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264" r:id="rId2"/>
    <p:sldId id="2331" r:id="rId3"/>
    <p:sldId id="2334" r:id="rId4"/>
    <p:sldId id="257" r:id="rId5"/>
    <p:sldId id="2266" r:id="rId6"/>
    <p:sldId id="2337" r:id="rId7"/>
    <p:sldId id="2372" r:id="rId8"/>
    <p:sldId id="258" r:id="rId9"/>
    <p:sldId id="2335" r:id="rId10"/>
    <p:sldId id="2361" r:id="rId11"/>
    <p:sldId id="2339" r:id="rId12"/>
    <p:sldId id="2362" r:id="rId13"/>
    <p:sldId id="2363" r:id="rId14"/>
    <p:sldId id="2365" r:id="rId15"/>
    <p:sldId id="2366" r:id="rId16"/>
    <p:sldId id="2348" r:id="rId17"/>
    <p:sldId id="2349" r:id="rId18"/>
    <p:sldId id="2360" r:id="rId19"/>
  </p:sldIdLst>
  <p:sldSz cx="9144000" cy="6858000" type="screen4x3"/>
  <p:notesSz cx="6858000" cy="9144000"/>
  <p:defaultTextStyle>
    <a:lvl1pPr defTabSz="457200">
      <a:defRPr sz="2400">
        <a:latin typeface="Arial"/>
        <a:ea typeface="Arial"/>
        <a:cs typeface="Arial"/>
        <a:sym typeface="Arial"/>
      </a:defRPr>
    </a:lvl1pPr>
    <a:lvl2pPr indent="457200" defTabSz="457200">
      <a:defRPr sz="2400">
        <a:latin typeface="Arial"/>
        <a:ea typeface="Arial"/>
        <a:cs typeface="Arial"/>
        <a:sym typeface="Arial"/>
      </a:defRPr>
    </a:lvl2pPr>
    <a:lvl3pPr indent="914400" defTabSz="457200">
      <a:defRPr sz="2400">
        <a:latin typeface="Arial"/>
        <a:ea typeface="Arial"/>
        <a:cs typeface="Arial"/>
        <a:sym typeface="Arial"/>
      </a:defRPr>
    </a:lvl3pPr>
    <a:lvl4pPr indent="1371600" defTabSz="457200">
      <a:defRPr sz="2400">
        <a:latin typeface="Arial"/>
        <a:ea typeface="Arial"/>
        <a:cs typeface="Arial"/>
        <a:sym typeface="Arial"/>
      </a:defRPr>
    </a:lvl4pPr>
    <a:lvl5pPr indent="1828800" defTabSz="457200">
      <a:defRPr sz="2400">
        <a:latin typeface="Arial"/>
        <a:ea typeface="Arial"/>
        <a:cs typeface="Arial"/>
        <a:sym typeface="Arial"/>
      </a:defRPr>
    </a:lvl5pPr>
    <a:lvl6pPr defTabSz="457200">
      <a:defRPr sz="2400">
        <a:latin typeface="Arial"/>
        <a:ea typeface="Arial"/>
        <a:cs typeface="Arial"/>
        <a:sym typeface="Arial"/>
      </a:defRPr>
    </a:lvl6pPr>
    <a:lvl7pPr defTabSz="457200">
      <a:defRPr sz="2400">
        <a:latin typeface="Arial"/>
        <a:ea typeface="Arial"/>
        <a:cs typeface="Arial"/>
        <a:sym typeface="Arial"/>
      </a:defRPr>
    </a:lvl7pPr>
    <a:lvl8pPr defTabSz="457200">
      <a:defRPr sz="2400">
        <a:latin typeface="Arial"/>
        <a:ea typeface="Arial"/>
        <a:cs typeface="Arial"/>
        <a:sym typeface="Arial"/>
      </a:defRPr>
    </a:lvl8pPr>
    <a:lvl9pPr defTabSz="457200">
      <a:defRPr sz="2400"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rdabschnitt" id="{CAF8F19E-0973-E144-97C0-59C602B60FE0}">
          <p14:sldIdLst>
            <p14:sldId id="2264"/>
            <p14:sldId id="2331"/>
            <p14:sldId id="2334"/>
            <p14:sldId id="257"/>
            <p14:sldId id="2266"/>
            <p14:sldId id="2337"/>
            <p14:sldId id="2372"/>
            <p14:sldId id="258"/>
            <p14:sldId id="2335"/>
            <p14:sldId id="2361"/>
            <p14:sldId id="2339"/>
            <p14:sldId id="2362"/>
            <p14:sldId id="2363"/>
            <p14:sldId id="2365"/>
            <p14:sldId id="2366"/>
            <p14:sldId id="2348"/>
            <p14:sldId id="2349"/>
            <p14:sldId id="23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9100"/>
    <a:srgbClr val="F3AD04"/>
    <a:srgbClr val="FAE62B"/>
    <a:srgbClr val="9FD0AB"/>
    <a:srgbClr val="02A089"/>
    <a:srgbClr val="FF2400"/>
    <a:srgbClr val="0A5208"/>
    <a:srgbClr val="CEFFA5"/>
    <a:srgbClr val="FF6AD8"/>
    <a:srgbClr val="FF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55" autoAdjust="0"/>
    <p:restoredTop sz="95694" autoAdjust="0"/>
  </p:normalViewPr>
  <p:slideViewPr>
    <p:cSldViewPr snapToGrid="0" snapToObjects="1">
      <p:cViewPr varScale="1">
        <p:scale>
          <a:sx n="105" d="100"/>
          <a:sy n="105" d="100"/>
        </p:scale>
        <p:origin x="6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658303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_HUG_H_QUADRI.png" descr="LOGO_HUG_H_QUADRI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-1" y="5962650"/>
            <a:ext cx="9144002" cy="89535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12700" dist="23000" dir="5400000" rotWithShape="0">
              <a:srgbClr val="808080">
                <a:alpha val="34997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" name="Shape 18"/>
          <p:cNvSpPr/>
          <p:nvPr userDrawn="1"/>
        </p:nvSpPr>
        <p:spPr>
          <a:xfrm>
            <a:off x="-1" y="-1"/>
            <a:ext cx="9144002" cy="5951539"/>
          </a:xfrm>
          <a:prstGeom prst="rect">
            <a:avLst/>
          </a:prstGeom>
          <a:solidFill>
            <a:srgbClr val="9FD0AB"/>
          </a:solidFill>
          <a:ln>
            <a:solidFill>
              <a:srgbClr val="46AAC5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9" name="Shape 19"/>
          <p:cNvSpPr/>
          <p:nvPr/>
        </p:nvSpPr>
        <p:spPr>
          <a:xfrm>
            <a:off x="1620837" y="1870075"/>
            <a:ext cx="7023101" cy="0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6546850" y="5562235"/>
            <a:ext cx="2133600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3239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98613"/>
            <a:ext cx="8229600" cy="525938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CH" dirty="0" err="1"/>
              <a:t>Mastertextformat</a:t>
            </a:r>
            <a:r>
              <a:rPr lang="fr-CH" dirty="0"/>
              <a:t> </a:t>
            </a:r>
            <a:r>
              <a:rPr lang="fr-CH" dirty="0" err="1"/>
              <a:t>bearbeiten</a:t>
            </a:r>
            <a:endParaRPr lang="fr-CH" dirty="0"/>
          </a:p>
          <a:p>
            <a:pPr lvl="1"/>
            <a:r>
              <a:rPr lang="fr-CH" dirty="0" err="1"/>
              <a:t>Zweite</a:t>
            </a:r>
            <a:r>
              <a:rPr lang="fr-CH" dirty="0"/>
              <a:t> </a:t>
            </a:r>
            <a:r>
              <a:rPr lang="fr-CH" dirty="0" err="1"/>
              <a:t>Ebene</a:t>
            </a:r>
            <a:endParaRPr lang="fr-CH" dirty="0"/>
          </a:p>
          <a:p>
            <a:pPr lvl="2"/>
            <a:r>
              <a:rPr lang="fr-CH" dirty="0" err="1"/>
              <a:t>Dritte</a:t>
            </a:r>
            <a:r>
              <a:rPr lang="fr-CH" dirty="0"/>
              <a:t> </a:t>
            </a:r>
            <a:r>
              <a:rPr lang="fr-CH" dirty="0" err="1"/>
              <a:t>Ebene</a:t>
            </a:r>
            <a:endParaRPr lang="fr-CH" dirty="0"/>
          </a:p>
          <a:p>
            <a:pPr lvl="3"/>
            <a:r>
              <a:rPr lang="fr-CH" dirty="0" err="1"/>
              <a:t>Vierte</a:t>
            </a:r>
            <a:r>
              <a:rPr lang="fr-CH" dirty="0"/>
              <a:t> </a:t>
            </a:r>
            <a:r>
              <a:rPr lang="fr-CH" dirty="0" err="1"/>
              <a:t>Ebene</a:t>
            </a:r>
            <a:endParaRPr lang="fr-CH" dirty="0"/>
          </a:p>
          <a:p>
            <a:pPr lvl="4"/>
            <a:r>
              <a:rPr lang="fr-CH" dirty="0" err="1"/>
              <a:t>Fünfte</a:t>
            </a:r>
            <a:r>
              <a:rPr lang="fr-CH" dirty="0"/>
              <a:t> </a:t>
            </a:r>
            <a:r>
              <a:rPr lang="fr-CH" dirty="0" err="1"/>
              <a:t>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69328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2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_HUG_H_QUADRI.png" descr="LOGO_HUG_H_QUADRI.pn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cxnSp>
        <p:nvCxnSpPr>
          <p:cNvPr id="6" name="Gerade Verbindung 5"/>
          <p:cNvCxnSpPr/>
          <p:nvPr userDrawn="1"/>
        </p:nvCxnSpPr>
        <p:spPr>
          <a:xfrm>
            <a:off x="485775" y="5871011"/>
            <a:ext cx="8199977" cy="0"/>
          </a:xfrm>
          <a:prstGeom prst="line">
            <a:avLst/>
          </a:prstGeom>
          <a:noFill/>
          <a:ln w="31750" cap="flat" cmpd="thinThick">
            <a:solidFill>
              <a:srgbClr val="9FD0AB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6" r:id="rId3"/>
  </p:sldLayoutIdLst>
  <p:transition spd="med"/>
  <p:txStyles>
    <p:titleStyle>
      <a:lvl1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1pPr>
      <a:lvl2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2pPr>
      <a:lvl3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3pPr>
      <a:lvl4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4pPr>
      <a:lvl5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5pPr>
      <a:lvl6pPr indent="4572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6pPr>
      <a:lvl7pPr indent="9144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7pPr>
      <a:lvl8pPr indent="13716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8pPr>
      <a:lvl9pPr indent="18288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9pPr>
    </p:titleStyle>
    <p:bodyStyle>
      <a:lvl1pPr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1pPr>
      <a:lvl2pPr indent="457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2pPr>
      <a:lvl3pPr indent="914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3pPr>
      <a:lvl4pPr indent="1371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4pPr>
      <a:lvl5pPr indent="18288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5pPr>
      <a:lvl6pPr indent="22860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6pPr>
      <a:lvl7pPr indent="2743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7pPr>
      <a:lvl8pPr indent="3200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8pPr>
      <a:lvl9pPr indent="3657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iff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tif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tiff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tif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501561" y="390388"/>
            <a:ext cx="7552793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fr-CH" b="1" dirty="0">
                <a:solidFill>
                  <a:schemeClr val="bg1"/>
                </a:solidFill>
              </a:rPr>
              <a:t>Etat actuels des « Traitements » addictions à la cocaïne et autres approches</a:t>
            </a:r>
            <a:endParaRPr lang="fr-CH" sz="1600" b="1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600415" y="2247844"/>
            <a:ext cx="110382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200" b="0" i="0" u="none" strike="noStrike" cap="none" spc="0" normalizeH="0" dirty="0" err="1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Daniele</a:t>
            </a:r>
            <a:r>
              <a:rPr kumimoji="0" lang="fr-CH" sz="1200" b="0" i="0" u="none" strike="noStrike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Zullino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H" sz="1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6" descr="WH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520" y="6185078"/>
            <a:ext cx="419100" cy="333375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36491" y="6504447"/>
            <a:ext cx="1405159" cy="162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703638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CH" sz="500" dirty="0"/>
              <a:t>WHO collaborating center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-1416424" y="2820894"/>
            <a:ext cx="923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 descr="A water pipe over a city&#10;&#10;AI-generated content may be incorrect.">
            <a:extLst>
              <a:ext uri="{FF2B5EF4-FFF2-40B4-BE49-F238E27FC236}">
                <a16:creationId xmlns:a16="http://schemas.microsoft.com/office/drawing/2014/main" id="{F693F06E-ECB7-3D88-D4F7-F2F18EC928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415" y="2820894"/>
            <a:ext cx="5907176" cy="243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93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moking a pipe&#10;&#10;AI-generated content may be incorrect.">
            <a:extLst>
              <a:ext uri="{FF2B5EF4-FFF2-40B4-BE49-F238E27FC236}">
                <a16:creationId xmlns:a16="http://schemas.microsoft.com/office/drawing/2014/main" id="{D4FA1405-F5AD-72ED-DD87-95B2E7D62C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074434" y="1994369"/>
            <a:ext cx="1797494" cy="1797494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D9A073-430D-0604-3C23-5DEE45319BD4}"/>
              </a:ext>
            </a:extLst>
          </p:cNvPr>
          <p:cNvSpPr txBox="1"/>
          <p:nvPr/>
        </p:nvSpPr>
        <p:spPr>
          <a:xfrm>
            <a:off x="104219" y="2632250"/>
            <a:ext cx="1805715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en-CH" sz="1400" dirty="0"/>
              <a:t>profils particuliers </a:t>
            </a:r>
          </a:p>
          <a:p>
            <a:pPr algn="r"/>
            <a:r>
              <a:rPr lang="en-CH" sz="1400" dirty="0"/>
              <a:t>usagers</a:t>
            </a:r>
          </a:p>
        </p:txBody>
      </p:sp>
      <p:pic>
        <p:nvPicPr>
          <p:cNvPr id="13" name="Picture 12" descr="A pile of rocks and a star&#10;&#10;AI-generated content may be incorrect.">
            <a:extLst>
              <a:ext uri="{FF2B5EF4-FFF2-40B4-BE49-F238E27FC236}">
                <a16:creationId xmlns:a16="http://schemas.microsoft.com/office/drawing/2014/main" id="{908E5146-C4ED-E30E-FD44-356C6A8B1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1251" y="402899"/>
            <a:ext cx="1403861" cy="1403861"/>
          </a:xfrm>
          <a:prstGeom prst="ellipse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FD35DDA-6F99-8571-E1D5-90BA08D14D6D}"/>
              </a:ext>
            </a:extLst>
          </p:cNvPr>
          <p:cNvSpPr txBox="1"/>
          <p:nvPr/>
        </p:nvSpPr>
        <p:spPr>
          <a:xfrm>
            <a:off x="363838" y="711174"/>
            <a:ext cx="1690127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lvl1pPr algn="ctr">
              <a:defRPr sz="1400"/>
            </a:lvl1pPr>
          </a:lstStyle>
          <a:p>
            <a:pPr algn="r"/>
            <a:r>
              <a:rPr lang="en-CH" dirty="0"/>
              <a:t>propriétés pharmacologiques spécifiques</a:t>
            </a:r>
          </a:p>
        </p:txBody>
      </p:sp>
      <p:pic>
        <p:nvPicPr>
          <p:cNvPr id="17" name="Picture 16" descr="A group of homeless men sitting on the street&#10;&#10;AI-generated content may be incorrect.">
            <a:extLst>
              <a:ext uri="{FF2B5EF4-FFF2-40B4-BE49-F238E27FC236}">
                <a16:creationId xmlns:a16="http://schemas.microsoft.com/office/drawing/2014/main" id="{06381DB4-C8E8-6D26-5F06-6E70A39DC4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517" y="3977984"/>
            <a:ext cx="1385329" cy="1385329"/>
          </a:xfrm>
          <a:prstGeom prst="ellipse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A5CEA7C-C225-099F-31EB-C0DCAC962A3B}"/>
              </a:ext>
            </a:extLst>
          </p:cNvPr>
          <p:cNvSpPr txBox="1"/>
          <p:nvPr/>
        </p:nvSpPr>
        <p:spPr>
          <a:xfrm>
            <a:off x="363838" y="4399007"/>
            <a:ext cx="1661986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lvl1pPr algn="r">
              <a:defRPr sz="1400"/>
            </a:lvl1pPr>
          </a:lstStyle>
          <a:p>
            <a:r>
              <a:rPr lang="en-CH" dirty="0"/>
              <a:t>circonstances spécifiques consommation</a:t>
            </a:r>
          </a:p>
        </p:txBody>
      </p:sp>
      <p:pic>
        <p:nvPicPr>
          <p:cNvPr id="21" name="Picture 20" descr="A person sitting in a chair talking to another person&#10;&#10;AI-generated content may be incorrect.">
            <a:extLst>
              <a:ext uri="{FF2B5EF4-FFF2-40B4-BE49-F238E27FC236}">
                <a16:creationId xmlns:a16="http://schemas.microsoft.com/office/drawing/2014/main" id="{5F07755B-0957-3AB7-8318-BA2F25F8426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533" y="2108462"/>
            <a:ext cx="1569308" cy="1569308"/>
          </a:xfrm>
          <a:prstGeom prst="roundRect">
            <a:avLst/>
          </a:prstGeom>
        </p:spPr>
      </p:pic>
      <p:pic>
        <p:nvPicPr>
          <p:cNvPr id="23" name="Picture 22" descr="A person with a white nose&#10;&#10;AI-generated content may be incorrect.">
            <a:extLst>
              <a:ext uri="{FF2B5EF4-FFF2-40B4-BE49-F238E27FC236}">
                <a16:creationId xmlns:a16="http://schemas.microsoft.com/office/drawing/2014/main" id="{B6D1E1EF-814E-F9B2-7102-FF233C04292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0447" y="1994369"/>
            <a:ext cx="1801068" cy="1797494"/>
          </a:xfrm>
          <a:prstGeom prst="ellipse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007B750-D2C0-73EF-46EB-8FE1F530E560}"/>
              </a:ext>
            </a:extLst>
          </p:cNvPr>
          <p:cNvSpPr txBox="1"/>
          <p:nvPr/>
        </p:nvSpPr>
        <p:spPr>
          <a:xfrm>
            <a:off x="7451428" y="3977984"/>
            <a:ext cx="71910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Usager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H" sz="1400" dirty="0">
                <a:solidFill>
                  <a:srgbClr val="000000"/>
                </a:solidFill>
              </a:rPr>
              <a:t>cocaïne</a:t>
            </a:r>
            <a:endParaRPr kumimoji="0" lang="en-CH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015092-6FBC-BCBA-BB92-8016149E90DF}"/>
              </a:ext>
            </a:extLst>
          </p:cNvPr>
          <p:cNvSpPr txBox="1"/>
          <p:nvPr/>
        </p:nvSpPr>
        <p:spPr>
          <a:xfrm>
            <a:off x="4753514" y="3692887"/>
            <a:ext cx="127534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Approches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H" sz="1400" i="1" dirty="0">
                <a:solidFill>
                  <a:srgbClr val="000000"/>
                </a:solidFill>
              </a:rPr>
              <a:t>thérapeutiques</a:t>
            </a:r>
            <a:endParaRPr kumimoji="0" lang="en-CH" sz="1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Picture 26" descr="A grey line in a black background&#10;&#10;AI-generated content may be incorrect.">
            <a:extLst>
              <a:ext uri="{FF2B5EF4-FFF2-40B4-BE49-F238E27FC236}">
                <a16:creationId xmlns:a16="http://schemas.microsoft.com/office/drawing/2014/main" id="{D0B32D7D-5592-E5F4-C838-625AA5928CA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3720" y="2651882"/>
            <a:ext cx="938848" cy="523220"/>
          </a:xfrm>
          <a:prstGeom prst="rect">
            <a:avLst/>
          </a:prstGeom>
        </p:spPr>
      </p:pic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BFD25B78-62CC-07EF-FC9C-9F8E66C5E16D}"/>
              </a:ext>
            </a:extLst>
          </p:cNvPr>
          <p:cNvCxnSpPr>
            <a:stCxn id="7" idx="2"/>
            <a:endCxn id="21" idx="1"/>
          </p:cNvCxnSpPr>
          <p:nvPr/>
        </p:nvCxnSpPr>
        <p:spPr>
          <a:xfrm>
            <a:off x="3871928" y="2893116"/>
            <a:ext cx="734605" cy="12700"/>
          </a:xfrm>
          <a:prstGeom prst="curvedConnector3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ysDot"/>
            <a:bevel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7B34C3E-9DC4-BA12-12CC-37E90F90F493}"/>
              </a:ext>
            </a:extLst>
          </p:cNvPr>
          <p:cNvCxnSpPr>
            <a:stCxn id="13" idx="4"/>
            <a:endCxn id="7" idx="0"/>
          </p:cNvCxnSpPr>
          <p:nvPr/>
        </p:nvCxnSpPr>
        <p:spPr>
          <a:xfrm flipH="1">
            <a:off x="2973181" y="1806760"/>
            <a:ext cx="1" cy="187609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C39142D-4948-A277-7EDD-511674404ED8}"/>
              </a:ext>
            </a:extLst>
          </p:cNvPr>
          <p:cNvCxnSpPr>
            <a:stCxn id="17" idx="0"/>
            <a:endCxn id="7" idx="4"/>
          </p:cNvCxnSpPr>
          <p:nvPr/>
        </p:nvCxnSpPr>
        <p:spPr>
          <a:xfrm flipH="1" flipV="1">
            <a:off x="2973181" y="3791863"/>
            <a:ext cx="1" cy="186121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stealth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387040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7085A-5C98-3323-0F17-98095D1F6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4D7D6F2-730F-A911-CE7D-CA712F9DD972}"/>
              </a:ext>
            </a:extLst>
          </p:cNvPr>
          <p:cNvSpPr txBox="1"/>
          <p:nvPr/>
        </p:nvSpPr>
        <p:spPr>
          <a:xfrm>
            <a:off x="2405787" y="518826"/>
            <a:ext cx="410072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CH" sz="1800" dirty="0"/>
              <a:t>Organisation prise en charge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5A3B26-37AB-8976-7E58-B4F9CAC6A51F}"/>
              </a:ext>
            </a:extLst>
          </p:cNvPr>
          <p:cNvSpPr txBox="1"/>
          <p:nvPr/>
        </p:nvSpPr>
        <p:spPr>
          <a:xfrm>
            <a:off x="2283209" y="3092759"/>
            <a:ext cx="457758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lvl1pPr>
              <a:defRPr sz="1800"/>
            </a:lvl1pPr>
          </a:lstStyle>
          <a:p>
            <a:pPr algn="ctr"/>
            <a:r>
              <a:rPr lang="en-CH" dirty="0"/>
              <a:t>Approches psychothérapeutiques</a:t>
            </a:r>
          </a:p>
        </p:txBody>
      </p:sp>
      <p:pic>
        <p:nvPicPr>
          <p:cNvPr id="13" name="Picture 12" descr="A person holding his hands out with many people around them&#10;&#10;AI-generated content may be incorrect.">
            <a:extLst>
              <a:ext uri="{FF2B5EF4-FFF2-40B4-BE49-F238E27FC236}">
                <a16:creationId xmlns:a16="http://schemas.microsoft.com/office/drawing/2014/main" id="{FC4D67EF-D1B5-04B8-1736-5F9C56FB99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80" y="1017661"/>
            <a:ext cx="837853" cy="837853"/>
          </a:xfrm>
          <a:prstGeom prst="round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982CFA0-A85E-DCAC-0752-1CE95C59927C}"/>
              </a:ext>
            </a:extLst>
          </p:cNvPr>
          <p:cNvSpPr txBox="1"/>
          <p:nvPr/>
        </p:nvSpPr>
        <p:spPr>
          <a:xfrm>
            <a:off x="5232665" y="1886849"/>
            <a:ext cx="1062681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1200" dirty="0">
                <a:effectLst/>
                <a:latin typeface="MyriadPro"/>
              </a:rPr>
              <a:t>Case Management </a:t>
            </a:r>
            <a:endParaRPr lang="en-CH" sz="1200" dirty="0"/>
          </a:p>
        </p:txBody>
      </p:sp>
      <p:pic>
        <p:nvPicPr>
          <p:cNvPr id="17" name="Picture 16" descr="A couple of men walking in a street&#10;&#10;AI-generated content may be incorrect.">
            <a:extLst>
              <a:ext uri="{FF2B5EF4-FFF2-40B4-BE49-F238E27FC236}">
                <a16:creationId xmlns:a16="http://schemas.microsoft.com/office/drawing/2014/main" id="{F5B16D65-4104-A827-8A47-B8F0DFCA23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5356" y="1008051"/>
            <a:ext cx="837853" cy="837853"/>
          </a:xfrm>
          <a:prstGeom prst="round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B56C58A-6823-42B7-A66E-66D41775A764}"/>
              </a:ext>
            </a:extLst>
          </p:cNvPr>
          <p:cNvSpPr txBox="1"/>
          <p:nvPr/>
        </p:nvSpPr>
        <p:spPr>
          <a:xfrm>
            <a:off x="1438713" y="1840683"/>
            <a:ext cx="837853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lvl1pPr algn="ctr">
              <a:defRPr sz="1200">
                <a:effectLst/>
                <a:latin typeface="MyriadPro"/>
              </a:defRPr>
            </a:lvl1pPr>
          </a:lstStyle>
          <a:p>
            <a:r>
              <a:rPr lang="en-GB" dirty="0"/>
              <a:t>Outreach</a:t>
            </a:r>
            <a:endParaRPr lang="en-CH" dirty="0"/>
          </a:p>
        </p:txBody>
      </p:sp>
      <p:pic>
        <p:nvPicPr>
          <p:cNvPr id="21" name="Picture 20" descr="A person sitting on a couch with a clipboard and a person sitting on a couch&#10;&#10;AI-generated content may be incorrect.">
            <a:extLst>
              <a:ext uri="{FF2B5EF4-FFF2-40B4-BE49-F238E27FC236}">
                <a16:creationId xmlns:a16="http://schemas.microsoft.com/office/drawing/2014/main" id="{B0E6FF6F-AE78-F29A-4F09-64AA8D34A6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225" y="3615903"/>
            <a:ext cx="837853" cy="837853"/>
          </a:xfrm>
          <a:prstGeom prst="round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6A03AF4-FC20-6E42-AF16-0FFED4058D70}"/>
              </a:ext>
            </a:extLst>
          </p:cNvPr>
          <p:cNvSpPr txBox="1"/>
          <p:nvPr/>
        </p:nvSpPr>
        <p:spPr>
          <a:xfrm>
            <a:off x="4190480" y="4453756"/>
            <a:ext cx="531341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1200" dirty="0">
                <a:effectLst/>
                <a:latin typeface="MyriadPro"/>
              </a:rPr>
              <a:t>TCC</a:t>
            </a:r>
            <a:endParaRPr lang="en-CH" sz="1200" dirty="0"/>
          </a:p>
        </p:txBody>
      </p:sp>
      <p:pic>
        <p:nvPicPr>
          <p:cNvPr id="24" name="Picture 23" descr="A hand holding a badge&#10;&#10;AI-generated content may be incorrect.">
            <a:extLst>
              <a:ext uri="{FF2B5EF4-FFF2-40B4-BE49-F238E27FC236}">
                <a16:creationId xmlns:a16="http://schemas.microsoft.com/office/drawing/2014/main" id="{22688C90-5D45-1B8A-06B2-C65714E5C9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326" y="3662069"/>
            <a:ext cx="837853" cy="837853"/>
          </a:xfrm>
          <a:prstGeom prst="round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AC799DB-9532-AF27-A0FD-8E10A207D748}"/>
              </a:ext>
            </a:extLst>
          </p:cNvPr>
          <p:cNvSpPr txBox="1"/>
          <p:nvPr/>
        </p:nvSpPr>
        <p:spPr>
          <a:xfrm>
            <a:off x="5161910" y="4545480"/>
            <a:ext cx="1062681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1200" dirty="0">
                <a:effectLst/>
                <a:latin typeface="MyriadPro"/>
              </a:rPr>
              <a:t>Contingency</a:t>
            </a:r>
          </a:p>
          <a:p>
            <a:pPr algn="ctr"/>
            <a:r>
              <a:rPr lang="en-GB" sz="1200" dirty="0">
                <a:latin typeface="MyriadPro"/>
              </a:rPr>
              <a:t>management</a:t>
            </a:r>
            <a:endParaRPr lang="en-CH" sz="1200" dirty="0"/>
          </a:p>
        </p:txBody>
      </p:sp>
      <p:pic>
        <p:nvPicPr>
          <p:cNvPr id="27" name="Picture 26" descr="A hand holding a key&#10;&#10;AI-generated content may be incorrect.">
            <a:extLst>
              <a:ext uri="{FF2B5EF4-FFF2-40B4-BE49-F238E27FC236}">
                <a16:creationId xmlns:a16="http://schemas.microsoft.com/office/drawing/2014/main" id="{0439ABDC-E72C-D964-E42F-EAEF4879D29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7222" y="994075"/>
            <a:ext cx="837853" cy="837853"/>
          </a:xfrm>
          <a:prstGeom prst="round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EB21E7C-04B3-16B2-E08E-904C43486157}"/>
              </a:ext>
            </a:extLst>
          </p:cNvPr>
          <p:cNvSpPr txBox="1"/>
          <p:nvPr/>
        </p:nvSpPr>
        <p:spPr>
          <a:xfrm>
            <a:off x="4041586" y="1847849"/>
            <a:ext cx="837853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lvl1pPr algn="ctr">
              <a:defRPr sz="1200">
                <a:effectLst/>
                <a:latin typeface="MyriadPro"/>
              </a:defRPr>
            </a:lvl1pPr>
          </a:lstStyle>
          <a:p>
            <a:r>
              <a:rPr lang="en-GB" dirty="0" err="1"/>
              <a:t>Logement</a:t>
            </a:r>
            <a:endParaRPr lang="en-GB" dirty="0"/>
          </a:p>
          <a:p>
            <a:r>
              <a:rPr lang="en-GB" dirty="0" err="1"/>
              <a:t>d’abord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8B85EE-F98B-5CB8-2340-1A2A2869EAD9}"/>
              </a:ext>
            </a:extLst>
          </p:cNvPr>
          <p:cNvSpPr txBox="1"/>
          <p:nvPr/>
        </p:nvSpPr>
        <p:spPr>
          <a:xfrm>
            <a:off x="463378" y="5478879"/>
            <a:ext cx="8217243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/>
            <a:r>
              <a:rPr lang="en-GB" sz="500" dirty="0">
                <a:effectLst/>
                <a:latin typeface="MyriadPro"/>
              </a:rPr>
              <a:t>Chum et al. 2020; </a:t>
            </a:r>
            <a:r>
              <a:rPr lang="en-GB" sz="500" dirty="0" err="1">
                <a:effectLst/>
                <a:latin typeface="MyriadPro"/>
              </a:rPr>
              <a:t>Lanehart</a:t>
            </a:r>
            <a:r>
              <a:rPr lang="en-GB" sz="500" dirty="0">
                <a:effectLst/>
                <a:latin typeface="MyriadPro"/>
              </a:rPr>
              <a:t> et al. 1994; Corsi et al. 2010; Abdul-</a:t>
            </a:r>
            <a:r>
              <a:rPr lang="en-GB" sz="500" dirty="0" err="1">
                <a:effectLst/>
                <a:latin typeface="MyriadPro"/>
              </a:rPr>
              <a:t>Quader</a:t>
            </a:r>
            <a:r>
              <a:rPr lang="en-GB" sz="500" dirty="0">
                <a:effectLst/>
                <a:latin typeface="MyriadPro"/>
              </a:rPr>
              <a:t> et al. 1992, McCoy et al. 1993, </a:t>
            </a:r>
            <a:r>
              <a:rPr lang="en-GB" sz="500" dirty="0" err="1">
                <a:effectLst/>
                <a:latin typeface="MyriadPro"/>
              </a:rPr>
              <a:t>Malotte</a:t>
            </a:r>
            <a:r>
              <a:rPr lang="en-GB" sz="500" dirty="0">
                <a:effectLst/>
                <a:latin typeface="MyriadPro"/>
              </a:rPr>
              <a:t> et al. 2001, Rosenblum et al. 2002, </a:t>
            </a:r>
            <a:r>
              <a:rPr lang="en-GB" sz="500" dirty="0" err="1">
                <a:effectLst/>
                <a:latin typeface="MyriadPro"/>
              </a:rPr>
              <a:t>Mayet</a:t>
            </a:r>
            <a:r>
              <a:rPr lang="en-GB" sz="500" dirty="0">
                <a:effectLst/>
                <a:latin typeface="MyriadPro"/>
              </a:rPr>
              <a:t> et al. 2008, Rudolph et al. 2011, </a:t>
            </a:r>
            <a:r>
              <a:rPr lang="en-GB" sz="500" dirty="0" err="1">
                <a:effectLst/>
                <a:latin typeface="MyriadPro"/>
              </a:rPr>
              <a:t>Reback</a:t>
            </a:r>
            <a:r>
              <a:rPr lang="en-GB" sz="500" dirty="0">
                <a:effectLst/>
                <a:latin typeface="MyriadPro"/>
              </a:rPr>
              <a:t> u. Fletcher 2014; </a:t>
            </a:r>
            <a:r>
              <a:rPr lang="en-GB" sz="500" dirty="0" err="1">
                <a:effectLst/>
                <a:latin typeface="MyriadPro"/>
              </a:rPr>
              <a:t>Malote</a:t>
            </a:r>
            <a:r>
              <a:rPr lang="en-GB" sz="500" dirty="0">
                <a:effectLst/>
                <a:latin typeface="MyriadPro"/>
              </a:rPr>
              <a:t> et al. 2001; Rosenblum et al. 2002, </a:t>
            </a:r>
            <a:r>
              <a:rPr lang="en-GB" sz="500" dirty="0" err="1">
                <a:effectLst/>
                <a:latin typeface="MyriadPro"/>
              </a:rPr>
              <a:t>Yahne</a:t>
            </a:r>
            <a:r>
              <a:rPr lang="en-GB" sz="500" dirty="0">
                <a:effectLst/>
                <a:latin typeface="MyriadPro"/>
              </a:rPr>
              <a:t> et al. 2002, </a:t>
            </a:r>
            <a:r>
              <a:rPr lang="en-GB" sz="500" dirty="0" err="1">
                <a:effectLst/>
                <a:latin typeface="MyriadPro"/>
              </a:rPr>
              <a:t>Reback</a:t>
            </a:r>
            <a:r>
              <a:rPr lang="en-GB" sz="500" dirty="0">
                <a:effectLst/>
                <a:latin typeface="MyriadPro"/>
              </a:rPr>
              <a:t> u. Fletcher 2014; </a:t>
            </a:r>
            <a:r>
              <a:rPr lang="en-GB" sz="500" dirty="0" err="1">
                <a:effectLst/>
                <a:latin typeface="MyriadPro"/>
              </a:rPr>
              <a:t>Latkin</a:t>
            </a:r>
            <a:r>
              <a:rPr lang="en-GB" sz="500" dirty="0">
                <a:effectLst/>
                <a:latin typeface="MyriadPro"/>
              </a:rPr>
              <a:t> et al. 2003, Coviello et al. 2006; </a:t>
            </a:r>
            <a:r>
              <a:rPr lang="en-GB" sz="500" dirty="0" err="1">
                <a:effectLst/>
                <a:latin typeface="MyriadPro"/>
              </a:rPr>
              <a:t>Gottheil</a:t>
            </a:r>
            <a:r>
              <a:rPr lang="en-GB" sz="500" dirty="0">
                <a:effectLst/>
                <a:latin typeface="MyriadPro"/>
              </a:rPr>
              <a:t> et al. 1997; </a:t>
            </a:r>
            <a:r>
              <a:rPr lang="en-GB" sz="500" dirty="0" err="1">
                <a:effectLst/>
                <a:latin typeface="MyriadPro"/>
              </a:rPr>
              <a:t>Henskens</a:t>
            </a:r>
            <a:r>
              <a:rPr lang="en-GB" sz="500" dirty="0">
                <a:effectLst/>
                <a:latin typeface="MyriadPro"/>
              </a:rPr>
              <a:t> et al. 2008; Bowser et al. 2008; </a:t>
            </a:r>
            <a:r>
              <a:rPr kumimoji="0" lang="en-CH" altLang="en-CH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yriadPro"/>
              </a:rPr>
              <a:t>Latkin et al. 2003, Jozaghi et al. 2016, Hay et al. 2017; Fischer et al. 2015; Coviello et al. 2001; Higgins et al. 1994, Silverman et al. 1996, Higgins et al. 2000, Rawson et al. 2002; Petry et al. 2000; Prendergast et al. 2006; Milby et al. 2000, Silverman et al. 2001; Marlowe et al. 2003, Milby et al. 2003, Schumacher et al. 2003; Vandrey et al. 2007; Kirby et al. 1998, Epstein et al. 2003, McKee et al. 2007, Carroll et al. 2016, Schottenfeld et al. 2011, Higgins et al. 2000</a:t>
            </a:r>
            <a:r>
              <a:rPr kumimoji="0" lang="en-CH" altLang="en-CH" sz="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yriadPro"/>
              </a:rPr>
              <a:t>, </a:t>
            </a:r>
            <a:r>
              <a:rPr kumimoji="0" lang="en-CH" altLang="en-CH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yriadPro"/>
              </a:rPr>
              <a:t>Miguel et al. 2016</a:t>
            </a:r>
            <a:r>
              <a:rPr kumimoji="0" lang="en-CH" altLang="en-CH" sz="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yriadPro"/>
              </a:rPr>
              <a:t>, </a:t>
            </a:r>
            <a:r>
              <a:rPr kumimoji="0" lang="en-CH" altLang="en-CH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yriadPro"/>
              </a:rPr>
              <a:t>de Queiroz Constantino Miguel et al. 2019, Roll et al. 2004; </a:t>
            </a:r>
            <a:r>
              <a:rPr kumimoji="0" lang="en-GB" altLang="en-CH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yriadPro"/>
              </a:rPr>
              <a:t>Carroll u. </a:t>
            </a:r>
            <a:r>
              <a:rPr kumimoji="0" lang="en-GB" altLang="en-CH" sz="5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yriadPro"/>
              </a:rPr>
              <a:t>Onken</a:t>
            </a:r>
            <a:r>
              <a:rPr kumimoji="0" lang="en-GB" altLang="en-CH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yriadPro"/>
              </a:rPr>
              <a:t> 2005; </a:t>
            </a:r>
            <a:r>
              <a:rPr lang="en-GB" sz="500" dirty="0">
                <a:effectLst/>
                <a:latin typeface="MyriadPro"/>
              </a:rPr>
              <a:t>Monti et al. 1997, Maude-Griffin et al. 1998, Rawson et al. 2002, Schroeder et al. 2006, Carroll et al. 2008, 2014; Maude-Griffin et al. 1998; </a:t>
            </a:r>
            <a:r>
              <a:rPr kumimoji="0" lang="en-CH" altLang="en-CH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yriadPro"/>
              </a:rPr>
              <a:t>Stotts et al. 2001, Stein et al. 2009; McKee et al. 2007, Sanchez et al. 2011; Mitcheson et al. 2007; Ingersoll et al. 2011</a:t>
            </a:r>
            <a:endParaRPr kumimoji="0" lang="en-CH" altLang="en-CH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Picture 31" descr="A person standing on a bench next to a person sitting on a bench&#10;&#10;AI-generated content may be incorrect.">
            <a:extLst>
              <a:ext uri="{FF2B5EF4-FFF2-40B4-BE49-F238E27FC236}">
                <a16:creationId xmlns:a16="http://schemas.microsoft.com/office/drawing/2014/main" id="{228470B5-6B33-FCA0-767D-602859B9026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8948" y="994075"/>
            <a:ext cx="837854" cy="837854"/>
          </a:xfrm>
          <a:prstGeom prst="round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9132E8F-82DA-8935-BC59-41F08C51C67E}"/>
              </a:ext>
            </a:extLst>
          </p:cNvPr>
          <p:cNvSpPr txBox="1"/>
          <p:nvPr/>
        </p:nvSpPr>
        <p:spPr>
          <a:xfrm>
            <a:off x="2733728" y="1849071"/>
            <a:ext cx="837853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1200" dirty="0">
                <a:effectLst/>
                <a:latin typeface="MyriadPro"/>
              </a:rPr>
              <a:t>Pairs </a:t>
            </a:r>
          </a:p>
          <a:p>
            <a:pPr algn="ctr"/>
            <a:r>
              <a:rPr lang="en-GB" sz="1200" dirty="0">
                <a:effectLst/>
                <a:latin typeface="MyriadPro"/>
              </a:rPr>
              <a:t>aidants</a:t>
            </a:r>
            <a:endParaRPr lang="en-CH" sz="1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B3A678-D96E-35F9-386F-D4A52C86D76B}"/>
              </a:ext>
            </a:extLst>
          </p:cNvPr>
          <p:cNvSpPr txBox="1"/>
          <p:nvPr/>
        </p:nvSpPr>
        <p:spPr>
          <a:xfrm>
            <a:off x="6559153" y="1895237"/>
            <a:ext cx="1016689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lvl1pPr algn="r">
              <a:defRPr sz="1200">
                <a:effectLst/>
                <a:latin typeface="MyriadPro"/>
              </a:defRPr>
            </a:lvl1pPr>
          </a:lstStyle>
          <a:p>
            <a:pPr algn="ctr"/>
            <a:r>
              <a:rPr lang="en-GB" altLang="en-CH" dirty="0" err="1"/>
              <a:t>Traitement</a:t>
            </a:r>
            <a:r>
              <a:rPr lang="en-GB" altLang="en-CH" dirty="0"/>
              <a:t> </a:t>
            </a:r>
            <a:r>
              <a:rPr lang="en-GB" altLang="en-CH" dirty="0" err="1"/>
              <a:t>ambulatoire</a:t>
            </a:r>
            <a:r>
              <a:rPr lang="en-GB" altLang="en-CH" dirty="0"/>
              <a:t> </a:t>
            </a:r>
          </a:p>
          <a:p>
            <a:pPr algn="ctr"/>
            <a:r>
              <a:rPr lang="en-GB" altLang="en-CH" dirty="0" err="1"/>
              <a:t>intensif</a:t>
            </a:r>
            <a:r>
              <a:rPr lang="en-GB" altLang="en-CH" dirty="0"/>
              <a:t> / IOT</a:t>
            </a:r>
            <a:endParaRPr lang="en-CH" dirty="0"/>
          </a:p>
        </p:txBody>
      </p:sp>
      <p:pic>
        <p:nvPicPr>
          <p:cNvPr id="37" name="Picture 36" descr="A person sitting in a chair with a person in a suit talking to another person&#10;&#10;AI-generated content may be incorrect.">
            <a:extLst>
              <a:ext uri="{FF2B5EF4-FFF2-40B4-BE49-F238E27FC236}">
                <a16:creationId xmlns:a16="http://schemas.microsoft.com/office/drawing/2014/main" id="{FC121E3B-F5D1-4254-10D9-D17BC52DE8E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572" y="1056258"/>
            <a:ext cx="837853" cy="837853"/>
          </a:xfrm>
          <a:prstGeom prst="roundRect">
            <a:avLst/>
          </a:prstGeom>
        </p:spPr>
      </p:pic>
      <p:pic>
        <p:nvPicPr>
          <p:cNvPr id="39" name="Picture 38" descr="A person sitting in a chair with a scale of scales&#10;&#10;AI-generated content may be incorrect.">
            <a:extLst>
              <a:ext uri="{FF2B5EF4-FFF2-40B4-BE49-F238E27FC236}">
                <a16:creationId xmlns:a16="http://schemas.microsoft.com/office/drawing/2014/main" id="{30C34A23-579A-B7D5-BF37-C3356767098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124" y="3615903"/>
            <a:ext cx="837853" cy="837853"/>
          </a:xfrm>
          <a:prstGeom prst="round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ABFEBF1-D324-7EA7-CD9B-AC39FC3E745D}"/>
              </a:ext>
            </a:extLst>
          </p:cNvPr>
          <p:cNvSpPr txBox="1"/>
          <p:nvPr/>
        </p:nvSpPr>
        <p:spPr>
          <a:xfrm>
            <a:off x="2559936" y="4453756"/>
            <a:ext cx="1190455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lvl1pPr algn="r">
              <a:defRPr sz="1200">
                <a:effectLst/>
                <a:latin typeface="MyriadPro"/>
              </a:defRPr>
            </a:lvl1pPr>
          </a:lstStyle>
          <a:p>
            <a:pPr algn="ctr"/>
            <a:r>
              <a:rPr lang="en-GB" altLang="en-CH" dirty="0"/>
              <a:t>Entretien </a:t>
            </a:r>
            <a:r>
              <a:rPr lang="en-GB" altLang="en-CH" dirty="0" err="1"/>
              <a:t>motivationnel</a:t>
            </a:r>
            <a:endParaRPr lang="en-CH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F3509B3A-2A12-2C98-AC91-E20A58B123F6}"/>
              </a:ext>
            </a:extLst>
          </p:cNvPr>
          <p:cNvSpPr/>
          <p:nvPr/>
        </p:nvSpPr>
        <p:spPr>
          <a:xfrm>
            <a:off x="2167359" y="2640223"/>
            <a:ext cx="4577581" cy="2516145"/>
          </a:xfrm>
          <a:prstGeom prst="roundRect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9C1E5D70-75DE-2AE8-5DF4-0FC8DB492C11}"/>
              </a:ext>
            </a:extLst>
          </p:cNvPr>
          <p:cNvSpPr/>
          <p:nvPr/>
        </p:nvSpPr>
        <p:spPr>
          <a:xfrm>
            <a:off x="979356" y="480218"/>
            <a:ext cx="7037002" cy="2433073"/>
          </a:xfrm>
          <a:prstGeom prst="roundRect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1340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D295B7-7CDB-50A9-E970-9C8F82C782D0}"/>
              </a:ext>
            </a:extLst>
          </p:cNvPr>
          <p:cNvSpPr txBox="1"/>
          <p:nvPr/>
        </p:nvSpPr>
        <p:spPr>
          <a:xfrm>
            <a:off x="1878593" y="642551"/>
            <a:ext cx="598817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32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Approches pharmacologiques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268674-63AB-08D5-3375-06195696B354}"/>
              </a:ext>
            </a:extLst>
          </p:cNvPr>
          <p:cNvSpPr txBox="1"/>
          <p:nvPr/>
        </p:nvSpPr>
        <p:spPr>
          <a:xfrm>
            <a:off x="996092" y="2020264"/>
            <a:ext cx="1655804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CH" sz="1400" dirty="0"/>
              <a:t>Actions sur mécanismes addictogènes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1C000-A99B-37C6-E9B1-98807DF95B9E}"/>
              </a:ext>
            </a:extLst>
          </p:cNvPr>
          <p:cNvSpPr txBox="1"/>
          <p:nvPr/>
        </p:nvSpPr>
        <p:spPr>
          <a:xfrm>
            <a:off x="3552910" y="2174150"/>
            <a:ext cx="1959918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lvl1pPr algn="ctr">
              <a:defRPr sz="1400"/>
            </a:lvl1pPr>
          </a:lstStyle>
          <a:p>
            <a:r>
              <a:rPr lang="en-CH" dirty="0"/>
              <a:t>Traitements agonistes</a:t>
            </a:r>
          </a:p>
          <a:p>
            <a:r>
              <a:rPr lang="en-CH" dirty="0"/>
              <a:t>Actions substitutives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768384-278C-D4F8-4F74-B6E0BE581F00}"/>
              </a:ext>
            </a:extLst>
          </p:cNvPr>
          <p:cNvSpPr txBox="1"/>
          <p:nvPr/>
        </p:nvSpPr>
        <p:spPr>
          <a:xfrm>
            <a:off x="6558689" y="2174150"/>
            <a:ext cx="1655804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lvl1pPr algn="ctr">
              <a:defRPr sz="1400"/>
            </a:lvl1pPr>
          </a:lstStyle>
          <a:p>
            <a:r>
              <a:rPr lang="en-CH" dirty="0"/>
              <a:t>Immunothérapies et vaccins</a:t>
            </a:r>
          </a:p>
        </p:txBody>
      </p:sp>
      <p:pic>
        <p:nvPicPr>
          <p:cNvPr id="11" name="Picture 10" descr="A brain with dots and lines on it&#10;&#10;AI-generated content may be incorrect.">
            <a:extLst>
              <a:ext uri="{FF2B5EF4-FFF2-40B4-BE49-F238E27FC236}">
                <a16:creationId xmlns:a16="http://schemas.microsoft.com/office/drawing/2014/main" id="{213D8EB5-5128-23B9-54DA-0D4CE4A347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35" y="2947083"/>
            <a:ext cx="1959918" cy="1959918"/>
          </a:xfrm>
          <a:prstGeom prst="roundRect">
            <a:avLst/>
          </a:prstGeom>
        </p:spPr>
      </p:pic>
      <p:pic>
        <p:nvPicPr>
          <p:cNvPr id="13" name="Picture 12" descr="A pile of yellow powder and a vial of liquid&#10;&#10;AI-generated content may be incorrect.">
            <a:extLst>
              <a:ext uri="{FF2B5EF4-FFF2-40B4-BE49-F238E27FC236}">
                <a16:creationId xmlns:a16="http://schemas.microsoft.com/office/drawing/2014/main" id="{4600EE44-E53F-8264-9880-ADF9619C96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910" y="2942162"/>
            <a:ext cx="1959918" cy="1959918"/>
          </a:xfrm>
          <a:prstGeom prst="roundRect">
            <a:avLst/>
          </a:prstGeom>
        </p:spPr>
      </p:pic>
      <p:pic>
        <p:nvPicPr>
          <p:cNvPr id="15" name="Picture 14" descr="A hand holding a syringe and a vial of liquid&#10;&#10;AI-generated content may be incorrect.">
            <a:extLst>
              <a:ext uri="{FF2B5EF4-FFF2-40B4-BE49-F238E27FC236}">
                <a16:creationId xmlns:a16="http://schemas.microsoft.com/office/drawing/2014/main" id="{39F57AC6-3ACC-5F3F-912B-A91E584E19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408" y="2942163"/>
            <a:ext cx="1959919" cy="195991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19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6482FB-17D2-0ABF-10A9-764AF7CEF999}"/>
              </a:ext>
            </a:extLst>
          </p:cNvPr>
          <p:cNvSpPr txBox="1"/>
          <p:nvPr/>
        </p:nvSpPr>
        <p:spPr>
          <a:xfrm>
            <a:off x="2306566" y="1912175"/>
            <a:ext cx="2623779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Galantamine, THC,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quetiapine, </a:t>
            </a: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aripiprazole, </a:t>
            </a:r>
            <a:r>
              <a:rPr lang="en-GB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vigabatrine</a:t>
            </a: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baclofène</a:t>
            </a: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tiagabine</a:t>
            </a:r>
            <a:endParaRPr kumimoji="0" lang="en-CH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D74758-C2ED-B3BA-1BA9-48C0BAFC0C04}"/>
              </a:ext>
            </a:extLst>
          </p:cNvPr>
          <p:cNvSpPr txBox="1"/>
          <p:nvPr/>
        </p:nvSpPr>
        <p:spPr>
          <a:xfrm>
            <a:off x="395414" y="4953793"/>
            <a:ext cx="8353169" cy="877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Carroll et al. 2018; Kennedy et al. 2012;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LaRowe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2006, 2007, 2013,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Mardikian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2007, Amen et al. 2011, Levi Bolin et al. 2017, Schulte et al. 2018; Carroll et al. 1998, McCance-Katz et al. 1998, Carroll et al. 2000, Grassi et al. 2007,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Pettinati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2008; Carroll et al. 2004, 2016; Petrakis et al. 2000, Oliveto et al. 2011, Carroll et al. 2012; George et al. 2000,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Schottenfeld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2014; </a:t>
            </a:r>
          </a:p>
          <a:p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Baldacara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2013;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Kampman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2004, Johnson et al. 2013,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Kampman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2013, Prince u. Bowling 2018;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Pirnia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2018; Mariani et al. 2012, Levin et al. 2020;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Nuijten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2014; </a:t>
            </a:r>
          </a:p>
          <a:p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Baldacara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2016; Margolin et al. 1995, Montoya et al. 2002, Ware et al. 2023; Costa et al. 2015;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Labigalini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1999;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Socıas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2017; Meneses-Gaya et al. 2021;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Kampman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2003, </a:t>
            </a:r>
          </a:p>
          <a:p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Grabowski et al. 2004b,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Loebl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2008, Hamilton et al. 2009; Beresford et al. 2005,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Vorspan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2008,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Meini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2011; Amato et al. 2007; Pani et al. 2011;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Bisaga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2010,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Kampman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2010, </a:t>
            </a:r>
          </a:p>
          <a:p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Somoza et al. 2013; </a:t>
            </a:r>
            <a:r>
              <a:rPr lang="en-GB" sz="7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Fechtner</a:t>
            </a:r>
            <a:r>
              <a:rPr lang="en-GB" sz="7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2006, Brodie et al. 2009, Somoza et al. 2013; </a:t>
            </a:r>
            <a:r>
              <a:rPr lang="en-GB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Shoptaw</a:t>
            </a:r>
            <a:r>
              <a:rPr lang="en-GB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2003, Kahn et al. 2009) und </a:t>
            </a:r>
            <a:r>
              <a:rPr lang="en-GB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Tiagabin</a:t>
            </a:r>
            <a:r>
              <a:rPr lang="en-GB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(Goodman et al. 1997, Gonzalez et al. 2003, </a:t>
            </a:r>
          </a:p>
          <a:p>
            <a:r>
              <a:rPr lang="en-GB" sz="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Winhusen</a:t>
            </a:r>
            <a:r>
              <a:rPr lang="en-GB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 2005, 2007</a:t>
            </a:r>
            <a:endParaRPr lang="en-GB" sz="7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765FC6-FB0A-C830-1876-6483E8564D45}"/>
              </a:ext>
            </a:extLst>
          </p:cNvPr>
          <p:cNvSpPr txBox="1"/>
          <p:nvPr/>
        </p:nvSpPr>
        <p:spPr>
          <a:xfrm>
            <a:off x="2244575" y="3331214"/>
            <a:ext cx="2796980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D-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Cycloserine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bupropion,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rispéridone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olanzapine, </a:t>
            </a:r>
            <a:r>
              <a:rPr lang="en-GB" sz="1600" i="1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antidépresseurs</a:t>
            </a:r>
            <a:r>
              <a:rPr lang="en-GB" sz="1600" i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acamprosate, memantine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4F18AB-EE51-30FA-9E04-495D130F5CA8}"/>
              </a:ext>
            </a:extLst>
          </p:cNvPr>
          <p:cNvSpPr txBox="1"/>
          <p:nvPr/>
        </p:nvSpPr>
        <p:spPr>
          <a:xfrm>
            <a:off x="2306567" y="1220148"/>
            <a:ext cx="4572000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N-Acetylcysteine, disulfiram</a:t>
            </a:r>
            <a:endParaRPr lang="en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2FCC1A-4BC9-81A5-153B-A84053CF26EF}"/>
              </a:ext>
            </a:extLst>
          </p:cNvPr>
          <p:cNvSpPr txBox="1"/>
          <p:nvPr/>
        </p:nvSpPr>
        <p:spPr>
          <a:xfrm>
            <a:off x="6925999" y="1261063"/>
            <a:ext cx="1701088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Disulfiram</a:t>
            </a:r>
            <a:endParaRPr lang="en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4A58D5-2E00-316D-7F5F-E7F65CCAC9A5}"/>
              </a:ext>
            </a:extLst>
          </p:cNvPr>
          <p:cNvSpPr txBox="1"/>
          <p:nvPr/>
        </p:nvSpPr>
        <p:spPr>
          <a:xfrm>
            <a:off x="6925999" y="1918060"/>
            <a:ext cx="1701088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Topiramate, THC</a:t>
            </a:r>
            <a:endParaRPr lang="en-CH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61229F-8B07-44DE-1E6A-98D094702498}"/>
              </a:ext>
            </a:extLst>
          </p:cNvPr>
          <p:cNvSpPr txBox="1"/>
          <p:nvPr/>
        </p:nvSpPr>
        <p:spPr>
          <a:xfrm>
            <a:off x="6925999" y="3327773"/>
            <a:ext cx="1241817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lvl1pPr>
              <a:defRPr sz="160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CBD</a:t>
            </a:r>
            <a:endParaRPr lang="en-CH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BE8FBE-4650-ED43-6EE3-CDED609F31C9}"/>
              </a:ext>
            </a:extLst>
          </p:cNvPr>
          <p:cNvSpPr>
            <a:spLocks/>
          </p:cNvSpPr>
          <p:nvPr/>
        </p:nvSpPr>
        <p:spPr>
          <a:xfrm>
            <a:off x="2084146" y="1137400"/>
            <a:ext cx="6382512" cy="646331"/>
          </a:xfrm>
          <a:prstGeom prst="rect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22B5A36-6B8C-9888-A8F7-FC9342BE1E92}"/>
              </a:ext>
            </a:extLst>
          </p:cNvPr>
          <p:cNvSpPr>
            <a:spLocks/>
          </p:cNvSpPr>
          <p:nvPr/>
        </p:nvSpPr>
        <p:spPr>
          <a:xfrm>
            <a:off x="2084146" y="1910481"/>
            <a:ext cx="6382512" cy="1210541"/>
          </a:xfrm>
          <a:prstGeom prst="rect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AA1EAD-A54C-E5FC-977E-2C28890557D5}"/>
              </a:ext>
            </a:extLst>
          </p:cNvPr>
          <p:cNvSpPr>
            <a:spLocks/>
          </p:cNvSpPr>
          <p:nvPr/>
        </p:nvSpPr>
        <p:spPr>
          <a:xfrm>
            <a:off x="2084146" y="3274690"/>
            <a:ext cx="6382512" cy="1210541"/>
          </a:xfrm>
          <a:prstGeom prst="rect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B6DDE2-6CF4-3CE3-01E5-D27DD105E6B8}"/>
              </a:ext>
            </a:extLst>
          </p:cNvPr>
          <p:cNvSpPr txBox="1"/>
          <p:nvPr/>
        </p:nvSpPr>
        <p:spPr>
          <a:xfrm>
            <a:off x="2306567" y="543199"/>
            <a:ext cx="190532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24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Cocaïne HCl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8A661A-DE91-EEBA-D657-5103573CEC2B}"/>
              </a:ext>
            </a:extLst>
          </p:cNvPr>
          <p:cNvSpPr txBox="1"/>
          <p:nvPr/>
        </p:nvSpPr>
        <p:spPr>
          <a:xfrm>
            <a:off x="6925999" y="547678"/>
            <a:ext cx="94993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24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Crack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491F14-ECAF-9690-0767-26DDB394B1C7}"/>
              </a:ext>
            </a:extLst>
          </p:cNvPr>
          <p:cNvSpPr txBox="1"/>
          <p:nvPr/>
        </p:nvSpPr>
        <p:spPr>
          <a:xfrm>
            <a:off x="395415" y="1225285"/>
            <a:ext cx="164129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  <a:r>
              <a:rPr kumimoji="0" lang="en-CH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onnées préliminaires prometteuses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9458B4-7B9C-C908-A627-6F75D37856B8}"/>
              </a:ext>
            </a:extLst>
          </p:cNvPr>
          <p:cNvSpPr txBox="1"/>
          <p:nvPr/>
        </p:nvSpPr>
        <p:spPr>
          <a:xfrm>
            <a:off x="395414" y="2373839"/>
            <a:ext cx="164129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  <a:r>
              <a:rPr kumimoji="0" lang="en-CH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onnées mixtes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ED17FD-5A75-2554-24B7-8A3A469E5526}"/>
              </a:ext>
            </a:extLst>
          </p:cNvPr>
          <p:cNvSpPr txBox="1"/>
          <p:nvPr/>
        </p:nvSpPr>
        <p:spPr>
          <a:xfrm>
            <a:off x="395414" y="3741461"/>
            <a:ext cx="164129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  <a:r>
              <a:rPr kumimoji="0" lang="en-CH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onnées clairement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H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négatives</a:t>
            </a:r>
            <a:endParaRPr kumimoji="0" lang="en-CH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8643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0D7A95-0535-4289-68E7-432A75001F12}"/>
              </a:ext>
            </a:extLst>
          </p:cNvPr>
          <p:cNvSpPr txBox="1"/>
          <p:nvPr/>
        </p:nvSpPr>
        <p:spPr>
          <a:xfrm>
            <a:off x="1743087" y="617837"/>
            <a:ext cx="583749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36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Traitements par agonistes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297CA-FFC1-2195-83E4-C883C16F1708}"/>
              </a:ext>
            </a:extLst>
          </p:cNvPr>
          <p:cNvSpPr txBox="1"/>
          <p:nvPr/>
        </p:nvSpPr>
        <p:spPr>
          <a:xfrm>
            <a:off x="899884" y="1915117"/>
            <a:ext cx="2211859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Substance moins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problématique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5F9B41-37A4-0C8F-F7E4-15F4568820EF}"/>
              </a:ext>
            </a:extLst>
          </p:cNvPr>
          <p:cNvSpPr txBox="1"/>
          <p:nvPr/>
        </p:nvSpPr>
        <p:spPr>
          <a:xfrm>
            <a:off x="3437580" y="1918382"/>
            <a:ext cx="2211859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Même substance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H" sz="1600" dirty="0">
                <a:solidFill>
                  <a:srgbClr val="000000"/>
                </a:solidFill>
              </a:rPr>
              <a:t>Produit </a:t>
            </a:r>
            <a:r>
              <a:rPr lang="en-CH" sz="1600" dirty="0">
                <a:solidFill>
                  <a:srgbClr val="000000"/>
                </a:solidFill>
              </a:rPr>
              <a:t>moins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CH" sz="1600" dirty="0">
                <a:solidFill>
                  <a:srgbClr val="000000"/>
                </a:solidFill>
              </a:rPr>
              <a:t>problématique</a:t>
            </a:r>
            <a:endParaRPr kumimoji="0" lang="en-CH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85A6F6-5941-4670-F7DF-0F293F87CE87}"/>
              </a:ext>
            </a:extLst>
          </p:cNvPr>
          <p:cNvSpPr txBox="1"/>
          <p:nvPr/>
        </p:nvSpPr>
        <p:spPr>
          <a:xfrm>
            <a:off x="5975276" y="1918382"/>
            <a:ext cx="2211859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Même produit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H" sz="1600" dirty="0">
                <a:solidFill>
                  <a:srgbClr val="000000"/>
                </a:solidFill>
              </a:rPr>
              <a:t>Autre Contexte</a:t>
            </a:r>
            <a:endParaRPr kumimoji="0" lang="en-CH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 descr="A close up of a bottle&#10;&#10;AI-generated content may be incorrect.">
            <a:extLst>
              <a:ext uri="{FF2B5EF4-FFF2-40B4-BE49-F238E27FC236}">
                <a16:creationId xmlns:a16="http://schemas.microsoft.com/office/drawing/2014/main" id="{F0663264-01B4-9320-7517-161FF65517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506" y="3083011"/>
            <a:ext cx="1552146" cy="1552146"/>
          </a:xfrm>
          <a:prstGeom prst="roundRect">
            <a:avLst/>
          </a:prstGeom>
        </p:spPr>
      </p:pic>
      <p:pic>
        <p:nvPicPr>
          <p:cNvPr id="12" name="Picture 11" descr="A syringe and pills&#10;&#10;AI-generated content may be incorrect.">
            <a:extLst>
              <a:ext uri="{FF2B5EF4-FFF2-40B4-BE49-F238E27FC236}">
                <a16:creationId xmlns:a16="http://schemas.microsoft.com/office/drawing/2014/main" id="{07E22E3A-5FB2-70E3-BD5B-B89F03972B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437" y="3083011"/>
            <a:ext cx="1552146" cy="1552146"/>
          </a:xfrm>
          <a:prstGeom prst="roundRect">
            <a:avLst/>
          </a:prstGeom>
        </p:spPr>
      </p:pic>
      <p:pic>
        <p:nvPicPr>
          <p:cNvPr id="14" name="Picture 13" descr="A person sitting at a desk in an office with a pile of white powder&#10;&#10;AI-generated content may be incorrect.">
            <a:extLst>
              <a:ext uri="{FF2B5EF4-FFF2-40B4-BE49-F238E27FC236}">
                <a16:creationId xmlns:a16="http://schemas.microsoft.com/office/drawing/2014/main" id="{A2F1F476-C25F-EF44-8B76-C1E9F42063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368" y="3083011"/>
            <a:ext cx="1552146" cy="155214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5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091746-D3A4-936F-2011-B2607DB95D3B}"/>
              </a:ext>
            </a:extLst>
          </p:cNvPr>
          <p:cNvSpPr txBox="1"/>
          <p:nvPr/>
        </p:nvSpPr>
        <p:spPr>
          <a:xfrm>
            <a:off x="1587133" y="183404"/>
            <a:ext cx="6414575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Substances </a:t>
            </a:r>
            <a:r>
              <a:rPr kumimoji="0" lang="en-GB" sz="2800" b="1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étudiées</a:t>
            </a:r>
            <a:r>
              <a:rPr kumimoji="0" lang="en-GB" sz="2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GB" sz="2800" b="1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jusqu'à</a:t>
            </a:r>
            <a:r>
              <a:rPr kumimoji="0" lang="en-GB" sz="28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present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04AEE7-E1EB-1BEC-E2A4-63C836931FA8}"/>
              </a:ext>
            </a:extLst>
          </p:cNvPr>
          <p:cNvSpPr txBox="1"/>
          <p:nvPr/>
        </p:nvSpPr>
        <p:spPr>
          <a:xfrm>
            <a:off x="1031788" y="1074352"/>
            <a:ext cx="147045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kumimoji="0" lang="en-CH" altLang="en-CH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yriadPro"/>
              </a:rPr>
              <a:t>Modafinil</a:t>
            </a:r>
            <a:endParaRPr lang="en-CH" sz="1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76707D-6FF3-CDB3-6ED6-994A84121B52}"/>
              </a:ext>
            </a:extLst>
          </p:cNvPr>
          <p:cNvSpPr txBox="1"/>
          <p:nvPr/>
        </p:nvSpPr>
        <p:spPr>
          <a:xfrm>
            <a:off x="3391930" y="1074352"/>
            <a:ext cx="236014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kumimoji="0" lang="en-CH" altLang="en-CH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yriadPro"/>
              </a:rPr>
              <a:t>Methylphenidate</a:t>
            </a:r>
            <a:endParaRPr lang="en-CH" sz="1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422CE5-66CE-9659-EEDE-05EF3A18F463}"/>
              </a:ext>
            </a:extLst>
          </p:cNvPr>
          <p:cNvSpPr txBox="1"/>
          <p:nvPr/>
        </p:nvSpPr>
        <p:spPr>
          <a:xfrm>
            <a:off x="6326661" y="1073666"/>
            <a:ext cx="2100649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kumimoji="0" lang="en-CH" altLang="en-CH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yriadPro"/>
              </a:rPr>
              <a:t>Amphetamines</a:t>
            </a:r>
            <a:endParaRPr lang="en-CH" sz="1800" b="1" dirty="0"/>
          </a:p>
        </p:txBody>
      </p:sp>
      <p:pic>
        <p:nvPicPr>
          <p:cNvPr id="15" name="Picture 14" descr="A bottle and a box of pills on a tray&#10;&#10;AI-generated content may be incorrect.">
            <a:extLst>
              <a:ext uri="{FF2B5EF4-FFF2-40B4-BE49-F238E27FC236}">
                <a16:creationId xmlns:a16="http://schemas.microsoft.com/office/drawing/2014/main" id="{76322400-F421-8274-27E4-72F82B4F3F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788" y="1495254"/>
            <a:ext cx="1470454" cy="1470454"/>
          </a:xfrm>
          <a:prstGeom prst="round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998F3B-0FE3-FAD1-28A4-D7E1B07C64F5}"/>
              </a:ext>
            </a:extLst>
          </p:cNvPr>
          <p:cNvSpPr txBox="1"/>
          <p:nvPr/>
        </p:nvSpPr>
        <p:spPr>
          <a:xfrm>
            <a:off x="434030" y="3166280"/>
            <a:ext cx="2665970" cy="240661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/>
          <a:lstStyle>
            <a:lvl1pPr marL="182563" indent="-182563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3BBFF0"/>
              </a:buClr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Aft>
                <a:spcPts val="1200"/>
              </a:spcAft>
              <a:defRPr sz="3200"/>
            </a:lvl2pPr>
          </a:lstStyle>
          <a:p>
            <a:pPr>
              <a:spcAft>
                <a:spcPts val="0"/>
              </a:spcAft>
            </a:pPr>
            <a:r>
              <a:rPr lang="en-GB" sz="1400" dirty="0" err="1"/>
              <a:t>Faible</a:t>
            </a:r>
            <a:r>
              <a:rPr lang="en-GB" sz="1400" dirty="0"/>
              <a:t> </a:t>
            </a:r>
            <a:r>
              <a:rPr lang="en-GB" sz="1400" dirty="0" err="1"/>
              <a:t>inhibiteur</a:t>
            </a:r>
            <a:r>
              <a:rPr lang="en-GB" sz="1400" dirty="0"/>
              <a:t> recapture dopamine, </a:t>
            </a:r>
            <a:r>
              <a:rPr lang="en-GB" sz="1000" dirty="0" err="1"/>
              <a:t>effets</a:t>
            </a:r>
            <a:r>
              <a:rPr lang="en-GB" sz="1000" dirty="0"/>
              <a:t> sur </a:t>
            </a:r>
            <a:r>
              <a:rPr lang="en-GB" sz="1000" dirty="0" err="1"/>
              <a:t>systèmes</a:t>
            </a:r>
            <a:r>
              <a:rPr lang="en-GB" sz="1000" dirty="0"/>
              <a:t> </a:t>
            </a:r>
            <a:r>
              <a:rPr lang="en-GB" sz="1000" dirty="0" err="1"/>
              <a:t>orexinergique</a:t>
            </a:r>
            <a:r>
              <a:rPr lang="en-GB" sz="1000" dirty="0"/>
              <a:t>, </a:t>
            </a:r>
            <a:r>
              <a:rPr lang="en-GB" sz="1000" dirty="0" err="1"/>
              <a:t>histaminergique</a:t>
            </a:r>
            <a:r>
              <a:rPr lang="en-GB" sz="1000" dirty="0"/>
              <a:t>, </a:t>
            </a:r>
            <a:r>
              <a:rPr lang="en-GB" sz="1000" dirty="0" err="1"/>
              <a:t>glutamatergique</a:t>
            </a:r>
            <a:r>
              <a:rPr lang="en-GB" sz="1000" dirty="0"/>
              <a:t> et </a:t>
            </a:r>
            <a:r>
              <a:rPr lang="en-GB" sz="1000" dirty="0" err="1"/>
              <a:t>GABAergique</a:t>
            </a:r>
            <a:endParaRPr lang="en-GB" sz="1400" dirty="0"/>
          </a:p>
          <a:p>
            <a:pPr>
              <a:spcAft>
                <a:spcPts val="0"/>
              </a:spcAft>
            </a:pPr>
            <a:r>
              <a:rPr lang="en-GB" sz="1400" dirty="0" err="1"/>
              <a:t>Laboratoire</a:t>
            </a:r>
            <a:r>
              <a:rPr lang="en-GB" sz="1400" dirty="0"/>
              <a:t> </a:t>
            </a:r>
            <a:r>
              <a:rPr lang="en-GB" sz="1400" dirty="0" err="1"/>
              <a:t>humain</a:t>
            </a:r>
            <a:r>
              <a:rPr lang="en-GB" sz="1400" dirty="0"/>
              <a:t>: ↓ </a:t>
            </a:r>
            <a:r>
              <a:rPr lang="en-GB" sz="1400" dirty="0" err="1"/>
              <a:t>effets</a:t>
            </a:r>
            <a:r>
              <a:rPr lang="en-GB" sz="1400" dirty="0"/>
              <a:t> </a:t>
            </a:r>
            <a:r>
              <a:rPr lang="en-GB" sz="1400" dirty="0" err="1"/>
              <a:t>subjectifs</a:t>
            </a:r>
            <a:r>
              <a:rPr lang="en-GB" sz="1400" dirty="0"/>
              <a:t> </a:t>
            </a:r>
            <a:r>
              <a:rPr lang="en-GB" sz="1400" dirty="0" err="1"/>
              <a:t>positifs</a:t>
            </a:r>
            <a:r>
              <a:rPr lang="en-GB" sz="1400" dirty="0"/>
              <a:t> cocaine, ↑ cognitions </a:t>
            </a:r>
          </a:p>
          <a:p>
            <a:pPr>
              <a:spcAft>
                <a:spcPts val="0"/>
              </a:spcAft>
            </a:pPr>
            <a:r>
              <a:rPr lang="en-GB" sz="1400" dirty="0"/>
              <a:t>Études </a:t>
            </a:r>
            <a:r>
              <a:rPr lang="en-GB" sz="1400" dirty="0" err="1"/>
              <a:t>thérapeutiques</a:t>
            </a:r>
            <a:r>
              <a:rPr lang="en-GB" sz="1400" dirty="0"/>
              <a:t> → </a:t>
            </a:r>
            <a:r>
              <a:rPr lang="en-GB" sz="1400" dirty="0" err="1"/>
              <a:t>résultats</a:t>
            </a:r>
            <a:r>
              <a:rPr lang="en-GB" sz="1400" dirty="0"/>
              <a:t> </a:t>
            </a:r>
            <a:r>
              <a:rPr lang="en-GB" sz="1400" dirty="0" err="1"/>
              <a:t>contradictoires</a:t>
            </a:r>
            <a:r>
              <a:rPr lang="en-GB" sz="1400" dirty="0"/>
              <a:t> </a:t>
            </a:r>
          </a:p>
        </p:txBody>
      </p:sp>
      <p:pic>
        <p:nvPicPr>
          <p:cNvPr id="17" name="Picture 16" descr="A bottle of medication on a newspaper&#10;&#10;AI-generated content may be incorrect.">
            <a:extLst>
              <a:ext uri="{FF2B5EF4-FFF2-40B4-BE49-F238E27FC236}">
                <a16:creationId xmlns:a16="http://schemas.microsoft.com/office/drawing/2014/main" id="{9F1EFAC7-90B4-5506-0374-766C3E8816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773" y="1495254"/>
            <a:ext cx="1470454" cy="1470454"/>
          </a:xfrm>
          <a:prstGeom prst="round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839DBD1-D2F7-6446-C1A1-3CA8596D2035}"/>
              </a:ext>
            </a:extLst>
          </p:cNvPr>
          <p:cNvSpPr txBox="1"/>
          <p:nvPr/>
        </p:nvSpPr>
        <p:spPr>
          <a:xfrm>
            <a:off x="3256005" y="3166280"/>
            <a:ext cx="2631989" cy="193706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/>
          <a:lstStyle>
            <a:lvl1pPr marL="182563" indent="-182563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3BBFF0"/>
              </a:buClr>
              <a:buFont typeface="Arial" panose="020B0604020202020204" pitchFamily="34" charset="0"/>
              <a:buChar char="•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Aft>
                <a:spcPts val="1200"/>
              </a:spcAft>
              <a:defRPr sz="3200"/>
            </a:lvl2pPr>
          </a:lstStyle>
          <a:p>
            <a:pPr>
              <a:spcAft>
                <a:spcPts val="0"/>
              </a:spcAft>
            </a:pPr>
            <a:r>
              <a:rPr lang="en-GB" dirty="0" err="1"/>
              <a:t>Structurellement</a:t>
            </a:r>
            <a:r>
              <a:rPr lang="en-GB" dirty="0"/>
              <a:t> </a:t>
            </a:r>
            <a:r>
              <a:rPr lang="en-GB" dirty="0" err="1"/>
              <a:t>proche</a:t>
            </a:r>
            <a:r>
              <a:rPr lang="en-GB" dirty="0"/>
              <a:t> des amphetamines</a:t>
            </a:r>
          </a:p>
          <a:p>
            <a:pPr>
              <a:spcAft>
                <a:spcPts val="0"/>
              </a:spcAft>
            </a:pPr>
            <a:r>
              <a:rPr lang="en-GB" dirty="0"/>
              <a:t>↓ </a:t>
            </a:r>
            <a:r>
              <a:rPr lang="en-GB" dirty="0" err="1"/>
              <a:t>effets</a:t>
            </a:r>
            <a:r>
              <a:rPr lang="en-GB" dirty="0"/>
              <a:t> </a:t>
            </a:r>
            <a:r>
              <a:rPr lang="en-GB" dirty="0" err="1"/>
              <a:t>subjectifs</a:t>
            </a:r>
            <a:r>
              <a:rPr lang="en-GB" dirty="0"/>
              <a:t> </a:t>
            </a:r>
            <a:r>
              <a:rPr lang="en-GB" dirty="0" err="1"/>
              <a:t>cocaïne</a:t>
            </a:r>
            <a:endParaRPr lang="en-GB" dirty="0"/>
          </a:p>
          <a:p>
            <a:pPr>
              <a:spcAft>
                <a:spcPts val="0"/>
              </a:spcAft>
            </a:pPr>
            <a:r>
              <a:rPr lang="en-GB" dirty="0"/>
              <a:t>Etudes </a:t>
            </a:r>
            <a:r>
              <a:rPr lang="en-GB" dirty="0" err="1"/>
              <a:t>contrôlées</a:t>
            </a:r>
            <a:r>
              <a:rPr lang="en-GB" dirty="0"/>
              <a:t> </a:t>
            </a:r>
            <a:r>
              <a:rPr lang="en-GB" dirty="0" err="1"/>
              <a:t>majoritairement</a:t>
            </a:r>
            <a:r>
              <a:rPr lang="en-GB" dirty="0"/>
              <a:t> negatives</a:t>
            </a:r>
          </a:p>
          <a:p>
            <a:pPr>
              <a:spcAft>
                <a:spcPts val="0"/>
              </a:spcAft>
            </a:pPr>
            <a:r>
              <a:rPr lang="en-GB" dirty="0"/>
              <a:t>Dose </a:t>
            </a:r>
            <a:r>
              <a:rPr lang="en-GB" dirty="0" err="1"/>
              <a:t>maximale</a:t>
            </a:r>
            <a:r>
              <a:rPr lang="en-GB" dirty="0"/>
              <a:t> </a:t>
            </a:r>
            <a:r>
              <a:rPr lang="en-GB" dirty="0" err="1"/>
              <a:t>administrée</a:t>
            </a:r>
            <a:r>
              <a:rPr lang="en-GB" dirty="0"/>
              <a:t> 90mg</a:t>
            </a:r>
          </a:p>
        </p:txBody>
      </p:sp>
      <p:pic>
        <p:nvPicPr>
          <p:cNvPr id="19" name="Picture 18" descr="A group of boxes of medicine&#10;&#10;AI-generated content may be incorrect.">
            <a:extLst>
              <a:ext uri="{FF2B5EF4-FFF2-40B4-BE49-F238E27FC236}">
                <a16:creationId xmlns:a16="http://schemas.microsoft.com/office/drawing/2014/main" id="{28564211-A9B1-D996-794C-FAB0855476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759" y="1495253"/>
            <a:ext cx="1470455" cy="1470455"/>
          </a:xfrm>
          <a:prstGeom prst="round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B1C8B09-A9D5-2C5F-EB4D-10CB15A6C948}"/>
              </a:ext>
            </a:extLst>
          </p:cNvPr>
          <p:cNvSpPr txBox="1"/>
          <p:nvPr/>
        </p:nvSpPr>
        <p:spPr>
          <a:xfrm>
            <a:off x="6044000" y="3166279"/>
            <a:ext cx="2665970" cy="240661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/>
          <a:lstStyle>
            <a:lvl1pPr marL="182563" indent="-182563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3BBFF0"/>
              </a:buClr>
              <a:buFont typeface="Arial" panose="020B0604020202020204" pitchFamily="34" charset="0"/>
              <a:buChar char="•"/>
              <a:defRPr sz="1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Aft>
                <a:spcPts val="1200"/>
              </a:spcAft>
              <a:defRPr sz="3200"/>
            </a:lvl2pPr>
          </a:lstStyle>
          <a:p>
            <a:pPr>
              <a:spcAft>
                <a:spcPts val="0"/>
              </a:spcAft>
            </a:pPr>
            <a:r>
              <a:rPr lang="en-GB" altLang="en-CH" dirty="0"/>
              <a:t>↓ </a:t>
            </a:r>
            <a:r>
              <a:rPr lang="en-GB" altLang="en-CH" dirty="0" err="1"/>
              <a:t>effets</a:t>
            </a:r>
            <a:r>
              <a:rPr lang="en-GB" altLang="en-CH" dirty="0"/>
              <a:t> </a:t>
            </a:r>
            <a:r>
              <a:rPr lang="en-GB" altLang="en-CH" dirty="0" err="1"/>
              <a:t>subjectifs</a:t>
            </a:r>
            <a:r>
              <a:rPr lang="en-GB" altLang="en-CH" dirty="0"/>
              <a:t> cocaine</a:t>
            </a:r>
          </a:p>
          <a:p>
            <a:pPr>
              <a:spcAft>
                <a:spcPts val="0"/>
              </a:spcAft>
            </a:pPr>
            <a:r>
              <a:rPr lang="en-GB" altLang="en-CH" dirty="0"/>
              <a:t>Etudes </a:t>
            </a:r>
            <a:r>
              <a:rPr lang="en-GB" altLang="en-CH" dirty="0" err="1"/>
              <a:t>cliniques</a:t>
            </a:r>
            <a:r>
              <a:rPr lang="en-GB" altLang="en-CH" dirty="0"/>
              <a:t> à des doses </a:t>
            </a:r>
            <a:r>
              <a:rPr lang="en-GB" altLang="en-CH" dirty="0" err="1"/>
              <a:t>élevées</a:t>
            </a:r>
            <a:r>
              <a:rPr lang="en-GB" altLang="en-CH" dirty="0"/>
              <a:t> → </a:t>
            </a:r>
            <a:r>
              <a:rPr lang="en-GB" altLang="en-CH" dirty="0" err="1"/>
              <a:t>parfois</a:t>
            </a:r>
            <a:r>
              <a:rPr lang="en-GB" altLang="en-CH" dirty="0"/>
              <a:t> positives</a:t>
            </a:r>
          </a:p>
          <a:p>
            <a:pPr>
              <a:spcAft>
                <a:spcPts val="0"/>
              </a:spcAft>
            </a:pPr>
            <a:r>
              <a:rPr lang="en-GB" altLang="en-CH" dirty="0" err="1"/>
              <a:t>taux</a:t>
            </a:r>
            <a:r>
              <a:rPr lang="en-GB" altLang="en-CH" dirty="0"/>
              <a:t> </a:t>
            </a:r>
            <a:r>
              <a:rPr lang="en-GB" altLang="en-CH" dirty="0" err="1"/>
              <a:t>d'abandon</a:t>
            </a:r>
            <a:r>
              <a:rPr lang="en-GB" altLang="en-CH" dirty="0"/>
              <a:t> </a:t>
            </a:r>
            <a:r>
              <a:rPr lang="en-GB" altLang="en-CH" dirty="0" err="1"/>
              <a:t>élevé</a:t>
            </a:r>
            <a:endParaRPr lang="en-GB" altLang="en-CH" dirty="0"/>
          </a:p>
          <a:p>
            <a:pPr>
              <a:spcAft>
                <a:spcPts val="0"/>
              </a:spcAft>
            </a:pPr>
            <a:r>
              <a:rPr lang="en-GB" altLang="en-CH" dirty="0" err="1"/>
              <a:t>libération</a:t>
            </a:r>
            <a:r>
              <a:rPr lang="en-GB" altLang="en-CH" dirty="0"/>
              <a:t> lente &gt; </a:t>
            </a:r>
            <a:r>
              <a:rPr lang="en-GB" altLang="en-CH" dirty="0" err="1"/>
              <a:t>libération</a:t>
            </a:r>
            <a:r>
              <a:rPr lang="en-GB" altLang="en-CH" dirty="0"/>
              <a:t> </a:t>
            </a:r>
            <a:r>
              <a:rPr lang="en-GB" altLang="en-CH" dirty="0" err="1"/>
              <a:t>immédiate</a:t>
            </a:r>
            <a:endParaRPr lang="en-GB" altLang="en-CH" dirty="0"/>
          </a:p>
          <a:p>
            <a:pPr>
              <a:spcAft>
                <a:spcPts val="0"/>
              </a:spcAft>
            </a:pPr>
            <a:endParaRPr lang="en-GB" altLang="en-CH" dirty="0"/>
          </a:p>
        </p:txBody>
      </p:sp>
    </p:spTree>
    <p:extLst>
      <p:ext uri="{BB962C8B-B14F-4D97-AF65-F5344CB8AC3E}">
        <p14:creationId xmlns:p14="http://schemas.microsoft.com/office/powerpoint/2010/main" val="706130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BF939-C788-60B5-BE68-3541F3B5B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1BB99C-8A8A-7D37-3425-1153D12D9983}"/>
              </a:ext>
            </a:extLst>
          </p:cNvPr>
          <p:cNvSpPr txBox="1"/>
          <p:nvPr/>
        </p:nvSpPr>
        <p:spPr>
          <a:xfrm>
            <a:off x="788985" y="278498"/>
            <a:ext cx="7834851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CH" sz="3200" b="1" dirty="0">
                <a:solidFill>
                  <a:schemeClr val="bg1">
                    <a:lumMod val="50000"/>
                  </a:schemeClr>
                </a:solidFill>
              </a:rPr>
              <a:t>Que faut-il pour une thérapie efficace 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7F087F-C3A9-E95A-73AF-CE79C98249AC}"/>
              </a:ext>
            </a:extLst>
          </p:cNvPr>
          <p:cNvSpPr txBox="1"/>
          <p:nvPr/>
        </p:nvSpPr>
        <p:spPr>
          <a:xfrm>
            <a:off x="665602" y="1785888"/>
            <a:ext cx="152872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CH" sz="1400" dirty="0"/>
              <a:t>Engagement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5AFCE2-B7AA-544E-D43D-F1A3BB3D2A77}"/>
              </a:ext>
            </a:extLst>
          </p:cNvPr>
          <p:cNvSpPr txBox="1"/>
          <p:nvPr/>
        </p:nvSpPr>
        <p:spPr>
          <a:xfrm>
            <a:off x="2928449" y="1742300"/>
            <a:ext cx="1433384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lvl1pPr algn="ctr">
              <a:defRPr sz="1800"/>
            </a:lvl1pPr>
          </a:lstStyle>
          <a:p>
            <a:r>
              <a:rPr lang="en-GB" sz="1400" dirty="0"/>
              <a:t>Retention</a:t>
            </a:r>
            <a:endParaRPr lang="en-CH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758CB7-AACA-D7F4-B010-154BF7E920D3}"/>
              </a:ext>
            </a:extLst>
          </p:cNvPr>
          <p:cNvSpPr txBox="1"/>
          <p:nvPr/>
        </p:nvSpPr>
        <p:spPr>
          <a:xfrm>
            <a:off x="6986565" y="1832055"/>
            <a:ext cx="1796879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lvl1pPr algn="ctr">
              <a:defRPr sz="1800"/>
            </a:lvl1pPr>
          </a:lstStyle>
          <a:p>
            <a:pPr algn="l"/>
            <a:r>
              <a:rPr lang="en-CH" sz="1400" dirty="0"/>
              <a:t>Réduction </a:t>
            </a:r>
          </a:p>
          <a:p>
            <a:pPr algn="l"/>
            <a:r>
              <a:rPr lang="en-CH" sz="1400" dirty="0"/>
              <a:t>risques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40E99C-4010-0646-EFBA-0316FAEB1354}"/>
              </a:ext>
            </a:extLst>
          </p:cNvPr>
          <p:cNvSpPr txBox="1"/>
          <p:nvPr/>
        </p:nvSpPr>
        <p:spPr>
          <a:xfrm>
            <a:off x="6986565" y="3167390"/>
            <a:ext cx="1637271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lvl1pPr algn="ctr">
              <a:defRPr sz="1800"/>
            </a:lvl1pPr>
          </a:lstStyle>
          <a:p>
            <a:pPr algn="l"/>
            <a:r>
              <a:rPr lang="en-CH" sz="1400" dirty="0"/>
              <a:t>↓ processus addictogènes</a:t>
            </a:r>
          </a:p>
        </p:txBody>
      </p:sp>
      <p:pic>
        <p:nvPicPr>
          <p:cNvPr id="17" name="Picture 16" descr="A group of people sitting in a room with a fishing hook&#10;&#10;AI-generated content may be incorrect.">
            <a:extLst>
              <a:ext uri="{FF2B5EF4-FFF2-40B4-BE49-F238E27FC236}">
                <a16:creationId xmlns:a16="http://schemas.microsoft.com/office/drawing/2014/main" id="{D82DC371-B18A-136F-02A9-9CCED8A8BF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487" y="2122967"/>
            <a:ext cx="1064984" cy="1064984"/>
          </a:xfrm>
          <a:prstGeom prst="roundRect">
            <a:avLst/>
          </a:prstGeom>
        </p:spPr>
      </p:pic>
      <p:pic>
        <p:nvPicPr>
          <p:cNvPr id="21" name="Picture 20" descr="A cartoon of a person sitting in a chair with a doctor and a person&#10;&#10;AI-generated content may be incorrect.">
            <a:extLst>
              <a:ext uri="{FF2B5EF4-FFF2-40B4-BE49-F238E27FC236}">
                <a16:creationId xmlns:a16="http://schemas.microsoft.com/office/drawing/2014/main" id="{5934CBA9-4802-D7DF-3C83-1FF3B4558C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649" y="2114036"/>
            <a:ext cx="1064984" cy="1064984"/>
          </a:xfrm>
          <a:prstGeom prst="roundRect">
            <a:avLst/>
          </a:prstGeom>
        </p:spPr>
      </p:pic>
      <p:pic>
        <p:nvPicPr>
          <p:cNvPr id="27" name="Picture 26" descr="A brain and pills in a tornado&#10;&#10;AI-generated content may be incorrect.">
            <a:extLst>
              <a:ext uri="{FF2B5EF4-FFF2-40B4-BE49-F238E27FC236}">
                <a16:creationId xmlns:a16="http://schemas.microsoft.com/office/drawing/2014/main" id="{291E7865-910A-3E33-7801-EBDE62A3C0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927" y="2885041"/>
            <a:ext cx="1064984" cy="1064984"/>
          </a:xfrm>
          <a:prstGeom prst="roundRect">
            <a:avLst/>
          </a:prstGeom>
        </p:spPr>
      </p:pic>
      <p:pic>
        <p:nvPicPr>
          <p:cNvPr id="29" name="Picture 28" descr="A person sitting on the ground under an umbrella&#10;&#10;AI-generated content may be incorrect.">
            <a:extLst>
              <a:ext uri="{FF2B5EF4-FFF2-40B4-BE49-F238E27FC236}">
                <a16:creationId xmlns:a16="http://schemas.microsoft.com/office/drawing/2014/main" id="{0838A07C-7B06-B816-CBDC-06D49E6D2C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087" y="1409717"/>
            <a:ext cx="1064984" cy="1064984"/>
          </a:xfrm>
          <a:prstGeom prst="round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38326E7-746A-F3A0-8EBE-C13F681168B3}"/>
              </a:ext>
            </a:extLst>
          </p:cNvPr>
          <p:cNvSpPr txBox="1"/>
          <p:nvPr/>
        </p:nvSpPr>
        <p:spPr>
          <a:xfrm>
            <a:off x="825166" y="3301584"/>
            <a:ext cx="1291626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lvl1pPr algn="ctr">
              <a:defRPr sz="1400"/>
            </a:lvl1pPr>
          </a:lstStyle>
          <a:p>
            <a:r>
              <a:rPr lang="en-CH" sz="1600" b="1" i="1" dirty="0"/>
              <a:t>attractivité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3F9FA4-716C-D4FF-56A8-1556B8071FC2}"/>
              </a:ext>
            </a:extLst>
          </p:cNvPr>
          <p:cNvSpPr txBox="1"/>
          <p:nvPr/>
        </p:nvSpPr>
        <p:spPr>
          <a:xfrm>
            <a:off x="2942888" y="3283028"/>
            <a:ext cx="1433384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lvl1pPr algn="ctr">
              <a:defRPr sz="1400"/>
            </a:lvl1pPr>
          </a:lstStyle>
          <a:p>
            <a:r>
              <a:rPr lang="en-CH" sz="1600" b="1" i="1" dirty="0"/>
              <a:t>acceptabilité</a:t>
            </a:r>
          </a:p>
        </p:txBody>
      </p:sp>
      <p:pic>
        <p:nvPicPr>
          <p:cNvPr id="37" name="Picture 36" descr="A grey line in a black background&#10;&#10;AI-generated content may be incorrect.">
            <a:extLst>
              <a:ext uri="{FF2B5EF4-FFF2-40B4-BE49-F238E27FC236}">
                <a16:creationId xmlns:a16="http://schemas.microsoft.com/office/drawing/2014/main" id="{96A48923-A4C0-661D-8FE3-33C491A54F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61372" y="2492639"/>
            <a:ext cx="840323" cy="307777"/>
          </a:xfrm>
          <a:prstGeom prst="rect">
            <a:avLst/>
          </a:prstGeom>
        </p:spPr>
      </p:pic>
      <p:pic>
        <p:nvPicPr>
          <p:cNvPr id="39" name="Picture 38" descr="A long curved arrow pointing upwards&#10;&#10;AI-generated content may be incorrect.">
            <a:extLst>
              <a:ext uri="{FF2B5EF4-FFF2-40B4-BE49-F238E27FC236}">
                <a16:creationId xmlns:a16="http://schemas.microsoft.com/office/drawing/2014/main" id="{1AA1B90C-EEC8-9349-C2C7-90065ABD949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272" y="1742300"/>
            <a:ext cx="1453814" cy="911912"/>
          </a:xfrm>
          <a:prstGeom prst="rect">
            <a:avLst/>
          </a:prstGeom>
        </p:spPr>
      </p:pic>
      <p:pic>
        <p:nvPicPr>
          <p:cNvPr id="40" name="Picture 39" descr="A long curved arrow pointing upwards&#10;&#10;AI-generated content may be incorrect.">
            <a:extLst>
              <a:ext uri="{FF2B5EF4-FFF2-40B4-BE49-F238E27FC236}">
                <a16:creationId xmlns:a16="http://schemas.microsoft.com/office/drawing/2014/main" id="{64C8A113-D4E6-D132-9BF7-E477842BAA9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376272" y="2728226"/>
            <a:ext cx="1453814" cy="91191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8374ACC-79D8-D6CE-C57D-D87AF9209865}"/>
              </a:ext>
            </a:extLst>
          </p:cNvPr>
          <p:cNvSpPr txBox="1"/>
          <p:nvPr/>
        </p:nvSpPr>
        <p:spPr>
          <a:xfrm>
            <a:off x="1005301" y="4697846"/>
            <a:ext cx="3152464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Le produit recherché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effet rapide, addictogène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D35ECBC-BD0A-F530-46BD-77894574EB06}"/>
              </a:ext>
            </a:extLst>
          </p:cNvPr>
          <p:cNvSpPr txBox="1"/>
          <p:nvPr/>
        </p:nvSpPr>
        <p:spPr>
          <a:xfrm>
            <a:off x="4705861" y="4697846"/>
            <a:ext cx="328711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La substance lente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</a:t>
            </a:r>
            <a:r>
              <a:rPr kumimoji="0" lang="en-CH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ffet retardé, moins addictogène</a:t>
            </a:r>
          </a:p>
        </p:txBody>
      </p:sp>
      <p:pic>
        <p:nvPicPr>
          <p:cNvPr id="44" name="Picture 43" descr="A blue arrow pointing up&#10;&#10;AI-generated content may be incorrect.">
            <a:extLst>
              <a:ext uri="{FF2B5EF4-FFF2-40B4-BE49-F238E27FC236}">
                <a16:creationId xmlns:a16="http://schemas.microsoft.com/office/drawing/2014/main" id="{1EDF0F4C-446F-455C-EC9B-14930DF0A01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7886" flipH="1">
            <a:off x="1615340" y="3910288"/>
            <a:ext cx="906981" cy="517405"/>
          </a:xfrm>
          <a:prstGeom prst="rect">
            <a:avLst/>
          </a:prstGeom>
        </p:spPr>
      </p:pic>
      <p:pic>
        <p:nvPicPr>
          <p:cNvPr id="45" name="Picture 44" descr="A blue arrow pointing up&#10;&#10;AI-generated content may be incorrect.">
            <a:extLst>
              <a:ext uri="{FF2B5EF4-FFF2-40B4-BE49-F238E27FC236}">
                <a16:creationId xmlns:a16="http://schemas.microsoft.com/office/drawing/2014/main" id="{C9B96703-4D72-DCF6-0CC4-5560C2EA607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22114">
            <a:off x="2687518" y="3943969"/>
            <a:ext cx="906981" cy="517405"/>
          </a:xfrm>
          <a:prstGeom prst="rect">
            <a:avLst/>
          </a:prstGeom>
        </p:spPr>
      </p:pic>
      <p:pic>
        <p:nvPicPr>
          <p:cNvPr id="46" name="Picture 45" descr="A blue arrow pointing up&#10;&#10;AI-generated content may be incorrect.">
            <a:extLst>
              <a:ext uri="{FF2B5EF4-FFF2-40B4-BE49-F238E27FC236}">
                <a16:creationId xmlns:a16="http://schemas.microsoft.com/office/drawing/2014/main" id="{3E33057C-DECD-D85C-87DC-9291F9819DA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978798">
            <a:off x="6093395" y="4241033"/>
            <a:ext cx="538194" cy="30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0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6035E-5B53-B5F3-5235-4DD6D0DDE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52408E-4009-D086-84FC-CBE897633015}"/>
              </a:ext>
            </a:extLst>
          </p:cNvPr>
          <p:cNvSpPr txBox="1"/>
          <p:nvPr/>
        </p:nvSpPr>
        <p:spPr>
          <a:xfrm>
            <a:off x="788985" y="278498"/>
            <a:ext cx="7834851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CH" sz="4000" b="1" noProof="0" dirty="0">
                <a:solidFill>
                  <a:schemeClr val="bg1">
                    <a:lumMod val="50000"/>
                  </a:schemeClr>
                </a:solidFill>
              </a:rPr>
              <a:t>TAC</a:t>
            </a:r>
          </a:p>
          <a:p>
            <a:pPr algn="ctr"/>
            <a:r>
              <a:rPr lang="fr-CH" noProof="0" dirty="0">
                <a:solidFill>
                  <a:schemeClr val="bg1">
                    <a:lumMod val="50000"/>
                  </a:schemeClr>
                </a:solidFill>
              </a:rPr>
              <a:t>Traitement assisté par cocaïne </a:t>
            </a:r>
          </a:p>
        </p:txBody>
      </p:sp>
      <p:pic>
        <p:nvPicPr>
          <p:cNvPr id="5" name="Picture 4" descr="A person sitting at a table with a tray of powder&#10;&#10;AI-generated content may be incorrect.">
            <a:extLst>
              <a:ext uri="{FF2B5EF4-FFF2-40B4-BE49-F238E27FC236}">
                <a16:creationId xmlns:a16="http://schemas.microsoft.com/office/drawing/2014/main" id="{4B1C368E-6FF6-12E4-E6CC-C630D1B28A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736" y="2218038"/>
            <a:ext cx="1507524" cy="1507524"/>
          </a:xfrm>
          <a:prstGeom prst="round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C09394-B870-D64C-92F8-AA777C16430F}"/>
              </a:ext>
            </a:extLst>
          </p:cNvPr>
          <p:cNvSpPr txBox="1"/>
          <p:nvPr/>
        </p:nvSpPr>
        <p:spPr>
          <a:xfrm>
            <a:off x="1138659" y="1754659"/>
            <a:ext cx="145167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800" b="1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Cocaïne </a:t>
            </a:r>
            <a:r>
              <a:rPr kumimoji="0" lang="fr-CH" sz="1800" b="1" i="0" u="none" strike="noStrike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HCl</a:t>
            </a:r>
            <a:endParaRPr kumimoji="0" lang="fr-CH" sz="1800" b="1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39624D-C2F8-35B9-91E9-CF47FCD64F37}"/>
              </a:ext>
            </a:extLst>
          </p:cNvPr>
          <p:cNvSpPr txBox="1"/>
          <p:nvPr/>
        </p:nvSpPr>
        <p:spPr>
          <a:xfrm>
            <a:off x="805703" y="3819611"/>
            <a:ext cx="2117588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CH" sz="1600" noProof="0" dirty="0"/>
              <a:t>soit par voie intraveineuse, nasale ou orale </a:t>
            </a:r>
          </a:p>
          <a:p>
            <a:pPr algn="ctr"/>
            <a:endParaRPr lang="fr-CH" sz="1600" noProof="0" dirty="0"/>
          </a:p>
          <a:p>
            <a:pPr algn="ctr"/>
            <a:r>
              <a:rPr lang="fr-CH" sz="1600" noProof="0" dirty="0"/>
              <a:t>cinétique plus lente</a:t>
            </a:r>
          </a:p>
        </p:txBody>
      </p:sp>
      <p:pic>
        <p:nvPicPr>
          <p:cNvPr id="10" name="Picture 9" descr="A spoonful of sugar being poured over a lighter&#10;&#10;AI-generated content may be incorrect.">
            <a:extLst>
              <a:ext uri="{FF2B5EF4-FFF2-40B4-BE49-F238E27FC236}">
                <a16:creationId xmlns:a16="http://schemas.microsoft.com/office/drawing/2014/main" id="{C56A2F88-DD25-7D23-9F62-1D1B1B5EED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0432" y="2218038"/>
            <a:ext cx="1507524" cy="1507524"/>
          </a:xfrm>
          <a:prstGeom prst="round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52DBAE-03EB-DE0B-CBBE-5B4965C9C0CB}"/>
              </a:ext>
            </a:extLst>
          </p:cNvPr>
          <p:cNvSpPr txBox="1"/>
          <p:nvPr/>
        </p:nvSpPr>
        <p:spPr>
          <a:xfrm>
            <a:off x="3352437" y="1545059"/>
            <a:ext cx="243912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800" b="1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Cocaïne </a:t>
            </a:r>
            <a:r>
              <a:rPr kumimoji="0" lang="fr-CH" sz="1800" b="1" i="0" u="none" strike="noStrike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HCl</a:t>
            </a:r>
            <a:endParaRPr kumimoji="0" lang="fr-CH" sz="1800" b="1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400" b="1" i="1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Crack à cuisiner par patient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1FEDAD-1A66-8256-E9A2-006EB5D8B4F9}"/>
              </a:ext>
            </a:extLst>
          </p:cNvPr>
          <p:cNvSpPr txBox="1"/>
          <p:nvPr/>
        </p:nvSpPr>
        <p:spPr>
          <a:xfrm>
            <a:off x="3635400" y="3813768"/>
            <a:ext cx="2117588" cy="1815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CH" sz="1600" noProof="0" dirty="0"/>
              <a:t>Ralentissement du processus de consommation</a:t>
            </a:r>
          </a:p>
          <a:p>
            <a:pPr algn="ctr"/>
            <a:endParaRPr lang="fr-CH" sz="1600" noProof="0" dirty="0"/>
          </a:p>
          <a:p>
            <a:pPr algn="ctr"/>
            <a:r>
              <a:rPr lang="fr-CH" sz="1600" noProof="0" dirty="0"/>
              <a:t>Atténuation des comportements impulsifs </a:t>
            </a:r>
          </a:p>
        </p:txBody>
      </p:sp>
      <p:pic>
        <p:nvPicPr>
          <p:cNvPr id="14" name="Picture 13" descr="A glass pipe and a pile of brown rocks on a tray&#10;&#10;AI-generated content may be incorrect.">
            <a:extLst>
              <a:ext uri="{FF2B5EF4-FFF2-40B4-BE49-F238E27FC236}">
                <a16:creationId xmlns:a16="http://schemas.microsoft.com/office/drawing/2014/main" id="{8AEAF68F-D8AC-6E0C-1AA6-494605A9A0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28" y="2218038"/>
            <a:ext cx="1507524" cy="1507524"/>
          </a:xfrm>
          <a:prstGeom prst="round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347C831-FB6A-131B-659A-802E08DDFFC8}"/>
              </a:ext>
            </a:extLst>
          </p:cNvPr>
          <p:cNvSpPr txBox="1"/>
          <p:nvPr/>
        </p:nvSpPr>
        <p:spPr>
          <a:xfrm>
            <a:off x="6996823" y="1514280"/>
            <a:ext cx="105413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800" b="1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Cocaïne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CH" sz="1800" b="1" i="0" u="none" strike="noStrike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à inhaler</a:t>
            </a:r>
            <a:endParaRPr kumimoji="0" lang="fr-CH" sz="1400" b="1" i="1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05DF79-DE0D-C1AF-713A-510C10D7262A}"/>
              </a:ext>
            </a:extLst>
          </p:cNvPr>
          <p:cNvSpPr txBox="1"/>
          <p:nvPr/>
        </p:nvSpPr>
        <p:spPr>
          <a:xfrm>
            <a:off x="6465097" y="3860905"/>
            <a:ext cx="2117588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CH" sz="1600" noProof="0" dirty="0"/>
              <a:t>Aspect réduction des risques et attractivité au premier plan</a:t>
            </a:r>
          </a:p>
          <a:p>
            <a:pPr algn="ctr"/>
            <a:endParaRPr lang="fr-CH" sz="1600" noProof="0" dirty="0"/>
          </a:p>
        </p:txBody>
      </p:sp>
    </p:spTree>
    <p:extLst>
      <p:ext uri="{BB962C8B-B14F-4D97-AF65-F5344CB8AC3E}">
        <p14:creationId xmlns:p14="http://schemas.microsoft.com/office/powerpoint/2010/main" val="3579596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EF8F2-CCC7-7EF0-C866-2D0F59254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7B9ADB-2B37-ABF1-389E-4C64F195C827}"/>
              </a:ext>
            </a:extLst>
          </p:cNvPr>
          <p:cNvSpPr txBox="1"/>
          <p:nvPr/>
        </p:nvSpPr>
        <p:spPr>
          <a:xfrm>
            <a:off x="1767016" y="381512"/>
            <a:ext cx="560996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CH" b="1" dirty="0">
                <a:solidFill>
                  <a:schemeClr val="bg1">
                    <a:lumMod val="50000"/>
                  </a:schemeClr>
                </a:solidFill>
              </a:rPr>
              <a:t>Que peut-on apprendre de HeGeBe ?</a:t>
            </a:r>
          </a:p>
        </p:txBody>
      </p:sp>
      <p:pic>
        <p:nvPicPr>
          <p:cNvPr id="9" name="Picture 8" descr="A person painting a sign&#10;&#10;AI-generated content may be incorrect.">
            <a:extLst>
              <a:ext uri="{FF2B5EF4-FFF2-40B4-BE49-F238E27FC236}">
                <a16:creationId xmlns:a16="http://schemas.microsoft.com/office/drawing/2014/main" id="{691E17E3-969E-F3E9-C2DF-33448716C6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1737"/>
            <a:ext cx="3714526" cy="3714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39A4DC-5A79-0221-0392-E2A15738E209}"/>
              </a:ext>
            </a:extLst>
          </p:cNvPr>
          <p:cNvSpPr txBox="1"/>
          <p:nvPr/>
        </p:nvSpPr>
        <p:spPr>
          <a:xfrm>
            <a:off x="3187055" y="1767006"/>
            <a:ext cx="5609968" cy="3323987"/>
          </a:xfrm>
          <a:prstGeom prst="rect">
            <a:avLst/>
          </a:prstGeom>
          <a:solidFill>
            <a:srgbClr val="FFFFFF">
              <a:alpha val="79953"/>
            </a:srgb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6AD8"/>
              </a:buClr>
              <a:buFont typeface="Arial" panose="020B0604020202020204" pitchFamily="34" charset="0"/>
              <a:buChar char="•"/>
            </a:pP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Réduction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des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risques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réussie</a:t>
            </a:r>
            <a:endParaRPr lang="en-GB" sz="2000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marL="342900" indent="-342900">
              <a:spcAft>
                <a:spcPts val="1200"/>
              </a:spcAft>
              <a:buClr>
                <a:srgbClr val="FF6AD8"/>
              </a:buClr>
              <a:buFont typeface="Arial" panose="020B0604020202020204" pitchFamily="34" charset="0"/>
              <a:buChar char="•"/>
            </a:pP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Attractivité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de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l'offre</a:t>
            </a:r>
            <a:endParaRPr lang="en-GB" sz="2000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marL="342900" indent="-342900">
              <a:spcAft>
                <a:spcPts val="1200"/>
              </a:spcAft>
              <a:buClr>
                <a:srgbClr val="FF6AD8"/>
              </a:buClr>
              <a:buFont typeface="Arial" panose="020B0604020202020204" pitchFamily="34" charset="0"/>
              <a:buChar char="•"/>
            </a:pP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Combinaison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substances à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effet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rapide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et lent</a:t>
            </a:r>
          </a:p>
          <a:p>
            <a:pPr marL="342900" indent="-342900">
              <a:spcAft>
                <a:spcPts val="1200"/>
              </a:spcAft>
              <a:buClr>
                <a:srgbClr val="FF6AD8"/>
              </a:buClr>
              <a:buFont typeface="Arial" panose="020B0604020202020204" pitchFamily="34" charset="0"/>
              <a:buChar char="•"/>
            </a:pP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Soulagement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des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scènes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urbaines</a:t>
            </a:r>
            <a:endParaRPr lang="en-GB" sz="2000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marL="342900" indent="-342900">
              <a:spcAft>
                <a:spcPts val="1200"/>
              </a:spcAft>
              <a:buClr>
                <a:srgbClr val="FF6AD8"/>
              </a:buClr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Interventions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psychosociales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d'accompagnement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essentielles</a:t>
            </a:r>
            <a:endParaRPr lang="en-GB" sz="2000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marL="342900" indent="-342900">
              <a:spcAft>
                <a:spcPts val="1200"/>
              </a:spcAft>
              <a:buClr>
                <a:srgbClr val="FF6AD8"/>
              </a:buClr>
              <a:buFont typeface="Arial" panose="020B0604020202020204" pitchFamily="34" charset="0"/>
              <a:buChar char="•"/>
            </a:pP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Aborder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déterminants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sociaux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et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psychiatriques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de 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l’addiction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sans imposition abstinence</a:t>
            </a:r>
          </a:p>
        </p:txBody>
      </p:sp>
    </p:spTree>
    <p:extLst>
      <p:ext uri="{BB962C8B-B14F-4D97-AF65-F5344CB8AC3E}">
        <p14:creationId xmlns:p14="http://schemas.microsoft.com/office/powerpoint/2010/main" val="2532394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80B1B2-3BFA-1E83-6EFD-974AF3FE4A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92" y="2125044"/>
            <a:ext cx="3366749" cy="2805624"/>
          </a:xfrm>
          <a:prstGeom prst="rect">
            <a:avLst/>
          </a:prstGeom>
        </p:spPr>
      </p:pic>
      <p:pic>
        <p:nvPicPr>
          <p:cNvPr id="5" name="Picture 4" descr="A chart showing different colored squares&#10;&#10;AI-generated content may be incorrect.">
            <a:extLst>
              <a:ext uri="{FF2B5EF4-FFF2-40B4-BE49-F238E27FC236}">
                <a16:creationId xmlns:a16="http://schemas.microsoft.com/office/drawing/2014/main" id="{3FB2CD55-B327-C5F2-E275-F1E5976095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385" y="2125044"/>
            <a:ext cx="3973003" cy="2171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C57D76-E2E2-90CA-D8A4-56354A862E9B}"/>
              </a:ext>
            </a:extLst>
          </p:cNvPr>
          <p:cNvSpPr txBox="1"/>
          <p:nvPr/>
        </p:nvSpPr>
        <p:spPr>
          <a:xfrm>
            <a:off x="822192" y="653360"/>
            <a:ext cx="7611196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2800" b="1" i="0" u="none" strike="noStrike" dirty="0" err="1">
                <a:solidFill>
                  <a:srgbClr val="666666"/>
                </a:solidFill>
                <a:effectLst/>
                <a:latin typeface="Noto Sans" panose="020B0502040504020204" pitchFamily="34" charset="0"/>
              </a:rPr>
              <a:t>Augementation</a:t>
            </a:r>
            <a:r>
              <a:rPr lang="en-GB" sz="2800" b="1" i="0" u="none" strike="noStrike" dirty="0">
                <a:solidFill>
                  <a:srgbClr val="666666"/>
                </a:solidFill>
                <a:effectLst/>
                <a:latin typeface="Noto Sans" panose="020B0502040504020204" pitchFamily="34" charset="0"/>
              </a:rPr>
              <a:t> usage </a:t>
            </a:r>
            <a:r>
              <a:rPr lang="en-GB" sz="2800" b="1" i="0" u="none" strike="noStrike" dirty="0" err="1">
                <a:solidFill>
                  <a:srgbClr val="666666"/>
                </a:solidFill>
                <a:effectLst/>
                <a:latin typeface="Noto Sans" panose="020B0502040504020204" pitchFamily="34" charset="0"/>
              </a:rPr>
              <a:t>cocaïne</a:t>
            </a:r>
            <a:r>
              <a:rPr lang="en-GB" sz="2800" b="1" i="0" u="none" strike="noStrike" dirty="0">
                <a:solidFill>
                  <a:srgbClr val="666666"/>
                </a:solidFill>
                <a:effectLst/>
                <a:latin typeface="Noto Sans" panose="020B0502040504020204" pitchFamily="34" charset="0"/>
              </a:rPr>
              <a:t> </a:t>
            </a:r>
            <a:r>
              <a:rPr lang="en-GB" sz="2800" b="1" i="0" u="none" strike="noStrike" dirty="0" err="1">
                <a:solidFill>
                  <a:srgbClr val="666666"/>
                </a:solidFill>
                <a:effectLst/>
                <a:latin typeface="Noto Sans" panose="020B0502040504020204" pitchFamily="34" charset="0"/>
              </a:rPr>
              <a:t>en</a:t>
            </a:r>
            <a:r>
              <a:rPr lang="en-GB" sz="2800" b="1" i="0" u="none" strike="noStrike" dirty="0">
                <a:solidFill>
                  <a:srgbClr val="666666"/>
                </a:solidFill>
                <a:effectLst/>
                <a:latin typeface="Noto Sans" panose="020B0502040504020204" pitchFamily="34" charset="0"/>
              </a:rPr>
              <a:t> Europe</a:t>
            </a:r>
            <a:endParaRPr lang="en-CH" sz="2800" b="1" dirty="0"/>
          </a:p>
        </p:txBody>
      </p:sp>
    </p:spTree>
    <p:extLst>
      <p:ext uri="{BB962C8B-B14F-4D97-AF65-F5344CB8AC3E}">
        <p14:creationId xmlns:p14="http://schemas.microsoft.com/office/powerpoint/2010/main" val="351904724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Tableau de bord 1">
            <a:extLst>
              <a:ext uri="{FF2B5EF4-FFF2-40B4-BE49-F238E27FC236}">
                <a16:creationId xmlns:a16="http://schemas.microsoft.com/office/drawing/2014/main" id="{D6114E60-0E9E-4C6E-B967-1C5FAF1D6B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3537" y="359190"/>
            <a:ext cx="5236925" cy="523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75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Tableau de bord 1">
            <a:extLst>
              <a:ext uri="{FF2B5EF4-FFF2-40B4-BE49-F238E27FC236}">
                <a16:creationId xmlns:a16="http://schemas.microsoft.com/office/drawing/2014/main" id="{652CDDBC-5411-4DFC-8CF8-6265426497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2033" y="236276"/>
            <a:ext cx="5419934" cy="541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2C04A56-C1E2-714A-BED7-D307EFCC0AA2}"/>
              </a:ext>
            </a:extLst>
          </p:cNvPr>
          <p:cNvSpPr txBox="1"/>
          <p:nvPr/>
        </p:nvSpPr>
        <p:spPr>
          <a:xfrm>
            <a:off x="358506" y="5132499"/>
            <a:ext cx="7871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Butler et al., 2017; </a:t>
            </a:r>
            <a:r>
              <a:rPr lang="de-DE" sz="1000" dirty="0" err="1"/>
              <a:t>Hatsukami</a:t>
            </a:r>
            <a:r>
              <a:rPr lang="de-DE" sz="1000" dirty="0"/>
              <a:t>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Fischman</a:t>
            </a:r>
            <a:r>
              <a:rPr lang="de-DE" sz="1000" dirty="0"/>
              <a:t>, 1996; </a:t>
            </a:r>
            <a:r>
              <a:rPr lang="de-DE" sz="1000" dirty="0" err="1"/>
              <a:t>Inciardi</a:t>
            </a:r>
            <a:r>
              <a:rPr lang="de-DE" sz="1000" dirty="0"/>
              <a:t> et al., 2006; Chaves et al., 2011; Fischer et al., 2013; Fischer et al., 2006; </a:t>
            </a:r>
          </a:p>
          <a:p>
            <a:r>
              <a:rPr lang="de-DE" sz="1000" dirty="0"/>
              <a:t>Fischer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Coghlan</a:t>
            </a:r>
            <a:r>
              <a:rPr lang="de-DE" sz="1000" dirty="0"/>
              <a:t>, 2007; Santos Cruz et al., 2013; Dunn et al., 1996; </a:t>
            </a:r>
            <a:r>
              <a:rPr lang="de-DE" sz="1000" dirty="0" err="1"/>
              <a:t>Edlin</a:t>
            </a:r>
            <a:r>
              <a:rPr lang="de-DE" sz="1000" dirty="0"/>
              <a:t> et al., 1994; Fischer </a:t>
            </a:r>
            <a:r>
              <a:rPr lang="de-DE" sz="1000" dirty="0" err="1"/>
              <a:t>and</a:t>
            </a:r>
            <a:r>
              <a:rPr lang="de-DE" sz="1000" dirty="0"/>
              <a:t> </a:t>
            </a:r>
            <a:r>
              <a:rPr lang="de-DE" sz="1000" dirty="0" err="1"/>
              <a:t>Coghlan</a:t>
            </a:r>
            <a:r>
              <a:rPr lang="de-DE" sz="1000" dirty="0"/>
              <a:t>, 2007; </a:t>
            </a:r>
            <a:r>
              <a:rPr lang="de-DE" sz="1000" dirty="0" err="1"/>
              <a:t>Werb</a:t>
            </a:r>
            <a:r>
              <a:rPr lang="de-DE" sz="1000" dirty="0"/>
              <a:t> et al., 2010; Butler et al., 2017; Fischer et al., 2015; Santos Cruz et al., 2013; European Monitoring </a:t>
            </a:r>
            <a:r>
              <a:rPr lang="de-DE" sz="1000" dirty="0" err="1"/>
              <a:t>Centre</a:t>
            </a:r>
            <a:r>
              <a:rPr lang="de-DE" sz="1000" dirty="0"/>
              <a:t> </a:t>
            </a:r>
            <a:r>
              <a:rPr lang="de-DE" sz="1000" dirty="0" err="1"/>
              <a:t>for</a:t>
            </a:r>
            <a:r>
              <a:rPr lang="de-DE" sz="1000" dirty="0"/>
              <a:t> Drugs </a:t>
            </a:r>
            <a:r>
              <a:rPr lang="de-DE" sz="1000" dirty="0" err="1"/>
              <a:t>and</a:t>
            </a:r>
            <a:r>
              <a:rPr lang="de-DE" sz="1000" dirty="0"/>
              <a:t> Drug </a:t>
            </a:r>
            <a:r>
              <a:rPr lang="de-DE" sz="1000" dirty="0" err="1"/>
              <a:t>Addiction</a:t>
            </a:r>
            <a:r>
              <a:rPr lang="de-DE" sz="1000" dirty="0"/>
              <a:t> (EMCDDA), 2007; Fischer &amp; </a:t>
            </a:r>
            <a:r>
              <a:rPr lang="de-DE" sz="1000" dirty="0" err="1"/>
              <a:t>Coghlan</a:t>
            </a:r>
            <a:r>
              <a:rPr lang="de-DE" sz="1000" dirty="0"/>
              <a:t>, 2007; Wood, </a:t>
            </a:r>
            <a:r>
              <a:rPr lang="de-DE" sz="1000" dirty="0" err="1"/>
              <a:t>McKinnon</a:t>
            </a:r>
            <a:r>
              <a:rPr lang="de-DE" sz="1000" dirty="0"/>
              <a:t>, Strang, &amp; Kendall, 2012</a:t>
            </a:r>
          </a:p>
          <a:p>
            <a:endParaRPr lang="de-DE" sz="1000" dirty="0"/>
          </a:p>
          <a:p>
            <a:endParaRPr lang="de-DE" sz="10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40F7572-CB7E-C249-B35F-59C61CA5C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788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H" sz="4000" b="1" dirty="0">
                <a:solidFill>
                  <a:srgbClr val="7F7F7F"/>
                </a:solidFill>
              </a:rPr>
              <a:t>Historique du crack</a:t>
            </a:r>
          </a:p>
        </p:txBody>
      </p:sp>
      <p:pic>
        <p:nvPicPr>
          <p:cNvPr id="7" name="Picture 6" descr="A map of the north america&#10;&#10;AI-generated content may be incorrect.">
            <a:extLst>
              <a:ext uri="{FF2B5EF4-FFF2-40B4-BE49-F238E27FC236}">
                <a16:creationId xmlns:a16="http://schemas.microsoft.com/office/drawing/2014/main" id="{952BF72A-482A-AE16-AF5A-BEF3ABA77A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49372"/>
            <a:ext cx="3620530" cy="362053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8F8AAC7-F838-BE44-94FB-190C5FB23F39}"/>
              </a:ext>
            </a:extLst>
          </p:cNvPr>
          <p:cNvSpPr/>
          <p:nvPr/>
        </p:nvSpPr>
        <p:spPr>
          <a:xfrm>
            <a:off x="3285031" y="1578476"/>
            <a:ext cx="5401769" cy="287416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/>
          <a:lstStyle/>
          <a:p>
            <a:pPr marL="266700" indent="-266700">
              <a:lnSpc>
                <a:spcPct val="150000"/>
              </a:lnSpc>
              <a:spcBef>
                <a:spcPts val="600"/>
              </a:spcBef>
              <a:buClr>
                <a:srgbClr val="3BBFF0"/>
              </a:buClr>
              <a:buFont typeface="Arial" panose="020B0604020202020204" pitchFamily="34" charset="0"/>
              <a:buChar char="•"/>
            </a:pPr>
            <a:r>
              <a:rPr lang="de-CH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Apparu</a:t>
            </a:r>
            <a:r>
              <a:rPr lang="de-CH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de-CH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de-CH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années</a:t>
            </a:r>
            <a:r>
              <a:rPr lang="de-CH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1980 en </a:t>
            </a:r>
            <a:r>
              <a:rPr lang="de-CH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Amerique</a:t>
            </a:r>
            <a:r>
              <a:rPr lang="de-CH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Nord</a:t>
            </a:r>
          </a:p>
          <a:p>
            <a:pPr marL="266700" indent="-266700">
              <a:lnSpc>
                <a:spcPct val="150000"/>
              </a:lnSpc>
              <a:spcBef>
                <a:spcPts val="600"/>
              </a:spcBef>
              <a:buClr>
                <a:srgbClr val="3BBFF0"/>
              </a:buClr>
              <a:buFont typeface="Arial" panose="020B0604020202020204" pitchFamily="34" charset="0"/>
              <a:buChar char="•"/>
            </a:pPr>
            <a:r>
              <a:rPr lang="de-CH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Jusqu'à</a:t>
            </a:r>
            <a:r>
              <a:rPr lang="de-CH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50 % des </a:t>
            </a:r>
            <a:r>
              <a:rPr lang="de-CH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usagers</a:t>
            </a:r>
            <a:r>
              <a:rPr lang="de-CH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CH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rue</a:t>
            </a:r>
            <a:endParaRPr lang="de-CH" sz="16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lnSpc>
                <a:spcPct val="150000"/>
              </a:lnSpc>
              <a:spcBef>
                <a:spcPts val="600"/>
              </a:spcBef>
              <a:buClr>
                <a:srgbClr val="3BBFF0"/>
              </a:buClr>
              <a:buFont typeface="Arial" panose="020B0604020202020204" pitchFamily="34" charset="0"/>
              <a:buChar char="•"/>
            </a:pPr>
            <a:r>
              <a:rPr lang="de-CH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Surtout</a:t>
            </a:r>
            <a:r>
              <a:rPr lang="de-CH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de-CH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populations</a:t>
            </a:r>
            <a:r>
              <a:rPr lang="de-CH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urbaines</a:t>
            </a:r>
            <a:r>
              <a:rPr lang="de-CH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marginalisées</a:t>
            </a:r>
            <a:endParaRPr lang="de-CH" sz="16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lnSpc>
                <a:spcPct val="150000"/>
              </a:lnSpc>
              <a:spcBef>
                <a:spcPts val="600"/>
              </a:spcBef>
              <a:buClr>
                <a:srgbClr val="3BBFF0"/>
              </a:buClr>
              <a:buFont typeface="Arial" panose="020B0604020202020204" pitchFamily="34" charset="0"/>
              <a:buChar char="•"/>
            </a:pPr>
            <a:r>
              <a:rPr lang="de-CH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Depuis</a:t>
            </a:r>
            <a:r>
              <a:rPr lang="de-CH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2002 à </a:t>
            </a:r>
            <a:r>
              <a:rPr lang="de-CH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Londres</a:t>
            </a:r>
            <a:r>
              <a:rPr lang="de-CH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puis</a:t>
            </a:r>
            <a:r>
              <a:rPr lang="de-CH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Hambourg</a:t>
            </a:r>
            <a:r>
              <a:rPr lang="de-CH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Paris</a:t>
            </a:r>
          </a:p>
          <a:p>
            <a:pPr marL="266700" indent="-266700">
              <a:lnSpc>
                <a:spcPct val="150000"/>
              </a:lnSpc>
              <a:spcBef>
                <a:spcPts val="600"/>
              </a:spcBef>
              <a:buClr>
                <a:srgbClr val="3BBFF0"/>
              </a:buClr>
              <a:buFont typeface="Arial" panose="020B0604020202020204" pitchFamily="34" charset="0"/>
              <a:buChar char="•"/>
            </a:pPr>
            <a:r>
              <a:rPr lang="de-CH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 de la Chapelle à Paris (Colline du crack)</a:t>
            </a:r>
          </a:p>
          <a:p>
            <a:pPr marL="266700" indent="-266700">
              <a:lnSpc>
                <a:spcPct val="150000"/>
              </a:lnSpc>
              <a:spcBef>
                <a:spcPts val="600"/>
              </a:spcBef>
              <a:buClr>
                <a:srgbClr val="3BBFF0"/>
              </a:buClr>
              <a:buFont typeface="Arial" panose="020B0604020202020204" pitchFamily="34" charset="0"/>
              <a:buChar char="•"/>
            </a:pPr>
            <a:r>
              <a:rPr lang="de-CH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Depuis</a:t>
            </a:r>
            <a:r>
              <a:rPr lang="de-CH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ca. 10 ans </a:t>
            </a:r>
            <a:r>
              <a:rPr lang="de-CH" sz="1600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progression</a:t>
            </a:r>
            <a:r>
              <a:rPr lang="de-CH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Suisse</a:t>
            </a:r>
          </a:p>
        </p:txBody>
      </p:sp>
    </p:spTree>
    <p:extLst>
      <p:ext uri="{BB962C8B-B14F-4D97-AF65-F5344CB8AC3E}">
        <p14:creationId xmlns:p14="http://schemas.microsoft.com/office/powerpoint/2010/main" val="3609073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79E7D-E617-A459-B8EB-0B2C97FEA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ag of popcorn on a table&#10;&#10;AI-generated content may be incorrect.">
            <a:extLst>
              <a:ext uri="{FF2B5EF4-FFF2-40B4-BE49-F238E27FC236}">
                <a16:creationId xmlns:a16="http://schemas.microsoft.com/office/drawing/2014/main" id="{2F41524A-2F79-7CE9-CD69-FB24FEB6E2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92195"/>
            <a:ext cx="3496962" cy="3496962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562017BE-47A2-46E6-E122-E94688BFE8EF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70788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defTabSz="457200">
              <a:defRPr sz="45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H" sz="4000" b="1" dirty="0">
                <a:solidFill>
                  <a:srgbClr val="7F7F7F"/>
                </a:solidFill>
              </a:rPr>
              <a:t>Particularités crack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96FFA0-2BB3-3B1F-1FF9-5D04C3DD053B}"/>
              </a:ext>
            </a:extLst>
          </p:cNvPr>
          <p:cNvSpPr txBox="1"/>
          <p:nvPr/>
        </p:nvSpPr>
        <p:spPr>
          <a:xfrm>
            <a:off x="457200" y="5534176"/>
            <a:ext cx="4572000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Ford et al. 2009, Fischer et al. 2015</a:t>
            </a:r>
            <a:endParaRPr lang="en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5B9D6-56C4-6A03-15C1-9908C5F92CD8}"/>
              </a:ext>
            </a:extLst>
          </p:cNvPr>
          <p:cNvSpPr txBox="1"/>
          <p:nvPr/>
        </p:nvSpPr>
        <p:spPr>
          <a:xfrm>
            <a:off x="3249827" y="1827637"/>
            <a:ext cx="5222103" cy="320272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/>
          <a:lstStyle>
            <a:lvl1pPr marL="182563" indent="-182563">
              <a:lnSpc>
                <a:spcPct val="90000"/>
              </a:lnSpc>
              <a:spcBef>
                <a:spcPts val="600"/>
              </a:spcBef>
              <a:buClr>
                <a:srgbClr val="3BBFF0"/>
              </a:buClr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000" dirty="0" err="1"/>
              <a:t>Variante</a:t>
            </a:r>
            <a:r>
              <a:rPr lang="en-GB" sz="2000" dirty="0"/>
              <a:t> inhalable de la </a:t>
            </a:r>
            <a:r>
              <a:rPr lang="en-GB" sz="2000" dirty="0" err="1"/>
              <a:t>cocaïne</a:t>
            </a:r>
            <a:endParaRPr lang="en-GB" sz="2000" dirty="0"/>
          </a:p>
          <a:p>
            <a:pPr marL="536575" indent="-171450">
              <a:lnSpc>
                <a:spcPct val="100000"/>
              </a:lnSpc>
              <a:spcAft>
                <a:spcPts val="1200"/>
              </a:spcAft>
            </a:pPr>
            <a:r>
              <a:rPr lang="en-GB" sz="2000" dirty="0"/>
              <a:t> → </a:t>
            </a:r>
            <a:r>
              <a:rPr lang="en-GB" sz="2000" dirty="0" err="1"/>
              <a:t>potentiel</a:t>
            </a:r>
            <a:r>
              <a:rPr lang="en-GB" sz="2000" dirty="0"/>
              <a:t> </a:t>
            </a:r>
            <a:r>
              <a:rPr lang="en-GB" sz="2000" dirty="0" err="1"/>
              <a:t>addictogène</a:t>
            </a:r>
            <a:r>
              <a:rPr lang="en-GB" sz="2000" dirty="0"/>
              <a:t> </a:t>
            </a:r>
            <a:r>
              <a:rPr lang="en-GB" sz="2000" dirty="0" err="1"/>
              <a:t>accru</a:t>
            </a:r>
            <a:r>
              <a:rPr lang="en-GB" sz="2000" dirty="0"/>
              <a:t>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000" dirty="0"/>
              <a:t>Marginalisation </a:t>
            </a:r>
            <a:r>
              <a:rPr lang="en-GB" sz="2000" dirty="0" err="1"/>
              <a:t>sociale</a:t>
            </a:r>
            <a:r>
              <a:rPr lang="en-GB" sz="2000" dirty="0"/>
              <a:t> </a:t>
            </a:r>
          </a:p>
          <a:p>
            <a:pPr marL="536575" indent="-171450">
              <a:lnSpc>
                <a:spcPct val="100000"/>
              </a:lnSpc>
              <a:spcAft>
                <a:spcPts val="1200"/>
              </a:spcAft>
            </a:pPr>
            <a:r>
              <a:rPr lang="en-GB" sz="2000" dirty="0" err="1"/>
              <a:t>Risques</a:t>
            </a:r>
            <a:r>
              <a:rPr lang="en-GB" sz="2000" dirty="0"/>
              <a:t> </a:t>
            </a:r>
            <a:r>
              <a:rPr lang="en-GB" sz="2000" dirty="0" err="1"/>
              <a:t>importants</a:t>
            </a:r>
            <a:r>
              <a:rPr lang="en-GB" sz="2000" dirty="0"/>
              <a:t> </a:t>
            </a:r>
            <a:r>
              <a:rPr lang="en-GB" sz="2000" dirty="0" err="1"/>
              <a:t>problèmes</a:t>
            </a:r>
            <a:r>
              <a:rPr lang="en-GB" sz="2000" dirty="0"/>
              <a:t> santé physique et </a:t>
            </a:r>
            <a:r>
              <a:rPr lang="en-GB" sz="2000" dirty="0" err="1"/>
              <a:t>psychique</a:t>
            </a:r>
            <a:r>
              <a:rPr lang="en-GB" sz="2000" dirty="0"/>
              <a:t> </a:t>
            </a:r>
          </a:p>
          <a:p>
            <a:pPr marL="536575" indent="-171450">
              <a:lnSpc>
                <a:spcPct val="100000"/>
              </a:lnSpc>
              <a:spcAft>
                <a:spcPts val="1200"/>
              </a:spcAft>
            </a:pPr>
            <a:r>
              <a:rPr lang="en-GB" sz="2000" dirty="0"/>
              <a:t>Obstacles à </a:t>
            </a:r>
            <a:r>
              <a:rPr lang="en-GB" sz="2000" dirty="0" err="1"/>
              <a:t>l'accès</a:t>
            </a:r>
            <a:r>
              <a:rPr lang="en-GB" sz="2000" dirty="0"/>
              <a:t> aux services </a:t>
            </a:r>
            <a:r>
              <a:rPr lang="en-GB" sz="2000" dirty="0" err="1"/>
              <a:t>sociaux</a:t>
            </a:r>
            <a:r>
              <a:rPr lang="en-GB" sz="2000" dirty="0"/>
              <a:t> et </a:t>
            </a:r>
            <a:r>
              <a:rPr lang="en-GB" sz="2000" dirty="0" err="1"/>
              <a:t>médicaux</a:t>
            </a:r>
            <a:endParaRPr lang="en-GB" sz="2000" dirty="0"/>
          </a:p>
          <a:p>
            <a:pPr lvl="1">
              <a:spcAft>
                <a:spcPts val="1200"/>
              </a:spcAft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77924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le of snow in water&#10;&#10;AI-generated content may be incorrect.">
            <a:extLst>
              <a:ext uri="{FF2B5EF4-FFF2-40B4-BE49-F238E27FC236}">
                <a16:creationId xmlns:a16="http://schemas.microsoft.com/office/drawing/2014/main" id="{2DC82556-223A-0B90-FD7F-9368FFCCD6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3596" y="1319471"/>
            <a:ext cx="1360616" cy="13606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2CFA4A-9A19-88B3-FA66-401B95AABDD3}"/>
              </a:ext>
            </a:extLst>
          </p:cNvPr>
          <p:cNvSpPr txBox="1"/>
          <p:nvPr/>
        </p:nvSpPr>
        <p:spPr>
          <a:xfrm>
            <a:off x="5993713" y="896058"/>
            <a:ext cx="140038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Cocaïne HCl</a:t>
            </a:r>
          </a:p>
        </p:txBody>
      </p:sp>
      <p:pic>
        <p:nvPicPr>
          <p:cNvPr id="10" name="Picture 9" descr="A rock on the floor&#10;&#10;AI-generated content may be incorrect.">
            <a:extLst>
              <a:ext uri="{FF2B5EF4-FFF2-40B4-BE49-F238E27FC236}">
                <a16:creationId xmlns:a16="http://schemas.microsoft.com/office/drawing/2014/main" id="{09883156-1C11-32B8-9416-9C7A5221C1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442" y="3698616"/>
            <a:ext cx="1360616" cy="1360616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766EF0-49E5-31BB-5435-0B7EB3218807}"/>
              </a:ext>
            </a:extLst>
          </p:cNvPr>
          <p:cNvSpPr txBox="1"/>
          <p:nvPr/>
        </p:nvSpPr>
        <p:spPr>
          <a:xfrm>
            <a:off x="1449594" y="641758"/>
            <a:ext cx="138755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>
            <a:lvl1pPr marL="0" marR="0" indent="0" algn="l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lvl1pPr>
          </a:lstStyle>
          <a:p>
            <a:pPr algn="ctr"/>
            <a:r>
              <a:rPr lang="fr-FR" dirty="0"/>
              <a:t>Bicarbonate </a:t>
            </a:r>
          </a:p>
          <a:p>
            <a:pPr algn="ctr"/>
            <a:r>
              <a:rPr lang="fr-FR" dirty="0"/>
              <a:t>de soude</a:t>
            </a:r>
          </a:p>
        </p:txBody>
      </p:sp>
      <p:pic>
        <p:nvPicPr>
          <p:cNvPr id="14" name="Picture 13" descr="A spoonful of powder and a jar&#10;&#10;AI-generated content may be incorrect.">
            <a:extLst>
              <a:ext uri="{FF2B5EF4-FFF2-40B4-BE49-F238E27FC236}">
                <a16:creationId xmlns:a16="http://schemas.microsoft.com/office/drawing/2014/main" id="{5E3FA391-45D8-3A74-5F99-71DF22576B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9594" y="1319471"/>
            <a:ext cx="1396896" cy="1396896"/>
          </a:xfrm>
          <a:prstGeom prst="roundRect">
            <a:avLst/>
          </a:prstGeom>
        </p:spPr>
      </p:pic>
      <p:pic>
        <p:nvPicPr>
          <p:cNvPr id="16" name="Picture 15" descr="A long curved arrow pointing upwards&#10;&#10;AI-generated content may be incorrect.">
            <a:extLst>
              <a:ext uri="{FF2B5EF4-FFF2-40B4-BE49-F238E27FC236}">
                <a16:creationId xmlns:a16="http://schemas.microsoft.com/office/drawing/2014/main" id="{520AD29F-2C3F-144B-014A-1CDB2AAF75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498931" flipH="1">
            <a:off x="3827957" y="1927166"/>
            <a:ext cx="2621346" cy="15226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8A0243B-A7AF-7689-C4D6-B1CD5F9AAA5A}"/>
              </a:ext>
            </a:extLst>
          </p:cNvPr>
          <p:cNvSpPr txBox="1"/>
          <p:nvPr/>
        </p:nvSpPr>
        <p:spPr>
          <a:xfrm>
            <a:off x="3984781" y="5193075"/>
            <a:ext cx="94993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H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Crack</a:t>
            </a:r>
          </a:p>
        </p:txBody>
      </p:sp>
      <p:pic>
        <p:nvPicPr>
          <p:cNvPr id="20" name="Picture 19" descr="A long curved arrow pointing upwards&#10;&#10;AI-generated content may be incorrect.">
            <a:extLst>
              <a:ext uri="{FF2B5EF4-FFF2-40B4-BE49-F238E27FC236}">
                <a16:creationId xmlns:a16="http://schemas.microsoft.com/office/drawing/2014/main" id="{4195F122-C035-C0E8-26A9-1444D9E05CD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01069">
            <a:off x="2468769" y="1933346"/>
            <a:ext cx="2621346" cy="1522650"/>
          </a:xfrm>
          <a:prstGeom prst="rect">
            <a:avLst/>
          </a:prstGeom>
        </p:spPr>
      </p:pic>
      <p:pic>
        <p:nvPicPr>
          <p:cNvPr id="5122" name="Picture 2" descr="Natriumbicarbonat kaufen? - Einfach online bestellen unter DutchChems">
            <a:extLst>
              <a:ext uri="{FF2B5EF4-FFF2-40B4-BE49-F238E27FC236}">
                <a16:creationId xmlns:a16="http://schemas.microsoft.com/office/drawing/2014/main" id="{E6C54D78-59BB-F896-9DB5-2BF65160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397" y="1540302"/>
            <a:ext cx="1064173" cy="106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EE9BFCD-01DE-2C7B-FD75-C8E06022A8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783"/>
          <a:stretch/>
        </p:blipFill>
        <p:spPr bwMode="auto">
          <a:xfrm>
            <a:off x="2418826" y="4050329"/>
            <a:ext cx="1246145" cy="69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CC44734B-CFA6-B65C-E045-F1BE0CCE5E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40109" y="1679331"/>
            <a:ext cx="1360616" cy="68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681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71D45C4-B436-0D43-8686-0E7F4AF53522}"/>
              </a:ext>
            </a:extLst>
          </p:cNvPr>
          <p:cNvSpPr txBox="1"/>
          <p:nvPr/>
        </p:nvSpPr>
        <p:spPr>
          <a:xfrm>
            <a:off x="94547" y="434100"/>
            <a:ext cx="8565158" cy="646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4000" b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de-DE" sz="3600" dirty="0" err="1"/>
              <a:t>Différences</a:t>
            </a:r>
            <a:r>
              <a:rPr lang="de-DE" sz="3600" dirty="0"/>
              <a:t>  </a:t>
            </a:r>
            <a:r>
              <a:rPr lang="de-DE" sz="3600" dirty="0" err="1"/>
              <a:t>pharmacocinétiques</a:t>
            </a:r>
            <a:endParaRPr lang="de-DE" sz="3600" dirty="0"/>
          </a:p>
        </p:txBody>
      </p:sp>
      <p:pic>
        <p:nvPicPr>
          <p:cNvPr id="5" name="Picture 4" descr="A person with white powder on his face&#10;&#10;AI-generated content may be incorrect.">
            <a:extLst>
              <a:ext uri="{FF2B5EF4-FFF2-40B4-BE49-F238E27FC236}">
                <a16:creationId xmlns:a16="http://schemas.microsoft.com/office/drawing/2014/main" id="{B5A98934-77B2-2477-A0D9-3BE35D02D9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253" y="2539313"/>
            <a:ext cx="1779374" cy="1779374"/>
          </a:xfrm>
          <a:prstGeom prst="round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EB2C03-D10A-45E7-40D2-EFDC1F2B3302}"/>
              </a:ext>
            </a:extLst>
          </p:cNvPr>
          <p:cNvSpPr txBox="1"/>
          <p:nvPr/>
        </p:nvSpPr>
        <p:spPr>
          <a:xfrm>
            <a:off x="1383956" y="2100827"/>
            <a:ext cx="121096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CH" altLang="en-US" sz="1800" b="1" dirty="0"/>
              <a:t>Sniffé</a:t>
            </a:r>
            <a:endParaRPr lang="en-CH" sz="1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C61E3B-B7AC-5968-AABD-F7AC5B4DC9D6}"/>
              </a:ext>
            </a:extLst>
          </p:cNvPr>
          <p:cNvSpPr txBox="1"/>
          <p:nvPr/>
        </p:nvSpPr>
        <p:spPr>
          <a:xfrm>
            <a:off x="1013253" y="4445870"/>
            <a:ext cx="1606380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CH" altLang="en-US" sz="1600" dirty="0"/>
              <a:t>Latence1-3 min</a:t>
            </a:r>
          </a:p>
          <a:p>
            <a:pPr algn="ctr"/>
            <a:r>
              <a:rPr lang="fr-CH" altLang="en-US" sz="1600" dirty="0"/>
              <a:t>Pic 15-30 min</a:t>
            </a:r>
            <a:endParaRPr lang="en-CH" sz="1600" dirty="0"/>
          </a:p>
        </p:txBody>
      </p:sp>
      <p:pic>
        <p:nvPicPr>
          <p:cNvPr id="11" name="Picture 10" descr="A person injecting a syringe into a arm&#10;&#10;AI-generated content may be incorrect.">
            <a:extLst>
              <a:ext uri="{FF2B5EF4-FFF2-40B4-BE49-F238E27FC236}">
                <a16:creationId xmlns:a16="http://schemas.microsoft.com/office/drawing/2014/main" id="{878E7E68-2E02-0D30-8FE5-8C76D5638B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087" y="2539313"/>
            <a:ext cx="1779374" cy="1779374"/>
          </a:xfrm>
          <a:prstGeom prst="round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FD1554-5353-926F-5907-3C87D97D1BE4}"/>
              </a:ext>
            </a:extLst>
          </p:cNvPr>
          <p:cNvSpPr txBox="1"/>
          <p:nvPr/>
        </p:nvSpPr>
        <p:spPr>
          <a:xfrm>
            <a:off x="3739733" y="2100827"/>
            <a:ext cx="156567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CH" altLang="en-US" sz="1800" b="1" dirty="0"/>
              <a:t>Intraveineux</a:t>
            </a:r>
            <a:endParaRPr lang="en-CH" sz="1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BC836B-ED32-4622-F491-A394E74A9F3D}"/>
              </a:ext>
            </a:extLst>
          </p:cNvPr>
          <p:cNvSpPr txBox="1"/>
          <p:nvPr/>
        </p:nvSpPr>
        <p:spPr>
          <a:xfrm>
            <a:off x="3648873" y="4441175"/>
            <a:ext cx="2010523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CH" altLang="en-US" sz="1600" dirty="0"/>
              <a:t>Latence 30-120 sec pic 5-10 minutes</a:t>
            </a:r>
          </a:p>
        </p:txBody>
      </p:sp>
      <p:pic>
        <p:nvPicPr>
          <p:cNvPr id="15" name="Picture 14" descr="A person smoking a bong&#10;&#10;AI-generated content may be incorrect.">
            <a:extLst>
              <a:ext uri="{FF2B5EF4-FFF2-40B4-BE49-F238E27FC236}">
                <a16:creationId xmlns:a16="http://schemas.microsoft.com/office/drawing/2014/main" id="{021457E2-3011-AC44-2368-801A656326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921" y="2534320"/>
            <a:ext cx="1779374" cy="17793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F556719-B324-6C8C-17F5-5D00AF6A9F62}"/>
              </a:ext>
            </a:extLst>
          </p:cNvPr>
          <p:cNvSpPr txBox="1"/>
          <p:nvPr/>
        </p:nvSpPr>
        <p:spPr>
          <a:xfrm>
            <a:off x="6241781" y="2100827"/>
            <a:ext cx="156567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CH" altLang="en-US" sz="1800" b="1" dirty="0"/>
              <a:t>Inhalé</a:t>
            </a:r>
            <a:endParaRPr lang="en-CH" sz="1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B58F98-203A-44D5-FC05-315AD2DB9E60}"/>
              </a:ext>
            </a:extLst>
          </p:cNvPr>
          <p:cNvSpPr txBox="1"/>
          <p:nvPr/>
        </p:nvSpPr>
        <p:spPr>
          <a:xfrm>
            <a:off x="6039710" y="4441175"/>
            <a:ext cx="2010523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CH" altLang="en-US" sz="1600" dirty="0"/>
              <a:t>Latence 3-10 sec pic 2-5 minutes</a:t>
            </a:r>
          </a:p>
        </p:txBody>
      </p:sp>
    </p:spTree>
    <p:extLst>
      <p:ext uri="{BB962C8B-B14F-4D97-AF65-F5344CB8AC3E}">
        <p14:creationId xmlns:p14="http://schemas.microsoft.com/office/powerpoint/2010/main" val="2635698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8AB739-FF2B-7901-E9F6-C631A2EAD0F5}"/>
              </a:ext>
            </a:extLst>
          </p:cNvPr>
          <p:cNvSpPr txBox="1"/>
          <p:nvPr/>
        </p:nvSpPr>
        <p:spPr>
          <a:xfrm>
            <a:off x="463218" y="5576496"/>
            <a:ext cx="6240162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CH" sz="1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Van Der Poel &amp; Van De Mheen, 2006; Krawczyk et al., 2015</a:t>
            </a:r>
            <a:endParaRPr lang="en-CH" sz="1000" dirty="0"/>
          </a:p>
        </p:txBody>
      </p:sp>
      <p:pic>
        <p:nvPicPr>
          <p:cNvPr id="7" name="Picture 6" descr="A person lighting a blue object&#10;&#10;AI-generated content may be incorrect.">
            <a:extLst>
              <a:ext uri="{FF2B5EF4-FFF2-40B4-BE49-F238E27FC236}">
                <a16:creationId xmlns:a16="http://schemas.microsoft.com/office/drawing/2014/main" id="{92F88498-65A1-6411-7A00-369418CA48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7472" y="1296606"/>
            <a:ext cx="2833473" cy="2833473"/>
          </a:xfrm>
          <a:prstGeom prst="ellipse">
            <a:avLst/>
          </a:prstGeom>
        </p:spPr>
      </p:pic>
      <p:pic>
        <p:nvPicPr>
          <p:cNvPr id="9" name="Picture 8" descr="A person sitting on the ground&#10;&#10;AI-generated content may be incorrect.">
            <a:extLst>
              <a:ext uri="{FF2B5EF4-FFF2-40B4-BE49-F238E27FC236}">
                <a16:creationId xmlns:a16="http://schemas.microsoft.com/office/drawing/2014/main" id="{7C99A7AE-F016-804D-FF25-0F2EC12688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9490" y="1300541"/>
            <a:ext cx="2829538" cy="2829538"/>
          </a:xfrm>
          <a:prstGeom prst="ellipse">
            <a:avLst/>
          </a:prstGeom>
        </p:spPr>
      </p:pic>
      <p:pic>
        <p:nvPicPr>
          <p:cNvPr id="15" name="Picture 14" descr="A black curved arrow pointing upwards&#10;&#10;AI-generated content may be incorrect.">
            <a:extLst>
              <a:ext uri="{FF2B5EF4-FFF2-40B4-BE49-F238E27FC236}">
                <a16:creationId xmlns:a16="http://schemas.microsoft.com/office/drawing/2014/main" id="{9B9D59D1-D330-20F3-2CE9-8D24599E44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81494">
            <a:off x="3827652" y="1024330"/>
            <a:ext cx="1365130" cy="14678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17569B4-AB4B-F358-31D6-DA61B2D1BAF3}"/>
              </a:ext>
            </a:extLst>
          </p:cNvPr>
          <p:cNvSpPr txBox="1"/>
          <p:nvPr/>
        </p:nvSpPr>
        <p:spPr>
          <a:xfrm>
            <a:off x="1488990" y="4160619"/>
            <a:ext cx="1493293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CH" sz="1400" dirty="0"/>
              <a:t>Toxicité crack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D61F70-31A7-0EFC-25A0-61AB821B1196}"/>
              </a:ext>
            </a:extLst>
          </p:cNvPr>
          <p:cNvSpPr txBox="1"/>
          <p:nvPr/>
        </p:nvSpPr>
        <p:spPr>
          <a:xfrm>
            <a:off x="2699952" y="762977"/>
            <a:ext cx="3330146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CH" sz="1600" dirty="0"/>
              <a:t>Ce que l'on pense </a:t>
            </a:r>
          </a:p>
          <a:p>
            <a:pPr algn="ctr"/>
            <a:r>
              <a:rPr lang="en-CH" sz="1600" dirty="0"/>
              <a:t>habituellement</a:t>
            </a:r>
          </a:p>
        </p:txBody>
      </p:sp>
      <p:pic>
        <p:nvPicPr>
          <p:cNvPr id="17" name="Picture 16" descr="A black curved arrow pointing upwards&#10;&#10;AI-generated content may be incorrect.">
            <a:extLst>
              <a:ext uri="{FF2B5EF4-FFF2-40B4-BE49-F238E27FC236}">
                <a16:creationId xmlns:a16="http://schemas.microsoft.com/office/drawing/2014/main" id="{AA8FA9B7-541C-A357-360F-B5C9004F8D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81494" flipH="1" flipV="1">
            <a:off x="3682460" y="3049512"/>
            <a:ext cx="1365130" cy="146788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B4AC393-0B9C-679C-F234-7CE9195A398E}"/>
              </a:ext>
            </a:extLst>
          </p:cNvPr>
          <p:cNvSpPr txBox="1"/>
          <p:nvPr/>
        </p:nvSpPr>
        <p:spPr>
          <a:xfrm>
            <a:off x="6117612" y="4178889"/>
            <a:ext cx="1493293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CH" sz="1400" dirty="0"/>
              <a:t>Marginalisation sociale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D0AF16-9251-D68C-F3C3-51BAB9AAD100}"/>
              </a:ext>
            </a:extLst>
          </p:cNvPr>
          <p:cNvSpPr txBox="1"/>
          <p:nvPr/>
        </p:nvSpPr>
        <p:spPr>
          <a:xfrm>
            <a:off x="3198606" y="4193972"/>
            <a:ext cx="2597481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1600" dirty="0"/>
              <a:t>Ce que les études </a:t>
            </a:r>
            <a:r>
              <a:rPr lang="en-GB" sz="1600" dirty="0" err="1"/>
              <a:t>révèlent</a:t>
            </a:r>
            <a:endParaRPr lang="en-CH" sz="1600" dirty="0"/>
          </a:p>
        </p:txBody>
      </p:sp>
    </p:spTree>
    <p:extLst>
      <p:ext uri="{BB962C8B-B14F-4D97-AF65-F5344CB8AC3E}">
        <p14:creationId xmlns:p14="http://schemas.microsoft.com/office/powerpoint/2010/main" val="62810787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bg1">
              <a:lumMod val="50000"/>
            </a:schemeClr>
          </a:solidFill>
          <a:prstDash val="solid"/>
          <a:bevel/>
          <a:tailEnd type="stealth"/>
        </a:ln>
        <a:effectLst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2325</TotalTime>
  <Words>1286</Words>
  <Application>Microsoft Macintosh PowerPoint</Application>
  <PresentationFormat>On-screen Show (4:3)</PresentationFormat>
  <Paragraphs>142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-webkit-standard</vt:lpstr>
      <vt:lpstr>Arial</vt:lpstr>
      <vt:lpstr>Helvetica Neue</vt:lpstr>
      <vt:lpstr>MyriadPro</vt:lpstr>
      <vt:lpstr>Noto Sans</vt:lpstr>
      <vt:lpstr>Wingdings</vt:lpstr>
      <vt:lpstr>Default</vt:lpstr>
      <vt:lpstr>PowerPoint Presentation</vt:lpstr>
      <vt:lpstr>PowerPoint Presentation</vt:lpstr>
      <vt:lpstr>PowerPoint Presentation</vt:lpstr>
      <vt:lpstr>PowerPoint Presentation</vt:lpstr>
      <vt:lpstr>Historique du crack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OBJETS FLOTTANTS                #POSTGRADE #SYSTÉMIQUE #7 MAI 2015                                                                                                         GERARD CALZADA</dc:title>
  <dc:subject/>
  <dc:creator/>
  <cp:keywords/>
  <dc:description/>
  <cp:lastModifiedBy>Daniele Fabio Zullino</cp:lastModifiedBy>
  <cp:revision>1469</cp:revision>
  <dcterms:modified xsi:type="dcterms:W3CDTF">2025-11-13T12:05:40Z</dcterms:modified>
  <cp:category/>
</cp:coreProperties>
</file>