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0" r:id="rId3"/>
    <p:sldId id="307" r:id="rId4"/>
    <p:sldId id="306" r:id="rId5"/>
    <p:sldId id="308" r:id="rId6"/>
    <p:sldId id="309" r:id="rId7"/>
    <p:sldId id="310" r:id="rId8"/>
    <p:sldId id="312" r:id="rId9"/>
    <p:sldId id="313" r:id="rId10"/>
    <p:sldId id="314" r:id="rId11"/>
    <p:sldId id="316" r:id="rId12"/>
    <p:sldId id="317" r:id="rId13"/>
    <p:sldId id="318" r:id="rId14"/>
    <p:sldId id="319" r:id="rId15"/>
    <p:sldId id="323" r:id="rId16"/>
    <p:sldId id="326" r:id="rId17"/>
    <p:sldId id="327" r:id="rId18"/>
    <p:sldId id="333" r:id="rId19"/>
    <p:sldId id="335" r:id="rId20"/>
    <p:sldId id="336" r:id="rId21"/>
  </p:sldIdLst>
  <p:sldSz cx="9144000" cy="5143500" type="screen16x9"/>
  <p:notesSz cx="6858000" cy="9144000"/>
  <p:defaultTextStyle>
    <a:lvl1pPr defTabSz="457086">
      <a:defRPr sz="2399">
        <a:latin typeface="Arial"/>
        <a:ea typeface="Arial"/>
        <a:cs typeface="Arial"/>
        <a:sym typeface="Arial"/>
      </a:defRPr>
    </a:lvl1pPr>
    <a:lvl2pPr indent="457086" defTabSz="457086">
      <a:defRPr sz="2399">
        <a:latin typeface="Arial"/>
        <a:ea typeface="Arial"/>
        <a:cs typeface="Arial"/>
        <a:sym typeface="Arial"/>
      </a:defRPr>
    </a:lvl2pPr>
    <a:lvl3pPr indent="914171" defTabSz="457086">
      <a:defRPr sz="2399">
        <a:latin typeface="Arial"/>
        <a:ea typeface="Arial"/>
        <a:cs typeface="Arial"/>
        <a:sym typeface="Arial"/>
      </a:defRPr>
    </a:lvl3pPr>
    <a:lvl4pPr indent="1371257" defTabSz="457086">
      <a:defRPr sz="2399">
        <a:latin typeface="Arial"/>
        <a:ea typeface="Arial"/>
        <a:cs typeface="Arial"/>
        <a:sym typeface="Arial"/>
      </a:defRPr>
    </a:lvl4pPr>
    <a:lvl5pPr indent="1828343" defTabSz="457086">
      <a:defRPr sz="2399">
        <a:latin typeface="Arial"/>
        <a:ea typeface="Arial"/>
        <a:cs typeface="Arial"/>
        <a:sym typeface="Arial"/>
      </a:defRPr>
    </a:lvl5pPr>
    <a:lvl6pPr defTabSz="457086">
      <a:defRPr sz="2399">
        <a:latin typeface="Arial"/>
        <a:ea typeface="Arial"/>
        <a:cs typeface="Arial"/>
        <a:sym typeface="Arial"/>
      </a:defRPr>
    </a:lvl6pPr>
    <a:lvl7pPr defTabSz="457086">
      <a:defRPr sz="2399">
        <a:latin typeface="Arial"/>
        <a:ea typeface="Arial"/>
        <a:cs typeface="Arial"/>
        <a:sym typeface="Arial"/>
      </a:defRPr>
    </a:lvl7pPr>
    <a:lvl8pPr defTabSz="457086">
      <a:defRPr sz="2399">
        <a:latin typeface="Arial"/>
        <a:ea typeface="Arial"/>
        <a:cs typeface="Arial"/>
        <a:sym typeface="Arial"/>
      </a:defRPr>
    </a:lvl8pPr>
    <a:lvl9pPr defTabSz="457086">
      <a:defRPr sz="2399"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59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6AD8"/>
    <a:srgbClr val="B16E3D"/>
    <a:srgbClr val="525674"/>
    <a:srgbClr val="951F51"/>
    <a:srgbClr val="5D955B"/>
    <a:srgbClr val="6B3E2D"/>
    <a:srgbClr val="496B5A"/>
    <a:srgbClr val="4B2A18"/>
    <a:srgbClr val="58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5" autoAdjust="0"/>
    <p:restoredTop sz="86392" autoAdjust="0"/>
  </p:normalViewPr>
  <p:slideViewPr>
    <p:cSldViewPr snapToGrid="0" snapToObjects="1">
      <p:cViewPr varScale="1">
        <p:scale>
          <a:sx n="119" d="100"/>
          <a:sy n="119" d="100"/>
        </p:scale>
        <p:origin x="672" y="176"/>
      </p:cViewPr>
      <p:guideLst>
        <p:guide orient="horz" pos="1620"/>
        <p:guide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065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1pPr>
    <a:lvl2pPr indent="228543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2pPr>
    <a:lvl3pPr indent="457086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3pPr>
    <a:lvl4pPr indent="685628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4pPr>
    <a:lvl5pPr indent="914171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5pPr>
    <a:lvl6pPr indent="1142714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6pPr>
    <a:lvl7pPr indent="1371257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7pPr>
    <a:lvl8pPr indent="1599800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8pPr>
    <a:lvl9pPr indent="1828343" defTabSz="457086">
      <a:lnSpc>
        <a:spcPct val="117999"/>
      </a:lnSpc>
      <a:defRPr sz="2174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-1" y="4471990"/>
            <a:ext cx="9144002" cy="671513"/>
          </a:xfrm>
          <a:prstGeom prst="rect">
            <a:avLst/>
          </a:prstGeom>
          <a:ln>
            <a:solidFill>
              <a:srgbClr val="4A7EBB"/>
            </a:solidFill>
            <a:round/>
          </a:ln>
          <a:effectLst>
            <a:outerShdw blurRad="12700" dist="23000" dir="5400000" rotWithShape="0">
              <a:srgbClr val="808080">
                <a:alpha val="34997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49"/>
          </a:p>
        </p:txBody>
      </p:sp>
      <p:sp>
        <p:nvSpPr>
          <p:cNvPr id="18" name="Shape 18"/>
          <p:cNvSpPr/>
          <p:nvPr userDrawn="1"/>
        </p:nvSpPr>
        <p:spPr>
          <a:xfrm>
            <a:off x="-1" y="1"/>
            <a:ext cx="9144002" cy="4463654"/>
          </a:xfrm>
          <a:prstGeom prst="rect">
            <a:avLst/>
          </a:prstGeom>
          <a:solidFill>
            <a:srgbClr val="FF6AD8"/>
          </a:solidFill>
          <a:ln>
            <a:solidFill>
              <a:srgbClr val="46AAC5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1349" dirty="0"/>
          </a:p>
        </p:txBody>
      </p:sp>
      <p:sp>
        <p:nvSpPr>
          <p:cNvPr id="19" name="Shape 19"/>
          <p:cNvSpPr/>
          <p:nvPr/>
        </p:nvSpPr>
        <p:spPr>
          <a:xfrm>
            <a:off x="1620840" y="1402556"/>
            <a:ext cx="7023101" cy="0"/>
          </a:xfrm>
          <a:prstGeom prst="line">
            <a:avLst/>
          </a:prstGeom>
          <a:ln w="25400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900"/>
          </a:p>
        </p:txBody>
      </p:sp>
      <p:pic>
        <p:nvPicPr>
          <p:cNvPr id="7" name="LOGO_HUG_H_QUADRI.png" descr="LOGO_HUG_H_QUADRI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81" y="4633517"/>
            <a:ext cx="1494266" cy="342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Bild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692" y="4546688"/>
            <a:ext cx="1032925" cy="4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4150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457326" y="472679"/>
            <a:ext cx="6715125" cy="85725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Titeltext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460500" y="1560910"/>
            <a:ext cx="6718300" cy="3170634"/>
          </a:xfrm>
          <a:prstGeom prst="rect">
            <a:avLst/>
          </a:prstGeom>
        </p:spPr>
        <p:txBody>
          <a:bodyPr/>
          <a:lstStyle>
            <a:lvl2pPr marL="557213" indent="-214313">
              <a:spcBef>
                <a:spcPts val="450"/>
              </a:spcBef>
              <a:buChar char="–"/>
              <a:defRPr sz="2100"/>
            </a:lvl2pPr>
            <a:lvl3pPr marL="857250" indent="-171450">
              <a:spcBef>
                <a:spcPts val="375"/>
              </a:spcBef>
              <a:defRPr sz="1800"/>
            </a:lvl3pPr>
            <a:lvl4pPr marL="1200150" indent="-171450">
              <a:spcBef>
                <a:spcPts val="300"/>
              </a:spcBef>
              <a:buChar char="–"/>
              <a:defRPr sz="1500"/>
            </a:lvl4pPr>
            <a:lvl5pPr marL="1543050" indent="-171450">
              <a:spcBef>
                <a:spcPts val="300"/>
              </a:spcBef>
              <a:buChar char="»"/>
              <a:defRPr sz="1500"/>
            </a:lvl5pPr>
          </a:lstStyle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Textebene 1</a:t>
            </a:r>
          </a:p>
          <a:p>
            <a:pPr lvl="1">
              <a:defRPr sz="1800">
                <a:uFillTx/>
              </a:defRPr>
            </a:pPr>
            <a:r>
              <a:rPr sz="2100">
                <a:uFill>
                  <a:solidFill/>
                </a:uFill>
              </a:rPr>
              <a:t>Textebene 2</a:t>
            </a:r>
          </a:p>
          <a:p>
            <a:pPr lvl="2">
              <a:defRPr sz="1800">
                <a:uFillTx/>
              </a:defRPr>
            </a:pPr>
            <a:r>
              <a:rPr sz="1800">
                <a:uFill>
                  <a:solidFill/>
                </a:uFill>
              </a:rPr>
              <a:t>Textebene 3</a:t>
            </a:r>
          </a:p>
          <a:p>
            <a:pPr lvl="3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Textebene 4</a:t>
            </a:r>
          </a:p>
          <a:p>
            <a:pPr lvl="4">
              <a:defRPr sz="1800">
                <a:uFillTx/>
              </a:defRPr>
            </a:pPr>
            <a:r>
              <a:rPr sz="1500">
                <a:uFill>
                  <a:solidFill/>
                </a:uFill>
              </a:rP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390959574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OGO_HUG_H_QUADRI.png" descr="LOGO_HUG_H_QUADR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49" y="4557003"/>
            <a:ext cx="1594714" cy="365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257" y="4457943"/>
            <a:ext cx="1181100" cy="563880"/>
          </a:xfrm>
          <a:prstGeom prst="rect">
            <a:avLst/>
          </a:prstGeom>
        </p:spPr>
      </p:pic>
      <p:cxnSp>
        <p:nvCxnSpPr>
          <p:cNvPr id="19" name="Gerade Verbindung 18"/>
          <p:cNvCxnSpPr/>
          <p:nvPr/>
        </p:nvCxnSpPr>
        <p:spPr>
          <a:xfrm>
            <a:off x="396850" y="4313854"/>
            <a:ext cx="8350302" cy="0"/>
          </a:xfrm>
          <a:prstGeom prst="line">
            <a:avLst/>
          </a:prstGeom>
          <a:noFill/>
          <a:ln w="25400" cap="flat" cmpd="thinThick">
            <a:solidFill>
              <a:srgbClr val="FF6FCF"/>
            </a:solidFill>
            <a:prstDash val="solid"/>
            <a:bevel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2" r:id="rId2"/>
  </p:sldLayoutIdLst>
  <p:transition spd="med"/>
  <p:txStyles>
    <p:titleStyle>
      <a:lvl1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1pPr>
      <a:lvl2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2pPr>
      <a:lvl3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3pPr>
      <a:lvl4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4pPr>
      <a:lvl5pPr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5pPr>
      <a:lvl6pPr indent="457025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6pPr>
      <a:lvl7pPr indent="914049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7pPr>
      <a:lvl8pPr indent="1371074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8pPr>
      <a:lvl9pPr indent="1828099" defTabSz="457025" eaLnBrk="1" hangingPunct="1">
        <a:defRPr sz="3598">
          <a:solidFill>
            <a:srgbClr val="595959"/>
          </a:solidFill>
          <a:latin typeface="Arial"/>
          <a:ea typeface="Arial"/>
          <a:cs typeface="Arial"/>
          <a:sym typeface="Arial"/>
        </a:defRPr>
      </a:lvl9pPr>
    </p:titleStyle>
    <p:bodyStyle>
      <a:lvl1pPr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1pPr>
      <a:lvl2pPr indent="457025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2pPr>
      <a:lvl3pPr indent="914049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3pPr>
      <a:lvl4pPr indent="1371074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4pPr>
      <a:lvl5pPr indent="1828099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5pPr>
      <a:lvl6pPr indent="2285123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6pPr>
      <a:lvl7pPr indent="2742148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7pPr>
      <a:lvl8pPr indent="3199172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8pPr>
      <a:lvl9pPr indent="3656196" defTabSz="457025" eaLnBrk="1" hangingPunct="1">
        <a:spcBef>
          <a:spcPts val="600"/>
        </a:spcBef>
        <a:buClr>
          <a:srgbClr val="404040"/>
        </a:buClr>
        <a:buFont typeface="Arial"/>
        <a:defRPr sz="2774">
          <a:solidFill>
            <a:srgbClr val="404040"/>
          </a:solidFill>
          <a:latin typeface="Arial"/>
          <a:ea typeface="Arial"/>
          <a:cs typeface="Arial"/>
          <a:sym typeface="Arial"/>
        </a:defRPr>
      </a:lvl9pPr>
    </p:bodyStyle>
    <p:otherStyle>
      <a:lvl1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025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049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074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099"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 defTabSz="457025" eaLnBrk="1" hangingPunct="1">
        <a:defRPr sz="1199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idx="4294967295"/>
          </p:nvPr>
        </p:nvSpPr>
        <p:spPr>
          <a:xfrm>
            <a:off x="1634819" y="210013"/>
            <a:ext cx="6228324" cy="923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fontScale="90000"/>
          </a:bodyPr>
          <a:lstStyle/>
          <a:p>
            <a:pPr>
              <a:lnSpc>
                <a:spcPct val="140000"/>
              </a:lnSpc>
              <a:spcAft>
                <a:spcPts val="1800"/>
              </a:spcAft>
              <a:defRPr sz="1800">
                <a:solidFill>
                  <a:srgbClr val="000000"/>
                </a:solidFill>
              </a:defRPr>
            </a:pPr>
            <a:r>
              <a:rPr lang="de-DE" sz="2400" b="1" dirty="0">
                <a:solidFill>
                  <a:srgbClr val="FFFFFF"/>
                </a:solidFill>
              </a:rPr>
              <a:t>Die psychiatrische Störung existiert nicht ... folglich sollte sie diagnostiziert werden</a:t>
            </a:r>
            <a:endParaRPr sz="750" b="1" dirty="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E3D2AD7-7DBA-2F41-AE2B-138220D518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627" y="1617855"/>
            <a:ext cx="2026745" cy="252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272" name="Shape 272"/>
          <p:cNvSpPr/>
          <p:nvPr/>
        </p:nvSpPr>
        <p:spPr>
          <a:xfrm>
            <a:off x="1714500" y="253547"/>
            <a:ext cx="5953126" cy="7502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de-CH" sz="3600" b="1" dirty="0">
                <a:solidFill>
                  <a:schemeClr val="bg1">
                    <a:lumMod val="50000"/>
                  </a:schemeClr>
                </a:solidFill>
              </a:rPr>
              <a:t>Schweizer </a:t>
            </a:r>
            <a:r>
              <a:rPr lang="de-CH" sz="3600" b="1" dirty="0" err="1">
                <a:solidFill>
                  <a:schemeClr val="bg1">
                    <a:lumMod val="50000"/>
                  </a:schemeClr>
                </a:solidFill>
              </a:rPr>
              <a:t>Réduit</a:t>
            </a:r>
            <a:endParaRPr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3" name="image34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617903" y="1323779"/>
            <a:ext cx="3833645" cy="26027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7810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grpSp>
        <p:nvGrpSpPr>
          <p:cNvPr id="289" name="Group 289"/>
          <p:cNvGrpSpPr/>
          <p:nvPr/>
        </p:nvGrpSpPr>
        <p:grpSpPr>
          <a:xfrm>
            <a:off x="2056538" y="552450"/>
            <a:ext cx="5010150" cy="3419475"/>
            <a:chOff x="-215900" y="-139700"/>
            <a:chExt cx="6680200" cy="4559300"/>
          </a:xfrm>
        </p:grpSpPr>
        <p:pic>
          <p:nvPicPr>
            <p:cNvPr id="288" name="droppedImage.pn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248400" cy="4000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7" name="Bild 28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215900" y="-139700"/>
              <a:ext cx="6680200" cy="45593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1790039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pic>
        <p:nvPicPr>
          <p:cNvPr id="295" name="image38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666" y="152879"/>
            <a:ext cx="5119527" cy="4127736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1877605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pic>
        <p:nvPicPr>
          <p:cNvPr id="301" name="image3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714500" y="329278"/>
            <a:ext cx="5726170" cy="3927818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1379877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pic>
        <p:nvPicPr>
          <p:cNvPr id="307" name="image4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036627" y="305758"/>
            <a:ext cx="5061487" cy="3951337"/>
          </a:xfrm>
          <a:prstGeom prst="rect">
            <a:avLst/>
          </a:prstGeom>
          <a:ln w="12700">
            <a:round/>
          </a:ln>
        </p:spPr>
      </p:pic>
    </p:spTree>
    <p:extLst>
      <p:ext uri="{BB962C8B-B14F-4D97-AF65-F5344CB8AC3E}">
        <p14:creationId xmlns:p14="http://schemas.microsoft.com/office/powerpoint/2010/main" val="381542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/>
        </p:nvSpPr>
        <p:spPr>
          <a:xfrm flipV="1">
            <a:off x="1561640" y="-15288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351" name="Shape 351"/>
          <p:cNvSpPr/>
          <p:nvPr/>
        </p:nvSpPr>
        <p:spPr>
          <a:xfrm>
            <a:off x="1763688" y="376163"/>
            <a:ext cx="5953126" cy="68095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fr-CH" sz="2700" b="1" dirty="0">
                <a:solidFill>
                  <a:schemeClr val="bg1">
                    <a:lumMod val="50000"/>
                  </a:schemeClr>
                </a:solidFill>
              </a:rPr>
              <a:t>Diagnose</a:t>
            </a:r>
            <a:r>
              <a:rPr sz="2700" b="1" dirty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</p:txBody>
      </p:sp>
      <p:pic>
        <p:nvPicPr>
          <p:cNvPr id="352" name="image4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499" y="1303888"/>
            <a:ext cx="1295921" cy="1043855"/>
          </a:xfrm>
          <a:prstGeom prst="rect">
            <a:avLst/>
          </a:prstGeom>
          <a:ln w="12700">
            <a:round/>
          </a:ln>
        </p:spPr>
      </p:pic>
      <p:sp>
        <p:nvSpPr>
          <p:cNvPr id="353" name="Shape 353"/>
          <p:cNvSpPr/>
          <p:nvPr/>
        </p:nvSpPr>
        <p:spPr>
          <a:xfrm>
            <a:off x="4049886" y="2275995"/>
            <a:ext cx="788677" cy="24468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>
            <a:lvl1pPr algn="ctr" defTabSz="914400">
              <a:lnSpc>
                <a:spcPct val="90000"/>
              </a:lnSpc>
              <a:spcBef>
                <a:spcPts val="400"/>
              </a:spcBef>
              <a:buClr>
                <a:srgbClr val="FFA900"/>
              </a:buClr>
              <a:buFont typeface="Arial"/>
              <a:defRPr sz="18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>
                <a:uFillTx/>
              </a:defRPr>
            </a:pPr>
            <a:r>
              <a:rPr lang="fr-CH" sz="1350" dirty="0">
                <a:latin typeface="Arial"/>
                <a:cs typeface="Arial"/>
              </a:rPr>
              <a:t>Diagnose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354" name="Shape 354"/>
          <p:cNvSpPr/>
          <p:nvPr/>
        </p:nvSpPr>
        <p:spPr>
          <a:xfrm>
            <a:off x="1600708" y="3393054"/>
            <a:ext cx="1247136" cy="374205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sz="1050" b="1" i="1" dirty="0">
                <a:uFill>
                  <a:solidFill/>
                </a:uFill>
                <a:ea typeface="+mj-ea"/>
              </a:rPr>
              <a:t>des</a:t>
            </a:r>
            <a:r>
              <a:rPr lang="fr-CH" sz="1050" b="1" i="1" dirty="0">
                <a:uFill>
                  <a:solidFill/>
                </a:uFill>
                <a:ea typeface="+mj-ea"/>
              </a:rPr>
              <a:t>k</a:t>
            </a:r>
            <a:r>
              <a:rPr sz="1050" b="1" i="1" dirty="0" err="1">
                <a:uFill>
                  <a:solidFill/>
                </a:uFill>
                <a:ea typeface="+mj-ea"/>
              </a:rPr>
              <a:t>ripti</a:t>
            </a:r>
            <a:r>
              <a:rPr lang="fr-CH" sz="1050" b="1" i="1" dirty="0">
                <a:uFill>
                  <a:solidFill/>
                </a:uFill>
                <a:ea typeface="+mj-ea"/>
              </a:rPr>
              <a:t>v</a:t>
            </a:r>
            <a:endParaRPr sz="1050" dirty="0">
              <a:uFill>
                <a:solidFill/>
              </a:uFill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fr-CH" sz="1050" dirty="0" err="1">
                <a:uFill>
                  <a:solidFill/>
                </a:uFill>
                <a:ea typeface="+mj-ea"/>
              </a:rPr>
              <a:t>Wie</a:t>
            </a:r>
            <a:r>
              <a:rPr lang="fr-CH" sz="1050" dirty="0">
                <a:uFill>
                  <a:solidFill/>
                </a:uFill>
                <a:ea typeface="+mj-ea"/>
              </a:rPr>
              <a:t> </a:t>
            </a:r>
            <a:r>
              <a:rPr lang="fr-CH" sz="1050" dirty="0" err="1">
                <a:uFill>
                  <a:solidFill/>
                </a:uFill>
                <a:ea typeface="+mj-ea"/>
              </a:rPr>
              <a:t>ist</a:t>
            </a:r>
            <a:r>
              <a:rPr lang="fr-CH" sz="1050" dirty="0">
                <a:uFill>
                  <a:solidFill/>
                </a:uFill>
                <a:ea typeface="+mj-ea"/>
              </a:rPr>
              <a:t> die Sache</a:t>
            </a:r>
            <a:r>
              <a:rPr sz="1050" dirty="0">
                <a:uFill>
                  <a:solidFill/>
                </a:uFill>
                <a:ea typeface="+mj-ea"/>
              </a:rPr>
              <a:t> ...</a:t>
            </a:r>
          </a:p>
        </p:txBody>
      </p:sp>
      <p:sp>
        <p:nvSpPr>
          <p:cNvPr id="355" name="Shape 355"/>
          <p:cNvSpPr/>
          <p:nvPr/>
        </p:nvSpPr>
        <p:spPr>
          <a:xfrm>
            <a:off x="6163715" y="3393054"/>
            <a:ext cx="902491" cy="374205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sz="1050" b="1" i="1" dirty="0" err="1">
                <a:uFill>
                  <a:solidFill/>
                </a:uFill>
                <a:ea typeface="+mj-ea"/>
              </a:rPr>
              <a:t>pres</a:t>
            </a:r>
            <a:r>
              <a:rPr lang="fr-CH" sz="1050" b="1" i="1" dirty="0">
                <a:uFill>
                  <a:solidFill/>
                </a:uFill>
                <a:ea typeface="+mj-ea"/>
              </a:rPr>
              <a:t>k</a:t>
            </a:r>
            <a:r>
              <a:rPr sz="1050" b="1" i="1" dirty="0" err="1">
                <a:uFill>
                  <a:solidFill/>
                </a:uFill>
                <a:ea typeface="+mj-ea"/>
              </a:rPr>
              <a:t>ripti</a:t>
            </a:r>
            <a:r>
              <a:rPr lang="fr-CH" sz="1050" b="1" i="1" dirty="0">
                <a:uFill>
                  <a:solidFill/>
                </a:uFill>
                <a:ea typeface="+mj-ea"/>
              </a:rPr>
              <a:t>v</a:t>
            </a:r>
            <a:endParaRPr sz="1050" dirty="0">
              <a:uFill>
                <a:solidFill/>
              </a:uFill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fr-CH" sz="1050" dirty="0" err="1">
                <a:uFill>
                  <a:solidFill/>
                </a:uFill>
                <a:ea typeface="+mj-ea"/>
              </a:rPr>
              <a:t>Was</a:t>
            </a:r>
            <a:r>
              <a:rPr lang="fr-CH" sz="1050" dirty="0">
                <a:uFill>
                  <a:solidFill/>
                </a:uFill>
                <a:ea typeface="+mj-ea"/>
              </a:rPr>
              <a:t> </a:t>
            </a:r>
            <a:r>
              <a:rPr lang="fr-CH" sz="1050" dirty="0" err="1">
                <a:uFill>
                  <a:solidFill/>
                </a:uFill>
                <a:ea typeface="+mj-ea"/>
              </a:rPr>
              <a:t>ist</a:t>
            </a:r>
            <a:r>
              <a:rPr lang="fr-CH" sz="1050" dirty="0">
                <a:uFill>
                  <a:solidFill/>
                </a:uFill>
                <a:ea typeface="+mj-ea"/>
              </a:rPr>
              <a:t> </a:t>
            </a:r>
            <a:r>
              <a:rPr lang="fr-CH" sz="1050" dirty="0" err="1">
                <a:uFill>
                  <a:solidFill/>
                </a:uFill>
                <a:ea typeface="+mj-ea"/>
              </a:rPr>
              <a:t>zu</a:t>
            </a:r>
            <a:r>
              <a:rPr lang="fr-CH" sz="1050" dirty="0">
                <a:uFill>
                  <a:solidFill/>
                </a:uFill>
                <a:ea typeface="+mj-ea"/>
              </a:rPr>
              <a:t> </a:t>
            </a:r>
            <a:r>
              <a:rPr lang="fr-CH" sz="1050" dirty="0" err="1">
                <a:uFill>
                  <a:solidFill/>
                </a:uFill>
                <a:ea typeface="+mj-ea"/>
              </a:rPr>
              <a:t>tun</a:t>
            </a:r>
            <a:endParaRPr sz="1050" dirty="0">
              <a:uFill>
                <a:solidFill/>
              </a:uFill>
              <a:ea typeface="+mj-ea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819854" y="3393054"/>
            <a:ext cx="1248740" cy="374205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sz="1050" b="1" i="1" dirty="0" err="1">
                <a:uFill>
                  <a:solidFill/>
                </a:uFill>
                <a:ea typeface="+mj-ea"/>
              </a:rPr>
              <a:t>normati</a:t>
            </a:r>
            <a:r>
              <a:rPr lang="fr-CH" sz="1050" b="1" i="1" dirty="0">
                <a:uFill>
                  <a:solidFill/>
                </a:uFill>
                <a:ea typeface="+mj-ea"/>
              </a:rPr>
              <a:t>v</a:t>
            </a:r>
            <a:endParaRPr sz="1050" dirty="0">
              <a:uFill>
                <a:solidFill/>
              </a:uFill>
              <a:ea typeface="+mj-ea"/>
            </a:endParaRPr>
          </a:p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fr-CH" sz="1050" dirty="0" err="1">
                <a:uFill>
                  <a:solidFill/>
                </a:uFill>
                <a:ea typeface="+mj-ea"/>
              </a:rPr>
              <a:t>Wie</a:t>
            </a:r>
            <a:r>
              <a:rPr lang="fr-CH" sz="1050" dirty="0">
                <a:uFill>
                  <a:solidFill/>
                </a:uFill>
                <a:ea typeface="+mj-ea"/>
              </a:rPr>
              <a:t> </a:t>
            </a:r>
            <a:r>
              <a:rPr lang="fr-CH" sz="1050" dirty="0" err="1">
                <a:uFill>
                  <a:solidFill/>
                </a:uFill>
                <a:ea typeface="+mj-ea"/>
              </a:rPr>
              <a:t>sollte</a:t>
            </a:r>
            <a:r>
              <a:rPr lang="fr-CH" sz="1050" dirty="0">
                <a:uFill>
                  <a:solidFill/>
                </a:uFill>
                <a:ea typeface="+mj-ea"/>
              </a:rPr>
              <a:t> </a:t>
            </a:r>
            <a:r>
              <a:rPr lang="fr-CH" sz="1050" dirty="0" err="1">
                <a:uFill>
                  <a:solidFill/>
                </a:uFill>
                <a:ea typeface="+mj-ea"/>
              </a:rPr>
              <a:t>sie</a:t>
            </a:r>
            <a:r>
              <a:rPr lang="fr-CH" sz="1050" dirty="0">
                <a:uFill>
                  <a:solidFill/>
                </a:uFill>
                <a:ea typeface="+mj-ea"/>
              </a:rPr>
              <a:t> sein</a:t>
            </a:r>
            <a:r>
              <a:rPr sz="1050" dirty="0">
                <a:uFill>
                  <a:solidFill/>
                </a:uFill>
                <a:ea typeface="+mj-ea"/>
              </a:rPr>
              <a:t>...</a:t>
            </a:r>
          </a:p>
        </p:txBody>
      </p:sp>
      <p:cxnSp>
        <p:nvCxnSpPr>
          <p:cNvPr id="357" name="Connector 357"/>
          <p:cNvCxnSpPr>
            <a:stCxn id="353" idx="2"/>
            <a:endCxn id="354" idx="0"/>
          </p:cNvCxnSpPr>
          <p:nvPr/>
        </p:nvCxnSpPr>
        <p:spPr>
          <a:xfrm flipH="1">
            <a:off x="2224276" y="2520677"/>
            <a:ext cx="2219949" cy="872377"/>
          </a:xfrm>
          <a:prstGeom prst="straightConnector1">
            <a:avLst/>
          </a:prstGeom>
          <a:ln>
            <a:solidFill/>
            <a:round/>
            <a:tailEnd type="stealth"/>
          </a:ln>
        </p:spPr>
      </p:cxnSp>
      <p:cxnSp>
        <p:nvCxnSpPr>
          <p:cNvPr id="358" name="Connector 358"/>
          <p:cNvCxnSpPr>
            <a:stCxn id="354" idx="3"/>
            <a:endCxn id="356" idx="1"/>
          </p:cNvCxnSpPr>
          <p:nvPr/>
        </p:nvCxnSpPr>
        <p:spPr>
          <a:xfrm>
            <a:off x="2847844" y="3580157"/>
            <a:ext cx="972010" cy="0"/>
          </a:xfrm>
          <a:prstGeom prst="straightConnector1">
            <a:avLst/>
          </a:prstGeom>
          <a:ln>
            <a:solidFill/>
            <a:round/>
            <a:tailEnd type="stealth"/>
          </a:ln>
        </p:spPr>
      </p:cxnSp>
      <p:cxnSp>
        <p:nvCxnSpPr>
          <p:cNvPr id="359" name="Connector 359"/>
          <p:cNvCxnSpPr>
            <a:stCxn id="353" idx="2"/>
            <a:endCxn id="356" idx="0"/>
          </p:cNvCxnSpPr>
          <p:nvPr/>
        </p:nvCxnSpPr>
        <p:spPr>
          <a:xfrm flipH="1">
            <a:off x="4444224" y="2520677"/>
            <a:ext cx="1" cy="872377"/>
          </a:xfrm>
          <a:prstGeom prst="straightConnector1">
            <a:avLst/>
          </a:prstGeom>
          <a:ln>
            <a:solidFill/>
            <a:round/>
            <a:tailEnd type="stealth"/>
          </a:ln>
        </p:spPr>
      </p:cxnSp>
      <p:cxnSp>
        <p:nvCxnSpPr>
          <p:cNvPr id="360" name="Connector 360"/>
          <p:cNvCxnSpPr>
            <a:stCxn id="353" idx="2"/>
            <a:endCxn id="355" idx="0"/>
          </p:cNvCxnSpPr>
          <p:nvPr/>
        </p:nvCxnSpPr>
        <p:spPr>
          <a:xfrm>
            <a:off x="4444225" y="2520677"/>
            <a:ext cx="2170736" cy="872377"/>
          </a:xfrm>
          <a:prstGeom prst="straightConnector1">
            <a:avLst/>
          </a:prstGeom>
          <a:ln>
            <a:solidFill/>
            <a:round/>
            <a:tailEnd type="stealth"/>
          </a:ln>
        </p:spPr>
      </p:cxnSp>
      <p:cxnSp>
        <p:nvCxnSpPr>
          <p:cNvPr id="361" name="Connector 361"/>
          <p:cNvCxnSpPr/>
          <p:nvPr/>
        </p:nvCxnSpPr>
        <p:spPr>
          <a:xfrm flipV="1">
            <a:off x="4959200" y="3583555"/>
            <a:ext cx="1242138" cy="1"/>
          </a:xfrm>
          <a:prstGeom prst="straightConnector1">
            <a:avLst/>
          </a:prstGeom>
          <a:ln>
            <a:solidFill/>
            <a:round/>
            <a:tailEnd type="stealth"/>
          </a:ln>
        </p:spPr>
      </p:cxnSp>
    </p:spTree>
    <p:extLst>
      <p:ext uri="{BB962C8B-B14F-4D97-AF65-F5344CB8AC3E}">
        <p14:creationId xmlns:p14="http://schemas.microsoft.com/office/powerpoint/2010/main" val="283919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dvAuto="0"/>
      <p:bldP spid="352" grpId="0" animBg="1" advAuto="0"/>
      <p:bldP spid="353" grpId="0" animBg="1" advAuto="0"/>
      <p:bldP spid="354" grpId="0" build="p" bldLvl="5" animBg="1" advAuto="0"/>
      <p:bldP spid="355" grpId="0" build="p" bldLvl="5" animBg="1" advAuto="0"/>
      <p:bldP spid="356" grpId="0" build="p" bldLvl="5" animBg="1" advAuto="0"/>
      <p:bldP spid="357" grpId="0" animBg="1" advAuto="0"/>
      <p:bldP spid="358" grpId="0" animBg="1" advAuto="0"/>
      <p:bldP spid="359" grpId="0" animBg="1" advAuto="0"/>
      <p:bldP spid="360" grpId="0" animBg="1" advAuto="0"/>
      <p:bldP spid="361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1871700" y="128019"/>
            <a:ext cx="5724636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457086"/>
            <a:r>
              <a:rPr lang="de-CH" sz="2700" b="1" dirty="0" err="1">
                <a:solidFill>
                  <a:schemeClr val="bg1">
                    <a:lumMod val="50000"/>
                  </a:schemeClr>
                </a:solidFill>
              </a:rPr>
              <a:t>Kausalismus</a:t>
            </a:r>
            <a:r>
              <a:rPr lang="de-CH" sz="2700" b="1" dirty="0">
                <a:solidFill>
                  <a:schemeClr val="bg1">
                    <a:lumMod val="50000"/>
                  </a:schemeClr>
                </a:solidFill>
              </a:rPr>
              <a:t> vs. </a:t>
            </a:r>
            <a:r>
              <a:rPr lang="de-CH" sz="2700" b="1" dirty="0" err="1">
                <a:solidFill>
                  <a:schemeClr val="bg1">
                    <a:lumMod val="50000"/>
                  </a:schemeClr>
                </a:solidFill>
              </a:rPr>
              <a:t>Deskriptivismus</a:t>
            </a:r>
            <a:endParaRPr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1871701" y="1205209"/>
            <a:ext cx="5940659" cy="79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342900">
              <a:lnSpc>
                <a:spcPct val="130000"/>
              </a:lnSpc>
              <a:spcAft>
                <a:spcPts val="1800"/>
              </a:spcAft>
            </a:pPr>
            <a:r>
              <a:rPr lang="fr-CH" sz="1500" dirty="0" err="1"/>
              <a:t>Kategorisierung</a:t>
            </a:r>
            <a:r>
              <a:rPr lang="fr-CH" sz="1500" dirty="0"/>
              <a:t> </a:t>
            </a:r>
            <a:r>
              <a:rPr lang="fr-CH" sz="1500" dirty="0" err="1"/>
              <a:t>nach</a:t>
            </a:r>
            <a:r>
              <a:rPr lang="fr-CH" sz="1500" dirty="0"/>
              <a:t> </a:t>
            </a:r>
            <a:r>
              <a:rPr lang="fr-CH" sz="1500" dirty="0" err="1"/>
              <a:t>Ursachen</a:t>
            </a:r>
            <a:r>
              <a:rPr lang="fr-CH" sz="1500" dirty="0"/>
              <a:t> (</a:t>
            </a:r>
            <a:r>
              <a:rPr lang="fr-CH" sz="1500" dirty="0" err="1"/>
              <a:t>Kausalismus</a:t>
            </a:r>
            <a:r>
              <a:rPr lang="fr-CH" sz="1500" dirty="0"/>
              <a:t>) </a:t>
            </a:r>
            <a:r>
              <a:rPr lang="fr-CH" sz="1500" dirty="0" err="1"/>
              <a:t>oder</a:t>
            </a:r>
            <a:r>
              <a:rPr lang="fr-CH" sz="1500" dirty="0"/>
              <a:t> </a:t>
            </a:r>
            <a:r>
              <a:rPr lang="fr-CH" sz="1500" dirty="0" err="1"/>
              <a:t>klinischen</a:t>
            </a:r>
            <a:r>
              <a:rPr lang="fr-CH" sz="1500" dirty="0"/>
              <a:t> </a:t>
            </a:r>
            <a:r>
              <a:rPr lang="fr-CH" sz="1500" dirty="0" err="1"/>
              <a:t>Merkmalen</a:t>
            </a:r>
            <a:r>
              <a:rPr lang="fr-CH" sz="1500" dirty="0"/>
              <a:t> (</a:t>
            </a:r>
            <a:r>
              <a:rPr lang="fr-CH" sz="1500" dirty="0" err="1"/>
              <a:t>Deskriptivismus</a:t>
            </a:r>
            <a:r>
              <a:rPr lang="fr-CH" sz="1500" dirty="0"/>
              <a:t>)?</a:t>
            </a:r>
            <a:endParaRPr sz="1500" dirty="0"/>
          </a:p>
        </p:txBody>
      </p:sp>
      <p:grpSp>
        <p:nvGrpSpPr>
          <p:cNvPr id="408" name="Group 408"/>
          <p:cNvGrpSpPr/>
          <p:nvPr/>
        </p:nvGrpSpPr>
        <p:grpSpPr>
          <a:xfrm>
            <a:off x="2084167" y="2109415"/>
            <a:ext cx="1273547" cy="1694751"/>
            <a:chOff x="0" y="0"/>
            <a:chExt cx="1800200" cy="2699872"/>
          </a:xfrm>
        </p:grpSpPr>
        <p:pic>
          <p:nvPicPr>
            <p:cNvPr id="406" name="image53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00200" cy="2412514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407" name="Shape 407"/>
            <p:cNvSpPr/>
            <p:nvPr/>
          </p:nvSpPr>
          <p:spPr>
            <a:xfrm>
              <a:off x="328646" y="2376265"/>
              <a:ext cx="1155609" cy="323607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50"/>
                <a:t>Robert Koch</a:t>
              </a:r>
            </a:p>
          </p:txBody>
        </p:sp>
      </p:grpSp>
      <p:sp>
        <p:nvSpPr>
          <p:cNvPr id="409" name="Shape 409"/>
          <p:cNvSpPr/>
          <p:nvPr/>
        </p:nvSpPr>
        <p:spPr>
          <a:xfrm>
            <a:off x="3357714" y="2622333"/>
            <a:ext cx="4238622" cy="56528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>
            <a:spAutoFit/>
          </a:bodyPr>
          <a:lstStyle/>
          <a:p>
            <a:pPr algn="ctr" defTabSz="685800">
              <a:lnSpc>
                <a:spcPct val="16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de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Postulat:</a:t>
            </a:r>
          </a:p>
          <a:p>
            <a:pPr algn="ctr" defTabSz="685800">
              <a:lnSpc>
                <a:spcPct val="16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de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Eine </a:t>
            </a:r>
            <a:r>
              <a:rPr lang="de-CH" sz="1050" i="1" dirty="0">
                <a:uFill>
                  <a:solidFill/>
                </a:uFill>
                <a:latin typeface="+mj-lt"/>
                <a:ea typeface="+mj-ea"/>
                <a:cs typeface="+mj-cs"/>
              </a:rPr>
              <a:t>echte Krankheit</a:t>
            </a:r>
            <a:r>
              <a:rPr lang="de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 hat eine eindeutige und erkennbare Ursache</a:t>
            </a:r>
            <a:endParaRPr sz="1050" dirty="0">
              <a:uFill>
                <a:solidFill/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4667" y="4071412"/>
            <a:ext cx="121860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750" dirty="0"/>
              <a:t>Zachar &amp; Kendler,, 2007</a:t>
            </a:r>
          </a:p>
        </p:txBody>
      </p:sp>
    </p:spTree>
    <p:extLst>
      <p:ext uri="{BB962C8B-B14F-4D97-AF65-F5344CB8AC3E}">
        <p14:creationId xmlns:p14="http://schemas.microsoft.com/office/powerpoint/2010/main" val="1839055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" grpId="0" advAuto="0"/>
      <p:bldP spid="402" grpId="0" build="p" animBg="1" advAuto="0"/>
      <p:bldP spid="408" grpId="0" animBg="1" advAuto="0"/>
      <p:bldP spid="409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417" name="Shape 417"/>
          <p:cNvSpPr/>
          <p:nvPr/>
        </p:nvSpPr>
        <p:spPr>
          <a:xfrm>
            <a:off x="1816353" y="411510"/>
            <a:ext cx="5843588" cy="5655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de-CH" sz="2700" b="1" dirty="0">
                <a:solidFill>
                  <a:schemeClr val="bg1">
                    <a:lumMod val="50000"/>
                  </a:schemeClr>
                </a:solidFill>
              </a:rPr>
              <a:t>Essentialismus vs. Nominalismus</a:t>
            </a:r>
            <a:endParaRPr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20" name="Group 420"/>
          <p:cNvGrpSpPr/>
          <p:nvPr/>
        </p:nvGrpSpPr>
        <p:grpSpPr>
          <a:xfrm>
            <a:off x="1707356" y="1406424"/>
            <a:ext cx="2552700" cy="2399148"/>
            <a:chOff x="0" y="0"/>
            <a:chExt cx="3403600" cy="3198863"/>
          </a:xfrm>
        </p:grpSpPr>
        <p:pic>
          <p:nvPicPr>
            <p:cNvPr id="418" name="image54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1850" y="0"/>
              <a:ext cx="1728788" cy="1624013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  <p:sp>
          <p:nvSpPr>
            <p:cNvPr id="419" name="Shape 419"/>
            <p:cNvSpPr/>
            <p:nvPr/>
          </p:nvSpPr>
          <p:spPr>
            <a:xfrm>
              <a:off x="0" y="1871662"/>
              <a:ext cx="3403600" cy="1327201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8575" tIns="28575" rIns="28575" bIns="28575" numCol="1" anchor="t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525"/>
                </a:spcBef>
                <a:buClr>
                  <a:srgbClr val="FFA900"/>
                </a:buClr>
                <a:buFont typeface="Arial"/>
                <a:defRPr sz="1800"/>
              </a:pPr>
              <a:r>
                <a:rPr lang="de-CH" sz="2400" b="1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Essentialist</a:t>
              </a:r>
              <a:endParaRPr sz="1050" dirty="0">
                <a:uFill>
                  <a:solidFill/>
                </a:uFill>
                <a:latin typeface="+mj-lt"/>
                <a:ea typeface="+mj-ea"/>
                <a:cs typeface="+mj-cs"/>
              </a:endParaRPr>
            </a:p>
            <a:p>
              <a:pPr algn="ctr" defTabSz="685800">
                <a:spcBef>
                  <a:spcPts val="375"/>
                </a:spcBef>
                <a:buClr>
                  <a:srgbClr val="FFA900"/>
                </a:buClr>
                <a:buFont typeface="Arial"/>
                <a:defRPr sz="1800"/>
              </a:pPr>
              <a:r>
                <a:rPr lang="fr-CH" sz="1800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Krankheit</a:t>
              </a:r>
              <a:r>
                <a:rPr lang="fr-CH" sz="1800" dirty="0">
                  <a:uFill>
                    <a:solidFill/>
                  </a:uFill>
                  <a:latin typeface="+mj-lt"/>
                  <a:ea typeface="+mj-ea"/>
                  <a:cs typeface="+mj-cs"/>
                </a:rPr>
                <a:t> </a:t>
              </a:r>
              <a:r>
                <a:rPr lang="fr-CH" sz="1800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gilt</a:t>
              </a:r>
              <a:r>
                <a:rPr lang="fr-CH" sz="1800" dirty="0">
                  <a:uFill>
                    <a:solidFill/>
                  </a:uFill>
                  <a:latin typeface="+mj-lt"/>
                  <a:ea typeface="+mj-ea"/>
                  <a:cs typeface="+mj-cs"/>
                </a:rPr>
                <a:t> es </a:t>
              </a:r>
              <a:r>
                <a:rPr lang="fr-CH" sz="1800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zu</a:t>
              </a:r>
              <a:r>
                <a:rPr lang="fr-CH" sz="1800" dirty="0">
                  <a:uFill>
                    <a:solidFill/>
                  </a:uFill>
                  <a:latin typeface="+mj-lt"/>
                  <a:ea typeface="+mj-ea"/>
                  <a:cs typeface="+mj-cs"/>
                </a:rPr>
                <a:t> </a:t>
              </a:r>
              <a:r>
                <a:rPr lang="fr-CH" sz="1800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entdecken</a:t>
              </a:r>
              <a:endParaRPr sz="1800" dirty="0">
                <a:uFill>
                  <a:solidFill/>
                </a:u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423" name="Group 423"/>
          <p:cNvGrpSpPr/>
          <p:nvPr/>
        </p:nvGrpSpPr>
        <p:grpSpPr>
          <a:xfrm>
            <a:off x="4785122" y="1511198"/>
            <a:ext cx="2876551" cy="2294372"/>
            <a:chOff x="0" y="0"/>
            <a:chExt cx="3835400" cy="3059161"/>
          </a:xfrm>
        </p:grpSpPr>
        <p:sp>
          <p:nvSpPr>
            <p:cNvPr id="421" name="Shape 421"/>
            <p:cNvSpPr/>
            <p:nvPr/>
          </p:nvSpPr>
          <p:spPr>
            <a:xfrm>
              <a:off x="0" y="1731961"/>
              <a:ext cx="3835400" cy="1327200"/>
            </a:xfrm>
            <a:prstGeom prst="rect">
              <a:avLst/>
            </a:prstGeom>
            <a:noFill/>
            <a:ln w="9525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28575" tIns="28575" rIns="28575" bIns="28575" numCol="1" anchor="t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525"/>
                </a:spcBef>
                <a:buClr>
                  <a:srgbClr val="FFA900"/>
                </a:buClr>
                <a:buFont typeface="Arial"/>
                <a:defRPr sz="1800"/>
              </a:pPr>
              <a:r>
                <a:rPr lang="fr-CH" sz="2400" b="1" dirty="0">
                  <a:uFill>
                    <a:solidFill/>
                  </a:uFill>
                  <a:latin typeface="+mj-lt"/>
                  <a:ea typeface="+mj-ea"/>
                  <a:cs typeface="+mj-cs"/>
                </a:rPr>
                <a:t>N</a:t>
              </a:r>
              <a:r>
                <a:rPr sz="2400" b="1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ominalist</a:t>
              </a:r>
              <a:endParaRPr sz="1050" dirty="0">
                <a:uFill>
                  <a:solidFill/>
                </a:uFill>
                <a:latin typeface="+mj-lt"/>
                <a:ea typeface="+mj-ea"/>
                <a:cs typeface="+mj-cs"/>
              </a:endParaRPr>
            </a:p>
            <a:p>
              <a:pPr algn="ctr" defTabSz="685800">
                <a:spcBef>
                  <a:spcPts val="375"/>
                </a:spcBef>
                <a:buClr>
                  <a:srgbClr val="FFA900"/>
                </a:buClr>
                <a:buFont typeface="Arial"/>
                <a:defRPr sz="1800"/>
              </a:pPr>
              <a:r>
                <a:rPr lang="fr-CH" sz="1800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Krankheit</a:t>
              </a:r>
              <a:r>
                <a:rPr lang="fr-CH" sz="1800" dirty="0">
                  <a:uFill>
                    <a:solidFill/>
                  </a:uFill>
                  <a:latin typeface="+mj-lt"/>
                  <a:ea typeface="+mj-ea"/>
                  <a:cs typeface="+mj-cs"/>
                </a:rPr>
                <a:t> </a:t>
              </a:r>
              <a:r>
                <a:rPr lang="fr-CH" sz="1800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gilt</a:t>
              </a:r>
              <a:r>
                <a:rPr lang="fr-CH" sz="1800" dirty="0">
                  <a:uFill>
                    <a:solidFill/>
                  </a:uFill>
                  <a:latin typeface="+mj-lt"/>
                  <a:ea typeface="+mj-ea"/>
                  <a:cs typeface="+mj-cs"/>
                </a:rPr>
                <a:t> es </a:t>
              </a:r>
              <a:r>
                <a:rPr lang="fr-CH" sz="1800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zu</a:t>
              </a:r>
              <a:r>
                <a:rPr lang="fr-CH" sz="1800" dirty="0">
                  <a:uFill>
                    <a:solidFill/>
                  </a:uFill>
                  <a:latin typeface="+mj-lt"/>
                  <a:ea typeface="+mj-ea"/>
                  <a:cs typeface="+mj-cs"/>
                </a:rPr>
                <a:t> </a:t>
              </a:r>
              <a:r>
                <a:rPr lang="fr-CH" sz="1800" dirty="0" err="1">
                  <a:uFill>
                    <a:solidFill/>
                  </a:uFill>
                  <a:latin typeface="+mj-lt"/>
                  <a:ea typeface="+mj-ea"/>
                  <a:cs typeface="+mj-cs"/>
                </a:rPr>
                <a:t>definieren</a:t>
              </a:r>
              <a:endParaRPr sz="1800" dirty="0">
                <a:uFill>
                  <a:solidFill/>
                </a:u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422" name="image55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336" y="0"/>
              <a:ext cx="1973264" cy="1660525"/>
            </a:xfrm>
            <a:prstGeom prst="rect">
              <a:avLst/>
            </a:prstGeom>
            <a:ln w="9525" cap="flat">
              <a:noFill/>
              <a:rou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37100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 advAuto="0"/>
      <p:bldP spid="420" grpId="0" animBg="1" advAuto="0"/>
      <p:bldP spid="423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520" name="Shape 520"/>
          <p:cNvSpPr/>
          <p:nvPr/>
        </p:nvSpPr>
        <p:spPr>
          <a:xfrm>
            <a:off x="1769998" y="305579"/>
            <a:ext cx="5953126" cy="5655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de-CH" sz="2700" b="1" dirty="0">
                <a:solidFill>
                  <a:schemeClr val="bg1">
                    <a:lumMod val="50000"/>
                  </a:schemeClr>
                </a:solidFill>
              </a:rPr>
              <a:t>Machtausübung</a:t>
            </a:r>
            <a:endParaRPr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36318" y="4029064"/>
            <a:ext cx="8322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00" dirty="0"/>
              <a:t>Sadler, 2005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9FE4A56-7A6E-C643-9819-236DD3948E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71119"/>
            <a:ext cx="2585803" cy="29363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21" name="Shape 521"/>
          <p:cNvSpPr/>
          <p:nvPr/>
        </p:nvSpPr>
        <p:spPr>
          <a:xfrm>
            <a:off x="2457299" y="983326"/>
            <a:ext cx="6686701" cy="2728367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161925" indent="-161925">
              <a:lnSpc>
                <a:spcPct val="110000"/>
              </a:lnSpc>
              <a:spcAft>
                <a:spcPts val="1350"/>
              </a:spcAft>
              <a:buClr>
                <a:srgbClr val="F169D2"/>
              </a:buClr>
              <a:buFont typeface="Wingdings" pitchFamily="2" charset="2"/>
              <a:buChar char="§"/>
            </a:pPr>
            <a:r>
              <a:rPr lang="fr-CH" sz="1500" dirty="0" err="1">
                <a:cs typeface="Arial" pitchFamily="34" charset="0"/>
              </a:rPr>
              <a:t>Entscheidungen</a:t>
            </a:r>
            <a:r>
              <a:rPr lang="fr-CH" sz="1500" dirty="0">
                <a:cs typeface="Arial" pitchFamily="34" charset="0"/>
              </a:rPr>
              <a:t> </a:t>
            </a:r>
            <a:r>
              <a:rPr lang="fr-CH" sz="1500" dirty="0" err="1">
                <a:cs typeface="Arial" pitchFamily="34" charset="0"/>
              </a:rPr>
              <a:t>bezüglich</a:t>
            </a:r>
            <a:r>
              <a:rPr lang="fr-CH" sz="1500" dirty="0">
                <a:cs typeface="Arial" pitchFamily="34" charset="0"/>
              </a:rPr>
              <a:t> </a:t>
            </a:r>
            <a:r>
              <a:rPr lang="fr-CH" sz="1500" dirty="0" err="1">
                <a:cs typeface="Arial" pitchFamily="34" charset="0"/>
              </a:rPr>
              <a:t>verschiedener</a:t>
            </a:r>
            <a:r>
              <a:rPr lang="fr-CH" sz="1500" dirty="0">
                <a:cs typeface="Arial" pitchFamily="34" charset="0"/>
              </a:rPr>
              <a:t> </a:t>
            </a:r>
            <a:r>
              <a:rPr lang="fr-CH" sz="1500" dirty="0" err="1">
                <a:cs typeface="Arial" pitchFamily="34" charset="0"/>
              </a:rPr>
              <a:t>sozialer</a:t>
            </a:r>
            <a:r>
              <a:rPr lang="fr-CH" sz="1500" dirty="0">
                <a:cs typeface="Arial" pitchFamily="34" charset="0"/>
              </a:rPr>
              <a:t> </a:t>
            </a:r>
            <a:r>
              <a:rPr lang="fr-CH" sz="1500" dirty="0" err="1">
                <a:cs typeface="Arial" pitchFamily="34" charset="0"/>
              </a:rPr>
              <a:t>Güter</a:t>
            </a:r>
            <a:endParaRPr sz="1500" dirty="0">
              <a:cs typeface="Arial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450"/>
              </a:spcBef>
              <a:spcAft>
                <a:spcPts val="1350"/>
              </a:spcAft>
              <a:buClr>
                <a:srgbClr val="F169D2"/>
              </a:buClr>
              <a:buFont typeface="Wingdings" charset="2"/>
              <a:buChar char="§"/>
            </a:pPr>
            <a:r>
              <a:rPr lang="fr-CH" sz="1350" dirty="0" err="1">
                <a:cs typeface="Arial" pitchFamily="34" charset="0"/>
              </a:rPr>
              <a:t>Krankenkassen</a:t>
            </a:r>
            <a:endParaRPr sz="1350" dirty="0">
              <a:cs typeface="Arial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450"/>
              </a:spcBef>
              <a:spcAft>
                <a:spcPts val="1350"/>
              </a:spcAft>
              <a:buClr>
                <a:srgbClr val="F169D2"/>
              </a:buClr>
              <a:buFont typeface="Wingdings" charset="2"/>
              <a:buChar char="§"/>
            </a:pPr>
            <a:r>
              <a:rPr lang="fr-CH" sz="1350" dirty="0">
                <a:cs typeface="Arial" pitchFamily="34" charset="0"/>
              </a:rPr>
              <a:t>IV</a:t>
            </a:r>
            <a:endParaRPr sz="1350" dirty="0">
              <a:cs typeface="Arial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450"/>
              </a:spcBef>
              <a:spcAft>
                <a:spcPts val="1350"/>
              </a:spcAft>
              <a:buClr>
                <a:srgbClr val="F169D2"/>
              </a:buClr>
              <a:buFont typeface="Wingdings" charset="2"/>
              <a:buChar char="§"/>
            </a:pPr>
            <a:r>
              <a:rPr lang="fr-CH" sz="1350" dirty="0" err="1">
                <a:cs typeface="Arial" pitchFamily="34" charset="0"/>
              </a:rPr>
              <a:t>Berufseignung</a:t>
            </a:r>
            <a:endParaRPr sz="1350" dirty="0">
              <a:cs typeface="Arial" pitchFamily="34" charset="0"/>
            </a:endParaRPr>
          </a:p>
          <a:p>
            <a:pPr marL="557213" lvl="1" indent="-214313">
              <a:lnSpc>
                <a:spcPct val="110000"/>
              </a:lnSpc>
              <a:spcBef>
                <a:spcPts val="450"/>
              </a:spcBef>
              <a:spcAft>
                <a:spcPts val="1350"/>
              </a:spcAft>
              <a:buClr>
                <a:srgbClr val="F169D2"/>
              </a:buClr>
              <a:buFont typeface="Wingdings" charset="2"/>
              <a:buChar char="§"/>
            </a:pPr>
            <a:r>
              <a:rPr lang="fr-CH" sz="1350" dirty="0" err="1">
                <a:cs typeface="Arial" pitchFamily="34" charset="0"/>
              </a:rPr>
              <a:t>Anspruch</a:t>
            </a:r>
            <a:r>
              <a:rPr lang="fr-CH" sz="1350" dirty="0">
                <a:cs typeface="Arial" pitchFamily="34" charset="0"/>
              </a:rPr>
              <a:t> / </a:t>
            </a:r>
            <a:r>
              <a:rPr lang="fr-CH" sz="1350" dirty="0" err="1">
                <a:cs typeface="Arial" pitchFamily="34" charset="0"/>
              </a:rPr>
              <a:t>Zugang</a:t>
            </a:r>
            <a:r>
              <a:rPr lang="fr-CH" sz="1350" dirty="0">
                <a:cs typeface="Arial" pitchFamily="34" charset="0"/>
              </a:rPr>
              <a:t> </a:t>
            </a:r>
            <a:r>
              <a:rPr lang="fr-CH" sz="1350" dirty="0" err="1">
                <a:cs typeface="Arial" pitchFamily="34" charset="0"/>
              </a:rPr>
              <a:t>Behandlung</a:t>
            </a:r>
            <a:endParaRPr sz="1350" dirty="0">
              <a:cs typeface="Arial" pitchFamily="34" charset="0"/>
            </a:endParaRPr>
          </a:p>
          <a:p>
            <a:pPr marL="161925" indent="-161925">
              <a:lnSpc>
                <a:spcPct val="110000"/>
              </a:lnSpc>
              <a:spcAft>
                <a:spcPts val="1350"/>
              </a:spcAft>
              <a:buClr>
                <a:srgbClr val="F169D2"/>
              </a:buClr>
              <a:buFont typeface="Wingdings" pitchFamily="2" charset="2"/>
              <a:buChar char="§"/>
            </a:pPr>
            <a:r>
              <a:rPr lang="fr-CH" sz="1500" dirty="0" err="1">
                <a:cs typeface="Arial" pitchFamily="34" charset="0"/>
              </a:rPr>
              <a:t>Definiert</a:t>
            </a:r>
            <a:r>
              <a:rPr sz="1500" dirty="0">
                <a:cs typeface="Arial" pitchFamily="34" charset="0"/>
              </a:rPr>
              <a:t> </a:t>
            </a:r>
            <a:r>
              <a:rPr lang="fr-CH" sz="1500" dirty="0" err="1">
                <a:cs typeface="Arial" pitchFamily="34" charset="0"/>
              </a:rPr>
              <a:t>Kompetenzbereiche</a:t>
            </a:r>
            <a:r>
              <a:rPr lang="fr-CH" sz="1500" dirty="0">
                <a:cs typeface="Arial" pitchFamily="34" charset="0"/>
              </a:rPr>
              <a:t> </a:t>
            </a:r>
            <a:r>
              <a:rPr lang="fr-CH" sz="1500" dirty="0" err="1">
                <a:cs typeface="Arial" pitchFamily="34" charset="0"/>
              </a:rPr>
              <a:t>von</a:t>
            </a:r>
            <a:r>
              <a:rPr lang="fr-CH" sz="1500" dirty="0">
                <a:cs typeface="Arial" pitchFamily="34" charset="0"/>
              </a:rPr>
              <a:t> </a:t>
            </a:r>
            <a:r>
              <a:rPr lang="fr-CH" sz="1500" dirty="0" err="1">
                <a:cs typeface="Arial" pitchFamily="34" charset="0"/>
              </a:rPr>
              <a:t>Berufsgruppen</a:t>
            </a:r>
            <a:r>
              <a:rPr lang="fr-CH" sz="1500" dirty="0">
                <a:cs typeface="Arial" pitchFamily="34" charset="0"/>
              </a:rPr>
              <a:t> (</a:t>
            </a:r>
            <a:r>
              <a:rPr lang="fr-CH" sz="1500" dirty="0" err="1">
                <a:cs typeface="Arial" pitchFamily="34" charset="0"/>
              </a:rPr>
              <a:t>Zünfte</a:t>
            </a:r>
            <a:r>
              <a:rPr lang="fr-CH" sz="1500" dirty="0">
                <a:cs typeface="Arial" pitchFamily="34" charset="0"/>
              </a:rPr>
              <a:t>)</a:t>
            </a:r>
            <a:endParaRPr sz="15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8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" grpId="0" build="p" bldLvl="5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557" name="Shape 557"/>
          <p:cNvSpPr>
            <a:spLocks noGrp="1"/>
          </p:cNvSpPr>
          <p:nvPr>
            <p:ph type="title"/>
          </p:nvPr>
        </p:nvSpPr>
        <p:spPr>
          <a:xfrm>
            <a:off x="1853179" y="303498"/>
            <a:ext cx="617731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 defTabSz="457086"/>
            <a:r>
              <a:rPr lang="de-CH" sz="2700" b="1" dirty="0">
                <a:solidFill>
                  <a:schemeClr val="bg1">
                    <a:lumMod val="50000"/>
                  </a:schemeClr>
                </a:solidFill>
              </a:rPr>
              <a:t>DSM und ICD</a:t>
            </a:r>
            <a:br>
              <a:rPr lang="de-CH" sz="27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CH" sz="2700" b="1" dirty="0" err="1">
                <a:solidFill>
                  <a:schemeClr val="bg1">
                    <a:lumMod val="50000"/>
                  </a:schemeClr>
                </a:solidFill>
              </a:rPr>
              <a:t>Biebeln</a:t>
            </a:r>
            <a:r>
              <a:rPr lang="de-CH" sz="2700" b="1" dirty="0">
                <a:solidFill>
                  <a:schemeClr val="bg1">
                    <a:lumMod val="50000"/>
                  </a:schemeClr>
                </a:solidFill>
              </a:rPr>
              <a:t> … aber in Bezug auf was ?</a:t>
            </a:r>
            <a:endParaRPr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61" name="image58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114" y="1821749"/>
            <a:ext cx="1126816" cy="1728019"/>
          </a:xfrm>
          <a:prstGeom prst="rect">
            <a:avLst/>
          </a:prstGeom>
          <a:ln w="12700">
            <a:round/>
          </a:ln>
        </p:spPr>
      </p:pic>
      <p:sp>
        <p:nvSpPr>
          <p:cNvPr id="563" name="Shape 563"/>
          <p:cNvSpPr/>
          <p:nvPr/>
        </p:nvSpPr>
        <p:spPr>
          <a:xfrm>
            <a:off x="1983755" y="1491630"/>
            <a:ext cx="2441374" cy="20313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>
            <a:lvl1pPr algn="ctr" defTabSz="914400">
              <a:lnSpc>
                <a:spcPct val="90000"/>
              </a:lnSpc>
              <a:spcBef>
                <a:spcPts val="300"/>
              </a:spcBef>
              <a:buClr>
                <a:srgbClr val="FFA900"/>
              </a:buClr>
              <a:buFont typeface="Arial"/>
              <a:def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lang="de-CH" sz="1050" dirty="0"/>
              <a:t>Operationalisierte Diagnosehandbücher</a:t>
            </a:r>
            <a:endParaRPr sz="1050" dirty="0"/>
          </a:p>
        </p:txBody>
      </p:sp>
      <p:sp>
        <p:nvSpPr>
          <p:cNvPr id="564" name="Shape 564"/>
          <p:cNvSpPr/>
          <p:nvPr/>
        </p:nvSpPr>
        <p:spPr>
          <a:xfrm>
            <a:off x="2149672" y="3597864"/>
            <a:ext cx="2109553" cy="20313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fr-CH" sz="1050" dirty="0" err="1">
                <a:uFill>
                  <a:solidFill/>
                </a:uFill>
                <a:latin typeface="+mj-lt"/>
                <a:ea typeface="+mj-ea"/>
                <a:cs typeface="+mj-cs"/>
              </a:rPr>
              <a:t>Geeignet</a:t>
            </a:r>
            <a:r>
              <a:rPr lang="fr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 </a:t>
            </a:r>
            <a:r>
              <a:rPr lang="fr-CH" sz="1050" dirty="0" err="1">
                <a:uFill>
                  <a:solidFill/>
                </a:uFill>
                <a:latin typeface="+mj-lt"/>
                <a:ea typeface="+mj-ea"/>
                <a:cs typeface="+mj-cs"/>
              </a:rPr>
              <a:t>um</a:t>
            </a:r>
            <a:r>
              <a:rPr lang="fr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 </a:t>
            </a:r>
            <a:r>
              <a:rPr lang="fr-CH" sz="1050" dirty="0" err="1">
                <a:uFill>
                  <a:solidFill/>
                </a:uFill>
                <a:latin typeface="+mj-lt"/>
                <a:ea typeface="+mj-ea"/>
                <a:cs typeface="+mj-cs"/>
              </a:rPr>
              <a:t>Diagnosen</a:t>
            </a:r>
            <a:r>
              <a:rPr lang="fr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 </a:t>
            </a:r>
            <a:r>
              <a:rPr lang="fr-CH" sz="1050" dirty="0" err="1">
                <a:uFill>
                  <a:solidFill/>
                </a:uFill>
                <a:latin typeface="+mj-lt"/>
                <a:ea typeface="+mj-ea"/>
                <a:cs typeface="+mj-cs"/>
              </a:rPr>
              <a:t>zu</a:t>
            </a:r>
            <a:r>
              <a:rPr lang="fr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 </a:t>
            </a:r>
            <a:r>
              <a:rPr lang="fr-CH" sz="1050" dirty="0" err="1">
                <a:uFill>
                  <a:solidFill/>
                </a:uFill>
                <a:latin typeface="+mj-lt"/>
                <a:ea typeface="+mj-ea"/>
                <a:cs typeface="+mj-cs"/>
              </a:rPr>
              <a:t>stellen</a:t>
            </a:r>
            <a:endParaRPr sz="1050" dirty="0">
              <a:uFill>
                <a:solidFill/>
              </a:uFill>
              <a:latin typeface="+mj-lt"/>
              <a:ea typeface="+mj-ea"/>
              <a:cs typeface="+mj-cs"/>
            </a:endParaRPr>
          </a:p>
        </p:txBody>
      </p:sp>
      <p:sp>
        <p:nvSpPr>
          <p:cNvPr id="565" name="Shape 565"/>
          <p:cNvSpPr/>
          <p:nvPr/>
        </p:nvSpPr>
        <p:spPr>
          <a:xfrm>
            <a:off x="4492583" y="2193707"/>
            <a:ext cx="439224" cy="74328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>
            <a:lvl1pPr algn="ctr" defTabSz="914400">
              <a:lnSpc>
                <a:spcPct val="90000"/>
              </a:lnSpc>
              <a:spcBef>
                <a:spcPts val="1500"/>
              </a:spcBef>
              <a:buClr>
                <a:srgbClr val="FFA900"/>
              </a:buClr>
              <a:buFont typeface="Arial"/>
              <a:defRPr sz="6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4950" dirty="0"/>
              <a:t>≠</a:t>
            </a:r>
          </a:p>
        </p:txBody>
      </p:sp>
      <p:sp>
        <p:nvSpPr>
          <p:cNvPr id="566" name="Shape 566"/>
          <p:cNvSpPr/>
          <p:nvPr/>
        </p:nvSpPr>
        <p:spPr>
          <a:xfrm>
            <a:off x="5314155" y="1491630"/>
            <a:ext cx="1505219" cy="20313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>
            <a:lvl1pPr algn="ctr" defTabSz="914400">
              <a:lnSpc>
                <a:spcPct val="90000"/>
              </a:lnSpc>
              <a:spcBef>
                <a:spcPts val="300"/>
              </a:spcBef>
              <a:buClr>
                <a:srgbClr val="FFA900"/>
              </a:buClr>
              <a:buFont typeface="Arial"/>
              <a:defRPr sz="14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lang="de-CH" sz="1050" dirty="0"/>
              <a:t>Psychopathologie-Buch</a:t>
            </a:r>
            <a:endParaRPr sz="1050" dirty="0"/>
          </a:p>
        </p:txBody>
      </p:sp>
      <p:sp>
        <p:nvSpPr>
          <p:cNvPr id="567" name="Shape 567"/>
          <p:cNvSpPr/>
          <p:nvPr/>
        </p:nvSpPr>
        <p:spPr>
          <a:xfrm>
            <a:off x="3563701" y="3597864"/>
            <a:ext cx="5167344" cy="374205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de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Beschreibt </a:t>
            </a:r>
            <a:r>
              <a:rPr lang="de-CH" sz="1050" dirty="0">
                <a:uFill>
                  <a:solidFill/>
                </a:uFill>
              </a:rPr>
              <a:t>mit psychischen Erkrankungen</a:t>
            </a:r>
          </a:p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de-CH" sz="1050" dirty="0">
                <a:uFill>
                  <a:solidFill/>
                </a:uFill>
              </a:rPr>
              <a:t>im Zusammenhang stehende</a:t>
            </a:r>
            <a:r>
              <a:rPr lang="de-CH" sz="1050" dirty="0">
                <a:uFill>
                  <a:solidFill/>
                </a:uFill>
                <a:latin typeface="+mj-lt"/>
                <a:ea typeface="+mj-ea"/>
                <a:cs typeface="+mj-cs"/>
              </a:rPr>
              <a:t> Phänomene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353E1DE-A138-4343-9513-78CF67472C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403" y="1821749"/>
            <a:ext cx="2441063" cy="17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9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" grpId="0" animBg="1"/>
      <p:bldP spid="564" grpId="0" animBg="1"/>
      <p:bldP spid="565" grpId="0" animBg="1"/>
      <p:bldP spid="566" grpId="0" animBg="1"/>
      <p:bldP spid="5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pic>
        <p:nvPicPr>
          <p:cNvPr id="55" name="droppedImage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76" y="2286000"/>
            <a:ext cx="1033975" cy="6953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8" name="Group 58"/>
          <p:cNvGrpSpPr/>
          <p:nvPr/>
        </p:nvGrpSpPr>
        <p:grpSpPr>
          <a:xfrm>
            <a:off x="1752600" y="1657349"/>
            <a:ext cx="1314599" cy="1323977"/>
            <a:chOff x="0" y="0"/>
            <a:chExt cx="1752797" cy="1765300"/>
          </a:xfrm>
        </p:grpSpPr>
        <p:pic>
          <p:nvPicPr>
            <p:cNvPr id="56" name="droppedImage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65200"/>
              <a:ext cx="1752797" cy="800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7" name="Shape 57"/>
            <p:cNvSpPr/>
            <p:nvPr/>
          </p:nvSpPr>
          <p:spPr>
            <a:xfrm>
              <a:off x="423325" y="0"/>
              <a:ext cx="889131" cy="4989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225"/>
                </a:spcBef>
                <a:buClr>
                  <a:srgbClr val="FFA900"/>
                </a:buClr>
                <a:buFont typeface="Arial"/>
                <a:defRPr sz="1800"/>
              </a:pPr>
              <a:r>
                <a:rPr sz="1050">
                  <a:uFill>
                    <a:solidFill/>
                  </a:uFill>
                  <a:latin typeface="+mj-lt"/>
                  <a:ea typeface="+mj-ea"/>
                  <a:cs typeface="+mj-cs"/>
                </a:rPr>
                <a:t>Alfred</a:t>
              </a:r>
            </a:p>
            <a:p>
              <a:pPr algn="ctr" defTabSz="685800">
                <a:lnSpc>
                  <a:spcPct val="90000"/>
                </a:lnSpc>
                <a:spcBef>
                  <a:spcPts val="225"/>
                </a:spcBef>
                <a:buClr>
                  <a:srgbClr val="FFA900"/>
                </a:buClr>
                <a:buFont typeface="Arial"/>
                <a:defRPr sz="1800"/>
              </a:pPr>
              <a:r>
                <a:rPr sz="1050">
                  <a:uFill>
                    <a:solidFill/>
                  </a:uFill>
                  <a:latin typeface="+mj-lt"/>
                  <a:ea typeface="+mj-ea"/>
                  <a:cs typeface="+mj-cs"/>
                </a:rPr>
                <a:t>Hitchcock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618574" y="1657350"/>
            <a:ext cx="1181102" cy="1324787"/>
            <a:chOff x="0" y="0"/>
            <a:chExt cx="1574801" cy="1766381"/>
          </a:xfrm>
        </p:grpSpPr>
        <p:pic>
          <p:nvPicPr>
            <p:cNvPr id="59" name="droppedImage.p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81631"/>
              <a:ext cx="1574801" cy="1084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0" name="Shape 60"/>
            <p:cNvSpPr/>
            <p:nvPr/>
          </p:nvSpPr>
          <p:spPr>
            <a:xfrm>
              <a:off x="509858" y="0"/>
              <a:ext cx="564258" cy="4989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/>
            <a:p>
              <a:pPr algn="ctr" defTabSz="685800">
                <a:lnSpc>
                  <a:spcPct val="90000"/>
                </a:lnSpc>
                <a:spcBef>
                  <a:spcPts val="225"/>
                </a:spcBef>
                <a:buClr>
                  <a:srgbClr val="FFA900"/>
                </a:buClr>
                <a:buFont typeface="Arial"/>
                <a:defRPr sz="1800"/>
              </a:pPr>
              <a:r>
                <a:rPr sz="1050">
                  <a:uFill>
                    <a:solidFill/>
                  </a:uFill>
                  <a:latin typeface="+mj-lt"/>
                  <a:ea typeface="+mj-ea"/>
                  <a:cs typeface="+mj-cs"/>
                </a:rPr>
                <a:t>David</a:t>
              </a:r>
            </a:p>
            <a:p>
              <a:pPr algn="ctr" defTabSz="685800">
                <a:lnSpc>
                  <a:spcPct val="90000"/>
                </a:lnSpc>
                <a:spcBef>
                  <a:spcPts val="225"/>
                </a:spcBef>
                <a:buClr>
                  <a:srgbClr val="FFA900"/>
                </a:buClr>
                <a:buFont typeface="Arial"/>
                <a:defRPr sz="1800"/>
              </a:pPr>
              <a:r>
                <a:rPr sz="1050">
                  <a:uFill>
                    <a:solidFill/>
                  </a:uFill>
                  <a:latin typeface="+mj-lt"/>
                  <a:ea typeface="+mj-ea"/>
                  <a:cs typeface="+mj-cs"/>
                </a:rPr>
                <a:t>Lynch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0028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 advAuto="0"/>
      <p:bldP spid="58" grpId="0" animBg="1" advAuto="0"/>
      <p:bldP spid="61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grpSp>
        <p:nvGrpSpPr>
          <p:cNvPr id="575" name="Group 575"/>
          <p:cNvGrpSpPr/>
          <p:nvPr/>
        </p:nvGrpSpPr>
        <p:grpSpPr>
          <a:xfrm>
            <a:off x="1714500" y="692867"/>
            <a:ext cx="1954883" cy="3105151"/>
            <a:chOff x="-215899" y="-139700"/>
            <a:chExt cx="2606510" cy="4140200"/>
          </a:xfrm>
        </p:grpSpPr>
        <p:pic>
          <p:nvPicPr>
            <p:cNvPr id="574" name="droppedImage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174711" cy="3581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3" name="Bild 57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215900" y="-139700"/>
              <a:ext cx="2606511" cy="4140200"/>
            </a:xfrm>
            <a:prstGeom prst="rect">
              <a:avLst/>
            </a:prstGeom>
            <a:effectLst/>
          </p:spPr>
        </p:pic>
      </p:grpSp>
      <p:sp>
        <p:nvSpPr>
          <p:cNvPr id="576" name="Shape 576"/>
          <p:cNvSpPr/>
          <p:nvPr/>
        </p:nvSpPr>
        <p:spPr>
          <a:xfrm>
            <a:off x="3692482" y="1857874"/>
            <a:ext cx="439224" cy="74328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>
            <a:lvl1pPr algn="ctr" defTabSz="914400">
              <a:lnSpc>
                <a:spcPct val="90000"/>
              </a:lnSpc>
              <a:spcBef>
                <a:spcPts val="1500"/>
              </a:spcBef>
              <a:buClr>
                <a:srgbClr val="FFA900"/>
              </a:buClr>
              <a:buFont typeface="Arial"/>
              <a:defRPr sz="6600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>
                <a:uFillTx/>
              </a:defRPr>
            </a:pPr>
            <a:r>
              <a:rPr sz="4950"/>
              <a:t>≠</a:t>
            </a:r>
          </a:p>
        </p:txBody>
      </p:sp>
      <p:grpSp>
        <p:nvGrpSpPr>
          <p:cNvPr id="579" name="Group 579"/>
          <p:cNvGrpSpPr/>
          <p:nvPr/>
        </p:nvGrpSpPr>
        <p:grpSpPr>
          <a:xfrm>
            <a:off x="4148136" y="696677"/>
            <a:ext cx="3681414" cy="3105151"/>
            <a:chOff x="-215900" y="-139699"/>
            <a:chExt cx="4908550" cy="4140200"/>
          </a:xfrm>
        </p:grpSpPr>
        <p:pic>
          <p:nvPicPr>
            <p:cNvPr id="578" name="droppedImage.p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76751" cy="35814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7" name="Bild 57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215900" y="-139700"/>
              <a:ext cx="4908551" cy="4140201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77362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166" name="Shape 166"/>
          <p:cNvSpPr/>
          <p:nvPr/>
        </p:nvSpPr>
        <p:spPr>
          <a:xfrm>
            <a:off x="1060704" y="141480"/>
            <a:ext cx="6678340" cy="11657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de-CH" sz="3600" b="1" dirty="0">
                <a:solidFill>
                  <a:schemeClr val="bg1">
                    <a:lumMod val="50000"/>
                  </a:schemeClr>
                </a:solidFill>
              </a:rPr>
              <a:t>Diagnose: Wissenschaft vs. Klinik</a:t>
            </a:r>
            <a:endParaRPr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0" name="Group 170"/>
          <p:cNvGrpSpPr/>
          <p:nvPr/>
        </p:nvGrpSpPr>
        <p:grpSpPr>
          <a:xfrm>
            <a:off x="2243058" y="1304677"/>
            <a:ext cx="975931" cy="1391265"/>
            <a:chOff x="0" y="0"/>
            <a:chExt cx="1301240" cy="1855019"/>
          </a:xfrm>
        </p:grpSpPr>
        <p:pic>
          <p:nvPicPr>
            <p:cNvPr id="168" name="image12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301240" cy="167578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69" name="Shape 169"/>
            <p:cNvSpPr/>
            <p:nvPr/>
          </p:nvSpPr>
          <p:spPr>
            <a:xfrm>
              <a:off x="84168" y="1584175"/>
              <a:ext cx="1145613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 b="1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lang="fr-CH" sz="1050" dirty="0" err="1">
                  <a:latin typeface="Arial"/>
                  <a:cs typeface="Arial"/>
                </a:rPr>
                <a:t>Wissenschaft</a:t>
              </a:r>
              <a:endParaRPr sz="1050" dirty="0">
                <a:latin typeface="Arial"/>
                <a:cs typeface="Arial"/>
              </a:endParaRPr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5722692" y="1462585"/>
            <a:ext cx="730700" cy="1233358"/>
            <a:chOff x="0" y="0"/>
            <a:chExt cx="974266" cy="1644475"/>
          </a:xfrm>
        </p:grpSpPr>
        <p:pic>
          <p:nvPicPr>
            <p:cNvPr id="171" name="image13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74266" cy="1254691"/>
            </a:xfrm>
            <a:prstGeom prst="rect">
              <a:avLst/>
            </a:prstGeom>
            <a:ln w="12700" cap="flat">
              <a:noFill/>
              <a:round/>
            </a:ln>
            <a:effectLst/>
          </p:spPr>
        </p:pic>
        <p:sp>
          <p:nvSpPr>
            <p:cNvPr id="172" name="Shape 172"/>
            <p:cNvSpPr/>
            <p:nvPr/>
          </p:nvSpPr>
          <p:spPr>
            <a:xfrm>
              <a:off x="239141" y="1373631"/>
              <a:ext cx="508686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 b="1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 b="0">
                  <a:uFillTx/>
                </a:defRPr>
              </a:pPr>
              <a:r>
                <a:rPr lang="fr-CH" sz="1050" dirty="0" err="1">
                  <a:latin typeface="Arial"/>
                  <a:cs typeface="Arial"/>
                </a:rPr>
                <a:t>Klinik</a:t>
              </a:r>
              <a:endParaRPr sz="1050" dirty="0">
                <a:latin typeface="Arial"/>
                <a:cs typeface="Arial"/>
              </a:endParaRPr>
            </a:p>
          </p:txBody>
        </p:sp>
      </p:grpSp>
      <p:sp>
        <p:nvSpPr>
          <p:cNvPr id="176" name="Shape 176"/>
          <p:cNvSpPr/>
          <p:nvPr/>
        </p:nvSpPr>
        <p:spPr>
          <a:xfrm>
            <a:off x="4487585" y="3018451"/>
            <a:ext cx="2828926" cy="374205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8575" tIns="28575" rIns="28575" bIns="28575">
            <a:spAutoFit/>
          </a:bodyPr>
          <a:lstStyle/>
          <a:p>
            <a:pPr marL="342900" lvl="1" indent="0"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lang="fr-CH" sz="1050" dirty="0" err="1">
                <a:uFill>
                  <a:solidFill/>
                </a:uFill>
                <a:ea typeface="+mj-ea"/>
              </a:rPr>
              <a:t>Therapeutische</a:t>
            </a:r>
            <a:r>
              <a:rPr lang="fr-CH" sz="1050" dirty="0">
                <a:uFill>
                  <a:solidFill/>
                </a:uFill>
                <a:ea typeface="+mj-ea"/>
              </a:rPr>
              <a:t> </a:t>
            </a:r>
            <a:r>
              <a:rPr lang="fr-CH" sz="1050" dirty="0" err="1">
                <a:uFill>
                  <a:solidFill/>
                </a:uFill>
                <a:ea typeface="+mj-ea"/>
              </a:rPr>
              <a:t>Relevanz</a:t>
            </a:r>
            <a:endParaRPr sz="1050" dirty="0">
              <a:uFill>
                <a:solidFill/>
              </a:uFill>
              <a:ea typeface="+mj-ea"/>
            </a:endParaRPr>
          </a:p>
          <a:p>
            <a:pPr marL="342900" lvl="1" indent="0"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  <a:defRPr sz="1800"/>
            </a:pPr>
            <a:r>
              <a:rPr sz="1050" dirty="0">
                <a:uFill>
                  <a:solidFill/>
                </a:uFill>
                <a:ea typeface="+mj-ea"/>
              </a:rPr>
              <a:t>(</a:t>
            </a:r>
            <a:r>
              <a:rPr lang="fr-CH" sz="1050" b="1" dirty="0">
                <a:uFill>
                  <a:solidFill/>
                </a:uFill>
                <a:ea typeface="+mj-ea"/>
              </a:rPr>
              <a:t>P</a:t>
            </a:r>
            <a:r>
              <a:rPr sz="1050" b="1" dirty="0" err="1">
                <a:uFill>
                  <a:solidFill/>
                </a:uFill>
                <a:ea typeface="+mj-ea"/>
              </a:rPr>
              <a:t>raxis</a:t>
            </a:r>
            <a:r>
              <a:rPr sz="1050" b="1" dirty="0">
                <a:uFill>
                  <a:solidFill/>
                </a:uFill>
                <a:ea typeface="+mj-ea"/>
              </a:rPr>
              <a:t>-</a:t>
            </a:r>
            <a:r>
              <a:rPr lang="fr-CH" sz="1050" b="1" dirty="0" err="1">
                <a:uFill>
                  <a:solidFill/>
                </a:uFill>
                <a:ea typeface="+mj-ea"/>
              </a:rPr>
              <a:t>zentriert</a:t>
            </a:r>
            <a:r>
              <a:rPr sz="1050" dirty="0">
                <a:uFill>
                  <a:solidFill/>
                </a:uFill>
                <a:ea typeface="+mj-ea"/>
              </a:rPr>
              <a:t>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39032" y="4096694"/>
            <a:ext cx="721672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50" dirty="0"/>
              <a:t>Sadler, 2005</a:t>
            </a:r>
          </a:p>
        </p:txBody>
      </p:sp>
      <p:sp>
        <p:nvSpPr>
          <p:cNvPr id="2" name="Rechteck 1"/>
          <p:cNvSpPr/>
          <p:nvPr/>
        </p:nvSpPr>
        <p:spPr>
          <a:xfrm>
            <a:off x="1785918" y="3018451"/>
            <a:ext cx="1890210" cy="519629"/>
          </a:xfrm>
          <a:prstGeom prst="rect">
            <a:avLst/>
          </a:prstGeom>
          <a:ln w="12700">
            <a:round/>
          </a:ln>
        </p:spPr>
        <p:txBody>
          <a:bodyPr wrap="square" lIns="28575" tIns="28575" rIns="28575" bIns="28575">
            <a:spAutoFit/>
          </a:bodyPr>
          <a:lstStyle/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</a:pPr>
            <a:r>
              <a:rPr lang="de-DE" sz="1050" dirty="0">
                <a:uFill>
                  <a:solidFill/>
                </a:uFill>
                <a:ea typeface="+mj-ea"/>
              </a:rPr>
              <a:t>Kann Wissen / Verständnis für sich selbst suchen</a:t>
            </a:r>
          </a:p>
          <a:p>
            <a:pPr algn="ctr" defTabSz="685800">
              <a:lnSpc>
                <a:spcPct val="90000"/>
              </a:lnSpc>
              <a:spcBef>
                <a:spcPts val="225"/>
              </a:spcBef>
              <a:buClr>
                <a:srgbClr val="FFA900"/>
              </a:buClr>
              <a:buFont typeface="Arial"/>
            </a:pPr>
            <a:r>
              <a:rPr lang="de-DE" sz="1050" b="1" dirty="0">
                <a:uFill>
                  <a:solidFill/>
                </a:uFill>
                <a:ea typeface="+mj-ea"/>
              </a:rPr>
              <a:t>(</a:t>
            </a:r>
            <a:r>
              <a:rPr lang="de-DE" sz="1050" b="1" dirty="0" err="1">
                <a:uFill>
                  <a:solidFill/>
                </a:uFill>
                <a:ea typeface="+mj-ea"/>
              </a:rPr>
              <a:t>Episteme</a:t>
            </a:r>
            <a:r>
              <a:rPr lang="de-DE" sz="1050" b="1" dirty="0">
                <a:uFill>
                  <a:solidFill/>
                </a:uFill>
                <a:ea typeface="+mj-ea"/>
              </a:rPr>
              <a:t>-zentriert)</a:t>
            </a:r>
          </a:p>
        </p:txBody>
      </p:sp>
    </p:spTree>
    <p:extLst>
      <p:ext uri="{BB962C8B-B14F-4D97-AF65-F5344CB8AC3E}">
        <p14:creationId xmlns:p14="http://schemas.microsoft.com/office/powerpoint/2010/main" val="1295953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 advAuto="0"/>
      <p:bldP spid="173" grpId="0" animBg="1" advAuto="0"/>
      <p:bldP spid="176" grpId="0" build="p" bldLvl="5" animBg="1" advAuto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pic>
        <p:nvPicPr>
          <p:cNvPr id="183" name="image29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200" y="1055363"/>
            <a:ext cx="3228976" cy="24647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6" name="Group 186"/>
          <p:cNvGrpSpPr/>
          <p:nvPr/>
        </p:nvGrpSpPr>
        <p:grpSpPr>
          <a:xfrm>
            <a:off x="1713297" y="1269676"/>
            <a:ext cx="2126762" cy="2078381"/>
            <a:chOff x="0" y="0"/>
            <a:chExt cx="2835681" cy="2771173"/>
          </a:xfrm>
        </p:grpSpPr>
        <p:pic>
          <p:nvPicPr>
            <p:cNvPr id="184" name="image30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2835681" cy="24764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5" name="Shape 185"/>
            <p:cNvSpPr/>
            <p:nvPr/>
          </p:nvSpPr>
          <p:spPr>
            <a:xfrm>
              <a:off x="865533" y="2500329"/>
              <a:ext cx="1004547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50"/>
                <a:t>Ben Vautier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46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 advAuto="0"/>
      <p:bldP spid="18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grpSp>
        <p:nvGrpSpPr>
          <p:cNvPr id="194" name="Group 194"/>
          <p:cNvGrpSpPr/>
          <p:nvPr/>
        </p:nvGrpSpPr>
        <p:grpSpPr>
          <a:xfrm>
            <a:off x="1464447" y="1821651"/>
            <a:ext cx="1366607" cy="1864068"/>
            <a:chOff x="0" y="0"/>
            <a:chExt cx="1822141" cy="2485422"/>
          </a:xfrm>
        </p:grpSpPr>
        <p:pic>
          <p:nvPicPr>
            <p:cNvPr id="192" name="image31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22141" cy="22669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Shape 193"/>
            <p:cNvSpPr/>
            <p:nvPr/>
          </p:nvSpPr>
          <p:spPr>
            <a:xfrm>
              <a:off x="367870" y="2214578"/>
              <a:ext cx="1164848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50">
                  <a:latin typeface="Arial"/>
                  <a:cs typeface="Arial"/>
                </a:rPr>
                <a:t>Sacha Guitry </a:t>
              </a:r>
            </a:p>
          </p:txBody>
        </p:sp>
      </p:grpSp>
      <p:sp>
        <p:nvSpPr>
          <p:cNvPr id="195" name="Shape 195"/>
          <p:cNvSpPr/>
          <p:nvPr/>
        </p:nvSpPr>
        <p:spPr>
          <a:xfrm>
            <a:off x="3249540" y="1747597"/>
            <a:ext cx="4079643" cy="114499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8575" tIns="28575" rIns="28575" bIns="28575">
            <a:spAutoFit/>
          </a:bodyPr>
          <a:lstStyle>
            <a:lvl1pPr marL="261938" indent="-261938" defTabSz="914400">
              <a:lnSpc>
                <a:spcPct val="200000"/>
              </a:lnSpc>
              <a:spcBef>
                <a:spcPts val="600"/>
              </a:spcBef>
              <a:buClr>
                <a:srgbClr val="D48A00"/>
              </a:buClr>
              <a:buFont typeface="Arial"/>
              <a:defRPr sz="2800" i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 i="0">
                <a:uFillTx/>
              </a:defRPr>
            </a:pPr>
            <a:r>
              <a:rPr sz="2100" dirty="0">
                <a:latin typeface="Arial"/>
                <a:cs typeface="Arial"/>
              </a:rPr>
              <a:t>Ne Suisse que </a:t>
            </a:r>
            <a:r>
              <a:rPr sz="2100" dirty="0" err="1">
                <a:latin typeface="Arial"/>
                <a:cs typeface="Arial"/>
              </a:rPr>
              <a:t>si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l'on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s'en</a:t>
            </a:r>
            <a:r>
              <a:rPr sz="2100" dirty="0">
                <a:latin typeface="Arial"/>
                <a:cs typeface="Arial"/>
              </a:rPr>
              <a:t> </a:t>
            </a:r>
            <a:r>
              <a:rPr sz="2100" dirty="0" err="1">
                <a:latin typeface="Arial"/>
                <a:cs typeface="Arial"/>
              </a:rPr>
              <a:t>sert</a:t>
            </a:r>
            <a:endParaRPr lang="fr-CH" sz="2100" dirty="0">
              <a:latin typeface="Arial"/>
              <a:cs typeface="Arial"/>
            </a:endParaRPr>
          </a:p>
          <a:p>
            <a:pPr lvl="0">
              <a:defRPr sz="1800" i="0">
                <a:uFillTx/>
              </a:defRPr>
            </a:pPr>
            <a:r>
              <a:rPr lang="de-CH" sz="1400" dirty="0">
                <a:latin typeface="Arial"/>
                <a:cs typeface="Arial"/>
              </a:rPr>
              <a:t>Es ist nur Schweiz, wenn man sich deren bedient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972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 animBg="1" advAuto="0"/>
      <p:bldP spid="19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grpSp>
        <p:nvGrpSpPr>
          <p:cNvPr id="203" name="Group 203"/>
          <p:cNvGrpSpPr/>
          <p:nvPr/>
        </p:nvGrpSpPr>
        <p:grpSpPr>
          <a:xfrm>
            <a:off x="743543" y="1323751"/>
            <a:ext cx="2580666" cy="2292696"/>
            <a:chOff x="-88718" y="0"/>
            <a:chExt cx="3440887" cy="3056926"/>
          </a:xfrm>
        </p:grpSpPr>
        <p:pic>
          <p:nvPicPr>
            <p:cNvPr id="201" name="image32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3352169" cy="28479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2" name="Shape 202"/>
            <p:cNvSpPr/>
            <p:nvPr/>
          </p:nvSpPr>
          <p:spPr>
            <a:xfrm>
              <a:off x="-88718" y="2786082"/>
              <a:ext cx="3240203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lang="de-CH" sz="1050" dirty="0">
                  <a:latin typeface="Arial"/>
                  <a:cs typeface="Arial"/>
                </a:rPr>
                <a:t>Tibetischer Einwanderer in der Schweiz</a:t>
              </a:r>
              <a:endParaRPr sz="1050" dirty="0">
                <a:latin typeface="Arial"/>
                <a:cs typeface="Arial"/>
              </a:endParaRPr>
            </a:p>
          </p:txBody>
        </p:sp>
      </p:grpSp>
      <p:sp>
        <p:nvSpPr>
          <p:cNvPr id="204" name="Shape 204"/>
          <p:cNvSpPr/>
          <p:nvPr/>
        </p:nvSpPr>
        <p:spPr>
          <a:xfrm>
            <a:off x="3913632" y="1124713"/>
            <a:ext cx="4407408" cy="1633717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>
            <a:spAutoFit/>
          </a:bodyPr>
          <a:lstStyle>
            <a:lvl1pPr defTabSz="914400">
              <a:lnSpc>
                <a:spcPct val="200000"/>
              </a:lnSpc>
              <a:spcBef>
                <a:spcPts val="400"/>
              </a:spcBef>
              <a:buClr>
                <a:srgbClr val="D48A00"/>
              </a:buClr>
              <a:buFont typeface="Arial"/>
              <a:defRPr sz="2000" i="1">
                <a:uFill>
                  <a:solidFill/>
                </a:u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 lvl="0">
              <a:defRPr sz="1800" i="0">
                <a:uFillTx/>
              </a:defRPr>
            </a:pPr>
            <a:r>
              <a:rPr lang="de-CH" dirty="0">
                <a:latin typeface="Arial"/>
                <a:cs typeface="Arial"/>
              </a:rPr>
              <a:t>Ich liebe dieses Land trotz zweier schwerwiegender Mängel: Es ist wirklich zu flach und die Leute sind wirklich nervös</a:t>
            </a: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20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 advAuto="0"/>
      <p:bldP spid="204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grpSp>
        <p:nvGrpSpPr>
          <p:cNvPr id="212" name="Group 212"/>
          <p:cNvGrpSpPr/>
          <p:nvPr/>
        </p:nvGrpSpPr>
        <p:grpSpPr>
          <a:xfrm>
            <a:off x="1925706" y="561016"/>
            <a:ext cx="5124451" cy="3781802"/>
            <a:chOff x="-215900" y="-139699"/>
            <a:chExt cx="6832600" cy="5042402"/>
          </a:xfrm>
        </p:grpSpPr>
        <p:pic>
          <p:nvPicPr>
            <p:cNvPr id="211" name="image33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400800" cy="44836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0" name="Bild 20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215900" y="-139700"/>
              <a:ext cx="6832600" cy="504240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90817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 flipV="1">
            <a:off x="1714500" y="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229" name="Shape 229"/>
          <p:cNvSpPr/>
          <p:nvPr/>
        </p:nvSpPr>
        <p:spPr>
          <a:xfrm>
            <a:off x="1785918" y="411510"/>
            <a:ext cx="5953126" cy="5193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fr-CH" sz="2700" b="1" dirty="0" err="1">
                <a:solidFill>
                  <a:schemeClr val="bg1">
                    <a:lumMod val="50000"/>
                  </a:schemeClr>
                </a:solidFill>
              </a:rPr>
              <a:t>Setzen</a:t>
            </a:r>
            <a:r>
              <a:rPr lang="fr-CH" sz="27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CH" sz="2700" b="1" dirty="0" err="1">
                <a:solidFill>
                  <a:schemeClr val="bg1">
                    <a:lumMod val="50000"/>
                  </a:schemeClr>
                </a:solidFill>
              </a:rPr>
              <a:t>Sie</a:t>
            </a:r>
            <a:r>
              <a:rPr lang="fr-CH" sz="2700" b="1" dirty="0">
                <a:solidFill>
                  <a:schemeClr val="bg1">
                    <a:lumMod val="50000"/>
                  </a:schemeClr>
                </a:solidFill>
              </a:rPr>
              <a:t> die </a:t>
            </a:r>
            <a:r>
              <a:rPr lang="fr-CH" sz="2700" b="1" dirty="0" err="1">
                <a:solidFill>
                  <a:schemeClr val="bg1">
                    <a:lumMod val="50000"/>
                  </a:schemeClr>
                </a:solidFill>
              </a:rPr>
              <a:t>Grenzsteine</a:t>
            </a:r>
            <a:endParaRPr sz="2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32" name="Group 232"/>
          <p:cNvGrpSpPr/>
          <p:nvPr/>
        </p:nvGrpSpPr>
        <p:grpSpPr>
          <a:xfrm>
            <a:off x="5133957" y="1163757"/>
            <a:ext cx="1657351" cy="1371601"/>
            <a:chOff x="-215900" y="-139700"/>
            <a:chExt cx="2209800" cy="1828800"/>
          </a:xfrm>
        </p:grpSpPr>
        <p:pic>
          <p:nvPicPr>
            <p:cNvPr id="230" name="Bild 22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215900" y="-139700"/>
              <a:ext cx="2209800" cy="1828800"/>
            </a:xfrm>
            <a:prstGeom prst="rect">
              <a:avLst/>
            </a:prstGeom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231" name="Shape 231"/>
            <p:cNvSpPr/>
            <p:nvPr/>
          </p:nvSpPr>
          <p:spPr>
            <a:xfrm>
              <a:off x="601097" y="1409712"/>
              <a:ext cx="748069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lang="fr-CH" sz="1050" dirty="0" err="1"/>
                <a:t>Sprache</a:t>
              </a:r>
              <a:endParaRPr sz="1050" dirty="0"/>
            </a:p>
          </p:txBody>
        </p:sp>
      </p:grpSp>
      <p:grpSp>
        <p:nvGrpSpPr>
          <p:cNvPr id="235" name="Group 235"/>
          <p:cNvGrpSpPr/>
          <p:nvPr/>
        </p:nvGrpSpPr>
        <p:grpSpPr>
          <a:xfrm>
            <a:off x="5133967" y="2773482"/>
            <a:ext cx="1657352" cy="1371601"/>
            <a:chOff x="-215900" y="-139700"/>
            <a:chExt cx="2209801" cy="1828800"/>
          </a:xfrm>
        </p:grpSpPr>
        <p:pic>
          <p:nvPicPr>
            <p:cNvPr id="233" name="Bild 23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215900" y="-139700"/>
              <a:ext cx="2209801" cy="1828800"/>
            </a:xfrm>
            <a:prstGeom prst="rect">
              <a:avLst/>
            </a:prstGeom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234" name="Shape 234"/>
            <p:cNvSpPr/>
            <p:nvPr/>
          </p:nvSpPr>
          <p:spPr>
            <a:xfrm>
              <a:off x="551158" y="1417650"/>
              <a:ext cx="679673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lang="fr-CH" sz="1050" dirty="0" err="1"/>
                <a:t>Ethnien</a:t>
              </a:r>
              <a:endParaRPr sz="1050" dirty="0"/>
            </a:p>
          </p:txBody>
        </p:sp>
      </p:grpSp>
      <p:grpSp>
        <p:nvGrpSpPr>
          <p:cNvPr id="238" name="Group 238"/>
          <p:cNvGrpSpPr/>
          <p:nvPr/>
        </p:nvGrpSpPr>
        <p:grpSpPr>
          <a:xfrm>
            <a:off x="2178847" y="1163756"/>
            <a:ext cx="1657352" cy="1371602"/>
            <a:chOff x="-215900" y="-139700"/>
            <a:chExt cx="2209802" cy="1828802"/>
          </a:xfrm>
        </p:grpSpPr>
        <p:pic>
          <p:nvPicPr>
            <p:cNvPr id="236" name="Bild 235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215900" y="-139700"/>
              <a:ext cx="2209802" cy="1828802"/>
            </a:xfrm>
            <a:prstGeom prst="rect">
              <a:avLst/>
            </a:prstGeom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237" name="Shape 237"/>
            <p:cNvSpPr/>
            <p:nvPr/>
          </p:nvSpPr>
          <p:spPr>
            <a:xfrm>
              <a:off x="382973" y="1417649"/>
              <a:ext cx="1015236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lang="fr-CH" sz="1050" dirty="0" err="1"/>
                <a:t>Geographie</a:t>
              </a:r>
              <a:endParaRPr sz="1050" dirty="0"/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2183588" y="2778255"/>
            <a:ext cx="1657352" cy="1371601"/>
            <a:chOff x="-215900" y="-139700"/>
            <a:chExt cx="2209801" cy="1828800"/>
          </a:xfrm>
        </p:grpSpPr>
        <p:pic>
          <p:nvPicPr>
            <p:cNvPr id="239" name="Bild 23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215900" y="-139700"/>
              <a:ext cx="2209801" cy="1828800"/>
            </a:xfrm>
            <a:prstGeom prst="rect">
              <a:avLst/>
            </a:prstGeom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240" name="Shape 240"/>
            <p:cNvSpPr/>
            <p:nvPr/>
          </p:nvSpPr>
          <p:spPr>
            <a:xfrm>
              <a:off x="519806" y="1406535"/>
              <a:ext cx="724557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lang="fr-CH" sz="1050" dirty="0"/>
                <a:t>Religion</a:t>
              </a:r>
              <a:endParaRPr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43377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 advAuto="0"/>
      <p:bldP spid="235" grpId="0" animBg="1" advAuto="0"/>
      <p:bldP spid="238" grpId="0" animBg="1" advAuto="0"/>
      <p:bldP spid="241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 flipV="1">
            <a:off x="1714500" y="-152880"/>
            <a:ext cx="1" cy="628650"/>
          </a:xfrm>
          <a:prstGeom prst="line">
            <a:avLst/>
          </a:prstGeom>
          <a:ln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  <a:endParaRPr sz="1799"/>
          </a:p>
        </p:txBody>
      </p:sp>
      <p:sp>
        <p:nvSpPr>
          <p:cNvPr id="249" name="Shape 249"/>
          <p:cNvSpPr/>
          <p:nvPr/>
        </p:nvSpPr>
        <p:spPr>
          <a:xfrm>
            <a:off x="1822960" y="253547"/>
            <a:ext cx="5953126" cy="75020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fr-CH" sz="4400" b="1" dirty="0">
                <a:solidFill>
                  <a:schemeClr val="bg1">
                    <a:lumMod val="50000"/>
                  </a:schemeClr>
                </a:solidFill>
              </a:rPr>
              <a:t>DIE Schweiz ?</a:t>
            </a:r>
            <a:endParaRPr sz="4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52" name="Group 252"/>
          <p:cNvGrpSpPr/>
          <p:nvPr/>
        </p:nvGrpSpPr>
        <p:grpSpPr>
          <a:xfrm>
            <a:off x="4026675" y="1556849"/>
            <a:ext cx="1238252" cy="1024672"/>
            <a:chOff x="0" y="0"/>
            <a:chExt cx="1651001" cy="1366226"/>
          </a:xfrm>
        </p:grpSpPr>
        <p:pic>
          <p:nvPicPr>
            <p:cNvPr id="250" name="image45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51001" cy="101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1" name="Shape 251"/>
            <p:cNvSpPr/>
            <p:nvPr/>
          </p:nvSpPr>
          <p:spPr>
            <a:xfrm>
              <a:off x="548863" y="1095383"/>
              <a:ext cx="478765" cy="270843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50"/>
                <a:t>1416</a:t>
              </a: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2205033" y="1548857"/>
            <a:ext cx="1238251" cy="1031475"/>
            <a:chOff x="0" y="-4310"/>
            <a:chExt cx="1651000" cy="1375299"/>
          </a:xfrm>
        </p:grpSpPr>
        <p:pic>
          <p:nvPicPr>
            <p:cNvPr id="253" name="image46.png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4310"/>
              <a:ext cx="1651000" cy="101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4" name="Shape 254"/>
            <p:cNvSpPr/>
            <p:nvPr/>
          </p:nvSpPr>
          <p:spPr>
            <a:xfrm>
              <a:off x="582202" y="1100145"/>
              <a:ext cx="478765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50"/>
                <a:t>1385</a:t>
              </a:r>
            </a:p>
          </p:txBody>
        </p:sp>
      </p:grpSp>
      <p:grpSp>
        <p:nvGrpSpPr>
          <p:cNvPr id="258" name="Group 258"/>
          <p:cNvGrpSpPr/>
          <p:nvPr/>
        </p:nvGrpSpPr>
        <p:grpSpPr>
          <a:xfrm>
            <a:off x="6007904" y="1548517"/>
            <a:ext cx="1238252" cy="1033004"/>
            <a:chOff x="0" y="0"/>
            <a:chExt cx="1651001" cy="1377337"/>
          </a:xfrm>
        </p:grpSpPr>
        <p:pic>
          <p:nvPicPr>
            <p:cNvPr id="256" name="image47.p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51001" cy="1016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57" name="Shape 257"/>
            <p:cNvSpPr/>
            <p:nvPr/>
          </p:nvSpPr>
          <p:spPr>
            <a:xfrm>
              <a:off x="593313" y="1106493"/>
              <a:ext cx="478765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50"/>
                <a:t>1536</a:t>
              </a:r>
            </a:p>
          </p:txBody>
        </p:sp>
      </p:grpSp>
      <p:grpSp>
        <p:nvGrpSpPr>
          <p:cNvPr id="261" name="Group 261"/>
          <p:cNvGrpSpPr/>
          <p:nvPr/>
        </p:nvGrpSpPr>
        <p:grpSpPr>
          <a:xfrm>
            <a:off x="2936061" y="2885597"/>
            <a:ext cx="1238251" cy="1071104"/>
            <a:chOff x="0" y="0"/>
            <a:chExt cx="1651000" cy="1428138"/>
          </a:xfrm>
        </p:grpSpPr>
        <p:pic>
          <p:nvPicPr>
            <p:cNvPr id="259" name="image48.png"/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51000" cy="101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0" name="Shape 260"/>
            <p:cNvSpPr/>
            <p:nvPr/>
          </p:nvSpPr>
          <p:spPr>
            <a:xfrm>
              <a:off x="584824" y="1157294"/>
              <a:ext cx="478765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50"/>
                <a:t>1798</a:t>
              </a:r>
            </a:p>
          </p:txBody>
        </p:sp>
      </p:grpSp>
      <p:grpSp>
        <p:nvGrpSpPr>
          <p:cNvPr id="264" name="Group 264"/>
          <p:cNvGrpSpPr/>
          <p:nvPr/>
        </p:nvGrpSpPr>
        <p:grpSpPr>
          <a:xfrm>
            <a:off x="5058958" y="2880837"/>
            <a:ext cx="1238252" cy="1017526"/>
            <a:chOff x="0" y="0"/>
            <a:chExt cx="1651001" cy="1356700"/>
          </a:xfrm>
        </p:grpSpPr>
        <p:pic>
          <p:nvPicPr>
            <p:cNvPr id="262" name="image49.png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51001" cy="1016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63" name="Shape 263"/>
            <p:cNvSpPr/>
            <p:nvPr/>
          </p:nvSpPr>
          <p:spPr>
            <a:xfrm>
              <a:off x="585374" y="1085856"/>
              <a:ext cx="478765" cy="270844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28575" tIns="28575" rIns="28575" bIns="28575" numCol="1" anchor="t">
              <a:spAutoFit/>
            </a:bodyPr>
            <a:lstStyle>
              <a:lvl1pPr algn="ctr" defTabSz="914400">
                <a:lnSpc>
                  <a:spcPct val="90000"/>
                </a:lnSpc>
                <a:spcBef>
                  <a:spcPts val="300"/>
                </a:spcBef>
                <a:buClr>
                  <a:srgbClr val="FFA900"/>
                </a:buClr>
                <a:buFont typeface="Arial"/>
                <a:defRPr sz="1400">
                  <a:uFill>
                    <a:solidFill/>
                  </a:u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 lvl="0">
                <a:defRPr sz="1800">
                  <a:uFillTx/>
                </a:defRPr>
              </a:pPr>
              <a:r>
                <a:rPr sz="1050"/>
                <a:t>1815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665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 advAuto="0"/>
      <p:bldP spid="255" grpId="0" animBg="1" advAuto="0"/>
      <p:bldP spid="258" grpId="0" animBg="1" advAuto="0"/>
      <p:bldP spid="261" grpId="0" animBg="1" advAuto="0"/>
      <p:bldP spid="264" grpId="0" animBg="1" advAuto="0"/>
    </p:bldLst>
  </p:timing>
</p:sld>
</file>

<file path=ppt/theme/theme1.xml><?xml version="1.0" encoding="utf-8"?>
<a:theme xmlns:a="http://schemas.openxmlformats.org/drawingml/2006/main" name="Planches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504D"/>
        </a:solidFill>
        <a:ln w="25400" cap="flat">
          <a:solidFill>
            <a:srgbClr val="FFFFFF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no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chemeClr val="bg1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bg1">
              <a:lumMod val="50000"/>
            </a:schemeClr>
          </a:solidFill>
          <a:prstDash val="solid"/>
          <a:bevel/>
          <a:tailEnd type="stealth"/>
        </a:ln>
        <a:effectLst/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Planches.potx</Template>
  <TotalTime>0</TotalTime>
  <Words>239</Words>
  <Application>Microsoft Macintosh PowerPoint</Application>
  <PresentationFormat>On-screen Show (16:9)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Helvetica Neue</vt:lpstr>
      <vt:lpstr>Wingdings</vt:lpstr>
      <vt:lpstr>Planches</vt:lpstr>
      <vt:lpstr>Die psychiatrische Störung existiert nicht ... folglich sollte sie diagnostiziert werden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Kausalismus vs. Deskriptivismus</vt:lpstr>
      <vt:lpstr>PowerPoint Presentation</vt:lpstr>
      <vt:lpstr>PowerPoint Presentation</vt:lpstr>
      <vt:lpstr>DSM und ICD Biebeln … aber in Bezug auf was 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planches du Service d'Addictologie</dc:title>
  <dc:subject/>
  <dc:creator/>
  <cp:keywords/>
  <dc:description/>
  <cp:lastModifiedBy>Daniele Fabio Zullino</cp:lastModifiedBy>
  <cp:revision>798</cp:revision>
  <dcterms:modified xsi:type="dcterms:W3CDTF">2025-07-13T21:37:27Z</dcterms:modified>
  <cp:category/>
</cp:coreProperties>
</file>