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15" r:id="rId2"/>
    <p:sldId id="2232" r:id="rId3"/>
    <p:sldId id="2200" r:id="rId4"/>
    <p:sldId id="2223" r:id="rId5"/>
    <p:sldId id="2217" r:id="rId6"/>
    <p:sldId id="2218" r:id="rId7"/>
    <p:sldId id="2219" r:id="rId8"/>
    <p:sldId id="2220" r:id="rId9"/>
    <p:sldId id="2214" r:id="rId10"/>
    <p:sldId id="1186" r:id="rId11"/>
    <p:sldId id="1137" r:id="rId12"/>
    <p:sldId id="1181" r:id="rId13"/>
    <p:sldId id="1182" r:id="rId14"/>
    <p:sldId id="1184" r:id="rId15"/>
    <p:sldId id="2215" r:id="rId16"/>
    <p:sldId id="730" r:id="rId17"/>
    <p:sldId id="688" r:id="rId18"/>
    <p:sldId id="703" r:id="rId19"/>
    <p:sldId id="715" r:id="rId20"/>
    <p:sldId id="716" r:id="rId21"/>
    <p:sldId id="691" r:id="rId22"/>
    <p:sldId id="734" r:id="rId23"/>
    <p:sldId id="694" r:id="rId24"/>
    <p:sldId id="728" r:id="rId25"/>
    <p:sldId id="722" r:id="rId26"/>
    <p:sldId id="738" r:id="rId27"/>
    <p:sldId id="726" r:id="rId28"/>
    <p:sldId id="1949" r:id="rId29"/>
    <p:sldId id="2153" r:id="rId30"/>
    <p:sldId id="2154" r:id="rId31"/>
    <p:sldId id="263" r:id="rId32"/>
    <p:sldId id="2143" r:id="rId33"/>
    <p:sldId id="697" r:id="rId34"/>
    <p:sldId id="739" r:id="rId35"/>
    <p:sldId id="2234" r:id="rId36"/>
    <p:sldId id="2150" r:id="rId37"/>
    <p:sldId id="2231" r:id="rId38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A047"/>
    <a:srgbClr val="02A089"/>
    <a:srgbClr val="FAE62B"/>
    <a:srgbClr val="9FD0AB"/>
    <a:srgbClr val="F3AD04"/>
    <a:srgbClr val="FF2400"/>
    <a:srgbClr val="0A5208"/>
    <a:srgbClr val="CEFFA5"/>
    <a:srgbClr val="FF6AD8"/>
    <a:srgbClr val="FF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3671" autoAdjust="0"/>
  </p:normalViewPr>
  <p:slideViewPr>
    <p:cSldViewPr snapToGrid="0" snapToObjects="1">
      <p:cViewPr varScale="1">
        <p:scale>
          <a:sx n="97" d="100"/>
          <a:sy n="97" d="100"/>
        </p:scale>
        <p:origin x="19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088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AC6FBF-86A6-1945-92FB-44C03669D4F3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8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A2E19E-7530-CC41-8A56-4C7AC5698BA2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3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188902704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323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CH" dirty="0" err="1"/>
              <a:t>Mastertextformat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0044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38399F29-B789-3441-B105-0441A584A0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333" y="6056738"/>
            <a:ext cx="314161" cy="333201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039CB749-8AF6-F44A-B68E-7711B63ACF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3755" y="6375939"/>
            <a:ext cx="1053321" cy="1442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77617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fr-CH" sz="375"/>
              <a:t>WHO collaborating center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B778347-17FD-7641-A275-240ED768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anchor="t" anchorCtr="1"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16735F5-3CC4-CC40-ACFB-F15ED58FC9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1" y="2010419"/>
            <a:ext cx="7886699" cy="3307816"/>
          </a:xfrm>
          <a:prstGeom prst="rect">
            <a:avLst/>
          </a:prstGeom>
        </p:spPr>
        <p:txBody>
          <a:bodyPr/>
          <a:lstStyle>
            <a:lvl1pPr marL="492125" indent="-179388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342900" indent="-342900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Niveau 1</a:t>
            </a:r>
          </a:p>
          <a:p>
            <a:pPr marL="492125" indent="-179388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</p:txBody>
      </p:sp>
    </p:spTree>
    <p:extLst>
      <p:ext uri="{BB962C8B-B14F-4D97-AF65-F5344CB8AC3E}">
        <p14:creationId xmlns:p14="http://schemas.microsoft.com/office/powerpoint/2010/main" val="27366157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83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33156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0ECF1F-1A55-2640-B42B-F2FC85CCE4C1}" type="datetimeFigureOut">
              <a:rPr lang="de-DE" smtClean="0"/>
              <a:t>08.07.25</a:t>
            </a:fld>
            <a:endParaRPr lang="fr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8E4397-0A46-884D-881A-D6952181EA43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426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/>
              <a:t>Mastertitelformat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2118961"/>
      </p:ext>
    </p:extLst>
  </p:cSld>
  <p:clrMapOvr>
    <a:masterClrMapping/>
  </p:clrMapOvr>
  <p:transition spd="slow" advClick="0" advTm="1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1.pn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84143" y="272681"/>
            <a:ext cx="7289130" cy="1392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fr-CH" sz="3200" b="1" dirty="0">
                <a:solidFill>
                  <a:schemeClr val="bg1"/>
                </a:solidFill>
              </a:rPr>
              <a:t>Perché non serve a </a:t>
            </a:r>
            <a:r>
              <a:rPr lang="fr-CH" sz="3200" b="1" dirty="0" err="1">
                <a:solidFill>
                  <a:schemeClr val="bg1"/>
                </a:solidFill>
              </a:rPr>
              <a:t>granché</a:t>
            </a:r>
            <a:r>
              <a:rPr lang="fr-CH" sz="3200" b="1" dirty="0">
                <a:solidFill>
                  <a:schemeClr val="bg1"/>
                </a:solidFill>
              </a:rPr>
              <a:t> la </a:t>
            </a:r>
            <a:r>
              <a:rPr lang="fr-CH" sz="3200" b="1" dirty="0" err="1">
                <a:solidFill>
                  <a:schemeClr val="bg1"/>
                </a:solidFill>
              </a:rPr>
              <a:t>terapia</a:t>
            </a:r>
            <a:r>
              <a:rPr lang="fr-CH" sz="3200" b="1" dirty="0">
                <a:solidFill>
                  <a:schemeClr val="bg1"/>
                </a:solidFill>
              </a:rPr>
              <a:t> dei </a:t>
            </a:r>
            <a:r>
              <a:rPr lang="fr-CH" sz="3200" b="1" dirty="0" err="1">
                <a:solidFill>
                  <a:schemeClr val="bg1"/>
                </a:solidFill>
              </a:rPr>
              <a:t>disturbi</a:t>
            </a:r>
            <a:r>
              <a:rPr lang="fr-CH" sz="3200" b="1" dirty="0">
                <a:solidFill>
                  <a:schemeClr val="bg1"/>
                </a:solidFill>
              </a:rPr>
              <a:t> </a:t>
            </a:r>
            <a:r>
              <a:rPr lang="fr-CH" sz="3200" b="1" dirty="0" err="1">
                <a:solidFill>
                  <a:schemeClr val="bg1"/>
                </a:solidFill>
              </a:rPr>
              <a:t>psichiatrici</a:t>
            </a:r>
            <a:r>
              <a:rPr lang="fr-CH" sz="3200" b="1" dirty="0">
                <a:solidFill>
                  <a:schemeClr val="bg1"/>
                </a:solidFill>
              </a:rPr>
              <a:t> ...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01561" y="2247844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</a:t>
            </a: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89261B-288D-E54E-9324-3590446BE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1561" y="2709507"/>
            <a:ext cx="4275909" cy="284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581714" y="274638"/>
            <a:ext cx="3980578" cy="769441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err="1">
                <a:solidFill>
                  <a:srgbClr val="7F7F7F"/>
                </a:solidFill>
              </a:rPr>
              <a:t>Sapere-potere</a:t>
            </a:r>
            <a:endParaRPr lang="fr-CH" sz="4400" b="1" dirty="0">
              <a:solidFill>
                <a:srgbClr val="7F7F7F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3A1394-23DC-5145-B6E8-808305EA5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8639"/>
            <a:ext cx="3164541" cy="3780852"/>
          </a:xfrm>
          <a:prstGeom prst="rect">
            <a:avLst/>
          </a:prstGeom>
        </p:spPr>
      </p:pic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868960" y="1963576"/>
            <a:ext cx="5827059" cy="2770978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 err="1">
                <a:latin typeface="Arial"/>
                <a:cs typeface="Arial"/>
              </a:rPr>
              <a:t>Sviluppo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della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sorveglianza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burocratica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della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popolazione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una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caratteristica</a:t>
            </a:r>
            <a:r>
              <a:rPr lang="fr-CH" sz="2000" dirty="0">
                <a:latin typeface="Arial"/>
                <a:cs typeface="Arial"/>
              </a:rPr>
              <a:t> dominante delle </a:t>
            </a:r>
            <a:r>
              <a:rPr lang="fr-CH" sz="2000" dirty="0" err="1">
                <a:latin typeface="Arial"/>
                <a:cs typeface="Arial"/>
              </a:rPr>
              <a:t>società</a:t>
            </a:r>
            <a:r>
              <a:rPr lang="fr-CH" sz="2000" dirty="0">
                <a:latin typeface="Arial"/>
                <a:cs typeface="Arial"/>
              </a:rPr>
              <a:t> moderne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 err="1">
                <a:latin typeface="Arial"/>
                <a:cs typeface="Arial"/>
              </a:rPr>
              <a:t>Sviluppo</a:t>
            </a:r>
            <a:r>
              <a:rPr lang="fr-CH" sz="2000" dirty="0">
                <a:latin typeface="Arial"/>
                <a:cs typeface="Arial"/>
              </a:rPr>
              <a:t> di </a:t>
            </a:r>
            <a:r>
              <a:rPr lang="fr-CH" sz="2000" dirty="0" err="1">
                <a:latin typeface="Arial"/>
                <a:cs typeface="Arial"/>
              </a:rPr>
              <a:t>gruppi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professionali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che</a:t>
            </a:r>
            <a:endParaRPr lang="fr-CH" sz="2000" dirty="0">
              <a:latin typeface="Arial"/>
              <a:cs typeface="Arial"/>
            </a:endParaRPr>
          </a:p>
          <a:p>
            <a:pPr marL="536575" lvl="2" indent="-223838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2000" dirty="0" err="1"/>
              <a:t>rivendicano</a:t>
            </a:r>
            <a:r>
              <a:rPr lang="fr-CH" sz="2000" dirty="0"/>
              <a:t> la </a:t>
            </a:r>
            <a:r>
              <a:rPr lang="fr-CH" sz="2000" dirty="0" err="1"/>
              <a:t>comprensione</a:t>
            </a:r>
            <a:r>
              <a:rPr lang="fr-CH" sz="2000" dirty="0"/>
              <a:t> </a:t>
            </a:r>
            <a:r>
              <a:rPr lang="fr-CH" sz="2000" dirty="0" err="1"/>
              <a:t>degli</a:t>
            </a:r>
            <a:r>
              <a:rPr lang="fr-CH" sz="2000" dirty="0"/>
              <a:t> </a:t>
            </a:r>
            <a:r>
              <a:rPr lang="fr-CH" sz="2000" dirty="0" err="1"/>
              <a:t>esseri</a:t>
            </a:r>
            <a:r>
              <a:rPr lang="fr-CH" sz="2000" dirty="0"/>
              <a:t> </a:t>
            </a:r>
            <a:r>
              <a:rPr lang="fr-CH" sz="2000" dirty="0" err="1"/>
              <a:t>umani</a:t>
            </a:r>
            <a:r>
              <a:rPr lang="fr-CH" sz="2000" dirty="0"/>
              <a:t> (</a:t>
            </a:r>
            <a:r>
              <a:rPr lang="fr-CH" sz="2000" dirty="0" err="1"/>
              <a:t>conoscenza</a:t>
            </a:r>
            <a:r>
              <a:rPr lang="fr-CH" sz="2000" dirty="0"/>
              <a:t>) </a:t>
            </a:r>
          </a:p>
          <a:p>
            <a:pPr marL="536575" lvl="2" indent="-223838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2000" dirty="0" err="1"/>
              <a:t>prescrivono</a:t>
            </a:r>
            <a:r>
              <a:rPr lang="fr-CH" sz="2000" dirty="0"/>
              <a:t> i </a:t>
            </a:r>
            <a:r>
              <a:rPr lang="fr-CH" sz="2000" dirty="0" err="1"/>
              <a:t>comportamenti</a:t>
            </a:r>
            <a:r>
              <a:rPr lang="fr-CH" sz="2000" dirty="0"/>
              <a:t> </a:t>
            </a:r>
            <a:r>
              <a:rPr lang="fr-CH" sz="2000" dirty="0" err="1"/>
              <a:t>corretti</a:t>
            </a:r>
            <a:r>
              <a:rPr lang="fr-CH" sz="2000" dirty="0"/>
              <a:t> (</a:t>
            </a:r>
            <a:r>
              <a:rPr lang="fr-CH" sz="2000" dirty="0" err="1"/>
              <a:t>potere</a:t>
            </a:r>
            <a:r>
              <a:rPr lang="fr-CH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7400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Başlık"/>
          <p:cNvSpPr>
            <a:spLocks noGrp="1"/>
          </p:cNvSpPr>
          <p:nvPr>
            <p:ph type="title"/>
          </p:nvPr>
        </p:nvSpPr>
        <p:spPr>
          <a:xfrm>
            <a:off x="245571" y="346075"/>
            <a:ext cx="8633363" cy="692150"/>
          </a:xfrm>
        </p:spPr>
        <p:txBody>
          <a:bodyPr/>
          <a:lstStyle/>
          <a:p>
            <a:pPr algn="ctr"/>
            <a:r>
              <a:rPr lang="tr-TR" sz="4400" b="1" dirty="0" err="1">
                <a:solidFill>
                  <a:srgbClr val="7F7F7F"/>
                </a:solidFill>
              </a:rPr>
              <a:t>Microfisica</a:t>
            </a:r>
            <a:r>
              <a:rPr lang="tr-TR" sz="4400" b="1" dirty="0">
                <a:solidFill>
                  <a:srgbClr val="7F7F7F"/>
                </a:solidFill>
              </a:rPr>
              <a:t> del </a:t>
            </a:r>
            <a:r>
              <a:rPr lang="tr-TR" sz="4400" b="1" dirty="0" err="1">
                <a:solidFill>
                  <a:srgbClr val="7F7F7F"/>
                </a:solidFill>
              </a:rPr>
              <a:t>potere</a:t>
            </a:r>
            <a:endParaRPr lang="fr-FR" sz="4400" b="1" dirty="0">
              <a:solidFill>
                <a:srgbClr val="7F7F7F"/>
              </a:solidFill>
            </a:endParaRPr>
          </a:p>
        </p:txBody>
      </p:sp>
      <p:sp>
        <p:nvSpPr>
          <p:cNvPr id="20483" name="2 İçerik Yer Tutucusu"/>
          <p:cNvSpPr>
            <a:spLocks noGrp="1"/>
          </p:cNvSpPr>
          <p:nvPr>
            <p:ph idx="1"/>
          </p:nvPr>
        </p:nvSpPr>
        <p:spPr>
          <a:xfrm>
            <a:off x="2579369" y="1668663"/>
            <a:ext cx="5911031" cy="357020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 err="1"/>
              <a:t>Distribuire</a:t>
            </a:r>
            <a:r>
              <a:rPr lang="fr-FR" sz="1600" dirty="0"/>
              <a:t> </a:t>
            </a:r>
            <a:r>
              <a:rPr lang="fr-FR" sz="1600" dirty="0" err="1"/>
              <a:t>gli</a:t>
            </a:r>
            <a:r>
              <a:rPr lang="fr-FR" sz="1600" dirty="0"/>
              <a:t> </a:t>
            </a:r>
            <a:r>
              <a:rPr lang="fr-FR" sz="1600" dirty="0" err="1"/>
              <a:t>individui</a:t>
            </a:r>
            <a:r>
              <a:rPr lang="fr-FR" sz="1600" dirty="0"/>
              <a:t> </a:t>
            </a:r>
            <a:r>
              <a:rPr lang="fr-FR" sz="1600" dirty="0" err="1"/>
              <a:t>nello</a:t>
            </a:r>
            <a:r>
              <a:rPr lang="fr-FR" sz="1600" dirty="0"/>
              <a:t> </a:t>
            </a:r>
            <a:r>
              <a:rPr lang="fr-FR" sz="1600" dirty="0" err="1"/>
              <a:t>spazio</a:t>
            </a:r>
            <a:r>
              <a:rPr lang="fr-FR" sz="1600" dirty="0"/>
              <a:t> in base a un </a:t>
            </a:r>
            <a:r>
              <a:rPr lang="fr-FR" sz="1600" dirty="0" err="1"/>
              <a:t>principio</a:t>
            </a:r>
            <a:r>
              <a:rPr lang="fr-FR" sz="1600" dirty="0"/>
              <a:t> di </a:t>
            </a:r>
            <a:r>
              <a:rPr lang="fr-FR" sz="1600" dirty="0" err="1"/>
              <a:t>confinamento</a:t>
            </a:r>
            <a:r>
              <a:rPr lang="fr-FR" sz="1600" dirty="0"/>
              <a:t>.</a:t>
            </a:r>
          </a:p>
          <a:p>
            <a:pPr marL="536575" indent="-182563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/>
              <a:t>« Le moment du grand renfermement »</a:t>
            </a:r>
          </a:p>
          <a:p>
            <a:pPr marL="536575" indent="-182563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 err="1"/>
              <a:t>Assegnare</a:t>
            </a:r>
            <a:r>
              <a:rPr lang="fr-FR" sz="1600" dirty="0"/>
              <a:t> le masse in </a:t>
            </a:r>
            <a:r>
              <a:rPr lang="fr-FR" sz="1600" dirty="0" err="1"/>
              <a:t>movimento</a:t>
            </a:r>
            <a:r>
              <a:rPr lang="fr-FR" sz="1600" dirty="0"/>
              <a:t> (</a:t>
            </a:r>
            <a:r>
              <a:rPr lang="fr-FR" sz="1600" dirty="0" err="1"/>
              <a:t>vagabondi</a:t>
            </a:r>
            <a:r>
              <a:rPr lang="fr-FR" sz="1600" dirty="0"/>
              <a:t>, </a:t>
            </a:r>
            <a:r>
              <a:rPr lang="fr-FR" sz="1600" dirty="0" err="1"/>
              <a:t>soldati</a:t>
            </a:r>
            <a:r>
              <a:rPr lang="fr-FR" sz="1600" dirty="0"/>
              <a:t>, </a:t>
            </a:r>
            <a:r>
              <a:rPr lang="fr-FR" sz="1600" dirty="0" err="1"/>
              <a:t>operai</a:t>
            </a:r>
            <a:r>
              <a:rPr lang="fr-FR" sz="1600" dirty="0"/>
              <a:t> o </a:t>
            </a:r>
            <a:r>
              <a:rPr lang="fr-FR" sz="1600" dirty="0" err="1"/>
              <a:t>studenti</a:t>
            </a:r>
            <a:r>
              <a:rPr lang="fr-FR" sz="1600" dirty="0"/>
              <a:t>) a zone </a:t>
            </a:r>
            <a:r>
              <a:rPr lang="fr-FR" sz="1600" dirty="0" err="1"/>
              <a:t>circoscritte</a:t>
            </a:r>
            <a:r>
              <a:rPr lang="fr-FR" sz="1600" dirty="0"/>
              <a:t> </a:t>
            </a:r>
          </a:p>
          <a:p>
            <a:pPr marL="536575" indent="-182563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 err="1"/>
              <a:t>Assegnare</a:t>
            </a:r>
            <a:r>
              <a:rPr lang="fr-FR" sz="1600" dirty="0"/>
              <a:t> a </a:t>
            </a:r>
            <a:r>
              <a:rPr lang="fr-FR" sz="1600" dirty="0" err="1"/>
              <a:t>ciascun</a:t>
            </a:r>
            <a:r>
              <a:rPr lang="fr-FR" sz="1600" dirty="0"/>
              <a:t> </a:t>
            </a:r>
            <a:r>
              <a:rPr lang="fr-FR" sz="1600" dirty="0" err="1"/>
              <a:t>individuo</a:t>
            </a:r>
            <a:r>
              <a:rPr lang="fr-FR" sz="1600" dirty="0"/>
              <a:t> il proprio </a:t>
            </a:r>
            <a:r>
              <a:rPr lang="fr-FR" sz="1600" dirty="0" err="1"/>
              <a:t>posto</a:t>
            </a:r>
            <a:r>
              <a:rPr lang="fr-FR" sz="1600" dirty="0"/>
              <a:t> e </a:t>
            </a:r>
            <a:r>
              <a:rPr lang="fr-FR" sz="1600" dirty="0" err="1"/>
              <a:t>rango</a:t>
            </a:r>
            <a:endParaRPr lang="fr-FR" sz="1600" dirty="0"/>
          </a:p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 err="1"/>
              <a:t>Controllo</a:t>
            </a:r>
            <a:r>
              <a:rPr lang="fr-FR" sz="1600" dirty="0"/>
              <a:t> </a:t>
            </a:r>
            <a:r>
              <a:rPr lang="fr-FR" sz="1600" dirty="0" err="1"/>
              <a:t>dell'attività</a:t>
            </a:r>
            <a:r>
              <a:rPr lang="fr-FR" sz="1600" dirty="0"/>
              <a:t> </a:t>
            </a:r>
            <a:r>
              <a:rPr lang="fr-FR" sz="1600" dirty="0" err="1"/>
              <a:t>attraverso</a:t>
            </a:r>
            <a:r>
              <a:rPr lang="fr-FR" sz="1600" dirty="0"/>
              <a:t> l'</a:t>
            </a:r>
            <a:r>
              <a:rPr lang="fr-FR" sz="1600" dirty="0" err="1"/>
              <a:t>impostazione</a:t>
            </a:r>
            <a:r>
              <a:rPr lang="fr-FR" sz="1600" dirty="0"/>
              <a:t> di </a:t>
            </a:r>
            <a:r>
              <a:rPr lang="fr-FR" sz="1600" dirty="0" err="1"/>
              <a:t>tempistiche</a:t>
            </a:r>
            <a:r>
              <a:rPr lang="fr-FR" sz="1600" dirty="0"/>
              <a:t> </a:t>
            </a:r>
            <a:r>
              <a:rPr lang="fr-FR" sz="1600" dirty="0" err="1"/>
              <a:t>che</a:t>
            </a:r>
            <a:r>
              <a:rPr lang="fr-FR" sz="1600" dirty="0"/>
              <a:t> </a:t>
            </a:r>
            <a:r>
              <a:rPr lang="fr-FR" sz="1600" dirty="0" err="1"/>
              <a:t>razionalizzano</a:t>
            </a:r>
            <a:r>
              <a:rPr lang="fr-FR" sz="1600" dirty="0"/>
              <a:t> l'</a:t>
            </a:r>
            <a:r>
              <a:rPr lang="fr-FR" sz="1600" dirty="0" err="1"/>
              <a:t>azione</a:t>
            </a:r>
            <a:endParaRPr lang="fr-FR" sz="1600" dirty="0"/>
          </a:p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FR" sz="1600" dirty="0" err="1"/>
              <a:t>Pedagogia</a:t>
            </a:r>
            <a:r>
              <a:rPr lang="fr-FR" sz="1600" dirty="0"/>
              <a:t> </a:t>
            </a:r>
            <a:r>
              <a:rPr lang="fr-FR" sz="1600" dirty="0" err="1"/>
              <a:t>del</a:t>
            </a:r>
            <a:r>
              <a:rPr lang="fr-FR" sz="1600" dirty="0"/>
              <a:t> </a:t>
            </a:r>
            <a:r>
              <a:rPr lang="fr-FR" sz="1600" dirty="0" err="1"/>
              <a:t>movimento</a:t>
            </a:r>
            <a:r>
              <a:rPr lang="fr-FR" sz="1600" dirty="0"/>
              <a:t>, </a:t>
            </a:r>
            <a:r>
              <a:rPr lang="fr-FR" sz="1600" dirty="0" err="1"/>
              <a:t>valutazione</a:t>
            </a:r>
            <a:r>
              <a:rPr lang="fr-FR" sz="1600" dirty="0"/>
              <a:t> e </a:t>
            </a:r>
            <a:r>
              <a:rPr lang="fr-FR" sz="1600" dirty="0" err="1"/>
              <a:t>classificazione</a:t>
            </a:r>
            <a:r>
              <a:rPr lang="fr-FR" sz="1600" dirty="0"/>
              <a:t> </a:t>
            </a:r>
            <a:r>
              <a:rPr lang="fr-FR" sz="1600" dirty="0" err="1"/>
              <a:t>degli</a:t>
            </a:r>
            <a:r>
              <a:rPr lang="fr-FR" sz="1600" dirty="0"/>
              <a:t> </a:t>
            </a:r>
            <a:r>
              <a:rPr lang="fr-FR" sz="1600" dirty="0" err="1"/>
              <a:t>individui</a:t>
            </a:r>
            <a:r>
              <a:rPr lang="fr-FR" sz="1600" dirty="0"/>
              <a:t> ➛ la </a:t>
            </a:r>
            <a:r>
              <a:rPr lang="fr-FR" sz="1600" dirty="0" err="1"/>
              <a:t>società</a:t>
            </a:r>
            <a:r>
              <a:rPr lang="fr-FR" sz="1600" dirty="0"/>
              <a:t> </a:t>
            </a:r>
            <a:r>
              <a:rPr lang="fr-FR" sz="1600" dirty="0" err="1"/>
              <a:t>disciplinare</a:t>
            </a:r>
            <a:r>
              <a:rPr lang="fr-FR" sz="1600" dirty="0"/>
              <a:t> </a:t>
            </a:r>
            <a:r>
              <a:rPr lang="fr-FR" sz="1600" dirty="0" err="1"/>
              <a:t>individualizza</a:t>
            </a:r>
            <a:r>
              <a:rPr lang="fr-FR" sz="1600" dirty="0"/>
              <a:t> la massa </a:t>
            </a:r>
            <a:r>
              <a:rPr lang="fr-FR" sz="1600" dirty="0" err="1"/>
              <a:t>anonima</a:t>
            </a:r>
            <a:endParaRPr lang="fr-FR" sz="1600" dirty="0"/>
          </a:p>
        </p:txBody>
      </p:sp>
      <p:pic>
        <p:nvPicPr>
          <p:cNvPr id="3" name="Bild 2" descr="foucault08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2447"/>
            <a:ext cx="2409395" cy="324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7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3582506" y="235354"/>
            <a:ext cx="193995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4400" b="1" dirty="0" err="1">
                <a:solidFill>
                  <a:schemeClr val="bg1">
                    <a:lumMod val="50000"/>
                  </a:schemeClr>
                </a:solidFill>
              </a:rPr>
              <a:t>Utopie</a:t>
            </a:r>
            <a:endParaRPr lang="en-US" sz="4400" b="1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7200" y="5549900"/>
            <a:ext cx="420145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lvl1pPr algn="l" rtl="0" latinLnBrk="1" hangingPunct="0">
              <a:defRPr sz="1000">
                <a:solidFill>
                  <a:srgbClr val="000000"/>
                </a:solidFill>
              </a:defRPr>
            </a:lvl1pPr>
          </a:lstStyle>
          <a:p>
            <a:r>
              <a:rPr lang="fr-CH" dirty="0"/>
              <a:t>Michel Foucault. Dits et écrits 1984; Des espaces autres </a:t>
            </a:r>
            <a:endParaRPr lang="fr-FR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E8038CF-8A5F-C243-9133-5934D9718E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9774"/>
            <a:ext cx="2545976" cy="3431976"/>
          </a:xfrm>
          <a:prstGeom prst="rect">
            <a:avLst/>
          </a:prstGeom>
        </p:spPr>
      </p:pic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2196353" y="2064923"/>
            <a:ext cx="6620435" cy="2661677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 err="1">
                <a:solidFill>
                  <a:srgbClr val="404040"/>
                </a:solidFill>
              </a:rPr>
              <a:t>Spazi</a:t>
            </a:r>
            <a:r>
              <a:rPr lang="fr-CH" sz="2000" dirty="0">
                <a:solidFill>
                  <a:srgbClr val="404040"/>
                </a:solidFill>
              </a:rPr>
              <a:t> </a:t>
            </a:r>
            <a:r>
              <a:rPr lang="fr-CH" sz="2000" dirty="0" err="1">
                <a:solidFill>
                  <a:srgbClr val="404040"/>
                </a:solidFill>
              </a:rPr>
              <a:t>privi</a:t>
            </a:r>
            <a:r>
              <a:rPr lang="fr-CH" sz="2000" dirty="0">
                <a:solidFill>
                  <a:srgbClr val="404040"/>
                </a:solidFill>
              </a:rPr>
              <a:t> di un </a:t>
            </a:r>
            <a:r>
              <a:rPr lang="fr-CH" sz="2000" dirty="0" err="1">
                <a:solidFill>
                  <a:srgbClr val="404040"/>
                </a:solidFill>
              </a:rPr>
              <a:t>luogo</a:t>
            </a:r>
            <a:r>
              <a:rPr lang="fr-CH" sz="2000" dirty="0">
                <a:solidFill>
                  <a:srgbClr val="404040"/>
                </a:solidFill>
              </a:rPr>
              <a:t> </a:t>
            </a:r>
            <a:r>
              <a:rPr lang="fr-CH" sz="2000" dirty="0" err="1">
                <a:solidFill>
                  <a:srgbClr val="404040"/>
                </a:solidFill>
              </a:rPr>
              <a:t>reale</a:t>
            </a:r>
            <a:endParaRPr lang="fr-CH" sz="20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 err="1">
                <a:solidFill>
                  <a:srgbClr val="404040"/>
                </a:solidFill>
              </a:rPr>
              <a:t>Hanno</a:t>
            </a:r>
            <a:r>
              <a:rPr lang="fr-CH" sz="2000" dirty="0">
                <a:solidFill>
                  <a:srgbClr val="404040"/>
                </a:solidFill>
              </a:rPr>
              <a:t>, con </a:t>
            </a:r>
            <a:r>
              <a:rPr lang="fr-CH" sz="2000" dirty="0" err="1">
                <a:solidFill>
                  <a:srgbClr val="404040"/>
                </a:solidFill>
              </a:rPr>
              <a:t>lo</a:t>
            </a:r>
            <a:r>
              <a:rPr lang="fr-CH" sz="2000" dirty="0">
                <a:solidFill>
                  <a:srgbClr val="404040"/>
                </a:solidFill>
              </a:rPr>
              <a:t> </a:t>
            </a:r>
            <a:r>
              <a:rPr lang="fr-CH" sz="2000" dirty="0" err="1">
                <a:solidFill>
                  <a:srgbClr val="404040"/>
                </a:solidFill>
              </a:rPr>
              <a:t>spazio</a:t>
            </a:r>
            <a:r>
              <a:rPr lang="fr-CH" sz="2000" dirty="0">
                <a:solidFill>
                  <a:srgbClr val="404040"/>
                </a:solidFill>
              </a:rPr>
              <a:t> </a:t>
            </a:r>
            <a:r>
              <a:rPr lang="fr-CH" sz="2000" dirty="0" err="1">
                <a:solidFill>
                  <a:srgbClr val="404040"/>
                </a:solidFill>
              </a:rPr>
              <a:t>reale</a:t>
            </a:r>
            <a:r>
              <a:rPr lang="fr-CH" sz="2000" dirty="0">
                <a:solidFill>
                  <a:srgbClr val="404040"/>
                </a:solidFill>
              </a:rPr>
              <a:t> </a:t>
            </a:r>
            <a:r>
              <a:rPr lang="fr-CH" sz="2000" dirty="0" err="1">
                <a:solidFill>
                  <a:srgbClr val="404040"/>
                </a:solidFill>
              </a:rPr>
              <a:t>della</a:t>
            </a:r>
            <a:r>
              <a:rPr lang="fr-CH" sz="2000" dirty="0">
                <a:solidFill>
                  <a:srgbClr val="404040"/>
                </a:solidFill>
              </a:rPr>
              <a:t> </a:t>
            </a:r>
            <a:r>
              <a:rPr lang="fr-CH" sz="2000" dirty="0" err="1">
                <a:solidFill>
                  <a:srgbClr val="404040"/>
                </a:solidFill>
              </a:rPr>
              <a:t>società</a:t>
            </a:r>
            <a:r>
              <a:rPr lang="fr-CH" sz="2000" dirty="0">
                <a:solidFill>
                  <a:srgbClr val="404040"/>
                </a:solidFill>
              </a:rPr>
              <a:t>, un </a:t>
            </a:r>
            <a:r>
              <a:rPr lang="fr-CH" sz="2000" dirty="0" err="1">
                <a:solidFill>
                  <a:srgbClr val="404040"/>
                </a:solidFill>
              </a:rPr>
              <a:t>rapporto</a:t>
            </a:r>
            <a:r>
              <a:rPr lang="fr-CH" sz="2000" dirty="0">
                <a:solidFill>
                  <a:srgbClr val="404040"/>
                </a:solidFill>
              </a:rPr>
              <a:t> </a:t>
            </a:r>
            <a:r>
              <a:rPr lang="fr-CH" sz="2000" dirty="0" err="1">
                <a:solidFill>
                  <a:srgbClr val="404040"/>
                </a:solidFill>
              </a:rPr>
              <a:t>generale</a:t>
            </a:r>
            <a:r>
              <a:rPr lang="fr-CH" sz="2000" dirty="0">
                <a:solidFill>
                  <a:srgbClr val="404040"/>
                </a:solidFill>
              </a:rPr>
              <a:t> di </a:t>
            </a:r>
            <a:r>
              <a:rPr lang="fr-CH" sz="2000" dirty="0" err="1">
                <a:solidFill>
                  <a:srgbClr val="404040"/>
                </a:solidFill>
              </a:rPr>
              <a:t>analogia</a:t>
            </a:r>
            <a:r>
              <a:rPr lang="fr-CH" sz="2000" dirty="0">
                <a:solidFill>
                  <a:srgbClr val="404040"/>
                </a:solidFill>
              </a:rPr>
              <a:t>, </a:t>
            </a:r>
            <a:r>
              <a:rPr lang="fr-CH" sz="2000" dirty="0" err="1">
                <a:solidFill>
                  <a:srgbClr val="404040"/>
                </a:solidFill>
              </a:rPr>
              <a:t>diretta</a:t>
            </a:r>
            <a:r>
              <a:rPr lang="fr-CH" sz="2000" dirty="0">
                <a:solidFill>
                  <a:srgbClr val="404040"/>
                </a:solidFill>
              </a:rPr>
              <a:t> o </a:t>
            </a:r>
            <a:r>
              <a:rPr lang="fr-CH" sz="2000" dirty="0" err="1">
                <a:solidFill>
                  <a:srgbClr val="404040"/>
                </a:solidFill>
              </a:rPr>
              <a:t>rovesciata</a:t>
            </a:r>
            <a:endParaRPr lang="fr-CH" sz="20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endParaRPr lang="fr-CH" sz="20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404040"/>
                </a:solidFill>
              </a:rPr>
              <a:t>La </a:t>
            </a:r>
            <a:r>
              <a:rPr lang="fr-CH" sz="2000" dirty="0" err="1">
                <a:solidFill>
                  <a:srgbClr val="404040"/>
                </a:solidFill>
              </a:rPr>
              <a:t>società</a:t>
            </a:r>
            <a:r>
              <a:rPr lang="fr-CH" sz="2000" dirty="0">
                <a:solidFill>
                  <a:srgbClr val="404040"/>
                </a:solidFill>
              </a:rPr>
              <a:t> </a:t>
            </a:r>
            <a:r>
              <a:rPr lang="fr-CH" sz="2000" dirty="0" err="1">
                <a:solidFill>
                  <a:srgbClr val="404040"/>
                </a:solidFill>
              </a:rPr>
              <a:t>stessa</a:t>
            </a:r>
            <a:r>
              <a:rPr lang="fr-CH" sz="2000" dirty="0">
                <a:solidFill>
                  <a:srgbClr val="404040"/>
                </a:solidFill>
              </a:rPr>
              <a:t> in </a:t>
            </a:r>
            <a:r>
              <a:rPr lang="fr-CH" sz="2000" dirty="0" err="1">
                <a:solidFill>
                  <a:srgbClr val="404040"/>
                </a:solidFill>
              </a:rPr>
              <a:t>stato</a:t>
            </a:r>
            <a:r>
              <a:rPr lang="fr-CH" sz="2000" dirty="0">
                <a:solidFill>
                  <a:srgbClr val="404040"/>
                </a:solidFill>
              </a:rPr>
              <a:t> di </a:t>
            </a:r>
            <a:r>
              <a:rPr lang="fr-CH" sz="2000" dirty="0" err="1">
                <a:solidFill>
                  <a:srgbClr val="404040"/>
                </a:solidFill>
              </a:rPr>
              <a:t>perfezione</a:t>
            </a:r>
            <a:endParaRPr lang="fr-CH" sz="20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rgbClr val="404040"/>
                </a:solidFill>
              </a:rPr>
              <a:t>…  </a:t>
            </a:r>
            <a:r>
              <a:rPr lang="fr-CH" sz="2000" dirty="0" err="1">
                <a:solidFill>
                  <a:srgbClr val="404040"/>
                </a:solidFill>
              </a:rPr>
              <a:t>oppure</a:t>
            </a:r>
            <a:r>
              <a:rPr lang="fr-CH" sz="2000" dirty="0">
                <a:solidFill>
                  <a:srgbClr val="404040"/>
                </a:solidFill>
              </a:rPr>
              <a:t> l’</a:t>
            </a:r>
            <a:r>
              <a:rPr lang="fr-CH" sz="2000" dirty="0" err="1">
                <a:solidFill>
                  <a:srgbClr val="404040"/>
                </a:solidFill>
              </a:rPr>
              <a:t>opposto</a:t>
            </a:r>
            <a:r>
              <a:rPr lang="fr-CH" sz="2000" dirty="0">
                <a:solidFill>
                  <a:srgbClr val="404040"/>
                </a:solidFill>
              </a:rPr>
              <a:t> </a:t>
            </a:r>
            <a:r>
              <a:rPr lang="fr-CH" sz="2000" dirty="0" err="1">
                <a:solidFill>
                  <a:srgbClr val="404040"/>
                </a:solidFill>
              </a:rPr>
              <a:t>della</a:t>
            </a:r>
            <a:r>
              <a:rPr lang="fr-CH" sz="2000" dirty="0">
                <a:solidFill>
                  <a:srgbClr val="404040"/>
                </a:solidFill>
              </a:rPr>
              <a:t> </a:t>
            </a:r>
            <a:r>
              <a:rPr lang="fr-CH" sz="2000" dirty="0" err="1">
                <a:solidFill>
                  <a:srgbClr val="404040"/>
                </a:solidFill>
              </a:rPr>
              <a:t>società</a:t>
            </a:r>
            <a:endParaRPr lang="fr-CH" sz="20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0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77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04" grpId="0" autoUpdateAnimBg="0"/>
      <p:bldP spid="1177605" grpId="0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2589679" y="265361"/>
            <a:ext cx="297549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defRPr sz="4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Eterotopie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2589679" y="1487091"/>
            <a:ext cx="5929313" cy="3500438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>
                <a:solidFill>
                  <a:srgbClr val="404040"/>
                </a:solidFill>
              </a:rPr>
              <a:t>Luoghi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reali</a:t>
            </a:r>
            <a:r>
              <a:rPr lang="fr-CH" sz="1800" dirty="0">
                <a:solidFill>
                  <a:srgbClr val="404040"/>
                </a:solidFill>
              </a:rPr>
              <a:t>, </a:t>
            </a:r>
            <a:r>
              <a:rPr lang="fr-CH" sz="1800" dirty="0" err="1">
                <a:solidFill>
                  <a:srgbClr val="404040"/>
                </a:solidFill>
              </a:rPr>
              <a:t>effettivi</a:t>
            </a:r>
            <a:r>
              <a:rPr lang="fr-CH" sz="1800" dirty="0">
                <a:solidFill>
                  <a:srgbClr val="404040"/>
                </a:solidFill>
              </a:rPr>
              <a:t>, </a:t>
            </a:r>
            <a:r>
              <a:rPr lang="fr-CH" sz="1800" dirty="0" err="1">
                <a:solidFill>
                  <a:srgbClr val="404040"/>
                </a:solidFill>
              </a:rPr>
              <a:t>predisposti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nell’istituzione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stessa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della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società</a:t>
            </a:r>
            <a:endParaRPr lang="fr-CH" sz="18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>
                <a:solidFill>
                  <a:srgbClr val="404040"/>
                </a:solidFill>
              </a:rPr>
              <a:t>Costituiscono</a:t>
            </a:r>
            <a:r>
              <a:rPr lang="fr-CH" sz="1800" dirty="0">
                <a:solidFill>
                  <a:srgbClr val="404040"/>
                </a:solidFill>
              </a:rPr>
              <a:t> delle </a:t>
            </a:r>
            <a:r>
              <a:rPr lang="fr-CH" sz="1800" dirty="0" err="1">
                <a:solidFill>
                  <a:srgbClr val="404040"/>
                </a:solidFill>
              </a:rPr>
              <a:t>specie</a:t>
            </a:r>
            <a:r>
              <a:rPr lang="fr-CH" sz="1800" dirty="0">
                <a:solidFill>
                  <a:srgbClr val="404040"/>
                </a:solidFill>
              </a:rPr>
              <a:t> di </a:t>
            </a:r>
            <a:r>
              <a:rPr lang="fr-CH" sz="1800" dirty="0" err="1">
                <a:solidFill>
                  <a:srgbClr val="404040"/>
                </a:solidFill>
              </a:rPr>
              <a:t>contro-spazi</a:t>
            </a:r>
            <a:endParaRPr lang="fr-CH" sz="18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>
                <a:solidFill>
                  <a:srgbClr val="404040"/>
                </a:solidFill>
              </a:rPr>
              <a:t>Specie</a:t>
            </a:r>
            <a:r>
              <a:rPr lang="fr-CH" sz="1800" dirty="0">
                <a:solidFill>
                  <a:srgbClr val="404040"/>
                </a:solidFill>
              </a:rPr>
              <a:t> di </a:t>
            </a:r>
            <a:r>
              <a:rPr lang="fr-CH" sz="1800" dirty="0" err="1">
                <a:solidFill>
                  <a:srgbClr val="404040"/>
                </a:solidFill>
              </a:rPr>
              <a:t>luoghi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che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stanno</a:t>
            </a:r>
            <a:r>
              <a:rPr lang="fr-CH" sz="1800" dirty="0">
                <a:solidFill>
                  <a:srgbClr val="404040"/>
                </a:solidFill>
              </a:rPr>
              <a:t> al di </a:t>
            </a:r>
            <a:r>
              <a:rPr lang="fr-CH" sz="1800" dirty="0" err="1">
                <a:solidFill>
                  <a:srgbClr val="404040"/>
                </a:solidFill>
              </a:rPr>
              <a:t>fuori</a:t>
            </a:r>
            <a:r>
              <a:rPr lang="fr-CH" sz="1800" dirty="0">
                <a:solidFill>
                  <a:srgbClr val="404040"/>
                </a:solidFill>
              </a:rPr>
              <a:t> di tutti i </a:t>
            </a:r>
            <a:r>
              <a:rPr lang="fr-CH" sz="1800" dirty="0" err="1">
                <a:solidFill>
                  <a:srgbClr val="404040"/>
                </a:solidFill>
              </a:rPr>
              <a:t>luoghi</a:t>
            </a:r>
            <a:r>
              <a:rPr lang="fr-CH" sz="1800" dirty="0">
                <a:solidFill>
                  <a:srgbClr val="404040"/>
                </a:solidFill>
              </a:rPr>
              <a:t>, anche se sono </a:t>
            </a:r>
            <a:r>
              <a:rPr lang="fr-CH" sz="1800" dirty="0" err="1">
                <a:solidFill>
                  <a:srgbClr val="404040"/>
                </a:solidFill>
              </a:rPr>
              <a:t>effettivamente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localizzabili</a:t>
            </a:r>
            <a:endParaRPr lang="fr-CH" sz="18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>
                <a:solidFill>
                  <a:srgbClr val="404040"/>
                </a:solidFill>
              </a:rPr>
              <a:t>Specie</a:t>
            </a:r>
            <a:r>
              <a:rPr lang="fr-CH" sz="1800" dirty="0">
                <a:solidFill>
                  <a:srgbClr val="404040"/>
                </a:solidFill>
              </a:rPr>
              <a:t> di utopie </a:t>
            </a:r>
            <a:r>
              <a:rPr lang="fr-CH" sz="1800" dirty="0" err="1">
                <a:solidFill>
                  <a:srgbClr val="404040"/>
                </a:solidFill>
              </a:rPr>
              <a:t>effettivamente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realizzate</a:t>
            </a:r>
            <a:r>
              <a:rPr lang="fr-CH" sz="1800" dirty="0">
                <a:solidFill>
                  <a:srgbClr val="404040"/>
                </a:solidFill>
              </a:rPr>
              <a:t> in </a:t>
            </a:r>
            <a:r>
              <a:rPr lang="fr-CH" sz="1800" dirty="0" err="1">
                <a:solidFill>
                  <a:srgbClr val="404040"/>
                </a:solidFill>
              </a:rPr>
              <a:t>cui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gli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spazi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reali</a:t>
            </a:r>
            <a:r>
              <a:rPr lang="fr-CH" sz="1800" dirty="0">
                <a:solidFill>
                  <a:srgbClr val="404040"/>
                </a:solidFill>
              </a:rPr>
              <a:t>, tutti </a:t>
            </a:r>
            <a:r>
              <a:rPr lang="fr-CH" sz="1800" dirty="0" err="1">
                <a:solidFill>
                  <a:srgbClr val="404040"/>
                </a:solidFill>
              </a:rPr>
              <a:t>gli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altri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spazi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reali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che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possiamo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trovare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all’interno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della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cultura</a:t>
            </a:r>
            <a:r>
              <a:rPr lang="fr-CH" sz="1800" dirty="0">
                <a:solidFill>
                  <a:srgbClr val="404040"/>
                </a:solidFill>
              </a:rPr>
              <a:t>, sono, al </a:t>
            </a:r>
            <a:r>
              <a:rPr lang="fr-CH" sz="1800" dirty="0" err="1">
                <a:solidFill>
                  <a:srgbClr val="404040"/>
                </a:solidFill>
              </a:rPr>
              <a:t>contempo</a:t>
            </a:r>
            <a:r>
              <a:rPr lang="fr-CH" sz="1800" dirty="0">
                <a:solidFill>
                  <a:srgbClr val="404040"/>
                </a:solidFill>
              </a:rPr>
              <a:t>, </a:t>
            </a:r>
            <a:r>
              <a:rPr lang="fr-CH" sz="1800" dirty="0" err="1">
                <a:solidFill>
                  <a:srgbClr val="404040"/>
                </a:solidFill>
              </a:rPr>
              <a:t>rappresentati</a:t>
            </a:r>
            <a:r>
              <a:rPr lang="fr-CH" sz="1800" dirty="0">
                <a:solidFill>
                  <a:srgbClr val="404040"/>
                </a:solidFill>
              </a:rPr>
              <a:t>, </a:t>
            </a:r>
            <a:r>
              <a:rPr lang="fr-CH" sz="1800" dirty="0" err="1">
                <a:solidFill>
                  <a:srgbClr val="404040"/>
                </a:solidFill>
              </a:rPr>
              <a:t>contestati</a:t>
            </a:r>
            <a:r>
              <a:rPr lang="fr-CH" sz="1800" dirty="0">
                <a:solidFill>
                  <a:srgbClr val="404040"/>
                </a:solidFill>
              </a:rPr>
              <a:t> e </a:t>
            </a:r>
            <a:r>
              <a:rPr lang="fr-CH" sz="1800" dirty="0" err="1">
                <a:solidFill>
                  <a:srgbClr val="404040"/>
                </a:solidFill>
              </a:rPr>
              <a:t>rovesciati</a:t>
            </a:r>
            <a:endParaRPr lang="fr-CH" sz="18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endParaRPr lang="fr-CH" sz="1800" dirty="0">
              <a:solidFill>
                <a:srgbClr val="404040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79"/>
            <a:ext cx="1828800" cy="13151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60377"/>
            <a:ext cx="1828800" cy="20573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7091"/>
            <a:ext cx="1828800" cy="1793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9275F7A6-D36A-0A41-82B4-D9F01F180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49900"/>
            <a:ext cx="420145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lvl1pPr algn="l" rtl="0" latinLnBrk="1" hangingPunct="0">
              <a:defRPr sz="1000">
                <a:solidFill>
                  <a:srgbClr val="000000"/>
                </a:solidFill>
              </a:defRPr>
            </a:lvl1pPr>
          </a:lstStyle>
          <a:p>
            <a:r>
              <a:rPr lang="fr-CH" dirty="0"/>
              <a:t>Michel Foucault. Dits et écrits 1984; Des espaces autres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0050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77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04" grpId="0"/>
      <p:bldP spid="1177605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2548937" y="397083"/>
            <a:ext cx="425789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defRPr sz="4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sz="3200"/>
              <a:t>Due tipi di eterotopie</a:t>
            </a:r>
          </a:p>
        </p:txBody>
      </p:sp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827088" y="1989138"/>
            <a:ext cx="7559675" cy="3744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>
              <a:lnSpc>
                <a:spcPct val="90000"/>
              </a:lnSpc>
              <a:buSzTx/>
              <a:buFont typeface="Wingdings" pitchFamily="2" charset="2"/>
              <a:buChar char="§"/>
            </a:pPr>
            <a:endParaRPr lang="it-IT" sz="1400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000625" y="3551981"/>
            <a:ext cx="3643313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l">
              <a:lnSpc>
                <a:spcPct val="9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it-IT" sz="1200" dirty="0"/>
              <a:t>In esse si collocano gli individui il cui comportamento è "deviante", fuori dalla norma </a:t>
            </a:r>
          </a:p>
          <a:p>
            <a:pPr marL="180975" indent="-180975" algn="l">
              <a:lnSpc>
                <a:spcPct val="9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endParaRPr lang="it-IT" sz="1200" dirty="0"/>
          </a:p>
          <a:p>
            <a:pPr marL="180975" indent="-180975" algn="l">
              <a:lnSpc>
                <a:spcPct val="9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it-IT" sz="1200" dirty="0"/>
              <a:t>Case di riposo, cliniche psichiatriche, carceri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681873" y="1346998"/>
            <a:ext cx="19207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 b="1" dirty="0"/>
              <a:t>Eterotopie di crisi</a:t>
            </a:r>
            <a:endParaRPr lang="it-IT" sz="1600" dirty="0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1092200" y="3525837"/>
            <a:ext cx="3643313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it-IT" sz="1200" dirty="0"/>
              <a:t>Luoghi privilegiati, sacri, proibiti, riservati a individui in stato di crisi in relazione alla società (adolescenti, anziani, partorienti...)</a:t>
            </a:r>
          </a:p>
          <a:p>
            <a:pPr marL="180975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endParaRPr lang="it-IT" sz="1200" dirty="0"/>
          </a:p>
          <a:p>
            <a:pPr marL="180975" lvl="1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it-IT" sz="1200" dirty="0"/>
              <a:t>Nella nostra società, questi stanno scomparendo in continuazione, ma: </a:t>
            </a:r>
          </a:p>
          <a:p>
            <a:pPr marL="638175" lvl="3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it-IT" sz="1200" dirty="0"/>
              <a:t>servizio militare</a:t>
            </a:r>
          </a:p>
          <a:p>
            <a:pPr marL="638175" lvl="3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it-IT" sz="1200" dirty="0"/>
              <a:t>viaggio di nozze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5290108" y="1321446"/>
            <a:ext cx="27735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 b="1"/>
              <a:t>Eterotopie di «deviazione»</a:t>
            </a:r>
          </a:p>
        </p:txBody>
      </p:sp>
      <p:pic>
        <p:nvPicPr>
          <p:cNvPr id="14348" name="Picture 8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1863" y="1811089"/>
            <a:ext cx="2129851" cy="1479699"/>
          </a:xfrm>
          <a:prstGeom prst="rect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3D9F191-AE3A-FF40-B25E-4B217C9745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00" y="1811089"/>
            <a:ext cx="1084655" cy="14796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27C9637-F6BB-FB45-A02B-CB5D350756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436" y="1811089"/>
            <a:ext cx="3327714" cy="14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build="p"/>
      <p:bldP spid="14344" grpId="0"/>
      <p:bldP spid="14345" grpId="0" build="p" bldLvl="5"/>
      <p:bldP spid="143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6191" y="274638"/>
            <a:ext cx="7311617" cy="95410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2800" b="1" dirty="0">
                <a:solidFill>
                  <a:srgbClr val="7F7F7F"/>
                </a:solidFill>
              </a:rPr>
              <a:t>Due </a:t>
            </a:r>
            <a:r>
              <a:rPr lang="fr-CH" sz="2800" b="1" dirty="0" err="1">
                <a:solidFill>
                  <a:srgbClr val="7F7F7F"/>
                </a:solidFill>
              </a:rPr>
              <a:t>principi</a:t>
            </a:r>
            <a:r>
              <a:rPr lang="fr-CH" sz="2800" b="1" dirty="0">
                <a:solidFill>
                  <a:srgbClr val="7F7F7F"/>
                </a:solidFill>
              </a:rPr>
              <a:t> </a:t>
            </a:r>
            <a:r>
              <a:rPr lang="fr-CH" sz="2800" b="1" dirty="0" err="1">
                <a:solidFill>
                  <a:srgbClr val="7F7F7F"/>
                </a:solidFill>
              </a:rPr>
              <a:t>organizzativi</a:t>
            </a:r>
            <a:r>
              <a:rPr lang="fr-CH" sz="2800" b="1" dirty="0">
                <a:solidFill>
                  <a:srgbClr val="7F7F7F"/>
                </a:solidFill>
              </a:rPr>
              <a:t> </a:t>
            </a:r>
            <a:r>
              <a:rPr lang="fr-CH" sz="2800" b="1" dirty="0" err="1">
                <a:solidFill>
                  <a:srgbClr val="7F7F7F"/>
                </a:solidFill>
              </a:rPr>
              <a:t>della</a:t>
            </a:r>
            <a:r>
              <a:rPr lang="fr-CH" sz="2800" b="1" dirty="0">
                <a:solidFill>
                  <a:srgbClr val="7F7F7F"/>
                </a:solidFill>
              </a:rPr>
              <a:t> disciplina </a:t>
            </a:r>
            <a:br>
              <a:rPr lang="fr-CH" sz="2800" b="1" dirty="0">
                <a:solidFill>
                  <a:srgbClr val="7F7F7F"/>
                </a:solidFill>
              </a:rPr>
            </a:br>
            <a:r>
              <a:rPr lang="fr-CH" sz="2800" b="1" dirty="0">
                <a:solidFill>
                  <a:srgbClr val="7F7F7F"/>
                </a:solidFill>
              </a:rPr>
              <a:t>e </a:t>
            </a:r>
            <a:r>
              <a:rPr lang="fr-CH" sz="2800" b="1" dirty="0" err="1">
                <a:solidFill>
                  <a:srgbClr val="7F7F7F"/>
                </a:solidFill>
              </a:rPr>
              <a:t>dell'autodisciplina</a:t>
            </a:r>
            <a:r>
              <a:rPr lang="fr-CH" sz="2800" b="1" dirty="0">
                <a:solidFill>
                  <a:srgbClr val="7F7F7F"/>
                </a:solidFill>
              </a:rPr>
              <a:t> </a:t>
            </a:r>
            <a:r>
              <a:rPr lang="fr-CH" sz="2800" b="1" dirty="0" err="1">
                <a:solidFill>
                  <a:srgbClr val="7F7F7F"/>
                </a:solidFill>
              </a:rPr>
              <a:t>moderna</a:t>
            </a:r>
            <a:r>
              <a:rPr lang="fr-CH" sz="2800" b="1" dirty="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6" name="Gruppierung 5"/>
          <p:cNvGrpSpPr/>
          <p:nvPr/>
        </p:nvGrpSpPr>
        <p:grpSpPr>
          <a:xfrm>
            <a:off x="988811" y="2752671"/>
            <a:ext cx="2900546" cy="2507307"/>
            <a:chOff x="988811" y="2752671"/>
            <a:chExt cx="2900546" cy="2507307"/>
          </a:xfrm>
        </p:grpSpPr>
        <p:sp>
          <p:nvSpPr>
            <p:cNvPr id="2" name="Textfeld 1"/>
            <p:cNvSpPr txBox="1"/>
            <p:nvPr/>
          </p:nvSpPr>
          <p:spPr>
            <a:xfrm>
              <a:off x="1924915" y="4859868"/>
              <a:ext cx="1582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000" b="1" dirty="0"/>
                <a:t>Lo </a:t>
              </a:r>
              <a:r>
                <a:rPr lang="fr-CH" sz="2000" b="1" dirty="0" err="1"/>
                <a:t>sguardo</a:t>
              </a:r>
              <a:endParaRPr lang="fr-CH" sz="2000" b="1" dirty="0"/>
            </a:p>
          </p:txBody>
        </p:sp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811" y="2752671"/>
              <a:ext cx="2900546" cy="1682316"/>
            </a:xfrm>
            <a:prstGeom prst="rect">
              <a:avLst/>
            </a:prstGeom>
          </p:spPr>
        </p:pic>
      </p:grpSp>
      <p:grpSp>
        <p:nvGrpSpPr>
          <p:cNvPr id="8" name="Gruppierung 7"/>
          <p:cNvGrpSpPr/>
          <p:nvPr/>
        </p:nvGrpSpPr>
        <p:grpSpPr>
          <a:xfrm>
            <a:off x="6029371" y="2293462"/>
            <a:ext cx="2095445" cy="2947551"/>
            <a:chOff x="6029371" y="2293462"/>
            <a:chExt cx="2095445" cy="2947551"/>
          </a:xfrm>
        </p:grpSpPr>
        <p:sp>
          <p:nvSpPr>
            <p:cNvPr id="5" name="Textfeld 4"/>
            <p:cNvSpPr txBox="1"/>
            <p:nvPr/>
          </p:nvSpPr>
          <p:spPr>
            <a:xfrm>
              <a:off x="6029371" y="4840903"/>
              <a:ext cx="2095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000" b="1" dirty="0"/>
                <a:t>La </a:t>
              </a:r>
              <a:r>
                <a:rPr lang="fr-CH" sz="2000" b="1" dirty="0" err="1"/>
                <a:t>confessione</a:t>
              </a:r>
              <a:endParaRPr lang="fr-CH" sz="2000" b="1" dirty="0"/>
            </a:p>
          </p:txBody>
        </p:sp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8454" y="2293462"/>
              <a:ext cx="1710981" cy="2403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0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4375" y="274638"/>
            <a:ext cx="7035249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5400" b="1" noProof="0" dirty="0">
                <a:solidFill>
                  <a:srgbClr val="7F7F7F"/>
                </a:solidFill>
              </a:rPr>
              <a:t>Claude </a:t>
            </a:r>
            <a:r>
              <a:rPr lang="fr-FR" sz="5400" b="1" noProof="0" dirty="0" err="1">
                <a:solidFill>
                  <a:srgbClr val="7F7F7F"/>
                </a:solidFill>
              </a:rPr>
              <a:t>Levy-Strauss</a:t>
            </a:r>
            <a:endParaRPr lang="fr-FR" sz="5400" b="1" noProof="0" dirty="0">
              <a:solidFill>
                <a:srgbClr val="7F7F7F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341" y="1735368"/>
            <a:ext cx="2980902" cy="3417520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328" y="1735368"/>
            <a:ext cx="2319464" cy="3417520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2781586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68" y="274638"/>
            <a:ext cx="7343677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b="1" noProof="0" dirty="0">
                <a:solidFill>
                  <a:srgbClr val="7F7F7F"/>
                </a:solidFill>
              </a:rPr>
              <a:t>Società </a:t>
            </a:r>
            <a:r>
              <a:rPr lang="fr-FR" sz="4800" b="1" noProof="0" dirty="0" err="1">
                <a:solidFill>
                  <a:srgbClr val="7F7F7F"/>
                </a:solidFill>
              </a:rPr>
              <a:t>anthropoémiche</a:t>
            </a:r>
            <a:endParaRPr lang="fr-FR" sz="4800" b="1" noProof="0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3137" y="5896888"/>
            <a:ext cx="8229600" cy="5259387"/>
          </a:xfrm>
        </p:spPr>
        <p:txBody>
          <a:bodyPr/>
          <a:lstStyle/>
          <a:p>
            <a:r>
              <a:rPr lang="fr-FR" noProof="0"/>
              <a:t> 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1604472"/>
            <a:ext cx="3271670" cy="36309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hteck 4"/>
          <p:cNvSpPr/>
          <p:nvPr/>
        </p:nvSpPr>
        <p:spPr>
          <a:xfrm>
            <a:off x="2762929" y="1949143"/>
            <a:ext cx="6119808" cy="2941574"/>
          </a:xfrm>
          <a:prstGeom prst="rect">
            <a:avLst/>
          </a:prstGeom>
          <a:solidFill>
            <a:srgbClr val="FFFFFF">
              <a:alpha val="82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9FD0AB"/>
              </a:buClr>
              <a:buFont typeface="Arial"/>
              <a:buChar char="•"/>
            </a:pPr>
            <a:r>
              <a:rPr lang="fr-CH" dirty="0" err="1"/>
              <a:t>Anthropoémia</a:t>
            </a:r>
            <a:r>
              <a:rPr lang="fr-CH" dirty="0"/>
              <a:t>: dal </a:t>
            </a:r>
            <a:r>
              <a:rPr lang="fr-CH" dirty="0" err="1"/>
              <a:t>greco</a:t>
            </a:r>
            <a:r>
              <a:rPr lang="fr-CH" dirty="0"/>
              <a:t> </a:t>
            </a:r>
            <a:r>
              <a:rPr lang="fr-CH" dirty="0" err="1"/>
              <a:t>émein</a:t>
            </a:r>
            <a:r>
              <a:rPr lang="fr-CH" dirty="0"/>
              <a:t>, </a:t>
            </a:r>
            <a:r>
              <a:rPr lang="fr-CH" dirty="0" err="1"/>
              <a:t>vomitare</a:t>
            </a:r>
            <a:r>
              <a:rPr lang="fr-CH" dirty="0"/>
              <a:t> </a:t>
            </a:r>
          </a:p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9FD0AB"/>
              </a:buClr>
              <a:buFont typeface="Arial"/>
              <a:buChar char="•"/>
            </a:pPr>
            <a:r>
              <a:rPr lang="fr-CH" dirty="0"/>
              <a:t>« … </a:t>
            </a:r>
            <a:r>
              <a:rPr lang="fr-CH" dirty="0" err="1"/>
              <a:t>espellere</a:t>
            </a:r>
            <a:r>
              <a:rPr lang="fr-CH" dirty="0"/>
              <a:t> </a:t>
            </a:r>
            <a:r>
              <a:rPr lang="fr-CH" dirty="0" err="1"/>
              <a:t>questi</a:t>
            </a:r>
            <a:r>
              <a:rPr lang="fr-CH" dirty="0"/>
              <a:t> </a:t>
            </a:r>
            <a:r>
              <a:rPr lang="fr-CH" dirty="0" err="1"/>
              <a:t>esseri</a:t>
            </a:r>
            <a:r>
              <a:rPr lang="fr-CH" dirty="0"/>
              <a:t> </a:t>
            </a:r>
            <a:r>
              <a:rPr lang="fr-CH" dirty="0" err="1"/>
              <a:t>temibili</a:t>
            </a:r>
            <a:r>
              <a:rPr lang="fr-CH" dirty="0"/>
              <a:t> dal corpo sociale, </a:t>
            </a:r>
            <a:r>
              <a:rPr lang="fr-CH" dirty="0" err="1"/>
              <a:t>tenendoli</a:t>
            </a:r>
            <a:r>
              <a:rPr lang="fr-CH" dirty="0"/>
              <a:t> </a:t>
            </a:r>
            <a:r>
              <a:rPr lang="fr-CH" dirty="0" err="1"/>
              <a:t>temporaneamente</a:t>
            </a:r>
            <a:r>
              <a:rPr lang="fr-CH" dirty="0"/>
              <a:t> o </a:t>
            </a:r>
            <a:r>
              <a:rPr lang="fr-CH" dirty="0" err="1"/>
              <a:t>permanentemente</a:t>
            </a:r>
            <a:r>
              <a:rPr lang="fr-CH" dirty="0"/>
              <a:t> </a:t>
            </a:r>
            <a:r>
              <a:rPr lang="fr-CH" dirty="0" err="1"/>
              <a:t>isolati</a:t>
            </a:r>
            <a:r>
              <a:rPr lang="fr-CH" dirty="0"/>
              <a:t>, </a:t>
            </a:r>
            <a:r>
              <a:rPr lang="fr-CH" dirty="0" err="1"/>
              <a:t>senza</a:t>
            </a:r>
            <a:r>
              <a:rPr lang="fr-CH" dirty="0"/>
              <a:t> </a:t>
            </a:r>
            <a:r>
              <a:rPr lang="fr-CH" dirty="0" err="1"/>
              <a:t>contatti</a:t>
            </a:r>
            <a:r>
              <a:rPr lang="fr-CH" dirty="0"/>
              <a:t> con l'</a:t>
            </a:r>
            <a:r>
              <a:rPr lang="fr-CH" dirty="0" err="1"/>
              <a:t>umanità</a:t>
            </a:r>
            <a:r>
              <a:rPr lang="fr-CH" dirty="0"/>
              <a:t>, in </a:t>
            </a:r>
            <a:r>
              <a:rPr lang="fr-CH" dirty="0" err="1"/>
              <a:t>strutture</a:t>
            </a:r>
            <a:r>
              <a:rPr lang="fr-CH" dirty="0"/>
              <a:t> </a:t>
            </a:r>
            <a:r>
              <a:rPr lang="fr-CH" dirty="0" err="1"/>
              <a:t>destinate</a:t>
            </a:r>
            <a:r>
              <a:rPr lang="fr-CH" dirty="0"/>
              <a:t> a </a:t>
            </a:r>
            <a:r>
              <a:rPr lang="fr-CH" dirty="0" err="1"/>
              <a:t>questo</a:t>
            </a:r>
            <a:r>
              <a:rPr lang="fr-CH" dirty="0"/>
              <a:t> </a:t>
            </a:r>
            <a:r>
              <a:rPr lang="fr-CH" dirty="0" err="1"/>
              <a:t>scopo</a:t>
            </a:r>
            <a:r>
              <a:rPr lang="fr-CH" dirty="0"/>
              <a:t>  »</a:t>
            </a:r>
          </a:p>
        </p:txBody>
      </p:sp>
    </p:spTree>
    <p:extLst>
      <p:ext uri="{BB962C8B-B14F-4D97-AF65-F5344CB8AC3E}">
        <p14:creationId xmlns:p14="http://schemas.microsoft.com/office/powerpoint/2010/main" val="276829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887" y="274638"/>
            <a:ext cx="7002238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b="1" dirty="0">
                <a:solidFill>
                  <a:srgbClr val="7F7F7F"/>
                </a:solidFill>
              </a:rPr>
              <a:t>Società </a:t>
            </a:r>
            <a:r>
              <a:rPr lang="fr-FR" sz="4800" b="1" dirty="0" err="1">
                <a:solidFill>
                  <a:srgbClr val="7F7F7F"/>
                </a:solidFill>
              </a:rPr>
              <a:t>antropofagiche</a:t>
            </a:r>
            <a:endParaRPr lang="fr-FR" sz="4800" b="1" noProof="0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2636" y="2276815"/>
            <a:ext cx="6027352" cy="2439899"/>
          </a:xfr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Char char="•"/>
            </a:pPr>
            <a:r>
              <a:rPr lang="fr-FR" sz="2400" dirty="0" err="1"/>
              <a:t>Assorbimento</a:t>
            </a:r>
            <a:r>
              <a:rPr lang="fr-FR" sz="2400" dirty="0"/>
              <a:t> di </a:t>
            </a:r>
            <a:r>
              <a:rPr lang="fr-FR" sz="2400" dirty="0" err="1"/>
              <a:t>individui</a:t>
            </a:r>
            <a:r>
              <a:rPr lang="fr-FR" sz="2400" dirty="0"/>
              <a:t> </a:t>
            </a:r>
            <a:r>
              <a:rPr lang="fr-FR" sz="2400" dirty="0" err="1"/>
              <a:t>che</a:t>
            </a:r>
            <a:r>
              <a:rPr lang="fr-FR" sz="2400" dirty="0"/>
              <a:t> </a:t>
            </a:r>
            <a:r>
              <a:rPr lang="fr-FR" sz="2400" dirty="0" err="1"/>
              <a:t>detengono</a:t>
            </a:r>
            <a:r>
              <a:rPr lang="fr-FR" sz="2400" dirty="0"/>
              <a:t> </a:t>
            </a:r>
            <a:r>
              <a:rPr lang="fr-FR" sz="2400" dirty="0" err="1"/>
              <a:t>forze</a:t>
            </a:r>
            <a:r>
              <a:rPr lang="fr-FR" sz="2400" dirty="0"/>
              <a:t> </a:t>
            </a:r>
            <a:r>
              <a:rPr lang="fr-FR" sz="2400" dirty="0" err="1"/>
              <a:t>temibili</a:t>
            </a:r>
            <a:r>
              <a:rPr lang="fr-FR" sz="2400" dirty="0"/>
              <a:t> ...</a:t>
            </a:r>
          </a:p>
          <a:p>
            <a:pPr marL="457200" indent="-4572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sz="2400" dirty="0"/>
              <a:t>Per </a:t>
            </a:r>
            <a:r>
              <a:rPr lang="fr-FR" sz="2400" dirty="0" err="1"/>
              <a:t>neutralizzarle</a:t>
            </a:r>
            <a:r>
              <a:rPr lang="fr-FR" sz="2400" dirty="0"/>
              <a:t> </a:t>
            </a:r>
          </a:p>
          <a:p>
            <a:pPr marL="457200" indent="-4572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sz="2400" dirty="0"/>
              <a:t>Per </a:t>
            </a:r>
            <a:r>
              <a:rPr lang="fr-FR" sz="2400" dirty="0" err="1"/>
              <a:t>metterle</a:t>
            </a:r>
            <a:r>
              <a:rPr lang="fr-FR" sz="2400" dirty="0"/>
              <a:t> a </a:t>
            </a:r>
            <a:r>
              <a:rPr lang="fr-FR" sz="2400" dirty="0" err="1"/>
              <a:t>profitto</a:t>
            </a:r>
            <a:endParaRPr lang="fr-FR" sz="24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40942"/>
            <a:ext cx="2442121" cy="238580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5161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899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 err="1">
                <a:solidFill>
                  <a:srgbClr val="7F7F7F"/>
                </a:solidFill>
              </a:rPr>
              <a:t>Psichiatria</a:t>
            </a:r>
            <a:r>
              <a:rPr lang="fr-FR" sz="4000" b="1" dirty="0">
                <a:solidFill>
                  <a:srgbClr val="7F7F7F"/>
                </a:solidFill>
              </a:rPr>
              <a:t> </a:t>
            </a:r>
            <a:r>
              <a:rPr lang="fr-FR" sz="4000" b="1" dirty="0" err="1">
                <a:solidFill>
                  <a:srgbClr val="7F7F7F"/>
                </a:solidFill>
              </a:rPr>
              <a:t>antropofagica</a:t>
            </a:r>
            <a:r>
              <a:rPr lang="fr-FR" sz="4000" b="1" dirty="0">
                <a:solidFill>
                  <a:srgbClr val="7F7F7F"/>
                </a:solidFill>
              </a:rPr>
              <a:t> </a:t>
            </a:r>
            <a:r>
              <a:rPr lang="fr-FR" sz="4000" b="1" dirty="0" err="1">
                <a:solidFill>
                  <a:srgbClr val="7F7F7F"/>
                </a:solidFill>
              </a:rPr>
              <a:t>incapsulante</a:t>
            </a:r>
            <a:br>
              <a:rPr lang="fr-FR" sz="4000" b="1" dirty="0">
                <a:solidFill>
                  <a:srgbClr val="7F7F7F"/>
                </a:solidFill>
              </a:rPr>
            </a:br>
            <a:endParaRPr lang="fr-FR" sz="40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48734"/>
            <a:ext cx="8229600" cy="3348019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sz="2400" dirty="0"/>
              <a:t>Incorpora </a:t>
            </a:r>
            <a:r>
              <a:rPr lang="fr-FR" sz="2400" i="1" dirty="0"/>
              <a:t>il </a:t>
            </a:r>
            <a:r>
              <a:rPr lang="fr-FR" sz="2400" i="1" dirty="0" err="1"/>
              <a:t>deviante</a:t>
            </a:r>
            <a:endParaRPr lang="fr-FR" sz="2400" i="1" noProof="0" dirty="0"/>
          </a:p>
          <a:p>
            <a:pPr marL="514350" indent="-514350">
              <a:spcAft>
                <a:spcPts val="12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sz="2400" dirty="0" err="1"/>
              <a:t>Rinchiude</a:t>
            </a:r>
            <a:r>
              <a:rPr lang="fr-FR" sz="2400" dirty="0"/>
              <a:t>, </a:t>
            </a:r>
            <a:r>
              <a:rPr lang="fr-FR" sz="2400" dirty="0" err="1"/>
              <a:t>restringe</a:t>
            </a:r>
            <a:r>
              <a:rPr lang="fr-FR" sz="2400" dirty="0"/>
              <a:t>, </a:t>
            </a:r>
            <a:r>
              <a:rPr lang="fr-FR" sz="2400" dirty="0" err="1"/>
              <a:t>nasconde</a:t>
            </a:r>
            <a:r>
              <a:rPr lang="fr-FR" sz="2400" dirty="0"/>
              <a:t> in </a:t>
            </a:r>
            <a:r>
              <a:rPr lang="fr-FR" sz="2400" dirty="0" err="1"/>
              <a:t>luoghi</a:t>
            </a:r>
            <a:r>
              <a:rPr lang="fr-FR" sz="2400" dirty="0"/>
              <a:t> </a:t>
            </a:r>
            <a:r>
              <a:rPr lang="fr-FR" sz="2400" dirty="0" err="1"/>
              <a:t>all'interno</a:t>
            </a:r>
            <a:r>
              <a:rPr lang="fr-FR" sz="2400" dirty="0"/>
              <a:t> </a:t>
            </a:r>
            <a:r>
              <a:rPr lang="fr-FR" sz="2400" dirty="0" err="1"/>
              <a:t>della</a:t>
            </a:r>
            <a:r>
              <a:rPr lang="fr-FR" sz="2400" dirty="0"/>
              <a:t> </a:t>
            </a:r>
            <a:r>
              <a:rPr lang="fr-FR" sz="2400" dirty="0" err="1"/>
              <a:t>società</a:t>
            </a:r>
            <a:endParaRPr lang="fr-FR" sz="2400" dirty="0"/>
          </a:p>
          <a:p>
            <a:pPr marL="815975" lvl="2" indent="-2809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400" dirty="0" err="1"/>
              <a:t>Stacca</a:t>
            </a:r>
            <a:r>
              <a:rPr lang="fr-FR" sz="2400" dirty="0"/>
              <a:t> dalla </a:t>
            </a:r>
            <a:r>
              <a:rPr lang="fr-FR" sz="2400" dirty="0" err="1"/>
              <a:t>società</a:t>
            </a:r>
            <a:endParaRPr lang="fr-FR" sz="2400" dirty="0"/>
          </a:p>
          <a:p>
            <a:pPr marL="815975" lvl="2" indent="-280988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400" dirty="0"/>
              <a:t>➛ </a:t>
            </a:r>
            <a:r>
              <a:rPr lang="fr-FR" sz="2400" dirty="0" err="1"/>
              <a:t>Neutralizza</a:t>
            </a:r>
            <a:r>
              <a:rPr lang="fr-FR" sz="2400" dirty="0"/>
              <a:t> le </a:t>
            </a:r>
            <a:r>
              <a:rPr lang="fr-FR" sz="2400" dirty="0" err="1"/>
              <a:t>temibili</a:t>
            </a:r>
            <a:r>
              <a:rPr lang="fr-FR" sz="2400" dirty="0"/>
              <a:t> </a:t>
            </a:r>
            <a:r>
              <a:rPr lang="fr-FR" sz="2400" dirty="0" err="1"/>
              <a:t>forze</a:t>
            </a:r>
            <a:r>
              <a:rPr lang="fr-FR" sz="2400" dirty="0"/>
              <a:t> </a:t>
            </a:r>
            <a:r>
              <a:rPr lang="fr-FR" sz="2400" dirty="0" err="1"/>
              <a:t>che</a:t>
            </a:r>
            <a:r>
              <a:rPr lang="fr-FR" sz="2400" dirty="0"/>
              <a:t> </a:t>
            </a:r>
            <a:r>
              <a:rPr lang="fr-FR" sz="2400" dirty="0" err="1"/>
              <a:t>minano</a:t>
            </a:r>
            <a:r>
              <a:rPr lang="fr-FR" sz="2400" dirty="0"/>
              <a:t> la </a:t>
            </a:r>
            <a:r>
              <a:rPr lang="fr-FR" sz="2400" dirty="0" err="1"/>
              <a:t>normalità</a:t>
            </a:r>
            <a:endParaRPr lang="fr-FR" sz="2400" noProof="0" dirty="0"/>
          </a:p>
        </p:txBody>
      </p:sp>
    </p:spTree>
    <p:extLst>
      <p:ext uri="{BB962C8B-B14F-4D97-AF65-F5344CB8AC3E}">
        <p14:creationId xmlns:p14="http://schemas.microsoft.com/office/powerpoint/2010/main" val="157954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2D842D7-BB8B-AF4B-85FD-12EA839B0308}"/>
              </a:ext>
            </a:extLst>
          </p:cNvPr>
          <p:cNvGrpSpPr/>
          <p:nvPr/>
        </p:nvGrpSpPr>
        <p:grpSpPr>
          <a:xfrm>
            <a:off x="3622766" y="1852401"/>
            <a:ext cx="1561013" cy="2136125"/>
            <a:chOff x="3622766" y="1852401"/>
            <a:chExt cx="1561013" cy="213612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8DBFA87-7A8E-C94F-913B-33F033480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2766" y="2427513"/>
              <a:ext cx="1561013" cy="1561013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3FFEBC5-5465-C54B-B408-07A399ECA504}"/>
                </a:ext>
              </a:extLst>
            </p:cNvPr>
            <p:cNvSpPr txBox="1"/>
            <p:nvPr/>
          </p:nvSpPr>
          <p:spPr>
            <a:xfrm>
              <a:off x="4029292" y="1852401"/>
              <a:ext cx="74795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Problema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algn="ctr" rtl="0" latinLnBrk="1" hangingPunct="0"/>
              <a:r>
                <a:rPr lang="de-DE" sz="1200" dirty="0" err="1">
                  <a:solidFill>
                    <a:srgbClr val="000000"/>
                  </a:solidFill>
                </a:rPr>
                <a:t>medico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F844586-99FA-2E41-ACAF-C8D01571ED6C}"/>
              </a:ext>
            </a:extLst>
          </p:cNvPr>
          <p:cNvGrpSpPr/>
          <p:nvPr/>
        </p:nvGrpSpPr>
        <p:grpSpPr>
          <a:xfrm>
            <a:off x="2060141" y="960065"/>
            <a:ext cx="1838965" cy="1459158"/>
            <a:chOff x="2060141" y="960065"/>
            <a:chExt cx="1838965" cy="145915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4205E53-06CC-2A4A-AC74-1787BC0C40D4}"/>
                </a:ext>
              </a:extLst>
            </p:cNvPr>
            <p:cNvSpPr/>
            <p:nvPr/>
          </p:nvSpPr>
          <p:spPr>
            <a:xfrm>
              <a:off x="2060141" y="960065"/>
              <a:ext cx="18389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b="1" dirty="0" err="1"/>
                <a:t>Medicalizzazione</a:t>
              </a:r>
              <a:endParaRPr lang="de-DE" sz="1600" b="1" dirty="0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45A972B-F11B-E14C-93D9-F2C930DD6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40372">
              <a:off x="2643632" y="1411252"/>
              <a:ext cx="671981" cy="1343962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A79411-BF5B-B942-9945-220D01EDCF86}"/>
              </a:ext>
            </a:extLst>
          </p:cNvPr>
          <p:cNvGrpSpPr/>
          <p:nvPr/>
        </p:nvGrpSpPr>
        <p:grpSpPr>
          <a:xfrm>
            <a:off x="676001" y="1852401"/>
            <a:ext cx="1561013" cy="2838410"/>
            <a:chOff x="676001" y="1852401"/>
            <a:chExt cx="1561013" cy="283841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3118FD9-19FF-1448-A5CD-C12949CC7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25" r="-922"/>
            <a:stretch/>
          </p:blipFill>
          <p:spPr>
            <a:xfrm>
              <a:off x="676001" y="2427513"/>
              <a:ext cx="1561013" cy="1561013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881501B-1E7E-2843-A8B4-211A672D0AB3}"/>
                </a:ext>
              </a:extLst>
            </p:cNvPr>
            <p:cNvSpPr txBox="1"/>
            <p:nvPr/>
          </p:nvSpPr>
          <p:spPr>
            <a:xfrm>
              <a:off x="1106552" y="1852401"/>
              <a:ext cx="74795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Problema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200" dirty="0" err="1">
                  <a:solidFill>
                    <a:srgbClr val="000000"/>
                  </a:solidFill>
                </a:rPr>
                <a:t>morale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B2E2578-C6E5-594E-A2DB-EE404376F605}"/>
                </a:ext>
              </a:extLst>
            </p:cNvPr>
            <p:cNvSpPr/>
            <p:nvPr/>
          </p:nvSpPr>
          <p:spPr>
            <a:xfrm>
              <a:off x="962294" y="4229146"/>
              <a:ext cx="9884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i="1" dirty="0" err="1">
                  <a:solidFill>
                    <a:srgbClr val="C00000"/>
                  </a:solidFill>
                </a:rPr>
                <a:t>Punizione</a:t>
              </a:r>
              <a:r>
                <a:rPr lang="de-DE" sz="1200" b="1" i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de-DE" sz="1200" b="1" i="1" dirty="0" err="1">
                  <a:solidFill>
                    <a:srgbClr val="C00000"/>
                  </a:solidFill>
                </a:rPr>
                <a:t>Esclusione</a:t>
              </a:r>
              <a:endParaRPr lang="de-DE" sz="1200" b="1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85D8487B-CC48-BF4B-8F82-B8BB90FF6DAD}"/>
              </a:ext>
            </a:extLst>
          </p:cNvPr>
          <p:cNvSpPr/>
          <p:nvPr/>
        </p:nvSpPr>
        <p:spPr>
          <a:xfrm>
            <a:off x="3909058" y="4234746"/>
            <a:ext cx="98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i="1" dirty="0" err="1">
                <a:solidFill>
                  <a:srgbClr val="C00000"/>
                </a:solidFill>
              </a:rPr>
              <a:t>Disciplina</a:t>
            </a:r>
            <a:r>
              <a:rPr lang="de-DE" sz="1200" b="1" i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de-DE" sz="1200" b="1" i="1" dirty="0" err="1">
                <a:solidFill>
                  <a:srgbClr val="C00000"/>
                </a:solidFill>
              </a:rPr>
              <a:t>Esclusione</a:t>
            </a:r>
            <a:endParaRPr lang="de-DE" sz="1200" b="1" i="1" dirty="0">
              <a:solidFill>
                <a:srgbClr val="C00000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17E832C-6B3E-484C-A91D-FF7B06D4D60F}"/>
              </a:ext>
            </a:extLst>
          </p:cNvPr>
          <p:cNvSpPr/>
          <p:nvPr/>
        </p:nvSpPr>
        <p:spPr>
          <a:xfrm>
            <a:off x="1237905" y="960065"/>
            <a:ext cx="992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C00000"/>
                </a:solidFill>
              </a:rPr>
              <a:t>Pseudo-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F649CC9-A75D-8648-90DE-70B6C8ED39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40372">
            <a:off x="5565339" y="1363164"/>
            <a:ext cx="671981" cy="13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68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465" y="1494253"/>
            <a:ext cx="5837070" cy="3821892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dirty="0" err="1">
                <a:solidFill>
                  <a:srgbClr val="7F7F7F"/>
                </a:solidFill>
              </a:rPr>
              <a:t>Granuloma</a:t>
            </a:r>
            <a:r>
              <a:rPr lang="fr-FR" sz="4400" b="1" dirty="0">
                <a:solidFill>
                  <a:srgbClr val="7F7F7F"/>
                </a:solidFill>
              </a:rPr>
              <a:t> da corpo </a:t>
            </a:r>
            <a:r>
              <a:rPr lang="fr-FR" sz="4400" b="1" dirty="0" err="1">
                <a:solidFill>
                  <a:srgbClr val="7F7F7F"/>
                </a:solidFill>
              </a:rPr>
              <a:t>estraneo</a:t>
            </a:r>
            <a:endParaRPr lang="fr-FR" sz="4400" b="1" noProof="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25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b="1" dirty="0" err="1">
                <a:solidFill>
                  <a:srgbClr val="7F7F7F"/>
                </a:solidFill>
              </a:rPr>
              <a:t>Istituzioni</a:t>
            </a:r>
            <a:r>
              <a:rPr lang="fr-FR" sz="4000" b="1" dirty="0">
                <a:solidFill>
                  <a:srgbClr val="7F7F7F"/>
                </a:solidFill>
              </a:rPr>
              <a:t> </a:t>
            </a:r>
            <a:r>
              <a:rPr lang="fr-FR" sz="4000" b="1" dirty="0" err="1">
                <a:solidFill>
                  <a:srgbClr val="7F7F7F"/>
                </a:solidFill>
              </a:rPr>
              <a:t>antropofaghe</a:t>
            </a:r>
            <a:r>
              <a:rPr lang="fr-FR" sz="4000" b="1" dirty="0">
                <a:solidFill>
                  <a:srgbClr val="7F7F7F"/>
                </a:solidFill>
              </a:rPr>
              <a:t> </a:t>
            </a:r>
            <a:r>
              <a:rPr lang="fr-FR" sz="4000" b="1" dirty="0" err="1">
                <a:solidFill>
                  <a:srgbClr val="7F7F7F"/>
                </a:solidFill>
              </a:rPr>
              <a:t>incapsulanti</a:t>
            </a:r>
            <a:endParaRPr lang="fr-FR" sz="4000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30511"/>
            <a:ext cx="8229600" cy="2764003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L'agente </a:t>
            </a:r>
            <a:r>
              <a:rPr lang="fr-FR" sz="2000" dirty="0" err="1"/>
              <a:t>disturbatore</a:t>
            </a:r>
            <a:r>
              <a:rPr lang="fr-FR" sz="2000" dirty="0"/>
              <a:t> non </a:t>
            </a:r>
            <a:r>
              <a:rPr lang="fr-FR" sz="2000" dirty="0" err="1"/>
              <a:t>può</a:t>
            </a:r>
            <a:r>
              <a:rPr lang="fr-FR" sz="2000" dirty="0"/>
              <a:t> </a:t>
            </a:r>
            <a:r>
              <a:rPr lang="fr-FR" sz="2000" dirty="0" err="1"/>
              <a:t>essere</a:t>
            </a:r>
            <a:r>
              <a:rPr lang="fr-FR" sz="2000" dirty="0"/>
              <a:t> </a:t>
            </a:r>
            <a:r>
              <a:rPr lang="fr-FR" sz="2000" dirty="0" err="1"/>
              <a:t>rimosso</a:t>
            </a:r>
            <a:r>
              <a:rPr lang="fr-FR" sz="2000" dirty="0"/>
              <a:t> o </a:t>
            </a:r>
            <a:r>
              <a:rPr lang="fr-FR" sz="2000" dirty="0" err="1"/>
              <a:t>è</a:t>
            </a:r>
            <a:r>
              <a:rPr lang="fr-FR" sz="2000" dirty="0"/>
              <a:t> </a:t>
            </a:r>
            <a:r>
              <a:rPr lang="fr-FR" sz="2000" dirty="0" err="1"/>
              <a:t>troppo</a:t>
            </a:r>
            <a:r>
              <a:rPr lang="fr-FR" sz="2000" dirty="0"/>
              <a:t> </a:t>
            </a:r>
            <a:r>
              <a:rPr lang="fr-FR" sz="2000" dirty="0" err="1"/>
              <a:t>costoso</a:t>
            </a:r>
            <a:r>
              <a:rPr lang="fr-FR" sz="2000" dirty="0"/>
              <a:t> </a:t>
            </a:r>
            <a:r>
              <a:rPr lang="fr-FR" sz="2000" dirty="0" err="1"/>
              <a:t>rimuoverlo</a:t>
            </a:r>
            <a:endParaRPr lang="fr-FR" sz="2000" dirty="0"/>
          </a:p>
          <a:p>
            <a:pPr marL="457200" indent="-45720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L'</a:t>
            </a:r>
            <a:r>
              <a:rPr lang="fr-FR" sz="2000" dirty="0" err="1"/>
              <a:t>omeostasi</a:t>
            </a:r>
            <a:r>
              <a:rPr lang="fr-FR" sz="2000" dirty="0"/>
              <a:t> e </a:t>
            </a:r>
            <a:r>
              <a:rPr lang="fr-FR" sz="2000" dirty="0" err="1"/>
              <a:t>mantenuta</a:t>
            </a:r>
            <a:r>
              <a:rPr lang="fr-FR" sz="2000" dirty="0"/>
              <a:t> </a:t>
            </a:r>
            <a:r>
              <a:rPr lang="fr-FR" sz="2000" dirty="0" err="1"/>
              <a:t>incapsulando</a:t>
            </a:r>
            <a:r>
              <a:rPr lang="fr-FR" sz="2000" dirty="0"/>
              <a:t> il corpo </a:t>
            </a:r>
            <a:r>
              <a:rPr lang="fr-FR" sz="2000" dirty="0" err="1"/>
              <a:t>estraneo</a:t>
            </a:r>
            <a:endParaRPr lang="fr-FR" sz="2000" dirty="0"/>
          </a:p>
          <a:p>
            <a:pPr marL="722313" indent="-36195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 err="1"/>
              <a:t>Rapporto</a:t>
            </a:r>
            <a:r>
              <a:rPr lang="fr-FR" sz="2000" dirty="0"/>
              <a:t> </a:t>
            </a:r>
            <a:r>
              <a:rPr lang="fr-FR" sz="2000" dirty="0" err="1"/>
              <a:t>costi-benefici</a:t>
            </a:r>
            <a:r>
              <a:rPr lang="fr-FR" sz="2000" dirty="0"/>
              <a:t> </a:t>
            </a:r>
            <a:r>
              <a:rPr lang="fr-FR" sz="2000" dirty="0" err="1"/>
              <a:t>favorevole</a:t>
            </a:r>
            <a:endParaRPr lang="fr-FR" sz="2000" dirty="0"/>
          </a:p>
          <a:p>
            <a:pPr marL="722313" indent="-36195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Il </a:t>
            </a:r>
            <a:r>
              <a:rPr lang="fr-FR" sz="2000" dirty="0" err="1"/>
              <a:t>sistema</a:t>
            </a:r>
            <a:r>
              <a:rPr lang="fr-FR" sz="2000" dirty="0"/>
              <a:t> </a:t>
            </a:r>
            <a:r>
              <a:rPr lang="fr-FR" sz="2000" dirty="0" err="1"/>
              <a:t>deve</a:t>
            </a:r>
            <a:r>
              <a:rPr lang="fr-FR" sz="2000" dirty="0"/>
              <a:t> </a:t>
            </a:r>
            <a:r>
              <a:rPr lang="fr-FR" sz="2000" dirty="0" err="1"/>
              <a:t>funzionare</a:t>
            </a:r>
            <a:r>
              <a:rPr lang="fr-FR" sz="2000" dirty="0"/>
              <a:t> </a:t>
            </a:r>
            <a:r>
              <a:rPr lang="fr-FR" sz="2000" dirty="0" err="1"/>
              <a:t>intorno</a:t>
            </a:r>
            <a:r>
              <a:rPr lang="fr-FR" sz="2000" dirty="0"/>
              <a:t> al « </a:t>
            </a:r>
            <a:r>
              <a:rPr lang="fr-FR" sz="2000" dirty="0" err="1"/>
              <a:t>granuloma</a:t>
            </a:r>
            <a:r>
              <a:rPr lang="fr-FR" sz="2000" dirty="0"/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373526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06083" y="1073897"/>
            <a:ext cx="233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 err="1"/>
              <a:t>Anthropoémia</a:t>
            </a:r>
            <a:endParaRPr lang="fr-CH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335630" y="889231"/>
            <a:ext cx="2370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Anthropofagia</a:t>
            </a:r>
            <a:r>
              <a:rPr lang="fr-CH" dirty="0"/>
              <a:t> </a:t>
            </a:r>
            <a:r>
              <a:rPr lang="fr-CH" b="1" dirty="0" err="1"/>
              <a:t>incapsulante</a:t>
            </a:r>
            <a:endParaRPr lang="fr-CH" b="1" i="1" dirty="0"/>
          </a:p>
        </p:txBody>
      </p:sp>
      <p:sp>
        <p:nvSpPr>
          <p:cNvPr id="6" name="Textfeld 5"/>
          <p:cNvSpPr txBox="1"/>
          <p:nvPr/>
        </p:nvSpPr>
        <p:spPr>
          <a:xfrm>
            <a:off x="6304596" y="889231"/>
            <a:ext cx="23708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Anthropofagia</a:t>
            </a:r>
            <a:endParaRPr lang="fr-CH" dirty="0"/>
          </a:p>
          <a:p>
            <a:pPr algn="ctr"/>
            <a:r>
              <a:rPr lang="fr-CH" b="1" dirty="0"/>
              <a:t>assimilante </a:t>
            </a:r>
          </a:p>
          <a:p>
            <a:pPr algn="ctr"/>
            <a:endParaRPr lang="fr-CH" b="1" i="1" dirty="0"/>
          </a:p>
        </p:txBody>
      </p:sp>
      <p:sp>
        <p:nvSpPr>
          <p:cNvPr id="7" name="Oval 6"/>
          <p:cNvSpPr/>
          <p:nvPr/>
        </p:nvSpPr>
        <p:spPr>
          <a:xfrm rot="18900000">
            <a:off x="811275" y="3106242"/>
            <a:ext cx="1872336" cy="179388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2" name="Gruppierung 11"/>
          <p:cNvGrpSpPr/>
          <p:nvPr/>
        </p:nvGrpSpPr>
        <p:grpSpPr>
          <a:xfrm>
            <a:off x="830888" y="3086628"/>
            <a:ext cx="1833110" cy="1833110"/>
            <a:chOff x="830888" y="3086628"/>
            <a:chExt cx="1833110" cy="1833110"/>
          </a:xfrm>
        </p:grpSpPr>
        <p:cxnSp>
          <p:nvCxnSpPr>
            <p:cNvPr id="9" name="Gerade Verbindung 8"/>
            <p:cNvCxnSpPr>
              <a:cxnSpLocks/>
              <a:stCxn id="7" idx="0"/>
            </p:cNvCxnSpPr>
            <p:nvPr/>
          </p:nvCxnSpPr>
          <p:spPr>
            <a:xfrm rot="18900000" flipH="1">
              <a:off x="1274715" y="3302053"/>
              <a:ext cx="6040" cy="47138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>
              <a:cxnSpLocks/>
              <a:stCxn id="7" idx="6"/>
            </p:cNvCxnSpPr>
            <p:nvPr/>
          </p:nvCxnSpPr>
          <p:spPr>
            <a:xfrm rot="18900000" flipH="1">
              <a:off x="2018693" y="3503054"/>
              <a:ext cx="457758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>
              <a:cxnSpLocks/>
              <a:stCxn id="7" idx="4"/>
            </p:cNvCxnSpPr>
            <p:nvPr/>
          </p:nvCxnSpPr>
          <p:spPr>
            <a:xfrm rot="18900000" flipV="1">
              <a:off x="2219646" y="4246241"/>
              <a:ext cx="0" cy="45829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>
              <a:cxnSpLocks/>
              <a:stCxn id="7" idx="2"/>
            </p:cNvCxnSpPr>
            <p:nvPr/>
          </p:nvCxnSpPr>
          <p:spPr>
            <a:xfrm rot="18900000">
              <a:off x="1018287" y="4502954"/>
              <a:ext cx="458770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>
              <a:cxnSpLocks/>
              <a:stCxn id="7" idx="7"/>
            </p:cNvCxnSpPr>
            <p:nvPr/>
          </p:nvCxnSpPr>
          <p:spPr>
            <a:xfrm>
              <a:off x="1767057" y="3086628"/>
              <a:ext cx="532" cy="47790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>
              <a:cxnSpLocks/>
              <a:stCxn id="7" idx="3"/>
            </p:cNvCxnSpPr>
            <p:nvPr/>
          </p:nvCxnSpPr>
          <p:spPr>
            <a:xfrm flipV="1">
              <a:off x="1727829" y="4465756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>
              <a:cxnSpLocks/>
              <a:stCxn id="7" idx="1"/>
            </p:cNvCxnSpPr>
            <p:nvPr/>
          </p:nvCxnSpPr>
          <p:spPr>
            <a:xfrm>
              <a:off x="830888" y="4022797"/>
              <a:ext cx="465344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>
              <a:cxnSpLocks/>
              <a:stCxn id="7" idx="5"/>
            </p:cNvCxnSpPr>
            <p:nvPr/>
          </p:nvCxnSpPr>
          <p:spPr>
            <a:xfrm flipH="1">
              <a:off x="2225853" y="3983569"/>
              <a:ext cx="438145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ung 14"/>
          <p:cNvGrpSpPr/>
          <p:nvPr/>
        </p:nvGrpSpPr>
        <p:grpSpPr>
          <a:xfrm>
            <a:off x="1349328" y="2040570"/>
            <a:ext cx="1147024" cy="1772220"/>
            <a:chOff x="1349328" y="2040570"/>
            <a:chExt cx="1147024" cy="1772220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446386" flipV="1">
              <a:off x="1082910" y="2626879"/>
              <a:ext cx="1452329" cy="91949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2225853" y="2040570"/>
              <a:ext cx="270499" cy="237290"/>
            </a:xfrm>
            <a:prstGeom prst="ellipse">
              <a:avLst/>
            </a:prstGeom>
            <a:solidFill>
              <a:srgbClr val="EA81E9"/>
            </a:solidFill>
            <a:ln>
              <a:solidFill>
                <a:srgbClr val="EA81E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9" name="Oval 18"/>
          <p:cNvSpPr/>
          <p:nvPr/>
        </p:nvSpPr>
        <p:spPr>
          <a:xfrm rot="18900000">
            <a:off x="3584891" y="2998451"/>
            <a:ext cx="1872336" cy="179388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3" name="Oval 32"/>
          <p:cNvSpPr/>
          <p:nvPr/>
        </p:nvSpPr>
        <p:spPr>
          <a:xfrm>
            <a:off x="4442979" y="3375429"/>
            <a:ext cx="227079" cy="223322"/>
          </a:xfrm>
          <a:prstGeom prst="ellipse">
            <a:avLst/>
          </a:prstGeom>
          <a:solidFill>
            <a:srgbClr val="EA81E9"/>
          </a:solidFill>
          <a:ln w="174625" cmpd="tri">
            <a:solidFill>
              <a:srgbClr val="EA81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6" name="Gruppierung 15"/>
          <p:cNvGrpSpPr/>
          <p:nvPr/>
        </p:nvGrpSpPr>
        <p:grpSpPr>
          <a:xfrm>
            <a:off x="3604504" y="2988396"/>
            <a:ext cx="1826537" cy="1823551"/>
            <a:chOff x="3604504" y="2988396"/>
            <a:chExt cx="1826537" cy="1823551"/>
          </a:xfrm>
        </p:grpSpPr>
        <p:cxnSp>
          <p:nvCxnSpPr>
            <p:cNvPr id="20" name="Gerade Verbindung 19"/>
            <p:cNvCxnSpPr>
              <a:cxnSpLocks/>
              <a:stCxn id="19" idx="0"/>
            </p:cNvCxnSpPr>
            <p:nvPr/>
          </p:nvCxnSpPr>
          <p:spPr>
            <a:xfrm>
              <a:off x="3886826" y="3261159"/>
              <a:ext cx="329050" cy="33759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>
              <a:cxnSpLocks/>
              <a:stCxn id="19" idx="4"/>
            </p:cNvCxnSpPr>
            <p:nvPr/>
          </p:nvCxnSpPr>
          <p:spPr>
            <a:xfrm flipH="1" flipV="1">
              <a:off x="4831232" y="4205565"/>
              <a:ext cx="324060" cy="32406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>
              <a:cxnSpLocks/>
              <a:stCxn id="19" idx="2"/>
            </p:cNvCxnSpPr>
            <p:nvPr/>
          </p:nvCxnSpPr>
          <p:spPr>
            <a:xfrm flipV="1">
              <a:off x="3859088" y="4232963"/>
              <a:ext cx="324400" cy="32440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>
              <a:cxnSpLocks/>
              <a:stCxn id="19" idx="3"/>
            </p:cNvCxnSpPr>
            <p:nvPr/>
          </p:nvCxnSpPr>
          <p:spPr>
            <a:xfrm flipV="1">
              <a:off x="4501445" y="4357965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>
              <a:cxnSpLocks/>
              <a:stCxn id="19" idx="1"/>
            </p:cNvCxnSpPr>
            <p:nvPr/>
          </p:nvCxnSpPr>
          <p:spPr>
            <a:xfrm>
              <a:off x="3604504" y="3915006"/>
              <a:ext cx="465344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ihandform 13"/>
            <p:cNvSpPr/>
            <p:nvPr/>
          </p:nvSpPr>
          <p:spPr>
            <a:xfrm>
              <a:off x="4254495" y="2988396"/>
              <a:ext cx="157931" cy="772548"/>
            </a:xfrm>
            <a:custGeom>
              <a:avLst/>
              <a:gdLst>
                <a:gd name="connsiteX0" fmla="*/ 157931 w 157931"/>
                <a:gd name="connsiteY0" fmla="*/ 0 h 772548"/>
                <a:gd name="connsiteX1" fmla="*/ 812 w 157931"/>
                <a:gd name="connsiteY1" fmla="*/ 392821 h 772548"/>
                <a:gd name="connsiteX2" fmla="*/ 92465 w 157931"/>
                <a:gd name="connsiteY2" fmla="*/ 772548 h 77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931" h="772548">
                  <a:moveTo>
                    <a:pt x="157931" y="0"/>
                  </a:moveTo>
                  <a:cubicBezTo>
                    <a:pt x="84827" y="132031"/>
                    <a:pt x="11723" y="264063"/>
                    <a:pt x="812" y="392821"/>
                  </a:cubicBezTo>
                  <a:cubicBezTo>
                    <a:pt x="-10099" y="521579"/>
                    <a:pt x="92465" y="772548"/>
                    <a:pt x="92465" y="772548"/>
                  </a:cubicBezTo>
                </a:path>
              </a:pathLst>
            </a:cu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34" name="Gerade Verbindung 33"/>
            <p:cNvCxnSpPr/>
            <p:nvPr/>
          </p:nvCxnSpPr>
          <p:spPr>
            <a:xfrm flipH="1">
              <a:off x="4992896" y="3915006"/>
              <a:ext cx="438145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ihandform 7"/>
            <p:cNvSpPr/>
            <p:nvPr/>
          </p:nvSpPr>
          <p:spPr>
            <a:xfrm>
              <a:off x="4616543" y="3328841"/>
              <a:ext cx="645512" cy="526670"/>
            </a:xfrm>
            <a:custGeom>
              <a:avLst/>
              <a:gdLst>
                <a:gd name="connsiteX0" fmla="*/ 641569 w 645512"/>
                <a:gd name="connsiteY0" fmla="*/ 0 h 526670"/>
                <a:gd name="connsiteX1" fmla="*/ 549916 w 645512"/>
                <a:gd name="connsiteY1" fmla="*/ 248787 h 526670"/>
                <a:gd name="connsiteX2" fmla="*/ 0 w 645512"/>
                <a:gd name="connsiteY2" fmla="*/ 523762 h 52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5512" h="526670">
                  <a:moveTo>
                    <a:pt x="641569" y="0"/>
                  </a:moveTo>
                  <a:cubicBezTo>
                    <a:pt x="649206" y="80746"/>
                    <a:pt x="656844" y="161493"/>
                    <a:pt x="549916" y="248787"/>
                  </a:cubicBezTo>
                  <a:cubicBezTo>
                    <a:pt x="442988" y="336081"/>
                    <a:pt x="6547" y="554315"/>
                    <a:pt x="0" y="523762"/>
                  </a:cubicBezTo>
                </a:path>
              </a:pathLst>
            </a:cu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54" name="Oval 53"/>
          <p:cNvSpPr/>
          <p:nvPr/>
        </p:nvSpPr>
        <p:spPr>
          <a:xfrm>
            <a:off x="7434217" y="3060386"/>
            <a:ext cx="357573" cy="353592"/>
          </a:xfrm>
          <a:prstGeom prst="ellipse">
            <a:avLst/>
          </a:prstGeom>
          <a:solidFill>
            <a:srgbClr val="EA81E9"/>
          </a:solidFill>
          <a:ln w="3175" cmpd="sng">
            <a:solidFill>
              <a:srgbClr val="EA81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7" name="Gruppierung 16"/>
          <p:cNvGrpSpPr/>
          <p:nvPr/>
        </p:nvGrpSpPr>
        <p:grpSpPr>
          <a:xfrm>
            <a:off x="6271466" y="2754705"/>
            <a:ext cx="2437118" cy="1987117"/>
            <a:chOff x="6271466" y="2754705"/>
            <a:chExt cx="2437118" cy="1987117"/>
          </a:xfrm>
        </p:grpSpPr>
        <p:sp>
          <p:nvSpPr>
            <p:cNvPr id="45" name="Oval 44"/>
            <p:cNvSpPr/>
            <p:nvPr/>
          </p:nvSpPr>
          <p:spPr>
            <a:xfrm rot="18900000">
              <a:off x="6271466" y="2754705"/>
              <a:ext cx="2437118" cy="1800739"/>
            </a:xfrm>
            <a:custGeom>
              <a:avLst/>
              <a:gdLst>
                <a:gd name="connsiteX0" fmla="*/ 0 w 1872336"/>
                <a:gd name="connsiteY0" fmla="*/ 896941 h 1793882"/>
                <a:gd name="connsiteX1" fmla="*/ 936168 w 1872336"/>
                <a:gd name="connsiteY1" fmla="*/ 0 h 1793882"/>
                <a:gd name="connsiteX2" fmla="*/ 1872336 w 1872336"/>
                <a:gd name="connsiteY2" fmla="*/ 896941 h 1793882"/>
                <a:gd name="connsiteX3" fmla="*/ 936168 w 1872336"/>
                <a:gd name="connsiteY3" fmla="*/ 1793882 h 1793882"/>
                <a:gd name="connsiteX4" fmla="*/ 0 w 1872336"/>
                <a:gd name="connsiteY4" fmla="*/ 896941 h 1793882"/>
                <a:gd name="connsiteX0" fmla="*/ 0 w 2724135"/>
                <a:gd name="connsiteY0" fmla="*/ 902996 h 1802845"/>
                <a:gd name="connsiteX1" fmla="*/ 936168 w 2724135"/>
                <a:gd name="connsiteY1" fmla="*/ 6055 h 1802845"/>
                <a:gd name="connsiteX2" fmla="*/ 2724135 w 2724135"/>
                <a:gd name="connsiteY2" fmla="*/ 643729 h 1802845"/>
                <a:gd name="connsiteX3" fmla="*/ 936168 w 2724135"/>
                <a:gd name="connsiteY3" fmla="*/ 1799937 h 1802845"/>
                <a:gd name="connsiteX4" fmla="*/ 0 w 2724135"/>
                <a:gd name="connsiteY4" fmla="*/ 902996 h 1802845"/>
                <a:gd name="connsiteX0" fmla="*/ 0 w 2437118"/>
                <a:gd name="connsiteY0" fmla="*/ 901438 h 1800739"/>
                <a:gd name="connsiteX1" fmla="*/ 936168 w 2437118"/>
                <a:gd name="connsiteY1" fmla="*/ 4497 h 1800739"/>
                <a:gd name="connsiteX2" fmla="*/ 2437118 w 2437118"/>
                <a:gd name="connsiteY2" fmla="*/ 669954 h 1800739"/>
                <a:gd name="connsiteX3" fmla="*/ 936168 w 2437118"/>
                <a:gd name="connsiteY3" fmla="*/ 1798379 h 1800739"/>
                <a:gd name="connsiteX4" fmla="*/ 0 w 2437118"/>
                <a:gd name="connsiteY4" fmla="*/ 901438 h 180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7118" h="1800739">
                  <a:moveTo>
                    <a:pt x="0" y="901438"/>
                  </a:moveTo>
                  <a:cubicBezTo>
                    <a:pt x="0" y="406071"/>
                    <a:pt x="529982" y="43078"/>
                    <a:pt x="936168" y="4497"/>
                  </a:cubicBezTo>
                  <a:cubicBezTo>
                    <a:pt x="1342354" y="-34084"/>
                    <a:pt x="2437118" y="174587"/>
                    <a:pt x="2437118" y="669954"/>
                  </a:cubicBezTo>
                  <a:cubicBezTo>
                    <a:pt x="2437118" y="1165321"/>
                    <a:pt x="1342354" y="1759798"/>
                    <a:pt x="936168" y="1798379"/>
                  </a:cubicBezTo>
                  <a:cubicBezTo>
                    <a:pt x="529982" y="1836960"/>
                    <a:pt x="0" y="1396805"/>
                    <a:pt x="0" y="901438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55" name="Gerade Verbindung 54"/>
            <p:cNvCxnSpPr/>
            <p:nvPr/>
          </p:nvCxnSpPr>
          <p:spPr>
            <a:xfrm rot="18900000" flipH="1">
              <a:off x="6830103" y="3150325"/>
              <a:ext cx="6040" cy="47138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>
              <a:stCxn id="45" idx="3"/>
            </p:cNvCxnSpPr>
            <p:nvPr/>
          </p:nvCxnSpPr>
          <p:spPr>
            <a:xfrm flipH="1" flipV="1">
              <a:off x="7613004" y="4161628"/>
              <a:ext cx="312329" cy="32811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 rot="18900000">
              <a:off x="6573675" y="4351226"/>
              <a:ext cx="458770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V="1">
              <a:off x="7283217" y="4287840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>
            <a:xfrm>
              <a:off x="6412462" y="3855511"/>
              <a:ext cx="465344" cy="15558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Gerade Verbindung 61"/>
          <p:cNvCxnSpPr>
            <a:stCxn id="54" idx="0"/>
          </p:cNvCxnSpPr>
          <p:nvPr/>
        </p:nvCxnSpPr>
        <p:spPr>
          <a:xfrm flipV="1">
            <a:off x="7613004" y="2706979"/>
            <a:ext cx="324060" cy="353407"/>
          </a:xfrm>
          <a:prstGeom prst="line">
            <a:avLst/>
          </a:prstGeom>
          <a:ln>
            <a:solidFill>
              <a:srgbClr val="7F7F7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>
            <a:stCxn id="45" idx="2"/>
          </p:cNvCxnSpPr>
          <p:nvPr/>
        </p:nvCxnSpPr>
        <p:spPr>
          <a:xfrm flipH="1">
            <a:off x="7791790" y="2630495"/>
            <a:ext cx="396958" cy="456133"/>
          </a:xfrm>
          <a:prstGeom prst="line">
            <a:avLst/>
          </a:prstGeom>
          <a:ln>
            <a:solidFill>
              <a:srgbClr val="7F7F7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61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9" grpId="0" animBg="1"/>
      <p:bldP spid="33" grpId="0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3657" y="640400"/>
            <a:ext cx="8229600" cy="68330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7F7F7F"/>
                </a:solidFill>
              </a:rPr>
              <a:t>Che </a:t>
            </a:r>
            <a:r>
              <a:rPr lang="fr-FR" b="1" dirty="0" err="1">
                <a:solidFill>
                  <a:srgbClr val="7F7F7F"/>
                </a:solidFill>
              </a:rPr>
              <a:t>cos'è</a:t>
            </a:r>
            <a:r>
              <a:rPr lang="fr-FR" b="1" dirty="0">
                <a:solidFill>
                  <a:srgbClr val="7F7F7F"/>
                </a:solidFill>
              </a:rPr>
              <a:t> un </a:t>
            </a:r>
            <a:r>
              <a:rPr lang="fr-FR" b="1" dirty="0" err="1">
                <a:solidFill>
                  <a:srgbClr val="7F7F7F"/>
                </a:solidFill>
              </a:rPr>
              <a:t>individuo</a:t>
            </a:r>
            <a:r>
              <a:rPr lang="fr-FR" b="1" dirty="0">
                <a:solidFill>
                  <a:srgbClr val="7F7F7F"/>
                </a:solidFill>
              </a:rPr>
              <a:t> </a:t>
            </a:r>
            <a:r>
              <a:rPr lang="fr-FR" b="1" dirty="0" err="1">
                <a:solidFill>
                  <a:srgbClr val="7F7F7F"/>
                </a:solidFill>
              </a:rPr>
              <a:t>deviante</a:t>
            </a:r>
            <a:r>
              <a:rPr lang="fr-FR" b="1" dirty="0">
                <a:solidFill>
                  <a:srgbClr val="7F7F7F"/>
                </a:solidFill>
              </a:rPr>
              <a:t>?</a:t>
            </a:r>
            <a:endParaRPr lang="fr-FR" b="1" noProof="0" dirty="0">
              <a:solidFill>
                <a:srgbClr val="7F7F7F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25" y="1970904"/>
            <a:ext cx="2821577" cy="285953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F9D3613-687F-8643-B187-3F8130137865}"/>
              </a:ext>
            </a:extLst>
          </p:cNvPr>
          <p:cNvSpPr/>
          <p:nvPr/>
        </p:nvSpPr>
        <p:spPr>
          <a:xfrm>
            <a:off x="519479" y="4830440"/>
            <a:ext cx="1734770" cy="379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rgbClr val="FF6FCF"/>
              </a:buClr>
            </a:pPr>
            <a:r>
              <a:rPr lang="fr-FR" sz="1600" dirty="0"/>
              <a:t>Michel Foucault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73281" y="2162174"/>
            <a:ext cx="6370273" cy="2476996"/>
          </a:xfrm>
          <a:solidFill>
            <a:srgbClr val="FFFFFF">
              <a:alpha val="84000"/>
            </a:srgbClr>
          </a:solidFill>
        </p:spPr>
        <p:txBody>
          <a:bodyPr/>
          <a:lstStyle/>
          <a:p>
            <a:pPr marL="365125" indent="-365125">
              <a:lnSpc>
                <a:spcPct val="130000"/>
              </a:lnSpc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La persona </a:t>
            </a:r>
            <a:r>
              <a:rPr lang="fr-FR" sz="2000" dirty="0" err="1"/>
              <a:t>economicamente</a:t>
            </a:r>
            <a:r>
              <a:rPr lang="fr-FR" sz="2000" dirty="0"/>
              <a:t> </a:t>
            </a:r>
            <a:r>
              <a:rPr lang="fr-FR" sz="2000" dirty="0" err="1"/>
              <a:t>improduttiva</a:t>
            </a:r>
            <a:r>
              <a:rPr lang="fr-FR" sz="2000" dirty="0"/>
              <a:t> </a:t>
            </a:r>
          </a:p>
          <a:p>
            <a:pPr marL="365125" indent="-365125">
              <a:lnSpc>
                <a:spcPct val="130000"/>
              </a:lnSpc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 err="1"/>
              <a:t>Nemico</a:t>
            </a:r>
            <a:r>
              <a:rPr lang="fr-FR" sz="2000" dirty="0"/>
              <a:t> </a:t>
            </a:r>
            <a:r>
              <a:rPr lang="fr-FR" sz="2000" dirty="0" err="1"/>
              <a:t>della</a:t>
            </a:r>
            <a:r>
              <a:rPr lang="fr-FR" sz="2000" dirty="0"/>
              <a:t> </a:t>
            </a:r>
            <a:r>
              <a:rPr lang="fr-FR" sz="2000" dirty="0" err="1"/>
              <a:t>società</a:t>
            </a:r>
            <a:r>
              <a:rPr lang="fr-FR" sz="2000" dirty="0"/>
              <a:t> </a:t>
            </a:r>
            <a:r>
              <a:rPr lang="fr-FR" sz="2000" dirty="0" err="1"/>
              <a:t>disciplinare</a:t>
            </a:r>
            <a:r>
              <a:rPr lang="fr-FR" sz="2000" dirty="0"/>
              <a:t> (</a:t>
            </a:r>
            <a:r>
              <a:rPr lang="fr-FR" sz="2000" dirty="0" err="1"/>
              <a:t>capitalista</a:t>
            </a:r>
            <a:r>
              <a:rPr lang="fr-FR" sz="2000" dirty="0"/>
              <a:t>)</a:t>
            </a:r>
          </a:p>
          <a:p>
            <a:pPr marL="365125" indent="-365125">
              <a:lnSpc>
                <a:spcPct val="130000"/>
              </a:lnSpc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➛ </a:t>
            </a:r>
            <a:r>
              <a:rPr lang="fr-FR" sz="2000" dirty="0" err="1"/>
              <a:t>Istituzioni</a:t>
            </a:r>
            <a:r>
              <a:rPr lang="fr-FR" sz="2000" dirty="0"/>
              <a:t> </a:t>
            </a:r>
            <a:r>
              <a:rPr lang="fr-FR" sz="2000" dirty="0" err="1"/>
              <a:t>disciplinari</a:t>
            </a:r>
            <a:r>
              <a:rPr lang="fr-FR" sz="2000" dirty="0"/>
              <a:t> (</a:t>
            </a:r>
            <a:r>
              <a:rPr lang="fr-FR" sz="2000" dirty="0" err="1"/>
              <a:t>scuola</a:t>
            </a:r>
            <a:r>
              <a:rPr lang="fr-FR" sz="2000" dirty="0"/>
              <a:t>, </a:t>
            </a:r>
            <a:r>
              <a:rPr lang="fr-FR" sz="2000" dirty="0" err="1"/>
              <a:t>fabbriche</a:t>
            </a:r>
            <a:r>
              <a:rPr lang="fr-FR" sz="2000" dirty="0"/>
              <a:t>, </a:t>
            </a:r>
            <a:r>
              <a:rPr lang="fr-FR" sz="2000" dirty="0" err="1"/>
              <a:t>ospedali</a:t>
            </a:r>
            <a:r>
              <a:rPr lang="fr-FR" sz="2000" dirty="0"/>
              <a:t>...) sono </a:t>
            </a:r>
            <a:r>
              <a:rPr lang="fr-FR" sz="2000" dirty="0" err="1"/>
              <a:t>macchine</a:t>
            </a:r>
            <a:r>
              <a:rPr lang="fr-FR" sz="2000" dirty="0"/>
              <a:t> per </a:t>
            </a:r>
            <a:r>
              <a:rPr lang="fr-FR" sz="2000" dirty="0" err="1"/>
              <a:t>disciplinare</a:t>
            </a:r>
            <a:r>
              <a:rPr lang="fr-FR" sz="2000" dirty="0"/>
              <a:t> l'</a:t>
            </a:r>
            <a:r>
              <a:rPr lang="fr-FR" sz="2000" dirty="0" err="1"/>
              <a:t>essere</a:t>
            </a:r>
            <a:r>
              <a:rPr lang="fr-FR" sz="2000" dirty="0"/>
              <a:t> </a:t>
            </a:r>
            <a:r>
              <a:rPr lang="fr-FR" sz="2000" dirty="0" err="1"/>
              <a:t>umano</a:t>
            </a:r>
            <a:r>
              <a:rPr lang="fr-FR" sz="2000" dirty="0"/>
              <a:t> </a:t>
            </a:r>
            <a:r>
              <a:rPr lang="fr-FR" sz="2000" dirty="0" err="1"/>
              <a:t>improduttivo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3488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F7F7F"/>
                </a:solidFill>
              </a:rPr>
              <a:t>Come </a:t>
            </a:r>
            <a:r>
              <a:rPr lang="fr-FR" b="1" dirty="0" err="1">
                <a:solidFill>
                  <a:srgbClr val="7F7F7F"/>
                </a:solidFill>
              </a:rPr>
              <a:t>vengono</a:t>
            </a:r>
            <a:r>
              <a:rPr lang="fr-FR" b="1" dirty="0">
                <a:solidFill>
                  <a:srgbClr val="7F7F7F"/>
                </a:solidFill>
              </a:rPr>
              <a:t> </a:t>
            </a:r>
            <a:r>
              <a:rPr lang="fr-FR" b="1" dirty="0" err="1">
                <a:solidFill>
                  <a:srgbClr val="7F7F7F"/>
                </a:solidFill>
              </a:rPr>
              <a:t>trattati</a:t>
            </a:r>
            <a:r>
              <a:rPr lang="fr-FR" b="1" dirty="0">
                <a:solidFill>
                  <a:srgbClr val="7F7F7F"/>
                </a:solidFill>
              </a:rPr>
              <a:t> i </a:t>
            </a:r>
            <a:r>
              <a:rPr lang="fr-FR" b="1" dirty="0" err="1">
                <a:solidFill>
                  <a:srgbClr val="7F7F7F"/>
                </a:solidFill>
              </a:rPr>
              <a:t>devianti</a:t>
            </a:r>
            <a:endParaRPr lang="fr-FR" b="1" noProof="0" dirty="0">
              <a:solidFill>
                <a:srgbClr val="7F7F7F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51" y="1429327"/>
            <a:ext cx="3680484" cy="356833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67781" y="1670197"/>
            <a:ext cx="5519019" cy="3086596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457200" indent="-457200">
              <a:lnSpc>
                <a:spcPct val="110000"/>
              </a:lnSpc>
              <a:spcAft>
                <a:spcPts val="30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La </a:t>
            </a:r>
            <a:r>
              <a:rPr lang="fr-FR" sz="2000" dirty="0" err="1"/>
              <a:t>macchina</a:t>
            </a:r>
            <a:r>
              <a:rPr lang="fr-FR" sz="2000" dirty="0"/>
              <a:t> per </a:t>
            </a:r>
            <a:r>
              <a:rPr lang="fr-FR" sz="2000" dirty="0" err="1"/>
              <a:t>gestire</a:t>
            </a:r>
            <a:r>
              <a:rPr lang="fr-FR" sz="2000" dirty="0"/>
              <a:t> </a:t>
            </a:r>
            <a:r>
              <a:rPr lang="fr-FR" sz="2000" dirty="0" err="1"/>
              <a:t>questi</a:t>
            </a:r>
            <a:r>
              <a:rPr lang="fr-FR" sz="2000" dirty="0"/>
              <a:t> </a:t>
            </a:r>
            <a:r>
              <a:rPr lang="fr-FR" sz="2000" dirty="0" err="1"/>
              <a:t>personaggi</a:t>
            </a:r>
            <a:r>
              <a:rPr lang="fr-FR" sz="2000" dirty="0"/>
              <a:t> </a:t>
            </a:r>
            <a:r>
              <a:rPr lang="fr-FR" sz="2000" dirty="0" err="1"/>
              <a:t>devianti</a:t>
            </a:r>
            <a:r>
              <a:rPr lang="fr-FR" sz="2000" dirty="0"/>
              <a:t> </a:t>
            </a:r>
            <a:r>
              <a:rPr lang="fr-FR" sz="2000" dirty="0" err="1"/>
              <a:t>correggono</a:t>
            </a:r>
            <a:r>
              <a:rPr lang="fr-FR" sz="2000" dirty="0"/>
              <a:t> la </a:t>
            </a:r>
            <a:r>
              <a:rPr lang="fr-FR" sz="2000" dirty="0" err="1"/>
              <a:t>deviazione</a:t>
            </a:r>
            <a:r>
              <a:rPr lang="fr-FR" sz="2000" dirty="0"/>
              <a:t> e li </a:t>
            </a:r>
            <a:r>
              <a:rPr lang="fr-FR" sz="2000" dirty="0" err="1"/>
              <a:t>rendono</a:t>
            </a:r>
            <a:r>
              <a:rPr lang="fr-FR" sz="2000" dirty="0"/>
              <a:t> (di </a:t>
            </a:r>
            <a:r>
              <a:rPr lang="fr-FR" sz="2000" dirty="0" err="1"/>
              <a:t>nuovo</a:t>
            </a:r>
            <a:r>
              <a:rPr lang="fr-FR" sz="2000" dirty="0"/>
              <a:t>) </a:t>
            </a:r>
            <a:r>
              <a:rPr lang="fr-FR" sz="2000" dirty="0" err="1"/>
              <a:t>economicamente</a:t>
            </a:r>
            <a:r>
              <a:rPr lang="fr-FR" sz="2000" dirty="0"/>
              <a:t> </a:t>
            </a:r>
            <a:r>
              <a:rPr lang="fr-FR" sz="2000" dirty="0" err="1"/>
              <a:t>produttivi</a:t>
            </a:r>
            <a:r>
              <a:rPr lang="fr-FR" sz="2000" dirty="0"/>
              <a:t> </a:t>
            </a:r>
          </a:p>
          <a:p>
            <a:pPr marL="457200" indent="-457200">
              <a:lnSpc>
                <a:spcPct val="110000"/>
              </a:lnSpc>
              <a:spcAft>
                <a:spcPts val="30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/>
              <a:t>Se la </a:t>
            </a:r>
            <a:r>
              <a:rPr lang="fr-FR" sz="2000" dirty="0" err="1"/>
              <a:t>ripresa</a:t>
            </a:r>
            <a:r>
              <a:rPr lang="fr-FR" sz="2000" dirty="0"/>
              <a:t> </a:t>
            </a:r>
            <a:r>
              <a:rPr lang="fr-FR" sz="2000" dirty="0" err="1"/>
              <a:t>della</a:t>
            </a:r>
            <a:r>
              <a:rPr lang="fr-FR" sz="2000" dirty="0"/>
              <a:t> </a:t>
            </a:r>
            <a:r>
              <a:rPr lang="fr-FR" sz="2000" dirty="0" err="1"/>
              <a:t>produttività</a:t>
            </a:r>
            <a:r>
              <a:rPr lang="fr-FR" sz="2000" dirty="0"/>
              <a:t> </a:t>
            </a:r>
            <a:r>
              <a:rPr lang="fr-FR" sz="2000" dirty="0" err="1"/>
              <a:t>economica</a:t>
            </a:r>
            <a:r>
              <a:rPr lang="fr-FR" sz="2000" dirty="0"/>
              <a:t> non </a:t>
            </a:r>
            <a:r>
              <a:rPr lang="fr-FR" sz="2000" dirty="0" err="1"/>
              <a:t>è</a:t>
            </a:r>
            <a:r>
              <a:rPr lang="fr-FR" sz="2000" dirty="0"/>
              <a:t> </a:t>
            </a:r>
            <a:r>
              <a:rPr lang="fr-FR" sz="2000" dirty="0" err="1"/>
              <a:t>possibile</a:t>
            </a:r>
            <a:r>
              <a:rPr lang="fr-FR" sz="2000" dirty="0"/>
              <a:t>: </a:t>
            </a:r>
            <a:r>
              <a:rPr lang="fr-FR" sz="2000" dirty="0" err="1"/>
              <a:t>impedire</a:t>
            </a:r>
            <a:r>
              <a:rPr lang="fr-FR" sz="2000" dirty="0"/>
              <a:t> </a:t>
            </a:r>
            <a:r>
              <a:rPr lang="fr-FR" sz="2000" dirty="0" err="1"/>
              <a:t>che</a:t>
            </a:r>
            <a:r>
              <a:rPr lang="fr-FR" sz="2000" dirty="0"/>
              <a:t> </a:t>
            </a:r>
            <a:r>
              <a:rPr lang="fr-FR" sz="2000" dirty="0" err="1"/>
              <a:t>influiscano</a:t>
            </a:r>
            <a:r>
              <a:rPr lang="fr-FR" sz="2000" dirty="0"/>
              <a:t> </a:t>
            </a:r>
            <a:r>
              <a:rPr lang="fr-FR" sz="2000" dirty="0" err="1"/>
              <a:t>sulla</a:t>
            </a:r>
            <a:r>
              <a:rPr lang="fr-FR" sz="2000" dirty="0"/>
              <a:t> </a:t>
            </a:r>
            <a:r>
              <a:rPr lang="fr-FR" sz="2000" dirty="0" err="1"/>
              <a:t>produttività</a:t>
            </a:r>
            <a:r>
              <a:rPr lang="fr-FR" sz="2000" dirty="0"/>
              <a:t> </a:t>
            </a:r>
            <a:r>
              <a:rPr lang="fr-FR" sz="2000" dirty="0" err="1"/>
              <a:t>economica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0036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970686"/>
          </a:xfrm>
        </p:spPr>
        <p:txBody>
          <a:bodyPr/>
          <a:lstStyle/>
          <a:p>
            <a:pPr algn="ctr"/>
            <a:r>
              <a:rPr lang="fr-FR" sz="6000" b="1" dirty="0">
                <a:solidFill>
                  <a:srgbClr val="7F7F7F"/>
                </a:solidFill>
              </a:rPr>
              <a:t>Il </a:t>
            </a:r>
            <a:r>
              <a:rPr lang="fr-FR" sz="6000" b="1" dirty="0" err="1">
                <a:solidFill>
                  <a:srgbClr val="7F7F7F"/>
                </a:solidFill>
              </a:rPr>
              <a:t>deviante</a:t>
            </a:r>
            <a:endParaRPr lang="fr-FR" sz="6000" b="1" noProof="0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67223"/>
            <a:ext cx="8229600" cy="4109696"/>
          </a:xfrm>
        </p:spPr>
        <p:txBody>
          <a:bodyPr/>
          <a:lstStyle/>
          <a:p>
            <a:pPr marL="457200" indent="-457200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fr-FR" sz="1800" dirty="0" err="1"/>
              <a:t>Nessun</a:t>
            </a:r>
            <a:r>
              <a:rPr lang="fr-FR" sz="1800" dirty="0"/>
              <a:t> </a:t>
            </a:r>
            <a:r>
              <a:rPr lang="fr-FR" sz="1800" dirty="0" err="1"/>
              <a:t>comportamento</a:t>
            </a:r>
            <a:r>
              <a:rPr lang="fr-FR" sz="1800" dirty="0"/>
              <a:t> </a:t>
            </a:r>
            <a:r>
              <a:rPr lang="fr-FR" sz="1800" dirty="0" err="1"/>
              <a:t>deviante</a:t>
            </a:r>
            <a:r>
              <a:rPr lang="fr-FR" sz="1800" dirty="0"/>
              <a:t> in </a:t>
            </a:r>
            <a:r>
              <a:rPr lang="fr-FR" sz="1800" dirty="0" err="1"/>
              <a:t>assenza</a:t>
            </a:r>
            <a:r>
              <a:rPr lang="fr-FR" sz="1800" dirty="0"/>
              <a:t> di </a:t>
            </a:r>
            <a:r>
              <a:rPr lang="fr-FR" sz="1800" dirty="0" err="1"/>
              <a:t>usi</a:t>
            </a:r>
            <a:r>
              <a:rPr lang="fr-FR" sz="1800" dirty="0"/>
              <a:t> e </a:t>
            </a:r>
            <a:r>
              <a:rPr lang="fr-FR" sz="1800" dirty="0" err="1"/>
              <a:t>costumi</a:t>
            </a:r>
            <a:r>
              <a:rPr lang="fr-FR" sz="1800" dirty="0"/>
              <a:t> </a:t>
            </a:r>
            <a:r>
              <a:rPr lang="fr-FR" sz="1800" dirty="0" err="1"/>
              <a:t>esistenti</a:t>
            </a:r>
            <a:endParaRPr lang="fr-FR" sz="1800" dirty="0"/>
          </a:p>
          <a:p>
            <a:pPr marL="457200" indent="-457200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fr-FR" sz="1800" dirty="0"/>
              <a:t>Ma anche: </a:t>
            </a:r>
            <a:r>
              <a:rPr lang="fr-FR" sz="1800" dirty="0" err="1"/>
              <a:t>niente</a:t>
            </a:r>
            <a:r>
              <a:rPr lang="fr-FR" sz="1800" dirty="0"/>
              <a:t> </a:t>
            </a:r>
            <a:r>
              <a:rPr lang="fr-FR" sz="1800" dirty="0" err="1"/>
              <a:t>sviluppo</a:t>
            </a:r>
            <a:r>
              <a:rPr lang="fr-FR" sz="1800" dirty="0"/>
              <a:t>, </a:t>
            </a:r>
            <a:r>
              <a:rPr lang="fr-FR" sz="1800" dirty="0" err="1"/>
              <a:t>niente</a:t>
            </a:r>
            <a:r>
              <a:rPr lang="fr-FR" sz="1800" dirty="0"/>
              <a:t> </a:t>
            </a:r>
            <a:r>
              <a:rPr lang="fr-FR" sz="1800" dirty="0" err="1"/>
              <a:t>progresso</a:t>
            </a:r>
            <a:r>
              <a:rPr lang="fr-FR" sz="1800" dirty="0"/>
              <a:t>, </a:t>
            </a:r>
            <a:r>
              <a:rPr lang="fr-FR" sz="1800" dirty="0" err="1"/>
              <a:t>niente</a:t>
            </a:r>
            <a:r>
              <a:rPr lang="fr-FR" sz="1800" dirty="0"/>
              <a:t> </a:t>
            </a:r>
            <a:r>
              <a:rPr lang="fr-FR" sz="1800" dirty="0" err="1"/>
              <a:t>evoluzione</a:t>
            </a:r>
            <a:r>
              <a:rPr lang="fr-FR" sz="1800" dirty="0"/>
              <a:t>!</a:t>
            </a:r>
          </a:p>
          <a:p>
            <a:pPr marL="534988" indent="-174625">
              <a:lnSpc>
                <a:spcPct val="110000"/>
              </a:lnSpc>
              <a:buClr>
                <a:srgbClr val="FF6FCF"/>
              </a:buClr>
              <a:buFont typeface="Arial"/>
              <a:buChar char="•"/>
            </a:pPr>
            <a:r>
              <a:rPr lang="fr-FR" sz="1800" dirty="0"/>
              <a:t>Un </a:t>
            </a:r>
            <a:r>
              <a:rPr lang="fr-FR" sz="1800" dirty="0" err="1"/>
              <a:t>deviante</a:t>
            </a:r>
            <a:r>
              <a:rPr lang="fr-FR" sz="1800" dirty="0"/>
              <a:t> </a:t>
            </a:r>
            <a:r>
              <a:rPr lang="fr-FR" sz="1800" dirty="0" err="1"/>
              <a:t>è</a:t>
            </a:r>
            <a:r>
              <a:rPr lang="fr-FR" sz="1800" dirty="0"/>
              <a:t> </a:t>
            </a:r>
            <a:r>
              <a:rPr lang="fr-FR" sz="1800" dirty="0" err="1"/>
              <a:t>sempre</a:t>
            </a:r>
            <a:r>
              <a:rPr lang="fr-FR" sz="1800" dirty="0"/>
              <a:t> anche </a:t>
            </a:r>
            <a:r>
              <a:rPr lang="fr-FR" sz="1800" dirty="0" err="1"/>
              <a:t>qualcuno</a:t>
            </a:r>
            <a:r>
              <a:rPr lang="fr-FR" sz="1800" dirty="0"/>
              <a:t> </a:t>
            </a:r>
            <a:r>
              <a:rPr lang="fr-FR" sz="1800" dirty="0" err="1"/>
              <a:t>che</a:t>
            </a:r>
            <a:r>
              <a:rPr lang="fr-FR" sz="1800" dirty="0"/>
              <a:t> </a:t>
            </a:r>
            <a:r>
              <a:rPr lang="fr-FR" sz="1800" dirty="0" err="1"/>
              <a:t>emana</a:t>
            </a:r>
            <a:endParaRPr lang="fr-FR" sz="1800" dirty="0"/>
          </a:p>
          <a:p>
            <a:pPr marL="534988" indent="-174625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fr-FR" sz="1800" dirty="0"/>
              <a:t>La </a:t>
            </a:r>
            <a:r>
              <a:rPr lang="fr-FR" sz="1800" dirty="0" err="1"/>
              <a:t>devianza</a:t>
            </a:r>
            <a:r>
              <a:rPr lang="fr-FR" sz="1800" dirty="0"/>
              <a:t> </a:t>
            </a:r>
            <a:r>
              <a:rPr lang="fr-FR" sz="1800" dirty="0" err="1"/>
              <a:t>è</a:t>
            </a:r>
            <a:r>
              <a:rPr lang="fr-FR" sz="1800" dirty="0"/>
              <a:t> </a:t>
            </a:r>
            <a:r>
              <a:rPr lang="fr-FR" sz="1800" dirty="0" err="1"/>
              <a:t>all'inizio</a:t>
            </a:r>
            <a:r>
              <a:rPr lang="fr-FR" sz="1800" dirty="0"/>
              <a:t> di </a:t>
            </a:r>
            <a:r>
              <a:rPr lang="fr-FR" sz="1800" dirty="0" err="1"/>
              <a:t>ogni</a:t>
            </a:r>
            <a:r>
              <a:rPr lang="fr-FR" sz="1800" dirty="0"/>
              <a:t> </a:t>
            </a:r>
            <a:r>
              <a:rPr lang="fr-FR" sz="1800" dirty="0" err="1"/>
              <a:t>sviluppo</a:t>
            </a:r>
            <a:endParaRPr lang="fr-FR" sz="1800" noProof="0" dirty="0"/>
          </a:p>
          <a:p>
            <a:pPr marL="534988" indent="-174625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fr-FR" sz="1800" dirty="0"/>
              <a:t>La </a:t>
            </a:r>
            <a:r>
              <a:rPr lang="fr-FR" sz="1800" dirty="0" err="1"/>
              <a:t>capacità</a:t>
            </a:r>
            <a:r>
              <a:rPr lang="fr-FR" sz="1800" dirty="0"/>
              <a:t> di </a:t>
            </a:r>
            <a:r>
              <a:rPr lang="fr-FR" sz="1800" dirty="0" err="1"/>
              <a:t>trarre</a:t>
            </a:r>
            <a:r>
              <a:rPr lang="fr-FR" sz="1800" dirty="0"/>
              <a:t> </a:t>
            </a:r>
            <a:r>
              <a:rPr lang="fr-FR" sz="1800" dirty="0" err="1"/>
              <a:t>vantaggio</a:t>
            </a:r>
            <a:r>
              <a:rPr lang="fr-FR" sz="1800" dirty="0"/>
              <a:t> dalle </a:t>
            </a:r>
            <a:r>
              <a:rPr lang="fr-FR" sz="1800" dirty="0" err="1"/>
              <a:t>deviazioni</a:t>
            </a:r>
            <a:r>
              <a:rPr lang="fr-FR" sz="1800" dirty="0"/>
              <a:t> </a:t>
            </a:r>
            <a:r>
              <a:rPr lang="fr-FR" sz="1800" dirty="0" err="1"/>
              <a:t>è</a:t>
            </a:r>
            <a:r>
              <a:rPr lang="fr-FR" sz="1800" dirty="0"/>
              <a:t> </a:t>
            </a:r>
            <a:r>
              <a:rPr lang="fr-FR" sz="1800" dirty="0" err="1"/>
              <a:t>probabilmente</a:t>
            </a:r>
            <a:r>
              <a:rPr lang="fr-FR" sz="1800" dirty="0"/>
              <a:t> l'</a:t>
            </a:r>
            <a:r>
              <a:rPr lang="fr-FR" sz="1800" dirty="0" err="1"/>
              <a:t>unico</a:t>
            </a:r>
            <a:r>
              <a:rPr lang="fr-FR" sz="1800" dirty="0"/>
              <a:t> modo per </a:t>
            </a:r>
            <a:r>
              <a:rPr lang="fr-FR" sz="1800" dirty="0" err="1"/>
              <a:t>evolvere</a:t>
            </a:r>
            <a:endParaRPr lang="fr-FR" sz="1800" dirty="0"/>
          </a:p>
          <a:p>
            <a:pPr marL="457200" indent="-457200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fr-FR" sz="1800" dirty="0" err="1"/>
              <a:t>Deviazione</a:t>
            </a:r>
            <a:r>
              <a:rPr lang="fr-FR" sz="1800" dirty="0"/>
              <a:t> ➛ </a:t>
            </a:r>
            <a:r>
              <a:rPr lang="fr-FR" sz="1800" dirty="0" err="1"/>
              <a:t>Possibilità</a:t>
            </a:r>
            <a:r>
              <a:rPr lang="fr-FR" sz="1800" dirty="0"/>
              <a:t> di </a:t>
            </a:r>
            <a:r>
              <a:rPr lang="fr-FR" sz="1800" dirty="0" err="1"/>
              <a:t>ulteriore</a:t>
            </a:r>
            <a:r>
              <a:rPr lang="fr-FR" sz="1800" dirty="0"/>
              <a:t> </a:t>
            </a:r>
            <a:r>
              <a:rPr lang="fr-FR" sz="1800" dirty="0" err="1"/>
              <a:t>sviluppo</a:t>
            </a:r>
            <a:endParaRPr lang="fr-FR" sz="1800" dirty="0"/>
          </a:p>
          <a:p>
            <a:pPr marL="457200" indent="-457200">
              <a:lnSpc>
                <a:spcPct val="110000"/>
              </a:lnSpc>
              <a:buClr>
                <a:srgbClr val="FF6FCF"/>
              </a:buClr>
              <a:buChar char="•"/>
            </a:pPr>
            <a:endParaRPr lang="fr-FR" sz="1800" dirty="0"/>
          </a:p>
          <a:p>
            <a:pPr marL="457200" indent="-457200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fr-FR" sz="1800" dirty="0"/>
              <a:t>PERÒ: le </a:t>
            </a:r>
            <a:r>
              <a:rPr lang="fr-FR" sz="1800" dirty="0" err="1"/>
              <a:t>deviazioni</a:t>
            </a:r>
            <a:r>
              <a:rPr lang="fr-FR" sz="1800" dirty="0"/>
              <a:t> </a:t>
            </a:r>
            <a:r>
              <a:rPr lang="fr-FR" sz="1800" dirty="0" err="1"/>
              <a:t>diventano</a:t>
            </a:r>
            <a:r>
              <a:rPr lang="fr-FR" sz="1800" dirty="0"/>
              <a:t> </a:t>
            </a:r>
            <a:r>
              <a:rPr lang="fr-FR" sz="1800" dirty="0" err="1"/>
              <a:t>distruttive</a:t>
            </a:r>
            <a:r>
              <a:rPr lang="fr-FR" sz="1800" dirty="0"/>
              <a:t> </a:t>
            </a:r>
            <a:r>
              <a:rPr lang="fr-FR" sz="1800" dirty="0" err="1"/>
              <a:t>quando</a:t>
            </a:r>
            <a:r>
              <a:rPr lang="fr-FR" sz="1800" dirty="0"/>
              <a:t> </a:t>
            </a:r>
            <a:r>
              <a:rPr lang="fr-FR" sz="1800" dirty="0" err="1"/>
              <a:t>superano</a:t>
            </a:r>
            <a:r>
              <a:rPr lang="fr-FR" sz="1800" dirty="0"/>
              <a:t> la </a:t>
            </a:r>
            <a:r>
              <a:rPr lang="fr-FR" sz="1800" dirty="0" err="1"/>
              <a:t>capacità</a:t>
            </a:r>
            <a:r>
              <a:rPr lang="fr-FR" sz="1800" dirty="0"/>
              <a:t> di </a:t>
            </a:r>
            <a:r>
              <a:rPr lang="fr-FR" sz="1800" dirty="0" err="1"/>
              <a:t>adattamento</a:t>
            </a:r>
            <a:r>
              <a:rPr lang="fr-FR" sz="1800" dirty="0"/>
              <a:t> </a:t>
            </a:r>
            <a:r>
              <a:rPr lang="fr-FR" sz="1800" dirty="0" err="1"/>
              <a:t>del</a:t>
            </a:r>
            <a:r>
              <a:rPr lang="fr-FR" sz="1800" dirty="0"/>
              <a:t> </a:t>
            </a:r>
            <a:r>
              <a:rPr lang="fr-FR" sz="1800" dirty="0" err="1"/>
              <a:t>sistema</a:t>
            </a:r>
            <a:r>
              <a:rPr lang="fr-FR" sz="1800" dirty="0"/>
              <a:t>.</a:t>
            </a:r>
          </a:p>
          <a:p>
            <a:pPr marL="715963" indent="-350838">
              <a:lnSpc>
                <a:spcPct val="110000"/>
              </a:lnSpc>
              <a:buClr>
                <a:srgbClr val="FF6FCF"/>
              </a:buClr>
              <a:buChar char="•"/>
            </a:pPr>
            <a:r>
              <a:rPr lang="fr-FR" sz="1800" dirty="0" err="1"/>
              <a:t>Pericolo</a:t>
            </a:r>
            <a:r>
              <a:rPr lang="fr-FR" sz="1800" dirty="0"/>
              <a:t> di </a:t>
            </a:r>
            <a:r>
              <a:rPr lang="fr-FR" sz="1800" dirty="0" err="1"/>
              <a:t>esaurimento</a:t>
            </a:r>
            <a:r>
              <a:rPr lang="fr-FR" sz="1800" dirty="0"/>
              <a:t>, </a:t>
            </a:r>
            <a:r>
              <a:rPr lang="fr-FR" sz="1800" dirty="0" err="1"/>
              <a:t>disfacimento</a:t>
            </a:r>
            <a:r>
              <a:rPr lang="fr-FR" sz="1800" dirty="0"/>
              <a:t>, </a:t>
            </a:r>
            <a:r>
              <a:rPr lang="fr-FR" sz="1800" dirty="0" err="1"/>
              <a:t>ecc</a:t>
            </a:r>
            <a:r>
              <a:rPr lang="fr-FR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38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sz="3200" b="1" dirty="0" err="1">
                <a:solidFill>
                  <a:srgbClr val="7F7F7F"/>
                </a:solidFill>
              </a:rPr>
              <a:t>Definizione</a:t>
            </a:r>
            <a:r>
              <a:rPr lang="fr-CH" sz="3200" b="1" dirty="0">
                <a:solidFill>
                  <a:srgbClr val="7F7F7F"/>
                </a:solidFill>
              </a:rPr>
              <a:t> </a:t>
            </a:r>
            <a:r>
              <a:rPr lang="fr-CH" sz="3200" b="1" dirty="0" err="1">
                <a:solidFill>
                  <a:srgbClr val="7F7F7F"/>
                </a:solidFill>
              </a:rPr>
              <a:t>alternativa</a:t>
            </a:r>
            <a:r>
              <a:rPr lang="fr-CH" sz="3200" b="1" dirty="0">
                <a:solidFill>
                  <a:srgbClr val="7F7F7F"/>
                </a:solidFill>
              </a:rPr>
              <a:t> </a:t>
            </a:r>
            <a:r>
              <a:rPr lang="fr-CH" sz="3200" b="1" dirty="0" err="1">
                <a:solidFill>
                  <a:srgbClr val="7F7F7F"/>
                </a:solidFill>
              </a:rPr>
              <a:t>del</a:t>
            </a:r>
            <a:r>
              <a:rPr lang="fr-CH" sz="3200" b="1" dirty="0">
                <a:solidFill>
                  <a:srgbClr val="7F7F7F"/>
                </a:solidFill>
              </a:rPr>
              <a:t> </a:t>
            </a:r>
            <a:r>
              <a:rPr lang="fr-CH" sz="3200" b="1" dirty="0" err="1">
                <a:solidFill>
                  <a:srgbClr val="7F7F7F"/>
                </a:solidFill>
              </a:rPr>
              <a:t>deviante</a:t>
            </a:r>
            <a:endParaRPr lang="fr-CH" sz="3200" b="1" dirty="0">
              <a:solidFill>
                <a:srgbClr val="7F7F7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57994" y="1123442"/>
            <a:ext cx="7901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Clr>
                <a:srgbClr val="FF6FCF"/>
              </a:buClr>
            </a:pPr>
            <a:r>
              <a:rPr lang="en-US" sz="2000" b="1" dirty="0"/>
              <a:t>"Persona </a:t>
            </a:r>
            <a:r>
              <a:rPr lang="en-US" sz="2000" b="1" dirty="0" err="1"/>
              <a:t>che</a:t>
            </a:r>
            <a:r>
              <a:rPr lang="en-US" sz="2000" b="1" dirty="0"/>
              <a:t> non </a:t>
            </a:r>
            <a:r>
              <a:rPr lang="en-US" sz="2000" b="1" dirty="0" err="1"/>
              <a:t>partecipa</a:t>
            </a:r>
            <a:r>
              <a:rPr lang="en-US" sz="2000" b="1" dirty="0"/>
              <a:t> </a:t>
            </a:r>
            <a:r>
              <a:rPr lang="en-US" sz="2000" b="1" dirty="0" err="1"/>
              <a:t>alla</a:t>
            </a:r>
            <a:r>
              <a:rPr lang="en-US" sz="2000" b="1" dirty="0"/>
              <a:t> vita </a:t>
            </a:r>
            <a:r>
              <a:rPr lang="en-US" sz="2000" b="1" dirty="0" err="1"/>
              <a:t>sociale</a:t>
            </a:r>
            <a:r>
              <a:rPr lang="en-US" sz="2000" b="1" dirty="0"/>
              <a:t>".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457201" y="1780597"/>
            <a:ext cx="7315722" cy="1077848"/>
            <a:chOff x="457201" y="1780597"/>
            <a:chExt cx="7315722" cy="1077848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1780597"/>
              <a:ext cx="1077848" cy="107784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Rechteck 5"/>
            <p:cNvSpPr/>
            <p:nvPr/>
          </p:nvSpPr>
          <p:spPr>
            <a:xfrm>
              <a:off x="1765477" y="1996356"/>
              <a:ext cx="60074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400"/>
                </a:spcAft>
                <a:buClr>
                  <a:srgbClr val="FF6FCF"/>
                </a:buClr>
              </a:pPr>
              <a:r>
                <a:rPr lang="en-US" sz="1800" dirty="0" err="1"/>
                <a:t>Partecipazione</a:t>
              </a:r>
              <a:r>
                <a:rPr lang="en-US" sz="1800" dirty="0"/>
                <a:t> </a:t>
              </a:r>
              <a:r>
                <a:rPr lang="en-US" sz="1800" dirty="0" err="1"/>
                <a:t>politica</a:t>
              </a:r>
              <a:r>
                <a:rPr lang="en-US" sz="1800" dirty="0"/>
                <a:t> (</a:t>
              </a:r>
              <a:r>
                <a:rPr lang="en-US" sz="1800" dirty="0" err="1"/>
                <a:t>votare</a:t>
              </a:r>
              <a:r>
                <a:rPr lang="en-US" sz="1800" dirty="0"/>
                <a:t>, </a:t>
              </a:r>
              <a:r>
                <a:rPr lang="en-US" sz="1800" dirty="0" err="1"/>
                <a:t>essere</a:t>
              </a:r>
              <a:r>
                <a:rPr lang="en-US" sz="1800" dirty="0"/>
                <a:t> </a:t>
              </a:r>
              <a:r>
                <a:rPr lang="en-US" sz="1800" dirty="0" err="1"/>
                <a:t>eletti</a:t>
              </a:r>
              <a:r>
                <a:rPr lang="en-US" sz="1800" dirty="0"/>
                <a:t>, </a:t>
              </a:r>
              <a:r>
                <a:rPr lang="en-US" sz="1800" dirty="0" err="1"/>
                <a:t>schierarsi</a:t>
              </a:r>
              <a:r>
                <a:rPr lang="en-US" sz="1800" dirty="0"/>
                <a:t>, </a:t>
              </a:r>
              <a:r>
                <a:rPr lang="en-US" sz="1800" dirty="0" err="1"/>
                <a:t>formarsi</a:t>
              </a:r>
              <a:r>
                <a:rPr lang="en-US" sz="1800" dirty="0"/>
                <a:t> </a:t>
              </a:r>
              <a:r>
                <a:rPr lang="en-US" sz="1800" dirty="0" err="1"/>
                <a:t>un'opinione</a:t>
              </a:r>
              <a:r>
                <a:rPr lang="en-US" sz="1800" dirty="0"/>
                <a:t>, </a:t>
              </a:r>
              <a:r>
                <a:rPr lang="en-US" sz="1800" dirty="0" err="1"/>
                <a:t>ecc</a:t>
              </a:r>
              <a:r>
                <a:rPr lang="en-US" sz="1800" dirty="0"/>
                <a:t>.)</a:t>
              </a: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457201" y="2970273"/>
            <a:ext cx="7534813" cy="1077848"/>
            <a:chOff x="457201" y="2970273"/>
            <a:chExt cx="7534813" cy="1077848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2970273"/>
              <a:ext cx="1077848" cy="107784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8" name="Rechteck 7"/>
            <p:cNvSpPr/>
            <p:nvPr/>
          </p:nvSpPr>
          <p:spPr>
            <a:xfrm>
              <a:off x="1765477" y="3186032"/>
              <a:ext cx="62265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400"/>
                </a:spcAft>
                <a:buClr>
                  <a:srgbClr val="FF6FCF"/>
                </a:buClr>
              </a:pPr>
              <a:r>
                <a:rPr lang="fr-FR" sz="1800" dirty="0" err="1"/>
                <a:t>Partecipazione</a:t>
              </a:r>
              <a:r>
                <a:rPr lang="fr-FR" sz="1800" dirty="0"/>
                <a:t> culturale (</a:t>
              </a:r>
              <a:r>
                <a:rPr lang="fr-FR" sz="1800" dirty="0" err="1"/>
                <a:t>essere</a:t>
              </a:r>
              <a:r>
                <a:rPr lang="fr-FR" sz="1800" dirty="0"/>
                <a:t> </a:t>
              </a:r>
              <a:r>
                <a:rPr lang="fr-FR" sz="1800" dirty="0" err="1"/>
                <a:t>ispirati</a:t>
              </a:r>
              <a:r>
                <a:rPr lang="fr-FR" sz="1800" dirty="0"/>
                <a:t>, </a:t>
              </a:r>
              <a:r>
                <a:rPr lang="fr-FR" sz="1800" dirty="0" err="1"/>
                <a:t>ispirare</a:t>
              </a:r>
              <a:r>
                <a:rPr lang="fr-FR" sz="1800" dirty="0"/>
                <a:t> </a:t>
              </a:r>
              <a:r>
                <a:rPr lang="fr-FR" sz="1800" dirty="0" err="1"/>
                <a:t>gli</a:t>
              </a:r>
              <a:r>
                <a:rPr lang="fr-FR" sz="1800" dirty="0"/>
                <a:t> </a:t>
              </a:r>
              <a:r>
                <a:rPr lang="fr-FR" sz="1800" dirty="0" err="1"/>
                <a:t>altri</a:t>
              </a:r>
              <a:r>
                <a:rPr lang="fr-FR" sz="1800" dirty="0"/>
                <a:t>, </a:t>
              </a:r>
              <a:r>
                <a:rPr lang="fr-FR" sz="1800" dirty="0" err="1"/>
                <a:t>cercare</a:t>
              </a:r>
              <a:r>
                <a:rPr lang="fr-FR" sz="1800" dirty="0"/>
                <a:t> un </a:t>
              </a:r>
              <a:r>
                <a:rPr lang="fr-FR" sz="1800" dirty="0" err="1"/>
                <a:t>significato</a:t>
              </a:r>
              <a:r>
                <a:rPr lang="fr-FR" sz="1800" dirty="0"/>
                <a:t>, </a:t>
              </a:r>
              <a:r>
                <a:rPr lang="fr-FR" sz="1800" dirty="0" err="1"/>
                <a:t>comunicare</a:t>
              </a:r>
              <a:r>
                <a:rPr lang="fr-FR" sz="1800" dirty="0"/>
                <a:t> un </a:t>
              </a:r>
              <a:r>
                <a:rPr lang="fr-FR" sz="1800" dirty="0" err="1"/>
                <a:t>significato</a:t>
              </a:r>
              <a:r>
                <a:rPr lang="fr-FR" sz="1800" dirty="0"/>
                <a:t>)</a:t>
              </a: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457201" y="4159949"/>
            <a:ext cx="7413407" cy="1077848"/>
            <a:chOff x="457201" y="4159949"/>
            <a:chExt cx="7413407" cy="1077848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4159949"/>
              <a:ext cx="1077848" cy="107784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3" name="Rechteck 12"/>
            <p:cNvSpPr/>
            <p:nvPr/>
          </p:nvSpPr>
          <p:spPr>
            <a:xfrm>
              <a:off x="1765476" y="4375708"/>
              <a:ext cx="610513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400"/>
                </a:spcAft>
                <a:buClr>
                  <a:srgbClr val="FF6FCF"/>
                </a:buClr>
              </a:pPr>
              <a:r>
                <a:rPr lang="fr-FR" sz="1800" dirty="0" err="1"/>
                <a:t>Partecipazione</a:t>
              </a:r>
              <a:r>
                <a:rPr lang="fr-FR" sz="1800" dirty="0"/>
                <a:t> alla </a:t>
              </a:r>
              <a:r>
                <a:rPr lang="fr-FR" sz="1800" dirty="0" err="1"/>
                <a:t>società</a:t>
              </a:r>
              <a:r>
                <a:rPr lang="fr-FR" sz="1800" dirty="0"/>
                <a:t> civile (</a:t>
              </a:r>
              <a:r>
                <a:rPr lang="fr-FR" sz="1800" dirty="0" err="1"/>
                <a:t>aiuto</a:t>
              </a:r>
              <a:r>
                <a:rPr lang="fr-FR" sz="1800" dirty="0"/>
                <a:t>, </a:t>
              </a:r>
              <a:r>
                <a:rPr lang="fr-FR" sz="1800" dirty="0" err="1"/>
                <a:t>sostegno</a:t>
              </a:r>
              <a:r>
                <a:rPr lang="fr-FR" sz="1800" dirty="0"/>
                <a:t> </a:t>
              </a:r>
              <a:r>
                <a:rPr lang="fr-FR" sz="1800" dirty="0" err="1"/>
                <a:t>reciproco</a:t>
              </a:r>
              <a:r>
                <a:rPr lang="fr-FR" sz="1800" dirty="0"/>
                <a:t>, </a:t>
              </a:r>
              <a:r>
                <a:rPr lang="fr-FR" sz="1800" dirty="0" err="1"/>
                <a:t>convivialità</a:t>
              </a:r>
              <a:r>
                <a:rPr lang="fr-FR" sz="1800" dirty="0"/>
                <a:t>, </a:t>
              </a:r>
              <a:r>
                <a:rPr lang="fr-FR" sz="1800" dirty="0" err="1"/>
                <a:t>ospitalità</a:t>
              </a:r>
              <a:r>
                <a:rPr lang="fr-FR" sz="1800" dirty="0"/>
                <a:t>, </a:t>
              </a:r>
              <a:r>
                <a:rPr lang="fr-FR" sz="1800" dirty="0" err="1"/>
                <a:t>ecc</a:t>
              </a:r>
              <a:r>
                <a:rPr lang="fr-FR" sz="1800" dirty="0"/>
                <a:t>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783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694134" y="1829444"/>
            <a:ext cx="3474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6FCF"/>
              </a:buClr>
            </a:pPr>
            <a:r>
              <a:rPr lang="fr-FR" dirty="0" err="1"/>
              <a:t>Cambiamento</a:t>
            </a:r>
            <a:r>
              <a:rPr lang="fr-FR" dirty="0"/>
              <a:t> di </a:t>
            </a:r>
            <a:r>
              <a:rPr lang="fr-FR" dirty="0" err="1"/>
              <a:t>visione</a:t>
            </a:r>
            <a:endParaRPr lang="fr-FR" dirty="0"/>
          </a:p>
        </p:txBody>
      </p:sp>
      <p:sp>
        <p:nvSpPr>
          <p:cNvPr id="5" name="Textfeld 4"/>
          <p:cNvSpPr txBox="1"/>
          <p:nvPr/>
        </p:nvSpPr>
        <p:spPr>
          <a:xfrm>
            <a:off x="821728" y="3275358"/>
            <a:ext cx="303221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800" b="1" dirty="0" err="1">
                <a:solidFill>
                  <a:srgbClr val="000000"/>
                </a:solidFill>
              </a:rPr>
              <a:t>isolamento</a:t>
            </a:r>
            <a:r>
              <a:rPr lang="fr-FR" sz="1800" b="1" dirty="0">
                <a:solidFill>
                  <a:srgbClr val="000000"/>
                </a:solidFill>
              </a:rPr>
              <a:t> </a:t>
            </a:r>
            <a:r>
              <a:rPr lang="fr-FR" sz="1800" b="1" dirty="0" err="1">
                <a:solidFill>
                  <a:srgbClr val="000000"/>
                </a:solidFill>
              </a:rPr>
              <a:t>della</a:t>
            </a:r>
            <a:r>
              <a:rPr lang="fr-FR" sz="1800" b="1" dirty="0">
                <a:solidFill>
                  <a:srgbClr val="000000"/>
                </a:solidFill>
              </a:rPr>
              <a:t> </a:t>
            </a:r>
            <a:r>
              <a:rPr lang="fr-FR" sz="1800" b="1" dirty="0" err="1">
                <a:solidFill>
                  <a:srgbClr val="000000"/>
                </a:solidFill>
              </a:rPr>
              <a:t>devianza</a:t>
            </a:r>
            <a:r>
              <a:rPr lang="fr-FR" sz="1800" dirty="0" err="1">
                <a:solidFill>
                  <a:srgbClr val="000000"/>
                </a:solidFill>
              </a:rPr>
              <a:t>mantenere</a:t>
            </a:r>
            <a:r>
              <a:rPr lang="fr-FR" sz="1800" dirty="0">
                <a:solidFill>
                  <a:srgbClr val="000000"/>
                </a:solidFill>
              </a:rPr>
              <a:t> la </a:t>
            </a:r>
            <a:r>
              <a:rPr lang="fr-FR" sz="1800" dirty="0" err="1">
                <a:solidFill>
                  <a:srgbClr val="000000"/>
                </a:solidFill>
              </a:rPr>
              <a:t>devianza</a:t>
            </a:r>
            <a:r>
              <a:rPr lang="fr-FR" sz="1800" dirty="0">
                <a:solidFill>
                  <a:srgbClr val="000000"/>
                </a:solidFill>
              </a:rPr>
              <a:t> e</a:t>
            </a:r>
          </a:p>
          <a:p>
            <a:pPr algn="ctr" rtl="0" latinLnBrk="1" hangingPunct="0"/>
            <a:r>
              <a:rPr lang="fr-FR" sz="1800" dirty="0" err="1">
                <a:solidFill>
                  <a:srgbClr val="000000"/>
                </a:solidFill>
              </a:rPr>
              <a:t>normalità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err="1">
                <a:solidFill>
                  <a:srgbClr val="000000"/>
                </a:solidFill>
              </a:rPr>
              <a:t>separate</a:t>
            </a:r>
            <a:endParaRPr lang="fr-FR" sz="1800" dirty="0">
              <a:solidFill>
                <a:srgbClr val="000000"/>
              </a:solidFill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3853947" y="3275358"/>
            <a:ext cx="4584659" cy="923328"/>
            <a:chOff x="3853947" y="3275358"/>
            <a:chExt cx="4584659" cy="923328"/>
          </a:xfrm>
        </p:grpSpPr>
        <p:sp>
          <p:nvSpPr>
            <p:cNvPr id="6" name="Textfeld 5"/>
            <p:cNvSpPr txBox="1"/>
            <p:nvPr/>
          </p:nvSpPr>
          <p:spPr>
            <a:xfrm>
              <a:off x="5236827" y="3275358"/>
              <a:ext cx="320177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1800" b="1" dirty="0" err="1">
                  <a:solidFill>
                    <a:srgbClr val="000000"/>
                  </a:solidFill>
                </a:rPr>
                <a:t>promozione</a:t>
              </a:r>
              <a:r>
                <a:rPr lang="fr-FR" sz="1800" b="1" dirty="0">
                  <a:solidFill>
                    <a:srgbClr val="000000"/>
                  </a:solidFill>
                </a:rPr>
                <a:t> delle </a:t>
              </a:r>
              <a:r>
                <a:rPr lang="fr-FR" sz="1800" b="1" dirty="0" err="1">
                  <a:solidFill>
                    <a:srgbClr val="000000"/>
                  </a:solidFill>
                </a:rPr>
                <a:t>interazioni</a:t>
              </a:r>
              <a:endParaRPr lang="fr-FR" sz="1800" b="1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FR" sz="1800" dirty="0" err="1">
                  <a:solidFill>
                    <a:srgbClr val="000000"/>
                  </a:solidFill>
                </a:rPr>
                <a:t>tra</a:t>
              </a:r>
              <a:r>
                <a:rPr lang="fr-FR" sz="1800" dirty="0">
                  <a:solidFill>
                    <a:srgbClr val="000000"/>
                  </a:solidFill>
                </a:rPr>
                <a:t> </a:t>
              </a:r>
              <a:r>
                <a:rPr lang="fr-FR" sz="1800" dirty="0" err="1">
                  <a:solidFill>
                    <a:srgbClr val="000000"/>
                  </a:solidFill>
                </a:rPr>
                <a:t>alterità</a:t>
              </a:r>
              <a:r>
                <a:rPr lang="fr-FR" sz="1800" dirty="0">
                  <a:solidFill>
                    <a:srgbClr val="000000"/>
                  </a:solidFill>
                </a:rPr>
                <a:t> e</a:t>
              </a:r>
            </a:p>
            <a:p>
              <a:pPr algn="ctr" rtl="0" latinLnBrk="1" hangingPunct="0"/>
              <a:r>
                <a:rPr lang="fr-FR" sz="1800" dirty="0" err="1">
                  <a:solidFill>
                    <a:srgbClr val="000000"/>
                  </a:solidFill>
                </a:rPr>
                <a:t>normalità</a:t>
              </a:r>
              <a:endParaRPr lang="fr-FR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10" name="Gerade Verbindung 9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3853947" y="3737022"/>
              <a:ext cx="1382880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9" name="Titel 1"/>
          <p:cNvSpPr txBox="1">
            <a:spLocks/>
          </p:cNvSpPr>
          <p:nvPr/>
        </p:nvSpPr>
        <p:spPr>
          <a:xfrm>
            <a:off x="265145" y="274638"/>
            <a:ext cx="8508815" cy="1323975"/>
          </a:xfrm>
          <a:prstGeom prst="rect">
            <a:avLst/>
          </a:prstGeom>
        </p:spPr>
        <p:txBody>
          <a:bodyPr/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dirty="0" err="1">
                <a:solidFill>
                  <a:srgbClr val="7F7F7F"/>
                </a:solidFill>
              </a:rPr>
              <a:t>Transizione</a:t>
            </a:r>
            <a:r>
              <a:rPr lang="fr-FR" b="1" dirty="0">
                <a:solidFill>
                  <a:srgbClr val="7F7F7F"/>
                </a:solidFill>
              </a:rPr>
              <a:t> verso un </a:t>
            </a:r>
            <a:r>
              <a:rPr lang="fr-FR" b="1" dirty="0" err="1">
                <a:solidFill>
                  <a:srgbClr val="7F7F7F"/>
                </a:solidFill>
              </a:rPr>
              <a:t>sistema</a:t>
            </a:r>
            <a:r>
              <a:rPr lang="fr-FR" b="1" dirty="0">
                <a:solidFill>
                  <a:srgbClr val="7F7F7F"/>
                </a:solidFill>
              </a:rPr>
              <a:t> </a:t>
            </a:r>
            <a:r>
              <a:rPr lang="fr-FR" b="1" dirty="0" err="1">
                <a:solidFill>
                  <a:srgbClr val="7F7F7F"/>
                </a:solidFill>
              </a:rPr>
              <a:t>assimilativo</a:t>
            </a:r>
            <a:endParaRPr lang="fr-FR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117" name="Group 5"/>
          <p:cNvGrpSpPr>
            <a:grpSpLocks/>
          </p:cNvGrpSpPr>
          <p:nvPr/>
        </p:nvGrpSpPr>
        <p:grpSpPr bwMode="auto">
          <a:xfrm>
            <a:off x="1346383" y="1795552"/>
            <a:ext cx="2378076" cy="3098799"/>
            <a:chOff x="700" y="1729"/>
            <a:chExt cx="1498" cy="1952"/>
          </a:xfrm>
        </p:grpSpPr>
        <p:pic>
          <p:nvPicPr>
            <p:cNvPr id="2650118" name="Picture 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" y="1729"/>
              <a:ext cx="1175" cy="1338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sp>
          <p:nvSpPr>
            <p:cNvPr id="2650119" name="Text Box 7"/>
            <p:cNvSpPr txBox="1">
              <a:spLocks noChangeArrowheads="1"/>
            </p:cNvSpPr>
            <p:nvPr/>
          </p:nvSpPr>
          <p:spPr bwMode="auto">
            <a:xfrm>
              <a:off x="700" y="3158"/>
              <a:ext cx="149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dirty="0" err="1"/>
                <a:t>Libertà</a:t>
              </a:r>
              <a:r>
                <a:rPr lang="fr-CH" dirty="0"/>
                <a:t> </a:t>
              </a:r>
              <a:r>
                <a:rPr lang="fr-CH" dirty="0" err="1"/>
                <a:t>negativa</a:t>
              </a:r>
              <a:endParaRPr lang="fr-CH" dirty="0"/>
            </a:p>
            <a:p>
              <a:pPr algn="ctr"/>
              <a:r>
                <a:rPr lang="fr-CH" i="1" dirty="0" err="1"/>
                <a:t>liberi</a:t>
              </a:r>
              <a:r>
                <a:rPr lang="fr-CH" i="1" dirty="0"/>
                <a:t> da ...</a:t>
              </a:r>
            </a:p>
          </p:txBody>
        </p:sp>
      </p:grpSp>
      <p:grpSp>
        <p:nvGrpSpPr>
          <p:cNvPr id="2650120" name="Group 8"/>
          <p:cNvGrpSpPr>
            <a:grpSpLocks/>
          </p:cNvGrpSpPr>
          <p:nvPr/>
        </p:nvGrpSpPr>
        <p:grpSpPr bwMode="auto">
          <a:xfrm>
            <a:off x="5221471" y="2197190"/>
            <a:ext cx="2257426" cy="2697163"/>
            <a:chOff x="3141" y="1979"/>
            <a:chExt cx="1422" cy="1699"/>
          </a:xfrm>
        </p:grpSpPr>
        <p:pic>
          <p:nvPicPr>
            <p:cNvPr id="265012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46" y="1979"/>
              <a:ext cx="811" cy="952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sp>
          <p:nvSpPr>
            <p:cNvPr id="2650122" name="Text Box 10"/>
            <p:cNvSpPr txBox="1">
              <a:spLocks noChangeArrowheads="1"/>
            </p:cNvSpPr>
            <p:nvPr/>
          </p:nvSpPr>
          <p:spPr bwMode="auto">
            <a:xfrm>
              <a:off x="3141" y="3155"/>
              <a:ext cx="142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CH" dirty="0" err="1"/>
                <a:t>Libertà</a:t>
              </a:r>
              <a:r>
                <a:rPr lang="fr-CH" dirty="0"/>
                <a:t> positiva</a:t>
              </a:r>
            </a:p>
            <a:p>
              <a:pPr algn="ctr"/>
              <a:r>
                <a:rPr lang="fr-CH" i="1" dirty="0" err="1"/>
                <a:t>liberi</a:t>
              </a:r>
              <a:r>
                <a:rPr lang="fr-CH" i="1" dirty="0"/>
                <a:t> per...</a:t>
              </a:r>
            </a:p>
          </p:txBody>
        </p:sp>
      </p:grpSp>
      <p:sp>
        <p:nvSpPr>
          <p:cNvPr id="11" name="Text Box 8">
            <a:extLst>
              <a:ext uri="{FF2B5EF4-FFF2-40B4-BE49-F238E27FC236}">
                <a16:creationId xmlns:a16="http://schemas.microsoft.com/office/drawing/2014/main" id="{ECA179CB-A000-5045-894F-AA10CD7F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67" y="223077"/>
            <a:ext cx="7759336" cy="820674"/>
          </a:xfrm>
          <a:prstGeom prst="rect">
            <a:avLst/>
          </a:prstGeom>
        </p:spPr>
        <p:txBody>
          <a:bodyPr anchor="t" anchorCtr="1"/>
          <a:lstStyle>
            <a:lvl1pPr>
              <a:lnSpc>
                <a:spcPct val="150000"/>
              </a:lnSpc>
              <a:defRPr sz="36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" pitchFamily="2" charset="0"/>
                <a:cs typeface="Times New Roman" panose="02020603050405020304" pitchFamily="18" charset="0"/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CH" sz="3200" dirty="0" err="1"/>
              <a:t>Libertà</a:t>
            </a:r>
            <a:r>
              <a:rPr lang="fr-CH" sz="3200" dirty="0"/>
              <a:t> </a:t>
            </a:r>
            <a:r>
              <a:rPr lang="fr-CH" sz="3200" dirty="0" err="1"/>
              <a:t>negativa</a:t>
            </a:r>
            <a:r>
              <a:rPr lang="fr-CH" sz="3200" dirty="0"/>
              <a:t> vs. </a:t>
            </a:r>
            <a:r>
              <a:rPr lang="fr-CH" sz="3200" dirty="0" err="1"/>
              <a:t>libertà</a:t>
            </a:r>
            <a:r>
              <a:rPr lang="fr-CH" sz="3200" dirty="0"/>
              <a:t> positiva</a:t>
            </a:r>
          </a:p>
          <a:p>
            <a:endParaRPr lang="fr-CH" sz="3200" dirty="0"/>
          </a:p>
        </p:txBody>
      </p:sp>
    </p:spTree>
    <p:extLst>
      <p:ext uri="{BB962C8B-B14F-4D97-AF65-F5344CB8AC3E}">
        <p14:creationId xmlns:p14="http://schemas.microsoft.com/office/powerpoint/2010/main" val="290735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5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7">
            <a:extLst>
              <a:ext uri="{FF2B5EF4-FFF2-40B4-BE49-F238E27FC236}">
                <a16:creationId xmlns:a16="http://schemas.microsoft.com/office/drawing/2014/main" id="{4ED11A7D-42AE-F94D-9928-C32D8D3B5B8C}"/>
              </a:ext>
            </a:extLst>
          </p:cNvPr>
          <p:cNvGrpSpPr/>
          <p:nvPr/>
        </p:nvGrpSpPr>
        <p:grpSpPr>
          <a:xfrm>
            <a:off x="2167885" y="2778217"/>
            <a:ext cx="4149869" cy="504056"/>
            <a:chOff x="1501454" y="3846535"/>
            <a:chExt cx="4149869" cy="504056"/>
          </a:xfrm>
        </p:grpSpPr>
        <p:pic>
          <p:nvPicPr>
            <p:cNvPr id="5" name="Bild 3">
              <a:extLst>
                <a:ext uri="{FF2B5EF4-FFF2-40B4-BE49-F238E27FC236}">
                  <a16:creationId xmlns:a16="http://schemas.microsoft.com/office/drawing/2014/main" id="{601EFE83-87F8-234C-9360-8A0C3C3BB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5776" y="3846535"/>
              <a:ext cx="2299203" cy="504056"/>
            </a:xfrm>
            <a:prstGeom prst="rect">
              <a:avLst/>
            </a:prstGeom>
          </p:spPr>
        </p:pic>
        <p:pic>
          <p:nvPicPr>
            <p:cNvPr id="6" name="Bild 4">
              <a:extLst>
                <a:ext uri="{FF2B5EF4-FFF2-40B4-BE49-F238E27FC236}">
                  <a16:creationId xmlns:a16="http://schemas.microsoft.com/office/drawing/2014/main" id="{74AC983F-BF6A-B742-829A-0269EFFBD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1454" y="3861048"/>
              <a:ext cx="1054322" cy="432437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77EC91B8-C2B6-5246-9AE2-A9490FB2C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235" y="3861048"/>
              <a:ext cx="792088" cy="432437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7A95931F-2FA1-9B43-8B2D-D71914FC3809}"/>
              </a:ext>
            </a:extLst>
          </p:cNvPr>
          <p:cNvSpPr/>
          <p:nvPr/>
        </p:nvSpPr>
        <p:spPr>
          <a:xfrm>
            <a:off x="3211349" y="2123072"/>
            <a:ext cx="3997096" cy="1821786"/>
          </a:xfrm>
          <a:prstGeom prst="ellipse">
            <a:avLst/>
          </a:prstGeom>
          <a:noFill/>
          <a:ln>
            <a:solidFill>
              <a:srgbClr val="1C60A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ierung 21">
            <a:extLst>
              <a:ext uri="{FF2B5EF4-FFF2-40B4-BE49-F238E27FC236}">
                <a16:creationId xmlns:a16="http://schemas.microsoft.com/office/drawing/2014/main" id="{F05CDE1B-28A9-C44C-8609-C4A0591A5396}"/>
              </a:ext>
            </a:extLst>
          </p:cNvPr>
          <p:cNvGrpSpPr/>
          <p:nvPr/>
        </p:nvGrpSpPr>
        <p:grpSpPr>
          <a:xfrm>
            <a:off x="6623084" y="3678064"/>
            <a:ext cx="1774114" cy="931765"/>
            <a:chOff x="6623084" y="3678064"/>
            <a:chExt cx="1774114" cy="931765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899A2D1-879E-234A-A257-12C6846C2D82}"/>
                </a:ext>
              </a:extLst>
            </p:cNvPr>
            <p:cNvSpPr txBox="1"/>
            <p:nvPr/>
          </p:nvSpPr>
          <p:spPr>
            <a:xfrm>
              <a:off x="6968602" y="4240497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/>
                <a:t>i sé possibili</a:t>
              </a:r>
            </a:p>
          </p:txBody>
        </p: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DFB01725-BC1A-C749-847E-E454019CD713}"/>
                </a:ext>
              </a:extLst>
            </p:cNvPr>
            <p:cNvCxnSpPr>
              <a:stCxn id="10" idx="1"/>
              <a:endCxn id="8" idx="5"/>
            </p:cNvCxnSpPr>
            <p:nvPr/>
          </p:nvCxnSpPr>
          <p:spPr>
            <a:xfrm flipH="1" flipV="1">
              <a:off x="6623084" y="3678064"/>
              <a:ext cx="345518" cy="747099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67237C84-9B86-754A-9E93-E55156F82FD7}"/>
              </a:ext>
            </a:extLst>
          </p:cNvPr>
          <p:cNvSpPr/>
          <p:nvPr/>
        </p:nvSpPr>
        <p:spPr>
          <a:xfrm>
            <a:off x="1559525" y="2181878"/>
            <a:ext cx="3997096" cy="1821786"/>
          </a:xfrm>
          <a:prstGeom prst="ellipse">
            <a:avLst/>
          </a:prstGeom>
          <a:noFill/>
          <a:ln>
            <a:solidFill>
              <a:srgbClr val="8C51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ierung 23">
            <a:extLst>
              <a:ext uri="{FF2B5EF4-FFF2-40B4-BE49-F238E27FC236}">
                <a16:creationId xmlns:a16="http://schemas.microsoft.com/office/drawing/2014/main" id="{2BEEF8E0-4DBE-534B-B6D3-6121BA8BF885}"/>
              </a:ext>
            </a:extLst>
          </p:cNvPr>
          <p:cNvGrpSpPr/>
          <p:nvPr/>
        </p:nvGrpSpPr>
        <p:grpSpPr>
          <a:xfrm>
            <a:off x="798025" y="3736870"/>
            <a:ext cx="1346861" cy="1017696"/>
            <a:chOff x="969892" y="3736870"/>
            <a:chExt cx="1346861" cy="1017696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F2A25C0-B3EB-2D4F-B4C5-A3F9444AEF46}"/>
                </a:ext>
              </a:extLst>
            </p:cNvPr>
            <p:cNvSpPr txBox="1"/>
            <p:nvPr/>
          </p:nvSpPr>
          <p:spPr>
            <a:xfrm>
              <a:off x="969892" y="4385234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/>
                <a:t>i sé sperati</a:t>
              </a:r>
            </a:p>
          </p:txBody>
        </p: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84319D89-7A21-7141-BA09-592DC36A80C3}"/>
                </a:ext>
              </a:extLst>
            </p:cNvPr>
            <p:cNvCxnSpPr>
              <a:stCxn id="12" idx="3"/>
              <a:endCxn id="14" idx="0"/>
            </p:cNvCxnSpPr>
            <p:nvPr/>
          </p:nvCxnSpPr>
          <p:spPr>
            <a:xfrm flipH="1">
              <a:off x="1620070" y="3736870"/>
              <a:ext cx="696683" cy="648364"/>
            </a:xfrm>
            <a:prstGeom prst="line">
              <a:avLst/>
            </a:prstGeom>
            <a:ln w="12700" cmpd="sng">
              <a:solidFill>
                <a:srgbClr val="8C511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FC1E709F-B6F4-3042-85F9-F3B6CABCC508}"/>
              </a:ext>
            </a:extLst>
          </p:cNvPr>
          <p:cNvSpPr txBox="1"/>
          <p:nvPr/>
        </p:nvSpPr>
        <p:spPr>
          <a:xfrm>
            <a:off x="3165961" y="282690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>
                    <a:lumMod val="50000"/>
                  </a:schemeClr>
                </a:solidFill>
              </a:rPr>
              <a:t>terapia riparativa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2712FB6-5ED3-C849-A942-B1D00CA6C80F}"/>
              </a:ext>
            </a:extLst>
          </p:cNvPr>
          <p:cNvSpPr txBox="1"/>
          <p:nvPr/>
        </p:nvSpPr>
        <p:spPr>
          <a:xfrm>
            <a:off x="2699618" y="5161884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>
                    <a:lumMod val="50000"/>
                  </a:schemeClr>
                </a:solidFill>
              </a:rPr>
              <a:t>terapia creativa</a:t>
            </a:r>
          </a:p>
        </p:txBody>
      </p:sp>
      <p:grpSp>
        <p:nvGrpSpPr>
          <p:cNvPr id="18" name="Gruppierung 24">
            <a:extLst>
              <a:ext uri="{FF2B5EF4-FFF2-40B4-BE49-F238E27FC236}">
                <a16:creationId xmlns:a16="http://schemas.microsoft.com/office/drawing/2014/main" id="{0E92BF17-EB90-CE46-A2A5-099C73D8FD87}"/>
              </a:ext>
            </a:extLst>
          </p:cNvPr>
          <p:cNvGrpSpPr/>
          <p:nvPr/>
        </p:nvGrpSpPr>
        <p:grpSpPr>
          <a:xfrm>
            <a:off x="3092536" y="773758"/>
            <a:ext cx="3147016" cy="1648575"/>
            <a:chOff x="3065436" y="773758"/>
            <a:chExt cx="3147016" cy="1648575"/>
          </a:xfrm>
        </p:grpSpPr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D39C6F3D-529E-B345-A772-6003566B6780}"/>
                </a:ext>
              </a:extLst>
            </p:cNvPr>
            <p:cNvCxnSpPr>
              <a:cxnSpLocks/>
            </p:cNvCxnSpPr>
            <p:nvPr/>
          </p:nvCxnSpPr>
          <p:spPr>
            <a:xfrm>
              <a:off x="4471919" y="773758"/>
              <a:ext cx="0" cy="164857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prstDash val="dash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B133735-652E-DD4D-95D4-36DE94737759}"/>
                </a:ext>
              </a:extLst>
            </p:cNvPr>
            <p:cNvSpPr txBox="1"/>
            <p:nvPr/>
          </p:nvSpPr>
          <p:spPr>
            <a:xfrm>
              <a:off x="3065436" y="1628800"/>
              <a:ext cx="31470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i="1" dirty="0"/>
                <a:t>consente di raggiungere (di nuovo) ...</a:t>
              </a:r>
            </a:p>
          </p:txBody>
        </p:sp>
      </p:grpSp>
      <p:grpSp>
        <p:nvGrpSpPr>
          <p:cNvPr id="23" name="Gruppierung 29">
            <a:extLst>
              <a:ext uri="{FF2B5EF4-FFF2-40B4-BE49-F238E27FC236}">
                <a16:creationId xmlns:a16="http://schemas.microsoft.com/office/drawing/2014/main" id="{D487D20B-B819-9146-AC94-A957E19E60F0}"/>
              </a:ext>
            </a:extLst>
          </p:cNvPr>
          <p:cNvGrpSpPr/>
          <p:nvPr/>
        </p:nvGrpSpPr>
        <p:grpSpPr>
          <a:xfrm>
            <a:off x="3171705" y="3638158"/>
            <a:ext cx="3297698" cy="1523726"/>
            <a:chOff x="2942192" y="3638158"/>
            <a:chExt cx="3297698" cy="1523726"/>
          </a:xfrm>
        </p:grpSpPr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0A37E387-DF38-B54F-BF0C-A416BE523B2B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3084030" y="3640682"/>
              <a:ext cx="608525" cy="152120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prstDash val="dash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21F9C3F2-449C-254C-B656-BDB82E151B9D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3692555" y="3638158"/>
              <a:ext cx="707700" cy="152372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prstDash val="dash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CEE3F33C-1BFC-3C46-A1AC-2B31A652AF38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3692555" y="3845268"/>
              <a:ext cx="1523282" cy="131661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prstDash val="dash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0B1EC8C5-4089-B14F-92AF-A7DCFAAAD737}"/>
                </a:ext>
              </a:extLst>
            </p:cNvPr>
            <p:cNvSpPr/>
            <p:nvPr/>
          </p:nvSpPr>
          <p:spPr>
            <a:xfrm>
              <a:off x="2942192" y="4455941"/>
              <a:ext cx="329769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it-IT" sz="1400" i="1" dirty="0"/>
                <a:t>consente di immaginare e pianificare 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17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EB3E283-DE41-1B4A-82AA-1D8DE6DD261C}"/>
              </a:ext>
            </a:extLst>
          </p:cNvPr>
          <p:cNvSpPr/>
          <p:nvPr/>
        </p:nvSpPr>
        <p:spPr>
          <a:xfrm>
            <a:off x="478562" y="195077"/>
            <a:ext cx="8079917" cy="93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CH" sz="4400" b="1" dirty="0" err="1">
                <a:solidFill>
                  <a:schemeClr val="bg1">
                    <a:lumMod val="50000"/>
                  </a:schemeClr>
                </a:solidFill>
              </a:rPr>
              <a:t>Ospedale</a:t>
            </a:r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: perché?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C36683-19F3-2D42-B5DD-0EEE17016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0753"/>
            <a:ext cx="4130169" cy="3254829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B8E7CF1-D295-C046-92C2-C1B896A77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6197" y="1856582"/>
            <a:ext cx="4912043" cy="2903169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600" dirty="0" err="1"/>
              <a:t>Sorveglianza</a:t>
            </a:r>
            <a:r>
              <a:rPr lang="fr-CH" sz="1600" dirty="0"/>
              <a:t> </a:t>
            </a:r>
            <a:r>
              <a:rPr lang="fr-CH" sz="1600" b="1" dirty="0" err="1"/>
              <a:t>medica</a:t>
            </a:r>
            <a:r>
              <a:rPr lang="fr-CH" sz="1600" b="1" dirty="0"/>
              <a:t>/</a:t>
            </a:r>
            <a:r>
              <a:rPr lang="fr-CH" sz="1600" b="1" dirty="0" err="1"/>
              <a:t>infermieristica</a:t>
            </a:r>
            <a:r>
              <a:rPr lang="fr-CH" sz="1600" b="1" dirty="0"/>
              <a:t> </a:t>
            </a:r>
            <a:r>
              <a:rPr lang="fr-CH" sz="1600" dirty="0"/>
              <a:t>24 ore su 24 con </a:t>
            </a:r>
            <a:r>
              <a:rPr lang="fr-CH" sz="1600" dirty="0" err="1"/>
              <a:t>intervento</a:t>
            </a:r>
            <a:r>
              <a:rPr lang="fr-CH" sz="1600" dirty="0"/>
              <a:t> </a:t>
            </a:r>
            <a:r>
              <a:rPr lang="fr-CH" sz="1600" dirty="0" err="1"/>
              <a:t>immediato</a:t>
            </a:r>
            <a:endParaRPr lang="fr-CH" sz="1600" dirty="0"/>
          </a:p>
          <a:p>
            <a:pPr marL="285750" indent="-28575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600" dirty="0" err="1"/>
              <a:t>Interventi</a:t>
            </a:r>
            <a:r>
              <a:rPr lang="fr-CH" sz="1600" dirty="0"/>
              <a:t> </a:t>
            </a:r>
            <a:r>
              <a:rPr lang="fr-CH" sz="1600" dirty="0" err="1"/>
              <a:t>medici</a:t>
            </a:r>
            <a:r>
              <a:rPr lang="fr-CH" sz="1600" dirty="0"/>
              <a:t>/</a:t>
            </a:r>
            <a:r>
              <a:rPr lang="fr-CH" sz="1600" dirty="0" err="1"/>
              <a:t>infermieristici</a:t>
            </a:r>
            <a:r>
              <a:rPr lang="fr-CH" sz="1600" dirty="0"/>
              <a:t> </a:t>
            </a:r>
            <a:r>
              <a:rPr lang="fr-CH" sz="1600" dirty="0" err="1"/>
              <a:t>frequenti</a:t>
            </a:r>
            <a:r>
              <a:rPr lang="fr-CH" sz="1600" dirty="0"/>
              <a:t> </a:t>
            </a:r>
            <a:r>
              <a:rPr lang="fr-CH" sz="1600" dirty="0" err="1"/>
              <a:t>durante</a:t>
            </a:r>
            <a:r>
              <a:rPr lang="fr-CH" sz="1600" dirty="0"/>
              <a:t> il giorno </a:t>
            </a:r>
            <a:r>
              <a:rPr lang="fr-CH" sz="1600" b="1" dirty="0"/>
              <a:t>e/o</a:t>
            </a:r>
            <a:r>
              <a:rPr lang="fr-CH" sz="1600" dirty="0"/>
              <a:t> la </a:t>
            </a:r>
            <a:r>
              <a:rPr lang="fr-CH" sz="1600" dirty="0" err="1"/>
              <a:t>notte</a:t>
            </a:r>
            <a:endParaRPr lang="fr-CH" sz="1600" dirty="0"/>
          </a:p>
          <a:p>
            <a:pPr marL="285750" indent="-28575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600" dirty="0" err="1"/>
              <a:t>Mobilitazione</a:t>
            </a:r>
            <a:r>
              <a:rPr lang="fr-CH" sz="1600" dirty="0"/>
              <a:t> </a:t>
            </a:r>
            <a:r>
              <a:rPr lang="fr-CH" sz="1600" dirty="0" err="1"/>
              <a:t>frequente</a:t>
            </a:r>
            <a:r>
              <a:rPr lang="fr-CH" sz="1600" dirty="0"/>
              <a:t> e/o </a:t>
            </a:r>
            <a:r>
              <a:rPr lang="fr-CH" sz="1600" dirty="0" err="1"/>
              <a:t>rapida</a:t>
            </a:r>
            <a:r>
              <a:rPr lang="fr-CH" sz="1600" dirty="0"/>
              <a:t> di </a:t>
            </a:r>
            <a:r>
              <a:rPr lang="fr-CH" sz="1600" dirty="0" err="1"/>
              <a:t>medici</a:t>
            </a:r>
            <a:r>
              <a:rPr lang="fr-CH" sz="1600" dirty="0"/>
              <a:t>/</a:t>
            </a:r>
            <a:r>
              <a:rPr lang="fr-CH" sz="1600" dirty="0" err="1"/>
              <a:t>infermieri</a:t>
            </a:r>
            <a:r>
              <a:rPr lang="fr-CH" sz="1600" dirty="0"/>
              <a:t>, non </a:t>
            </a:r>
            <a:r>
              <a:rPr lang="fr-CH" sz="1600" dirty="0" err="1"/>
              <a:t>è</a:t>
            </a:r>
            <a:r>
              <a:rPr lang="fr-CH" sz="1600" dirty="0"/>
              <a:t> </a:t>
            </a:r>
            <a:r>
              <a:rPr lang="fr-CH" sz="1600" dirty="0" err="1"/>
              <a:t>possibile</a:t>
            </a:r>
            <a:r>
              <a:rPr lang="fr-CH" sz="1600" dirty="0"/>
              <a:t> al di </a:t>
            </a:r>
            <a:r>
              <a:rPr lang="fr-CH" sz="1600" dirty="0" err="1"/>
              <a:t>fuori</a:t>
            </a:r>
            <a:r>
              <a:rPr lang="fr-CH" sz="1600" dirty="0"/>
              <a:t> </a:t>
            </a:r>
            <a:r>
              <a:rPr lang="fr-CH" sz="1600" dirty="0" err="1"/>
              <a:t>dell'ospedale</a:t>
            </a:r>
            <a:endParaRPr lang="fr-CH" sz="1600" b="1" dirty="0"/>
          </a:p>
        </p:txBody>
      </p:sp>
    </p:spTree>
    <p:extLst>
      <p:ext uri="{BB962C8B-B14F-4D97-AF65-F5344CB8AC3E}">
        <p14:creationId xmlns:p14="http://schemas.microsoft.com/office/powerpoint/2010/main" val="2882568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1BFDEF4-81E1-F64A-BB1A-64088155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29" y="397156"/>
            <a:ext cx="8148918" cy="1143000"/>
          </a:xfrm>
        </p:spPr>
        <p:txBody>
          <a:bodyPr anchor="t" anchorCtr="1"/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Concettualizzazione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dei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sé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possibili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6F73F7-CAB2-7F49-89A4-31EEBB578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1262"/>
            <a:ext cx="4580965" cy="370442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0133E8D-D06D-804F-9ACB-FA9897660FD7}"/>
              </a:ext>
            </a:extLst>
          </p:cNvPr>
          <p:cNvSpPr/>
          <p:nvPr/>
        </p:nvSpPr>
        <p:spPr>
          <a:xfrm>
            <a:off x="2590800" y="1766794"/>
            <a:ext cx="6329082" cy="3373359"/>
          </a:xfrm>
          <a:prstGeom prst="rect">
            <a:avLst/>
          </a:prstGeom>
          <a:solidFill>
            <a:srgbClr val="FFFFFF">
              <a:alpha val="89000"/>
            </a:srgbClr>
          </a:solidFill>
        </p:spPr>
        <p:txBody>
          <a:bodyPr wrap="square">
            <a:spAutoFit/>
          </a:bodyPr>
          <a:lstStyle/>
          <a:p>
            <a:pPr marL="215900" indent="-215900">
              <a:lnSpc>
                <a:spcPct val="150000"/>
              </a:lnSpc>
            </a:pPr>
            <a:r>
              <a:rPr lang="fr-CH" sz="1800" dirty="0" err="1">
                <a:latin typeface="Univers Medium" pitchFamily="-84" charset="0"/>
                <a:cs typeface="Arial" pitchFamily="34" charset="0"/>
              </a:rPr>
              <a:t>Malattia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=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riduzione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dei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sé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possibili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</a:t>
            </a:r>
          </a:p>
          <a:p>
            <a:pPr marL="215900" indent="-215900">
              <a:lnSpc>
                <a:spcPct val="150000"/>
              </a:lnSpc>
            </a:pPr>
            <a:r>
              <a:rPr lang="fr-CH" sz="1800" dirty="0" err="1">
                <a:latin typeface="Univers Medium" pitchFamily="-84" charset="0"/>
                <a:cs typeface="Arial" pitchFamily="34" charset="0"/>
              </a:rPr>
              <a:t>Disabilità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=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riduzione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irreversibile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dei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sé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possibili</a:t>
            </a:r>
            <a:endParaRPr lang="fr-CH" sz="1800" dirty="0">
              <a:latin typeface="Univers Medium" pitchFamily="-84" charset="0"/>
              <a:cs typeface="Arial" pitchFamily="34" charset="0"/>
            </a:endParaRPr>
          </a:p>
          <a:p>
            <a:pPr marL="215900" indent="-215900">
              <a:lnSpc>
                <a:spcPct val="150000"/>
              </a:lnSpc>
            </a:pPr>
            <a:r>
              <a:rPr lang="fr-CH" sz="1800" dirty="0" err="1">
                <a:latin typeface="Univers Medium" pitchFamily="-84" charset="0"/>
                <a:cs typeface="Arial" pitchFamily="34" charset="0"/>
              </a:rPr>
              <a:t>Invecchiamento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=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declino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dei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sé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possibili</a:t>
            </a:r>
            <a:endParaRPr lang="fr-CH" sz="1800" dirty="0">
              <a:latin typeface="Univers Medium" pitchFamily="-84" charset="0"/>
              <a:cs typeface="Arial" pitchFamily="34" charset="0"/>
            </a:endParaRPr>
          </a:p>
          <a:p>
            <a:pPr marL="215900" indent="-215900">
              <a:lnSpc>
                <a:spcPct val="150000"/>
              </a:lnSpc>
            </a:pPr>
            <a:r>
              <a:rPr lang="fr-CH" sz="1800" dirty="0" err="1">
                <a:latin typeface="Univers Medium" pitchFamily="-84" charset="0"/>
                <a:cs typeface="Arial" pitchFamily="34" charset="0"/>
              </a:rPr>
              <a:t>Recovery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=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recupero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di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sé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possibili</a:t>
            </a:r>
            <a:endParaRPr lang="fr-CH" sz="1800" dirty="0">
              <a:latin typeface="Univers Medium" pitchFamily="-84" charset="0"/>
              <a:cs typeface="Arial" pitchFamily="34" charset="0"/>
            </a:endParaRPr>
          </a:p>
          <a:p>
            <a:pPr marL="1511300" indent="-36513">
              <a:lnSpc>
                <a:spcPct val="150000"/>
              </a:lnSpc>
            </a:pPr>
            <a:r>
              <a:rPr lang="fr-CH" sz="1800" dirty="0">
                <a:latin typeface="Univers Medium" pitchFamily="-84" charset="0"/>
                <a:cs typeface="Arial" pitchFamily="34" charset="0"/>
              </a:rPr>
              <a:t>e/o la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scoperta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/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presa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di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coscienza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di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nuovi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sé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possibili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</a:t>
            </a:r>
          </a:p>
          <a:p>
            <a:pPr marL="1474788" indent="-1474788">
              <a:lnSpc>
                <a:spcPct val="150000"/>
              </a:lnSpc>
            </a:pPr>
            <a:r>
              <a:rPr lang="fr-CH" sz="1800" dirty="0" err="1">
                <a:latin typeface="Univers Medium" pitchFamily="-84" charset="0"/>
                <a:cs typeface="Arial" pitchFamily="34" charset="0"/>
              </a:rPr>
              <a:t>Apprendimento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/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maturazione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=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aumento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(culturale),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amplificazione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dei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sé</a:t>
            </a:r>
            <a:r>
              <a:rPr lang="fr-CH" sz="18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800" dirty="0" err="1">
                <a:latin typeface="Univers Medium" pitchFamily="-84" charset="0"/>
                <a:cs typeface="Arial" pitchFamily="34" charset="0"/>
              </a:rPr>
              <a:t>possibili</a:t>
            </a:r>
            <a:endParaRPr lang="fr-CH" sz="1800" dirty="0">
              <a:latin typeface="Univers Medium" pitchFamily="-8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11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/>
          <p:nvPr/>
        </p:nvSpPr>
        <p:spPr>
          <a:xfrm>
            <a:off x="827584" y="6488668"/>
            <a:ext cx="6694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Pink, 2009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617" y="1230417"/>
            <a:ext cx="2902211" cy="1964893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Rechteck 4"/>
          <p:cNvSpPr/>
          <p:nvPr/>
        </p:nvSpPr>
        <p:spPr>
          <a:xfrm>
            <a:off x="1162321" y="457605"/>
            <a:ext cx="3251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/>
            <a:r>
              <a:rPr lang="fr-CH" b="1" dirty="0" err="1">
                <a:latin typeface="Univers Medium" pitchFamily="-84" charset="0"/>
                <a:cs typeface="Arial" pitchFamily="34" charset="0"/>
              </a:rPr>
              <a:t>Operazioni</a:t>
            </a:r>
            <a:r>
              <a:rPr lang="fr-CH" b="1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b="1" dirty="0" err="1">
                <a:latin typeface="Univers Medium" pitchFamily="-84" charset="0"/>
                <a:cs typeface="Arial" pitchFamily="34" charset="0"/>
              </a:rPr>
              <a:t>algoritmiche</a:t>
            </a:r>
            <a:endParaRPr lang="fr-CH" b="1" dirty="0">
              <a:latin typeface="Univers Medium" pitchFamily="-8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500340" y="457604"/>
            <a:ext cx="2906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/>
            <a:r>
              <a:rPr lang="fr-CH" b="1" dirty="0" err="1">
                <a:latin typeface="Univers Medium" pitchFamily="-84" charset="0"/>
                <a:cs typeface="Arial" pitchFamily="34" charset="0"/>
              </a:rPr>
              <a:t>Operazioni</a:t>
            </a:r>
            <a:r>
              <a:rPr lang="fr-CH" b="1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b="1" dirty="0" err="1">
                <a:latin typeface="Univers Medium" pitchFamily="-84" charset="0"/>
                <a:cs typeface="Arial" pitchFamily="34" charset="0"/>
              </a:rPr>
              <a:t>euristiche</a:t>
            </a:r>
            <a:endParaRPr lang="fr-CH" b="1" dirty="0">
              <a:latin typeface="Univers Medium" pitchFamily="-84" charset="0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827584" y="3717032"/>
            <a:ext cx="3528392" cy="192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Univers Medium" pitchFamily="-84" charset="0"/>
                <a:cs typeface="Arial" pitchFamily="34" charset="0"/>
              </a:rPr>
              <a:t>Seguire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una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serie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di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istruzioni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prestabilite</a:t>
            </a:r>
            <a:endParaRPr lang="fr-CH" sz="1400" dirty="0">
              <a:latin typeface="Univers Medium" pitchFamily="-84" charset="0"/>
              <a:cs typeface="Arial" pitchFamily="34" charset="0"/>
            </a:endParaRPr>
          </a:p>
          <a:p>
            <a:pPr marL="742950" lvl="3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Univers Medium" pitchFamily="-84" charset="0"/>
                <a:cs typeface="Arial" pitchFamily="34" charset="0"/>
              </a:rPr>
              <a:t>Tramite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un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unico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percorso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predefinito</a:t>
            </a:r>
            <a:endParaRPr lang="fr-CH" sz="1400" dirty="0">
              <a:latin typeface="Univers Medium" pitchFamily="-84" charset="0"/>
              <a:cs typeface="Arial" pitchFamily="34" charset="0"/>
            </a:endParaRPr>
          </a:p>
          <a:p>
            <a:pPr marL="1200150" lvl="5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verso </a:t>
            </a:r>
            <a:r>
              <a:rPr lang="fr-CH" sz="1400" i="1" dirty="0" err="1">
                <a:latin typeface="Univers Medium" pitchFamily="-84" charset="0"/>
                <a:cs typeface="Arial" pitchFamily="34" charset="0"/>
              </a:rPr>
              <a:t>una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conclusione</a:t>
            </a:r>
            <a:endParaRPr lang="fr-CH" sz="1400" dirty="0">
              <a:latin typeface="Univers Medium" pitchFamily="-84" charset="0"/>
              <a:cs typeface="Arial" pitchFamily="34" charset="0"/>
            </a:endParaRPr>
          </a:p>
          <a:p>
            <a:pPr marL="285750" lvl="1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i="1" dirty="0" err="1">
                <a:latin typeface="Univers Medium" pitchFamily="-84" charset="0"/>
                <a:cs typeface="Arial" pitchFamily="34" charset="0"/>
              </a:rPr>
              <a:t>Interventi</a:t>
            </a:r>
            <a:r>
              <a:rPr lang="fr-CH" sz="1400" i="1" dirty="0">
                <a:latin typeface="Univers Medium" pitchFamily="-84" charset="0"/>
                <a:cs typeface="Arial" pitchFamily="34" charset="0"/>
              </a:rPr>
              <a:t> di routine</a:t>
            </a:r>
          </a:p>
          <a:p>
            <a:pPr marL="758825" lvl="2" indent="-312738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Univers Medium" pitchFamily="-84" charset="0"/>
                <a:cs typeface="Arial" pitchFamily="34" charset="0"/>
              </a:rPr>
              <a:t>facilmente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esternalizzabili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o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automatizzabili</a:t>
            </a:r>
            <a:endParaRPr lang="fr-CH" sz="1400" dirty="0">
              <a:latin typeface="Univers Medium" pitchFamily="-8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76056" y="3713338"/>
            <a:ext cx="367240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Univers Medium" pitchFamily="-84" charset="0"/>
                <a:cs typeface="Arial" pitchFamily="34" charset="0"/>
              </a:rPr>
              <a:t>Non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esiste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alcun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algoritmo</a:t>
            </a:r>
            <a:endParaRPr lang="fr-CH" sz="1400" dirty="0">
              <a:latin typeface="Univers Medium" pitchFamily="-84" charset="0"/>
              <a:cs typeface="Arial" pitchFamily="34" charset="0"/>
            </a:endParaRPr>
          </a:p>
          <a:p>
            <a:pPr marL="742950" lvl="3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Univers Medium" pitchFamily="-84" charset="0"/>
                <a:cs typeface="Arial" pitchFamily="34" charset="0"/>
              </a:rPr>
              <a:t>sperimentare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le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possibilità</a:t>
            </a:r>
            <a:endParaRPr lang="fr-CH" sz="1400" dirty="0">
              <a:latin typeface="Univers Medium" pitchFamily="-84" charset="0"/>
              <a:cs typeface="Arial" pitchFamily="34" charset="0"/>
            </a:endParaRPr>
          </a:p>
          <a:p>
            <a:pPr marL="742950" lvl="3" indent="-285750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Univers Medium" pitchFamily="-84" charset="0"/>
                <a:cs typeface="Arial" pitchFamily="34" charset="0"/>
              </a:rPr>
              <a:t>concepire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nuove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soluzioni</a:t>
            </a:r>
            <a:endParaRPr lang="fr-CH" sz="1400" dirty="0">
              <a:latin typeface="Univers Medium" pitchFamily="-84" charset="0"/>
              <a:cs typeface="Arial" pitchFamily="34" charset="0"/>
            </a:endParaRPr>
          </a:p>
          <a:p>
            <a:pPr marL="312738" lvl="3" indent="-312738"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Univers Medium" pitchFamily="-84" charset="0"/>
                <a:cs typeface="Arial" pitchFamily="34" charset="0"/>
              </a:rPr>
              <a:t>Creare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qualcosa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che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il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mondo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non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sapeva</a:t>
            </a:r>
            <a:r>
              <a:rPr lang="fr-CH" sz="1400" dirty="0">
                <a:latin typeface="Univers Medium" pitchFamily="-84" charset="0"/>
                <a:cs typeface="Arial" pitchFamily="34" charset="0"/>
              </a:rPr>
              <a:t> </a:t>
            </a:r>
            <a:r>
              <a:rPr lang="fr-CH" sz="1400" dirty="0" err="1">
                <a:latin typeface="Univers Medium" pitchFamily="-84" charset="0"/>
                <a:cs typeface="Arial" pitchFamily="34" charset="0"/>
              </a:rPr>
              <a:t>esistesse</a:t>
            </a:r>
            <a:endParaRPr lang="fr-CH" sz="1400" dirty="0">
              <a:latin typeface="Univers Medium" pitchFamily="-84" charset="0"/>
              <a:cs typeface="Arial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7971071-2583-FD47-9B5B-5C5A7E6195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9345" y="1230417"/>
            <a:ext cx="2947340" cy="1964893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1421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uiExpand="1" build="p" bldLvl="5"/>
      <p:bldP spid="12" grpId="0" build="p" bldLvl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F16745A-723C-FC4F-B5AB-D6CDE482376E}"/>
              </a:ext>
            </a:extLst>
          </p:cNvPr>
          <p:cNvSpPr txBox="1">
            <a:spLocks/>
          </p:cNvSpPr>
          <p:nvPr/>
        </p:nvSpPr>
        <p:spPr>
          <a:xfrm>
            <a:off x="1342409" y="260856"/>
            <a:ext cx="6675438" cy="1143000"/>
          </a:xfrm>
        </p:spPr>
        <p:txBody>
          <a:bodyPr/>
          <a:lstStyle>
            <a:lvl1pPr algn="ctr">
              <a:defRPr sz="3600" b="1">
                <a:solidFill>
                  <a:srgbClr val="7F7F7F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en-US" dirty="0" err="1"/>
              <a:t>Valori</a:t>
            </a:r>
            <a:r>
              <a:rPr lang="en-US" dirty="0"/>
              <a:t> vs. </a:t>
            </a:r>
            <a:r>
              <a:rPr lang="en-US" dirty="0" err="1"/>
              <a:t>regole</a:t>
            </a: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4BCE51-0EA1-2A4A-84B9-6F225EF92FCE}"/>
              </a:ext>
            </a:extLst>
          </p:cNvPr>
          <p:cNvSpPr txBox="1"/>
          <p:nvPr/>
        </p:nvSpPr>
        <p:spPr>
          <a:xfrm>
            <a:off x="6528167" y="1538757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err="1"/>
              <a:t>Valori</a:t>
            </a:r>
            <a:endParaRPr lang="fr-CH" sz="2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718D1F-85FE-8841-9D24-0A2A0E8F1DF1}"/>
              </a:ext>
            </a:extLst>
          </p:cNvPr>
          <p:cNvSpPr txBox="1"/>
          <p:nvPr/>
        </p:nvSpPr>
        <p:spPr>
          <a:xfrm>
            <a:off x="5559954" y="4571333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/>
              <a:t>influenzano</a:t>
            </a:r>
            <a:r>
              <a:rPr lang="fr-CH" dirty="0"/>
              <a:t> le </a:t>
            </a:r>
            <a:r>
              <a:rPr lang="fr-CH" dirty="0" err="1"/>
              <a:t>scelte</a:t>
            </a:r>
            <a:endParaRPr lang="fr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7DCA04-3A1C-DF49-9C2A-6D9503FE37BB}"/>
              </a:ext>
            </a:extLst>
          </p:cNvPr>
          <p:cNvSpPr txBox="1"/>
          <p:nvPr/>
        </p:nvSpPr>
        <p:spPr>
          <a:xfrm>
            <a:off x="1929167" y="1515387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/>
              <a:t>Regole</a:t>
            </a:r>
            <a:endParaRPr lang="fr-CH" sz="24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89D9C7-009C-0D40-A669-9F626B6A807A}"/>
              </a:ext>
            </a:extLst>
          </p:cNvPr>
          <p:cNvSpPr txBox="1"/>
          <p:nvPr/>
        </p:nvSpPr>
        <p:spPr>
          <a:xfrm>
            <a:off x="978587" y="4600917"/>
            <a:ext cx="3095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/>
              <a:t>determinano</a:t>
            </a:r>
            <a:r>
              <a:rPr lang="fr-CH" dirty="0"/>
              <a:t> le </a:t>
            </a:r>
            <a:r>
              <a:rPr lang="fr-CH" dirty="0" err="1"/>
              <a:t>scelte</a:t>
            </a:r>
            <a:endParaRPr lang="fr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C85D5B0-9927-F74A-A1CB-F097E7C12D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48" y="2134912"/>
            <a:ext cx="3237395" cy="2345847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8FC43DB-39AD-3C42-A8D6-D35010ED56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9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002" y="2134912"/>
            <a:ext cx="3237396" cy="23458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7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b="1" dirty="0">
                <a:solidFill>
                  <a:srgbClr val="7F7F7F"/>
                </a:solidFill>
              </a:rPr>
              <a:t>Le </a:t>
            </a:r>
            <a:r>
              <a:rPr lang="fr-FR" sz="2800" b="1" dirty="0" err="1">
                <a:solidFill>
                  <a:srgbClr val="7F7F7F"/>
                </a:solidFill>
              </a:rPr>
              <a:t>istituzioni</a:t>
            </a:r>
            <a:r>
              <a:rPr lang="fr-FR" sz="2800" b="1" dirty="0">
                <a:solidFill>
                  <a:srgbClr val="7F7F7F"/>
                </a:solidFill>
              </a:rPr>
              <a:t> </a:t>
            </a:r>
            <a:r>
              <a:rPr lang="fr-FR" sz="2800" b="1" dirty="0" err="1">
                <a:solidFill>
                  <a:srgbClr val="7F7F7F"/>
                </a:solidFill>
              </a:rPr>
              <a:t>antropofagiche</a:t>
            </a:r>
            <a:r>
              <a:rPr lang="fr-FR" sz="2800" b="1" dirty="0">
                <a:solidFill>
                  <a:srgbClr val="7F7F7F"/>
                </a:solidFill>
              </a:rPr>
              <a:t> </a:t>
            </a:r>
            <a:r>
              <a:rPr lang="fr-FR" sz="2800" b="1" dirty="0" err="1">
                <a:solidFill>
                  <a:srgbClr val="7F7F7F"/>
                </a:solidFill>
              </a:rPr>
              <a:t>assimilanti</a:t>
            </a:r>
            <a:r>
              <a:rPr lang="fr-FR" sz="2800" b="1" dirty="0">
                <a:solidFill>
                  <a:srgbClr val="7F7F7F"/>
                </a:solidFill>
              </a:rPr>
              <a:t> </a:t>
            </a:r>
            <a:r>
              <a:rPr lang="fr-FR" sz="2800" b="1" dirty="0" err="1">
                <a:solidFill>
                  <a:srgbClr val="7F7F7F"/>
                </a:solidFill>
              </a:rPr>
              <a:t>hanno</a:t>
            </a:r>
            <a:r>
              <a:rPr lang="fr-FR" sz="2800" b="1" dirty="0">
                <a:solidFill>
                  <a:srgbClr val="7F7F7F"/>
                </a:solidFill>
              </a:rPr>
              <a:t> </a:t>
            </a:r>
            <a:r>
              <a:rPr lang="fr-FR" sz="2800" b="1" dirty="0" err="1">
                <a:solidFill>
                  <a:srgbClr val="7F7F7F"/>
                </a:solidFill>
              </a:rPr>
              <a:t>una</a:t>
            </a:r>
            <a:r>
              <a:rPr lang="fr-FR" sz="2800" b="1" dirty="0">
                <a:solidFill>
                  <a:srgbClr val="7F7F7F"/>
                </a:solidFill>
              </a:rPr>
              <a:t> </a:t>
            </a:r>
            <a:r>
              <a:rPr lang="fr-FR" sz="2800" b="1" dirty="0" err="1">
                <a:solidFill>
                  <a:srgbClr val="7F7F7F"/>
                </a:solidFill>
              </a:rPr>
              <a:t>missione</a:t>
            </a:r>
            <a:r>
              <a:rPr lang="fr-FR" sz="2800" b="1" dirty="0">
                <a:solidFill>
                  <a:srgbClr val="7F7F7F"/>
                </a:solidFill>
              </a:rPr>
              <a:t> </a:t>
            </a:r>
            <a:r>
              <a:rPr lang="fr-FR" sz="2800" b="1" dirty="0" err="1">
                <a:solidFill>
                  <a:srgbClr val="7F7F7F"/>
                </a:solidFill>
              </a:rPr>
              <a:t>artistica</a:t>
            </a:r>
            <a:endParaRPr lang="fr-FR" sz="2800" b="1" noProof="0" dirty="0">
              <a:solidFill>
                <a:srgbClr val="7F7F7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3136D9-E1F1-434A-8C79-7CD9CF3DE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37577"/>
            <a:ext cx="4089400" cy="278130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35978" y="2532350"/>
            <a:ext cx="4950822" cy="1991753"/>
          </a:xfrm>
          <a:solidFill>
            <a:srgbClr val="FFFFFF">
              <a:alpha val="83000"/>
            </a:srgbClr>
          </a:solidFill>
        </p:spPr>
        <p:txBody>
          <a:bodyPr/>
          <a:lstStyle/>
          <a:p>
            <a:pPr marL="457200" indent="-45720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1800" dirty="0" err="1"/>
              <a:t>Artista</a:t>
            </a:r>
            <a:r>
              <a:rPr lang="fr-FR" sz="1800" dirty="0"/>
              <a:t> = persona </a:t>
            </a:r>
            <a:r>
              <a:rPr lang="fr-FR" sz="1800" dirty="0" err="1"/>
              <a:t>che</a:t>
            </a:r>
            <a:r>
              <a:rPr lang="fr-FR" sz="1800" dirty="0"/>
              <a:t> </a:t>
            </a:r>
            <a:r>
              <a:rPr lang="fr-FR" sz="1800" dirty="0" err="1"/>
              <a:t>attinge</a:t>
            </a:r>
            <a:r>
              <a:rPr lang="fr-FR" sz="1800" dirty="0"/>
              <a:t> </a:t>
            </a:r>
            <a:r>
              <a:rPr lang="fr-FR" sz="1800" dirty="0" err="1"/>
              <a:t>alle</a:t>
            </a:r>
            <a:r>
              <a:rPr lang="fr-FR" sz="1800" dirty="0"/>
              <a:t> </a:t>
            </a:r>
            <a:r>
              <a:rPr lang="fr-FR" sz="1800" dirty="0" err="1"/>
              <a:t>convenzioni</a:t>
            </a:r>
            <a:r>
              <a:rPr lang="fr-FR" sz="1800" dirty="0"/>
              <a:t> per </a:t>
            </a:r>
            <a:r>
              <a:rPr lang="fr-FR" sz="1800" dirty="0" err="1"/>
              <a:t>estenderle</a:t>
            </a:r>
            <a:r>
              <a:rPr lang="fr-FR" sz="1800" dirty="0"/>
              <a:t>, </a:t>
            </a:r>
            <a:r>
              <a:rPr lang="fr-FR" sz="1800" dirty="0" err="1"/>
              <a:t>sovvertirle</a:t>
            </a:r>
            <a:r>
              <a:rPr lang="fr-FR" sz="1800" dirty="0"/>
              <a:t> ..., ... </a:t>
            </a:r>
            <a:r>
              <a:rPr lang="fr-FR" sz="1800" dirty="0" err="1"/>
              <a:t>Superarle</a:t>
            </a:r>
            <a:endParaRPr lang="fr-FR" sz="1800" dirty="0"/>
          </a:p>
          <a:p>
            <a:pPr marL="457200" indent="-457200">
              <a:spcAft>
                <a:spcPts val="12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1800" dirty="0"/>
              <a:t>L'</a:t>
            </a:r>
            <a:r>
              <a:rPr lang="fr-FR" sz="1800" dirty="0" err="1"/>
              <a:t>istituzione</a:t>
            </a:r>
            <a:r>
              <a:rPr lang="fr-FR" sz="1800" dirty="0"/>
              <a:t> </a:t>
            </a:r>
            <a:r>
              <a:rPr lang="fr-FR" sz="1800" dirty="0" err="1"/>
              <a:t>antropofagica</a:t>
            </a:r>
            <a:r>
              <a:rPr lang="fr-FR" sz="1800" dirty="0"/>
              <a:t> </a:t>
            </a:r>
            <a:r>
              <a:rPr lang="fr-FR" sz="1800" dirty="0" err="1"/>
              <a:t>assimilante</a:t>
            </a:r>
            <a:r>
              <a:rPr lang="fr-FR" sz="1800" dirty="0"/>
              <a:t> </a:t>
            </a:r>
            <a:r>
              <a:rPr lang="fr-FR" sz="1800" dirty="0" err="1"/>
              <a:t>dovrebbe</a:t>
            </a:r>
            <a:r>
              <a:rPr lang="fr-FR" sz="1800" dirty="0"/>
              <a:t> </a:t>
            </a:r>
            <a:r>
              <a:rPr lang="fr-FR" sz="1800" dirty="0" err="1"/>
              <a:t>affidarsi</a:t>
            </a:r>
            <a:r>
              <a:rPr lang="fr-FR" sz="1800" dirty="0"/>
              <a:t> </a:t>
            </a:r>
            <a:r>
              <a:rPr lang="fr-FR" sz="1800" dirty="0" err="1"/>
              <a:t>alle</a:t>
            </a:r>
            <a:r>
              <a:rPr lang="fr-FR" sz="1800" dirty="0"/>
              <a:t> </a:t>
            </a:r>
            <a:r>
              <a:rPr lang="fr-FR" sz="1800" dirty="0" err="1"/>
              <a:t>convenzioni</a:t>
            </a:r>
            <a:r>
              <a:rPr lang="fr-FR" sz="1800" dirty="0"/>
              <a:t> (</a:t>
            </a:r>
            <a:r>
              <a:rPr lang="fr-FR" sz="1800" dirty="0" err="1"/>
              <a:t>accettarle</a:t>
            </a:r>
            <a:r>
              <a:rPr lang="fr-FR" sz="1800" dirty="0"/>
              <a:t> come date) ... per </a:t>
            </a:r>
            <a:r>
              <a:rPr lang="fr-FR" sz="1800" dirty="0" err="1"/>
              <a:t>poi</a:t>
            </a:r>
            <a:r>
              <a:rPr lang="fr-FR" sz="1800" dirty="0"/>
              <a:t> </a:t>
            </a:r>
            <a:r>
              <a:rPr lang="fr-FR" sz="1800" dirty="0" err="1"/>
              <a:t>superarle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19607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ung 7"/>
          <p:cNvGrpSpPr/>
          <p:nvPr/>
        </p:nvGrpSpPr>
        <p:grpSpPr>
          <a:xfrm>
            <a:off x="417087" y="1851598"/>
            <a:ext cx="2913684" cy="2996045"/>
            <a:chOff x="417087" y="1851598"/>
            <a:chExt cx="2913684" cy="2996045"/>
          </a:xfrm>
        </p:grpSpPr>
        <p:sp>
          <p:nvSpPr>
            <p:cNvPr id="2" name="Rechtwinkliges Dreieck 1"/>
            <p:cNvSpPr/>
            <p:nvPr/>
          </p:nvSpPr>
          <p:spPr>
            <a:xfrm>
              <a:off x="2418680" y="1851598"/>
              <a:ext cx="912091" cy="2996045"/>
            </a:xfrm>
            <a:prstGeom prst="rtTriangle">
              <a:avLst/>
            </a:prstGeom>
            <a:gradFill flip="none" rotWithShape="1">
              <a:gsLst>
                <a:gs pos="0">
                  <a:srgbClr val="7B8AC0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25400" cap="flat">
              <a:solidFill>
                <a:srgbClr val="FFFFFF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417087" y="2782609"/>
              <a:ext cx="185820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i="1" dirty="0" err="1"/>
                <a:t>stupido</a:t>
              </a:r>
              <a:r>
                <a:rPr lang="fr-FR" sz="1200" i="1" dirty="0"/>
                <a:t>, </a:t>
              </a:r>
              <a:r>
                <a:rPr lang="fr-FR" sz="1200" i="1" dirty="0" err="1"/>
                <a:t>sciocco</a:t>
              </a:r>
              <a:r>
                <a:rPr lang="fr-FR" sz="1200" i="1" dirty="0"/>
                <a:t>, </a:t>
              </a:r>
            </a:p>
            <a:p>
              <a:pPr algn="ctr"/>
              <a:r>
                <a:rPr lang="fr-FR" sz="1200" i="1" dirty="0" err="1"/>
                <a:t>senza</a:t>
              </a:r>
              <a:r>
                <a:rPr lang="fr-FR" sz="1200" i="1" dirty="0"/>
                <a:t> </a:t>
              </a:r>
              <a:r>
                <a:rPr lang="fr-FR" sz="1200" i="1" dirty="0" err="1"/>
                <a:t>senso</a:t>
              </a:r>
              <a:r>
                <a:rPr lang="fr-FR" sz="1200" i="1" dirty="0"/>
                <a:t>, </a:t>
              </a:r>
            </a:p>
            <a:p>
              <a:pPr algn="ctr"/>
              <a:r>
                <a:rPr lang="fr-FR" sz="1200" i="1" dirty="0" err="1"/>
                <a:t>incompetente</a:t>
              </a:r>
              <a:r>
                <a:rPr lang="fr-FR" sz="1200" i="1" dirty="0"/>
                <a:t>, </a:t>
              </a:r>
              <a:r>
                <a:rPr lang="fr-FR" sz="1200" i="1" dirty="0" err="1"/>
                <a:t>stupido</a:t>
              </a:r>
              <a:r>
                <a:rPr lang="fr-FR" sz="1200" i="1" dirty="0"/>
                <a:t>....</a:t>
              </a:r>
            </a:p>
            <a:p>
              <a:pPr algn="ctr"/>
              <a:endParaRPr lang="fr-FR" sz="1200" i="1" dirty="0"/>
            </a:p>
            <a:p>
              <a:pPr algn="ctr"/>
              <a:r>
                <a:rPr lang="fr-FR" sz="1200" i="1" dirty="0" err="1"/>
                <a:t>trascurabile</a:t>
              </a:r>
              <a:endParaRPr lang="fr-FR" sz="1200" i="1" dirty="0"/>
            </a:p>
            <a:p>
              <a:pPr algn="ctr"/>
              <a:r>
                <a:rPr lang="fr-FR" sz="1200" i="1" dirty="0"/>
                <a:t>inutile</a:t>
              </a: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4009946" y="346758"/>
            <a:ext cx="1010852" cy="4412495"/>
            <a:chOff x="4066575" y="346758"/>
            <a:chExt cx="1010852" cy="4900982"/>
          </a:xfrm>
        </p:grpSpPr>
        <p:cxnSp>
          <p:nvCxnSpPr>
            <p:cNvPr id="6" name="Gerade Verbindung 5"/>
            <p:cNvCxnSpPr/>
            <p:nvPr/>
          </p:nvCxnSpPr>
          <p:spPr>
            <a:xfrm flipV="1">
              <a:off x="4572000" y="1521287"/>
              <a:ext cx="0" cy="3726453"/>
            </a:xfrm>
            <a:prstGeom prst="line">
              <a:avLst/>
            </a:prstGeom>
            <a:noFill/>
            <a:ln w="76200" cap="flat" cmpd="sng">
              <a:solidFill>
                <a:schemeClr val="tx1">
                  <a:lumMod val="95000"/>
                  <a:lumOff val="5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" name="Textfeld 6"/>
            <p:cNvSpPr txBox="1"/>
            <p:nvPr/>
          </p:nvSpPr>
          <p:spPr>
            <a:xfrm>
              <a:off x="4066575" y="346758"/>
              <a:ext cx="1010852" cy="922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1200" dirty="0" err="1">
                  <a:solidFill>
                    <a:srgbClr val="000000"/>
                  </a:solidFill>
                </a:rPr>
                <a:t>Convenzione</a:t>
              </a:r>
              <a:endParaRPr lang="fr-FR" sz="1200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FR" sz="1200" dirty="0">
                  <a:solidFill>
                    <a:srgbClr val="000000"/>
                  </a:solidFill>
                </a:rPr>
                <a:t>Standard</a:t>
              </a:r>
            </a:p>
            <a:p>
              <a:pPr algn="ctr" rtl="0" latinLnBrk="1" hangingPunct="0"/>
              <a:r>
                <a:rPr lang="fr-FR" sz="1200" dirty="0">
                  <a:solidFill>
                    <a:srgbClr val="000000"/>
                  </a:solidFill>
                </a:rPr>
                <a:t>Costume</a:t>
              </a:r>
            </a:p>
            <a:p>
              <a:pPr algn="ctr" rtl="0" latinLnBrk="1" hangingPunct="0"/>
              <a:r>
                <a:rPr lang="fr-FR" sz="1200" dirty="0">
                  <a:solidFill>
                    <a:srgbClr val="000000"/>
                  </a:solidFill>
                </a:rPr>
                <a:t>Accordo</a:t>
              </a:r>
            </a:p>
          </p:txBody>
        </p:sp>
      </p:grpSp>
      <p:cxnSp>
        <p:nvCxnSpPr>
          <p:cNvPr id="9" name="Gerade Verbindung 8"/>
          <p:cNvCxnSpPr/>
          <p:nvPr/>
        </p:nvCxnSpPr>
        <p:spPr>
          <a:xfrm flipV="1">
            <a:off x="5231349" y="1403206"/>
            <a:ext cx="0" cy="3355033"/>
          </a:xfrm>
          <a:prstGeom prst="line">
            <a:avLst/>
          </a:prstGeom>
          <a:noFill/>
          <a:ln w="9525" cap="flat" cmpd="sng">
            <a:solidFill>
              <a:schemeClr val="tx1">
                <a:lumMod val="95000"/>
                <a:lumOff val="5000"/>
              </a:schemeClr>
            </a:solidFill>
            <a:prstDash val="dashDot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Gerade Verbindung 9"/>
          <p:cNvCxnSpPr/>
          <p:nvPr/>
        </p:nvCxnSpPr>
        <p:spPr>
          <a:xfrm flipV="1">
            <a:off x="3799395" y="1404220"/>
            <a:ext cx="0" cy="3355033"/>
          </a:xfrm>
          <a:prstGeom prst="line">
            <a:avLst/>
          </a:prstGeom>
          <a:noFill/>
          <a:ln w="9525" cap="flat" cmpd="sng">
            <a:solidFill>
              <a:schemeClr val="tx1">
                <a:lumMod val="95000"/>
                <a:lumOff val="5000"/>
              </a:schemeClr>
            </a:solidFill>
            <a:prstDash val="dashDot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6" name="Gruppierung 15"/>
          <p:cNvGrpSpPr/>
          <p:nvPr/>
        </p:nvGrpSpPr>
        <p:grpSpPr>
          <a:xfrm>
            <a:off x="3644465" y="5024426"/>
            <a:ext cx="1741821" cy="461305"/>
            <a:chOff x="3644465" y="5024426"/>
            <a:chExt cx="1741821" cy="461305"/>
          </a:xfrm>
        </p:grpSpPr>
        <p:cxnSp>
          <p:nvCxnSpPr>
            <p:cNvPr id="13" name="Gerade Verbindung mit Pfeil 12"/>
            <p:cNvCxnSpPr/>
            <p:nvPr/>
          </p:nvCxnSpPr>
          <p:spPr>
            <a:xfrm>
              <a:off x="3799395" y="5024426"/>
              <a:ext cx="1431954" cy="0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headEnd type="arrow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feld 13"/>
            <p:cNvSpPr txBox="1"/>
            <p:nvPr/>
          </p:nvSpPr>
          <p:spPr>
            <a:xfrm>
              <a:off x="3644465" y="5177956"/>
              <a:ext cx="174182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1400" b="1" i="1" dirty="0">
                  <a:solidFill>
                    <a:srgbClr val="000000"/>
                  </a:solidFill>
                </a:rPr>
                <a:t>Fascia di </a:t>
              </a:r>
              <a:r>
                <a:rPr lang="fr-FR" sz="1400" b="1" i="1" dirty="0" err="1">
                  <a:solidFill>
                    <a:srgbClr val="000000"/>
                  </a:solidFill>
                </a:rPr>
                <a:t>tolleranza</a:t>
              </a:r>
              <a:endParaRPr lang="fr-FR" sz="1400" b="1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3021782" y="725597"/>
            <a:ext cx="74635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800" dirty="0" err="1">
                <a:solidFill>
                  <a:srgbClr val="000000"/>
                </a:solidFill>
              </a:rPr>
              <a:t>Artista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231349" y="777860"/>
            <a:ext cx="7082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800" dirty="0" err="1">
                <a:solidFill>
                  <a:srgbClr val="000000"/>
                </a:solidFill>
              </a:rPr>
              <a:t>Genio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Bild 22" descr="Artist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743" y="2349500"/>
            <a:ext cx="792995" cy="1000121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06340" y="2456389"/>
            <a:ext cx="550828" cy="893232"/>
          </a:xfrm>
          <a:prstGeom prst="rect">
            <a:avLst/>
          </a:prstGeom>
        </p:spPr>
      </p:pic>
      <p:cxnSp>
        <p:nvCxnSpPr>
          <p:cNvPr id="22" name="Gerade Verbindung 21"/>
          <p:cNvCxnSpPr/>
          <p:nvPr/>
        </p:nvCxnSpPr>
        <p:spPr>
          <a:xfrm flipV="1">
            <a:off x="5257168" y="1403206"/>
            <a:ext cx="924670" cy="3354020"/>
          </a:xfrm>
          <a:prstGeom prst="line">
            <a:avLst/>
          </a:prstGeom>
          <a:noFill/>
          <a:ln w="9525" cap="flat" cmpd="sng">
            <a:solidFill>
              <a:schemeClr val="tx1">
                <a:lumMod val="95000"/>
                <a:lumOff val="5000"/>
              </a:schemeClr>
            </a:solidFill>
            <a:prstDash val="dashDot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7" name="Gruppierung 26"/>
          <p:cNvGrpSpPr/>
          <p:nvPr/>
        </p:nvGrpSpPr>
        <p:grpSpPr>
          <a:xfrm>
            <a:off x="2874726" y="1404220"/>
            <a:ext cx="1016708" cy="3354020"/>
            <a:chOff x="2874726" y="1404220"/>
            <a:chExt cx="1016708" cy="3354020"/>
          </a:xfrm>
        </p:grpSpPr>
        <p:cxnSp>
          <p:nvCxnSpPr>
            <p:cNvPr id="15" name="Gerade Verbindung 14"/>
            <p:cNvCxnSpPr/>
            <p:nvPr/>
          </p:nvCxnSpPr>
          <p:spPr>
            <a:xfrm flipH="1" flipV="1">
              <a:off x="2874726" y="1404220"/>
              <a:ext cx="924670" cy="3354020"/>
            </a:xfrm>
            <a:prstGeom prst="line">
              <a:avLst/>
            </a:prstGeom>
            <a:noFill/>
            <a:ln w="9525" cap="flat" cmpd="sng">
              <a:solidFill>
                <a:schemeClr val="tx1">
                  <a:lumMod val="95000"/>
                  <a:lumOff val="5000"/>
                </a:schemeClr>
              </a:solidFill>
              <a:prstDash val="dashDot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5" name="Bild 24" descr="Artist.t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8439" y="2349500"/>
              <a:ext cx="792995" cy="1000121"/>
            </a:xfrm>
            <a:prstGeom prst="rect">
              <a:avLst/>
            </a:prstGeom>
          </p:spPr>
        </p:pic>
      </p:grpSp>
      <p:pic>
        <p:nvPicPr>
          <p:cNvPr id="26" name="Bild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73704" y="2456389"/>
            <a:ext cx="550828" cy="893232"/>
          </a:xfrm>
          <a:prstGeom prst="rect">
            <a:avLst/>
          </a:prstGeom>
        </p:spPr>
      </p:pic>
      <p:grpSp>
        <p:nvGrpSpPr>
          <p:cNvPr id="5" name="Gruppierung 4"/>
          <p:cNvGrpSpPr/>
          <p:nvPr/>
        </p:nvGrpSpPr>
        <p:grpSpPr>
          <a:xfrm>
            <a:off x="5714247" y="1851598"/>
            <a:ext cx="2817580" cy="2996045"/>
            <a:chOff x="5714247" y="1851598"/>
            <a:chExt cx="2817580" cy="2996045"/>
          </a:xfrm>
        </p:grpSpPr>
        <p:sp>
          <p:nvSpPr>
            <p:cNvPr id="21" name="Rechtwinkliges Dreieck 20"/>
            <p:cNvSpPr/>
            <p:nvPr/>
          </p:nvSpPr>
          <p:spPr>
            <a:xfrm flipH="1">
              <a:off x="5714247" y="1851598"/>
              <a:ext cx="912091" cy="2996045"/>
            </a:xfrm>
            <a:prstGeom prst="rtTriangle">
              <a:avLst/>
            </a:prstGeom>
            <a:gradFill flip="none" rotWithShape="1">
              <a:gsLst>
                <a:gs pos="0">
                  <a:srgbClr val="7B8AC0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25400" cap="flat">
              <a:solidFill>
                <a:srgbClr val="FFFFFF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6965373" y="2782609"/>
              <a:ext cx="156645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i="1" dirty="0" err="1"/>
                <a:t>pazzo</a:t>
              </a:r>
              <a:r>
                <a:rPr lang="fr-FR" sz="1200" i="1" dirty="0"/>
                <a:t>, </a:t>
              </a:r>
              <a:r>
                <a:rPr lang="fr-FR" sz="1200" i="1" dirty="0" err="1"/>
                <a:t>erratico</a:t>
              </a:r>
              <a:r>
                <a:rPr lang="fr-FR" sz="1200" i="1" dirty="0"/>
                <a:t>, </a:t>
              </a:r>
            </a:p>
            <a:p>
              <a:pPr algn="ctr"/>
              <a:r>
                <a:rPr lang="fr-FR" sz="1200" i="1" dirty="0" err="1"/>
                <a:t>bizzarro</a:t>
              </a:r>
              <a:r>
                <a:rPr lang="fr-FR" sz="1200" i="1" dirty="0"/>
                <a:t>, </a:t>
              </a:r>
            </a:p>
            <a:p>
              <a:pPr algn="ctr"/>
              <a:r>
                <a:rPr lang="fr-FR" sz="1200" i="1" dirty="0" err="1"/>
                <a:t>insensato</a:t>
              </a:r>
              <a:r>
                <a:rPr lang="fr-FR" sz="1200" i="1" dirty="0"/>
                <a:t>, </a:t>
              </a:r>
              <a:r>
                <a:rPr lang="fr-FR" sz="1200" i="1" dirty="0" err="1"/>
                <a:t>illogico</a:t>
              </a:r>
              <a:r>
                <a:rPr lang="fr-FR" sz="1200" i="1" dirty="0"/>
                <a:t>....</a:t>
              </a:r>
            </a:p>
            <a:p>
              <a:pPr algn="ctr"/>
              <a:endParaRPr lang="fr-FR" sz="1200" i="1" dirty="0"/>
            </a:p>
            <a:p>
              <a:pPr algn="ctr"/>
              <a:r>
                <a:rPr lang="fr-FR" sz="1200" i="1" dirty="0" err="1"/>
                <a:t>trascurabile</a:t>
              </a:r>
              <a:endParaRPr lang="fr-FR" sz="1200" i="1" dirty="0"/>
            </a:p>
            <a:p>
              <a:pPr algn="ctr"/>
              <a:r>
                <a:rPr lang="fr-FR" sz="1200" i="1" dirty="0"/>
                <a:t>inutile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965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2D842D7-BB8B-AF4B-85FD-12EA839B0308}"/>
              </a:ext>
            </a:extLst>
          </p:cNvPr>
          <p:cNvGrpSpPr/>
          <p:nvPr/>
        </p:nvGrpSpPr>
        <p:grpSpPr>
          <a:xfrm>
            <a:off x="3622766" y="1852401"/>
            <a:ext cx="1561013" cy="2136125"/>
            <a:chOff x="3622766" y="1852401"/>
            <a:chExt cx="1561013" cy="2136125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8DBFA87-7A8E-C94F-913B-33F033480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2766" y="2427513"/>
              <a:ext cx="1561013" cy="1561013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3FFEBC5-5465-C54B-B408-07A399ECA504}"/>
                </a:ext>
              </a:extLst>
            </p:cNvPr>
            <p:cNvSpPr txBox="1"/>
            <p:nvPr/>
          </p:nvSpPr>
          <p:spPr>
            <a:xfrm>
              <a:off x="4029292" y="1852401"/>
              <a:ext cx="74795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Problema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algn="ctr" rtl="0" latinLnBrk="1" hangingPunct="0"/>
              <a:r>
                <a:rPr lang="de-DE" sz="1200" dirty="0" err="1">
                  <a:solidFill>
                    <a:srgbClr val="000000"/>
                  </a:solidFill>
                </a:rPr>
                <a:t>medico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F844586-99FA-2E41-ACAF-C8D01571ED6C}"/>
              </a:ext>
            </a:extLst>
          </p:cNvPr>
          <p:cNvGrpSpPr/>
          <p:nvPr/>
        </p:nvGrpSpPr>
        <p:grpSpPr>
          <a:xfrm>
            <a:off x="2060141" y="960065"/>
            <a:ext cx="1838965" cy="1459158"/>
            <a:chOff x="2060141" y="960065"/>
            <a:chExt cx="1838965" cy="145915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4205E53-06CC-2A4A-AC74-1787BC0C40D4}"/>
                </a:ext>
              </a:extLst>
            </p:cNvPr>
            <p:cNvSpPr/>
            <p:nvPr/>
          </p:nvSpPr>
          <p:spPr>
            <a:xfrm>
              <a:off x="2060141" y="960065"/>
              <a:ext cx="18389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b="1" dirty="0" err="1"/>
                <a:t>Medicalizzazione</a:t>
              </a:r>
              <a:endParaRPr lang="de-DE" sz="1600" b="1" dirty="0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45A972B-F11B-E14C-93D9-F2C930DD6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40372">
              <a:off x="2643632" y="1411252"/>
              <a:ext cx="671981" cy="1343962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A79411-BF5B-B942-9945-220D01EDCF86}"/>
              </a:ext>
            </a:extLst>
          </p:cNvPr>
          <p:cNvGrpSpPr/>
          <p:nvPr/>
        </p:nvGrpSpPr>
        <p:grpSpPr>
          <a:xfrm>
            <a:off x="676001" y="1852401"/>
            <a:ext cx="1561013" cy="2838410"/>
            <a:chOff x="676001" y="1852401"/>
            <a:chExt cx="1561013" cy="283841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3118FD9-19FF-1448-A5CD-C12949CC7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25" r="-922"/>
            <a:stretch/>
          </p:blipFill>
          <p:spPr>
            <a:xfrm>
              <a:off x="676001" y="2427513"/>
              <a:ext cx="1561013" cy="1561013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881501B-1E7E-2843-A8B4-211A672D0AB3}"/>
                </a:ext>
              </a:extLst>
            </p:cNvPr>
            <p:cNvSpPr txBox="1"/>
            <p:nvPr/>
          </p:nvSpPr>
          <p:spPr>
            <a:xfrm>
              <a:off x="1106552" y="1852401"/>
              <a:ext cx="74795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Problema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200" dirty="0" err="1">
                  <a:solidFill>
                    <a:srgbClr val="000000"/>
                  </a:solidFill>
                </a:rPr>
                <a:t>morale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B2E2578-C6E5-594E-A2DB-EE404376F605}"/>
                </a:ext>
              </a:extLst>
            </p:cNvPr>
            <p:cNvSpPr/>
            <p:nvPr/>
          </p:nvSpPr>
          <p:spPr>
            <a:xfrm>
              <a:off x="962294" y="4229146"/>
              <a:ext cx="9884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i="1" dirty="0" err="1">
                  <a:solidFill>
                    <a:srgbClr val="C00000"/>
                  </a:solidFill>
                </a:rPr>
                <a:t>Punizione</a:t>
              </a:r>
              <a:r>
                <a:rPr lang="de-DE" sz="1200" b="1" i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de-DE" sz="1200" b="1" i="1" dirty="0" err="1">
                  <a:solidFill>
                    <a:srgbClr val="C00000"/>
                  </a:solidFill>
                </a:rPr>
                <a:t>Esclusione</a:t>
              </a:r>
              <a:endParaRPr lang="de-DE" sz="1200" b="1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85D8487B-CC48-BF4B-8F82-B8BB90FF6DAD}"/>
              </a:ext>
            </a:extLst>
          </p:cNvPr>
          <p:cNvSpPr/>
          <p:nvPr/>
        </p:nvSpPr>
        <p:spPr>
          <a:xfrm>
            <a:off x="3909058" y="4234746"/>
            <a:ext cx="98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i="1" dirty="0" err="1">
                <a:solidFill>
                  <a:srgbClr val="C00000"/>
                </a:solidFill>
              </a:rPr>
              <a:t>Disciplina</a:t>
            </a:r>
            <a:r>
              <a:rPr lang="de-DE" sz="1200" b="1" i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de-DE" sz="1200" b="1" i="1" dirty="0" err="1">
                <a:solidFill>
                  <a:srgbClr val="C00000"/>
                </a:solidFill>
              </a:rPr>
              <a:t>Esclusione</a:t>
            </a:r>
            <a:endParaRPr lang="de-DE" sz="1200" b="1" i="1" dirty="0">
              <a:solidFill>
                <a:srgbClr val="C00000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17E832C-6B3E-484C-A91D-FF7B06D4D60F}"/>
              </a:ext>
            </a:extLst>
          </p:cNvPr>
          <p:cNvSpPr/>
          <p:nvPr/>
        </p:nvSpPr>
        <p:spPr>
          <a:xfrm>
            <a:off x="1237905" y="960065"/>
            <a:ext cx="992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rgbClr val="C00000"/>
                </a:solidFill>
              </a:rPr>
              <a:t>Pseudo-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588CFD1-A090-3D41-9E19-3C431EC305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531" y="2427513"/>
            <a:ext cx="1561013" cy="1561013"/>
          </a:xfrm>
          <a:prstGeom prst="round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F649CC9-A75D-8648-90DE-70B6C8ED39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40372">
            <a:off x="5565339" y="1363164"/>
            <a:ext cx="671981" cy="1343962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C6E2AF21-35B7-6D47-859A-8A3151AF2C35}"/>
              </a:ext>
            </a:extLst>
          </p:cNvPr>
          <p:cNvSpPr/>
          <p:nvPr/>
        </p:nvSpPr>
        <p:spPr>
          <a:xfrm>
            <a:off x="6665661" y="4229146"/>
            <a:ext cx="1368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b="1" i="1" dirty="0">
                <a:solidFill>
                  <a:srgbClr val="20A047"/>
                </a:solidFill>
              </a:rPr>
              <a:t>↑ </a:t>
            </a:r>
            <a:r>
              <a:rPr lang="de-DE" sz="1200" b="1" i="1" dirty="0" err="1">
                <a:solidFill>
                  <a:srgbClr val="20A047"/>
                </a:solidFill>
              </a:rPr>
              <a:t>Sé</a:t>
            </a:r>
            <a:r>
              <a:rPr lang="de-DE" sz="1200" b="1" i="1" dirty="0">
                <a:solidFill>
                  <a:srgbClr val="20A047"/>
                </a:solidFill>
              </a:rPr>
              <a:t> </a:t>
            </a:r>
            <a:r>
              <a:rPr lang="de-DE" sz="1200" b="1" i="1" dirty="0" err="1">
                <a:solidFill>
                  <a:srgbClr val="20A047"/>
                </a:solidFill>
              </a:rPr>
              <a:t>possibili</a:t>
            </a:r>
            <a:r>
              <a:rPr lang="de-DE" sz="1200" b="1" i="1" dirty="0">
                <a:solidFill>
                  <a:srgbClr val="20A047"/>
                </a:solidFill>
              </a:rPr>
              <a:t> </a:t>
            </a:r>
          </a:p>
          <a:p>
            <a:pPr algn="ctr"/>
            <a:r>
              <a:rPr lang="de-DE" sz="1200" b="1" i="1" dirty="0">
                <a:solidFill>
                  <a:srgbClr val="20A047"/>
                </a:solidFill>
              </a:rPr>
              <a:t>↑ </a:t>
            </a:r>
            <a:r>
              <a:rPr lang="de-DE" sz="1200" b="1" i="1" dirty="0" err="1">
                <a:solidFill>
                  <a:srgbClr val="20A047"/>
                </a:solidFill>
              </a:rPr>
              <a:t>Scambi</a:t>
            </a:r>
            <a:r>
              <a:rPr lang="de-DE" sz="1200" b="1" i="1" dirty="0">
                <a:solidFill>
                  <a:srgbClr val="20A047"/>
                </a:solidFill>
              </a:rPr>
              <a:t> </a:t>
            </a:r>
            <a:r>
              <a:rPr lang="de-DE" sz="1200" b="1" i="1" dirty="0" err="1">
                <a:solidFill>
                  <a:srgbClr val="20A047"/>
                </a:solidFill>
              </a:rPr>
              <a:t>civici</a:t>
            </a:r>
            <a:endParaRPr lang="de-DE" sz="1200" b="1" i="1" dirty="0">
              <a:solidFill>
                <a:srgbClr val="20A0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2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A160717-C2CB-894A-8026-C0C7DE8B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52" y="1165412"/>
            <a:ext cx="6370892" cy="353620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5517781-F486-C447-A48F-03F1C83FBBA7}"/>
              </a:ext>
            </a:extLst>
          </p:cNvPr>
          <p:cNvSpPr txBox="1"/>
          <p:nvPr/>
        </p:nvSpPr>
        <p:spPr>
          <a:xfrm>
            <a:off x="517424" y="5540188"/>
            <a:ext cx="22547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Petri et al</a:t>
            </a:r>
            <a:r>
              <a:rPr lang="de-DE" sz="1000" dirty="0">
                <a:solidFill>
                  <a:srgbClr val="000000"/>
                </a:solidFill>
              </a:rPr>
              <a:t>., 2014; Carhart-Harris, 2019</a:t>
            </a: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74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767BD8C-D215-BF4B-8C6F-AF1FAF678903}"/>
              </a:ext>
            </a:extLst>
          </p:cNvPr>
          <p:cNvSpPr/>
          <p:nvPr/>
        </p:nvSpPr>
        <p:spPr>
          <a:xfrm>
            <a:off x="842643" y="332803"/>
            <a:ext cx="7902694" cy="646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>
                <a:solidFill>
                  <a:srgbClr val="7F7F7F"/>
                </a:solidFill>
              </a:rPr>
              <a:t>La </a:t>
            </a:r>
            <a:r>
              <a:rPr lang="fr-FR" sz="3600" b="1" dirty="0" err="1">
                <a:solidFill>
                  <a:srgbClr val="7F7F7F"/>
                </a:solidFill>
              </a:rPr>
              <a:t>psichiatria</a:t>
            </a:r>
            <a:r>
              <a:rPr lang="fr-FR" sz="3600" b="1" dirty="0">
                <a:solidFill>
                  <a:srgbClr val="7F7F7F"/>
                </a:solidFill>
              </a:rPr>
              <a:t> </a:t>
            </a:r>
            <a:r>
              <a:rPr lang="fr-FR" sz="3600" b="1" dirty="0" err="1">
                <a:solidFill>
                  <a:srgbClr val="7F7F7F"/>
                </a:solidFill>
              </a:rPr>
              <a:t>del</a:t>
            </a:r>
            <a:r>
              <a:rPr lang="fr-FR" sz="3600" b="1" dirty="0">
                <a:solidFill>
                  <a:srgbClr val="7F7F7F"/>
                </a:solidFill>
              </a:rPr>
              <a:t> </a:t>
            </a:r>
            <a:r>
              <a:rPr lang="fr-FR" sz="3600" b="1" dirty="0" err="1">
                <a:solidFill>
                  <a:srgbClr val="7F7F7F"/>
                </a:solidFill>
              </a:rPr>
              <a:t>futuro</a:t>
            </a:r>
            <a:endParaRPr lang="fr-FR" sz="3600" b="1" dirty="0">
              <a:solidFill>
                <a:srgbClr val="7F7F7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F52F11-2593-A34E-B2F9-8F299E527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9709"/>
            <a:ext cx="3823063" cy="3382325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5A2E1CCF-927E-0D4A-B111-466D6D7B591B}"/>
              </a:ext>
            </a:extLst>
          </p:cNvPr>
          <p:cNvSpPr/>
          <p:nvPr/>
        </p:nvSpPr>
        <p:spPr>
          <a:xfrm>
            <a:off x="3588188" y="2400313"/>
            <a:ext cx="4903694" cy="220111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Terapia</a:t>
            </a:r>
            <a:r>
              <a:rPr lang="fr-FR" sz="1600" dirty="0"/>
              <a:t> </a:t>
            </a:r>
            <a:r>
              <a:rPr lang="fr-FR" sz="1600" dirty="0" err="1"/>
              <a:t>riparativa</a:t>
            </a:r>
            <a:r>
              <a:rPr lang="fr-FR" sz="1600" dirty="0"/>
              <a:t> → </a:t>
            </a:r>
            <a:r>
              <a:rPr lang="fr-FR" sz="1600" dirty="0" err="1"/>
              <a:t>creativa</a:t>
            </a:r>
            <a:endParaRPr lang="fr-FR" sz="1600" dirty="0"/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Psicologia</a:t>
            </a:r>
            <a:r>
              <a:rPr lang="fr-FR" sz="1600" dirty="0"/>
              <a:t> </a:t>
            </a:r>
            <a:r>
              <a:rPr lang="fr-FR" sz="1600" dirty="0" err="1"/>
              <a:t>del</a:t>
            </a:r>
            <a:r>
              <a:rPr lang="fr-FR" sz="1600" dirty="0"/>
              <a:t> </a:t>
            </a:r>
            <a:r>
              <a:rPr lang="fr-FR" sz="1600" dirty="0" err="1"/>
              <a:t>profondo</a:t>
            </a:r>
            <a:r>
              <a:rPr lang="fr-FR" sz="1600" dirty="0"/>
              <a:t> → </a:t>
            </a:r>
            <a:r>
              <a:rPr lang="fr-FR" sz="1600" dirty="0" err="1"/>
              <a:t>Psicologia</a:t>
            </a:r>
            <a:r>
              <a:rPr lang="fr-FR" sz="1600" dirty="0"/>
              <a:t> </a:t>
            </a:r>
            <a:r>
              <a:rPr lang="fr-FR" sz="1600" dirty="0" err="1"/>
              <a:t>dell'alto</a:t>
            </a:r>
            <a:endParaRPr lang="fr-FR" sz="1600" dirty="0"/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Discreta</a:t>
            </a:r>
            <a:r>
              <a:rPr lang="fr-FR" sz="1600" dirty="0"/>
              <a:t> → di facile </a:t>
            </a:r>
            <a:r>
              <a:rPr lang="fr-FR" sz="1600" dirty="0" err="1"/>
              <a:t>consultazione</a:t>
            </a:r>
            <a:endParaRPr lang="fr-FR" sz="1600" dirty="0"/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Schermata</a:t>
            </a:r>
            <a:r>
              <a:rPr lang="fr-FR" sz="1600" dirty="0"/>
              <a:t> → </a:t>
            </a:r>
            <a:r>
              <a:rPr lang="fr-FR" sz="1600" dirty="0" err="1"/>
              <a:t>esposta</a:t>
            </a:r>
            <a:endParaRPr lang="fr-FR" sz="1600" dirty="0"/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FR" sz="1600" b="1" dirty="0" err="1"/>
              <a:t>Pazienti</a:t>
            </a:r>
            <a:r>
              <a:rPr lang="fr-FR" sz="1600" b="1" dirty="0"/>
              <a:t> (</a:t>
            </a:r>
            <a:r>
              <a:rPr lang="fr-FR" sz="1600" b="1" dirty="0" err="1"/>
              <a:t>cittadini</a:t>
            </a:r>
            <a:r>
              <a:rPr lang="fr-FR" sz="1600" b="1" dirty="0"/>
              <a:t>) → </a:t>
            </a:r>
            <a:r>
              <a:rPr lang="fr-FR" sz="1600" b="1" dirty="0" err="1"/>
              <a:t>Cittadini</a:t>
            </a:r>
            <a:r>
              <a:rPr lang="fr-FR" sz="1600" b="1" dirty="0"/>
              <a:t> (</a:t>
            </a:r>
            <a:r>
              <a:rPr lang="fr-FR" sz="1600" b="1" dirty="0" err="1"/>
              <a:t>pazienti</a:t>
            </a:r>
            <a:r>
              <a:rPr lang="fr-FR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382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58417" y="274638"/>
            <a:ext cx="3227167" cy="769441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err="1">
                <a:solidFill>
                  <a:srgbClr val="7F7F7F"/>
                </a:solidFill>
              </a:rPr>
              <a:t>Dispositivo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23990" y="1707075"/>
            <a:ext cx="5934634" cy="307973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CH" sz="1800" dirty="0"/>
              <a:t>« un </a:t>
            </a:r>
            <a:r>
              <a:rPr lang="fr-CH" sz="1800" dirty="0" err="1"/>
              <a:t>insieme</a:t>
            </a:r>
            <a:r>
              <a:rPr lang="fr-CH" sz="1800" dirty="0"/>
              <a:t> </a:t>
            </a:r>
            <a:r>
              <a:rPr lang="fr-CH" sz="1800" dirty="0" err="1"/>
              <a:t>assolutamente</a:t>
            </a:r>
            <a:r>
              <a:rPr lang="fr-CH" sz="1800" dirty="0"/>
              <a:t> </a:t>
            </a:r>
            <a:r>
              <a:rPr lang="fr-CH" sz="1800" dirty="0" err="1"/>
              <a:t>eterogeneo</a:t>
            </a:r>
            <a:r>
              <a:rPr lang="fr-CH" sz="1800" dirty="0"/>
              <a:t> </a:t>
            </a:r>
            <a:r>
              <a:rPr lang="fr-CH" sz="1800" dirty="0" err="1"/>
              <a:t>che</a:t>
            </a:r>
            <a:r>
              <a:rPr lang="fr-CH" sz="1800" dirty="0"/>
              <a:t> </a:t>
            </a:r>
            <a:r>
              <a:rPr lang="fr-CH" sz="1800" dirty="0" err="1"/>
              <a:t>implica</a:t>
            </a:r>
            <a:r>
              <a:rPr lang="fr-CH" sz="1800" dirty="0"/>
              <a:t> </a:t>
            </a:r>
            <a:r>
              <a:rPr lang="fr-CH" sz="1800" dirty="0" err="1"/>
              <a:t>discorsi</a:t>
            </a:r>
            <a:r>
              <a:rPr lang="fr-CH" sz="1800" dirty="0"/>
              <a:t>, </a:t>
            </a:r>
            <a:r>
              <a:rPr lang="fr-CH" sz="1800" dirty="0" err="1"/>
              <a:t>istituzioni</a:t>
            </a:r>
            <a:r>
              <a:rPr lang="fr-CH" sz="1800" dirty="0"/>
              <a:t>, </a:t>
            </a:r>
            <a:r>
              <a:rPr lang="fr-CH" sz="1800" dirty="0" err="1"/>
              <a:t>strutture</a:t>
            </a:r>
            <a:r>
              <a:rPr lang="fr-CH" sz="1800" dirty="0"/>
              <a:t> </a:t>
            </a:r>
            <a:r>
              <a:rPr lang="fr-CH" sz="1800" dirty="0" err="1"/>
              <a:t>architettoniche</a:t>
            </a:r>
            <a:r>
              <a:rPr lang="fr-CH" sz="1800" dirty="0"/>
              <a:t>, </a:t>
            </a:r>
            <a:r>
              <a:rPr lang="fr-CH" sz="1800" dirty="0" err="1"/>
              <a:t>decisioni</a:t>
            </a:r>
            <a:r>
              <a:rPr lang="fr-CH" sz="1800" dirty="0"/>
              <a:t> </a:t>
            </a:r>
            <a:r>
              <a:rPr lang="fr-CH" sz="1800" dirty="0" err="1"/>
              <a:t>regolative</a:t>
            </a:r>
            <a:r>
              <a:rPr lang="fr-CH" sz="1800" dirty="0"/>
              <a:t>, </a:t>
            </a:r>
            <a:r>
              <a:rPr lang="fr-CH" sz="1800" dirty="0" err="1"/>
              <a:t>leggi</a:t>
            </a:r>
            <a:r>
              <a:rPr lang="fr-CH" sz="1800" dirty="0"/>
              <a:t>, </a:t>
            </a:r>
            <a:r>
              <a:rPr lang="fr-CH" sz="1800" dirty="0" err="1"/>
              <a:t>misure</a:t>
            </a:r>
            <a:r>
              <a:rPr lang="fr-CH" sz="1800" dirty="0"/>
              <a:t> </a:t>
            </a:r>
            <a:r>
              <a:rPr lang="fr-CH" sz="1800" dirty="0" err="1"/>
              <a:t>amministrative</a:t>
            </a:r>
            <a:r>
              <a:rPr lang="fr-CH" sz="1800" dirty="0"/>
              <a:t>, </a:t>
            </a:r>
            <a:r>
              <a:rPr lang="fr-CH" sz="1800" dirty="0" err="1"/>
              <a:t>enunciati</a:t>
            </a:r>
            <a:r>
              <a:rPr lang="fr-CH" sz="1800" dirty="0"/>
              <a:t> </a:t>
            </a:r>
            <a:r>
              <a:rPr lang="fr-CH" sz="1800" dirty="0" err="1"/>
              <a:t>scientifici</a:t>
            </a:r>
            <a:r>
              <a:rPr lang="fr-CH" sz="1800" dirty="0"/>
              <a:t>, </a:t>
            </a:r>
            <a:r>
              <a:rPr lang="fr-CH" sz="1800" dirty="0" err="1"/>
              <a:t>proposizioni</a:t>
            </a:r>
            <a:r>
              <a:rPr lang="fr-CH" sz="1800" dirty="0"/>
              <a:t> </a:t>
            </a:r>
            <a:r>
              <a:rPr lang="fr-CH" sz="1800" dirty="0" err="1"/>
              <a:t>filosofiche</a:t>
            </a:r>
            <a:r>
              <a:rPr lang="fr-CH" sz="1800" dirty="0"/>
              <a:t>, </a:t>
            </a:r>
            <a:r>
              <a:rPr lang="fr-CH" sz="1800" dirty="0" err="1"/>
              <a:t>morali</a:t>
            </a:r>
            <a:r>
              <a:rPr lang="fr-CH" sz="1800" dirty="0"/>
              <a:t> e </a:t>
            </a:r>
            <a:r>
              <a:rPr lang="fr-CH" sz="1800" dirty="0" err="1"/>
              <a:t>filantropiche</a:t>
            </a:r>
            <a:r>
              <a:rPr lang="fr-CH" sz="1800" dirty="0"/>
              <a:t>, in </a:t>
            </a:r>
            <a:r>
              <a:rPr lang="fr-CH" sz="1800" dirty="0" err="1"/>
              <a:t>breve</a:t>
            </a:r>
            <a:r>
              <a:rPr lang="fr-CH" sz="1800" dirty="0"/>
              <a:t>: </a:t>
            </a:r>
            <a:r>
              <a:rPr lang="fr-CH" sz="1800" dirty="0" err="1"/>
              <a:t>tanto</a:t>
            </a:r>
            <a:r>
              <a:rPr lang="fr-CH" sz="1800" dirty="0"/>
              <a:t> </a:t>
            </a:r>
            <a:r>
              <a:rPr lang="fr-CH" sz="1800" dirty="0" err="1"/>
              <a:t>del</a:t>
            </a:r>
            <a:r>
              <a:rPr lang="fr-CH" sz="1800" dirty="0"/>
              <a:t> </a:t>
            </a:r>
            <a:r>
              <a:rPr lang="fr-CH" sz="1800" dirty="0" err="1"/>
              <a:t>detto</a:t>
            </a:r>
            <a:r>
              <a:rPr lang="fr-CH" sz="1800" dirty="0"/>
              <a:t> </a:t>
            </a:r>
            <a:r>
              <a:rPr lang="fr-CH" sz="1800" dirty="0" err="1"/>
              <a:t>che</a:t>
            </a:r>
            <a:r>
              <a:rPr lang="fr-CH" sz="1800" dirty="0"/>
              <a:t> </a:t>
            </a:r>
            <a:r>
              <a:rPr lang="fr-CH" sz="1800" dirty="0" err="1"/>
              <a:t>del</a:t>
            </a:r>
            <a:r>
              <a:rPr lang="fr-CH" sz="1800" dirty="0"/>
              <a:t> non-</a:t>
            </a:r>
            <a:r>
              <a:rPr lang="fr-CH" sz="1800" dirty="0" err="1"/>
              <a:t>detto</a:t>
            </a:r>
            <a:r>
              <a:rPr lang="fr-CH" sz="1800" dirty="0"/>
              <a:t>. Il </a:t>
            </a:r>
            <a:r>
              <a:rPr lang="fr-CH" sz="1800" dirty="0" err="1"/>
              <a:t>dispositivo</a:t>
            </a:r>
            <a:r>
              <a:rPr lang="fr-CH" sz="1800" dirty="0"/>
              <a:t> </a:t>
            </a:r>
            <a:r>
              <a:rPr lang="fr-CH" sz="1800" dirty="0" err="1"/>
              <a:t>esso</a:t>
            </a:r>
            <a:r>
              <a:rPr lang="fr-CH" sz="1800" dirty="0"/>
              <a:t> </a:t>
            </a:r>
            <a:r>
              <a:rPr lang="fr-CH" sz="1800" dirty="0" err="1"/>
              <a:t>stesso</a:t>
            </a:r>
            <a:r>
              <a:rPr lang="fr-CH" sz="1800" dirty="0"/>
              <a:t> </a:t>
            </a:r>
            <a:r>
              <a:rPr lang="fr-CH" sz="1800" dirty="0" err="1"/>
              <a:t>è</a:t>
            </a:r>
            <a:r>
              <a:rPr lang="fr-CH" sz="1800" dirty="0"/>
              <a:t> la </a:t>
            </a:r>
            <a:r>
              <a:rPr lang="fr-CH" sz="1800" dirty="0" err="1"/>
              <a:t>rete</a:t>
            </a:r>
            <a:r>
              <a:rPr lang="fr-CH" sz="1800" dirty="0"/>
              <a:t> </a:t>
            </a:r>
            <a:r>
              <a:rPr lang="fr-CH" sz="1800" dirty="0" err="1"/>
              <a:t>che</a:t>
            </a:r>
            <a:r>
              <a:rPr lang="fr-CH" sz="1800" dirty="0"/>
              <a:t> si </a:t>
            </a:r>
            <a:r>
              <a:rPr lang="fr-CH" sz="1800" dirty="0" err="1"/>
              <a:t>stabilisce</a:t>
            </a:r>
            <a:r>
              <a:rPr lang="fr-CH" sz="1800" dirty="0"/>
              <a:t> fra </a:t>
            </a:r>
            <a:r>
              <a:rPr lang="fr-CH" sz="1800" dirty="0" err="1"/>
              <a:t>questi</a:t>
            </a:r>
            <a:r>
              <a:rPr lang="fr-CH" sz="1800" dirty="0"/>
              <a:t> </a:t>
            </a:r>
            <a:r>
              <a:rPr lang="fr-CH" sz="1800" dirty="0" err="1"/>
              <a:t>elementi</a:t>
            </a:r>
            <a:r>
              <a:rPr lang="fr-CH" sz="1800" dirty="0"/>
              <a:t>...   »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E0BF33-557A-D141-A13A-53CD5ABA1285}"/>
              </a:ext>
            </a:extLst>
          </p:cNvPr>
          <p:cNvSpPr txBox="1"/>
          <p:nvPr/>
        </p:nvSpPr>
        <p:spPr>
          <a:xfrm>
            <a:off x="794450" y="5139080"/>
            <a:ext cx="98680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Michel Foucault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614734-556E-E242-9B60-BE65A8D114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5156"/>
            <a:ext cx="2575709" cy="36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2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>
          <a:xfrm>
            <a:off x="2384542" y="274638"/>
            <a:ext cx="4374916" cy="707886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 err="1">
                <a:solidFill>
                  <a:srgbClr val="7F7F7F"/>
                </a:solidFill>
              </a:rPr>
              <a:t>Strati</a:t>
            </a:r>
            <a:r>
              <a:rPr lang="fr-CH" sz="4000" b="1" dirty="0">
                <a:solidFill>
                  <a:srgbClr val="7F7F7F"/>
                </a:solidFill>
              </a:rPr>
              <a:t> di </a:t>
            </a:r>
            <a:r>
              <a:rPr lang="fr-CH" sz="4000" b="1" dirty="0" err="1">
                <a:solidFill>
                  <a:srgbClr val="7F7F7F"/>
                </a:solidFill>
              </a:rPr>
              <a:t>discorso</a:t>
            </a:r>
            <a:endParaRPr lang="fr-CH" sz="4000" b="1" dirty="0">
              <a:solidFill>
                <a:srgbClr val="7F7F7F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F6219E1-79EE-B445-9874-ED53F9AC7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231537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Medicalizzazione</a:t>
            </a:r>
            <a:endParaRPr lang="de-DE" sz="4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090DA8-4B1D-B046-BDFB-CB66A4FD8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1270"/>
            <a:ext cx="4434176" cy="408790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2823" y="1398493"/>
            <a:ext cx="5906620" cy="3693457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de-DE" sz="1600" dirty="0" err="1"/>
              <a:t>Processo</a:t>
            </a:r>
            <a:r>
              <a:rPr lang="de-DE" sz="1600" dirty="0"/>
              <a:t> </a:t>
            </a:r>
            <a:r>
              <a:rPr lang="de-DE" sz="1600" dirty="0" err="1"/>
              <a:t>attraverso</a:t>
            </a:r>
            <a:r>
              <a:rPr lang="de-DE" sz="1600" dirty="0"/>
              <a:t> </a:t>
            </a:r>
            <a:r>
              <a:rPr lang="de-DE" sz="1600" dirty="0" err="1"/>
              <a:t>il</a:t>
            </a:r>
            <a:r>
              <a:rPr lang="de-DE" sz="1600" dirty="0"/>
              <a:t> </a:t>
            </a:r>
            <a:r>
              <a:rPr lang="de-DE" sz="1600" dirty="0" err="1"/>
              <a:t>quale</a:t>
            </a:r>
            <a:r>
              <a:rPr lang="de-DE" sz="1600" dirty="0"/>
              <a:t> i </a:t>
            </a:r>
            <a:r>
              <a:rPr lang="de-DE" sz="1600" dirty="0" err="1"/>
              <a:t>problemi</a:t>
            </a:r>
            <a:r>
              <a:rPr lang="de-DE" sz="1600" dirty="0"/>
              <a:t> non </a:t>
            </a:r>
            <a:r>
              <a:rPr lang="de-DE" sz="1600" dirty="0" err="1"/>
              <a:t>medici</a:t>
            </a:r>
            <a:r>
              <a:rPr lang="de-DE" sz="1600" dirty="0"/>
              <a:t> </a:t>
            </a:r>
            <a:r>
              <a:rPr lang="de-DE" sz="1600" dirty="0" err="1"/>
              <a:t>vengono</a:t>
            </a:r>
            <a:r>
              <a:rPr lang="de-DE" sz="1600" dirty="0"/>
              <a:t> </a:t>
            </a:r>
            <a:r>
              <a:rPr lang="de-DE" sz="1600" dirty="0" err="1"/>
              <a:t>definiti</a:t>
            </a:r>
            <a:r>
              <a:rPr lang="de-DE" sz="1600" dirty="0"/>
              <a:t> </a:t>
            </a:r>
            <a:r>
              <a:rPr lang="de-DE" sz="1600" dirty="0" err="1"/>
              <a:t>e</a:t>
            </a:r>
            <a:r>
              <a:rPr lang="de-DE" sz="1600" dirty="0"/>
              <a:t> </a:t>
            </a:r>
            <a:r>
              <a:rPr lang="de-DE" sz="1600" dirty="0" err="1"/>
              <a:t>trattati</a:t>
            </a:r>
            <a:r>
              <a:rPr lang="de-DE" sz="1600" dirty="0"/>
              <a:t> </a:t>
            </a:r>
            <a:r>
              <a:rPr lang="de-DE" sz="1600" dirty="0" err="1"/>
              <a:t>come</a:t>
            </a:r>
            <a:r>
              <a:rPr lang="de-DE" sz="1600" dirty="0"/>
              <a:t> </a:t>
            </a:r>
            <a:r>
              <a:rPr lang="de-DE" sz="1600" dirty="0" err="1"/>
              <a:t>problemi</a:t>
            </a:r>
            <a:r>
              <a:rPr lang="de-DE" sz="1600" dirty="0"/>
              <a:t> </a:t>
            </a:r>
            <a:r>
              <a:rPr lang="de-DE" sz="1600" dirty="0" err="1"/>
              <a:t>medici</a:t>
            </a:r>
            <a:endParaRPr lang="de-DE" sz="1600" dirty="0"/>
          </a:p>
          <a:p>
            <a:pPr marL="268288" indent="-260350">
              <a:buClr>
                <a:srgbClr val="9FD0AB"/>
              </a:buClr>
            </a:pPr>
            <a:r>
              <a:rPr lang="de-DE" sz="1600" dirty="0" err="1"/>
              <a:t>Mezzo</a:t>
            </a:r>
            <a:r>
              <a:rPr lang="de-DE" sz="1600" dirty="0"/>
              <a:t> di "de-</a:t>
            </a:r>
            <a:r>
              <a:rPr lang="de-DE" sz="1600" dirty="0" err="1"/>
              <a:t>moralizzazione</a:t>
            </a:r>
            <a:r>
              <a:rPr lang="de-DE" sz="1600" dirty="0"/>
              <a:t>" (?)</a:t>
            </a:r>
          </a:p>
          <a:p>
            <a:pPr>
              <a:buClr>
                <a:srgbClr val="9FD0AB"/>
              </a:buClr>
            </a:pPr>
            <a:r>
              <a:rPr lang="de-DE" sz="1600" dirty="0" err="1"/>
              <a:t>Fenomeno</a:t>
            </a:r>
            <a:r>
              <a:rPr lang="de-DE" sz="1600" dirty="0"/>
              <a:t> </a:t>
            </a:r>
            <a:r>
              <a:rPr lang="de-DE" sz="1600" dirty="0" err="1"/>
              <a:t>rimosso</a:t>
            </a:r>
            <a:r>
              <a:rPr lang="de-DE" sz="1600" dirty="0"/>
              <a:t> </a:t>
            </a:r>
            <a:r>
              <a:rPr lang="de-DE" sz="1600" dirty="0" err="1"/>
              <a:t>dalla</a:t>
            </a:r>
            <a:r>
              <a:rPr lang="de-DE" sz="1600" dirty="0"/>
              <a:t> </a:t>
            </a:r>
            <a:r>
              <a:rPr lang="de-DE" sz="1600" dirty="0" err="1"/>
              <a:t>sfera</a:t>
            </a:r>
            <a:r>
              <a:rPr lang="de-DE" sz="1600" dirty="0"/>
              <a:t> </a:t>
            </a:r>
            <a:r>
              <a:rPr lang="de-DE" sz="1600" dirty="0" err="1"/>
              <a:t>morale</a:t>
            </a:r>
            <a:r>
              <a:rPr lang="de-DE" sz="1600" dirty="0"/>
              <a:t> </a:t>
            </a:r>
            <a:r>
              <a:rPr lang="de-DE" sz="1600" dirty="0" err="1"/>
              <a:t>e</a:t>
            </a:r>
            <a:r>
              <a:rPr lang="de-DE" sz="1600" dirty="0"/>
              <a:t> da </a:t>
            </a:r>
            <a:r>
              <a:rPr lang="de-DE" sz="1600" dirty="0" err="1"/>
              <a:t>ogni</a:t>
            </a:r>
            <a:r>
              <a:rPr lang="de-DE" sz="1600" dirty="0"/>
              <a:t> </a:t>
            </a:r>
            <a:r>
              <a:rPr lang="de-DE" sz="1600" dirty="0" err="1"/>
              <a:t>ulteriore</a:t>
            </a:r>
            <a:r>
              <a:rPr lang="de-DE" sz="1600" dirty="0"/>
              <a:t> </a:t>
            </a:r>
            <a:r>
              <a:rPr lang="de-DE" sz="1600" dirty="0" err="1"/>
              <a:t>dibattito</a:t>
            </a:r>
            <a:r>
              <a:rPr lang="de-DE" sz="1600" dirty="0"/>
              <a:t> sul </a:t>
            </a:r>
            <a:r>
              <a:rPr lang="de-DE" sz="1600" dirty="0" err="1"/>
              <a:t>suo</a:t>
            </a:r>
            <a:r>
              <a:rPr lang="de-DE" sz="1600" dirty="0"/>
              <a:t> </a:t>
            </a:r>
            <a:r>
              <a:rPr lang="de-DE" sz="1600" dirty="0" err="1"/>
              <a:t>bene</a:t>
            </a:r>
            <a:r>
              <a:rPr lang="de-DE" sz="1600" dirty="0"/>
              <a:t> o male, o </a:t>
            </a:r>
            <a:r>
              <a:rPr lang="de-DE" sz="1600" dirty="0" err="1"/>
              <a:t>sulle</a:t>
            </a:r>
            <a:r>
              <a:rPr lang="de-DE" sz="1600" dirty="0"/>
              <a:t> </a:t>
            </a:r>
            <a:r>
              <a:rPr lang="de-DE" sz="1600" dirty="0" err="1"/>
              <a:t>sue</a:t>
            </a:r>
            <a:r>
              <a:rPr lang="de-DE" sz="1600" dirty="0"/>
              <a:t> </a:t>
            </a:r>
            <a:r>
              <a:rPr lang="de-DE" sz="1600" dirty="0" err="1"/>
              <a:t>cause</a:t>
            </a:r>
            <a:r>
              <a:rPr lang="de-DE" sz="1600" dirty="0"/>
              <a:t> </a:t>
            </a:r>
            <a:r>
              <a:rPr lang="de-DE" sz="1600" dirty="0" err="1"/>
              <a:t>e</a:t>
            </a:r>
            <a:r>
              <a:rPr lang="de-DE" sz="1600" dirty="0"/>
              <a:t> </a:t>
            </a:r>
            <a:r>
              <a:rPr lang="de-DE" sz="1600" dirty="0" err="1"/>
              <a:t>conseguenze</a:t>
            </a:r>
            <a:endParaRPr lang="de-DE" sz="1600" dirty="0"/>
          </a:p>
          <a:p>
            <a:pPr marL="268288" indent="-260350">
              <a:buClr>
                <a:srgbClr val="9FD0AB"/>
              </a:buClr>
            </a:pPr>
            <a:r>
              <a:rPr lang="de-DE" sz="1600" dirty="0" err="1"/>
              <a:t>Una</a:t>
            </a:r>
            <a:r>
              <a:rPr lang="de-DE" sz="1600" dirty="0"/>
              <a:t> </a:t>
            </a:r>
            <a:r>
              <a:rPr lang="de-DE" sz="1600" dirty="0" err="1"/>
              <a:t>volta</a:t>
            </a:r>
            <a:r>
              <a:rPr lang="de-DE" sz="1600" dirty="0"/>
              <a:t> </a:t>
            </a:r>
            <a:r>
              <a:rPr lang="de-DE" sz="1600" dirty="0" err="1"/>
              <a:t>applicata</a:t>
            </a:r>
            <a:r>
              <a:rPr lang="de-DE" sz="1600" dirty="0"/>
              <a:t> </a:t>
            </a:r>
            <a:r>
              <a:rPr lang="de-DE" sz="1600" dirty="0" err="1"/>
              <a:t>l'etichetta</a:t>
            </a:r>
            <a:r>
              <a:rPr lang="de-DE" sz="1600" dirty="0"/>
              <a:t> di "</a:t>
            </a:r>
            <a:r>
              <a:rPr lang="de-DE" sz="1600" dirty="0" err="1"/>
              <a:t>malattia</a:t>
            </a:r>
            <a:r>
              <a:rPr lang="de-DE" sz="1600" dirty="0"/>
              <a:t>", </a:t>
            </a:r>
            <a:r>
              <a:rPr lang="de-DE" sz="1600" dirty="0" err="1"/>
              <a:t>il</a:t>
            </a:r>
            <a:r>
              <a:rPr lang="de-DE" sz="1600" dirty="0"/>
              <a:t> </a:t>
            </a:r>
            <a:r>
              <a:rPr lang="de-DE" sz="1600" dirty="0" err="1"/>
              <a:t>fenomeno</a:t>
            </a:r>
            <a:r>
              <a:rPr lang="de-DE" sz="1600" dirty="0"/>
              <a:t> </a:t>
            </a:r>
            <a:r>
              <a:rPr lang="de-DE" sz="1600" dirty="0" err="1"/>
              <a:t>diventa</a:t>
            </a:r>
            <a:r>
              <a:rPr lang="de-DE" sz="1600" dirty="0"/>
              <a:t> </a:t>
            </a:r>
            <a:r>
              <a:rPr lang="de-DE" sz="1600" dirty="0" err="1"/>
              <a:t>intrinsecamente</a:t>
            </a:r>
            <a:r>
              <a:rPr lang="de-DE" sz="1600" dirty="0"/>
              <a:t> </a:t>
            </a:r>
            <a:r>
              <a:rPr lang="de-DE" sz="1600" dirty="0" err="1"/>
              <a:t>negativo</a:t>
            </a:r>
            <a:endParaRPr lang="de-DE" sz="1600" dirty="0"/>
          </a:p>
          <a:p>
            <a:pPr marL="536575" indent="-223838">
              <a:buClr>
                <a:srgbClr val="9FD0AB"/>
              </a:buClr>
            </a:pPr>
            <a:r>
              <a:rPr lang="de-DE" sz="1600" dirty="0" err="1"/>
              <a:t>Deve</a:t>
            </a:r>
            <a:r>
              <a:rPr lang="de-DE" sz="1600" dirty="0"/>
              <a:t> </a:t>
            </a:r>
            <a:r>
              <a:rPr lang="de-DE" sz="1600" dirty="0" err="1"/>
              <a:t>necessariamente</a:t>
            </a:r>
            <a:r>
              <a:rPr lang="de-DE" sz="1600" dirty="0"/>
              <a:t> </a:t>
            </a:r>
            <a:r>
              <a:rPr lang="de-DE" sz="1600" dirty="0" err="1"/>
              <a:t>essere</a:t>
            </a:r>
            <a:r>
              <a:rPr lang="de-DE" sz="1600" dirty="0"/>
              <a:t> </a:t>
            </a:r>
            <a:r>
              <a:rPr lang="de-DE" sz="1600" dirty="0" err="1"/>
              <a:t>trattato</a:t>
            </a:r>
            <a:r>
              <a:rPr lang="de-DE" sz="1600" dirty="0"/>
              <a:t> (</a:t>
            </a:r>
            <a:r>
              <a:rPr lang="de-DE" sz="1600" dirty="0" err="1"/>
              <a:t>curato</a:t>
            </a:r>
            <a:r>
              <a:rPr lang="de-DE" sz="1600" dirty="0"/>
              <a:t>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325903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Medicalizzazione</a:t>
            </a:r>
            <a:endParaRPr lang="de-DE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336F1C-A42C-CD45-B312-7FAB9053C2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0174"/>
            <a:ext cx="3144775" cy="383277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3883" y="1549784"/>
            <a:ext cx="5906620" cy="3573556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de-DE" sz="2000" dirty="0" err="1"/>
              <a:t>Focalizza</a:t>
            </a:r>
            <a:r>
              <a:rPr lang="de-DE" sz="2000" dirty="0"/>
              <a:t> </a:t>
            </a:r>
            <a:r>
              <a:rPr lang="de-DE" sz="2000" dirty="0" err="1"/>
              <a:t>l'attenzione</a:t>
            </a:r>
            <a:r>
              <a:rPr lang="de-DE" sz="2000" dirty="0"/>
              <a:t> </a:t>
            </a:r>
            <a:r>
              <a:rPr lang="de-DE" sz="2000" dirty="0" err="1"/>
              <a:t>e</a:t>
            </a:r>
            <a:r>
              <a:rPr lang="de-DE" sz="2000" dirty="0"/>
              <a:t> </a:t>
            </a:r>
            <a:r>
              <a:rPr lang="de-DE" sz="2000" dirty="0" err="1"/>
              <a:t>il</a:t>
            </a:r>
            <a:r>
              <a:rPr lang="de-DE" sz="2000" dirty="0"/>
              <a:t> </a:t>
            </a:r>
            <a:r>
              <a:rPr lang="de-DE" sz="2000" dirty="0" err="1"/>
              <a:t>trattamento</a:t>
            </a:r>
            <a:r>
              <a:rPr lang="de-DE" sz="2000" dirty="0"/>
              <a:t> </a:t>
            </a:r>
            <a:r>
              <a:rPr lang="de-DE" sz="2000" dirty="0" err="1"/>
              <a:t>sull'</a:t>
            </a:r>
            <a:r>
              <a:rPr lang="de-DE" sz="2000" b="1" dirty="0" err="1"/>
              <a:t>individuo</a:t>
            </a:r>
            <a:endParaRPr lang="de-DE" sz="2000" b="1" dirty="0"/>
          </a:p>
          <a:p>
            <a:pPr marL="268288" indent="-260350">
              <a:buClr>
                <a:srgbClr val="9FD0AB"/>
              </a:buClr>
            </a:pPr>
            <a:r>
              <a:rPr lang="de-DE" sz="2000" dirty="0" err="1"/>
              <a:t>Rimuove</a:t>
            </a:r>
            <a:r>
              <a:rPr lang="de-DE" sz="2000" dirty="0"/>
              <a:t> </a:t>
            </a:r>
            <a:r>
              <a:rPr lang="de-DE" sz="2000" dirty="0" err="1"/>
              <a:t>il</a:t>
            </a:r>
            <a:r>
              <a:rPr lang="de-DE" sz="2000" dirty="0"/>
              <a:t> </a:t>
            </a:r>
            <a:r>
              <a:rPr lang="de-DE" sz="2000" dirty="0" err="1"/>
              <a:t>problema</a:t>
            </a:r>
            <a:r>
              <a:rPr lang="de-DE" sz="2000" dirty="0"/>
              <a:t> </a:t>
            </a:r>
            <a:r>
              <a:rPr lang="de-DE" sz="2000" dirty="0" err="1"/>
              <a:t>dal</a:t>
            </a:r>
            <a:r>
              <a:rPr lang="de-DE" sz="2000" dirty="0"/>
              <a:t> </a:t>
            </a:r>
            <a:r>
              <a:rPr lang="de-DE" sz="2000" dirty="0" err="1"/>
              <a:t>suo</a:t>
            </a:r>
            <a:r>
              <a:rPr lang="de-DE" sz="2000" dirty="0"/>
              <a:t> </a:t>
            </a:r>
            <a:r>
              <a:rPr lang="de-DE" sz="2000" dirty="0" err="1"/>
              <a:t>contesto</a:t>
            </a:r>
            <a:r>
              <a:rPr lang="de-DE" sz="2000" dirty="0"/>
              <a:t> </a:t>
            </a:r>
            <a:r>
              <a:rPr lang="de-DE" sz="2000" dirty="0" err="1"/>
              <a:t>politico</a:t>
            </a:r>
            <a:r>
              <a:rPr lang="de-DE" sz="2000" dirty="0"/>
              <a:t>, legale, professionale </a:t>
            </a:r>
            <a:r>
              <a:rPr lang="de-DE" sz="2000" dirty="0" err="1"/>
              <a:t>e</a:t>
            </a:r>
            <a:r>
              <a:rPr lang="de-DE" sz="2000" dirty="0"/>
              <a:t> </a:t>
            </a:r>
            <a:r>
              <a:rPr lang="de-DE" sz="2000" dirty="0" err="1"/>
              <a:t>sociale</a:t>
            </a:r>
            <a:endParaRPr lang="de-DE" sz="2000" dirty="0"/>
          </a:p>
          <a:p>
            <a:pPr marL="268288" indent="-260350">
              <a:buClr>
                <a:srgbClr val="9FD0AB"/>
              </a:buClr>
            </a:pPr>
            <a:r>
              <a:rPr lang="de-DE" sz="2000" dirty="0" err="1"/>
              <a:t>Solleva</a:t>
            </a:r>
            <a:r>
              <a:rPr lang="de-DE" sz="2000" dirty="0"/>
              <a:t> i </a:t>
            </a:r>
            <a:r>
              <a:rPr lang="de-DE" sz="2000" dirty="0" err="1"/>
              <a:t>politici</a:t>
            </a:r>
            <a:r>
              <a:rPr lang="de-DE" sz="2000" dirty="0"/>
              <a:t>, i </a:t>
            </a:r>
            <a:r>
              <a:rPr lang="de-DE" sz="2000" dirty="0" err="1"/>
              <a:t>legislatori</a:t>
            </a:r>
            <a:r>
              <a:rPr lang="de-DE" sz="2000" dirty="0"/>
              <a:t>, i </a:t>
            </a:r>
            <a:r>
              <a:rPr lang="de-DE" sz="2000" dirty="0" err="1"/>
              <a:t>datori</a:t>
            </a:r>
            <a:r>
              <a:rPr lang="de-DE" sz="2000" dirty="0"/>
              <a:t> di </a:t>
            </a:r>
            <a:r>
              <a:rPr lang="de-DE" sz="2000" dirty="0" err="1"/>
              <a:t>lavoro</a:t>
            </a:r>
            <a:r>
              <a:rPr lang="de-DE" sz="2000" dirty="0"/>
              <a:t> </a:t>
            </a:r>
            <a:r>
              <a:rPr lang="de-DE" sz="2000" dirty="0" err="1"/>
              <a:t>e</a:t>
            </a:r>
            <a:r>
              <a:rPr lang="de-DE" sz="2000" dirty="0"/>
              <a:t> </a:t>
            </a:r>
            <a:r>
              <a:rPr lang="de-DE" sz="2000" dirty="0" err="1"/>
              <a:t>gli</a:t>
            </a:r>
            <a:r>
              <a:rPr lang="de-DE" sz="2000" dirty="0"/>
              <a:t> </a:t>
            </a:r>
            <a:r>
              <a:rPr lang="de-DE" sz="2000" dirty="0" err="1"/>
              <a:t>altri</a:t>
            </a:r>
            <a:r>
              <a:rPr lang="de-DE" sz="2000" dirty="0"/>
              <a:t> </a:t>
            </a:r>
            <a:r>
              <a:rPr lang="de-DE" sz="2000" dirty="0" err="1"/>
              <a:t>membri</a:t>
            </a:r>
            <a:r>
              <a:rPr lang="de-DE" sz="2000" dirty="0"/>
              <a:t> della </a:t>
            </a:r>
            <a:r>
              <a:rPr lang="de-DE" sz="2000" dirty="0" err="1"/>
              <a:t>società</a:t>
            </a:r>
            <a:r>
              <a:rPr lang="de-DE" sz="2000" dirty="0"/>
              <a:t> da </a:t>
            </a:r>
            <a:r>
              <a:rPr lang="de-DE" sz="2000" dirty="0" err="1"/>
              <a:t>qualsiasi</a:t>
            </a:r>
            <a:r>
              <a:rPr lang="de-DE" sz="2000" dirty="0"/>
              <a:t> </a:t>
            </a:r>
            <a:r>
              <a:rPr lang="de-DE" sz="2000" dirty="0" err="1"/>
              <a:t>responsabilità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420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Medicalizzazione</a:t>
            </a:r>
            <a:endParaRPr lang="de-DE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FE827B-ACEF-E246-8EDF-8EF58578C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4353"/>
            <a:ext cx="3294846" cy="3810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7318" y="1998574"/>
            <a:ext cx="5906620" cy="2681557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de-DE" sz="2000" dirty="0" err="1"/>
              <a:t>Trasforma</a:t>
            </a:r>
            <a:r>
              <a:rPr lang="de-DE" sz="2000" dirty="0"/>
              <a:t> </a:t>
            </a:r>
            <a:r>
              <a:rPr lang="de-DE" sz="2000" dirty="0" err="1"/>
              <a:t>una</a:t>
            </a:r>
            <a:r>
              <a:rPr lang="de-DE" sz="2000" dirty="0"/>
              <a:t> </a:t>
            </a:r>
            <a:r>
              <a:rPr lang="de-DE" sz="2000" dirty="0" err="1"/>
              <a:t>questione</a:t>
            </a:r>
            <a:r>
              <a:rPr lang="de-DE" sz="2000" dirty="0"/>
              <a:t> </a:t>
            </a:r>
            <a:r>
              <a:rPr lang="de-DE" sz="2000" dirty="0" err="1"/>
              <a:t>morale</a:t>
            </a:r>
            <a:r>
              <a:rPr lang="de-DE" sz="2000" dirty="0"/>
              <a:t> </a:t>
            </a:r>
            <a:r>
              <a:rPr lang="de-DE" sz="2000" dirty="0" err="1"/>
              <a:t>che</a:t>
            </a:r>
            <a:r>
              <a:rPr lang="de-DE" sz="2000" dirty="0"/>
              <a:t> </a:t>
            </a:r>
            <a:r>
              <a:rPr lang="de-DE" sz="2000" dirty="0" err="1"/>
              <a:t>avrebbe</a:t>
            </a:r>
            <a:r>
              <a:rPr lang="de-DE" sz="2000" dirty="0"/>
              <a:t> </a:t>
            </a:r>
            <a:r>
              <a:rPr lang="de-DE" sz="2000" dirty="0" err="1"/>
              <a:t>potuto</a:t>
            </a:r>
            <a:r>
              <a:rPr lang="de-DE" sz="2000" dirty="0"/>
              <a:t> </a:t>
            </a:r>
            <a:r>
              <a:rPr lang="de-DE" sz="2000" dirty="0" err="1"/>
              <a:t>essere</a:t>
            </a:r>
            <a:r>
              <a:rPr lang="de-DE" sz="2000" dirty="0"/>
              <a:t> </a:t>
            </a:r>
            <a:r>
              <a:rPr lang="de-DE" sz="2000" dirty="0" err="1"/>
              <a:t>dibattuta</a:t>
            </a:r>
            <a:r>
              <a:rPr lang="de-DE" sz="2000" dirty="0"/>
              <a:t> in </a:t>
            </a:r>
            <a:r>
              <a:rPr lang="de-DE" sz="2000" dirty="0" err="1"/>
              <a:t>una</a:t>
            </a:r>
            <a:r>
              <a:rPr lang="de-DE" sz="2000" dirty="0"/>
              <a:t> </a:t>
            </a:r>
            <a:r>
              <a:rPr lang="de-DE" sz="2000" dirty="0" err="1"/>
              <a:t>malattia</a:t>
            </a:r>
            <a:r>
              <a:rPr lang="de-DE" sz="2000" dirty="0"/>
              <a:t> da </a:t>
            </a:r>
            <a:r>
              <a:rPr lang="de-DE" sz="2000" dirty="0" err="1"/>
              <a:t>estirpare</a:t>
            </a:r>
            <a:endParaRPr lang="de-DE" sz="2000" dirty="0"/>
          </a:p>
          <a:p>
            <a:pPr marL="268288" indent="-260350">
              <a:buClr>
                <a:srgbClr val="9FD0AB"/>
              </a:buClr>
            </a:pPr>
            <a:r>
              <a:rPr lang="de-DE" sz="2000" dirty="0"/>
              <a:t>Porta a </a:t>
            </a:r>
            <a:r>
              <a:rPr lang="de-DE" sz="2000" dirty="0" err="1"/>
              <a:t>un'erosione</a:t>
            </a:r>
            <a:r>
              <a:rPr lang="de-DE" sz="2000" dirty="0"/>
              <a:t> della </a:t>
            </a:r>
            <a:r>
              <a:rPr lang="de-DE" sz="2000" dirty="0" err="1"/>
              <a:t>responsabilità</a:t>
            </a:r>
            <a:r>
              <a:rPr lang="de-DE" sz="2000" dirty="0"/>
              <a:t> </a:t>
            </a:r>
            <a:r>
              <a:rPr lang="de-DE" sz="2000" dirty="0" err="1"/>
              <a:t>sociale</a:t>
            </a:r>
            <a:r>
              <a:rPr lang="de-DE" sz="2000" dirty="0"/>
              <a:t> </a:t>
            </a:r>
            <a:r>
              <a:rPr lang="de-DE" sz="2000" dirty="0" err="1"/>
              <a:t>e</a:t>
            </a:r>
            <a:r>
              <a:rPr lang="de-DE" sz="2000" dirty="0"/>
              <a:t> </a:t>
            </a:r>
            <a:r>
              <a:rPr lang="de-DE" sz="2000" dirty="0" err="1"/>
              <a:t>dei</a:t>
            </a:r>
            <a:r>
              <a:rPr lang="de-DE" sz="2000" dirty="0"/>
              <a:t> </a:t>
            </a:r>
            <a:r>
              <a:rPr lang="de-DE" sz="2000" dirty="0" err="1"/>
              <a:t>principi</a:t>
            </a:r>
            <a:r>
              <a:rPr lang="de-DE" sz="2000" dirty="0"/>
              <a:t> </a:t>
            </a:r>
            <a:r>
              <a:rPr lang="de-DE" sz="2000" dirty="0" err="1"/>
              <a:t>democratici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20843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3162802" y="274638"/>
            <a:ext cx="2818400" cy="769441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err="1">
                <a:solidFill>
                  <a:srgbClr val="7F7F7F"/>
                </a:solidFill>
              </a:rPr>
              <a:t>Biopotere</a:t>
            </a:r>
            <a:endParaRPr lang="fr-CH" sz="4400" b="1" dirty="0">
              <a:solidFill>
                <a:srgbClr val="7F7F7F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9EB69E6-2866-5842-8340-14A22B923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7788"/>
            <a:ext cx="2689412" cy="3379694"/>
          </a:xfrm>
          <a:prstGeom prst="rect">
            <a:avLst/>
          </a:prstGeom>
        </p:spPr>
      </p:pic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2339787" y="1957834"/>
            <a:ext cx="6391835" cy="2619602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dirty="0">
                <a:latin typeface="Arial"/>
                <a:cs typeface="Arial"/>
              </a:rPr>
              <a:t>= </a:t>
            </a:r>
            <a:r>
              <a:rPr lang="fr-CH" dirty="0" err="1">
                <a:latin typeface="Arial"/>
                <a:cs typeface="Arial"/>
              </a:rPr>
              <a:t>Interiorizzazione</a:t>
            </a:r>
            <a:r>
              <a:rPr lang="fr-CH" dirty="0">
                <a:latin typeface="Arial"/>
                <a:cs typeface="Arial"/>
              </a:rPr>
              <a:t> dei concetti </a:t>
            </a:r>
            <a:r>
              <a:rPr lang="fr-CH" dirty="0" err="1">
                <a:latin typeface="Arial"/>
                <a:cs typeface="Arial"/>
              </a:rPr>
              <a:t>scientifici</a:t>
            </a:r>
            <a:r>
              <a:rPr lang="fr-CH" dirty="0">
                <a:latin typeface="Arial"/>
                <a:cs typeface="Arial"/>
              </a:rPr>
              <a:t> di </a:t>
            </a:r>
            <a:r>
              <a:rPr lang="fr-CH" dirty="0" err="1">
                <a:latin typeface="Arial"/>
                <a:cs typeface="Arial"/>
              </a:rPr>
              <a:t>salute</a:t>
            </a:r>
            <a:r>
              <a:rPr lang="fr-CH" dirty="0">
                <a:latin typeface="Arial"/>
                <a:cs typeface="Arial"/>
              </a:rPr>
              <a:t> e </a:t>
            </a:r>
            <a:r>
              <a:rPr lang="fr-CH" dirty="0" err="1">
                <a:latin typeface="Arial"/>
                <a:cs typeface="Arial"/>
              </a:rPr>
              <a:t>normalità</a:t>
            </a:r>
            <a:endParaRPr lang="fr-CH" dirty="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dirty="0" err="1">
                <a:latin typeface="Arial"/>
                <a:cs typeface="Arial"/>
              </a:rPr>
              <a:t>Amministrato</a:t>
            </a:r>
            <a:r>
              <a:rPr lang="fr-CH" dirty="0">
                <a:latin typeface="Arial"/>
                <a:cs typeface="Arial"/>
              </a:rPr>
              <a:t> da </a:t>
            </a:r>
            <a:r>
              <a:rPr lang="fr-CH" dirty="0" err="1">
                <a:latin typeface="Arial"/>
                <a:cs typeface="Arial"/>
              </a:rPr>
              <a:t>gruppi</a:t>
            </a:r>
            <a:r>
              <a:rPr lang="fr-CH" dirty="0">
                <a:latin typeface="Arial"/>
                <a:cs typeface="Arial"/>
              </a:rPr>
              <a:t> </a:t>
            </a:r>
            <a:r>
              <a:rPr lang="fr-CH" dirty="0" err="1">
                <a:latin typeface="Arial"/>
                <a:cs typeface="Arial"/>
              </a:rPr>
              <a:t>professionali</a:t>
            </a:r>
            <a:r>
              <a:rPr lang="fr-CH" dirty="0">
                <a:latin typeface="Arial"/>
                <a:cs typeface="Arial"/>
              </a:rPr>
              <a:t> </a:t>
            </a:r>
            <a:r>
              <a:rPr lang="fr-CH" dirty="0" err="1">
                <a:latin typeface="Arial"/>
                <a:cs typeface="Arial"/>
              </a:rPr>
              <a:t>sulla</a:t>
            </a:r>
            <a:r>
              <a:rPr lang="fr-CH" dirty="0">
                <a:latin typeface="Arial"/>
                <a:cs typeface="Arial"/>
              </a:rPr>
              <a:t> base delle </a:t>
            </a:r>
            <a:r>
              <a:rPr lang="fr-CH" dirty="0" err="1">
                <a:latin typeface="Arial"/>
                <a:cs typeface="Arial"/>
              </a:rPr>
              <a:t>loro</a:t>
            </a:r>
            <a:r>
              <a:rPr lang="fr-CH" dirty="0">
                <a:latin typeface="Arial"/>
                <a:cs typeface="Arial"/>
              </a:rPr>
              <a:t> </a:t>
            </a:r>
            <a:r>
              <a:rPr lang="fr-CH" dirty="0" err="1">
                <a:latin typeface="Arial"/>
                <a:cs typeface="Arial"/>
              </a:rPr>
              <a:t>conoscenze</a:t>
            </a:r>
            <a:r>
              <a:rPr lang="fr-CH" dirty="0">
                <a:latin typeface="Arial"/>
                <a:cs typeface="Arial"/>
              </a:rPr>
              <a:t> </a:t>
            </a:r>
            <a:r>
              <a:rPr lang="fr-CH" dirty="0" err="1">
                <a:latin typeface="Arial"/>
                <a:cs typeface="Arial"/>
              </a:rPr>
              <a:t>scientifiche</a:t>
            </a:r>
            <a:r>
              <a:rPr lang="fr-CH" dirty="0">
                <a:latin typeface="Arial"/>
                <a:cs typeface="Arial"/>
              </a:rPr>
              <a:t> (</a:t>
            </a:r>
            <a:r>
              <a:rPr lang="fr-CH" dirty="0" err="1">
                <a:latin typeface="Arial"/>
                <a:cs typeface="Arial"/>
              </a:rPr>
              <a:t>biopolitica</a:t>
            </a:r>
            <a:r>
              <a:rPr lang="fr-CH" dirty="0">
                <a:latin typeface="Arial"/>
                <a:cs typeface="Arial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71362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1273</Words>
  <Application>Microsoft Macintosh PowerPoint</Application>
  <PresentationFormat>On-screen Show (4:3)</PresentationFormat>
  <Paragraphs>211</Paragraphs>
  <Slides>37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Helvetica Neue</vt:lpstr>
      <vt:lpstr>Times New Roman</vt:lpstr>
      <vt:lpstr>Univers Medium</vt:lpstr>
      <vt:lpstr>Wingdings</vt:lpstr>
      <vt:lpstr>Default</vt:lpstr>
      <vt:lpstr>PowerPoint Presentation</vt:lpstr>
      <vt:lpstr>PowerPoint Presentation</vt:lpstr>
      <vt:lpstr>PowerPoint Presentation</vt:lpstr>
      <vt:lpstr>Dispositivo</vt:lpstr>
      <vt:lpstr>Strati di discorso</vt:lpstr>
      <vt:lpstr>Medicalizzazione</vt:lpstr>
      <vt:lpstr>Medicalizzazione</vt:lpstr>
      <vt:lpstr>Medicalizzazione</vt:lpstr>
      <vt:lpstr>Biopotere</vt:lpstr>
      <vt:lpstr>Sapere-potere</vt:lpstr>
      <vt:lpstr>Microfisica del potere</vt:lpstr>
      <vt:lpstr>PowerPoint Presentation</vt:lpstr>
      <vt:lpstr>PowerPoint Presentation</vt:lpstr>
      <vt:lpstr>PowerPoint Presentation</vt:lpstr>
      <vt:lpstr>Due principi organizzativi della disciplina  e dell'autodisciplina moderna </vt:lpstr>
      <vt:lpstr>Claude Levy-Strauss</vt:lpstr>
      <vt:lpstr>Società anthropoémiche</vt:lpstr>
      <vt:lpstr>Società antropofagiche</vt:lpstr>
      <vt:lpstr>Psichiatria antropofagica incapsulante </vt:lpstr>
      <vt:lpstr>Granuloma da corpo estraneo</vt:lpstr>
      <vt:lpstr>Istituzioni antropofaghe incapsulanti</vt:lpstr>
      <vt:lpstr>PowerPoint Presentation</vt:lpstr>
      <vt:lpstr>Che cos'è un individuo deviante?</vt:lpstr>
      <vt:lpstr>Come vengono trattati i devianti</vt:lpstr>
      <vt:lpstr>Il deviante</vt:lpstr>
      <vt:lpstr>Definizione alternativa del deviante</vt:lpstr>
      <vt:lpstr>PowerPoint Presentation</vt:lpstr>
      <vt:lpstr>PowerPoint Presentation</vt:lpstr>
      <vt:lpstr>PowerPoint Presentation</vt:lpstr>
      <vt:lpstr>Concettualizzazione dei sé possibili</vt:lpstr>
      <vt:lpstr>PowerPoint Presentation</vt:lpstr>
      <vt:lpstr>PowerPoint Presentation</vt:lpstr>
      <vt:lpstr>Le istituzioni antropofagiche assimilanti hanno una missione artistica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986</cp:revision>
  <dcterms:modified xsi:type="dcterms:W3CDTF">2025-07-08T07:11:20Z</dcterms:modified>
  <cp:category/>
</cp:coreProperties>
</file>