
<file path=[Content_Types].xml><?xml version="1.0" encoding="utf-8"?>
<Types xmlns="http://schemas.openxmlformats.org/package/2006/content-types">
  <Default Extension="emf" ContentType="image/x-emf"/>
  <Default Extension="gif" ContentType="image/gif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515" r:id="rId2"/>
    <p:sldId id="714" r:id="rId3"/>
    <p:sldId id="1285" r:id="rId4"/>
    <p:sldId id="2243" r:id="rId5"/>
    <p:sldId id="2240" r:id="rId6"/>
    <p:sldId id="2241" r:id="rId7"/>
    <p:sldId id="739" r:id="rId8"/>
    <p:sldId id="2248" r:id="rId9"/>
    <p:sldId id="2247" r:id="rId10"/>
    <p:sldId id="2255" r:id="rId11"/>
    <p:sldId id="1290" r:id="rId12"/>
    <p:sldId id="1266" r:id="rId13"/>
    <p:sldId id="2249" r:id="rId14"/>
    <p:sldId id="2250" r:id="rId15"/>
    <p:sldId id="2251" r:id="rId16"/>
    <p:sldId id="2252" r:id="rId17"/>
    <p:sldId id="2245" r:id="rId18"/>
    <p:sldId id="2253" r:id="rId19"/>
    <p:sldId id="2254" r:id="rId20"/>
    <p:sldId id="2256" r:id="rId21"/>
    <p:sldId id="2237" r:id="rId22"/>
    <p:sldId id="2238" r:id="rId23"/>
    <p:sldId id="2239" r:id="rId24"/>
    <p:sldId id="2236" r:id="rId25"/>
  </p:sldIdLst>
  <p:sldSz cx="9144000" cy="6858000" type="screen4x3"/>
  <p:notesSz cx="6858000" cy="9144000"/>
  <p:defaultTextStyle>
    <a:lvl1pPr defTabSz="457200">
      <a:defRPr sz="2400">
        <a:latin typeface="Arial"/>
        <a:ea typeface="Arial"/>
        <a:cs typeface="Arial"/>
        <a:sym typeface="Arial"/>
      </a:defRPr>
    </a:lvl1pPr>
    <a:lvl2pPr indent="457200" defTabSz="457200">
      <a:defRPr sz="2400">
        <a:latin typeface="Arial"/>
        <a:ea typeface="Arial"/>
        <a:cs typeface="Arial"/>
        <a:sym typeface="Arial"/>
      </a:defRPr>
    </a:lvl2pPr>
    <a:lvl3pPr indent="914400" defTabSz="457200">
      <a:defRPr sz="2400">
        <a:latin typeface="Arial"/>
        <a:ea typeface="Arial"/>
        <a:cs typeface="Arial"/>
        <a:sym typeface="Arial"/>
      </a:defRPr>
    </a:lvl3pPr>
    <a:lvl4pPr indent="1371600" defTabSz="457200">
      <a:defRPr sz="2400">
        <a:latin typeface="Arial"/>
        <a:ea typeface="Arial"/>
        <a:cs typeface="Arial"/>
        <a:sym typeface="Arial"/>
      </a:defRPr>
    </a:lvl4pPr>
    <a:lvl5pPr indent="1828800" defTabSz="457200">
      <a:defRPr sz="2400">
        <a:latin typeface="Arial"/>
        <a:ea typeface="Arial"/>
        <a:cs typeface="Arial"/>
        <a:sym typeface="Arial"/>
      </a:defRPr>
    </a:lvl5pPr>
    <a:lvl6pPr defTabSz="457200">
      <a:defRPr sz="2400">
        <a:latin typeface="Arial"/>
        <a:ea typeface="Arial"/>
        <a:cs typeface="Arial"/>
        <a:sym typeface="Arial"/>
      </a:defRPr>
    </a:lvl6pPr>
    <a:lvl7pPr defTabSz="457200">
      <a:defRPr sz="2400">
        <a:latin typeface="Arial"/>
        <a:ea typeface="Arial"/>
        <a:cs typeface="Arial"/>
        <a:sym typeface="Arial"/>
      </a:defRPr>
    </a:lvl7pPr>
    <a:lvl8pPr defTabSz="457200">
      <a:defRPr sz="2400">
        <a:latin typeface="Arial"/>
        <a:ea typeface="Arial"/>
        <a:cs typeface="Arial"/>
        <a:sym typeface="Arial"/>
      </a:defRPr>
    </a:lvl8pPr>
    <a:lvl9pPr defTabSz="457200">
      <a:defRPr sz="2400"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AD04"/>
    <a:srgbClr val="FAE62B"/>
    <a:srgbClr val="9FD0AB"/>
    <a:srgbClr val="02A089"/>
    <a:srgbClr val="FF2400"/>
    <a:srgbClr val="0A5208"/>
    <a:srgbClr val="CEFFA5"/>
    <a:srgbClr val="FF6AD8"/>
    <a:srgbClr val="FFEDFF"/>
    <a:srgbClr val="FFD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lastRow>
    <a:fir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/>
          </a:solidFill>
        </a:fill>
      </a:tcStyle>
    </a:firstCol>
    <a:la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E3CECE"/>
          </a:solidFill>
        </a:fill>
      </a:tcStyle>
    </a:wholeTbl>
    <a:band2H>
      <a:tcTxStyle/>
      <a:tcStyle>
        <a:tcBdr/>
        <a:fill>
          <a:solidFill>
            <a:srgbClr val="F1E8E8"/>
          </a:solidFill>
        </a:fill>
      </a:tcStyle>
    </a:band2H>
    <a:firstCol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E4846"/>
          </a:solidFill>
        </a:fill>
      </a:tcStyle>
    </a:firstCol>
    <a:la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E4846"/>
          </a:solidFill>
        </a:fill>
      </a:tcStyle>
    </a:lastRow>
    <a:fir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E4846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78" autoAdjust="0"/>
    <p:restoredTop sz="86210" autoAdjust="0"/>
  </p:normalViewPr>
  <p:slideViewPr>
    <p:cSldViewPr snapToGrid="0" snapToObjects="1">
      <p:cViewPr varScale="1">
        <p:scale>
          <a:sx n="87" d="100"/>
          <a:sy n="87" d="100"/>
        </p:scale>
        <p:origin x="1824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18" d="100"/>
          <a:sy n="118" d="100"/>
        </p:scale>
        <p:origin x="2992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7" name="Shape 3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206583031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sz="2200" dirty="0">
              <a:effectLst/>
              <a:latin typeface="+mj-lt"/>
              <a:ea typeface="+mj-ea"/>
              <a:cs typeface="+mj-cs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1140328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296743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094714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851153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069009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277785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8976978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H" sz="2200" b="1" i="0" u="none" strike="noStrike" dirty="0">
                <a:effectLst/>
                <a:latin typeface="+mj-lt"/>
                <a:ea typeface="+mj-ea"/>
                <a:cs typeface="+mj-cs"/>
                <a:sym typeface="Helvetica Neue"/>
              </a:rPr>
              <a:t>.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54573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OGO_HUG_H_QUADRI.png" descr="LOGO_HUG_H_QUADRI.pn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775" y="6186487"/>
            <a:ext cx="1993900" cy="457201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/>
        </p:nvSpPr>
        <p:spPr>
          <a:xfrm>
            <a:off x="-1" y="5962650"/>
            <a:ext cx="9144002" cy="89535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12700" dist="23000" dir="5400000" rotWithShape="0">
              <a:srgbClr val="808080">
                <a:alpha val="34997"/>
              </a:srgbClr>
            </a:outerShdw>
          </a:effectLst>
        </p:spPr>
        <p:txBody>
          <a:bodyPr lIns="0" tIns="0" rIns="0" bIns="0" anchor="ctr"/>
          <a:lstStyle/>
          <a:p>
            <a:pPr lvl="0"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8" name="Shape 18"/>
          <p:cNvSpPr/>
          <p:nvPr userDrawn="1"/>
        </p:nvSpPr>
        <p:spPr>
          <a:xfrm>
            <a:off x="-1" y="-1"/>
            <a:ext cx="9144002" cy="5951539"/>
          </a:xfrm>
          <a:prstGeom prst="rect">
            <a:avLst/>
          </a:prstGeom>
          <a:solidFill>
            <a:srgbClr val="9FD0AB"/>
          </a:solidFill>
          <a:ln>
            <a:solidFill>
              <a:srgbClr val="46AAC5"/>
            </a:solidFill>
            <a:round/>
          </a:ln>
        </p:spPr>
        <p:txBody>
          <a:bodyPr lIns="0" tIns="0" rIns="0" bIns="0" anchor="ctr"/>
          <a:lstStyle/>
          <a:p>
            <a:pPr lvl="0"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dirty="0"/>
          </a:p>
        </p:txBody>
      </p:sp>
      <p:sp>
        <p:nvSpPr>
          <p:cNvPr id="19" name="Shape 19"/>
          <p:cNvSpPr/>
          <p:nvPr/>
        </p:nvSpPr>
        <p:spPr>
          <a:xfrm>
            <a:off x="1620837" y="1870075"/>
            <a:ext cx="7023101" cy="0"/>
          </a:xfrm>
          <a:prstGeom prst="line">
            <a:avLst/>
          </a:prstGeom>
          <a:ln w="25400">
            <a:solidFill>
              <a:srgbClr val="FFFFFF"/>
            </a:solidFill>
            <a:round/>
          </a:ln>
        </p:spPr>
        <p:txBody>
          <a:bodyPr lIns="0" tIns="0" rIns="0" bIns="0"/>
          <a:lstStyle/>
          <a:p>
            <a:pPr lvl="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20" name="Shape 20"/>
          <p:cNvSpPr>
            <a:spLocks noGrp="1"/>
          </p:cNvSpPr>
          <p:nvPr>
            <p:ph type="sldNum" sz="quarter" idx="2"/>
          </p:nvPr>
        </p:nvSpPr>
        <p:spPr>
          <a:xfrm>
            <a:off x="6546850" y="5562235"/>
            <a:ext cx="2133600" cy="26425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1360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323975"/>
          </a:xfrm>
          <a:prstGeom prst="rect">
            <a:avLst/>
          </a:prstGeom>
        </p:spPr>
        <p:txBody>
          <a:bodyPr/>
          <a:lstStyle/>
          <a:p>
            <a:r>
              <a:rPr lang="fr-CH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598613"/>
            <a:ext cx="8229600" cy="52593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H"/>
              <a:t>Mastertextformat bearbeiten</a:t>
            </a:r>
          </a:p>
          <a:p>
            <a:pPr lvl="1"/>
            <a:r>
              <a:rPr lang="fr-CH"/>
              <a:t>Zweite Ebene</a:t>
            </a:r>
          </a:p>
          <a:p>
            <a:pPr lvl="2"/>
            <a:r>
              <a:rPr lang="fr-CH"/>
              <a:t>Dritte Ebene</a:t>
            </a:r>
          </a:p>
          <a:p>
            <a:pPr lvl="3"/>
            <a:r>
              <a:rPr lang="fr-CH"/>
              <a:t>Vierte Ebene</a:t>
            </a:r>
          </a:p>
          <a:p>
            <a:pPr lvl="4"/>
            <a:r>
              <a:rPr lang="fr-CH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5434482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>
            <a:spLocks noGrp="1"/>
          </p:cNvSpPr>
          <p:nvPr>
            <p:ph type="title"/>
          </p:nvPr>
        </p:nvSpPr>
        <p:spPr>
          <a:xfrm>
            <a:off x="1457325" y="630238"/>
            <a:ext cx="6715125" cy="1143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1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Titeltext</a:t>
            </a:r>
          </a:p>
        </p:txBody>
      </p:sp>
      <p:sp>
        <p:nvSpPr>
          <p:cNvPr id="10" name="Shape 10"/>
          <p:cNvSpPr>
            <a:spLocks noGrp="1"/>
          </p:cNvSpPr>
          <p:nvPr>
            <p:ph type="body" idx="1"/>
          </p:nvPr>
        </p:nvSpPr>
        <p:spPr>
          <a:xfrm>
            <a:off x="1460500" y="2081213"/>
            <a:ext cx="6718300" cy="4227512"/>
          </a:xfrm>
          <a:prstGeom prst="rect">
            <a:avLst/>
          </a:prstGeom>
        </p:spPr>
        <p:txBody>
          <a:bodyPr/>
          <a:lstStyle>
            <a:lvl2pPr marL="742950" indent="-285750">
              <a:spcBef>
                <a:spcPts val="600"/>
              </a:spcBef>
              <a:buChar char="–"/>
              <a:defRPr sz="2800"/>
            </a:lvl2pPr>
            <a:lvl3pPr marL="1143000" indent="-228600">
              <a:spcBef>
                <a:spcPts val="500"/>
              </a:spcBef>
              <a:defRPr sz="2400"/>
            </a:lvl3pPr>
            <a:lvl4pPr marL="1600200" indent="-228600">
              <a:spcBef>
                <a:spcPts val="400"/>
              </a:spcBef>
              <a:buChar char="–"/>
              <a:defRPr sz="2000"/>
            </a:lvl4pPr>
            <a:lvl5pPr marL="2057400" indent="-228600">
              <a:spcBef>
                <a:spcPts val="400"/>
              </a:spcBef>
              <a:buChar char="»"/>
              <a:defRPr sz="2000"/>
            </a:lvl5pPr>
          </a:lstStyle>
          <a:p>
            <a:pPr lvl="0">
              <a:defRPr sz="1800">
                <a:uFillTx/>
              </a:defRPr>
            </a:pPr>
            <a:r>
              <a:rPr sz="3200">
                <a:uFill>
                  <a:solidFill/>
                </a:uFill>
              </a:rPr>
              <a:t>Textebene 1</a:t>
            </a:r>
          </a:p>
          <a:p>
            <a:pPr lvl="1">
              <a:defRPr sz="1800">
                <a:uFillTx/>
              </a:defRPr>
            </a:pPr>
            <a:r>
              <a:rPr sz="2800">
                <a:uFill>
                  <a:solidFill/>
                </a:uFill>
              </a:rPr>
              <a:t>Textebene 2</a:t>
            </a:r>
          </a:p>
          <a:p>
            <a:pPr lvl="2">
              <a:defRPr sz="1800">
                <a:uFillTx/>
              </a:defRPr>
            </a:pPr>
            <a:r>
              <a:rPr sz="2400">
                <a:uFill>
                  <a:solidFill/>
                </a:uFill>
              </a:rPr>
              <a:t>Textebene 3</a:t>
            </a:r>
          </a:p>
          <a:p>
            <a:pPr lvl="3">
              <a:defRPr sz="1800">
                <a:uFillTx/>
              </a:defRPr>
            </a:pPr>
            <a:r>
              <a:rPr sz="2000">
                <a:uFill>
                  <a:solidFill/>
                </a:uFill>
              </a:rPr>
              <a:t>Textebene 4</a:t>
            </a:r>
          </a:p>
          <a:p>
            <a:pPr lvl="4">
              <a:defRPr sz="1800">
                <a:uFillTx/>
              </a:defRPr>
            </a:pPr>
            <a:r>
              <a:rPr sz="2000">
                <a:uFill>
                  <a:solidFill/>
                </a:uFill>
              </a:rPr>
              <a:t>Textebene 5</a:t>
            </a:r>
          </a:p>
        </p:txBody>
      </p:sp>
    </p:spTree>
    <p:extLst>
      <p:ext uri="{BB962C8B-B14F-4D97-AF65-F5344CB8AC3E}">
        <p14:creationId xmlns:p14="http://schemas.microsoft.com/office/powerpoint/2010/main" val="384816968"/>
      </p:ext>
    </p:extLst>
  </p:cSld>
  <p:clrMapOvr>
    <a:masterClrMapping/>
  </p:clrMapOvr>
  <p:transition>
    <p:wip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OGO_HUG_H_QUADRI.png" descr="LOGO_HUG_H_QUADRI.png"/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775" y="6186487"/>
            <a:ext cx="1993900" cy="457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Bild 3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12543" y="6030894"/>
            <a:ext cx="1484334" cy="708650"/>
          </a:xfrm>
          <a:prstGeom prst="rect">
            <a:avLst/>
          </a:prstGeom>
        </p:spPr>
      </p:pic>
      <p:cxnSp>
        <p:nvCxnSpPr>
          <p:cNvPr id="6" name="Gerade Verbindung 5"/>
          <p:cNvCxnSpPr/>
          <p:nvPr userDrawn="1"/>
        </p:nvCxnSpPr>
        <p:spPr>
          <a:xfrm>
            <a:off x="485775" y="5871011"/>
            <a:ext cx="8199977" cy="0"/>
          </a:xfrm>
          <a:prstGeom prst="line">
            <a:avLst/>
          </a:prstGeom>
          <a:noFill/>
          <a:ln w="31750" cap="flat" cmpd="thinThick">
            <a:solidFill>
              <a:srgbClr val="9FD0AB"/>
            </a:solidFill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</p:sldLayoutIdLst>
  <p:transition spd="med"/>
  <p:txStyles>
    <p:titleStyle>
      <a:lvl1pPr defTabSz="457200">
        <a:defRPr sz="3600">
          <a:solidFill>
            <a:srgbClr val="595959"/>
          </a:solidFill>
          <a:latin typeface="Arial"/>
          <a:ea typeface="Arial"/>
          <a:cs typeface="Arial"/>
          <a:sym typeface="Arial"/>
        </a:defRPr>
      </a:lvl1pPr>
      <a:lvl2pPr defTabSz="457200">
        <a:defRPr sz="3600">
          <a:solidFill>
            <a:srgbClr val="595959"/>
          </a:solidFill>
          <a:latin typeface="Arial"/>
          <a:ea typeface="Arial"/>
          <a:cs typeface="Arial"/>
          <a:sym typeface="Arial"/>
        </a:defRPr>
      </a:lvl2pPr>
      <a:lvl3pPr defTabSz="457200">
        <a:defRPr sz="3600">
          <a:solidFill>
            <a:srgbClr val="595959"/>
          </a:solidFill>
          <a:latin typeface="Arial"/>
          <a:ea typeface="Arial"/>
          <a:cs typeface="Arial"/>
          <a:sym typeface="Arial"/>
        </a:defRPr>
      </a:lvl3pPr>
      <a:lvl4pPr defTabSz="457200">
        <a:defRPr sz="3600">
          <a:solidFill>
            <a:srgbClr val="595959"/>
          </a:solidFill>
          <a:latin typeface="Arial"/>
          <a:ea typeface="Arial"/>
          <a:cs typeface="Arial"/>
          <a:sym typeface="Arial"/>
        </a:defRPr>
      </a:lvl4pPr>
      <a:lvl5pPr defTabSz="457200">
        <a:defRPr sz="3600">
          <a:solidFill>
            <a:srgbClr val="595959"/>
          </a:solidFill>
          <a:latin typeface="Arial"/>
          <a:ea typeface="Arial"/>
          <a:cs typeface="Arial"/>
          <a:sym typeface="Arial"/>
        </a:defRPr>
      </a:lvl5pPr>
      <a:lvl6pPr indent="457200" defTabSz="457200">
        <a:defRPr sz="3600">
          <a:solidFill>
            <a:srgbClr val="595959"/>
          </a:solidFill>
          <a:latin typeface="Arial"/>
          <a:ea typeface="Arial"/>
          <a:cs typeface="Arial"/>
          <a:sym typeface="Arial"/>
        </a:defRPr>
      </a:lvl6pPr>
      <a:lvl7pPr indent="914400" defTabSz="457200">
        <a:defRPr sz="3600">
          <a:solidFill>
            <a:srgbClr val="595959"/>
          </a:solidFill>
          <a:latin typeface="Arial"/>
          <a:ea typeface="Arial"/>
          <a:cs typeface="Arial"/>
          <a:sym typeface="Arial"/>
        </a:defRPr>
      </a:lvl7pPr>
      <a:lvl8pPr indent="1371600" defTabSz="457200">
        <a:defRPr sz="3600">
          <a:solidFill>
            <a:srgbClr val="595959"/>
          </a:solidFill>
          <a:latin typeface="Arial"/>
          <a:ea typeface="Arial"/>
          <a:cs typeface="Arial"/>
          <a:sym typeface="Arial"/>
        </a:defRPr>
      </a:lvl8pPr>
      <a:lvl9pPr indent="1828800" defTabSz="457200">
        <a:defRPr sz="3600">
          <a:solidFill>
            <a:srgbClr val="595959"/>
          </a:solidFill>
          <a:latin typeface="Arial"/>
          <a:ea typeface="Arial"/>
          <a:cs typeface="Arial"/>
          <a:sym typeface="Arial"/>
        </a:defRPr>
      </a:lvl9pPr>
    </p:titleStyle>
    <p:bodyStyle>
      <a:lvl1pPr defTabSz="457200">
        <a:spcBef>
          <a:spcPts val="600"/>
        </a:spcBef>
        <a:buClr>
          <a:srgbClr val="404040"/>
        </a:buClr>
        <a:buFont typeface="Arial"/>
        <a:defRPr sz="2800">
          <a:solidFill>
            <a:srgbClr val="404040"/>
          </a:solidFill>
          <a:latin typeface="Arial"/>
          <a:ea typeface="Arial"/>
          <a:cs typeface="Arial"/>
          <a:sym typeface="Arial"/>
        </a:defRPr>
      </a:lvl1pPr>
      <a:lvl2pPr indent="457200" defTabSz="457200">
        <a:spcBef>
          <a:spcPts val="600"/>
        </a:spcBef>
        <a:buClr>
          <a:srgbClr val="404040"/>
        </a:buClr>
        <a:buFont typeface="Arial"/>
        <a:defRPr sz="2800">
          <a:solidFill>
            <a:srgbClr val="404040"/>
          </a:solidFill>
          <a:latin typeface="Arial"/>
          <a:ea typeface="Arial"/>
          <a:cs typeface="Arial"/>
          <a:sym typeface="Arial"/>
        </a:defRPr>
      </a:lvl2pPr>
      <a:lvl3pPr indent="914400" defTabSz="457200">
        <a:spcBef>
          <a:spcPts val="600"/>
        </a:spcBef>
        <a:buClr>
          <a:srgbClr val="404040"/>
        </a:buClr>
        <a:buFont typeface="Arial"/>
        <a:defRPr sz="2800">
          <a:solidFill>
            <a:srgbClr val="404040"/>
          </a:solidFill>
          <a:latin typeface="Arial"/>
          <a:ea typeface="Arial"/>
          <a:cs typeface="Arial"/>
          <a:sym typeface="Arial"/>
        </a:defRPr>
      </a:lvl3pPr>
      <a:lvl4pPr indent="1371600" defTabSz="457200">
        <a:spcBef>
          <a:spcPts val="600"/>
        </a:spcBef>
        <a:buClr>
          <a:srgbClr val="404040"/>
        </a:buClr>
        <a:buFont typeface="Arial"/>
        <a:defRPr sz="2800">
          <a:solidFill>
            <a:srgbClr val="404040"/>
          </a:solidFill>
          <a:latin typeface="Arial"/>
          <a:ea typeface="Arial"/>
          <a:cs typeface="Arial"/>
          <a:sym typeface="Arial"/>
        </a:defRPr>
      </a:lvl4pPr>
      <a:lvl5pPr indent="1828800" defTabSz="457200">
        <a:spcBef>
          <a:spcPts val="600"/>
        </a:spcBef>
        <a:buClr>
          <a:srgbClr val="404040"/>
        </a:buClr>
        <a:buFont typeface="Arial"/>
        <a:defRPr sz="2800">
          <a:solidFill>
            <a:srgbClr val="404040"/>
          </a:solidFill>
          <a:latin typeface="Arial"/>
          <a:ea typeface="Arial"/>
          <a:cs typeface="Arial"/>
          <a:sym typeface="Arial"/>
        </a:defRPr>
      </a:lvl5pPr>
      <a:lvl6pPr indent="2286000" defTabSz="457200">
        <a:spcBef>
          <a:spcPts val="600"/>
        </a:spcBef>
        <a:buClr>
          <a:srgbClr val="404040"/>
        </a:buClr>
        <a:buFont typeface="Arial"/>
        <a:defRPr sz="2800">
          <a:solidFill>
            <a:srgbClr val="404040"/>
          </a:solidFill>
          <a:latin typeface="Arial"/>
          <a:ea typeface="Arial"/>
          <a:cs typeface="Arial"/>
          <a:sym typeface="Arial"/>
        </a:defRPr>
      </a:lvl6pPr>
      <a:lvl7pPr indent="2743200" defTabSz="457200">
        <a:spcBef>
          <a:spcPts val="600"/>
        </a:spcBef>
        <a:buClr>
          <a:srgbClr val="404040"/>
        </a:buClr>
        <a:buFont typeface="Arial"/>
        <a:defRPr sz="2800">
          <a:solidFill>
            <a:srgbClr val="404040"/>
          </a:solidFill>
          <a:latin typeface="Arial"/>
          <a:ea typeface="Arial"/>
          <a:cs typeface="Arial"/>
          <a:sym typeface="Arial"/>
        </a:defRPr>
      </a:lvl7pPr>
      <a:lvl8pPr indent="3200400" defTabSz="457200">
        <a:spcBef>
          <a:spcPts val="600"/>
        </a:spcBef>
        <a:buClr>
          <a:srgbClr val="404040"/>
        </a:buClr>
        <a:buFont typeface="Arial"/>
        <a:defRPr sz="2800">
          <a:solidFill>
            <a:srgbClr val="404040"/>
          </a:solidFill>
          <a:latin typeface="Arial"/>
          <a:ea typeface="Arial"/>
          <a:cs typeface="Arial"/>
          <a:sym typeface="Arial"/>
        </a:defRPr>
      </a:lvl8pPr>
      <a:lvl9pPr indent="3657600" defTabSz="457200">
        <a:spcBef>
          <a:spcPts val="600"/>
        </a:spcBef>
        <a:buClr>
          <a:srgbClr val="404040"/>
        </a:buClr>
        <a:buFont typeface="Arial"/>
        <a:defRPr sz="2800">
          <a:solidFill>
            <a:srgbClr val="404040"/>
          </a:solidFill>
          <a:latin typeface="Arial"/>
          <a:ea typeface="Arial"/>
          <a:cs typeface="Arial"/>
          <a:sym typeface="Arial"/>
        </a:defRPr>
      </a:lvl9pPr>
    </p:bodyStyle>
    <p:otherStyle>
      <a:lvl1pPr algn="r" defTabSz="457200">
        <a:defRPr sz="1200">
          <a:solidFill>
            <a:schemeClr val="tx1"/>
          </a:solidFill>
          <a:latin typeface="+mn-lt"/>
          <a:ea typeface="+mn-ea"/>
          <a:cs typeface="+mn-cs"/>
          <a:sym typeface="Arial"/>
        </a:defRPr>
      </a:lvl1pPr>
      <a:lvl2pPr indent="457200" algn="r" defTabSz="457200">
        <a:defRPr sz="1200">
          <a:solidFill>
            <a:schemeClr val="tx1"/>
          </a:solidFill>
          <a:latin typeface="+mn-lt"/>
          <a:ea typeface="+mn-ea"/>
          <a:cs typeface="+mn-cs"/>
          <a:sym typeface="Arial"/>
        </a:defRPr>
      </a:lvl2pPr>
      <a:lvl3pPr indent="914400" algn="r" defTabSz="457200">
        <a:defRPr sz="1200">
          <a:solidFill>
            <a:schemeClr val="tx1"/>
          </a:solidFill>
          <a:latin typeface="+mn-lt"/>
          <a:ea typeface="+mn-ea"/>
          <a:cs typeface="+mn-cs"/>
          <a:sym typeface="Arial"/>
        </a:defRPr>
      </a:lvl3pPr>
      <a:lvl4pPr indent="1371600" algn="r" defTabSz="457200">
        <a:defRPr sz="1200">
          <a:solidFill>
            <a:schemeClr val="tx1"/>
          </a:solidFill>
          <a:latin typeface="+mn-lt"/>
          <a:ea typeface="+mn-ea"/>
          <a:cs typeface="+mn-cs"/>
          <a:sym typeface="Arial"/>
        </a:defRPr>
      </a:lvl4pPr>
      <a:lvl5pPr indent="1828800" algn="r" defTabSz="457200">
        <a:defRPr sz="1200">
          <a:solidFill>
            <a:schemeClr val="tx1"/>
          </a:solidFill>
          <a:latin typeface="+mn-lt"/>
          <a:ea typeface="+mn-ea"/>
          <a:cs typeface="+mn-cs"/>
          <a:sym typeface="Arial"/>
        </a:defRPr>
      </a:lvl5pPr>
      <a:lvl6pPr algn="r" defTabSz="457200">
        <a:defRPr sz="1200">
          <a:solidFill>
            <a:schemeClr val="tx1"/>
          </a:solidFill>
          <a:latin typeface="+mn-lt"/>
          <a:ea typeface="+mn-ea"/>
          <a:cs typeface="+mn-cs"/>
          <a:sym typeface="Arial"/>
        </a:defRPr>
      </a:lvl6pPr>
      <a:lvl7pPr algn="r" defTabSz="457200">
        <a:defRPr sz="1200">
          <a:solidFill>
            <a:schemeClr val="tx1"/>
          </a:solidFill>
          <a:latin typeface="+mn-lt"/>
          <a:ea typeface="+mn-ea"/>
          <a:cs typeface="+mn-cs"/>
          <a:sym typeface="Arial"/>
        </a:defRPr>
      </a:lvl7pPr>
      <a:lvl8pPr algn="r" defTabSz="457200">
        <a:defRPr sz="1200">
          <a:solidFill>
            <a:schemeClr val="tx1"/>
          </a:solidFill>
          <a:latin typeface="+mn-lt"/>
          <a:ea typeface="+mn-ea"/>
          <a:cs typeface="+mn-cs"/>
          <a:sym typeface="Arial"/>
        </a:defRPr>
      </a:lvl8pPr>
      <a:lvl9pPr algn="r" defTabSz="457200">
        <a:defRPr sz="1200">
          <a:solidFill>
            <a:schemeClr val="tx1"/>
          </a:solid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9.gif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12" Type="http://schemas.microsoft.com/office/2007/relationships/hdphoto" Target="../media/hdphoto5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tif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tif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tif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0.tiff"/><Relationship Id="rId5" Type="http://schemas.openxmlformats.org/officeDocument/2006/relationships/image" Target="../media/image9.gif"/><Relationship Id="rId4" Type="http://schemas.openxmlformats.org/officeDocument/2006/relationships/image" Target="../media/image39.tif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t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tiff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6.wdp"/><Relationship Id="rId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1606069" y="2265261"/>
            <a:ext cx="1103826" cy="276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CH" sz="12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Daniele Zullino</a:t>
            </a:r>
            <a:endParaRPr kumimoji="0" lang="fr-CH" sz="1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Bild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12543" y="6030894"/>
            <a:ext cx="1484334" cy="708650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-1416424" y="2820894"/>
            <a:ext cx="92396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FD30DB03-0D7F-E84F-9C97-4C27D16A5E24}"/>
              </a:ext>
            </a:extLst>
          </p:cNvPr>
          <p:cNvSpPr/>
          <p:nvPr/>
        </p:nvSpPr>
        <p:spPr>
          <a:xfrm>
            <a:off x="1576655" y="450556"/>
            <a:ext cx="73202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3200" b="1" dirty="0">
                <a:solidFill>
                  <a:schemeClr val="bg1"/>
                </a:solidFill>
                <a:latin typeface="arial" panose="020B0604020202020204" pitchFamily="34" charset="0"/>
              </a:rPr>
              <a:t>Cannabis regulieren – aber wie?</a:t>
            </a:r>
          </a:p>
          <a:p>
            <a:r>
              <a:rPr lang="de-CH" sz="3200" b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de-CH" b="1" dirty="0">
                <a:solidFill>
                  <a:schemeClr val="bg1"/>
                </a:solidFill>
                <a:latin typeface="arial" panose="020B0604020202020204" pitchFamily="34" charset="0"/>
              </a:rPr>
              <a:t>Modelle im Dienste der Schadensminderung</a:t>
            </a:r>
            <a:endParaRPr lang="de-DE" sz="3200" dirty="0">
              <a:solidFill>
                <a:schemeClr val="bg1"/>
              </a:solidFill>
            </a:endParaRPr>
          </a:p>
        </p:txBody>
      </p:sp>
      <p:pic>
        <p:nvPicPr>
          <p:cNvPr id="4" name="Picture 3" descr="Cannabis-Regelkonsole mit Handsteuerung">
            <a:extLst>
              <a:ext uri="{FF2B5EF4-FFF2-40B4-BE49-F238E27FC236}">
                <a16:creationId xmlns:a16="http://schemas.microsoft.com/office/drawing/2014/main" id="{E05D229E-01E9-5D60-7D53-0DF23AC753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140" r="4156"/>
          <a:stretch>
            <a:fillRect/>
          </a:stretch>
        </p:blipFill>
        <p:spPr>
          <a:xfrm>
            <a:off x="1606069" y="2820894"/>
            <a:ext cx="6972082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5063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eelOff"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2">
            <a:extLst>
              <a:ext uri="{FF2B5EF4-FFF2-40B4-BE49-F238E27FC236}">
                <a16:creationId xmlns:a16="http://schemas.microsoft.com/office/drawing/2014/main" id="{36819219-11AC-B04E-AF41-FC838E2460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5595" y="557113"/>
            <a:ext cx="5426486" cy="707886"/>
          </a:xfrm>
          <a:prstGeom prst="rect">
            <a:avLst/>
          </a:prstGeom>
          <a:noFill/>
          <a:ln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ctr">
              <a:defRPr sz="4400" b="1">
                <a:solidFill>
                  <a:srgbClr val="7F7F7F"/>
                </a:solidFill>
              </a:defRPr>
            </a:lvl1pPr>
            <a:lvl2pPr>
              <a:defRPr sz="3600">
                <a:solidFill>
                  <a:srgbClr val="595959"/>
                </a:solidFill>
              </a:defRPr>
            </a:lvl2pPr>
            <a:lvl3pPr>
              <a:defRPr sz="3600">
                <a:solidFill>
                  <a:srgbClr val="595959"/>
                </a:solidFill>
              </a:defRPr>
            </a:lvl3pPr>
            <a:lvl4pPr>
              <a:defRPr sz="3600">
                <a:solidFill>
                  <a:srgbClr val="595959"/>
                </a:solidFill>
              </a:defRPr>
            </a:lvl4pPr>
            <a:lvl5pPr>
              <a:defRPr sz="3600">
                <a:solidFill>
                  <a:srgbClr val="595959"/>
                </a:solidFill>
              </a:defRPr>
            </a:lvl5pPr>
            <a:lvl6pPr indent="457200">
              <a:defRPr sz="3600">
                <a:solidFill>
                  <a:srgbClr val="595959"/>
                </a:solidFill>
              </a:defRPr>
            </a:lvl6pPr>
            <a:lvl7pPr indent="914400">
              <a:defRPr sz="3600">
                <a:solidFill>
                  <a:srgbClr val="595959"/>
                </a:solidFill>
              </a:defRPr>
            </a:lvl7pPr>
            <a:lvl8pPr indent="1371600">
              <a:defRPr sz="3600">
                <a:solidFill>
                  <a:srgbClr val="595959"/>
                </a:solidFill>
              </a:defRPr>
            </a:lvl8pPr>
            <a:lvl9pPr indent="1828800">
              <a:defRPr sz="3600">
                <a:solidFill>
                  <a:srgbClr val="595959"/>
                </a:solidFill>
              </a:defRPr>
            </a:lvl9pPr>
          </a:lstStyle>
          <a:p>
            <a:r>
              <a:rPr lang="fr-FR" sz="4000" dirty="0" err="1"/>
              <a:t>Ziele</a:t>
            </a:r>
            <a:r>
              <a:rPr lang="fr-FR" sz="4000" dirty="0"/>
              <a:t> der </a:t>
            </a:r>
            <a:r>
              <a:rPr lang="fr-FR" sz="4000" dirty="0" err="1"/>
              <a:t>Regulierung</a:t>
            </a:r>
            <a:endParaRPr lang="fr-FR" sz="2400" b="0" dirty="0"/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D5DB63E5-02BB-C544-8D70-A82B903B26CE}"/>
              </a:ext>
            </a:extLst>
          </p:cNvPr>
          <p:cNvGrpSpPr/>
          <p:nvPr/>
        </p:nvGrpSpPr>
        <p:grpSpPr>
          <a:xfrm>
            <a:off x="683758" y="3504307"/>
            <a:ext cx="1124328" cy="1590377"/>
            <a:chOff x="683758" y="3504307"/>
            <a:chExt cx="1124328" cy="1590377"/>
          </a:xfrm>
        </p:grpSpPr>
        <p:pic>
          <p:nvPicPr>
            <p:cNvPr id="3" name="Grafik 2">
              <a:extLst>
                <a:ext uri="{FF2B5EF4-FFF2-40B4-BE49-F238E27FC236}">
                  <a16:creationId xmlns:a16="http://schemas.microsoft.com/office/drawing/2014/main" id="{4D1F1A4F-E72E-F040-A5EA-07CAC0716F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hotocopy trans="8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3758" y="3504307"/>
              <a:ext cx="1124328" cy="1124328"/>
            </a:xfrm>
            <a:prstGeom prst="roundRect">
              <a:avLst/>
            </a:prstGeom>
          </p:spPr>
        </p:pic>
        <p:sp>
          <p:nvSpPr>
            <p:cNvPr id="7" name="Textfeld 6">
              <a:extLst>
                <a:ext uri="{FF2B5EF4-FFF2-40B4-BE49-F238E27FC236}">
                  <a16:creationId xmlns:a16="http://schemas.microsoft.com/office/drawing/2014/main" id="{D8184F42-7802-BB4D-B22C-357CF31C9D52}"/>
                </a:ext>
              </a:extLst>
            </p:cNvPr>
            <p:cNvSpPr txBox="1"/>
            <p:nvPr/>
          </p:nvSpPr>
          <p:spPr>
            <a:xfrm>
              <a:off x="978542" y="4633021"/>
              <a:ext cx="534760" cy="4616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ctr" defTabSz="457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2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rPr>
                <a:t>Public</a:t>
              </a:r>
            </a:p>
            <a:p>
              <a:pPr marL="0" marR="0" indent="0" algn="ctr" defTabSz="457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de-DE" sz="1200" dirty="0" err="1">
                  <a:solidFill>
                    <a:srgbClr val="000000"/>
                  </a:solidFill>
                </a:rPr>
                <a:t>Health</a:t>
              </a:r>
              <a:endParaRPr kumimoji="0" lang="de-DE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B9EAD131-EEBF-FE43-A299-21D2F8AF8321}"/>
              </a:ext>
            </a:extLst>
          </p:cNvPr>
          <p:cNvGrpSpPr/>
          <p:nvPr/>
        </p:nvGrpSpPr>
        <p:grpSpPr>
          <a:xfrm>
            <a:off x="2250584" y="3504307"/>
            <a:ext cx="1271890" cy="1590377"/>
            <a:chOff x="2250584" y="3504307"/>
            <a:chExt cx="1271890" cy="1590377"/>
          </a:xfrm>
        </p:grpSpPr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7B5BF831-196D-0644-A3D7-7D5943A59E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hotocopy trans="8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22286" y="3504307"/>
              <a:ext cx="1128486" cy="1128486"/>
            </a:xfrm>
            <a:prstGeom prst="roundRect">
              <a:avLst/>
            </a:prstGeom>
          </p:spPr>
        </p:pic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6F6CD6E3-E701-FB42-A1FF-428750C493C8}"/>
                </a:ext>
              </a:extLst>
            </p:cNvPr>
            <p:cNvSpPr/>
            <p:nvPr/>
          </p:nvSpPr>
          <p:spPr>
            <a:xfrm>
              <a:off x="2250584" y="4633021"/>
              <a:ext cx="1271890" cy="4616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algn="ctr" rtl="0" latinLnBrk="1" hangingPunct="0"/>
              <a:r>
                <a:rPr lang="de-DE" sz="1200" dirty="0">
                  <a:solidFill>
                    <a:srgbClr val="000000"/>
                  </a:solidFill>
                </a:rPr>
                <a:t>Qualitätskontrolle Produkte</a:t>
              </a:r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89C67876-FEFE-DA48-ABE1-FCFEE93EC57D}"/>
              </a:ext>
            </a:extLst>
          </p:cNvPr>
          <p:cNvGrpSpPr/>
          <p:nvPr/>
        </p:nvGrpSpPr>
        <p:grpSpPr>
          <a:xfrm>
            <a:off x="4025832" y="3504308"/>
            <a:ext cx="1146013" cy="1590376"/>
            <a:chOff x="4025832" y="3504308"/>
            <a:chExt cx="1146013" cy="1590376"/>
          </a:xfrm>
        </p:grpSpPr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34B91CFF-3F33-F34E-A530-727B2F894B0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artisticPhotocopy trans="8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6675" y="3504308"/>
              <a:ext cx="1124328" cy="1124328"/>
            </a:xfrm>
            <a:prstGeom prst="roundRect">
              <a:avLst/>
            </a:prstGeom>
          </p:spPr>
        </p:pic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589B691C-3B2D-4A40-8DDA-219A60C987FB}"/>
                </a:ext>
              </a:extLst>
            </p:cNvPr>
            <p:cNvSpPr/>
            <p:nvPr/>
          </p:nvSpPr>
          <p:spPr>
            <a:xfrm>
              <a:off x="4025832" y="4633021"/>
              <a:ext cx="1146013" cy="4616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algn="ctr" rtl="0" latinLnBrk="1" hangingPunct="0"/>
              <a:r>
                <a:rPr lang="de-DE" sz="1200" dirty="0">
                  <a:solidFill>
                    <a:srgbClr val="000000"/>
                  </a:solidFill>
                </a:rPr>
                <a:t>↓ strafverfolgte </a:t>
              </a:r>
            </a:p>
            <a:p>
              <a:pPr algn="ctr" rtl="0" latinLnBrk="1" hangingPunct="0"/>
              <a:r>
                <a:rPr lang="de-DE" sz="1200" dirty="0">
                  <a:solidFill>
                    <a:srgbClr val="000000"/>
                  </a:solidFill>
                </a:rPr>
                <a:t>Personen</a:t>
              </a:r>
            </a:p>
          </p:txBody>
        </p:sp>
      </p:grp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67A57280-1998-5444-A0EC-1A0717D6B05D}"/>
              </a:ext>
            </a:extLst>
          </p:cNvPr>
          <p:cNvGrpSpPr/>
          <p:nvPr/>
        </p:nvGrpSpPr>
        <p:grpSpPr>
          <a:xfrm>
            <a:off x="5601807" y="3504307"/>
            <a:ext cx="1269883" cy="1401325"/>
            <a:chOff x="5601807" y="3504307"/>
            <a:chExt cx="1269883" cy="1401325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83F1733D-7CC7-D548-90BF-3140B893432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Photocopy trans="8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75203" y="3504307"/>
              <a:ext cx="1124328" cy="1124328"/>
            </a:xfrm>
            <a:prstGeom prst="roundRect">
              <a:avLst/>
            </a:prstGeom>
          </p:spPr>
        </p:pic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DD71C072-1A95-F34F-952E-26FA29DFFAB6}"/>
                </a:ext>
              </a:extLst>
            </p:cNvPr>
            <p:cNvSpPr/>
            <p:nvPr/>
          </p:nvSpPr>
          <p:spPr>
            <a:xfrm>
              <a:off x="5601807" y="4628635"/>
              <a:ext cx="1269883" cy="276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algn="ctr" rtl="0" latinLnBrk="1" hangingPunct="0"/>
              <a:r>
                <a:rPr lang="de-DE" sz="1200" dirty="0">
                  <a:solidFill>
                    <a:srgbClr val="000000"/>
                  </a:solidFill>
                </a:rPr>
                <a:t>↓ Schwarzmarkt</a:t>
              </a:r>
            </a:p>
          </p:txBody>
        </p:sp>
      </p:grpSp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84CF46C5-3141-5E4A-8AE6-B4460CB10761}"/>
              </a:ext>
            </a:extLst>
          </p:cNvPr>
          <p:cNvGrpSpPr/>
          <p:nvPr/>
        </p:nvGrpSpPr>
        <p:grpSpPr>
          <a:xfrm>
            <a:off x="7234098" y="3493858"/>
            <a:ext cx="1269883" cy="1402821"/>
            <a:chOff x="7234098" y="3493858"/>
            <a:chExt cx="1269883" cy="1402821"/>
          </a:xfrm>
        </p:grpSpPr>
        <p:pic>
          <p:nvPicPr>
            <p:cNvPr id="15" name="Grafik 14">
              <a:extLst>
                <a:ext uri="{FF2B5EF4-FFF2-40B4-BE49-F238E27FC236}">
                  <a16:creationId xmlns:a16="http://schemas.microsoft.com/office/drawing/2014/main" id="{A1C7385B-6013-4C47-95E2-A68E13A9F5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artisticPhotocopy trans="80000"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301652" y="3493858"/>
              <a:ext cx="1134777" cy="1134777"/>
            </a:xfrm>
            <a:prstGeom prst="roundRect">
              <a:avLst/>
            </a:prstGeom>
          </p:spPr>
        </p:pic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B67B87D8-EEA2-0140-A305-2BB4A4B01543}"/>
                </a:ext>
              </a:extLst>
            </p:cNvPr>
            <p:cNvSpPr/>
            <p:nvPr/>
          </p:nvSpPr>
          <p:spPr>
            <a:xfrm>
              <a:off x="7234098" y="4619682"/>
              <a:ext cx="1269883" cy="276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algn="ctr" rtl="0" latinLnBrk="1" hangingPunct="0"/>
              <a:r>
                <a:rPr lang="de-DE" sz="1200" dirty="0">
                  <a:solidFill>
                    <a:srgbClr val="000000"/>
                  </a:solidFill>
                </a:rPr>
                <a:t>↑ Steuern</a:t>
              </a:r>
            </a:p>
          </p:txBody>
        </p:sp>
      </p:grpSp>
      <p:pic>
        <p:nvPicPr>
          <p:cNvPr id="18" name="Grafik 17">
            <a:extLst>
              <a:ext uri="{FF2B5EF4-FFF2-40B4-BE49-F238E27FC236}">
                <a16:creationId xmlns:a16="http://schemas.microsoft.com/office/drawing/2014/main" id="{5383571C-C9AF-2845-9CCA-3033349C3609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882196">
            <a:off x="1043972" y="2228993"/>
            <a:ext cx="2416294" cy="311127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F9782CC9-57AC-D04D-8F13-314F62042CA1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717804" flipH="1">
            <a:off x="5663543" y="2228993"/>
            <a:ext cx="2416294" cy="311127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C6999465-A8E6-E748-888A-401AD5B59630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879012">
            <a:off x="2372853" y="2209521"/>
            <a:ext cx="2071401" cy="311127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10A7A6A0-F038-6343-BBC4-975108A2610D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720988" flipH="1">
            <a:off x="4704820" y="2224706"/>
            <a:ext cx="2037008" cy="311127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4D0B39BF-0A03-F146-A752-78D6AF1695DA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3631226" y="2266443"/>
            <a:ext cx="1861357" cy="311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6353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eelOff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5E0065E0-1AF6-C94C-8F77-9C3CCB217877}"/>
              </a:ext>
            </a:extLst>
          </p:cNvPr>
          <p:cNvSpPr txBox="1"/>
          <p:nvPr/>
        </p:nvSpPr>
        <p:spPr>
          <a:xfrm>
            <a:off x="2236746" y="85326"/>
            <a:ext cx="4670507" cy="9541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algn="ctr" rtl="0" latinLnBrk="1" hangingPunct="0"/>
            <a:r>
              <a:rPr lang="fr-FR" sz="2800" b="1" dirty="0" err="1">
                <a:solidFill>
                  <a:srgbClr val="7F7F7F"/>
                </a:solidFill>
              </a:rPr>
              <a:t>Verhaltensökonomische</a:t>
            </a:r>
            <a:r>
              <a:rPr lang="fr-FR" sz="2800" b="1" dirty="0">
                <a:solidFill>
                  <a:srgbClr val="7F7F7F"/>
                </a:solidFill>
              </a:rPr>
              <a:t> </a:t>
            </a:r>
          </a:p>
          <a:p>
            <a:pPr algn="ctr" rtl="0" latinLnBrk="1" hangingPunct="0"/>
            <a:r>
              <a:rPr lang="fr-FR" sz="2800" b="1" dirty="0" err="1">
                <a:solidFill>
                  <a:srgbClr val="7F7F7F"/>
                </a:solidFill>
              </a:rPr>
              <a:t>Substituierbarkeitsanalyse</a:t>
            </a:r>
            <a:endParaRPr lang="fr-FR" sz="2800" b="1" dirty="0">
              <a:solidFill>
                <a:srgbClr val="7F7F7F"/>
              </a:solidFill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A06A096E-7059-2D43-8665-A0F1DEA54386}"/>
              </a:ext>
            </a:extLst>
          </p:cNvPr>
          <p:cNvSpPr/>
          <p:nvPr/>
        </p:nvSpPr>
        <p:spPr>
          <a:xfrm>
            <a:off x="337064" y="5617687"/>
            <a:ext cx="223170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CH" sz="1000" dirty="0" err="1">
                <a:latin typeface="Caecilia"/>
              </a:rPr>
              <a:t>Hursh</a:t>
            </a:r>
            <a:r>
              <a:rPr lang="de-CH" sz="1000" dirty="0">
                <a:latin typeface="Caecilia"/>
              </a:rPr>
              <a:t> 2014; </a:t>
            </a:r>
            <a:r>
              <a:rPr lang="de-CH" sz="1000" dirty="0" err="1">
                <a:latin typeface="Caecilia"/>
              </a:rPr>
              <a:t>Amlung</a:t>
            </a:r>
            <a:r>
              <a:rPr lang="de-CH" sz="1000" dirty="0">
                <a:latin typeface="Caecilia"/>
              </a:rPr>
              <a:t> &amp; </a:t>
            </a:r>
            <a:r>
              <a:rPr lang="de-CH" sz="1000" dirty="0" err="1">
                <a:latin typeface="Caecilia"/>
              </a:rPr>
              <a:t>MacKillop</a:t>
            </a:r>
            <a:r>
              <a:rPr lang="de-CH" sz="1000" dirty="0">
                <a:latin typeface="Caecilia"/>
              </a:rPr>
              <a:t>, 2019</a:t>
            </a:r>
            <a:endParaRPr lang="de-CH" sz="1000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AEBDFC90-15FC-1E4A-AA65-7CC6B89FB97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330036"/>
            <a:ext cx="4005695" cy="4005695"/>
          </a:xfrm>
          <a:prstGeom prst="rect">
            <a:avLst/>
          </a:prstGeom>
        </p:spPr>
      </p:pic>
      <p:sp>
        <p:nvSpPr>
          <p:cNvPr id="6" name="Textplatzhalter 2">
            <a:extLst>
              <a:ext uri="{FF2B5EF4-FFF2-40B4-BE49-F238E27FC236}">
                <a16:creationId xmlns:a16="http://schemas.microsoft.com/office/drawing/2014/main" id="{876692CF-080F-6E4D-9B99-BA7AB6BC96F3}"/>
              </a:ext>
            </a:extLst>
          </p:cNvPr>
          <p:cNvSpPr txBox="1">
            <a:spLocks/>
          </p:cNvSpPr>
          <p:nvPr/>
        </p:nvSpPr>
        <p:spPr>
          <a:xfrm>
            <a:off x="3657600" y="1475337"/>
            <a:ext cx="5306228" cy="3715091"/>
          </a:xfrm>
          <a:prstGeom prst="rect">
            <a:avLst/>
          </a:prstGeom>
          <a:solidFill>
            <a:srgbClr val="FFFFFF">
              <a:alpha val="83000"/>
            </a:srgbClr>
          </a:solidFill>
        </p:spPr>
        <p:txBody>
          <a:bodyPr>
            <a:noAutofit/>
          </a:bodyPr>
          <a:lstStyle>
            <a:lvl1pPr defTabSz="457200" eaLnBrk="1" hangingPunct="1">
              <a:spcBef>
                <a:spcPts val="600"/>
              </a:spcBef>
              <a:buClr>
                <a:srgbClr val="404040"/>
              </a:buClr>
              <a:buFont typeface="Arial"/>
              <a:defRPr sz="28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457200" defTabSz="457200" eaLnBrk="1" hangingPunct="1">
              <a:spcBef>
                <a:spcPts val="600"/>
              </a:spcBef>
              <a:buClr>
                <a:srgbClr val="404040"/>
              </a:buClr>
              <a:buFont typeface="Arial"/>
              <a:defRPr sz="28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914400" defTabSz="457200" eaLnBrk="1" hangingPunct="1">
              <a:spcBef>
                <a:spcPts val="600"/>
              </a:spcBef>
              <a:buClr>
                <a:srgbClr val="404040"/>
              </a:buClr>
              <a:buFont typeface="Arial"/>
              <a:defRPr sz="28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1371600" defTabSz="457200" eaLnBrk="1" hangingPunct="1">
              <a:spcBef>
                <a:spcPts val="600"/>
              </a:spcBef>
              <a:buClr>
                <a:srgbClr val="404040"/>
              </a:buClr>
              <a:buFont typeface="Arial"/>
              <a:defRPr sz="28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1828800" defTabSz="457200" eaLnBrk="1" hangingPunct="1">
              <a:spcBef>
                <a:spcPts val="600"/>
              </a:spcBef>
              <a:buClr>
                <a:srgbClr val="404040"/>
              </a:buClr>
              <a:buFont typeface="Arial"/>
              <a:defRPr sz="28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2286000" defTabSz="457200" eaLnBrk="1" hangingPunct="1">
              <a:spcBef>
                <a:spcPts val="600"/>
              </a:spcBef>
              <a:buClr>
                <a:srgbClr val="404040"/>
              </a:buClr>
              <a:buFont typeface="Arial"/>
              <a:defRPr sz="28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2743200" defTabSz="457200" eaLnBrk="1" hangingPunct="1">
              <a:spcBef>
                <a:spcPts val="600"/>
              </a:spcBef>
              <a:buClr>
                <a:srgbClr val="404040"/>
              </a:buClr>
              <a:buFont typeface="Arial"/>
              <a:defRPr sz="28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3200400" defTabSz="457200" eaLnBrk="1" hangingPunct="1">
              <a:spcBef>
                <a:spcPts val="600"/>
              </a:spcBef>
              <a:buClr>
                <a:srgbClr val="404040"/>
              </a:buClr>
              <a:buFont typeface="Arial"/>
              <a:defRPr sz="28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3657600" defTabSz="457200" eaLnBrk="1" hangingPunct="1">
              <a:spcBef>
                <a:spcPts val="600"/>
              </a:spcBef>
              <a:buClr>
                <a:srgbClr val="404040"/>
              </a:buClr>
              <a:buFont typeface="Arial"/>
              <a:defRPr sz="28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lvl="2" indent="-342900">
              <a:lnSpc>
                <a:spcPct val="150000"/>
              </a:lnSpc>
              <a:buClr>
                <a:srgbClr val="FF6AD8"/>
              </a:buClr>
              <a:buFont typeface="Arial" panose="020B0604020202020204" pitchFamily="34" charset="0"/>
              <a:buChar char="•"/>
            </a:pPr>
            <a:r>
              <a:rPr lang="fr-FR" sz="1600" dirty="0" err="1"/>
              <a:t>Untersucht</a:t>
            </a:r>
            <a:r>
              <a:rPr lang="fr-FR" sz="1600" dirty="0"/>
              <a:t>, </a:t>
            </a:r>
            <a:r>
              <a:rPr lang="fr-FR" sz="1600" dirty="0" err="1"/>
              <a:t>wie</a:t>
            </a:r>
            <a:r>
              <a:rPr lang="fr-FR" sz="1600" dirty="0"/>
              <a:t> </a:t>
            </a:r>
            <a:r>
              <a:rPr lang="fr-FR" sz="1600" dirty="0" err="1"/>
              <a:t>sich</a:t>
            </a:r>
            <a:r>
              <a:rPr lang="fr-FR" sz="1600" dirty="0"/>
              <a:t> die </a:t>
            </a:r>
            <a:r>
              <a:rPr lang="fr-FR" sz="1600" dirty="0" err="1"/>
              <a:t>Nachfrage</a:t>
            </a:r>
            <a:r>
              <a:rPr lang="fr-FR" sz="1600" dirty="0"/>
              <a:t> </a:t>
            </a:r>
            <a:r>
              <a:rPr lang="fr-FR" sz="1600" dirty="0" err="1"/>
              <a:t>nach</a:t>
            </a:r>
            <a:r>
              <a:rPr lang="fr-FR" sz="1600" dirty="0"/>
              <a:t> </a:t>
            </a:r>
            <a:r>
              <a:rPr lang="fr-FR" sz="1600" dirty="0" err="1"/>
              <a:t>einem</a:t>
            </a:r>
            <a:r>
              <a:rPr lang="fr-FR" sz="1600" dirty="0"/>
              <a:t> Gut </a:t>
            </a:r>
            <a:r>
              <a:rPr lang="fr-FR" sz="1600" dirty="0" err="1"/>
              <a:t>verändert</a:t>
            </a:r>
            <a:r>
              <a:rPr lang="fr-FR" sz="1600" dirty="0"/>
              <a:t>, </a:t>
            </a:r>
            <a:r>
              <a:rPr lang="fr-FR" sz="1600" dirty="0" err="1"/>
              <a:t>wenn</a:t>
            </a:r>
            <a:r>
              <a:rPr lang="fr-FR" sz="1600" dirty="0"/>
              <a:t> </a:t>
            </a:r>
            <a:r>
              <a:rPr lang="fr-FR" sz="1600" dirty="0" err="1"/>
              <a:t>ein</a:t>
            </a:r>
            <a:r>
              <a:rPr lang="fr-FR" sz="1600" dirty="0"/>
              <a:t> alternatives </a:t>
            </a:r>
            <a:r>
              <a:rPr lang="fr-FR" sz="1600" dirty="0" err="1"/>
              <a:t>Produkt</a:t>
            </a:r>
            <a:r>
              <a:rPr lang="fr-FR" sz="1600" dirty="0"/>
              <a:t> </a:t>
            </a:r>
            <a:r>
              <a:rPr lang="fr-FR" sz="1600" dirty="0" err="1"/>
              <a:t>auf</a:t>
            </a:r>
            <a:r>
              <a:rPr lang="fr-FR" sz="1600" dirty="0"/>
              <a:t> </a:t>
            </a:r>
            <a:r>
              <a:rPr lang="fr-FR" sz="1600" dirty="0" err="1"/>
              <a:t>dem</a:t>
            </a:r>
            <a:r>
              <a:rPr lang="fr-FR" sz="1600" dirty="0"/>
              <a:t> Markt </a:t>
            </a:r>
            <a:r>
              <a:rPr lang="fr-FR" sz="1600" dirty="0" err="1"/>
              <a:t>ist</a:t>
            </a:r>
            <a:endParaRPr lang="fr-FR" sz="1600" dirty="0"/>
          </a:p>
          <a:p>
            <a:pPr marL="342900" lvl="2" indent="-342900">
              <a:lnSpc>
                <a:spcPct val="150000"/>
              </a:lnSpc>
              <a:buClr>
                <a:srgbClr val="FF6AD8"/>
              </a:buClr>
              <a:buFont typeface="Arial" panose="020B0604020202020204" pitchFamily="34" charset="0"/>
              <a:buChar char="•"/>
            </a:pPr>
            <a:r>
              <a:rPr lang="fr-FR" sz="1600" dirty="0" err="1"/>
              <a:t>Kanadische</a:t>
            </a:r>
            <a:r>
              <a:rPr lang="fr-FR" sz="1600" dirty="0"/>
              <a:t> Daten → </a:t>
            </a:r>
            <a:r>
              <a:rPr lang="fr-FR" sz="1600" dirty="0" err="1"/>
              <a:t>asymmetrische</a:t>
            </a:r>
            <a:r>
              <a:rPr lang="fr-FR" sz="1600" dirty="0"/>
              <a:t> Substitution </a:t>
            </a:r>
          </a:p>
          <a:p>
            <a:pPr marL="533400" lvl="2" indent="-215900">
              <a:lnSpc>
                <a:spcPct val="150000"/>
              </a:lnSpc>
              <a:buClr>
                <a:srgbClr val="FF6AD8"/>
              </a:buClr>
              <a:buFont typeface="Arial" panose="020B0604020202020204" pitchFamily="34" charset="0"/>
              <a:buChar char="•"/>
            </a:pPr>
            <a:r>
              <a:rPr lang="fr-FR" sz="1600" dirty="0" err="1"/>
              <a:t>Verfügbarkeit</a:t>
            </a:r>
            <a:r>
              <a:rPr lang="fr-FR" sz="1600" dirty="0"/>
              <a:t> von </a:t>
            </a:r>
            <a:r>
              <a:rPr lang="fr-FR" sz="1600" dirty="0" err="1"/>
              <a:t>legalem</a:t>
            </a:r>
            <a:r>
              <a:rPr lang="fr-FR" sz="1600" dirty="0"/>
              <a:t> Cannabis → ↓ </a:t>
            </a:r>
            <a:r>
              <a:rPr lang="fr-FR" sz="1600" dirty="0" err="1"/>
              <a:t>Nachfrage</a:t>
            </a:r>
            <a:r>
              <a:rPr lang="fr-FR" sz="1600" dirty="0"/>
              <a:t> </a:t>
            </a:r>
            <a:r>
              <a:rPr lang="fr-FR" sz="1600" dirty="0" err="1"/>
              <a:t>nach</a:t>
            </a:r>
            <a:r>
              <a:rPr lang="fr-FR" sz="1600" dirty="0"/>
              <a:t> </a:t>
            </a:r>
            <a:r>
              <a:rPr lang="fr-FR" sz="1600" dirty="0" err="1"/>
              <a:t>illegalem</a:t>
            </a:r>
            <a:r>
              <a:rPr lang="fr-FR" sz="1600" dirty="0"/>
              <a:t> Cannabis </a:t>
            </a:r>
          </a:p>
          <a:p>
            <a:pPr marL="533400" lvl="2" indent="-215900">
              <a:lnSpc>
                <a:spcPct val="150000"/>
              </a:lnSpc>
              <a:buClr>
                <a:srgbClr val="FF6AD8"/>
              </a:buClr>
              <a:buFont typeface="Arial" panose="020B0604020202020204" pitchFamily="34" charset="0"/>
              <a:buChar char="•"/>
            </a:pPr>
            <a:r>
              <a:rPr lang="fr-FR" sz="1600" dirty="0" err="1"/>
              <a:t>Verfügbarkeit</a:t>
            </a:r>
            <a:r>
              <a:rPr lang="fr-FR" sz="1600" dirty="0"/>
              <a:t> von </a:t>
            </a:r>
            <a:r>
              <a:rPr lang="fr-FR" sz="1600" dirty="0" err="1"/>
              <a:t>illegalem</a:t>
            </a:r>
            <a:r>
              <a:rPr lang="fr-FR" sz="1600" dirty="0"/>
              <a:t> Cannabis → </a:t>
            </a:r>
            <a:r>
              <a:rPr lang="fr-FR" sz="1600" dirty="0" err="1"/>
              <a:t>keine</a:t>
            </a:r>
            <a:r>
              <a:rPr lang="fr-FR" sz="1600" dirty="0"/>
              <a:t> </a:t>
            </a:r>
            <a:r>
              <a:rPr lang="fr-FR" sz="1600" dirty="0" err="1"/>
              <a:t>Auswirkungen</a:t>
            </a:r>
            <a:r>
              <a:rPr lang="fr-FR" sz="1600" dirty="0"/>
              <a:t> </a:t>
            </a:r>
            <a:r>
              <a:rPr lang="fr-FR" sz="1600" dirty="0" err="1"/>
              <a:t>auf</a:t>
            </a:r>
            <a:r>
              <a:rPr lang="fr-FR" sz="1600" dirty="0"/>
              <a:t> die </a:t>
            </a:r>
            <a:r>
              <a:rPr lang="fr-FR" sz="1600" dirty="0" err="1"/>
              <a:t>Nachfrage</a:t>
            </a:r>
            <a:r>
              <a:rPr lang="fr-FR" sz="1600" dirty="0"/>
              <a:t> </a:t>
            </a:r>
            <a:r>
              <a:rPr lang="fr-FR" sz="1600" dirty="0" err="1"/>
              <a:t>nach</a:t>
            </a:r>
            <a:r>
              <a:rPr lang="fr-FR" sz="1600" dirty="0"/>
              <a:t> </a:t>
            </a:r>
            <a:r>
              <a:rPr lang="fr-FR" sz="1600" dirty="0" err="1"/>
              <a:t>legalem</a:t>
            </a:r>
            <a:r>
              <a:rPr lang="fr-FR" sz="1600" dirty="0"/>
              <a:t> Cannabis</a:t>
            </a:r>
          </a:p>
          <a:p>
            <a:pPr marL="342900" lvl="2" indent="-342900">
              <a:lnSpc>
                <a:spcPct val="150000"/>
              </a:lnSpc>
              <a:buClr>
                <a:srgbClr val="FF6AD8"/>
              </a:buClr>
              <a:buFont typeface="Arial" panose="020B0604020202020204" pitchFamily="34" charset="0"/>
              <a:buChar char="•"/>
            </a:pP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33731499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eelOff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576B1570-595B-604A-8DEC-653A3043AE54}"/>
              </a:ext>
            </a:extLst>
          </p:cNvPr>
          <p:cNvSpPr/>
          <p:nvPr/>
        </p:nvSpPr>
        <p:spPr>
          <a:xfrm>
            <a:off x="2488506" y="248174"/>
            <a:ext cx="42370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3200" b="1" dirty="0" err="1">
                <a:solidFill>
                  <a:schemeClr val="bg1">
                    <a:lumMod val="50000"/>
                  </a:schemeClr>
                </a:solidFill>
              </a:rPr>
              <a:t>Schadensminderung</a:t>
            </a:r>
            <a:endParaRPr lang="fr-FR" sz="3200" b="1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CFDF234A-A51B-0E4F-8A81-E5A5ED0FCCD8}"/>
              </a:ext>
            </a:extLst>
          </p:cNvPr>
          <p:cNvGrpSpPr/>
          <p:nvPr/>
        </p:nvGrpSpPr>
        <p:grpSpPr>
          <a:xfrm>
            <a:off x="3491419" y="2340226"/>
            <a:ext cx="2227441" cy="2955095"/>
            <a:chOff x="3491419" y="2472958"/>
            <a:chExt cx="2227441" cy="2955095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C8DB9194-8271-534D-932A-B43429F86B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91419" y="2472958"/>
              <a:ext cx="2227441" cy="2227441"/>
            </a:xfrm>
            <a:prstGeom prst="ellipse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F152B5B9-0974-1541-BC50-E723A1AC6639}"/>
                </a:ext>
              </a:extLst>
            </p:cNvPr>
            <p:cNvSpPr txBox="1"/>
            <p:nvPr/>
          </p:nvSpPr>
          <p:spPr>
            <a:xfrm>
              <a:off x="3874783" y="4781724"/>
              <a:ext cx="1464502" cy="646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algn="ctr" rtl="0" latinLnBrk="1" hangingPunct="0"/>
              <a:r>
                <a:rPr lang="de-DE" sz="1800" dirty="0">
                  <a:solidFill>
                    <a:srgbClr val="000000"/>
                  </a:solidFill>
                </a:rPr>
                <a:t>Risikoreiches</a:t>
              </a:r>
            </a:p>
            <a:p>
              <a:pPr algn="ctr" rtl="0" latinLnBrk="1" hangingPunct="0"/>
              <a:r>
                <a:rPr lang="de-DE" sz="1800" dirty="0">
                  <a:solidFill>
                    <a:srgbClr val="000000"/>
                  </a:solidFill>
                </a:rPr>
                <a:t>Produkt</a:t>
              </a:r>
            </a:p>
          </p:txBody>
        </p:sp>
      </p:grpSp>
      <p:pic>
        <p:nvPicPr>
          <p:cNvPr id="12" name="Grafik 11">
            <a:extLst>
              <a:ext uri="{FF2B5EF4-FFF2-40B4-BE49-F238E27FC236}">
                <a16:creationId xmlns:a16="http://schemas.microsoft.com/office/drawing/2014/main" id="{C6373FAD-A79D-C44C-90B2-2BE0F873685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172362">
            <a:off x="5996682" y="666231"/>
            <a:ext cx="1653337" cy="960366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3CFF872D-39BE-9644-BAF0-8793006E94F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427638" flipH="1">
            <a:off x="1564048" y="666233"/>
            <a:ext cx="1653337" cy="960366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6D09D081-CBF1-A044-BB30-8D5D074F43E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711743">
            <a:off x="4189921" y="1046070"/>
            <a:ext cx="968845" cy="757225"/>
          </a:xfrm>
          <a:prstGeom prst="rect">
            <a:avLst/>
          </a:prstGeom>
        </p:spPr>
      </p:pic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DA7F3CE1-A94E-EB4C-A2EE-1CF8C14FFD70}"/>
              </a:ext>
            </a:extLst>
          </p:cNvPr>
          <p:cNvGrpSpPr/>
          <p:nvPr/>
        </p:nvGrpSpPr>
        <p:grpSpPr>
          <a:xfrm>
            <a:off x="6389938" y="2349434"/>
            <a:ext cx="2209024" cy="2945888"/>
            <a:chOff x="6389938" y="2482166"/>
            <a:chExt cx="2209024" cy="2945888"/>
          </a:xfrm>
        </p:grpSpPr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FF365A55-1CE1-154F-9078-8D8397BF1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89938" y="2482166"/>
              <a:ext cx="2209024" cy="2209024"/>
            </a:xfrm>
            <a:prstGeom prst="ellipse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D0D39F49-BBFD-3640-800F-9D29B9EB073B}"/>
                </a:ext>
              </a:extLst>
            </p:cNvPr>
            <p:cNvSpPr txBox="1"/>
            <p:nvPr/>
          </p:nvSpPr>
          <p:spPr>
            <a:xfrm>
              <a:off x="6839144" y="4781725"/>
              <a:ext cx="1528622" cy="646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algn="ctr" rtl="0" latinLnBrk="1" hangingPunct="0"/>
              <a:r>
                <a:rPr lang="de-DE" sz="1800" dirty="0">
                  <a:solidFill>
                    <a:srgbClr val="000000"/>
                  </a:solidFill>
                </a:rPr>
                <a:t>Risikoreiches </a:t>
              </a:r>
            </a:p>
            <a:p>
              <a:pPr algn="ctr" rtl="0" latinLnBrk="1" hangingPunct="0"/>
              <a:r>
                <a:rPr lang="de-DE" sz="1800" dirty="0">
                  <a:solidFill>
                    <a:srgbClr val="000000"/>
                  </a:solidFill>
                </a:rPr>
                <a:t>Umfeld</a:t>
              </a:r>
            </a:p>
          </p:txBody>
        </p:sp>
      </p:grp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0BE92E70-23E9-C94E-BDC9-44E408D1C964}"/>
              </a:ext>
            </a:extLst>
          </p:cNvPr>
          <p:cNvGrpSpPr/>
          <p:nvPr/>
        </p:nvGrpSpPr>
        <p:grpSpPr>
          <a:xfrm>
            <a:off x="592900" y="2358643"/>
            <a:ext cx="2209024" cy="2936678"/>
            <a:chOff x="592900" y="2491375"/>
            <a:chExt cx="2209024" cy="2936678"/>
          </a:xfrm>
        </p:grpSpPr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69661271-6383-7143-AFFA-0A5FDAA13FB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2900" y="2491375"/>
              <a:ext cx="2209024" cy="2209024"/>
            </a:xfrm>
            <a:prstGeom prst="ellipse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" name="Textfeld 4">
              <a:extLst>
                <a:ext uri="{FF2B5EF4-FFF2-40B4-BE49-F238E27FC236}">
                  <a16:creationId xmlns:a16="http://schemas.microsoft.com/office/drawing/2014/main" id="{441C070B-201C-1148-BF80-5C50EE6C7A0C}"/>
                </a:ext>
              </a:extLst>
            </p:cNvPr>
            <p:cNvSpPr txBox="1"/>
            <p:nvPr/>
          </p:nvSpPr>
          <p:spPr>
            <a:xfrm>
              <a:off x="965161" y="4781724"/>
              <a:ext cx="1464501" cy="646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algn="ctr"/>
              <a:r>
                <a:rPr lang="de-DE" sz="1800" dirty="0">
                  <a:solidFill>
                    <a:srgbClr val="000000"/>
                  </a:solidFill>
                </a:rPr>
                <a:t>Risikoreiches</a:t>
              </a:r>
              <a:endParaRPr lang="en-CH" sz="1800" dirty="0"/>
            </a:p>
            <a:p>
              <a:pPr algn="ctr"/>
              <a:r>
                <a:rPr lang="en-CH" sz="1800" dirty="0"/>
                <a:t>Verhalten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729853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eelOff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D3E7F01-1BF4-5A07-0F67-CB1677FE18D5}"/>
              </a:ext>
            </a:extLst>
          </p:cNvPr>
          <p:cNvSpPr txBox="1"/>
          <p:nvPr/>
        </p:nvSpPr>
        <p:spPr>
          <a:xfrm>
            <a:off x="2286000" y="2371636"/>
            <a:ext cx="4572000" cy="1200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CH" b="0" i="0" u="none" strike="noStrike" dirty="0">
                <a:solidFill>
                  <a:sysClr val="windowText" lastClr="000000"/>
                </a:solidFill>
                <a:effectLst/>
                <a:latin typeface="Arial"/>
              </a:rPr>
              <a:t>Harm Reduction braucht nicht nur sichere Produkte – sondern kompetente Konsumenten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40828186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3ECCF9F-EB09-0909-3D97-9D48B1CF616E}"/>
              </a:ext>
            </a:extLst>
          </p:cNvPr>
          <p:cNvSpPr txBox="1"/>
          <p:nvPr/>
        </p:nvSpPr>
        <p:spPr>
          <a:xfrm>
            <a:off x="2286000" y="247395"/>
            <a:ext cx="4572000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CH" sz="3600" b="1" i="0" u="none" strike="noStrike" dirty="0">
                <a:solidFill>
                  <a:schemeClr val="bg1">
                    <a:lumMod val="50000"/>
                  </a:schemeClr>
                </a:solidFill>
                <a:effectLst/>
              </a:rPr>
              <a:t>Konsumkompetenz</a:t>
            </a:r>
            <a:endParaRPr lang="en-CH"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5DCB169-37D0-3B79-DDB3-C981C1C2B2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5344"/>
            <a:ext cx="3790335" cy="37903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23A89C9-054A-087F-2C16-53825108D907}"/>
              </a:ext>
            </a:extLst>
          </p:cNvPr>
          <p:cNvSpPr txBox="1"/>
          <p:nvPr/>
        </p:nvSpPr>
        <p:spPr>
          <a:xfrm>
            <a:off x="3318388" y="1817017"/>
            <a:ext cx="5545393" cy="3189976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square">
            <a:spAutoFit/>
          </a:bodyPr>
          <a:lstStyle>
            <a:lvl1pPr marL="285750" indent="-285750">
              <a:lnSpc>
                <a:spcPct val="150000"/>
              </a:lnSpc>
              <a:spcAft>
                <a:spcPts val="300"/>
              </a:spcAft>
              <a:buClr>
                <a:srgbClr val="9FD0AB"/>
              </a:buClr>
              <a:buFont typeface="Arial" panose="020B0604020202020204" pitchFamily="34" charset="0"/>
              <a:buChar char="•"/>
              <a:defRPr sz="1600"/>
            </a:lvl1pPr>
          </a:lstStyle>
          <a:p>
            <a:pPr>
              <a:spcAft>
                <a:spcPts val="1500"/>
              </a:spcAft>
            </a:pPr>
            <a:r>
              <a:rPr lang="en-CH" sz="2000" dirty="0"/>
              <a:t>Mehr als Wissen über Risiken</a:t>
            </a:r>
          </a:p>
          <a:p>
            <a:pPr>
              <a:spcAft>
                <a:spcPts val="1500"/>
              </a:spcAft>
            </a:pPr>
            <a:r>
              <a:rPr lang="en-CH" sz="2000" dirty="0"/>
              <a:t>Die Fähigkeit, den eigenen Konsum zu verstehen, zu beobachten und situationsgerecht zu steuern</a:t>
            </a:r>
          </a:p>
          <a:p>
            <a:pPr>
              <a:spcAft>
                <a:spcPts val="1500"/>
              </a:spcAft>
            </a:pPr>
            <a:r>
              <a:rPr lang="en-CH" sz="2000" dirty="0"/>
              <a:t>Unterschied zu Abstinenzkompetenz: Das Ziel nicht vorgegeben</a:t>
            </a:r>
          </a:p>
        </p:txBody>
      </p:sp>
    </p:spTree>
    <p:extLst>
      <p:ext uri="{BB962C8B-B14F-4D97-AF65-F5344CB8AC3E}">
        <p14:creationId xmlns:p14="http://schemas.microsoft.com/office/powerpoint/2010/main" val="4290225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B5F5438C-57B4-1249-8801-B0A9625D32E5}"/>
              </a:ext>
            </a:extLst>
          </p:cNvPr>
          <p:cNvGrpSpPr/>
          <p:nvPr/>
        </p:nvGrpSpPr>
        <p:grpSpPr>
          <a:xfrm>
            <a:off x="401868" y="2154469"/>
            <a:ext cx="1546676" cy="1908637"/>
            <a:chOff x="401868" y="2154469"/>
            <a:chExt cx="1546676" cy="1908637"/>
          </a:xfrm>
        </p:grpSpPr>
        <p:pic>
          <p:nvPicPr>
            <p:cNvPr id="6" name="Grafik 5">
              <a:extLst>
                <a:ext uri="{FF2B5EF4-FFF2-40B4-BE49-F238E27FC236}">
                  <a16:creationId xmlns:a16="http://schemas.microsoft.com/office/drawing/2014/main" id="{DCBCFE32-9556-E145-B03C-52DCE2EF94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1868" y="2154469"/>
              <a:ext cx="1546676" cy="1546676"/>
            </a:xfrm>
            <a:prstGeom prst="roundRect">
              <a:avLst/>
            </a:prstGeom>
          </p:spPr>
        </p:pic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058128E4-D908-6D45-91CA-0FEB5BDB80CA}"/>
                </a:ext>
              </a:extLst>
            </p:cNvPr>
            <p:cNvSpPr txBox="1"/>
            <p:nvPr/>
          </p:nvSpPr>
          <p:spPr>
            <a:xfrm>
              <a:off x="870155" y="3755331"/>
              <a:ext cx="610101" cy="307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l" defTabSz="457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rPr>
                <a:t>Anbau</a:t>
              </a:r>
            </a:p>
          </p:txBody>
        </p:sp>
      </p:grp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6C5A156A-6636-7440-8BD4-D95385FE2584}"/>
              </a:ext>
            </a:extLst>
          </p:cNvPr>
          <p:cNvGrpSpPr/>
          <p:nvPr/>
        </p:nvGrpSpPr>
        <p:grpSpPr>
          <a:xfrm>
            <a:off x="2110679" y="2154469"/>
            <a:ext cx="1546676" cy="2096636"/>
            <a:chOff x="2110679" y="2154469"/>
            <a:chExt cx="1546676" cy="2096636"/>
          </a:xfrm>
        </p:grpSpPr>
        <p:sp>
          <p:nvSpPr>
            <p:cNvPr id="9" name="Textfeld 8">
              <a:extLst>
                <a:ext uri="{FF2B5EF4-FFF2-40B4-BE49-F238E27FC236}">
                  <a16:creationId xmlns:a16="http://schemas.microsoft.com/office/drawing/2014/main" id="{B44F6A0C-3892-F549-945D-0AE6E2EA65EE}"/>
                </a:ext>
              </a:extLst>
            </p:cNvPr>
            <p:cNvSpPr txBox="1"/>
            <p:nvPr/>
          </p:nvSpPr>
          <p:spPr>
            <a:xfrm>
              <a:off x="2219473" y="3727887"/>
              <a:ext cx="1435647" cy="5232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ctr" defTabSz="457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rPr>
                <a:t>Verarbeitung</a:t>
              </a:r>
            </a:p>
            <a:p>
              <a:pPr marL="0" marR="0" indent="0" algn="ctr" defTabSz="457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de-DE" sz="1400" dirty="0">
                  <a:solidFill>
                    <a:srgbClr val="000000"/>
                  </a:solidFill>
                </a:rPr>
                <a:t>Konfektionierung</a:t>
              </a:r>
              <a:endParaRPr kumimoji="0" lang="de-DE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2D9833CB-6A71-4A42-9396-9AFEBED31C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10679" y="2154469"/>
              <a:ext cx="1546676" cy="1546676"/>
            </a:xfrm>
            <a:prstGeom prst="roundRect">
              <a:avLst/>
            </a:prstGeom>
          </p:spPr>
        </p:pic>
      </p:grp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A5CD662C-E565-5F4A-9081-4D2CFE87B430}"/>
              </a:ext>
            </a:extLst>
          </p:cNvPr>
          <p:cNvGrpSpPr/>
          <p:nvPr/>
        </p:nvGrpSpPr>
        <p:grpSpPr>
          <a:xfrm>
            <a:off x="3817255" y="2154470"/>
            <a:ext cx="1573418" cy="1896383"/>
            <a:chOff x="3817255" y="2154470"/>
            <a:chExt cx="1573418" cy="1896383"/>
          </a:xfrm>
        </p:grpSpPr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E43C902A-BB7D-3346-BFE9-358E628D60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17255" y="2154470"/>
              <a:ext cx="1573418" cy="1573418"/>
            </a:xfrm>
            <a:prstGeom prst="round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1EB9BC65-F639-8A48-A695-BDA89A0D8717}"/>
                </a:ext>
              </a:extLst>
            </p:cNvPr>
            <p:cNvSpPr txBox="1"/>
            <p:nvPr/>
          </p:nvSpPr>
          <p:spPr>
            <a:xfrm>
              <a:off x="4244411" y="3743078"/>
              <a:ext cx="719106" cy="307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ctr" defTabSz="457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de-DE" sz="1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rPr>
                <a:t>Vertrieb</a:t>
              </a:r>
            </a:p>
          </p:txBody>
        </p:sp>
      </p:grpSp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83E30955-8927-2043-B26C-76DBCB5435D9}"/>
              </a:ext>
            </a:extLst>
          </p:cNvPr>
          <p:cNvGrpSpPr/>
          <p:nvPr/>
        </p:nvGrpSpPr>
        <p:grpSpPr>
          <a:xfrm>
            <a:off x="5550573" y="2154469"/>
            <a:ext cx="1546676" cy="1896384"/>
            <a:chOff x="5550573" y="2154469"/>
            <a:chExt cx="1546676" cy="1896384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DC946DB4-E815-FD40-81B2-279A6B801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50573" y="2154469"/>
              <a:ext cx="1546676" cy="1546676"/>
            </a:xfrm>
            <a:prstGeom prst="roundRect">
              <a:avLst/>
            </a:prstGeom>
          </p:spPr>
        </p:pic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CAC152B6-7924-EA44-BAD4-944F1AF468C9}"/>
                </a:ext>
              </a:extLst>
            </p:cNvPr>
            <p:cNvSpPr/>
            <p:nvPr/>
          </p:nvSpPr>
          <p:spPr>
            <a:xfrm>
              <a:off x="5764784" y="3743078"/>
              <a:ext cx="1118253" cy="307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algn="ctr" rtl="0" latinLnBrk="1" hangingPunct="0"/>
              <a:r>
                <a:rPr lang="de-DE" sz="1400" dirty="0">
                  <a:solidFill>
                    <a:srgbClr val="000000"/>
                  </a:solidFill>
                </a:rPr>
                <a:t>Einzelhandel</a:t>
              </a:r>
            </a:p>
          </p:txBody>
        </p:sp>
      </p:grp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7AD352CB-B1AC-D843-B1BA-FDEFBB224975}"/>
              </a:ext>
            </a:extLst>
          </p:cNvPr>
          <p:cNvGrpSpPr/>
          <p:nvPr/>
        </p:nvGrpSpPr>
        <p:grpSpPr>
          <a:xfrm>
            <a:off x="7257149" y="2154469"/>
            <a:ext cx="1544441" cy="1896384"/>
            <a:chOff x="7257149" y="2154469"/>
            <a:chExt cx="1544441" cy="1896384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12F059D6-E975-2943-AF14-60671082292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57149" y="2154469"/>
              <a:ext cx="1544441" cy="1544441"/>
            </a:xfrm>
            <a:prstGeom prst="roundRect">
              <a:avLst/>
            </a:prstGeom>
          </p:spPr>
        </p:pic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DDF3D9C6-B813-024C-A4FB-D5015CDD4477}"/>
                </a:ext>
              </a:extLst>
            </p:cNvPr>
            <p:cNvSpPr/>
            <p:nvPr/>
          </p:nvSpPr>
          <p:spPr>
            <a:xfrm>
              <a:off x="7654587" y="3743078"/>
              <a:ext cx="749563" cy="307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algn="ctr" rtl="0" latinLnBrk="1" hangingPunct="0"/>
              <a:r>
                <a:rPr lang="de-DE" sz="1400" dirty="0">
                  <a:solidFill>
                    <a:srgbClr val="000000"/>
                  </a:solidFill>
                </a:rPr>
                <a:t>Konsum</a:t>
              </a:r>
            </a:p>
          </p:txBody>
        </p:sp>
      </p:grpSp>
      <p:pic>
        <p:nvPicPr>
          <p:cNvPr id="3" name="Grafik 2">
            <a:extLst>
              <a:ext uri="{FF2B5EF4-FFF2-40B4-BE49-F238E27FC236}">
                <a16:creationId xmlns:a16="http://schemas.microsoft.com/office/drawing/2014/main" id="{925C6D03-5987-B44A-958A-D825ACFD2B1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762044" y="1129729"/>
            <a:ext cx="742952" cy="1306528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8E08F599-E2F5-3940-9DCF-0CB47E744CA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470286" y="1129729"/>
            <a:ext cx="742952" cy="1306528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258F6E45-E8EA-8044-B4DF-719F71D254B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245305" y="1129729"/>
            <a:ext cx="742952" cy="1306528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41C6509C-124F-D440-9D23-CE6E0DF8DDB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7021813" y="1129729"/>
            <a:ext cx="742952" cy="1306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9017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eelOff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0039A129-619D-CB47-A9E0-400E2AFCE684}"/>
              </a:ext>
            </a:extLst>
          </p:cNvPr>
          <p:cNvSpPr txBox="1"/>
          <p:nvPr/>
        </p:nvSpPr>
        <p:spPr>
          <a:xfrm>
            <a:off x="2523928" y="38980"/>
            <a:ext cx="4031874" cy="92333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ctr">
              <a:defRPr sz="3200" b="1">
                <a:solidFill>
                  <a:srgbClr val="7F7F7F"/>
                </a:solidFill>
              </a:defRPr>
            </a:lvl1pPr>
            <a:lvl2pPr>
              <a:defRPr sz="3600">
                <a:solidFill>
                  <a:srgbClr val="595959"/>
                </a:solidFill>
              </a:defRPr>
            </a:lvl2pPr>
            <a:lvl3pPr>
              <a:defRPr sz="3600">
                <a:solidFill>
                  <a:srgbClr val="595959"/>
                </a:solidFill>
              </a:defRPr>
            </a:lvl3pPr>
            <a:lvl4pPr>
              <a:defRPr sz="3600">
                <a:solidFill>
                  <a:srgbClr val="595959"/>
                </a:solidFill>
              </a:defRPr>
            </a:lvl4pPr>
            <a:lvl5pPr>
              <a:defRPr sz="3600">
                <a:solidFill>
                  <a:srgbClr val="595959"/>
                </a:solidFill>
              </a:defRPr>
            </a:lvl5pPr>
            <a:lvl6pPr indent="457200">
              <a:defRPr sz="3600">
                <a:solidFill>
                  <a:srgbClr val="595959"/>
                </a:solidFill>
              </a:defRPr>
            </a:lvl6pPr>
            <a:lvl7pPr indent="914400">
              <a:defRPr sz="3600">
                <a:solidFill>
                  <a:srgbClr val="595959"/>
                </a:solidFill>
              </a:defRPr>
            </a:lvl7pPr>
            <a:lvl8pPr indent="1371600">
              <a:defRPr sz="3600">
                <a:solidFill>
                  <a:srgbClr val="595959"/>
                </a:solidFill>
              </a:defRPr>
            </a:lvl8pPr>
            <a:lvl9pPr indent="1828800">
              <a:defRPr sz="3600">
                <a:solidFill>
                  <a:srgbClr val="595959"/>
                </a:solidFill>
              </a:defRPr>
            </a:lvl9pPr>
          </a:lstStyle>
          <a:p>
            <a:r>
              <a:rPr lang="de-DE" sz="5400" dirty="0"/>
              <a:t>Die Modelle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7453DF3-1C6C-8E7C-A423-C1F754A6EC04}"/>
              </a:ext>
            </a:extLst>
          </p:cNvPr>
          <p:cNvGrpSpPr/>
          <p:nvPr/>
        </p:nvGrpSpPr>
        <p:grpSpPr>
          <a:xfrm>
            <a:off x="564403" y="1052403"/>
            <a:ext cx="1922982" cy="2319361"/>
            <a:chOff x="564403" y="993411"/>
            <a:chExt cx="1922982" cy="2319361"/>
          </a:xfrm>
        </p:grpSpPr>
        <p:pic>
          <p:nvPicPr>
            <p:cNvPr id="3" name="Grafik 2">
              <a:extLst>
                <a:ext uri="{FF2B5EF4-FFF2-40B4-BE49-F238E27FC236}">
                  <a16:creationId xmlns:a16="http://schemas.microsoft.com/office/drawing/2014/main" id="{2B1C2E4C-E0FD-EC49-8F10-1CAFFDE4BE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32064" y="993411"/>
              <a:ext cx="1673679" cy="1673679"/>
            </a:xfrm>
            <a:prstGeom prst="roundRect">
              <a:avLst/>
            </a:prstGeom>
          </p:spPr>
        </p:pic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EC06D84A-445B-0B47-9074-B1AF9912DDCC}"/>
                </a:ext>
              </a:extLst>
            </p:cNvPr>
            <p:cNvSpPr txBox="1"/>
            <p:nvPr/>
          </p:nvSpPr>
          <p:spPr>
            <a:xfrm>
              <a:off x="564403" y="2789554"/>
              <a:ext cx="1922982" cy="5232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algn="ctr" rtl="0" latinLnBrk="1" hangingPunct="0"/>
              <a:r>
                <a:rPr lang="de-DE" sz="1400" b="1" dirty="0">
                  <a:solidFill>
                    <a:srgbClr val="000000"/>
                  </a:solidFill>
                </a:rPr>
                <a:t>(Pseudo-)</a:t>
              </a:r>
            </a:p>
            <a:p>
              <a:pPr algn="ctr" rtl="0" latinLnBrk="1" hangingPunct="0"/>
              <a:r>
                <a:rPr lang="de-DE" sz="1400" b="1" dirty="0">
                  <a:solidFill>
                    <a:srgbClr val="000000"/>
                  </a:solidFill>
                </a:rPr>
                <a:t>medizinisch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B0F929B-ECA8-3570-A256-324C6BB7CFE8}"/>
              </a:ext>
            </a:extLst>
          </p:cNvPr>
          <p:cNvGrpSpPr/>
          <p:nvPr/>
        </p:nvGrpSpPr>
        <p:grpSpPr>
          <a:xfrm>
            <a:off x="2710542" y="1052402"/>
            <a:ext cx="1673679" cy="2534806"/>
            <a:chOff x="2710542" y="993410"/>
            <a:chExt cx="1673679" cy="2534806"/>
          </a:xfrm>
        </p:grpSpPr>
        <p:pic>
          <p:nvPicPr>
            <p:cNvPr id="4" name="Grafik 3">
              <a:extLst>
                <a:ext uri="{FF2B5EF4-FFF2-40B4-BE49-F238E27FC236}">
                  <a16:creationId xmlns:a16="http://schemas.microsoft.com/office/drawing/2014/main" id="{9D9E3A21-88CF-2A4D-9806-9358C1C7BE9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10542" y="993410"/>
              <a:ext cx="1673679" cy="1673679"/>
            </a:xfrm>
            <a:prstGeom prst="roundRect">
              <a:avLst/>
            </a:prstGeom>
          </p:spPr>
        </p:pic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FDC4C07C-11DB-6543-9373-127BA7D06413}"/>
                </a:ext>
              </a:extLst>
            </p:cNvPr>
            <p:cNvSpPr/>
            <p:nvPr/>
          </p:nvSpPr>
          <p:spPr>
            <a:xfrm>
              <a:off x="2721356" y="2789554"/>
              <a:ext cx="1652052" cy="738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algn="ctr" rtl="0" latinLnBrk="1" hangingPunct="0"/>
              <a:r>
                <a:rPr lang="fr-FR" sz="1400" b="1" dirty="0">
                  <a:solidFill>
                    <a:srgbClr val="000000"/>
                  </a:solidFill>
                </a:rPr>
                <a:t>Freier Markt</a:t>
              </a:r>
            </a:p>
            <a:p>
              <a:pPr algn="ctr" rtl="0" latinLnBrk="1" hangingPunct="0"/>
              <a:r>
                <a:rPr lang="fr-FR" sz="1400" b="1" dirty="0">
                  <a:solidFill>
                    <a:srgbClr val="000000"/>
                  </a:solidFill>
                </a:rPr>
                <a:t>(</a:t>
              </a:r>
              <a:r>
                <a:rPr lang="fr-FR" sz="1400" b="1" dirty="0" err="1">
                  <a:solidFill>
                    <a:srgbClr val="000000"/>
                  </a:solidFill>
                </a:rPr>
                <a:t>gewinnorientiert</a:t>
              </a:r>
              <a:r>
                <a:rPr lang="fr-FR" sz="1400" b="1" dirty="0">
                  <a:solidFill>
                    <a:srgbClr val="000000"/>
                  </a:solidFill>
                </a:rPr>
                <a:t>) </a:t>
              </a:r>
            </a:p>
            <a:p>
              <a:pPr algn="ctr" rtl="0" latinLnBrk="1" hangingPunct="0"/>
              <a:endParaRPr lang="fr-FR" sz="1400" b="1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23ADBC7-7101-3F83-7FEE-BC00119C5882}"/>
              </a:ext>
            </a:extLst>
          </p:cNvPr>
          <p:cNvGrpSpPr/>
          <p:nvPr/>
        </p:nvGrpSpPr>
        <p:grpSpPr>
          <a:xfrm>
            <a:off x="4689020" y="1040154"/>
            <a:ext cx="1673679" cy="2116167"/>
            <a:chOff x="4689020" y="981162"/>
            <a:chExt cx="1673679" cy="2116167"/>
          </a:xfrm>
        </p:grpSpPr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1DABD09A-7FDA-4247-9B2A-ABABBE84D98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89020" y="981162"/>
              <a:ext cx="1673679" cy="1673679"/>
            </a:xfrm>
            <a:prstGeom prst="roundRect">
              <a:avLst/>
            </a:prstGeom>
          </p:spPr>
        </p:pic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AC5C6A06-0332-834C-8FA0-DB20752FBC9A}"/>
                </a:ext>
              </a:extLst>
            </p:cNvPr>
            <p:cNvSpPr/>
            <p:nvPr/>
          </p:nvSpPr>
          <p:spPr>
            <a:xfrm>
              <a:off x="4973148" y="2789554"/>
              <a:ext cx="1105429" cy="307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algn="ctr" rtl="0" latinLnBrk="1" hangingPunct="0"/>
              <a:r>
                <a:rPr lang="fr-FR" sz="1400" b="1" dirty="0" err="1">
                  <a:solidFill>
                    <a:srgbClr val="000000"/>
                  </a:solidFill>
                </a:rPr>
                <a:t>Eigenanbau</a:t>
              </a:r>
              <a:endParaRPr lang="fr-FR" sz="1400" b="1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9527A2BD-A40B-F345-97CE-2339ECDA0A5B}"/>
              </a:ext>
            </a:extLst>
          </p:cNvPr>
          <p:cNvGrpSpPr/>
          <p:nvPr/>
        </p:nvGrpSpPr>
        <p:grpSpPr>
          <a:xfrm>
            <a:off x="6590706" y="1037431"/>
            <a:ext cx="1829986" cy="2118890"/>
            <a:chOff x="6590706" y="2445199"/>
            <a:chExt cx="1829986" cy="2118890"/>
          </a:xfrm>
        </p:grpSpPr>
        <p:pic>
          <p:nvPicPr>
            <p:cNvPr id="6" name="Grafik 5">
              <a:extLst>
                <a:ext uri="{FF2B5EF4-FFF2-40B4-BE49-F238E27FC236}">
                  <a16:creationId xmlns:a16="http://schemas.microsoft.com/office/drawing/2014/main" id="{9E30F9A6-8033-8B42-8A55-DD20395C7ED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67498" y="2445199"/>
              <a:ext cx="1676402" cy="1676402"/>
            </a:xfrm>
            <a:prstGeom prst="roundRect">
              <a:avLst/>
            </a:prstGeom>
          </p:spPr>
        </p:pic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6EDD15DD-18BC-5146-9B65-308ED0A373E4}"/>
                </a:ext>
              </a:extLst>
            </p:cNvPr>
            <p:cNvSpPr/>
            <p:nvPr/>
          </p:nvSpPr>
          <p:spPr>
            <a:xfrm>
              <a:off x="6590706" y="4256314"/>
              <a:ext cx="1829986" cy="307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algn="ctr" rtl="0" latinLnBrk="1" hangingPunct="0"/>
              <a:r>
                <a:rPr lang="fr-FR" sz="1400" b="1" dirty="0" err="1">
                  <a:solidFill>
                    <a:srgbClr val="000000"/>
                  </a:solidFill>
                </a:rPr>
                <a:t>Staatliches</a:t>
              </a:r>
              <a:r>
                <a:rPr lang="fr-FR" sz="1400" b="1" dirty="0">
                  <a:solidFill>
                    <a:srgbClr val="000000"/>
                  </a:solidFill>
                </a:rPr>
                <a:t> </a:t>
              </a:r>
              <a:r>
                <a:rPr lang="fr-FR" sz="1400" b="1" dirty="0" err="1">
                  <a:solidFill>
                    <a:srgbClr val="000000"/>
                  </a:solidFill>
                </a:rPr>
                <a:t>Monopol</a:t>
              </a:r>
              <a:endParaRPr lang="fr-FR" sz="1400" b="1" dirty="0">
                <a:solidFill>
                  <a:srgbClr val="000000"/>
                </a:solidFill>
              </a:endParaRPr>
            </a:p>
          </p:txBody>
        </p:sp>
      </p:grpSp>
      <p:sp>
        <p:nvSpPr>
          <p:cNvPr id="15" name="Rechteck 14">
            <a:extLst>
              <a:ext uri="{FF2B5EF4-FFF2-40B4-BE49-F238E27FC236}">
                <a16:creationId xmlns:a16="http://schemas.microsoft.com/office/drawing/2014/main" id="{9C759C95-0296-EC4E-AE06-DDF7BAEA0E4B}"/>
              </a:ext>
            </a:extLst>
          </p:cNvPr>
          <p:cNvSpPr/>
          <p:nvPr/>
        </p:nvSpPr>
        <p:spPr>
          <a:xfrm>
            <a:off x="426121" y="3429631"/>
            <a:ext cx="2282839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1200" dirty="0"/>
              <a:t>Vermischung zweier Anwendungsbereiche (unterschiedliche Rechtsvorschriften)</a:t>
            </a:r>
          </a:p>
          <a:p>
            <a:pPr algn="ctr"/>
            <a:endParaRPr lang="de-DE" sz="1200" dirty="0"/>
          </a:p>
          <a:p>
            <a:pPr algn="ctr"/>
            <a:r>
              <a:rPr lang="de-DE" sz="1200" dirty="0"/>
              <a:t>Risiken:</a:t>
            </a:r>
          </a:p>
          <a:p>
            <a:pPr marL="171450" indent="-171450" algn="ctr">
              <a:buFontTx/>
              <a:buChar char="-"/>
            </a:pPr>
            <a:r>
              <a:rPr lang="de-DE" sz="1200" dirty="0"/>
              <a:t>Medizinische Bürokratisierung der Bürgerrechte</a:t>
            </a:r>
          </a:p>
          <a:p>
            <a:pPr algn="ctr"/>
            <a:r>
              <a:rPr lang="de-DE" sz="1200" dirty="0"/>
              <a:t>- Scharlatanerie</a:t>
            </a:r>
          </a:p>
          <a:p>
            <a:pPr algn="ctr"/>
            <a:endParaRPr lang="de-DE" sz="1200" dirty="0"/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B8E7C2CC-148A-1946-A526-B68946FA1585}"/>
              </a:ext>
            </a:extLst>
          </p:cNvPr>
          <p:cNvSpPr/>
          <p:nvPr/>
        </p:nvSpPr>
        <p:spPr>
          <a:xfrm>
            <a:off x="2604161" y="3429631"/>
            <a:ext cx="188643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1200" dirty="0"/>
              <a:t>Rasches Ersetzen bedeutender Teile des Schwarzmarktes</a:t>
            </a:r>
          </a:p>
          <a:p>
            <a:pPr algn="ctr"/>
            <a:endParaRPr lang="de-DE" sz="1200" dirty="0"/>
          </a:p>
          <a:p>
            <a:pPr algn="ctr"/>
            <a:r>
              <a:rPr lang="de-DE" sz="1200" dirty="0"/>
              <a:t>↑ Steuern</a:t>
            </a:r>
          </a:p>
          <a:p>
            <a:pPr algn="ctr"/>
            <a:r>
              <a:rPr lang="de-DE" sz="1200" dirty="0"/>
              <a:t>Öffentliche Gesundheit (zweitrangig)</a:t>
            </a:r>
          </a:p>
          <a:p>
            <a:pPr algn="ctr"/>
            <a:endParaRPr lang="de-DE" sz="1200" dirty="0"/>
          </a:p>
          <a:p>
            <a:pPr algn="ctr"/>
            <a:r>
              <a:rPr lang="de-DE" sz="1200" dirty="0"/>
              <a:t>Cave: Big </a:t>
            </a:r>
            <a:r>
              <a:rPr lang="de-DE" sz="1200" dirty="0" err="1"/>
              <a:t>cannabis</a:t>
            </a:r>
            <a:r>
              <a:rPr lang="de-DE" sz="1200" dirty="0"/>
              <a:t> Lobbying</a:t>
            </a: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A64811AB-4FCB-8549-A977-52533BBFEE5F}"/>
              </a:ext>
            </a:extLst>
          </p:cNvPr>
          <p:cNvSpPr/>
          <p:nvPr/>
        </p:nvSpPr>
        <p:spPr>
          <a:xfrm>
            <a:off x="4582639" y="3429631"/>
            <a:ext cx="188643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1200" dirty="0"/>
              <a:t>Mögliche ↓ Schwarzmarkts</a:t>
            </a:r>
          </a:p>
          <a:p>
            <a:pPr algn="ctr"/>
            <a:endParaRPr lang="de-DE" sz="1200" dirty="0"/>
          </a:p>
          <a:p>
            <a:pPr algn="ctr"/>
            <a:r>
              <a:rPr lang="de-DE" sz="1200" dirty="0"/>
              <a:t>Nachfrageorientierte Produktion </a:t>
            </a:r>
          </a:p>
          <a:p>
            <a:pPr algn="ctr"/>
            <a:endParaRPr lang="de-DE" sz="1200" dirty="0"/>
          </a:p>
          <a:p>
            <a:pPr algn="ctr"/>
            <a:r>
              <a:rPr lang="de-DE" sz="1200" dirty="0"/>
              <a:t>Cave: Subkultur</a:t>
            </a: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3F0309C8-54A7-4A4E-A35E-0D936C48DF01}"/>
              </a:ext>
            </a:extLst>
          </p:cNvPr>
          <p:cNvSpPr/>
          <p:nvPr/>
        </p:nvSpPr>
        <p:spPr>
          <a:xfrm>
            <a:off x="6364279" y="3429631"/>
            <a:ext cx="2282839" cy="1915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300"/>
              </a:spcAft>
              <a:buClr>
                <a:srgbClr val="9FD0AB"/>
              </a:buClr>
            </a:pPr>
            <a:r>
              <a:rPr lang="de-DE" sz="1200" dirty="0">
                <a:solidFill>
                  <a:srgbClr val="404040"/>
                </a:solidFill>
              </a:rPr>
              <a:t>Bester Weg, öffentliche Interessen zu berücksichtigen</a:t>
            </a:r>
          </a:p>
          <a:p>
            <a:pPr algn="ctr">
              <a:spcBef>
                <a:spcPts val="600"/>
              </a:spcBef>
              <a:spcAft>
                <a:spcPts val="300"/>
              </a:spcAft>
              <a:buClr>
                <a:srgbClr val="9FD0AB"/>
              </a:buClr>
            </a:pPr>
            <a:r>
              <a:rPr lang="de-DE" sz="1200" dirty="0">
                <a:solidFill>
                  <a:srgbClr val="404040"/>
                </a:solidFill>
              </a:rPr>
              <a:t>Gilt als illiberal</a:t>
            </a:r>
          </a:p>
          <a:p>
            <a:pPr algn="ctr">
              <a:spcBef>
                <a:spcPts val="600"/>
              </a:spcBef>
              <a:spcAft>
                <a:spcPts val="300"/>
              </a:spcAft>
              <a:buClr>
                <a:srgbClr val="9FD0AB"/>
              </a:buClr>
            </a:pPr>
            <a:r>
              <a:rPr lang="de-DE" sz="1200" dirty="0">
                <a:solidFill>
                  <a:srgbClr val="404040"/>
                </a:solidFill>
              </a:rPr>
              <a:t>Verkauf selbst in Händen gewinnorientierter oder gemeinnütziger Organisationen</a:t>
            </a:r>
          </a:p>
          <a:p>
            <a:pPr algn="ctr">
              <a:spcBef>
                <a:spcPts val="600"/>
              </a:spcBef>
              <a:spcAft>
                <a:spcPts val="300"/>
              </a:spcAft>
              <a:buClr>
                <a:srgbClr val="9FD0AB"/>
              </a:buClr>
            </a:pPr>
            <a:endParaRPr lang="de-DE" sz="1200" dirty="0">
              <a:solidFill>
                <a:srgbClr val="40404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6AB2DD-473C-5739-80D8-43A603FE71CF}"/>
              </a:ext>
            </a:extLst>
          </p:cNvPr>
          <p:cNvSpPr txBox="1"/>
          <p:nvPr/>
        </p:nvSpPr>
        <p:spPr>
          <a:xfrm>
            <a:off x="426802" y="5618370"/>
            <a:ext cx="1459693" cy="24621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Zobel &amp; Marthaler, 2016</a:t>
            </a:r>
          </a:p>
        </p:txBody>
      </p:sp>
    </p:spTree>
    <p:extLst>
      <p:ext uri="{BB962C8B-B14F-4D97-AF65-F5344CB8AC3E}">
        <p14:creationId xmlns:p14="http://schemas.microsoft.com/office/powerpoint/2010/main" val="34080570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eelOff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 bldLvl="5"/>
      <p:bldP spid="17" grpId="0" build="p"/>
      <p:bldP spid="18" grpId="0" build="p"/>
      <p:bldP spid="1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2">
            <a:extLst>
              <a:ext uri="{FF2B5EF4-FFF2-40B4-BE49-F238E27FC236}">
                <a16:creationId xmlns:a16="http://schemas.microsoft.com/office/drawing/2014/main" id="{36819219-11AC-B04E-AF41-FC838E2460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4033" y="426485"/>
            <a:ext cx="3087705" cy="707886"/>
          </a:xfrm>
          <a:prstGeom prst="rect">
            <a:avLst/>
          </a:prstGeom>
          <a:noFill/>
          <a:ln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ctr">
              <a:defRPr sz="4400" b="1">
                <a:solidFill>
                  <a:srgbClr val="7F7F7F"/>
                </a:solidFill>
              </a:defRPr>
            </a:lvl1pPr>
            <a:lvl2pPr>
              <a:defRPr sz="3600">
                <a:solidFill>
                  <a:srgbClr val="595959"/>
                </a:solidFill>
              </a:defRPr>
            </a:lvl2pPr>
            <a:lvl3pPr>
              <a:defRPr sz="3600">
                <a:solidFill>
                  <a:srgbClr val="595959"/>
                </a:solidFill>
              </a:defRPr>
            </a:lvl3pPr>
            <a:lvl4pPr>
              <a:defRPr sz="3600">
                <a:solidFill>
                  <a:srgbClr val="595959"/>
                </a:solidFill>
              </a:defRPr>
            </a:lvl4pPr>
            <a:lvl5pPr>
              <a:defRPr sz="3600">
                <a:solidFill>
                  <a:srgbClr val="595959"/>
                </a:solidFill>
              </a:defRPr>
            </a:lvl5pPr>
            <a:lvl6pPr indent="457200">
              <a:defRPr sz="3600">
                <a:solidFill>
                  <a:srgbClr val="595959"/>
                </a:solidFill>
              </a:defRPr>
            </a:lvl6pPr>
            <a:lvl7pPr indent="914400">
              <a:defRPr sz="3600">
                <a:solidFill>
                  <a:srgbClr val="595959"/>
                </a:solidFill>
              </a:defRPr>
            </a:lvl7pPr>
            <a:lvl8pPr indent="1371600">
              <a:defRPr sz="3600">
                <a:solidFill>
                  <a:srgbClr val="595959"/>
                </a:solidFill>
              </a:defRPr>
            </a:lvl8pPr>
            <a:lvl9pPr indent="1828800">
              <a:defRPr sz="3600">
                <a:solidFill>
                  <a:srgbClr val="595959"/>
                </a:solidFill>
              </a:defRPr>
            </a:lvl9pPr>
          </a:lstStyle>
          <a:p>
            <a:r>
              <a:rPr lang="fr-FR" sz="4000" dirty="0" err="1"/>
              <a:t>Eigenanbau</a:t>
            </a:r>
            <a:endParaRPr lang="fr-FR" sz="4000" dirty="0"/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ACBE2D97-A867-CF47-BDFA-137C5A9CCB09}"/>
              </a:ext>
            </a:extLst>
          </p:cNvPr>
          <p:cNvGrpSpPr/>
          <p:nvPr/>
        </p:nvGrpSpPr>
        <p:grpSpPr>
          <a:xfrm>
            <a:off x="1921060" y="1562493"/>
            <a:ext cx="2405742" cy="3294662"/>
            <a:chOff x="1921060" y="1562493"/>
            <a:chExt cx="2405742" cy="3294662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EFF57CE4-8C45-534A-BDAB-8D57822689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38559" y="1562493"/>
              <a:ext cx="1770743" cy="1770743"/>
            </a:xfrm>
            <a:prstGeom prst="roundRect">
              <a:avLst/>
            </a:prstGeom>
          </p:spPr>
        </p:pic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7F9F8FB9-5766-EC4F-94A0-70632DE24C23}"/>
                </a:ext>
              </a:extLst>
            </p:cNvPr>
            <p:cNvSpPr/>
            <p:nvPr/>
          </p:nvSpPr>
          <p:spPr>
            <a:xfrm>
              <a:off x="1921060" y="3396691"/>
              <a:ext cx="2405742" cy="14604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9525" algn="ctr">
                <a:lnSpc>
                  <a:spcPct val="150000"/>
                </a:lnSpc>
                <a:spcBef>
                  <a:spcPts val="600"/>
                </a:spcBef>
                <a:spcAft>
                  <a:spcPts val="300"/>
                </a:spcAft>
                <a:buClr>
                  <a:srgbClr val="9FD0AB"/>
                </a:buClr>
              </a:pPr>
              <a:r>
                <a:rPr lang="de-DE" sz="1400" b="1" dirty="0">
                  <a:solidFill>
                    <a:srgbClr val="404040"/>
                  </a:solidFill>
                </a:rPr>
                <a:t>Individueller Anbau zu Hause</a:t>
              </a:r>
            </a:p>
            <a:p>
              <a:pPr marL="9525" algn="ctr">
                <a:lnSpc>
                  <a:spcPct val="150000"/>
                </a:lnSpc>
                <a:spcBef>
                  <a:spcPts val="600"/>
                </a:spcBef>
                <a:spcAft>
                  <a:spcPts val="300"/>
                </a:spcAft>
                <a:buClr>
                  <a:srgbClr val="9FD0AB"/>
                </a:buClr>
              </a:pPr>
              <a:r>
                <a:rPr lang="de-DE" sz="1400" dirty="0">
                  <a:solidFill>
                    <a:srgbClr val="404040"/>
                  </a:solidFill>
                </a:rPr>
                <a:t>Deckt in der Regel nur einen Teil des Bedarfs ab</a:t>
              </a:r>
            </a:p>
          </p:txBody>
        </p:sp>
      </p:grp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762FF396-0CBF-594D-BCA6-428E67F30252}"/>
              </a:ext>
            </a:extLst>
          </p:cNvPr>
          <p:cNvGrpSpPr/>
          <p:nvPr/>
        </p:nvGrpSpPr>
        <p:grpSpPr>
          <a:xfrm>
            <a:off x="4802035" y="1562493"/>
            <a:ext cx="2460930" cy="3733244"/>
            <a:chOff x="4802035" y="1562493"/>
            <a:chExt cx="2460930" cy="3733244"/>
          </a:xfrm>
        </p:grpSpPr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3B637F4C-4641-E84A-87E7-06544C74C1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41686" y="1562493"/>
              <a:ext cx="1770743" cy="1770743"/>
            </a:xfrm>
            <a:prstGeom prst="roundRect">
              <a:avLst/>
            </a:prstGeom>
          </p:spPr>
        </p:pic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60C1362F-0981-504E-B222-A0A366D5465B}"/>
                </a:ext>
              </a:extLst>
            </p:cNvPr>
            <p:cNvSpPr/>
            <p:nvPr/>
          </p:nvSpPr>
          <p:spPr>
            <a:xfrm>
              <a:off x="4802035" y="3396691"/>
              <a:ext cx="2460930" cy="18990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9525" algn="ctr">
                <a:lnSpc>
                  <a:spcPct val="150000"/>
                </a:lnSpc>
                <a:spcBef>
                  <a:spcPts val="600"/>
                </a:spcBef>
                <a:spcAft>
                  <a:spcPts val="300"/>
                </a:spcAft>
                <a:buClr>
                  <a:srgbClr val="9FD0AB"/>
                </a:buClr>
              </a:pPr>
              <a:r>
                <a:rPr lang="de-DE" sz="1400" b="1" dirty="0">
                  <a:solidFill>
                    <a:srgbClr val="404040"/>
                  </a:solidFill>
                </a:rPr>
                <a:t>Gemeinschaftlicher Anbau – </a:t>
              </a:r>
              <a:r>
                <a:rPr lang="de-DE" sz="1400" b="1" dirty="0" err="1">
                  <a:solidFill>
                    <a:srgbClr val="404040"/>
                  </a:solidFill>
                </a:rPr>
                <a:t>Social</a:t>
              </a:r>
              <a:r>
                <a:rPr lang="de-DE" sz="1400" b="1" dirty="0">
                  <a:solidFill>
                    <a:srgbClr val="404040"/>
                  </a:solidFill>
                </a:rPr>
                <a:t> </a:t>
              </a:r>
              <a:r>
                <a:rPr lang="de-DE" sz="1400" b="1" dirty="0" err="1">
                  <a:solidFill>
                    <a:srgbClr val="404040"/>
                  </a:solidFill>
                </a:rPr>
                <a:t>clubs</a:t>
              </a:r>
              <a:endParaRPr lang="de-DE" sz="1400" b="1" dirty="0">
                <a:solidFill>
                  <a:srgbClr val="404040"/>
                </a:solidFill>
              </a:endParaRPr>
            </a:p>
            <a:p>
              <a:pPr marL="9525" algn="ctr">
                <a:lnSpc>
                  <a:spcPct val="150000"/>
                </a:lnSpc>
                <a:spcBef>
                  <a:spcPts val="600"/>
                </a:spcBef>
                <a:spcAft>
                  <a:spcPts val="300"/>
                </a:spcAft>
                <a:buClr>
                  <a:srgbClr val="9FD0AB"/>
                </a:buClr>
              </a:pPr>
              <a:r>
                <a:rPr lang="de-DE" sz="1400" dirty="0">
                  <a:solidFill>
                    <a:srgbClr val="404040"/>
                  </a:solidFill>
                </a:rPr>
                <a:t>Kooperative Produktion für Mitglieder</a:t>
              </a:r>
            </a:p>
            <a:p>
              <a:pPr marL="9525" algn="ctr">
                <a:lnSpc>
                  <a:spcPct val="150000"/>
                </a:lnSpc>
                <a:spcBef>
                  <a:spcPts val="600"/>
                </a:spcBef>
                <a:spcAft>
                  <a:spcPts val="300"/>
                </a:spcAft>
                <a:buClr>
                  <a:srgbClr val="9FD0AB"/>
                </a:buClr>
              </a:pPr>
              <a:endParaRPr lang="de-DE" sz="1400" dirty="0" err="1">
                <a:solidFill>
                  <a:srgbClr val="40404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90767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eelOff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1DC7D1D-68E2-AD9B-1D39-35CC3FDF1E7D}"/>
              </a:ext>
            </a:extLst>
          </p:cNvPr>
          <p:cNvSpPr txBox="1"/>
          <p:nvPr/>
        </p:nvSpPr>
        <p:spPr>
          <a:xfrm>
            <a:off x="670560" y="270302"/>
            <a:ext cx="7970520" cy="5232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CH" sz="2800" b="1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/>
              </a:rPr>
              <a:t>Wie kann Regulierung Evidenz erzeugen?</a:t>
            </a:r>
            <a:endParaRPr lang="en-CH" sz="2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627EF7-6C56-3DE2-A362-B268218C96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" y="1177242"/>
            <a:ext cx="1246730" cy="1246730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7AE9273-3416-91E6-369C-F40548F86CFC}"/>
              </a:ext>
            </a:extLst>
          </p:cNvPr>
          <p:cNvSpPr txBox="1"/>
          <p:nvPr/>
        </p:nvSpPr>
        <p:spPr>
          <a:xfrm>
            <a:off x="2068215" y="1323553"/>
            <a:ext cx="4324473" cy="107721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CH" sz="1600" b="1" i="0" u="none" strike="noStrike" dirty="0">
                <a:solidFill>
                  <a:sysClr val="windowText" lastClr="000000"/>
                </a:solidFill>
                <a:effectLst/>
                <a:latin typeface="Arial"/>
              </a:rPr>
              <a:t>Legalize first – learn afterwards</a:t>
            </a:r>
          </a:p>
          <a:p>
            <a:r>
              <a:rPr lang="en-GB" sz="1600" dirty="0" err="1"/>
              <a:t>Klassisches</a:t>
            </a:r>
            <a:r>
              <a:rPr lang="en-GB" sz="1600" dirty="0"/>
              <a:t> Natural-Experiment-Modell</a:t>
            </a:r>
          </a:p>
          <a:p>
            <a:r>
              <a:rPr lang="en-GB" sz="1600" dirty="0"/>
              <a:t>Man </a:t>
            </a:r>
            <a:r>
              <a:rPr lang="en-GB" sz="1600" dirty="0" err="1"/>
              <a:t>lernt</a:t>
            </a:r>
            <a:r>
              <a:rPr lang="en-GB" sz="1600" dirty="0"/>
              <a:t>, was </a:t>
            </a:r>
            <a:r>
              <a:rPr lang="en-GB" sz="1600" dirty="0" err="1"/>
              <a:t>wirkt</a:t>
            </a:r>
            <a:r>
              <a:rPr lang="en-GB" sz="1600" dirty="0"/>
              <a:t> – nicht, was </a:t>
            </a:r>
            <a:r>
              <a:rPr lang="en-GB" sz="1600" dirty="0" err="1"/>
              <a:t>besser</a:t>
            </a:r>
            <a:r>
              <a:rPr lang="en-GB" sz="1600" dirty="0"/>
              <a:t> </a:t>
            </a:r>
            <a:r>
              <a:rPr lang="en-GB" sz="1600" dirty="0" err="1"/>
              <a:t>wäre</a:t>
            </a:r>
            <a:endParaRPr lang="en-GB" sz="1600" dirty="0"/>
          </a:p>
          <a:p>
            <a:r>
              <a:rPr lang="en-CH" sz="1600" i="1" dirty="0"/>
              <a:t>geringe Korrigierbarkeit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9F7E9A-ABD1-894A-5FBE-62DE4D7BF0F2}"/>
              </a:ext>
            </a:extLst>
          </p:cNvPr>
          <p:cNvSpPr txBox="1"/>
          <p:nvPr/>
        </p:nvSpPr>
        <p:spPr>
          <a:xfrm>
            <a:off x="2068215" y="2819052"/>
            <a:ext cx="6190882" cy="830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>
            <a:lvl1pPr>
              <a:defRPr sz="1400" b="1" i="0" u="none" strike="noStrike">
                <a:solidFill>
                  <a:sysClr val="windowText" lastClr="000000"/>
                </a:solidFill>
                <a:effectLst/>
              </a:defRPr>
            </a:lvl1pPr>
          </a:lstStyle>
          <a:p>
            <a:r>
              <a:rPr lang="en-CH" sz="1600" dirty="0"/>
              <a:t>Pilot first – regulate afterwards</a:t>
            </a:r>
          </a:p>
          <a:p>
            <a:r>
              <a:rPr lang="en-GB" sz="1600" b="0" dirty="0"/>
              <a:t>Man </a:t>
            </a:r>
            <a:r>
              <a:rPr lang="en-GB" sz="1600" b="0" dirty="0" err="1"/>
              <a:t>lernt</a:t>
            </a:r>
            <a:r>
              <a:rPr lang="en-GB" sz="1600" b="0" dirty="0"/>
              <a:t> </a:t>
            </a:r>
            <a:r>
              <a:rPr lang="en-GB" sz="1600" b="0" dirty="0" err="1"/>
              <a:t>vor</a:t>
            </a:r>
            <a:r>
              <a:rPr lang="en-GB" sz="1600" b="0" dirty="0"/>
              <a:t> der </a:t>
            </a:r>
            <a:r>
              <a:rPr lang="en-GB" sz="1600" b="0" dirty="0" err="1"/>
              <a:t>Regulierung</a:t>
            </a:r>
            <a:r>
              <a:rPr lang="en-GB" sz="1600" b="0" dirty="0"/>
              <a:t>, </a:t>
            </a:r>
            <a:r>
              <a:rPr lang="en-GB" sz="1600" b="0" dirty="0" err="1"/>
              <a:t>welche</a:t>
            </a:r>
            <a:r>
              <a:rPr lang="en-GB" sz="1600" b="0" dirty="0"/>
              <a:t> </a:t>
            </a:r>
            <a:r>
              <a:rPr lang="en-GB" sz="1600" b="0" dirty="0" err="1"/>
              <a:t>Variante</a:t>
            </a:r>
            <a:r>
              <a:rPr lang="en-GB" sz="1600" b="0" dirty="0"/>
              <a:t> </a:t>
            </a:r>
            <a:r>
              <a:rPr lang="en-GB" sz="1600" b="0" dirty="0" err="1"/>
              <a:t>besser</a:t>
            </a:r>
            <a:r>
              <a:rPr lang="en-GB" sz="1600" b="0" dirty="0"/>
              <a:t> </a:t>
            </a:r>
            <a:r>
              <a:rPr lang="en-GB" sz="1600" b="0" dirty="0" err="1"/>
              <a:t>funktioniert</a:t>
            </a:r>
            <a:endParaRPr lang="en-GB" sz="1600" b="0" dirty="0"/>
          </a:p>
          <a:p>
            <a:r>
              <a:rPr lang="en-CH" sz="1600" b="0" i="1" dirty="0"/>
              <a:t>begrenzte externe Validität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7F8B7E1-BD6B-10FF-3200-C2CA2D2F97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" y="2611186"/>
            <a:ext cx="1246730" cy="1246730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2D43D0F-44BD-62EA-AAA5-A8AA87714037}"/>
              </a:ext>
            </a:extLst>
          </p:cNvPr>
          <p:cNvSpPr txBox="1"/>
          <p:nvPr/>
        </p:nvSpPr>
        <p:spPr>
          <a:xfrm>
            <a:off x="2068215" y="4385399"/>
            <a:ext cx="4572000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>
            <a:lvl1pPr>
              <a:defRPr sz="1400" b="1" i="0" u="none" strike="noStrike">
                <a:solidFill>
                  <a:sysClr val="windowText" lastClr="000000"/>
                </a:solidFill>
                <a:effectLst/>
              </a:defRPr>
            </a:lvl1pPr>
          </a:lstStyle>
          <a:p>
            <a:r>
              <a:rPr lang="en-CH" sz="1600" dirty="0"/>
              <a:t>Staged rollout</a:t>
            </a:r>
          </a:p>
          <a:p>
            <a:r>
              <a:rPr lang="en-CH" sz="1600" b="0" dirty="0"/>
              <a:t>Man lernt beim Skalieren</a:t>
            </a:r>
            <a:endParaRPr lang="en-CH" sz="16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78AFD85-1B47-3E00-3BA8-690BCBAD61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" y="4054422"/>
            <a:ext cx="1246730" cy="1246730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36529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9" grpId="0" build="p"/>
      <p:bldP spid="1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666CCB25-C561-1741-B42B-4DEF3A99B2DA}"/>
              </a:ext>
            </a:extLst>
          </p:cNvPr>
          <p:cNvSpPr txBox="1"/>
          <p:nvPr/>
        </p:nvSpPr>
        <p:spPr>
          <a:xfrm>
            <a:off x="1108152" y="333702"/>
            <a:ext cx="7160933" cy="74635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4289" tIns="34289" rIns="34289" bIns="34289" numCol="1" spcCol="38100" rtlCol="0" anchor="t">
            <a:spAutoFit/>
          </a:bodyPr>
          <a:lstStyle/>
          <a:p>
            <a:pPr algn="ctr" defTabSz="342900" rtl="0" latinLnBrk="1" hangingPunct="0"/>
            <a:r>
              <a:rPr lang="de-DE" sz="4400" b="1" dirty="0">
                <a:solidFill>
                  <a:schemeClr val="bg1">
                    <a:lumMod val="50000"/>
                  </a:schemeClr>
                </a:solidFill>
              </a:rPr>
              <a:t>Pilotprojekte – Geschichte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0C156F1-765B-2440-99A0-50B1D257F5C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1662546"/>
            <a:ext cx="3355108" cy="3355108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1FEC7E5D-28A9-134A-998F-6382DE532595}"/>
              </a:ext>
            </a:extLst>
          </p:cNvPr>
          <p:cNvSpPr/>
          <p:nvPr/>
        </p:nvSpPr>
        <p:spPr>
          <a:xfrm>
            <a:off x="3026974" y="2015410"/>
            <a:ext cx="5836472" cy="2649443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square">
            <a:spAutoFit/>
          </a:bodyPr>
          <a:lstStyle/>
          <a:p>
            <a:pPr marL="257175" indent="-257175">
              <a:lnSpc>
                <a:spcPct val="150000"/>
              </a:lnSpc>
              <a:spcAft>
                <a:spcPts val="300"/>
              </a:spcAft>
              <a:buClr>
                <a:srgbClr val="FD6FCF"/>
              </a:buClr>
              <a:buFont typeface="Arial"/>
              <a:buChar char="•"/>
            </a:pPr>
            <a:r>
              <a:rPr lang="de-CH" sz="1800" dirty="0"/>
              <a:t>Seit Anfang der 2010er Jahre kommunale und kantonale Initiativen</a:t>
            </a:r>
          </a:p>
          <a:p>
            <a:pPr marL="257175" indent="-257175">
              <a:lnSpc>
                <a:spcPct val="150000"/>
              </a:lnSpc>
              <a:spcAft>
                <a:spcPts val="300"/>
              </a:spcAft>
              <a:buClr>
                <a:srgbClr val="FD6FCF"/>
              </a:buClr>
              <a:buFont typeface="Arial"/>
              <a:buChar char="•"/>
            </a:pPr>
            <a:r>
              <a:rPr lang="de-CH" sz="1800" dirty="0"/>
              <a:t>Artikel 8 BtMG: Ausnahmegenehmigungen des BAG für wissenschaftliche Forschungszwecke</a:t>
            </a:r>
          </a:p>
          <a:p>
            <a:pPr marL="257175" indent="-257175">
              <a:lnSpc>
                <a:spcPct val="150000"/>
              </a:lnSpc>
              <a:spcAft>
                <a:spcPts val="300"/>
              </a:spcAft>
              <a:buClr>
                <a:srgbClr val="FD6FCF"/>
              </a:buClr>
              <a:buFont typeface="Arial"/>
              <a:buChar char="•"/>
            </a:pPr>
            <a:r>
              <a:rPr lang="de-CH" sz="1800" dirty="0"/>
              <a:t>2018: Projekt der Universität Bern abgelehnt</a:t>
            </a:r>
          </a:p>
          <a:p>
            <a:pPr marL="257175" indent="-257175">
              <a:lnSpc>
                <a:spcPct val="150000"/>
              </a:lnSpc>
              <a:spcAft>
                <a:spcPts val="300"/>
              </a:spcAft>
              <a:buClr>
                <a:srgbClr val="FD6FCF"/>
              </a:buClr>
              <a:buFont typeface="Arial"/>
              <a:buChar char="•"/>
            </a:pPr>
            <a:r>
              <a:rPr lang="de-CH" sz="1800" dirty="0"/>
              <a:t>2019: Projekt der Universität Genf abgelehnt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9891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Tm="71192">
        <p15:prstTrans prst="peelOff"/>
      </p:transition>
    </mc:Choice>
    <mc:Fallback xmlns="">
      <p:transition spd="med" advTm="7119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B4AE9C23-F4D2-1B44-8FB5-D4588A860ABB}"/>
              </a:ext>
            </a:extLst>
          </p:cNvPr>
          <p:cNvSpPr/>
          <p:nvPr/>
        </p:nvSpPr>
        <p:spPr>
          <a:xfrm>
            <a:off x="441811" y="1463718"/>
            <a:ext cx="8438029" cy="3930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de-CH" sz="1600" dirty="0">
                <a:solidFill>
                  <a:srgbClr val="454545"/>
                </a:solidFill>
                <a:latin typeface="Frutiger Neue"/>
              </a:rPr>
              <a:t>Nach Anhörung der betroffenen Kantone und Gemeinden kann das Bundesamt für Gesundheit wissenschaftliche Pilotversuche mit Betäubungsmitteln bewilligen, die eine wirksame Konzentration an Cannabinoiden enthalten:</a:t>
            </a:r>
          </a:p>
          <a:p>
            <a:pPr algn="l">
              <a:lnSpc>
                <a:spcPct val="150000"/>
              </a:lnSpc>
            </a:pPr>
            <a:r>
              <a:rPr lang="de-CH" sz="1600" dirty="0">
                <a:solidFill>
                  <a:srgbClr val="454545"/>
                </a:solidFill>
                <a:latin typeface="Frutiger Neue"/>
              </a:rPr>
              <a:t>a. die </a:t>
            </a:r>
            <a:r>
              <a:rPr lang="de-CH" sz="1600" b="1" dirty="0">
                <a:solidFill>
                  <a:srgbClr val="454545"/>
                </a:solidFill>
                <a:latin typeface="Frutiger Neue"/>
              </a:rPr>
              <a:t>räumlich, zeitlich und inhaltlich begrenzt sind;</a:t>
            </a:r>
          </a:p>
          <a:p>
            <a:pPr algn="l">
              <a:lnSpc>
                <a:spcPct val="150000"/>
              </a:lnSpc>
            </a:pPr>
            <a:r>
              <a:rPr lang="de-CH" sz="1600" dirty="0">
                <a:solidFill>
                  <a:srgbClr val="454545"/>
                </a:solidFill>
                <a:latin typeface="Frutiger Neue"/>
              </a:rPr>
              <a:t>b. die </a:t>
            </a:r>
            <a:r>
              <a:rPr lang="de-CH" sz="1600" b="1" dirty="0">
                <a:solidFill>
                  <a:srgbClr val="454545"/>
                </a:solidFill>
                <a:latin typeface="Frutiger Neue"/>
              </a:rPr>
              <a:t>Erkenntnisse über die Auswirkungen neuer Vorschriften auf den nichtmedizinischen Konsum dieser Betäubungsmittel und auf die Gesundheit der Teilnehmenden liefern</a:t>
            </a:r>
            <a:r>
              <a:rPr lang="de-CH" sz="1600" dirty="0">
                <a:solidFill>
                  <a:srgbClr val="454545"/>
                </a:solidFill>
                <a:latin typeface="Frutiger Neue"/>
              </a:rPr>
              <a:t>;</a:t>
            </a:r>
          </a:p>
          <a:p>
            <a:pPr algn="l">
              <a:lnSpc>
                <a:spcPct val="150000"/>
              </a:lnSpc>
            </a:pPr>
            <a:r>
              <a:rPr lang="de-CH" sz="1600" dirty="0">
                <a:solidFill>
                  <a:srgbClr val="454545"/>
                </a:solidFill>
                <a:latin typeface="Frutiger Neue"/>
              </a:rPr>
              <a:t>c. die so durchgeführt werden, dass der Gesundheitsschutz, der Schutz von Minderjährigen sowie die öffentliche Ordnung und Sicherheit gewährleistet sind; und</a:t>
            </a:r>
          </a:p>
          <a:p>
            <a:pPr algn="l">
              <a:lnSpc>
                <a:spcPct val="150000"/>
              </a:lnSpc>
            </a:pPr>
            <a:r>
              <a:rPr lang="de-CH" sz="1600" dirty="0">
                <a:solidFill>
                  <a:srgbClr val="454545"/>
                </a:solidFill>
                <a:latin typeface="Frutiger Neue"/>
              </a:rPr>
              <a:t>d. bei denen nach Möglichkeit </a:t>
            </a:r>
            <a:r>
              <a:rPr lang="de-CH" sz="1600" b="1" dirty="0">
                <a:solidFill>
                  <a:srgbClr val="454545"/>
                </a:solidFill>
                <a:latin typeface="Frutiger Neue"/>
              </a:rPr>
              <a:t>Cannabisprodukte verwendet </a:t>
            </a:r>
            <a:r>
              <a:rPr lang="de-CH" sz="1600" dirty="0">
                <a:solidFill>
                  <a:srgbClr val="454545"/>
                </a:solidFill>
                <a:latin typeface="Frutiger Neue"/>
              </a:rPr>
              <a:t>werden, </a:t>
            </a:r>
            <a:r>
              <a:rPr lang="de-CH" sz="1600" b="1" dirty="0">
                <a:solidFill>
                  <a:srgbClr val="454545"/>
                </a:solidFill>
                <a:latin typeface="Frutiger Neue"/>
              </a:rPr>
              <a:t>die aus der Schweiz stammen</a:t>
            </a:r>
            <a:r>
              <a:rPr lang="de-CH" sz="1600" dirty="0">
                <a:solidFill>
                  <a:srgbClr val="454545"/>
                </a:solidFill>
                <a:latin typeface="Frutiger Neue"/>
              </a:rPr>
              <a:t> und den Vorschriften des Schweizer Biolandbaus entsprechen.</a:t>
            </a:r>
          </a:p>
          <a:p>
            <a:pPr algn="l">
              <a:lnSpc>
                <a:spcPct val="150000"/>
              </a:lnSpc>
            </a:pPr>
            <a:r>
              <a:rPr lang="de-CH" sz="1000" baseline="30000" dirty="0">
                <a:solidFill>
                  <a:srgbClr val="454545"/>
                </a:solidFill>
                <a:latin typeface="Frutiger Neue"/>
              </a:rPr>
              <a:t>…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A772362C-0DB3-F64D-8608-CEE6295DA86F}"/>
              </a:ext>
            </a:extLst>
          </p:cNvPr>
          <p:cNvSpPr txBox="1"/>
          <p:nvPr/>
        </p:nvSpPr>
        <p:spPr>
          <a:xfrm>
            <a:off x="325897" y="288442"/>
            <a:ext cx="8553943" cy="53091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4289" tIns="34289" rIns="34289" bIns="34289" numCol="1" spcCol="38100" rtlCol="0" anchor="t">
            <a:spAutoFit/>
          </a:bodyPr>
          <a:lstStyle/>
          <a:p>
            <a:pPr algn="ctr" defTabSz="342900" rtl="0" latinLnBrk="1" hangingPunct="0"/>
            <a:r>
              <a:rPr lang="de-DE" sz="3000" b="1" dirty="0">
                <a:solidFill>
                  <a:schemeClr val="bg1">
                    <a:lumMod val="50000"/>
                  </a:schemeClr>
                </a:solidFill>
              </a:rPr>
              <a:t>Betäubungsmittelgesetz, Art. 8a Pilotversuche</a:t>
            </a:r>
          </a:p>
        </p:txBody>
      </p:sp>
    </p:spTree>
    <p:extLst>
      <p:ext uri="{BB962C8B-B14F-4D97-AF65-F5344CB8AC3E}">
        <p14:creationId xmlns:p14="http://schemas.microsoft.com/office/powerpoint/2010/main" val="28615977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 advTm="84052">
        <p15:prstTrans prst="peelOff"/>
      </p:transition>
    </mc:Choice>
    <mc:Fallback xmlns="">
      <p:transition spd="med" advTm="8405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F3ECCB19-C0E3-CD4F-BFAC-7967C54A7934}"/>
              </a:ext>
            </a:extLst>
          </p:cNvPr>
          <p:cNvSpPr txBox="1"/>
          <p:nvPr/>
        </p:nvSpPr>
        <p:spPr>
          <a:xfrm>
            <a:off x="2685909" y="236439"/>
            <a:ext cx="3772184" cy="74635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4289" tIns="34289" rIns="34289" bIns="34289" numCol="1" spcCol="38100" rtlCol="0" anchor="t">
            <a:spAutoFit/>
          </a:bodyPr>
          <a:lstStyle/>
          <a:p>
            <a:pPr algn="ctr" defTabSz="342900" rtl="0" latinLnBrk="1" hangingPunct="0"/>
            <a:r>
              <a:rPr lang="de-DE" sz="4400" b="1" dirty="0">
                <a:solidFill>
                  <a:schemeClr val="bg1">
                    <a:lumMod val="50000"/>
                  </a:schemeClr>
                </a:solidFill>
              </a:rPr>
              <a:t>Pilotversuche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D7ECD0E-7DF3-9B49-A291-E549B4196E5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1" y="1447938"/>
            <a:ext cx="4112574" cy="4112574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A899D46D-515F-344A-BD90-678BC47DB0F8}"/>
              </a:ext>
            </a:extLst>
          </p:cNvPr>
          <p:cNvSpPr/>
          <p:nvPr/>
        </p:nvSpPr>
        <p:spPr>
          <a:xfrm>
            <a:off x="3407228" y="1537020"/>
            <a:ext cx="5618786" cy="3934410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spcAft>
                <a:spcPts val="300"/>
              </a:spcAft>
              <a:buClr>
                <a:srgbClr val="9FD0AB"/>
              </a:buClr>
              <a:buFont typeface="Arial" panose="020B0604020202020204" pitchFamily="34" charset="0"/>
              <a:buChar char="•"/>
            </a:pPr>
            <a:r>
              <a:rPr lang="de-CH" sz="1800" dirty="0"/>
              <a:t>Kann von privaten oder öffentlichen Organisationen durchgeführt werden</a:t>
            </a:r>
          </a:p>
          <a:p>
            <a:pPr marL="536575" lvl="1" indent="-171450">
              <a:lnSpc>
                <a:spcPct val="150000"/>
              </a:lnSpc>
              <a:spcAft>
                <a:spcPts val="300"/>
              </a:spcAft>
              <a:buClr>
                <a:srgbClr val="9FD0AB"/>
              </a:buClr>
              <a:buFont typeface="Arial" panose="020B0604020202020204" pitchFamily="34" charset="0"/>
              <a:buChar char="•"/>
            </a:pPr>
            <a:r>
              <a:rPr lang="de-CH" sz="1800" dirty="0"/>
              <a:t>Z. B. Universitäten, Gemeindeverwaltungen, Forschungsinstitute, Verbände oder Stiftungen</a:t>
            </a:r>
          </a:p>
          <a:p>
            <a:pPr marL="311150" lvl="1" indent="-258763">
              <a:lnSpc>
                <a:spcPct val="150000"/>
              </a:lnSpc>
              <a:spcAft>
                <a:spcPts val="300"/>
              </a:spcAft>
              <a:buClr>
                <a:srgbClr val="9FD0AB"/>
              </a:buClr>
              <a:buFont typeface="Arial" panose="020B0604020202020204" pitchFamily="34" charset="0"/>
              <a:buChar char="•"/>
            </a:pPr>
            <a:r>
              <a:rPr lang="de-CH" sz="1800" dirty="0"/>
              <a:t>Es muss ein anerkanntes Forschungsinstitut einbezogen werden</a:t>
            </a:r>
          </a:p>
          <a:p>
            <a:pPr marL="311150" lvl="1" indent="-258763">
              <a:lnSpc>
                <a:spcPct val="150000"/>
              </a:lnSpc>
              <a:spcAft>
                <a:spcPts val="300"/>
              </a:spcAft>
              <a:buClr>
                <a:srgbClr val="9FD0AB"/>
              </a:buClr>
              <a:buFont typeface="Arial" panose="020B0604020202020204" pitchFamily="34" charset="0"/>
              <a:buChar char="•"/>
            </a:pPr>
            <a:r>
              <a:rPr lang="de-CH" sz="1800" dirty="0"/>
              <a:t>Verkaufsstellen von zuständigen Gemeindebehörden genehmigt </a:t>
            </a:r>
          </a:p>
          <a:p>
            <a:pPr marL="311150" lvl="1" indent="-258763">
              <a:lnSpc>
                <a:spcPct val="150000"/>
              </a:lnSpc>
              <a:spcAft>
                <a:spcPts val="300"/>
              </a:spcAft>
              <a:buClr>
                <a:srgbClr val="9FD0AB"/>
              </a:buClr>
              <a:buFont typeface="Arial" panose="020B0604020202020204" pitchFamily="34" charset="0"/>
              <a:buChar char="•"/>
            </a:pPr>
            <a:r>
              <a:rPr lang="de-CH" sz="1800" dirty="0"/>
              <a:t>Ethikkommission obligatorisch</a:t>
            </a:r>
          </a:p>
        </p:txBody>
      </p:sp>
    </p:spTree>
    <p:extLst>
      <p:ext uri="{BB962C8B-B14F-4D97-AF65-F5344CB8AC3E}">
        <p14:creationId xmlns:p14="http://schemas.microsoft.com/office/powerpoint/2010/main" val="20221479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eelOff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69133514-600F-CD4D-B13D-B23CEFDA4660}"/>
              </a:ext>
            </a:extLst>
          </p:cNvPr>
          <p:cNvSpPr txBox="1"/>
          <p:nvPr/>
        </p:nvSpPr>
        <p:spPr>
          <a:xfrm>
            <a:off x="145151" y="236439"/>
            <a:ext cx="8853704" cy="74635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4289" tIns="34289" rIns="34289" bIns="34289" numCol="1" spcCol="38100" rtlCol="0" anchor="t">
            <a:spAutoFit/>
          </a:bodyPr>
          <a:lstStyle/>
          <a:p>
            <a:pPr algn="ctr" defTabSz="342900" rtl="0" latinLnBrk="1" hangingPunct="0"/>
            <a:r>
              <a:rPr lang="de-DE" sz="4400" b="1" dirty="0">
                <a:solidFill>
                  <a:schemeClr val="bg1">
                    <a:lumMod val="50000"/>
                  </a:schemeClr>
                </a:solidFill>
              </a:rPr>
              <a:t>Pilotversuche: Einschränkungen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E572D5A-F018-2E42-8711-C9373907F9C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451347"/>
            <a:ext cx="3430814" cy="3752024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974938E2-7997-3348-8870-5B10B88B4C94}"/>
              </a:ext>
            </a:extLst>
          </p:cNvPr>
          <p:cNvSpPr/>
          <p:nvPr/>
        </p:nvSpPr>
        <p:spPr>
          <a:xfrm>
            <a:off x="2993571" y="1587171"/>
            <a:ext cx="5453741" cy="3480440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spcAft>
                <a:spcPts val="300"/>
              </a:spcAft>
              <a:buClr>
                <a:srgbClr val="9FD0AB"/>
              </a:buClr>
              <a:buFont typeface="Arial" panose="020B0604020202020204" pitchFamily="34" charset="0"/>
              <a:buChar char="•"/>
            </a:pPr>
            <a:r>
              <a:rPr lang="de-CH" sz="1800" dirty="0"/>
              <a:t>Geografisch auf eine oder mehrere Gemeinden beschränkt</a:t>
            </a:r>
          </a:p>
          <a:p>
            <a:pPr marL="285750" indent="-285750">
              <a:lnSpc>
                <a:spcPct val="150000"/>
              </a:lnSpc>
              <a:spcAft>
                <a:spcPts val="300"/>
              </a:spcAft>
              <a:buClr>
                <a:srgbClr val="9FD0AB"/>
              </a:buClr>
              <a:buFont typeface="Arial" panose="020B0604020202020204" pitchFamily="34" charset="0"/>
              <a:buChar char="•"/>
            </a:pPr>
            <a:r>
              <a:rPr lang="de-CH" sz="1800" dirty="0"/>
              <a:t>Auf fünf Jahre begrenzt</a:t>
            </a:r>
          </a:p>
          <a:p>
            <a:pPr marL="285750" indent="-285750">
              <a:lnSpc>
                <a:spcPct val="150000"/>
              </a:lnSpc>
              <a:spcAft>
                <a:spcPts val="300"/>
              </a:spcAft>
              <a:buClr>
                <a:srgbClr val="9FD0AB"/>
              </a:buClr>
              <a:buFont typeface="Arial" panose="020B0604020202020204" pitchFamily="34" charset="0"/>
              <a:buChar char="•"/>
            </a:pPr>
            <a:r>
              <a:rPr lang="de-CH" sz="1800" dirty="0"/>
              <a:t>Die Rechtsvorschriften für Pilotversuche gelten vom 15. Mai 2021 bis zum 14. Mai 2031</a:t>
            </a:r>
          </a:p>
          <a:p>
            <a:pPr marL="285750" indent="-285750">
              <a:lnSpc>
                <a:spcPct val="150000"/>
              </a:lnSpc>
              <a:spcAft>
                <a:spcPts val="300"/>
              </a:spcAft>
              <a:buClr>
                <a:srgbClr val="9FD0AB"/>
              </a:buClr>
              <a:buFont typeface="Arial" panose="020B0604020202020204" pitchFamily="34" charset="0"/>
              <a:buChar char="•"/>
            </a:pPr>
            <a:r>
              <a:rPr lang="de-CH" sz="1800" dirty="0"/>
              <a:t>Die Teilnehmerzahl ist auf die Anzahl begrenzt, die erforderlich ist, damit die Studie wissenschaftlich aussagekräftig ist (max. 5'000)</a:t>
            </a:r>
          </a:p>
        </p:txBody>
      </p:sp>
    </p:spTree>
    <p:extLst>
      <p:ext uri="{BB962C8B-B14F-4D97-AF65-F5344CB8AC3E}">
        <p14:creationId xmlns:p14="http://schemas.microsoft.com/office/powerpoint/2010/main" val="42740605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eelOff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28027BDC-0A19-D742-B1E2-50BFB43968B7}"/>
              </a:ext>
            </a:extLst>
          </p:cNvPr>
          <p:cNvSpPr txBox="1"/>
          <p:nvPr/>
        </p:nvSpPr>
        <p:spPr>
          <a:xfrm>
            <a:off x="1290498" y="236439"/>
            <a:ext cx="6563012" cy="74635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4289" tIns="34289" rIns="34289" bIns="34289" numCol="1" spcCol="38100" rtlCol="0" anchor="t">
            <a:spAutoFit/>
          </a:bodyPr>
          <a:lstStyle/>
          <a:p>
            <a:pPr algn="ctr" defTabSz="342900" rtl="0" latinLnBrk="1" hangingPunct="0"/>
            <a:r>
              <a:rPr lang="de-DE" sz="4400" b="1" dirty="0">
                <a:solidFill>
                  <a:schemeClr val="bg1">
                    <a:lumMod val="50000"/>
                  </a:schemeClr>
                </a:solidFill>
              </a:rPr>
              <a:t>Pilotversuche: Produkte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6702A2A-F33E-074E-9DD7-242184EFF71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393372"/>
            <a:ext cx="4040414" cy="4040414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78C21235-4AA1-0D46-9FB2-2F86D10F2009}"/>
              </a:ext>
            </a:extLst>
          </p:cNvPr>
          <p:cNvSpPr/>
          <p:nvPr/>
        </p:nvSpPr>
        <p:spPr>
          <a:xfrm>
            <a:off x="3189514" y="1484877"/>
            <a:ext cx="5442857" cy="3857466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spcAft>
                <a:spcPts val="300"/>
              </a:spcAft>
              <a:buClr>
                <a:srgbClr val="9FD0AB"/>
              </a:buClr>
              <a:buFont typeface="Arial" panose="020B0604020202020204" pitchFamily="34" charset="0"/>
              <a:buChar char="•"/>
            </a:pPr>
            <a:r>
              <a:rPr lang="de-CH" sz="1800" dirty="0"/>
              <a:t>Sowohl unverarbeitete Produkte (z. B. Cannabisblüten) als auch verarbeitete Produkte (z. B. Haschisch, Extrakte)</a:t>
            </a:r>
          </a:p>
          <a:p>
            <a:pPr marL="285750" indent="-285750">
              <a:lnSpc>
                <a:spcPct val="150000"/>
              </a:lnSpc>
              <a:spcAft>
                <a:spcPts val="300"/>
              </a:spcAft>
              <a:buClr>
                <a:srgbClr val="9FD0AB"/>
              </a:buClr>
              <a:buFont typeface="Arial" panose="020B0604020202020204" pitchFamily="34" charset="0"/>
              <a:buChar char="•"/>
            </a:pPr>
            <a:r>
              <a:rPr lang="de-CH" sz="1800" dirty="0"/>
              <a:t>Produkte können so formuliert sein, dass sie geraucht, inhaliert, verdampft oder gegessen bzw. getrunken werden können</a:t>
            </a:r>
          </a:p>
          <a:p>
            <a:pPr marL="285750" indent="-285750">
              <a:lnSpc>
                <a:spcPct val="150000"/>
              </a:lnSpc>
              <a:spcAft>
                <a:spcPts val="300"/>
              </a:spcAft>
              <a:buClr>
                <a:srgbClr val="9FD0AB"/>
              </a:buClr>
              <a:buFont typeface="Arial" panose="020B0604020202020204" pitchFamily="34" charset="0"/>
              <a:buChar char="•"/>
            </a:pPr>
            <a:r>
              <a:rPr lang="de-CH" sz="1800" dirty="0"/>
              <a:t>Müssen aus biologischem Landbau stammen und dürfen keine gesundheitsgefährdenden Verunreinigungen enthalten</a:t>
            </a:r>
          </a:p>
        </p:txBody>
      </p:sp>
    </p:spTree>
    <p:extLst>
      <p:ext uri="{BB962C8B-B14F-4D97-AF65-F5344CB8AC3E}">
        <p14:creationId xmlns:p14="http://schemas.microsoft.com/office/powerpoint/2010/main" val="25605231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eelOff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28027BDC-0A19-D742-B1E2-50BFB43968B7}"/>
              </a:ext>
            </a:extLst>
          </p:cNvPr>
          <p:cNvSpPr txBox="1"/>
          <p:nvPr/>
        </p:nvSpPr>
        <p:spPr>
          <a:xfrm>
            <a:off x="2685914" y="236439"/>
            <a:ext cx="3772184" cy="74635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4289" tIns="34289" rIns="34289" bIns="34289" numCol="1" spcCol="38100" rtlCol="0" anchor="t">
            <a:spAutoFit/>
          </a:bodyPr>
          <a:lstStyle/>
          <a:p>
            <a:pPr algn="ctr" defTabSz="342900" rtl="0" latinLnBrk="1" hangingPunct="0"/>
            <a:r>
              <a:rPr lang="de-DE" sz="4400" b="1" dirty="0">
                <a:solidFill>
                  <a:schemeClr val="bg1">
                    <a:lumMod val="50000"/>
                  </a:schemeClr>
                </a:solidFill>
              </a:rPr>
              <a:t>Pilotversuche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2F0EF38B-6A79-BB47-BA41-1D2A2588195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84877"/>
            <a:ext cx="3779157" cy="3779157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78C21235-4AA1-0D46-9FB2-2F86D10F2009}"/>
              </a:ext>
            </a:extLst>
          </p:cNvPr>
          <p:cNvSpPr/>
          <p:nvPr/>
        </p:nvSpPr>
        <p:spPr>
          <a:xfrm>
            <a:off x="3429000" y="1876763"/>
            <a:ext cx="5442857" cy="2997680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spcAft>
                <a:spcPts val="300"/>
              </a:spcAft>
              <a:buClr>
                <a:srgbClr val="9FD0AB"/>
              </a:buClr>
              <a:buFont typeface="Arial" panose="020B0604020202020204" pitchFamily="34" charset="0"/>
              <a:buChar char="•"/>
            </a:pPr>
            <a:r>
              <a:rPr lang="de-CH" sz="2000" dirty="0"/>
              <a:t>Blüten: max. 20 % THC</a:t>
            </a:r>
          </a:p>
          <a:p>
            <a:pPr marL="285750" indent="-285750">
              <a:lnSpc>
                <a:spcPct val="150000"/>
              </a:lnSpc>
              <a:spcAft>
                <a:spcPts val="300"/>
              </a:spcAft>
              <a:buClr>
                <a:srgbClr val="9FD0AB"/>
              </a:buClr>
              <a:buFont typeface="Arial" panose="020B0604020202020204" pitchFamily="34" charset="0"/>
              <a:buChar char="•"/>
            </a:pPr>
            <a:r>
              <a:rPr lang="de-CH" sz="2000" dirty="0" err="1"/>
              <a:t>Edibles</a:t>
            </a:r>
            <a:r>
              <a:rPr lang="de-CH" sz="2000" dirty="0"/>
              <a:t>: max. 10 mg pro Einheit</a:t>
            </a:r>
          </a:p>
          <a:p>
            <a:pPr marL="285750" indent="-285750">
              <a:lnSpc>
                <a:spcPct val="150000"/>
              </a:lnSpc>
              <a:spcAft>
                <a:spcPts val="300"/>
              </a:spcAft>
              <a:buClr>
                <a:srgbClr val="9FD0AB"/>
              </a:buClr>
              <a:buFont typeface="Arial" panose="020B0604020202020204" pitchFamily="34" charset="0"/>
              <a:buChar char="•"/>
            </a:pPr>
            <a:endParaRPr lang="de-CH" sz="2000" dirty="0"/>
          </a:p>
          <a:p>
            <a:pPr marL="285750" indent="-285750">
              <a:lnSpc>
                <a:spcPct val="150000"/>
              </a:lnSpc>
              <a:spcAft>
                <a:spcPts val="300"/>
              </a:spcAft>
              <a:buClr>
                <a:srgbClr val="9FD0AB"/>
              </a:buClr>
              <a:buFont typeface="Arial" panose="020B0604020202020204" pitchFamily="34" charset="0"/>
              <a:buChar char="•"/>
            </a:pPr>
            <a:r>
              <a:rPr lang="de-CH" sz="2000" dirty="0"/>
              <a:t>Maximal 10 </a:t>
            </a:r>
            <a:r>
              <a:rPr lang="de-CH" sz="2000" dirty="0" err="1"/>
              <a:t>g</a:t>
            </a:r>
            <a:r>
              <a:rPr lang="de-CH" sz="2000" dirty="0"/>
              <a:t> THC pro Person und Monat</a:t>
            </a:r>
          </a:p>
          <a:p>
            <a:pPr marL="581025" lvl="1" indent="-215900">
              <a:lnSpc>
                <a:spcPct val="150000"/>
              </a:lnSpc>
              <a:spcAft>
                <a:spcPts val="300"/>
              </a:spcAft>
              <a:buClr>
                <a:srgbClr val="9FD0AB"/>
              </a:buClr>
              <a:buFont typeface="Arial" panose="020B0604020202020204" pitchFamily="34" charset="0"/>
              <a:buChar char="•"/>
            </a:pPr>
            <a:r>
              <a:rPr lang="de-CH" sz="2000" dirty="0"/>
              <a:t>≈ 50 </a:t>
            </a:r>
            <a:r>
              <a:rPr lang="de-CH" sz="2000" dirty="0" err="1"/>
              <a:t>g</a:t>
            </a:r>
            <a:r>
              <a:rPr lang="de-CH" sz="2000" dirty="0"/>
              <a:t> Blüten mit 20 % THC</a:t>
            </a:r>
          </a:p>
          <a:p>
            <a:pPr marL="311150" lvl="1" indent="-258763">
              <a:lnSpc>
                <a:spcPct val="150000"/>
              </a:lnSpc>
              <a:spcAft>
                <a:spcPts val="300"/>
              </a:spcAft>
              <a:buClr>
                <a:srgbClr val="9FD0AB"/>
              </a:buClr>
              <a:buFont typeface="Arial" panose="020B0604020202020204" pitchFamily="34" charset="0"/>
              <a:buChar char="•"/>
            </a:pPr>
            <a:r>
              <a:rPr lang="de-CH" sz="2000" dirty="0"/>
              <a:t>Maximal 10 </a:t>
            </a:r>
            <a:r>
              <a:rPr lang="de-CH" sz="2000" dirty="0" err="1"/>
              <a:t>g</a:t>
            </a:r>
            <a:r>
              <a:rPr lang="de-CH" sz="2000" dirty="0"/>
              <a:t> Blüten pro Kauf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28443340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eelOff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BFB4CBB6-26C8-644C-9E25-939FEB2D1F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8346" y="2818456"/>
            <a:ext cx="1970314" cy="968738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C455C283-87B4-7B45-8895-2ABC71CA9817}"/>
              </a:ext>
            </a:extLst>
          </p:cNvPr>
          <p:cNvSpPr txBox="1"/>
          <p:nvPr/>
        </p:nvSpPr>
        <p:spPr>
          <a:xfrm>
            <a:off x="2581710" y="137729"/>
            <a:ext cx="3959735" cy="11772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4289" tIns="34289" rIns="34289" bIns="34289" numCol="1" spcCol="38100" rtlCol="0" anchor="t">
            <a:spAutoFit/>
          </a:bodyPr>
          <a:lstStyle/>
          <a:p>
            <a:pPr algn="ctr" defTabSz="342900" rtl="0" latinLnBrk="1" hangingPunct="0"/>
            <a:r>
              <a:rPr lang="de-DE" sz="4400" b="1" dirty="0">
                <a:solidFill>
                  <a:schemeClr val="bg1">
                    <a:lumMod val="50000"/>
                  </a:schemeClr>
                </a:solidFill>
              </a:rPr>
              <a:t>Genfer Projekt</a:t>
            </a:r>
          </a:p>
          <a:p>
            <a:pPr algn="ctr" defTabSz="342900" rtl="0" latinLnBrk="1" hangingPunct="0"/>
            <a:r>
              <a:rPr lang="de-DE" sz="2800" b="1" dirty="0">
                <a:solidFill>
                  <a:schemeClr val="bg1">
                    <a:lumMod val="50000"/>
                  </a:schemeClr>
                </a:solidFill>
              </a:rPr>
              <a:t>Cannabinothèque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CBCBBA36-5EBE-1647-BF87-3DF6AB6D93CD}"/>
              </a:ext>
            </a:extLst>
          </p:cNvPr>
          <p:cNvSpPr txBox="1"/>
          <p:nvPr/>
        </p:nvSpPr>
        <p:spPr>
          <a:xfrm>
            <a:off x="1302483" y="1618170"/>
            <a:ext cx="1583124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2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Social</a:t>
            </a:r>
            <a:r>
              <a:rPr kumimoji="0" lang="de-DE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de-DE" sz="2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club</a:t>
            </a:r>
            <a:endParaRPr kumimoji="0" lang="de-DE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A9E861C1-EA12-9143-8D97-293991E8A487}"/>
              </a:ext>
            </a:extLst>
          </p:cNvPr>
          <p:cNvSpPr txBox="1"/>
          <p:nvPr/>
        </p:nvSpPr>
        <p:spPr>
          <a:xfrm>
            <a:off x="653267" y="4712972"/>
            <a:ext cx="2147381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algn="l" rtl="0" latinLnBrk="1" hangingPunct="0"/>
            <a:r>
              <a:rPr lang="de-DE" dirty="0">
                <a:solidFill>
                  <a:srgbClr val="000000"/>
                </a:solidFill>
              </a:rPr>
              <a:t>Staatsmonopol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C49295A0-E8B4-104D-852A-3372282E6E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947663" y="1509100"/>
            <a:ext cx="1206079" cy="1764688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89173DA3-DA3A-5A4C-BE3A-333BCEA944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 flipV="1">
            <a:off x="3023100" y="3416198"/>
            <a:ext cx="1206079" cy="1764688"/>
          </a:xfrm>
          <a:prstGeom prst="rect">
            <a:avLst/>
          </a:prstGeom>
        </p:spPr>
      </p:pic>
      <p:sp>
        <p:nvSpPr>
          <p:cNvPr id="14" name="Rechteck 13">
            <a:extLst>
              <a:ext uri="{FF2B5EF4-FFF2-40B4-BE49-F238E27FC236}">
                <a16:creationId xmlns:a16="http://schemas.microsoft.com/office/drawing/2014/main" id="{FE9C70D7-FA84-2042-A94C-AC892C55F8C1}"/>
              </a:ext>
            </a:extLst>
          </p:cNvPr>
          <p:cNvSpPr/>
          <p:nvPr/>
        </p:nvSpPr>
        <p:spPr>
          <a:xfrm>
            <a:off x="1220162" y="2772176"/>
            <a:ext cx="1809466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1100" i="1" dirty="0"/>
              <a:t>Verein nach dem Schweizerischen ZGB</a:t>
            </a:r>
          </a:p>
          <a:p>
            <a:pPr algn="ctr"/>
            <a:endParaRPr lang="de-DE" sz="1100" dirty="0"/>
          </a:p>
          <a:p>
            <a:pPr algn="ctr"/>
            <a:endParaRPr lang="de-DE" sz="1100" dirty="0"/>
          </a:p>
          <a:p>
            <a:pPr algn="ctr"/>
            <a:r>
              <a:rPr lang="de-DE" sz="1100" dirty="0"/>
              <a:t>1. Institutionelle Mitglieder</a:t>
            </a:r>
          </a:p>
          <a:p>
            <a:pPr algn="ctr"/>
            <a:r>
              <a:rPr lang="de-DE" sz="1100" dirty="0"/>
              <a:t>2. Einzelmitglieder (Fachleute)</a:t>
            </a:r>
          </a:p>
          <a:p>
            <a:pPr algn="ctr"/>
            <a:r>
              <a:rPr lang="de-DE" sz="1100" dirty="0"/>
              <a:t>3. Nutzer</a:t>
            </a:r>
          </a:p>
          <a:p>
            <a:pPr algn="ctr"/>
            <a:endParaRPr lang="de-DE" sz="1100" dirty="0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AFB919D7-9E97-DA43-8222-BA351EEE9F37}"/>
              </a:ext>
            </a:extLst>
          </p:cNvPr>
          <p:cNvSpPr/>
          <p:nvPr/>
        </p:nvSpPr>
        <p:spPr>
          <a:xfrm>
            <a:off x="5865565" y="2342224"/>
            <a:ext cx="15729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1200" dirty="0"/>
              <a:t>Fertigungs- und Lieferauftrag</a:t>
            </a: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E2E0505E-5D97-5E43-8B27-9FD82BFFEBF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5280899" y="3667394"/>
            <a:ext cx="692387" cy="1013074"/>
          </a:xfrm>
          <a:prstGeom prst="rect">
            <a:avLst/>
          </a:prstGeom>
        </p:spPr>
      </p:pic>
      <p:sp>
        <p:nvSpPr>
          <p:cNvPr id="17" name="Rechteck 16">
            <a:extLst>
              <a:ext uri="{FF2B5EF4-FFF2-40B4-BE49-F238E27FC236}">
                <a16:creationId xmlns:a16="http://schemas.microsoft.com/office/drawing/2014/main" id="{96D77ABB-A65B-F944-BABF-2E8619A07382}"/>
              </a:ext>
            </a:extLst>
          </p:cNvPr>
          <p:cNvSpPr/>
          <p:nvPr/>
        </p:nvSpPr>
        <p:spPr>
          <a:xfrm>
            <a:off x="5966358" y="4049449"/>
            <a:ext cx="18712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1200" dirty="0"/>
              <a:t>Auftrag zum Betrieb der </a:t>
            </a:r>
            <a:r>
              <a:rPr lang="de-DE" sz="1200" dirty="0" err="1"/>
              <a:t>Cannabinothek</a:t>
            </a:r>
            <a:endParaRPr lang="de-DE" sz="1200" dirty="0"/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3973002C-8ED8-8F42-B6E8-597F6E98926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5280899" y="2182000"/>
            <a:ext cx="692387" cy="1013074"/>
          </a:xfrm>
          <a:prstGeom prst="rect">
            <a:avLst/>
          </a:prstGeom>
        </p:spPr>
      </p:pic>
      <p:sp>
        <p:nvSpPr>
          <p:cNvPr id="19" name="Textfeld 18">
            <a:extLst>
              <a:ext uri="{FF2B5EF4-FFF2-40B4-BE49-F238E27FC236}">
                <a16:creationId xmlns:a16="http://schemas.microsoft.com/office/drawing/2014/main" id="{1CC1281B-813F-CA48-87D1-EC1571734D5E}"/>
              </a:ext>
            </a:extLst>
          </p:cNvPr>
          <p:cNvSpPr txBox="1"/>
          <p:nvPr/>
        </p:nvSpPr>
        <p:spPr>
          <a:xfrm>
            <a:off x="3580499" y="4851470"/>
            <a:ext cx="1615184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algn="ctr" rtl="0" latinLnBrk="1" hangingPunct="0"/>
            <a:r>
              <a:rPr lang="de-DE" sz="1200" b="1" dirty="0">
                <a:solidFill>
                  <a:srgbClr val="000000"/>
                </a:solidFill>
              </a:rPr>
              <a:t>Schadensminderung</a:t>
            </a:r>
          </a:p>
          <a:p>
            <a:pPr algn="ctr" rtl="0" latinLnBrk="1" hangingPunct="0"/>
            <a:r>
              <a:rPr lang="de-DE" sz="1200" b="1" dirty="0">
                <a:solidFill>
                  <a:srgbClr val="000000"/>
                </a:solidFill>
              </a:rPr>
              <a:t>Konsumkompetenz</a:t>
            </a:r>
          </a:p>
          <a:p>
            <a:pPr algn="ctr" rtl="0" latinLnBrk="1" hangingPunct="0"/>
            <a:r>
              <a:rPr lang="de-DE" sz="1200" b="1" dirty="0">
                <a:solidFill>
                  <a:srgbClr val="000000"/>
                </a:solidFill>
              </a:rPr>
              <a:t>Frühintervention</a:t>
            </a:r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id="{A139E101-B563-DF41-8D19-66DD4EE4224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3986018" y="4186286"/>
            <a:ext cx="1054183" cy="207736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A8DE8AC8-DEF2-5A42-8241-0AF52B61EA7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7585" y="2990430"/>
            <a:ext cx="935614" cy="62374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cxnSp>
        <p:nvCxnSpPr>
          <p:cNvPr id="24" name="Gerade Verbindung mit Pfeil 23">
            <a:extLst>
              <a:ext uri="{FF2B5EF4-FFF2-40B4-BE49-F238E27FC236}">
                <a16:creationId xmlns:a16="http://schemas.microsoft.com/office/drawing/2014/main" id="{773C4EE9-3AD7-E546-BC11-F45E228ACC3F}"/>
              </a:ext>
            </a:extLst>
          </p:cNvPr>
          <p:cNvCxnSpPr>
            <a:stCxn id="6" idx="3"/>
            <a:endCxn id="22" idx="1"/>
          </p:cNvCxnSpPr>
          <p:nvPr/>
        </p:nvCxnSpPr>
        <p:spPr>
          <a:xfrm flipV="1">
            <a:off x="5368660" y="3302302"/>
            <a:ext cx="2468925" cy="523"/>
          </a:xfrm>
          <a:prstGeom prst="straightConnector1">
            <a:avLst/>
          </a:prstGeom>
          <a:noFill/>
          <a:ln w="57150" cap="flat">
            <a:solidFill>
              <a:schemeClr val="bg1">
                <a:lumMod val="50000"/>
              </a:schemeClr>
            </a:solidFill>
            <a:prstDash val="dashDot"/>
            <a:bevel/>
            <a:headEnd type="triangle"/>
            <a:tailEnd type="triangle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41883298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eelOff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  <p:bldP spid="17" grpId="0"/>
      <p:bldP spid="19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B2C36939-A328-2542-9CBF-79E92F8C74D4}"/>
              </a:ext>
            </a:extLst>
          </p:cNvPr>
          <p:cNvSpPr txBox="1"/>
          <p:nvPr/>
        </p:nvSpPr>
        <p:spPr>
          <a:xfrm>
            <a:off x="2581710" y="137729"/>
            <a:ext cx="3959736" cy="11772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4289" tIns="34289" rIns="34289" bIns="34289" numCol="1" spcCol="38100" rtlCol="0" anchor="t">
            <a:spAutoFit/>
          </a:bodyPr>
          <a:lstStyle/>
          <a:p>
            <a:pPr algn="ctr" defTabSz="342900" rtl="0" latinLnBrk="1" hangingPunct="0"/>
            <a:r>
              <a:rPr lang="de-DE" sz="4400" b="1" dirty="0">
                <a:solidFill>
                  <a:schemeClr val="bg1">
                    <a:lumMod val="50000"/>
                  </a:schemeClr>
                </a:solidFill>
              </a:rPr>
              <a:t>Genfer Projekt</a:t>
            </a:r>
          </a:p>
          <a:p>
            <a:pPr algn="ctr" defTabSz="342900" rtl="0" latinLnBrk="1" hangingPunct="0"/>
            <a:r>
              <a:rPr lang="de-DE" sz="2800" b="1" dirty="0">
                <a:solidFill>
                  <a:schemeClr val="bg1">
                    <a:lumMod val="50000"/>
                  </a:schemeClr>
                </a:solidFill>
              </a:rPr>
              <a:t>Besonderheiten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70EBE37-0AB8-FB43-9AE7-9F87027EEDE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8014" y="1447798"/>
            <a:ext cx="4181929" cy="4181929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D3265554-F2D5-7E49-9660-1767CC8BF0C3}"/>
              </a:ext>
            </a:extLst>
          </p:cNvPr>
          <p:cNvSpPr/>
          <p:nvPr/>
        </p:nvSpPr>
        <p:spPr>
          <a:xfrm>
            <a:off x="3331028" y="1591819"/>
            <a:ext cx="5615659" cy="3893886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spcAft>
                <a:spcPts val="300"/>
              </a:spcAft>
              <a:buClr>
                <a:srgbClr val="9FD0AB"/>
              </a:buClr>
              <a:buFont typeface="Arial" panose="020B0604020202020204" pitchFamily="34" charset="0"/>
              <a:buChar char="•"/>
            </a:pPr>
            <a:r>
              <a:rPr lang="de-CH" sz="1600" dirty="0"/>
              <a:t>Vereinigung, bestehend aus Vertretern der Genfer Gesundheitsbehörden und Fachleuten aus den Bereichen Sucht, Gesundheit, Prävention, Sozialarbeit, Kommunikation, Bildung und Politik</a:t>
            </a:r>
          </a:p>
          <a:p>
            <a:pPr marL="285750" indent="-285750">
              <a:lnSpc>
                <a:spcPct val="150000"/>
              </a:lnSpc>
              <a:spcAft>
                <a:spcPts val="300"/>
              </a:spcAft>
              <a:buClr>
                <a:srgbClr val="9FD0AB"/>
              </a:buClr>
              <a:buFont typeface="Arial" panose="020B0604020202020204" pitchFamily="34" charset="0"/>
              <a:buChar char="•"/>
            </a:pPr>
            <a:r>
              <a:rPr lang="de-CH" sz="1600" dirty="0"/>
              <a:t>Hauptpartner des Vereins: Dienststelle für sozialen Zusammenhalt, Gemeinde Vernier</a:t>
            </a:r>
          </a:p>
          <a:p>
            <a:pPr marL="536575" indent="-171450">
              <a:lnSpc>
                <a:spcPct val="150000"/>
              </a:lnSpc>
              <a:spcAft>
                <a:spcPts val="300"/>
              </a:spcAft>
              <a:buClr>
                <a:srgbClr val="9FD0AB"/>
              </a:buClr>
              <a:buFont typeface="Arial" panose="020B0604020202020204" pitchFamily="34" charset="0"/>
              <a:buChar char="•"/>
            </a:pPr>
            <a:r>
              <a:rPr lang="de-DE" sz="1600" dirty="0"/>
              <a:t>Verschiedene kommunale Partner (Gemeindepolizei, Sozialarbeiter, Sozial- und Gesundheitsdienste usw.)</a:t>
            </a:r>
          </a:p>
          <a:p>
            <a:pPr marL="311150" indent="-301625">
              <a:lnSpc>
                <a:spcPct val="150000"/>
              </a:lnSpc>
              <a:spcAft>
                <a:spcPts val="300"/>
              </a:spcAft>
              <a:buClr>
                <a:srgbClr val="9FD0AB"/>
              </a:buClr>
              <a:buFont typeface="Arial" panose="020B0604020202020204" pitchFamily="34" charset="0"/>
              <a:buChar char="•"/>
            </a:pPr>
            <a:r>
              <a:rPr lang="de-DE" sz="1600" dirty="0"/>
              <a:t>Gemeinnütziger Charakter der Verkäufe</a:t>
            </a:r>
          </a:p>
          <a:p>
            <a:pPr marL="311150" indent="-301625">
              <a:lnSpc>
                <a:spcPct val="150000"/>
              </a:lnSpc>
              <a:spcAft>
                <a:spcPts val="300"/>
              </a:spcAft>
              <a:buClr>
                <a:srgbClr val="9FD0AB"/>
              </a:buClr>
              <a:buFont typeface="Arial" panose="020B0604020202020204" pitchFamily="34" charset="0"/>
              <a:buChar char="•"/>
            </a:pPr>
            <a:r>
              <a:rPr lang="de-DE" sz="1600" dirty="0"/>
              <a:t>Schaffung einer „Cannabis-Community“</a:t>
            </a:r>
          </a:p>
        </p:txBody>
      </p:sp>
    </p:spTree>
    <p:extLst>
      <p:ext uri="{BB962C8B-B14F-4D97-AF65-F5344CB8AC3E}">
        <p14:creationId xmlns:p14="http://schemas.microsoft.com/office/powerpoint/2010/main" val="16479365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eelOff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3B00CC4A-08A8-9140-B0FD-5596C630E75F}"/>
              </a:ext>
            </a:extLst>
          </p:cNvPr>
          <p:cNvSpPr txBox="1"/>
          <p:nvPr/>
        </p:nvSpPr>
        <p:spPr>
          <a:xfrm>
            <a:off x="2260308" y="137729"/>
            <a:ext cx="4602541" cy="11772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4289" tIns="34289" rIns="34289" bIns="34289" numCol="1" spcCol="38100" rtlCol="0" anchor="t">
            <a:spAutoFit/>
          </a:bodyPr>
          <a:lstStyle/>
          <a:p>
            <a:pPr algn="ctr" defTabSz="342900" rtl="0" latinLnBrk="1" hangingPunct="0"/>
            <a:r>
              <a:rPr lang="de-DE" sz="4400" b="1" dirty="0">
                <a:solidFill>
                  <a:schemeClr val="bg1">
                    <a:lumMod val="50000"/>
                  </a:schemeClr>
                </a:solidFill>
              </a:rPr>
              <a:t>Genfer Projekt</a:t>
            </a:r>
          </a:p>
          <a:p>
            <a:pPr algn="ctr" defTabSz="342900" rtl="0" latinLnBrk="1" hangingPunct="0"/>
            <a:r>
              <a:rPr lang="de-DE" sz="2800" b="1" dirty="0">
                <a:solidFill>
                  <a:schemeClr val="bg1">
                    <a:lumMod val="50000"/>
                  </a:schemeClr>
                </a:solidFill>
              </a:rPr>
              <a:t>Die Cannabis-Community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5E231C68-B214-7946-AF96-0F0C32F7D0E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87283"/>
            <a:ext cx="3702957" cy="3702957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BF605D24-9503-5E46-8635-A6EB3779ED64}"/>
              </a:ext>
            </a:extLst>
          </p:cNvPr>
          <p:cNvSpPr/>
          <p:nvPr/>
        </p:nvSpPr>
        <p:spPr>
          <a:xfrm>
            <a:off x="3400697" y="2015494"/>
            <a:ext cx="5615659" cy="3155223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spcAft>
                <a:spcPts val="300"/>
              </a:spcAft>
              <a:buClr>
                <a:srgbClr val="9FD0AB"/>
              </a:buClr>
              <a:buFont typeface="Arial" panose="020B0604020202020204" pitchFamily="34" charset="0"/>
              <a:buChar char="•"/>
            </a:pPr>
            <a:r>
              <a:rPr lang="de-CH" sz="1600" dirty="0"/>
              <a:t>Autonome Organisationsform innerhalb des Vereins</a:t>
            </a:r>
          </a:p>
          <a:p>
            <a:pPr marL="285750" indent="-285750">
              <a:lnSpc>
                <a:spcPct val="150000"/>
              </a:lnSpc>
              <a:spcAft>
                <a:spcPts val="300"/>
              </a:spcAft>
              <a:buClr>
                <a:srgbClr val="9FD0AB"/>
              </a:buClr>
              <a:buFont typeface="Arial" panose="020B0604020202020204" pitchFamily="34" charset="0"/>
              <a:buChar char="•"/>
            </a:pPr>
            <a:r>
              <a:rPr lang="de-DE" sz="1600" dirty="0"/>
              <a:t>Förderung der Konsumkompetenz (Organisation von Workshops, Informationsveranstaltungen und anderen Anlässen)</a:t>
            </a:r>
          </a:p>
          <a:p>
            <a:pPr marL="285750" indent="-285750">
              <a:lnSpc>
                <a:spcPct val="150000"/>
              </a:lnSpc>
              <a:spcAft>
                <a:spcPts val="300"/>
              </a:spcAft>
              <a:buClr>
                <a:srgbClr val="9FD0AB"/>
              </a:buClr>
              <a:buFont typeface="Arial" panose="020B0604020202020204" pitchFamily="34" charset="0"/>
              <a:buChar char="•"/>
            </a:pPr>
            <a:r>
              <a:rPr lang="de-DE" sz="1600" dirty="0"/>
              <a:t>Mitwirkung an der Projektsteuerung</a:t>
            </a:r>
          </a:p>
          <a:p>
            <a:pPr marL="285750" indent="-285750">
              <a:lnSpc>
                <a:spcPct val="150000"/>
              </a:lnSpc>
              <a:spcAft>
                <a:spcPts val="300"/>
              </a:spcAft>
              <a:buClr>
                <a:srgbClr val="9FD0AB"/>
              </a:buClr>
              <a:buFont typeface="Arial" panose="020B0604020202020204" pitchFamily="34" charset="0"/>
              <a:buChar char="•"/>
            </a:pPr>
            <a:r>
              <a:rPr lang="de-DE" sz="1600" dirty="0"/>
              <a:t>→ Vermeidung einer passiven Haltung als «opportunistischer Konsument»</a:t>
            </a:r>
          </a:p>
          <a:p>
            <a:pPr marL="285750" indent="-285750">
              <a:lnSpc>
                <a:spcPct val="150000"/>
              </a:lnSpc>
              <a:spcAft>
                <a:spcPts val="300"/>
              </a:spcAft>
              <a:buClr>
                <a:srgbClr val="9FD0AB"/>
              </a:buClr>
              <a:buFont typeface="Arial" panose="020B0604020202020204" pitchFamily="34" charset="0"/>
              <a:buChar char="•"/>
            </a:pPr>
            <a:r>
              <a:rPr lang="de-DE" sz="1600" dirty="0"/>
              <a:t>→ Sie als Mitgestalter des Ansatzes stärken</a:t>
            </a:r>
          </a:p>
        </p:txBody>
      </p:sp>
    </p:spTree>
    <p:extLst>
      <p:ext uri="{BB962C8B-B14F-4D97-AF65-F5344CB8AC3E}">
        <p14:creationId xmlns:p14="http://schemas.microsoft.com/office/powerpoint/2010/main" val="20619133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eelOff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8DA26FF1-03F4-68DC-7290-31FEEBB77555}"/>
              </a:ext>
            </a:extLst>
          </p:cNvPr>
          <p:cNvGrpSpPr/>
          <p:nvPr/>
        </p:nvGrpSpPr>
        <p:grpSpPr>
          <a:xfrm>
            <a:off x="1283109" y="1932036"/>
            <a:ext cx="2706329" cy="3158388"/>
            <a:chOff x="1283109" y="1932036"/>
            <a:chExt cx="2706329" cy="3158388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12F467E-FDF2-8DDC-4F73-00288F158F8D}"/>
                </a:ext>
              </a:extLst>
            </p:cNvPr>
            <p:cNvSpPr txBox="1"/>
            <p:nvPr/>
          </p:nvSpPr>
          <p:spPr>
            <a:xfrm>
              <a:off x="1283109" y="4259427"/>
              <a:ext cx="2706329" cy="830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/>
              <a:r>
                <a:rPr lang="en-CH" sz="1600" b="1" i="0" u="none" strike="noStrike" dirty="0">
                  <a:solidFill>
                    <a:sysClr val="windowText" lastClr="000000"/>
                  </a:solidFill>
                  <a:effectLst/>
                </a:rPr>
                <a:t>Standardmodelle</a:t>
              </a:r>
              <a:br>
                <a:rPr lang="en-CH" sz="1600" dirty="0"/>
              </a:br>
              <a:r>
                <a:rPr lang="en-CH" sz="1600" b="0" i="1" u="none" strike="noStrike" dirty="0">
                  <a:solidFill>
                    <a:sysClr val="windowText" lastClr="000000"/>
                  </a:solidFill>
                  <a:effectLst/>
                </a:rPr>
                <a:t>Regulation als vordefiniertes Gesamtpaket</a:t>
              </a:r>
              <a:endParaRPr lang="en-CH" sz="1600" dirty="0"/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06FED2B-012E-D57E-3F19-04DEE6F9BF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48579" y="1932036"/>
              <a:ext cx="2175387" cy="2175387"/>
            </a:xfrm>
            <a:prstGeom prst="round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11E369C-9310-5E9E-A898-6F964A89B571}"/>
              </a:ext>
            </a:extLst>
          </p:cNvPr>
          <p:cNvGrpSpPr/>
          <p:nvPr/>
        </p:nvGrpSpPr>
        <p:grpSpPr>
          <a:xfrm>
            <a:off x="5567519" y="1942511"/>
            <a:ext cx="2529346" cy="3376532"/>
            <a:chOff x="5567519" y="1942511"/>
            <a:chExt cx="2529346" cy="337653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05B727C-AC68-D2E7-5E18-54E9F7711FF3}"/>
                </a:ext>
              </a:extLst>
            </p:cNvPr>
            <p:cNvSpPr txBox="1"/>
            <p:nvPr/>
          </p:nvSpPr>
          <p:spPr>
            <a:xfrm>
              <a:off x="5567519" y="4241825"/>
              <a:ext cx="2529346" cy="10772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>
              <a:lvl1pPr algn="ctr">
                <a:defRPr sz="1600" b="1" i="0" u="none" strike="noStrike">
                  <a:solidFill>
                    <a:sysClr val="windowText" lastClr="000000"/>
                  </a:solidFill>
                  <a:effectLst/>
                </a:defRPr>
              </a:lvl1pPr>
            </a:lstStyle>
            <a:p>
              <a:r>
                <a:rPr lang="en-CH" dirty="0"/>
                <a:t>Regulationselemente</a:t>
              </a:r>
              <a:br>
                <a:rPr lang="en-CH" dirty="0"/>
              </a:br>
              <a:r>
                <a:rPr lang="en-CH" b="0" i="1" dirty="0"/>
                <a:t>Regulation als Kombination einzelner Bausteine</a:t>
              </a: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0A91DA0-EBB6-5D17-484B-293CEF2BBC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15002" y="1942511"/>
              <a:ext cx="2175387" cy="2175387"/>
            </a:xfrm>
            <a:prstGeom prst="round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94285167-0436-18C0-10A9-01FFCAE8B8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46543">
            <a:off x="3752663" y="1394489"/>
            <a:ext cx="2094736" cy="136224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B4D64F8-5205-1B6D-EE9C-DF477C0A17EE}"/>
              </a:ext>
            </a:extLst>
          </p:cNvPr>
          <p:cNvSpPr txBox="1"/>
          <p:nvPr/>
        </p:nvSpPr>
        <p:spPr>
          <a:xfrm>
            <a:off x="471952" y="5585318"/>
            <a:ext cx="1224051" cy="24621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Cattacin et al., 2026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5422F33-BE7D-8B80-9167-A3D274CF8630}"/>
              </a:ext>
            </a:extLst>
          </p:cNvPr>
          <p:cNvSpPr txBox="1"/>
          <p:nvPr/>
        </p:nvSpPr>
        <p:spPr>
          <a:xfrm>
            <a:off x="995144" y="465972"/>
            <a:ext cx="7609773" cy="62324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4289" tIns="34289" rIns="34289" bIns="34289" numCol="1" spcCol="38100" rtlCol="0" anchor="t">
            <a:spAutoFit/>
          </a:bodyPr>
          <a:lstStyle>
            <a:lvl1pPr algn="ctr" defTabSz="342900" rtl="0" latinLnBrk="1" hangingPunct="0">
              <a:defRPr sz="4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CH" sz="3600" dirty="0"/>
              <a:t>Vom Gesamtpaket zum Baukasten</a:t>
            </a:r>
          </a:p>
        </p:txBody>
      </p:sp>
    </p:spTree>
    <p:extLst>
      <p:ext uri="{BB962C8B-B14F-4D97-AF65-F5344CB8AC3E}">
        <p14:creationId xmlns:p14="http://schemas.microsoft.com/office/powerpoint/2010/main" val="198870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A50A58A-5189-219C-554A-5AF53CE0EA9C}"/>
              </a:ext>
            </a:extLst>
          </p:cNvPr>
          <p:cNvSpPr txBox="1"/>
          <p:nvPr/>
        </p:nvSpPr>
        <p:spPr>
          <a:xfrm>
            <a:off x="1224116" y="124753"/>
            <a:ext cx="6695768" cy="1200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indent="0" algn="ctr">
              <a:buNone/>
            </a:pPr>
            <a:r>
              <a:rPr lang="en-GB" sz="3600" b="1" i="0" u="none" strike="noStrike" dirty="0">
                <a:solidFill>
                  <a:schemeClr val="bg1">
                    <a:lumMod val="50000"/>
                  </a:schemeClr>
                </a:solidFill>
                <a:effectLst/>
              </a:rPr>
              <a:t>3 </a:t>
            </a:r>
            <a:r>
              <a:rPr lang="en-GB" sz="3600" b="1" i="0" u="none" strike="noStrike" dirty="0" err="1">
                <a:solidFill>
                  <a:schemeClr val="bg1">
                    <a:lumMod val="50000"/>
                  </a:schemeClr>
                </a:solidFill>
                <a:effectLst/>
              </a:rPr>
              <a:t>zentrale</a:t>
            </a:r>
            <a:r>
              <a:rPr lang="en-GB" sz="3600" b="1" i="0" u="none" strike="noStrike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  <a:r>
              <a:rPr lang="en-GB" sz="3600" b="1" i="0" u="none" strike="noStrike" dirty="0" err="1">
                <a:solidFill>
                  <a:schemeClr val="bg1">
                    <a:lumMod val="50000"/>
                  </a:schemeClr>
                </a:solidFill>
                <a:effectLst/>
              </a:rPr>
              <a:t>Designbedingungen</a:t>
            </a:r>
            <a:endParaRPr lang="en-CH" sz="3600" b="1" i="0" u="none" strike="noStrike" dirty="0">
              <a:solidFill>
                <a:schemeClr val="bg1">
                  <a:lumMod val="50000"/>
                </a:schemeClr>
              </a:solidFill>
              <a:effectLst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6BD148-AC97-D3BB-DDAB-599B1F9CE980}"/>
              </a:ext>
            </a:extLst>
          </p:cNvPr>
          <p:cNvSpPr txBox="1"/>
          <p:nvPr/>
        </p:nvSpPr>
        <p:spPr>
          <a:xfrm>
            <a:off x="1253613" y="4624153"/>
            <a:ext cx="6666271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CH" sz="2200" b="1" i="0" u="none" strike="noStrike" dirty="0">
                <a:effectLst/>
                <a:latin typeface="+mj-lt"/>
                <a:ea typeface="+mj-ea"/>
                <a:cs typeface="+mj-cs"/>
                <a:sym typeface="Helvetica Neue"/>
              </a:rPr>
              <a:t>Nicht die Institution definiert das Modell –</a:t>
            </a:r>
          </a:p>
          <a:p>
            <a:pPr algn="ctr"/>
            <a:r>
              <a:rPr lang="en-CH" sz="2200" b="1" i="0" u="none" strike="noStrike" dirty="0">
                <a:effectLst/>
                <a:latin typeface="+mj-lt"/>
                <a:ea typeface="+mj-ea"/>
                <a:cs typeface="+mj-cs"/>
                <a:sym typeface="Helvetica Neue"/>
              </a:rPr>
              <a:t> sondern die Konfiguration ihrer Eigenschaften</a:t>
            </a:r>
            <a:endParaRPr lang="en-CH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75FA28A-36C6-7D13-F6CD-34BEF80FDEDE}"/>
              </a:ext>
            </a:extLst>
          </p:cNvPr>
          <p:cNvGrpSpPr/>
          <p:nvPr/>
        </p:nvGrpSpPr>
        <p:grpSpPr>
          <a:xfrm>
            <a:off x="1064562" y="1806155"/>
            <a:ext cx="2059422" cy="2526012"/>
            <a:chOff x="1064562" y="1879895"/>
            <a:chExt cx="2059422" cy="2526012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08AF354-B238-61E3-C1B2-2A0EB34C64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3386" y="1879895"/>
              <a:ext cx="1701774" cy="1701774"/>
            </a:xfrm>
            <a:prstGeom prst="round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F02E9D1-0C68-4F22-DF3E-4661B154C20A}"/>
                </a:ext>
              </a:extLst>
            </p:cNvPr>
            <p:cNvSpPr txBox="1"/>
            <p:nvPr/>
          </p:nvSpPr>
          <p:spPr>
            <a:xfrm>
              <a:off x="1064562" y="3667243"/>
              <a:ext cx="2059422" cy="738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/>
              <a:r>
                <a:rPr lang="en-CH" sz="1400" b="0" i="0" u="none" strike="noStrike" dirty="0">
                  <a:solidFill>
                    <a:sysClr val="windowText" lastClr="000000"/>
                  </a:solidFill>
                  <a:effectLst/>
                </a:rPr>
                <a:t>Kommerziell </a:t>
              </a:r>
            </a:p>
            <a:p>
              <a:pPr algn="ctr"/>
              <a:r>
                <a:rPr lang="en-CH" sz="1400" b="0" i="0" u="none" strike="noStrike" dirty="0">
                  <a:solidFill>
                    <a:sysClr val="windowText" lastClr="000000"/>
                  </a:solidFill>
                  <a:effectLst/>
                </a:rPr>
                <a:t>vs. </a:t>
              </a:r>
            </a:p>
            <a:p>
              <a:pPr algn="ctr"/>
              <a:r>
                <a:rPr lang="en-CH" sz="1400" b="0" i="0" u="none" strike="noStrike" dirty="0">
                  <a:solidFill>
                    <a:sysClr val="windowText" lastClr="000000"/>
                  </a:solidFill>
                  <a:effectLst/>
                </a:rPr>
                <a:t>non-profit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4331ABC-9CD5-1514-41E8-B89B6F4548A9}"/>
              </a:ext>
            </a:extLst>
          </p:cNvPr>
          <p:cNvGrpSpPr/>
          <p:nvPr/>
        </p:nvGrpSpPr>
        <p:grpSpPr>
          <a:xfrm>
            <a:off x="3211965" y="1806155"/>
            <a:ext cx="2749566" cy="2526012"/>
            <a:chOff x="3211965" y="1879895"/>
            <a:chExt cx="2749566" cy="2526012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514EA9E-99F6-6085-4813-632A516A323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1113" y="1879895"/>
              <a:ext cx="1701774" cy="1701774"/>
            </a:xfrm>
            <a:prstGeom prst="round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ED38D67-54A4-EC4E-885A-26F49804F1C5}"/>
                </a:ext>
              </a:extLst>
            </p:cNvPr>
            <p:cNvSpPr txBox="1"/>
            <p:nvPr/>
          </p:nvSpPr>
          <p:spPr>
            <a:xfrm>
              <a:off x="3211965" y="3667243"/>
              <a:ext cx="2749566" cy="738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/>
              <a:r>
                <a:rPr lang="en-CH" sz="1400" b="0" i="0" u="none" strike="noStrike" dirty="0">
                  <a:solidFill>
                    <a:sysClr val="windowText" lastClr="000000"/>
                  </a:solidFill>
                  <a:effectLst/>
                </a:rPr>
                <a:t>Gesundheitsversorgungskanal vs. </a:t>
              </a:r>
            </a:p>
            <a:p>
              <a:pPr algn="ctr"/>
              <a:r>
                <a:rPr lang="en-CH" sz="1400" b="0" i="0" u="none" strike="noStrike" dirty="0">
                  <a:solidFill>
                    <a:sysClr val="windowText" lastClr="000000"/>
                  </a:solidFill>
                  <a:effectLst/>
                </a:rPr>
                <a:t>anderer Kanal</a:t>
              </a:r>
              <a:endParaRPr lang="en-CH" sz="1400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87BE883-4BCB-D015-8343-795F9254E99D}"/>
              </a:ext>
            </a:extLst>
          </p:cNvPr>
          <p:cNvGrpSpPr/>
          <p:nvPr/>
        </p:nvGrpSpPr>
        <p:grpSpPr>
          <a:xfrm>
            <a:off x="5961531" y="1806155"/>
            <a:ext cx="2203219" cy="2526012"/>
            <a:chOff x="5961531" y="1879895"/>
            <a:chExt cx="2203219" cy="2526012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5C929E3-D55B-5902-21C6-FAEB5ABFFB9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18110" y="1879895"/>
              <a:ext cx="1701774" cy="1701774"/>
            </a:xfrm>
            <a:prstGeom prst="round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4C11F94-D7C3-8A8E-4D1F-0887A9E4853F}"/>
                </a:ext>
              </a:extLst>
            </p:cNvPr>
            <p:cNvSpPr txBox="1"/>
            <p:nvPr/>
          </p:nvSpPr>
          <p:spPr>
            <a:xfrm>
              <a:off x="5961531" y="3667243"/>
              <a:ext cx="2203219" cy="738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/>
              <a:r>
                <a:rPr lang="en-CH" sz="1400" b="0" i="0" u="none" strike="noStrike" dirty="0">
                  <a:solidFill>
                    <a:sysClr val="windowText" lastClr="000000"/>
                  </a:solidFill>
                  <a:effectLst/>
                </a:rPr>
                <a:t>Bindung </a:t>
              </a:r>
            </a:p>
            <a:p>
              <a:pPr algn="ctr"/>
              <a:r>
                <a:rPr lang="en-CH" sz="1400" b="0" i="0" u="none" strike="noStrike" dirty="0">
                  <a:solidFill>
                    <a:sysClr val="windowText" lastClr="000000"/>
                  </a:solidFill>
                  <a:effectLst/>
                </a:rPr>
                <a:t>an </a:t>
              </a:r>
            </a:p>
            <a:p>
              <a:pPr algn="ctr"/>
              <a:r>
                <a:rPr lang="en-CH" sz="1400" b="0" i="0" u="none" strike="noStrike" dirty="0">
                  <a:solidFill>
                    <a:sysClr val="windowText" lastClr="000000"/>
                  </a:solidFill>
                  <a:effectLst/>
                </a:rPr>
                <a:t>Verkaufsstelle</a:t>
              </a:r>
              <a:endParaRPr lang="en-CH" sz="1400" dirty="0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2D1C802D-FC66-7EAD-9989-AD019CB6D1CE}"/>
              </a:ext>
            </a:extLst>
          </p:cNvPr>
          <p:cNvSpPr txBox="1"/>
          <p:nvPr/>
        </p:nvSpPr>
        <p:spPr>
          <a:xfrm>
            <a:off x="471952" y="5585318"/>
            <a:ext cx="1224051" cy="24621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H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Cattacin et al., 2026</a:t>
            </a:r>
          </a:p>
        </p:txBody>
      </p:sp>
    </p:spTree>
    <p:extLst>
      <p:ext uri="{BB962C8B-B14F-4D97-AF65-F5344CB8AC3E}">
        <p14:creationId xmlns:p14="http://schemas.microsoft.com/office/powerpoint/2010/main" val="548902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547CE81-6C04-A2BF-047E-CFB7656C4C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4588485"/>
              </p:ext>
            </p:extLst>
          </p:nvPr>
        </p:nvGraphicFramePr>
        <p:xfrm>
          <a:off x="628650" y="1369128"/>
          <a:ext cx="7886700" cy="347472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577340">
                  <a:extLst>
                    <a:ext uri="{9D8B030D-6E8A-4147-A177-3AD203B41FA5}">
                      <a16:colId xmlns:a16="http://schemas.microsoft.com/office/drawing/2014/main" val="1288586414"/>
                    </a:ext>
                  </a:extLst>
                </a:gridCol>
                <a:gridCol w="1577340">
                  <a:extLst>
                    <a:ext uri="{9D8B030D-6E8A-4147-A177-3AD203B41FA5}">
                      <a16:colId xmlns:a16="http://schemas.microsoft.com/office/drawing/2014/main" val="3478687712"/>
                    </a:ext>
                  </a:extLst>
                </a:gridCol>
                <a:gridCol w="1577340">
                  <a:extLst>
                    <a:ext uri="{9D8B030D-6E8A-4147-A177-3AD203B41FA5}">
                      <a16:colId xmlns:a16="http://schemas.microsoft.com/office/drawing/2014/main" val="4254530225"/>
                    </a:ext>
                  </a:extLst>
                </a:gridCol>
                <a:gridCol w="1577340">
                  <a:extLst>
                    <a:ext uri="{9D8B030D-6E8A-4147-A177-3AD203B41FA5}">
                      <a16:colId xmlns:a16="http://schemas.microsoft.com/office/drawing/2014/main" val="2164924012"/>
                    </a:ext>
                  </a:extLst>
                </a:gridCol>
                <a:gridCol w="1577340">
                  <a:extLst>
                    <a:ext uri="{9D8B030D-6E8A-4147-A177-3AD203B41FA5}">
                      <a16:colId xmlns:a16="http://schemas.microsoft.com/office/drawing/2014/main" val="3591072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CH" b="0" i="0" u="none" strike="noStrike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H" u="none" strike="noStrike">
                          <a:effectLst/>
                        </a:rPr>
                        <a:t>SCRIPT</a:t>
                      </a:r>
                      <a:endParaRPr lang="en-CH" b="0" i="0" u="none" strike="noStrike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H" u="none" strike="noStrike">
                          <a:effectLst/>
                        </a:rPr>
                        <a:t>Züri Can – Apotheken</a:t>
                      </a:r>
                      <a:endParaRPr lang="en-CH" b="0" i="0" u="none" strike="noStrike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H" u="none" strike="noStrike">
                          <a:effectLst/>
                        </a:rPr>
                        <a:t>Weed Care</a:t>
                      </a:r>
                      <a:endParaRPr lang="en-CH" b="0" i="0" u="none" strike="noStrike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H" u="none" strike="noStrike">
                          <a:effectLst/>
                        </a:rPr>
                        <a:t>Cannabis Research Zürich – Apotheken</a:t>
                      </a:r>
                      <a:endParaRPr lang="en-CH" b="0" i="0" u="none" strike="noStrike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915813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H" u="none" strike="noStrike">
                          <a:effectLst/>
                        </a:rPr>
                        <a:t>Orientierung</a:t>
                      </a:r>
                      <a:endParaRPr lang="en-CH" b="0" i="0" u="none" strike="noStrike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H" u="none" strike="noStrike">
                          <a:effectLst/>
                        </a:rPr>
                        <a:t>Non-profit</a:t>
                      </a:r>
                      <a:endParaRPr lang="en-CH" b="0" i="0" u="none" strike="noStrike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H" u="none" strike="noStrike">
                          <a:effectLst/>
                        </a:rPr>
                        <a:t>Non-profit</a:t>
                      </a:r>
                      <a:endParaRPr lang="en-CH" b="0" i="0" u="none" strike="noStrike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H" u="none" strike="noStrike">
                          <a:effectLst/>
                        </a:rPr>
                        <a:t>Non-profit</a:t>
                      </a:r>
                      <a:endParaRPr lang="en-CH" b="0" i="0" u="none" strike="noStrike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H" u="none" strike="noStrike">
                          <a:effectLst/>
                        </a:rPr>
                        <a:t>kommerziell</a:t>
                      </a:r>
                      <a:endParaRPr lang="en-CH" b="0" i="0" u="none" strike="noStrike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535370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H" u="none" strike="noStrike">
                          <a:effectLst/>
                        </a:rPr>
                        <a:t>Gesundheitskanal (PHARM)</a:t>
                      </a:r>
                      <a:endParaRPr lang="en-CH" b="0" i="0" u="none" strike="noStrike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H" u="none" strike="noStrike">
                          <a:effectLst/>
                        </a:rPr>
                        <a:t>✓</a:t>
                      </a:r>
                      <a:endParaRPr lang="en-CH" b="0" i="0" u="none" strike="noStrike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H" u="none" strike="noStrike">
                          <a:effectLst/>
                        </a:rPr>
                        <a:t>✓</a:t>
                      </a:r>
                      <a:endParaRPr lang="en-CH" b="0" i="0" u="none" strike="noStrike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H" u="none" strike="noStrike">
                          <a:effectLst/>
                        </a:rPr>
                        <a:t>✓</a:t>
                      </a:r>
                      <a:endParaRPr lang="en-CH" b="0" i="0" u="none" strike="noStrike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H" u="none" strike="noStrike">
                          <a:effectLst/>
                        </a:rPr>
                        <a:t>✓</a:t>
                      </a:r>
                      <a:endParaRPr lang="en-CH" b="0" i="0" u="none" strike="noStrike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94702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H" u="none" strike="noStrike">
                          <a:effectLst/>
                        </a:rPr>
                        <a:t>Bindung (BOUND)</a:t>
                      </a:r>
                      <a:endParaRPr lang="en-CH" b="0" i="0" u="none" strike="noStrike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H" u="none" strike="noStrike">
                          <a:effectLst/>
                        </a:rPr>
                        <a:t>✓</a:t>
                      </a:r>
                      <a:endParaRPr lang="en-CH" b="0" i="0" u="none" strike="noStrike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H" u="none" strike="noStrike">
                          <a:effectLst/>
                        </a:rPr>
                        <a:t>✓</a:t>
                      </a:r>
                      <a:endParaRPr lang="en-CH" b="0" i="0" u="none" strike="noStrike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H" u="none" strike="noStrike">
                          <a:effectLst/>
                        </a:rPr>
                        <a:t>✗</a:t>
                      </a:r>
                      <a:endParaRPr lang="en-CH" b="0" i="0" u="none" strike="noStrike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H" u="none" strike="noStrike">
                          <a:effectLst/>
                        </a:rPr>
                        <a:t>✓</a:t>
                      </a:r>
                      <a:endParaRPr lang="en-CH" b="0" i="0" u="none" strike="noStrike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21802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H" u="none" strike="noStrike">
                          <a:effectLst/>
                        </a:rPr>
                        <a:t>Wahl der Apotheke</a:t>
                      </a:r>
                      <a:endParaRPr lang="en-CH" b="0" i="0" u="none" strike="noStrike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H" u="none" strike="noStrike">
                          <a:effectLst/>
                        </a:rPr>
                        <a:t>Zuweisung zu 1 Apotheke</a:t>
                      </a:r>
                      <a:endParaRPr lang="en-CH" b="0" i="0" u="none" strike="noStrike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H" u="none" strike="noStrike">
                          <a:effectLst/>
                        </a:rPr>
                        <a:t>Zuweisung zu 1 Standort</a:t>
                      </a:r>
                      <a:endParaRPr lang="en-CH" b="0" i="0" u="none" strike="noStrike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H" u="none" strike="noStrike">
                          <a:effectLst/>
                        </a:rPr>
                        <a:t>freie Wahl zwischen 10 Apotheken</a:t>
                      </a:r>
                      <a:endParaRPr lang="en-CH" b="0" i="0" u="none" strike="noStrike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H" u="none" strike="noStrike">
                          <a:effectLst/>
                        </a:rPr>
                        <a:t>zunächst Wahl, danach gebunden</a:t>
                      </a:r>
                      <a:endParaRPr lang="en-CH" b="0" i="0" u="none" strike="noStrike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221097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H" u="none" strike="noStrike">
                          <a:effectLst/>
                        </a:rPr>
                        <a:t>Größe</a:t>
                      </a:r>
                      <a:endParaRPr lang="en-CH" b="0" i="0" u="none" strike="noStrike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H" u="none" strike="noStrike">
                          <a:effectLst/>
                        </a:rPr>
                        <a:t>37–230 Pers./Apotheke, Ø 131</a:t>
                      </a:r>
                      <a:endParaRPr lang="en-CH" b="0" i="0" u="none" strike="noStrike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H" u="none" strike="noStrike">
                          <a:effectLst/>
                        </a:rPr>
                        <a:t>ca. 85–170</a:t>
                      </a:r>
                      <a:endParaRPr lang="en-CH" b="0" i="0" u="none" strike="noStrike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H" u="none" strike="noStrike">
                          <a:effectLst/>
                        </a:rPr>
                        <a:t>ca. 27</a:t>
                      </a:r>
                      <a:endParaRPr lang="en-CH" b="0" i="0" u="none" strike="noStrike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H" u="none" strike="noStrike">
                          <a:effectLst/>
                        </a:rPr>
                        <a:t>max. ca. 150</a:t>
                      </a:r>
                      <a:endParaRPr lang="en-CH" b="0" i="0" u="none" strike="noStrike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993829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H" u="none" strike="noStrike">
                          <a:effectLst/>
                        </a:rPr>
                        <a:t>Produkt sichtbar</a:t>
                      </a:r>
                      <a:endParaRPr lang="en-CH" b="0" i="0" u="none" strike="noStrike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H" u="none" strike="noStrike">
                          <a:effectLst/>
                        </a:rPr>
                        <a:t>nein</a:t>
                      </a:r>
                      <a:endParaRPr lang="en-CH" b="0" i="0" u="none" strike="noStrike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H" u="none" strike="noStrike">
                          <a:effectLst/>
                        </a:rPr>
                        <a:t>nein</a:t>
                      </a:r>
                      <a:endParaRPr lang="en-CH" b="0" i="0" u="none" strike="noStrike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H" u="none" strike="noStrike">
                          <a:effectLst/>
                        </a:rPr>
                        <a:t>nein</a:t>
                      </a:r>
                      <a:endParaRPr lang="en-CH" b="0" i="0" u="none" strike="noStrike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H" u="none" strike="noStrike">
                          <a:effectLst/>
                        </a:rPr>
                        <a:t>nein</a:t>
                      </a:r>
                      <a:endParaRPr lang="en-CH" b="0" i="0" u="none" strike="noStrike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06911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H" u="none" strike="noStrike">
                          <a:effectLst/>
                        </a:rPr>
                        <a:t>Typ nach Cattacin</a:t>
                      </a:r>
                      <a:endParaRPr lang="en-CH" b="0" i="0" u="none" strike="noStrike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H" u="none" strike="noStrike">
                          <a:effectLst/>
                        </a:rPr>
                        <a:t>sozial eingebetteter Gesundheitskanal</a:t>
                      </a:r>
                      <a:endParaRPr lang="en-CH" b="0" i="0" u="none" strike="noStrike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H" u="none" strike="noStrike">
                          <a:effectLst/>
                        </a:rPr>
                        <a:t>sozial eingebetteter Gesundheitskanal</a:t>
                      </a:r>
                      <a:endParaRPr lang="en-CH" b="0" i="0" u="none" strike="noStrike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H" u="none" strike="noStrike">
                          <a:effectLst/>
                        </a:rPr>
                        <a:t>Free-choice health-service</a:t>
                      </a:r>
                      <a:endParaRPr lang="en-CH" b="0" i="0" u="none" strike="noStrike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H" u="none" strike="noStrike" dirty="0">
                          <a:effectLst/>
                        </a:rPr>
                        <a:t>kommerzieller sozial eingebetteter Gesundheitskanal</a:t>
                      </a:r>
                      <a:endParaRPr lang="en-CH" b="0" i="0" u="none" strike="noStrike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06265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10187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2E9FCAC-D2BD-7839-E7CD-68161755188A}"/>
              </a:ext>
            </a:extLst>
          </p:cNvPr>
          <p:cNvSpPr txBox="1"/>
          <p:nvPr/>
        </p:nvSpPr>
        <p:spPr>
          <a:xfrm>
            <a:off x="1576265" y="230751"/>
            <a:ext cx="5991469" cy="7078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CH" sz="4000" b="1" i="0" u="none" strike="noStrike" dirty="0">
                <a:solidFill>
                  <a:schemeClr val="bg1">
                    <a:lumMod val="50000"/>
                  </a:schemeClr>
                </a:solidFill>
                <a:effectLst/>
              </a:rPr>
              <a:t>Soziale Einbettung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B32BDA0-003F-37BC-6596-F116A1CDB43D}"/>
              </a:ext>
            </a:extLst>
          </p:cNvPr>
          <p:cNvGrpSpPr/>
          <p:nvPr/>
        </p:nvGrpSpPr>
        <p:grpSpPr>
          <a:xfrm>
            <a:off x="1508280" y="1128952"/>
            <a:ext cx="2340654" cy="2466494"/>
            <a:chOff x="1508280" y="1128952"/>
            <a:chExt cx="2340654" cy="246649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258356A-8944-CBF2-4FC9-5B075B40EF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9303" y="1836838"/>
              <a:ext cx="1758608" cy="1758608"/>
            </a:xfrm>
            <a:prstGeom prst="round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8A250CB-B1CD-CAFF-35C6-C3C21FA20B17}"/>
                </a:ext>
              </a:extLst>
            </p:cNvPr>
            <p:cNvSpPr txBox="1"/>
            <p:nvPr/>
          </p:nvSpPr>
          <p:spPr>
            <a:xfrm>
              <a:off x="1508280" y="1128952"/>
              <a:ext cx="2340654" cy="7078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/>
              <a:r>
                <a:rPr lang="en-CH" sz="2000" b="1" i="0" u="none" strike="noStrike" dirty="0">
                  <a:solidFill>
                    <a:sysClr val="windowText" lastClr="000000"/>
                  </a:solidFill>
                  <a:effectLst/>
                </a:rPr>
                <a:t>Grosse </a:t>
              </a:r>
            </a:p>
            <a:p>
              <a:pPr algn="ctr"/>
              <a:r>
                <a:rPr lang="en-CH" sz="2000" b="1" i="0" u="none" strike="noStrike" dirty="0">
                  <a:solidFill>
                    <a:sysClr val="windowText" lastClr="000000"/>
                  </a:solidFill>
                  <a:effectLst/>
                </a:rPr>
                <a:t>Verkaufsstelle</a:t>
              </a:r>
              <a:endParaRPr lang="en-CH" sz="2000" b="1" dirty="0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2EDB6B84-F9DD-A65E-CF86-A649EBEA43DD}"/>
              </a:ext>
            </a:extLst>
          </p:cNvPr>
          <p:cNvSpPr txBox="1"/>
          <p:nvPr/>
        </p:nvSpPr>
        <p:spPr>
          <a:xfrm>
            <a:off x="1354610" y="3714974"/>
            <a:ext cx="2647950" cy="73866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indent="0" algn="ctr">
              <a:buNone/>
            </a:pPr>
            <a:r>
              <a:rPr lang="en-CH" sz="1400" b="0" i="0" u="none" strike="noStrike" dirty="0">
                <a:solidFill>
                  <a:sysClr val="windowText" lastClr="000000"/>
                </a:solidFill>
                <a:effectLst/>
              </a:rPr>
              <a:t>Wechselndes Personal</a:t>
            </a:r>
          </a:p>
          <a:p>
            <a:pPr indent="0" algn="ctr">
              <a:buNone/>
            </a:pPr>
            <a:r>
              <a:rPr lang="en-CH" sz="1400" b="0" i="0" u="none" strike="noStrike" dirty="0">
                <a:solidFill>
                  <a:sysClr val="windowText" lastClr="000000"/>
                </a:solidFill>
                <a:effectLst/>
              </a:rPr>
              <a:t>Freie Wahl</a:t>
            </a:r>
            <a:endParaRPr lang="en-CH" sz="1400" dirty="0"/>
          </a:p>
          <a:p>
            <a:pPr indent="0" algn="ctr">
              <a:buNone/>
            </a:pPr>
            <a:r>
              <a:rPr lang="en-CH" sz="1400" b="0" i="0" u="none" strike="noStrike" dirty="0">
                <a:solidFill>
                  <a:sysClr val="windowText" lastClr="000000"/>
                </a:solidFill>
                <a:effectLst/>
              </a:rPr>
              <a:t>Transaktion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F13AF72-D6C4-3FDE-B7A7-36FFCAF94AB3}"/>
              </a:ext>
            </a:extLst>
          </p:cNvPr>
          <p:cNvGrpSpPr/>
          <p:nvPr/>
        </p:nvGrpSpPr>
        <p:grpSpPr>
          <a:xfrm>
            <a:off x="5345790" y="1128952"/>
            <a:ext cx="2239206" cy="2466494"/>
            <a:chOff x="5345790" y="1128952"/>
            <a:chExt cx="2239206" cy="246649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37EBF9F-B812-A5A9-821E-EAA0C2150C5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6089" y="1836838"/>
              <a:ext cx="1758608" cy="1758608"/>
            </a:xfrm>
            <a:prstGeom prst="round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E48C752-D3EE-7492-4CC4-3B98EC506CF2}"/>
                </a:ext>
              </a:extLst>
            </p:cNvPr>
            <p:cNvSpPr txBox="1"/>
            <p:nvPr/>
          </p:nvSpPr>
          <p:spPr>
            <a:xfrm>
              <a:off x="5345790" y="1128952"/>
              <a:ext cx="2239206" cy="7078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>
              <a:lvl1pPr algn="ctr">
                <a:defRPr sz="2000" b="1" i="0" u="none" strike="noStrike">
                  <a:solidFill>
                    <a:sysClr val="windowText" lastClr="000000"/>
                  </a:solidFill>
                  <a:effectLst/>
                </a:defRPr>
              </a:lvl1pPr>
            </a:lstStyle>
            <a:p>
              <a:r>
                <a:rPr lang="en-CH" dirty="0"/>
                <a:t>Kleine Verkaufsstelle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5DDA21C2-D35E-EF3F-A246-C27679D651D9}"/>
              </a:ext>
            </a:extLst>
          </p:cNvPr>
          <p:cNvSpPr txBox="1"/>
          <p:nvPr/>
        </p:nvSpPr>
        <p:spPr>
          <a:xfrm>
            <a:off x="5444012" y="3738057"/>
            <a:ext cx="2407921" cy="95410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>
            <a:lvl1pPr indent="0" algn="ctr">
              <a:buNone/>
              <a:defRPr sz="1800" b="0" i="0" u="none" strike="noStrike">
                <a:solidFill>
                  <a:sysClr val="windowText" lastClr="000000"/>
                </a:solidFill>
                <a:effectLst/>
              </a:defRPr>
            </a:lvl1pPr>
          </a:lstStyle>
          <a:p>
            <a:r>
              <a:rPr lang="en-CH" sz="1400" dirty="0"/>
              <a:t>Wiederholter Kontakt</a:t>
            </a:r>
          </a:p>
          <a:p>
            <a:r>
              <a:rPr lang="en-CH" sz="1400" dirty="0">
                <a:sym typeface="Helvetica Neue"/>
              </a:rPr>
              <a:t>Bindung an einen Ort</a:t>
            </a:r>
            <a:endParaRPr lang="en-CH" sz="1400" dirty="0"/>
          </a:p>
          <a:p>
            <a:r>
              <a:rPr lang="en-CH" sz="1400" dirty="0"/>
              <a:t>Bekanntes Personal</a:t>
            </a:r>
            <a:br>
              <a:rPr lang="en-CH" sz="1400" dirty="0"/>
            </a:br>
            <a:r>
              <a:rPr lang="en-CH" sz="1400" dirty="0"/>
              <a:t>Beziehung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9B08B7-BF36-1D70-5761-588C9080FC04}"/>
              </a:ext>
            </a:extLst>
          </p:cNvPr>
          <p:cNvSpPr txBox="1"/>
          <p:nvPr/>
        </p:nvSpPr>
        <p:spPr>
          <a:xfrm>
            <a:off x="339213" y="4942667"/>
            <a:ext cx="8657303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CH" sz="2200" b="0" i="0" u="none" strike="noStrike" dirty="0">
                <a:effectLst/>
                <a:latin typeface="+mj-lt"/>
                <a:ea typeface="+mj-ea"/>
                <a:cs typeface="+mj-cs"/>
                <a:sym typeface="Helvetica Neue"/>
              </a:rPr>
              <a:t>R</a:t>
            </a:r>
            <a:r>
              <a:rPr lang="en-CH" sz="2200" b="1" i="0" u="none" strike="noStrike" dirty="0">
                <a:effectLst/>
                <a:latin typeface="+mj-lt"/>
                <a:ea typeface="+mj-ea"/>
                <a:cs typeface="+mj-cs"/>
                <a:sym typeface="Helvetica Neue"/>
              </a:rPr>
              <a:t>egulatorische Architektur kann strukturelle Voraussetzungen für Beziehung schaffen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3511525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13" grpId="0" build="p"/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0650DEA6-6730-D142-9E0E-599B14A663E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615168" flipV="1">
            <a:off x="2658037" y="3003176"/>
            <a:ext cx="2846293" cy="2846293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F53A2C7C-3CD1-9944-87E9-A21495A1D9B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84832">
            <a:off x="2658038" y="682088"/>
            <a:ext cx="2846293" cy="2846293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EBA3D632-4D7C-4E43-9236-A3EE7BD44674}"/>
              </a:ext>
            </a:extLst>
          </p:cNvPr>
          <p:cNvSpPr txBox="1"/>
          <p:nvPr/>
        </p:nvSpPr>
        <p:spPr>
          <a:xfrm>
            <a:off x="5783232" y="1340705"/>
            <a:ext cx="1695334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Medikalisierung</a:t>
            </a:r>
            <a:endParaRPr kumimoji="0" lang="de-DE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FD1707F6-388F-3240-BF47-523333D4E6E9}"/>
              </a:ext>
            </a:extLst>
          </p:cNvPr>
          <p:cNvSpPr txBox="1"/>
          <p:nvPr/>
        </p:nvSpPr>
        <p:spPr>
          <a:xfrm>
            <a:off x="5783232" y="4835444"/>
            <a:ext cx="1772278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Ökonomisierung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7BEFD162-9372-3045-A9E2-2BDB0A59A8D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3138277" y="2875658"/>
            <a:ext cx="3199770" cy="684644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4EDEE2A0-C4D3-EF43-8DFE-FC28249A6F5B}"/>
              </a:ext>
            </a:extLst>
          </p:cNvPr>
          <p:cNvSpPr txBox="1"/>
          <p:nvPr/>
        </p:nvSpPr>
        <p:spPr>
          <a:xfrm>
            <a:off x="6490448" y="2925593"/>
            <a:ext cx="2504851" cy="584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32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Zivilisierung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7848FD4F-AC5D-EC47-B532-2B9E9907B50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 trans="8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2640" y="2105235"/>
            <a:ext cx="2225487" cy="222548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6132500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eelOff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4|6.1|2.3|17.5|2"/>
</p:tagLst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8F8F8F"/>
      </a:accent3>
      <a:accent4>
        <a:srgbClr val="707070"/>
      </a:accent4>
      <a:accent5>
        <a:srgbClr val="B2C0D9"/>
      </a:accent5>
      <a:accent6>
        <a:srgbClr val="AE4846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bevel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bg1">
              <a:lumMod val="50000"/>
            </a:schemeClr>
          </a:solidFill>
          <a:prstDash val="solid"/>
          <a:bevel/>
          <a:tailEnd type="stealth"/>
        </a:ln>
        <a:effectLst/>
      </a:spPr>
      <a:bodyPr/>
      <a:lstStyle/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8F8F8F"/>
      </a:accent3>
      <a:accent4>
        <a:srgbClr val="707070"/>
      </a:accent4>
      <a:accent5>
        <a:srgbClr val="B2C0D9"/>
      </a:accent5>
      <a:accent6>
        <a:srgbClr val="AE4846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bevel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F81BD"/>
          </a:solidFill>
          <a:prstDash val="solid"/>
          <a:bevel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3841</TotalTime>
  <Words>947</Words>
  <Application>Microsoft Macintosh PowerPoint</Application>
  <PresentationFormat>On-screen Show (4:3)</PresentationFormat>
  <Paragraphs>211</Paragraphs>
  <Slides>24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Arial</vt:lpstr>
      <vt:lpstr>Caecilia</vt:lpstr>
      <vt:lpstr>Frutiger Neue</vt:lpstr>
      <vt:lpstr>Helvetica Neue</vt:lpstr>
      <vt:lpstr>Default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OBJETS FLOTTANTS                #POSTGRADE #SYSTÉMIQUE #7 MAI 2015                                                                                                         GERARD CALZADA</dc:title>
  <dc:subject/>
  <dc:creator/>
  <cp:keywords/>
  <dc:description/>
  <cp:lastModifiedBy>Daniele Fabio Zullino</cp:lastModifiedBy>
  <cp:revision>1478</cp:revision>
  <cp:lastPrinted>2023-07-27T20:12:34Z</cp:lastPrinted>
  <dcterms:modified xsi:type="dcterms:W3CDTF">2026-09-28T12:58:29Z</dcterms:modified>
  <cp:category/>
</cp:coreProperties>
</file>