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515" r:id="rId2"/>
    <p:sldId id="735" r:id="rId3"/>
    <p:sldId id="734" r:id="rId4"/>
    <p:sldId id="736" r:id="rId5"/>
    <p:sldId id="1107" r:id="rId6"/>
    <p:sldId id="1173" r:id="rId7"/>
    <p:sldId id="1049" r:id="rId8"/>
    <p:sldId id="1104" r:id="rId9"/>
    <p:sldId id="1050" r:id="rId10"/>
    <p:sldId id="1051" r:id="rId11"/>
    <p:sldId id="1040" r:id="rId12"/>
    <p:sldId id="1103" r:id="rId13"/>
    <p:sldId id="737" r:id="rId14"/>
    <p:sldId id="738" r:id="rId15"/>
    <p:sldId id="739" r:id="rId16"/>
    <p:sldId id="740" r:id="rId17"/>
    <p:sldId id="742" r:id="rId18"/>
    <p:sldId id="726" r:id="rId19"/>
    <p:sldId id="727" r:id="rId20"/>
    <p:sldId id="730" r:id="rId21"/>
    <p:sldId id="1044" r:id="rId22"/>
    <p:sldId id="741" r:id="rId23"/>
    <p:sldId id="715" r:id="rId24"/>
    <p:sldId id="716" r:id="rId25"/>
    <p:sldId id="733" r:id="rId26"/>
    <p:sldId id="1101" r:id="rId27"/>
    <p:sldId id="834" r:id="rId28"/>
    <p:sldId id="1079" r:id="rId29"/>
    <p:sldId id="1108" r:id="rId30"/>
    <p:sldId id="1109" r:id="rId31"/>
    <p:sldId id="1106" r:id="rId32"/>
    <p:sldId id="337" r:id="rId33"/>
    <p:sldId id="351" r:id="rId34"/>
    <p:sldId id="1110" r:id="rId35"/>
    <p:sldId id="743" r:id="rId36"/>
    <p:sldId id="744" r:id="rId37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CF90"/>
    <a:srgbClr val="96CF90"/>
    <a:srgbClr val="469347"/>
    <a:srgbClr val="FFFEFF"/>
    <a:srgbClr val="C8EDC7"/>
    <a:srgbClr val="EA81E9"/>
    <a:srgbClr val="EDFDB2"/>
    <a:srgbClr val="FF6FCF"/>
    <a:srgbClr val="B9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9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1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3F1-DA4D-956C-DA02863A8B57}"/>
              </c:ext>
            </c:extLst>
          </c:dPt>
          <c:dPt>
            <c:idx val="2"/>
            <c:bubble3D val="0"/>
            <c:spPr>
              <a:solidFill>
                <a:srgbClr val="6D8CBF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3F1-DA4D-956C-DA02863A8B5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3F1-DA4D-956C-DA02863A8B57}"/>
              </c:ext>
            </c:extLst>
          </c:dPt>
          <c:dPt>
            <c:idx val="4"/>
            <c:bubble3D val="0"/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3F1-DA4D-956C-DA02863A8B57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70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F1-DA4D-956C-DA02863A8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4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E6516-6652-4FD6-A69F-D5F189B653A2}" type="slidenum">
              <a:rPr lang="fr-FR"/>
              <a:pPr/>
              <a:t>11</a:t>
            </a:fld>
            <a:endParaRPr lang="fr-FR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2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312280F-2F15-4761-A917-441D2114BF16}" type="slidenum">
              <a:rPr lang="he-IL" altLang="en-US"/>
              <a:pPr/>
              <a:t>20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55904-CB0E-4632-AA66-9E3857219659}" type="slidenum">
              <a:rPr lang="fr-FR"/>
              <a:pPr/>
              <a:t>21</a:t>
            </a:fld>
            <a:endParaRPr lang="fr-FR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53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8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339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0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7" r:id="rId4"/>
    <p:sldLayoutId id="2147483659" r:id="rId5"/>
    <p:sldLayoutId id="2147483660" r:id="rId6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61448" y="384694"/>
            <a:ext cx="6229176" cy="100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CH" sz="4800" b="1" dirty="0" err="1">
                <a:solidFill>
                  <a:schemeClr val="bg1"/>
                </a:solidFill>
              </a:rPr>
              <a:t>Spielsucht</a:t>
            </a:r>
            <a:endParaRPr lang="fr-CH" sz="48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61448" y="2167026"/>
            <a:ext cx="11102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448" y="2649961"/>
            <a:ext cx="5644444" cy="2822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845018" y="412877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CH" dirty="0"/>
              <a:t>Verlauf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1485" y="5599768"/>
            <a:ext cx="4384675" cy="24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de-CH" sz="1000" dirty="0" err="1">
                <a:solidFill>
                  <a:schemeClr val="tx1"/>
                </a:solidFill>
              </a:rPr>
              <a:t>Whelan</a:t>
            </a:r>
            <a:r>
              <a:rPr lang="de-CH" sz="1000" dirty="0">
                <a:solidFill>
                  <a:schemeClr val="tx1"/>
                </a:solidFill>
              </a:rPr>
              <a:t> et al., 2007; </a:t>
            </a:r>
            <a:r>
              <a:rPr lang="de-CH" sz="1000" dirty="0" err="1">
                <a:solidFill>
                  <a:schemeClr val="tx1"/>
                </a:solidFill>
              </a:rPr>
              <a:t>Hodgins</a:t>
            </a:r>
            <a:r>
              <a:rPr lang="de-CH" sz="1000" dirty="0">
                <a:solidFill>
                  <a:schemeClr val="tx1"/>
                </a:solidFill>
              </a:rPr>
              <a:t> et al., 1999; </a:t>
            </a:r>
            <a:r>
              <a:rPr lang="de-CH" sz="1000" dirty="0" err="1">
                <a:solidFill>
                  <a:schemeClr val="tx1"/>
                </a:solidFill>
              </a:rPr>
              <a:t>Slutske</a:t>
            </a:r>
            <a:r>
              <a:rPr lang="de-CH" sz="1000" dirty="0">
                <a:solidFill>
                  <a:schemeClr val="tx1"/>
                </a:solidFill>
              </a:rPr>
              <a:t>, 2006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073012663"/>
              </p:ext>
            </p:extLst>
          </p:nvPr>
        </p:nvGraphicFramePr>
        <p:xfrm>
          <a:off x="714348" y="1497936"/>
          <a:ext cx="628654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009567" y="30371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1938" indent="-261938">
              <a:lnSpc>
                <a:spcPct val="100000"/>
              </a:lnSpc>
            </a:pPr>
            <a:r>
              <a:rPr lang="de-CH" sz="2000" b="1" dirty="0">
                <a:sym typeface="Wingdings 3" pitchFamily="18" charset="2"/>
              </a:rPr>
              <a:t>30% </a:t>
            </a:r>
          </a:p>
          <a:p>
            <a:pPr marL="261938" indent="-261938">
              <a:lnSpc>
                <a:spcPct val="100000"/>
              </a:lnSpc>
            </a:pPr>
            <a:r>
              <a:rPr lang="de-CH" sz="2000" b="1" dirty="0">
                <a:sym typeface="Wingdings 3" pitchFamily="18" charset="2"/>
              </a:rPr>
              <a:t>Remission</a:t>
            </a:r>
          </a:p>
        </p:txBody>
      </p:sp>
      <p:sp>
        <p:nvSpPr>
          <p:cNvPr id="1678341" name="Text Box 5"/>
          <p:cNvSpPr txBox="1">
            <a:spLocks noChangeArrowheads="1"/>
          </p:cNvSpPr>
          <p:nvPr/>
        </p:nvSpPr>
        <p:spPr bwMode="auto">
          <a:xfrm>
            <a:off x="6786282" y="2212316"/>
            <a:ext cx="2071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261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20% </a:t>
            </a:r>
          </a:p>
          <a:p>
            <a:pPr marL="261938" lvl="1" indent="-261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Remission </a:t>
            </a:r>
          </a:p>
          <a:p>
            <a:pPr marL="261938" lvl="1" indent="-261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ohne professionelle</a:t>
            </a:r>
          </a:p>
          <a:p>
            <a:pPr marL="261938" lvl="1" indent="-261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Hilfe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6282" y="3880803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10% </a:t>
            </a:r>
          </a:p>
          <a:p>
            <a:pPr marL="7938" indent="-7938">
              <a:lnSpc>
                <a:spcPct val="100000"/>
              </a:lnSpc>
            </a:pPr>
            <a:r>
              <a:rPr lang="de-CH" sz="1400" dirty="0">
                <a:sym typeface="Wingdings 3" pitchFamily="18" charset="2"/>
              </a:rPr>
              <a:t>Suchen professionelle Hilfe</a:t>
            </a:r>
          </a:p>
        </p:txBody>
      </p:sp>
    </p:spTree>
    <p:extLst>
      <p:ext uri="{BB962C8B-B14F-4D97-AF65-F5344CB8AC3E}">
        <p14:creationId xmlns:p14="http://schemas.microsoft.com/office/powerpoint/2010/main" val="237498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10058400" y="3581400"/>
            <a:ext cx="6858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fr-CH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54049" y="578767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Unproblematischer</a:t>
            </a:r>
            <a:r>
              <a:rPr lang="fr-CH" dirty="0"/>
              <a:t> </a:t>
            </a:r>
            <a:r>
              <a:rPr lang="fr-CH" dirty="0" err="1"/>
              <a:t>Spieler</a:t>
            </a:r>
            <a:r>
              <a:rPr lang="fr-CH" dirty="0"/>
              <a:t>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6F6D7C-773F-204A-9F58-C4A1265597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8754"/>
            <a:ext cx="2726431" cy="4085291"/>
          </a:xfrm>
          <a:prstGeom prst="rect">
            <a:avLst/>
          </a:prstGeom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438400" y="2504577"/>
            <a:ext cx="6262662" cy="1846659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/>
          <a:p>
            <a: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Spielt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zum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Vergnügen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</a:t>
            </a: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Akzeptiert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den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Verlust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des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eingesetzten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Geldes</a:t>
            </a:r>
            <a:endParaRPr lang="fr-CA" altLang="en-US" sz="2000" dirty="0">
              <a:solidFill>
                <a:srgbClr val="404040"/>
              </a:solidFill>
              <a:sym typeface="Wingdings 3" pitchFamily="18" charset="2"/>
            </a:endParaRP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Spielt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gemäss</a:t>
            </a:r>
            <a:r>
              <a:rPr lang="fr-CA" altLang="en-US" sz="2000" dirty="0">
                <a:solidFill>
                  <a:srgbClr val="404040"/>
                </a:solidFill>
                <a:sym typeface="Wingdings 3" pitchFamily="18" charset="2"/>
              </a:rPr>
              <a:t> seiner </a:t>
            </a:r>
            <a:r>
              <a:rPr lang="fr-CA" altLang="en-US" sz="2000" dirty="0" err="1">
                <a:solidFill>
                  <a:srgbClr val="404040"/>
                </a:solidFill>
                <a:sym typeface="Wingdings 3" pitchFamily="18" charset="2"/>
              </a:rPr>
              <a:t>Vermögensverhältnisse</a:t>
            </a:r>
            <a:endParaRPr lang="fr-CA" altLang="en-US" sz="2000" dirty="0">
              <a:solidFill>
                <a:srgbClr val="404040"/>
              </a:solidFill>
              <a:sym typeface="Wingdings 3" pitchFamily="18" charset="2"/>
            </a:endParaRPr>
          </a:p>
          <a:p>
            <a: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dirty="0">
                <a:solidFill>
                  <a:srgbClr val="404040"/>
                </a:solidFill>
              </a:rPr>
              <a:t>Jagt den Verlusten nicht hinterher (kein "</a:t>
            </a:r>
            <a:r>
              <a:rPr lang="de-CH" sz="2000" dirty="0" err="1">
                <a:solidFill>
                  <a:srgbClr val="404040"/>
                </a:solidFill>
              </a:rPr>
              <a:t>Chasing</a:t>
            </a:r>
            <a:r>
              <a:rPr lang="de-CH" sz="2000" dirty="0">
                <a:solidFill>
                  <a:srgbClr val="404040"/>
                </a:solidFill>
              </a:rPr>
              <a:t>")</a:t>
            </a:r>
            <a:endParaRPr lang="fr-CA" altLang="en-US" sz="2000" dirty="0">
              <a:solidFill>
                <a:srgbClr val="40404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414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6" name="Text Box 4"/>
          <p:cNvSpPr txBox="1">
            <a:spLocks noChangeArrowheads="1"/>
          </p:cNvSpPr>
          <p:nvPr/>
        </p:nvSpPr>
        <p:spPr bwMode="auto">
          <a:xfrm>
            <a:off x="916454" y="412337"/>
            <a:ext cx="7921625" cy="73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CH"/>
              <a:t>Die Suchtkarriere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95415" y="3821859"/>
            <a:ext cx="1139827" cy="1223962"/>
            <a:chOff x="912" y="2639"/>
            <a:chExt cx="718" cy="771"/>
          </a:xfrm>
        </p:grpSpPr>
        <p:sp>
          <p:nvSpPr>
            <p:cNvPr id="1068040" name="Text Box 8"/>
            <p:cNvSpPr txBox="1">
              <a:spLocks noChangeArrowheads="1"/>
            </p:cNvSpPr>
            <p:nvPr/>
          </p:nvSpPr>
          <p:spPr bwMode="auto">
            <a:xfrm>
              <a:off x="912" y="3158"/>
              <a:ext cx="71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de-CH" sz="2000" b="1" dirty="0">
                  <a:solidFill>
                    <a:srgbClr val="80CF90"/>
                  </a:solidFill>
                </a:rPr>
                <a:t>Kontext</a:t>
              </a:r>
            </a:p>
          </p:txBody>
        </p:sp>
        <p:cxnSp>
          <p:nvCxnSpPr>
            <p:cNvPr id="1068041" name="AutoShape 9"/>
            <p:cNvCxnSpPr>
              <a:cxnSpLocks noChangeShapeType="1"/>
              <a:stCxn id="1068040" idx="0"/>
              <a:endCxn id="1068049" idx="2"/>
            </p:cNvCxnSpPr>
            <p:nvPr/>
          </p:nvCxnSpPr>
          <p:spPr bwMode="auto">
            <a:xfrm flipH="1" flipV="1">
              <a:off x="1264" y="2639"/>
              <a:ext cx="7" cy="5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27313" y="2701084"/>
            <a:ext cx="1584325" cy="2358884"/>
            <a:chOff x="1746" y="1888"/>
            <a:chExt cx="830" cy="1531"/>
          </a:xfrm>
        </p:grpSpPr>
        <p:sp>
          <p:nvSpPr>
            <p:cNvPr id="1068043" name="Text Box 11"/>
            <p:cNvSpPr txBox="1">
              <a:spLocks noChangeArrowheads="1"/>
            </p:cNvSpPr>
            <p:nvPr/>
          </p:nvSpPr>
          <p:spPr bwMode="auto">
            <a:xfrm>
              <a:off x="1746" y="3159"/>
              <a:ext cx="83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de-CH" sz="2000" b="1" i="1">
                  <a:solidFill>
                    <a:srgbClr val="80CF90"/>
                  </a:solidFill>
                </a:rPr>
                <a:t>Vergnügen</a:t>
              </a:r>
            </a:p>
          </p:txBody>
        </p:sp>
        <p:cxnSp>
          <p:nvCxnSpPr>
            <p:cNvPr id="1068044" name="AutoShape 12"/>
            <p:cNvCxnSpPr>
              <a:cxnSpLocks noChangeShapeType="1"/>
              <a:stCxn id="1068043" idx="0"/>
            </p:cNvCxnSpPr>
            <p:nvPr/>
          </p:nvCxnSpPr>
          <p:spPr bwMode="auto">
            <a:xfrm flipH="1" flipV="1">
              <a:off x="2154" y="1888"/>
              <a:ext cx="7" cy="1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19668" y="2701083"/>
            <a:ext cx="2222502" cy="2357343"/>
            <a:chOff x="3120" y="1888"/>
            <a:chExt cx="1400" cy="1530"/>
          </a:xfrm>
        </p:grpSpPr>
        <p:sp>
          <p:nvSpPr>
            <p:cNvPr id="1068046" name="Text Box 14"/>
            <p:cNvSpPr txBox="1">
              <a:spLocks noChangeArrowheads="1"/>
            </p:cNvSpPr>
            <p:nvPr/>
          </p:nvSpPr>
          <p:spPr bwMode="auto">
            <a:xfrm>
              <a:off x="3120" y="3158"/>
              <a:ext cx="140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de-CH" sz="2000" b="1" dirty="0">
                  <a:solidFill>
                    <a:srgbClr val="80CF90"/>
                  </a:solidFill>
                </a:rPr>
                <a:t>Automatisierung</a:t>
              </a:r>
            </a:p>
          </p:txBody>
        </p:sp>
        <p:cxnSp>
          <p:nvCxnSpPr>
            <p:cNvPr id="1068047" name="AutoShape 15"/>
            <p:cNvCxnSpPr>
              <a:cxnSpLocks noChangeShapeType="1"/>
              <a:stCxn id="1068046" idx="0"/>
            </p:cNvCxnSpPr>
            <p:nvPr/>
          </p:nvCxnSpPr>
          <p:spPr bwMode="auto">
            <a:xfrm flipH="1" flipV="1">
              <a:off x="3801" y="1888"/>
              <a:ext cx="19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2" name="Groupe 21"/>
          <p:cNvGrpSpPr/>
          <p:nvPr/>
        </p:nvGrpSpPr>
        <p:grpSpPr>
          <a:xfrm>
            <a:off x="1285852" y="1978636"/>
            <a:ext cx="1440000" cy="1843283"/>
            <a:chOff x="1285852" y="2346190"/>
            <a:chExt cx="1440000" cy="1843283"/>
          </a:xfrm>
        </p:grpSpPr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1384300" y="3789363"/>
              <a:ext cx="114005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  <a:buSzTx/>
                <a:buFont typeface="Wingdings" pitchFamily="2" charset="2"/>
                <a:buNone/>
              </a:pPr>
              <a:r>
                <a:rPr lang="de-CH" sz="2000"/>
                <a:t>Initiation</a:t>
              </a:r>
            </a:p>
          </p:txBody>
        </p:sp>
        <p:pic>
          <p:nvPicPr>
            <p:cNvPr id="1075202" name="Picture 2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2346190"/>
              <a:ext cx="1440000" cy="144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5" name="Groupe 24"/>
          <p:cNvGrpSpPr/>
          <p:nvPr/>
        </p:nvGrpSpPr>
        <p:grpSpPr>
          <a:xfrm>
            <a:off x="2698750" y="1978636"/>
            <a:ext cx="2792413" cy="2160656"/>
            <a:chOff x="2698750" y="2346190"/>
            <a:chExt cx="2792413" cy="2160656"/>
          </a:xfrm>
        </p:grpSpPr>
        <p:cxnSp>
          <p:nvCxnSpPr>
            <p:cNvPr id="1068038" name="AutoShape 6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2698750" y="3051175"/>
              <a:ext cx="12239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23" name="Groupe 22"/>
            <p:cNvGrpSpPr/>
            <p:nvPr/>
          </p:nvGrpSpPr>
          <p:grpSpPr>
            <a:xfrm>
              <a:off x="3794865" y="2346190"/>
              <a:ext cx="1696298" cy="2160656"/>
              <a:chOff x="3794865" y="2346190"/>
              <a:chExt cx="1696298" cy="2160656"/>
            </a:xfrm>
          </p:grpSpPr>
          <p:sp>
            <p:nvSpPr>
              <p:cNvPr id="1068052" name="Text Box 20"/>
              <p:cNvSpPr txBox="1">
                <a:spLocks noChangeArrowheads="1"/>
              </p:cNvSpPr>
              <p:nvPr/>
            </p:nvSpPr>
            <p:spPr bwMode="auto">
              <a:xfrm>
                <a:off x="3794865" y="3798960"/>
                <a:ext cx="1696298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buClr>
                    <a:srgbClr val="EA8B00"/>
                  </a:buClr>
                  <a:buSzTx/>
                  <a:buFont typeface="Wingdings" pitchFamily="2" charset="2"/>
                  <a:buNone/>
                </a:pPr>
                <a:r>
                  <a:rPr lang="de-CH" sz="2000"/>
                  <a:t>Hedonischer </a:t>
                </a:r>
              </a:p>
              <a:p>
                <a:pPr algn="ctr">
                  <a:lnSpc>
                    <a:spcPct val="100000"/>
                  </a:lnSpc>
                  <a:buClr>
                    <a:srgbClr val="EA8B00"/>
                  </a:buClr>
                  <a:buSzTx/>
                  <a:buFont typeface="Wingdings" pitchFamily="2" charset="2"/>
                  <a:buNone/>
                </a:pPr>
                <a:r>
                  <a:rPr lang="de-CH" sz="2000"/>
                  <a:t>Konsum</a:t>
                </a:r>
              </a:p>
            </p:txBody>
          </p:sp>
          <p:pic>
            <p:nvPicPr>
              <p:cNvPr id="1075203" name="Picture 3"/>
              <p:cNvPicPr>
                <a:picLocks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058" y="2346190"/>
                <a:ext cx="1440000" cy="144000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6" name="Groupe 25"/>
          <p:cNvGrpSpPr/>
          <p:nvPr/>
        </p:nvGrpSpPr>
        <p:grpSpPr>
          <a:xfrm>
            <a:off x="5362575" y="1978636"/>
            <a:ext cx="2649689" cy="1843283"/>
            <a:chOff x="5362575" y="2346190"/>
            <a:chExt cx="2649689" cy="1843283"/>
          </a:xfrm>
        </p:grpSpPr>
        <p:cxnSp>
          <p:nvCxnSpPr>
            <p:cNvPr id="1068037" name="AutoShape 5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5362575" y="3051175"/>
              <a:ext cx="118586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24" name="Groupe 23"/>
            <p:cNvGrpSpPr/>
            <p:nvPr/>
          </p:nvGrpSpPr>
          <p:grpSpPr>
            <a:xfrm>
              <a:off x="6572264" y="2346190"/>
              <a:ext cx="1440000" cy="1843283"/>
              <a:chOff x="6572264" y="2346190"/>
              <a:chExt cx="1440000" cy="1843283"/>
            </a:xfrm>
          </p:grpSpPr>
          <p:sp>
            <p:nvSpPr>
              <p:cNvPr id="1068055" name="Text Box 23"/>
              <p:cNvSpPr txBox="1">
                <a:spLocks noChangeArrowheads="1"/>
              </p:cNvSpPr>
              <p:nvPr/>
            </p:nvSpPr>
            <p:spPr bwMode="auto">
              <a:xfrm>
                <a:off x="6848222" y="3789363"/>
                <a:ext cx="840295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buClr>
                    <a:srgbClr val="EA8B00"/>
                  </a:buClr>
                  <a:buSzTx/>
                  <a:buFont typeface="Wingdings" pitchFamily="2" charset="2"/>
                  <a:buNone/>
                </a:pPr>
                <a:r>
                  <a:rPr lang="de-CH" sz="2000"/>
                  <a:t>Sucht</a:t>
                </a:r>
              </a:p>
            </p:txBody>
          </p:sp>
          <p:pic>
            <p:nvPicPr>
              <p:cNvPr id="1075204" name="Picture 4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64" y="2346190"/>
                <a:ext cx="1440000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97173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b="1" dirty="0">
                <a:solidFill>
                  <a:srgbClr val="7F7F7F"/>
                </a:solidFill>
              </a:rPr>
              <a:t>Prämissen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8641"/>
            <a:ext cx="3668889" cy="2551588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3424519" y="1950024"/>
            <a:ext cx="4985702" cy="316882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743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200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657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8288" indent="-26828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Menschliches Gehirn: Ergebnis der Evolution</a:t>
            </a:r>
          </a:p>
          <a:p>
            <a:pPr marL="620713" indent="-26828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1600" i="1" dirty="0"/>
              <a:t>Lernorgan</a:t>
            </a:r>
          </a:p>
          <a:p>
            <a:pPr marL="620713" indent="-26828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1600" dirty="0"/>
              <a:t>Verstärkung / Automatisierung von Verhalten, welche den Fortbestand der Gene ermöglichen</a:t>
            </a:r>
          </a:p>
          <a:p>
            <a:pPr marL="268288" indent="-268288">
              <a:spcAft>
                <a:spcPts val="1800"/>
              </a:spcAft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Kulturelle Evolution schneller als biologische Evolution</a:t>
            </a:r>
          </a:p>
        </p:txBody>
      </p:sp>
    </p:spTree>
    <p:extLst>
      <p:ext uri="{BB962C8B-B14F-4D97-AF65-F5344CB8AC3E}">
        <p14:creationId xmlns:p14="http://schemas.microsoft.com/office/powerpoint/2010/main" val="410132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4372" y="903110"/>
            <a:ext cx="2596446" cy="2596446"/>
          </a:xfrm>
          <a:prstGeom prst="rect">
            <a:avLst/>
          </a:prstGeom>
        </p:spPr>
      </p:pic>
      <p:grpSp>
        <p:nvGrpSpPr>
          <p:cNvPr id="15" name="Gruppierung 14"/>
          <p:cNvGrpSpPr/>
          <p:nvPr/>
        </p:nvGrpSpPr>
        <p:grpSpPr>
          <a:xfrm>
            <a:off x="1417196" y="1571558"/>
            <a:ext cx="4664694" cy="369330"/>
            <a:chOff x="1417196" y="1571558"/>
            <a:chExt cx="4664694" cy="369330"/>
          </a:xfrm>
        </p:grpSpPr>
        <p:sp>
          <p:nvSpPr>
            <p:cNvPr id="6" name="Textfeld 5"/>
            <p:cNvSpPr txBox="1"/>
            <p:nvPr/>
          </p:nvSpPr>
          <p:spPr>
            <a:xfrm>
              <a:off x="1417196" y="1571558"/>
              <a:ext cx="22852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Physiologische</a:t>
              </a: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Reize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erade Verbindung 8"/>
            <p:cNvCxnSpPr>
              <a:stCxn id="6" idx="3"/>
            </p:cNvCxnSpPr>
            <p:nvPr/>
          </p:nvCxnSpPr>
          <p:spPr>
            <a:xfrm>
              <a:off x="3702435" y="1756223"/>
              <a:ext cx="2379455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Gruppierung 15"/>
          <p:cNvGrpSpPr/>
          <p:nvPr/>
        </p:nvGrpSpPr>
        <p:grpSpPr>
          <a:xfrm>
            <a:off x="5640444" y="3612445"/>
            <a:ext cx="2644312" cy="1361950"/>
            <a:chOff x="5640444" y="3612445"/>
            <a:chExt cx="2644312" cy="1361950"/>
          </a:xfrm>
        </p:grpSpPr>
        <p:sp>
          <p:nvSpPr>
            <p:cNvPr id="10" name="Textfeld 9"/>
            <p:cNvSpPr txBox="1"/>
            <p:nvPr/>
          </p:nvSpPr>
          <p:spPr>
            <a:xfrm>
              <a:off x="5640444" y="4605065"/>
              <a:ext cx="264431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Pharmakologische</a:t>
              </a: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Reize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erade Verbindung 11"/>
            <p:cNvCxnSpPr>
              <a:stCxn id="10" idx="0"/>
            </p:cNvCxnSpPr>
            <p:nvPr/>
          </p:nvCxnSpPr>
          <p:spPr>
            <a:xfrm flipV="1">
              <a:off x="6962600" y="3612445"/>
              <a:ext cx="0" cy="99262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18832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32" y="2274004"/>
            <a:ext cx="2349500" cy="211455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Saliente</a:t>
            </a:r>
            <a:r>
              <a:rPr lang="fr-FR" sz="4400" b="1" dirty="0">
                <a:solidFill>
                  <a:srgbClr val="7F7F7F"/>
                </a:solidFill>
              </a:rPr>
              <a:t> Stimuli</a:t>
            </a:r>
          </a:p>
        </p:txBody>
      </p:sp>
      <p:grpSp>
        <p:nvGrpSpPr>
          <p:cNvPr id="32" name="Gruppierung 31"/>
          <p:cNvGrpSpPr/>
          <p:nvPr/>
        </p:nvGrpSpPr>
        <p:grpSpPr>
          <a:xfrm>
            <a:off x="1589081" y="1598788"/>
            <a:ext cx="1907851" cy="1732491"/>
            <a:chOff x="1589081" y="1598788"/>
            <a:chExt cx="1907851" cy="1732491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9081" y="1598788"/>
              <a:ext cx="922866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5" name="Gerade Verbindung 14"/>
            <p:cNvCxnSpPr>
              <a:stCxn id="4" idx="5"/>
              <a:endCxn id="2" idx="1"/>
            </p:cNvCxnSpPr>
            <p:nvPr/>
          </p:nvCxnSpPr>
          <p:spPr>
            <a:xfrm>
              <a:off x="2376796" y="2393730"/>
              <a:ext cx="1120136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Gruppierung 32"/>
          <p:cNvGrpSpPr/>
          <p:nvPr/>
        </p:nvGrpSpPr>
        <p:grpSpPr>
          <a:xfrm>
            <a:off x="1589081" y="2865613"/>
            <a:ext cx="1907851" cy="931333"/>
            <a:chOff x="1589081" y="2865613"/>
            <a:chExt cx="1907851" cy="931333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081" y="2865613"/>
              <a:ext cx="931673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7" name="Gerade Verbindung 16"/>
            <p:cNvCxnSpPr>
              <a:stCxn id="6" idx="6"/>
              <a:endCxn id="2" idx="1"/>
            </p:cNvCxnSpPr>
            <p:nvPr/>
          </p:nvCxnSpPr>
          <p:spPr>
            <a:xfrm flipV="1">
              <a:off x="2520754" y="3331279"/>
              <a:ext cx="976178" cy="1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4" name="Gruppierung 33"/>
          <p:cNvGrpSpPr/>
          <p:nvPr/>
        </p:nvGrpSpPr>
        <p:grpSpPr>
          <a:xfrm>
            <a:off x="1582808" y="3331279"/>
            <a:ext cx="1914124" cy="1732491"/>
            <a:chOff x="1582808" y="3331279"/>
            <a:chExt cx="1914124" cy="1732491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2808" y="4132437"/>
              <a:ext cx="929139" cy="93133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0" name="Gerade Verbindung 19"/>
            <p:cNvCxnSpPr>
              <a:stCxn id="7" idx="7"/>
              <a:endCxn id="2" idx="1"/>
            </p:cNvCxnSpPr>
            <p:nvPr/>
          </p:nvCxnSpPr>
          <p:spPr>
            <a:xfrm flipV="1">
              <a:off x="2375878" y="3331279"/>
              <a:ext cx="1121054" cy="93754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5" name="Gruppierung 34"/>
          <p:cNvGrpSpPr/>
          <p:nvPr/>
        </p:nvGrpSpPr>
        <p:grpSpPr>
          <a:xfrm>
            <a:off x="5846432" y="1598788"/>
            <a:ext cx="1911096" cy="1732491"/>
            <a:chOff x="5846432" y="1598788"/>
            <a:chExt cx="1911096" cy="1732491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6194" y="1598788"/>
              <a:ext cx="931334" cy="929149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2" name="Gerade Verbindung 21"/>
            <p:cNvCxnSpPr>
              <a:stCxn id="9" idx="3"/>
            </p:cNvCxnSpPr>
            <p:nvPr/>
          </p:nvCxnSpPr>
          <p:spPr>
            <a:xfrm flipH="1">
              <a:off x="5846432" y="2391866"/>
              <a:ext cx="1116153" cy="939413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uppierung 35"/>
          <p:cNvGrpSpPr/>
          <p:nvPr/>
        </p:nvGrpSpPr>
        <p:grpSpPr>
          <a:xfrm>
            <a:off x="5846432" y="2864246"/>
            <a:ext cx="1914679" cy="934066"/>
            <a:chOff x="5846432" y="2864246"/>
            <a:chExt cx="1914679" cy="934066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2611" y="2864246"/>
              <a:ext cx="938500" cy="934066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7" name="Gerade Verbindung 26"/>
            <p:cNvCxnSpPr>
              <a:stCxn id="10" idx="2"/>
              <a:endCxn id="2" idx="3"/>
            </p:cNvCxnSpPr>
            <p:nvPr/>
          </p:nvCxnSpPr>
          <p:spPr>
            <a:xfrm flipH="1">
              <a:off x="5846432" y="3331279"/>
              <a:ext cx="976179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7" name="Gruppierung 36"/>
          <p:cNvGrpSpPr/>
          <p:nvPr/>
        </p:nvGrpSpPr>
        <p:grpSpPr>
          <a:xfrm>
            <a:off x="5846432" y="3331279"/>
            <a:ext cx="1909589" cy="1732491"/>
            <a:chOff x="5846432" y="3331279"/>
            <a:chExt cx="1909589" cy="1732491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27701" y="4134945"/>
              <a:ext cx="928320" cy="928825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9" name="Gerade Verbindung 28"/>
            <p:cNvCxnSpPr>
              <a:stCxn id="11" idx="1"/>
              <a:endCxn id="2" idx="3"/>
            </p:cNvCxnSpPr>
            <p:nvPr/>
          </p:nvCxnSpPr>
          <p:spPr>
            <a:xfrm flipH="1" flipV="1">
              <a:off x="5846432" y="3331279"/>
              <a:ext cx="1117218" cy="939689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0987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994" y="2274005"/>
            <a:ext cx="2349500" cy="211455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Saliente</a:t>
            </a:r>
            <a:r>
              <a:rPr lang="fr-FR" sz="4400" b="1" dirty="0">
                <a:solidFill>
                  <a:srgbClr val="7F7F7F"/>
                </a:solidFill>
              </a:rPr>
              <a:t> Stimuli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143" y="2865614"/>
            <a:ext cx="931673" cy="931333"/>
          </a:xfrm>
          <a:prstGeom prst="ellipse">
            <a:avLst/>
          </a:prstGeom>
          <a:ln>
            <a:solidFill>
              <a:srgbClr val="7F7F7F"/>
            </a:solidFill>
          </a:ln>
        </p:spPr>
      </p:pic>
      <p:cxnSp>
        <p:nvCxnSpPr>
          <p:cNvPr id="17" name="Gerade Verbindung 16"/>
          <p:cNvCxnSpPr>
            <a:stCxn id="6" idx="6"/>
            <a:endCxn id="2" idx="1"/>
          </p:cNvCxnSpPr>
          <p:nvPr/>
        </p:nvCxnSpPr>
        <p:spPr>
          <a:xfrm flipV="1">
            <a:off x="5279816" y="3331280"/>
            <a:ext cx="976178" cy="1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Gruppierung 37"/>
          <p:cNvGrpSpPr/>
          <p:nvPr/>
        </p:nvGrpSpPr>
        <p:grpSpPr>
          <a:xfrm>
            <a:off x="1413909" y="2873359"/>
            <a:ext cx="2934234" cy="915843"/>
            <a:chOff x="1413909" y="2873359"/>
            <a:chExt cx="2934234" cy="915843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3909" y="2873359"/>
              <a:ext cx="921839" cy="915843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12" name="Gerade Verbindung 11"/>
            <p:cNvCxnSpPr>
              <a:stCxn id="6" idx="2"/>
              <a:endCxn id="5" idx="6"/>
            </p:cNvCxnSpPr>
            <p:nvPr/>
          </p:nvCxnSpPr>
          <p:spPr>
            <a:xfrm flipH="1">
              <a:off x="2335748" y="3331281"/>
              <a:ext cx="2012395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stealth"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feld 15"/>
            <p:cNvSpPr txBox="1"/>
            <p:nvPr/>
          </p:nvSpPr>
          <p:spPr>
            <a:xfrm>
              <a:off x="2838210" y="3138488"/>
              <a:ext cx="1139092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Assoziation</a:t>
              </a: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1874829" y="1791675"/>
            <a:ext cx="2939151" cy="1081685"/>
            <a:chOff x="1874829" y="1791675"/>
            <a:chExt cx="2939151" cy="1081685"/>
          </a:xfrm>
        </p:grpSpPr>
        <p:cxnSp>
          <p:nvCxnSpPr>
            <p:cNvPr id="21" name="Gekrümmte Verbindung 20"/>
            <p:cNvCxnSpPr>
              <a:stCxn id="5" idx="0"/>
              <a:endCxn id="6" idx="0"/>
            </p:cNvCxnSpPr>
            <p:nvPr/>
          </p:nvCxnSpPr>
          <p:spPr>
            <a:xfrm rot="5400000" flipH="1" flipV="1">
              <a:off x="3340532" y="1399912"/>
              <a:ext cx="7745" cy="2939151"/>
            </a:xfrm>
            <a:prstGeom prst="curvedConnector3">
              <a:avLst>
                <a:gd name="adj1" fmla="val 12008806"/>
              </a:avLst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feld 27"/>
            <p:cNvSpPr txBox="1"/>
            <p:nvPr/>
          </p:nvSpPr>
          <p:spPr>
            <a:xfrm>
              <a:off x="2804847" y="1791675"/>
              <a:ext cx="1185580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600" dirty="0" err="1">
                  <a:solidFill>
                    <a:srgbClr val="000000"/>
                  </a:solidFill>
                </a:rPr>
                <a:t>Voraussage</a:t>
              </a: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ruppierung 39"/>
          <p:cNvGrpSpPr/>
          <p:nvPr/>
        </p:nvGrpSpPr>
        <p:grpSpPr>
          <a:xfrm>
            <a:off x="1687946" y="3789201"/>
            <a:ext cx="5742798" cy="1224446"/>
            <a:chOff x="1687946" y="3789201"/>
            <a:chExt cx="5742798" cy="1224446"/>
          </a:xfrm>
        </p:grpSpPr>
        <p:cxnSp>
          <p:nvCxnSpPr>
            <p:cNvPr id="31" name="Gekrümmte Verbindung 30"/>
            <p:cNvCxnSpPr>
              <a:stCxn id="5" idx="4"/>
              <a:endCxn id="2" idx="2"/>
            </p:cNvCxnSpPr>
            <p:nvPr/>
          </p:nvCxnSpPr>
          <p:spPr>
            <a:xfrm rot="16200000" flipH="1">
              <a:off x="4353110" y="1310920"/>
              <a:ext cx="599353" cy="5555915"/>
            </a:xfrm>
            <a:prstGeom prst="curvedConnector3">
              <a:avLst>
                <a:gd name="adj1" fmla="val 263697"/>
              </a:avLst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feld 33"/>
            <p:cNvSpPr txBox="1"/>
            <p:nvPr/>
          </p:nvSpPr>
          <p:spPr>
            <a:xfrm>
              <a:off x="1687946" y="4428874"/>
              <a:ext cx="1413205" cy="5847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Konditionierter</a:t>
              </a: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>
                  <a:solidFill>
                    <a:srgbClr val="000000"/>
                  </a:solidFill>
                </a:rPr>
                <a:t>Stimulus</a:t>
              </a: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2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80" y="980249"/>
            <a:ext cx="2992647" cy="32649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76373" y="5298002"/>
            <a:ext cx="1996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/>
              <a:t>Sescousse</a:t>
            </a:r>
            <a:r>
              <a:rPr lang="fr-FR" sz="1400" dirty="0"/>
              <a:t> et al., 2013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106" y="1586976"/>
            <a:ext cx="2190645" cy="2040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17602" y="3725281"/>
            <a:ext cx="7976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Kokain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417972" y="5298002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/>
              <a:t>Breiter</a:t>
            </a:r>
            <a:r>
              <a:rPr lang="fr-FR" sz="1400" dirty="0"/>
              <a:t> et al, 1997</a:t>
            </a:r>
          </a:p>
        </p:txBody>
      </p:sp>
    </p:spTree>
    <p:extLst>
      <p:ext uri="{BB962C8B-B14F-4D97-AF65-F5344CB8AC3E}">
        <p14:creationId xmlns:p14="http://schemas.microsoft.com/office/powerpoint/2010/main" val="152384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/>
          <p:cNvCxnSpPr>
            <a:stCxn id="1121283" idx="0"/>
            <a:endCxn id="1121282" idx="2"/>
          </p:cNvCxnSpPr>
          <p:nvPr/>
        </p:nvCxnSpPr>
        <p:spPr bwMode="auto">
          <a:xfrm rot="16200000" flipV="1">
            <a:off x="3232089" y="3032100"/>
            <a:ext cx="299027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121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69720"/>
            <a:ext cx="3143272" cy="275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12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599" y="455274"/>
            <a:ext cx="857256" cy="10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128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4527240"/>
            <a:ext cx="10248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6081" y="5623275"/>
            <a:ext cx="4384675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 err="1"/>
              <a:t>Schultz</a:t>
            </a:r>
            <a:r>
              <a:rPr lang="fr-CH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45872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/>
          <p:cNvCxnSpPr>
            <a:endCxn id="1121282" idx="2"/>
          </p:cNvCxnSpPr>
          <p:nvPr/>
        </p:nvCxnSpPr>
        <p:spPr bwMode="auto">
          <a:xfrm rot="16200000" flipV="1">
            <a:off x="2465901" y="2701803"/>
            <a:ext cx="2847402" cy="134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1212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154" y="417471"/>
            <a:ext cx="687409" cy="8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12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848" y="4632313"/>
            <a:ext cx="71738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7604" y="5601632"/>
            <a:ext cx="4384675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 err="1"/>
              <a:t>Schultz</a:t>
            </a:r>
            <a:r>
              <a:rPr lang="fr-CH" dirty="0"/>
              <a:t>, 2010</a:t>
            </a:r>
          </a:p>
        </p:txBody>
      </p:sp>
      <p:pic>
        <p:nvPicPr>
          <p:cNvPr id="112230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099" y="4203685"/>
            <a:ext cx="46351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2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3336" y="1285860"/>
            <a:ext cx="421484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394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400" b="1">
                <a:solidFill>
                  <a:srgbClr val="7F7F7F"/>
                </a:solidFill>
              </a:rPr>
              <a:t>Definition des Spiels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21793" y="1583135"/>
            <a:ext cx="5316540" cy="3670468"/>
          </a:xfrm>
        </p:spPr>
        <p:txBody>
          <a:bodyPr/>
          <a:lstStyle/>
          <a:p>
            <a:pPr>
              <a:buClr>
                <a:srgbClr val="FF6FCF"/>
              </a:buClr>
            </a:pPr>
            <a:r>
              <a:rPr lang="de-CH" sz="2000" dirty="0"/>
              <a:t>Aktivität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frei und freiwillig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bereitet Freude und Vergnügen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vom Rest der Existenz getrennt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unproduktiv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endParaRPr lang="de-CH" sz="2000" dirty="0"/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zeitlich und örtlich begrenzt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geregelt</a:t>
            </a:r>
          </a:p>
          <a:p>
            <a:pPr marL="268288" indent="-268288">
              <a:buClr>
                <a:srgbClr val="FF6FCF"/>
              </a:buClr>
              <a:buFont typeface="Arial"/>
              <a:buChar char="•"/>
            </a:pPr>
            <a:r>
              <a:rPr lang="de-CH" sz="2000" dirty="0"/>
              <a:t>ungewisser Ausgang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6431933" y="2032000"/>
            <a:ext cx="2712067" cy="3066381"/>
            <a:chOff x="6431933" y="2032000"/>
            <a:chExt cx="2712067" cy="3066381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1933" y="2032000"/>
              <a:ext cx="2712067" cy="269522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7066022" y="4821384"/>
              <a:ext cx="144388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CH" sz="1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Roger Callois, 1958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39" name="Rectangle 31"/>
          <p:cNvSpPr>
            <a:spLocks noChangeArrowheads="1"/>
          </p:cNvSpPr>
          <p:nvPr/>
        </p:nvSpPr>
        <p:spPr bwMode="auto">
          <a:xfrm>
            <a:off x="3246045" y="1745823"/>
            <a:ext cx="5000660" cy="3214710"/>
          </a:xfrm>
          <a:prstGeom prst="rect">
            <a:avLst/>
          </a:prstGeom>
        </p:spPr>
        <p:txBody>
          <a:bodyPr/>
          <a:lstStyle/>
          <a:p>
            <a:pPr marL="268288" indent="-268288">
              <a:spcBef>
                <a:spcPts val="600"/>
              </a:spcBef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fr-CH" altLang="he-IL" dirty="0" err="1">
                <a:solidFill>
                  <a:srgbClr val="404040"/>
                </a:solidFill>
              </a:rPr>
              <a:t>Steigung</a:t>
            </a:r>
            <a:r>
              <a:rPr lang="fr-CH" altLang="he-IL" dirty="0">
                <a:solidFill>
                  <a:srgbClr val="404040"/>
                </a:solidFill>
              </a:rPr>
              <a:t> bis </a:t>
            </a:r>
            <a:r>
              <a:rPr lang="fr-CH" altLang="he-IL" dirty="0" err="1">
                <a:solidFill>
                  <a:srgbClr val="404040"/>
                </a:solidFill>
              </a:rPr>
              <a:t>zum</a:t>
            </a:r>
            <a:r>
              <a:rPr lang="fr-CH" altLang="he-IL" dirty="0">
                <a:solidFill>
                  <a:srgbClr val="404040"/>
                </a:solidFill>
              </a:rPr>
              <a:t> </a:t>
            </a:r>
            <a:r>
              <a:rPr lang="fr-CH" altLang="he-IL" dirty="0" err="1">
                <a:solidFill>
                  <a:srgbClr val="404040"/>
                </a:solidFill>
              </a:rPr>
              <a:t>Zeitpunkt</a:t>
            </a:r>
            <a:r>
              <a:rPr lang="fr-CH" altLang="he-IL" dirty="0">
                <a:solidFill>
                  <a:srgbClr val="404040"/>
                </a:solidFill>
              </a:rPr>
              <a:t>, an </a:t>
            </a:r>
            <a:r>
              <a:rPr lang="fr-CH" altLang="he-IL" dirty="0" err="1">
                <a:solidFill>
                  <a:srgbClr val="404040"/>
                </a:solidFill>
              </a:rPr>
              <a:t>dem</a:t>
            </a:r>
            <a:r>
              <a:rPr lang="fr-CH" altLang="he-IL" dirty="0">
                <a:solidFill>
                  <a:srgbClr val="404040"/>
                </a:solidFill>
              </a:rPr>
              <a:t> die </a:t>
            </a:r>
            <a:r>
              <a:rPr lang="fr-CH" altLang="he-IL" dirty="0" err="1">
                <a:solidFill>
                  <a:srgbClr val="404040"/>
                </a:solidFill>
              </a:rPr>
              <a:t>Belohnung</a:t>
            </a:r>
            <a:r>
              <a:rPr lang="fr-CH" altLang="he-IL" dirty="0">
                <a:solidFill>
                  <a:srgbClr val="404040"/>
                </a:solidFill>
              </a:rPr>
              <a:t> </a:t>
            </a:r>
            <a:r>
              <a:rPr lang="fr-CH" altLang="he-IL" dirty="0" err="1">
                <a:solidFill>
                  <a:srgbClr val="404040"/>
                </a:solidFill>
              </a:rPr>
              <a:t>erwartet</a:t>
            </a:r>
            <a:r>
              <a:rPr lang="fr-CH" altLang="he-IL" dirty="0">
                <a:solidFill>
                  <a:srgbClr val="404040"/>
                </a:solidFill>
              </a:rPr>
              <a:t> </a:t>
            </a:r>
            <a:r>
              <a:rPr lang="fr-CH" altLang="he-IL" dirty="0" err="1">
                <a:solidFill>
                  <a:srgbClr val="404040"/>
                </a:solidFill>
              </a:rPr>
              <a:t>wird</a:t>
            </a:r>
            <a:endParaRPr lang="fr-CH" altLang="he-IL" dirty="0">
              <a:solidFill>
                <a:srgbClr val="404040"/>
              </a:solidFill>
            </a:endParaRPr>
          </a:p>
          <a:p>
            <a:pPr marL="268288" indent="-268288">
              <a:spcBef>
                <a:spcPts val="600"/>
              </a:spcBef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fr-CH" altLang="he-IL" dirty="0" err="1">
                <a:solidFill>
                  <a:srgbClr val="404040"/>
                </a:solidFill>
              </a:rPr>
              <a:t>Grösster</a:t>
            </a:r>
            <a:r>
              <a:rPr lang="fr-CH" altLang="he-IL" dirty="0">
                <a:solidFill>
                  <a:srgbClr val="404040"/>
                </a:solidFill>
              </a:rPr>
              <a:t> </a:t>
            </a:r>
            <a:r>
              <a:rPr lang="fr-CH" altLang="he-IL" dirty="0" err="1">
                <a:solidFill>
                  <a:srgbClr val="404040"/>
                </a:solidFill>
              </a:rPr>
              <a:t>Effekt</a:t>
            </a:r>
            <a:r>
              <a:rPr lang="fr-CH" altLang="he-IL" dirty="0">
                <a:solidFill>
                  <a:srgbClr val="404040"/>
                </a:solidFill>
              </a:rPr>
              <a:t> </a:t>
            </a:r>
            <a:r>
              <a:rPr lang="fr-CH" altLang="he-IL" dirty="0" err="1">
                <a:solidFill>
                  <a:srgbClr val="404040"/>
                </a:solidFill>
              </a:rPr>
              <a:t>für</a:t>
            </a:r>
            <a:r>
              <a:rPr lang="fr-CH" altLang="he-IL" dirty="0">
                <a:solidFill>
                  <a:srgbClr val="404040"/>
                </a:solidFill>
              </a:rPr>
              <a:t> 50% </a:t>
            </a:r>
            <a:r>
              <a:rPr lang="fr-CH" altLang="he-IL" dirty="0" err="1">
                <a:solidFill>
                  <a:srgbClr val="404040"/>
                </a:solidFill>
              </a:rPr>
              <a:t>Wahrscheinlichkeit</a:t>
            </a:r>
            <a:endParaRPr lang="fr-CH" altLang="he-IL" dirty="0">
              <a:solidFill>
                <a:srgbClr val="404040"/>
              </a:solidFill>
            </a:endParaRPr>
          </a:p>
          <a:p>
            <a:pPr marL="268288" indent="-268288">
              <a:spcBef>
                <a:spcPts val="600"/>
              </a:spcBef>
              <a:spcAft>
                <a:spcPts val="4200"/>
              </a:spcAft>
              <a:buClr>
                <a:srgbClr val="FF6FCF"/>
              </a:buClr>
              <a:buFont typeface="Arial"/>
              <a:buChar char="•"/>
            </a:pPr>
            <a:r>
              <a:rPr lang="fr-CH" altLang="he-IL" dirty="0">
                <a:solidFill>
                  <a:srgbClr val="404040"/>
                </a:solidFill>
                <a:sym typeface="Wingdings 3"/>
              </a:rPr>
              <a:t> Rampe </a:t>
            </a:r>
            <a:r>
              <a:rPr lang="fr-CH" altLang="he-IL" dirty="0" err="1">
                <a:solidFill>
                  <a:srgbClr val="404040"/>
                </a:solidFill>
                <a:sym typeface="Wingdings 3"/>
              </a:rPr>
              <a:t>kodiert</a:t>
            </a:r>
            <a:r>
              <a:rPr lang="fr-CH" altLang="he-IL" dirty="0">
                <a:solidFill>
                  <a:srgbClr val="404040"/>
                </a:solidFill>
                <a:sym typeface="Wingdings 3"/>
              </a:rPr>
              <a:t> </a:t>
            </a:r>
            <a:r>
              <a:rPr lang="fr-CH" altLang="he-IL" dirty="0" err="1">
                <a:solidFill>
                  <a:srgbClr val="404040"/>
                </a:solidFill>
                <a:sym typeface="Wingdings 3"/>
              </a:rPr>
              <a:t>Ungewissheit</a:t>
            </a:r>
            <a:endParaRPr lang="fr-CH" altLang="he-IL" dirty="0">
              <a:solidFill>
                <a:srgbClr val="404040"/>
              </a:solidFill>
            </a:endParaRPr>
          </a:p>
        </p:txBody>
      </p:sp>
      <p:pic>
        <p:nvPicPr>
          <p:cNvPr id="9220" name="Picture 34" descr="Fig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247769"/>
            <a:ext cx="2087555" cy="4061898"/>
          </a:xfr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338006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Rampeneffekt</a:t>
            </a:r>
            <a:endParaRPr lang="fr-CH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5652462"/>
            <a:ext cx="4384675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CH" dirty="0" err="1"/>
              <a:t>Fiorillo</a:t>
            </a:r>
            <a:r>
              <a:rPr lang="fr-CH" dirty="0"/>
              <a:t> et al., 2003</a:t>
            </a:r>
          </a:p>
        </p:txBody>
      </p:sp>
    </p:spTree>
    <p:extLst>
      <p:ext uri="{BB962C8B-B14F-4D97-AF65-F5344CB8AC3E}">
        <p14:creationId xmlns:p14="http://schemas.microsoft.com/office/powerpoint/2010/main" val="221254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1079228" y="4419323"/>
            <a:ext cx="3159244" cy="115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CA" altLang="en-US" sz="1600" dirty="0">
                <a:sym typeface="Wingdings 3" pitchFamily="18" charset="2"/>
              </a:rPr>
              <a:t>Je </a:t>
            </a:r>
            <a:r>
              <a:rPr lang="fr-CA" altLang="en-US" sz="1600" dirty="0" err="1">
                <a:sym typeface="Wingdings 3" pitchFamily="18" charset="2"/>
              </a:rPr>
              <a:t>mehr</a:t>
            </a:r>
            <a:r>
              <a:rPr lang="fr-CA" altLang="en-US" sz="1600" dirty="0">
                <a:sym typeface="Wingdings 3" pitchFamily="18" charset="2"/>
              </a:rPr>
              <a:t> </a:t>
            </a:r>
            <a:r>
              <a:rPr lang="fr-CA" altLang="en-US" sz="1600" dirty="0" err="1">
                <a:sym typeface="Wingdings 3" pitchFamily="18" charset="2"/>
              </a:rPr>
              <a:t>gespielt</a:t>
            </a:r>
            <a:r>
              <a:rPr lang="fr-CA" altLang="en-US" sz="1600" dirty="0">
                <a:sym typeface="Wingdings 3" pitchFamily="18" charset="2"/>
              </a:rPr>
              <a:t> </a:t>
            </a:r>
            <a:r>
              <a:rPr lang="fr-CA" altLang="en-US" sz="1600" dirty="0" err="1">
                <a:sym typeface="Wingdings 3" pitchFamily="18" charset="2"/>
              </a:rPr>
              <a:t>wird</a:t>
            </a:r>
            <a:endParaRPr lang="fr-CA" altLang="en-US" sz="1600" dirty="0">
              <a:sym typeface="Wingdings 3" pitchFamily="18" charset="2"/>
            </a:endParaRPr>
          </a:p>
          <a:p>
            <a:pPr marL="0" lvl="1" algn="l">
              <a:lnSpc>
                <a:spcPct val="110000"/>
              </a:lnSpc>
            </a:pPr>
            <a:r>
              <a:rPr lang="fr-CA" altLang="en-US" sz="1600" dirty="0">
                <a:sym typeface="Wingdings 3"/>
              </a:rPr>
              <a:t>  </a:t>
            </a:r>
            <a:r>
              <a:rPr lang="fr-CA" altLang="en-US" sz="1600" dirty="0" err="1">
                <a:sym typeface="Wingdings 3"/>
              </a:rPr>
              <a:t>Geschicklichkeit</a:t>
            </a:r>
            <a:r>
              <a:rPr lang="fr-CA" altLang="en-US" sz="1600" dirty="0">
                <a:sym typeface="Wingdings 3"/>
              </a:rPr>
              <a:t> </a:t>
            </a:r>
          </a:p>
          <a:p>
            <a:pPr marL="0" lvl="1" algn="l">
              <a:lnSpc>
                <a:spcPct val="110000"/>
              </a:lnSpc>
            </a:pPr>
            <a:r>
              <a:rPr lang="fr-CA" altLang="en-US" sz="1600" dirty="0">
                <a:sym typeface="Wingdings 3"/>
              </a:rPr>
              <a:t>  </a:t>
            </a:r>
            <a:r>
              <a:rPr lang="fr-CA" altLang="en-US" sz="1600" dirty="0" err="1">
                <a:sym typeface="Wingdings 3"/>
              </a:rPr>
              <a:t>Einfluss</a:t>
            </a:r>
            <a:r>
              <a:rPr lang="fr-CA" altLang="en-US" sz="1600" dirty="0">
                <a:sym typeface="Wingdings 3"/>
              </a:rPr>
              <a:t> </a:t>
            </a:r>
            <a:r>
              <a:rPr lang="fr-CA" altLang="en-US" sz="1600" dirty="0" err="1">
                <a:sym typeface="Wingdings 3"/>
              </a:rPr>
              <a:t>auf</a:t>
            </a:r>
            <a:r>
              <a:rPr lang="fr-CA" altLang="en-US" sz="1600" dirty="0">
                <a:sym typeface="Wingdings 3"/>
              </a:rPr>
              <a:t> </a:t>
            </a:r>
            <a:r>
              <a:rPr lang="fr-CA" altLang="en-US" sz="1600" dirty="0" err="1">
                <a:sym typeface="Wingdings 3"/>
              </a:rPr>
              <a:t>Ergebnis</a:t>
            </a:r>
            <a:endParaRPr lang="fr-CA" altLang="en-US" sz="1600" dirty="0">
              <a:sym typeface="Wingdings 3"/>
            </a:endParaRPr>
          </a:p>
          <a:p>
            <a:pPr marL="0" lvl="1" algn="l">
              <a:lnSpc>
                <a:spcPct val="110000"/>
              </a:lnSpc>
            </a:pPr>
            <a:r>
              <a:rPr lang="fr-CA" altLang="en-US" sz="1600" dirty="0">
                <a:sym typeface="Wingdings 3"/>
              </a:rPr>
              <a:t>  </a:t>
            </a:r>
            <a:r>
              <a:rPr lang="fr-CA" altLang="en-US" sz="1600" dirty="0" err="1">
                <a:sym typeface="Wingdings 3" pitchFamily="18" charset="2"/>
              </a:rPr>
              <a:t>Gewinnchancen</a:t>
            </a:r>
            <a:endParaRPr lang="fr-CA" altLang="en-US" sz="1600" dirty="0">
              <a:sym typeface="Wingdings 3" pitchFamily="18" charset="2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93779" y="325073"/>
            <a:ext cx="7921625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200" dirty="0" err="1"/>
              <a:t>Geschicklichkeitsspiele</a:t>
            </a:r>
            <a:r>
              <a:rPr lang="fr-CH" sz="3200" dirty="0"/>
              <a:t> vs </a:t>
            </a:r>
            <a:r>
              <a:rPr lang="fr-CH" sz="3200" dirty="0" err="1"/>
              <a:t>Glücksspiele</a:t>
            </a:r>
            <a:r>
              <a:rPr lang="fr-CH" sz="32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6314" y="4500570"/>
            <a:ext cx="3929090" cy="88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fr-CH" altLang="en-US" sz="1600" dirty="0" err="1">
                <a:sym typeface="Wingdings 3" pitchFamily="18" charset="2"/>
              </a:rPr>
              <a:t>Geschicklichkeit</a:t>
            </a:r>
            <a:r>
              <a:rPr lang="fr-CH" altLang="en-US" sz="1600" dirty="0">
                <a:sym typeface="Wingdings 3" pitchFamily="18" charset="2"/>
              </a:rPr>
              <a:t> </a:t>
            </a:r>
            <a:r>
              <a:rPr lang="fr-CH" altLang="en-US" sz="1600" dirty="0" err="1">
                <a:sym typeface="Wingdings 3" pitchFamily="18" charset="2"/>
              </a:rPr>
              <a:t>irrelevant</a:t>
            </a:r>
            <a:r>
              <a:rPr lang="fr-CH" altLang="en-US" sz="1600" dirty="0">
                <a:sym typeface="Wingdings 3"/>
              </a:rPr>
              <a:t></a:t>
            </a:r>
          </a:p>
          <a:p>
            <a:pPr algn="l">
              <a:lnSpc>
                <a:spcPct val="110000"/>
              </a:lnSpc>
            </a:pPr>
            <a:r>
              <a:rPr lang="fr-CH" altLang="en-US" sz="1600" dirty="0">
                <a:sym typeface="Wingdings 3"/>
              </a:rPr>
              <a:t> </a:t>
            </a:r>
            <a:r>
              <a:rPr lang="fr-CH" altLang="en-US" sz="1600" dirty="0" err="1">
                <a:sym typeface="Wingdings 3"/>
              </a:rPr>
              <a:t>Kann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sich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nicht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verbessern</a:t>
            </a:r>
            <a:r>
              <a:rPr lang="fr-CH" altLang="en-US" sz="1600" dirty="0">
                <a:sym typeface="Wingdings 3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fr-CH" altLang="en-US" sz="1600" dirty="0">
                <a:sym typeface="Wingdings 3"/>
              </a:rPr>
              <a:t> </a:t>
            </a:r>
            <a:r>
              <a:rPr lang="fr-CH" altLang="en-US" sz="1600" dirty="0" err="1">
                <a:sym typeface="Wingdings 3"/>
              </a:rPr>
              <a:t>Chancen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können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nicht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erhöht</a:t>
            </a:r>
            <a:r>
              <a:rPr lang="fr-CH" altLang="en-US" sz="1600" dirty="0">
                <a:sym typeface="Wingdings 3"/>
              </a:rPr>
              <a:t> </a:t>
            </a:r>
            <a:r>
              <a:rPr lang="fr-CH" altLang="en-US" sz="1600" dirty="0" err="1">
                <a:sym typeface="Wingdings 3"/>
              </a:rPr>
              <a:t>werden</a:t>
            </a:r>
            <a:endParaRPr lang="fr-CA" altLang="en-US" sz="1600" dirty="0">
              <a:sym typeface="Wingdings 3" pitchFamily="18" charset="2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F21699B-BBCD-F947-90D1-7C71199E26C1}"/>
              </a:ext>
            </a:extLst>
          </p:cNvPr>
          <p:cNvGrpSpPr/>
          <p:nvPr/>
        </p:nvGrpSpPr>
        <p:grpSpPr>
          <a:xfrm>
            <a:off x="830465" y="1694114"/>
            <a:ext cx="3656770" cy="2680098"/>
            <a:chOff x="830465" y="1694114"/>
            <a:chExt cx="3656770" cy="2680098"/>
          </a:xfrm>
        </p:grpSpPr>
        <p:sp>
          <p:nvSpPr>
            <p:cNvPr id="10" name="Rectangle 9"/>
            <p:cNvSpPr/>
            <p:nvPr/>
          </p:nvSpPr>
          <p:spPr>
            <a:xfrm>
              <a:off x="830465" y="3912547"/>
              <a:ext cx="3656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975" indent="-180975"/>
              <a:r>
                <a:rPr lang="fr-CA" altLang="en-US" b="1" dirty="0" err="1">
                  <a:sym typeface="Wingdings 3" pitchFamily="18" charset="2"/>
                </a:rPr>
                <a:t>Geschicklichkeitsspiele</a:t>
              </a:r>
              <a:endParaRPr lang="fr-CA" altLang="en-US" b="1" dirty="0">
                <a:sym typeface="Wingdings 3" pitchFamily="18" charset="2"/>
              </a:endParaRPr>
            </a:p>
          </p:txBody>
        </p:sp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6966611-5388-8E4A-8EBE-E4D5672AD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662" y="1694114"/>
              <a:ext cx="3460376" cy="2157443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15EE6D-0D0E-3046-99C0-2C3FE4A1D512}"/>
              </a:ext>
            </a:extLst>
          </p:cNvPr>
          <p:cNvGrpSpPr/>
          <p:nvPr/>
        </p:nvGrpSpPr>
        <p:grpSpPr>
          <a:xfrm>
            <a:off x="5056093" y="1694114"/>
            <a:ext cx="3241141" cy="2680098"/>
            <a:chOff x="5056093" y="1694114"/>
            <a:chExt cx="3241141" cy="2680098"/>
          </a:xfrm>
        </p:grpSpPr>
        <p:sp>
          <p:nvSpPr>
            <p:cNvPr id="8" name="ZoneTexte 7"/>
            <p:cNvSpPr txBox="1"/>
            <p:nvPr/>
          </p:nvSpPr>
          <p:spPr>
            <a:xfrm>
              <a:off x="5635352" y="3912547"/>
              <a:ext cx="208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err="1"/>
                <a:t>Glücksspiele</a:t>
              </a:r>
              <a:endParaRPr lang="fr-CH" b="1" dirty="0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E629B17-1459-8F4E-BC29-FAE570CD0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58"/>
            <a:stretch/>
          </p:blipFill>
          <p:spPr>
            <a:xfrm>
              <a:off x="5056093" y="1694114"/>
              <a:ext cx="3241141" cy="216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14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bldLvl="5"/>
      <p:bldP spid="31" grpId="0" animBg="1"/>
      <p:bldP spid="9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155853" y="4643317"/>
            <a:ext cx="283229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 err="1">
                <a:solidFill>
                  <a:srgbClr val="000000"/>
                </a:solidFill>
              </a:rPr>
              <a:t>Kognitive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Bias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>
                <a:solidFill>
                  <a:srgbClr val="000000"/>
                </a:solidFill>
              </a:rPr>
              <a:t>des </a:t>
            </a:r>
            <a:r>
              <a:rPr lang="fr-FR" sz="1800" b="1" dirty="0" err="1">
                <a:solidFill>
                  <a:srgbClr val="000000"/>
                </a:solidFill>
              </a:rPr>
              <a:t>Spielers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uppierung 28"/>
          <p:cNvGrpSpPr/>
          <p:nvPr/>
        </p:nvGrpSpPr>
        <p:grpSpPr>
          <a:xfrm>
            <a:off x="3620147" y="-107073"/>
            <a:ext cx="1903707" cy="2447544"/>
            <a:chOff x="3620147" y="457704"/>
            <a:chExt cx="1903707" cy="2447544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2533" y="1323801"/>
              <a:ext cx="1578935" cy="1581447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grpSp>
          <p:nvGrpSpPr>
            <p:cNvPr id="24" name="Gruppierung 23"/>
            <p:cNvGrpSpPr/>
            <p:nvPr/>
          </p:nvGrpSpPr>
          <p:grpSpPr>
            <a:xfrm>
              <a:off x="3620147" y="457704"/>
              <a:ext cx="1903707" cy="801000"/>
              <a:chOff x="3620147" y="457704"/>
              <a:chExt cx="1903707" cy="801000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4525806" y="457704"/>
                <a:ext cx="92395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3620147" y="950927"/>
                <a:ext cx="19037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H" sz="1400" dirty="0" err="1"/>
                  <a:t>Zufälliges</a:t>
                </a:r>
                <a:r>
                  <a:rPr lang="fr-CH" sz="1400" dirty="0"/>
                  <a:t> </a:t>
                </a:r>
                <a:r>
                  <a:rPr lang="fr-CH" sz="1400" dirty="0" err="1"/>
                  <a:t>Ereignis</a:t>
                </a:r>
                <a:endParaRPr lang="fr-CH" sz="1400" dirty="0"/>
              </a:p>
            </p:txBody>
          </p:sp>
        </p:grpSp>
      </p:grpSp>
      <p:grpSp>
        <p:nvGrpSpPr>
          <p:cNvPr id="25" name="Gruppierung 24"/>
          <p:cNvGrpSpPr/>
          <p:nvPr/>
        </p:nvGrpSpPr>
        <p:grpSpPr>
          <a:xfrm>
            <a:off x="925507" y="1253644"/>
            <a:ext cx="2857026" cy="584775"/>
            <a:chOff x="925507" y="1827386"/>
            <a:chExt cx="2857026" cy="584775"/>
          </a:xfrm>
        </p:grpSpPr>
        <p:sp>
          <p:nvSpPr>
            <p:cNvPr id="9" name="Rechteck 8"/>
            <p:cNvSpPr/>
            <p:nvPr/>
          </p:nvSpPr>
          <p:spPr>
            <a:xfrm>
              <a:off x="925507" y="1827386"/>
              <a:ext cx="15408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altLang="en-US" sz="1600" dirty="0" err="1">
                  <a:sym typeface="Wingdings 3" pitchFamily="18" charset="2"/>
                </a:rPr>
                <a:t>Ergebnis</a:t>
              </a:r>
              <a:r>
                <a:rPr lang="fr-CA" altLang="en-US" sz="1600" dirty="0">
                  <a:sym typeface="Wingdings 3" pitchFamily="18" charset="2"/>
                </a:rPr>
                <a:t> </a:t>
              </a:r>
              <a:r>
                <a:rPr lang="fr-CA" altLang="en-US" sz="1600" dirty="0" err="1">
                  <a:sym typeface="Wingdings 3" pitchFamily="18" charset="2"/>
                </a:rPr>
                <a:t>nicht</a:t>
              </a:r>
              <a:r>
                <a:rPr lang="fr-CA" altLang="en-US" sz="1600" dirty="0">
                  <a:sym typeface="Wingdings 3" pitchFamily="18" charset="2"/>
                </a:rPr>
                <a:t> </a:t>
              </a:r>
            </a:p>
            <a:p>
              <a:pPr algn="ctr"/>
              <a:r>
                <a:rPr lang="fr-CA" sz="1600" dirty="0" err="1">
                  <a:sym typeface="Wingdings 3" pitchFamily="18" charset="2"/>
                </a:rPr>
                <a:t>vorhersehbar</a:t>
              </a:r>
              <a:endParaRPr lang="fr-CH" sz="1600" dirty="0"/>
            </a:p>
          </p:txBody>
        </p:sp>
        <p:cxnSp>
          <p:nvCxnSpPr>
            <p:cNvPr id="14" name="Gerade Verbindung 13"/>
            <p:cNvCxnSpPr>
              <a:stCxn id="10" idx="2"/>
              <a:endCxn id="9" idx="3"/>
            </p:cNvCxnSpPr>
            <p:nvPr/>
          </p:nvCxnSpPr>
          <p:spPr>
            <a:xfrm flipH="1" flipV="1">
              <a:off x="2466313" y="2119774"/>
              <a:ext cx="1316220" cy="371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6" name="Gruppierung 25"/>
          <p:cNvGrpSpPr/>
          <p:nvPr/>
        </p:nvGrpSpPr>
        <p:grpSpPr>
          <a:xfrm>
            <a:off x="5361468" y="1253644"/>
            <a:ext cx="3036175" cy="584775"/>
            <a:chOff x="5361468" y="1827386"/>
            <a:chExt cx="3036175" cy="584775"/>
          </a:xfrm>
        </p:grpSpPr>
        <p:sp>
          <p:nvSpPr>
            <p:cNvPr id="12" name="Rechteck 11"/>
            <p:cNvSpPr/>
            <p:nvPr/>
          </p:nvSpPr>
          <p:spPr>
            <a:xfrm>
              <a:off x="6504176" y="1827386"/>
              <a:ext cx="18934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altLang="en-US" sz="1600" dirty="0" err="1">
                  <a:sym typeface="Wingdings 3" pitchFamily="18" charset="2"/>
                </a:rPr>
                <a:t>Ergebnis</a:t>
              </a:r>
              <a:r>
                <a:rPr lang="fr-CA" altLang="en-US" sz="1600" dirty="0">
                  <a:sym typeface="Wingdings 3" pitchFamily="18" charset="2"/>
                </a:rPr>
                <a:t> </a:t>
              </a:r>
            </a:p>
            <a:p>
              <a:pPr algn="ctr"/>
              <a:r>
                <a:rPr lang="fr-CA" altLang="en-US" sz="1600" dirty="0" err="1">
                  <a:sym typeface="Wingdings 3" pitchFamily="18" charset="2"/>
                </a:rPr>
                <a:t>nicht</a:t>
              </a:r>
              <a:r>
                <a:rPr lang="fr-CA" altLang="en-US" sz="1600" dirty="0">
                  <a:sym typeface="Wingdings 3" pitchFamily="18" charset="2"/>
                </a:rPr>
                <a:t> </a:t>
              </a:r>
              <a:r>
                <a:rPr lang="fr-CA" altLang="en-US" sz="1600" dirty="0" err="1">
                  <a:sym typeface="Wingdings 3" pitchFamily="18" charset="2"/>
                </a:rPr>
                <a:t>kontrollierbar</a:t>
              </a:r>
              <a:endParaRPr lang="fr-CH" sz="1600" dirty="0"/>
            </a:p>
          </p:txBody>
        </p:sp>
        <p:cxnSp>
          <p:nvCxnSpPr>
            <p:cNvPr id="16" name="Gerade Verbindung 15"/>
            <p:cNvCxnSpPr>
              <a:stCxn id="10" idx="6"/>
              <a:endCxn id="12" idx="1"/>
            </p:cNvCxnSpPr>
            <p:nvPr/>
          </p:nvCxnSpPr>
          <p:spPr>
            <a:xfrm flipV="1">
              <a:off x="5361468" y="2119774"/>
              <a:ext cx="1142708" cy="3716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hteck 17"/>
          <p:cNvSpPr/>
          <p:nvPr/>
        </p:nvSpPr>
        <p:spPr>
          <a:xfrm>
            <a:off x="530555" y="3791782"/>
            <a:ext cx="23307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H" sz="1600" b="1" dirty="0" err="1">
                <a:sym typeface="Wingdings 3" pitchFamily="18" charset="2"/>
              </a:rPr>
              <a:t>Gambler’s</a:t>
            </a:r>
            <a:r>
              <a:rPr lang="fr-CH" sz="1600" b="1" dirty="0">
                <a:sym typeface="Wingdings 3" pitchFamily="18" charset="2"/>
              </a:rPr>
              <a:t> </a:t>
            </a:r>
            <a:r>
              <a:rPr lang="fr-CH" sz="1600" b="1" dirty="0" err="1">
                <a:sym typeface="Wingdings 3" pitchFamily="18" charset="2"/>
              </a:rPr>
              <a:t>fallacy</a:t>
            </a:r>
            <a:endParaRPr lang="fr-CH" sz="1600" b="1" dirty="0">
              <a:sym typeface="Wingdings 3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fr-CH" sz="1600" dirty="0">
                <a:sym typeface="Wingdings 3" pitchFamily="18" charset="2"/>
              </a:rPr>
              <a:t>(</a:t>
            </a:r>
            <a:r>
              <a:rPr lang="fr-CH" sz="1600" dirty="0" err="1">
                <a:sym typeface="Wingdings 3" pitchFamily="18" charset="2"/>
              </a:rPr>
              <a:t>Spielerfehlschluss</a:t>
            </a:r>
            <a:r>
              <a:rPr lang="fr-CH" sz="1600" dirty="0">
                <a:sym typeface="Wingdings 3" pitchFamily="18" charset="2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fr-CH" sz="1400" dirty="0" err="1">
                <a:sym typeface="Wingdings 3" pitchFamily="18" charset="2"/>
              </a:rPr>
              <a:t>Vorstellung</a:t>
            </a:r>
            <a:r>
              <a:rPr lang="fr-CH" sz="1400" dirty="0">
                <a:sym typeface="Wingdings 3" pitchFamily="18" charset="2"/>
              </a:rPr>
              <a:t>, </a:t>
            </a:r>
            <a:r>
              <a:rPr lang="fr-CH" sz="1400" dirty="0" err="1">
                <a:sym typeface="Wingdings 3" pitchFamily="18" charset="2"/>
              </a:rPr>
              <a:t>zufälliges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Ereignis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werde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wahrscheinlicher</a:t>
            </a:r>
            <a:r>
              <a:rPr lang="fr-CH" sz="1400" dirty="0">
                <a:sym typeface="Wingdings 3" pitchFamily="18" charset="2"/>
              </a:rPr>
              <a:t>, </a:t>
            </a:r>
            <a:r>
              <a:rPr lang="fr-CH" sz="1400" dirty="0" err="1">
                <a:sym typeface="Wingdings 3" pitchFamily="18" charset="2"/>
              </a:rPr>
              <a:t>wenn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längere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Zeit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nicht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eingetreten</a:t>
            </a:r>
            <a:endParaRPr lang="fr-CH" sz="1400" dirty="0">
              <a:sym typeface="Wingdings 3" pitchFamily="18" charset="2"/>
            </a:endParaRPr>
          </a:p>
        </p:txBody>
      </p:sp>
      <p:grpSp>
        <p:nvGrpSpPr>
          <p:cNvPr id="27" name="Gruppierung 26"/>
          <p:cNvGrpSpPr/>
          <p:nvPr/>
        </p:nvGrpSpPr>
        <p:grpSpPr>
          <a:xfrm>
            <a:off x="977338" y="2331506"/>
            <a:ext cx="3594662" cy="2311811"/>
            <a:chOff x="977338" y="2905248"/>
            <a:chExt cx="3594662" cy="2311811"/>
          </a:xfrm>
        </p:grpSpPr>
        <p:pic>
          <p:nvPicPr>
            <p:cNvPr id="17" name="Bild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338" y="2905248"/>
              <a:ext cx="1437143" cy="142183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0" name="Gekrümmte Verbindung 19"/>
            <p:cNvCxnSpPr>
              <a:stCxn id="8" idx="0"/>
              <a:endCxn id="17" idx="3"/>
            </p:cNvCxnSpPr>
            <p:nvPr/>
          </p:nvCxnSpPr>
          <p:spPr>
            <a:xfrm rot="16200000" flipV="1">
              <a:off x="2692794" y="3337852"/>
              <a:ext cx="1600894" cy="2157519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uppierung 27"/>
          <p:cNvGrpSpPr/>
          <p:nvPr/>
        </p:nvGrpSpPr>
        <p:grpSpPr>
          <a:xfrm>
            <a:off x="4572000" y="2331506"/>
            <a:ext cx="3589823" cy="2311811"/>
            <a:chOff x="4572000" y="2905248"/>
            <a:chExt cx="3589823" cy="2311811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990" y="2905248"/>
              <a:ext cx="1421833" cy="142183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cxnSp>
          <p:nvCxnSpPr>
            <p:cNvPr id="22" name="Gekrümmte Verbindung 21"/>
            <p:cNvCxnSpPr>
              <a:stCxn id="8" idx="0"/>
              <a:endCxn id="4" idx="1"/>
            </p:cNvCxnSpPr>
            <p:nvPr/>
          </p:nvCxnSpPr>
          <p:spPr>
            <a:xfrm rot="5400000" flipH="1" flipV="1">
              <a:off x="4855548" y="3332617"/>
              <a:ext cx="1600894" cy="2167990"/>
            </a:xfrm>
            <a:prstGeom prst="curvedConnector2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3" name="Rectangle 16"/>
          <p:cNvSpPr/>
          <p:nvPr/>
        </p:nvSpPr>
        <p:spPr>
          <a:xfrm>
            <a:off x="6226512" y="3791782"/>
            <a:ext cx="2448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 err="1">
                <a:sym typeface="Wingdings 3" pitchFamily="18" charset="2"/>
              </a:rPr>
              <a:t>Kontrollillusion</a:t>
            </a:r>
            <a:endParaRPr lang="fr-CH" sz="1600" b="1" dirty="0">
              <a:sym typeface="Wingdings 3" pitchFamily="18" charset="2"/>
            </a:endParaRPr>
          </a:p>
          <a:p>
            <a:pPr algn="ctr"/>
            <a:r>
              <a:rPr lang="fr-CH" sz="1400" dirty="0" err="1">
                <a:sym typeface="Wingdings 3" pitchFamily="18" charset="2"/>
              </a:rPr>
              <a:t>Verwechslung</a:t>
            </a:r>
            <a:r>
              <a:rPr lang="fr-CH" sz="1400" dirty="0">
                <a:sym typeface="Wingdings 3" pitchFamily="18" charset="2"/>
              </a:rPr>
              <a:t> </a:t>
            </a:r>
            <a:r>
              <a:rPr lang="fr-CH" sz="1400" dirty="0" err="1">
                <a:sym typeface="Wingdings 3" pitchFamily="18" charset="2"/>
              </a:rPr>
              <a:t>Glücksspiel</a:t>
            </a:r>
            <a:r>
              <a:rPr lang="fr-CH" sz="1400" dirty="0">
                <a:sym typeface="Wingdings 3" pitchFamily="18" charset="2"/>
              </a:rPr>
              <a:t> mit </a:t>
            </a:r>
            <a:r>
              <a:rPr lang="fr-CH" sz="1400" dirty="0" err="1">
                <a:sym typeface="Wingdings 3" pitchFamily="18" charset="2"/>
              </a:rPr>
              <a:t>Geschicklichkeitsspiel</a:t>
            </a:r>
            <a:endParaRPr lang="fr-CH" sz="1400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517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608114" y="418120"/>
            <a:ext cx="7921625" cy="1200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600" dirty="0" err="1"/>
              <a:t>Konditionierung</a:t>
            </a:r>
            <a:r>
              <a:rPr lang="fr-CH" sz="3600" dirty="0"/>
              <a:t> </a:t>
            </a:r>
            <a:r>
              <a:rPr lang="fr-CH" sz="3600" dirty="0" err="1"/>
              <a:t>Aberglaube</a:t>
            </a:r>
            <a:endParaRPr lang="fr-CH" sz="3600" dirty="0"/>
          </a:p>
          <a:p>
            <a:r>
              <a:rPr lang="fr-CH" sz="3600" dirty="0"/>
              <a:t>(→ </a:t>
            </a:r>
            <a:r>
              <a:rPr lang="fr-CH" sz="3600" dirty="0" err="1"/>
              <a:t>Kontrollillusion</a:t>
            </a:r>
            <a:r>
              <a:rPr lang="fr-CH" sz="3600" dirty="0"/>
              <a:t>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214414" y="2672390"/>
            <a:ext cx="1800000" cy="2390491"/>
            <a:chOff x="1214414" y="2672390"/>
            <a:chExt cx="1800000" cy="2390491"/>
          </a:xfrm>
        </p:grpSpPr>
        <p:pic>
          <p:nvPicPr>
            <p:cNvPr id="1124354" name="Picture 2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2672390"/>
              <a:ext cx="1800000" cy="180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1414545" y="4601216"/>
              <a:ext cx="1399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err="1"/>
                <a:t>Schmerz</a:t>
              </a:r>
              <a:endParaRPr lang="fr-CH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500826" y="2672390"/>
            <a:ext cx="1800000" cy="2759823"/>
            <a:chOff x="6500826" y="2672390"/>
            <a:chExt cx="1800000" cy="2759823"/>
          </a:xfrm>
        </p:grpSpPr>
        <p:pic>
          <p:nvPicPr>
            <p:cNvPr id="1124356" name="Picture 4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2672390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ZoneTexte 16"/>
            <p:cNvSpPr txBox="1"/>
            <p:nvPr/>
          </p:nvSpPr>
          <p:spPr>
            <a:xfrm>
              <a:off x="6637040" y="4601216"/>
              <a:ext cx="15712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err="1"/>
                <a:t>Schmerz</a:t>
              </a:r>
              <a:endParaRPr lang="fr-CH" dirty="0"/>
            </a:p>
            <a:p>
              <a:pPr algn="ctr"/>
              <a:r>
                <a:rPr lang="fr-CH" dirty="0" err="1"/>
                <a:t>lässt</a:t>
              </a:r>
              <a:r>
                <a:rPr lang="fr-CH" dirty="0"/>
                <a:t> </a:t>
              </a:r>
              <a:r>
                <a:rPr lang="fr-CH" dirty="0" err="1"/>
                <a:t>nach</a:t>
              </a:r>
              <a:endParaRPr lang="fr-CH" dirty="0"/>
            </a:p>
          </p:txBody>
        </p:sp>
      </p:grpSp>
      <p:cxnSp>
        <p:nvCxnSpPr>
          <p:cNvPr id="12" name="Connecteur droit avec flèche 11"/>
          <p:cNvCxnSpPr>
            <a:stCxn id="1124354" idx="3"/>
            <a:endCxn id="1124356" idx="1"/>
          </p:cNvCxnSpPr>
          <p:nvPr/>
        </p:nvCxnSpPr>
        <p:spPr bwMode="auto">
          <a:xfrm>
            <a:off x="3014414" y="3572390"/>
            <a:ext cx="348641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grpSp>
        <p:nvGrpSpPr>
          <p:cNvPr id="2" name="Groupe 14"/>
          <p:cNvGrpSpPr/>
          <p:nvPr/>
        </p:nvGrpSpPr>
        <p:grpSpPr>
          <a:xfrm>
            <a:off x="3786182" y="2672390"/>
            <a:ext cx="1800000" cy="2404541"/>
            <a:chOff x="3843570" y="2071678"/>
            <a:chExt cx="1800000" cy="2404541"/>
          </a:xfrm>
        </p:grpSpPr>
        <p:pic>
          <p:nvPicPr>
            <p:cNvPr id="1124355" name="Picture 3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570" y="2071678"/>
              <a:ext cx="1800000" cy="180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6" name="ZoneTexte 15"/>
            <p:cNvSpPr txBox="1"/>
            <p:nvPr/>
          </p:nvSpPr>
          <p:spPr>
            <a:xfrm>
              <a:off x="4129071" y="4014554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dirty="0" err="1"/>
                <a:t>Fluchen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16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819943" y="401539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Near miss </a:t>
            </a:r>
            <a:r>
              <a:rPr lang="fr-CH" sz="1800" dirty="0"/>
              <a:t>Der </a:t>
            </a:r>
            <a:r>
              <a:rPr lang="fr-CH" sz="1800" dirty="0" err="1"/>
              <a:t>Fast-Erfolg</a:t>
            </a:r>
            <a:endParaRPr lang="fr-CH" dirty="0"/>
          </a:p>
        </p:txBody>
      </p:sp>
      <p:sp>
        <p:nvSpPr>
          <p:cNvPr id="1678342" name="Text Box 6"/>
          <p:cNvSpPr txBox="1">
            <a:spLocks noChangeArrowheads="1"/>
          </p:cNvSpPr>
          <p:nvPr/>
        </p:nvSpPr>
        <p:spPr bwMode="auto">
          <a:xfrm>
            <a:off x="396081" y="5612746"/>
            <a:ext cx="4384675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>
                <a:solidFill>
                  <a:schemeClr val="tx1"/>
                </a:solidFill>
              </a:rPr>
              <a:t>Clark, 2010</a:t>
            </a:r>
          </a:p>
        </p:txBody>
      </p:sp>
      <p:grpSp>
        <p:nvGrpSpPr>
          <p:cNvPr id="2" name="Groupe 14"/>
          <p:cNvGrpSpPr/>
          <p:nvPr/>
        </p:nvGrpSpPr>
        <p:grpSpPr>
          <a:xfrm>
            <a:off x="5065854" y="2153067"/>
            <a:ext cx="2880000" cy="2428892"/>
            <a:chOff x="5357818" y="2643182"/>
            <a:chExt cx="2880000" cy="2428892"/>
          </a:xfrm>
        </p:grpSpPr>
        <p:pic>
          <p:nvPicPr>
            <p:cNvPr id="1091585" name="Picture 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3016998"/>
              <a:ext cx="2880000" cy="20550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6115580" y="2643182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dirty="0" err="1"/>
                <a:t>Glücksspiel</a:t>
              </a:r>
              <a:endParaRPr lang="fr-CH" sz="1800" dirty="0"/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1428728" y="2190605"/>
            <a:ext cx="2880000" cy="2391354"/>
            <a:chOff x="1428728" y="2643182"/>
            <a:chExt cx="2880000" cy="2391354"/>
          </a:xfrm>
        </p:grpSpPr>
        <p:pic>
          <p:nvPicPr>
            <p:cNvPr id="1091586" name="Picture 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3054536"/>
              <a:ext cx="2880000" cy="198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3" name="ZoneTexte 12"/>
            <p:cNvSpPr txBox="1"/>
            <p:nvPr/>
          </p:nvSpPr>
          <p:spPr>
            <a:xfrm>
              <a:off x="1654294" y="2643182"/>
              <a:ext cx="2428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dirty="0" err="1"/>
                <a:t>Geschicklichkeitsspiel</a:t>
              </a:r>
              <a:endParaRPr lang="fr-CH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67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0" grpId="0" animBg="1"/>
      <p:bldP spid="16783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022" y="1591311"/>
            <a:ext cx="6160476" cy="3576818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9943" y="401539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Near miss </a:t>
            </a:r>
            <a:r>
              <a:rPr lang="fr-CH" sz="1800" dirty="0"/>
              <a:t>Der </a:t>
            </a:r>
            <a:r>
              <a:rPr lang="fr-CH" sz="1800" dirty="0" err="1"/>
              <a:t>Fast-Erfolg</a:t>
            </a:r>
            <a:endParaRPr lang="fr-CH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6081" y="5612746"/>
            <a:ext cx="4384675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>
                <a:solidFill>
                  <a:schemeClr val="tx1"/>
                </a:solidFill>
              </a:rPr>
              <a:t>Clark, 2010</a:t>
            </a:r>
          </a:p>
        </p:txBody>
      </p:sp>
    </p:spTree>
    <p:extLst>
      <p:ext uri="{BB962C8B-B14F-4D97-AF65-F5344CB8AC3E}">
        <p14:creationId xmlns:p14="http://schemas.microsoft.com/office/powerpoint/2010/main" val="372026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663388" y="282652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Verfügbarkeitsheuristik</a:t>
            </a:r>
            <a:endParaRPr lang="fr-CH" dirty="0"/>
          </a:p>
        </p:txBody>
      </p:sp>
      <p:sp>
        <p:nvSpPr>
          <p:cNvPr id="1678341" name="Text Box 5"/>
          <p:cNvSpPr txBox="1">
            <a:spLocks noChangeArrowheads="1"/>
          </p:cNvSpPr>
          <p:nvPr/>
        </p:nvSpPr>
        <p:spPr bwMode="auto">
          <a:xfrm>
            <a:off x="841469" y="1385258"/>
            <a:ext cx="7951787" cy="1477328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>
            <a:lvl1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  <a:defRPr sz="2000">
                <a:solidFill>
                  <a:srgbClr val="404040"/>
                </a:solidFill>
              </a:defRPr>
            </a:lvl1pPr>
            <a:lvl2pPr marL="536575" lvl="1" indent="-223838">
              <a:spcBef>
                <a:spcPts val="600"/>
              </a:spcBef>
              <a:buClr>
                <a:srgbClr val="EA81E9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</a:defRPr>
            </a:lvl2pPr>
            <a:lvl3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r>
              <a:rPr lang="fr-CH" sz="1600" dirty="0" err="1">
                <a:sym typeface="Wingdings 3" pitchFamily="18" charset="2"/>
              </a:rPr>
              <a:t>Bezeichnet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eine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Argumentationsweise</a:t>
            </a:r>
            <a:r>
              <a:rPr lang="fr-CH" sz="1600" dirty="0">
                <a:sym typeface="Wingdings 3" pitchFamily="18" charset="2"/>
              </a:rPr>
              <a:t>, die </a:t>
            </a:r>
            <a:r>
              <a:rPr lang="fr-CH" sz="1600" dirty="0" err="1">
                <a:sym typeface="Wingdings 3" pitchFamily="18" charset="2"/>
              </a:rPr>
              <a:t>ausschließlich</a:t>
            </a:r>
            <a:r>
              <a:rPr lang="fr-CH" sz="1600" dirty="0">
                <a:sym typeface="Wingdings 3" pitchFamily="18" charset="2"/>
              </a:rPr>
              <a:t> / </a:t>
            </a:r>
            <a:r>
              <a:rPr lang="fr-CH" sz="1600" dirty="0" err="1">
                <a:sym typeface="Wingdings 3" pitchFamily="18" charset="2"/>
              </a:rPr>
              <a:t>hauptsächlich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auf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sofort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verfügbaren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Informationen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beruht</a:t>
            </a:r>
            <a:r>
              <a:rPr lang="fr-CH" sz="1600" dirty="0">
                <a:sym typeface="Wingdings 3" pitchFamily="18" charset="2"/>
              </a:rPr>
              <a:t>, </a:t>
            </a:r>
            <a:r>
              <a:rPr lang="fr-CH" sz="1600" dirty="0" err="1">
                <a:sym typeface="Wingdings 3" pitchFamily="18" charset="2"/>
              </a:rPr>
              <a:t>ohne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dass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versucht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wird</a:t>
            </a:r>
            <a:r>
              <a:rPr lang="fr-CH" sz="1600" dirty="0">
                <a:sym typeface="Wingdings 3" pitchFamily="18" charset="2"/>
              </a:rPr>
              <a:t>, </a:t>
            </a:r>
            <a:r>
              <a:rPr lang="fr-CH" sz="1600" dirty="0" err="1">
                <a:sym typeface="Wingdings 3" pitchFamily="18" charset="2"/>
              </a:rPr>
              <a:t>neue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Informationen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zu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erhalten</a:t>
            </a:r>
            <a:endParaRPr lang="fr-CH" sz="1600" dirty="0">
              <a:sym typeface="Wingdings 3" pitchFamily="18" charset="2"/>
            </a:endParaRPr>
          </a:p>
          <a:p>
            <a:r>
              <a:rPr lang="fr-CH" sz="1600" dirty="0" err="1">
                <a:sym typeface="Wingdings 3" pitchFamily="18" charset="2"/>
              </a:rPr>
              <a:t>Begünstigt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durch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verschiedene</a:t>
            </a:r>
            <a:r>
              <a:rPr lang="fr-CH" sz="1600" dirty="0">
                <a:sym typeface="Wingdings 3" pitchFamily="18" charset="2"/>
              </a:rPr>
              <a:t> </a:t>
            </a:r>
            <a:r>
              <a:rPr lang="fr-CH" sz="1600" dirty="0" err="1">
                <a:sym typeface="Wingdings 3" pitchFamily="18" charset="2"/>
              </a:rPr>
              <a:t>Faktoren</a:t>
            </a:r>
            <a:r>
              <a:rPr lang="fr-CH" sz="1600" dirty="0">
                <a:sym typeface="Wingdings 3" pitchFamily="18" charset="2"/>
              </a:rPr>
              <a:t> des </a:t>
            </a:r>
            <a:r>
              <a:rPr lang="fr-CH" sz="1600" dirty="0" err="1">
                <a:sym typeface="Wingdings 3" pitchFamily="18" charset="2"/>
              </a:rPr>
              <a:t>Glücksspiels</a:t>
            </a:r>
            <a:endParaRPr lang="en-US" sz="1600" dirty="0">
              <a:sym typeface="Wingdings 3" pitchFamily="18" charset="2"/>
            </a:endParaRPr>
          </a:p>
        </p:txBody>
      </p:sp>
      <p:pic>
        <p:nvPicPr>
          <p:cNvPr id="108851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705" y="2862586"/>
            <a:ext cx="1649206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661147" y="3614965"/>
            <a:ext cx="5357850" cy="1015663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/>
          <a:p>
            <a:pPr marL="536575" lvl="1" indent="-223838">
              <a:spcBef>
                <a:spcPts val="600"/>
              </a:spcBef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Eg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Gewinne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an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Spielautomaten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begleitet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von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optischen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und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akustischen</a:t>
            </a:r>
            <a:r>
              <a:rPr lang="en-US" sz="1600" dirty="0">
                <a:solidFill>
                  <a:srgbClr val="404040"/>
                </a:solidFill>
                <a:sym typeface="Wingdings 3" pitchFamily="18" charset="2"/>
              </a:rPr>
              <a:t> </a:t>
            </a:r>
            <a:r>
              <a:rPr lang="en-US" sz="1600" dirty="0" err="1">
                <a:solidFill>
                  <a:srgbClr val="404040"/>
                </a:solidFill>
                <a:sym typeface="Wingdings 3" pitchFamily="18" charset="2"/>
              </a:rPr>
              <a:t>Signalen</a:t>
            </a:r>
            <a:endParaRPr lang="en-US" sz="1600" dirty="0">
              <a:solidFill>
                <a:srgbClr val="40404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349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1" grpId="0" uiExpand="1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814400" y="229850"/>
            <a:ext cx="7921625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600" dirty="0" err="1"/>
              <a:t>Error</a:t>
            </a:r>
            <a:r>
              <a:rPr lang="fr-CH" sz="3600" dirty="0"/>
              <a:t> management </a:t>
            </a:r>
            <a:r>
              <a:rPr lang="fr-CH" sz="3600" dirty="0" err="1"/>
              <a:t>theory</a:t>
            </a:r>
            <a:r>
              <a:rPr lang="fr-CH" sz="3600" dirty="0"/>
              <a:t> (EMT)</a:t>
            </a:r>
          </a:p>
        </p:txBody>
      </p:sp>
      <p:sp>
        <p:nvSpPr>
          <p:cNvPr id="1678342" name="Text Box 6"/>
          <p:cNvSpPr txBox="1">
            <a:spLocks noChangeArrowheads="1"/>
          </p:cNvSpPr>
          <p:nvPr/>
        </p:nvSpPr>
        <p:spPr bwMode="auto">
          <a:xfrm>
            <a:off x="363643" y="5562124"/>
            <a:ext cx="6458498" cy="24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 err="1">
                <a:solidFill>
                  <a:schemeClr val="tx1"/>
                </a:solidFill>
              </a:rPr>
              <a:t>Haselton</a:t>
            </a:r>
            <a:r>
              <a:rPr lang="fr-CH" sz="1000" dirty="0">
                <a:solidFill>
                  <a:schemeClr val="tx1"/>
                </a:solidFill>
              </a:rPr>
              <a:t> &amp;</a:t>
            </a:r>
            <a:r>
              <a:rPr lang="fr-CH" sz="1000" dirty="0" err="1">
                <a:solidFill>
                  <a:schemeClr val="tx1"/>
                </a:solidFill>
              </a:rPr>
              <a:t>Galperin</a:t>
            </a:r>
            <a:r>
              <a:rPr lang="fr-CH" sz="1000" dirty="0">
                <a:solidFill>
                  <a:schemeClr val="tx1"/>
                </a:solidFill>
              </a:rPr>
              <a:t>, 2012; </a:t>
            </a:r>
            <a:r>
              <a:rPr lang="en-US" sz="1000" dirty="0" err="1">
                <a:solidFill>
                  <a:schemeClr val="tx1"/>
                </a:solidFill>
              </a:rPr>
              <a:t>Haselton</a:t>
            </a:r>
            <a:r>
              <a:rPr lang="en-US" sz="1000" dirty="0">
                <a:solidFill>
                  <a:schemeClr val="tx1"/>
                </a:solidFill>
              </a:rPr>
              <a:t> &amp; Buss, 2000; </a:t>
            </a:r>
            <a:r>
              <a:rPr lang="en-US" sz="1000" dirty="0" err="1">
                <a:solidFill>
                  <a:schemeClr val="tx1"/>
                </a:solidFill>
              </a:rPr>
              <a:t>Haselton</a:t>
            </a:r>
            <a:r>
              <a:rPr lang="en-US" sz="1000" dirty="0">
                <a:solidFill>
                  <a:schemeClr val="tx1"/>
                </a:solidFill>
              </a:rPr>
              <a:t> &amp; Nettle, 2006; Killeen, 1997; Killeen, 1981 </a:t>
            </a:r>
            <a:endParaRPr lang="fr-CH" sz="100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4BDE33-FD07-344D-9B8B-204EE992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712"/>
            <a:ext cx="2540000" cy="3810000"/>
          </a:xfrm>
          <a:prstGeom prst="rect">
            <a:avLst/>
          </a:prstGeom>
        </p:spPr>
      </p:pic>
      <p:sp>
        <p:nvSpPr>
          <p:cNvPr id="1678341" name="Text Box 5"/>
          <p:cNvSpPr txBox="1">
            <a:spLocks noChangeArrowheads="1"/>
          </p:cNvSpPr>
          <p:nvPr/>
        </p:nvSpPr>
        <p:spPr bwMode="auto">
          <a:xfrm>
            <a:off x="2250141" y="1544732"/>
            <a:ext cx="6485883" cy="3645806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ym typeface="Wingdings 3" pitchFamily="18" charset="2"/>
              </a:rPr>
              <a:t>Gilt für Entscheidungen in Ungewissheit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ym typeface="Wingdings 3" pitchFamily="18" charset="2"/>
              </a:rPr>
              <a:t>Kosten für verschiedene Arten von Fehlern sind asymmetrischen in ihren Folgen </a:t>
            </a:r>
          </a:p>
          <a:p>
            <a:pPr marL="800100" lvl="1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ym typeface="Wingdings 3" pitchFamily="18" charset="2"/>
              </a:rPr>
              <a:t>Natürliche Selektion → kognitive Verzerrungen: Maximierung der kostengünstigsten Fehler maximieren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ym typeface="Wingdings 3" pitchFamily="18" charset="2"/>
              </a:rPr>
              <a:t>Da Fehlerkosten asymmetrisch → nützlich, Fehler in die bessere Richtung zu machen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800" dirty="0">
                <a:sym typeface="Wingdings 3" pitchFamily="18" charset="2"/>
              </a:rPr>
              <a:t>Auffinden nicht vorhandener Muster manchmal kostengünstiger</a:t>
            </a:r>
          </a:p>
        </p:txBody>
      </p:sp>
    </p:spTree>
    <p:extLst>
      <p:ext uri="{BB962C8B-B14F-4D97-AF65-F5344CB8AC3E}">
        <p14:creationId xmlns:p14="http://schemas.microsoft.com/office/powerpoint/2010/main" val="196992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1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55966"/>
              </p:ext>
            </p:extLst>
          </p:nvPr>
        </p:nvGraphicFramePr>
        <p:xfrm>
          <a:off x="892244" y="1658743"/>
          <a:ext cx="7215238" cy="32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4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19">
                <a:tc>
                  <a:txBody>
                    <a:bodyPr/>
                    <a:lstStyle/>
                    <a:p>
                      <a:endParaRPr lang="fr-CH" baseline="0" dirty="0">
                        <a:latin typeface="Univers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H" baseline="0" dirty="0">
                        <a:latin typeface="Univers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Glaube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33">
                <a:tc>
                  <a:txBody>
                    <a:bodyPr/>
                    <a:lstStyle/>
                    <a:p>
                      <a:endParaRPr lang="fr-CH" baseline="0" dirty="0">
                        <a:latin typeface="Univers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H" baseline="0" dirty="0">
                        <a:latin typeface="Univers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Schlange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Keine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Schlange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048">
                <a:tc rowSpan="2">
                  <a:txBody>
                    <a:bodyPr/>
                    <a:lstStyle/>
                    <a:p>
                      <a:pPr algn="ctr"/>
                      <a:r>
                        <a:rPr lang="fr-CH" baseline="0" dirty="0">
                          <a:latin typeface="Univers" pitchFamily="34" charset="0"/>
                        </a:rPr>
                        <a:t>« 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Realität</a:t>
                      </a:r>
                      <a:r>
                        <a:rPr lang="fr-CH" baseline="0" dirty="0">
                          <a:latin typeface="Univers" pitchFamily="34" charset="0"/>
                        </a:rPr>
                        <a:t> »</a:t>
                      </a: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Schlange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Richtig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erkannt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Falsch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negativ</a:t>
                      </a:r>
                      <a:endParaRPr lang="fr-CH" baseline="0" dirty="0">
                        <a:latin typeface="Univers" pitchFamily="34" charset="0"/>
                      </a:endParaRPr>
                    </a:p>
                    <a:p>
                      <a:pPr algn="ctr"/>
                      <a:r>
                        <a:rPr lang="fr-CH" baseline="0" dirty="0">
                          <a:latin typeface="Univers" pitchFamily="34" charset="0"/>
                        </a:rPr>
                        <a:t>(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folgenschwerster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Fehler</a:t>
                      </a:r>
                      <a:r>
                        <a:rPr lang="fr-CH" baseline="0" dirty="0">
                          <a:latin typeface="Univers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EDA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048">
                <a:tc vMerge="1">
                  <a:txBody>
                    <a:bodyPr/>
                    <a:lstStyle/>
                    <a:p>
                      <a:endParaRPr lang="fr-CH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Keine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Schlange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Falsch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positiv</a:t>
                      </a:r>
                      <a:endParaRPr lang="fr-CH" baseline="0" dirty="0">
                        <a:latin typeface="Univers" pitchFamily="34" charset="0"/>
                      </a:endParaRPr>
                    </a:p>
                    <a:p>
                      <a:pPr algn="ctr"/>
                      <a:r>
                        <a:rPr lang="fr-CH" baseline="0" dirty="0">
                          <a:latin typeface="Univers" pitchFamily="34" charset="0"/>
                        </a:rPr>
                        <a:t>(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günstister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Fehler</a:t>
                      </a:r>
                      <a:r>
                        <a:rPr lang="fr-CH" baseline="0" dirty="0">
                          <a:latin typeface="Univers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A5D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aseline="0" dirty="0" err="1">
                          <a:latin typeface="Univers" pitchFamily="34" charset="0"/>
                        </a:rPr>
                        <a:t>Richtig</a:t>
                      </a:r>
                      <a:r>
                        <a:rPr lang="fr-CH" baseline="0" dirty="0">
                          <a:latin typeface="Univers" pitchFamily="34" charset="0"/>
                        </a:rPr>
                        <a:t> </a:t>
                      </a:r>
                      <a:r>
                        <a:rPr lang="fr-CH" baseline="0" dirty="0" err="1">
                          <a:latin typeface="Univers" pitchFamily="34" charset="0"/>
                        </a:rPr>
                        <a:t>erkannt</a:t>
                      </a:r>
                      <a:endParaRPr lang="fr-CH" baseline="0" dirty="0">
                        <a:latin typeface="Univer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B0405DFE-B840-1748-B833-0141C674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00" y="229850"/>
            <a:ext cx="7921625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sz="3600" dirty="0" err="1"/>
              <a:t>Error</a:t>
            </a:r>
            <a:r>
              <a:rPr lang="fr-CH" sz="3600" dirty="0"/>
              <a:t> management </a:t>
            </a:r>
            <a:r>
              <a:rPr lang="fr-CH" sz="3600" dirty="0" err="1"/>
              <a:t>theory</a:t>
            </a:r>
            <a:r>
              <a:rPr lang="fr-CH" sz="3600" dirty="0"/>
              <a:t> (EMT)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F738D45-BAB4-FE48-91A9-73B8C97CD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3" y="5562124"/>
            <a:ext cx="6458498" cy="24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 err="1">
                <a:solidFill>
                  <a:schemeClr val="tx1"/>
                </a:solidFill>
              </a:rPr>
              <a:t>Haselton</a:t>
            </a:r>
            <a:r>
              <a:rPr lang="fr-CH" sz="1000" dirty="0">
                <a:solidFill>
                  <a:schemeClr val="tx1"/>
                </a:solidFill>
              </a:rPr>
              <a:t> &amp;</a:t>
            </a:r>
            <a:r>
              <a:rPr lang="fr-CH" sz="1000" dirty="0" err="1">
                <a:solidFill>
                  <a:schemeClr val="tx1"/>
                </a:solidFill>
              </a:rPr>
              <a:t>Galperin</a:t>
            </a:r>
            <a:r>
              <a:rPr lang="fr-CH" sz="1000" dirty="0">
                <a:solidFill>
                  <a:schemeClr val="tx1"/>
                </a:solidFill>
              </a:rPr>
              <a:t>, 2012; </a:t>
            </a:r>
            <a:r>
              <a:rPr lang="en-US" sz="1000" dirty="0" err="1">
                <a:solidFill>
                  <a:schemeClr val="tx1"/>
                </a:solidFill>
              </a:rPr>
              <a:t>Haselton</a:t>
            </a:r>
            <a:r>
              <a:rPr lang="en-US" sz="1000" dirty="0">
                <a:solidFill>
                  <a:schemeClr val="tx1"/>
                </a:solidFill>
              </a:rPr>
              <a:t> &amp; Buss, 2000; </a:t>
            </a:r>
            <a:r>
              <a:rPr lang="en-US" sz="1000" dirty="0" err="1">
                <a:solidFill>
                  <a:schemeClr val="tx1"/>
                </a:solidFill>
              </a:rPr>
              <a:t>Haselton</a:t>
            </a:r>
            <a:r>
              <a:rPr lang="en-US" sz="1000" dirty="0">
                <a:solidFill>
                  <a:schemeClr val="tx1"/>
                </a:solidFill>
              </a:rPr>
              <a:t> &amp; Nettle, 2006; Killeen, 1997; Killeen, 1981 </a:t>
            </a:r>
            <a:endParaRPr lang="fr-CH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B6CB3FA-8AC2-1342-83DA-075FECB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400" b="1" dirty="0">
                <a:solidFill>
                  <a:srgbClr val="7F7F7F"/>
                </a:solidFill>
              </a:rPr>
              <a:t>«Umsatzförderung»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C00333-7A78-4147-81EE-63641AD7C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395"/>
            <a:ext cx="3756212" cy="375014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A517E16-5380-2742-A643-04AD5F4A7821}"/>
              </a:ext>
            </a:extLst>
          </p:cNvPr>
          <p:cNvSpPr txBox="1">
            <a:spLocks/>
          </p:cNvSpPr>
          <p:nvPr/>
        </p:nvSpPr>
        <p:spPr>
          <a:xfrm>
            <a:off x="3451412" y="1826294"/>
            <a:ext cx="4704640" cy="293234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>
            <a:lvl1pPr marL="180975" indent="-180975" algn="l">
              <a:lnSpc>
                <a:spcPct val="110000"/>
              </a:lnSpc>
            </a:lvl1pPr>
          </a:lstStyle>
          <a:p>
            <a:pPr marL="342900" indent="-342900">
              <a:lnSpc>
                <a:spcPct val="2000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dirty="0"/>
              <a:t>Rasche Spielabfolge</a:t>
            </a:r>
          </a:p>
          <a:p>
            <a:pPr marL="342900" indent="-342900">
              <a:lnSpc>
                <a:spcPct val="2000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dirty="0" err="1"/>
              <a:t>Fast­Gewinne</a:t>
            </a:r>
            <a:endParaRPr lang="de-CH" dirty="0"/>
          </a:p>
          <a:p>
            <a:pPr marL="342900" indent="-342900">
              <a:lnSpc>
                <a:spcPct val="2000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dirty="0"/>
              <a:t>Versteckte Geldeinsätze (Jetons, Bonuspunkte)</a:t>
            </a:r>
          </a:p>
        </p:txBody>
      </p:sp>
    </p:spTree>
    <p:extLst>
      <p:ext uri="{BB962C8B-B14F-4D97-AF65-F5344CB8AC3E}">
        <p14:creationId xmlns:p14="http://schemas.microsoft.com/office/powerpoint/2010/main" val="89313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Spielarten</a:t>
            </a:r>
            <a:endParaRPr lang="fr-FR" sz="4400" b="1" dirty="0">
              <a:solidFill>
                <a:srgbClr val="7F7F7F"/>
              </a:solidFill>
            </a:endParaRPr>
          </a:p>
        </p:txBody>
      </p:sp>
      <p:grpSp>
        <p:nvGrpSpPr>
          <p:cNvPr id="21" name="Gruppierung 20"/>
          <p:cNvGrpSpPr/>
          <p:nvPr/>
        </p:nvGrpSpPr>
        <p:grpSpPr>
          <a:xfrm>
            <a:off x="0" y="1579033"/>
            <a:ext cx="4021667" cy="1859638"/>
            <a:chOff x="0" y="1579033"/>
            <a:chExt cx="4021667" cy="185963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79033"/>
              <a:ext cx="1876778" cy="185963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8" name="Rectangle 13"/>
            <p:cNvSpPr/>
            <p:nvPr/>
          </p:nvSpPr>
          <p:spPr>
            <a:xfrm>
              <a:off x="1963337" y="2292851"/>
              <a:ext cx="2058330" cy="636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latinLnBrk="0" hangingPunct="1">
                <a:lnSpc>
                  <a:spcPct val="110000"/>
                </a:lnSpc>
                <a:tabLst/>
                <a:defRPr/>
              </a:pPr>
              <a:r>
                <a:rPr lang="fr-CH" altLang="en-US" sz="1100" i="1" dirty="0" err="1">
                  <a:sym typeface="Wingdings 3" pitchFamily="18" charset="2"/>
                </a:rPr>
                <a:t>Wettbewerb</a:t>
              </a:r>
              <a:r>
                <a:rPr lang="fr-CH" altLang="en-US" sz="1100" i="1" dirty="0">
                  <a:sym typeface="Wingdings 3" pitchFamily="18" charset="2"/>
                </a:rPr>
                <a:t>, Triumph der «</a:t>
              </a:r>
              <a:r>
                <a:rPr lang="fr-CH" altLang="en-US" sz="1100" i="1" dirty="0" err="1">
                  <a:sym typeface="Wingdings 3" pitchFamily="18" charset="2"/>
                </a:rPr>
                <a:t>Besten</a:t>
              </a:r>
              <a:r>
                <a:rPr lang="fr-CH" altLang="en-US" sz="1100" i="1" dirty="0">
                  <a:sym typeface="Wingdings 3" pitchFamily="18" charset="2"/>
                </a:rPr>
                <a:t>»; </a:t>
              </a:r>
              <a:r>
                <a:rPr lang="fr-CH" altLang="en-US" sz="1100" i="1" dirty="0" err="1">
                  <a:sym typeface="Wingdings 3" pitchFamily="18" charset="2"/>
                </a:rPr>
                <a:t>Kampfbereitschaft</a:t>
              </a:r>
              <a:r>
                <a:rPr lang="fr-CH" altLang="en-US" sz="1100" i="1" dirty="0">
                  <a:sym typeface="Wingdings 3" pitchFamily="18" charset="2"/>
                </a:rPr>
                <a:t>, </a:t>
              </a:r>
              <a:r>
                <a:rPr lang="fr-CH" altLang="en-US" sz="1100" i="1" dirty="0" err="1">
                  <a:sym typeface="Wingdings 3" pitchFamily="18" charset="2"/>
                </a:rPr>
                <a:t>sich</a:t>
              </a:r>
              <a:r>
                <a:rPr lang="fr-CH" altLang="en-US" sz="1100" i="1" dirty="0">
                  <a:sym typeface="Wingdings 3" pitchFamily="18" charset="2"/>
                </a:rPr>
                <a:t> </a:t>
              </a:r>
              <a:r>
                <a:rPr lang="fr-CH" altLang="en-US" sz="1100" i="1" dirty="0" err="1">
                  <a:sym typeface="Wingdings 3" pitchFamily="18" charset="2"/>
                </a:rPr>
                <a:t>selbst</a:t>
              </a:r>
              <a:r>
                <a:rPr lang="fr-CH" altLang="en-US" sz="1100" i="1" dirty="0">
                  <a:sym typeface="Wingdings 3" pitchFamily="18" charset="2"/>
                </a:rPr>
                <a:t> </a:t>
              </a:r>
              <a:r>
                <a:rPr lang="fr-CH" altLang="en-US" sz="1100" i="1" dirty="0" err="1">
                  <a:sym typeface="Wingdings 3" pitchFamily="18" charset="2"/>
                </a:rPr>
                <a:t>übertreffen</a:t>
              </a:r>
              <a:endParaRPr lang="fr-CA" altLang="en-US" sz="1200" i="1" dirty="0">
                <a:sym typeface="Wingdings 3" pitchFamily="18" charset="2"/>
              </a:endParaRPr>
            </a:p>
          </p:txBody>
        </p:sp>
        <p:sp>
          <p:nvSpPr>
            <p:cNvPr id="9" name="Rectangle 22"/>
            <p:cNvSpPr/>
            <p:nvPr/>
          </p:nvSpPr>
          <p:spPr>
            <a:xfrm>
              <a:off x="1963337" y="1665617"/>
              <a:ext cx="748923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defTabSz="914400" eaLnBrk="1" latinLnBrk="0" hangingPunct="1">
                <a:lnSpc>
                  <a:spcPct val="110000"/>
                </a:lnSpc>
                <a:tabLst/>
                <a:defRPr/>
              </a:pPr>
              <a:r>
                <a:rPr lang="fr-CA" altLang="en-US" b="1" dirty="0">
                  <a:sym typeface="Wingdings 3" pitchFamily="18" charset="2"/>
                </a:rPr>
                <a:t>Agôn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0" y="3534649"/>
            <a:ext cx="3753556" cy="1873542"/>
            <a:chOff x="0" y="3534649"/>
            <a:chExt cx="3753556" cy="1873542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534649"/>
              <a:ext cx="1876778" cy="187354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0" name="Rectangle 16"/>
            <p:cNvSpPr/>
            <p:nvPr/>
          </p:nvSpPr>
          <p:spPr>
            <a:xfrm>
              <a:off x="1963337" y="4305581"/>
              <a:ext cx="1790219" cy="461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tabLst>
                  <a:tab pos="0" algn="l"/>
                </a:tabLst>
                <a:defRPr/>
              </a:pPr>
              <a:r>
                <a:rPr lang="fr-CA" altLang="en-US" sz="1100" i="1" dirty="0" err="1">
                  <a:sym typeface="Wingdings 3" pitchFamily="18" charset="2"/>
                </a:rPr>
                <a:t>Nachahmung</a:t>
              </a:r>
              <a:r>
                <a:rPr lang="fr-CA" altLang="en-US" sz="1100" i="1" dirty="0">
                  <a:sym typeface="Wingdings 3" pitchFamily="18" charset="2"/>
                </a:rPr>
                <a:t>, Imitation, </a:t>
              </a:r>
            </a:p>
            <a:p>
              <a:pPr>
                <a:lnSpc>
                  <a:spcPct val="110000"/>
                </a:lnSpc>
                <a:tabLst>
                  <a:tab pos="0" algn="l"/>
                </a:tabLst>
                <a:defRPr/>
              </a:pPr>
              <a:r>
                <a:rPr lang="fr-CA" altLang="en-US" sz="1100" i="1" dirty="0">
                  <a:sym typeface="Wingdings 3" pitchFamily="18" charset="2"/>
                </a:rPr>
                <a:t>Als-</a:t>
              </a:r>
              <a:r>
                <a:rPr lang="fr-CA" altLang="en-US" sz="1100" i="1" dirty="0" err="1">
                  <a:sym typeface="Wingdings 3" pitchFamily="18" charset="2"/>
                </a:rPr>
                <a:t>ob</a:t>
              </a:r>
              <a:r>
                <a:rPr lang="fr-CA" altLang="en-US" sz="1100" i="1" dirty="0">
                  <a:sym typeface="Wingdings 3" pitchFamily="18" charset="2"/>
                </a:rPr>
                <a:t>, </a:t>
              </a:r>
              <a:r>
                <a:rPr lang="fr-CA" altLang="en-US" sz="1100" i="1" dirty="0" err="1">
                  <a:sym typeface="Wingdings 3" pitchFamily="18" charset="2"/>
                </a:rPr>
                <a:t>Rollenspiele</a:t>
              </a:r>
              <a:endParaRPr lang="fr-CA" altLang="en-US" sz="1100" i="1" dirty="0">
                <a:sym typeface="Wingdings 3" pitchFamily="18" charset="2"/>
              </a:endParaRPr>
            </a:p>
          </p:txBody>
        </p:sp>
        <p:sp>
          <p:nvSpPr>
            <p:cNvPr id="11" name="Rectangle 24"/>
            <p:cNvSpPr/>
            <p:nvPr/>
          </p:nvSpPr>
          <p:spPr>
            <a:xfrm>
              <a:off x="1963337" y="3701186"/>
              <a:ext cx="1114408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lnSpc>
                  <a:spcPct val="110000"/>
                </a:lnSpc>
                <a:defRPr/>
              </a:pPr>
              <a:r>
                <a:rPr lang="fr-CA" altLang="en-US" b="1" dirty="0">
                  <a:sym typeface="Wingdings 3" pitchFamily="18" charset="2"/>
                </a:rPr>
                <a:t>Mimicry </a:t>
              </a:r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4333325" y="1579033"/>
            <a:ext cx="4806268" cy="1859638"/>
            <a:chOff x="4333325" y="1579033"/>
            <a:chExt cx="4806268" cy="1859638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0430" y="1579033"/>
              <a:ext cx="1859163" cy="185963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4333325" y="2292851"/>
              <a:ext cx="2786050" cy="450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r">
                <a:lnSpc>
                  <a:spcPct val="110000"/>
                </a:lnSpc>
                <a:defRPr/>
              </a:pPr>
              <a:r>
                <a:rPr lang="fr-CA" altLang="en-US" sz="1100" i="1" dirty="0" err="1">
                  <a:sym typeface="Wingdings 3" pitchFamily="18" charset="2"/>
                </a:rPr>
                <a:t>Schwindel</a:t>
              </a:r>
              <a:r>
                <a:rPr lang="fr-CA" altLang="en-US" sz="1100" i="1" dirty="0">
                  <a:sym typeface="Wingdings 3" pitchFamily="18" charset="2"/>
                </a:rPr>
                <a:t>, </a:t>
              </a:r>
              <a:r>
                <a:rPr lang="fr-CA" altLang="en-US" sz="1100" i="1" dirty="0" err="1">
                  <a:sym typeface="Wingdings 3" pitchFamily="18" charset="2"/>
                </a:rPr>
                <a:t>Taumel</a:t>
              </a:r>
              <a:r>
                <a:rPr lang="fr-CA" altLang="en-US" sz="1100" i="1" dirty="0">
                  <a:sym typeface="Wingdings 3" pitchFamily="18" charset="2"/>
                </a:rPr>
                <a:t>, </a:t>
              </a:r>
            </a:p>
            <a:p>
              <a:pPr marL="0" lvl="1" algn="r">
                <a:lnSpc>
                  <a:spcPct val="110000"/>
                </a:lnSpc>
                <a:defRPr/>
              </a:pPr>
              <a:r>
                <a:rPr lang="fr-CA" altLang="en-US" sz="1100" i="1" dirty="0">
                  <a:sym typeface="Wingdings 3" pitchFamily="18" charset="2"/>
                </a:rPr>
                <a:t>Rausch, </a:t>
              </a:r>
              <a:r>
                <a:rPr lang="fr-CA" altLang="en-US" sz="1100" i="1" dirty="0" err="1">
                  <a:sym typeface="Wingdings 3" pitchFamily="18" charset="2"/>
                </a:rPr>
                <a:t>Erregung</a:t>
              </a:r>
              <a:endParaRPr lang="fr-CA" altLang="en-US" sz="1100" i="1" dirty="0">
                <a:sym typeface="Wingdings 3" pitchFamily="18" charset="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6421748" y="1665617"/>
              <a:ext cx="697627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marR="0" lvl="0" indent="-180975" defTabSz="914400" eaLnBrk="1" latinLnBrk="0" hangingPunct="1">
                <a:lnSpc>
                  <a:spcPct val="110000"/>
                </a:lnSpc>
                <a:tabLst/>
                <a:defRPr/>
              </a:pPr>
              <a:r>
                <a:rPr lang="fr-CA" altLang="en-US" b="1" dirty="0">
                  <a:sym typeface="Wingdings 3" pitchFamily="18" charset="2"/>
                </a:rPr>
                <a:t>Ilinx </a:t>
              </a: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4857174" y="3534649"/>
            <a:ext cx="4286826" cy="1873542"/>
            <a:chOff x="4857174" y="3534649"/>
            <a:chExt cx="4286826" cy="1873542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0430" y="3534649"/>
              <a:ext cx="1863570" cy="187354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4" name="Rectangle 14"/>
            <p:cNvSpPr/>
            <p:nvPr/>
          </p:nvSpPr>
          <p:spPr>
            <a:xfrm>
              <a:off x="4857174" y="4305581"/>
              <a:ext cx="2262201" cy="636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  <a:defRPr/>
              </a:pPr>
              <a:r>
                <a:rPr lang="de-CH" altLang="en-US" sz="1100" i="1" dirty="0">
                  <a:sym typeface="Wingdings 3" pitchFamily="18" charset="2"/>
                </a:rPr>
                <a:t>Zufall, schafft die Überlegenheit der «Besten» ab, Haltung der passiven Akzeptanz, Resignation</a:t>
              </a: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6384879" y="3701186"/>
              <a:ext cx="734496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fr-CA" altLang="en-US" b="1" dirty="0">
                  <a:sym typeface="Wingdings 3" pitchFamily="18" charset="2"/>
                </a:rPr>
                <a:t>Alea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66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B6CB3FA-8AC2-1342-83DA-075FECB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Prävention</a:t>
            </a:r>
            <a:endParaRPr lang="fr-FR" sz="4400" b="1" dirty="0">
              <a:solidFill>
                <a:srgbClr val="7F7F7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9A9925-148D-254D-9F35-64472A2F0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7279"/>
            <a:ext cx="4679577" cy="33909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A517E16-5380-2742-A643-04AD5F4A7821}"/>
              </a:ext>
            </a:extLst>
          </p:cNvPr>
          <p:cNvSpPr txBox="1">
            <a:spLocks/>
          </p:cNvSpPr>
          <p:nvPr/>
        </p:nvSpPr>
        <p:spPr>
          <a:xfrm>
            <a:off x="3186290" y="1748317"/>
            <a:ext cx="5500510" cy="3168823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>
            <a:lvl1pPr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8288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7432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2004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657600" defTabSz="457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rgbClr val="FF6FCF"/>
              </a:buClr>
            </a:pPr>
            <a:r>
              <a:rPr lang="fr-FR" sz="1400" b="1" dirty="0" err="1"/>
              <a:t>Strukturellen</a:t>
            </a:r>
            <a:r>
              <a:rPr lang="fr-FR" sz="1400" b="1" dirty="0"/>
              <a:t> </a:t>
            </a:r>
            <a:r>
              <a:rPr lang="fr-FR" sz="1400" b="1" dirty="0" err="1"/>
              <a:t>Massnahmen</a:t>
            </a:r>
            <a:endParaRPr lang="fr-FR" sz="1400" b="1" dirty="0"/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400" dirty="0" err="1"/>
              <a:t>Angebotslenkung</a:t>
            </a:r>
            <a:r>
              <a:rPr lang="fr-FR" sz="1400" dirty="0"/>
              <a:t> (Schweiz </a:t>
            </a:r>
            <a:r>
              <a:rPr lang="fr-FR" sz="1400" dirty="0" err="1"/>
              <a:t>im</a:t>
            </a:r>
            <a:r>
              <a:rPr lang="fr-FR" sz="1400" dirty="0"/>
              <a:t> </a:t>
            </a:r>
            <a:r>
              <a:rPr lang="fr-FR" sz="1400" dirty="0" err="1"/>
              <a:t>internationalen</a:t>
            </a:r>
            <a:r>
              <a:rPr lang="fr-FR" sz="1400" dirty="0"/>
              <a:t> </a:t>
            </a:r>
            <a:r>
              <a:rPr lang="fr-FR" sz="1400" dirty="0" err="1"/>
              <a:t>Vergleich</a:t>
            </a:r>
            <a:r>
              <a:rPr lang="fr-FR" sz="1400" dirty="0"/>
              <a:t> </a:t>
            </a:r>
            <a:r>
              <a:rPr lang="fr-FR" sz="1400" dirty="0" err="1"/>
              <a:t>eine</a:t>
            </a:r>
            <a:r>
              <a:rPr lang="fr-FR" sz="1400" dirty="0"/>
              <a:t> </a:t>
            </a:r>
            <a:r>
              <a:rPr lang="fr-FR" sz="1400" dirty="0" err="1"/>
              <a:t>sehr</a:t>
            </a:r>
            <a:r>
              <a:rPr lang="fr-FR" sz="1400" dirty="0"/>
              <a:t> </a:t>
            </a:r>
            <a:r>
              <a:rPr lang="fr-FR" sz="1400" dirty="0" err="1"/>
              <a:t>hohe</a:t>
            </a:r>
            <a:r>
              <a:rPr lang="fr-FR" sz="1400" dirty="0"/>
              <a:t> </a:t>
            </a:r>
            <a:r>
              <a:rPr lang="fr-FR" sz="1400" dirty="0" err="1"/>
              <a:t>Ca­sinodichte</a:t>
            </a:r>
            <a:r>
              <a:rPr lang="fr-FR" sz="1400" dirty="0"/>
              <a:t>)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400" dirty="0" err="1"/>
              <a:t>Alterslimiten</a:t>
            </a:r>
            <a:r>
              <a:rPr lang="fr-FR" sz="1400" dirty="0"/>
              <a:t>, </a:t>
            </a:r>
            <a:r>
              <a:rPr lang="fr-FR" sz="1400" dirty="0" err="1"/>
              <a:t>Werbeeinschränkungen</a:t>
            </a:r>
            <a:r>
              <a:rPr lang="fr-FR" sz="1400" dirty="0"/>
              <a:t>,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400" dirty="0" err="1"/>
              <a:t>Problem</a:t>
            </a:r>
            <a:r>
              <a:rPr lang="fr-FR" sz="1400" dirty="0"/>
              <a:t> Internet </a:t>
            </a:r>
          </a:p>
          <a:p>
            <a:pPr>
              <a:spcAft>
                <a:spcPts val="600"/>
              </a:spcAft>
              <a:buClr>
                <a:srgbClr val="FF6FCF"/>
              </a:buClr>
            </a:pPr>
            <a:r>
              <a:rPr lang="fr-FR" sz="1400" b="1" dirty="0"/>
              <a:t>Individuelle </a:t>
            </a:r>
            <a:r>
              <a:rPr lang="fr-FR" sz="1400" b="1" dirty="0" err="1"/>
              <a:t>Massnahmen</a:t>
            </a:r>
            <a:endParaRPr lang="fr-FR" sz="1400" b="1" dirty="0"/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400" dirty="0" err="1"/>
              <a:t>Früherkennung</a:t>
            </a:r>
            <a:r>
              <a:rPr lang="fr-FR" sz="1400" dirty="0"/>
              <a:t> (</a:t>
            </a:r>
            <a:r>
              <a:rPr lang="fr-FR" sz="1400" dirty="0" err="1"/>
              <a:t>Spielcasinos</a:t>
            </a:r>
            <a:r>
              <a:rPr lang="fr-FR" sz="1400" dirty="0"/>
              <a:t> </a:t>
            </a:r>
            <a:r>
              <a:rPr lang="fr-FR" sz="1400" dirty="0" err="1"/>
              <a:t>verpflichtet</a:t>
            </a:r>
            <a:r>
              <a:rPr lang="fr-FR" sz="1400" dirty="0"/>
              <a:t>, </a:t>
            </a:r>
            <a:r>
              <a:rPr lang="fr-FR" sz="1400" dirty="0" err="1"/>
              <a:t>Konzepte</a:t>
            </a:r>
            <a:r>
              <a:rPr lang="fr-FR" sz="1400" dirty="0"/>
              <a:t> </a:t>
            </a:r>
            <a:r>
              <a:rPr lang="fr-FR" sz="1400" dirty="0" err="1"/>
              <a:t>zur</a:t>
            </a:r>
            <a:r>
              <a:rPr lang="fr-FR" sz="1400" dirty="0"/>
              <a:t> </a:t>
            </a:r>
            <a:r>
              <a:rPr lang="fr-FR" sz="1400" dirty="0" err="1"/>
              <a:t>Früherkennung</a:t>
            </a:r>
            <a:r>
              <a:rPr lang="fr-FR" sz="1400" dirty="0"/>
              <a:t> </a:t>
            </a:r>
            <a:r>
              <a:rPr lang="fr-FR" sz="1400" dirty="0" err="1"/>
              <a:t>zu</a:t>
            </a:r>
            <a:r>
              <a:rPr lang="fr-FR" sz="1400" dirty="0"/>
              <a:t> </a:t>
            </a:r>
            <a:r>
              <a:rPr lang="fr-FR" sz="1400" dirty="0" err="1"/>
              <a:t>erstellen</a:t>
            </a:r>
            <a:r>
              <a:rPr lang="fr-FR" sz="1400" dirty="0"/>
              <a:t> </a:t>
            </a:r>
            <a:r>
              <a:rPr lang="fr-FR" sz="1400" dirty="0" err="1"/>
              <a:t>und</a:t>
            </a:r>
            <a:r>
              <a:rPr lang="fr-FR" sz="1400" dirty="0"/>
              <a:t> </a:t>
            </a:r>
            <a:r>
              <a:rPr lang="fr-FR" sz="1400" dirty="0" err="1"/>
              <a:t>Massnahmen</a:t>
            </a:r>
            <a:r>
              <a:rPr lang="fr-FR" sz="1400" dirty="0"/>
              <a:t> </a:t>
            </a:r>
            <a:r>
              <a:rPr lang="fr-FR" sz="1400" dirty="0" err="1"/>
              <a:t>einzuleiten</a:t>
            </a:r>
            <a:r>
              <a:rPr lang="fr-FR" sz="1400" dirty="0"/>
              <a:t>)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1400" dirty="0"/>
              <a:t>Casino-</a:t>
            </a:r>
            <a:r>
              <a:rPr lang="fr-FR" sz="1400" dirty="0" err="1"/>
              <a:t>Sperren</a:t>
            </a:r>
            <a:endParaRPr lang="fr-FR" sz="1400" dirty="0"/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8183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4C20B2-BE47-D043-8D53-72348887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5" y="196342"/>
            <a:ext cx="5683623" cy="56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ribolo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9265"/>
            <a:ext cx="1900518" cy="12923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219" y="2857064"/>
            <a:ext cx="1913736" cy="12553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7CCE1F-E335-6745-817C-6F91CFFF795A}"/>
              </a:ext>
            </a:extLst>
          </p:cNvPr>
          <p:cNvSpPr txBox="1"/>
          <p:nvPr/>
        </p:nvSpPr>
        <p:spPr>
          <a:xfrm>
            <a:off x="369513" y="5656729"/>
            <a:ext cx="941923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Simon O, 2019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2BFE8-4606-644D-AB36-6652FE184E14}"/>
              </a:ext>
            </a:extLst>
          </p:cNvPr>
          <p:cNvSpPr txBox="1"/>
          <p:nvPr/>
        </p:nvSpPr>
        <p:spPr>
          <a:xfrm>
            <a:off x="2217934" y="457200"/>
            <a:ext cx="4021501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DE" dirty="0"/>
              <a:t>Hilfegesuche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07C49B-0930-D544-9AAC-F8971C922128}"/>
              </a:ext>
            </a:extLst>
          </p:cNvPr>
          <p:cNvSpPr txBox="1"/>
          <p:nvPr/>
        </p:nvSpPr>
        <p:spPr>
          <a:xfrm>
            <a:off x="2069575" y="1960776"/>
            <a:ext cx="659411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Rubbellose, Lotto: Kaum problematisch, selten in Sprechstunde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B3D9B5-F261-B84A-BEBE-8B4D20193306}"/>
              </a:ext>
            </a:extLst>
          </p:cNvPr>
          <p:cNvSpPr txBox="1"/>
          <p:nvPr/>
        </p:nvSpPr>
        <p:spPr>
          <a:xfrm>
            <a:off x="2069575" y="3300053"/>
            <a:ext cx="54527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Internet: Vereinzelte Anfragen, Tendenz zunehmend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F1FCAB-0207-D447-8EDB-503A8471E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7820"/>
            <a:ext cx="1900517" cy="125530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408893B-F2EF-754C-8835-703A862ADC26}"/>
              </a:ext>
            </a:extLst>
          </p:cNvPr>
          <p:cNvSpPr txBox="1"/>
          <p:nvPr/>
        </p:nvSpPr>
        <p:spPr>
          <a:xfrm>
            <a:off x="2069575" y="4620809"/>
            <a:ext cx="49462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Spielautomaten (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Tactilo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 : &gt; Hälfte der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Patientel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7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287" y="34793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Psychosoziale</a:t>
            </a:r>
            <a:r>
              <a:rPr lang="fr-CH" sz="4400" b="1" dirty="0">
                <a:solidFill>
                  <a:srgbClr val="7F7F7F"/>
                </a:solidFill>
              </a:rPr>
              <a:t> </a:t>
            </a:r>
            <a:r>
              <a:rPr lang="fr-CH" sz="4400" b="1" dirty="0" err="1">
                <a:solidFill>
                  <a:srgbClr val="7F7F7F"/>
                </a:solidFill>
              </a:rPr>
              <a:t>Ansätze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287" y="5583179"/>
            <a:ext cx="2866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err="1"/>
              <a:t>Petry</a:t>
            </a:r>
            <a:r>
              <a:rPr lang="en-CA" sz="1000" dirty="0"/>
              <a:t> et al., 2017; </a:t>
            </a:r>
            <a:r>
              <a:rPr lang="en-CA" sz="1000" dirty="0" err="1"/>
              <a:t>Yakovenko</a:t>
            </a:r>
            <a:r>
              <a:rPr lang="en-CA" sz="1000" dirty="0"/>
              <a:t> &amp; Hodgins, 2016)</a:t>
            </a:r>
            <a:endParaRPr lang="fr-CH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3C5A05-0112-B34B-A7C1-1F4098C4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9858"/>
            <a:ext cx="4106608" cy="3801036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795212" y="1666038"/>
            <a:ext cx="4927448" cy="3588675"/>
          </a:xfr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&gt; 20 RCT 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2 Empfehlungen: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800100" lvl="1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6 - 8 Sitzungen KVT mit Elementen des </a:t>
            </a:r>
            <a:r>
              <a:rPr lang="de-CH" sz="1600" i="1" dirty="0"/>
              <a:t>Motivational </a:t>
            </a:r>
            <a:r>
              <a:rPr lang="de-CH" sz="1600" i="1" dirty="0" err="1"/>
              <a:t>Interviewing</a:t>
            </a:r>
            <a:endParaRPr lang="de-CH" sz="1600" i="1" dirty="0"/>
          </a:p>
          <a:p>
            <a:pPr marL="800100" lvl="1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Leichtere Formen </a:t>
            </a:r>
            <a:r>
              <a:rPr lang="de-CH" sz="1600" dirty="0" err="1"/>
              <a:t>u</a:t>
            </a:r>
            <a:r>
              <a:rPr lang="de-CH" sz="1600" dirty="0"/>
              <a:t>/o Patienten, die sich nicht auf längere Interventionen einlassen möchten: </a:t>
            </a:r>
            <a:r>
              <a:rPr lang="de-CH" sz="1600" i="1" dirty="0"/>
              <a:t>Minimal </a:t>
            </a:r>
            <a:r>
              <a:rPr lang="de-CH" sz="1600" i="1" dirty="0" err="1"/>
              <a:t>Interventions</a:t>
            </a:r>
            <a:r>
              <a:rPr lang="de-CH" sz="1600" dirty="0"/>
              <a:t> mit Feedback</a:t>
            </a:r>
          </a:p>
        </p:txBody>
      </p:sp>
    </p:spTree>
    <p:extLst>
      <p:ext uri="{BB962C8B-B14F-4D97-AF65-F5344CB8AC3E}">
        <p14:creationId xmlns:p14="http://schemas.microsoft.com/office/powerpoint/2010/main" val="80090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287" y="347935"/>
            <a:ext cx="8229600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dirty="0" err="1">
                <a:solidFill>
                  <a:srgbClr val="7F7F7F"/>
                </a:solidFill>
              </a:rPr>
              <a:t>Pharmakotherapie</a:t>
            </a:r>
            <a:endParaRPr lang="fr-CH" sz="4400" b="1" dirty="0">
              <a:solidFill>
                <a:srgbClr val="7F7F7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287" y="5583179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Goslar et al., 2018</a:t>
            </a:r>
            <a:endParaRPr lang="fr-CH" sz="1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6F00D0-0BA2-7342-988C-7FBE1BD9D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1327"/>
            <a:ext cx="3101789" cy="3517900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753003" y="2492093"/>
            <a:ext cx="5871884" cy="1716367"/>
          </a:xfrm>
          <a:solidFill>
            <a:srgbClr val="FFFFFF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&gt; 20 RCT </a:t>
            </a:r>
          </a:p>
          <a:p>
            <a:pPr marL="342900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Vielversprechend:</a:t>
            </a:r>
          </a:p>
          <a:p>
            <a:pPr marL="800100" lvl="1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Opiatantagonisten (</a:t>
            </a:r>
            <a:r>
              <a:rPr lang="de-CH" sz="1600" dirty="0" err="1"/>
              <a:t>Nalmefen</a:t>
            </a:r>
            <a:r>
              <a:rPr lang="de-CH" sz="1600" dirty="0"/>
              <a:t>, 18mg/d)</a:t>
            </a:r>
          </a:p>
          <a:p>
            <a:pPr marL="800100" lvl="1" indent="-342900" algn="l">
              <a:lnSpc>
                <a:spcPts val="2800"/>
              </a:lnSpc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sz="1600" dirty="0" err="1"/>
              <a:t>Topiramat</a:t>
            </a:r>
            <a:r>
              <a:rPr lang="de-CH" sz="1600" dirty="0"/>
              <a:t> (50-200mg)</a:t>
            </a:r>
          </a:p>
        </p:txBody>
      </p:sp>
    </p:spTree>
    <p:extLst>
      <p:ext uri="{BB962C8B-B14F-4D97-AF65-F5344CB8AC3E}">
        <p14:creationId xmlns:p14="http://schemas.microsoft.com/office/powerpoint/2010/main" val="273946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Schlussfolgerungen</a:t>
            </a:r>
            <a:endParaRPr lang="fr-FR" sz="4400" b="1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21792" y="1583135"/>
            <a:ext cx="7732609" cy="3670468"/>
          </a:xfrm>
        </p:spPr>
        <p:txBody>
          <a:bodyPr/>
          <a:lstStyle/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Gambling</a:t>
            </a:r>
            <a:r>
              <a:rPr lang="fr-FR" sz="2000" dirty="0"/>
              <a:t> </a:t>
            </a:r>
            <a:r>
              <a:rPr lang="fr-FR" sz="2000" dirty="0" err="1"/>
              <a:t>Disorder</a:t>
            </a:r>
            <a:r>
              <a:rPr lang="fr-FR" sz="2000" dirty="0"/>
              <a:t>: </a:t>
            </a:r>
            <a:r>
              <a:rPr lang="fr-FR" sz="2000" dirty="0" err="1"/>
              <a:t>Nicht-pharmakologische</a:t>
            </a:r>
            <a:r>
              <a:rPr lang="fr-FR" sz="2000" dirty="0"/>
              <a:t> </a:t>
            </a:r>
            <a:r>
              <a:rPr lang="fr-FR" sz="2000" dirty="0" err="1"/>
              <a:t>Sucht</a:t>
            </a:r>
            <a:endParaRPr lang="fr-FR" sz="2000" dirty="0"/>
          </a:p>
          <a:p>
            <a:pPr marL="541338" indent="-176213">
              <a:spcAft>
                <a:spcPts val="600"/>
              </a:spcAft>
              <a:buClr>
                <a:srgbClr val="FF6FCF"/>
              </a:buClr>
              <a:buFont typeface="Arial"/>
              <a:buChar char="•"/>
              <a:tabLst>
                <a:tab pos="541338" algn="l"/>
              </a:tabLst>
            </a:pPr>
            <a:r>
              <a:rPr lang="fr-FR" sz="2000" dirty="0"/>
              <a:t>➛ </a:t>
            </a:r>
            <a:r>
              <a:rPr lang="fr-FR" sz="2000" dirty="0" err="1"/>
              <a:t>unangebrachte</a:t>
            </a:r>
            <a:r>
              <a:rPr lang="fr-FR" sz="2000" dirty="0"/>
              <a:t> </a:t>
            </a:r>
            <a:r>
              <a:rPr lang="fr-FR" sz="2000" dirty="0" err="1"/>
              <a:t>Reaktion</a:t>
            </a:r>
            <a:r>
              <a:rPr lang="fr-FR" sz="2000" dirty="0"/>
              <a:t> </a:t>
            </a:r>
            <a:r>
              <a:rPr lang="fr-FR" sz="2000" dirty="0" err="1"/>
              <a:t>auf</a:t>
            </a:r>
            <a:r>
              <a:rPr lang="fr-FR" sz="2000" dirty="0"/>
              <a:t> an </a:t>
            </a:r>
            <a:r>
              <a:rPr lang="fr-FR" sz="2000" dirty="0" err="1"/>
              <a:t>sich</a:t>
            </a:r>
            <a:r>
              <a:rPr lang="fr-FR" sz="2000" dirty="0"/>
              <a:t> </a:t>
            </a:r>
            <a:r>
              <a:rPr lang="fr-FR" sz="2000" dirty="0" err="1"/>
              <a:t>physiologische</a:t>
            </a:r>
            <a:r>
              <a:rPr lang="fr-FR" sz="2000" dirty="0"/>
              <a:t> </a:t>
            </a:r>
            <a:r>
              <a:rPr lang="fr-FR" sz="2000" dirty="0" err="1"/>
              <a:t>Reize</a:t>
            </a:r>
            <a:endParaRPr lang="fr-FR" sz="2000" dirty="0"/>
          </a:p>
          <a:p>
            <a:pPr marL="541338" indent="-176213">
              <a:spcAft>
                <a:spcPts val="600"/>
              </a:spcAft>
              <a:buClr>
                <a:srgbClr val="FF6FCF"/>
              </a:buClr>
              <a:buFont typeface="Arial"/>
              <a:buChar char="•"/>
              <a:tabLst>
                <a:tab pos="541338" algn="l"/>
              </a:tabLst>
            </a:pPr>
            <a:r>
              <a:rPr lang="fr-FR" sz="2000" dirty="0" err="1"/>
              <a:t>Dieselben</a:t>
            </a:r>
            <a:r>
              <a:rPr lang="fr-FR" sz="2000" dirty="0"/>
              <a:t> </a:t>
            </a:r>
            <a:r>
              <a:rPr lang="fr-FR" sz="2000" dirty="0" err="1"/>
              <a:t>neurobiologischen</a:t>
            </a:r>
            <a:r>
              <a:rPr lang="fr-FR" sz="2000" dirty="0"/>
              <a:t> </a:t>
            </a:r>
            <a:r>
              <a:rPr lang="fr-FR" sz="2000" dirty="0" err="1"/>
              <a:t>Strukturen</a:t>
            </a:r>
            <a:r>
              <a:rPr lang="fr-FR" sz="2000" dirty="0"/>
              <a:t> </a:t>
            </a:r>
            <a:r>
              <a:rPr lang="fr-FR" sz="2000" dirty="0" err="1"/>
              <a:t>wie</a:t>
            </a:r>
            <a:r>
              <a:rPr lang="fr-FR" sz="2000" dirty="0"/>
              <a:t> </a:t>
            </a:r>
            <a:r>
              <a:rPr lang="fr-FR" sz="2000" dirty="0" err="1"/>
              <a:t>bei</a:t>
            </a:r>
            <a:r>
              <a:rPr lang="fr-FR" sz="2000" dirty="0"/>
              <a:t> </a:t>
            </a:r>
            <a:r>
              <a:rPr lang="fr-FR" sz="2000" dirty="0" err="1"/>
              <a:t>pharmakologischen</a:t>
            </a:r>
            <a:r>
              <a:rPr lang="fr-FR" sz="2000" dirty="0"/>
              <a:t> </a:t>
            </a:r>
            <a:r>
              <a:rPr lang="fr-FR" sz="2000" dirty="0" err="1"/>
              <a:t>Abhängigkeiten</a:t>
            </a:r>
            <a:endParaRPr lang="fr-FR" sz="2000" dirty="0"/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Resultat</a:t>
            </a:r>
            <a:r>
              <a:rPr lang="fr-FR" sz="2000" dirty="0"/>
              <a:t> </a:t>
            </a:r>
            <a:r>
              <a:rPr lang="fr-FR" sz="2000" dirty="0" err="1"/>
              <a:t>einer</a:t>
            </a:r>
            <a:r>
              <a:rPr lang="fr-FR" sz="2000" dirty="0"/>
              <a:t> </a:t>
            </a:r>
            <a:r>
              <a:rPr lang="fr-FR" sz="2000" dirty="0" err="1"/>
              <a:t>Asynchronie</a:t>
            </a:r>
            <a:r>
              <a:rPr lang="fr-FR" sz="2000" dirty="0"/>
              <a:t> </a:t>
            </a:r>
            <a:r>
              <a:rPr lang="fr-FR" sz="2000" dirty="0" err="1"/>
              <a:t>zwischen</a:t>
            </a:r>
            <a:r>
              <a:rPr lang="fr-FR" sz="2000" dirty="0"/>
              <a:t> </a:t>
            </a:r>
            <a:r>
              <a:rPr lang="fr-FR" sz="2000" dirty="0" err="1"/>
              <a:t>biologischer</a:t>
            </a:r>
            <a:r>
              <a:rPr lang="fr-FR" sz="2000" dirty="0"/>
              <a:t> </a:t>
            </a:r>
            <a:r>
              <a:rPr lang="fr-FR" sz="2000" dirty="0" err="1"/>
              <a:t>und</a:t>
            </a:r>
            <a:r>
              <a:rPr lang="fr-FR" sz="2000" dirty="0"/>
              <a:t> </a:t>
            </a:r>
            <a:r>
              <a:rPr lang="fr-FR" sz="2000" dirty="0" err="1"/>
              <a:t>kultureller</a:t>
            </a:r>
            <a:r>
              <a:rPr lang="fr-FR" sz="2000" dirty="0"/>
              <a:t> Evolution</a:t>
            </a:r>
          </a:p>
          <a:p>
            <a:pPr marL="541338" indent="-176213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Angemessenes</a:t>
            </a:r>
            <a:r>
              <a:rPr lang="fr-FR" sz="2000" dirty="0"/>
              <a:t> </a:t>
            </a:r>
            <a:r>
              <a:rPr lang="fr-FR" sz="2000" dirty="0" err="1"/>
              <a:t>Verhalten</a:t>
            </a:r>
            <a:r>
              <a:rPr lang="fr-FR" sz="2000" dirty="0"/>
              <a:t> in </a:t>
            </a:r>
            <a:r>
              <a:rPr lang="fr-FR" sz="2000" dirty="0" err="1"/>
              <a:t>prähistorischer</a:t>
            </a:r>
            <a:r>
              <a:rPr lang="fr-FR" sz="2000" dirty="0"/>
              <a:t> </a:t>
            </a:r>
            <a:r>
              <a:rPr lang="fr-FR" sz="2000" dirty="0" err="1"/>
              <a:t>Umgebung</a:t>
            </a:r>
            <a:endParaRPr lang="fr-FR" sz="2000" dirty="0"/>
          </a:p>
          <a:p>
            <a:pPr marL="541338" indent="-176213">
              <a:spcAft>
                <a:spcPts val="600"/>
              </a:spcAft>
              <a:buClr>
                <a:srgbClr val="FF6FCF"/>
              </a:buClr>
              <a:buFont typeface="Arial"/>
              <a:buChar char="•"/>
            </a:pPr>
            <a:r>
              <a:rPr lang="fr-FR" sz="2000" dirty="0" err="1"/>
              <a:t>Unangemessenes</a:t>
            </a:r>
            <a:r>
              <a:rPr lang="fr-FR" sz="2000" dirty="0"/>
              <a:t> </a:t>
            </a:r>
            <a:r>
              <a:rPr lang="fr-FR" sz="2000" dirty="0" err="1"/>
              <a:t>Verhalten</a:t>
            </a:r>
            <a:r>
              <a:rPr lang="fr-FR" sz="2000" dirty="0"/>
              <a:t> </a:t>
            </a:r>
            <a:r>
              <a:rPr lang="fr-FR" sz="2000" dirty="0" err="1"/>
              <a:t>während</a:t>
            </a:r>
            <a:r>
              <a:rPr lang="fr-FR" sz="2000" dirty="0"/>
              <a:t> </a:t>
            </a:r>
            <a:r>
              <a:rPr lang="fr-FR" sz="2000" dirty="0" err="1"/>
              <a:t>Glückspiel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6332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Schlussfolgerungen</a:t>
            </a:r>
            <a:endParaRPr lang="fr-FR" sz="4400" b="1" dirty="0">
              <a:solidFill>
                <a:srgbClr val="7F7F7F"/>
              </a:solidFill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4654918" y="1596491"/>
            <a:ext cx="4016482" cy="3765798"/>
            <a:chOff x="4654918" y="1596491"/>
            <a:chExt cx="4016482" cy="376579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3503" y="1596491"/>
              <a:ext cx="2119300" cy="2401314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654918" y="4161962"/>
              <a:ext cx="4016482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fr-FR" sz="1800" b="1" dirty="0">
                  <a:solidFill>
                    <a:srgbClr val="000000"/>
                  </a:solidFill>
                </a:rPr>
                <a:t>Die </a:t>
              </a:r>
              <a:r>
                <a:rPr lang="fr-FR" sz="1800" b="1" dirty="0" err="1">
                  <a:solidFill>
                    <a:srgbClr val="000000"/>
                  </a:solidFill>
                </a:rPr>
                <a:t>Lösung</a:t>
              </a:r>
              <a:endParaRPr lang="fr-FR" sz="1800" b="1" dirty="0">
                <a:solidFill>
                  <a:srgbClr val="000000"/>
                </a:solidFill>
              </a:endParaRPr>
            </a:p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Aktivierung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neuronaler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Funktionen</a:t>
              </a:r>
              <a:r>
                <a:rPr lang="fr-FR" sz="1800" dirty="0">
                  <a:solidFill>
                    <a:srgbClr val="000000"/>
                  </a:solidFill>
                </a:rPr>
                <a:t>, 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welche die </a:t>
              </a:r>
              <a:r>
                <a:rPr lang="fr-FR" sz="1800" dirty="0" err="1">
                  <a:solidFill>
                    <a:srgbClr val="000000"/>
                  </a:solidFill>
                </a:rPr>
                <a:t>Anpassung</a:t>
              </a:r>
              <a:r>
                <a:rPr lang="fr-FR" sz="1800" dirty="0">
                  <a:solidFill>
                    <a:srgbClr val="000000"/>
                  </a:solidFill>
                </a:rPr>
                <a:t> an </a:t>
              </a:r>
            </a:p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eine</a:t>
              </a:r>
              <a:r>
                <a:rPr lang="fr-FR" sz="1800" dirty="0">
                  <a:solidFill>
                    <a:srgbClr val="000000"/>
                  </a:solidFill>
                </a:rPr>
                <a:t> moderne </a:t>
              </a:r>
              <a:r>
                <a:rPr lang="fr-FR" sz="1800" dirty="0" err="1">
                  <a:solidFill>
                    <a:srgbClr val="000000"/>
                  </a:solidFill>
                </a:rPr>
                <a:t>Umgebung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ermöglichen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1183074" y="1596491"/>
            <a:ext cx="2541719" cy="3766256"/>
            <a:chOff x="1183074" y="1596491"/>
            <a:chExt cx="2541719" cy="3766256"/>
          </a:xfrm>
        </p:grpSpPr>
        <p:sp>
          <p:nvSpPr>
            <p:cNvPr id="6" name="Textfeld 5"/>
            <p:cNvSpPr txBox="1"/>
            <p:nvPr/>
          </p:nvSpPr>
          <p:spPr>
            <a:xfrm>
              <a:off x="1183074" y="4162420"/>
              <a:ext cx="254171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Das</a:t>
              </a: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Problem</a:t>
              </a:r>
              <a:endPara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An </a:t>
              </a:r>
              <a:r>
                <a:rPr lang="fr-FR" sz="1800" dirty="0" err="1">
                  <a:solidFill>
                    <a:srgbClr val="000000"/>
                  </a:solidFill>
                </a:rPr>
                <a:t>prähistorische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FR" sz="1800" dirty="0" err="1">
                  <a:solidFill>
                    <a:srgbClr val="000000"/>
                  </a:solidFill>
                </a:rPr>
                <a:t>Umgebung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  <a:r>
                <a:rPr lang="fr-FR" sz="1800" dirty="0" err="1">
                  <a:solidFill>
                    <a:srgbClr val="000000"/>
                  </a:solidFill>
                </a:rPr>
                <a:t>angepasste</a:t>
              </a:r>
              <a:r>
                <a:rPr lang="fr-FR" sz="1800" dirty="0">
                  <a:solidFill>
                    <a:srgbClr val="000000"/>
                  </a:solidFill>
                </a:rPr>
                <a:t> </a:t>
              </a:r>
            </a:p>
            <a:p>
              <a:pPr algn="ctr" rtl="0" latinLnBrk="1" hangingPunct="0"/>
              <a:r>
                <a:rPr lang="fr-FR" sz="1800" dirty="0">
                  <a:solidFill>
                    <a:srgbClr val="000000"/>
                  </a:solidFill>
                </a:rPr>
                <a:t>neuronale </a:t>
              </a:r>
              <a:r>
                <a:rPr lang="fr-FR" sz="1800" dirty="0" err="1">
                  <a:solidFill>
                    <a:srgbClr val="000000"/>
                  </a:solidFill>
                </a:rPr>
                <a:t>Funktionen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4283" y="1596491"/>
              <a:ext cx="2119300" cy="24013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549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dirty="0" err="1">
                <a:solidFill>
                  <a:srgbClr val="7F7F7F"/>
                </a:solidFill>
              </a:rPr>
              <a:t>Glücksspiel</a:t>
            </a:r>
            <a:endParaRPr lang="fr-FR" sz="4400" b="1" dirty="0">
              <a:solidFill>
                <a:srgbClr val="7F7F7F"/>
              </a:solidFill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1058333" y="1515550"/>
            <a:ext cx="7328695" cy="1227670"/>
            <a:chOff x="1058333" y="1515550"/>
            <a:chExt cx="7328695" cy="1227670"/>
          </a:xfrm>
        </p:grpSpPr>
        <p:pic>
          <p:nvPicPr>
            <p:cNvPr id="8" name="Bild 7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1515550"/>
              <a:ext cx="1636894" cy="122767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1058333" y="1898554"/>
              <a:ext cx="26350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5" name="Rectangle 7"/>
            <p:cNvSpPr/>
            <p:nvPr/>
          </p:nvSpPr>
          <p:spPr>
            <a:xfrm>
              <a:off x="3119239" y="1883393"/>
              <a:ext cx="5267789" cy="46705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pPr marL="180975" indent="-180975" algn="l">
                <a:lnSpc>
                  <a:spcPct val="110000"/>
                </a:lnSpc>
              </a:pPr>
              <a:r>
                <a:rPr lang="fr-CA" altLang="en-US" dirty="0" err="1">
                  <a:sym typeface="Wingdings 3" pitchFamily="18" charset="2"/>
                </a:rPr>
                <a:t>Einsatz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von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Geld</a:t>
              </a:r>
              <a:r>
                <a:rPr lang="fr-CA" altLang="en-US" dirty="0">
                  <a:sym typeface="Wingdings 3" pitchFamily="18" charset="2"/>
                </a:rPr>
                <a:t> / </a:t>
              </a:r>
              <a:r>
                <a:rPr lang="fr-CA" altLang="en-US" dirty="0" err="1">
                  <a:sym typeface="Wingdings 3" pitchFamily="18" charset="2"/>
                </a:rPr>
                <a:t>Vermögenswerten</a:t>
              </a:r>
              <a:endParaRPr lang="fr-CA" altLang="en-US" dirty="0">
                <a:sym typeface="Wingdings 3" pitchFamily="18" charset="2"/>
              </a:endParaRP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1058333" y="2863619"/>
            <a:ext cx="5241585" cy="1227212"/>
            <a:chOff x="1058333" y="2863619"/>
            <a:chExt cx="5241585" cy="1227212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9209" y="2863619"/>
              <a:ext cx="1636895" cy="122721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</p:pic>
        <p:sp>
          <p:nvSpPr>
            <p:cNvPr id="12" name="Textfeld 11"/>
            <p:cNvSpPr txBox="1"/>
            <p:nvPr/>
          </p:nvSpPr>
          <p:spPr>
            <a:xfrm>
              <a:off x="1058333" y="3246394"/>
              <a:ext cx="26350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6" name="Rectangle 8"/>
            <p:cNvSpPr/>
            <p:nvPr/>
          </p:nvSpPr>
          <p:spPr>
            <a:xfrm>
              <a:off x="3119239" y="3243699"/>
              <a:ext cx="3180679" cy="467051"/>
            </a:xfrm>
            <a:prstGeom prst="rect">
              <a:avLst/>
            </a:prstGeom>
            <a:solidFill>
              <a:srgbClr val="FFFE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pPr marL="180975" indent="-180975" algn="l">
                <a:lnSpc>
                  <a:spcPct val="110000"/>
                </a:lnSpc>
              </a:pPr>
              <a:r>
                <a:rPr lang="fr-CA" altLang="en-US" dirty="0" err="1">
                  <a:sym typeface="Wingdings 3" pitchFamily="18" charset="2"/>
                </a:rPr>
                <a:t>Einsatz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ist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irreversibel</a:t>
              </a:r>
              <a:endParaRPr lang="fr-CH" altLang="en-US" dirty="0">
                <a:sym typeface="Wingdings 3" pitchFamily="18" charset="2"/>
              </a:endParaRPr>
            </a:p>
          </p:txBody>
        </p:sp>
      </p:grpSp>
      <p:grpSp>
        <p:nvGrpSpPr>
          <p:cNvPr id="20" name="Gruppierung 19"/>
          <p:cNvGrpSpPr/>
          <p:nvPr/>
        </p:nvGrpSpPr>
        <p:grpSpPr>
          <a:xfrm>
            <a:off x="1058333" y="4211230"/>
            <a:ext cx="7758300" cy="1227212"/>
            <a:chOff x="1058333" y="4211230"/>
            <a:chExt cx="7758300" cy="1227212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9209" y="4211230"/>
              <a:ext cx="1636895" cy="122721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1058333" y="4594005"/>
              <a:ext cx="26350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b="1" dirty="0">
                  <a:solidFill>
                    <a:srgbClr val="000000"/>
                  </a:solidFill>
                </a:rPr>
                <a:t>3</a:t>
              </a:r>
              <a:endParaRPr kumimoji="0" lang="fr-F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3119239" y="4591310"/>
              <a:ext cx="5697394" cy="467051"/>
            </a:xfrm>
            <a:prstGeom prst="rect">
              <a:avLst/>
            </a:prstGeom>
            <a:solidFill>
              <a:srgbClr val="FFFEFF">
                <a:alpha val="80000"/>
              </a:srgbClr>
            </a:solidFill>
          </p:spPr>
          <p:txBody>
            <a:bodyPr wrap="none">
              <a:spAutoFit/>
            </a:bodyPr>
            <a:lstStyle>
              <a:lvl1pPr marL="180975" indent="-180975" algn="l">
                <a:lnSpc>
                  <a:spcPct val="110000"/>
                </a:lnSpc>
              </a:lvl1pPr>
            </a:lstStyle>
            <a:p>
              <a:r>
                <a:rPr lang="fr-CA" altLang="en-US" dirty="0" err="1">
                  <a:sym typeface="Wingdings 3" pitchFamily="18" charset="2"/>
                </a:rPr>
                <a:t>Ausgang</a:t>
              </a:r>
              <a:r>
                <a:rPr lang="fr-CA" altLang="en-US" dirty="0">
                  <a:sym typeface="Wingdings 3" pitchFamily="18" charset="2"/>
                </a:rPr>
                <a:t> des </a:t>
              </a:r>
              <a:r>
                <a:rPr lang="fr-CA" altLang="en-US" dirty="0" err="1">
                  <a:sym typeface="Wingdings 3" pitchFamily="18" charset="2"/>
                </a:rPr>
                <a:t>Spiels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hängt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vom</a:t>
              </a:r>
              <a:r>
                <a:rPr lang="fr-CA" altLang="en-US" dirty="0">
                  <a:sym typeface="Wingdings 3" pitchFamily="18" charset="2"/>
                </a:rPr>
                <a:t> </a:t>
              </a:r>
              <a:r>
                <a:rPr lang="fr-CA" altLang="en-US" dirty="0" err="1">
                  <a:sym typeface="Wingdings 3" pitchFamily="18" charset="2"/>
                </a:rPr>
                <a:t>Zufall</a:t>
              </a:r>
              <a:r>
                <a:rPr lang="fr-CA" altLang="en-US" dirty="0">
                  <a:sym typeface="Wingdings 3" pitchFamily="18" charset="2"/>
                </a:rPr>
                <a:t> 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88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F5CAA82-D0AB-7F41-8CDC-DCD3E0D899F3}"/>
              </a:ext>
            </a:extLst>
          </p:cNvPr>
          <p:cNvGrpSpPr/>
          <p:nvPr/>
        </p:nvGrpSpPr>
        <p:grpSpPr>
          <a:xfrm>
            <a:off x="982197" y="1170266"/>
            <a:ext cx="2926415" cy="2498075"/>
            <a:chOff x="982197" y="1170266"/>
            <a:chExt cx="2926415" cy="249807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22BDDD7-D64E-264B-B211-11599567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4"/>
            <a:stretch/>
          </p:blipFill>
          <p:spPr>
            <a:xfrm>
              <a:off x="982197" y="1170266"/>
              <a:ext cx="2926415" cy="1950943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4D27861-7C35-4F4C-9E05-428B64CB18DE}"/>
                </a:ext>
              </a:extLst>
            </p:cNvPr>
            <p:cNvSpPr txBox="1"/>
            <p:nvPr/>
          </p:nvSpPr>
          <p:spPr>
            <a:xfrm>
              <a:off x="1411788" y="3299011"/>
              <a:ext cx="22082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Reine Glücksspiele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E2A931F-FBB5-6944-8C84-6FED4B3B32D6}"/>
              </a:ext>
            </a:extLst>
          </p:cNvPr>
          <p:cNvGrpSpPr/>
          <p:nvPr/>
        </p:nvGrpSpPr>
        <p:grpSpPr>
          <a:xfrm>
            <a:off x="4740364" y="1170265"/>
            <a:ext cx="2932748" cy="2775075"/>
            <a:chOff x="4740364" y="1170265"/>
            <a:chExt cx="2932748" cy="277507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A31C6F4-2F8F-E842-A6C9-82934212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0364" y="1170265"/>
              <a:ext cx="2932748" cy="1950943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E10B3B3-DB9B-F945-B699-958F55387CCB}"/>
                </a:ext>
              </a:extLst>
            </p:cNvPr>
            <p:cNvSpPr txBox="1"/>
            <p:nvPr/>
          </p:nvSpPr>
          <p:spPr>
            <a:xfrm>
              <a:off x="5025646" y="3299011"/>
              <a:ext cx="236218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Glücksspiele mit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strategischem Anteil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202682C-0895-A348-A72D-836BB502FE64}"/>
              </a:ext>
            </a:extLst>
          </p:cNvPr>
          <p:cNvSpPr txBox="1"/>
          <p:nvPr/>
        </p:nvSpPr>
        <p:spPr>
          <a:xfrm>
            <a:off x="1168131" y="4392705"/>
            <a:ext cx="26827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Keine strategischen Infos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A80E2B0-E218-B94F-9D02-8E532EE5B67A}"/>
              </a:ext>
            </a:extLst>
          </p:cNvPr>
          <p:cNvSpPr txBox="1"/>
          <p:nvPr/>
        </p:nvSpPr>
        <p:spPr>
          <a:xfrm>
            <a:off x="5403228" y="4392705"/>
            <a:ext cx="17338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Imperfekte Infos</a:t>
            </a:r>
          </a:p>
        </p:txBody>
      </p:sp>
    </p:spTree>
    <p:extLst>
      <p:ext uri="{BB962C8B-B14F-4D97-AF65-F5344CB8AC3E}">
        <p14:creationId xmlns:p14="http://schemas.microsoft.com/office/powerpoint/2010/main" val="396725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CA5FE8BD-7150-C14B-8DEB-C77E03B5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62" y="363614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/>
              <a:t>ICD-11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DF1CEF4-FFBD-7942-96CE-C581A1D2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05" y="1579846"/>
            <a:ext cx="6691338" cy="359071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218" tIns="25392" rIns="22218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6C50 </a:t>
            </a:r>
            <a:r>
              <a:rPr kumimoji="0" lang="de-DE" altLang="de-DE" sz="28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Gambling</a:t>
            </a:r>
            <a:r>
              <a:rPr kumimoji="0" lang="de-DE" altLang="de-DE" sz="2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2800" b="1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disorder</a:t>
            </a:r>
            <a:endParaRPr kumimoji="0" lang="de-DE" altLang="de-DE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" b="1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Parent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" b="1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" b="1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Description</a:t>
            </a:r>
            <a:endParaRPr kumimoji="0" lang="de-DE" altLang="de-DE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Persistent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recurrent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gambling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536575" lvl="1" indent="-223838" algn="l" defTabSz="9144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online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offline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Impaired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gambling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(e.g.,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onset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frequency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intensity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termination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context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Increasing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priority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given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gambling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life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interests</a:t>
            </a:r>
            <a:endParaRPr kumimoji="0" lang="de-DE" altLang="de-DE" sz="1800" i="0" u="none" strike="noStrike" cap="none" normalizeH="0" baseline="0" dirty="0">
              <a:ln>
                <a:noFill/>
              </a:ln>
              <a:solidFill>
                <a:srgbClr val="50505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Continuation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escalation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despite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negative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consequences</a:t>
            </a:r>
            <a:endParaRPr kumimoji="0" lang="de-DE" altLang="de-DE" sz="1800" i="0" u="none" strike="noStrike" cap="none" normalizeH="0" baseline="0" dirty="0">
              <a:ln>
                <a:noFill/>
              </a:ln>
              <a:solidFill>
                <a:srgbClr val="50505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endParaRPr lang="de-DE" altLang="de-DE" sz="1800" dirty="0">
              <a:solidFill>
                <a:srgbClr val="505050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Significant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impairment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sng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&gt;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12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months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Less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all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diagnostic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requirements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met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severe</a:t>
            </a:r>
            <a:endParaRPr kumimoji="0" lang="de-DE" altLang="de-DE" sz="100" i="0" u="none" strike="noStrike" cap="none" normalizeH="0" baseline="0" dirty="0">
              <a:ln>
                <a:noFill/>
              </a:ln>
              <a:solidFill>
                <a:srgbClr val="505050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A81E9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00" i="0" u="none" strike="noStrike" cap="none" normalizeH="0" baseline="0" dirty="0" err="1">
                <a:ln>
                  <a:noFill/>
                </a:ln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Inclusions</a:t>
            </a:r>
            <a:endParaRPr kumimoji="0" lang="de-DE" altLang="de-DE" sz="100" i="0" u="none" strike="noStrike" cap="none" normalizeH="0" baseline="0" dirty="0">
              <a:ln>
                <a:noFill/>
              </a:ln>
              <a:solidFill>
                <a:srgbClr val="505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expand">
            <a:extLst>
              <a:ext uri="{FF2B5EF4-FFF2-40B4-BE49-F238E27FC236}">
                <a16:creationId xmlns:a16="http://schemas.microsoft.com/office/drawing/2014/main" id="{2013ABCF-5741-6E49-A386-DE96CC96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06" y="-7486650"/>
            <a:ext cx="220606" cy="2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0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28662" y="363614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Epidemiologie</a:t>
            </a:r>
            <a:r>
              <a:rPr lang="fr-CH" dirty="0"/>
              <a:t> </a:t>
            </a:r>
            <a:r>
              <a:rPr lang="fr-CH" dirty="0" err="1"/>
              <a:t>Spielsucht</a:t>
            </a:r>
            <a:endParaRPr lang="fr-CH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1485" y="5632757"/>
            <a:ext cx="8548802" cy="24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>
                <a:solidFill>
                  <a:schemeClr val="tx1"/>
                </a:solidFill>
              </a:rPr>
              <a:t>Lesieur et al, 1990 ; Miller, 1996; </a:t>
            </a:r>
            <a:r>
              <a:rPr lang="fr-CH" sz="1000" dirty="0" err="1">
                <a:solidFill>
                  <a:schemeClr val="tx1"/>
                </a:solidFill>
              </a:rPr>
              <a:t>Spunt</a:t>
            </a:r>
            <a:r>
              <a:rPr lang="fr-CH" sz="1000" dirty="0">
                <a:solidFill>
                  <a:schemeClr val="tx1"/>
                </a:solidFill>
              </a:rPr>
              <a:t> et al., 1998; Wu et al., 2009; Evans  et al., 2009; </a:t>
            </a:r>
            <a:r>
              <a:rPr lang="fr-CH" sz="1000" dirty="0" err="1">
                <a:solidFill>
                  <a:schemeClr val="tx1"/>
                </a:solidFill>
              </a:rPr>
              <a:t>Bondolfi</a:t>
            </a:r>
            <a:r>
              <a:rPr lang="fr-CH" sz="1000" dirty="0">
                <a:solidFill>
                  <a:schemeClr val="tx1"/>
                </a:solidFill>
              </a:rPr>
              <a:t> et al., 2008; </a:t>
            </a:r>
            <a:r>
              <a:rPr lang="fr-CH" sz="1000" dirty="0" err="1">
                <a:solidFill>
                  <a:schemeClr val="tx1"/>
                </a:solidFill>
              </a:rPr>
              <a:t>McNeilly</a:t>
            </a:r>
            <a:r>
              <a:rPr lang="fr-CH" sz="1000" dirty="0">
                <a:solidFill>
                  <a:schemeClr val="tx1"/>
                </a:solidFill>
              </a:rPr>
              <a:t> &amp; Burke, 2000; </a:t>
            </a:r>
            <a:r>
              <a:rPr lang="fr-CH" sz="1000" dirty="0" err="1">
                <a:solidFill>
                  <a:schemeClr val="tx1"/>
                </a:solidFill>
              </a:rPr>
              <a:t>Wiebe</a:t>
            </a:r>
            <a:r>
              <a:rPr lang="fr-CH" sz="1000" dirty="0">
                <a:solidFill>
                  <a:schemeClr val="tx1"/>
                </a:solidFill>
              </a:rPr>
              <a:t>, 2000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1B1B1C-3689-9B4B-A321-6639E373D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9701"/>
            <a:ext cx="4643715" cy="3877235"/>
          </a:xfrm>
          <a:prstGeom prst="rect">
            <a:avLst/>
          </a:prstGeom>
        </p:spPr>
      </p:pic>
      <p:sp>
        <p:nvSpPr>
          <p:cNvPr id="340995" name="Rectangle 1027"/>
          <p:cNvSpPr>
            <a:spLocks noGrp="1"/>
          </p:cNvSpPr>
          <p:nvPr>
            <p:ph type="body" idx="1"/>
          </p:nvPr>
        </p:nvSpPr>
        <p:spPr>
          <a:xfrm>
            <a:off x="3263152" y="2000240"/>
            <a:ext cx="5690347" cy="3200876"/>
          </a:xfrm>
          <a:solidFill>
            <a:srgbClr val="FFFEFF">
              <a:alpha val="80000"/>
            </a:srgbClr>
          </a:solidFill>
        </p:spPr>
        <p:txBody>
          <a:bodyPr/>
          <a:lstStyle/>
          <a:p>
            <a:pPr marL="268288" indent="-268288">
              <a:spcAft>
                <a:spcPts val="600"/>
              </a:spcAft>
              <a:buClr>
                <a:srgbClr val="FF6FCF"/>
              </a:buClr>
              <a:buChar char="•"/>
            </a:pPr>
            <a:r>
              <a:rPr lang="de-CH" altLang="en-US" sz="2000" dirty="0">
                <a:sym typeface="Wingdings 3" pitchFamily="18" charset="2"/>
              </a:rPr>
              <a:t>Prävalenz Allgemeinbevölkerung</a:t>
            </a:r>
          </a:p>
          <a:p>
            <a:pPr marL="536575" lvl="1" indent="-223838"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altLang="en-US" sz="2000" dirty="0">
                <a:sym typeface="Wingdings 3" pitchFamily="18" charset="2"/>
              </a:rPr>
              <a:t>EU 	1.7%</a:t>
            </a:r>
          </a:p>
          <a:p>
            <a:pPr marL="536575" lvl="1" indent="-223838"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altLang="en-US" sz="2000" dirty="0">
                <a:sym typeface="Wingdings 3" pitchFamily="18" charset="2"/>
              </a:rPr>
              <a:t>CH 	0.5%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Char char="•"/>
            </a:pPr>
            <a:r>
              <a:rPr lang="de-CH" altLang="en-US" sz="2000" dirty="0">
                <a:sym typeface="Wingdings 3" pitchFamily="18" charset="2"/>
              </a:rPr>
              <a:t>Prävalenz Psychiatrie-Patienten: 6.7 - 12 % 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Char char="•"/>
            </a:pPr>
            <a:r>
              <a:rPr lang="de-CH" altLang="en-US" sz="2000" dirty="0">
                <a:sym typeface="Wingdings 3" pitchFamily="18" charset="2"/>
              </a:rPr>
              <a:t>Prävalenz Sucht-Patienten: 7 - 39 %</a:t>
            </a:r>
          </a:p>
          <a:p>
            <a:pPr marL="268288" indent="-268288">
              <a:spcAft>
                <a:spcPts val="600"/>
              </a:spcAft>
              <a:buClr>
                <a:srgbClr val="FF6FCF"/>
              </a:buClr>
              <a:buChar char="•"/>
            </a:pPr>
            <a:r>
              <a:rPr lang="de-CH" altLang="en-US" sz="2000" dirty="0">
                <a:sym typeface="Wingdings 3" pitchFamily="18" charset="2"/>
              </a:rPr>
              <a:t>Prävalenz Parkinson-Patienten: 3 – 9%</a:t>
            </a:r>
          </a:p>
          <a:p>
            <a:pPr marL="536575" lvl="1" indent="-223838">
              <a:buClr>
                <a:srgbClr val="EA81E9"/>
              </a:buClr>
              <a:buFont typeface="Arial" panose="020B0604020202020204" pitchFamily="34" charset="0"/>
              <a:buChar char="•"/>
            </a:pPr>
            <a:r>
              <a:rPr lang="de-CH" altLang="en-US" sz="2000" dirty="0">
                <a:sym typeface="Wingdings 3" pitchFamily="18" charset="2"/>
              </a:rPr>
              <a:t>V.a. mit </a:t>
            </a:r>
            <a:r>
              <a:rPr lang="de-CH" altLang="en-US" sz="2000" dirty="0" err="1">
                <a:sym typeface="Wingdings 3" pitchFamily="18" charset="2"/>
              </a:rPr>
              <a:t>dopaminerger</a:t>
            </a:r>
            <a:r>
              <a:rPr lang="de-CH" altLang="en-US" sz="2000" dirty="0">
                <a:sym typeface="Wingdings 3" pitchFamily="18" charset="2"/>
              </a:rPr>
              <a:t> Medikation</a:t>
            </a:r>
          </a:p>
        </p:txBody>
      </p:sp>
    </p:spTree>
    <p:extLst>
      <p:ext uri="{BB962C8B-B14F-4D97-AF65-F5344CB8AC3E}">
        <p14:creationId xmlns:p14="http://schemas.microsoft.com/office/powerpoint/2010/main" val="211430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7A931DE-E49D-A048-BA73-05872978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9" y="767229"/>
            <a:ext cx="762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40" name="Text Box 4"/>
          <p:cNvSpPr txBox="1">
            <a:spLocks noChangeArrowheads="1"/>
          </p:cNvSpPr>
          <p:nvPr/>
        </p:nvSpPr>
        <p:spPr bwMode="auto">
          <a:xfrm>
            <a:off x="868363" y="377776"/>
            <a:ext cx="7921625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fr-CH" dirty="0" err="1"/>
              <a:t>Risikofaktoren</a:t>
            </a:r>
            <a:endParaRPr lang="fr-CH" dirty="0"/>
          </a:p>
        </p:txBody>
      </p:sp>
      <p:sp>
        <p:nvSpPr>
          <p:cNvPr id="1678342" name="Text Box 6"/>
          <p:cNvSpPr txBox="1">
            <a:spLocks noChangeArrowheads="1"/>
          </p:cNvSpPr>
          <p:nvPr/>
        </p:nvSpPr>
        <p:spPr bwMode="auto">
          <a:xfrm>
            <a:off x="328380" y="5636101"/>
            <a:ext cx="4384675" cy="24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sz="1000" dirty="0">
                <a:solidFill>
                  <a:schemeClr val="tx1"/>
                </a:solidFill>
              </a:rPr>
              <a:t>Whelan et al., 2007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E9D13E-B045-E149-803F-2A7459442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3723"/>
            <a:ext cx="3666565" cy="3801035"/>
          </a:xfrm>
          <a:prstGeom prst="rect">
            <a:avLst/>
          </a:prstGeom>
        </p:spPr>
      </p:pic>
      <p:sp>
        <p:nvSpPr>
          <p:cNvPr id="1678341" name="Text Box 5"/>
          <p:cNvSpPr txBox="1">
            <a:spLocks noChangeArrowheads="1"/>
          </p:cNvSpPr>
          <p:nvPr/>
        </p:nvSpPr>
        <p:spPr bwMode="auto">
          <a:xfrm>
            <a:off x="3290047" y="1677664"/>
            <a:ext cx="5592856" cy="3093154"/>
          </a:xfrm>
          <a:prstGeom prst="rect">
            <a:avLst/>
          </a:prstGeom>
          <a:solidFill>
            <a:srgbClr val="FFFEFF">
              <a:alpha val="80000"/>
            </a:srgbClr>
          </a:solidFill>
        </p:spPr>
        <p:txBody>
          <a:bodyPr/>
          <a:lstStyle>
            <a:lvl1pPr marL="268288" indent="-268288">
              <a:spcBef>
                <a:spcPts val="600"/>
              </a:spcBef>
              <a:spcAft>
                <a:spcPts val="600"/>
              </a:spcAft>
              <a:buClr>
                <a:srgbClr val="FF6FCF"/>
              </a:buClr>
              <a:buFont typeface="Arial"/>
              <a:buChar char="•"/>
              <a:defRPr sz="2000">
                <a:solidFill>
                  <a:srgbClr val="404040"/>
                </a:solidFill>
              </a:defRPr>
            </a:lvl1pPr>
            <a:lvl2pPr marL="536575" lvl="1" indent="-223838">
              <a:spcBef>
                <a:spcPts val="600"/>
              </a:spcBef>
              <a:buClr>
                <a:srgbClr val="EA81E9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</a:defRPr>
            </a:lvl2pPr>
            <a:lvl3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3pPr>
            <a:lvl4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4pPr>
            <a:lvl5pPr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r>
              <a:rPr lang="de-CH" dirty="0">
                <a:sym typeface="Wingdings 3" pitchFamily="18" charset="2"/>
              </a:rPr>
              <a:t>Adoleszenz</a:t>
            </a:r>
          </a:p>
          <a:p>
            <a:pPr lvl="1"/>
            <a:r>
              <a:rPr lang="de-CH" dirty="0">
                <a:sym typeface="Wingdings 3" pitchFamily="18" charset="2"/>
              </a:rPr>
              <a:t>Zunehmendes Alter eher protektiver Faktor</a:t>
            </a:r>
          </a:p>
          <a:p>
            <a:r>
              <a:rPr lang="de-CH" dirty="0">
                <a:sym typeface="Wingdings 3" pitchFamily="18" charset="2"/>
              </a:rPr>
              <a:t>Substanzgebundene Süchte</a:t>
            </a:r>
          </a:p>
          <a:p>
            <a:r>
              <a:rPr lang="de-CH" dirty="0">
                <a:sym typeface="Wingdings 3" pitchFamily="18" charset="2"/>
              </a:rPr>
              <a:t>Kasino-Angestellte</a:t>
            </a:r>
          </a:p>
          <a:p>
            <a:r>
              <a:rPr lang="de-CH" dirty="0">
                <a:sym typeface="Wingdings 3" pitchFamily="18" charset="2"/>
              </a:rPr>
              <a:t>♂</a:t>
            </a:r>
          </a:p>
          <a:p>
            <a:r>
              <a:rPr lang="de-CH" dirty="0">
                <a:sym typeface="Wingdings 3" pitchFamily="18" charset="2"/>
              </a:rPr>
              <a:t>Scheidung/Trennung</a:t>
            </a:r>
          </a:p>
          <a:p>
            <a:r>
              <a:rPr lang="de-CH" dirty="0">
                <a:sym typeface="Wingdings 3" pitchFamily="18" charset="2"/>
              </a:rPr>
              <a:t>Niedriges Bildungsniveau</a:t>
            </a:r>
          </a:p>
        </p:txBody>
      </p:sp>
    </p:spTree>
    <p:extLst>
      <p:ext uri="{BB962C8B-B14F-4D97-AF65-F5344CB8AC3E}">
        <p14:creationId xmlns:p14="http://schemas.microsoft.com/office/powerpoint/2010/main" val="85969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8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1" grpId="0" uiExpand="1" build="p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Macintosh PowerPoint</Application>
  <PresentationFormat>On-screen Show (4:3)</PresentationFormat>
  <Paragraphs>224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Helvetica Neue</vt:lpstr>
      <vt:lpstr>Times New Roman</vt:lpstr>
      <vt:lpstr>Univers</vt:lpstr>
      <vt:lpstr>Wingdings</vt:lpstr>
      <vt:lpstr>Wingdings 3</vt:lpstr>
      <vt:lpstr>Default</vt:lpstr>
      <vt:lpstr>PowerPoint Presentation</vt:lpstr>
      <vt:lpstr>Definition des Spiels</vt:lpstr>
      <vt:lpstr>Spielarten</vt:lpstr>
      <vt:lpstr>Glücksspiel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Prämissen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«Umsatzförderung»</vt:lpstr>
      <vt:lpstr>Prävention</vt:lpstr>
      <vt:lpstr>PowerPoint Presentation</vt:lpstr>
      <vt:lpstr>PowerPoint Presentation</vt:lpstr>
      <vt:lpstr>Psychosoziale Ansätze</vt:lpstr>
      <vt:lpstr>Pharmakotherapie</vt:lpstr>
      <vt:lpstr>Schlussfolgerungen</vt:lpstr>
      <vt:lpstr>Schlussfolgerungen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1144</cp:revision>
  <dcterms:modified xsi:type="dcterms:W3CDTF">2025-07-14T08:29:03Z</dcterms:modified>
</cp:coreProperties>
</file>