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655" r:id="rId2"/>
    <p:sldId id="1425" r:id="rId3"/>
    <p:sldId id="1385" r:id="rId4"/>
    <p:sldId id="1424" r:id="rId5"/>
    <p:sldId id="1426" r:id="rId6"/>
    <p:sldId id="1382" r:id="rId7"/>
    <p:sldId id="1169" r:id="rId8"/>
    <p:sldId id="1388" r:id="rId9"/>
    <p:sldId id="1429" r:id="rId10"/>
    <p:sldId id="1386" r:id="rId11"/>
    <p:sldId id="1280" r:id="rId12"/>
    <p:sldId id="1221" r:id="rId13"/>
    <p:sldId id="1256" r:id="rId14"/>
    <p:sldId id="1406" r:id="rId15"/>
    <p:sldId id="1393" r:id="rId16"/>
    <p:sldId id="1409" r:id="rId17"/>
    <p:sldId id="1430" r:id="rId18"/>
  </p:sldIdLst>
  <p:sldSz cx="9144000" cy="5143500" type="screen16x9"/>
  <p:notesSz cx="6858000" cy="9144000"/>
  <p:defaultTextStyle>
    <a:lvl1pPr defTabSz="457086">
      <a:defRPr sz="2399">
        <a:latin typeface="Arial"/>
        <a:ea typeface="Arial"/>
        <a:cs typeface="Arial"/>
        <a:sym typeface="Arial"/>
      </a:defRPr>
    </a:lvl1pPr>
    <a:lvl2pPr indent="457086" defTabSz="457086">
      <a:defRPr sz="2399">
        <a:latin typeface="Arial"/>
        <a:ea typeface="Arial"/>
        <a:cs typeface="Arial"/>
        <a:sym typeface="Arial"/>
      </a:defRPr>
    </a:lvl2pPr>
    <a:lvl3pPr indent="914171" defTabSz="457086">
      <a:defRPr sz="2399">
        <a:latin typeface="Arial"/>
        <a:ea typeface="Arial"/>
        <a:cs typeface="Arial"/>
        <a:sym typeface="Arial"/>
      </a:defRPr>
    </a:lvl3pPr>
    <a:lvl4pPr indent="1371257" defTabSz="457086">
      <a:defRPr sz="2399">
        <a:latin typeface="Arial"/>
        <a:ea typeface="Arial"/>
        <a:cs typeface="Arial"/>
        <a:sym typeface="Arial"/>
      </a:defRPr>
    </a:lvl4pPr>
    <a:lvl5pPr indent="1828343" defTabSz="457086">
      <a:defRPr sz="2399">
        <a:latin typeface="Arial"/>
        <a:ea typeface="Arial"/>
        <a:cs typeface="Arial"/>
        <a:sym typeface="Arial"/>
      </a:defRPr>
    </a:lvl5pPr>
    <a:lvl6pPr defTabSz="457086">
      <a:defRPr sz="2399">
        <a:latin typeface="Arial"/>
        <a:ea typeface="Arial"/>
        <a:cs typeface="Arial"/>
        <a:sym typeface="Arial"/>
      </a:defRPr>
    </a:lvl6pPr>
    <a:lvl7pPr defTabSz="457086">
      <a:defRPr sz="2399">
        <a:latin typeface="Arial"/>
        <a:ea typeface="Arial"/>
        <a:cs typeface="Arial"/>
        <a:sym typeface="Arial"/>
      </a:defRPr>
    </a:lvl7pPr>
    <a:lvl8pPr defTabSz="457086">
      <a:defRPr sz="2399">
        <a:latin typeface="Arial"/>
        <a:ea typeface="Arial"/>
        <a:cs typeface="Arial"/>
        <a:sym typeface="Arial"/>
      </a:defRPr>
    </a:lvl8pPr>
    <a:lvl9pPr defTabSz="457086">
      <a:defRPr sz="2399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59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16E3D"/>
    <a:srgbClr val="525674"/>
    <a:srgbClr val="951F51"/>
    <a:srgbClr val="5D955B"/>
    <a:srgbClr val="6B3E2D"/>
    <a:srgbClr val="496B5A"/>
    <a:srgbClr val="4B2A18"/>
    <a:srgbClr val="5870C0"/>
    <a:srgbClr val="C56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8" autoAdjust="0"/>
    <p:restoredTop sz="86472" autoAdjust="0"/>
  </p:normalViewPr>
  <p:slideViewPr>
    <p:cSldViewPr snapToGrid="0" snapToObjects="1">
      <p:cViewPr varScale="1">
        <p:scale>
          <a:sx n="103" d="100"/>
          <a:sy n="103" d="100"/>
        </p:scale>
        <p:origin x="168" y="424"/>
      </p:cViewPr>
      <p:guideLst>
        <p:guide orient="horz" pos="1620"/>
        <p:guide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1pPr>
    <a:lvl2pPr indent="228543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2pPr>
    <a:lvl3pPr indent="457086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3pPr>
    <a:lvl4pPr indent="685628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4pPr>
    <a:lvl5pPr indent="914171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5pPr>
    <a:lvl6pPr indent="1142714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6pPr>
    <a:lvl7pPr indent="1371257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7pPr>
    <a:lvl8pPr indent="1599800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8pPr>
    <a:lvl9pPr indent="1828343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3151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CE863C-51C6-A645-A007-73B3103FE55D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170FC8-8095-8246-8F5A-D720023235EE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8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F43AF7-A68B-0F4B-8FB1-B4D9413EC3B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FA1E87-FFF9-F743-BA69-0A91ED59AD50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55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029"/>
          </a:p>
        </p:txBody>
      </p:sp>
      <p:sp>
        <p:nvSpPr>
          <p:cNvPr id="1556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B54798E-B79A-744A-9F1D-982F292FE12A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1317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-1" y="4471990"/>
            <a:ext cx="9144002" cy="671513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49"/>
          </a:p>
        </p:txBody>
      </p:sp>
      <p:sp>
        <p:nvSpPr>
          <p:cNvPr id="18" name="Shape 18"/>
          <p:cNvSpPr/>
          <p:nvPr userDrawn="1"/>
        </p:nvSpPr>
        <p:spPr>
          <a:xfrm>
            <a:off x="-1" y="1"/>
            <a:ext cx="9144002" cy="4463654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49" dirty="0"/>
          </a:p>
        </p:txBody>
      </p:sp>
      <p:sp>
        <p:nvSpPr>
          <p:cNvPr id="19" name="Shape 19"/>
          <p:cNvSpPr/>
          <p:nvPr/>
        </p:nvSpPr>
        <p:spPr>
          <a:xfrm>
            <a:off x="1620840" y="1402556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pic>
        <p:nvPicPr>
          <p:cNvPr id="7" name="LOGO_HUG_H_QUADRI.png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81" y="4633517"/>
            <a:ext cx="1494266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692" y="4546688"/>
            <a:ext cx="1032925" cy="4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415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8960"/>
            <a:ext cx="8229600" cy="3944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2802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31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E9808D-BE22-084F-BB40-5FFB5B600E12}" type="datetimeFigureOut">
              <a:rPr lang="pt-PT"/>
              <a:pPr/>
              <a:t>02/07/25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573050-E4FB-284A-8B4F-D1DBFE9447B0}" type="slidenum">
              <a:rPr lang="pt-PT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736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_HUG_H_QUADRI.png" descr="LOGO_HUG_H_QUADRI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49" y="4557003"/>
            <a:ext cx="1594714" cy="36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257" y="4457943"/>
            <a:ext cx="1181100" cy="563880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396850" y="4313854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</p:sldLayoutIdLst>
  <p:transition spd="med"/>
  <p:txStyles>
    <p:titleStyle>
      <a:lvl1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025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049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074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099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025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049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074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099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5123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2148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199172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6196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025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049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074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099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HO">
            <a:extLst>
              <a:ext uri="{FF2B5EF4-FFF2-40B4-BE49-F238E27FC236}">
                <a16:creationId xmlns:a16="http://schemas.microsoft.com/office/drawing/2014/main" id="{5FAFAC24-2EE1-3242-8AAA-06523D3B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410" y="4619795"/>
            <a:ext cx="314161" cy="249901"/>
          </a:xfrm>
          <a:prstGeom prst="rect">
            <a:avLst/>
          </a:prstGeom>
          <a:noFill/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B83B5CF4-A9D2-0247-B6BA-EB44D6F73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832" y="4859196"/>
            <a:ext cx="1053321" cy="1442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77617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CH" sz="375"/>
              <a:t>WHO collaborating center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2C6CC54-B7D3-DD44-A030-A91ED21F796E}"/>
              </a:ext>
            </a:extLst>
          </p:cNvPr>
          <p:cNvSpPr txBox="1"/>
          <p:nvPr/>
        </p:nvSpPr>
        <p:spPr>
          <a:xfrm>
            <a:off x="1618206" y="1066945"/>
            <a:ext cx="1582446" cy="207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71" tIns="34271" rIns="34271" bIns="34271" numCol="1" spcCol="38100" rtlCol="0" anchor="t">
            <a:spAutoFit/>
          </a:bodyPr>
          <a:lstStyle/>
          <a:p>
            <a:pPr algn="l" defTabSz="342709" rtl="0" latinLnBrk="1" hangingPunct="0"/>
            <a:r>
              <a:rPr lang="fr-CH" sz="900" dirty="0">
                <a:solidFill>
                  <a:srgbClr val="FFFFFF"/>
                </a:solidFill>
              </a:rPr>
              <a:t>Prof. Dr. </a:t>
            </a:r>
            <a:r>
              <a:rPr lang="fr-CH" sz="900" dirty="0" err="1">
                <a:solidFill>
                  <a:srgbClr val="FFFFFF"/>
                </a:solidFill>
              </a:rPr>
              <a:t>med</a:t>
            </a:r>
            <a:r>
              <a:rPr lang="fr-CH" sz="900" dirty="0">
                <a:solidFill>
                  <a:srgbClr val="FFFFFF"/>
                </a:solidFill>
              </a:rPr>
              <a:t>. </a:t>
            </a:r>
            <a:r>
              <a:rPr lang="fr-CH" sz="900" dirty="0" err="1">
                <a:solidFill>
                  <a:srgbClr val="FFFFFF"/>
                </a:solidFill>
              </a:rPr>
              <a:t>Daniele</a:t>
            </a:r>
            <a:r>
              <a:rPr lang="fr-CH" sz="900" dirty="0">
                <a:solidFill>
                  <a:srgbClr val="FFFFFF"/>
                </a:solidFill>
              </a:rPr>
              <a:t> </a:t>
            </a:r>
            <a:r>
              <a:rPr lang="fr-CH" sz="900" dirty="0" err="1">
                <a:solidFill>
                  <a:srgbClr val="FFFFFF"/>
                </a:solidFill>
              </a:rPr>
              <a:t>Zullino</a:t>
            </a:r>
            <a:endParaRPr lang="fr-CH" sz="900" dirty="0">
              <a:solidFill>
                <a:srgbClr val="FFFFFF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CF0EF10-BF32-504A-B1B1-60C158A701A9}"/>
              </a:ext>
            </a:extLst>
          </p:cNvPr>
          <p:cNvSpPr/>
          <p:nvPr/>
        </p:nvSpPr>
        <p:spPr>
          <a:xfrm>
            <a:off x="1511994" y="211078"/>
            <a:ext cx="6826992" cy="82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CH" sz="3600" b="1" dirty="0">
                <a:solidFill>
                  <a:schemeClr val="bg1"/>
                </a:solidFill>
              </a:rPr>
              <a:t>Les sels de bain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06A4BA-197D-2F4E-9DF2-A4A1EEFA2D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206" y="1632435"/>
            <a:ext cx="4543443" cy="24554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980FDB6-69D9-E24A-A9A5-89340BA98A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206" y="1632435"/>
            <a:ext cx="4543443" cy="24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3502"/>
      </p:ext>
    </p:extLst>
  </p:cSld>
  <p:clrMapOvr>
    <a:masterClrMapping/>
  </p:clrMapOvr>
  <p:transition spd="slow" advTm="40628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BF8481F-1B07-EA45-A9E7-2F5FAB4FC4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9" y="1711543"/>
            <a:ext cx="1215286" cy="80192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3CA5C6B-9F7F-AA40-9FAA-6E68EFA0CC56}"/>
              </a:ext>
            </a:extLst>
          </p:cNvPr>
          <p:cNvSpPr/>
          <p:nvPr/>
        </p:nvSpPr>
        <p:spPr>
          <a:xfrm>
            <a:off x="3671360" y="2441190"/>
            <a:ext cx="1688283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CH" b="1" dirty="0">
                <a:solidFill>
                  <a:srgbClr val="264D93"/>
                </a:solidFill>
                <a:latin typeface="arial" panose="020B0604020202020204" pitchFamily="34" charset="0"/>
              </a:rPr>
              <a:t>Cathinone</a:t>
            </a:r>
            <a:endParaRPr lang="de-CH" b="1" i="0" u="none" strike="noStrike" dirty="0">
              <a:solidFill>
                <a:srgbClr val="264D9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6429E9-307B-494F-8B00-5E9CC02F8C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86" y="729542"/>
            <a:ext cx="778875" cy="45816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AFCEB4-27B9-BA42-9817-28CAC59D7327}"/>
              </a:ext>
            </a:extLst>
          </p:cNvPr>
          <p:cNvSpPr/>
          <p:nvPr/>
        </p:nvSpPr>
        <p:spPr>
          <a:xfrm>
            <a:off x="841810" y="1250449"/>
            <a:ext cx="1553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400" b="1" dirty="0" err="1">
                <a:solidFill>
                  <a:srgbClr val="264D93"/>
                </a:solidFill>
                <a:latin typeface="arial" panose="020B0604020202020204" pitchFamily="34" charset="0"/>
              </a:rPr>
              <a:t>Amfépramone</a:t>
            </a:r>
            <a:r>
              <a:rPr lang="de-CH" sz="1400" b="1" dirty="0">
                <a:solidFill>
                  <a:srgbClr val="264D93"/>
                </a:solidFill>
                <a:latin typeface="arial" panose="020B0604020202020204" pitchFamily="34" charset="0"/>
              </a:rPr>
              <a:t> (</a:t>
            </a:r>
            <a:r>
              <a:rPr lang="de-CH" sz="1400" b="1" dirty="0" err="1">
                <a:solidFill>
                  <a:srgbClr val="264D93"/>
                </a:solidFill>
                <a:latin typeface="arial" panose="020B0604020202020204" pitchFamily="34" charset="0"/>
              </a:rPr>
              <a:t>diéthylpropion</a:t>
            </a:r>
            <a:r>
              <a:rPr lang="de-CH" sz="1400" b="1" dirty="0">
                <a:solidFill>
                  <a:srgbClr val="264D93"/>
                </a:solidFill>
                <a:latin typeface="arial" panose="020B0604020202020204" pitchFamily="34" charset="0"/>
              </a:rPr>
              <a:t>)</a:t>
            </a:r>
            <a:endParaRPr lang="de-CH" sz="1400" b="1" i="0" u="none" strike="noStrike" dirty="0">
              <a:solidFill>
                <a:srgbClr val="264D9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F43AEB-04BD-E947-8C70-422D8E4C1D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29" y="2441190"/>
            <a:ext cx="1083588" cy="51932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CBCC52E-7F2F-7147-8D33-2AFF0A124524}"/>
              </a:ext>
            </a:extLst>
          </p:cNvPr>
          <p:cNvSpPr/>
          <p:nvPr/>
        </p:nvSpPr>
        <p:spPr>
          <a:xfrm>
            <a:off x="111602" y="3104814"/>
            <a:ext cx="3013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400" b="1" dirty="0">
                <a:solidFill>
                  <a:srgbClr val="264D93"/>
                </a:solidFill>
                <a:latin typeface="arial" panose="020B0604020202020204" pitchFamily="34" charset="0"/>
              </a:rPr>
              <a:t>Méphédrone </a:t>
            </a:r>
          </a:p>
          <a:p>
            <a:pPr algn="ctr"/>
            <a:r>
              <a:rPr lang="de-CH" sz="1400" b="1" dirty="0">
                <a:solidFill>
                  <a:srgbClr val="264D93"/>
                </a:solidFill>
                <a:latin typeface="arial" panose="020B0604020202020204" pitchFamily="34" charset="0"/>
              </a:rPr>
              <a:t>(4-méthylméthcathinone, 4-MMC)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C1D1BD3-6AB4-FA4B-A9FB-C673BDCDEF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419" y="729542"/>
            <a:ext cx="965027" cy="46250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D7E81CD-3751-9E44-A930-81AFFAC09BDB}"/>
              </a:ext>
            </a:extLst>
          </p:cNvPr>
          <p:cNvSpPr/>
          <p:nvPr/>
        </p:nvSpPr>
        <p:spPr>
          <a:xfrm>
            <a:off x="5780761" y="1250449"/>
            <a:ext cx="3294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400" b="1" dirty="0" err="1">
                <a:solidFill>
                  <a:srgbClr val="264D93"/>
                </a:solidFill>
                <a:latin typeface="arial" panose="020B0604020202020204" pitchFamily="34" charset="0"/>
              </a:rPr>
              <a:t>Méthylone</a:t>
            </a:r>
            <a:r>
              <a:rPr lang="de-CH" sz="1400" b="1" dirty="0">
                <a:solidFill>
                  <a:srgbClr val="264D93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CH" sz="1400" b="1" dirty="0">
                <a:solidFill>
                  <a:srgbClr val="264D93"/>
                </a:solidFill>
                <a:latin typeface="arial" panose="020B0604020202020204" pitchFamily="34" charset="0"/>
              </a:rPr>
              <a:t>(</a:t>
            </a:r>
            <a:r>
              <a:rPr lang="el-GR" sz="1400" b="1" dirty="0">
                <a:solidFill>
                  <a:srgbClr val="264D93"/>
                </a:solidFill>
                <a:latin typeface="arial" panose="020B0604020202020204" pitchFamily="34" charset="0"/>
              </a:rPr>
              <a:t>β-</a:t>
            </a:r>
            <a:r>
              <a:rPr lang="de-CH" sz="1400" b="1" dirty="0" err="1">
                <a:solidFill>
                  <a:srgbClr val="264D93"/>
                </a:solidFill>
                <a:latin typeface="arial" panose="020B0604020202020204" pitchFamily="34" charset="0"/>
              </a:rPr>
              <a:t>céto</a:t>
            </a:r>
            <a:r>
              <a:rPr lang="de-CH" sz="1400" b="1" dirty="0">
                <a:solidFill>
                  <a:srgbClr val="264D93"/>
                </a:solidFill>
                <a:latin typeface="arial" panose="020B0604020202020204" pitchFamily="34" charset="0"/>
              </a:rPr>
              <a:t>-MDMA, 3,4-méthylènedioxy-N-méthylcathinone)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C9E746A-A304-154D-B190-7E5F81BEE8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248" y="2447344"/>
            <a:ext cx="899368" cy="51316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876AB5F-A173-9144-8EDD-971662D9D5C5}"/>
              </a:ext>
            </a:extLst>
          </p:cNvPr>
          <p:cNvSpPr/>
          <p:nvPr/>
        </p:nvSpPr>
        <p:spPr>
          <a:xfrm>
            <a:off x="6680772" y="3104814"/>
            <a:ext cx="149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400" b="1" dirty="0" err="1">
                <a:solidFill>
                  <a:srgbClr val="264D93"/>
                </a:solidFill>
                <a:latin typeface="arial" panose="020B0604020202020204" pitchFamily="34" charset="0"/>
              </a:rPr>
              <a:t>Méthcathinone</a:t>
            </a:r>
            <a:r>
              <a:rPr lang="de-CH" sz="1400" b="1" dirty="0">
                <a:solidFill>
                  <a:srgbClr val="264D93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CH" sz="1400" b="1" dirty="0">
                <a:solidFill>
                  <a:srgbClr val="264D93"/>
                </a:solidFill>
                <a:latin typeface="arial" panose="020B0604020202020204" pitchFamily="34" charset="0"/>
              </a:rPr>
              <a:t>(</a:t>
            </a:r>
            <a:r>
              <a:rPr lang="de-CH" sz="1400" b="1" dirty="0" err="1">
                <a:solidFill>
                  <a:srgbClr val="264D93"/>
                </a:solidFill>
                <a:latin typeface="arial" panose="020B0604020202020204" pitchFamily="34" charset="0"/>
              </a:rPr>
              <a:t>éphédrone</a:t>
            </a:r>
            <a:r>
              <a:rPr lang="de-CH" sz="1400" b="1" dirty="0">
                <a:solidFill>
                  <a:srgbClr val="264D93"/>
                </a:solidFill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0015845"/>
      </p:ext>
    </p:extLst>
  </p:cSld>
  <p:clrMapOvr>
    <a:masterClrMapping/>
  </p:clrMapOvr>
  <p:transition spd="slow"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457086"/>
            <a:r>
              <a:rPr lang="fr-FR" sz="3600" b="1" dirty="0" err="1">
                <a:solidFill>
                  <a:schemeClr val="bg1">
                    <a:lumMod val="50000"/>
                  </a:schemeClr>
                </a:solidFill>
                <a:cs typeface="+mj-cs"/>
              </a:rPr>
              <a:t>Méphedrone</a:t>
            </a:r>
            <a:endParaRPr lang="fr-FR" sz="3600" b="1" dirty="0">
              <a:solidFill>
                <a:schemeClr val="bg1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4D86A0-54E7-4440-908D-F4138768A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15365"/>
            <a:ext cx="3703197" cy="3016307"/>
          </a:xfrm>
          <a:prstGeom prst="rect">
            <a:avLst/>
          </a:prstGeom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4719" y="1053885"/>
            <a:ext cx="4546341" cy="2939266"/>
          </a:xfr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257175" indent="-257175" defTabSz="457086">
              <a:buClr>
                <a:srgbClr val="FD6FCF"/>
              </a:buClr>
              <a:buChar char="•"/>
            </a:pPr>
            <a:r>
              <a:rPr lang="fr-FR" sz="1400" dirty="0" err="1"/>
              <a:t>Meow</a:t>
            </a:r>
            <a:r>
              <a:rPr lang="fr-FR" sz="1400" dirty="0"/>
              <a:t> </a:t>
            </a:r>
            <a:r>
              <a:rPr lang="fr-FR" sz="1400" dirty="0" err="1"/>
              <a:t>meow</a:t>
            </a:r>
            <a:r>
              <a:rPr lang="fr-FR" sz="1400" dirty="0"/>
              <a:t>, </a:t>
            </a:r>
            <a:r>
              <a:rPr lang="fr-FR" sz="1400" dirty="0" err="1"/>
              <a:t>miaow</a:t>
            </a:r>
            <a:r>
              <a:rPr lang="fr-FR" sz="1400" dirty="0"/>
              <a:t>, M-Cat</a:t>
            </a:r>
          </a:p>
          <a:p>
            <a:pPr marL="257175" indent="-257175" defTabSz="457086">
              <a:buClr>
                <a:srgbClr val="FD6FCF"/>
              </a:buClr>
              <a:buChar char="•"/>
            </a:pPr>
            <a:r>
              <a:rPr lang="fr-FR" sz="1400" dirty="0"/>
              <a:t>Synthétisé  la première fois en 1929</a:t>
            </a:r>
          </a:p>
          <a:p>
            <a:pPr marL="257175" indent="-257175" defTabSz="457086">
              <a:buClr>
                <a:srgbClr val="FD6FCF"/>
              </a:buClr>
              <a:buChar char="•"/>
            </a:pPr>
            <a:r>
              <a:rPr lang="fr-FR" sz="1400" dirty="0"/>
              <a:t>Interdit en Suisse depuis 2010</a:t>
            </a:r>
          </a:p>
          <a:p>
            <a:pPr marL="257175" indent="-257175" defTabSz="457086">
              <a:buClr>
                <a:srgbClr val="FD6FCF"/>
              </a:buClr>
              <a:buChar char="•"/>
            </a:pPr>
            <a:r>
              <a:rPr lang="fr-FR" sz="1400" dirty="0"/>
              <a:t>Doses 5-50 mg</a:t>
            </a:r>
          </a:p>
          <a:p>
            <a:pPr marL="257175" indent="-257175" defTabSz="457086">
              <a:buClr>
                <a:srgbClr val="FD6FCF"/>
              </a:buClr>
              <a:buChar char="•"/>
            </a:pPr>
            <a:r>
              <a:rPr lang="fr-FR" sz="1400" dirty="0"/>
              <a:t>Effet similaire aux amphétamines</a:t>
            </a:r>
          </a:p>
          <a:p>
            <a:pPr marL="257175" indent="-257175" defTabSz="457086">
              <a:buClr>
                <a:srgbClr val="FD6FCF"/>
              </a:buClr>
              <a:buChar char="•"/>
            </a:pPr>
            <a:r>
              <a:rPr lang="fr-FR" sz="1400" dirty="0"/>
              <a:t>Inhibiteur de la recapture de NA et DA</a:t>
            </a:r>
          </a:p>
          <a:p>
            <a:pPr marL="257175" indent="-257175" defTabSz="457086">
              <a:buClr>
                <a:srgbClr val="FD6FCF"/>
              </a:buClr>
              <a:buChar char="•"/>
            </a:pPr>
            <a:endParaRPr lang="en-US" sz="1400" dirty="0"/>
          </a:p>
          <a:p>
            <a:pPr marL="257175" indent="-257175" defTabSz="457086">
              <a:buClr>
                <a:srgbClr val="FD6FCF"/>
              </a:buClr>
              <a:buChar char="•"/>
            </a:pPr>
            <a:r>
              <a:rPr lang="en-US" sz="1400" dirty="0"/>
              <a:t>Come up: 10-20 min</a:t>
            </a:r>
          </a:p>
          <a:p>
            <a:pPr marL="257175" indent="-257175" defTabSz="457086">
              <a:buClr>
                <a:srgbClr val="FD6FCF"/>
              </a:buClr>
              <a:buChar char="•"/>
            </a:pPr>
            <a:r>
              <a:rPr lang="en-US" sz="1400" dirty="0"/>
              <a:t>Peak: 45-60 min</a:t>
            </a:r>
          </a:p>
          <a:p>
            <a:pPr marL="257175" indent="-257175" defTabSz="457086">
              <a:buClr>
                <a:srgbClr val="FD6FCF"/>
              </a:buClr>
              <a:buChar char="•"/>
            </a:pPr>
            <a:r>
              <a:rPr lang="en-US" sz="1400" dirty="0"/>
              <a:t>Comedown: 60-120 min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7519076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457086"/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cs typeface="+mj-cs"/>
              </a:rPr>
              <a:t>Effets</a:t>
            </a:r>
            <a:endParaRPr lang="en-US" sz="3600" b="1" dirty="0">
              <a:solidFill>
                <a:schemeClr val="bg1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69DEE99-8870-C849-A3C6-51EC256DF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4055"/>
            <a:ext cx="3258840" cy="2708906"/>
          </a:xfrm>
          <a:prstGeom prst="rect">
            <a:avLst/>
          </a:prstGeom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9018" y="1232026"/>
            <a:ext cx="5687782" cy="2392963"/>
          </a:xfr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  <a:buClr>
                <a:srgbClr val="FD6FCF"/>
              </a:buClr>
            </a:pPr>
            <a:r>
              <a:rPr lang="de-CH" sz="1400" dirty="0" err="1"/>
              <a:t>Recherchés</a:t>
            </a:r>
            <a:endParaRPr lang="de-CH" sz="1400" dirty="0"/>
          </a:p>
          <a:p>
            <a:pPr marL="257175" indent="-257175">
              <a:spcBef>
                <a:spcPts val="0"/>
              </a:spcBef>
              <a:spcAft>
                <a:spcPts val="9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400" dirty="0"/>
              <a:t>↑ </a:t>
            </a:r>
            <a:r>
              <a:rPr lang="de-CH" sz="1400" dirty="0" err="1"/>
              <a:t>sociabilité</a:t>
            </a:r>
            <a:r>
              <a:rPr lang="de-CH" sz="1400" dirty="0"/>
              <a:t>, </a:t>
            </a:r>
            <a:r>
              <a:rPr lang="de-CH" sz="1400" dirty="0" err="1"/>
              <a:t>énergie</a:t>
            </a:r>
            <a:r>
              <a:rPr lang="de-CH" sz="1400" dirty="0"/>
              <a:t>, </a:t>
            </a:r>
            <a:r>
              <a:rPr lang="de-CH" sz="1400" dirty="0" err="1"/>
              <a:t>euphorie</a:t>
            </a:r>
            <a:r>
              <a:rPr lang="de-CH" sz="1400" dirty="0"/>
              <a:t>, </a:t>
            </a:r>
            <a:r>
              <a:rPr lang="de-CH" sz="1400" dirty="0" err="1"/>
              <a:t>empathie</a:t>
            </a:r>
            <a:endParaRPr lang="de-CH" sz="1400" dirty="0"/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FD6FCF"/>
              </a:buClr>
            </a:pPr>
            <a:r>
              <a:rPr lang="de-CH" sz="1400" dirty="0" err="1"/>
              <a:t>Collatéraux</a:t>
            </a:r>
            <a:endParaRPr lang="en-US" sz="1400" dirty="0"/>
          </a:p>
          <a:p>
            <a:pPr marL="257175" indent="-257175" defTabSz="457086">
              <a:spcBef>
                <a:spcPts val="0"/>
              </a:spcBef>
              <a:spcAft>
                <a:spcPts val="900"/>
              </a:spcAft>
              <a:buClr>
                <a:srgbClr val="FD6FCF"/>
              </a:buClr>
              <a:buChar char="•"/>
            </a:pPr>
            <a:r>
              <a:rPr lang="en-US" sz="1400" dirty="0" err="1"/>
              <a:t>Trisme</a:t>
            </a:r>
            <a:r>
              <a:rPr lang="en-US" sz="1400" dirty="0"/>
              <a:t> (</a:t>
            </a:r>
            <a:r>
              <a:rPr lang="en-US" sz="1400" dirty="0" err="1"/>
              <a:t>incapacité</a:t>
            </a:r>
            <a:r>
              <a:rPr lang="en-US" sz="1400" dirty="0"/>
              <a:t> </a:t>
            </a:r>
            <a:r>
              <a:rPr lang="en-US" sz="1400" dirty="0" err="1"/>
              <a:t>à</a:t>
            </a:r>
            <a:r>
              <a:rPr lang="en-US" sz="1400" dirty="0"/>
              <a:t> </a:t>
            </a:r>
            <a:r>
              <a:rPr lang="en-US" sz="1400" dirty="0" err="1"/>
              <a:t>ouvrir</a:t>
            </a:r>
            <a:r>
              <a:rPr lang="en-US" sz="1400" dirty="0"/>
              <a:t> la bouche), </a:t>
            </a:r>
            <a:r>
              <a:rPr lang="en-US" sz="1400" dirty="0" err="1"/>
              <a:t>bruxisme</a:t>
            </a:r>
            <a:r>
              <a:rPr lang="en-US" sz="1400" dirty="0"/>
              <a:t>, Crises de </a:t>
            </a:r>
            <a:r>
              <a:rPr lang="en-US" sz="1400" dirty="0" err="1"/>
              <a:t>panique</a:t>
            </a:r>
            <a:r>
              <a:rPr lang="en-US" sz="1400" dirty="0"/>
              <a:t>, </a:t>
            </a:r>
            <a:r>
              <a:rPr lang="en-US" sz="1400" dirty="0" err="1"/>
              <a:t>Psychose</a:t>
            </a:r>
            <a:r>
              <a:rPr lang="en-US" sz="1400" dirty="0"/>
              <a:t> avec privation de </a:t>
            </a:r>
            <a:r>
              <a:rPr lang="en-US" sz="1400" dirty="0" err="1"/>
              <a:t>sommeil</a:t>
            </a:r>
            <a:r>
              <a:rPr lang="en-US" sz="1400" dirty="0"/>
              <a:t>, Hallucinations, </a:t>
            </a:r>
            <a:r>
              <a:rPr lang="en-US" sz="1400" dirty="0" err="1"/>
              <a:t>délires</a:t>
            </a:r>
            <a:r>
              <a:rPr lang="en-US" sz="1400" dirty="0"/>
              <a:t>, </a:t>
            </a:r>
            <a:r>
              <a:rPr lang="en-US" sz="1400" dirty="0" err="1"/>
              <a:t>idées</a:t>
            </a:r>
            <a:r>
              <a:rPr lang="en-US" sz="1400" dirty="0"/>
              <a:t> </a:t>
            </a:r>
            <a:r>
              <a:rPr lang="en-US" sz="1400" dirty="0" err="1"/>
              <a:t>suicidaires</a:t>
            </a:r>
            <a:endParaRPr lang="en-US" sz="1400" dirty="0"/>
          </a:p>
          <a:p>
            <a:pPr marL="257175" indent="-257175" defTabSz="457086">
              <a:spcBef>
                <a:spcPts val="0"/>
              </a:spcBef>
              <a:spcAft>
                <a:spcPts val="900"/>
              </a:spcAft>
              <a:buClr>
                <a:srgbClr val="FD6FCF"/>
              </a:buClr>
              <a:buChar char="•"/>
            </a:pPr>
            <a:r>
              <a:rPr lang="en-US" sz="1400" dirty="0" err="1"/>
              <a:t>Sevrage</a:t>
            </a:r>
            <a:r>
              <a:rPr lang="en-US" sz="1400" dirty="0"/>
              <a:t> : </a:t>
            </a:r>
            <a:r>
              <a:rPr lang="en-US" sz="1400" dirty="0" err="1"/>
              <a:t>dépression</a:t>
            </a:r>
            <a:r>
              <a:rPr lang="en-US" sz="1400" dirty="0"/>
              <a:t>, </a:t>
            </a:r>
            <a:r>
              <a:rPr lang="en-US" sz="1400" dirty="0" err="1"/>
              <a:t>léthargie</a:t>
            </a:r>
            <a:r>
              <a:rPr lang="en-US" sz="1400" dirty="0"/>
              <a:t>, </a:t>
            </a:r>
            <a:r>
              <a:rPr lang="en-US" sz="1400" dirty="0" err="1"/>
              <a:t>anxiété</a:t>
            </a:r>
            <a:r>
              <a:rPr lang="en-US" sz="1400" dirty="0"/>
              <a:t>, hypotension postural</a:t>
            </a:r>
          </a:p>
          <a:p>
            <a:pPr marL="257175" indent="-257175" defTabSz="457086">
              <a:spcBef>
                <a:spcPts val="0"/>
              </a:spcBef>
              <a:spcAft>
                <a:spcPts val="9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400" dirty="0" err="1"/>
              <a:t>Décès</a:t>
            </a:r>
            <a:r>
              <a:rPr lang="de-CH" sz="1400" dirty="0"/>
              <a:t> </a:t>
            </a:r>
            <a:r>
              <a:rPr lang="de-CH" sz="1400" dirty="0" err="1"/>
              <a:t>rapportés</a:t>
            </a:r>
            <a:r>
              <a:rPr lang="de-CH" sz="1400" dirty="0"/>
              <a:t> (</a:t>
            </a:r>
            <a:r>
              <a:rPr lang="de-CH" sz="1400" dirty="0" err="1"/>
              <a:t>souvent</a:t>
            </a:r>
            <a:r>
              <a:rPr lang="de-CH" sz="1400" dirty="0"/>
              <a:t> en </a:t>
            </a:r>
            <a:r>
              <a:rPr lang="de-CH" sz="1400" dirty="0" err="1"/>
              <a:t>présence</a:t>
            </a:r>
            <a:r>
              <a:rPr lang="de-CH" sz="1400" dirty="0"/>
              <a:t> </a:t>
            </a:r>
            <a:r>
              <a:rPr lang="de-CH" sz="1400" dirty="0" err="1"/>
              <a:t>d’autres</a:t>
            </a:r>
            <a:r>
              <a:rPr lang="de-CH" sz="1400" dirty="0"/>
              <a:t> </a:t>
            </a:r>
            <a:r>
              <a:rPr lang="de-CH" sz="1400" dirty="0" err="1"/>
              <a:t>substances</a:t>
            </a:r>
            <a:r>
              <a:rPr lang="de-CH" sz="1400" dirty="0"/>
              <a:t>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E5FF003-659C-4C49-9E61-E8D687BE7DA9}"/>
              </a:ext>
            </a:extLst>
          </p:cNvPr>
          <p:cNvSpPr/>
          <p:nvPr/>
        </p:nvSpPr>
        <p:spPr>
          <a:xfrm>
            <a:off x="327587" y="4053956"/>
            <a:ext cx="74991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dirty="0" err="1"/>
              <a:t>Winstock</a:t>
            </a:r>
            <a:r>
              <a:rPr lang="de-CH" sz="800" dirty="0"/>
              <a:t> et al., 2011, </a:t>
            </a:r>
            <a:r>
              <a:rPr lang="de-CH" sz="800" dirty="0" err="1"/>
              <a:t>Winstock</a:t>
            </a:r>
            <a:r>
              <a:rPr lang="de-CH" sz="800" dirty="0"/>
              <a:t> et al., 2010 Borek </a:t>
            </a:r>
            <a:r>
              <a:rPr lang="de-CH" sz="800" dirty="0" err="1"/>
              <a:t>and</a:t>
            </a:r>
            <a:r>
              <a:rPr lang="de-CH" sz="800" dirty="0"/>
              <a:t> </a:t>
            </a:r>
            <a:r>
              <a:rPr lang="de-CH" sz="800" dirty="0" err="1"/>
              <a:t>Holstege</a:t>
            </a:r>
            <a:r>
              <a:rPr lang="de-CH" sz="800" dirty="0"/>
              <a:t>, 2012; Durham, 2011; </a:t>
            </a:r>
            <a:r>
              <a:rPr lang="de-CH" sz="800" dirty="0" err="1"/>
              <a:t>Panders</a:t>
            </a:r>
            <a:r>
              <a:rPr lang="de-CH" sz="800" dirty="0"/>
              <a:t> &amp; </a:t>
            </a:r>
            <a:r>
              <a:rPr lang="de-CH" sz="800" dirty="0" err="1"/>
              <a:t>Gestring</a:t>
            </a:r>
            <a:r>
              <a:rPr lang="de-CH" sz="800" dirty="0"/>
              <a:t>, 2011; </a:t>
            </a:r>
            <a:r>
              <a:rPr lang="de-CH" sz="800" dirty="0" err="1"/>
              <a:t>Regan</a:t>
            </a:r>
            <a:r>
              <a:rPr lang="de-CH" sz="800" dirty="0"/>
              <a:t> et al., 2011; </a:t>
            </a:r>
            <a:r>
              <a:rPr lang="de-CH" sz="800" dirty="0" err="1"/>
              <a:t>Prosser</a:t>
            </a:r>
            <a:r>
              <a:rPr lang="de-CH" sz="800" dirty="0"/>
              <a:t> </a:t>
            </a:r>
            <a:r>
              <a:rPr lang="de-CH" sz="800" dirty="0" err="1"/>
              <a:t>and</a:t>
            </a:r>
            <a:r>
              <a:rPr lang="de-CH" sz="800" dirty="0"/>
              <a:t> Nelson, 2012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09573482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85900" y="114300"/>
            <a:ext cx="6172200" cy="8858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sz="4950" b="1" dirty="0">
                <a:solidFill>
                  <a:srgbClr val="7F7F7F"/>
                </a:solidFill>
                <a:latin typeface="Arial" charset="0"/>
              </a:rPr>
              <a:t>MDPV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B767BA7-640B-AE47-B3B3-EF46FDABF3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1966"/>
            <a:ext cx="3041507" cy="2972566"/>
          </a:xfrm>
          <a:prstGeom prst="rect">
            <a:avLst/>
          </a:prstGeom>
        </p:spPr>
      </p:pic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6333" y="1275587"/>
            <a:ext cx="5801409" cy="258532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257175" indent="-257175" defTabSz="457086">
              <a:spcAft>
                <a:spcPts val="600"/>
              </a:spcAft>
              <a:buClr>
                <a:srgbClr val="FD6FCF"/>
              </a:buClr>
              <a:buChar char="•"/>
            </a:pPr>
            <a:r>
              <a:rPr lang="en-US" sz="1600" dirty="0"/>
              <a:t>Flex, </a:t>
            </a:r>
            <a:r>
              <a:rPr lang="en-US" sz="1600" dirty="0" err="1"/>
              <a:t>Flakka</a:t>
            </a:r>
            <a:r>
              <a:rPr lang="en-US" sz="1600" dirty="0"/>
              <a:t>, Cloud Nine, Monkey Dust, MTV, Magic, Super Coke, </a:t>
            </a:r>
            <a:r>
              <a:rPr lang="en-US" sz="1600" dirty="0" err="1"/>
              <a:t>Peevee</a:t>
            </a:r>
            <a:endParaRPr lang="fr-FR" sz="1600" dirty="0"/>
          </a:p>
          <a:p>
            <a:pPr marL="257175" indent="-257175" defTabSz="457086">
              <a:spcAft>
                <a:spcPts val="600"/>
              </a:spcAft>
              <a:buClr>
                <a:srgbClr val="FD6FCF"/>
              </a:buClr>
              <a:buChar char="•"/>
            </a:pPr>
            <a:r>
              <a:rPr lang="fr-FR" sz="1600" dirty="0"/>
              <a:t>Développé années ’60 (</a:t>
            </a:r>
            <a:r>
              <a:rPr lang="fr-FR" sz="1600" dirty="0" err="1"/>
              <a:t>Boehringer</a:t>
            </a:r>
            <a:r>
              <a:rPr lang="fr-FR" sz="1600" dirty="0"/>
              <a:t> </a:t>
            </a:r>
            <a:r>
              <a:rPr lang="fr-FR" sz="1600" dirty="0" err="1"/>
              <a:t>Ingelheim</a:t>
            </a:r>
            <a:r>
              <a:rPr lang="fr-FR" sz="1600" dirty="0"/>
              <a:t>)</a:t>
            </a:r>
          </a:p>
          <a:p>
            <a:pPr marL="257175" indent="-257175" defTabSz="457086">
              <a:spcAft>
                <a:spcPts val="600"/>
              </a:spcAft>
              <a:buClr>
                <a:srgbClr val="FD6FCF"/>
              </a:buClr>
              <a:buChar char="•"/>
            </a:pPr>
            <a:r>
              <a:rPr lang="en-US" sz="1600" dirty="0" err="1"/>
              <a:t>Inhibiteur</a:t>
            </a:r>
            <a:r>
              <a:rPr lang="en-US" sz="1600" dirty="0"/>
              <a:t> de la recapture NA et DA</a:t>
            </a:r>
            <a:endParaRPr lang="fr-FR" sz="1600" dirty="0"/>
          </a:p>
          <a:p>
            <a:pPr marL="257175" indent="-257175" defTabSz="457086">
              <a:spcAft>
                <a:spcPts val="600"/>
              </a:spcAft>
              <a:buClr>
                <a:srgbClr val="FD6FCF"/>
              </a:buClr>
              <a:buChar char="•"/>
            </a:pPr>
            <a:r>
              <a:rPr lang="fr-FR" sz="1600" dirty="0"/>
              <a:t>Traitement fatigue chronique </a:t>
            </a:r>
          </a:p>
          <a:p>
            <a:pPr marL="257175" indent="-257175" defTabSz="457086">
              <a:spcAft>
                <a:spcPts val="600"/>
              </a:spcAft>
              <a:buClr>
                <a:srgbClr val="FD6FCF"/>
              </a:buClr>
              <a:buChar char="•"/>
            </a:pPr>
            <a:r>
              <a:rPr lang="fr-FR" sz="1600" dirty="0"/>
              <a:t>2005 – apparition comme drogue récréative, sniffé</a:t>
            </a:r>
          </a:p>
          <a:p>
            <a:pPr marL="257175" indent="-257175" defTabSz="457086">
              <a:spcAft>
                <a:spcPts val="600"/>
              </a:spcAft>
              <a:buClr>
                <a:srgbClr val="FD6FCF"/>
              </a:buClr>
              <a:buChar char="•"/>
            </a:pPr>
            <a:r>
              <a:rPr lang="fr-FR" sz="1600" dirty="0"/>
              <a:t>effet secondaire fréquent: épilepsie</a:t>
            </a:r>
          </a:p>
        </p:txBody>
      </p:sp>
    </p:spTree>
    <p:extLst>
      <p:ext uri="{BB962C8B-B14F-4D97-AF65-F5344CB8AC3E}">
        <p14:creationId xmlns:p14="http://schemas.microsoft.com/office/powerpoint/2010/main" val="386627987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66CCB25-C561-1741-B42B-4DEF3A99B2DA}"/>
              </a:ext>
            </a:extLst>
          </p:cNvPr>
          <p:cNvSpPr txBox="1"/>
          <p:nvPr/>
        </p:nvSpPr>
        <p:spPr>
          <a:xfrm>
            <a:off x="2530751" y="207628"/>
            <a:ext cx="4281940" cy="530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algn="ctr" rtl="0" latinLnBrk="1" hangingPunct="0"/>
            <a:r>
              <a:rPr lang="de-DE" sz="3000" b="1" dirty="0" err="1">
                <a:solidFill>
                  <a:schemeClr val="bg1">
                    <a:lumMod val="50000"/>
                  </a:schemeClr>
                </a:solidFill>
              </a:rPr>
              <a:t>Dépendance</a:t>
            </a:r>
            <a:r>
              <a:rPr lang="de-DE" sz="3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3000" b="1" dirty="0" err="1">
                <a:solidFill>
                  <a:schemeClr val="bg1">
                    <a:lumMod val="50000"/>
                  </a:schemeClr>
                </a:solidFill>
              </a:rPr>
              <a:t>addiction</a:t>
            </a:r>
            <a:endParaRPr lang="de-DE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1C5DD8-16A6-A146-928D-E8303080D59D}"/>
              </a:ext>
            </a:extLst>
          </p:cNvPr>
          <p:cNvSpPr/>
          <p:nvPr/>
        </p:nvSpPr>
        <p:spPr>
          <a:xfrm>
            <a:off x="337291" y="4020057"/>
            <a:ext cx="29001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Coppola &amp; </a:t>
            </a:r>
            <a:r>
              <a:rPr lang="de-CH" sz="1000" dirty="0" err="1"/>
              <a:t>Mondola</a:t>
            </a:r>
            <a:r>
              <a:rPr lang="de-CH" sz="1000" dirty="0"/>
              <a:t>, 2012; </a:t>
            </a:r>
            <a:r>
              <a:rPr lang="de-CH" sz="1000" dirty="0" err="1"/>
              <a:t>Winstock</a:t>
            </a:r>
            <a:r>
              <a:rPr lang="de-CH" sz="1000" dirty="0"/>
              <a:t> et al., 2011</a:t>
            </a:r>
            <a:endParaRPr lang="de-DE" sz="1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52704D-F223-BC40-869D-EECAD8507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345"/>
            <a:ext cx="3827492" cy="247823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FEC7E5D-28A9-134A-998F-6382DE532595}"/>
              </a:ext>
            </a:extLst>
          </p:cNvPr>
          <p:cNvSpPr/>
          <p:nvPr/>
        </p:nvSpPr>
        <p:spPr>
          <a:xfrm>
            <a:off x="3532910" y="1292030"/>
            <a:ext cx="5283871" cy="222221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 panose="020B0604020202020204" pitchFamily="34" charset="0"/>
              <a:buChar char="•"/>
            </a:pPr>
            <a:r>
              <a:rPr lang="de-CH" sz="1400" dirty="0"/>
              <a:t>Dose habituelle MDPV 5 - 30 mg 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 panose="020B0604020202020204" pitchFamily="34" charset="0"/>
              <a:buChar char="•"/>
            </a:pPr>
            <a:r>
              <a:rPr lang="de-CH" sz="1400" dirty="0" err="1"/>
              <a:t>Tolerance</a:t>
            </a:r>
            <a:r>
              <a:rPr lang="de-CH" sz="1400" dirty="0"/>
              <a:t> </a:t>
            </a:r>
            <a:r>
              <a:rPr lang="de-CH" sz="1400" dirty="0" err="1"/>
              <a:t>décrite</a:t>
            </a:r>
            <a:r>
              <a:rPr lang="de-CH" sz="1400" dirty="0"/>
              <a:t> </a:t>
            </a:r>
            <a:r>
              <a:rPr lang="de-CH" sz="1400" dirty="0" err="1"/>
              <a:t>avec</a:t>
            </a:r>
            <a:r>
              <a:rPr lang="de-CH" sz="1400" dirty="0"/>
              <a:t> </a:t>
            </a:r>
            <a:r>
              <a:rPr lang="de-CH" sz="1400" dirty="0" err="1"/>
              <a:t>doses</a:t>
            </a:r>
            <a:r>
              <a:rPr lang="de-CH" sz="1400" dirty="0"/>
              <a:t> &gt; 200 mg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 panose="020B0604020202020204" pitchFamily="34" charset="0"/>
              <a:buChar char="•"/>
            </a:pPr>
            <a:r>
              <a:rPr lang="de-CH" sz="1400" dirty="0" err="1"/>
              <a:t>Symptômes</a:t>
            </a:r>
            <a:r>
              <a:rPr lang="de-CH" sz="1400" dirty="0"/>
              <a:t> de </a:t>
            </a:r>
            <a:r>
              <a:rPr lang="de-CH" sz="1400" dirty="0" err="1"/>
              <a:t>sevrage</a:t>
            </a:r>
            <a:r>
              <a:rPr lang="de-CH" sz="1400" dirty="0"/>
              <a:t> </a:t>
            </a:r>
            <a:r>
              <a:rPr lang="de-CH" sz="1400" dirty="0" err="1"/>
              <a:t>fréquents</a:t>
            </a:r>
            <a:r>
              <a:rPr lang="de-CH" sz="1400" dirty="0"/>
              <a:t> (</a:t>
            </a:r>
            <a:r>
              <a:rPr lang="de-CH" sz="1400" dirty="0" err="1"/>
              <a:t>methcathinone</a:t>
            </a:r>
            <a:r>
              <a:rPr lang="de-CH" sz="1400" dirty="0"/>
              <a:t>, </a:t>
            </a:r>
            <a:r>
              <a:rPr lang="de-CH" sz="1400" dirty="0" err="1"/>
              <a:t>mephedrone</a:t>
            </a:r>
            <a:r>
              <a:rPr lang="de-CH" sz="1400" dirty="0"/>
              <a:t> et MDPV)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 panose="020B0604020202020204" pitchFamily="34" charset="0"/>
              <a:buChar char="•"/>
            </a:pPr>
            <a:r>
              <a:rPr lang="de-CH" sz="1400" dirty="0" err="1"/>
              <a:t>Dépression</a:t>
            </a:r>
            <a:r>
              <a:rPr lang="de-CH" sz="1400" dirty="0"/>
              <a:t>, </a:t>
            </a:r>
            <a:r>
              <a:rPr lang="de-CH" sz="1400" dirty="0" err="1"/>
              <a:t>anérgie</a:t>
            </a:r>
            <a:r>
              <a:rPr lang="de-CH" sz="1400" dirty="0"/>
              <a:t>, </a:t>
            </a:r>
            <a:r>
              <a:rPr lang="de-CH" sz="1400" dirty="0" err="1"/>
              <a:t>anhédonie</a:t>
            </a:r>
            <a:r>
              <a:rPr lang="de-CH" sz="1400" dirty="0"/>
              <a:t>, </a:t>
            </a:r>
            <a:r>
              <a:rPr lang="de-CH" sz="1400" dirty="0" err="1"/>
              <a:t>anxiété</a:t>
            </a:r>
            <a:r>
              <a:rPr lang="de-CH" sz="1400" dirty="0"/>
              <a:t>, </a:t>
            </a:r>
            <a:r>
              <a:rPr lang="de-CH" sz="1400" dirty="0" err="1"/>
              <a:t>troubles</a:t>
            </a:r>
            <a:r>
              <a:rPr lang="de-CH" sz="1400" dirty="0"/>
              <a:t> du </a:t>
            </a:r>
            <a:r>
              <a:rPr lang="de-CH" sz="1400" dirty="0" err="1"/>
              <a:t>sommeil</a:t>
            </a:r>
            <a:r>
              <a:rPr lang="de-CH" sz="1400" dirty="0"/>
              <a:t>, craving (</a:t>
            </a:r>
            <a:r>
              <a:rPr lang="de-CH" sz="1400" dirty="0" err="1"/>
              <a:t>jusqu’à</a:t>
            </a:r>
            <a:r>
              <a:rPr lang="de-CH" sz="1400" dirty="0"/>
              <a:t> </a:t>
            </a:r>
            <a:r>
              <a:rPr lang="de-CH" sz="1400" dirty="0" err="1"/>
              <a:t>plusieurs</a:t>
            </a:r>
            <a:r>
              <a:rPr lang="de-CH" sz="1400" dirty="0"/>
              <a:t> </a:t>
            </a:r>
            <a:r>
              <a:rPr lang="de-CH" sz="1400" dirty="0" err="1"/>
              <a:t>semaines</a:t>
            </a:r>
            <a:r>
              <a:rPr lang="de-CH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445203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66CCB25-C561-1741-B42B-4DEF3A99B2DA}"/>
              </a:ext>
            </a:extLst>
          </p:cNvPr>
          <p:cNvSpPr txBox="1"/>
          <p:nvPr/>
        </p:nvSpPr>
        <p:spPr>
          <a:xfrm>
            <a:off x="3291374" y="207628"/>
            <a:ext cx="2760690" cy="530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algn="ctr" rtl="0" latinLnBrk="1" hangingPunct="0"/>
            <a:r>
              <a:rPr lang="de-DE" sz="3000" b="1" dirty="0" err="1">
                <a:solidFill>
                  <a:schemeClr val="bg1">
                    <a:lumMod val="50000"/>
                  </a:schemeClr>
                </a:solidFill>
              </a:rPr>
              <a:t>Usage</a:t>
            </a:r>
            <a:r>
              <a:rPr lang="de-DE" sz="3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000" b="1" dirty="0" err="1">
                <a:solidFill>
                  <a:schemeClr val="bg1">
                    <a:lumMod val="50000"/>
                  </a:schemeClr>
                </a:solidFill>
              </a:rPr>
              <a:t>médical</a:t>
            </a:r>
            <a:endParaRPr lang="de-DE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80722D-D559-7A45-9279-C3F633896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3064"/>
            <a:ext cx="4039985" cy="301885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FEC7E5D-28A9-134A-998F-6382DE532595}"/>
              </a:ext>
            </a:extLst>
          </p:cNvPr>
          <p:cNvSpPr/>
          <p:nvPr/>
        </p:nvSpPr>
        <p:spPr>
          <a:xfrm>
            <a:off x="3662711" y="1212225"/>
            <a:ext cx="4778705" cy="242053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fr-CH" sz="2000" dirty="0" err="1"/>
              <a:t>Amfépramone</a:t>
            </a:r>
            <a:r>
              <a:rPr lang="fr-CH" sz="2000" dirty="0"/>
              <a:t> et </a:t>
            </a:r>
            <a:r>
              <a:rPr lang="fr-CH" sz="2000" dirty="0" err="1"/>
              <a:t>pyrovalérone</a:t>
            </a:r>
            <a:r>
              <a:rPr lang="fr-CH" sz="2000" dirty="0"/>
              <a:t> : utilisées comme anorexigènes (</a:t>
            </a:r>
            <a:r>
              <a:rPr lang="fr-CH" sz="2000" dirty="0" err="1"/>
              <a:t>mésusgaes</a:t>
            </a:r>
            <a:r>
              <a:rPr lang="fr-CH" sz="2000" dirty="0"/>
              <a:t> → retiré du marché) </a:t>
            </a:r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fr-CH" sz="2000" dirty="0"/>
              <a:t>Bupropion : Antidépressif, sevrage tabagique</a:t>
            </a:r>
          </a:p>
        </p:txBody>
      </p:sp>
    </p:spTree>
    <p:extLst>
      <p:ext uri="{BB962C8B-B14F-4D97-AF65-F5344CB8AC3E}">
        <p14:creationId xmlns:p14="http://schemas.microsoft.com/office/powerpoint/2010/main" val="349239108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66CCB25-C561-1741-B42B-4DEF3A99B2DA}"/>
              </a:ext>
            </a:extLst>
          </p:cNvPr>
          <p:cNvSpPr txBox="1"/>
          <p:nvPr/>
        </p:nvSpPr>
        <p:spPr>
          <a:xfrm>
            <a:off x="2327972" y="207628"/>
            <a:ext cx="4687500" cy="530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algn="ctr" rtl="0" latinLnBrk="1" hangingPunct="0"/>
            <a:r>
              <a:rPr lang="de-DE" sz="3000" b="1" dirty="0">
                <a:solidFill>
                  <a:schemeClr val="bg1">
                    <a:lumMod val="50000"/>
                  </a:schemeClr>
                </a:solidFill>
              </a:rPr>
              <a:t>Modes de </a:t>
            </a:r>
            <a:r>
              <a:rPr lang="de-DE" sz="3000" b="1" dirty="0" err="1">
                <a:solidFill>
                  <a:schemeClr val="bg1">
                    <a:lumMod val="50000"/>
                  </a:schemeClr>
                </a:solidFill>
              </a:rPr>
              <a:t>consommation</a:t>
            </a:r>
            <a:endParaRPr lang="de-DE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B6A339-D7F8-564B-99D2-AB10D4736A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23266"/>
            <a:ext cx="1920241" cy="157579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156CB3E-1A2C-EC48-A499-B82381C52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73393"/>
            <a:ext cx="1920241" cy="157579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FEC7E5D-28A9-134A-998F-6382DE532595}"/>
              </a:ext>
            </a:extLst>
          </p:cNvPr>
          <p:cNvSpPr/>
          <p:nvPr/>
        </p:nvSpPr>
        <p:spPr>
          <a:xfrm>
            <a:off x="1655421" y="1333470"/>
            <a:ext cx="7131173" cy="243143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600" dirty="0"/>
              <a:t>Sniff</a:t>
            </a:r>
          </a:p>
          <a:p>
            <a:pPr marL="257175" indent="-257175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600" dirty="0"/>
              <a:t>Per </a:t>
            </a:r>
            <a:r>
              <a:rPr lang="de-CH" sz="1600" dirty="0" err="1"/>
              <a:t>os</a:t>
            </a:r>
            <a:r>
              <a:rPr lang="de-CH" sz="1600" dirty="0"/>
              <a:t> </a:t>
            </a:r>
          </a:p>
          <a:p>
            <a:pPr marL="257175" indent="-257175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600" dirty="0"/>
              <a:t>“</a:t>
            </a:r>
            <a:r>
              <a:rPr lang="de-CH" sz="1600" dirty="0" err="1"/>
              <a:t>Bombing</a:t>
            </a:r>
            <a:r>
              <a:rPr lang="de-CH" sz="1600" dirty="0"/>
              <a:t>” : </a:t>
            </a:r>
            <a:r>
              <a:rPr lang="de-CH" sz="1600" dirty="0" err="1"/>
              <a:t>poudre</a:t>
            </a:r>
            <a:r>
              <a:rPr lang="de-CH" sz="1600" dirty="0"/>
              <a:t> de méphédrone </a:t>
            </a:r>
            <a:r>
              <a:rPr lang="de-CH" sz="1600" dirty="0" err="1"/>
              <a:t>enveloppée</a:t>
            </a:r>
            <a:r>
              <a:rPr lang="de-CH" sz="1600" dirty="0"/>
              <a:t> </a:t>
            </a:r>
            <a:r>
              <a:rPr lang="de-CH" sz="1600" dirty="0" err="1"/>
              <a:t>dans</a:t>
            </a:r>
            <a:r>
              <a:rPr lang="de-CH" sz="1600" dirty="0"/>
              <a:t> du </a:t>
            </a:r>
            <a:r>
              <a:rPr lang="de-CH" sz="1600" dirty="0" err="1"/>
              <a:t>papier</a:t>
            </a:r>
            <a:r>
              <a:rPr lang="de-CH" sz="1600" dirty="0"/>
              <a:t> à </a:t>
            </a:r>
            <a:r>
              <a:rPr lang="de-CH" sz="1600" dirty="0" err="1"/>
              <a:t>cigarettes</a:t>
            </a:r>
            <a:r>
              <a:rPr lang="de-CH" sz="1600" dirty="0"/>
              <a:t> et </a:t>
            </a:r>
            <a:r>
              <a:rPr lang="de-CH" sz="1600" dirty="0" err="1"/>
              <a:t>avalée</a:t>
            </a:r>
            <a:r>
              <a:rPr lang="de-CH" sz="1600" dirty="0"/>
              <a:t> </a:t>
            </a:r>
          </a:p>
          <a:p>
            <a:pPr marL="257175" indent="-257175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600" dirty="0"/>
              <a:t>“</a:t>
            </a:r>
            <a:r>
              <a:rPr lang="de-CH" sz="1600" dirty="0" err="1"/>
              <a:t>Keying</a:t>
            </a:r>
            <a:r>
              <a:rPr lang="de-CH" sz="1600" dirty="0"/>
              <a:t>” : </a:t>
            </a:r>
            <a:r>
              <a:rPr lang="de-CH" sz="1600" dirty="0" err="1"/>
              <a:t>plonger</a:t>
            </a:r>
            <a:r>
              <a:rPr lang="de-CH" sz="1600" dirty="0"/>
              <a:t> </a:t>
            </a:r>
            <a:r>
              <a:rPr lang="de-CH" sz="1600" dirty="0" err="1"/>
              <a:t>une</a:t>
            </a:r>
            <a:r>
              <a:rPr lang="de-CH" sz="1600" dirty="0"/>
              <a:t> </a:t>
            </a:r>
            <a:r>
              <a:rPr lang="de-CH" sz="1600" dirty="0" err="1"/>
              <a:t>clé</a:t>
            </a:r>
            <a:r>
              <a:rPr lang="de-CH" sz="1600" dirty="0"/>
              <a:t> </a:t>
            </a:r>
            <a:r>
              <a:rPr lang="de-CH" sz="1600" dirty="0" err="1"/>
              <a:t>dans</a:t>
            </a:r>
            <a:r>
              <a:rPr lang="de-CH" sz="1600" dirty="0"/>
              <a:t> la </a:t>
            </a:r>
            <a:r>
              <a:rPr lang="de-CH" sz="1600" dirty="0" err="1"/>
              <a:t>poudre</a:t>
            </a:r>
            <a:r>
              <a:rPr lang="de-CH" sz="1600" dirty="0"/>
              <a:t> et </a:t>
            </a:r>
            <a:r>
              <a:rPr lang="de-CH" sz="1600" dirty="0" err="1"/>
              <a:t>sniffer</a:t>
            </a:r>
            <a:endParaRPr lang="de-CH" sz="1600" dirty="0"/>
          </a:p>
          <a:p>
            <a:pPr marL="257175" indent="-257175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600" dirty="0" err="1"/>
              <a:t>Aussi</a:t>
            </a:r>
            <a:r>
              <a:rPr lang="de-CH" sz="1600" dirty="0"/>
              <a:t> </a:t>
            </a:r>
            <a:r>
              <a:rPr lang="de-CH" sz="1600" dirty="0" err="1"/>
              <a:t>décrit</a:t>
            </a:r>
            <a:r>
              <a:rPr lang="de-CH" sz="1600" dirty="0"/>
              <a:t>: Administration </a:t>
            </a:r>
            <a:r>
              <a:rPr lang="de-CH" sz="1600" dirty="0" err="1"/>
              <a:t>rectale</a:t>
            </a:r>
            <a:r>
              <a:rPr lang="de-CH" sz="1600" dirty="0"/>
              <a:t>, </a:t>
            </a:r>
            <a:r>
              <a:rPr lang="de-CH" sz="1600" dirty="0" err="1"/>
              <a:t>gingivale</a:t>
            </a:r>
            <a:r>
              <a:rPr lang="de-CH" sz="1600" dirty="0"/>
              <a:t>, </a:t>
            </a:r>
            <a:r>
              <a:rPr lang="de-CH" sz="1600" dirty="0" err="1"/>
              <a:t>inhalation</a:t>
            </a:r>
            <a:r>
              <a:rPr lang="de-CH" sz="1600" dirty="0"/>
              <a:t> et </a:t>
            </a:r>
            <a:r>
              <a:rPr lang="de-CH" sz="1600" dirty="0" err="1"/>
              <a:t>injection</a:t>
            </a:r>
            <a:r>
              <a:rPr lang="de-CH" sz="1600" dirty="0"/>
              <a:t> </a:t>
            </a:r>
            <a:r>
              <a:rPr lang="de-CH" sz="1600" dirty="0" err="1"/>
              <a:t>intramusculaire</a:t>
            </a:r>
            <a:r>
              <a:rPr lang="de-CH" sz="1600" dirty="0"/>
              <a:t> </a:t>
            </a:r>
            <a:r>
              <a:rPr lang="de-CH" sz="1600" dirty="0" err="1"/>
              <a:t>ou</a:t>
            </a:r>
            <a:r>
              <a:rPr lang="de-CH" sz="1600" dirty="0"/>
              <a:t> </a:t>
            </a:r>
            <a:r>
              <a:rPr lang="de-CH" sz="1600" dirty="0" err="1"/>
              <a:t>intraveineuse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80450287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66CCB25-C561-1741-B42B-4DEF3A99B2DA}"/>
              </a:ext>
            </a:extLst>
          </p:cNvPr>
          <p:cNvSpPr txBox="1"/>
          <p:nvPr/>
        </p:nvSpPr>
        <p:spPr>
          <a:xfrm>
            <a:off x="3632818" y="207628"/>
            <a:ext cx="2077811" cy="530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algn="ctr" rtl="0" latinLnBrk="1" hangingPunct="0"/>
            <a:r>
              <a:rPr lang="de-DE" sz="3000" b="1" dirty="0">
                <a:solidFill>
                  <a:schemeClr val="bg1">
                    <a:lumMod val="50000"/>
                  </a:schemeClr>
                </a:solidFill>
              </a:rPr>
              <a:t>Take </a:t>
            </a:r>
            <a:r>
              <a:rPr lang="de-DE" sz="3000" b="1" dirty="0" err="1">
                <a:solidFill>
                  <a:schemeClr val="bg1">
                    <a:lumMod val="50000"/>
                  </a:schemeClr>
                </a:solidFill>
              </a:rPr>
              <a:t>home</a:t>
            </a:r>
            <a:endParaRPr lang="de-DE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CCADE7B-C00E-DC45-9CB8-2B22826A0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5867"/>
            <a:ext cx="2978332" cy="268664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FEC7E5D-28A9-134A-998F-6382DE532595}"/>
              </a:ext>
            </a:extLst>
          </p:cNvPr>
          <p:cNvSpPr/>
          <p:nvPr/>
        </p:nvSpPr>
        <p:spPr>
          <a:xfrm>
            <a:off x="2719412" y="1579691"/>
            <a:ext cx="5982434" cy="193899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600" dirty="0" err="1"/>
              <a:t>Sels</a:t>
            </a:r>
            <a:r>
              <a:rPr lang="de-CH" sz="1600" dirty="0"/>
              <a:t> de </a:t>
            </a:r>
            <a:r>
              <a:rPr lang="de-CH" sz="1600" dirty="0" err="1"/>
              <a:t>bain</a:t>
            </a:r>
            <a:r>
              <a:rPr lang="de-CH" sz="1600" dirty="0"/>
              <a:t> = cathinones de </a:t>
            </a:r>
            <a:r>
              <a:rPr lang="de-CH" sz="1600" dirty="0" err="1"/>
              <a:t>synthèse</a:t>
            </a:r>
            <a:endParaRPr lang="de-CH" sz="1600" dirty="0"/>
          </a:p>
          <a:p>
            <a:pPr marL="257175" indent="-257175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600" dirty="0"/>
              <a:t>Legal </a:t>
            </a:r>
            <a:r>
              <a:rPr lang="de-CH" sz="1600" dirty="0" err="1"/>
              <a:t>highs</a:t>
            </a:r>
            <a:r>
              <a:rPr lang="de-CH" sz="1600" dirty="0"/>
              <a:t> </a:t>
            </a:r>
            <a:r>
              <a:rPr lang="de-CH" sz="1600" dirty="0" err="1"/>
              <a:t>stimulants</a:t>
            </a:r>
            <a:endParaRPr lang="de-CH" sz="1600" dirty="0"/>
          </a:p>
          <a:p>
            <a:pPr marL="257175" indent="-257175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600" dirty="0"/>
              <a:t>Effets et </a:t>
            </a:r>
            <a:r>
              <a:rPr lang="de-CH" sz="1600" dirty="0" err="1"/>
              <a:t>effets</a:t>
            </a:r>
            <a:r>
              <a:rPr lang="de-CH" sz="1600" dirty="0"/>
              <a:t> </a:t>
            </a:r>
            <a:r>
              <a:rPr lang="de-CH" sz="1600" dirty="0" err="1"/>
              <a:t>secondaires</a:t>
            </a:r>
            <a:r>
              <a:rPr lang="de-CH" sz="1600" dirty="0"/>
              <a:t> </a:t>
            </a:r>
            <a:r>
              <a:rPr lang="de-CH" sz="1600" dirty="0" err="1"/>
              <a:t>similaires</a:t>
            </a:r>
            <a:r>
              <a:rPr lang="de-CH" sz="1600" dirty="0"/>
              <a:t> </a:t>
            </a:r>
            <a:r>
              <a:rPr lang="de-CH" sz="1600" dirty="0" err="1"/>
              <a:t>aux</a:t>
            </a:r>
            <a:r>
              <a:rPr lang="de-CH" sz="1600" dirty="0"/>
              <a:t> </a:t>
            </a:r>
            <a:r>
              <a:rPr lang="de-CH" sz="1600" dirty="0" err="1"/>
              <a:t>amphétamines</a:t>
            </a:r>
            <a:endParaRPr lang="de-CH" sz="1600" dirty="0"/>
          </a:p>
          <a:p>
            <a:pPr marL="257175" indent="-257175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600" dirty="0" err="1"/>
              <a:t>Actuellement</a:t>
            </a:r>
            <a:r>
              <a:rPr lang="de-CH" sz="1600" dirty="0"/>
              <a:t> </a:t>
            </a:r>
            <a:r>
              <a:rPr lang="de-CH" sz="1600" dirty="0" err="1"/>
              <a:t>peu</a:t>
            </a:r>
            <a:r>
              <a:rPr lang="de-CH" sz="1600" dirty="0"/>
              <a:t> </a:t>
            </a:r>
            <a:r>
              <a:rPr lang="de-CH" sz="1600" dirty="0" err="1"/>
              <a:t>présents</a:t>
            </a:r>
            <a:r>
              <a:rPr lang="de-CH" sz="1600" dirty="0"/>
              <a:t> en Suisse → </a:t>
            </a:r>
            <a:r>
              <a:rPr lang="de-CH" sz="1600" dirty="0" err="1"/>
              <a:t>pas</a:t>
            </a:r>
            <a:r>
              <a:rPr lang="de-CH" sz="1600" dirty="0"/>
              <a:t> de </a:t>
            </a:r>
            <a:r>
              <a:rPr lang="de-CH" sz="1600" dirty="0" err="1"/>
              <a:t>panique</a:t>
            </a:r>
            <a:endParaRPr lang="de-CH" sz="1600" dirty="0"/>
          </a:p>
          <a:p>
            <a:pPr marL="257175" indent="-257175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600" dirty="0" err="1"/>
              <a:t>Problématiques</a:t>
            </a:r>
            <a:r>
              <a:rPr lang="de-CH" sz="1600" dirty="0"/>
              <a:t> </a:t>
            </a:r>
            <a:r>
              <a:rPr lang="de-CH" sz="1600" dirty="0" err="1"/>
              <a:t>dans</a:t>
            </a:r>
            <a:r>
              <a:rPr lang="de-CH" sz="1600" dirty="0"/>
              <a:t> </a:t>
            </a:r>
            <a:r>
              <a:rPr lang="de-CH" sz="1600" dirty="0" err="1"/>
              <a:t>d’autres</a:t>
            </a:r>
            <a:r>
              <a:rPr lang="de-CH" sz="1600" dirty="0"/>
              <a:t> </a:t>
            </a:r>
            <a:r>
              <a:rPr lang="de-CH" sz="1600" dirty="0" err="1"/>
              <a:t>pays</a:t>
            </a:r>
            <a:r>
              <a:rPr lang="de-CH" sz="1600" dirty="0"/>
              <a:t> </a:t>
            </a:r>
            <a:r>
              <a:rPr lang="de-CH" sz="1600" dirty="0" err="1"/>
              <a:t>européens</a:t>
            </a:r>
            <a:r>
              <a:rPr lang="de-CH" sz="1600" dirty="0"/>
              <a:t> → </a:t>
            </a:r>
            <a:r>
              <a:rPr lang="de-CH" sz="1600" dirty="0" err="1"/>
              <a:t>vigilance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52687619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FB8B2C5-7372-4F47-A1C7-DD624B9548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538" y="1108840"/>
            <a:ext cx="2295197" cy="22951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078C5F-8B28-474B-82DA-156DD9AC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7412" y="1108839"/>
            <a:ext cx="2295197" cy="22951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3A697BB-3891-DB48-B226-82884AB5E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286" y="1108839"/>
            <a:ext cx="2313480" cy="23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3479"/>
      </p:ext>
    </p:extLst>
  </p:cSld>
  <p:clrMapOvr>
    <a:masterClrMapping/>
  </p:clrMapOvr>
  <p:transition spd="slow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66CCB25-C561-1741-B42B-4DEF3A99B2DA}"/>
              </a:ext>
            </a:extLst>
          </p:cNvPr>
          <p:cNvSpPr txBox="1"/>
          <p:nvPr/>
        </p:nvSpPr>
        <p:spPr>
          <a:xfrm>
            <a:off x="1982525" y="207628"/>
            <a:ext cx="5378393" cy="623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algn="ctr" rtl="0" latinLnBrk="1" hangingPunct="0"/>
            <a:r>
              <a:rPr lang="de-DE" sz="3600" b="1" dirty="0">
                <a:solidFill>
                  <a:schemeClr val="bg1">
                    <a:lumMod val="50000"/>
                  </a:schemeClr>
                </a:solidFill>
              </a:rPr>
              <a:t>Cathinones de </a:t>
            </a:r>
            <a:r>
              <a:rPr lang="de-DE" sz="3600" b="1" dirty="0" err="1">
                <a:solidFill>
                  <a:schemeClr val="bg1">
                    <a:lumMod val="50000"/>
                  </a:schemeClr>
                </a:solidFill>
              </a:rPr>
              <a:t>synthèse</a:t>
            </a:r>
            <a:endParaRPr lang="de-DE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3017BB-8BD9-474A-BFB5-96BC8CCD5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720"/>
            <a:ext cx="3551464" cy="265176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FEC7E5D-28A9-134A-998F-6382DE532595}"/>
              </a:ext>
            </a:extLst>
          </p:cNvPr>
          <p:cNvSpPr/>
          <p:nvPr/>
        </p:nvSpPr>
        <p:spPr>
          <a:xfrm>
            <a:off x="3275215" y="1396538"/>
            <a:ext cx="5062450" cy="222221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400" dirty="0" err="1"/>
              <a:t>Apparentées</a:t>
            </a:r>
            <a:r>
              <a:rPr lang="de-CH" sz="1400" dirty="0"/>
              <a:t> à </a:t>
            </a:r>
            <a:r>
              <a:rPr lang="de-CH" sz="1400" dirty="0" err="1"/>
              <a:t>molécule-mère</a:t>
            </a:r>
            <a:r>
              <a:rPr lang="de-CH" sz="1400" dirty="0"/>
              <a:t> cathinone </a:t>
            </a:r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400" dirty="0" err="1"/>
              <a:t>Dérivés</a:t>
            </a:r>
            <a:r>
              <a:rPr lang="de-CH" sz="1400" dirty="0"/>
              <a:t> de cathinone </a:t>
            </a:r>
            <a:r>
              <a:rPr lang="de-CH" sz="1400" dirty="0" err="1"/>
              <a:t>sont</a:t>
            </a:r>
            <a:r>
              <a:rPr lang="de-CH" sz="1400" dirty="0"/>
              <a:t> </a:t>
            </a:r>
            <a:r>
              <a:rPr lang="el-GR" sz="1400" dirty="0"/>
              <a:t>β-</a:t>
            </a:r>
            <a:r>
              <a:rPr lang="de-CH" sz="1400" dirty="0" err="1"/>
              <a:t>céto</a:t>
            </a:r>
            <a:r>
              <a:rPr lang="de-CH" sz="1400" dirty="0"/>
              <a:t> (</a:t>
            </a:r>
            <a:r>
              <a:rPr lang="el-GR" sz="1400" dirty="0"/>
              <a:t>β</a:t>
            </a:r>
            <a:r>
              <a:rPr lang="de-CH" sz="1400" dirty="0"/>
              <a:t>c) </a:t>
            </a:r>
            <a:r>
              <a:rPr lang="de-CH" sz="1400" dirty="0" err="1"/>
              <a:t>analogues</a:t>
            </a:r>
            <a:r>
              <a:rPr lang="de-CH" sz="1400" dirty="0"/>
              <a:t> </a:t>
            </a:r>
            <a:r>
              <a:rPr lang="de-CH" sz="1400" dirty="0" err="1"/>
              <a:t>d’une</a:t>
            </a:r>
            <a:r>
              <a:rPr lang="de-CH" sz="1400" dirty="0"/>
              <a:t> </a:t>
            </a:r>
            <a:r>
              <a:rPr lang="de-CH" sz="1400" dirty="0" err="1"/>
              <a:t>phénéthylamine</a:t>
            </a:r>
            <a:r>
              <a:rPr lang="de-CH" sz="1400" dirty="0"/>
              <a:t> </a:t>
            </a:r>
            <a:r>
              <a:rPr lang="de-CH" sz="1400" dirty="0" err="1"/>
              <a:t>correspondante</a:t>
            </a:r>
            <a:endParaRPr lang="de-CH" sz="1400" dirty="0"/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400" dirty="0"/>
              <a:t>Les plus </a:t>
            </a:r>
            <a:r>
              <a:rPr lang="de-CH" sz="1400" dirty="0" err="1"/>
              <a:t>couramment</a:t>
            </a:r>
            <a:r>
              <a:rPr lang="de-CH" sz="1400" dirty="0"/>
              <a:t> disponibles : méphédrone et </a:t>
            </a:r>
            <a:r>
              <a:rPr lang="de-CH" sz="1400" dirty="0" err="1"/>
              <a:t>méthylone</a:t>
            </a:r>
            <a:r>
              <a:rPr lang="de-CH" sz="1400" dirty="0"/>
              <a:t> </a:t>
            </a:r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400" dirty="0" err="1"/>
              <a:t>Poudres</a:t>
            </a:r>
            <a:r>
              <a:rPr lang="de-CH" sz="1400" dirty="0"/>
              <a:t> </a:t>
            </a:r>
            <a:r>
              <a:rPr lang="de-CH" sz="1400" dirty="0" err="1"/>
              <a:t>blanches</a:t>
            </a:r>
            <a:r>
              <a:rPr lang="de-CH" sz="1400" dirty="0"/>
              <a:t> </a:t>
            </a:r>
            <a:r>
              <a:rPr lang="de-CH" sz="1400" dirty="0" err="1"/>
              <a:t>ou</a:t>
            </a:r>
            <a:r>
              <a:rPr lang="de-CH" sz="1400" dirty="0"/>
              <a:t> </a:t>
            </a:r>
            <a:r>
              <a:rPr lang="de-CH" sz="1400" dirty="0" err="1"/>
              <a:t>brunes</a:t>
            </a:r>
            <a:r>
              <a:rPr lang="de-CH" sz="1400" dirty="0"/>
              <a:t> </a:t>
            </a:r>
            <a:r>
              <a:rPr lang="de-CH" sz="1400" dirty="0" err="1"/>
              <a:t>avec</a:t>
            </a:r>
            <a:r>
              <a:rPr lang="de-CH" sz="1400" dirty="0"/>
              <a:t> </a:t>
            </a:r>
            <a:r>
              <a:rPr lang="de-CH" sz="1400" dirty="0" err="1"/>
              <a:t>degré</a:t>
            </a:r>
            <a:r>
              <a:rPr lang="de-CH" sz="1400" dirty="0"/>
              <a:t> de </a:t>
            </a:r>
            <a:r>
              <a:rPr lang="de-CH" sz="1400" dirty="0" err="1"/>
              <a:t>pureté</a:t>
            </a:r>
            <a:r>
              <a:rPr lang="de-CH" sz="1400" dirty="0"/>
              <a:t> </a:t>
            </a:r>
            <a:r>
              <a:rPr lang="de-CH" sz="1400" dirty="0" err="1"/>
              <a:t>élevé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14890560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66CCB25-C561-1741-B42B-4DEF3A99B2DA}"/>
              </a:ext>
            </a:extLst>
          </p:cNvPr>
          <p:cNvSpPr txBox="1"/>
          <p:nvPr/>
        </p:nvSpPr>
        <p:spPr>
          <a:xfrm>
            <a:off x="3685712" y="207628"/>
            <a:ext cx="1972013" cy="530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algn="ctr" rtl="0" latinLnBrk="1" hangingPunct="0"/>
            <a:r>
              <a:rPr lang="fr-CH" sz="3000" b="1" dirty="0">
                <a:solidFill>
                  <a:schemeClr val="bg1">
                    <a:lumMod val="50000"/>
                  </a:schemeClr>
                </a:solidFill>
              </a:rPr>
              <a:t>Historique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87D1D3-286A-F849-BE0C-634EF3438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0653"/>
            <a:ext cx="3467823" cy="286939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FEC7E5D-28A9-134A-998F-6382DE532595}"/>
              </a:ext>
            </a:extLst>
          </p:cNvPr>
          <p:cNvSpPr/>
          <p:nvPr/>
        </p:nvSpPr>
        <p:spPr>
          <a:xfrm>
            <a:off x="3225338" y="1268597"/>
            <a:ext cx="5125930" cy="249350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fr-CH" sz="1600" dirty="0" err="1"/>
              <a:t>Methcathinone</a:t>
            </a:r>
            <a:r>
              <a:rPr lang="fr-CH" sz="1600" dirty="0"/>
              <a:t> synthétisée 1928 </a:t>
            </a:r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fr-CH" sz="1600" dirty="0" err="1"/>
              <a:t>Mephedrone</a:t>
            </a:r>
            <a:r>
              <a:rPr lang="fr-CH" sz="1600" dirty="0"/>
              <a:t> synthétisée 1929</a:t>
            </a:r>
          </a:p>
          <a:p>
            <a:pPr marL="403225" indent="-220663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fr-CH" sz="1600" dirty="0"/>
              <a:t>Brevetée par la suite par </a:t>
            </a:r>
            <a:r>
              <a:rPr lang="fr-CH" sz="1600" dirty="0" err="1"/>
              <a:t>Parke</a:t>
            </a:r>
            <a:r>
              <a:rPr lang="fr-CH" sz="1600" dirty="0"/>
              <a:t>-Davis en tant qu'agent analeptique</a:t>
            </a:r>
          </a:p>
          <a:p>
            <a:pPr marL="403225" indent="-220663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fr-CH" sz="1600" dirty="0"/>
              <a:t>Utilisée en Russie comme antidépresseur dans les années 1930 et 1940</a:t>
            </a:r>
          </a:p>
        </p:txBody>
      </p:sp>
    </p:spTree>
    <p:extLst>
      <p:ext uri="{BB962C8B-B14F-4D97-AF65-F5344CB8AC3E}">
        <p14:creationId xmlns:p14="http://schemas.microsoft.com/office/powerpoint/2010/main" val="280576432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ED949C3-BB9F-0941-AE9D-C072D80C0907}"/>
              </a:ext>
            </a:extLst>
          </p:cNvPr>
          <p:cNvSpPr/>
          <p:nvPr/>
        </p:nvSpPr>
        <p:spPr>
          <a:xfrm>
            <a:off x="337676" y="4027759"/>
            <a:ext cx="4343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Calibri" charset="0"/>
              </a:rPr>
              <a:t>EMCDDA–Rapport </a:t>
            </a:r>
            <a:r>
              <a:rPr lang="en-US" sz="800" dirty="0" err="1">
                <a:latin typeface="Calibri" charset="0"/>
              </a:rPr>
              <a:t>européen</a:t>
            </a:r>
            <a:r>
              <a:rPr lang="en-US" sz="800" dirty="0">
                <a:latin typeface="Calibri" charset="0"/>
              </a:rPr>
              <a:t> sur les drogues 2019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9C3A98-2251-914C-B560-71B5D98C6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49" y="106453"/>
            <a:ext cx="3198556" cy="419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52273"/>
      </p:ext>
    </p:extLst>
  </p:cSld>
  <p:clrMapOvr>
    <a:masterClrMapping/>
  </p:clrMapOvr>
  <p:transition spd="slow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D6D73B0-F902-8641-937E-69312DE08F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548" y="0"/>
            <a:ext cx="6807896" cy="376211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DF0D7DF-AE3A-D241-A9CD-BAD7235270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53" y="3952437"/>
            <a:ext cx="1141957" cy="29388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6ED043-FC66-434F-9B66-97B35171050A}"/>
              </a:ext>
            </a:extLst>
          </p:cNvPr>
          <p:cNvSpPr txBox="1"/>
          <p:nvPr/>
        </p:nvSpPr>
        <p:spPr>
          <a:xfrm>
            <a:off x="1622121" y="3976270"/>
            <a:ext cx="3744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23528469"/>
      </p:ext>
    </p:extLst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457086"/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cs typeface="+mj-cs"/>
              </a:rPr>
              <a:t>Sels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cs typeface="+mj-cs"/>
              </a:rPr>
              <a:t> de </a:t>
            </a:r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cs typeface="+mj-cs"/>
              </a:rPr>
              <a:t>bain</a:t>
            </a:r>
            <a:br>
              <a:rPr lang="en-US" sz="3600" b="1" dirty="0">
                <a:solidFill>
                  <a:schemeClr val="bg1">
                    <a:lumMod val="50000"/>
                  </a:schemeClr>
                </a:solidFill>
                <a:cs typeface="+mj-cs"/>
              </a:rPr>
            </a:b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cs typeface="+mj-cs"/>
              </a:rPr>
              <a:t>exemples</a:t>
            </a:r>
            <a:endParaRPr lang="en-US" sz="3600" b="1" dirty="0">
              <a:solidFill>
                <a:schemeClr val="bg1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712" y="1658440"/>
            <a:ext cx="1080000" cy="808925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2469767" y="2467365"/>
            <a:ext cx="8579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Arial" charset="0"/>
              </a:rPr>
              <a:t>Ivory Wave</a:t>
            </a:r>
            <a:endParaRPr lang="fr-FR" sz="105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469" y="1658440"/>
            <a:ext cx="1080000" cy="808925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7" name="Rechteck 6"/>
          <p:cNvSpPr/>
          <p:nvPr/>
        </p:nvSpPr>
        <p:spPr>
          <a:xfrm>
            <a:off x="4144725" y="2467365"/>
            <a:ext cx="8435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Arial" charset="0"/>
              </a:rPr>
              <a:t>Vanilla Sky</a:t>
            </a:r>
            <a:endParaRPr lang="fr-FR" sz="105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469" y="1658440"/>
            <a:ext cx="1080000" cy="809459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9" name="Rechteck 8"/>
          <p:cNvSpPr/>
          <p:nvPr/>
        </p:nvSpPr>
        <p:spPr>
          <a:xfrm>
            <a:off x="5783130" y="2466248"/>
            <a:ext cx="8226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Arial" charset="0"/>
              </a:rPr>
              <a:t>Eight </a:t>
            </a:r>
            <a:r>
              <a:rPr lang="en-US" sz="1050" dirty="0" err="1">
                <a:latin typeface="Arial" charset="0"/>
              </a:rPr>
              <a:t>Ballz</a:t>
            </a:r>
            <a:endParaRPr lang="fr-FR" sz="105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712" y="2793776"/>
            <a:ext cx="1080000" cy="81066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2527540" y="3604436"/>
            <a:ext cx="7441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Arial" charset="0"/>
              </a:rPr>
              <a:t>Charge +</a:t>
            </a:r>
            <a:endParaRPr lang="fr-FR" sz="105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469" y="2793775"/>
            <a:ext cx="1080000" cy="80906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026728" y="3604436"/>
            <a:ext cx="11160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Arial" charset="0"/>
              </a:rPr>
              <a:t>White Lightning</a:t>
            </a:r>
            <a:endParaRPr lang="fr-FR" sz="1050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469" y="2793834"/>
            <a:ext cx="1080000" cy="81060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5630470" y="3602835"/>
            <a:ext cx="11544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Arial" charset="0"/>
              </a:rPr>
              <a:t>Charley </a:t>
            </a:r>
            <a:r>
              <a:rPr lang="en-US" sz="1050" dirty="0" err="1">
                <a:latin typeface="Arial" charset="0"/>
              </a:rPr>
              <a:t>Sheene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149705866"/>
      </p:ext>
    </p:extLst>
  </p:cSld>
  <p:clrMapOvr>
    <a:masterClrMapping/>
  </p:clrMapOvr>
  <p:transition spd="slow"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66CCB25-C561-1741-B42B-4DEF3A99B2DA}"/>
              </a:ext>
            </a:extLst>
          </p:cNvPr>
          <p:cNvSpPr txBox="1"/>
          <p:nvPr/>
        </p:nvSpPr>
        <p:spPr>
          <a:xfrm>
            <a:off x="2958751" y="207628"/>
            <a:ext cx="3425937" cy="807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algn="ctr" rtl="0" latinLnBrk="1" hangingPunct="0"/>
            <a:r>
              <a:rPr lang="de-DE" sz="4800" b="1" dirty="0">
                <a:solidFill>
                  <a:schemeClr val="bg1">
                    <a:lumMod val="50000"/>
                  </a:schemeClr>
                </a:solidFill>
              </a:rPr>
              <a:t>Cathinones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F6E9DB-1D08-2444-90A1-285308BF7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7395"/>
            <a:ext cx="3732995" cy="299154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FEC7E5D-28A9-134A-998F-6382DE532595}"/>
              </a:ext>
            </a:extLst>
          </p:cNvPr>
          <p:cNvSpPr/>
          <p:nvPr/>
        </p:nvSpPr>
        <p:spPr>
          <a:xfrm>
            <a:off x="3175462" y="1256414"/>
            <a:ext cx="5666256" cy="230486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200" dirty="0"/>
              <a:t>Cathinone = </a:t>
            </a:r>
            <a:r>
              <a:rPr lang="el-GR" sz="1200" dirty="0"/>
              <a:t>β-</a:t>
            </a:r>
            <a:r>
              <a:rPr lang="de-CH" sz="1200" dirty="0" err="1"/>
              <a:t>céto</a:t>
            </a:r>
            <a:r>
              <a:rPr lang="de-CH" sz="1200" dirty="0"/>
              <a:t> (</a:t>
            </a:r>
            <a:r>
              <a:rPr lang="el-GR" sz="1200" dirty="0"/>
              <a:t>β</a:t>
            </a:r>
            <a:r>
              <a:rPr lang="de-CH" sz="1200" dirty="0"/>
              <a:t>c) </a:t>
            </a:r>
            <a:r>
              <a:rPr lang="de-CH" sz="1200" dirty="0" err="1"/>
              <a:t>amphétamine</a:t>
            </a:r>
            <a:endParaRPr lang="de-CH" sz="1200" dirty="0"/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200" dirty="0" err="1"/>
              <a:t>Méthcathinone</a:t>
            </a:r>
            <a:r>
              <a:rPr lang="de-CH" sz="1200" dirty="0"/>
              <a:t> = </a:t>
            </a:r>
            <a:r>
              <a:rPr lang="el-GR" sz="1200" dirty="0"/>
              <a:t>β-</a:t>
            </a:r>
            <a:r>
              <a:rPr lang="de-CH" sz="1200" dirty="0" err="1"/>
              <a:t>céto-méthamphétamine</a:t>
            </a:r>
            <a:endParaRPr lang="de-CH" sz="1200" dirty="0"/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200" dirty="0" err="1"/>
              <a:t>Méthylone</a:t>
            </a:r>
            <a:r>
              <a:rPr lang="de-CH" sz="1200" dirty="0"/>
              <a:t> = </a:t>
            </a:r>
            <a:r>
              <a:rPr lang="el-GR" sz="1200" dirty="0"/>
              <a:t>β-</a:t>
            </a:r>
            <a:r>
              <a:rPr lang="de-CH" sz="1200" dirty="0" err="1"/>
              <a:t>céto</a:t>
            </a:r>
            <a:r>
              <a:rPr lang="de-CH" sz="1200" dirty="0"/>
              <a:t> –MDMA</a:t>
            </a:r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fr-CH" sz="1200" dirty="0"/>
              <a:t>Groupe </a:t>
            </a:r>
            <a:r>
              <a:rPr lang="el-GR" sz="1200" dirty="0"/>
              <a:t>β-</a:t>
            </a:r>
            <a:r>
              <a:rPr lang="fr-CH" sz="1200" dirty="0" err="1"/>
              <a:t>céto</a:t>
            </a:r>
            <a:r>
              <a:rPr lang="fr-CH" sz="1200" dirty="0"/>
              <a:t> crée une molécule plus polaire moins apte à passer la barrière hémato-encéphalique</a:t>
            </a:r>
            <a:endParaRPr lang="de-CH" sz="1200" dirty="0"/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de-CH" sz="1200" dirty="0" err="1"/>
              <a:t>Comme</a:t>
            </a:r>
            <a:r>
              <a:rPr lang="de-CH" sz="1200" dirty="0"/>
              <a:t> les </a:t>
            </a:r>
            <a:r>
              <a:rPr lang="de-CH" sz="1200" dirty="0" err="1"/>
              <a:t>phénéthylamines</a:t>
            </a:r>
            <a:r>
              <a:rPr lang="de-CH" sz="1200" dirty="0"/>
              <a:t>, </a:t>
            </a:r>
            <a:r>
              <a:rPr lang="de-CH" sz="1200" dirty="0" err="1"/>
              <a:t>dérivés</a:t>
            </a:r>
            <a:r>
              <a:rPr lang="de-CH" sz="1200" dirty="0"/>
              <a:t> cathinone </a:t>
            </a:r>
            <a:r>
              <a:rPr lang="de-CH" sz="1200" dirty="0" err="1"/>
              <a:t>peuvent</a:t>
            </a:r>
            <a:r>
              <a:rPr lang="de-CH" sz="1200" dirty="0"/>
              <a:t> </a:t>
            </a:r>
            <a:r>
              <a:rPr lang="de-CH" sz="1200" dirty="0" err="1"/>
              <a:t>exister</a:t>
            </a:r>
            <a:r>
              <a:rPr lang="de-CH" sz="1200" dirty="0"/>
              <a:t> </a:t>
            </a:r>
            <a:r>
              <a:rPr lang="de-CH" sz="1200" dirty="0" err="1"/>
              <a:t>sous</a:t>
            </a:r>
            <a:r>
              <a:rPr lang="de-CH" sz="1200" dirty="0"/>
              <a:t> </a:t>
            </a:r>
            <a:r>
              <a:rPr lang="de-CH" sz="1200" dirty="0" err="1"/>
              <a:t>deux</a:t>
            </a:r>
            <a:r>
              <a:rPr lang="de-CH" sz="1200" dirty="0"/>
              <a:t> </a:t>
            </a:r>
            <a:r>
              <a:rPr lang="de-CH" sz="1200" dirty="0" err="1"/>
              <a:t>formes</a:t>
            </a:r>
            <a:r>
              <a:rPr lang="de-CH" sz="1200" dirty="0"/>
              <a:t> </a:t>
            </a:r>
            <a:r>
              <a:rPr lang="de-CH" sz="1200" dirty="0" err="1"/>
              <a:t>stéréoisomériques</a:t>
            </a:r>
            <a:r>
              <a:rPr lang="de-CH" sz="1200" dirty="0"/>
              <a:t>, </a:t>
            </a:r>
            <a:r>
              <a:rPr lang="de-CH" sz="1200" dirty="0" err="1"/>
              <a:t>avec</a:t>
            </a:r>
            <a:r>
              <a:rPr lang="de-CH" sz="1200" dirty="0"/>
              <a:t> des </a:t>
            </a:r>
            <a:r>
              <a:rPr lang="de-CH" sz="1200" dirty="0" err="1"/>
              <a:t>puissances</a:t>
            </a:r>
            <a:r>
              <a:rPr lang="de-CH" sz="1200" dirty="0"/>
              <a:t> </a:t>
            </a:r>
            <a:r>
              <a:rPr lang="de-CH" sz="1200" dirty="0" err="1"/>
              <a:t>différentes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24496781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50A6C93-0FD4-7D47-AA5D-4D6F510851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290" y="1254528"/>
            <a:ext cx="2834001" cy="191885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3F87834-E681-8946-8377-BA1F5D4B699B}"/>
              </a:ext>
            </a:extLst>
          </p:cNvPr>
          <p:cNvSpPr/>
          <p:nvPr/>
        </p:nvSpPr>
        <p:spPr>
          <a:xfrm>
            <a:off x="3393574" y="3318296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400" dirty="0" err="1"/>
              <a:t>phénéthylamines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A855B8-4777-F148-85D7-BDD277375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65" y="374766"/>
            <a:ext cx="1955800" cy="9525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B39032A-F5B5-9641-82CF-02A37D92E8E6}"/>
              </a:ext>
            </a:extLst>
          </p:cNvPr>
          <p:cNvSpPr/>
          <p:nvPr/>
        </p:nvSpPr>
        <p:spPr>
          <a:xfrm>
            <a:off x="750553" y="1327266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 err="1"/>
              <a:t>noradrénaline</a:t>
            </a:r>
            <a:endParaRPr lang="de-DE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FD4B90-9F49-F14B-A8DB-628D86017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65" y="2111293"/>
            <a:ext cx="1955800" cy="9525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08AE747-942E-7648-971C-F2964CB42231}"/>
              </a:ext>
            </a:extLst>
          </p:cNvPr>
          <p:cNvSpPr/>
          <p:nvPr/>
        </p:nvSpPr>
        <p:spPr>
          <a:xfrm>
            <a:off x="904441" y="3063793"/>
            <a:ext cx="970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 err="1"/>
              <a:t>dopamine</a:t>
            </a:r>
            <a:endParaRPr lang="de-DE" sz="14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DF937D3-E73A-CA40-AD38-DDEAE3D7AFA5}"/>
              </a:ext>
            </a:extLst>
          </p:cNvPr>
          <p:cNvSpPr/>
          <p:nvPr/>
        </p:nvSpPr>
        <p:spPr>
          <a:xfrm>
            <a:off x="6805305" y="1327265"/>
            <a:ext cx="166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 err="1"/>
              <a:t>methamphétamine</a:t>
            </a:r>
            <a:endParaRPr lang="de-DE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9806FF-4861-DC4A-A86C-C0EF6DC12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800" y="1889276"/>
            <a:ext cx="1886556" cy="148229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00CFB2D-E234-2647-8F1D-98A2B14B9051}"/>
              </a:ext>
            </a:extLst>
          </p:cNvPr>
          <p:cNvSpPr/>
          <p:nvPr/>
        </p:nvSpPr>
        <p:spPr>
          <a:xfrm>
            <a:off x="6985491" y="3063793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 err="1"/>
              <a:t>méphedrone</a:t>
            </a:r>
            <a:endParaRPr lang="de-DE" sz="1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47F0A3-29B3-C64A-8C01-AC717007ECBD}"/>
              </a:ext>
            </a:extLst>
          </p:cNvPr>
          <p:cNvSpPr/>
          <p:nvPr/>
        </p:nvSpPr>
        <p:spPr>
          <a:xfrm>
            <a:off x="7430251" y="2027663"/>
            <a:ext cx="375716" cy="495994"/>
          </a:xfrm>
          <a:prstGeom prst="ellipse">
            <a:avLst/>
          </a:prstGeom>
          <a:solidFill>
            <a:srgbClr val="C0504D">
              <a:alpha val="20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C6CE88-6FC5-0347-8C02-F36FB8E5E4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106" y="561230"/>
            <a:ext cx="1382005" cy="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74698"/>
      </p:ext>
    </p:extLst>
  </p:cSld>
  <p:clrMapOvr>
    <a:masterClrMapping/>
  </p:clrMapOvr>
  <p:transition spd="slow">
    <p:pull dir="lu"/>
  </p:transition>
</p:sld>
</file>

<file path=ppt/theme/theme1.xml><?xml version="1.0" encoding="utf-8"?>
<a:theme xmlns:a="http://schemas.openxmlformats.org/drawingml/2006/main" name="Planches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Planches.potx</Template>
  <TotalTime>1</TotalTime>
  <Words>541</Words>
  <Application>Microsoft Macintosh PowerPoint</Application>
  <PresentationFormat>On-screen Show (16:9)</PresentationFormat>
  <Paragraphs>93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Arial</vt:lpstr>
      <vt:lpstr>Calibri</vt:lpstr>
      <vt:lpstr>Helvetica Neue</vt:lpstr>
      <vt:lpstr>Planches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Sels de bain exemples</vt:lpstr>
      <vt:lpstr>PowerPoint Presentation</vt:lpstr>
      <vt:lpstr>PowerPoint Presentation</vt:lpstr>
      <vt:lpstr>PowerPoint Presentation</vt:lpstr>
      <vt:lpstr>Méphedrone</vt:lpstr>
      <vt:lpstr>Effets</vt:lpstr>
      <vt:lpstr>MDPV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planches du Service d'Addictologie</dc:title>
  <dc:subject/>
  <dc:creator/>
  <cp:keywords/>
  <dc:description/>
  <cp:lastModifiedBy>Daniele Fabio Zullino</cp:lastModifiedBy>
  <cp:revision>802</cp:revision>
  <dcterms:modified xsi:type="dcterms:W3CDTF">2025-07-02T06:58:20Z</dcterms:modified>
  <cp:category/>
</cp:coreProperties>
</file>