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15" r:id="rId2"/>
    <p:sldId id="1416" r:id="rId3"/>
    <p:sldId id="1484" r:id="rId4"/>
    <p:sldId id="1485" r:id="rId5"/>
    <p:sldId id="1486" r:id="rId6"/>
    <p:sldId id="1459" r:id="rId7"/>
    <p:sldId id="1464" r:id="rId8"/>
    <p:sldId id="1428" r:id="rId9"/>
    <p:sldId id="1481" r:id="rId10"/>
    <p:sldId id="1412" r:id="rId11"/>
    <p:sldId id="1482" r:id="rId12"/>
    <p:sldId id="1410" r:id="rId13"/>
    <p:sldId id="1411" r:id="rId14"/>
    <p:sldId id="1420" r:id="rId15"/>
    <p:sldId id="1460" r:id="rId16"/>
    <p:sldId id="1417" r:id="rId17"/>
    <p:sldId id="1418" r:id="rId18"/>
    <p:sldId id="1427" r:id="rId19"/>
    <p:sldId id="1465" r:id="rId20"/>
    <p:sldId id="1422" r:id="rId21"/>
    <p:sldId id="1462" r:id="rId22"/>
    <p:sldId id="1415" r:id="rId23"/>
    <p:sldId id="1466" r:id="rId24"/>
    <p:sldId id="1483" r:id="rId25"/>
    <p:sldId id="1438" r:id="rId26"/>
    <p:sldId id="1469" r:id="rId27"/>
    <p:sldId id="1474" r:id="rId28"/>
    <p:sldId id="1480" r:id="rId29"/>
    <p:sldId id="1475" r:id="rId30"/>
    <p:sldId id="1476" r:id="rId31"/>
    <p:sldId id="1477" r:id="rId32"/>
    <p:sldId id="1478" r:id="rId33"/>
    <p:sldId id="1479" r:id="rId34"/>
    <p:sldId id="1409" r:id="rId35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E5202F53-FB91-444F-801E-11871C6A5AD0}">
          <p14:sldIdLst>
            <p14:sldId id="515"/>
            <p14:sldId id="1416"/>
            <p14:sldId id="1484"/>
            <p14:sldId id="1485"/>
            <p14:sldId id="1486"/>
            <p14:sldId id="1459"/>
            <p14:sldId id="1464"/>
            <p14:sldId id="1428"/>
            <p14:sldId id="1481"/>
            <p14:sldId id="1412"/>
            <p14:sldId id="1482"/>
            <p14:sldId id="1410"/>
            <p14:sldId id="1411"/>
            <p14:sldId id="1420"/>
            <p14:sldId id="1460"/>
            <p14:sldId id="1417"/>
            <p14:sldId id="1418"/>
            <p14:sldId id="1427"/>
            <p14:sldId id="1465"/>
            <p14:sldId id="1422"/>
            <p14:sldId id="1462"/>
            <p14:sldId id="1415"/>
            <p14:sldId id="1466"/>
            <p14:sldId id="1483"/>
            <p14:sldId id="1438"/>
            <p14:sldId id="1469"/>
            <p14:sldId id="1474"/>
            <p14:sldId id="1480"/>
            <p14:sldId id="1475"/>
            <p14:sldId id="1476"/>
            <p14:sldId id="1477"/>
            <p14:sldId id="1478"/>
            <p14:sldId id="1479"/>
            <p14:sldId id="1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AD04"/>
    <a:srgbClr val="FAE62B"/>
    <a:srgbClr val="9FD0AB"/>
    <a:srgbClr val="02A089"/>
    <a:srgbClr val="FF2400"/>
    <a:srgbClr val="0A5208"/>
    <a:srgbClr val="CEFFA5"/>
    <a:srgbClr val="FF6AD8"/>
    <a:srgbClr val="F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5" autoAdjust="0"/>
    <p:restoredTop sz="93750" autoAdjust="0"/>
  </p:normalViewPr>
  <p:slideViewPr>
    <p:cSldViewPr snapToGrid="0" snapToObjects="1">
      <p:cViewPr varScale="1">
        <p:scale>
          <a:sx n="97" d="100"/>
          <a:sy n="97" d="100"/>
        </p:scale>
        <p:origin x="2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628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Picture 6" descr="WHO">
            <a:extLst>
              <a:ext uri="{FF2B5EF4-FFF2-40B4-BE49-F238E27FC236}">
                <a16:creationId xmlns:a16="http://schemas.microsoft.com/office/drawing/2014/main" id="{ADA2F13A-DFFD-9F5B-1EB9-7E5DB1142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9B7D391C-660C-58CB-0812-4CAFCBD76B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</a:t>
            </a:r>
            <a:r>
              <a:rPr lang="fr-CH" sz="500" dirty="0" err="1"/>
              <a:t>collaborating</a:t>
            </a:r>
            <a:r>
              <a:rPr lang="fr-CH" sz="500"/>
              <a:t> center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6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6" descr="WHO">
            <a:extLst>
              <a:ext uri="{FF2B5EF4-FFF2-40B4-BE49-F238E27FC236}">
                <a16:creationId xmlns:a16="http://schemas.microsoft.com/office/drawing/2014/main" id="{4F1ECDFF-2C86-323B-0B3E-B983EC9EB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20DF3CD8-C44F-A02B-5D20-7543DD5E25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</a:t>
            </a:r>
            <a:r>
              <a:rPr lang="fr-CH" sz="500" dirty="0" err="1"/>
              <a:t>collaborating</a:t>
            </a:r>
            <a:r>
              <a:rPr lang="fr-CH" sz="500"/>
              <a:t>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06069" y="2265261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D30DB03-0D7F-E84F-9C97-4C27D16A5E24}"/>
              </a:ext>
            </a:extLst>
          </p:cNvPr>
          <p:cNvSpPr/>
          <p:nvPr/>
        </p:nvSpPr>
        <p:spPr>
          <a:xfrm>
            <a:off x="1606069" y="539704"/>
            <a:ext cx="7320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400" b="1" err="1">
                <a:solidFill>
                  <a:schemeClr val="bg1"/>
                </a:solidFill>
                <a:latin typeface="arial" panose="020B0604020202020204" pitchFamily="34" charset="0"/>
              </a:rPr>
              <a:t>Naloxone</a:t>
            </a:r>
            <a:endParaRPr lang="de-DE" sz="4400">
              <a:solidFill>
                <a:schemeClr val="bg1"/>
              </a:solidFill>
            </a:endParaRPr>
          </a:p>
        </p:txBody>
      </p:sp>
      <p:pic>
        <p:nvPicPr>
          <p:cNvPr id="11" name="Picture 10" descr="A syringe and life buoy&#10;&#10;Description automatically generated">
            <a:extLst>
              <a:ext uri="{FF2B5EF4-FFF2-40B4-BE49-F238E27FC236}">
                <a16:creationId xmlns:a16="http://schemas.microsoft.com/office/drawing/2014/main" id="{CCDE023D-7061-35CC-6B38-8DB9FBB7BB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69" y="2895213"/>
            <a:ext cx="4180114" cy="23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33AD9-6901-830A-6E48-AAE5A1FD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1157E-968E-CF2A-D6FD-9E592D1C8190}"/>
              </a:ext>
            </a:extLst>
          </p:cNvPr>
          <p:cNvSpPr txBox="1"/>
          <p:nvPr/>
        </p:nvSpPr>
        <p:spPr>
          <a:xfrm>
            <a:off x="430695" y="5580197"/>
            <a:ext cx="1148071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Clark et al., 2014</a:t>
            </a:r>
          </a:p>
        </p:txBody>
      </p:sp>
      <p:pic>
        <p:nvPicPr>
          <p:cNvPr id="7" name="Picture 6" descr="A cartoon of two people&#10;&#10;Description automatically generated">
            <a:extLst>
              <a:ext uri="{FF2B5EF4-FFF2-40B4-BE49-F238E27FC236}">
                <a16:creationId xmlns:a16="http://schemas.microsoft.com/office/drawing/2014/main" id="{2CAB2DA2-D4D8-1A08-FE3C-339809B6B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35596"/>
            <a:ext cx="3779303" cy="37793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0BDD08-ECD4-76DF-F5AE-571A0A3D0E6F}"/>
              </a:ext>
            </a:extLst>
          </p:cNvPr>
          <p:cNvSpPr txBox="1"/>
          <p:nvPr/>
        </p:nvSpPr>
        <p:spPr>
          <a:xfrm>
            <a:off x="3436402" y="1824918"/>
            <a:ext cx="4989141" cy="2400657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800" err="1"/>
              <a:t>Taux</a:t>
            </a:r>
            <a:r>
              <a:rPr lang="en-GB" sz="2800"/>
              <a:t> de </a:t>
            </a:r>
            <a:r>
              <a:rPr lang="en-GB" sz="2800" err="1"/>
              <a:t>survie</a:t>
            </a:r>
            <a:r>
              <a:rPr lang="en-GB" sz="2800"/>
              <a:t> : 83-100%</a:t>
            </a:r>
          </a:p>
          <a:p>
            <a:r>
              <a:rPr lang="en-GB" sz="2800" err="1"/>
              <a:t>Régions</a:t>
            </a:r>
            <a:r>
              <a:rPr lang="en-GB" sz="2800"/>
              <a:t> avec participation plus </a:t>
            </a:r>
            <a:r>
              <a:rPr lang="en-GB" sz="2800" err="1"/>
              <a:t>élevée</a:t>
            </a:r>
            <a:r>
              <a:rPr lang="en-GB" sz="2800"/>
              <a:t> aux programmes → ↓ </a:t>
            </a:r>
            <a:r>
              <a:rPr lang="en-GB" sz="2800" err="1"/>
              <a:t>décès</a:t>
            </a:r>
            <a:r>
              <a:rPr lang="en-GB" sz="2800"/>
              <a:t> par OD</a:t>
            </a:r>
          </a:p>
        </p:txBody>
      </p:sp>
    </p:spTree>
    <p:extLst>
      <p:ext uri="{BB962C8B-B14F-4D97-AF65-F5344CB8AC3E}">
        <p14:creationId xmlns:p14="http://schemas.microsoft.com/office/powerpoint/2010/main" val="2849896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19FCF0-4485-E17D-8D19-FE2F4953AE15}"/>
              </a:ext>
            </a:extLst>
          </p:cNvPr>
          <p:cNvGrpSpPr/>
          <p:nvPr/>
        </p:nvGrpSpPr>
        <p:grpSpPr>
          <a:xfrm>
            <a:off x="258295" y="1240817"/>
            <a:ext cx="2569433" cy="1223780"/>
            <a:chOff x="258295" y="1240817"/>
            <a:chExt cx="2569433" cy="12237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A9F60-D100-9964-8CFF-4936E394749B}"/>
                </a:ext>
              </a:extLst>
            </p:cNvPr>
            <p:cNvSpPr txBox="1"/>
            <p:nvPr/>
          </p:nvSpPr>
          <p:spPr>
            <a:xfrm>
              <a:off x="258295" y="1560320"/>
              <a:ext cx="1221698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r"/>
              <a:r>
                <a:rPr lang="en-GB" sz="1600" b="0" i="0" u="none" strike="noStrike">
                  <a:solidFill>
                    <a:srgbClr val="5C5C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Naloxone injectable </a:t>
              </a:r>
              <a:endParaRPr lang="en-CH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A syringe and vials&#10;&#10;Description automatically generated">
              <a:extLst>
                <a:ext uri="{FF2B5EF4-FFF2-40B4-BE49-F238E27FC236}">
                  <a16:creationId xmlns:a16="http://schemas.microsoft.com/office/drawing/2014/main" id="{3F54D061-2C95-21B9-E96C-C0DCE8C5B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948" y="1240817"/>
              <a:ext cx="1223780" cy="1223780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74B1C2-6E93-3870-21E7-A3C10A439961}"/>
              </a:ext>
            </a:extLst>
          </p:cNvPr>
          <p:cNvGrpSpPr/>
          <p:nvPr/>
        </p:nvGrpSpPr>
        <p:grpSpPr>
          <a:xfrm>
            <a:off x="4874510" y="336539"/>
            <a:ext cx="3509781" cy="1223781"/>
            <a:chOff x="4874510" y="336539"/>
            <a:chExt cx="3509781" cy="1223781"/>
          </a:xfrm>
        </p:grpSpPr>
        <p:pic>
          <p:nvPicPr>
            <p:cNvPr id="8" name="Picture 7" descr="A person getting a shot&#10;&#10;Description automatically generated">
              <a:extLst>
                <a:ext uri="{FF2B5EF4-FFF2-40B4-BE49-F238E27FC236}">
                  <a16:creationId xmlns:a16="http://schemas.microsoft.com/office/drawing/2014/main" id="{3A86F2FA-5170-53CC-70A2-03BC9261A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4510" y="336539"/>
              <a:ext cx="1223781" cy="1223781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5D28B9-90CA-EC7D-47B0-9CFC706DB1FA}"/>
                </a:ext>
              </a:extLst>
            </p:cNvPr>
            <p:cNvSpPr txBox="1"/>
            <p:nvPr/>
          </p:nvSpPr>
          <p:spPr>
            <a:xfrm>
              <a:off x="6098291" y="532930"/>
              <a:ext cx="2286000" cy="830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>
                <a:defRPr sz="1600" b="0" i="0" u="none" strike="noStrike">
                  <a:solidFill>
                    <a:srgbClr val="5C5C5C"/>
                  </a:solidFill>
                  <a:effectLst/>
                  <a:latin typeface="Noto Sans" panose="020B0502040504020204" pitchFamily="34" charset="0"/>
                </a:defRPr>
              </a:lvl1pPr>
            </a:lstStyle>
            <a:p>
              <a:r>
                <a:rPr lang="en-CH">
                  <a:latin typeface="Arial" panose="020B0604020202020204" pitchFamily="34" charset="0"/>
                  <a:cs typeface="Arial" panose="020B0604020202020204" pitchFamily="34" charset="0"/>
                </a:rPr>
                <a:t>Intramusculaire, sous-cutanée et intraveineuse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96B4A5-222A-C397-80AE-F04F1E9B3EA1}"/>
              </a:ext>
            </a:extLst>
          </p:cNvPr>
          <p:cNvGrpSpPr/>
          <p:nvPr/>
        </p:nvGrpSpPr>
        <p:grpSpPr>
          <a:xfrm>
            <a:off x="4874510" y="2005764"/>
            <a:ext cx="3509781" cy="1223780"/>
            <a:chOff x="4874510" y="2005764"/>
            <a:chExt cx="3509781" cy="12237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EEE7F3-CE5A-A462-41BC-047B3EA8F6E4}"/>
                </a:ext>
              </a:extLst>
            </p:cNvPr>
            <p:cNvSpPr txBox="1"/>
            <p:nvPr/>
          </p:nvSpPr>
          <p:spPr>
            <a:xfrm>
              <a:off x="6098291" y="2325266"/>
              <a:ext cx="2286000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lvl1pPr>
                <a:defRPr sz="1600" b="0" i="0" u="none" strike="noStrike">
                  <a:solidFill>
                    <a:srgbClr val="5C5C5C"/>
                  </a:solidFill>
                  <a:effectLst/>
                  <a:latin typeface="Noto Sans" panose="020B0502040504020204" pitchFamily="34" charset="0"/>
                </a:defRPr>
              </a:lvl1pPr>
            </a:lstStyle>
            <a:p>
              <a:r>
                <a:rPr lang="en-CH">
                  <a:latin typeface="Arial" panose="020B0604020202020204" pitchFamily="34" charset="0"/>
                  <a:cs typeface="Arial" panose="020B0604020202020204" pitchFamily="34" charset="0"/>
                </a:rPr>
                <a:t>Intranasal, à l'aide d'un atomisateur</a:t>
              </a:r>
            </a:p>
          </p:txBody>
        </p:sp>
        <p:pic>
          <p:nvPicPr>
            <p:cNvPr id="14" name="Picture 13" descr="A hand holding a syringe with a blue tip&#10;&#10;Description automatically generated">
              <a:extLst>
                <a:ext uri="{FF2B5EF4-FFF2-40B4-BE49-F238E27FC236}">
                  <a16:creationId xmlns:a16="http://schemas.microsoft.com/office/drawing/2014/main" id="{1E02EFD1-4653-E02C-672E-794CCAAAD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510" y="2005764"/>
              <a:ext cx="1223780" cy="1223780"/>
            </a:xfrm>
            <a:prstGeom prst="ellipse">
              <a:avLst/>
            </a:prstGeom>
          </p:spPr>
        </p:pic>
      </p:grpSp>
      <p:pic>
        <p:nvPicPr>
          <p:cNvPr id="16" name="Picture 15" descr="A black background with a curved arrow pointing up&#10;&#10;Description automatically generated">
            <a:extLst>
              <a:ext uri="{FF2B5EF4-FFF2-40B4-BE49-F238E27FC236}">
                <a16:creationId xmlns:a16="http://schemas.microsoft.com/office/drawing/2014/main" id="{D1C9448B-7FA2-8FAE-2216-B58B6D7AF1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176">
            <a:off x="3088472" y="691503"/>
            <a:ext cx="1379554" cy="1379554"/>
          </a:xfrm>
          <a:prstGeom prst="rect">
            <a:avLst/>
          </a:prstGeom>
        </p:spPr>
      </p:pic>
      <p:pic>
        <p:nvPicPr>
          <p:cNvPr id="17" name="Picture 16" descr="A black background with a curved arrow pointing up&#10;&#10;Description automatically generated">
            <a:extLst>
              <a:ext uri="{FF2B5EF4-FFF2-40B4-BE49-F238E27FC236}">
                <a16:creationId xmlns:a16="http://schemas.microsoft.com/office/drawing/2014/main" id="{35DE9469-8286-2ED9-DB85-57BF960E77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4824" flipV="1">
            <a:off x="3138201" y="1539854"/>
            <a:ext cx="1379554" cy="13795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3AFFBE-97A5-E16B-B63E-6C9AF6908929}"/>
              </a:ext>
            </a:extLst>
          </p:cNvPr>
          <p:cNvGrpSpPr/>
          <p:nvPr/>
        </p:nvGrpSpPr>
        <p:grpSpPr>
          <a:xfrm>
            <a:off x="258295" y="4101016"/>
            <a:ext cx="2569433" cy="1223780"/>
            <a:chOff x="258295" y="4101016"/>
            <a:chExt cx="2569433" cy="1223780"/>
          </a:xfrm>
        </p:grpSpPr>
        <p:pic>
          <p:nvPicPr>
            <p:cNvPr id="19" name="Picture 18" descr="A hand holding a nasal spray&#10;&#10;Description automatically generated">
              <a:extLst>
                <a:ext uri="{FF2B5EF4-FFF2-40B4-BE49-F238E27FC236}">
                  <a16:creationId xmlns:a16="http://schemas.microsoft.com/office/drawing/2014/main" id="{33168C54-4834-911E-51FE-E35845312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948" y="4101016"/>
              <a:ext cx="1223780" cy="1223780"/>
            </a:xfrm>
            <a:prstGeom prst="round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E7848F-6BE7-4E4F-F0C7-F8F97CF2E74A}"/>
                </a:ext>
              </a:extLst>
            </p:cNvPr>
            <p:cNvSpPr txBox="1"/>
            <p:nvPr/>
          </p:nvSpPr>
          <p:spPr>
            <a:xfrm>
              <a:off x="258295" y="4420516"/>
              <a:ext cx="1221698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r"/>
              <a:r>
                <a:rPr lang="en-GB" sz="1600" b="0" i="0" u="none" strike="noStrike" dirty="0">
                  <a:solidFill>
                    <a:srgbClr val="5C5C5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Spray nasal</a:t>
              </a:r>
              <a:endParaRPr lang="en-CH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AD96657-57FF-71C3-C45E-F8DA887101BA}"/>
              </a:ext>
            </a:extLst>
          </p:cNvPr>
          <p:cNvSpPr txBox="1"/>
          <p:nvPr/>
        </p:nvSpPr>
        <p:spPr>
          <a:xfrm>
            <a:off x="2979627" y="4205073"/>
            <a:ext cx="457200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200" b="0" i="0" u="none" strike="noStrike" dirty="0" err="1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Nyxoid</a:t>
            </a:r>
            <a:r>
              <a:rPr lang="en-GB" sz="1200" b="0" i="0" u="none" strike="noStrike" dirty="0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® 1.8 mg/0.1 ml, AMM </a:t>
            </a:r>
            <a:r>
              <a:rPr lang="en-GB" sz="1200" b="0" i="0" u="none" strike="noStrike" dirty="0" err="1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paneuropéenne</a:t>
            </a:r>
            <a:endParaRPr lang="en-GB" sz="1200" b="0" i="0" u="none" strike="noStrike" dirty="0">
              <a:solidFill>
                <a:srgbClr val="5C5C5C"/>
              </a:solidFill>
              <a:effectLst/>
              <a:latin typeface="Noto Sans" panose="020B0502040504020204" pitchFamily="34" charset="0"/>
            </a:endParaRPr>
          </a:p>
          <a:p>
            <a:pPr algn="l"/>
            <a:endParaRPr lang="en-GB" sz="1200" b="0" i="0" u="none" strike="noStrike" dirty="0">
              <a:solidFill>
                <a:srgbClr val="5C5C5C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n-GB" sz="1200" b="0" i="0" u="none" strike="noStrike" dirty="0" err="1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Nalscue</a:t>
            </a:r>
            <a:r>
              <a:rPr lang="en-GB" sz="1200" b="0" i="0" u="none" strike="noStrike" dirty="0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® 0.9 mg/0.1 ml, AMM </a:t>
            </a:r>
            <a:r>
              <a:rPr lang="en-GB" sz="1200" b="0" i="0" u="none" strike="noStrike" dirty="0" err="1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en</a:t>
            </a:r>
            <a:r>
              <a:rPr lang="en-GB" sz="1200" b="0" i="0" u="none" strike="noStrike" dirty="0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 France </a:t>
            </a:r>
          </a:p>
          <a:p>
            <a:pPr algn="l"/>
            <a:endParaRPr lang="en-GB" sz="1200" b="0" i="0" u="none" strike="noStrike" dirty="0">
              <a:solidFill>
                <a:srgbClr val="5C5C5C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n-GB" sz="1200" b="0" i="0" u="none" strike="noStrike" dirty="0">
                <a:solidFill>
                  <a:srgbClr val="5C5C5C"/>
                </a:solidFill>
                <a:effectLst/>
                <a:latin typeface="Noto Sans" panose="020B0502040504020204" pitchFamily="34" charset="0"/>
              </a:rPr>
              <a:t>Narcan® 4 mg/0.1 ml, AMM aux EU et au CAN</a:t>
            </a:r>
          </a:p>
        </p:txBody>
      </p:sp>
    </p:spTree>
    <p:extLst>
      <p:ext uri="{BB962C8B-B14F-4D97-AF65-F5344CB8AC3E}">
        <p14:creationId xmlns:p14="http://schemas.microsoft.com/office/powerpoint/2010/main" val="3208860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A4956-648D-9522-DE6F-5EC411E0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5D0B49-4A5D-3732-0BDB-9CEC43BD6C27}"/>
              </a:ext>
            </a:extLst>
          </p:cNvPr>
          <p:cNvSpPr txBox="1"/>
          <p:nvPr/>
        </p:nvSpPr>
        <p:spPr>
          <a:xfrm>
            <a:off x="404191" y="5514277"/>
            <a:ext cx="45720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000" err="1">
                <a:solidFill>
                  <a:srgbClr val="111111"/>
                </a:solidFill>
                <a:effectLst/>
                <a:latin typeface="AdvTTb5929f4c"/>
              </a:rPr>
              <a:t>Moustaqim</a:t>
            </a:r>
            <a:r>
              <a:rPr lang="en-GB" sz="1000">
                <a:solidFill>
                  <a:srgbClr val="111111"/>
                </a:solidFill>
                <a:effectLst/>
                <a:latin typeface="AdvTTb5929f4c"/>
              </a:rPr>
              <a:t>-Barrette et al., 2021; </a:t>
            </a:r>
            <a:r>
              <a:rPr lang="en-GB" sz="10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Razaghizad</a:t>
            </a:r>
            <a:r>
              <a:rPr lang="en-GB" sz="1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H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2021</a:t>
            </a:r>
            <a:r>
              <a:rPr lang="en-GB" sz="1000">
                <a:solidFill>
                  <a:srgbClr val="111111"/>
                </a:solidFill>
                <a:effectLst/>
                <a:latin typeface="AdvTTb5929f4c"/>
              </a:rPr>
              <a:t> </a:t>
            </a:r>
            <a:endParaRPr lang="en-GB" sz="1000"/>
          </a:p>
        </p:txBody>
      </p:sp>
      <p:pic>
        <p:nvPicPr>
          <p:cNvPr id="4" name="Picture 3" descr="A close-up of a syringe and bottles&#10;&#10;Description automatically generated">
            <a:extLst>
              <a:ext uri="{FF2B5EF4-FFF2-40B4-BE49-F238E27FC236}">
                <a16:creationId xmlns:a16="http://schemas.microsoft.com/office/drawing/2014/main" id="{A71DC1B7-8992-36AB-9DA2-547DD6957E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0585"/>
            <a:ext cx="3528786" cy="3528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340B14-48E7-0282-4DE2-9CEA33B99FC8}"/>
              </a:ext>
            </a:extLst>
          </p:cNvPr>
          <p:cNvSpPr txBox="1"/>
          <p:nvPr/>
        </p:nvSpPr>
        <p:spPr>
          <a:xfrm>
            <a:off x="3314700" y="1907705"/>
            <a:ext cx="5542872" cy="2554545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2000" b="1"/>
            </a:lvl1pPr>
          </a:lstStyle>
          <a:p>
            <a:r>
              <a:rPr lang="en-GB" b="0" err="1"/>
              <a:t>Voie</a:t>
            </a:r>
            <a:r>
              <a:rPr lang="en-GB" b="0"/>
              <a:t> </a:t>
            </a:r>
            <a:r>
              <a:rPr lang="en-GB" b="0" err="1"/>
              <a:t>intranasale</a:t>
            </a:r>
            <a:r>
              <a:rPr lang="en-GB" b="0"/>
              <a:t> </a:t>
            </a:r>
            <a:r>
              <a:rPr lang="en-GB" b="0" err="1"/>
              <a:t>préférée</a:t>
            </a:r>
            <a:r>
              <a:rPr lang="en-GB" b="0"/>
              <a:t> </a:t>
            </a:r>
            <a:r>
              <a:rPr lang="en-GB" b="0" err="1"/>
              <a:t>en</a:t>
            </a:r>
            <a:r>
              <a:rPr lang="en-GB" b="0"/>
              <a:t> raison de </a:t>
            </a:r>
            <a:r>
              <a:rPr lang="en-GB" b="0" err="1"/>
              <a:t>sa</a:t>
            </a:r>
            <a:r>
              <a:rPr lang="en-GB" b="0"/>
              <a:t> </a:t>
            </a:r>
            <a:r>
              <a:rPr lang="en-GB" b="0" err="1"/>
              <a:t>simplicité</a:t>
            </a:r>
            <a:r>
              <a:rPr lang="en-GB" b="0"/>
              <a:t> </a:t>
            </a:r>
            <a:r>
              <a:rPr lang="en-GB" b="0" err="1"/>
              <a:t>d'utilisation</a:t>
            </a:r>
            <a:endParaRPr lang="en-GB" b="0"/>
          </a:p>
          <a:p>
            <a:r>
              <a:rPr lang="en-GB" b="0"/>
              <a:t>Administration </a:t>
            </a:r>
            <a:r>
              <a:rPr lang="en-GB" b="0" err="1"/>
              <a:t>intramusculaire</a:t>
            </a:r>
            <a:r>
              <a:rPr lang="en-GB" b="0"/>
              <a:t> </a:t>
            </a:r>
            <a:r>
              <a:rPr lang="en-GB" b="0" err="1"/>
              <a:t>reste</a:t>
            </a:r>
            <a:r>
              <a:rPr lang="en-GB" b="0"/>
              <a:t> </a:t>
            </a:r>
            <a:r>
              <a:rPr lang="en-GB" b="0" err="1"/>
              <a:t>efficace</a:t>
            </a:r>
            <a:r>
              <a:rPr lang="en-GB" b="0"/>
              <a:t>, surtout </a:t>
            </a:r>
            <a:r>
              <a:rPr lang="en-GB" b="0" err="1"/>
              <a:t>si</a:t>
            </a:r>
            <a:r>
              <a:rPr lang="en-GB" b="0"/>
              <a:t> dose plus forte </a:t>
            </a:r>
            <a:r>
              <a:rPr lang="en-GB" b="0" err="1"/>
              <a:t>est</a:t>
            </a:r>
            <a:r>
              <a:rPr lang="en-GB" b="0"/>
              <a:t> necessaire</a:t>
            </a:r>
          </a:p>
          <a:p>
            <a:r>
              <a:rPr lang="en-GB" b="0" err="1"/>
              <a:t>Problème</a:t>
            </a:r>
            <a:r>
              <a:rPr lang="en-GB" b="0"/>
              <a:t> du kit </a:t>
            </a:r>
            <a:r>
              <a:rPr lang="en-GB" b="0" err="1"/>
              <a:t>adéquat</a:t>
            </a:r>
            <a:r>
              <a:rPr lang="en-GB" b="0"/>
              <a:t> (dose, </a:t>
            </a:r>
            <a:r>
              <a:rPr lang="en-GB" b="0" err="1"/>
              <a:t>combinaisons</a:t>
            </a:r>
            <a:r>
              <a:rPr lang="en-GB" b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3197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BE16-7D06-380A-1FDB-41BBF767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red nasal spray&#10;&#10;Description automatically generated">
            <a:extLst>
              <a:ext uri="{FF2B5EF4-FFF2-40B4-BE49-F238E27FC236}">
                <a16:creationId xmlns:a16="http://schemas.microsoft.com/office/drawing/2014/main" id="{173EB6A6-9C49-C516-E506-57B91C44B9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7903"/>
            <a:ext cx="3937000" cy="393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54153-5AE7-BAB9-409F-7686F3B3E24A}"/>
              </a:ext>
            </a:extLst>
          </p:cNvPr>
          <p:cNvSpPr txBox="1"/>
          <p:nvPr/>
        </p:nvSpPr>
        <p:spPr>
          <a:xfrm>
            <a:off x="3673929" y="1551353"/>
            <a:ext cx="5013343" cy="3170099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2000" b="0"/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∼75% des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surdoses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fentanyl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inversés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avec  deux doses standard 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intramusculaire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intranasale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Dose standard: 0,4 mg par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intramusculaire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4 mg par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intranasale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Surdoses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 le </a:t>
            </a:r>
            <a:r>
              <a:rPr lang="en-GB" sz="20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carfentanil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→ trois doses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36342-7B57-D18F-DAB2-8AD6CD1F335A}"/>
              </a:ext>
            </a:extLst>
          </p:cNvPr>
          <p:cNvSpPr txBox="1"/>
          <p:nvPr/>
        </p:nvSpPr>
        <p:spPr>
          <a:xfrm>
            <a:off x="424070" y="5539408"/>
            <a:ext cx="1237839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Lemen et al.,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48DD3-4274-02EB-0F05-82EBDB2696E9}"/>
              </a:ext>
            </a:extLst>
          </p:cNvPr>
          <p:cNvSpPr txBox="1"/>
          <p:nvPr/>
        </p:nvSpPr>
        <p:spPr>
          <a:xfrm>
            <a:off x="2171343" y="293914"/>
            <a:ext cx="48013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Naloxone vs fentanyl</a:t>
            </a:r>
          </a:p>
        </p:txBody>
      </p:sp>
    </p:spTree>
    <p:extLst>
      <p:ext uri="{BB962C8B-B14F-4D97-AF65-F5344CB8AC3E}">
        <p14:creationId xmlns:p14="http://schemas.microsoft.com/office/powerpoint/2010/main" val="2614768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632B6-FFBB-CE78-DDB4-28808303C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1FB2F-79A6-4448-6969-C53C1DCB41B7}"/>
              </a:ext>
            </a:extLst>
          </p:cNvPr>
          <p:cNvSpPr txBox="1"/>
          <p:nvPr/>
        </p:nvSpPr>
        <p:spPr>
          <a:xfrm>
            <a:off x="464695" y="5546360"/>
            <a:ext cx="369427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/>
              <a:t>Best et al., 2002 ; McGregor et al., 1998 ; </a:t>
            </a: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E7449-219D-D959-E3FC-03543F6A0B91}"/>
              </a:ext>
            </a:extLst>
          </p:cNvPr>
          <p:cNvSpPr txBox="1"/>
          <p:nvPr/>
        </p:nvSpPr>
        <p:spPr>
          <a:xfrm>
            <a:off x="2383437" y="434714"/>
            <a:ext cx="414408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3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par qui?</a:t>
            </a:r>
          </a:p>
        </p:txBody>
      </p:sp>
      <p:pic>
        <p:nvPicPr>
          <p:cNvPr id="6" name="Picture 5" descr="A group of men sitting on the ground in a alley&#10;&#10;Description automatically generated">
            <a:extLst>
              <a:ext uri="{FF2B5EF4-FFF2-40B4-BE49-F238E27FC236}">
                <a16:creationId xmlns:a16="http://schemas.microsoft.com/office/drawing/2014/main" id="{65C95498-7A16-59BF-C2AC-38FFCA2DA4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7002"/>
            <a:ext cx="3493123" cy="3493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C18383-5DEA-4928-59BA-6FB92728AA10}"/>
              </a:ext>
            </a:extLst>
          </p:cNvPr>
          <p:cNvSpPr/>
          <p:nvPr/>
        </p:nvSpPr>
        <p:spPr>
          <a:xfrm>
            <a:off x="3205219" y="2074783"/>
            <a:ext cx="4452079" cy="2708434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9FD0AB"/>
              </a:buClr>
              <a:tabLst>
                <a:tab pos="265113" algn="l"/>
              </a:tabLst>
            </a:pPr>
            <a:r>
              <a:rPr lang="en-GB" sz="2800"/>
              <a:t>OD </a:t>
            </a:r>
            <a:r>
              <a:rPr lang="en-GB" sz="2800" err="1"/>
              <a:t>majoritairement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presence de 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800"/>
              <a:t>pairs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800" err="1"/>
              <a:t>membres</a:t>
            </a:r>
            <a:r>
              <a:rPr lang="en-GB" sz="2800"/>
              <a:t> de la </a:t>
            </a:r>
            <a:r>
              <a:rPr lang="en-GB" sz="2800" err="1"/>
              <a:t>famille</a:t>
            </a:r>
            <a:r>
              <a:rPr lang="en-GB" sz="2800"/>
              <a:t> 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800" err="1"/>
              <a:t>partenaires</a:t>
            </a:r>
            <a:r>
              <a:rPr lang="en-GB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399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C0485-E447-31CF-DBB6-417B09859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AE888-E5AE-61FA-17FF-BB825E038EB8}"/>
              </a:ext>
            </a:extLst>
          </p:cNvPr>
          <p:cNvSpPr txBox="1"/>
          <p:nvPr/>
        </p:nvSpPr>
        <p:spPr>
          <a:xfrm>
            <a:off x="464695" y="5546360"/>
            <a:ext cx="441723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  <a:r>
              <a:rPr lang="en-GB" sz="1000">
                <a:effectLst/>
                <a:latin typeface="AdvOT596495f2"/>
              </a:rPr>
              <a:t>Strang, 1992, 1993; Strang and Farrell, 1992; Strang, 1996</a:t>
            </a:r>
            <a:endParaRPr kumimoji="0" lang="en-CH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4573D-D3AE-1856-1F8D-5D2EB85CF48A}"/>
              </a:ext>
            </a:extLst>
          </p:cNvPr>
          <p:cNvSpPr txBox="1"/>
          <p:nvPr/>
        </p:nvSpPr>
        <p:spPr>
          <a:xfrm>
            <a:off x="3777521" y="295980"/>
            <a:ext cx="1343638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4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THN</a:t>
            </a:r>
          </a:p>
        </p:txBody>
      </p:sp>
      <p:pic>
        <p:nvPicPr>
          <p:cNvPr id="6" name="Picture 5" descr="A group of people sitting around tables in a large room&#10;&#10;Description automatically generated">
            <a:extLst>
              <a:ext uri="{FF2B5EF4-FFF2-40B4-BE49-F238E27FC236}">
                <a16:creationId xmlns:a16="http://schemas.microsoft.com/office/drawing/2014/main" id="{EF838631-2824-2971-2928-43870A4D63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8723"/>
            <a:ext cx="3777522" cy="3777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773273-8632-FCC0-BC30-EF6B5017A906}"/>
              </a:ext>
            </a:extLst>
          </p:cNvPr>
          <p:cNvSpPr/>
          <p:nvPr/>
        </p:nvSpPr>
        <p:spPr>
          <a:xfrm>
            <a:off x="3450950" y="1997839"/>
            <a:ext cx="5174235" cy="2862322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000"/>
              <a:t>Idée </a:t>
            </a:r>
            <a:r>
              <a:rPr lang="en-GB" sz="2000" err="1"/>
              <a:t>évoquée</a:t>
            </a:r>
            <a:r>
              <a:rPr lang="en-GB" sz="2000"/>
              <a:t> pour la première </a:t>
            </a:r>
            <a:r>
              <a:rPr lang="en-GB" sz="2000" err="1"/>
              <a:t>fois</a:t>
            </a:r>
            <a:r>
              <a:rPr lang="en-GB" sz="2000"/>
              <a:t> </a:t>
            </a:r>
            <a:r>
              <a:rPr lang="en-GB" sz="2000" err="1"/>
              <a:t>lors</a:t>
            </a:r>
            <a:r>
              <a:rPr lang="en-GB" sz="2000"/>
              <a:t> 3ème </a:t>
            </a:r>
            <a:r>
              <a:rPr lang="en-GB" sz="2000" err="1"/>
              <a:t>Conférence</a:t>
            </a:r>
            <a:r>
              <a:rPr lang="en-GB" sz="2000"/>
              <a:t> </a:t>
            </a:r>
            <a:r>
              <a:rPr lang="en-GB" sz="2000" err="1"/>
              <a:t>internationale</a:t>
            </a:r>
            <a:r>
              <a:rPr lang="en-GB" sz="2000"/>
              <a:t> sur la </a:t>
            </a:r>
            <a:r>
              <a:rPr lang="en-GB" sz="2000" err="1"/>
              <a:t>réduction</a:t>
            </a:r>
            <a:r>
              <a:rPr lang="en-GB" sz="2000"/>
              <a:t> des </a:t>
            </a:r>
            <a:r>
              <a:rPr lang="en-GB" sz="2000" err="1"/>
              <a:t>risques</a:t>
            </a:r>
            <a:r>
              <a:rPr lang="en-GB" sz="2000"/>
              <a:t> </a:t>
            </a:r>
            <a:r>
              <a:rPr lang="en-GB" sz="2000" err="1"/>
              <a:t>en</a:t>
            </a:r>
            <a:r>
              <a:rPr lang="en-GB" sz="2000"/>
              <a:t> 1992 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000"/>
              <a:t>Première </a:t>
            </a:r>
            <a:r>
              <a:rPr lang="en-GB" sz="2000" err="1"/>
              <a:t>considération</a:t>
            </a:r>
            <a:r>
              <a:rPr lang="en-GB" sz="2000"/>
              <a:t> </a:t>
            </a:r>
            <a:r>
              <a:rPr lang="en-GB" sz="2000" err="1"/>
              <a:t>sérieuse</a:t>
            </a:r>
            <a:r>
              <a:rPr lang="en-GB" sz="2000"/>
              <a:t> dans </a:t>
            </a:r>
            <a:r>
              <a:rPr lang="en-GB" sz="2000" err="1"/>
              <a:t>l'éditorial</a:t>
            </a:r>
            <a:r>
              <a:rPr lang="en-GB" sz="2000"/>
              <a:t> du BMJ de 1996 </a:t>
            </a:r>
          </a:p>
          <a:p>
            <a:pPr marL="722313" indent="-354013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663575" algn="l"/>
              </a:tabLst>
            </a:pPr>
            <a:r>
              <a:rPr lang="en-GB" sz="2000"/>
              <a:t>invite à </a:t>
            </a:r>
            <a:r>
              <a:rPr lang="en-GB" sz="2000" err="1"/>
              <a:t>reconsidérer</a:t>
            </a:r>
            <a:r>
              <a:rPr lang="en-GB" sz="2000"/>
              <a:t> le </a:t>
            </a:r>
            <a:r>
              <a:rPr lang="en-GB" sz="2000" err="1"/>
              <a:t>statut</a:t>
            </a:r>
            <a:r>
              <a:rPr lang="en-GB" sz="2000"/>
              <a:t> de la naloxone </a:t>
            </a:r>
            <a:r>
              <a:rPr lang="en-GB" sz="2000" err="1"/>
              <a:t>en</a:t>
            </a:r>
            <a:r>
              <a:rPr lang="en-GB" sz="2000"/>
              <a:t> tant que </a:t>
            </a:r>
            <a:r>
              <a:rPr lang="en-GB" sz="2000" err="1"/>
              <a:t>médicament</a:t>
            </a:r>
            <a:r>
              <a:rPr lang="en-GB" sz="2000"/>
              <a:t> </a:t>
            </a:r>
            <a:r>
              <a:rPr lang="en-GB" sz="2000" err="1"/>
              <a:t>délivré</a:t>
            </a:r>
            <a:r>
              <a:rPr lang="en-GB" sz="2000"/>
              <a:t> </a:t>
            </a:r>
            <a:r>
              <a:rPr lang="en-GB" sz="2000" err="1"/>
              <a:t>uniquement</a:t>
            </a:r>
            <a:r>
              <a:rPr lang="en-GB" sz="2000"/>
              <a:t> sur ordonnance</a:t>
            </a:r>
          </a:p>
        </p:txBody>
      </p:sp>
    </p:spTree>
    <p:extLst>
      <p:ext uri="{BB962C8B-B14F-4D97-AF65-F5344CB8AC3E}">
        <p14:creationId xmlns:p14="http://schemas.microsoft.com/office/powerpoint/2010/main" val="4018561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A5C3F-A8E1-3AC5-6A29-5A5DF7615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A09B-11E5-15FB-D498-0945C071E0BA}"/>
              </a:ext>
            </a:extLst>
          </p:cNvPr>
          <p:cNvSpPr txBox="1"/>
          <p:nvPr/>
        </p:nvSpPr>
        <p:spPr>
          <a:xfrm>
            <a:off x="464695" y="5546360"/>
            <a:ext cx="509690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err="1">
                <a:effectLst/>
                <a:latin typeface="AdvOT596495f2"/>
              </a:rPr>
              <a:t>ForumDroghe</a:t>
            </a:r>
            <a:r>
              <a:rPr lang="en-GB" sz="1000">
                <a:effectLst/>
                <a:latin typeface="AdvOT596495f2"/>
              </a:rPr>
              <a:t>, 2016; </a:t>
            </a:r>
            <a:r>
              <a:rPr lang="en-GB" sz="1000" err="1">
                <a:effectLst/>
                <a:latin typeface="AdvOT596495f2"/>
              </a:rPr>
              <a:t>Simini</a:t>
            </a:r>
            <a:r>
              <a:rPr lang="en-GB" sz="1000">
                <a:effectLst/>
                <a:latin typeface="AdvOT596495f2"/>
              </a:rPr>
              <a:t>, 1998; </a:t>
            </a: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  <a:r>
              <a:rPr lang="en-GB" sz="1000" err="1">
                <a:effectLst/>
                <a:latin typeface="AdvOT596495f2"/>
              </a:rPr>
              <a:t>Schifano</a:t>
            </a:r>
            <a:r>
              <a:rPr lang="en-GB" sz="1000">
                <a:effectLst/>
                <a:latin typeface="AdvOT596495f2"/>
              </a:rPr>
              <a:t>, 2001; Dettmer et al., 2001</a:t>
            </a:r>
            <a:endParaRPr kumimoji="0" lang="en-CH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erson giving a pill to a person&#10;&#10;Description automatically generated">
            <a:extLst>
              <a:ext uri="{FF2B5EF4-FFF2-40B4-BE49-F238E27FC236}">
                <a16:creationId xmlns:a16="http://schemas.microsoft.com/office/drawing/2014/main" id="{2E63B428-A85B-7EB3-6CB0-4BAABCC607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976"/>
            <a:ext cx="2990538" cy="2990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ACB4D-BE9C-B5D2-4256-CDE3F7CA35BE}"/>
              </a:ext>
            </a:extLst>
          </p:cNvPr>
          <p:cNvSpPr txBox="1"/>
          <p:nvPr/>
        </p:nvSpPr>
        <p:spPr>
          <a:xfrm>
            <a:off x="2739454" y="2392525"/>
            <a:ext cx="4725648" cy="1323439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2000"/>
            </a:lvl1pPr>
          </a:lstStyle>
          <a:p>
            <a:r>
              <a:rPr lang="en-CH"/>
              <a:t>1991 Turin et Emilia Romagna</a:t>
            </a:r>
          </a:p>
          <a:p>
            <a:r>
              <a:rPr lang="en-CH"/>
              <a:t>1996 Padova</a:t>
            </a:r>
          </a:p>
          <a:p>
            <a:r>
              <a:rPr lang="en-CH"/>
              <a:t>1998 Berlin, Jersey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0E656-1B12-04A0-EC35-E864B7F09907}"/>
              </a:ext>
            </a:extLst>
          </p:cNvPr>
          <p:cNvSpPr txBox="1"/>
          <p:nvPr/>
        </p:nvSpPr>
        <p:spPr>
          <a:xfrm>
            <a:off x="3777521" y="295980"/>
            <a:ext cx="1343638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4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THN</a:t>
            </a:r>
          </a:p>
        </p:txBody>
      </p:sp>
    </p:spTree>
    <p:extLst>
      <p:ext uri="{BB962C8B-B14F-4D97-AF65-F5344CB8AC3E}">
        <p14:creationId xmlns:p14="http://schemas.microsoft.com/office/powerpoint/2010/main" val="152651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9AA83-8745-6904-DD17-E71F824BD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F074DE-5FF2-96A0-4B54-90270F37104B}"/>
              </a:ext>
            </a:extLst>
          </p:cNvPr>
          <p:cNvSpPr txBox="1"/>
          <p:nvPr/>
        </p:nvSpPr>
        <p:spPr>
          <a:xfrm>
            <a:off x="464696" y="5190422"/>
            <a:ext cx="76749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Gossop</a:t>
            </a:r>
            <a:r>
              <a:rPr lang="en-GB" sz="1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1996 ; Strang et al., 1997; Darke et al., 2003 ; Seaman et al., 1998;  </a:t>
            </a: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McDonald et al., 2017; </a:t>
            </a:r>
            <a:r>
              <a:rPr lang="en-GB" sz="1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Bird and Hutchinson, 2003; </a:t>
            </a:r>
            <a:r>
              <a:rPr lang="en-GB" sz="10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Merrall</a:t>
            </a:r>
            <a:r>
              <a:rPr lang="en-GB" sz="1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2010; Strang et al., 2003; </a:t>
            </a:r>
            <a:r>
              <a:rPr lang="en-GB" sz="10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Merrall</a:t>
            </a:r>
            <a:r>
              <a:rPr lang="en-GB" sz="1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2013; </a:t>
            </a:r>
            <a:r>
              <a:rPr lang="en-GB" sz="100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Ravndal</a:t>
            </a:r>
            <a:r>
              <a:rPr lang="en-GB" sz="10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Amundsen, 2010; Davoli et al., 2007</a:t>
            </a:r>
            <a:endParaRPr kumimoji="0" lang="en-CH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DE61E-7717-E044-3BA5-65968D0277A7}"/>
              </a:ext>
            </a:extLst>
          </p:cNvPr>
          <p:cNvSpPr txBox="1"/>
          <p:nvPr/>
        </p:nvSpPr>
        <p:spPr>
          <a:xfrm>
            <a:off x="1239099" y="234424"/>
            <a:ext cx="690056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2800" b="1">
                <a:latin typeface="Arial" panose="020B0604020202020204" pitchFamily="34" charset="0"/>
                <a:cs typeface="Arial" panose="020B0604020202020204" pitchFamily="34" charset="0"/>
              </a:rPr>
              <a:t>Situations dans lesquelles la naloxone devrait être mise à disposition</a:t>
            </a:r>
          </a:p>
        </p:txBody>
      </p:sp>
      <p:pic>
        <p:nvPicPr>
          <p:cNvPr id="6" name="Picture 5" descr="A person using a lancet to check blood sugar level&#10;&#10;Description automatically generated">
            <a:extLst>
              <a:ext uri="{FF2B5EF4-FFF2-40B4-BE49-F238E27FC236}">
                <a16:creationId xmlns:a16="http://schemas.microsoft.com/office/drawing/2014/main" id="{07DAA354-B3A0-2D5D-8684-123ADE0884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3872"/>
            <a:ext cx="3203818" cy="32038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F7AF70-EDA7-E5C9-C03D-A3557DE48B7B}"/>
              </a:ext>
            </a:extLst>
          </p:cNvPr>
          <p:cNvSpPr/>
          <p:nvPr/>
        </p:nvSpPr>
        <p:spPr>
          <a:xfrm>
            <a:off x="2899260" y="2247062"/>
            <a:ext cx="3822491" cy="1877437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3200"/>
              <a:t>Usage parenteral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3200"/>
              <a:t>Sortie de prison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3200"/>
              <a:t>Après </a:t>
            </a:r>
            <a:r>
              <a:rPr lang="en-GB" sz="3200" err="1"/>
              <a:t>sevrage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05724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EB223-EE84-6A52-DC1F-A170D2141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DF837-92CA-667B-79C3-6B77B2C1AAEB}"/>
              </a:ext>
            </a:extLst>
          </p:cNvPr>
          <p:cNvSpPr txBox="1"/>
          <p:nvPr/>
        </p:nvSpPr>
        <p:spPr>
          <a:xfrm>
            <a:off x="464695" y="5366478"/>
            <a:ext cx="821460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>
                <a:effectLst/>
                <a:latin typeface="AdvOT596495f2"/>
              </a:rPr>
              <a:t>Green et al., 2008; Lopez-Gaston et al., 2009; Markham-Piper et al., 2008; McAuley et al., 2010; Strang et al., 2008a; Tobin et al., 2009; Wagner et al., 2010 ; </a:t>
            </a: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  <a:r>
              <a:rPr lang="en-GB" sz="1000">
                <a:effectLst/>
                <a:latin typeface="AdvOT596495f2"/>
              </a:rPr>
              <a:t>McAuley et al., 2015</a:t>
            </a:r>
            <a:endParaRPr kumimoji="0" lang="en-CH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3C56AF-E26B-218C-CCBA-77397353F522}"/>
              </a:ext>
            </a:extLst>
          </p:cNvPr>
          <p:cNvSpPr txBox="1"/>
          <p:nvPr/>
        </p:nvSpPr>
        <p:spPr>
          <a:xfrm>
            <a:off x="2376526" y="320016"/>
            <a:ext cx="439094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Fréquence d’usage</a:t>
            </a:r>
          </a:p>
        </p:txBody>
      </p:sp>
      <p:pic>
        <p:nvPicPr>
          <p:cNvPr id="6" name="Picture 5" descr="A cartoon of hands holding a small object&#10;&#10;Description automatically generated">
            <a:extLst>
              <a:ext uri="{FF2B5EF4-FFF2-40B4-BE49-F238E27FC236}">
                <a16:creationId xmlns:a16="http://schemas.microsoft.com/office/drawing/2014/main" id="{37323614-B52E-D20D-4896-5FE38508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76" y="1543986"/>
            <a:ext cx="3390567" cy="33905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319D39-9C91-B445-4DE2-6D9FF3E6F2F3}"/>
              </a:ext>
            </a:extLst>
          </p:cNvPr>
          <p:cNvSpPr/>
          <p:nvPr/>
        </p:nvSpPr>
        <p:spPr>
          <a:xfrm>
            <a:off x="3086802" y="2565192"/>
            <a:ext cx="5592502" cy="1723549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dirty="0"/>
              <a:t>pour 100 </a:t>
            </a:r>
            <a:r>
              <a:rPr lang="en-GB" dirty="0" err="1"/>
              <a:t>usagers</a:t>
            </a:r>
            <a:r>
              <a:rPr lang="en-GB" dirty="0"/>
              <a:t> </a:t>
            </a:r>
            <a:r>
              <a:rPr lang="en-GB" dirty="0" err="1"/>
              <a:t>formés</a:t>
            </a:r>
            <a:r>
              <a:rPr lang="en-GB" dirty="0"/>
              <a:t> et </a:t>
            </a:r>
            <a:r>
              <a:rPr lang="en-GB" dirty="0" err="1"/>
              <a:t>approvisionnés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THN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dirty="0"/>
              <a:t>→ 9 % des kits THN </a:t>
            </a:r>
            <a:r>
              <a:rPr lang="en-GB" dirty="0" err="1"/>
              <a:t>utilisés</a:t>
            </a:r>
            <a:r>
              <a:rPr lang="en-GB" dirty="0"/>
              <a:t> au </a:t>
            </a:r>
            <a:r>
              <a:rPr lang="en-GB" dirty="0" err="1"/>
              <a:t>cours</a:t>
            </a:r>
            <a:r>
              <a:rPr lang="en-GB" dirty="0"/>
              <a:t> des 3 </a:t>
            </a:r>
            <a:r>
              <a:rPr lang="en-GB" dirty="0" err="1"/>
              <a:t>mois</a:t>
            </a:r>
            <a:r>
              <a:rPr lang="en-GB" dirty="0"/>
              <a:t> </a:t>
            </a:r>
            <a:r>
              <a:rPr lang="en-GB" dirty="0" err="1"/>
              <a:t>suivant</a:t>
            </a:r>
            <a:r>
              <a:rPr lang="en-GB" dirty="0"/>
              <a:t> formation</a:t>
            </a:r>
          </a:p>
        </p:txBody>
      </p:sp>
    </p:spTree>
    <p:extLst>
      <p:ext uri="{BB962C8B-B14F-4D97-AF65-F5344CB8AC3E}">
        <p14:creationId xmlns:p14="http://schemas.microsoft.com/office/powerpoint/2010/main" val="823539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syringe to a person lying down&#10;&#10;Description automatically generated">
            <a:extLst>
              <a:ext uri="{FF2B5EF4-FFF2-40B4-BE49-F238E27FC236}">
                <a16:creationId xmlns:a16="http://schemas.microsoft.com/office/drawing/2014/main" id="{F4AA6D03-56B5-6258-082A-022AD28F4D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38793"/>
            <a:ext cx="3020786" cy="3020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83F6D-5716-BEBA-8EFB-5339B6209CD7}"/>
              </a:ext>
            </a:extLst>
          </p:cNvPr>
          <p:cNvSpPr txBox="1"/>
          <p:nvPr/>
        </p:nvSpPr>
        <p:spPr>
          <a:xfrm>
            <a:off x="987879" y="430015"/>
            <a:ext cx="716824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b="1" err="1"/>
              <a:t>Considération</a:t>
            </a:r>
            <a:r>
              <a:rPr lang="en-GB" sz="3200" b="1"/>
              <a:t> </a:t>
            </a:r>
            <a:r>
              <a:rPr lang="en-GB" sz="3200" b="1" err="1"/>
              <a:t>juridique</a:t>
            </a:r>
            <a:r>
              <a:rPr lang="en-GB" sz="3200" b="1"/>
              <a:t> américaine </a:t>
            </a:r>
            <a:endParaRPr lang="en-CH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907E1-12E4-BE0F-4F56-3FC51EDC12FF}"/>
              </a:ext>
            </a:extLst>
          </p:cNvPr>
          <p:cNvSpPr txBox="1"/>
          <p:nvPr/>
        </p:nvSpPr>
        <p:spPr>
          <a:xfrm>
            <a:off x="2677884" y="2482587"/>
            <a:ext cx="5600702" cy="1892826"/>
          </a:xfrm>
          <a:prstGeom prst="rect">
            <a:avLst/>
          </a:prstGeom>
          <a:solidFill>
            <a:srgbClr val="FFFFFF">
              <a:alpha val="79779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1800"/>
            </a:lvl1pPr>
            <a:lvl2pPr marL="711200" lvl="1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841375" algn="l"/>
                <a:tab pos="885825" algn="l"/>
                <a:tab pos="930275" algn="l"/>
              </a:tabLst>
              <a:defRPr sz="1800"/>
            </a:lvl2pPr>
          </a:lstStyle>
          <a:p>
            <a:r>
              <a:rPr lang="en-GB" sz="2800" dirty="0"/>
              <a:t>THN avec remise par tiers</a:t>
            </a:r>
          </a:p>
          <a:p>
            <a:r>
              <a:rPr lang="en-GB" sz="2800" dirty="0"/>
              <a:t>≈ </a:t>
            </a:r>
            <a:r>
              <a:rPr lang="en-GB" sz="2800" dirty="0" err="1"/>
              <a:t>médicaments</a:t>
            </a:r>
            <a:r>
              <a:rPr lang="en-GB" sz="2800" dirty="0"/>
              <a:t> </a:t>
            </a:r>
            <a:r>
              <a:rPr lang="en-GB" sz="2800" dirty="0" err="1"/>
              <a:t>antiépileptiques</a:t>
            </a:r>
            <a:r>
              <a:rPr lang="en-GB" sz="2800" dirty="0"/>
              <a:t> </a:t>
            </a:r>
            <a:r>
              <a:rPr lang="en-GB" sz="2800" dirty="0" err="1"/>
              <a:t>ou</a:t>
            </a:r>
            <a:r>
              <a:rPr lang="en-GB" sz="2800" dirty="0"/>
              <a:t> </a:t>
            </a:r>
            <a:r>
              <a:rPr lang="en-GB" sz="2800" dirty="0" err="1"/>
              <a:t>d'adrénaline</a:t>
            </a:r>
            <a:r>
              <a:rPr lang="en-GB" sz="2800" dirty="0"/>
              <a:t>/</a:t>
            </a:r>
            <a:r>
              <a:rPr lang="en-GB" sz="2800" dirty="0" err="1"/>
              <a:t>épinéphrine</a:t>
            </a:r>
            <a:r>
              <a:rPr lang="en-GB" sz="2800" dirty="0"/>
              <a:t> injectable </a:t>
            </a:r>
          </a:p>
        </p:txBody>
      </p:sp>
    </p:spTree>
    <p:extLst>
      <p:ext uri="{BB962C8B-B14F-4D97-AF65-F5344CB8AC3E}">
        <p14:creationId xmlns:p14="http://schemas.microsoft.com/office/powerpoint/2010/main" val="1228679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021DD-DDC6-A0FB-D99E-3480803B4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0F000-2537-0363-B4F7-FA2B5EB56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7817"/>
            <a:ext cx="3382364" cy="3382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21823-2B57-AC46-9F6D-CD0E9EDE3916}"/>
              </a:ext>
            </a:extLst>
          </p:cNvPr>
          <p:cNvSpPr txBox="1"/>
          <p:nvPr/>
        </p:nvSpPr>
        <p:spPr>
          <a:xfrm>
            <a:off x="464695" y="5546360"/>
            <a:ext cx="596733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Blumberg et al., 1961; </a:t>
            </a:r>
            <a:r>
              <a:rPr kumimoji="0" lang="en-GB" sz="10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Lewenstein</a:t>
            </a:r>
            <a:r>
              <a:rPr kumimoji="0" lang="en-GB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Fishman, 1966; </a:t>
            </a: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  <a:r>
              <a:rPr lang="en-GB" sz="1000"/>
              <a:t>Garfield, 1983; OMS, 2011</a:t>
            </a:r>
            <a:endParaRPr kumimoji="0" lang="en-CH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355B7-1148-319B-3171-CCA4BC4FB68D}"/>
              </a:ext>
            </a:extLst>
          </p:cNvPr>
          <p:cNvSpPr txBox="1"/>
          <p:nvPr/>
        </p:nvSpPr>
        <p:spPr>
          <a:xfrm>
            <a:off x="3131128" y="185999"/>
            <a:ext cx="3300904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5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Naloxone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6FB46-CF9F-67EB-1579-CD99332B4E80}"/>
              </a:ext>
            </a:extLst>
          </p:cNvPr>
          <p:cNvSpPr/>
          <p:nvPr/>
        </p:nvSpPr>
        <p:spPr>
          <a:xfrm>
            <a:off x="3033157" y="2413337"/>
            <a:ext cx="5967337" cy="2031325"/>
          </a:xfrm>
          <a:prstGeom prst="rect">
            <a:avLst/>
          </a:prstGeom>
          <a:solidFill>
            <a:srgbClr val="FFFFFF">
              <a:alpha val="80186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err="1"/>
              <a:t>Synthétisée</a:t>
            </a:r>
            <a:r>
              <a:rPr lang="en-GB"/>
              <a:t> et </a:t>
            </a:r>
            <a:r>
              <a:rPr lang="en-GB" err="1"/>
              <a:t>brevetée</a:t>
            </a:r>
            <a:r>
              <a:rPr lang="en-GB"/>
              <a:t> 1961 </a:t>
            </a:r>
          </a:p>
          <a:p>
            <a:pPr marL="342900" indent="-342900">
              <a:spcAft>
                <a:spcPts val="18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err="1"/>
              <a:t>Approuvée</a:t>
            </a:r>
            <a:r>
              <a:rPr lang="en-GB"/>
              <a:t> par FDA 1971</a:t>
            </a:r>
          </a:p>
          <a:p>
            <a:pPr marL="342900" indent="-342900">
              <a:spcAft>
                <a:spcPts val="18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/>
              <a:t>Figure sur la </a:t>
            </a:r>
            <a:r>
              <a:rPr lang="en-GB" err="1"/>
              <a:t>liste</a:t>
            </a:r>
            <a:r>
              <a:rPr lang="en-GB"/>
              <a:t> des </a:t>
            </a:r>
            <a:r>
              <a:rPr lang="en-GB" err="1"/>
              <a:t>médicaments</a:t>
            </a:r>
            <a:r>
              <a:rPr lang="en-GB"/>
              <a:t> </a:t>
            </a:r>
            <a:r>
              <a:rPr lang="en-GB" err="1"/>
              <a:t>essentiels</a:t>
            </a:r>
            <a:r>
              <a:rPr lang="en-GB"/>
              <a:t> de </a:t>
            </a:r>
            <a:r>
              <a:rPr lang="en-GB" err="1"/>
              <a:t>l'OMS</a:t>
            </a:r>
            <a:r>
              <a:rPr lang="en-GB"/>
              <a:t> </a:t>
            </a:r>
            <a:r>
              <a:rPr lang="en-GB" err="1"/>
              <a:t>depuis</a:t>
            </a:r>
            <a:r>
              <a:rPr lang="en-GB"/>
              <a:t> 1983</a:t>
            </a:r>
          </a:p>
        </p:txBody>
      </p:sp>
    </p:spTree>
    <p:extLst>
      <p:ext uri="{BB962C8B-B14F-4D97-AF65-F5344CB8AC3E}">
        <p14:creationId xmlns:p14="http://schemas.microsoft.com/office/powerpoint/2010/main" val="1016708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77F67-0E48-2B1C-1E3B-A6B8BF6C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D93401-3B2E-F825-687A-B7158D8D9BDF}"/>
              </a:ext>
            </a:extLst>
          </p:cNvPr>
          <p:cNvSpPr txBox="1"/>
          <p:nvPr/>
        </p:nvSpPr>
        <p:spPr>
          <a:xfrm>
            <a:off x="464695" y="5546360"/>
            <a:ext cx="735714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err="1"/>
              <a:t>Beletsky</a:t>
            </a:r>
            <a:r>
              <a:rPr lang="en-GB" sz="1000"/>
              <a:t> et al., 2007; Ashworth, 2006; Tobin et al., 2005 ; Ashworth, 2006; Byrne, 2006; Tobin et al., 2005 ; </a:t>
            </a: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BCB96-F973-E1C8-6747-DA814D8BD56A}"/>
              </a:ext>
            </a:extLst>
          </p:cNvPr>
          <p:cNvSpPr txBox="1"/>
          <p:nvPr/>
        </p:nvSpPr>
        <p:spPr>
          <a:xfrm>
            <a:off x="1198096" y="97833"/>
            <a:ext cx="6747807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Préoccupations</a:t>
            </a:r>
            <a:r>
              <a:rPr lang="en-GB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3200" b="1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prestataires</a:t>
            </a:r>
            <a:endParaRPr lang="en-GB" sz="32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in scrubs&#10;&#10;Description automatically generated">
            <a:extLst>
              <a:ext uri="{FF2B5EF4-FFF2-40B4-BE49-F238E27FC236}">
                <a16:creationId xmlns:a16="http://schemas.microsoft.com/office/drawing/2014/main" id="{ACF88422-8379-1BDC-A5C5-442D88257F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399466"/>
            <a:ext cx="3347357" cy="33473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124FD8-F393-34CD-C0E9-CC9B1F70ECA6}"/>
              </a:ext>
            </a:extLst>
          </p:cNvPr>
          <p:cNvSpPr/>
          <p:nvPr/>
        </p:nvSpPr>
        <p:spPr>
          <a:xfrm>
            <a:off x="3036846" y="1837211"/>
            <a:ext cx="5261547" cy="2554545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800" dirty="0" err="1"/>
              <a:t>Compétences</a:t>
            </a:r>
            <a:r>
              <a:rPr lang="en-GB" sz="2800" dirty="0"/>
              <a:t> </a:t>
            </a:r>
            <a:r>
              <a:rPr lang="en-GB" sz="2800" dirty="0" err="1"/>
              <a:t>usagers</a:t>
            </a:r>
            <a:r>
              <a:rPr lang="en-GB" sz="2800" dirty="0"/>
              <a:t>?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800" dirty="0"/>
              <a:t>Promotion </a:t>
            </a:r>
            <a:r>
              <a:rPr lang="en-GB" sz="2800" dirty="0" err="1"/>
              <a:t>potentielle</a:t>
            </a:r>
            <a:r>
              <a:rPr lang="en-GB" sz="2800" dirty="0"/>
              <a:t> de la </a:t>
            </a:r>
            <a:r>
              <a:rPr lang="en-GB" sz="2800" dirty="0" err="1"/>
              <a:t>consommation</a:t>
            </a:r>
            <a:r>
              <a:rPr lang="en-GB" sz="2800" dirty="0"/>
              <a:t> de drogues? 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800" dirty="0" err="1"/>
              <a:t>Crainte</a:t>
            </a:r>
            <a:r>
              <a:rPr lang="en-GB" sz="2800" dirty="0"/>
              <a:t> que THN ne </a:t>
            </a:r>
            <a:r>
              <a:rPr lang="en-GB" sz="2800" dirty="0" err="1"/>
              <a:t>réduise</a:t>
            </a:r>
            <a:r>
              <a:rPr lang="en-GB" sz="2800" dirty="0"/>
              <a:t> pas le </a:t>
            </a:r>
            <a:r>
              <a:rPr lang="en-GB" sz="2800" dirty="0" err="1"/>
              <a:t>nombre</a:t>
            </a:r>
            <a:r>
              <a:rPr lang="en-GB" sz="2800" dirty="0"/>
              <a:t> de </a:t>
            </a:r>
            <a:r>
              <a:rPr lang="en-GB" sz="2800" dirty="0" err="1"/>
              <a:t>décès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495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57850-C303-F511-D8C6-AD7C0F5B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9362D9-5960-29D6-2CF2-BEDC92EA27DE}"/>
              </a:ext>
            </a:extLst>
          </p:cNvPr>
          <p:cNvSpPr txBox="1"/>
          <p:nvPr/>
        </p:nvSpPr>
        <p:spPr>
          <a:xfrm>
            <a:off x="464695" y="5546360"/>
            <a:ext cx="644022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000"/>
              <a:t>Rudolph et al., 2011 ; Doe-Simkins et al., 2014; Walley et al., 2013 ; Coffin and Sullivan, 2013; </a:t>
            </a:r>
            <a:r>
              <a:rPr lang="en-GB" sz="1000">
                <a:effectLst/>
                <a:latin typeface="RealpagePLA2"/>
              </a:rPr>
              <a:t>Darke &amp; Hall, 1997 </a:t>
            </a:r>
            <a:endParaRPr lang="en-GB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BF91F-277A-6157-2B54-A13E10C7A1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075"/>
            <a:ext cx="3028013" cy="30280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D25557-3852-513A-CB99-28353E265097}"/>
              </a:ext>
            </a:extLst>
          </p:cNvPr>
          <p:cNvSpPr/>
          <p:nvPr/>
        </p:nvSpPr>
        <p:spPr>
          <a:xfrm>
            <a:off x="2728212" y="2370529"/>
            <a:ext cx="4961744" cy="1785104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000"/>
              <a:t>THN </a:t>
            </a:r>
            <a:r>
              <a:rPr lang="en-GB" sz="2000" err="1"/>
              <a:t>n'a</a:t>
            </a:r>
            <a:r>
              <a:rPr lang="en-GB" sz="2000"/>
              <a:t> pas </a:t>
            </a:r>
            <a:r>
              <a:rPr lang="en-GB" sz="2000" err="1"/>
              <a:t>entraîné</a:t>
            </a:r>
            <a:r>
              <a:rPr lang="en-GB" sz="2000"/>
              <a:t> ↑ </a:t>
            </a:r>
            <a:r>
              <a:rPr lang="en-GB" sz="2000" err="1"/>
              <a:t>consommation</a:t>
            </a:r>
            <a:r>
              <a:rPr lang="en-GB" sz="2000"/>
              <a:t> </a:t>
            </a:r>
            <a:r>
              <a:rPr lang="en-GB" sz="2000" err="1"/>
              <a:t>héroïne</a:t>
            </a:r>
            <a:r>
              <a:rPr lang="en-GB" sz="2000"/>
              <a:t> 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000"/>
              <a:t>Etude denoise: </a:t>
            </a:r>
            <a:r>
              <a:rPr lang="en-GB" sz="2000" err="1"/>
              <a:t>décès</a:t>
            </a:r>
            <a:r>
              <a:rPr lang="en-GB" sz="2000"/>
              <a:t> de </a:t>
            </a:r>
            <a:r>
              <a:rPr lang="en-GB" sz="2000" err="1"/>
              <a:t>surdosage</a:t>
            </a:r>
            <a:r>
              <a:rPr lang="en-GB" sz="2000"/>
              <a:t> (</a:t>
            </a:r>
            <a:r>
              <a:rPr lang="en-GB" sz="2000" err="1"/>
              <a:t>présumée</a:t>
            </a:r>
            <a:r>
              <a:rPr lang="en-GB" sz="2000"/>
              <a:t>) de type « </a:t>
            </a:r>
            <a:r>
              <a:rPr lang="en-GB" sz="2000" err="1"/>
              <a:t>rebond</a:t>
            </a:r>
            <a:r>
              <a:rPr lang="en-GB" sz="2000"/>
              <a:t> » 3 </a:t>
            </a:r>
            <a:r>
              <a:rPr lang="en-GB" sz="2000" err="1"/>
              <a:t>cas</a:t>
            </a:r>
            <a:r>
              <a:rPr lang="en-GB" sz="2000"/>
              <a:t> sur 3 245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612F3-73C4-D90C-14A0-D02AC9F6BC89}"/>
              </a:ext>
            </a:extLst>
          </p:cNvPr>
          <p:cNvSpPr txBox="1"/>
          <p:nvPr/>
        </p:nvSpPr>
        <p:spPr>
          <a:xfrm>
            <a:off x="1514005" y="395028"/>
            <a:ext cx="609350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3200" b="1" dirty="0"/>
              <a:t>Conséquences négatives?</a:t>
            </a:r>
          </a:p>
        </p:txBody>
      </p:sp>
    </p:spTree>
    <p:extLst>
      <p:ext uri="{BB962C8B-B14F-4D97-AF65-F5344CB8AC3E}">
        <p14:creationId xmlns:p14="http://schemas.microsoft.com/office/powerpoint/2010/main" val="1188399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8A8DB-A3E0-337A-E8AE-8A47683AF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18252-AE0B-D576-DE88-15C71F3537BB}"/>
              </a:ext>
            </a:extLst>
          </p:cNvPr>
          <p:cNvSpPr txBox="1"/>
          <p:nvPr/>
        </p:nvSpPr>
        <p:spPr>
          <a:xfrm>
            <a:off x="464695" y="5546360"/>
            <a:ext cx="650594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  <a:r>
              <a:rPr kumimoji="0" lang="en-GB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McAuley et al., 2010 ; Seal et al., 2005 ; Strang et al., 2008; </a:t>
            </a:r>
            <a:r>
              <a:rPr lang="en-GB" sz="1000" err="1">
                <a:solidFill>
                  <a:srgbClr val="111111"/>
                </a:solidFill>
                <a:effectLst/>
                <a:latin typeface="AdvTTb5929f4c"/>
              </a:rPr>
              <a:t>Moustaqim</a:t>
            </a:r>
            <a:r>
              <a:rPr lang="en-GB" sz="1000">
                <a:solidFill>
                  <a:srgbClr val="111111"/>
                </a:solidFill>
                <a:effectLst/>
                <a:latin typeface="AdvTTb5929f4c"/>
              </a:rPr>
              <a:t>-Barrette et al., 2021 </a:t>
            </a:r>
            <a:endParaRPr lang="en-GB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CCA88-3AD8-9744-9C10-1869662530C9}"/>
              </a:ext>
            </a:extLst>
          </p:cNvPr>
          <p:cNvSpPr txBox="1"/>
          <p:nvPr/>
        </p:nvSpPr>
        <p:spPr>
          <a:xfrm>
            <a:off x="2457478" y="389744"/>
            <a:ext cx="4229043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4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 THN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56891-8A85-C635-983C-0F3F0C4EE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8384"/>
            <a:ext cx="3627620" cy="36276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7D94F-2D5B-241E-4F58-A8B50304155F}"/>
              </a:ext>
            </a:extLst>
          </p:cNvPr>
          <p:cNvSpPr/>
          <p:nvPr/>
        </p:nvSpPr>
        <p:spPr>
          <a:xfrm>
            <a:off x="3402768" y="1720200"/>
            <a:ext cx="5104149" cy="3323987"/>
          </a:xfrm>
          <a:prstGeom prst="rect">
            <a:avLst/>
          </a:prstGeom>
          <a:solidFill>
            <a:srgbClr val="FFFFFF">
              <a:alpha val="79779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1800"/>
              <a:t>Sensibilisation aux </a:t>
            </a:r>
            <a:r>
              <a:rPr lang="en-GB" sz="1800" err="1"/>
              <a:t>facteurs</a:t>
            </a:r>
            <a:r>
              <a:rPr lang="en-GB" sz="1800"/>
              <a:t> de </a:t>
            </a:r>
            <a:r>
              <a:rPr lang="en-GB" sz="1800" err="1"/>
              <a:t>risque</a:t>
            </a:r>
            <a:r>
              <a:rPr lang="en-GB" sz="1800"/>
              <a:t> </a:t>
            </a:r>
            <a:r>
              <a:rPr lang="en-GB" sz="1800" err="1"/>
              <a:t>d'overdose</a:t>
            </a:r>
            <a:r>
              <a:rPr lang="en-GB" sz="1800"/>
              <a:t> </a:t>
            </a:r>
          </a:p>
          <a:p>
            <a:pPr marL="711200" lvl="1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841375" algn="l"/>
                <a:tab pos="885825" algn="l"/>
                <a:tab pos="930275" algn="l"/>
              </a:tabLst>
            </a:pPr>
            <a:r>
              <a:rPr lang="en-GB" sz="1800" err="1"/>
              <a:t>P.ex</a:t>
            </a:r>
            <a:r>
              <a:rPr lang="en-GB" sz="1800"/>
              <a:t>. </a:t>
            </a:r>
            <a:r>
              <a:rPr lang="en-GB" sz="1800" err="1"/>
              <a:t>Consommation</a:t>
            </a:r>
            <a:r>
              <a:rPr lang="en-GB" sz="1800"/>
              <a:t> </a:t>
            </a:r>
            <a:r>
              <a:rPr lang="en-GB" sz="1800" err="1"/>
              <a:t>étant</a:t>
            </a:r>
            <a:r>
              <a:rPr lang="en-GB" sz="1800"/>
              <a:t> seuls, injection dans la rue …</a:t>
            </a:r>
          </a:p>
          <a:p>
            <a:pPr marL="368300" indent="-354013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841375" algn="l"/>
                <a:tab pos="885825" algn="l"/>
                <a:tab pos="930275" algn="l"/>
              </a:tabLst>
            </a:pPr>
            <a:r>
              <a:rPr lang="en-GB" sz="1800" err="1"/>
              <a:t>Détection</a:t>
            </a:r>
            <a:r>
              <a:rPr lang="en-GB" sz="1800"/>
              <a:t> des OD </a:t>
            </a:r>
          </a:p>
          <a:p>
            <a:pPr marL="711200" lvl="1" indent="-342900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841375" algn="l"/>
                <a:tab pos="885825" algn="l"/>
                <a:tab pos="930275" algn="l"/>
              </a:tabLst>
            </a:pPr>
            <a:r>
              <a:rPr lang="en-GB" sz="1800" err="1"/>
              <a:t>P.ex</a:t>
            </a:r>
            <a:r>
              <a:rPr lang="en-GB" sz="1800"/>
              <a:t>. </a:t>
            </a:r>
            <a:r>
              <a:rPr lang="en-GB" sz="1800" err="1"/>
              <a:t>ronflement</a:t>
            </a:r>
            <a:r>
              <a:rPr lang="en-GB" sz="1800"/>
              <a:t> après la consummation …</a:t>
            </a:r>
          </a:p>
          <a:p>
            <a:pPr marL="368300" indent="-354013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841375" algn="l"/>
                <a:tab pos="885825" algn="l"/>
                <a:tab pos="930275" algn="l"/>
              </a:tabLst>
            </a:pPr>
            <a:r>
              <a:rPr lang="en-GB" sz="1800" err="1"/>
              <a:t>Soins</a:t>
            </a:r>
            <a:r>
              <a:rPr lang="en-GB" sz="1800"/>
              <a:t> </a:t>
            </a:r>
            <a:r>
              <a:rPr lang="en-GB" sz="1800" err="1"/>
              <a:t>d'urgence</a:t>
            </a:r>
            <a:r>
              <a:rPr lang="en-GB" sz="1800"/>
              <a:t> </a:t>
            </a:r>
            <a:r>
              <a:rPr lang="en-GB" sz="1800" err="1"/>
              <a:t>provisoires</a:t>
            </a:r>
            <a:endParaRPr lang="en-GB" sz="1800"/>
          </a:p>
          <a:p>
            <a:pPr marL="368300" indent="-354013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841375" algn="l"/>
                <a:tab pos="885825" algn="l"/>
                <a:tab pos="930275" algn="l"/>
              </a:tabLst>
            </a:pPr>
            <a:r>
              <a:rPr lang="en-GB" sz="1800" err="1"/>
              <a:t>Nécessité</a:t>
            </a:r>
            <a:r>
              <a:rPr lang="en-GB" sz="1800"/>
              <a:t> de </a:t>
            </a:r>
            <a:r>
              <a:rPr lang="en-GB" sz="1800" err="1"/>
              <a:t>poursuivre</a:t>
            </a:r>
            <a:r>
              <a:rPr lang="en-GB" sz="1800"/>
              <a:t> les </a:t>
            </a:r>
            <a:r>
              <a:rPr lang="en-GB" sz="1800" err="1"/>
              <a:t>soins</a:t>
            </a:r>
            <a:r>
              <a:rPr lang="en-GB" sz="1800"/>
              <a:t> </a:t>
            </a:r>
          </a:p>
          <a:p>
            <a:pPr marL="368300" indent="-354013">
              <a:spcAft>
                <a:spcPts val="6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841375" algn="l"/>
                <a:tab pos="885825" algn="l"/>
                <a:tab pos="930275" algn="l"/>
              </a:tabLst>
            </a:pPr>
            <a:r>
              <a:rPr lang="en-GB" sz="1800"/>
              <a:t>Durée </a:t>
            </a:r>
            <a:r>
              <a:rPr lang="en-GB" sz="1800" err="1"/>
              <a:t>idéale</a:t>
            </a:r>
            <a:r>
              <a:rPr lang="en-GB" sz="1800"/>
              <a:t> 15-60 minutes</a:t>
            </a:r>
          </a:p>
        </p:txBody>
      </p:sp>
    </p:spTree>
    <p:extLst>
      <p:ext uri="{BB962C8B-B14F-4D97-AF65-F5344CB8AC3E}">
        <p14:creationId xmlns:p14="http://schemas.microsoft.com/office/powerpoint/2010/main" val="64290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021E41-A4D6-07F5-C8DD-B68389B4CC41}"/>
              </a:ext>
            </a:extLst>
          </p:cNvPr>
          <p:cNvSpPr txBox="1"/>
          <p:nvPr/>
        </p:nvSpPr>
        <p:spPr>
          <a:xfrm>
            <a:off x="427219" y="5497211"/>
            <a:ext cx="45720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000" dirty="0" err="1"/>
              <a:t>Razaghizad</a:t>
            </a:r>
            <a:r>
              <a:rPr lang="en-GB" sz="1000" dirty="0"/>
              <a:t> et al., 2021</a:t>
            </a:r>
            <a:endParaRPr lang="en-CH" sz="1000" dirty="0"/>
          </a:p>
        </p:txBody>
      </p:sp>
      <p:pic>
        <p:nvPicPr>
          <p:cNvPr id="6" name="Picture 5" descr="A person in a white coat holding a syringe to a person's face&#10;&#10;Description automatically generated">
            <a:extLst>
              <a:ext uri="{FF2B5EF4-FFF2-40B4-BE49-F238E27FC236}">
                <a16:creationId xmlns:a16="http://schemas.microsoft.com/office/drawing/2014/main" id="{62BF74B2-EB6B-058C-A1BA-1CC9733C4C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3400"/>
            <a:ext cx="3251200" cy="325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32C9A-ED51-1300-7223-E8F6528CD21C}"/>
              </a:ext>
            </a:extLst>
          </p:cNvPr>
          <p:cNvSpPr txBox="1"/>
          <p:nvPr/>
        </p:nvSpPr>
        <p:spPr>
          <a:xfrm>
            <a:off x="2555822" y="2044006"/>
            <a:ext cx="6123483" cy="2708434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2800"/>
            </a:lvl1pPr>
          </a:lstStyle>
          <a:p>
            <a:pPr marL="0" indent="0">
              <a:buNone/>
            </a:pPr>
            <a:r>
              <a:rPr lang="en-GB" sz="2000" dirty="0"/>
              <a:t> 6 revues </a:t>
            </a:r>
            <a:r>
              <a:rPr lang="en-GB" sz="2000" dirty="0" err="1"/>
              <a:t>systématiques</a:t>
            </a:r>
            <a:r>
              <a:rPr lang="en-GB" sz="2000" dirty="0"/>
              <a:t> </a:t>
            </a:r>
            <a:r>
              <a:rPr lang="en-GB" sz="2000" dirty="0" err="1"/>
              <a:t>contenant</a:t>
            </a:r>
            <a:r>
              <a:rPr lang="en-GB" sz="2000" dirty="0"/>
              <a:t> 87 études</a:t>
            </a:r>
          </a:p>
          <a:p>
            <a:r>
              <a:rPr lang="en-GB" sz="2000" dirty="0"/>
              <a:t>→ </a:t>
            </a:r>
            <a:r>
              <a:rPr lang="en-GB" sz="2000" dirty="0" err="1"/>
              <a:t>réduction</a:t>
            </a:r>
            <a:r>
              <a:rPr lang="en-GB" sz="2000" dirty="0"/>
              <a:t> </a:t>
            </a:r>
            <a:r>
              <a:rPr lang="en-GB" sz="2000" dirty="0" err="1"/>
              <a:t>mortalité</a:t>
            </a:r>
            <a:r>
              <a:rPr lang="en-GB" sz="2000" dirty="0"/>
              <a:t> </a:t>
            </a:r>
            <a:r>
              <a:rPr lang="en-GB" sz="2000" dirty="0" err="1"/>
              <a:t>liée</a:t>
            </a:r>
            <a:r>
              <a:rPr lang="en-GB" sz="2000" dirty="0"/>
              <a:t> aux </a:t>
            </a:r>
            <a:r>
              <a:rPr lang="en-GB" sz="2000" dirty="0" err="1"/>
              <a:t>opiacés</a:t>
            </a:r>
            <a:endParaRPr lang="en-GB" sz="2000" dirty="0"/>
          </a:p>
          <a:p>
            <a:r>
              <a:rPr lang="en-GB" sz="2000" dirty="0"/>
              <a:t>Naloxone </a:t>
            </a:r>
            <a:r>
              <a:rPr lang="en-GB" sz="2000" dirty="0" err="1"/>
              <a:t>intranasale</a:t>
            </a:r>
            <a:r>
              <a:rPr lang="en-GB" sz="2000" dirty="0"/>
              <a:t> à forte concentration (&gt; 2 mg/mL) </a:t>
            </a:r>
            <a:r>
              <a:rPr lang="en-GB" sz="2000" dirty="0" err="1"/>
              <a:t>aussi</a:t>
            </a:r>
            <a:r>
              <a:rPr lang="en-GB" sz="2000" dirty="0"/>
              <a:t> </a:t>
            </a:r>
            <a:r>
              <a:rPr lang="en-GB" sz="2000" dirty="0" err="1"/>
              <a:t>efficace</a:t>
            </a:r>
            <a:r>
              <a:rPr lang="en-GB" sz="2000" dirty="0"/>
              <a:t> que la naloxone </a:t>
            </a:r>
            <a:r>
              <a:rPr lang="en-GB" sz="2000" dirty="0" err="1"/>
              <a:t>intramusculaire</a:t>
            </a:r>
            <a:r>
              <a:rPr lang="en-GB" sz="2000" dirty="0"/>
              <a:t> à la </a:t>
            </a:r>
            <a:r>
              <a:rPr lang="en-GB" sz="2000" dirty="0" err="1"/>
              <a:t>même</a:t>
            </a:r>
            <a:r>
              <a:rPr lang="en-GB" sz="2000" dirty="0"/>
              <a:t> dose</a:t>
            </a:r>
          </a:p>
          <a:p>
            <a:r>
              <a:rPr lang="en-GB" sz="2000" dirty="0"/>
              <a:t>naloxone </a:t>
            </a:r>
            <a:r>
              <a:rPr lang="en-GB" sz="2000" dirty="0" err="1"/>
              <a:t>intranasale</a:t>
            </a:r>
            <a:r>
              <a:rPr lang="en-GB" sz="2000" dirty="0"/>
              <a:t> à </a:t>
            </a:r>
            <a:r>
              <a:rPr lang="en-GB" sz="2000" dirty="0" err="1"/>
              <a:t>faible</a:t>
            </a:r>
            <a:r>
              <a:rPr lang="en-GB" sz="2000" dirty="0"/>
              <a:t> concentration </a:t>
            </a:r>
            <a:r>
              <a:rPr lang="en-GB" sz="2000" dirty="0" err="1"/>
              <a:t>moins</a:t>
            </a:r>
            <a:r>
              <a:rPr lang="en-GB" sz="2000" dirty="0"/>
              <a:t> </a:t>
            </a:r>
            <a:r>
              <a:rPr lang="en-GB" sz="2000" dirty="0" err="1"/>
              <a:t>efficace</a:t>
            </a:r>
            <a:r>
              <a:rPr lang="en-GB" sz="2000" dirty="0"/>
              <a:t>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FD39D-FD22-DEC7-8908-A9233BDCA4B1}"/>
              </a:ext>
            </a:extLst>
          </p:cNvPr>
          <p:cNvSpPr txBox="1"/>
          <p:nvPr/>
        </p:nvSpPr>
        <p:spPr>
          <a:xfrm>
            <a:off x="1637407" y="345127"/>
            <a:ext cx="5869186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400" b="1" dirty="0"/>
              <a:t>Naloxone </a:t>
            </a:r>
            <a:r>
              <a:rPr lang="en-GB" sz="4400" b="1" dirty="0" err="1"/>
              <a:t>intranasale</a:t>
            </a:r>
            <a:endParaRPr lang="en-CH" sz="4400" b="1" dirty="0"/>
          </a:p>
        </p:txBody>
      </p:sp>
    </p:spTree>
    <p:extLst>
      <p:ext uri="{BB962C8B-B14F-4D97-AF65-F5344CB8AC3E}">
        <p14:creationId xmlns:p14="http://schemas.microsoft.com/office/powerpoint/2010/main" val="1580669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999934-3BBF-593C-C5BC-247B8162654F}"/>
              </a:ext>
            </a:extLst>
          </p:cNvPr>
          <p:cNvSpPr txBox="1"/>
          <p:nvPr/>
        </p:nvSpPr>
        <p:spPr>
          <a:xfrm>
            <a:off x="791262" y="405139"/>
            <a:ext cx="238719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dispense 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D7E47E-3FD3-646B-888D-BB4FF627E445}"/>
              </a:ext>
            </a:extLst>
          </p:cNvPr>
          <p:cNvGrpSpPr/>
          <p:nvPr/>
        </p:nvGrpSpPr>
        <p:grpSpPr>
          <a:xfrm>
            <a:off x="1515210" y="1209957"/>
            <a:ext cx="2137474" cy="897352"/>
            <a:chOff x="1515210" y="1209957"/>
            <a:chExt cx="2137474" cy="897352"/>
          </a:xfrm>
        </p:grpSpPr>
        <p:pic>
          <p:nvPicPr>
            <p:cNvPr id="5" name="Picture 4" descr="A person in a white coat&#10;&#10;Description automatically generated">
              <a:extLst>
                <a:ext uri="{FF2B5EF4-FFF2-40B4-BE49-F238E27FC236}">
                  <a16:creationId xmlns:a16="http://schemas.microsoft.com/office/drawing/2014/main" id="{D6264C7B-2F01-E2AC-7443-0D6145B40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210" y="1209957"/>
              <a:ext cx="897352" cy="897352"/>
            </a:xfrm>
            <a:prstGeom prst="round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FE0D0B-4C54-6AD1-BF70-1DA7B15FCBCC}"/>
                </a:ext>
              </a:extLst>
            </p:cNvPr>
            <p:cNvSpPr txBox="1"/>
            <p:nvPr/>
          </p:nvSpPr>
          <p:spPr>
            <a:xfrm>
              <a:off x="2493392" y="1397023"/>
              <a:ext cx="1159292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l"/>
              <a:r>
                <a:rPr lang="en-CH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Médecin sur</a:t>
              </a:r>
            </a:p>
            <a:p>
              <a:pPr algn="l"/>
              <a:r>
                <a:rPr lang="en-CH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ordonnance</a:t>
              </a:r>
              <a:endParaRPr lang="en-CH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885D2F-76B9-6567-9530-CB9DC704D6A1}"/>
              </a:ext>
            </a:extLst>
          </p:cNvPr>
          <p:cNvGrpSpPr/>
          <p:nvPr/>
        </p:nvGrpSpPr>
        <p:grpSpPr>
          <a:xfrm>
            <a:off x="1515210" y="4491529"/>
            <a:ext cx="1636702" cy="945029"/>
            <a:chOff x="1515210" y="4491529"/>
            <a:chExt cx="1636702" cy="945029"/>
          </a:xfrm>
        </p:grpSpPr>
        <p:pic>
          <p:nvPicPr>
            <p:cNvPr id="10" name="Picture 9" descr="A person in a pharmacy&#10;&#10;Description automatically generated">
              <a:extLst>
                <a:ext uri="{FF2B5EF4-FFF2-40B4-BE49-F238E27FC236}">
                  <a16:creationId xmlns:a16="http://schemas.microsoft.com/office/drawing/2014/main" id="{FCEABD02-B803-34DE-E61F-EA9DF0B97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210" y="4491529"/>
              <a:ext cx="920886" cy="945029"/>
            </a:xfrm>
            <a:prstGeom prst="round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84582E-340E-A942-4F1C-8A0BCF486627}"/>
                </a:ext>
              </a:extLst>
            </p:cNvPr>
            <p:cNvSpPr txBox="1"/>
            <p:nvPr/>
          </p:nvSpPr>
          <p:spPr>
            <a:xfrm>
              <a:off x="2493392" y="4810154"/>
              <a:ext cx="65852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l"/>
              <a:r>
                <a:rPr lang="en-CH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OTC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646066-3502-0A71-E2F6-4F3367D8713C}"/>
              </a:ext>
            </a:extLst>
          </p:cNvPr>
          <p:cNvSpPr txBox="1"/>
          <p:nvPr/>
        </p:nvSpPr>
        <p:spPr>
          <a:xfrm>
            <a:off x="6412698" y="407766"/>
            <a:ext cx="122501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qui 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EAE61E-AD99-21F9-0F49-4CA8AF4D7550}"/>
              </a:ext>
            </a:extLst>
          </p:cNvPr>
          <p:cNvGrpSpPr/>
          <p:nvPr/>
        </p:nvGrpSpPr>
        <p:grpSpPr>
          <a:xfrm>
            <a:off x="1515210" y="3365887"/>
            <a:ext cx="2555858" cy="945029"/>
            <a:chOff x="1515210" y="3365887"/>
            <a:chExt cx="2555858" cy="945029"/>
          </a:xfrm>
        </p:grpSpPr>
        <p:pic>
          <p:nvPicPr>
            <p:cNvPr id="18" name="Picture 17" descr="A person holding a box with a sign&#10;&#10;Description automatically generated">
              <a:extLst>
                <a:ext uri="{FF2B5EF4-FFF2-40B4-BE49-F238E27FC236}">
                  <a16:creationId xmlns:a16="http://schemas.microsoft.com/office/drawing/2014/main" id="{D0B2EF44-C6FF-117E-1BFE-3F42823DF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5210" y="3365887"/>
              <a:ext cx="945029" cy="945029"/>
            </a:xfrm>
            <a:prstGeom prst="round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F1C9AE-F1DE-FFCD-E806-8532681C476F}"/>
                </a:ext>
              </a:extLst>
            </p:cNvPr>
            <p:cNvSpPr txBox="1"/>
            <p:nvPr/>
          </p:nvSpPr>
          <p:spPr>
            <a:xfrm>
              <a:off x="2493392" y="3576791"/>
              <a:ext cx="1577676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l"/>
              <a:r>
                <a:rPr lang="en-CH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Institutions</a:t>
              </a:r>
            </a:p>
            <a:p>
              <a:pPr algn="l"/>
              <a:r>
                <a:rPr lang="en-GB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H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on-médicalisées</a:t>
              </a:r>
              <a:endParaRPr lang="en-CH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150FCF-FAC0-D7EC-1678-4FFCAE7C9D39}"/>
              </a:ext>
            </a:extLst>
          </p:cNvPr>
          <p:cNvGrpSpPr/>
          <p:nvPr/>
        </p:nvGrpSpPr>
        <p:grpSpPr>
          <a:xfrm>
            <a:off x="1526977" y="2287922"/>
            <a:ext cx="2196239" cy="897352"/>
            <a:chOff x="1526977" y="2287922"/>
            <a:chExt cx="2196239" cy="897352"/>
          </a:xfrm>
        </p:grpSpPr>
        <p:pic>
          <p:nvPicPr>
            <p:cNvPr id="15" name="Picture 14" descr="A person handing a box to a person&#10;&#10;Description automatically generated">
              <a:extLst>
                <a:ext uri="{FF2B5EF4-FFF2-40B4-BE49-F238E27FC236}">
                  <a16:creationId xmlns:a16="http://schemas.microsoft.com/office/drawing/2014/main" id="{C17508E7-E461-601A-336B-F5ECF695C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6977" y="2287922"/>
              <a:ext cx="897352" cy="897352"/>
            </a:xfrm>
            <a:prstGeom prst="round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6E43B9-E195-8D77-9171-586251598602}"/>
                </a:ext>
              </a:extLst>
            </p:cNvPr>
            <p:cNvSpPr txBox="1"/>
            <p:nvPr/>
          </p:nvSpPr>
          <p:spPr>
            <a:xfrm>
              <a:off x="2493392" y="2582709"/>
              <a:ext cx="1229824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l"/>
              <a:r>
                <a:rPr lang="fr-CH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Pharmaciens</a:t>
              </a:r>
              <a:endParaRPr lang="en-CH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5DB847-B24F-B272-4B42-93BC0EA2599F}"/>
              </a:ext>
            </a:extLst>
          </p:cNvPr>
          <p:cNvGrpSpPr/>
          <p:nvPr/>
        </p:nvGrpSpPr>
        <p:grpSpPr>
          <a:xfrm>
            <a:off x="5772558" y="1390342"/>
            <a:ext cx="1701324" cy="897352"/>
            <a:chOff x="5772558" y="1390342"/>
            <a:chExt cx="1701324" cy="8973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A9CBEF-38EE-5E7D-5429-F746BCEDFDDE}"/>
                </a:ext>
              </a:extLst>
            </p:cNvPr>
            <p:cNvSpPr txBox="1"/>
            <p:nvPr/>
          </p:nvSpPr>
          <p:spPr>
            <a:xfrm>
              <a:off x="5772558" y="1577408"/>
              <a:ext cx="792205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r"/>
              <a:r>
                <a:rPr lang="en-CH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Patient</a:t>
              </a:r>
            </a:p>
            <a:p>
              <a:pPr algn="r"/>
              <a:r>
                <a:rPr lang="en-CH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prescrit</a:t>
              </a:r>
              <a:endParaRPr lang="en-CH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person in a white coat holding a prescription&#10;&#10;Description automatically generated">
              <a:extLst>
                <a:ext uri="{FF2B5EF4-FFF2-40B4-BE49-F238E27FC236}">
                  <a16:creationId xmlns:a16="http://schemas.microsoft.com/office/drawing/2014/main" id="{BFB84E24-65AC-8CF0-29B7-54477AF8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6530" y="1390342"/>
              <a:ext cx="897352" cy="897352"/>
            </a:xfrm>
            <a:prstGeom prst="ellipse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62733D-1519-2A2A-4F74-A35BDD155AE6}"/>
              </a:ext>
            </a:extLst>
          </p:cNvPr>
          <p:cNvGrpSpPr/>
          <p:nvPr/>
        </p:nvGrpSpPr>
        <p:grpSpPr>
          <a:xfrm>
            <a:off x="5377163" y="2662280"/>
            <a:ext cx="2132629" cy="897352"/>
            <a:chOff x="5377163" y="2662280"/>
            <a:chExt cx="2132629" cy="8973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835B7-BF86-AEFF-9823-63E55979C1B5}"/>
                </a:ext>
              </a:extLst>
            </p:cNvPr>
            <p:cNvSpPr txBox="1"/>
            <p:nvPr/>
          </p:nvSpPr>
          <p:spPr>
            <a:xfrm>
              <a:off x="5377163" y="2849346"/>
              <a:ext cx="1199367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r"/>
              <a:r>
                <a:rPr lang="en-CH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Proche / pair</a:t>
              </a:r>
            </a:p>
            <a:p>
              <a:pPr algn="r"/>
              <a:r>
                <a:rPr lang="en-CH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spécifique</a:t>
              </a:r>
              <a:endParaRPr lang="en-CH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B22D5A0-75FA-AE6B-B637-D335EF9B2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2440" y="2662280"/>
              <a:ext cx="897352" cy="897352"/>
            </a:xfrm>
            <a:prstGeom prst="ellipse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B3DF5C-C759-D991-C460-9518487C2735}"/>
              </a:ext>
            </a:extLst>
          </p:cNvPr>
          <p:cNvGrpSpPr/>
          <p:nvPr/>
        </p:nvGrpSpPr>
        <p:grpSpPr>
          <a:xfrm>
            <a:off x="5438077" y="4042853"/>
            <a:ext cx="2071715" cy="897352"/>
            <a:chOff x="5438077" y="4042853"/>
            <a:chExt cx="2071715" cy="8973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578A53-06F6-A3C2-72D2-9E80D53E8C3C}"/>
                </a:ext>
              </a:extLst>
            </p:cNvPr>
            <p:cNvSpPr txBox="1"/>
            <p:nvPr/>
          </p:nvSpPr>
          <p:spPr>
            <a:xfrm>
              <a:off x="5438077" y="4229919"/>
              <a:ext cx="1138453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r"/>
              <a:r>
                <a:rPr lang="en-CH" sz="1400" b="0" i="0" u="none" strike="noStrike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Tout usager</a:t>
              </a:r>
            </a:p>
            <a:p>
              <a:pPr algn="r"/>
              <a:r>
                <a:rPr lang="en-GB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CH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proches</a:t>
              </a:r>
              <a:endParaRPr lang="en-CH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 descr="A group of people crossing a street&#10;&#10;Description automatically generated">
              <a:extLst>
                <a:ext uri="{FF2B5EF4-FFF2-40B4-BE49-F238E27FC236}">
                  <a16:creationId xmlns:a16="http://schemas.microsoft.com/office/drawing/2014/main" id="{CF2D9317-2C73-0413-8DF8-F26E0E3E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2440" y="4042853"/>
              <a:ext cx="897352" cy="89735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448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5B949-A7FC-4E26-2FF8-E954FE27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B0F77-DF6E-A402-EBD2-A8D33A769E78}"/>
              </a:ext>
            </a:extLst>
          </p:cNvPr>
          <p:cNvSpPr txBox="1"/>
          <p:nvPr/>
        </p:nvSpPr>
        <p:spPr>
          <a:xfrm>
            <a:off x="464695" y="5546360"/>
            <a:ext cx="312040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/>
              <a:t>Lenton and Hargreaves, 2000;  </a:t>
            </a: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A122E-3D82-FF30-94C4-F795BA9FC675}"/>
              </a:ext>
            </a:extLst>
          </p:cNvPr>
          <p:cNvSpPr txBox="1"/>
          <p:nvPr/>
        </p:nvSpPr>
        <p:spPr>
          <a:xfrm>
            <a:off x="2600794" y="211378"/>
            <a:ext cx="457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b="1">
                <a:effectLst/>
                <a:latin typeface="AdvOT7fb33346.I"/>
              </a:rPr>
              <a:t>Over-the-counter naloxone</a:t>
            </a:r>
            <a:endParaRPr lang="en-CH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5793E-07FC-AFCF-AEA4-AA53B83F69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159323"/>
            <a:ext cx="7772400" cy="39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3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lag on a flagpole&#10;&#10;Description automatically generated">
            <a:extLst>
              <a:ext uri="{FF2B5EF4-FFF2-40B4-BE49-F238E27FC236}">
                <a16:creationId xmlns:a16="http://schemas.microsoft.com/office/drawing/2014/main" id="{1DD305F7-7F12-1BCB-EAAF-5CCBB8435B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7872"/>
            <a:ext cx="4182256" cy="4182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32CB36-5CD1-F745-3D60-398FDAFD10F3}"/>
              </a:ext>
            </a:extLst>
          </p:cNvPr>
          <p:cNvSpPr txBox="1"/>
          <p:nvPr/>
        </p:nvSpPr>
        <p:spPr>
          <a:xfrm>
            <a:off x="3492707" y="1566952"/>
            <a:ext cx="5351489" cy="3724096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1800"/>
            </a:lvl1pPr>
          </a:lstStyle>
          <a:p>
            <a:r>
              <a:rPr lang="en-GB" sz="2400"/>
              <a:t>1990 : naloxone </a:t>
            </a:r>
            <a:r>
              <a:rPr lang="en-GB" sz="2400" err="1"/>
              <a:t>retirée</a:t>
            </a:r>
            <a:r>
              <a:rPr lang="en-GB" sz="2400"/>
              <a:t> de </a:t>
            </a:r>
            <a:r>
              <a:rPr lang="en-GB" sz="2400" err="1"/>
              <a:t>liste</a:t>
            </a:r>
            <a:r>
              <a:rPr lang="en-GB" sz="2400"/>
              <a:t> des </a:t>
            </a:r>
            <a:r>
              <a:rPr lang="en-GB" sz="2400" err="1"/>
              <a:t>médicaments</a:t>
            </a:r>
            <a:r>
              <a:rPr lang="en-GB" sz="2400"/>
              <a:t> à prescription </a:t>
            </a:r>
            <a:r>
              <a:rPr lang="en-GB" sz="2400" err="1"/>
              <a:t>obligatoire</a:t>
            </a:r>
            <a:endParaRPr lang="en-GB" sz="2400"/>
          </a:p>
          <a:p>
            <a:r>
              <a:rPr lang="en-GB" sz="2400"/>
              <a:t>1991 : distribution par </a:t>
            </a:r>
            <a:r>
              <a:rPr lang="en-GB" sz="2400" err="1"/>
              <a:t>médecins</a:t>
            </a:r>
            <a:r>
              <a:rPr lang="en-GB" sz="2400"/>
              <a:t> dans services </a:t>
            </a:r>
            <a:r>
              <a:rPr lang="en-GB" sz="2400" err="1"/>
              <a:t>d’addictologie</a:t>
            </a:r>
            <a:r>
              <a:rPr lang="en-GB" sz="2400"/>
              <a:t> de Turin</a:t>
            </a:r>
          </a:p>
          <a:p>
            <a:r>
              <a:rPr lang="en-GB" sz="2400"/>
              <a:t>1996 : </a:t>
            </a:r>
            <a:r>
              <a:rPr lang="en-GB" sz="2400" err="1"/>
              <a:t>ministère</a:t>
            </a:r>
            <a:r>
              <a:rPr lang="en-GB" sz="2400"/>
              <a:t> santé </a:t>
            </a:r>
            <a:r>
              <a:rPr lang="en-GB" sz="2400" err="1"/>
              <a:t>reclasse</a:t>
            </a:r>
            <a:r>
              <a:rPr lang="en-GB" sz="2400"/>
              <a:t> naloxone </a:t>
            </a:r>
            <a:r>
              <a:rPr lang="en-GB" sz="2400" err="1"/>
              <a:t>comme</a:t>
            </a:r>
            <a:r>
              <a:rPr lang="en-GB" sz="2400"/>
              <a:t> </a:t>
            </a:r>
            <a:r>
              <a:rPr lang="en-GB" sz="2400" err="1"/>
              <a:t>médicament</a:t>
            </a:r>
            <a:r>
              <a:rPr lang="en-GB" sz="2400"/>
              <a:t> </a:t>
            </a:r>
            <a:r>
              <a:rPr lang="en-GB" sz="2400" err="1"/>
              <a:t>en</a:t>
            </a:r>
            <a:r>
              <a:rPr lang="en-GB" sz="2400"/>
              <a:t> vente libre</a:t>
            </a:r>
          </a:p>
        </p:txBody>
      </p:sp>
    </p:spTree>
    <p:extLst>
      <p:ext uri="{BB962C8B-B14F-4D97-AF65-F5344CB8AC3E}">
        <p14:creationId xmlns:p14="http://schemas.microsoft.com/office/powerpoint/2010/main" val="1026369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blue flag&#10;&#10;Description automatically generated">
            <a:extLst>
              <a:ext uri="{FF2B5EF4-FFF2-40B4-BE49-F238E27FC236}">
                <a16:creationId xmlns:a16="http://schemas.microsoft.com/office/drawing/2014/main" id="{A2ABF8A2-0EB8-272D-05E5-EF58691CE2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5827"/>
            <a:ext cx="3532266" cy="3532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8DF69-55EA-A9D5-345F-AC45347FB86C}"/>
              </a:ext>
            </a:extLst>
          </p:cNvPr>
          <p:cNvSpPr txBox="1"/>
          <p:nvPr/>
        </p:nvSpPr>
        <p:spPr>
          <a:xfrm>
            <a:off x="3325736" y="1697798"/>
            <a:ext cx="4572000" cy="2308324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lvl1pPr>
          </a:lstStyle>
          <a:p>
            <a:r>
              <a:rPr lang="en-GB" dirty="0"/>
              <a:t>Dans cadre programme </a:t>
            </a:r>
            <a:r>
              <a:rPr lang="en-GB" dirty="0" err="1"/>
              <a:t>expériemtal</a:t>
            </a:r>
            <a:r>
              <a:rPr lang="en-GB" dirty="0"/>
              <a:t> national de naloxone, </a:t>
            </a:r>
            <a:r>
              <a:rPr lang="en-GB" dirty="0" err="1"/>
              <a:t>l’obligation</a:t>
            </a:r>
            <a:r>
              <a:rPr lang="en-GB" dirty="0"/>
              <a:t> de prescription </a:t>
            </a:r>
            <a:r>
              <a:rPr lang="en-GB" dirty="0" err="1"/>
              <a:t>est</a:t>
            </a:r>
            <a:r>
              <a:rPr lang="en-GB" dirty="0"/>
              <a:t> mis </a:t>
            </a:r>
            <a:r>
              <a:rPr lang="en-GB" dirty="0" err="1"/>
              <a:t>en</a:t>
            </a:r>
            <a:r>
              <a:rPr lang="en-GB" dirty="0"/>
              <a:t> stand-by dans les </a:t>
            </a:r>
            <a:r>
              <a:rPr lang="en-GB" dirty="0" err="1"/>
              <a:t>villes</a:t>
            </a:r>
            <a:r>
              <a:rPr lang="en-GB" dirty="0"/>
              <a:t> </a:t>
            </a:r>
            <a:r>
              <a:rPr lang="en-GB" dirty="0" err="1"/>
              <a:t>participantes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753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AD0D-5FF1-830C-48A5-8627A2AD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on a flagpole&#10;&#10;Description automatically generated">
            <a:extLst>
              <a:ext uri="{FF2B5EF4-FFF2-40B4-BE49-F238E27FC236}">
                <a16:creationId xmlns:a16="http://schemas.microsoft.com/office/drawing/2014/main" id="{E5C744B1-3C25-EE5E-5155-C20B943799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0854"/>
            <a:ext cx="4100772" cy="4100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1D192-DF63-A471-D194-9C728DB4E35F}"/>
              </a:ext>
            </a:extLst>
          </p:cNvPr>
          <p:cNvSpPr txBox="1"/>
          <p:nvPr/>
        </p:nvSpPr>
        <p:spPr>
          <a:xfrm>
            <a:off x="3170419" y="1506190"/>
            <a:ext cx="5523876" cy="3170099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lvl1pPr>
          </a:lstStyle>
          <a:p>
            <a:r>
              <a:rPr lang="en-GB" sz="2000"/>
              <a:t>Peuvent distribuer les hôpitaux, les  centres de traitement addictologiques et les associations communautaires de réduction des risques</a:t>
            </a:r>
          </a:p>
          <a:p>
            <a:r>
              <a:rPr lang="en-GB" sz="2000"/>
              <a:t>Dans ces structures, aucune prescription n'est necessaire</a:t>
            </a:r>
          </a:p>
          <a:p>
            <a:r>
              <a:rPr lang="en-GB" sz="2000"/>
              <a:t>Depuis juin 2019, la naloxone en seringues pré-remplies peut être obtenue sans ordonnance dans les pharmacies</a:t>
            </a:r>
          </a:p>
        </p:txBody>
      </p:sp>
    </p:spTree>
    <p:extLst>
      <p:ext uri="{BB962C8B-B14F-4D97-AF65-F5344CB8AC3E}">
        <p14:creationId xmlns:p14="http://schemas.microsoft.com/office/powerpoint/2010/main" val="738111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lag with a red cross&#10;&#10;Description automatically generated">
            <a:extLst>
              <a:ext uri="{FF2B5EF4-FFF2-40B4-BE49-F238E27FC236}">
                <a16:creationId xmlns:a16="http://schemas.microsoft.com/office/drawing/2014/main" id="{8B72448C-A9B6-BC97-6B8B-E913412CDD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3161"/>
            <a:ext cx="4047344" cy="4047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041897-5846-B4F0-9F8E-8FEB2D271361}"/>
              </a:ext>
            </a:extLst>
          </p:cNvPr>
          <p:cNvSpPr txBox="1"/>
          <p:nvPr/>
        </p:nvSpPr>
        <p:spPr>
          <a:xfrm>
            <a:off x="3779187" y="1207895"/>
            <a:ext cx="5044191" cy="3477875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lvl1pPr>
          </a:lstStyle>
          <a:p>
            <a:r>
              <a:rPr lang="en-GB" sz="2000" dirty="0" err="1"/>
              <a:t>Depuis</a:t>
            </a:r>
            <a:r>
              <a:rPr lang="en-GB" sz="2000" dirty="0"/>
              <a:t> 2005 </a:t>
            </a:r>
            <a:r>
              <a:rPr lang="en-GB" sz="2000" dirty="0" err="1"/>
              <a:t>comme</a:t>
            </a:r>
            <a:r>
              <a:rPr lang="en-GB" sz="2000" dirty="0"/>
              <a:t> </a:t>
            </a:r>
            <a:r>
              <a:rPr lang="en-GB" sz="2000" dirty="0" err="1"/>
              <a:t>médicament</a:t>
            </a:r>
            <a:r>
              <a:rPr lang="en-GB" sz="2000" dirty="0"/>
              <a:t> </a:t>
            </a:r>
            <a:r>
              <a:rPr lang="en-GB" sz="2000" dirty="0" err="1"/>
              <a:t>d'urgence</a:t>
            </a:r>
            <a:r>
              <a:rPr lang="en-GB" sz="2000" dirty="0"/>
              <a:t> </a:t>
            </a:r>
            <a:r>
              <a:rPr lang="en-GB" sz="2000" dirty="0" err="1"/>
              <a:t>dont</a:t>
            </a:r>
            <a:r>
              <a:rPr lang="en-GB" sz="2000" dirty="0"/>
              <a:t> </a:t>
            </a:r>
            <a:r>
              <a:rPr lang="en-GB" sz="2000" dirty="0" err="1"/>
              <a:t>l'accès</a:t>
            </a:r>
            <a:r>
              <a:rPr lang="en-GB" sz="2000" dirty="0"/>
              <a:t> doit </a:t>
            </a:r>
            <a:r>
              <a:rPr lang="en-GB" sz="2000" dirty="0" err="1"/>
              <a:t>être</a:t>
            </a:r>
            <a:r>
              <a:rPr lang="en-GB" sz="2000" dirty="0"/>
              <a:t> </a:t>
            </a:r>
            <a:r>
              <a:rPr lang="en-GB" sz="2000" dirty="0" err="1"/>
              <a:t>largement</a:t>
            </a:r>
            <a:r>
              <a:rPr lang="en-GB" sz="2000" dirty="0"/>
              <a:t> </a:t>
            </a:r>
            <a:r>
              <a:rPr lang="en-GB" sz="2000" dirty="0" err="1"/>
              <a:t>garanti</a:t>
            </a:r>
            <a:r>
              <a:rPr lang="en-GB" sz="2000" dirty="0"/>
              <a:t> (dans le cadre des obligations de « devoir de secours »)</a:t>
            </a:r>
          </a:p>
          <a:p>
            <a:r>
              <a:rPr lang="en-GB" sz="2000" dirty="0" err="1"/>
              <a:t>Reste</a:t>
            </a:r>
            <a:r>
              <a:rPr lang="en-GB" sz="2000" dirty="0"/>
              <a:t> sur ordonnance, </a:t>
            </a:r>
            <a:r>
              <a:rPr lang="en-GB" sz="2000" dirty="0" err="1"/>
              <a:t>mais</a:t>
            </a:r>
            <a:r>
              <a:rPr lang="en-GB" sz="2000" dirty="0"/>
              <a:t> </a:t>
            </a:r>
            <a:r>
              <a:rPr lang="en-GB" sz="2000" dirty="0" err="1"/>
              <a:t>peut</a:t>
            </a:r>
            <a:r>
              <a:rPr lang="en-GB" sz="2000" dirty="0"/>
              <a:t> </a:t>
            </a:r>
            <a:r>
              <a:rPr lang="en-GB" sz="2000" dirty="0" err="1"/>
              <a:t>être</a:t>
            </a:r>
            <a:r>
              <a:rPr lang="en-GB" sz="2000" dirty="0"/>
              <a:t> </a:t>
            </a:r>
            <a:r>
              <a:rPr lang="en-GB" sz="2000" dirty="0" err="1"/>
              <a:t>administrée</a:t>
            </a:r>
            <a:r>
              <a:rPr lang="en-GB" sz="2000" dirty="0"/>
              <a:t> par toute </a:t>
            </a:r>
            <a:r>
              <a:rPr lang="en-GB" sz="2000" dirty="0" err="1"/>
              <a:t>personne</a:t>
            </a:r>
            <a:endParaRPr lang="en-GB" sz="2000" dirty="0"/>
          </a:p>
          <a:p>
            <a:r>
              <a:rPr lang="en-GB" sz="2000" dirty="0" err="1"/>
              <a:t>Depuis</a:t>
            </a:r>
            <a:r>
              <a:rPr lang="en-GB" sz="2000" dirty="0"/>
              <a:t> 2015, </a:t>
            </a:r>
            <a:r>
              <a:rPr lang="en-GB" sz="2000" dirty="0" err="1"/>
              <a:t>législation</a:t>
            </a:r>
            <a:r>
              <a:rPr lang="en-GB" sz="2000" dirty="0"/>
              <a:t> </a:t>
            </a:r>
            <a:r>
              <a:rPr lang="en-GB" sz="2000" dirty="0" err="1"/>
              <a:t>nationale</a:t>
            </a:r>
            <a:r>
              <a:rPr lang="en-GB" sz="2000" dirty="0"/>
              <a:t> </a:t>
            </a:r>
            <a:r>
              <a:rPr lang="en-GB" sz="2000" dirty="0" err="1"/>
              <a:t>autorise</a:t>
            </a:r>
            <a:r>
              <a:rPr lang="en-GB" sz="2000" dirty="0"/>
              <a:t> le personnel des institutions </a:t>
            </a:r>
            <a:r>
              <a:rPr lang="en-GB" sz="2000" dirty="0" err="1"/>
              <a:t>addictologiques</a:t>
            </a:r>
            <a:r>
              <a:rPr lang="en-GB" sz="2000" dirty="0"/>
              <a:t> à </a:t>
            </a:r>
            <a:r>
              <a:rPr lang="en-GB" sz="2000" dirty="0" err="1"/>
              <a:t>distribuer</a:t>
            </a:r>
            <a:r>
              <a:rPr lang="en-GB" sz="2000" dirty="0"/>
              <a:t> de la naloxone sans ordonnance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ADCB9-D265-029A-B5C8-1E0656B06E5E}"/>
              </a:ext>
            </a:extLst>
          </p:cNvPr>
          <p:cNvSpPr txBox="1"/>
          <p:nvPr/>
        </p:nvSpPr>
        <p:spPr>
          <a:xfrm>
            <a:off x="451282" y="5324359"/>
            <a:ext cx="82414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800"/>
              <a:t>Strang et al., 20; </a:t>
            </a:r>
            <a:r>
              <a:rPr kumimoji="0" lang="en-CH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  <a:r>
              <a:rPr kumimoji="0" lang="en-GB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McAuley et al., 2012; </a:t>
            </a:r>
            <a:r>
              <a:rPr kumimoji="0" lang="en-CH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  <a:r>
              <a:rPr lang="en-GB" sz="800">
                <a:effectLst/>
                <a:latin typeface="AdvOT596495f2"/>
              </a:rPr>
              <a:t>Angiolini, 2011; </a:t>
            </a:r>
            <a:r>
              <a:rPr lang="en-GB" sz="800"/>
              <a:t>Bennett and Holloway, 2011; Bennett and Holloway,  2012; Jones et al., 2016; Green et al., 2015; Davis and Carr, 2017; Jordan, 2015; Rosner, 2015; Bird et al., 2017; Bird et al., 2016; Bird et al., 2015 ; Parmar et al., 2017 ; Bird and Hutchinson, 2003; </a:t>
            </a:r>
          </a:p>
          <a:p>
            <a:pPr algn="l" rtl="0" latinLnBrk="1" hangingPunct="0"/>
            <a:r>
              <a:rPr lang="en-GB" sz="800"/>
              <a:t>Farrell and Marsden, 2008; Strang et al., 2013 </a:t>
            </a:r>
            <a:endParaRPr kumimoji="0" lang="en-CH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81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D58C92-8EEE-46E8-AADF-0D1AFCFCE3F6}"/>
              </a:ext>
            </a:extLst>
          </p:cNvPr>
          <p:cNvSpPr txBox="1"/>
          <p:nvPr/>
        </p:nvSpPr>
        <p:spPr>
          <a:xfrm>
            <a:off x="2286000" y="242697"/>
            <a:ext cx="4572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5400" b="1" i="0" u="none" strike="noStrike">
                <a:solidFill>
                  <a:srgbClr val="000000"/>
                </a:solidFill>
                <a:effectLst/>
                <a:latin typeface="-webkit-standard"/>
              </a:rPr>
              <a:t>Naloxone</a:t>
            </a:r>
            <a:endParaRPr lang="en-CH" sz="5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DDCC3-887E-1824-FBD5-39B0331DC12C}"/>
              </a:ext>
            </a:extLst>
          </p:cNvPr>
          <p:cNvSpPr txBox="1"/>
          <p:nvPr/>
        </p:nvSpPr>
        <p:spPr>
          <a:xfrm>
            <a:off x="2971799" y="2305580"/>
            <a:ext cx="5812972" cy="2092881"/>
          </a:xfrm>
          <a:prstGeom prst="rect">
            <a:avLst/>
          </a:prstGeom>
          <a:solidFill>
            <a:srgbClr val="FFFFFF">
              <a:alpha val="80232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</a:lvl1pPr>
          </a:lstStyle>
          <a:p>
            <a:r>
              <a:rPr lang="en-GB"/>
              <a:t>Liaison </a:t>
            </a:r>
            <a:r>
              <a:rPr lang="en-GB" err="1"/>
              <a:t>compétitive</a:t>
            </a:r>
            <a:r>
              <a:rPr lang="en-GB"/>
              <a:t> aux </a:t>
            </a:r>
            <a:r>
              <a:rPr lang="en-GB" err="1"/>
              <a:t>récepteurs</a:t>
            </a:r>
            <a:r>
              <a:rPr lang="en-GB"/>
              <a:t> </a:t>
            </a:r>
            <a:r>
              <a:rPr lang="en-GB" err="1"/>
              <a:t>opioïdes</a:t>
            </a:r>
            <a:r>
              <a:rPr lang="en-GB"/>
              <a:t> (</a:t>
            </a:r>
            <a:r>
              <a:rPr lang="el-GR"/>
              <a:t>μ, κ, δ), </a:t>
            </a:r>
            <a:r>
              <a:rPr lang="en-GB"/>
              <a:t>avec forte </a:t>
            </a:r>
            <a:r>
              <a:rPr lang="en-GB" err="1"/>
              <a:t>affinité</a:t>
            </a:r>
            <a:r>
              <a:rPr lang="en-GB"/>
              <a:t> pour le </a:t>
            </a:r>
            <a:r>
              <a:rPr lang="en-GB" err="1"/>
              <a:t>récepteur</a:t>
            </a:r>
            <a:r>
              <a:rPr lang="en-GB"/>
              <a:t> </a:t>
            </a:r>
            <a:r>
              <a:rPr lang="el-GR"/>
              <a:t>μ</a:t>
            </a:r>
            <a:endParaRPr lang="fr-CH"/>
          </a:p>
          <a:p>
            <a:r>
              <a:rPr lang="en-GB"/>
              <a:t>Début </a:t>
            </a:r>
            <a:r>
              <a:rPr lang="en-GB" err="1"/>
              <a:t>effet</a:t>
            </a:r>
            <a:r>
              <a:rPr lang="en-GB"/>
              <a:t> 1-2 minutes après administration IV</a:t>
            </a:r>
            <a:endParaRPr lang="en-CH"/>
          </a:p>
        </p:txBody>
      </p:sp>
      <p:pic>
        <p:nvPicPr>
          <p:cNvPr id="2050" name="Picture 2" descr="Naloxone knocks the opioid off of the brain’s receptors and reverses the overdose">
            <a:extLst>
              <a:ext uri="{FF2B5EF4-FFF2-40B4-BE49-F238E27FC236}">
                <a16:creationId xmlns:a16="http://schemas.microsoft.com/office/drawing/2014/main" id="{D07BB167-D57F-3F03-B8C5-FC55ED5A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5" y="2464836"/>
            <a:ext cx="2661557" cy="17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29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flag on a pole&#10;&#10;Description automatically generated">
            <a:extLst>
              <a:ext uri="{FF2B5EF4-FFF2-40B4-BE49-F238E27FC236}">
                <a16:creationId xmlns:a16="http://schemas.microsoft.com/office/drawing/2014/main" id="{5AFA13B8-D0F7-81CB-D69B-A27C2B34B4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0318"/>
            <a:ext cx="3429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B1E9E-B53B-A4E7-9C97-7605D4C9662C}"/>
              </a:ext>
            </a:extLst>
          </p:cNvPr>
          <p:cNvSpPr txBox="1"/>
          <p:nvPr/>
        </p:nvSpPr>
        <p:spPr>
          <a:xfrm>
            <a:off x="3232790" y="2011433"/>
            <a:ext cx="5551982" cy="2246769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1600"/>
            </a:lvl1pPr>
          </a:lstStyle>
          <a:p>
            <a:r>
              <a:rPr lang="en-GB" sz="2000" dirty="0"/>
              <a:t>Supervision pendant </a:t>
            </a:r>
            <a:r>
              <a:rPr lang="en-GB" sz="2000" dirty="0" err="1"/>
              <a:t>l'administration</a:t>
            </a:r>
            <a:r>
              <a:rPr lang="en-GB" sz="2000" dirty="0"/>
              <a:t> </a:t>
            </a:r>
            <a:r>
              <a:rPr lang="en-GB" sz="2000" dirty="0" err="1"/>
              <a:t>requise</a:t>
            </a:r>
            <a:endParaRPr lang="en-GB" sz="2000" dirty="0"/>
          </a:p>
          <a:p>
            <a:r>
              <a:rPr lang="en-GB" sz="2000" dirty="0"/>
              <a:t>Par </a:t>
            </a:r>
            <a:r>
              <a:rPr lang="en-GB" sz="2000" dirty="0" err="1"/>
              <a:t>personnes</a:t>
            </a:r>
            <a:r>
              <a:rPr lang="en-GB" sz="2000" dirty="0"/>
              <a:t> </a:t>
            </a:r>
            <a:r>
              <a:rPr lang="en-GB" sz="2000" dirty="0" err="1"/>
              <a:t>formées</a:t>
            </a:r>
            <a:r>
              <a:rPr lang="en-GB" sz="2000" dirty="0"/>
              <a:t> par le personnel </a:t>
            </a:r>
            <a:r>
              <a:rPr lang="en-GB" sz="2000" dirty="0" err="1"/>
              <a:t>médical</a:t>
            </a:r>
            <a:r>
              <a:rPr lang="en-GB" sz="2000" dirty="0"/>
              <a:t> </a:t>
            </a:r>
          </a:p>
          <a:p>
            <a:r>
              <a:rPr lang="en-GB" sz="2000" dirty="0"/>
              <a:t>à condition </a:t>
            </a:r>
            <a:r>
              <a:rPr lang="en-GB" sz="2000" dirty="0" err="1"/>
              <a:t>qu'elles</a:t>
            </a:r>
            <a:r>
              <a:rPr lang="en-GB" sz="2000" dirty="0"/>
              <a:t> </a:t>
            </a:r>
            <a:r>
              <a:rPr lang="en-GB" sz="2000" dirty="0" err="1"/>
              <a:t>soient</a:t>
            </a:r>
            <a:r>
              <a:rPr lang="en-GB" sz="2000" dirty="0"/>
              <a:t> </a:t>
            </a:r>
            <a:r>
              <a:rPr lang="en-GB" sz="2000" dirty="0" err="1"/>
              <a:t>enregistrées</a:t>
            </a:r>
            <a:r>
              <a:rPr lang="en-GB" sz="2000" dirty="0"/>
              <a:t> et </a:t>
            </a:r>
            <a:r>
              <a:rPr lang="en-GB" sz="2000" dirty="0" err="1"/>
              <a:t>qu'elles</a:t>
            </a:r>
            <a:r>
              <a:rPr lang="en-GB" sz="2000" dirty="0"/>
              <a:t> </a:t>
            </a:r>
            <a:r>
              <a:rPr lang="en-GB" sz="2000" dirty="0" err="1"/>
              <a:t>fournissent</a:t>
            </a:r>
            <a:r>
              <a:rPr lang="en-GB" sz="2000" dirty="0"/>
              <a:t> un rapport </a:t>
            </a:r>
            <a:r>
              <a:rPr lang="en-GB" sz="2000" dirty="0" err="1"/>
              <a:t>lors</a:t>
            </a:r>
            <a:r>
              <a:rPr lang="en-GB" sz="2000" dirty="0"/>
              <a:t> du </a:t>
            </a:r>
            <a:r>
              <a:rPr lang="en-GB" sz="2000" dirty="0" err="1"/>
              <a:t>renouvellement</a:t>
            </a:r>
            <a:r>
              <a:rPr lang="en-GB" sz="2000" dirty="0"/>
              <a:t> de </a:t>
            </a:r>
            <a:r>
              <a:rPr lang="en-GB" sz="2000" dirty="0" err="1"/>
              <a:t>l'ordonnance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241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lag waving in the wind&#10;&#10;Description automatically generated">
            <a:extLst>
              <a:ext uri="{FF2B5EF4-FFF2-40B4-BE49-F238E27FC236}">
                <a16:creationId xmlns:a16="http://schemas.microsoft.com/office/drawing/2014/main" id="{87AE47A1-8574-5213-0BBB-C96D0AE299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92"/>
            <a:ext cx="4146862" cy="4146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17E81-A2F0-6F56-EB6E-1C68E27744C7}"/>
              </a:ext>
            </a:extLst>
          </p:cNvPr>
          <p:cNvSpPr txBox="1"/>
          <p:nvPr/>
        </p:nvSpPr>
        <p:spPr>
          <a:xfrm>
            <a:off x="3789299" y="1798506"/>
            <a:ext cx="4572000" cy="2708434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1600"/>
            </a:lvl1pPr>
          </a:lstStyle>
          <a:p>
            <a:r>
              <a:rPr lang="en-GB" sz="2000" dirty="0"/>
              <a:t>2018: patients TAO </a:t>
            </a:r>
            <a:r>
              <a:rPr lang="en-GB" sz="2000" dirty="0" err="1"/>
              <a:t>peuvent</a:t>
            </a:r>
            <a:r>
              <a:rPr lang="en-GB" sz="2000" dirty="0"/>
              <a:t>, </a:t>
            </a:r>
            <a:r>
              <a:rPr lang="en-GB" sz="2000" dirty="0" err="1"/>
              <a:t>recevoir</a:t>
            </a:r>
            <a:r>
              <a:rPr lang="en-GB" sz="2000" dirty="0"/>
              <a:t> </a:t>
            </a:r>
            <a:r>
              <a:rPr lang="en-GB" sz="2000" dirty="0" err="1"/>
              <a:t>une</a:t>
            </a:r>
            <a:r>
              <a:rPr lang="en-GB" sz="2000" dirty="0"/>
              <a:t> ordonnance</a:t>
            </a:r>
          </a:p>
          <a:p>
            <a:r>
              <a:rPr lang="en-GB" sz="2000" dirty="0"/>
              <a:t>Médecin </a:t>
            </a:r>
            <a:r>
              <a:rPr lang="en-GB" sz="2000" dirty="0" err="1"/>
              <a:t>prescripteur</a:t>
            </a:r>
            <a:r>
              <a:rPr lang="en-GB" sz="2000" dirty="0"/>
              <a:t> :</a:t>
            </a:r>
          </a:p>
          <a:p>
            <a:pPr marL="577850" indent="-257175">
              <a:tabLst/>
            </a:pPr>
            <a:r>
              <a:rPr lang="en-GB" sz="2000" dirty="0" err="1"/>
              <a:t>tenu</a:t>
            </a:r>
            <a:r>
              <a:rPr lang="en-GB" sz="2000" dirty="0"/>
              <a:t> </a:t>
            </a:r>
            <a:r>
              <a:rPr lang="en-GB" sz="2000" dirty="0" err="1"/>
              <a:t>fournir</a:t>
            </a:r>
            <a:r>
              <a:rPr lang="en-GB" sz="2000" dirty="0"/>
              <a:t> </a:t>
            </a:r>
            <a:r>
              <a:rPr lang="en-GB" sz="2000" dirty="0" err="1"/>
              <a:t>informations</a:t>
            </a:r>
            <a:r>
              <a:rPr lang="en-GB" sz="2000" dirty="0"/>
              <a:t> </a:t>
            </a:r>
            <a:r>
              <a:rPr lang="en-GB" sz="2000" dirty="0" err="1"/>
              <a:t>complètes</a:t>
            </a:r>
            <a:r>
              <a:rPr lang="en-GB" sz="2000" dirty="0"/>
              <a:t> </a:t>
            </a:r>
          </a:p>
          <a:p>
            <a:pPr marL="577850" indent="-257175">
              <a:tabLst/>
            </a:pPr>
            <a:r>
              <a:rPr lang="en-GB" sz="2000" dirty="0"/>
              <a:t>obligation de </a:t>
            </a:r>
            <a:r>
              <a:rPr lang="en-GB" sz="2000" dirty="0" err="1"/>
              <a:t>tenir</a:t>
            </a:r>
            <a:r>
              <a:rPr lang="en-GB" sz="2000" dirty="0"/>
              <a:t> des </a:t>
            </a:r>
            <a:r>
              <a:rPr lang="en-GB" sz="2000" dirty="0" err="1"/>
              <a:t>registres</a:t>
            </a:r>
            <a:r>
              <a:rPr lang="en-GB" sz="2000" dirty="0"/>
              <a:t> </a:t>
            </a:r>
            <a:r>
              <a:rPr lang="en-GB" sz="2000" dirty="0" err="1"/>
              <a:t>détaillés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897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lag waving in the wind&#10;&#10;Description automatically generated">
            <a:extLst>
              <a:ext uri="{FF2B5EF4-FFF2-40B4-BE49-F238E27FC236}">
                <a16:creationId xmlns:a16="http://schemas.microsoft.com/office/drawing/2014/main" id="{C2C282EB-390F-2E99-A85B-7AED6ECAD3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0712"/>
            <a:ext cx="4167266" cy="4167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5166C0-B351-1583-669A-F9266BAE3B4C}"/>
              </a:ext>
            </a:extLst>
          </p:cNvPr>
          <p:cNvSpPr txBox="1"/>
          <p:nvPr/>
        </p:nvSpPr>
        <p:spPr>
          <a:xfrm>
            <a:off x="3911628" y="1088463"/>
            <a:ext cx="4954251" cy="3631763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1600"/>
            </a:lvl1pPr>
          </a:lstStyle>
          <a:p>
            <a:r>
              <a:rPr lang="en-GB" sz="2000" dirty="0"/>
              <a:t>44 États </a:t>
            </a:r>
            <a:r>
              <a:rPr lang="en-GB" sz="2000" dirty="0" err="1"/>
              <a:t>autorisent</a:t>
            </a:r>
            <a:r>
              <a:rPr lang="en-GB" sz="2000" dirty="0"/>
              <a:t> prescription par un tiers et administration par des non-</a:t>
            </a:r>
            <a:r>
              <a:rPr lang="en-GB" sz="2000" dirty="0" err="1"/>
              <a:t>professionnels</a:t>
            </a:r>
            <a:endParaRPr lang="en-GB" sz="2000" dirty="0"/>
          </a:p>
          <a:p>
            <a:r>
              <a:rPr lang="en-GB" sz="2000" dirty="0" err="1"/>
              <a:t>Plupart</a:t>
            </a:r>
            <a:r>
              <a:rPr lang="en-GB" sz="2000" dirty="0"/>
              <a:t> des États : </a:t>
            </a:r>
            <a:r>
              <a:rPr lang="en-GB" sz="2000" dirty="0" err="1"/>
              <a:t>lois</a:t>
            </a:r>
            <a:r>
              <a:rPr lang="en-GB" sz="2000" dirty="0"/>
              <a:t> protection des </a:t>
            </a:r>
            <a:r>
              <a:rPr lang="en-GB" sz="2000" dirty="0" err="1"/>
              <a:t>professionnels</a:t>
            </a:r>
            <a:r>
              <a:rPr lang="en-GB" sz="2000" dirty="0"/>
              <a:t> </a:t>
            </a:r>
            <a:r>
              <a:rPr lang="en-GB" sz="2000" dirty="0" err="1"/>
              <a:t>contre</a:t>
            </a:r>
            <a:r>
              <a:rPr lang="en-GB" sz="2000" dirty="0"/>
              <a:t> les </a:t>
            </a:r>
            <a:r>
              <a:rPr lang="en-GB" sz="2000" dirty="0" err="1"/>
              <a:t>responsabilités</a:t>
            </a:r>
            <a:r>
              <a:rPr lang="en-GB" sz="2000" dirty="0"/>
              <a:t> </a:t>
            </a:r>
            <a:r>
              <a:rPr lang="en-GB" sz="2000" dirty="0" err="1"/>
              <a:t>civiles</a:t>
            </a:r>
            <a:r>
              <a:rPr lang="en-GB" sz="2000" dirty="0"/>
              <a:t> et </a:t>
            </a:r>
            <a:r>
              <a:rPr lang="en-GB" sz="2000" dirty="0" err="1"/>
              <a:t>pénales</a:t>
            </a:r>
            <a:endParaRPr lang="en-GB" sz="2000" dirty="0"/>
          </a:p>
          <a:p>
            <a:r>
              <a:rPr lang="en-GB" sz="2000" dirty="0"/>
              <a:t>… </a:t>
            </a:r>
            <a:r>
              <a:rPr lang="en-GB" sz="2000" dirty="0" err="1"/>
              <a:t>ainsi</a:t>
            </a:r>
            <a:r>
              <a:rPr lang="en-GB" sz="2000" dirty="0"/>
              <a:t> que de </a:t>
            </a:r>
            <a:r>
              <a:rPr lang="en-GB" sz="2000" dirty="0" err="1"/>
              <a:t>lois</a:t>
            </a:r>
            <a:r>
              <a:rPr lang="en-GB" sz="2000" dirty="0"/>
              <a:t> ”bon </a:t>
            </a:r>
            <a:r>
              <a:rPr lang="en-GB" sz="2000" dirty="0" err="1"/>
              <a:t>samaritain</a:t>
            </a:r>
            <a:r>
              <a:rPr lang="en-GB" sz="2000" dirty="0"/>
              <a:t>”</a:t>
            </a:r>
          </a:p>
          <a:p>
            <a:r>
              <a:rPr lang="en-GB" sz="2000" dirty="0" err="1"/>
              <a:t>Nombreuses</a:t>
            </a:r>
            <a:r>
              <a:rPr lang="en-GB" sz="2000" dirty="0"/>
              <a:t> communes </a:t>
            </a:r>
            <a:r>
              <a:rPr lang="en-GB" sz="2000" dirty="0" err="1"/>
              <a:t>forment</a:t>
            </a:r>
            <a:r>
              <a:rPr lang="en-GB" sz="2000" dirty="0"/>
              <a:t> les premiers </a:t>
            </a:r>
            <a:r>
              <a:rPr lang="en-GB" sz="2000" dirty="0" err="1"/>
              <a:t>intervenants</a:t>
            </a:r>
            <a:r>
              <a:rPr lang="en-GB" sz="2000" dirty="0"/>
              <a:t> non </a:t>
            </a:r>
            <a:r>
              <a:rPr lang="en-GB" sz="2000" dirty="0" err="1"/>
              <a:t>médicaux</a:t>
            </a:r>
            <a:r>
              <a:rPr lang="en-GB" sz="2000" dirty="0"/>
              <a:t> (police, pompiers etc.)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27338-8E5D-220F-2457-369843C7A026}"/>
              </a:ext>
            </a:extLst>
          </p:cNvPr>
          <p:cNvSpPr txBox="1"/>
          <p:nvPr/>
        </p:nvSpPr>
        <p:spPr>
          <a:xfrm>
            <a:off x="424262" y="5200150"/>
            <a:ext cx="8214412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/>
            <a:r>
              <a:rPr lang="en-GB" sz="900"/>
              <a:t>Davis et al., 2014; Rando et al., 2015; Simkins et al., 2009; </a:t>
            </a:r>
            <a:r>
              <a:rPr lang="en-GB" sz="900" err="1"/>
              <a:t>Sporer</a:t>
            </a:r>
            <a:r>
              <a:rPr lang="en-GB" sz="900"/>
              <a:t> and Kral, 2007 ; Alcorn, 201; Doe-Simkins et al., 2014 ; </a:t>
            </a:r>
            <a:r>
              <a:rPr kumimoji="0" lang="en-CH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2017; </a:t>
            </a:r>
          </a:p>
          <a:p>
            <a:pPr algn="l" rtl="0"/>
            <a:r>
              <a:rPr lang="en-GB" sz="900"/>
              <a:t>Burris et al., 2001; DOJ, 2014; NPHL, 2014, 2016 ;</a:t>
            </a:r>
            <a:r>
              <a:rPr kumimoji="0" lang="en-CH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900"/>
              <a:t>CDC, 2015; Humphreys, 2015; Ray et al., 2015; Wagner et al., 2016 ; Rando et al., 2015 ; </a:t>
            </a:r>
          </a:p>
          <a:p>
            <a:pPr algn="l" rtl="0"/>
            <a:r>
              <a:rPr lang="en-GB" sz="900"/>
              <a:t>Davis et al., 2015 ; Saucier et al., 2016; ONDCP, 2010 ; Davis et al., 2014 ; Banta-Green et al., 2013</a:t>
            </a:r>
            <a:endParaRPr kumimoji="0" lang="en-CH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l" rtl="0"/>
            <a:endParaRPr kumimoji="0" lang="en-CH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l" rtl="0"/>
            <a:endParaRPr kumimoji="0" lang="en-CH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998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flag with a leaf on it&#10;&#10;Description automatically generated">
            <a:extLst>
              <a:ext uri="{FF2B5EF4-FFF2-40B4-BE49-F238E27FC236}">
                <a16:creationId xmlns:a16="http://schemas.microsoft.com/office/drawing/2014/main" id="{4A63C6FA-41EF-FF70-7EA4-147EBA5D3B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7951"/>
            <a:ext cx="4422098" cy="4422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94786C-C043-B287-C4DB-64C7549E5D24}"/>
              </a:ext>
            </a:extLst>
          </p:cNvPr>
          <p:cNvSpPr txBox="1"/>
          <p:nvPr/>
        </p:nvSpPr>
        <p:spPr>
          <a:xfrm>
            <a:off x="4039849" y="2013228"/>
            <a:ext cx="4572000" cy="2831544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1600"/>
            </a:lvl1pPr>
          </a:lstStyle>
          <a:p>
            <a:r>
              <a:rPr lang="en-GB" sz="2400" dirty="0" err="1"/>
              <a:t>Depuis</a:t>
            </a:r>
            <a:r>
              <a:rPr lang="en-GB" sz="2400" dirty="0"/>
              <a:t> 2016 Les pharmacies </a:t>
            </a:r>
            <a:r>
              <a:rPr lang="en-GB" sz="2400" dirty="0" err="1"/>
              <a:t>peuvent</a:t>
            </a:r>
            <a:r>
              <a:rPr lang="en-GB" sz="2400" dirty="0"/>
              <a:t> </a:t>
            </a:r>
            <a:r>
              <a:rPr lang="en-GB" sz="2400" dirty="0" err="1"/>
              <a:t>délivrer</a:t>
            </a:r>
            <a:r>
              <a:rPr lang="en-GB" sz="2400" dirty="0"/>
              <a:t> naloxone nasale </a:t>
            </a:r>
            <a:r>
              <a:rPr lang="en-GB" sz="2400" i="1" dirty="0"/>
              <a:t>aux </a:t>
            </a:r>
            <a:r>
              <a:rPr lang="en-GB" sz="2400" i="1" dirty="0" err="1"/>
              <a:t>personnes</a:t>
            </a:r>
            <a:r>
              <a:rPr lang="en-GB" sz="2400" i="1" dirty="0"/>
              <a:t> qui </a:t>
            </a:r>
            <a:r>
              <a:rPr lang="en-GB" sz="2400" i="1" dirty="0" err="1"/>
              <a:t>en</a:t>
            </a:r>
            <a:r>
              <a:rPr lang="en-GB" sz="2400" i="1" dirty="0"/>
              <a:t> </a:t>
            </a:r>
            <a:r>
              <a:rPr lang="en-GB" sz="2400" i="1" dirty="0" err="1"/>
              <a:t>ont</a:t>
            </a:r>
            <a:r>
              <a:rPr lang="en-GB" sz="2400" i="1" dirty="0"/>
              <a:t> </a:t>
            </a:r>
            <a:r>
              <a:rPr lang="en-GB" sz="2400" i="1" dirty="0" err="1"/>
              <a:t>besoin</a:t>
            </a:r>
            <a:endParaRPr lang="en-GB" sz="2400" i="1" dirty="0"/>
          </a:p>
          <a:p>
            <a:r>
              <a:rPr lang="en-GB" sz="2400" dirty="0" err="1"/>
              <a:t>Intervenants</a:t>
            </a:r>
            <a:r>
              <a:rPr lang="en-GB" sz="2400" dirty="0"/>
              <a:t> </a:t>
            </a:r>
            <a:r>
              <a:rPr lang="en-GB" sz="2400" dirty="0" err="1"/>
              <a:t>d'urgence</a:t>
            </a:r>
            <a:r>
              <a:rPr lang="en-GB" sz="2400" dirty="0"/>
              <a:t> </a:t>
            </a:r>
            <a:r>
              <a:rPr lang="en-GB" sz="2400" dirty="0" err="1"/>
              <a:t>peuvent</a:t>
            </a:r>
            <a:r>
              <a:rPr lang="en-GB" sz="2400" dirty="0"/>
              <a:t> </a:t>
            </a:r>
            <a:r>
              <a:rPr lang="en-GB" sz="2400" dirty="0" err="1"/>
              <a:t>l'utiliser</a:t>
            </a:r>
            <a:r>
              <a:rPr lang="en-GB" sz="2400" dirty="0"/>
              <a:t> sans ordonnance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870451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40930-DF43-AD39-BAB6-4F81E8808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342569-2AA2-2A5C-823D-F20416AA599B}"/>
              </a:ext>
            </a:extLst>
          </p:cNvPr>
          <p:cNvSpPr txBox="1"/>
          <p:nvPr/>
        </p:nvSpPr>
        <p:spPr>
          <a:xfrm>
            <a:off x="483432" y="5546361"/>
            <a:ext cx="77200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White,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77F1E-F1D1-5670-3CF6-9EA44E127A1B}"/>
              </a:ext>
            </a:extLst>
          </p:cNvPr>
          <p:cNvSpPr txBox="1"/>
          <p:nvPr/>
        </p:nvSpPr>
        <p:spPr>
          <a:xfrm>
            <a:off x="953862" y="359284"/>
            <a:ext cx="723627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améliorer l’accès à la naloxone</a:t>
            </a:r>
          </a:p>
        </p:txBody>
      </p:sp>
      <p:pic>
        <p:nvPicPr>
          <p:cNvPr id="9" name="Picture 8" descr="A vending machine in a room with chairs&#10;&#10;Description automatically generated">
            <a:extLst>
              <a:ext uri="{FF2B5EF4-FFF2-40B4-BE49-F238E27FC236}">
                <a16:creationId xmlns:a16="http://schemas.microsoft.com/office/drawing/2014/main" id="{DE20B7B8-015B-66F9-136F-832B59B8BB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9750"/>
            <a:ext cx="3723712" cy="3733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4F106-DC67-EBBA-FF0B-5823093B5F0E}"/>
              </a:ext>
            </a:extLst>
          </p:cNvPr>
          <p:cNvSpPr txBox="1"/>
          <p:nvPr/>
        </p:nvSpPr>
        <p:spPr>
          <a:xfrm>
            <a:off x="3151415" y="1674675"/>
            <a:ext cx="5633357" cy="3323987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 sz="2000"/>
            </a:lvl1pPr>
          </a:lstStyle>
          <a:p>
            <a:r>
              <a:rPr lang="en-GB" b="1" err="1"/>
              <a:t>Élargir</a:t>
            </a:r>
            <a:r>
              <a:rPr lang="en-GB" b="1"/>
              <a:t> les </a:t>
            </a:r>
            <a:r>
              <a:rPr lang="en-GB" b="1" err="1"/>
              <a:t>groupes</a:t>
            </a:r>
            <a:r>
              <a:rPr lang="en-GB" b="1"/>
              <a:t> </a:t>
            </a:r>
            <a:r>
              <a:rPr lang="en-GB" b="1" err="1"/>
              <a:t>éligibles</a:t>
            </a:r>
            <a:r>
              <a:rPr lang="en-GB" b="1"/>
              <a:t> </a:t>
            </a:r>
          </a:p>
          <a:p>
            <a:pPr marL="625475" indent="-176213">
              <a:tabLst/>
            </a:pPr>
            <a:r>
              <a:rPr lang="en-GB" err="1"/>
              <a:t>P.ex</a:t>
            </a:r>
            <a:r>
              <a:rPr lang="en-GB"/>
              <a:t>. prescriptions à des tiers</a:t>
            </a:r>
          </a:p>
          <a:p>
            <a:r>
              <a:rPr lang="en-GB" b="1"/>
              <a:t>Simplification du processus </a:t>
            </a:r>
            <a:r>
              <a:rPr lang="en-GB" b="1" err="1"/>
              <a:t>d'accès</a:t>
            </a:r>
            <a:r>
              <a:rPr lang="en-GB" b="1"/>
              <a:t> </a:t>
            </a:r>
          </a:p>
          <a:p>
            <a:pPr marL="577850" indent="-209550">
              <a:tabLst/>
            </a:pPr>
            <a:r>
              <a:rPr lang="en-GB" err="1"/>
              <a:t>P.ex</a:t>
            </a:r>
            <a:r>
              <a:rPr lang="en-GB"/>
              <a:t>. ordonnances non </a:t>
            </a:r>
            <a:r>
              <a:rPr lang="en-GB" err="1"/>
              <a:t>spécifiques</a:t>
            </a:r>
            <a:r>
              <a:rPr lang="en-GB"/>
              <a:t> aux patients </a:t>
            </a:r>
          </a:p>
          <a:p>
            <a:r>
              <a:rPr lang="en-GB" b="1" err="1"/>
              <a:t>Élargissement</a:t>
            </a:r>
            <a:r>
              <a:rPr lang="en-GB" b="1"/>
              <a:t> des </a:t>
            </a:r>
            <a:r>
              <a:rPr lang="en-GB" b="1" err="1"/>
              <a:t>distributeurs</a:t>
            </a:r>
            <a:r>
              <a:rPr lang="en-GB" b="1"/>
              <a:t> </a:t>
            </a:r>
          </a:p>
          <a:p>
            <a:pPr marL="546100" indent="-225425">
              <a:tabLst/>
            </a:pPr>
            <a:r>
              <a:rPr lang="en-GB" err="1"/>
              <a:t>P.ex</a:t>
            </a:r>
            <a:r>
              <a:rPr lang="en-GB"/>
              <a:t>. </a:t>
            </a:r>
            <a:r>
              <a:rPr lang="en-GB" err="1"/>
              <a:t>personnes</a:t>
            </a:r>
            <a:r>
              <a:rPr lang="en-GB"/>
              <a:t> non-</a:t>
            </a:r>
            <a:r>
              <a:rPr lang="en-GB" err="1"/>
              <a:t>professionnelles</a:t>
            </a:r>
            <a:r>
              <a:rPr lang="en-GB"/>
              <a:t> (pompiers, </a:t>
            </a:r>
            <a:r>
              <a:rPr lang="en-GB" err="1"/>
              <a:t>policiers</a:t>
            </a:r>
            <a:r>
              <a:rPr lang="en-GB"/>
              <a:t>, </a:t>
            </a:r>
            <a:r>
              <a:rPr lang="en-GB" err="1"/>
              <a:t>proches</a:t>
            </a:r>
            <a:r>
              <a:rPr lang="en-GB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8044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liver&#10;&#10;Description automatically generated">
            <a:extLst>
              <a:ext uri="{FF2B5EF4-FFF2-40B4-BE49-F238E27FC236}">
                <a16:creationId xmlns:a16="http://schemas.microsoft.com/office/drawing/2014/main" id="{9DD1AA46-B8D8-0D88-9844-EB22AF077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471"/>
            <a:ext cx="3741057" cy="3741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317D7D-DB4E-34E0-C582-523E377DD5D2}"/>
              </a:ext>
            </a:extLst>
          </p:cNvPr>
          <p:cNvSpPr txBox="1"/>
          <p:nvPr/>
        </p:nvSpPr>
        <p:spPr>
          <a:xfrm>
            <a:off x="3380014" y="2120948"/>
            <a:ext cx="5617029" cy="2616101"/>
          </a:xfrm>
          <a:prstGeom prst="rect">
            <a:avLst/>
          </a:prstGeom>
          <a:solidFill>
            <a:srgbClr val="FFFFFF">
              <a:alpha val="80232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</a:lvl1pPr>
          </a:lstStyle>
          <a:p>
            <a:r>
              <a:rPr lang="en-GB" err="1"/>
              <a:t>Faible</a:t>
            </a:r>
            <a:r>
              <a:rPr lang="en-GB"/>
              <a:t> </a:t>
            </a:r>
            <a:r>
              <a:rPr lang="en-GB" err="1"/>
              <a:t>biodisponibilité</a:t>
            </a:r>
            <a:r>
              <a:rPr lang="en-GB"/>
              <a:t> </a:t>
            </a:r>
            <a:r>
              <a:rPr lang="en-GB" err="1"/>
              <a:t>orale</a:t>
            </a:r>
            <a:r>
              <a:rPr lang="en-GB"/>
              <a:t> , </a:t>
            </a:r>
            <a:r>
              <a:rPr lang="en-GB" err="1"/>
              <a:t>en</a:t>
            </a:r>
            <a:r>
              <a:rPr lang="en-GB"/>
              <a:t> raison premier passage </a:t>
            </a:r>
            <a:r>
              <a:rPr lang="en-GB" err="1"/>
              <a:t>hépatique</a:t>
            </a:r>
            <a:endParaRPr lang="en-GB"/>
          </a:p>
          <a:p>
            <a:r>
              <a:rPr lang="en-GB"/>
              <a:t>Demi-vie 1-1,5 </a:t>
            </a:r>
            <a:r>
              <a:rPr lang="en-GB" err="1"/>
              <a:t>heures</a:t>
            </a:r>
            <a:endParaRPr lang="en-GB"/>
          </a:p>
          <a:p>
            <a:r>
              <a:rPr lang="en-GB" err="1"/>
              <a:t>Métabolisme</a:t>
            </a:r>
            <a:r>
              <a:rPr lang="en-GB"/>
              <a:t> </a:t>
            </a:r>
            <a:r>
              <a:rPr lang="en-GB" err="1"/>
              <a:t>hépatique</a:t>
            </a:r>
            <a:r>
              <a:rPr lang="en-GB"/>
              <a:t>, </a:t>
            </a:r>
            <a:r>
              <a:rPr lang="en-GB" err="1"/>
              <a:t>principalement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Naloxone-3-glucuronide, </a:t>
            </a:r>
            <a:r>
              <a:rPr lang="en-GB" err="1"/>
              <a:t>excrété</a:t>
            </a:r>
            <a:r>
              <a:rPr lang="en-GB"/>
              <a:t> par les reins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C4837-DDD3-4E52-E505-D281743A8F0D}"/>
              </a:ext>
            </a:extLst>
          </p:cNvPr>
          <p:cNvSpPr txBox="1"/>
          <p:nvPr/>
        </p:nvSpPr>
        <p:spPr>
          <a:xfrm>
            <a:off x="2465614" y="308011"/>
            <a:ext cx="4572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600" b="1" i="0" u="none" strike="noStrike" err="1">
                <a:solidFill>
                  <a:srgbClr val="000000"/>
                </a:solidFill>
                <a:effectLst/>
              </a:rPr>
              <a:t>Pharmacocinétique</a:t>
            </a:r>
            <a:endParaRPr lang="en-GB" sz="3600" b="1" i="0" u="none" strike="noStrike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829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rawing of a heart with a heartbeat line&#10;&#10;Description automatically generated">
            <a:extLst>
              <a:ext uri="{FF2B5EF4-FFF2-40B4-BE49-F238E27FC236}">
                <a16:creationId xmlns:a16="http://schemas.microsoft.com/office/drawing/2014/main" id="{BE5CC0C6-2BF8-DA90-E632-8C4C72C0F6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6528"/>
            <a:ext cx="3365500" cy="3365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012AD-E2C3-D58C-1DD1-563558EF7D7E}"/>
              </a:ext>
            </a:extLst>
          </p:cNvPr>
          <p:cNvSpPr txBox="1"/>
          <p:nvPr/>
        </p:nvSpPr>
        <p:spPr>
          <a:xfrm>
            <a:off x="3118757" y="2252837"/>
            <a:ext cx="4980214" cy="2092881"/>
          </a:xfrm>
          <a:prstGeom prst="rect">
            <a:avLst/>
          </a:prstGeom>
          <a:solidFill>
            <a:srgbClr val="FFFFFF">
              <a:alpha val="80232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</a:lvl1pPr>
          </a:lstStyle>
          <a:p>
            <a:r>
              <a:rPr lang="en-GB" dirty="0" err="1"/>
              <a:t>Symptômes</a:t>
            </a:r>
            <a:r>
              <a:rPr lang="en-GB" dirty="0"/>
              <a:t> de </a:t>
            </a:r>
            <a:r>
              <a:rPr lang="en-GB" dirty="0" err="1"/>
              <a:t>sevrage</a:t>
            </a:r>
            <a:r>
              <a:rPr lang="en-GB" dirty="0"/>
              <a:t> : </a:t>
            </a:r>
            <a:r>
              <a:rPr lang="en-GB" dirty="0" err="1"/>
              <a:t>Nausées</a:t>
            </a:r>
            <a:r>
              <a:rPr lang="en-GB" dirty="0"/>
              <a:t>, </a:t>
            </a:r>
            <a:r>
              <a:rPr lang="en-GB" dirty="0" err="1"/>
              <a:t>vomissements</a:t>
            </a:r>
            <a:r>
              <a:rPr lang="en-GB" dirty="0"/>
              <a:t>, sudation, </a:t>
            </a:r>
            <a:r>
              <a:rPr lang="en-GB" dirty="0" err="1"/>
              <a:t>tachycardie</a:t>
            </a:r>
            <a:r>
              <a:rPr lang="en-GB" dirty="0"/>
              <a:t>, </a:t>
            </a:r>
            <a:r>
              <a:rPr lang="en-GB" dirty="0" err="1"/>
              <a:t>irritabilité</a:t>
            </a:r>
            <a:endParaRPr lang="en-GB" dirty="0"/>
          </a:p>
          <a:p>
            <a:r>
              <a:rPr lang="en-GB" dirty="0" err="1"/>
              <a:t>Risques</a:t>
            </a:r>
            <a:r>
              <a:rPr lang="en-GB" dirty="0"/>
              <a:t> </a:t>
            </a:r>
            <a:r>
              <a:rPr lang="en-GB" dirty="0" err="1"/>
              <a:t>rares</a:t>
            </a:r>
            <a:r>
              <a:rPr lang="en-GB" dirty="0"/>
              <a:t> : Hypertension, </a:t>
            </a:r>
            <a:r>
              <a:rPr lang="en-GB" dirty="0" err="1"/>
              <a:t>arythmies</a:t>
            </a:r>
            <a:r>
              <a:rPr lang="en-GB" dirty="0"/>
              <a:t> </a:t>
            </a:r>
            <a:r>
              <a:rPr lang="en-GB" dirty="0" err="1"/>
              <a:t>cardiaques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FECE0-00D5-CD29-7407-631424B95EDE}"/>
              </a:ext>
            </a:extLst>
          </p:cNvPr>
          <p:cNvSpPr txBox="1"/>
          <p:nvPr/>
        </p:nvSpPr>
        <p:spPr>
          <a:xfrm>
            <a:off x="1543050" y="324340"/>
            <a:ext cx="6057900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b="1" i="0" u="none" strike="noStrike" err="1">
                <a:solidFill>
                  <a:srgbClr val="000000"/>
                </a:solidFill>
                <a:effectLst/>
              </a:rPr>
              <a:t>Effets</a:t>
            </a:r>
            <a:r>
              <a:rPr lang="en-GB" sz="4000" b="1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GB" sz="4000" b="1" i="0" u="none" strike="noStrike" err="1">
                <a:solidFill>
                  <a:srgbClr val="000000"/>
                </a:solidFill>
                <a:effectLst/>
              </a:rPr>
              <a:t>indésirables</a:t>
            </a:r>
            <a:endParaRPr lang="en-GB" sz="4000" b="1" i="0" u="none" strike="noStrike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2161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8419-CFF8-2D3C-6414-DE929E22A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B3701-F6B1-7542-D6C7-275952D79A7D}"/>
              </a:ext>
            </a:extLst>
          </p:cNvPr>
          <p:cNvSpPr txBox="1"/>
          <p:nvPr/>
        </p:nvSpPr>
        <p:spPr>
          <a:xfrm>
            <a:off x="479685" y="5546360"/>
            <a:ext cx="293125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Darke and </a:t>
            </a:r>
            <a:r>
              <a:rPr kumimoji="0" lang="en-GB" sz="10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Duflou</a:t>
            </a:r>
            <a:r>
              <a:rPr kumimoji="0" lang="en-GB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2016; Tas and McDonald, 2016</a:t>
            </a:r>
            <a:endParaRPr kumimoji="0" lang="en-CH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8109D-20C8-B521-36F2-D86AD020845B}"/>
              </a:ext>
            </a:extLst>
          </p:cNvPr>
          <p:cNvSpPr txBox="1"/>
          <p:nvPr/>
        </p:nvSpPr>
        <p:spPr>
          <a:xfrm>
            <a:off x="2228855" y="419090"/>
            <a:ext cx="510909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Latence d’intervention</a:t>
            </a:r>
          </a:p>
        </p:txBody>
      </p:sp>
      <p:pic>
        <p:nvPicPr>
          <p:cNvPr id="6" name="Picture 5" descr="A person lying on the floor next to a syringe&#10;&#10;Description automatically generated">
            <a:extLst>
              <a:ext uri="{FF2B5EF4-FFF2-40B4-BE49-F238E27FC236}">
                <a16:creationId xmlns:a16="http://schemas.microsoft.com/office/drawing/2014/main" id="{CB9B1E80-DEB6-485E-9290-01F4F42388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03" y="1575034"/>
            <a:ext cx="3251200" cy="3251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45A724-DEA5-2CA4-40A0-D46047AE3109}"/>
              </a:ext>
            </a:extLst>
          </p:cNvPr>
          <p:cNvSpPr/>
          <p:nvPr/>
        </p:nvSpPr>
        <p:spPr>
          <a:xfrm>
            <a:off x="2935736" y="2154193"/>
            <a:ext cx="5987737" cy="2092881"/>
          </a:xfrm>
          <a:prstGeom prst="rect">
            <a:avLst/>
          </a:prstGeom>
          <a:solidFill>
            <a:srgbClr val="FFFFFF">
              <a:alpha val="80232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en-GB"/>
              <a:t>Temps de </a:t>
            </a:r>
            <a:r>
              <a:rPr lang="en-GB" err="1"/>
              <a:t>survie</a:t>
            </a:r>
            <a:r>
              <a:rPr lang="en-GB"/>
              <a:t> après injection </a:t>
            </a:r>
            <a:r>
              <a:rPr lang="en-GB" err="1"/>
              <a:t>dépasse</a:t>
            </a:r>
            <a:r>
              <a:rPr lang="en-GB"/>
              <a:t> 20 à 30 minutes dans </a:t>
            </a:r>
            <a:r>
              <a:rPr lang="en-GB" err="1"/>
              <a:t>majorité</a:t>
            </a:r>
            <a:r>
              <a:rPr lang="en-GB"/>
              <a:t> des </a:t>
            </a:r>
            <a:r>
              <a:rPr lang="en-GB" err="1"/>
              <a:t>décès</a:t>
            </a:r>
            <a:r>
              <a:rPr lang="en-GB"/>
              <a:t> par overdose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</a:pPr>
            <a:r>
              <a:rPr lang="en-GB"/>
              <a:t>→ </a:t>
            </a:r>
            <a:r>
              <a:rPr lang="en-GB" err="1"/>
              <a:t>suffisamment</a:t>
            </a:r>
            <a:r>
              <a:rPr lang="en-GB"/>
              <a:t> de temps pour </a:t>
            </a:r>
            <a:r>
              <a:rPr lang="en-GB" err="1"/>
              <a:t>intervenir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06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0893BF-2216-DCD9-5226-2D31CF75F4AC}"/>
              </a:ext>
            </a:extLst>
          </p:cNvPr>
          <p:cNvSpPr txBox="1"/>
          <p:nvPr/>
        </p:nvSpPr>
        <p:spPr>
          <a:xfrm>
            <a:off x="3635117" y="2644170"/>
            <a:ext cx="457200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rgbClr val="9FD0AB"/>
              </a:buClr>
            </a:pPr>
            <a:r>
              <a:rPr lang="en-GB" i="1"/>
              <a:t>people likely to witness an opioid overdose should have access to naloxone and be instructed in its administration</a:t>
            </a:r>
            <a:endParaRPr lang="en-CH"/>
          </a:p>
        </p:txBody>
      </p:sp>
      <p:pic>
        <p:nvPicPr>
          <p:cNvPr id="6" name="Picture 5" descr="A poster of a medical advertisement&#10;&#10;Description automatically generated with medium confidence">
            <a:extLst>
              <a:ext uri="{FF2B5EF4-FFF2-40B4-BE49-F238E27FC236}">
                <a16:creationId xmlns:a16="http://schemas.microsoft.com/office/drawing/2014/main" id="{A9872928-8897-095B-8AF7-A1B506A02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36195"/>
            <a:ext cx="3222885" cy="3222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6E6E8-8951-A46B-22C0-7A0083B80992}"/>
              </a:ext>
            </a:extLst>
          </p:cNvPr>
          <p:cNvSpPr txBox="1"/>
          <p:nvPr/>
        </p:nvSpPr>
        <p:spPr>
          <a:xfrm>
            <a:off x="262328" y="359206"/>
            <a:ext cx="861934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000" b="1"/>
              <a:t>Guidelines WHO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78FD2-DC30-0C60-3348-BE6FFA2446EF}"/>
              </a:ext>
            </a:extLst>
          </p:cNvPr>
          <p:cNvSpPr txBox="1"/>
          <p:nvPr/>
        </p:nvSpPr>
        <p:spPr>
          <a:xfrm>
            <a:off x="457200" y="5581962"/>
            <a:ext cx="85151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WHO, 2014</a:t>
            </a:r>
          </a:p>
        </p:txBody>
      </p:sp>
    </p:spTree>
    <p:extLst>
      <p:ext uri="{BB962C8B-B14F-4D97-AF65-F5344CB8AC3E}">
        <p14:creationId xmlns:p14="http://schemas.microsoft.com/office/powerpoint/2010/main" val="1594029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61419-F386-BDCA-8879-016D2C587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CA28A-65A8-61C2-CC88-A4D13FDD688F}"/>
              </a:ext>
            </a:extLst>
          </p:cNvPr>
          <p:cNvSpPr txBox="1"/>
          <p:nvPr/>
        </p:nvSpPr>
        <p:spPr>
          <a:xfrm>
            <a:off x="464695" y="5546360"/>
            <a:ext cx="133145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McDonald et al., 2017</a:t>
            </a:r>
          </a:p>
        </p:txBody>
      </p:sp>
      <p:pic>
        <p:nvPicPr>
          <p:cNvPr id="1026" name="Picture 2" descr="Uploaded image">
            <a:extLst>
              <a:ext uri="{FF2B5EF4-FFF2-40B4-BE49-F238E27FC236}">
                <a16:creationId xmlns:a16="http://schemas.microsoft.com/office/drawing/2014/main" id="{35910A02-62BC-3C74-82C8-D9387592C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63909"/>
            <a:ext cx="3276942" cy="32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D42D10-DE68-9840-74FB-D073DDD2BF6B}"/>
              </a:ext>
            </a:extLst>
          </p:cNvPr>
          <p:cNvSpPr/>
          <p:nvPr/>
        </p:nvSpPr>
        <p:spPr>
          <a:xfrm>
            <a:off x="3028013" y="2025107"/>
            <a:ext cx="5441430" cy="2554545"/>
          </a:xfrm>
          <a:prstGeom prst="rect">
            <a:avLst/>
          </a:prstGeom>
          <a:solidFill>
            <a:srgbClr val="FFFFFF">
              <a:alpha val="8017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000" err="1"/>
              <a:t>Nécessité</a:t>
            </a:r>
            <a:r>
              <a:rPr lang="en-GB" sz="2000"/>
              <a:t> </a:t>
            </a:r>
            <a:r>
              <a:rPr lang="en-GB" sz="2000" err="1"/>
              <a:t>d'une</a:t>
            </a:r>
            <a:r>
              <a:rPr lang="en-GB" sz="2000"/>
              <a:t> </a:t>
            </a:r>
            <a:r>
              <a:rPr lang="en-GB" sz="2000" err="1"/>
              <a:t>prévention</a:t>
            </a:r>
            <a:r>
              <a:rPr lang="en-GB" sz="2000"/>
              <a:t> plus </a:t>
            </a:r>
            <a:r>
              <a:rPr lang="en-GB" sz="2000" err="1"/>
              <a:t>efficace</a:t>
            </a:r>
            <a:r>
              <a:rPr lang="en-GB" sz="2000"/>
              <a:t> des OD</a:t>
            </a:r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000"/>
              <a:t>Encourage États </a:t>
            </a:r>
            <a:r>
              <a:rPr lang="en-GB" sz="2000" err="1"/>
              <a:t>membres</a:t>
            </a:r>
            <a:r>
              <a:rPr lang="en-GB" sz="2000"/>
              <a:t> à </a:t>
            </a:r>
            <a:r>
              <a:rPr lang="en-GB" sz="2000" err="1"/>
              <a:t>inclure</a:t>
            </a:r>
            <a:r>
              <a:rPr lang="en-GB" sz="2000"/>
              <a:t> </a:t>
            </a:r>
            <a:r>
              <a:rPr lang="en-GB" sz="2000" err="1"/>
              <a:t>éléments</a:t>
            </a:r>
            <a:r>
              <a:rPr lang="en-GB" sz="2000"/>
              <a:t> </a:t>
            </a:r>
            <a:r>
              <a:rPr lang="en-GB" sz="2000" err="1"/>
              <a:t>efficaces</a:t>
            </a:r>
            <a:r>
              <a:rPr lang="en-GB" sz="2000"/>
              <a:t> dans les politiques </a:t>
            </a:r>
            <a:r>
              <a:rPr lang="en-GB" sz="2000" err="1"/>
              <a:t>nationales</a:t>
            </a:r>
            <a:endParaRPr lang="en-GB" sz="2000"/>
          </a:p>
          <a:p>
            <a:pPr marL="342900" indent="-342900">
              <a:spcAft>
                <a:spcPts val="1200"/>
              </a:spcAft>
              <a:buClr>
                <a:srgbClr val="9FD0AB"/>
              </a:buClr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GB" sz="2000"/>
              <a:t>Y </a:t>
            </a:r>
            <a:r>
              <a:rPr lang="en-GB" sz="2000" err="1"/>
              <a:t>compris</a:t>
            </a:r>
            <a:r>
              <a:rPr lang="en-GB" sz="2000"/>
              <a:t> </a:t>
            </a:r>
            <a:r>
              <a:rPr lang="en-GB" sz="2000" err="1"/>
              <a:t>antagonistes</a:t>
            </a:r>
            <a:r>
              <a:rPr lang="en-GB" sz="2000"/>
              <a:t> </a:t>
            </a:r>
            <a:r>
              <a:rPr lang="en-GB" sz="2000" err="1"/>
              <a:t>opioïdes</a:t>
            </a:r>
            <a:r>
              <a:rPr lang="en-GB" sz="2000"/>
              <a:t> </a:t>
            </a:r>
            <a:r>
              <a:rPr lang="en-GB" sz="2000" err="1"/>
              <a:t>tels</a:t>
            </a:r>
            <a:r>
              <a:rPr lang="en-GB" sz="2000"/>
              <a:t> que la naloxone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A62E3-0DEC-54D8-1EE0-1AF4A9F70043}"/>
              </a:ext>
            </a:extLst>
          </p:cNvPr>
          <p:cNvSpPr txBox="1"/>
          <p:nvPr/>
        </p:nvSpPr>
        <p:spPr>
          <a:xfrm>
            <a:off x="2256020" y="412069"/>
            <a:ext cx="50064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>
            <a:lvl1pPr algn="l">
              <a:defRPr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2012, Resolution 55/7 </a:t>
            </a:r>
          </a:p>
        </p:txBody>
      </p:sp>
    </p:spTree>
    <p:extLst>
      <p:ext uri="{BB962C8B-B14F-4D97-AF65-F5344CB8AC3E}">
        <p14:creationId xmlns:p14="http://schemas.microsoft.com/office/powerpoint/2010/main" val="3520742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5CA9A4-37B9-8F6D-0792-76FCFA8D2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99" y="881389"/>
            <a:ext cx="7772400" cy="3954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F9E458-9DEF-F3CC-FC30-7820A45C8299}"/>
              </a:ext>
            </a:extLst>
          </p:cNvPr>
          <p:cNvSpPr txBox="1"/>
          <p:nvPr/>
        </p:nvSpPr>
        <p:spPr>
          <a:xfrm>
            <a:off x="1284080" y="419724"/>
            <a:ext cx="657583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rtlCol="0">
            <a:spAutoFit/>
          </a:bodyPr>
          <a:lstStyle/>
          <a:p>
            <a:pPr algn="l"/>
            <a:r>
              <a:rPr lang="en-CH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Pays avec au moins un projet pilote de THN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80652-FBB5-CA7F-EC4C-BC4810327583}"/>
              </a:ext>
            </a:extLst>
          </p:cNvPr>
          <p:cNvSpPr txBox="1"/>
          <p:nvPr/>
        </p:nvSpPr>
        <p:spPr>
          <a:xfrm>
            <a:off x="434715" y="5297125"/>
            <a:ext cx="80234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Dietze, 2016; </a:t>
            </a:r>
            <a:r>
              <a:rPr kumimoji="0" lang="en-CH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McDonald et al., 2017; </a:t>
            </a:r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Strang et al., 2013; </a:t>
            </a:r>
            <a:r>
              <a:rPr kumimoji="0" lang="en-GB" sz="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McAuley et al., 2012; </a:t>
            </a:r>
            <a:r>
              <a:rPr lang="en-GB" sz="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Angiolini, 2011; </a:t>
            </a:r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Bennett and Holloway, 2011; Bennett and Holloway,  2012; Davis et al., 2014; Rando et al., 2015; Simkins et al., 2009; </a:t>
            </a:r>
          </a:p>
          <a:p>
            <a:pPr algn="l" rtl="0" latinLnBrk="1" hangingPunct="0"/>
            <a:r>
              <a:rPr lang="en-GB" sz="600" err="1">
                <a:latin typeface="Arial" panose="020B0604020202020204" pitchFamily="34" charset="0"/>
                <a:cs typeface="Arial" panose="020B0604020202020204" pitchFamily="34" charset="0"/>
              </a:rPr>
              <a:t>Sporer</a:t>
            </a:r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 and Kral, 2007 ; Alcorn, 201; Doe-Simkins et al., 2014; Burris et al., 2001; DOJ, 2014; NPHL, 2014, 2016 ; CDC, 2015; Humphreys, 2015; Ray et al., 2015; Wagner et al., 2016 ; Rando et al., 2015 ; Davis et al., 2015 ; </a:t>
            </a:r>
          </a:p>
          <a:p>
            <a:pPr algn="l" rtl="0" latinLnBrk="1" hangingPunct="0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Saucier et al., 2016; ONDCP, 2010 ; Davis et al., 2014 ; Banta-Green et al., 2013 ; Jones et al., 2016; Green et al., 2015; Davis and Carr, 2017 ; Green et al., 2015; Jordan, 2015; Rosner, 2015; Bird et al., 2017; Bird et al., 2016; </a:t>
            </a:r>
          </a:p>
          <a:p>
            <a:pPr algn="l" rtl="0" latinLnBrk="1" hangingPunct="0"/>
            <a:r>
              <a:rPr lang="en-GB" sz="600">
                <a:latin typeface="Arial" panose="020B0604020202020204" pitchFamily="34" charset="0"/>
                <a:cs typeface="Arial" panose="020B0604020202020204" pitchFamily="34" charset="0"/>
              </a:rPr>
              <a:t>Bird et al., 2015 ; Parmar et al., 2017; Bird and Hutchinson, 2003; Farrell and Marsden, 2008;</a:t>
            </a:r>
            <a:endParaRPr kumimoji="0" lang="en-CH" sz="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62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wrap="none" rtlCol="0">
        <a:spAutoFit/>
      </a:bodyPr>
      <a:lstStyle>
        <a:defPPr algn="l">
          <a:defRPr sz="1000" b="0" i="0" u="none" strike="noStrike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8F8F8F"/>
    </a:accent3>
    <a:accent4>
      <a:srgbClr val="707070"/>
    </a:accent4>
    <a:accent5>
      <a:srgbClr val="B2C0D9"/>
    </a:accent5>
    <a:accent6>
      <a:srgbClr val="AE48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1707</Words>
  <Application>Microsoft Macintosh PowerPoint</Application>
  <PresentationFormat>On-screen Show (4:3)</PresentationFormat>
  <Paragraphs>159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-webkit-standard</vt:lpstr>
      <vt:lpstr>AdvOT596495f2</vt:lpstr>
      <vt:lpstr>AdvOT7fb33346.I</vt:lpstr>
      <vt:lpstr>AdvTTb5929f4c</vt:lpstr>
      <vt:lpstr>Arial</vt:lpstr>
      <vt:lpstr>Arial</vt:lpstr>
      <vt:lpstr>Helvetica Neue</vt:lpstr>
      <vt:lpstr>Noto Sans</vt:lpstr>
      <vt:lpstr>RealpagePLA2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1455</cp:revision>
  <dcterms:modified xsi:type="dcterms:W3CDTF">2025-07-01T19:32:37Z</dcterms:modified>
  <cp:category/>
</cp:coreProperties>
</file>