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5" r:id="rId2"/>
    <p:sldId id="2170" r:id="rId3"/>
    <p:sldId id="2167" r:id="rId4"/>
    <p:sldId id="2171" r:id="rId5"/>
    <p:sldId id="2172" r:id="rId6"/>
    <p:sldId id="2173" r:id="rId7"/>
    <p:sldId id="2151" r:id="rId8"/>
    <p:sldId id="2153" r:id="rId9"/>
    <p:sldId id="2155" r:id="rId10"/>
    <p:sldId id="2157" r:id="rId11"/>
    <p:sldId id="2159" r:id="rId12"/>
    <p:sldId id="2162" r:id="rId13"/>
    <p:sldId id="2138" r:id="rId14"/>
    <p:sldId id="2139" r:id="rId15"/>
    <p:sldId id="2147" r:id="rId16"/>
    <p:sldId id="2149" r:id="rId17"/>
    <p:sldId id="2146" r:id="rId18"/>
    <p:sldId id="2148" r:id="rId19"/>
    <p:sldId id="2140" r:id="rId20"/>
    <p:sldId id="2142" r:id="rId21"/>
    <p:sldId id="2143" r:id="rId22"/>
    <p:sldId id="2144" r:id="rId23"/>
    <p:sldId id="2145" r:id="rId24"/>
    <p:sldId id="2168" r:id="rId25"/>
    <p:sldId id="2169" r:id="rId26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2B"/>
    <a:srgbClr val="9FD0AB"/>
    <a:srgbClr val="02A089"/>
    <a:srgbClr val="F3AD04"/>
    <a:srgbClr val="FF2400"/>
    <a:srgbClr val="0A5208"/>
    <a:srgbClr val="CEFFA5"/>
    <a:srgbClr val="FF6AD8"/>
    <a:srgbClr val="FFEDFF"/>
    <a:srgbClr val="F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8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  <p:pic>
        <p:nvPicPr>
          <p:cNvPr id="4" name="Picture 6" descr="WHO">
            <a:extLst>
              <a:ext uri="{FF2B5EF4-FFF2-40B4-BE49-F238E27FC236}">
                <a16:creationId xmlns:a16="http://schemas.microsoft.com/office/drawing/2014/main" id="{2C26BE97-9E39-3F42-91C7-AC2141D13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190742C-C0C9-8049-8B2B-EA5B2CD88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  <p:extLst>
      <p:ext uri="{BB962C8B-B14F-4D97-AF65-F5344CB8AC3E}">
        <p14:creationId xmlns:p14="http://schemas.microsoft.com/office/powerpoint/2010/main" val="218890270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pic>
        <p:nvPicPr>
          <p:cNvPr id="4" name="Picture 6" descr="WHO">
            <a:extLst>
              <a:ext uri="{FF2B5EF4-FFF2-40B4-BE49-F238E27FC236}">
                <a16:creationId xmlns:a16="http://schemas.microsoft.com/office/drawing/2014/main" id="{4257FD05-45F3-7843-A135-300048B99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6B2A31D6-10F1-484E-A08D-6D6539E1E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  <p:extLst>
      <p:ext uri="{BB962C8B-B14F-4D97-AF65-F5344CB8AC3E}">
        <p14:creationId xmlns:p14="http://schemas.microsoft.com/office/powerpoint/2010/main" val="6321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9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w.ch/fr/Publications/Directives.html" TargetMode="External"/><Relationship Id="rId4" Type="http://schemas.openxmlformats.org/officeDocument/2006/relationships/hyperlink" Target="https://www.fmh.ch/files/pdf7/code-de-deontologie-fmh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384694"/>
            <a:ext cx="7289130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PAP</a:t>
            </a:r>
          </a:p>
          <a:p>
            <a:pPr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Cadre légal et déontologie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01561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F65E49-A6EA-B940-BFAE-3BA27C7BF7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61" y="2918012"/>
            <a:ext cx="4930588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696685" y="1360587"/>
            <a:ext cx="80380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11</a:t>
            </a:r>
          </a:p>
          <a:p>
            <a:pPr algn="l"/>
            <a:endParaRPr lang="de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n’employer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remettre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r>
              <a:rPr lang="de-C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admise</a:t>
            </a:r>
            <a:r>
              <a:rPr lang="de-C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la </a:t>
            </a:r>
            <a:r>
              <a:rPr lang="de-CH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de-CH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1bis Les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remettent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prescrivent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autorisés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30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autorités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cantonales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compétentes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autorités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précitées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nécessaires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but du </a:t>
            </a:r>
            <a:r>
              <a:rPr lang="de-CH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189679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705393" y="1384663"/>
            <a:ext cx="8038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17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vertu des art. 4 et 14, al. 2,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jour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comptabilité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opéra­tions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effectuent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visées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l’institut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autorisées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à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acquérir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remettre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responsables, au sens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14, al. 1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l’emploi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122037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627016" y="1314994"/>
            <a:ext cx="8038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privative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liberté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 au plus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pécuniaire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  <a:p>
            <a:pPr algn="l"/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utilisent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remettent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dehors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prévus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art. 11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13;</a:t>
            </a: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  <a:p>
            <a:pPr algn="l"/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dehors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prévus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L’auteur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l’infraction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privative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liberté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au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trafic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d’affaires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élevé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privative de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liberté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cumulée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pécuniaire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346788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28823" y="266695"/>
            <a:ext cx="5057795" cy="1200329"/>
          </a:xfr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350"/>
              </a:spcAft>
              <a:buClr>
                <a:srgbClr val="EA81E9"/>
              </a:buClr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Psilocybine et LSD  </a:t>
            </a:r>
            <a:br>
              <a:rPr lang="fr-CH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b="1" dirty="0" err="1">
                <a:solidFill>
                  <a:schemeClr val="bg1">
                    <a:lumMod val="50000"/>
                  </a:schemeClr>
                </a:solidFill>
              </a:rPr>
              <a:t>Status</a:t>
            </a: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 légal en Suisse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16A840-B72D-B845-A321-B68E979334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1148"/>
            <a:ext cx="3770811" cy="3770811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36109" y="1919812"/>
            <a:ext cx="5860380" cy="343348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 err="1"/>
              <a:t>Selon</a:t>
            </a:r>
            <a:r>
              <a:rPr lang="en-US" sz="1600" dirty="0"/>
              <a:t> </a:t>
            </a:r>
            <a:r>
              <a:rPr lang="en-US" sz="1600" dirty="0" err="1"/>
              <a:t>l'art</a:t>
            </a:r>
            <a:r>
              <a:rPr lang="en-US" sz="1600" dirty="0"/>
              <a:t>. 8, al. 5, de la </a:t>
            </a:r>
            <a:r>
              <a:rPr lang="en-US" sz="1600" dirty="0" err="1"/>
              <a:t>Lstup</a:t>
            </a:r>
            <a:r>
              <a:rPr lang="en-US" sz="1600" dirty="0"/>
              <a:t> </a:t>
            </a:r>
            <a:r>
              <a:rPr lang="en-US" sz="1600" dirty="0" err="1"/>
              <a:t>l'OFSP</a:t>
            </a:r>
            <a:r>
              <a:rPr lang="en-US" sz="1600" dirty="0"/>
              <a:t> </a:t>
            </a:r>
            <a:r>
              <a:rPr lang="en-US" sz="1600" dirty="0" err="1"/>
              <a:t>peut</a:t>
            </a:r>
            <a:r>
              <a:rPr lang="en-US" sz="1600" dirty="0"/>
              <a:t> accorder des </a:t>
            </a:r>
            <a:r>
              <a:rPr lang="en-US" sz="1600" dirty="0" err="1"/>
              <a:t>autorisations</a:t>
            </a:r>
            <a:r>
              <a:rPr lang="en-US" sz="1600" dirty="0"/>
              <a:t> </a:t>
            </a:r>
            <a:r>
              <a:rPr lang="en-US" sz="1600" dirty="0" err="1"/>
              <a:t>exceptionnelles</a:t>
            </a:r>
            <a:r>
              <a:rPr lang="en-US" sz="1600" dirty="0"/>
              <a:t> pour des </a:t>
            </a:r>
            <a:r>
              <a:rPr lang="en-US" sz="1600" dirty="0" err="1"/>
              <a:t>stupéfiants</a:t>
            </a:r>
            <a:r>
              <a:rPr lang="en-US" sz="1600" dirty="0"/>
              <a:t> </a:t>
            </a:r>
            <a:r>
              <a:rPr lang="en-US" sz="1600" dirty="0" err="1"/>
              <a:t>interdits</a:t>
            </a:r>
            <a:r>
              <a:rPr lang="en-US" sz="1600" dirty="0"/>
              <a:t> pour</a:t>
            </a:r>
          </a:p>
          <a:p>
            <a:pPr marL="536575" indent="-223838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/>
              <a:t>la culture, </a:t>
            </a:r>
            <a:r>
              <a:rPr lang="en-US" sz="1600" dirty="0" err="1"/>
              <a:t>l’importation</a:t>
            </a:r>
            <a:r>
              <a:rPr lang="en-US" sz="1600" dirty="0"/>
              <a:t>, la fabrication, la </a:t>
            </a:r>
            <a:r>
              <a:rPr lang="en-US" sz="1600" dirty="0" err="1"/>
              <a:t>mise</a:t>
            </a:r>
            <a:r>
              <a:rPr lang="en-US" sz="1600" dirty="0"/>
              <a:t> </a:t>
            </a:r>
            <a:r>
              <a:rPr lang="en-US" sz="1600" dirty="0" err="1"/>
              <a:t>dans</a:t>
            </a:r>
            <a:r>
              <a:rPr lang="en-US" sz="1600" dirty="0"/>
              <a:t> le commerce</a:t>
            </a:r>
          </a:p>
          <a:p>
            <a:pPr marL="536575" indent="-223838" algn="l">
              <a:spcAft>
                <a:spcPts val="300"/>
              </a:spcAft>
              <a:buClr>
                <a:srgbClr val="9FD0AB"/>
              </a:buClr>
              <a:buChar char="•"/>
            </a:pPr>
            <a:endParaRPr lang="en-US" sz="1600" dirty="0"/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/>
              <a:t>… </a:t>
            </a:r>
            <a:r>
              <a:rPr lang="en-US" sz="1600" dirty="0" err="1"/>
              <a:t>s'ils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destinés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:</a:t>
            </a:r>
          </a:p>
          <a:p>
            <a:pPr marL="536575" indent="-179388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 err="1"/>
              <a:t>une</a:t>
            </a:r>
            <a:r>
              <a:rPr lang="en-US" sz="1600" dirty="0"/>
              <a:t> application </a:t>
            </a:r>
            <a:r>
              <a:rPr lang="en-US" sz="1600" dirty="0" err="1"/>
              <a:t>médicale</a:t>
            </a:r>
            <a:r>
              <a:rPr lang="en-US" sz="1600" dirty="0"/>
              <a:t> </a:t>
            </a:r>
            <a:r>
              <a:rPr lang="en-US" sz="1600" dirty="0" err="1"/>
              <a:t>limitée</a:t>
            </a:r>
            <a:endParaRPr lang="en-US" sz="1600" dirty="0"/>
          </a:p>
          <a:p>
            <a:pPr marL="536575" indent="-179388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/>
              <a:t>la recherche </a:t>
            </a:r>
            <a:r>
              <a:rPr lang="en-US" sz="1600" dirty="0" err="1"/>
              <a:t>scientifique</a:t>
            </a:r>
            <a:endParaRPr lang="en-US" sz="1600" dirty="0"/>
          </a:p>
          <a:p>
            <a:pPr marL="536575" indent="-179388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600" dirty="0"/>
              <a:t>au </a:t>
            </a:r>
            <a:r>
              <a:rPr lang="en-US" sz="1600" dirty="0" err="1"/>
              <a:t>développement</a:t>
            </a:r>
            <a:r>
              <a:rPr lang="en-US" sz="1600" dirty="0"/>
              <a:t> de </a:t>
            </a:r>
            <a:r>
              <a:rPr lang="en-US" sz="1600" dirty="0" err="1"/>
              <a:t>médicaments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55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10410" y="266695"/>
            <a:ext cx="8494634" cy="646331"/>
          </a:xfr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350"/>
              </a:spcAft>
              <a:buClr>
                <a:srgbClr val="EA81E9"/>
              </a:buClr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Psychédéliques comme médicaments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A423D7-A3E3-8B40-959F-9B7182A5E3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811" y="1304108"/>
            <a:ext cx="3849189" cy="3849189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3082" y="1616577"/>
            <a:ext cx="6939363" cy="3224365"/>
          </a:xfrm>
          <a:solidFill>
            <a:srgbClr val="FFFFFF">
              <a:alpha val="97000"/>
            </a:srgbClr>
          </a:solidFill>
        </p:spPr>
        <p:txBody>
          <a:bodyPr/>
          <a:lstStyle/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Si </a:t>
            </a:r>
            <a:r>
              <a:rPr lang="en-US" sz="1800" dirty="0" err="1"/>
              <a:t>stupéfiant</a:t>
            </a:r>
            <a:r>
              <a:rPr lang="en-US" sz="1800" dirty="0"/>
              <a:t> </a:t>
            </a:r>
            <a:r>
              <a:rPr lang="en-US" sz="1800" dirty="0" err="1"/>
              <a:t>interdit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utilisé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</a:t>
            </a:r>
            <a:r>
              <a:rPr lang="en-US" sz="1800" dirty="0" err="1"/>
              <a:t>principe</a:t>
            </a:r>
            <a:r>
              <a:rPr lang="en-US" sz="1800" dirty="0"/>
              <a:t> </a:t>
            </a:r>
            <a:r>
              <a:rPr lang="en-US" sz="1800" dirty="0" err="1"/>
              <a:t>actif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un </a:t>
            </a:r>
            <a:r>
              <a:rPr lang="en-US" sz="1800" dirty="0" err="1"/>
              <a:t>médicament</a:t>
            </a:r>
            <a:r>
              <a:rPr lang="en-US" sz="1800" dirty="0"/>
              <a:t> </a:t>
            </a:r>
            <a:r>
              <a:rPr lang="en-US" sz="1800" dirty="0" err="1"/>
              <a:t>autorisé</a:t>
            </a:r>
            <a:r>
              <a:rPr lang="en-US" sz="1800" dirty="0"/>
              <a:t> par Swissmedic (p. ex. </a:t>
            </a:r>
            <a:r>
              <a:rPr lang="en-US" sz="1800" dirty="0" err="1"/>
              <a:t>Méthadone</a:t>
            </a:r>
            <a:r>
              <a:rPr lang="en-US" sz="1800" dirty="0"/>
              <a:t>, </a:t>
            </a:r>
            <a:r>
              <a:rPr lang="en-US" sz="1800" dirty="0" err="1"/>
              <a:t>Sevre</a:t>
            </a:r>
            <a:r>
              <a:rPr lang="en-US" sz="1800" dirty="0"/>
              <a:t>-long®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Diaphin</a:t>
            </a:r>
            <a:r>
              <a:rPr lang="en-US" sz="1800" dirty="0"/>
              <a:t>® </a:t>
            </a:r>
            <a:r>
              <a:rPr lang="en-US" sz="1800" dirty="0" err="1"/>
              <a:t>dans</a:t>
            </a:r>
            <a:r>
              <a:rPr lang="en-US" sz="1800" dirty="0"/>
              <a:t> le </a:t>
            </a:r>
            <a:r>
              <a:rPr lang="en-US" sz="1800" dirty="0" err="1"/>
              <a:t>cas</a:t>
            </a:r>
            <a:r>
              <a:rPr lang="en-US" sz="1800" dirty="0"/>
              <a:t> </a:t>
            </a:r>
            <a:r>
              <a:rPr lang="en-US" sz="1800" dirty="0" err="1"/>
              <a:t>d’une</a:t>
            </a:r>
            <a:r>
              <a:rPr lang="en-US" sz="1800" dirty="0"/>
              <a:t> indication </a:t>
            </a:r>
            <a:r>
              <a:rPr lang="en-US" sz="1800" dirty="0" err="1"/>
              <a:t>autorisée</a:t>
            </a:r>
            <a:r>
              <a:rPr lang="en-US" sz="1800" dirty="0"/>
              <a:t> par Swissmedic)</a:t>
            </a:r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→ </a:t>
            </a:r>
            <a:r>
              <a:rPr lang="en-US" sz="1800" dirty="0" err="1"/>
              <a:t>autorisation</a:t>
            </a:r>
            <a:r>
              <a:rPr lang="en-US" sz="1800" dirty="0"/>
              <a:t> </a:t>
            </a:r>
            <a:r>
              <a:rPr lang="en-US" sz="1800" dirty="0" err="1"/>
              <a:t>exceptionnelle</a:t>
            </a:r>
            <a:r>
              <a:rPr lang="en-US" sz="1800" dirty="0"/>
              <a:t> par </a:t>
            </a:r>
            <a:r>
              <a:rPr lang="en-US" sz="1800" dirty="0" err="1"/>
              <a:t>l’OFSP</a:t>
            </a:r>
            <a:r>
              <a:rPr lang="en-US" sz="1800" dirty="0"/>
              <a:t> pas </a:t>
            </a:r>
            <a:r>
              <a:rPr lang="en-US" sz="1800" dirty="0" err="1"/>
              <a:t>nécessaire</a:t>
            </a:r>
            <a:r>
              <a:rPr lang="en-US" sz="1800" dirty="0"/>
              <a:t> </a:t>
            </a:r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endParaRPr lang="en-US" sz="1800" dirty="0"/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LSD et </a:t>
            </a:r>
            <a:r>
              <a:rPr lang="en-US" sz="1800" dirty="0" err="1"/>
              <a:t>psilocybine</a:t>
            </a:r>
            <a:r>
              <a:rPr lang="en-US" sz="1800" dirty="0"/>
              <a:t> pas (encore) </a:t>
            </a:r>
            <a:r>
              <a:rPr lang="en-US" sz="1800" dirty="0" err="1"/>
              <a:t>autorisés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tant</a:t>
            </a:r>
            <a:r>
              <a:rPr lang="en-US" sz="1800" dirty="0"/>
              <a:t> que </a:t>
            </a:r>
            <a:r>
              <a:rPr lang="en-US" sz="1800" dirty="0" err="1"/>
              <a:t>médicaments</a:t>
            </a:r>
            <a:r>
              <a:rPr lang="en-US" sz="1800" dirty="0"/>
              <a:t> par Swissmedic</a:t>
            </a:r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→ </a:t>
            </a:r>
            <a:r>
              <a:rPr lang="en-US" sz="1800" dirty="0" err="1"/>
              <a:t>autorisation</a:t>
            </a:r>
            <a:r>
              <a:rPr lang="en-US" sz="1800" dirty="0"/>
              <a:t> </a:t>
            </a:r>
            <a:r>
              <a:rPr lang="en-US" sz="1800" dirty="0" err="1"/>
              <a:t>exceptionnelle</a:t>
            </a:r>
            <a:r>
              <a:rPr lang="en-US" sz="1800" dirty="0"/>
              <a:t> par </a:t>
            </a:r>
            <a:r>
              <a:rPr lang="en-US" sz="1800" dirty="0" err="1"/>
              <a:t>l'OFSP</a:t>
            </a:r>
            <a:r>
              <a:rPr lang="en-US" sz="1800" dirty="0"/>
              <a:t> </a:t>
            </a:r>
            <a:r>
              <a:rPr lang="en-US" sz="1800" dirty="0" err="1"/>
              <a:t>toujours</a:t>
            </a:r>
            <a:r>
              <a:rPr lang="en-US" sz="1800" dirty="0"/>
              <a:t> </a:t>
            </a:r>
            <a:r>
              <a:rPr lang="en-US" sz="1800" dirty="0" err="1"/>
              <a:t>nécessaire</a:t>
            </a:r>
            <a:endParaRPr lang="en-US" sz="1800" dirty="0"/>
          </a:p>
          <a:p>
            <a:pPr marL="214313" indent="-214313" algn="l">
              <a:spcAft>
                <a:spcPts val="300"/>
              </a:spcAft>
              <a:buClr>
                <a:srgbClr val="9FD0AB"/>
              </a:buClr>
              <a:buChar char="•"/>
            </a:pPr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115009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Médicaments sans AMM 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539362" y="1918448"/>
            <a:ext cx="7977108" cy="248322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800" dirty="0"/>
              <a:t>Un médicament sans AMM peut ainsi essentiellement être utilisé en Suisse sous deux conditions :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endParaRPr lang="fr-CH" sz="1800" dirty="0"/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800" dirty="0"/>
              <a:t>1.	Essai clinique – pour un plus grand nombre de patients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800" dirty="0"/>
              <a:t>2.	Autorisation spéciale pour un patient donné (compassionate use)</a:t>
            </a:r>
          </a:p>
          <a:p>
            <a:pPr marL="536575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800" dirty="0"/>
              <a:t>Autorisation exceptionnelle dans le cas des stupéfiants</a:t>
            </a:r>
          </a:p>
        </p:txBody>
      </p:sp>
    </p:spTree>
    <p:extLst>
      <p:ext uri="{BB962C8B-B14F-4D97-AF65-F5344CB8AC3E}">
        <p14:creationId xmlns:p14="http://schemas.microsoft.com/office/powerpoint/2010/main" val="321587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7D5A3B-13B3-E243-9076-F377BA1DB645}"/>
              </a:ext>
            </a:extLst>
          </p:cNvPr>
          <p:cNvSpPr txBox="1"/>
          <p:nvPr/>
        </p:nvSpPr>
        <p:spPr>
          <a:xfrm>
            <a:off x="2375646" y="430307"/>
            <a:ext cx="27469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Indication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enregistrée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C18031-4FA8-ED4A-A5C9-68A9B64D7A4E}"/>
              </a:ext>
            </a:extLst>
          </p:cNvPr>
          <p:cNvSpPr txBox="1"/>
          <p:nvPr/>
        </p:nvSpPr>
        <p:spPr>
          <a:xfrm>
            <a:off x="2689835" y="1335743"/>
            <a:ext cx="21185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AMM ?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BD32C3E4-125B-2748-B28F-13D90B4648A2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749098" y="799637"/>
            <a:ext cx="1" cy="536106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162C3E4-ABFA-7841-93E6-B59B185499F4}"/>
              </a:ext>
            </a:extLst>
          </p:cNvPr>
          <p:cNvSpPr txBox="1"/>
          <p:nvPr/>
        </p:nvSpPr>
        <p:spPr>
          <a:xfrm>
            <a:off x="1334658" y="4061012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Off-label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73ED9A5-868B-904F-9B80-374FC3BC274A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1848901" y="2269274"/>
            <a:ext cx="0" cy="179173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aute 8">
            <a:extLst>
              <a:ext uri="{FF2B5EF4-FFF2-40B4-BE49-F238E27FC236}">
                <a16:creationId xmlns:a16="http://schemas.microsoft.com/office/drawing/2014/main" id="{A69AF5C8-2319-B747-A004-F88F6688E96C}"/>
              </a:ext>
            </a:extLst>
          </p:cNvPr>
          <p:cNvSpPr/>
          <p:nvPr/>
        </p:nvSpPr>
        <p:spPr>
          <a:xfrm>
            <a:off x="3668415" y="2019017"/>
            <a:ext cx="161365" cy="192739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88B53B8E-A5FC-CC4F-A4DF-2D9AA81321C3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3749098" y="1705073"/>
            <a:ext cx="1" cy="313944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0EA613A-6A80-8F46-B97F-1914768DEB75}"/>
              </a:ext>
            </a:extLst>
          </p:cNvPr>
          <p:cNvSpPr txBox="1"/>
          <p:nvPr/>
        </p:nvSpPr>
        <p:spPr>
          <a:xfrm>
            <a:off x="1663274" y="1961499"/>
            <a:ext cx="3712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l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DE" sz="1400" dirty="0" err="1"/>
              <a:t>Oui</a:t>
            </a:r>
            <a:endParaRPr lang="de-DE" sz="1400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79A114E-4426-814F-AD39-10CBF9F559DE}"/>
              </a:ext>
            </a:extLst>
          </p:cNvPr>
          <p:cNvCxnSpPr>
            <a:stCxn id="9" idx="1"/>
            <a:endCxn id="13" idx="3"/>
          </p:cNvCxnSpPr>
          <p:nvPr/>
        </p:nvCxnSpPr>
        <p:spPr>
          <a:xfrm flipH="1">
            <a:off x="2034527" y="2115387"/>
            <a:ext cx="16338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6BD1E32-1C46-F24D-8A75-3F0387C35D9A}"/>
              </a:ext>
            </a:extLst>
          </p:cNvPr>
          <p:cNvSpPr txBox="1"/>
          <p:nvPr/>
        </p:nvSpPr>
        <p:spPr>
          <a:xfrm>
            <a:off x="5350860" y="1941043"/>
            <a:ext cx="4209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l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DE" sz="1400" dirty="0"/>
              <a:t>Non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D9F0ED7D-1EAC-9147-A7E2-FADEA61D9902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>
            <a:off x="3829780" y="2094931"/>
            <a:ext cx="1521080" cy="20456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0BFAA9A-653D-614F-88A8-605D87ABADBD}"/>
              </a:ext>
            </a:extLst>
          </p:cNvPr>
          <p:cNvSpPr txBox="1"/>
          <p:nvPr/>
        </p:nvSpPr>
        <p:spPr>
          <a:xfrm>
            <a:off x="4899614" y="2795813"/>
            <a:ext cx="13234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Stupéfiant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F04CD84F-F065-C14D-B4F9-C64ADA878F32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 flipH="1">
            <a:off x="5561333" y="2248818"/>
            <a:ext cx="1" cy="546995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aute 28">
            <a:extLst>
              <a:ext uri="{FF2B5EF4-FFF2-40B4-BE49-F238E27FC236}">
                <a16:creationId xmlns:a16="http://schemas.microsoft.com/office/drawing/2014/main" id="{BA91395C-9976-C744-860B-35809E6749AD}"/>
              </a:ext>
            </a:extLst>
          </p:cNvPr>
          <p:cNvSpPr/>
          <p:nvPr/>
        </p:nvSpPr>
        <p:spPr>
          <a:xfrm>
            <a:off x="5480649" y="3437387"/>
            <a:ext cx="161365" cy="192739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1E0BBB06-B4CE-3640-8B4F-38742F04F00B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>
          <a:xfrm flipH="1">
            <a:off x="5561332" y="3165143"/>
            <a:ext cx="1" cy="272244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141C5B63-49A2-4148-AD17-4355EE4B5BCF}"/>
              </a:ext>
            </a:extLst>
          </p:cNvPr>
          <p:cNvSpPr txBox="1"/>
          <p:nvPr/>
        </p:nvSpPr>
        <p:spPr>
          <a:xfrm>
            <a:off x="4169373" y="3379869"/>
            <a:ext cx="4209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l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DE" sz="1400" dirty="0"/>
              <a:t>Non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CE5A92D4-EA86-8C46-923A-F5C38514C853}"/>
              </a:ext>
            </a:extLst>
          </p:cNvPr>
          <p:cNvCxnSpPr>
            <a:cxnSpLocks/>
            <a:stCxn id="29" idx="1"/>
            <a:endCxn id="33" idx="3"/>
          </p:cNvCxnSpPr>
          <p:nvPr/>
        </p:nvCxnSpPr>
        <p:spPr>
          <a:xfrm flipH="1">
            <a:off x="4590320" y="3533757"/>
            <a:ext cx="890329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F97FCC47-327E-2A46-8CE8-7DDFADD0D18C}"/>
              </a:ext>
            </a:extLst>
          </p:cNvPr>
          <p:cNvSpPr txBox="1"/>
          <p:nvPr/>
        </p:nvSpPr>
        <p:spPr>
          <a:xfrm>
            <a:off x="6755300" y="3379869"/>
            <a:ext cx="3712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l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de-DE" sz="1400" dirty="0" err="1"/>
              <a:t>Oui</a:t>
            </a:r>
            <a:endParaRPr lang="de-DE" sz="1400" dirty="0"/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FF174A3C-DE8A-BB4D-A928-E03752026312}"/>
              </a:ext>
            </a:extLst>
          </p:cNvPr>
          <p:cNvCxnSpPr>
            <a:cxnSpLocks/>
            <a:stCxn id="29" idx="3"/>
            <a:endCxn id="37" idx="1"/>
          </p:cNvCxnSpPr>
          <p:nvPr/>
        </p:nvCxnSpPr>
        <p:spPr>
          <a:xfrm>
            <a:off x="5642014" y="3533757"/>
            <a:ext cx="1113286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A179924A-A870-DF4E-840D-9F0FC10D8967}"/>
              </a:ext>
            </a:extLst>
          </p:cNvPr>
          <p:cNvSpPr txBox="1"/>
          <p:nvPr/>
        </p:nvSpPr>
        <p:spPr>
          <a:xfrm>
            <a:off x="3474470" y="4518174"/>
            <a:ext cx="18107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Compassionate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800" b="1" dirty="0" err="1">
                <a:solidFill>
                  <a:srgbClr val="000000"/>
                </a:solidFill>
              </a:rPr>
              <a:t>Use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DFBCEA94-D332-7A40-8E82-2E81FBC8432F}"/>
              </a:ext>
            </a:extLst>
          </p:cNvPr>
          <p:cNvCxnSpPr>
            <a:stCxn id="33" idx="2"/>
            <a:endCxn id="41" idx="0"/>
          </p:cNvCxnSpPr>
          <p:nvPr/>
        </p:nvCxnSpPr>
        <p:spPr>
          <a:xfrm flipH="1">
            <a:off x="4379845" y="3687644"/>
            <a:ext cx="2" cy="83053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9EFECBBB-800C-0F4D-8341-C222401A56D2}"/>
              </a:ext>
            </a:extLst>
          </p:cNvPr>
          <p:cNvSpPr txBox="1"/>
          <p:nvPr/>
        </p:nvSpPr>
        <p:spPr>
          <a:xfrm>
            <a:off x="6093261" y="4507470"/>
            <a:ext cx="16953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Autorisation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800" b="1" dirty="0" err="1">
                <a:solidFill>
                  <a:srgbClr val="000000"/>
                </a:solidFill>
              </a:rPr>
              <a:t>exceptionnelle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187DDE4D-FAB0-ED41-871F-AB3213471E1F}"/>
              </a:ext>
            </a:extLst>
          </p:cNvPr>
          <p:cNvCxnSpPr>
            <a:stCxn id="37" idx="2"/>
            <a:endCxn id="44" idx="0"/>
          </p:cNvCxnSpPr>
          <p:nvPr/>
        </p:nvCxnSpPr>
        <p:spPr>
          <a:xfrm>
            <a:off x="6940927" y="3687644"/>
            <a:ext cx="1" cy="819826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7" name="Grafik 46">
            <a:extLst>
              <a:ext uri="{FF2B5EF4-FFF2-40B4-BE49-F238E27FC236}">
                <a16:creationId xmlns:a16="http://schemas.microsoft.com/office/drawing/2014/main" id="{57DEAA44-1922-AB4A-8559-1953245D5A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06" y="3919527"/>
            <a:ext cx="827078" cy="34883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DC4CB659-5985-3645-8EA0-EDCE32E7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758" y="3925572"/>
            <a:ext cx="612060" cy="3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9" grpId="0" animBg="1"/>
      <p:bldP spid="13" grpId="0"/>
      <p:bldP spid="19" grpId="0"/>
      <p:bldP spid="24" grpId="0"/>
      <p:bldP spid="29" grpId="0" animBg="1"/>
      <p:bldP spid="33" grpId="0"/>
      <p:bldP spid="37" grpId="0"/>
      <p:bldP spid="41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Usage compassionnel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503D2A-ED60-EA4A-A67F-2A3911464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4959"/>
            <a:ext cx="3788954" cy="378895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3021874" y="1679758"/>
            <a:ext cx="5860869" cy="32793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PAP formellement une forme particulière d’un usage compassionnel de médicaments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… mais suit dans la pratique une autre procédure (autorisation </a:t>
            </a:r>
            <a:r>
              <a:rPr lang="fr-CH" sz="1200" dirty="0"/>
              <a:t>exceptionnelle</a:t>
            </a:r>
            <a:r>
              <a:rPr lang="fr-CH" sz="1400" dirty="0"/>
              <a:t>) 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Compassionate use = utilisation hors essais cliniques et sans AMM 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Ordonnance sur l'autorisation dans le domaine des médicaments (</a:t>
            </a:r>
            <a:r>
              <a:rPr lang="fr-CH" sz="1400" dirty="0" err="1"/>
              <a:t>OAMéd</a:t>
            </a:r>
            <a:r>
              <a:rPr lang="fr-CH" sz="1400" dirty="0"/>
              <a:t>), et Loi fédérale sur les médicaments et les dispositifs médicaux (</a:t>
            </a:r>
            <a:r>
              <a:rPr lang="fr-CH" sz="1400" dirty="0" err="1"/>
              <a:t>LPTh</a:t>
            </a:r>
            <a:r>
              <a:rPr lang="fr-CH" sz="1400" dirty="0"/>
              <a:t>) : </a:t>
            </a:r>
          </a:p>
          <a:p>
            <a:pPr marL="490538" indent="-133350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"autorisation à durée limitée" concernent médicaments à l'étude dont l'efficacité a déjà été démontrée dans des essais cliniques !</a:t>
            </a:r>
          </a:p>
          <a:p>
            <a:pPr marL="490538" indent="-133350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L'autorisation à durée limitée est délivrée par Swissmedic... </a:t>
            </a:r>
          </a:p>
        </p:txBody>
      </p:sp>
    </p:spTree>
    <p:extLst>
      <p:ext uri="{BB962C8B-B14F-4D97-AF65-F5344CB8AC3E}">
        <p14:creationId xmlns:p14="http://schemas.microsoft.com/office/powerpoint/2010/main" val="358857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Usage compassionnel </a:t>
            </a:r>
          </a:p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Conditions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6BC90C-D0F0-4144-8CA7-721D590E4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9538"/>
            <a:ext cx="3599543" cy="359954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3056708" y="1654454"/>
            <a:ext cx="5907997" cy="354971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Patients atteints de pathologies potentiellement graves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Aucune alternative efficace actuellement autorisée en Suisse</a:t>
            </a:r>
          </a:p>
          <a:p>
            <a:pPr marL="536575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400" dirty="0"/>
              <a:t>interventions d'urgence </a:t>
            </a:r>
          </a:p>
          <a:p>
            <a:pPr marL="536575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400" dirty="0"/>
              <a:t>interventions </a:t>
            </a:r>
            <a:r>
              <a:rPr lang="fr-CH" sz="1400" dirty="0" err="1"/>
              <a:t>ultima</a:t>
            </a:r>
            <a:r>
              <a:rPr lang="fr-CH" sz="1400" dirty="0"/>
              <a:t> ration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On peut s'attendre à un effet thérapeutique important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Durée claire et justifiée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Lieu de traitement / prescription est annoncé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Consentement éclairé par écrit du patient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/>
              <a:t>Produit déjà autorisé un pays tiers ou bien est en cours d'autorisation en Suisse. Si ce n'est pas le cas, des résultats scientifiques solides doivent être disponibles</a:t>
            </a:r>
          </a:p>
        </p:txBody>
      </p:sp>
    </p:spTree>
    <p:extLst>
      <p:ext uri="{BB962C8B-B14F-4D97-AF65-F5344CB8AC3E}">
        <p14:creationId xmlns:p14="http://schemas.microsoft.com/office/powerpoint/2010/main" val="144457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638930" y="266695"/>
            <a:ext cx="6237605" cy="646331"/>
          </a:xfr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350"/>
              </a:spcAft>
              <a:buClr>
                <a:srgbClr val="EA81E9"/>
              </a:buClr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Autorisation exceptionnelle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42DA2F-AC6D-0340-B4EF-F810AB7AB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439"/>
            <a:ext cx="3937000" cy="3937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6282" y="1754494"/>
            <a:ext cx="5919681" cy="3266890"/>
          </a:xfrm>
          <a:solidFill>
            <a:srgbClr val="FFFFFF">
              <a:alpha val="97000"/>
            </a:srgbClr>
          </a:solidFill>
        </p:spPr>
        <p:txBody>
          <a:bodyPr/>
          <a:lstStyle/>
          <a:p>
            <a:pPr marL="214313" indent="-214313" algn="l">
              <a:lnSpc>
                <a:spcPct val="150000"/>
              </a:lnSpc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 err="1"/>
              <a:t>Seul</a:t>
            </a:r>
            <a:r>
              <a:rPr lang="en-US" sz="1800" dirty="0"/>
              <a:t> le </a:t>
            </a:r>
            <a:r>
              <a:rPr lang="en-US" sz="1800" dirty="0" err="1"/>
              <a:t>médecin</a:t>
            </a:r>
            <a:r>
              <a:rPr lang="en-US" sz="1800" dirty="0"/>
              <a:t> </a:t>
            </a:r>
            <a:r>
              <a:rPr lang="en-US" sz="1800" dirty="0" err="1"/>
              <a:t>traitant</a:t>
            </a:r>
            <a:r>
              <a:rPr lang="en-US" sz="1800" dirty="0"/>
              <a:t> (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dire le </a:t>
            </a:r>
            <a:r>
              <a:rPr lang="en-US" sz="1800" dirty="0" err="1"/>
              <a:t>médecin</a:t>
            </a:r>
            <a:r>
              <a:rPr lang="en-US" sz="1800" dirty="0"/>
              <a:t> qui applique la substance) </a:t>
            </a:r>
            <a:r>
              <a:rPr lang="en-US" sz="1800" dirty="0" err="1"/>
              <a:t>peut</a:t>
            </a:r>
            <a:r>
              <a:rPr lang="en-US" sz="1800" dirty="0"/>
              <a:t> faire la </a:t>
            </a:r>
            <a:r>
              <a:rPr lang="en-US" sz="1800" dirty="0" err="1"/>
              <a:t>demande</a:t>
            </a:r>
            <a:r>
              <a:rPr lang="en-US" sz="1800" dirty="0"/>
              <a:t>, avec le </a:t>
            </a:r>
            <a:r>
              <a:rPr lang="en-US" sz="1800" dirty="0" err="1"/>
              <a:t>consentement</a:t>
            </a:r>
            <a:r>
              <a:rPr lang="en-US" sz="1800" dirty="0"/>
              <a:t> </a:t>
            </a:r>
            <a:r>
              <a:rPr lang="en-US" sz="1800" dirty="0" err="1"/>
              <a:t>écrit</a:t>
            </a:r>
            <a:r>
              <a:rPr lang="en-US" sz="1800" dirty="0"/>
              <a:t> du patient</a:t>
            </a:r>
          </a:p>
          <a:p>
            <a:pPr marL="214313" indent="-214313" algn="l">
              <a:lnSpc>
                <a:spcPct val="150000"/>
              </a:lnSpc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Les </a:t>
            </a:r>
            <a:r>
              <a:rPr lang="en-US" sz="1800" dirty="0" err="1"/>
              <a:t>demandes</a:t>
            </a:r>
            <a:r>
              <a:rPr lang="en-US" sz="1800" dirty="0"/>
              <a:t> </a:t>
            </a:r>
            <a:r>
              <a:rPr lang="en-US" sz="1800" dirty="0" err="1"/>
              <a:t>directes</a:t>
            </a:r>
            <a:r>
              <a:rPr lang="en-US" sz="1800" dirty="0"/>
              <a:t> de la part des patients ne </a:t>
            </a:r>
            <a:r>
              <a:rPr lang="en-US" sz="1800" dirty="0" err="1"/>
              <a:t>sont</a:t>
            </a:r>
            <a:r>
              <a:rPr lang="en-US" sz="1800" dirty="0"/>
              <a:t> pas </a:t>
            </a:r>
            <a:r>
              <a:rPr lang="en-US" sz="1800" dirty="0" err="1"/>
              <a:t>recevables</a:t>
            </a:r>
            <a:endParaRPr lang="en-US" sz="1800" dirty="0"/>
          </a:p>
          <a:p>
            <a:pPr marL="214313" indent="-214313" algn="l">
              <a:lnSpc>
                <a:spcPct val="150000"/>
              </a:lnSpc>
              <a:spcAft>
                <a:spcPts val="300"/>
              </a:spcAft>
              <a:buClr>
                <a:srgbClr val="9FD0AB"/>
              </a:buClr>
              <a:buChar char="•"/>
            </a:pPr>
            <a:r>
              <a:rPr lang="en-US" sz="1800" dirty="0"/>
              <a:t>Le rapport final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aussi</a:t>
            </a:r>
            <a:r>
              <a:rPr lang="en-US" sz="1800" dirty="0"/>
              <a:t> </a:t>
            </a:r>
            <a:r>
              <a:rPr lang="en-US" sz="1800" dirty="0" err="1"/>
              <a:t>soumis</a:t>
            </a:r>
            <a:r>
              <a:rPr lang="en-US" sz="1800" dirty="0"/>
              <a:t> par le </a:t>
            </a:r>
            <a:r>
              <a:rPr lang="en-US" sz="1800" dirty="0" err="1"/>
              <a:t>médecin</a:t>
            </a:r>
            <a:r>
              <a:rPr lang="en-US" sz="1800" dirty="0"/>
              <a:t> </a:t>
            </a:r>
            <a:r>
              <a:rPr lang="en-US" sz="1800" dirty="0" err="1"/>
              <a:t>traitant</a:t>
            </a:r>
            <a:endParaRPr lang="en-US" sz="1800" dirty="0"/>
          </a:p>
          <a:p>
            <a:pPr marL="214313" indent="-214313" algn="l">
              <a:lnSpc>
                <a:spcPct val="150000"/>
              </a:lnSpc>
              <a:spcAft>
                <a:spcPts val="300"/>
              </a:spcAft>
              <a:buClr>
                <a:srgbClr val="9FD0AB"/>
              </a:buClr>
              <a:buChar char="•"/>
            </a:pPr>
            <a:endParaRPr lang="en-US" sz="1800" dirty="0"/>
          </a:p>
          <a:p>
            <a:pPr marL="214313" indent="-214313" algn="l">
              <a:lnSpc>
                <a:spcPct val="150000"/>
              </a:lnSpc>
              <a:spcAft>
                <a:spcPts val="300"/>
              </a:spcAft>
              <a:buClr>
                <a:srgbClr val="9FD0AB"/>
              </a:buClr>
              <a:buChar char="•"/>
            </a:pPr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64797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F7BB3DB-A6DB-0246-9D76-8AF83BD26E08}"/>
              </a:ext>
            </a:extLst>
          </p:cNvPr>
          <p:cNvSpPr/>
          <p:nvPr/>
        </p:nvSpPr>
        <p:spPr>
          <a:xfrm>
            <a:off x="1037699" y="2825391"/>
            <a:ext cx="3335481" cy="2631490"/>
          </a:xfrm>
          <a:prstGeom prst="rect">
            <a:avLst/>
          </a:prstGeom>
          <a:solidFill>
            <a:srgbClr val="FFFFFF">
              <a:alpha val="82000"/>
            </a:srgbClr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Ensemble devoirs et obligations imposés aux membres d’une association professionnelle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S’appliquent de manière identique </a:t>
            </a:r>
          </a:p>
          <a:p>
            <a:pPr marL="536575" indent="-179388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à tous les membres du groupe</a:t>
            </a:r>
          </a:p>
          <a:p>
            <a:pPr marL="536575" indent="-179388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dans toutes les situations de la pratique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Pas nécessaire de réfléchir aux valeurs qui la sous-tendent 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… ni même de partager ces valeurs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54EA632-AF31-8B42-8C06-04591C2BC6E7}"/>
              </a:ext>
            </a:extLst>
          </p:cNvPr>
          <p:cNvGrpSpPr/>
          <p:nvPr/>
        </p:nvGrpSpPr>
        <p:grpSpPr>
          <a:xfrm>
            <a:off x="5561105" y="268942"/>
            <a:ext cx="1861670" cy="2444374"/>
            <a:chOff x="5561105" y="268942"/>
            <a:chExt cx="1861670" cy="2444374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AB13B7AB-ECBB-724B-92BC-2FDBFE6A2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1105" y="851646"/>
              <a:ext cx="1861670" cy="1861670"/>
            </a:xfrm>
            <a:prstGeom prst="round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932D77E-BDE7-FA41-8AC7-9A122FB74445}"/>
                </a:ext>
              </a:extLst>
            </p:cNvPr>
            <p:cNvSpPr txBox="1"/>
            <p:nvPr/>
          </p:nvSpPr>
          <p:spPr>
            <a:xfrm>
              <a:off x="5882319" y="268942"/>
              <a:ext cx="121924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b="1" dirty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kumimoji="0" lang="fr-CH" sz="2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thique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B2BA9AA-AB34-0342-A98D-CFEA648E9EC7}"/>
              </a:ext>
            </a:extLst>
          </p:cNvPr>
          <p:cNvGrpSpPr/>
          <p:nvPr/>
        </p:nvGrpSpPr>
        <p:grpSpPr>
          <a:xfrm>
            <a:off x="1771211" y="277908"/>
            <a:ext cx="1868458" cy="2435408"/>
            <a:chOff x="1771211" y="277908"/>
            <a:chExt cx="1868458" cy="243540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25C38C1-F3E1-8147-B8A1-22FE4037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77999" y="851646"/>
              <a:ext cx="1861670" cy="1861670"/>
            </a:xfrm>
            <a:prstGeom prst="round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911BF89-27F2-9D48-87F9-0B1302B313D0}"/>
                </a:ext>
              </a:extLst>
            </p:cNvPr>
            <p:cNvSpPr/>
            <p:nvPr/>
          </p:nvSpPr>
          <p:spPr>
            <a:xfrm>
              <a:off x="1771211" y="277908"/>
              <a:ext cx="186845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fr-CH" b="1" dirty="0">
                  <a:solidFill>
                    <a:schemeClr val="bg1">
                      <a:lumMod val="50000"/>
                    </a:schemeClr>
                  </a:solidFill>
                </a:rPr>
                <a:t>Déontologie</a:t>
              </a:r>
              <a:endParaRPr lang="de-DE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D988EFA-77D5-9A4D-8055-8EFA4AF3EBD4}"/>
              </a:ext>
            </a:extLst>
          </p:cNvPr>
          <p:cNvSpPr/>
          <p:nvPr/>
        </p:nvSpPr>
        <p:spPr>
          <a:xfrm>
            <a:off x="4851398" y="2834357"/>
            <a:ext cx="3281083" cy="2262158"/>
          </a:xfrm>
          <a:prstGeom prst="rect">
            <a:avLst/>
          </a:prstGeom>
          <a:solidFill>
            <a:srgbClr val="FFFFFF">
              <a:alpha val="82000"/>
            </a:srgbClr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Deux règles ou plus s’appliquent à la même situation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Ne définit pas d’avance la conduite appropriée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Propose une méthode réflexive pour la trouver</a:t>
            </a:r>
          </a:p>
          <a:p>
            <a:pPr marL="180975" indent="-180975" algn="l"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fr-CH" sz="1400" dirty="0">
                <a:solidFill>
                  <a:srgbClr val="404040"/>
                </a:solidFill>
                <a:latin typeface="+mj-lt"/>
              </a:rPr>
              <a:t>Invite le professionnel à réfléchir sur les valeurs qui motivent son action et à choisir</a:t>
            </a:r>
          </a:p>
        </p:txBody>
      </p:sp>
    </p:spTree>
    <p:extLst>
      <p:ext uri="{BB962C8B-B14F-4D97-AF65-F5344CB8AC3E}">
        <p14:creationId xmlns:p14="http://schemas.microsoft.com/office/powerpoint/2010/main" val="429085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  <p:bldP spid="9" grpId="0" build="p" bldLvl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7305E76-C476-F04B-B0DA-22879A7624F5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Demande d’autorisation exceptionnelle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0EBB8F-5844-BC4E-A973-306848034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819"/>
            <a:ext cx="4339771" cy="433977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8EB70A-5073-0443-A402-FFAC8EF7C022}"/>
              </a:ext>
            </a:extLst>
          </p:cNvPr>
          <p:cNvSpPr/>
          <p:nvPr/>
        </p:nvSpPr>
        <p:spPr>
          <a:xfrm>
            <a:off x="3413760" y="1299881"/>
            <a:ext cx="5336532" cy="389964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>
                <a:solidFill>
                  <a:srgbClr val="404040"/>
                </a:solidFill>
              </a:rPr>
              <a:t>Lettre qui argumente l’utilité </a:t>
            </a:r>
            <a:r>
              <a:rPr lang="fr-CH" sz="1400" b="1" dirty="0">
                <a:solidFill>
                  <a:srgbClr val="404040"/>
                </a:solidFill>
              </a:rPr>
              <a:t>et</a:t>
            </a:r>
            <a:r>
              <a:rPr lang="fr-CH" sz="1400" dirty="0">
                <a:solidFill>
                  <a:srgbClr val="404040"/>
                </a:solidFill>
              </a:rPr>
              <a:t> la nécessité de la prescription de la </a:t>
            </a:r>
            <a:r>
              <a:rPr lang="fr-CH" sz="1400" b="1" dirty="0">
                <a:solidFill>
                  <a:srgbClr val="404040"/>
                </a:solidFill>
              </a:rPr>
              <a:t>substance spécifique </a:t>
            </a:r>
            <a:r>
              <a:rPr lang="fr-CH" sz="1400" dirty="0">
                <a:solidFill>
                  <a:srgbClr val="404040"/>
                </a:solidFill>
              </a:rPr>
              <a:t>chez </a:t>
            </a:r>
            <a:r>
              <a:rPr lang="fr-CH" sz="1400" b="1" dirty="0">
                <a:solidFill>
                  <a:srgbClr val="404040"/>
                </a:solidFill>
              </a:rPr>
              <a:t>un patient donné</a:t>
            </a:r>
            <a:endParaRPr lang="de-CH" sz="1400" b="1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Données concernant le patient (nom, sexe, date de naissance et adresse)</a:t>
            </a:r>
            <a:endParaRPr lang="de-CH" sz="14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Les diagnostics</a:t>
            </a:r>
            <a:endParaRPr lang="de-CH" sz="14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L’indication pour le traitement</a:t>
            </a:r>
            <a:endParaRPr lang="de-CH" sz="1400" dirty="0">
              <a:solidFill>
                <a:srgbClr val="404040"/>
              </a:solidFill>
            </a:endParaRPr>
          </a:p>
          <a:p>
            <a:pPr marL="536575" lvl="1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Justification du traitement souhaité </a:t>
            </a:r>
          </a:p>
          <a:p>
            <a:pPr marL="536575" lvl="1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Utilité </a:t>
            </a:r>
            <a:r>
              <a:rPr lang="fr-CH" sz="1400" u="sng" dirty="0">
                <a:solidFill>
                  <a:srgbClr val="404040"/>
                </a:solidFill>
              </a:rPr>
              <a:t>et</a:t>
            </a:r>
            <a:r>
              <a:rPr lang="fr-CH" sz="1400" dirty="0">
                <a:solidFill>
                  <a:srgbClr val="404040"/>
                </a:solidFill>
              </a:rPr>
              <a:t> nécessité !</a:t>
            </a:r>
            <a:endParaRPr lang="de-CH" sz="14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La médication (LSD, psilocybine etc.) et sa posologie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Durée envisagée du traitement, nombre d’applications prévues</a:t>
            </a:r>
            <a:endParaRPr lang="de-CH" sz="14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L’action souhaitée (p.ex. effet antidépresseur, relance d’un processus psychothérapeutique spécifique etc.)</a:t>
            </a:r>
            <a:endParaRPr lang="de-CH" sz="14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400" dirty="0">
                <a:solidFill>
                  <a:srgbClr val="404040"/>
                </a:solidFill>
              </a:rPr>
              <a:t>Provenance (producteur, pharmacie)</a:t>
            </a:r>
            <a:endParaRPr lang="de-CH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7305E76-C476-F04B-B0DA-22879A7624F5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Règles déontologiques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49D483-BCEA-5A45-A0E8-3A49A8914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339"/>
            <a:ext cx="4093754" cy="409375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8EB70A-5073-0443-A402-FFAC8EF7C022}"/>
              </a:ext>
            </a:extLst>
          </p:cNvPr>
          <p:cNvSpPr/>
          <p:nvPr/>
        </p:nvSpPr>
        <p:spPr>
          <a:xfrm>
            <a:off x="2886635" y="2200832"/>
            <a:ext cx="6078071" cy="221876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600" dirty="0">
                <a:solidFill>
                  <a:srgbClr val="404040"/>
                </a:solidFill>
              </a:rPr>
              <a:t>Pour rappel :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endParaRPr lang="fr-CH" sz="16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Code de </a:t>
            </a:r>
            <a:r>
              <a:rPr lang="fr-CH" sz="1600" dirty="0" err="1">
                <a:solidFill>
                  <a:srgbClr val="404040"/>
                </a:solidFill>
              </a:rPr>
              <a:t>déontologie</a:t>
            </a:r>
            <a:r>
              <a:rPr lang="fr-CH" sz="1600" dirty="0">
                <a:solidFill>
                  <a:srgbClr val="404040"/>
                </a:solidFill>
              </a:rPr>
              <a:t> de la FMH </a:t>
            </a:r>
          </a:p>
          <a:p>
            <a:pPr marL="536575" lvl="1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600" dirty="0">
                <a:solidFill>
                  <a:srgbClr val="404040"/>
                </a:solidFill>
                <a:hlinkClick r:id="rId4"/>
              </a:rPr>
              <a:t>https://www.fmh.ch/files/pdf7/code-de-deontologie-fmh.pdf</a:t>
            </a:r>
            <a:endParaRPr lang="fr-CH" sz="1600" dirty="0">
              <a:solidFill>
                <a:srgbClr val="404040"/>
              </a:solidFill>
            </a:endParaRPr>
          </a:p>
          <a:p>
            <a:pPr marL="214313" lvl="1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Directives médico-éthiques de l’ASSM</a:t>
            </a:r>
          </a:p>
          <a:p>
            <a:pPr marL="536575" lvl="1" indent="-179388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600" dirty="0">
                <a:solidFill>
                  <a:srgbClr val="404040"/>
                </a:solidFill>
                <a:hlinkClick r:id="rId5"/>
              </a:rPr>
              <a:t>https://www.samw.ch/fr/Publications/Directives.html</a:t>
            </a:r>
            <a:endParaRPr lang="fr-CH" sz="1600" dirty="0">
              <a:solidFill>
                <a:srgbClr val="404040"/>
              </a:solidFill>
            </a:endParaRPr>
          </a:p>
          <a:p>
            <a:pPr marL="214313" lvl="1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endParaRPr lang="fr-CH" sz="16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endParaRPr lang="fr-CH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7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7305E76-C476-F04B-B0DA-22879A7624F5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Règles déontologiques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4DFFBB-97E7-4941-9DCB-1A018FFBC1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182"/>
            <a:ext cx="4162697" cy="416269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8EB70A-5073-0443-A402-FFAC8EF7C022}"/>
              </a:ext>
            </a:extLst>
          </p:cNvPr>
          <p:cNvSpPr/>
          <p:nvPr/>
        </p:nvSpPr>
        <p:spPr>
          <a:xfrm>
            <a:off x="3307976" y="1468008"/>
            <a:ext cx="5719482" cy="38630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1.	Autorisations OFSP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2.	Substances acquises légalement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3.	Déclaration effets indésirables à Swissmedic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4.	Encadrement psychothérapeutique en amont et en aval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5.	Garantie d’un cadre médicalisé et possibilité d’une hospitalisation rapide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6.	Indication basée sur les évidences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7.	Pas de </a:t>
            </a:r>
            <a:r>
              <a:rPr lang="fr-CH" sz="1600" dirty="0" err="1">
                <a:solidFill>
                  <a:srgbClr val="404040"/>
                </a:solidFill>
              </a:rPr>
              <a:t>psychonautisme</a:t>
            </a:r>
            <a:endParaRPr lang="fr-CH" sz="16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8. Pas de </a:t>
            </a:r>
            <a:r>
              <a:rPr lang="fr-CH" sz="1600" dirty="0" err="1">
                <a:solidFill>
                  <a:srgbClr val="404040"/>
                </a:solidFill>
              </a:rPr>
              <a:t>proselytisme</a:t>
            </a:r>
            <a:endParaRPr lang="fr-CH" sz="1600" dirty="0">
              <a:solidFill>
                <a:srgbClr val="404040"/>
              </a:solidFill>
            </a:endParaRP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9. 	Connaissances professionnelles 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>
                <a:solidFill>
                  <a:srgbClr val="404040"/>
                </a:solidFill>
              </a:rPr>
              <a:t>10.Facturation adaptée au compassionate use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endParaRPr lang="fr-CH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2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FA4698-5B31-2A4B-B683-D13917DC42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5010"/>
            <a:ext cx="3718560" cy="371856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Déclaration effets indésirables à Swissmedic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3239589" y="1827516"/>
            <a:ext cx="5536602" cy="335408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600" dirty="0"/>
              <a:t>Loi sur les produits thérapeutiques 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/>
              <a:t>Effets indésirables graves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/>
              <a:t>Effets indésirables encore inconnus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/>
              <a:t>Effets indésirables revêtant une importance médicale particulière (par exemple, une intervention médicale opportune a permis d’éviter les situations susmentionnées)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/>
              <a:t>Doivent être annoncés dans un délai de 15 jours après leur identification</a:t>
            </a:r>
          </a:p>
          <a:p>
            <a:pPr marL="214313" indent="-214313"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600" dirty="0"/>
              <a:t>Pas nécessaire d'avoir confirmation d'une relation de cause à effet </a:t>
            </a:r>
          </a:p>
        </p:txBody>
      </p:sp>
    </p:spTree>
    <p:extLst>
      <p:ext uri="{BB962C8B-B14F-4D97-AF65-F5344CB8AC3E}">
        <p14:creationId xmlns:p14="http://schemas.microsoft.com/office/powerpoint/2010/main" val="56810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Code de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déontologie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de la FMH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690282" y="1479174"/>
            <a:ext cx="8077200" cy="370242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800" dirty="0"/>
              <a:t>Art. 8 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800" b="1" dirty="0"/>
              <a:t>Pratiques </a:t>
            </a:r>
            <a:r>
              <a:rPr lang="fr-CH" sz="1800" b="1" dirty="0" err="1"/>
              <a:t>médicales</a:t>
            </a:r>
            <a:r>
              <a:rPr lang="fr-CH" sz="1800" b="1" dirty="0"/>
              <a:t> discutables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800" dirty="0"/>
              <a:t>Le recours à des pratiques diagnostiques et </a:t>
            </a:r>
            <a:r>
              <a:rPr lang="fr-CH" sz="1800" dirty="0" err="1"/>
              <a:t>thérapeutiques</a:t>
            </a:r>
            <a:r>
              <a:rPr lang="fr-CH" sz="1800" dirty="0"/>
              <a:t> discutables est inadmissible lorsqu’une telle </a:t>
            </a:r>
            <a:r>
              <a:rPr lang="fr-CH" sz="1800" dirty="0" err="1"/>
              <a:t>activite</a:t>
            </a:r>
            <a:r>
              <a:rPr lang="fr-CH" sz="1800" dirty="0"/>
              <a:t>́ s’exerce au </a:t>
            </a:r>
            <a:r>
              <a:rPr lang="fr-CH" sz="1800" b="1" dirty="0" err="1"/>
              <a:t>mépris</a:t>
            </a:r>
            <a:r>
              <a:rPr lang="fr-CH" sz="1800" b="1" dirty="0"/>
              <a:t> des connaissances </a:t>
            </a:r>
            <a:r>
              <a:rPr lang="fr-CH" sz="1800" b="1" dirty="0" err="1"/>
              <a:t>médicales</a:t>
            </a:r>
            <a:r>
              <a:rPr lang="fr-CH" sz="1800" b="1" dirty="0"/>
              <a:t> scientifiquement </a:t>
            </a:r>
            <a:r>
              <a:rPr lang="fr-CH" sz="1800" b="1" dirty="0" err="1"/>
              <a:t>établies</a:t>
            </a:r>
            <a:r>
              <a:rPr lang="fr-CH" sz="1800" b="1" dirty="0"/>
              <a:t> </a:t>
            </a:r>
            <a:r>
              <a:rPr lang="fr-CH" sz="1800" dirty="0"/>
              <a:t>et en abusant de la confiance, de l’ignorance, de la </a:t>
            </a:r>
            <a:r>
              <a:rPr lang="fr-CH" sz="1800" dirty="0" err="1"/>
              <a:t>crédulite</a:t>
            </a:r>
            <a:r>
              <a:rPr lang="fr-CH" sz="1800" dirty="0"/>
              <a:t>́ ou du </a:t>
            </a:r>
            <a:r>
              <a:rPr lang="fr-CH" sz="1800" dirty="0" err="1"/>
              <a:t>désarroi</a:t>
            </a:r>
            <a:r>
              <a:rPr lang="fr-CH" sz="1800" dirty="0"/>
              <a:t> d’un patient. Il est </a:t>
            </a:r>
            <a:r>
              <a:rPr lang="fr-CH" sz="1800" dirty="0" err="1"/>
              <a:t>également</a:t>
            </a:r>
            <a:r>
              <a:rPr lang="fr-CH" sz="1800" dirty="0"/>
              <a:t> inadmissible de promettre le </a:t>
            </a:r>
            <a:r>
              <a:rPr lang="fr-CH" sz="1800" dirty="0" err="1"/>
              <a:t>succès</a:t>
            </a:r>
            <a:r>
              <a:rPr lang="fr-CH" sz="1800" dirty="0"/>
              <a:t> d’un traitement, en particulier lorsqu’il s’agit de maladies qui, au stade actuel des connaissances scientifiques, sont </a:t>
            </a:r>
            <a:r>
              <a:rPr lang="fr-CH" sz="1800" dirty="0" err="1"/>
              <a:t>réputées</a:t>
            </a:r>
            <a:r>
              <a:rPr lang="fr-CH" sz="1800" dirty="0"/>
              <a:t> incurables.</a:t>
            </a:r>
          </a:p>
        </p:txBody>
      </p:sp>
    </p:spTree>
    <p:extLst>
      <p:ext uri="{BB962C8B-B14F-4D97-AF65-F5344CB8AC3E}">
        <p14:creationId xmlns:p14="http://schemas.microsoft.com/office/powerpoint/2010/main" val="396990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F9A30-B421-974E-A1B7-AE7F802D02DB}"/>
              </a:ext>
            </a:extLst>
          </p:cNvPr>
          <p:cNvSpPr txBox="1">
            <a:spLocks noChangeArrowheads="1"/>
          </p:cNvSpPr>
          <p:nvPr/>
        </p:nvSpPr>
        <p:spPr>
          <a:xfrm>
            <a:off x="539362" y="248766"/>
            <a:ext cx="7869532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Code de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déontologie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de la FMH</a:t>
            </a:r>
          </a:p>
          <a:p>
            <a:pPr algn="ctr">
              <a:spcBef>
                <a:spcPts val="600"/>
              </a:spcBef>
              <a:buClr>
                <a:srgbClr val="EA81E9"/>
              </a:buClr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Annexe 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1E328D-112E-AA4E-9AE1-C4CB7B3755AF}"/>
              </a:ext>
            </a:extLst>
          </p:cNvPr>
          <p:cNvSpPr/>
          <p:nvPr/>
        </p:nvSpPr>
        <p:spPr>
          <a:xfrm>
            <a:off x="690282" y="1479174"/>
            <a:ext cx="8077200" cy="420445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b="1" dirty="0"/>
              <a:t>2. </a:t>
            </a:r>
            <a:r>
              <a:rPr lang="fr-CH" sz="1400" b="1" dirty="0" err="1"/>
              <a:t>Publicite</a:t>
            </a:r>
            <a:r>
              <a:rPr lang="fr-CH" sz="1400" b="1" dirty="0"/>
              <a:t>́ illicite </a:t>
            </a:r>
            <a:r>
              <a:rPr lang="fr-CH" sz="1400" dirty="0"/>
              <a:t>(Code de </a:t>
            </a:r>
            <a:r>
              <a:rPr lang="fr-CH" sz="1400" dirty="0" err="1"/>
              <a:t>déontologie</a:t>
            </a:r>
            <a:r>
              <a:rPr lang="fr-CH" sz="1400" dirty="0"/>
              <a:t>, art. 20, 2e al.)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2.1. Une information est </a:t>
            </a:r>
            <a:r>
              <a:rPr lang="fr-CH" sz="1400" dirty="0" err="1"/>
              <a:t>réputée</a:t>
            </a:r>
            <a:r>
              <a:rPr lang="fr-CH" sz="1400" dirty="0"/>
              <a:t> non objective lorsqu’elle ne garantit pas l’</a:t>
            </a:r>
            <a:r>
              <a:rPr lang="fr-CH" sz="1400" dirty="0" err="1"/>
              <a:t>objectivite</a:t>
            </a:r>
            <a:r>
              <a:rPr lang="fr-CH" sz="1400" dirty="0"/>
              <a:t>́ </a:t>
            </a:r>
            <a:r>
              <a:rPr lang="fr-CH" sz="1400" dirty="0" err="1"/>
              <a:t>médicale</a:t>
            </a:r>
            <a:r>
              <a:rPr lang="fr-CH" sz="1400" dirty="0"/>
              <a:t> voulue, ne se fonde pas sur l’</a:t>
            </a:r>
            <a:r>
              <a:rPr lang="fr-CH" sz="1400" dirty="0" err="1"/>
              <a:t>expérience</a:t>
            </a:r>
            <a:r>
              <a:rPr lang="fr-CH" sz="1400" dirty="0"/>
              <a:t> ou ne </a:t>
            </a:r>
            <a:r>
              <a:rPr lang="fr-CH" sz="1400" dirty="0" err="1"/>
              <a:t>répond</a:t>
            </a:r>
            <a:r>
              <a:rPr lang="fr-CH" sz="1400" dirty="0"/>
              <a:t> pas, tant par sa teneur que par sa forme, au besoin d’information des patients ou des </a:t>
            </a:r>
            <a:r>
              <a:rPr lang="fr-CH" sz="1400" dirty="0" err="1"/>
              <a:t>confrères</a:t>
            </a:r>
            <a:r>
              <a:rPr lang="fr-CH" sz="1400" dirty="0"/>
              <a:t>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2.2. Une information est </a:t>
            </a:r>
            <a:r>
              <a:rPr lang="fr-CH" sz="1400" dirty="0" err="1"/>
              <a:t>réputée</a:t>
            </a:r>
            <a:r>
              <a:rPr lang="fr-CH" sz="1400" dirty="0"/>
              <a:t> </a:t>
            </a:r>
            <a:r>
              <a:rPr lang="fr-CH" sz="1400" dirty="0" err="1"/>
              <a:t>mensongère</a:t>
            </a:r>
            <a:r>
              <a:rPr lang="fr-CH" sz="1400" dirty="0"/>
              <a:t> lorsqu’elle ne s’appuie pas sur des faits.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2.3. L’information nuit à la </a:t>
            </a:r>
            <a:r>
              <a:rPr lang="fr-CH" sz="1400" dirty="0" err="1"/>
              <a:t>réputation</a:t>
            </a:r>
            <a:r>
              <a:rPr lang="fr-CH" sz="1400" dirty="0"/>
              <a:t> de la profession </a:t>
            </a:r>
            <a:r>
              <a:rPr lang="fr-CH" sz="1400" dirty="0" err="1"/>
              <a:t>médicale</a:t>
            </a:r>
            <a:r>
              <a:rPr lang="fr-CH" sz="1400" dirty="0"/>
              <a:t>, en particulier lorsqu’elle: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• </a:t>
            </a:r>
            <a:r>
              <a:rPr lang="fr-CH" sz="1400" dirty="0" err="1"/>
              <a:t>établit</a:t>
            </a:r>
            <a:r>
              <a:rPr lang="fr-CH" sz="1400" dirty="0"/>
              <a:t> des comparaisons </a:t>
            </a:r>
            <a:r>
              <a:rPr lang="fr-CH" sz="1400" dirty="0" err="1"/>
              <a:t>discréditant</a:t>
            </a:r>
            <a:r>
              <a:rPr lang="fr-CH" sz="1400" dirty="0"/>
              <a:t> des </a:t>
            </a:r>
            <a:r>
              <a:rPr lang="fr-CH" sz="1400" dirty="0" err="1"/>
              <a:t>confrères</a:t>
            </a:r>
            <a:r>
              <a:rPr lang="fr-CH" sz="1400" dirty="0"/>
              <a:t>, rabaissant p. ex. leur </a:t>
            </a:r>
            <a:r>
              <a:rPr lang="fr-CH" sz="1400" dirty="0" err="1"/>
              <a:t>activite</a:t>
            </a:r>
            <a:r>
              <a:rPr lang="fr-CH" sz="1400" dirty="0"/>
              <a:t>́ ou leurs </a:t>
            </a:r>
            <a:r>
              <a:rPr lang="fr-CH" sz="1400" dirty="0" err="1"/>
              <a:t>méthodes</a:t>
            </a:r>
            <a:r>
              <a:rPr lang="fr-CH" sz="1400" dirty="0"/>
              <a:t> </a:t>
            </a:r>
            <a:r>
              <a:rPr lang="fr-CH" sz="1400" dirty="0" err="1"/>
              <a:t>médicales</a:t>
            </a:r>
            <a:r>
              <a:rPr lang="fr-CH" sz="1400" dirty="0"/>
              <a:t>;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• contient des recommandations </a:t>
            </a:r>
            <a:r>
              <a:rPr lang="fr-CH" sz="1400" dirty="0" err="1"/>
              <a:t>émanant</a:t>
            </a:r>
            <a:r>
              <a:rPr lang="fr-CH" sz="1400" dirty="0"/>
              <a:t> de patients;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• sert à </a:t>
            </a:r>
            <a:r>
              <a:rPr lang="fr-CH" sz="1400" dirty="0" err="1"/>
              <a:t>célébrer</a:t>
            </a:r>
            <a:r>
              <a:rPr lang="fr-CH" sz="1400" dirty="0"/>
              <a:t> ses propres louanges ou qu’elle </a:t>
            </a:r>
            <a:r>
              <a:rPr lang="fr-CH" sz="1400" dirty="0" err="1"/>
              <a:t>présente</a:t>
            </a:r>
            <a:r>
              <a:rPr lang="fr-CH" sz="1400" dirty="0"/>
              <a:t> sa propre </a:t>
            </a:r>
            <a:r>
              <a:rPr lang="fr-CH" sz="1400" dirty="0" err="1"/>
              <a:t>activite</a:t>
            </a:r>
            <a:r>
              <a:rPr lang="fr-CH" sz="1400" dirty="0"/>
              <a:t>́ </a:t>
            </a:r>
            <a:r>
              <a:rPr lang="fr-CH" sz="1400" dirty="0" err="1"/>
              <a:t>médicale</a:t>
            </a:r>
            <a:r>
              <a:rPr lang="fr-CH" sz="1400" dirty="0"/>
              <a:t> dans un style ouvertement publicitaire, </a:t>
            </a:r>
            <a:r>
              <a:rPr lang="fr-CH" sz="1400" dirty="0" err="1"/>
              <a:t>appuye</a:t>
            </a:r>
            <a:r>
              <a:rPr lang="fr-CH" sz="1400" dirty="0"/>
              <a:t>́ et tapageur;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• </a:t>
            </a:r>
            <a:r>
              <a:rPr lang="fr-CH" sz="1400" dirty="0" err="1"/>
              <a:t>éveille</a:t>
            </a:r>
            <a:r>
              <a:rPr lang="fr-CH" sz="1400" dirty="0"/>
              <a:t> dans le public des </a:t>
            </a:r>
            <a:r>
              <a:rPr lang="fr-CH" sz="1400" b="1" dirty="0"/>
              <a:t>espoirs </a:t>
            </a:r>
            <a:r>
              <a:rPr lang="fr-CH" sz="1400" b="1" dirty="0" err="1"/>
              <a:t>insensés</a:t>
            </a:r>
            <a:r>
              <a:rPr lang="fr-CH" sz="1400" b="1" dirty="0"/>
              <a:t> ou de nature à fausser le jugement</a:t>
            </a:r>
            <a:r>
              <a:rPr lang="fr-CH" sz="1400" dirty="0"/>
              <a:t>;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…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</a:pPr>
            <a:r>
              <a:rPr lang="fr-CH" sz="1400" dirty="0"/>
              <a:t>• a pour seul objectif de </a:t>
            </a:r>
            <a:r>
              <a:rPr lang="fr-CH" sz="1400" b="1" dirty="0"/>
              <a:t>promouvoir sa propre image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5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B87771-80D6-DF4F-A390-8CBF720D8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93341" y="1353670"/>
            <a:ext cx="4150659" cy="41506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3291C98-4C87-C74D-89F7-15D2AA5CC521}"/>
              </a:ext>
            </a:extLst>
          </p:cNvPr>
          <p:cNvSpPr/>
          <p:nvPr/>
        </p:nvSpPr>
        <p:spPr>
          <a:xfrm>
            <a:off x="3169967" y="274336"/>
            <a:ext cx="3145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50"/>
              </a:spcAft>
              <a:buClr>
                <a:srgbClr val="EA81E9"/>
              </a:buClr>
            </a:pPr>
            <a:r>
              <a:rPr lang="en-US" altLang="de-DE" sz="4000" b="1" dirty="0" err="1">
                <a:solidFill>
                  <a:schemeClr val="bg1">
                    <a:lumMod val="50000"/>
                  </a:schemeClr>
                </a:solidFill>
              </a:rPr>
              <a:t>Déontologie</a:t>
            </a:r>
            <a:endParaRPr lang="en-US" altLang="de-D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7BB3DB-A6DB-0246-9D76-8AF83BD26E08}"/>
              </a:ext>
            </a:extLst>
          </p:cNvPr>
          <p:cNvSpPr/>
          <p:nvPr/>
        </p:nvSpPr>
        <p:spPr>
          <a:xfrm>
            <a:off x="251011" y="1555088"/>
            <a:ext cx="5459505" cy="3747821"/>
          </a:xfrm>
          <a:prstGeom prst="rect">
            <a:avLst/>
          </a:prstGeom>
          <a:solidFill>
            <a:srgbClr val="FFFFFF">
              <a:alpha val="82000"/>
            </a:srgbClr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 err="1">
                <a:solidFill>
                  <a:srgbClr val="404040"/>
                </a:solidFill>
                <a:latin typeface="+mj-lt"/>
              </a:rPr>
              <a:t>Distingue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les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obligations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du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professionnel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envers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</a:p>
          <a:p>
            <a:pPr marL="536575" indent="-223838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>
                <a:solidFill>
                  <a:srgbClr val="404040"/>
                </a:solidFill>
                <a:latin typeface="+mj-lt"/>
              </a:rPr>
              <a:t>le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public</a:t>
            </a:r>
            <a:endParaRPr lang="de-CH" sz="1800" dirty="0">
              <a:solidFill>
                <a:srgbClr val="404040"/>
              </a:solidFill>
              <a:latin typeface="+mj-lt"/>
            </a:endParaRPr>
          </a:p>
          <a:p>
            <a:pPr marL="536575" indent="-223838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>
                <a:solidFill>
                  <a:srgbClr val="404040"/>
                </a:solidFill>
                <a:latin typeface="+mj-lt"/>
              </a:rPr>
              <a:t>le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client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</a:p>
          <a:p>
            <a:pPr marL="536575" indent="-223838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>
                <a:solidFill>
                  <a:srgbClr val="404040"/>
                </a:solidFill>
                <a:latin typeface="+mj-lt"/>
              </a:rPr>
              <a:t>la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profession</a:t>
            </a:r>
            <a:endParaRPr lang="de-CH" sz="1800" dirty="0">
              <a:solidFill>
                <a:srgbClr val="404040"/>
              </a:solidFill>
              <a:latin typeface="+mj-lt"/>
            </a:endParaRPr>
          </a:p>
          <a:p>
            <a:pPr marL="180975" indent="-180975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 err="1">
                <a:solidFill>
                  <a:srgbClr val="404040"/>
                </a:solidFill>
                <a:latin typeface="+mj-lt"/>
              </a:rPr>
              <a:t>Reconnaît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qu’il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existe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plusieurs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points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de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vue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sur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les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valeurs</a:t>
            </a:r>
            <a:endParaRPr lang="de-CH" sz="1800" dirty="0">
              <a:solidFill>
                <a:srgbClr val="404040"/>
              </a:solidFill>
              <a:latin typeface="+mj-lt"/>
            </a:endParaRPr>
          </a:p>
          <a:p>
            <a:pPr marL="180975" indent="-180975" algn="l">
              <a:lnSpc>
                <a:spcPct val="150000"/>
              </a:lnSpc>
              <a:spcBef>
                <a:spcPts val="600"/>
              </a:spcBef>
              <a:buClr>
                <a:srgbClr val="9FD0AB"/>
              </a:buClr>
              <a:buSzPct val="80000"/>
              <a:buFont typeface="Wingdings" pitchFamily="2" charset="2"/>
              <a:buChar char="§"/>
            </a:pPr>
            <a:r>
              <a:rPr lang="de-CH" sz="1800" dirty="0">
                <a:solidFill>
                  <a:srgbClr val="404040"/>
                </a:solidFill>
                <a:latin typeface="+mj-lt"/>
              </a:rPr>
              <a:t>Mais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clarté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exige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que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chacune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de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ces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règles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privilégie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un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seul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point</a:t>
            </a:r>
            <a:r>
              <a:rPr lang="de-CH" sz="1800" dirty="0">
                <a:solidFill>
                  <a:srgbClr val="404040"/>
                </a:solidFill>
                <a:latin typeface="+mj-lt"/>
              </a:rPr>
              <a:t> de </a:t>
            </a:r>
            <a:r>
              <a:rPr lang="de-CH" sz="1800" dirty="0" err="1">
                <a:solidFill>
                  <a:srgbClr val="404040"/>
                </a:solidFill>
                <a:latin typeface="+mj-lt"/>
              </a:rPr>
              <a:t>vue</a:t>
            </a:r>
            <a:endParaRPr lang="de-CH" sz="1800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819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534658A-C9BB-7342-917C-B83829168451}"/>
              </a:ext>
            </a:extLst>
          </p:cNvPr>
          <p:cNvGrpSpPr/>
          <p:nvPr/>
        </p:nvGrpSpPr>
        <p:grpSpPr>
          <a:xfrm>
            <a:off x="1254814" y="563735"/>
            <a:ext cx="1746630" cy="2084718"/>
            <a:chOff x="1254814" y="563735"/>
            <a:chExt cx="1746630" cy="208471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08F628C-4115-2C4B-97D6-41FB4F70A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134" y="994462"/>
              <a:ext cx="1653991" cy="1653991"/>
            </a:xfrm>
            <a:prstGeom prst="round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B0D8F8B-907B-A74C-9CA4-52959E467B0F}"/>
                </a:ext>
              </a:extLst>
            </p:cNvPr>
            <p:cNvSpPr txBox="1"/>
            <p:nvPr/>
          </p:nvSpPr>
          <p:spPr>
            <a:xfrm>
              <a:off x="1254814" y="563735"/>
              <a:ext cx="17466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thérapeutiques</a:t>
              </a:r>
              <a:endPara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F229B10-8C6C-5744-8505-B9C44564240C}"/>
              </a:ext>
            </a:extLst>
          </p:cNvPr>
          <p:cNvGrpSpPr/>
          <p:nvPr/>
        </p:nvGrpSpPr>
        <p:grpSpPr>
          <a:xfrm>
            <a:off x="5714490" y="555070"/>
            <a:ext cx="2246767" cy="2093382"/>
            <a:chOff x="5714490" y="555070"/>
            <a:chExt cx="2246767" cy="209338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89CBA80-36CF-0B4C-B147-68E8564C7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0878" y="994461"/>
              <a:ext cx="1653991" cy="1653991"/>
            </a:xfrm>
            <a:prstGeom prst="round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1608B6F-7F9B-494A-9123-4138A6C19883}"/>
                </a:ext>
              </a:extLst>
            </p:cNvPr>
            <p:cNvSpPr txBox="1"/>
            <p:nvPr/>
          </p:nvSpPr>
          <p:spPr>
            <a:xfrm>
              <a:off x="5714490" y="555070"/>
              <a:ext cx="224676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non-</a:t>
              </a:r>
              <a:r>
                <a:rPr kumimoji="0" lang="de-DE" sz="1800" b="1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thérapeutiques</a:t>
              </a:r>
              <a:endPara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3EC80104-5FFF-B24D-8691-58D6525553EC}"/>
              </a:ext>
            </a:extLst>
          </p:cNvPr>
          <p:cNvSpPr/>
          <p:nvPr/>
        </p:nvSpPr>
        <p:spPr>
          <a:xfrm>
            <a:off x="3945483" y="76217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Usages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8B4E0C-48B7-D94C-96F5-451BD5E65E75}"/>
              </a:ext>
            </a:extLst>
          </p:cNvPr>
          <p:cNvSpPr txBox="1"/>
          <p:nvPr/>
        </p:nvSpPr>
        <p:spPr>
          <a:xfrm>
            <a:off x="1150619" y="4086130"/>
            <a:ext cx="195502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Evidences</a:t>
            </a: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scientifiques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BABEF5-1774-514E-998C-BC1FEB1C98AB}"/>
              </a:ext>
            </a:extLst>
          </p:cNvPr>
          <p:cNvSpPr txBox="1"/>
          <p:nvPr/>
        </p:nvSpPr>
        <p:spPr>
          <a:xfrm>
            <a:off x="735441" y="2786094"/>
            <a:ext cx="2785376" cy="807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050" b="1" dirty="0" err="1">
                <a:solidFill>
                  <a:srgbClr val="000000"/>
                </a:solidFill>
              </a:rPr>
              <a:t>Loi</a:t>
            </a:r>
            <a:r>
              <a:rPr lang="de-DE" sz="1050" b="1" dirty="0">
                <a:solidFill>
                  <a:srgbClr val="000000"/>
                </a:solidFill>
              </a:rPr>
              <a:t> </a:t>
            </a:r>
            <a:r>
              <a:rPr lang="de-DE" sz="1050" b="1" dirty="0" err="1">
                <a:solidFill>
                  <a:srgbClr val="000000"/>
                </a:solidFill>
              </a:rPr>
              <a:t>sur</a:t>
            </a:r>
            <a:r>
              <a:rPr lang="de-DE" sz="1050" b="1" dirty="0">
                <a:solidFill>
                  <a:srgbClr val="000000"/>
                </a:solidFill>
              </a:rPr>
              <a:t> les </a:t>
            </a:r>
            <a:r>
              <a:rPr lang="de-DE" sz="1050" b="1" dirty="0" err="1">
                <a:solidFill>
                  <a:srgbClr val="000000"/>
                </a:solidFill>
              </a:rPr>
              <a:t>produits</a:t>
            </a:r>
            <a:r>
              <a:rPr lang="de-DE" sz="1050" b="1" dirty="0">
                <a:solidFill>
                  <a:srgbClr val="000000"/>
                </a:solidFill>
              </a:rPr>
              <a:t> </a:t>
            </a:r>
            <a:r>
              <a:rPr lang="de-DE" sz="1050" b="1" dirty="0" err="1">
                <a:solidFill>
                  <a:srgbClr val="000000"/>
                </a:solidFill>
              </a:rPr>
              <a:t>thérapeutiques</a:t>
            </a:r>
            <a:r>
              <a:rPr lang="de-DE" sz="1050" b="1" dirty="0">
                <a:solidFill>
                  <a:srgbClr val="000000"/>
                </a:solidFill>
              </a:rPr>
              <a:t> / </a:t>
            </a:r>
            <a:r>
              <a:rPr lang="de-DE" sz="1050" b="1" dirty="0" err="1">
                <a:solidFill>
                  <a:srgbClr val="000000"/>
                </a:solidFill>
              </a:rPr>
              <a:t>LPTh</a:t>
            </a:r>
            <a:endParaRPr lang="de-DE" sz="1050" b="1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sur</a:t>
            </a:r>
            <a:r>
              <a:rPr lang="de-DE" sz="600" dirty="0">
                <a:solidFill>
                  <a:srgbClr val="000000"/>
                </a:solidFill>
              </a:rPr>
              <a:t> les </a:t>
            </a:r>
            <a:r>
              <a:rPr lang="de-DE" sz="600" dirty="0" err="1">
                <a:solidFill>
                  <a:srgbClr val="000000"/>
                </a:solidFill>
              </a:rPr>
              <a:t>autorisations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dans</a:t>
            </a:r>
            <a:r>
              <a:rPr lang="de-DE" sz="600" dirty="0">
                <a:solidFill>
                  <a:srgbClr val="000000"/>
                </a:solidFill>
              </a:rPr>
              <a:t> le </a:t>
            </a:r>
            <a:r>
              <a:rPr lang="de-DE" sz="600" dirty="0" err="1">
                <a:solidFill>
                  <a:srgbClr val="000000"/>
                </a:solidFill>
              </a:rPr>
              <a:t>domaine</a:t>
            </a:r>
            <a:r>
              <a:rPr lang="de-DE" sz="600" dirty="0">
                <a:solidFill>
                  <a:srgbClr val="000000"/>
                </a:solidFill>
              </a:rPr>
              <a:t> des </a:t>
            </a:r>
            <a:r>
              <a:rPr lang="de-DE" sz="600" dirty="0" err="1">
                <a:solidFill>
                  <a:srgbClr val="000000"/>
                </a:solidFill>
              </a:rPr>
              <a:t>médicaments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OAMéd</a:t>
            </a:r>
            <a:endParaRPr lang="de-DE" sz="6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sur</a:t>
            </a:r>
            <a:r>
              <a:rPr lang="de-DE" sz="600" dirty="0">
                <a:solidFill>
                  <a:srgbClr val="000000"/>
                </a:solidFill>
              </a:rPr>
              <a:t> les </a:t>
            </a:r>
            <a:r>
              <a:rPr lang="de-DE" sz="600" dirty="0" err="1">
                <a:solidFill>
                  <a:srgbClr val="000000"/>
                </a:solidFill>
              </a:rPr>
              <a:t>médicaments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Oméd</a:t>
            </a:r>
            <a:endParaRPr lang="de-DE" sz="6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sur</a:t>
            </a:r>
            <a:r>
              <a:rPr lang="de-DE" sz="600" dirty="0">
                <a:solidFill>
                  <a:srgbClr val="000000"/>
                </a:solidFill>
              </a:rPr>
              <a:t> les </a:t>
            </a:r>
            <a:r>
              <a:rPr lang="de-DE" sz="600" dirty="0" err="1">
                <a:solidFill>
                  <a:srgbClr val="000000"/>
                </a:solidFill>
              </a:rPr>
              <a:t>exigences</a:t>
            </a:r>
            <a:r>
              <a:rPr lang="de-DE" sz="600" dirty="0">
                <a:solidFill>
                  <a:srgbClr val="000000"/>
                </a:solidFill>
              </a:rPr>
              <a:t> relatives </a:t>
            </a:r>
            <a:r>
              <a:rPr lang="de-DE" sz="600" dirty="0" err="1">
                <a:solidFill>
                  <a:srgbClr val="000000"/>
                </a:solidFill>
              </a:rPr>
              <a:t>aux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médicaments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OEMéd</a:t>
            </a:r>
            <a:endParaRPr lang="de-DE" sz="6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sur</a:t>
            </a:r>
            <a:r>
              <a:rPr lang="de-DE" sz="600" dirty="0">
                <a:solidFill>
                  <a:srgbClr val="000000"/>
                </a:solidFill>
              </a:rPr>
              <a:t> les </a:t>
            </a:r>
            <a:r>
              <a:rPr lang="de-DE" sz="600" dirty="0" err="1">
                <a:solidFill>
                  <a:srgbClr val="000000"/>
                </a:solidFill>
              </a:rPr>
              <a:t>professions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médicales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OPMéd</a:t>
            </a:r>
            <a:endParaRPr lang="de-DE" sz="6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concernant</a:t>
            </a:r>
            <a:r>
              <a:rPr lang="de-DE" sz="600" dirty="0">
                <a:solidFill>
                  <a:srgbClr val="000000"/>
                </a:solidFill>
              </a:rPr>
              <a:t> le </a:t>
            </a:r>
            <a:r>
              <a:rPr lang="de-DE" sz="600" dirty="0" err="1">
                <a:solidFill>
                  <a:srgbClr val="000000"/>
                </a:solidFill>
              </a:rPr>
              <a:t>registre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LPMéd</a:t>
            </a:r>
            <a:endParaRPr lang="de-DE" sz="6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relative </a:t>
            </a:r>
            <a:r>
              <a:rPr lang="de-DE" sz="600" dirty="0" err="1">
                <a:solidFill>
                  <a:srgbClr val="000000"/>
                </a:solidFill>
              </a:rPr>
              <a:t>aux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compétences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LPSan</a:t>
            </a:r>
            <a:r>
              <a:rPr lang="de-DE" sz="600" dirty="0">
                <a:solidFill>
                  <a:srgbClr val="000000"/>
                </a:solidFill>
              </a:rPr>
              <a:t>, </a:t>
            </a:r>
            <a:r>
              <a:rPr lang="de-DE" sz="600" dirty="0" err="1">
                <a:solidFill>
                  <a:srgbClr val="000000"/>
                </a:solidFill>
              </a:rPr>
              <a:t>OCPSan</a:t>
            </a:r>
            <a:endParaRPr lang="de-DE" sz="6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87E204D-A9CA-5C42-A17D-123C8EE2624D}"/>
              </a:ext>
            </a:extLst>
          </p:cNvPr>
          <p:cNvSpPr/>
          <p:nvPr/>
        </p:nvSpPr>
        <p:spPr>
          <a:xfrm>
            <a:off x="5789029" y="2798717"/>
            <a:ext cx="209768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050" b="1" dirty="0" err="1">
                <a:solidFill>
                  <a:srgbClr val="000000"/>
                </a:solidFill>
              </a:rPr>
              <a:t>Loi</a:t>
            </a:r>
            <a:r>
              <a:rPr lang="de-DE" sz="1050" b="1" dirty="0">
                <a:solidFill>
                  <a:srgbClr val="000000"/>
                </a:solidFill>
              </a:rPr>
              <a:t> </a:t>
            </a:r>
            <a:r>
              <a:rPr lang="de-DE" sz="1050" b="1" dirty="0" err="1">
                <a:solidFill>
                  <a:srgbClr val="000000"/>
                </a:solidFill>
              </a:rPr>
              <a:t>sur</a:t>
            </a:r>
            <a:r>
              <a:rPr lang="de-DE" sz="1050" b="1" dirty="0">
                <a:solidFill>
                  <a:srgbClr val="000000"/>
                </a:solidFill>
              </a:rPr>
              <a:t> les </a:t>
            </a:r>
            <a:r>
              <a:rPr lang="de-DE" sz="1050" b="1" dirty="0" err="1">
                <a:solidFill>
                  <a:srgbClr val="000000"/>
                </a:solidFill>
              </a:rPr>
              <a:t>stupéfiants</a:t>
            </a:r>
            <a:r>
              <a:rPr lang="de-DE" sz="1050" b="1" dirty="0">
                <a:solidFill>
                  <a:srgbClr val="000000"/>
                </a:solidFill>
              </a:rPr>
              <a:t> / </a:t>
            </a:r>
            <a:r>
              <a:rPr lang="de-DE" sz="1050" b="1" dirty="0" err="1">
                <a:solidFill>
                  <a:srgbClr val="000000"/>
                </a:solidFill>
              </a:rPr>
              <a:t>Lstup</a:t>
            </a:r>
            <a:endParaRPr lang="de-DE" sz="1050" b="1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e-DE" sz="600" dirty="0" err="1">
                <a:solidFill>
                  <a:srgbClr val="000000"/>
                </a:solidFill>
              </a:rPr>
              <a:t>Ordonnance</a:t>
            </a:r>
            <a:r>
              <a:rPr lang="de-DE" sz="600" dirty="0">
                <a:solidFill>
                  <a:srgbClr val="000000"/>
                </a:solidFill>
              </a:rPr>
              <a:t> </a:t>
            </a:r>
            <a:r>
              <a:rPr lang="de-DE" sz="600" dirty="0" err="1">
                <a:solidFill>
                  <a:srgbClr val="000000"/>
                </a:solidFill>
              </a:rPr>
              <a:t>sur</a:t>
            </a:r>
            <a:r>
              <a:rPr lang="de-DE" sz="600" dirty="0">
                <a:solidFill>
                  <a:srgbClr val="000000"/>
                </a:solidFill>
              </a:rPr>
              <a:t> les </a:t>
            </a:r>
            <a:r>
              <a:rPr lang="de-DE" sz="600" dirty="0" err="1">
                <a:solidFill>
                  <a:srgbClr val="000000"/>
                </a:solidFill>
              </a:rPr>
              <a:t>tableaux</a:t>
            </a:r>
            <a:r>
              <a:rPr lang="de-DE" sz="600" dirty="0">
                <a:solidFill>
                  <a:srgbClr val="000000"/>
                </a:solidFill>
              </a:rPr>
              <a:t> des </a:t>
            </a:r>
            <a:r>
              <a:rPr lang="de-DE" sz="600" dirty="0" err="1">
                <a:solidFill>
                  <a:srgbClr val="000000"/>
                </a:solidFill>
              </a:rPr>
              <a:t>stupéfiants</a:t>
            </a:r>
            <a:r>
              <a:rPr lang="de-DE" sz="600" dirty="0">
                <a:solidFill>
                  <a:srgbClr val="000000"/>
                </a:solidFill>
              </a:rPr>
              <a:t> / </a:t>
            </a:r>
            <a:r>
              <a:rPr lang="de-DE" sz="600" dirty="0" err="1">
                <a:solidFill>
                  <a:srgbClr val="000000"/>
                </a:solidFill>
              </a:rPr>
              <a:t>OTStup</a:t>
            </a:r>
            <a:r>
              <a:rPr lang="de-DE" sz="600" dirty="0">
                <a:solidFill>
                  <a:srgbClr val="000000"/>
                </a:solidFill>
              </a:rPr>
              <a:t>-DFI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8CC002-9224-314E-93C5-49DD1FA460AC}"/>
              </a:ext>
            </a:extLst>
          </p:cNvPr>
          <p:cNvSpPr txBox="1"/>
          <p:nvPr/>
        </p:nvSpPr>
        <p:spPr>
          <a:xfrm>
            <a:off x="6015053" y="4086129"/>
            <a:ext cx="164564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Consensus </a:t>
            </a: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sociétal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5D7DD3-2E32-AA49-B36F-FE4D74C4B520}"/>
              </a:ext>
            </a:extLst>
          </p:cNvPr>
          <p:cNvSpPr txBox="1"/>
          <p:nvPr/>
        </p:nvSpPr>
        <p:spPr>
          <a:xfrm>
            <a:off x="4317659" y="2798717"/>
            <a:ext cx="74956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Contexte</a:t>
            </a:r>
            <a:r>
              <a:rPr kumimoji="0" lang="de-DE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légal</a:t>
            </a:r>
            <a:endParaRPr kumimoji="0" lang="de-DE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D6F2D4-B379-BA48-8BCD-D627DDA2E45B}"/>
              </a:ext>
            </a:extLst>
          </p:cNvPr>
          <p:cNvSpPr txBox="1"/>
          <p:nvPr/>
        </p:nvSpPr>
        <p:spPr>
          <a:xfrm>
            <a:off x="4247127" y="3949572"/>
            <a:ext cx="8906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Base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décisionelle</a:t>
            </a:r>
            <a:endParaRPr kumimoji="0" lang="de-DE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040FBC2-017A-5C4A-9DAD-7820BA553D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54796">
            <a:off x="5208795" y="2740042"/>
            <a:ext cx="461200" cy="461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85B8BC3-66D7-FC43-AD23-D614007E50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5204" flipH="1">
            <a:off x="3714883" y="4009416"/>
            <a:ext cx="461200" cy="461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C2D830-A43A-8047-910E-E1252C5CD3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54796">
            <a:off x="5208795" y="4045682"/>
            <a:ext cx="461200" cy="461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7D3B6D-B8F2-3E4D-9887-4ABC965869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5204" flipH="1">
            <a:off x="3714883" y="2745105"/>
            <a:ext cx="461200" cy="4612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DD8A1D5-523F-6343-AFB2-B19F0B097BC8}"/>
              </a:ext>
            </a:extLst>
          </p:cNvPr>
          <p:cNvSpPr txBox="1"/>
          <p:nvPr/>
        </p:nvSpPr>
        <p:spPr>
          <a:xfrm>
            <a:off x="1573811" y="5009494"/>
            <a:ext cx="110863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Scientifiques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3688F7-E53F-FE4E-B2F3-5FF915A209D2}"/>
              </a:ext>
            </a:extLst>
          </p:cNvPr>
          <p:cNvSpPr txBox="1"/>
          <p:nvPr/>
        </p:nvSpPr>
        <p:spPr>
          <a:xfrm>
            <a:off x="6032686" y="5009493"/>
            <a:ext cx="161037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Politique</a:t>
            </a: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/ „</a:t>
            </a:r>
            <a:r>
              <a:rPr kumimoji="0" lang="de-DE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Peuple</a:t>
            </a: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183999B-3128-B242-8C1E-A1E1929A9EBE}"/>
              </a:ext>
            </a:extLst>
          </p:cNvPr>
          <p:cNvSpPr txBox="1"/>
          <p:nvPr/>
        </p:nvSpPr>
        <p:spPr>
          <a:xfrm>
            <a:off x="4385786" y="4961928"/>
            <a:ext cx="6133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Acteurs</a:t>
            </a:r>
            <a:endParaRPr kumimoji="0" lang="de-DE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F4F3A8-C99F-B744-9EE7-E4B8556B3D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5204" flipH="1">
            <a:off x="3714883" y="4869826"/>
            <a:ext cx="461200" cy="461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E14C1A6-5518-8947-8817-854069C6E5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54796">
            <a:off x="5208795" y="4869827"/>
            <a:ext cx="461200" cy="461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C54DC34-29D3-5E43-81CB-CDF574EA9D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52615" y="3728615"/>
            <a:ext cx="351029" cy="22290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8DB4E2C-F159-BB44-8338-1DB26477D9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952615" y="4611465"/>
            <a:ext cx="351029" cy="22290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8256D5D-030E-E548-AE48-A214D7C672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662359" y="4586831"/>
            <a:ext cx="351029" cy="22290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C51F247-0954-434C-9B38-9710EEF258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662359" y="3629662"/>
            <a:ext cx="351029" cy="2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6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834A626-419B-C44F-9D19-503795F37442}"/>
              </a:ext>
            </a:extLst>
          </p:cNvPr>
          <p:cNvSpPr/>
          <p:nvPr/>
        </p:nvSpPr>
        <p:spPr>
          <a:xfrm>
            <a:off x="2484235" y="226077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</a:rPr>
              <a:t>Risques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</a:rPr>
              <a:t>l‘amalgame</a:t>
            </a:r>
            <a:endParaRPr lang="de-DE" sz="32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8669C5C-414C-654A-90B3-79BB94E264A1}"/>
              </a:ext>
            </a:extLst>
          </p:cNvPr>
          <p:cNvGrpSpPr/>
          <p:nvPr/>
        </p:nvGrpSpPr>
        <p:grpSpPr>
          <a:xfrm>
            <a:off x="5123599" y="1362634"/>
            <a:ext cx="2227707" cy="2534893"/>
            <a:chOff x="5123599" y="1362634"/>
            <a:chExt cx="2227707" cy="253489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32CAD6E-4324-E442-8BE7-95AD9CA7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7995" y="2098610"/>
              <a:ext cx="1798917" cy="1798917"/>
            </a:xfrm>
            <a:prstGeom prst="round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E6D1260-C3C1-CA49-B976-1E584ED97DDB}"/>
                </a:ext>
              </a:extLst>
            </p:cNvPr>
            <p:cNvSpPr txBox="1"/>
            <p:nvPr/>
          </p:nvSpPr>
          <p:spPr>
            <a:xfrm>
              <a:off x="5123599" y="1362634"/>
              <a:ext cx="222770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Donner le 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pouvoir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sur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des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rgbClr val="000000"/>
                  </a:solidFill>
                </a:rPr>
                <a:t>produits</a:t>
              </a:r>
              <a:r>
                <a:rPr lang="de-DE" sz="1200" dirty="0">
                  <a:solidFill>
                    <a:srgbClr val="000000"/>
                  </a:solidFill>
                </a:rPr>
                <a:t> de </a:t>
              </a:r>
              <a:r>
                <a:rPr lang="de-DE" sz="1200" dirty="0" err="1">
                  <a:solidFill>
                    <a:srgbClr val="000000"/>
                  </a:solidFill>
                </a:rPr>
                <a:t>consommation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aux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médecins</a:t>
              </a:r>
              <a:endPara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B7B1E789-640C-494D-85F8-5FEAE13E1CC5}"/>
              </a:ext>
            </a:extLst>
          </p:cNvPr>
          <p:cNvSpPr txBox="1"/>
          <p:nvPr/>
        </p:nvSpPr>
        <p:spPr>
          <a:xfrm>
            <a:off x="5123598" y="4607858"/>
            <a:ext cx="22277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Bureaucratisation</a:t>
            </a: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médicale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00000"/>
                </a:solidFill>
              </a:rPr>
              <a:t>de </a:t>
            </a:r>
            <a:r>
              <a:rPr lang="de-DE" sz="1200" dirty="0" err="1">
                <a:solidFill>
                  <a:srgbClr val="000000"/>
                </a:solidFill>
              </a:rPr>
              <a:t>droits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civiques</a:t>
            </a:r>
            <a:endParaRPr lang="de-DE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(Ps</a:t>
            </a:r>
            <a:r>
              <a:rPr lang="de-DE" sz="1200" dirty="0">
                <a:solidFill>
                  <a:srgbClr val="000000"/>
                </a:solidFill>
              </a:rPr>
              <a:t>eudo-</a:t>
            </a:r>
            <a:r>
              <a:rPr lang="de-DE" sz="1200" dirty="0" err="1">
                <a:solidFill>
                  <a:srgbClr val="000000"/>
                </a:solidFill>
              </a:rPr>
              <a:t>médicalisation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97D328-7F28-3C44-B474-35556E12A8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77777" y="4135395"/>
            <a:ext cx="519347" cy="22290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0ED118C-7A6C-A84D-9476-C6B53BA81D94}"/>
              </a:ext>
            </a:extLst>
          </p:cNvPr>
          <p:cNvGrpSpPr/>
          <p:nvPr/>
        </p:nvGrpSpPr>
        <p:grpSpPr>
          <a:xfrm>
            <a:off x="1932300" y="1362634"/>
            <a:ext cx="2227707" cy="2534893"/>
            <a:chOff x="1932300" y="1362634"/>
            <a:chExt cx="2227707" cy="253489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1321D48-83C6-BE4D-B3C7-0E55AF0E8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2541" y="2110300"/>
              <a:ext cx="1787227" cy="1787227"/>
            </a:xfrm>
            <a:prstGeom prst="round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7476ED9-8CA5-B947-BD9F-41FBF1F93373}"/>
                </a:ext>
              </a:extLst>
            </p:cNvPr>
            <p:cNvSpPr txBox="1"/>
            <p:nvPr/>
          </p:nvSpPr>
          <p:spPr>
            <a:xfrm>
              <a:off x="1932300" y="1362634"/>
              <a:ext cx="222770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Donner le 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pouvoir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sur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des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rgbClr val="000000"/>
                  </a:solidFill>
                </a:rPr>
                <a:t>produits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thérapeutiques</a:t>
              </a:r>
              <a:endParaRPr lang="de-DE" sz="12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aux</a:t>
              </a: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non-</a:t>
              </a:r>
              <a:r>
                <a:rPr kumimoji="0" lang="de-DE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professionnels</a:t>
              </a:r>
              <a:endPara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4E1B0504-1E23-4C40-B1E2-2EF5D98080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6320" y="4213260"/>
            <a:ext cx="519347" cy="22290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9A8DB4D-D6E0-5C4E-958C-BFB282429909}"/>
              </a:ext>
            </a:extLst>
          </p:cNvPr>
          <p:cNvSpPr txBox="1"/>
          <p:nvPr/>
        </p:nvSpPr>
        <p:spPr>
          <a:xfrm>
            <a:off x="2023592" y="4607858"/>
            <a:ext cx="22277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Charlatanisme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 err="1">
                <a:solidFill>
                  <a:srgbClr val="000000"/>
                </a:solidFill>
              </a:rPr>
              <a:t>Pratique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basée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sur</a:t>
            </a:r>
            <a:r>
              <a:rPr lang="de-DE" sz="1200" dirty="0">
                <a:solidFill>
                  <a:srgbClr val="000000"/>
                </a:solidFill>
              </a:rPr>
              <a:t> le </a:t>
            </a:r>
            <a:r>
              <a:rPr lang="de-DE" sz="1200" dirty="0" err="1">
                <a:solidFill>
                  <a:srgbClr val="000000"/>
                </a:solidFill>
              </a:rPr>
              <a:t>opinion</a:t>
            </a:r>
            <a:endParaRPr lang="de-DE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DE" sz="1200" dirty="0">
                <a:solidFill>
                  <a:srgbClr val="000000"/>
                </a:solidFill>
              </a:rPr>
              <a:t>(</a:t>
            </a:r>
            <a:r>
              <a:rPr lang="de-DE" sz="1200" dirty="0" err="1">
                <a:solidFill>
                  <a:srgbClr val="000000"/>
                </a:solidFill>
              </a:rPr>
              <a:t>Déscientisation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82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EB4E5B9-1E8C-FB49-88CE-8EA8B47CA965}"/>
              </a:ext>
            </a:extLst>
          </p:cNvPr>
          <p:cNvGrpSpPr/>
          <p:nvPr/>
        </p:nvGrpSpPr>
        <p:grpSpPr>
          <a:xfrm>
            <a:off x="1598958" y="450569"/>
            <a:ext cx="1746012" cy="2331765"/>
            <a:chOff x="1598958" y="450569"/>
            <a:chExt cx="1746012" cy="23317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955A501-4A96-4E46-9665-49F3AFEC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8958" y="1036322"/>
              <a:ext cx="1746012" cy="1746012"/>
            </a:xfrm>
            <a:prstGeom prst="round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206C672-703B-524D-88D4-F4F8CC6F7FB4}"/>
                </a:ext>
              </a:extLst>
            </p:cNvPr>
            <p:cNvSpPr txBox="1"/>
            <p:nvPr/>
          </p:nvSpPr>
          <p:spPr>
            <a:xfrm>
              <a:off x="1746126" y="450569"/>
              <a:ext cx="145167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8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Science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EBE9B0-8A5E-194A-86CD-34DDA134868C}"/>
              </a:ext>
            </a:extLst>
          </p:cNvPr>
          <p:cNvGrpSpPr/>
          <p:nvPr/>
        </p:nvGrpSpPr>
        <p:grpSpPr>
          <a:xfrm>
            <a:off x="5964575" y="450569"/>
            <a:ext cx="1777111" cy="2331765"/>
            <a:chOff x="5964575" y="450569"/>
            <a:chExt cx="1777111" cy="233176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950FB98-ABCE-9E47-9682-DF46AAC9C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575" y="1036322"/>
              <a:ext cx="1777111" cy="1746012"/>
            </a:xfrm>
            <a:prstGeom prst="round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0940148-96C4-3A43-98FA-5C2C9DD85B73}"/>
                </a:ext>
              </a:extLst>
            </p:cNvPr>
            <p:cNvSpPr txBox="1"/>
            <p:nvPr/>
          </p:nvSpPr>
          <p:spPr>
            <a:xfrm>
              <a:off x="6048745" y="450569"/>
              <a:ext cx="160877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800" b="1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Politique</a:t>
              </a:r>
              <a:endPara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0B73247B-514D-5242-BE2E-5749423702BA}"/>
              </a:ext>
            </a:extLst>
          </p:cNvPr>
          <p:cNvSpPr/>
          <p:nvPr/>
        </p:nvSpPr>
        <p:spPr>
          <a:xfrm>
            <a:off x="542716" y="2844869"/>
            <a:ext cx="385849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Méthode scientifique</a:t>
            </a:r>
          </a:p>
          <a:p>
            <a:pPr algn="ctr" rtl="0" latinLnBrk="1" hangingPunct="0"/>
            <a:r>
              <a:rPr lang="fr-CH" sz="1200" i="1" dirty="0">
                <a:solidFill>
                  <a:srgbClr val="000000"/>
                </a:solidFill>
              </a:rPr>
              <a:t>Hypothèses falsifiables</a:t>
            </a:r>
          </a:p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Recherche de «</a:t>
            </a:r>
            <a:r>
              <a:rPr lang="fr-CH" sz="1200" b="1" dirty="0" err="1">
                <a:solidFill>
                  <a:srgbClr val="000000"/>
                </a:solidFill>
              </a:rPr>
              <a:t>verités</a:t>
            </a:r>
            <a:r>
              <a:rPr lang="fr-CH" sz="1200" dirty="0">
                <a:solidFill>
                  <a:srgbClr val="000000"/>
                </a:solidFill>
              </a:rPr>
              <a:t>»</a:t>
            </a:r>
            <a:endParaRPr lang="fr-CH" sz="1200" i="1" dirty="0">
              <a:solidFill>
                <a:srgbClr val="000000"/>
              </a:solidFill>
            </a:endParaRPr>
          </a:p>
          <a:p>
            <a:pPr algn="ctr" rtl="0" latinLnBrk="1" hangingPunct="0"/>
            <a:endParaRPr lang="fr-CH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DE" sz="1200" dirty="0" err="1">
                <a:solidFill>
                  <a:srgbClr val="000000"/>
                </a:solidFill>
              </a:rPr>
              <a:t>Cherche</a:t>
            </a:r>
            <a:r>
              <a:rPr lang="de-DE" sz="1200" dirty="0">
                <a:solidFill>
                  <a:srgbClr val="000000"/>
                </a:solidFill>
              </a:rPr>
              <a:t> par </a:t>
            </a:r>
            <a:r>
              <a:rPr lang="de-DE" sz="1200" dirty="0" err="1">
                <a:solidFill>
                  <a:srgbClr val="000000"/>
                </a:solidFill>
              </a:rPr>
              <a:t>principe</a:t>
            </a:r>
            <a:r>
              <a:rPr lang="de-DE" sz="1200" dirty="0">
                <a:solidFill>
                  <a:srgbClr val="000000"/>
                </a:solidFill>
              </a:rPr>
              <a:t> à </a:t>
            </a:r>
            <a:r>
              <a:rPr lang="de-DE" sz="1200" dirty="0" err="1">
                <a:solidFill>
                  <a:srgbClr val="000000"/>
                </a:solidFill>
              </a:rPr>
              <a:t>minimiser</a:t>
            </a:r>
            <a:r>
              <a:rPr lang="de-DE" sz="1200" dirty="0">
                <a:solidFill>
                  <a:srgbClr val="000000"/>
                </a:solidFill>
              </a:rPr>
              <a:t> les </a:t>
            </a:r>
            <a:r>
              <a:rPr lang="de-DE" sz="1200" dirty="0" err="1">
                <a:solidFill>
                  <a:srgbClr val="000000"/>
                </a:solidFill>
              </a:rPr>
              <a:t>biais</a:t>
            </a:r>
            <a:endParaRPr lang="de-DE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DE" sz="1200" dirty="0" err="1">
                <a:solidFill>
                  <a:srgbClr val="000000"/>
                </a:solidFill>
              </a:rPr>
              <a:t>personnels</a:t>
            </a:r>
            <a:r>
              <a:rPr lang="de-DE" sz="1200" dirty="0">
                <a:solidFill>
                  <a:srgbClr val="000000"/>
                </a:solidFill>
              </a:rPr>
              <a:t> et les </a:t>
            </a:r>
            <a:r>
              <a:rPr lang="de-DE" sz="1200" dirty="0" err="1">
                <a:solidFill>
                  <a:srgbClr val="000000"/>
                </a:solidFill>
              </a:rPr>
              <a:t>jugements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subjectifs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AC03AA-38AA-204F-8608-D72AE7645135}"/>
              </a:ext>
            </a:extLst>
          </p:cNvPr>
          <p:cNvSpPr/>
          <p:nvPr/>
        </p:nvSpPr>
        <p:spPr>
          <a:xfrm>
            <a:off x="4923882" y="2844869"/>
            <a:ext cx="3858495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CH" sz="1200" dirty="0">
                <a:solidFill>
                  <a:srgbClr val="000000"/>
                </a:solidFill>
              </a:rPr>
              <a:t>Recherche de la réalisation de </a:t>
            </a:r>
            <a:r>
              <a:rPr lang="fr-CH" sz="1200" b="1" dirty="0">
                <a:solidFill>
                  <a:srgbClr val="000000"/>
                </a:solidFill>
              </a:rPr>
              <a:t>valeurs</a:t>
            </a:r>
          </a:p>
          <a:p>
            <a:pPr algn="ctr" rtl="0" latinLnBrk="1" hangingPunct="0"/>
            <a:endParaRPr lang="fr-CH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CH" sz="1200" dirty="0" err="1">
                <a:solidFill>
                  <a:srgbClr val="000000"/>
                </a:solidFill>
              </a:rPr>
              <a:t>Poursuite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d'objectifs</a:t>
            </a:r>
            <a:r>
              <a:rPr lang="de-CH" sz="1200" dirty="0">
                <a:solidFill>
                  <a:srgbClr val="000000"/>
                </a:solidFill>
              </a:rPr>
              <a:t> / </a:t>
            </a:r>
            <a:r>
              <a:rPr lang="de-CH" sz="1200" dirty="0" err="1">
                <a:solidFill>
                  <a:srgbClr val="000000"/>
                </a:solidFill>
              </a:rPr>
              <a:t>principes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souvent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enracinés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dans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croyances</a:t>
            </a:r>
            <a:r>
              <a:rPr lang="de-CH" sz="1200" dirty="0">
                <a:solidFill>
                  <a:srgbClr val="000000"/>
                </a:solidFill>
              </a:rPr>
              <a:t> et </a:t>
            </a:r>
            <a:r>
              <a:rPr lang="de-CH" sz="1200" dirty="0" err="1">
                <a:solidFill>
                  <a:srgbClr val="000000"/>
                </a:solidFill>
              </a:rPr>
              <a:t>idéologies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spécifiques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endParaRPr lang="de-CH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DE" sz="1200" dirty="0">
                <a:solidFill>
                  <a:srgbClr val="000000"/>
                </a:solidFill>
              </a:rPr>
              <a:t>Actions </a:t>
            </a:r>
            <a:r>
              <a:rPr lang="de-DE" sz="1200" dirty="0" err="1">
                <a:solidFill>
                  <a:srgbClr val="000000"/>
                </a:solidFill>
              </a:rPr>
              <a:t>qui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reflètent</a:t>
            </a:r>
            <a:r>
              <a:rPr lang="de-DE" sz="1200" dirty="0">
                <a:solidFill>
                  <a:srgbClr val="000000"/>
                </a:solidFill>
              </a:rPr>
              <a:t> les </a:t>
            </a:r>
            <a:r>
              <a:rPr lang="de-DE" sz="1200" dirty="0" err="1">
                <a:solidFill>
                  <a:srgbClr val="000000"/>
                </a:solidFill>
              </a:rPr>
              <a:t>valeurs</a:t>
            </a:r>
            <a:r>
              <a:rPr lang="de-DE" sz="1200" dirty="0">
                <a:solidFill>
                  <a:srgbClr val="000000"/>
                </a:solidFill>
              </a:rPr>
              <a:t> et les </a:t>
            </a:r>
            <a:r>
              <a:rPr lang="de-DE" sz="1200" dirty="0" err="1">
                <a:solidFill>
                  <a:srgbClr val="000000"/>
                </a:solidFill>
              </a:rPr>
              <a:t>priorités</a:t>
            </a:r>
            <a:r>
              <a:rPr lang="de-DE" sz="1200" dirty="0">
                <a:solidFill>
                  <a:srgbClr val="000000"/>
                </a:solidFill>
              </a:rPr>
              <a:t> de la </a:t>
            </a:r>
          </a:p>
          <a:p>
            <a:pPr algn="ctr" rtl="0" latinLnBrk="1" hangingPunct="0"/>
            <a:r>
              <a:rPr lang="de-DE" sz="1200" dirty="0" err="1">
                <a:solidFill>
                  <a:srgbClr val="000000"/>
                </a:solidFill>
              </a:rPr>
              <a:t>société</a:t>
            </a:r>
            <a:endParaRPr lang="de-DE" sz="1200" dirty="0">
              <a:solidFill>
                <a:srgbClr val="000000"/>
              </a:solidFill>
            </a:endParaRPr>
          </a:p>
          <a:p>
            <a:pPr algn="ctr" rtl="0" latinLnBrk="1" hangingPunct="0"/>
            <a:endParaRPr lang="de-DE" sz="1200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de-DE" sz="1200" dirty="0" err="1">
                <a:solidFill>
                  <a:srgbClr val="000000"/>
                </a:solidFill>
              </a:rPr>
              <a:t>Décisions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prises</a:t>
            </a:r>
            <a:r>
              <a:rPr lang="de-DE" sz="1200" dirty="0">
                <a:solidFill>
                  <a:srgbClr val="000000"/>
                </a:solidFill>
              </a:rPr>
              <a:t> en </a:t>
            </a:r>
            <a:r>
              <a:rPr lang="de-DE" sz="1200" dirty="0" err="1">
                <a:solidFill>
                  <a:srgbClr val="000000"/>
                </a:solidFill>
              </a:rPr>
              <a:t>tenant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compte</a:t>
            </a:r>
            <a:r>
              <a:rPr lang="de-DE" sz="1200" dirty="0">
                <a:solidFill>
                  <a:srgbClr val="000000"/>
                </a:solidFill>
              </a:rPr>
              <a:t> des </a:t>
            </a:r>
            <a:r>
              <a:rPr lang="de-DE" sz="1200" dirty="0" err="1">
                <a:solidFill>
                  <a:srgbClr val="000000"/>
                </a:solidFill>
              </a:rPr>
              <a:t>intérêts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de-DE" sz="1200" dirty="0" err="1">
                <a:solidFill>
                  <a:srgbClr val="000000"/>
                </a:solidFill>
              </a:rPr>
              <a:t>divergents</a:t>
            </a:r>
            <a:r>
              <a:rPr lang="de-DE" sz="1200" dirty="0">
                <a:solidFill>
                  <a:srgbClr val="000000"/>
                </a:solidFill>
              </a:rPr>
              <a:t> des </a:t>
            </a:r>
            <a:r>
              <a:rPr lang="de-DE" sz="1200" dirty="0" err="1">
                <a:solidFill>
                  <a:srgbClr val="000000"/>
                </a:solidFill>
              </a:rPr>
              <a:t>parties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prenantes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</a:p>
          <a:p>
            <a:pPr algn="ctr" rtl="0" latinLnBrk="1" hangingPunct="0"/>
            <a:r>
              <a:rPr lang="de-DE" sz="1200" dirty="0">
                <a:solidFill>
                  <a:srgbClr val="000000"/>
                </a:solidFill>
              </a:rPr>
              <a:t>et des </a:t>
            </a:r>
            <a:r>
              <a:rPr lang="de-DE" sz="1200" dirty="0" err="1">
                <a:solidFill>
                  <a:srgbClr val="000000"/>
                </a:solidFill>
              </a:rPr>
              <a:t>compromis</a:t>
            </a:r>
            <a:r>
              <a:rPr lang="de-DE" sz="1200" dirty="0">
                <a:solidFill>
                  <a:srgbClr val="000000"/>
                </a:solidFill>
              </a:rPr>
              <a:t> entre des </a:t>
            </a:r>
            <a:r>
              <a:rPr lang="de-DE" sz="1200" dirty="0" err="1">
                <a:solidFill>
                  <a:srgbClr val="000000"/>
                </a:solidFill>
              </a:rPr>
              <a:t>valeurs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concurrentes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3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783770" y="1280160"/>
            <a:ext cx="80380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 </a:t>
            </a:r>
          </a:p>
          <a:p>
            <a:pPr algn="l"/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sens de la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entend par:</a:t>
            </a:r>
          </a:p>
          <a:p>
            <a:pPr algn="l"/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 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</a:t>
            </a: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psychotropes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les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engendrant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dépendance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contiennent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amphétamines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barbituriques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benzodiazépines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hallucinogènes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lysergide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mescaline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semblable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les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matières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champignons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matières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chimiques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 ….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346117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774805" y="1441525"/>
            <a:ext cx="8038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3e </a:t>
            </a:r>
          </a:p>
          <a:p>
            <a:pPr algn="l"/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de-CH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endParaRPr lang="de-CH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La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l’administration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destinés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dépendantes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soumises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l’autorisation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Celle-ci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octroyée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 Conseil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fixer des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Les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traitements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d’héroïne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faire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l’objet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fédérale</a:t>
            </a:r>
            <a:r>
              <a:rPr lang="de-CH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34242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143F98-F80A-5445-B3DF-36C962D183C8}"/>
              </a:ext>
            </a:extLst>
          </p:cNvPr>
          <p:cNvSpPr/>
          <p:nvPr/>
        </p:nvSpPr>
        <p:spPr>
          <a:xfrm>
            <a:off x="748936" y="1314994"/>
            <a:ext cx="80380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 </a:t>
            </a:r>
          </a:p>
          <a:p>
            <a:pPr algn="l"/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interdits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indiqués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ci-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fabri­qués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hallucinogènes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lysergide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(LSD 25);</a:t>
            </a: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Si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internationale ne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s’y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l’Office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accorder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exceptionnelles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l’impor­tation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stupéfiants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1 et 3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utilisés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médicale</a:t>
            </a:r>
            <a:r>
              <a:rPr lang="de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</a:t>
            </a:r>
            <a:r>
              <a:rPr lang="de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06BC69-483E-7A4B-B1BB-4C5F303F7096}"/>
              </a:ext>
            </a:extLst>
          </p:cNvPr>
          <p:cNvSpPr txBox="1"/>
          <p:nvPr/>
        </p:nvSpPr>
        <p:spPr>
          <a:xfrm>
            <a:off x="3568336" y="357051"/>
            <a:ext cx="169052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LStup</a:t>
            </a:r>
          </a:p>
        </p:txBody>
      </p:sp>
    </p:spTree>
    <p:extLst>
      <p:ext uri="{BB962C8B-B14F-4D97-AF65-F5344CB8AC3E}">
        <p14:creationId xmlns:p14="http://schemas.microsoft.com/office/powerpoint/2010/main" val="166258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Macintosh PowerPoint</Application>
  <PresentationFormat>On-screen Show (4:3)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Helvetica Neue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Psilocybine et LSD   Status légal en Suisse</vt:lpstr>
      <vt:lpstr>Psychédéliques comme médicaments</vt:lpstr>
      <vt:lpstr>PowerPoint Presentation</vt:lpstr>
      <vt:lpstr>PowerPoint Presentation</vt:lpstr>
      <vt:lpstr>PowerPoint Presentation</vt:lpstr>
      <vt:lpstr>PowerPoint Presentation</vt:lpstr>
      <vt:lpstr>Autorisation exceptionnelle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976</cp:revision>
  <dcterms:modified xsi:type="dcterms:W3CDTF">2025-07-01T19:59:39Z</dcterms:modified>
  <cp:category/>
</cp:coreProperties>
</file>