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515" r:id="rId2"/>
    <p:sldId id="2136" r:id="rId3"/>
    <p:sldId id="2141" r:id="rId4"/>
    <p:sldId id="2299" r:id="rId5"/>
    <p:sldId id="2300" r:id="rId6"/>
    <p:sldId id="2385" r:id="rId7"/>
    <p:sldId id="2384" r:id="rId8"/>
    <p:sldId id="2195" r:id="rId9"/>
    <p:sldId id="2311" r:id="rId10"/>
    <p:sldId id="2313" r:id="rId11"/>
    <p:sldId id="263" r:id="rId12"/>
    <p:sldId id="2315" r:id="rId13"/>
    <p:sldId id="2296" r:id="rId14"/>
    <p:sldId id="512" r:id="rId15"/>
    <p:sldId id="2276" r:id="rId16"/>
    <p:sldId id="2314" r:id="rId17"/>
    <p:sldId id="2306" r:id="rId18"/>
    <p:sldId id="2365" r:id="rId19"/>
    <p:sldId id="2383" r:id="rId20"/>
    <p:sldId id="2293" r:id="rId21"/>
    <p:sldId id="2294" r:id="rId22"/>
    <p:sldId id="2316" r:id="rId23"/>
    <p:sldId id="2270" r:id="rId24"/>
    <p:sldId id="2318" r:id="rId25"/>
    <p:sldId id="2271" r:id="rId26"/>
    <p:sldId id="2309" r:id="rId27"/>
    <p:sldId id="2310" r:id="rId28"/>
    <p:sldId id="709" r:id="rId29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D04"/>
    <a:srgbClr val="FAE62B"/>
    <a:srgbClr val="9FD0AB"/>
    <a:srgbClr val="02A089"/>
    <a:srgbClr val="FF2400"/>
    <a:srgbClr val="0A5208"/>
    <a:srgbClr val="CEFFA5"/>
    <a:srgbClr val="FF6AD8"/>
    <a:srgbClr val="FFEDFF"/>
    <a:srgbClr val="FF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49" autoAdjust="0"/>
    <p:restoredTop sz="96959" autoAdjust="0"/>
  </p:normalViewPr>
  <p:slideViewPr>
    <p:cSldViewPr snapToGrid="0" snapToObjects="1">
      <p:cViewPr varScale="1">
        <p:scale>
          <a:sx n="105" d="100"/>
          <a:sy n="105" d="100"/>
        </p:scale>
        <p:origin x="14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Offenbarungseffekte</a:t>
            </a:r>
          </a:p>
          <a:p>
            <a:r>
              <a:rPr lang="de-DE" dirty="0"/>
              <a:t>Neue Bedeutungen</a:t>
            </a:r>
          </a:p>
        </p:txBody>
      </p:sp>
    </p:spTree>
    <p:extLst>
      <p:ext uri="{BB962C8B-B14F-4D97-AF65-F5344CB8AC3E}">
        <p14:creationId xmlns:p14="http://schemas.microsoft.com/office/powerpoint/2010/main" val="819907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6">
              <a:defRPr/>
            </a:pPr>
            <a:endParaRPr lang="en-GB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6B631-A6C1-41FE-9101-E1530C34F90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814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Zeit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kein</a:t>
            </a:r>
            <a:r>
              <a:rPr lang="en-US" dirty="0"/>
              <a:t> </a:t>
            </a:r>
            <a:r>
              <a:rPr lang="en-US" dirty="0" err="1"/>
              <a:t>physikalisches</a:t>
            </a:r>
            <a:r>
              <a:rPr lang="en-US" dirty="0"/>
              <a:t> sonder </a:t>
            </a:r>
            <a:r>
              <a:rPr lang="en-US" dirty="0" err="1"/>
              <a:t>psychologisches</a:t>
            </a:r>
            <a:r>
              <a:rPr lang="en-US" dirty="0"/>
              <a:t> </a:t>
            </a:r>
            <a:r>
              <a:rPr lang="en-US" dirty="0" err="1"/>
              <a:t>Phönomen</a:t>
            </a:r>
            <a:endParaRPr lang="en-US" dirty="0"/>
          </a:p>
          <a:p>
            <a:r>
              <a:rPr lang="en-US" dirty="0" err="1"/>
              <a:t>Dannk</a:t>
            </a:r>
            <a:r>
              <a:rPr lang="en-US" dirty="0"/>
              <a:t> </a:t>
            </a:r>
            <a:r>
              <a:rPr lang="en-US" dirty="0" err="1"/>
              <a:t>einner</a:t>
            </a:r>
            <a:r>
              <a:rPr lang="en-US" dirty="0"/>
              <a:t> </a:t>
            </a:r>
            <a:r>
              <a:rPr lang="en-US" dirty="0" err="1"/>
              <a:t>Veränderung</a:t>
            </a:r>
            <a:r>
              <a:rPr lang="en-US" dirty="0"/>
              <a:t> des </a:t>
            </a:r>
            <a:r>
              <a:rPr lang="en-US" dirty="0" err="1"/>
              <a:t>Zeitsinns</a:t>
            </a:r>
            <a:r>
              <a:rPr lang="en-US" dirty="0"/>
              <a:t> </a:t>
            </a:r>
            <a:r>
              <a:rPr lang="en-US" dirty="0" err="1"/>
              <a:t>erschliessen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Wirkichkeiten</a:t>
            </a:r>
            <a:r>
              <a:rPr lang="en-US" dirty="0"/>
              <a:t>, die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einnfache</a:t>
            </a:r>
            <a:r>
              <a:rPr lang="en-US" dirty="0"/>
              <a:t> </a:t>
            </a:r>
            <a:r>
              <a:rPr lang="en-US" dirty="0" err="1"/>
              <a:t>Gegenwärigkeit</a:t>
            </a:r>
            <a:endParaRPr lang="en-US" dirty="0"/>
          </a:p>
          <a:p>
            <a:r>
              <a:rPr lang="en-US" dirty="0"/>
              <a:t>Flow-</a:t>
            </a:r>
            <a:r>
              <a:rPr lang="en-US" dirty="0" err="1"/>
              <a:t>Zustand</a:t>
            </a:r>
            <a:r>
              <a:rPr lang="en-US" dirty="0"/>
              <a:t> = </a:t>
            </a:r>
            <a:r>
              <a:rPr lang="en-US" dirty="0" err="1"/>
              <a:t>Verschwinden</a:t>
            </a:r>
            <a:r>
              <a:rPr lang="en-US" dirty="0"/>
              <a:t> des </a:t>
            </a:r>
            <a:r>
              <a:rPr lang="en-US" dirty="0" err="1"/>
              <a:t>Zeitgefühls</a:t>
            </a:r>
            <a:endParaRPr lang="en-US" dirty="0"/>
          </a:p>
          <a:p>
            <a:r>
              <a:rPr lang="en-US" dirty="0" err="1"/>
              <a:t>Auflösung</a:t>
            </a:r>
            <a:r>
              <a:rPr lang="en-US" dirty="0"/>
              <a:t> von </a:t>
            </a:r>
            <a:r>
              <a:rPr lang="en-US" dirty="0" err="1"/>
              <a:t>Erwartungen</a:t>
            </a:r>
            <a:endParaRPr lang="en-US" dirty="0"/>
          </a:p>
          <a:p>
            <a:r>
              <a:rPr lang="en-US" dirty="0" err="1"/>
              <a:t>Zeigefühl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C9AF5-D67F-45E0-A748-6291AE2A7914}" type="slidenum">
              <a:rPr lang="fr-CH" smtClean="0"/>
              <a:t>16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60442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C9AF5-D67F-45E0-A748-6291AE2A7914}" type="slidenum">
              <a:rPr lang="fr-CH" smtClean="0"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05248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5138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 userDrawn="1"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9FD0AB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7" name="Picture 6" descr="WHO">
            <a:extLst>
              <a:ext uri="{FF2B5EF4-FFF2-40B4-BE49-F238E27FC236}">
                <a16:creationId xmlns:a16="http://schemas.microsoft.com/office/drawing/2014/main" id="{609D2484-1F8A-6E4C-960C-8825ADC47B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1AA7EA07-2DB6-2E41-9AA9-B4F1BA55C06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3239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3"/>
            <a:ext cx="8229600" cy="525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CH" dirty="0" err="1"/>
              <a:t>Mastertextformat</a:t>
            </a:r>
            <a:r>
              <a:rPr lang="fr-CH" dirty="0"/>
              <a:t> </a:t>
            </a:r>
            <a:r>
              <a:rPr lang="fr-CH" dirty="0" err="1"/>
              <a:t>bearbeiten</a:t>
            </a:r>
            <a:endParaRPr lang="fr-CH" dirty="0"/>
          </a:p>
          <a:p>
            <a:pPr lvl="1"/>
            <a:r>
              <a:rPr lang="fr-CH" dirty="0" err="1"/>
              <a:t>Zweite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2"/>
            <a:r>
              <a:rPr lang="fr-CH" dirty="0" err="1"/>
              <a:t>Dritte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3"/>
            <a:r>
              <a:rPr lang="fr-CH" dirty="0" err="1"/>
              <a:t>Vierte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4"/>
            <a:r>
              <a:rPr lang="fr-CH" dirty="0" err="1"/>
              <a:t>Fünfte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de-DE" dirty="0"/>
          </a:p>
        </p:txBody>
      </p:sp>
      <p:pic>
        <p:nvPicPr>
          <p:cNvPr id="4" name="Picture 6" descr="WHO">
            <a:extLst>
              <a:ext uri="{FF2B5EF4-FFF2-40B4-BE49-F238E27FC236}">
                <a16:creationId xmlns:a16="http://schemas.microsoft.com/office/drawing/2014/main" id="{4EF63A6B-4996-984F-9E91-934BA7CD0D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97427375-5DD8-4245-9B87-5A758B0A405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363449268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A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Mastertextformat bearbeiten</a:t>
            </a:r>
          </a:p>
          <a:p>
            <a:pPr lvl="1"/>
            <a:r>
              <a:rPr lang="fr-CH"/>
              <a:t>Zweite Ebene</a:t>
            </a:r>
          </a:p>
          <a:p>
            <a:pPr lvl="2"/>
            <a:r>
              <a:rPr lang="fr-CH"/>
              <a:t>Dritte Ebene</a:t>
            </a:r>
          </a:p>
          <a:p>
            <a:pPr lvl="3"/>
            <a:r>
              <a:rPr lang="fr-CH"/>
              <a:t>Vierte Ebene</a:t>
            </a:r>
          </a:p>
          <a:p>
            <a:pPr lvl="4"/>
            <a:r>
              <a:rPr lang="fr-CH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H"/>
              <a:t>Mastertitelformat bearbeiten</a:t>
            </a:r>
            <a:endParaRPr lang="fr-FR" dirty="0"/>
          </a:p>
        </p:txBody>
      </p:sp>
      <p:pic>
        <p:nvPicPr>
          <p:cNvPr id="5" name="Picture 6" descr="WHO">
            <a:extLst>
              <a:ext uri="{FF2B5EF4-FFF2-40B4-BE49-F238E27FC236}">
                <a16:creationId xmlns:a16="http://schemas.microsoft.com/office/drawing/2014/main" id="{4CB5F74F-1701-5B49-A394-70D0257E35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B688F197-BD96-ED43-9B17-82E5614EE66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1113406468"/>
      </p:ext>
    </p:extLst>
  </p:cSld>
  <p:clrMapOvr>
    <a:masterClrMapping/>
  </p:clrMapOvr>
  <p:transition spd="slow" advClick="0" advTm="16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Titeltext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460500" y="2081213"/>
            <a:ext cx="6718300" cy="4227512"/>
          </a:xfrm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Textebene 1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Textebene 2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Textebene 3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4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5</a:t>
            </a:r>
          </a:p>
        </p:txBody>
      </p:sp>
      <p:pic>
        <p:nvPicPr>
          <p:cNvPr id="4" name="Picture 6" descr="WHO">
            <a:extLst>
              <a:ext uri="{FF2B5EF4-FFF2-40B4-BE49-F238E27FC236}">
                <a16:creationId xmlns:a16="http://schemas.microsoft.com/office/drawing/2014/main" id="{EF6845B3-B7B0-AB4B-BE7B-9B4A43D688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995C0830-7DDF-0B42-BBA2-88634AA5CD3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2776644722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CFDDCA0-A169-7742-A142-B4FD91E9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68DF075-2F89-8945-B339-200365E5C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B91447-18A3-9C4D-910D-6FB805EAF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9C13A-0344-9045-84EC-4B8E1137B382}" type="slidenum">
              <a:rPr lang="en-US" altLang="de-DE"/>
              <a:pPr/>
              <a:t>‹#›</a:t>
            </a:fld>
            <a:endParaRPr lang="en-US" altLang="de-DE"/>
          </a:p>
        </p:txBody>
      </p:sp>
      <p:pic>
        <p:nvPicPr>
          <p:cNvPr id="5" name="Picture 6" descr="WHO">
            <a:extLst>
              <a:ext uri="{FF2B5EF4-FFF2-40B4-BE49-F238E27FC236}">
                <a16:creationId xmlns:a16="http://schemas.microsoft.com/office/drawing/2014/main" id="{734A4DCE-A1EE-F04E-9EE8-3DC41DBC2E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07B9AC74-E9F3-AE4C-A180-1B649EE1BD7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3524913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DEB2-7C84-46A4-8C23-F304E1276CC6}" type="datetimeFigureOut">
              <a:rPr lang="en-GB" smtClean="0"/>
              <a:t>14/07/2025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C51E-7873-48C0-BCE4-3FAC0627D10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WHO">
            <a:extLst>
              <a:ext uri="{FF2B5EF4-FFF2-40B4-BE49-F238E27FC236}">
                <a16:creationId xmlns:a16="http://schemas.microsoft.com/office/drawing/2014/main" id="{808ADFDC-B7BB-0249-A980-D45F34730D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54FCEF0E-F085-0042-B9E9-3731F9C6D4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2212561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485775" y="5871011"/>
            <a:ext cx="8199977" cy="0"/>
          </a:xfrm>
          <a:prstGeom prst="line">
            <a:avLst/>
          </a:prstGeom>
          <a:noFill/>
          <a:ln w="31750" cap="flat" cmpd="thinThick">
            <a:solidFill>
              <a:srgbClr val="9FD0AB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8" r:id="rId6"/>
  </p:sldLayoutIdLst>
  <p:transition spd="med"/>
  <p:txStyles>
    <p:titleStyle>
      <a:lvl1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5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microsoft.com/office/2007/relationships/hdphoto" Target="../media/hdphoto17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microsoft.com/office/2007/relationships/hdphoto" Target="../media/hdphoto16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0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microsoft.com/office/2007/relationships/hdphoto" Target="../media/hdphoto24.wdp"/><Relationship Id="rId4" Type="http://schemas.openxmlformats.org/officeDocument/2006/relationships/image" Target="../media/image34.png"/><Relationship Id="rId9" Type="http://schemas.microsoft.com/office/2007/relationships/hdphoto" Target="../media/hdphoto2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7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tif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7" Type="http://schemas.microsoft.com/office/2007/relationships/hdphoto" Target="../media/hdphoto3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32.wdp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8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17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microsoft.com/office/2007/relationships/hdphoto" Target="../media/hdphoto11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606069" y="2265261"/>
            <a:ext cx="110382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Daniele Zullino</a:t>
            </a:r>
            <a:endParaRPr kumimoji="0" lang="fr-CH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416424" y="2820894"/>
            <a:ext cx="923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D30DB03-0D7F-E84F-9C97-4C27D16A5E24}"/>
              </a:ext>
            </a:extLst>
          </p:cNvPr>
          <p:cNvSpPr/>
          <p:nvPr/>
        </p:nvSpPr>
        <p:spPr>
          <a:xfrm>
            <a:off x="1576654" y="305083"/>
            <a:ext cx="74105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800" b="1" i="1" dirty="0">
                <a:solidFill>
                  <a:schemeClr val="bg1"/>
                </a:solidFill>
                <a:latin typeface="arial" panose="020B0604020202020204" pitchFamily="34" charset="0"/>
              </a:rPr>
              <a:t>Psychedelische und psychotherapeutische Renaissance</a:t>
            </a:r>
            <a:r>
              <a:rPr lang="de-CH" sz="1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de-CH" b="1" dirty="0">
                <a:solidFill>
                  <a:schemeClr val="bg1"/>
                </a:solidFill>
                <a:latin typeface="arial" panose="020B0604020202020204" pitchFamily="34" charset="0"/>
              </a:rPr>
              <a:t>Zur Integration der psychedelischen Erfahrung in bestehende Therapiekonzepte</a:t>
            </a:r>
            <a:endParaRPr lang="de-DE" sz="1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62FF157-02E4-A748-A225-B332CF6085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331" y="2690266"/>
            <a:ext cx="5788212" cy="289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0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013CBA7-4BB5-8A45-A484-BB9DB42DB339}"/>
              </a:ext>
            </a:extLst>
          </p:cNvPr>
          <p:cNvGrpSpPr/>
          <p:nvPr/>
        </p:nvGrpSpPr>
        <p:grpSpPr>
          <a:xfrm>
            <a:off x="1082230" y="1064871"/>
            <a:ext cx="3235127" cy="4029918"/>
            <a:chOff x="1082230" y="1064871"/>
            <a:chExt cx="3235127" cy="4029918"/>
          </a:xfrm>
        </p:grpSpPr>
        <p:cxnSp>
          <p:nvCxnSpPr>
            <p:cNvPr id="11" name="Gerade Verbindung 10">
              <a:extLst>
                <a:ext uri="{FF2B5EF4-FFF2-40B4-BE49-F238E27FC236}">
                  <a16:creationId xmlns:a16="http://schemas.microsoft.com/office/drawing/2014/main" id="{2C4ED5D7-4C16-AD4F-A0D1-1A31D413C9C6}"/>
                </a:ext>
              </a:extLst>
            </p:cNvPr>
            <p:cNvCxnSpPr/>
            <p:nvPr/>
          </p:nvCxnSpPr>
          <p:spPr>
            <a:xfrm flipV="1">
              <a:off x="1088020" y="1064871"/>
              <a:ext cx="3229337" cy="1944547"/>
            </a:xfrm>
            <a:prstGeom prst="line">
              <a:avLst/>
            </a:prstGeom>
            <a:noFill/>
            <a:ln w="44450" cap="flat">
              <a:solidFill>
                <a:schemeClr val="bg1">
                  <a:lumMod val="50000"/>
                </a:schemeClr>
              </a:solidFill>
              <a:prstDash val="solid"/>
              <a:bevel/>
              <a:headEnd type="none"/>
              <a:tailEnd type="stealth" w="lg" len="lg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Gerade Verbindung 11">
              <a:extLst>
                <a:ext uri="{FF2B5EF4-FFF2-40B4-BE49-F238E27FC236}">
                  <a16:creationId xmlns:a16="http://schemas.microsoft.com/office/drawing/2014/main" id="{BE1A532D-487C-F249-ABBA-5F2E6490F91D}"/>
                </a:ext>
              </a:extLst>
            </p:cNvPr>
            <p:cNvCxnSpPr>
              <a:cxnSpLocks/>
            </p:cNvCxnSpPr>
            <p:nvPr/>
          </p:nvCxnSpPr>
          <p:spPr>
            <a:xfrm>
              <a:off x="1088019" y="3150242"/>
              <a:ext cx="3229337" cy="1944547"/>
            </a:xfrm>
            <a:prstGeom prst="line">
              <a:avLst/>
            </a:prstGeom>
            <a:noFill/>
            <a:ln w="44450" cap="flat">
              <a:solidFill>
                <a:schemeClr val="bg1">
                  <a:lumMod val="50000"/>
                </a:schemeClr>
              </a:solidFill>
              <a:prstDash val="solid"/>
              <a:bevel/>
              <a:headEnd type="none"/>
              <a:tailEnd type="stealth" w="lg" len="lg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70E05117-3FD3-AF41-9BAF-6D95BB0A1164}"/>
                </a:ext>
              </a:extLst>
            </p:cNvPr>
            <p:cNvSpPr/>
            <p:nvPr/>
          </p:nvSpPr>
          <p:spPr>
            <a:xfrm>
              <a:off x="1082230" y="1086093"/>
              <a:ext cx="228021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 latinLnBrk="1" hangingPunct="0"/>
              <a:r>
                <a:rPr lang="de-DE" sz="18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Divergentes </a:t>
              </a:r>
            </a:p>
            <a:p>
              <a:pPr algn="ctr" rtl="0" latinLnBrk="1" hangingPunct="0"/>
              <a:r>
                <a:rPr lang="de-DE" sz="18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Denken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18BCAD6-DDE1-FF4A-A81C-01A7AFFEAAEE}"/>
              </a:ext>
            </a:extLst>
          </p:cNvPr>
          <p:cNvGrpSpPr/>
          <p:nvPr/>
        </p:nvGrpSpPr>
        <p:grpSpPr>
          <a:xfrm>
            <a:off x="4317355" y="1064871"/>
            <a:ext cx="3229337" cy="4029917"/>
            <a:chOff x="4317355" y="1064871"/>
            <a:chExt cx="3229337" cy="4029917"/>
          </a:xfrm>
        </p:grpSpPr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6368E0A1-1D6F-0F4C-BA85-E8FDDEB071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7355" y="3150241"/>
              <a:ext cx="3229337" cy="1944547"/>
            </a:xfrm>
            <a:prstGeom prst="line">
              <a:avLst/>
            </a:prstGeom>
            <a:noFill/>
            <a:ln w="44450" cap="flat">
              <a:solidFill>
                <a:schemeClr val="bg1">
                  <a:lumMod val="50000"/>
                </a:schemeClr>
              </a:solidFill>
              <a:prstDash val="solid"/>
              <a:bevel/>
              <a:headEnd type="none"/>
              <a:tailEnd type="stealth" w="lg" len="lg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Gerade Verbindung 13">
              <a:extLst>
                <a:ext uri="{FF2B5EF4-FFF2-40B4-BE49-F238E27FC236}">
                  <a16:creationId xmlns:a16="http://schemas.microsoft.com/office/drawing/2014/main" id="{69B9CEB2-3F40-9846-B472-F89EBE7C03B7}"/>
                </a:ext>
              </a:extLst>
            </p:cNvPr>
            <p:cNvCxnSpPr>
              <a:cxnSpLocks/>
            </p:cNvCxnSpPr>
            <p:nvPr/>
          </p:nvCxnSpPr>
          <p:spPr>
            <a:xfrm>
              <a:off x="4317355" y="1064871"/>
              <a:ext cx="3229337" cy="1944547"/>
            </a:xfrm>
            <a:prstGeom prst="line">
              <a:avLst/>
            </a:prstGeom>
            <a:noFill/>
            <a:ln w="44450" cap="flat">
              <a:solidFill>
                <a:schemeClr val="bg1">
                  <a:lumMod val="50000"/>
                </a:schemeClr>
              </a:solidFill>
              <a:prstDash val="solid"/>
              <a:bevel/>
              <a:headEnd type="none"/>
              <a:tailEnd type="stealth" w="lg" len="lg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DAD6477F-D25A-9347-9A21-7A3CBCD9884A}"/>
                </a:ext>
              </a:extLst>
            </p:cNvPr>
            <p:cNvSpPr/>
            <p:nvPr/>
          </p:nvSpPr>
          <p:spPr>
            <a:xfrm>
              <a:off x="5602147" y="1064871"/>
              <a:ext cx="168411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 latinLnBrk="1" hangingPunct="0"/>
              <a:r>
                <a:rPr lang="de-DE" sz="18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Konvergentes Denken</a:t>
              </a:r>
            </a:p>
          </p:txBody>
        </p:sp>
      </p:grpSp>
      <p:sp>
        <p:nvSpPr>
          <p:cNvPr id="17" name="Rechteck 16">
            <a:extLst>
              <a:ext uri="{FF2B5EF4-FFF2-40B4-BE49-F238E27FC236}">
                <a16:creationId xmlns:a16="http://schemas.microsoft.com/office/drawing/2014/main" id="{E42880CD-7041-4044-966A-268FA9AE11F4}"/>
              </a:ext>
            </a:extLst>
          </p:cNvPr>
          <p:cNvSpPr/>
          <p:nvPr/>
        </p:nvSpPr>
        <p:spPr>
          <a:xfrm>
            <a:off x="1799695" y="2589220"/>
            <a:ext cx="24657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Quantität statt Qualität</a:t>
            </a:r>
          </a:p>
          <a:p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Neue, originelle Ideen</a:t>
            </a:r>
          </a:p>
          <a:p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Auswahlmöglichkeiten </a:t>
            </a:r>
          </a:p>
          <a:p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schaffen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60CF278-19BA-9446-ACBC-CEB657D4E558}"/>
              </a:ext>
            </a:extLst>
          </p:cNvPr>
          <p:cNvSpPr/>
          <p:nvPr/>
        </p:nvSpPr>
        <p:spPr>
          <a:xfrm>
            <a:off x="4729610" y="2712330"/>
            <a:ext cx="24048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Analyse und Auswahl</a:t>
            </a:r>
          </a:p>
          <a:p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Nützliche Ideen</a:t>
            </a:r>
          </a:p>
          <a:p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Entscheidungsfindung</a:t>
            </a:r>
          </a:p>
        </p:txBody>
      </p:sp>
    </p:spTree>
    <p:extLst>
      <p:ext uri="{BB962C8B-B14F-4D97-AF65-F5344CB8AC3E}">
        <p14:creationId xmlns:p14="http://schemas.microsoft.com/office/powerpoint/2010/main" val="4017747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4"/>
          <p:cNvSpPr txBox="1"/>
          <p:nvPr/>
        </p:nvSpPr>
        <p:spPr>
          <a:xfrm>
            <a:off x="827584" y="6488668"/>
            <a:ext cx="6694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>
                <a:latin typeface="Arial" panose="020B0604020202020204" pitchFamily="34" charset="0"/>
                <a:cs typeface="Arial" panose="020B0604020202020204" pitchFamily="34" charset="0"/>
              </a:rPr>
              <a:t>Pink, 2009</a:t>
            </a:r>
          </a:p>
        </p:txBody>
      </p:sp>
      <p:sp>
        <p:nvSpPr>
          <p:cNvPr id="9" name="Rechteck 8"/>
          <p:cNvSpPr/>
          <p:nvPr/>
        </p:nvSpPr>
        <p:spPr>
          <a:xfrm>
            <a:off x="827584" y="3477753"/>
            <a:ext cx="3528392" cy="139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1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Befolgung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einer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Reihe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festgelegter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Anweisungen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3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entlang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eines</a:t>
            </a:r>
            <a:r>
              <a:rPr lang="fr-CH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einzigen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Pfades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00150" lvl="5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einem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Ergebnis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Routine-</a:t>
            </a: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Aufgaben</a:t>
            </a:r>
            <a:endParaRPr lang="fr-CH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76056" y="3477753"/>
            <a:ext cx="3672408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1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existiert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kein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Algorithmus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3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Experimentieren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Möglichkeiten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3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Entwicklung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neuer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Lösungen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Etwas</a:t>
            </a: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schaffen</a:t>
            </a: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von</a:t>
            </a: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Welt</a:t>
            </a: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wusste</a:t>
            </a: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dass</a:t>
            </a: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ihr</a:t>
            </a: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fehlt</a:t>
            </a:r>
            <a:endParaRPr lang="fr-CH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47233A5-1410-A840-878A-97FA09B71AC6}"/>
              </a:ext>
            </a:extLst>
          </p:cNvPr>
          <p:cNvGrpSpPr/>
          <p:nvPr/>
        </p:nvGrpSpPr>
        <p:grpSpPr>
          <a:xfrm>
            <a:off x="789852" y="1052736"/>
            <a:ext cx="3603872" cy="2086992"/>
            <a:chOff x="789852" y="1052736"/>
            <a:chExt cx="3603872" cy="2086992"/>
          </a:xfrm>
        </p:grpSpPr>
        <p:sp>
          <p:nvSpPr>
            <p:cNvPr id="5" name="Rechteck 4"/>
            <p:cNvSpPr/>
            <p:nvPr/>
          </p:nvSpPr>
          <p:spPr>
            <a:xfrm>
              <a:off x="789852" y="1052736"/>
              <a:ext cx="36038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5900" indent="-215900" algn="ctr"/>
              <a:r>
                <a:rPr lang="fr-CH" b="1" dirty="0">
                  <a:latin typeface="Arial" panose="020B0604020202020204" pitchFamily="34" charset="0"/>
                  <a:cs typeface="Arial" panose="020B0604020202020204" pitchFamily="34" charset="0"/>
                </a:rPr>
                <a:t>Algorithmierte </a:t>
              </a:r>
              <a:r>
                <a:rPr lang="fr-CH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Aufgabe</a:t>
              </a:r>
              <a:endParaRPr lang="fr-CH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B212371D-ED9F-0740-B1DE-1A30E69BB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2321" y="1536509"/>
              <a:ext cx="2860645" cy="1603219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B4CEA9C-43DF-AB44-AC76-39750659CB90}"/>
              </a:ext>
            </a:extLst>
          </p:cNvPr>
          <p:cNvGrpSpPr/>
          <p:nvPr/>
        </p:nvGrpSpPr>
        <p:grpSpPr>
          <a:xfrm>
            <a:off x="5237769" y="1052736"/>
            <a:ext cx="3348994" cy="2086992"/>
            <a:chOff x="5237769" y="1052736"/>
            <a:chExt cx="3348994" cy="2086992"/>
          </a:xfrm>
        </p:grpSpPr>
        <p:sp>
          <p:nvSpPr>
            <p:cNvPr id="8" name="Rechteck 7"/>
            <p:cNvSpPr/>
            <p:nvPr/>
          </p:nvSpPr>
          <p:spPr>
            <a:xfrm>
              <a:off x="5237769" y="1052736"/>
              <a:ext cx="334899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5900" indent="-215900" algn="ctr"/>
              <a:r>
                <a:rPr lang="fr-CH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Heuristische</a:t>
              </a:r>
              <a:r>
                <a:rPr lang="fr-CH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Aufgabe</a:t>
              </a:r>
              <a:endParaRPr lang="fr-CH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8B26D0B9-A03F-FC43-AFAF-07794C28B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2993" y="1515267"/>
              <a:ext cx="2898548" cy="1624461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566432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5"/>
      <p:bldP spid="12" grpId="0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A377C19-4C9D-884F-8F08-BFDCE887E415}"/>
              </a:ext>
            </a:extLst>
          </p:cNvPr>
          <p:cNvSpPr/>
          <p:nvPr/>
        </p:nvSpPr>
        <p:spPr>
          <a:xfrm>
            <a:off x="5314119" y="2536051"/>
            <a:ext cx="26594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/>
              <a:t>Produktive / schöpferische</a:t>
            </a:r>
          </a:p>
          <a:p>
            <a:pPr algn="ctr"/>
            <a:r>
              <a:rPr lang="de-DE" sz="1400" b="1" dirty="0"/>
              <a:t>Einbildungskraft</a:t>
            </a:r>
          </a:p>
          <a:p>
            <a:pPr algn="ctr"/>
            <a:endParaRPr lang="de-DE" sz="1400" dirty="0"/>
          </a:p>
          <a:p>
            <a:pPr algn="ctr"/>
            <a:r>
              <a:rPr lang="de-DE" sz="1400" dirty="0"/>
              <a:t>Kombiniert Bekanntes auf innovative Weise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0839C37-B9F8-FA4E-9848-34F745BC8211}"/>
              </a:ext>
            </a:extLst>
          </p:cNvPr>
          <p:cNvSpPr/>
          <p:nvPr/>
        </p:nvSpPr>
        <p:spPr>
          <a:xfrm>
            <a:off x="1145894" y="2536051"/>
            <a:ext cx="26621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/>
              <a:t>Reproduktive </a:t>
            </a:r>
          </a:p>
          <a:p>
            <a:pPr algn="ctr"/>
            <a:r>
              <a:rPr lang="de-DE" sz="1400" b="1" dirty="0"/>
              <a:t>Einbildungskraft</a:t>
            </a:r>
          </a:p>
          <a:p>
            <a:pPr algn="ctr"/>
            <a:endParaRPr lang="de-DE" sz="1400" dirty="0"/>
          </a:p>
          <a:p>
            <a:pPr algn="ctr"/>
            <a:r>
              <a:rPr lang="de-DE" sz="1400" dirty="0"/>
              <a:t>Fähigkeit, Objekte/Szenen in ihrer Abwesenheit abzubilden</a:t>
            </a:r>
          </a:p>
          <a:p>
            <a:pPr algn="ctr"/>
            <a:endParaRPr lang="de-DE" sz="14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E7D188F-9BFE-414D-9DD0-5DCE31B309FB}"/>
              </a:ext>
            </a:extLst>
          </p:cNvPr>
          <p:cNvSpPr/>
          <p:nvPr/>
        </p:nvSpPr>
        <p:spPr>
          <a:xfrm>
            <a:off x="5774880" y="4178597"/>
            <a:ext cx="18053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Offenbarungseffekte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65E8F7C-011A-D54D-A3B5-DEB616C084BA}"/>
              </a:ext>
            </a:extLst>
          </p:cNvPr>
          <p:cNvSpPr/>
          <p:nvPr/>
        </p:nvSpPr>
        <p:spPr>
          <a:xfrm>
            <a:off x="5774880" y="4959369"/>
            <a:ext cx="1726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Neue Bedeutungen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4EFEB78-6833-2743-9B3E-F2019ED36B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48916" y="3858420"/>
            <a:ext cx="389904" cy="25045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BD1019-3294-4740-A04C-8F9F1E1BF2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48916" y="4639192"/>
            <a:ext cx="389904" cy="25045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0AD09B6-911B-E44D-B907-9F59E28A21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368" y="485654"/>
            <a:ext cx="1907230" cy="1907230"/>
          </a:xfrm>
          <a:prstGeom prst="round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21857DF-9469-EA42-992F-1EA89855A5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066" y="485654"/>
            <a:ext cx="2012382" cy="201238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40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>
        <p15:prstTrans prst="peelOff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 uiExpand="1" build="p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AA1274-433D-5743-94F6-A2FEBB774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364" y="516531"/>
            <a:ext cx="7198086" cy="1138650"/>
          </a:xfrm>
        </p:spPr>
        <p:txBody>
          <a:bodyPr/>
          <a:lstStyle/>
          <a:p>
            <a:pPr algn="ctr"/>
            <a:r>
              <a:rPr lang="en-US" sz="4000" b="1" dirty="0"/>
              <a:t>Broaden and Build Theory</a:t>
            </a:r>
            <a:endParaRPr lang="en-US" sz="2400" b="1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E1C581B-6EF6-3544-A336-DED72F429B79}"/>
              </a:ext>
            </a:extLst>
          </p:cNvPr>
          <p:cNvGrpSpPr/>
          <p:nvPr/>
        </p:nvGrpSpPr>
        <p:grpSpPr>
          <a:xfrm>
            <a:off x="1246932" y="2006493"/>
            <a:ext cx="6892333" cy="1485760"/>
            <a:chOff x="1246932" y="2006493"/>
            <a:chExt cx="6892333" cy="148576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028C42C-35F3-E741-A6A7-079636201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0856" y="2006493"/>
              <a:ext cx="1268409" cy="148576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4D32204E-4712-4A45-8925-4C1A15CFDE21}"/>
                </a:ext>
              </a:extLst>
            </p:cNvPr>
            <p:cNvSpPr/>
            <p:nvPr/>
          </p:nvSpPr>
          <p:spPr>
            <a:xfrm>
              <a:off x="1246932" y="2210764"/>
              <a:ext cx="3294492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b="1" dirty="0"/>
                <a:t>Negative Emotionen</a:t>
              </a:r>
            </a:p>
            <a:p>
              <a:r>
                <a:rPr lang="de-DE" sz="1600" dirty="0"/>
                <a:t>Tunnelblick</a:t>
              </a:r>
            </a:p>
            <a:p>
              <a:r>
                <a:rPr lang="de-DE" sz="1600" dirty="0"/>
                <a:t>Nützlich im Falle einer Gefahr</a:t>
              </a:r>
            </a:p>
            <a:p>
              <a:r>
                <a:rPr lang="de-DE" sz="1600" dirty="0"/>
                <a:t>Verengen die geistige Perspektive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81A63B0-77BF-684D-A37E-4F61E9BF5EC8}"/>
              </a:ext>
            </a:extLst>
          </p:cNvPr>
          <p:cNvGrpSpPr/>
          <p:nvPr/>
        </p:nvGrpSpPr>
        <p:grpSpPr>
          <a:xfrm>
            <a:off x="1246932" y="3665884"/>
            <a:ext cx="6892333" cy="1485760"/>
            <a:chOff x="1246932" y="3665884"/>
            <a:chExt cx="6892333" cy="148576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53C85776-013F-3F41-B927-4ECCC5CDC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61473" y="3665884"/>
              <a:ext cx="1177792" cy="1485760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4F16CC09-B731-F94B-8AF1-58C170725AC3}"/>
                </a:ext>
              </a:extLst>
            </p:cNvPr>
            <p:cNvSpPr/>
            <p:nvPr/>
          </p:nvSpPr>
          <p:spPr>
            <a:xfrm>
              <a:off x="1246932" y="3993266"/>
              <a:ext cx="389722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b="1" dirty="0"/>
                <a:t>Positive Emotionen</a:t>
              </a:r>
            </a:p>
            <a:p>
              <a:r>
                <a:rPr lang="de-DE" sz="1600" dirty="0"/>
                <a:t>Verschwinden „kognitiver Scheuklappen“</a:t>
              </a:r>
            </a:p>
            <a:p>
              <a:r>
                <a:rPr lang="de-DE" sz="1600" dirty="0"/>
                <a:t>Erweitern die geistige Perspektive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0823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43A5A42-CF30-7B4B-B234-D0AEC669E5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08908"/>
            <a:ext cx="3886925" cy="3886925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597221CF-CAB9-9745-87F3-FED6F14230F1}"/>
              </a:ext>
            </a:extLst>
          </p:cNvPr>
          <p:cNvSpPr txBox="1">
            <a:spLocks/>
          </p:cNvSpPr>
          <p:nvPr/>
        </p:nvSpPr>
        <p:spPr>
          <a:xfrm>
            <a:off x="1020364" y="516531"/>
            <a:ext cx="7198086" cy="789755"/>
          </a:xfrm>
        </p:spPr>
        <p:txBody>
          <a:bodyPr anchor="b"/>
          <a:lstStyle>
            <a:lvl1pPr algn="ctr" defTabSz="457200">
              <a:defRPr sz="6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/>
              <a:t>Broaden and Build Theory</a:t>
            </a:r>
            <a:endParaRPr lang="en-US" sz="2400" b="1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D790786-0815-9F4D-8EEA-5CC20FD47841}"/>
              </a:ext>
            </a:extLst>
          </p:cNvPr>
          <p:cNvSpPr/>
          <p:nvPr/>
        </p:nvSpPr>
        <p:spPr>
          <a:xfrm>
            <a:off x="3614058" y="2803767"/>
            <a:ext cx="5273613" cy="149720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1"/>
                </a:solidFill>
              </a:rPr>
              <a:t>Positive Emotionen bewirken mehr als </a:t>
            </a:r>
            <a:r>
              <a:rPr lang="de-DE" sz="2000" dirty="0" err="1">
                <a:solidFill>
                  <a:schemeClr val="tx1"/>
                </a:solidFill>
              </a:rPr>
              <a:t>blosses</a:t>
            </a:r>
            <a:r>
              <a:rPr lang="de-DE" sz="2000" dirty="0">
                <a:solidFill>
                  <a:schemeClr val="tx1"/>
                </a:solidFill>
              </a:rPr>
              <a:t> kurzzeitiges gut fühlen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1"/>
                </a:solidFill>
              </a:rPr>
              <a:t>erweitern geistige Perspektive</a:t>
            </a:r>
          </a:p>
        </p:txBody>
      </p:sp>
    </p:spTree>
    <p:extLst>
      <p:ext uri="{BB962C8B-B14F-4D97-AF65-F5344CB8AC3E}">
        <p14:creationId xmlns:p14="http://schemas.microsoft.com/office/powerpoint/2010/main" val="893296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D7D0899-83AC-7549-AB67-9630E7E1E8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42012"/>
            <a:ext cx="3378926" cy="337892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6AA1274-433D-5743-94F6-A2FEBB774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364" y="237855"/>
            <a:ext cx="7198086" cy="819523"/>
          </a:xfrm>
        </p:spPr>
        <p:txBody>
          <a:bodyPr/>
          <a:lstStyle/>
          <a:p>
            <a:pPr algn="ctr"/>
            <a:r>
              <a:rPr lang="en-US" sz="4000" b="1" dirty="0" err="1"/>
              <a:t>Evolutionärer</a:t>
            </a:r>
            <a:r>
              <a:rPr lang="en-US" sz="4000" b="1" dirty="0"/>
              <a:t> </a:t>
            </a:r>
            <a:r>
              <a:rPr lang="en-US" sz="4000" b="1" dirty="0" err="1"/>
              <a:t>Nutzen</a:t>
            </a:r>
            <a:r>
              <a:rPr lang="en-US" sz="4000" b="1" dirty="0"/>
              <a:t> </a:t>
            </a:r>
            <a:r>
              <a:rPr lang="en-US" sz="4000" b="1" dirty="0" err="1"/>
              <a:t>positiver</a:t>
            </a:r>
            <a:r>
              <a:rPr lang="en-US" sz="4000" b="1" dirty="0"/>
              <a:t> </a:t>
            </a:r>
            <a:r>
              <a:rPr lang="en-US" sz="4000" b="1" dirty="0" err="1"/>
              <a:t>Emotionen</a:t>
            </a:r>
            <a:endParaRPr lang="en-US" sz="4000" b="1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86DE103-1A8B-BA4C-AE6E-6469E76B52D0}"/>
              </a:ext>
            </a:extLst>
          </p:cNvPr>
          <p:cNvSpPr/>
          <p:nvPr/>
        </p:nvSpPr>
        <p:spPr>
          <a:xfrm>
            <a:off x="3082833" y="2210605"/>
            <a:ext cx="5681007" cy="284174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12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it-IT" sz="1800" dirty="0"/>
              <a:t>Positive </a:t>
            </a:r>
            <a:r>
              <a:rPr lang="it-IT" sz="1800" dirty="0" err="1"/>
              <a:t>Emotionen</a:t>
            </a:r>
            <a:r>
              <a:rPr lang="it-IT" sz="1800" dirty="0"/>
              <a:t> </a:t>
            </a:r>
            <a:r>
              <a:rPr lang="it-IT" sz="1800" dirty="0" err="1"/>
              <a:t>ohne</a:t>
            </a:r>
            <a:r>
              <a:rPr lang="it-IT" sz="1800" dirty="0"/>
              <a:t> </a:t>
            </a:r>
            <a:r>
              <a:rPr lang="it-IT" sz="1800" b="1" dirty="0" err="1"/>
              <a:t>unmittelbaren</a:t>
            </a:r>
            <a:r>
              <a:rPr lang="it-IT" sz="1800" dirty="0"/>
              <a:t> </a:t>
            </a:r>
            <a:r>
              <a:rPr lang="it-IT" sz="1800" dirty="0" err="1"/>
              <a:t>Überlebenswert</a:t>
            </a:r>
            <a:endParaRPr lang="it-IT" sz="1800" dirty="0"/>
          </a:p>
          <a:p>
            <a:pPr marL="765175" indent="-446088">
              <a:lnSpc>
                <a:spcPct val="150000"/>
              </a:lnSpc>
              <a:spcAft>
                <a:spcPts val="12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it-IT" sz="1800" dirty="0" err="1"/>
              <a:t>Lenken</a:t>
            </a:r>
            <a:r>
              <a:rPr lang="it-IT" sz="1800" dirty="0"/>
              <a:t> die </a:t>
            </a:r>
            <a:r>
              <a:rPr lang="it-IT" sz="1800" dirty="0" err="1"/>
              <a:t>Aufmerksamkeit</a:t>
            </a:r>
            <a:r>
              <a:rPr lang="it-IT" sz="1800" dirty="0"/>
              <a:t> von </a:t>
            </a:r>
            <a:r>
              <a:rPr lang="it-IT" sz="1800" dirty="0" err="1"/>
              <a:t>unmittelbaren</a:t>
            </a:r>
            <a:r>
              <a:rPr lang="it-IT" sz="1800" dirty="0"/>
              <a:t> </a:t>
            </a:r>
            <a:r>
              <a:rPr lang="it-IT" sz="1800" dirty="0" err="1"/>
              <a:t>Bedürfnissen</a:t>
            </a:r>
            <a:r>
              <a:rPr lang="it-IT" sz="1800" dirty="0"/>
              <a:t> und </a:t>
            </a:r>
            <a:r>
              <a:rPr lang="it-IT" sz="1800" dirty="0" err="1"/>
              <a:t>Stressfaktoren</a:t>
            </a:r>
            <a:r>
              <a:rPr lang="it-IT" sz="1800" dirty="0"/>
              <a:t> ab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it-IT" sz="1800" dirty="0" err="1"/>
              <a:t>Dadurch</a:t>
            </a:r>
            <a:r>
              <a:rPr lang="it-IT" sz="1800" dirty="0"/>
              <a:t> </a:t>
            </a:r>
            <a:r>
              <a:rPr lang="it-IT" sz="1800" dirty="0" err="1"/>
              <a:t>erworbenen</a:t>
            </a:r>
            <a:r>
              <a:rPr lang="it-IT" sz="1800" dirty="0"/>
              <a:t> </a:t>
            </a:r>
            <a:r>
              <a:rPr lang="it-IT" sz="1800" dirty="0" err="1"/>
              <a:t>Fähigkeiten</a:t>
            </a:r>
            <a:r>
              <a:rPr lang="it-IT" sz="1800" dirty="0"/>
              <a:t> </a:t>
            </a:r>
            <a:r>
              <a:rPr lang="it-IT" sz="1800" dirty="0" err="1"/>
              <a:t>verbessern</a:t>
            </a:r>
            <a:r>
              <a:rPr lang="it-IT" sz="1800" dirty="0"/>
              <a:t> </a:t>
            </a:r>
            <a:r>
              <a:rPr lang="it-IT" sz="1800" dirty="0" err="1"/>
              <a:t>jedoch</a:t>
            </a:r>
            <a:r>
              <a:rPr lang="it-IT" sz="1800" dirty="0"/>
              <a:t> </a:t>
            </a:r>
            <a:r>
              <a:rPr lang="it-IT" sz="1800" dirty="0" err="1"/>
              <a:t>das</a:t>
            </a:r>
            <a:r>
              <a:rPr lang="it-IT" sz="1800" dirty="0"/>
              <a:t> </a:t>
            </a:r>
            <a:r>
              <a:rPr lang="it-IT" sz="1800" dirty="0" err="1"/>
              <a:t>Überleben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088514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61EC90C-F3FC-A541-BAB3-3B9EC33D37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1857"/>
            <a:ext cx="3553097" cy="3553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8F6AAA-57C7-9E42-8D13-12A1AB342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5" y="284448"/>
            <a:ext cx="7220388" cy="1143000"/>
          </a:xfrm>
        </p:spPr>
        <p:txBody>
          <a:bodyPr/>
          <a:lstStyle/>
          <a:p>
            <a:pPr algn="ctr"/>
            <a:r>
              <a:rPr lang="en-US" sz="4800" b="1" dirty="0" err="1"/>
              <a:t>Zeitwahrnehmung</a:t>
            </a:r>
            <a:endParaRPr lang="en-US" sz="4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991E65-ED3E-664D-8956-D2E5E9C24EB9}"/>
              </a:ext>
            </a:extLst>
          </p:cNvPr>
          <p:cNvSpPr txBox="1"/>
          <p:nvPr/>
        </p:nvSpPr>
        <p:spPr>
          <a:xfrm>
            <a:off x="425605" y="5552192"/>
            <a:ext cx="5074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Hasler, 2022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BE297DA-84C6-4545-8F3B-E1E267C89DB9}"/>
              </a:ext>
            </a:extLst>
          </p:cNvPr>
          <p:cNvSpPr/>
          <p:nvPr/>
        </p:nvSpPr>
        <p:spPr>
          <a:xfrm>
            <a:off x="3159887" y="1738258"/>
            <a:ext cx="5984113" cy="318029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CH" sz="1800" dirty="0" err="1"/>
              <a:t>Zeit</a:t>
            </a:r>
            <a:r>
              <a:rPr lang="fr-CH" sz="1800" dirty="0"/>
              <a:t> </a:t>
            </a:r>
            <a:r>
              <a:rPr lang="fr-CH" sz="1800" dirty="0" err="1"/>
              <a:t>ist</a:t>
            </a:r>
            <a:r>
              <a:rPr lang="fr-CH" sz="1800" dirty="0"/>
              <a:t> </a:t>
            </a:r>
            <a:r>
              <a:rPr lang="fr-CH" sz="1800" dirty="0" err="1"/>
              <a:t>kein</a:t>
            </a:r>
            <a:r>
              <a:rPr lang="fr-CH" sz="1800" dirty="0"/>
              <a:t> </a:t>
            </a:r>
            <a:r>
              <a:rPr lang="fr-CH" sz="1800" dirty="0" err="1"/>
              <a:t>physikalisches</a:t>
            </a:r>
            <a:r>
              <a:rPr lang="fr-CH" sz="1800" dirty="0"/>
              <a:t>, </a:t>
            </a:r>
            <a:r>
              <a:rPr lang="fr-CH" sz="1800" dirty="0" err="1"/>
              <a:t>sondern</a:t>
            </a:r>
            <a:r>
              <a:rPr lang="fr-CH" sz="1800" dirty="0"/>
              <a:t> </a:t>
            </a:r>
            <a:r>
              <a:rPr lang="fr-CH" sz="1800" dirty="0" err="1"/>
              <a:t>psychologisches</a:t>
            </a:r>
            <a:r>
              <a:rPr lang="fr-CH" sz="1800" dirty="0"/>
              <a:t> </a:t>
            </a:r>
            <a:r>
              <a:rPr lang="fr-CH" sz="1800" dirty="0" err="1"/>
              <a:t>Phänomen</a:t>
            </a:r>
            <a:endParaRPr lang="fr-CH" sz="1800" dirty="0"/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800" dirty="0" err="1"/>
              <a:t>Veränderung</a:t>
            </a:r>
            <a:r>
              <a:rPr lang="fr-CH" sz="1800" dirty="0"/>
              <a:t> des </a:t>
            </a:r>
            <a:r>
              <a:rPr lang="fr-CH" sz="1800" dirty="0" err="1"/>
              <a:t>Zeitempfindens</a:t>
            </a:r>
            <a:r>
              <a:rPr lang="fr-CH" sz="1800" dirty="0"/>
              <a:t> → </a:t>
            </a:r>
            <a:r>
              <a:rPr lang="en-US" sz="1800" dirty="0" err="1"/>
              <a:t>Erschliessung</a:t>
            </a:r>
            <a:r>
              <a:rPr lang="en-US" sz="1800" dirty="0"/>
              <a:t> von </a:t>
            </a:r>
            <a:r>
              <a:rPr lang="en-US" sz="1800" dirty="0" err="1"/>
              <a:t>Wirklichkeiten</a:t>
            </a:r>
            <a:r>
              <a:rPr lang="en-US" sz="1800" dirty="0"/>
              <a:t>, die </a:t>
            </a:r>
            <a:r>
              <a:rPr lang="en-US" sz="1800" dirty="0" err="1"/>
              <a:t>mehr</a:t>
            </a:r>
            <a:r>
              <a:rPr lang="en-US" sz="1800" dirty="0"/>
              <a:t> </a:t>
            </a:r>
            <a:r>
              <a:rPr lang="en-US" sz="1800" dirty="0" err="1"/>
              <a:t>sind</a:t>
            </a:r>
            <a:r>
              <a:rPr lang="en-US" sz="1800" dirty="0"/>
              <a:t> </a:t>
            </a:r>
            <a:r>
              <a:rPr lang="en-US" sz="1800" dirty="0" err="1"/>
              <a:t>als</a:t>
            </a:r>
            <a:r>
              <a:rPr lang="en-US" sz="1800" dirty="0"/>
              <a:t> </a:t>
            </a:r>
            <a:r>
              <a:rPr lang="en-US" sz="1800" dirty="0" err="1"/>
              <a:t>einfache</a:t>
            </a:r>
            <a:r>
              <a:rPr lang="en-US" sz="1800" dirty="0"/>
              <a:t> </a:t>
            </a:r>
            <a:r>
              <a:rPr lang="en-US" sz="1800" dirty="0" err="1"/>
              <a:t>Gegenwärigkeit</a:t>
            </a:r>
            <a:endParaRPr lang="fr-CH" sz="1800" dirty="0"/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en-US" sz="1800" dirty="0" err="1"/>
              <a:t>Verschwinden</a:t>
            </a:r>
            <a:r>
              <a:rPr lang="en-US" sz="1800" dirty="0"/>
              <a:t> des </a:t>
            </a:r>
            <a:r>
              <a:rPr lang="en-US" sz="1800" dirty="0" err="1"/>
              <a:t>Zeitgefühls</a:t>
            </a:r>
            <a:r>
              <a:rPr lang="en-US" sz="1800" dirty="0"/>
              <a:t> = Flow-</a:t>
            </a:r>
            <a:r>
              <a:rPr lang="en-US" sz="1800" dirty="0" err="1"/>
              <a:t>Zustand</a:t>
            </a:r>
            <a:endParaRPr lang="en-US" sz="1800" dirty="0"/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en-US" sz="1800" dirty="0" err="1"/>
              <a:t>Auflösung</a:t>
            </a:r>
            <a:r>
              <a:rPr lang="en-US" sz="1800" dirty="0"/>
              <a:t> von </a:t>
            </a:r>
            <a:r>
              <a:rPr lang="en-US" sz="1800" dirty="0" err="1"/>
              <a:t>Erwartungen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39055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>
        <p15:prstTrans prst="peelOff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5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4A100F5-03FC-834C-BA01-DDC21D3A45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9539"/>
            <a:ext cx="36576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8F6AAA-57C7-9E42-8D13-12A1AB342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5" y="284448"/>
            <a:ext cx="7220388" cy="1143000"/>
          </a:xfrm>
        </p:spPr>
        <p:txBody>
          <a:bodyPr/>
          <a:lstStyle/>
          <a:p>
            <a:pPr algn="ctr"/>
            <a:r>
              <a:rPr lang="en-US" b="1" dirty="0" err="1"/>
              <a:t>Zeitwahrnehmung</a:t>
            </a:r>
            <a:r>
              <a:rPr lang="en-US" b="1" dirty="0"/>
              <a:t> und Sinn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BE297DA-84C6-4545-8F3B-E1E267C89DB9}"/>
              </a:ext>
            </a:extLst>
          </p:cNvPr>
          <p:cNvSpPr/>
          <p:nvPr/>
        </p:nvSpPr>
        <p:spPr>
          <a:xfrm>
            <a:off x="2904944" y="1665859"/>
            <a:ext cx="5984113" cy="33649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800" dirty="0" err="1"/>
              <a:t>Korrelation</a:t>
            </a:r>
            <a:r>
              <a:rPr lang="fr-CH" sz="1800" dirty="0"/>
              <a:t> </a:t>
            </a:r>
            <a:r>
              <a:rPr lang="fr-CH" sz="1800" dirty="0" err="1"/>
              <a:t>Bedeutungserleben</a:t>
            </a:r>
            <a:r>
              <a:rPr lang="fr-CH" sz="1800" dirty="0"/>
              <a:t> </a:t>
            </a:r>
            <a:r>
              <a:rPr lang="fr-CH" sz="1800" dirty="0" err="1"/>
              <a:t>und</a:t>
            </a:r>
            <a:r>
              <a:rPr lang="fr-CH" sz="1800" dirty="0"/>
              <a:t> </a:t>
            </a:r>
            <a:r>
              <a:rPr lang="fr-CH" sz="1800" dirty="0" err="1"/>
              <a:t>Zeitsinn</a:t>
            </a:r>
            <a:r>
              <a:rPr lang="fr-CH" sz="1800" dirty="0"/>
              <a:t> </a:t>
            </a:r>
          </a:p>
          <a:p>
            <a:pPr marL="285750" indent="-285750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800" dirty="0" err="1"/>
              <a:t>Höhere</a:t>
            </a:r>
            <a:r>
              <a:rPr lang="fr-CH" sz="1800" dirty="0"/>
              <a:t> </a:t>
            </a:r>
            <a:r>
              <a:rPr lang="fr-CH" sz="1800" dirty="0" err="1"/>
              <a:t>Bedeutung</a:t>
            </a:r>
            <a:r>
              <a:rPr lang="fr-CH" sz="1800" dirty="0"/>
              <a:t> </a:t>
            </a:r>
            <a:r>
              <a:rPr lang="fr-CH" sz="1800" dirty="0" err="1"/>
              <a:t>normalerweise</a:t>
            </a:r>
            <a:r>
              <a:rPr lang="fr-CH" sz="1800" dirty="0"/>
              <a:t> mit </a:t>
            </a:r>
            <a:r>
              <a:rPr lang="fr-CH" sz="1800" dirty="0" err="1"/>
              <a:t>grösseren</a:t>
            </a:r>
            <a:r>
              <a:rPr lang="fr-CH" sz="1800" dirty="0"/>
              <a:t> </a:t>
            </a:r>
            <a:r>
              <a:rPr lang="fr-CH" sz="1800" dirty="0" err="1"/>
              <a:t>Zeiräumen</a:t>
            </a:r>
            <a:r>
              <a:rPr lang="fr-CH" sz="1800" dirty="0"/>
              <a:t> </a:t>
            </a:r>
            <a:r>
              <a:rPr lang="fr-CH" sz="1800" dirty="0" err="1"/>
              <a:t>assoziiert</a:t>
            </a:r>
            <a:endParaRPr lang="fr-CH" sz="1800" dirty="0"/>
          </a:p>
          <a:p>
            <a:pPr marL="285750" indent="-285750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Psychedelika </a:t>
            </a:r>
            <a:r>
              <a:rPr lang="en-US" sz="1800" dirty="0" err="1"/>
              <a:t>schwächen</a:t>
            </a:r>
            <a:r>
              <a:rPr lang="en-US" sz="1800" dirty="0"/>
              <a:t> den </a:t>
            </a:r>
            <a:r>
              <a:rPr lang="en-US" sz="1800" dirty="0" err="1"/>
              <a:t>kurzfristigen</a:t>
            </a:r>
            <a:r>
              <a:rPr lang="en-US" sz="1800" dirty="0"/>
              <a:t> linear-</a:t>
            </a:r>
            <a:r>
              <a:rPr lang="en-US" sz="1800" dirty="0" err="1"/>
              <a:t>kausalen</a:t>
            </a:r>
            <a:r>
              <a:rPr lang="en-US" sz="1800" dirty="0"/>
              <a:t> </a:t>
            </a:r>
            <a:r>
              <a:rPr lang="en-US" sz="1800" dirty="0" err="1"/>
              <a:t>Zusammenhang</a:t>
            </a:r>
            <a:r>
              <a:rPr lang="en-US" sz="1800" dirty="0"/>
              <a:t> </a:t>
            </a:r>
          </a:p>
          <a:p>
            <a:pPr marL="285750" indent="-285750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800" dirty="0" err="1"/>
              <a:t>Ermöglichen</a:t>
            </a:r>
            <a:r>
              <a:rPr lang="fr-CH" sz="1800" dirty="0"/>
              <a:t> </a:t>
            </a:r>
            <a:r>
              <a:rPr lang="fr-CH" sz="1800" dirty="0" err="1"/>
              <a:t>Erkennen</a:t>
            </a:r>
            <a:r>
              <a:rPr lang="fr-CH" sz="1800" dirty="0"/>
              <a:t> </a:t>
            </a:r>
            <a:r>
              <a:rPr lang="fr-CH" sz="1800" dirty="0" err="1"/>
              <a:t>längerfristiger</a:t>
            </a:r>
            <a:r>
              <a:rPr lang="fr-CH" sz="1800" dirty="0"/>
              <a:t> </a:t>
            </a:r>
            <a:r>
              <a:rPr lang="fr-CH" sz="1800" dirty="0" err="1"/>
              <a:t>nonlinearer</a:t>
            </a:r>
            <a:r>
              <a:rPr lang="fr-CH" sz="1800" dirty="0"/>
              <a:t> </a:t>
            </a:r>
            <a:r>
              <a:rPr lang="fr-CH" sz="1800" dirty="0" err="1"/>
              <a:t>Entwicklungsmöglichkeiten</a:t>
            </a:r>
            <a:endParaRPr lang="fr-CH" sz="1800" dirty="0"/>
          </a:p>
          <a:p>
            <a:pPr marL="536575" lvl="1" indent="-217488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800" dirty="0"/>
              <a:t>→ </a:t>
            </a:r>
            <a:r>
              <a:rPr lang="en-US" sz="1800" dirty="0" err="1"/>
              <a:t>Bedeutungserleben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42556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>
        <p15:prstTrans prst="peelOff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5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881F3B8-3623-984A-B9F0-6AAD4B91D4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3777"/>
            <a:ext cx="3494315" cy="349431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5A15418-9D6F-324A-8C77-AD5649ACE4A9}"/>
              </a:ext>
            </a:extLst>
          </p:cNvPr>
          <p:cNvSpPr txBox="1"/>
          <p:nvPr/>
        </p:nvSpPr>
        <p:spPr>
          <a:xfrm>
            <a:off x="1373050" y="449888"/>
            <a:ext cx="656771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 dirty="0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5HT2A-R und </a:t>
            </a:r>
            <a:r>
              <a:rPr lang="en-US" sz="3600" b="1" dirty="0" err="1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Kognitionen</a:t>
            </a:r>
            <a:endParaRPr lang="en-US" sz="3600" b="1" dirty="0">
              <a:solidFill>
                <a:srgbClr val="7B7B7B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477741A-912F-6043-8F28-7A0A707DFF58}"/>
              </a:ext>
            </a:extLst>
          </p:cNvPr>
          <p:cNvSpPr txBox="1"/>
          <p:nvPr/>
        </p:nvSpPr>
        <p:spPr>
          <a:xfrm>
            <a:off x="449943" y="5515428"/>
            <a:ext cx="467531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Jones &amp; </a:t>
            </a:r>
            <a:r>
              <a:rPr kumimoji="0" lang="fr-FR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O’Kelly</a:t>
            </a:r>
            <a:r>
              <a:rPr kumimoji="0" lang="fr-F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2020; </a:t>
            </a:r>
            <a:r>
              <a:rPr kumimoji="0" lang="fr-FR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Buchborn</a:t>
            </a:r>
            <a:r>
              <a:rPr kumimoji="0" lang="fr-F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et al., 2014; </a:t>
            </a:r>
            <a:r>
              <a:rPr kumimoji="0" lang="fr-FR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Cini</a:t>
            </a:r>
            <a:r>
              <a:rPr kumimoji="0" lang="fr-F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et al., 2019, Schott et al., 2011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68E049E-12B0-EC4B-94AB-C38F3373513F}"/>
              </a:ext>
            </a:extLst>
          </p:cNvPr>
          <p:cNvSpPr txBox="1"/>
          <p:nvPr/>
        </p:nvSpPr>
        <p:spPr>
          <a:xfrm>
            <a:off x="2787601" y="1725053"/>
            <a:ext cx="5878227" cy="2817002"/>
          </a:xfrm>
          <a:prstGeom prst="rect">
            <a:avLst/>
          </a:prstGeom>
          <a:solidFill>
            <a:srgbClr val="FFFFFF">
              <a:alpha val="92000"/>
            </a:srgbClr>
          </a:solidFill>
        </p:spPr>
        <p:txBody>
          <a:bodyPr/>
          <a:lstStyle>
            <a:lvl1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  <a:defRPr sz="1800"/>
            </a:lvl1pPr>
          </a:lstStyle>
          <a:p>
            <a:r>
              <a:rPr lang="fr-FR" sz="1400" dirty="0" err="1"/>
              <a:t>Besonders</a:t>
            </a:r>
            <a:r>
              <a:rPr lang="fr-FR" sz="1400" dirty="0"/>
              <a:t> </a:t>
            </a:r>
            <a:r>
              <a:rPr lang="fr-FR" sz="1400" dirty="0" err="1"/>
              <a:t>hohe</a:t>
            </a:r>
            <a:r>
              <a:rPr lang="fr-FR" sz="1400" dirty="0"/>
              <a:t> </a:t>
            </a:r>
            <a:r>
              <a:rPr lang="fr-FR" sz="1400" dirty="0" err="1"/>
              <a:t>Konzentrationen</a:t>
            </a:r>
            <a:r>
              <a:rPr lang="fr-FR" sz="1400" dirty="0"/>
              <a:t> </a:t>
            </a:r>
            <a:r>
              <a:rPr lang="fr-FR" sz="1400" dirty="0" err="1"/>
              <a:t>von</a:t>
            </a:r>
            <a:r>
              <a:rPr lang="fr-FR" sz="1400" dirty="0"/>
              <a:t> 5HT2A-R </a:t>
            </a:r>
            <a:r>
              <a:rPr lang="fr-FR" sz="1400" dirty="0" err="1"/>
              <a:t>im</a:t>
            </a:r>
            <a:r>
              <a:rPr lang="fr-FR" sz="1400" dirty="0"/>
              <a:t> </a:t>
            </a:r>
            <a:r>
              <a:rPr lang="fr-FR" sz="1400" dirty="0" err="1"/>
              <a:t>präfrontalen</a:t>
            </a:r>
            <a:r>
              <a:rPr lang="fr-FR" sz="1400" dirty="0"/>
              <a:t> </a:t>
            </a:r>
            <a:r>
              <a:rPr lang="fr-FR" sz="1400" dirty="0" err="1"/>
              <a:t>Kortex</a:t>
            </a:r>
            <a:r>
              <a:rPr lang="fr-FR" sz="1400" dirty="0"/>
              <a:t> </a:t>
            </a:r>
            <a:r>
              <a:rPr lang="fr-FR" sz="1400" dirty="0" err="1"/>
              <a:t>und</a:t>
            </a:r>
            <a:r>
              <a:rPr lang="fr-FR" sz="1400" dirty="0"/>
              <a:t> </a:t>
            </a:r>
            <a:r>
              <a:rPr lang="fr-FR" sz="1400" dirty="0" err="1"/>
              <a:t>Hippocampus</a:t>
            </a:r>
            <a:endParaRPr lang="fr-FR" sz="1400" dirty="0"/>
          </a:p>
          <a:p>
            <a:r>
              <a:rPr lang="fr-FR" sz="1400" dirty="0"/>
              <a:t>5HT2A-R-Polymorphismen </a:t>
            </a:r>
            <a:r>
              <a:rPr lang="fr-FR" sz="1400" dirty="0" err="1"/>
              <a:t>korrelieren</a:t>
            </a:r>
            <a:r>
              <a:rPr lang="fr-FR" sz="1400" dirty="0"/>
              <a:t> mit </a:t>
            </a:r>
            <a:r>
              <a:rPr lang="fr-FR" sz="1400" dirty="0" err="1"/>
              <a:t>verbalem</a:t>
            </a:r>
            <a:r>
              <a:rPr lang="fr-FR" sz="1400" dirty="0"/>
              <a:t> </a:t>
            </a:r>
            <a:r>
              <a:rPr lang="fr-FR" sz="1400" dirty="0" err="1"/>
              <a:t>Gedächtnisabruf</a:t>
            </a:r>
            <a:r>
              <a:rPr lang="fr-FR" sz="1400" dirty="0"/>
              <a:t> </a:t>
            </a:r>
            <a:r>
              <a:rPr lang="fr-FR" sz="1400" dirty="0" err="1"/>
              <a:t>und</a:t>
            </a:r>
            <a:r>
              <a:rPr lang="fr-FR" sz="1400" dirty="0"/>
              <a:t> </a:t>
            </a:r>
            <a:r>
              <a:rPr lang="fr-FR" sz="1400" dirty="0" err="1"/>
              <a:t>Objekterkennung</a:t>
            </a:r>
            <a:endParaRPr lang="fr-FR" sz="1400" dirty="0"/>
          </a:p>
          <a:p>
            <a:r>
              <a:rPr lang="fr-FR" sz="1400" dirty="0"/>
              <a:t>5HT2A-R-Aktivierung </a:t>
            </a:r>
            <a:r>
              <a:rPr lang="fr-FR" sz="1400" dirty="0" err="1"/>
              <a:t>durch</a:t>
            </a:r>
            <a:r>
              <a:rPr lang="fr-FR" sz="1400" dirty="0"/>
              <a:t> LSD → </a:t>
            </a:r>
            <a:r>
              <a:rPr lang="fr-FR" sz="1400" dirty="0" err="1"/>
              <a:t>verbessert</a:t>
            </a:r>
            <a:r>
              <a:rPr lang="fr-FR" sz="1400" dirty="0"/>
              <a:t> </a:t>
            </a:r>
            <a:r>
              <a:rPr lang="fr-FR" sz="1400" dirty="0" err="1"/>
              <a:t>dosisabhängig</a:t>
            </a:r>
            <a:r>
              <a:rPr lang="fr-FR" sz="1400" dirty="0"/>
              <a:t> </a:t>
            </a:r>
            <a:r>
              <a:rPr lang="fr-FR" sz="1400" dirty="0" err="1"/>
              <a:t>Lernen</a:t>
            </a:r>
            <a:endParaRPr lang="fr-FR" sz="1400" dirty="0"/>
          </a:p>
          <a:p>
            <a:r>
              <a:rPr lang="fr-FR" sz="1400" dirty="0" err="1"/>
              <a:t>Reduzierte</a:t>
            </a:r>
            <a:r>
              <a:rPr lang="fr-FR" sz="1400" dirty="0"/>
              <a:t> 5HT2A-R-Dichte </a:t>
            </a:r>
            <a:r>
              <a:rPr lang="fr-FR" sz="1400" dirty="0" err="1"/>
              <a:t>im</a:t>
            </a:r>
            <a:r>
              <a:rPr lang="fr-FR" sz="1400" dirty="0"/>
              <a:t> </a:t>
            </a:r>
            <a:r>
              <a:rPr lang="fr-FR" sz="1400" dirty="0" err="1"/>
              <a:t>Hippocampus</a:t>
            </a:r>
            <a:r>
              <a:rPr lang="fr-FR" sz="1400" dirty="0"/>
              <a:t> </a:t>
            </a:r>
            <a:r>
              <a:rPr lang="fr-FR" sz="1400" dirty="0" err="1"/>
              <a:t>verschlechtert</a:t>
            </a:r>
            <a:r>
              <a:rPr lang="fr-FR" sz="1400" dirty="0"/>
              <a:t> die </a:t>
            </a:r>
            <a:r>
              <a:rPr lang="fr-FR" sz="1400" dirty="0" err="1"/>
              <a:t>kognitive</a:t>
            </a:r>
            <a:r>
              <a:rPr lang="fr-FR" sz="1400" dirty="0"/>
              <a:t> </a:t>
            </a:r>
            <a:r>
              <a:rPr lang="fr-FR" sz="1400" dirty="0" err="1"/>
              <a:t>Leistung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15918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0D2BA92-C482-6445-8757-E4ED870FD2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4817"/>
            <a:ext cx="3965303" cy="3965303"/>
          </a:xfrm>
          <a:prstGeom prst="rect">
            <a:avLst/>
          </a:prstGeom>
        </p:spPr>
      </p:pic>
      <p:sp>
        <p:nvSpPr>
          <p:cNvPr id="7" name="Textfeld 5">
            <a:extLst>
              <a:ext uri="{FF2B5EF4-FFF2-40B4-BE49-F238E27FC236}">
                <a16:creationId xmlns:a16="http://schemas.microsoft.com/office/drawing/2014/main" id="{49511FEC-2444-B647-B641-27AC384C04EC}"/>
              </a:ext>
            </a:extLst>
          </p:cNvPr>
          <p:cNvSpPr txBox="1"/>
          <p:nvPr/>
        </p:nvSpPr>
        <p:spPr>
          <a:xfrm>
            <a:off x="1024040" y="278340"/>
            <a:ext cx="732508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3600" b="1" dirty="0">
                <a:solidFill>
                  <a:schemeClr val="bg1">
                    <a:lumMod val="50000"/>
                  </a:schemeClr>
                </a:solidFill>
              </a:rPr>
              <a:t>5-HT2AR </a:t>
            </a:r>
            <a:r>
              <a:rPr lang="fr-CH" sz="3600" b="1" dirty="0" err="1">
                <a:solidFill>
                  <a:schemeClr val="bg1">
                    <a:lumMod val="50000"/>
                  </a:schemeClr>
                </a:solidFill>
              </a:rPr>
              <a:t>Lernen</a:t>
            </a:r>
            <a:r>
              <a:rPr lang="fr-CH" sz="3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CH" sz="3600" b="1" dirty="0" err="1">
                <a:solidFill>
                  <a:schemeClr val="bg1">
                    <a:lumMod val="50000"/>
                  </a:schemeClr>
                </a:solidFill>
              </a:rPr>
              <a:t>und</a:t>
            </a:r>
            <a:r>
              <a:rPr lang="fr-CH" sz="3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CH" sz="3600" b="1" dirty="0" err="1">
                <a:solidFill>
                  <a:schemeClr val="bg1">
                    <a:lumMod val="50000"/>
                  </a:schemeClr>
                </a:solidFill>
              </a:rPr>
              <a:t>Gedächtnis</a:t>
            </a:r>
            <a:endParaRPr lang="fr-CH" sz="36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 rtl="0" latinLnBrk="1" hangingPunct="0"/>
            <a:r>
              <a:rPr lang="fr-CH" sz="1800" b="1" dirty="0">
                <a:solidFill>
                  <a:schemeClr val="bg1">
                    <a:lumMod val="50000"/>
                  </a:schemeClr>
                </a:solidFill>
              </a:rPr>
              <a:t>Nager</a:t>
            </a:r>
            <a:endParaRPr kumimoji="0" lang="fr-CH" sz="36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sym typeface="Arial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C0E136E-6066-E14F-86D0-FE1F515FDC06}"/>
              </a:ext>
            </a:extLst>
          </p:cNvPr>
          <p:cNvSpPr/>
          <p:nvPr/>
        </p:nvSpPr>
        <p:spPr>
          <a:xfrm>
            <a:off x="448348" y="5519955"/>
            <a:ext cx="75966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000" dirty="0"/>
              <a:t>King et al. 1972; </a:t>
            </a:r>
            <a:r>
              <a:rPr lang="fr-CH" sz="1000" dirty="0" err="1"/>
              <a:t>Boulougouris</a:t>
            </a:r>
            <a:r>
              <a:rPr lang="fr-CH" sz="1000" dirty="0"/>
              <a:t> et al. 2008; Romano et al. 2010; Zhang et al. 2013; </a:t>
            </a:r>
            <a:r>
              <a:rPr lang="fr-CH" sz="1000" dirty="0" err="1"/>
              <a:t>Catlow</a:t>
            </a:r>
            <a:r>
              <a:rPr lang="fr-CH" sz="1000" dirty="0"/>
              <a:t> et al. 2013; </a:t>
            </a:r>
            <a:r>
              <a:rPr lang="fr-CH" sz="1000" dirty="0" err="1"/>
              <a:t>Wiessner</a:t>
            </a:r>
            <a:r>
              <a:rPr lang="fr-CH" sz="1000" dirty="0"/>
              <a:t> et al., 2022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28E74FB-8113-A64D-ACBA-2F1E4864604B}"/>
              </a:ext>
            </a:extLst>
          </p:cNvPr>
          <p:cNvSpPr/>
          <p:nvPr/>
        </p:nvSpPr>
        <p:spPr>
          <a:xfrm>
            <a:off x="3607266" y="2174335"/>
            <a:ext cx="5023983" cy="237295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LSD-</a:t>
            </a:r>
            <a:r>
              <a:rPr lang="fr-CH" sz="1600" dirty="0" err="1"/>
              <a:t>Injektionen</a:t>
            </a:r>
            <a:r>
              <a:rPr lang="fr-CH" sz="1600" dirty="0"/>
              <a:t> in den </a:t>
            </a:r>
            <a:r>
              <a:rPr lang="fr-CH" sz="1600" dirty="0" err="1"/>
              <a:t>Hippocampus</a:t>
            </a:r>
            <a:r>
              <a:rPr lang="fr-CH" sz="1600" dirty="0"/>
              <a:t> → ↑ </a:t>
            </a:r>
            <a:r>
              <a:rPr lang="fr-CH" sz="1600" dirty="0" err="1"/>
              <a:t>Klassische</a:t>
            </a:r>
            <a:r>
              <a:rPr lang="fr-CH" sz="1600" dirty="0"/>
              <a:t> </a:t>
            </a:r>
            <a:r>
              <a:rPr lang="fr-CH" sz="1600" dirty="0" err="1"/>
              <a:t>Konditionierung</a:t>
            </a:r>
            <a:endParaRPr lang="fr-CH" sz="1600" dirty="0"/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LSD </a:t>
            </a:r>
            <a:r>
              <a:rPr lang="fr-CH" sz="1600" dirty="0" err="1"/>
              <a:t>und</a:t>
            </a:r>
            <a:r>
              <a:rPr lang="fr-CH" sz="1600" dirty="0"/>
              <a:t> </a:t>
            </a:r>
            <a:r>
              <a:rPr lang="fr-CH" sz="1600" dirty="0" err="1"/>
              <a:t>Psilocybin</a:t>
            </a:r>
            <a:r>
              <a:rPr lang="fr-CH" sz="1600" dirty="0"/>
              <a:t> </a:t>
            </a:r>
            <a:r>
              <a:rPr lang="fr-CH" sz="1600" dirty="0" err="1"/>
              <a:t>erleichtern</a:t>
            </a:r>
            <a:r>
              <a:rPr lang="fr-CH" sz="1600" dirty="0"/>
              <a:t> </a:t>
            </a:r>
            <a:r>
              <a:rPr lang="fr-CH" sz="1600" dirty="0" err="1"/>
              <a:t>das</a:t>
            </a:r>
            <a:r>
              <a:rPr lang="fr-CH" sz="1600" dirty="0"/>
              <a:t> </a:t>
            </a:r>
            <a:r>
              <a:rPr lang="fr-CH" sz="1600" dirty="0" err="1"/>
              <a:t>Löschen</a:t>
            </a:r>
            <a:r>
              <a:rPr lang="fr-CH" sz="1600" dirty="0"/>
              <a:t> </a:t>
            </a:r>
            <a:r>
              <a:rPr lang="fr-CH" sz="1600" dirty="0" err="1"/>
              <a:t>von</a:t>
            </a:r>
            <a:r>
              <a:rPr lang="fr-CH" sz="1600" dirty="0"/>
              <a:t> </a:t>
            </a:r>
            <a:r>
              <a:rPr lang="fr-CH" sz="1600" dirty="0" err="1"/>
              <a:t>Angstgedächtnissen</a:t>
            </a:r>
            <a:endParaRPr lang="fr-CH" sz="1600" dirty="0"/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 err="1"/>
              <a:t>Selektiver</a:t>
            </a:r>
            <a:r>
              <a:rPr lang="fr-CH" sz="1600" dirty="0"/>
              <a:t> 5-HT2AR-Antagonismus → ↓ </a:t>
            </a:r>
            <a:r>
              <a:rPr lang="fr-CH" sz="1600" dirty="0" err="1"/>
              <a:t>Lernen</a:t>
            </a: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2035132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BE1C109-D491-FF41-973F-4E82DF1F10C9}"/>
              </a:ext>
            </a:extLst>
          </p:cNvPr>
          <p:cNvSpPr txBox="1"/>
          <p:nvPr/>
        </p:nvSpPr>
        <p:spPr>
          <a:xfrm>
            <a:off x="3664193" y="466164"/>
            <a:ext cx="1954381" cy="646331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fr-CH" dirty="0"/>
              <a:t>Logiken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338B83C-ED91-2A45-B9B9-5EDCB21156FC}"/>
              </a:ext>
            </a:extLst>
          </p:cNvPr>
          <p:cNvSpPr txBox="1"/>
          <p:nvPr/>
        </p:nvSpPr>
        <p:spPr>
          <a:xfrm>
            <a:off x="1117414" y="3559022"/>
            <a:ext cx="2917819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1800" dirty="0" err="1">
                <a:solidFill>
                  <a:srgbClr val="000000"/>
                </a:solidFill>
              </a:rPr>
              <a:t>Angebot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definiert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durch</a:t>
            </a:r>
            <a:r>
              <a:rPr lang="fr-CH" sz="1800" dirty="0">
                <a:solidFill>
                  <a:srgbClr val="000000"/>
                </a:solidFill>
              </a:rPr>
              <a:t>     </a:t>
            </a:r>
            <a:r>
              <a:rPr lang="fr-CH" sz="1800" dirty="0" err="1">
                <a:solidFill>
                  <a:srgbClr val="000000"/>
                </a:solidFill>
              </a:rPr>
              <a:t>wissenschaftliche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Evidenz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CH" sz="1800" dirty="0">
              <a:solidFill>
                <a:srgbClr val="000000"/>
              </a:solidFill>
            </a:endParaRPr>
          </a:p>
          <a:p>
            <a:pPr algn="ctr" rtl="0" latinLnBrk="1" hangingPunct="0"/>
            <a:endParaRPr lang="fr-CH" sz="18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fr-CH" sz="1800" dirty="0" err="1">
                <a:solidFill>
                  <a:srgbClr val="000000"/>
                </a:solidFill>
              </a:rPr>
              <a:t>Solidarische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Finanzierung</a:t>
            </a:r>
            <a:endParaRPr lang="fr-CH" sz="1800" dirty="0">
              <a:solidFill>
                <a:srgbClr val="0000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EE1E63-A453-6F47-B822-AC8E291047F5}"/>
              </a:ext>
            </a:extLst>
          </p:cNvPr>
          <p:cNvSpPr txBox="1"/>
          <p:nvPr/>
        </p:nvSpPr>
        <p:spPr>
          <a:xfrm>
            <a:off x="5374661" y="3559022"/>
            <a:ext cx="2917819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1800" dirty="0" err="1">
                <a:solidFill>
                  <a:srgbClr val="000000"/>
                </a:solidFill>
              </a:rPr>
              <a:t>Angebot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moduliert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durch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</a:p>
          <a:p>
            <a:pPr algn="ctr" rtl="0" latinLnBrk="1" hangingPunct="0"/>
            <a:r>
              <a:rPr lang="fr-CH" sz="1800" dirty="0" err="1">
                <a:solidFill>
                  <a:srgbClr val="000000"/>
                </a:solidFill>
              </a:rPr>
              <a:t>gesellschaftliche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</a:p>
          <a:p>
            <a:pPr algn="ctr" rtl="0" latinLnBrk="1" hangingPunct="0"/>
            <a:r>
              <a:rPr lang="fr-CH" sz="1800" dirty="0" err="1">
                <a:solidFill>
                  <a:srgbClr val="000000"/>
                </a:solidFill>
              </a:rPr>
              <a:t>Konventionen</a:t>
            </a:r>
            <a:endParaRPr lang="fr-CH" sz="1800" dirty="0">
              <a:solidFill>
                <a:srgbClr val="000000"/>
              </a:solidFill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H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algn="ctr" rtl="0" latinLnBrk="1" hangingPunct="0"/>
            <a:r>
              <a:rPr lang="fr-CH" sz="1800" dirty="0" err="1">
                <a:solidFill>
                  <a:srgbClr val="000000"/>
                </a:solidFill>
              </a:rPr>
              <a:t>Konsumgüter</a:t>
            </a:r>
            <a:endParaRPr lang="fr-CH" sz="1800" dirty="0">
              <a:solidFill>
                <a:srgbClr val="000000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8E6A2B0-413F-8340-8A4A-61E1A5514F56}"/>
              </a:ext>
            </a:extLst>
          </p:cNvPr>
          <p:cNvGrpSpPr/>
          <p:nvPr/>
        </p:nvGrpSpPr>
        <p:grpSpPr>
          <a:xfrm>
            <a:off x="1243751" y="1526298"/>
            <a:ext cx="2664066" cy="1898254"/>
            <a:chOff x="1243751" y="1526298"/>
            <a:chExt cx="2664066" cy="1898254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051DE68B-6B3F-D34E-B59F-8B2B744EF844}"/>
                </a:ext>
              </a:extLst>
            </p:cNvPr>
            <p:cNvSpPr txBox="1"/>
            <p:nvPr/>
          </p:nvSpPr>
          <p:spPr>
            <a:xfrm>
              <a:off x="1573164" y="1526298"/>
              <a:ext cx="2006317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fr-CH" b="1" dirty="0" err="1">
                  <a:solidFill>
                    <a:srgbClr val="000000"/>
                  </a:solidFill>
                </a:rPr>
                <a:t>Medizinische</a:t>
              </a:r>
              <a:endParaRPr kumimoji="0" lang="fr-CH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22327BA2-E374-CF4B-BF97-D30DC4B6B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3751" y="2092519"/>
              <a:ext cx="2664066" cy="1332033"/>
            </a:xfrm>
            <a:prstGeom prst="roundRect">
              <a:avLst/>
            </a:pr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B9BCC96-3C0C-944A-8F4F-F5476E1C6AFF}"/>
              </a:ext>
            </a:extLst>
          </p:cNvPr>
          <p:cNvGrpSpPr/>
          <p:nvPr/>
        </p:nvGrpSpPr>
        <p:grpSpPr>
          <a:xfrm>
            <a:off x="5385579" y="1526298"/>
            <a:ext cx="2895984" cy="1898254"/>
            <a:chOff x="5385579" y="1526298"/>
            <a:chExt cx="2895984" cy="1898254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325CFAC-B9A2-A341-A35E-261661C08A1A}"/>
                </a:ext>
              </a:extLst>
            </p:cNvPr>
            <p:cNvSpPr txBox="1"/>
            <p:nvPr/>
          </p:nvSpPr>
          <p:spPr>
            <a:xfrm>
              <a:off x="5385579" y="1526298"/>
              <a:ext cx="289598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marL="0" marR="0" indent="0" algn="l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lvl1pPr>
            </a:lstStyle>
            <a:p>
              <a:pPr algn="ctr"/>
              <a:r>
                <a:rPr lang="fr-CH" dirty="0" err="1"/>
                <a:t>Nicht-medizinische</a:t>
              </a:r>
              <a:endParaRPr lang="fr-CH" dirty="0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2B56004-DF87-8C4D-8982-DA0997149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3723" y="2091070"/>
              <a:ext cx="2666964" cy="1333482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3760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A19AE94-6745-4D4C-91D2-420F4DC36D82}"/>
              </a:ext>
            </a:extLst>
          </p:cNvPr>
          <p:cNvSpPr/>
          <p:nvPr/>
        </p:nvSpPr>
        <p:spPr>
          <a:xfrm>
            <a:off x="379143" y="1773044"/>
            <a:ext cx="2698593" cy="373565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773DA4F-D93E-634C-8B70-C69036D14FF5}"/>
              </a:ext>
            </a:extLst>
          </p:cNvPr>
          <p:cNvSpPr/>
          <p:nvPr/>
        </p:nvSpPr>
        <p:spPr>
          <a:xfrm>
            <a:off x="3155797" y="1773044"/>
            <a:ext cx="2698593" cy="373565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B5085C2-4EA2-164A-834B-A9014B0387F7}"/>
              </a:ext>
            </a:extLst>
          </p:cNvPr>
          <p:cNvSpPr/>
          <p:nvPr/>
        </p:nvSpPr>
        <p:spPr>
          <a:xfrm>
            <a:off x="5932451" y="1773044"/>
            <a:ext cx="2698593" cy="373565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8E8C5C0-51BE-304F-9525-AC2C88BA3DCD}"/>
              </a:ext>
            </a:extLst>
          </p:cNvPr>
          <p:cNvSpPr/>
          <p:nvPr/>
        </p:nvSpPr>
        <p:spPr>
          <a:xfrm>
            <a:off x="735980" y="2185639"/>
            <a:ext cx="836341" cy="649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1A1B1A5-0AA1-3147-9B68-C86D815C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503" y="170842"/>
            <a:ext cx="7198086" cy="819523"/>
          </a:xfrm>
        </p:spPr>
        <p:txBody>
          <a:bodyPr/>
          <a:lstStyle/>
          <a:p>
            <a:pPr algn="ctr"/>
            <a:r>
              <a:rPr lang="en-US" sz="4800" b="1" dirty="0" err="1"/>
              <a:t>Konditionierung</a:t>
            </a:r>
            <a:endParaRPr lang="en-US" sz="48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128FAD-866D-0742-A04A-59E6DC80D938}"/>
              </a:ext>
            </a:extLst>
          </p:cNvPr>
          <p:cNvSpPr/>
          <p:nvPr/>
        </p:nvSpPr>
        <p:spPr>
          <a:xfrm>
            <a:off x="1929158" y="2185639"/>
            <a:ext cx="836341" cy="649185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algn="ctr" rtl="0" latinLnBrk="1" hangingPunct="0"/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neutral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443476A-A3FB-A344-AEB5-808CE0856748}"/>
              </a:ext>
            </a:extLst>
          </p:cNvPr>
          <p:cNvSpPr/>
          <p:nvPr/>
        </p:nvSpPr>
        <p:spPr>
          <a:xfrm>
            <a:off x="735979" y="4334107"/>
            <a:ext cx="836341" cy="649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UR</a:t>
            </a:r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9C6FF268-8FEE-B44B-809F-B4BFAC18FA00}"/>
              </a:ext>
            </a:extLst>
          </p:cNvPr>
          <p:cNvCxnSpPr>
            <a:endCxn id="11" idx="0"/>
          </p:cNvCxnSpPr>
          <p:nvPr/>
        </p:nvCxnSpPr>
        <p:spPr>
          <a:xfrm>
            <a:off x="1154150" y="2834824"/>
            <a:ext cx="0" cy="1499283"/>
          </a:xfrm>
          <a:prstGeom prst="line">
            <a:avLst/>
          </a:prstGeom>
          <a:noFill/>
          <a:ln w="31750" cap="flat">
            <a:solidFill>
              <a:schemeClr val="bg1">
                <a:lumMod val="50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18410961-F547-B943-83C0-D676DDC5BBFD}"/>
              </a:ext>
            </a:extLst>
          </p:cNvPr>
          <p:cNvSpPr/>
          <p:nvPr/>
        </p:nvSpPr>
        <p:spPr>
          <a:xfrm>
            <a:off x="3495907" y="2185639"/>
            <a:ext cx="836341" cy="649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115F062-7E94-994F-AF03-EBA66B79FABA}"/>
              </a:ext>
            </a:extLst>
          </p:cNvPr>
          <p:cNvSpPr/>
          <p:nvPr/>
        </p:nvSpPr>
        <p:spPr>
          <a:xfrm>
            <a:off x="4689085" y="2185639"/>
            <a:ext cx="836341" cy="649185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algn="ctr" rtl="0" latinLnBrk="1" hangingPunct="0"/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neutral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8F7274C-0A8B-4149-A7AF-4A7B6FE124AB}"/>
              </a:ext>
            </a:extLst>
          </p:cNvPr>
          <p:cNvSpPr/>
          <p:nvPr/>
        </p:nvSpPr>
        <p:spPr>
          <a:xfrm>
            <a:off x="4086922" y="4334106"/>
            <a:ext cx="836341" cy="649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UR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BF51A3F-AC13-F048-B8EA-29BEDAD78352}"/>
              </a:ext>
            </a:extLst>
          </p:cNvPr>
          <p:cNvGrpSpPr/>
          <p:nvPr/>
        </p:nvGrpSpPr>
        <p:grpSpPr>
          <a:xfrm>
            <a:off x="4332248" y="2510231"/>
            <a:ext cx="356838" cy="1994861"/>
            <a:chOff x="4332248" y="2510231"/>
            <a:chExt cx="356838" cy="1994861"/>
          </a:xfrm>
        </p:grpSpPr>
        <p:cxnSp>
          <p:nvCxnSpPr>
            <p:cNvPr id="18" name="Gewinkelte Verbindung 17">
              <a:extLst>
                <a:ext uri="{FF2B5EF4-FFF2-40B4-BE49-F238E27FC236}">
                  <a16:creationId xmlns:a16="http://schemas.microsoft.com/office/drawing/2014/main" id="{4C116F07-C0E8-8F4E-BAC0-7A619C0C3572}"/>
                </a:ext>
              </a:extLst>
            </p:cNvPr>
            <p:cNvCxnSpPr>
              <a:stCxn id="14" idx="6"/>
              <a:endCxn id="16" idx="0"/>
            </p:cNvCxnSpPr>
            <p:nvPr/>
          </p:nvCxnSpPr>
          <p:spPr>
            <a:xfrm>
              <a:off x="4332248" y="2510232"/>
              <a:ext cx="172845" cy="1823874"/>
            </a:xfrm>
            <a:prstGeom prst="bentConnector2">
              <a:avLst/>
            </a:prstGeom>
            <a:noFill/>
            <a:ln w="3175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Gewinkelte Verbindung 19">
              <a:extLst>
                <a:ext uri="{FF2B5EF4-FFF2-40B4-BE49-F238E27FC236}">
                  <a16:creationId xmlns:a16="http://schemas.microsoft.com/office/drawing/2014/main" id="{F2F0CFD4-449C-054C-8F20-689C69992B9C}"/>
                </a:ext>
              </a:extLst>
            </p:cNvPr>
            <p:cNvCxnSpPr>
              <a:stCxn id="15" idx="2"/>
            </p:cNvCxnSpPr>
            <p:nvPr/>
          </p:nvCxnSpPr>
          <p:spPr>
            <a:xfrm rot="10800000" flipV="1">
              <a:off x="4505093" y="2510231"/>
              <a:ext cx="183993" cy="1994861"/>
            </a:xfrm>
            <a:prstGeom prst="bentConnector2">
              <a:avLst/>
            </a:prstGeom>
            <a:noFill/>
            <a:ln w="3175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67FAEB52-B29B-A64E-A5A2-A73A1F682354}"/>
              </a:ext>
            </a:extLst>
          </p:cNvPr>
          <p:cNvSpPr/>
          <p:nvPr/>
        </p:nvSpPr>
        <p:spPr>
          <a:xfrm>
            <a:off x="7449008" y="2185639"/>
            <a:ext cx="836341" cy="649185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B0D72A9-1B72-6F4C-8754-0A665F61A09F}"/>
              </a:ext>
            </a:extLst>
          </p:cNvPr>
          <p:cNvSpPr/>
          <p:nvPr/>
        </p:nvSpPr>
        <p:spPr>
          <a:xfrm>
            <a:off x="6846845" y="4334106"/>
            <a:ext cx="836341" cy="649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CR</a:t>
            </a:r>
          </a:p>
        </p:txBody>
      </p:sp>
      <p:cxnSp>
        <p:nvCxnSpPr>
          <p:cNvPr id="24" name="Gewinkelte Verbindung 23">
            <a:extLst>
              <a:ext uri="{FF2B5EF4-FFF2-40B4-BE49-F238E27FC236}">
                <a16:creationId xmlns:a16="http://schemas.microsoft.com/office/drawing/2014/main" id="{580F0ED4-AF28-8F40-A6C1-7BD95107B1B9}"/>
              </a:ext>
            </a:extLst>
          </p:cNvPr>
          <p:cNvCxnSpPr>
            <a:stCxn id="22" idx="2"/>
          </p:cNvCxnSpPr>
          <p:nvPr/>
        </p:nvCxnSpPr>
        <p:spPr>
          <a:xfrm rot="10800000" flipV="1">
            <a:off x="7265016" y="2510231"/>
            <a:ext cx="183993" cy="1994861"/>
          </a:xfrm>
          <a:prstGeom prst="bentConnector2">
            <a:avLst/>
          </a:prstGeom>
          <a:noFill/>
          <a:ln w="31750" cap="flat">
            <a:solidFill>
              <a:schemeClr val="bg1">
                <a:lumMod val="50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0927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eelOff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D0C9BF1-A800-CE4A-AB02-00A161A4A8DA}"/>
              </a:ext>
            </a:extLst>
          </p:cNvPr>
          <p:cNvGrpSpPr/>
          <p:nvPr/>
        </p:nvGrpSpPr>
        <p:grpSpPr>
          <a:xfrm>
            <a:off x="379143" y="1773044"/>
            <a:ext cx="2698593" cy="3735658"/>
            <a:chOff x="379143" y="1773044"/>
            <a:chExt cx="2698593" cy="3735658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A19AE94-6745-4D4C-91D2-420F4DC36D82}"/>
                </a:ext>
              </a:extLst>
            </p:cNvPr>
            <p:cNvSpPr/>
            <p:nvPr/>
          </p:nvSpPr>
          <p:spPr>
            <a:xfrm>
              <a:off x="379143" y="1773044"/>
              <a:ext cx="2698593" cy="373565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CF46624-DEE6-1342-AB63-D0D48FF057D1}"/>
                </a:ext>
              </a:extLst>
            </p:cNvPr>
            <p:cNvSpPr/>
            <p:nvPr/>
          </p:nvSpPr>
          <p:spPr>
            <a:xfrm>
              <a:off x="713683" y="2185639"/>
              <a:ext cx="836341" cy="649185"/>
            </a:xfrm>
            <a:prstGeom prst="ellipse">
              <a:avLst/>
            </a:prstGeom>
            <a:solidFill>
              <a:schemeClr val="bg1">
                <a:lumMod val="50000"/>
                <a:alpha val="36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US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406477C-78F9-FA4D-A38B-90F38A60553B}"/>
                </a:ext>
              </a:extLst>
            </p:cNvPr>
            <p:cNvSpPr/>
            <p:nvPr/>
          </p:nvSpPr>
          <p:spPr>
            <a:xfrm>
              <a:off x="1906861" y="2185639"/>
              <a:ext cx="836341" cy="64918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b="0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CS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775166B-336B-4C4A-A8F6-4ADB1B4F3D9C}"/>
                </a:ext>
              </a:extLst>
            </p:cNvPr>
            <p:cNvSpPr/>
            <p:nvPr/>
          </p:nvSpPr>
          <p:spPr>
            <a:xfrm>
              <a:off x="1304698" y="4334106"/>
              <a:ext cx="836341" cy="64918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CR</a:t>
              </a:r>
            </a:p>
          </p:txBody>
        </p:sp>
        <p:cxnSp>
          <p:nvCxnSpPr>
            <p:cNvPr id="26" name="Gewinkelte Verbindung 25">
              <a:extLst>
                <a:ext uri="{FF2B5EF4-FFF2-40B4-BE49-F238E27FC236}">
                  <a16:creationId xmlns:a16="http://schemas.microsoft.com/office/drawing/2014/main" id="{584B2159-6BB4-DC47-9141-5D8D9834182E}"/>
                </a:ext>
              </a:extLst>
            </p:cNvPr>
            <p:cNvCxnSpPr>
              <a:stCxn id="21" idx="2"/>
            </p:cNvCxnSpPr>
            <p:nvPr/>
          </p:nvCxnSpPr>
          <p:spPr>
            <a:xfrm rot="10800000" flipV="1">
              <a:off x="1722869" y="2510231"/>
              <a:ext cx="183993" cy="1994861"/>
            </a:xfrm>
            <a:prstGeom prst="bentConnector2">
              <a:avLst/>
            </a:prstGeom>
            <a:noFill/>
            <a:ln w="3175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0C9494B7-56F1-C740-BCB5-482E9FC47071}"/>
              </a:ext>
            </a:extLst>
          </p:cNvPr>
          <p:cNvSpPr txBox="1"/>
          <p:nvPr/>
        </p:nvSpPr>
        <p:spPr>
          <a:xfrm>
            <a:off x="641625" y="1827928"/>
            <a:ext cx="930702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✗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EC62E3A-E278-CF42-92B4-A137502963E2}"/>
              </a:ext>
            </a:extLst>
          </p:cNvPr>
          <p:cNvGrpSpPr/>
          <p:nvPr/>
        </p:nvGrpSpPr>
        <p:grpSpPr>
          <a:xfrm>
            <a:off x="3155797" y="1773044"/>
            <a:ext cx="2698593" cy="3735658"/>
            <a:chOff x="3155797" y="1773044"/>
            <a:chExt cx="2698593" cy="3735658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773DA4F-D93E-634C-8B70-C69036D14FF5}"/>
                </a:ext>
              </a:extLst>
            </p:cNvPr>
            <p:cNvSpPr/>
            <p:nvPr/>
          </p:nvSpPr>
          <p:spPr>
            <a:xfrm>
              <a:off x="3155797" y="1773044"/>
              <a:ext cx="2698593" cy="373565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15F062-7E94-994F-AF03-EBA66B79FABA}"/>
                </a:ext>
              </a:extLst>
            </p:cNvPr>
            <p:cNvSpPr/>
            <p:nvPr/>
          </p:nvSpPr>
          <p:spPr>
            <a:xfrm>
              <a:off x="4689085" y="2185639"/>
              <a:ext cx="836341" cy="64918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b="0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F7274C-0A8B-4149-A7AF-4A7B6FE124AB}"/>
                </a:ext>
              </a:extLst>
            </p:cNvPr>
            <p:cNvSpPr/>
            <p:nvPr/>
          </p:nvSpPr>
          <p:spPr>
            <a:xfrm>
              <a:off x="4086922" y="4334106"/>
              <a:ext cx="836341" cy="64918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CR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3105820-F629-2A4B-8950-33A545B2992F}"/>
                </a:ext>
              </a:extLst>
            </p:cNvPr>
            <p:cNvSpPr/>
            <p:nvPr/>
          </p:nvSpPr>
          <p:spPr>
            <a:xfrm>
              <a:off x="3495907" y="2185639"/>
              <a:ext cx="836341" cy="64918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US</a:t>
              </a:r>
            </a:p>
          </p:txBody>
        </p:sp>
        <p:cxnSp>
          <p:nvCxnSpPr>
            <p:cNvPr id="9" name="Gerade Verbindung 8">
              <a:extLst>
                <a:ext uri="{FF2B5EF4-FFF2-40B4-BE49-F238E27FC236}">
                  <a16:creationId xmlns:a16="http://schemas.microsoft.com/office/drawing/2014/main" id="{4B015A9A-E293-AC4C-846F-1761C91BABE3}"/>
                </a:ext>
              </a:extLst>
            </p:cNvPr>
            <p:cNvCxnSpPr>
              <a:stCxn id="28" idx="6"/>
              <a:endCxn id="15" idx="2"/>
            </p:cNvCxnSpPr>
            <p:nvPr/>
          </p:nvCxnSpPr>
          <p:spPr>
            <a:xfrm>
              <a:off x="4332248" y="2510232"/>
              <a:ext cx="356837" cy="0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8" name="Title 2">
            <a:extLst>
              <a:ext uri="{FF2B5EF4-FFF2-40B4-BE49-F238E27FC236}">
                <a16:creationId xmlns:a16="http://schemas.microsoft.com/office/drawing/2014/main" id="{01A1B1A5-0AA1-3147-9B68-C86D815C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503" y="170842"/>
            <a:ext cx="7198086" cy="819523"/>
          </a:xfrm>
        </p:spPr>
        <p:txBody>
          <a:bodyPr/>
          <a:lstStyle/>
          <a:p>
            <a:pPr algn="ctr"/>
            <a:r>
              <a:rPr lang="en-US" sz="4800" b="1" dirty="0" err="1"/>
              <a:t>Extinktion</a:t>
            </a:r>
            <a:endParaRPr lang="en-US" sz="4800" b="1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EBE73F4-D000-8145-BDF0-C831FD47C799}"/>
              </a:ext>
            </a:extLst>
          </p:cNvPr>
          <p:cNvSpPr txBox="1"/>
          <p:nvPr/>
        </p:nvSpPr>
        <p:spPr>
          <a:xfrm>
            <a:off x="4291416" y="2229465"/>
            <a:ext cx="427359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✗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2519323-F815-FA4D-AC7D-DC29E8E0949B}"/>
              </a:ext>
            </a:extLst>
          </p:cNvPr>
          <p:cNvGrpSpPr/>
          <p:nvPr/>
        </p:nvGrpSpPr>
        <p:grpSpPr>
          <a:xfrm>
            <a:off x="5932451" y="1773044"/>
            <a:ext cx="2698593" cy="3735658"/>
            <a:chOff x="5932451" y="1773044"/>
            <a:chExt cx="2698593" cy="3735658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2B5085C2-4EA2-164A-834B-A9014B0387F7}"/>
                </a:ext>
              </a:extLst>
            </p:cNvPr>
            <p:cNvSpPr/>
            <p:nvPr/>
          </p:nvSpPr>
          <p:spPr>
            <a:xfrm>
              <a:off x="5932451" y="1773044"/>
              <a:ext cx="2698593" cy="373565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7FAEB52-B29B-A64E-A5A2-A73A1F682354}"/>
                </a:ext>
              </a:extLst>
            </p:cNvPr>
            <p:cNvSpPr/>
            <p:nvPr/>
          </p:nvSpPr>
          <p:spPr>
            <a:xfrm>
              <a:off x="7449008" y="2185639"/>
              <a:ext cx="836341" cy="64918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b="0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CS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B0D72A9-1B72-6F4C-8754-0A665F61A09F}"/>
                </a:ext>
              </a:extLst>
            </p:cNvPr>
            <p:cNvSpPr/>
            <p:nvPr/>
          </p:nvSpPr>
          <p:spPr>
            <a:xfrm>
              <a:off x="6846845" y="4334106"/>
              <a:ext cx="836341" cy="64918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2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CR</a:t>
              </a:r>
            </a:p>
          </p:txBody>
        </p:sp>
        <p:cxnSp>
          <p:nvCxnSpPr>
            <p:cNvPr id="30" name="Gewinkelte Verbindung 29">
              <a:extLst>
                <a:ext uri="{FF2B5EF4-FFF2-40B4-BE49-F238E27FC236}">
                  <a16:creationId xmlns:a16="http://schemas.microsoft.com/office/drawing/2014/main" id="{488B0B7E-F30B-0B49-B2EC-CCA1D3A8283F}"/>
                </a:ext>
              </a:extLst>
            </p:cNvPr>
            <p:cNvCxnSpPr>
              <a:cxnSpLocks/>
              <a:stCxn id="22" idx="2"/>
              <a:endCxn id="23" idx="0"/>
            </p:cNvCxnSpPr>
            <p:nvPr/>
          </p:nvCxnSpPr>
          <p:spPr>
            <a:xfrm rot="10800000" flipV="1">
              <a:off x="7265016" y="2510232"/>
              <a:ext cx="183992" cy="1823874"/>
            </a:xfrm>
            <a:prstGeom prst="bentConnector2">
              <a:avLst/>
            </a:prstGeom>
            <a:noFill/>
            <a:ln w="3175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CF20630B-BB7D-4C46-8AF9-E195185E90AD}"/>
              </a:ext>
            </a:extLst>
          </p:cNvPr>
          <p:cNvSpPr txBox="1"/>
          <p:nvPr/>
        </p:nvSpPr>
        <p:spPr>
          <a:xfrm>
            <a:off x="6779931" y="2778323"/>
            <a:ext cx="930702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✗</a:t>
            </a:r>
          </a:p>
        </p:txBody>
      </p:sp>
    </p:spTree>
    <p:extLst>
      <p:ext uri="{BB962C8B-B14F-4D97-AF65-F5344CB8AC3E}">
        <p14:creationId xmlns:p14="http://schemas.microsoft.com/office/powerpoint/2010/main" val="2336222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eelOff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CEB06E4-FDE8-D847-A335-1A4DBF943A3D}"/>
              </a:ext>
            </a:extLst>
          </p:cNvPr>
          <p:cNvSpPr txBox="1"/>
          <p:nvPr/>
        </p:nvSpPr>
        <p:spPr>
          <a:xfrm>
            <a:off x="459658" y="233431"/>
            <a:ext cx="8224684" cy="1259703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FR" dirty="0" err="1"/>
              <a:t>Expositionstherapie</a:t>
            </a:r>
            <a:endParaRPr lang="fr-FR" dirty="0"/>
          </a:p>
        </p:txBody>
      </p:sp>
      <p:cxnSp>
        <p:nvCxnSpPr>
          <p:cNvPr id="9" name="Gekrümmte Verbindung 8">
            <a:extLst>
              <a:ext uri="{FF2B5EF4-FFF2-40B4-BE49-F238E27FC236}">
                <a16:creationId xmlns:a16="http://schemas.microsoft.com/office/drawing/2014/main" id="{539C7179-4453-2C4F-B3D4-6E59D279C14E}"/>
              </a:ext>
            </a:extLst>
          </p:cNvPr>
          <p:cNvCxnSpPr>
            <a:cxnSpLocks/>
            <a:endCxn id="5" idx="2"/>
          </p:cNvCxnSpPr>
          <p:nvPr/>
        </p:nvCxnSpPr>
        <p:spPr>
          <a:xfrm rot="10800000">
            <a:off x="2021361" y="3617874"/>
            <a:ext cx="1681894" cy="1169662"/>
          </a:xfrm>
          <a:prstGeom prst="curvedConnector2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Gekrümmte Verbindung 12">
            <a:extLst>
              <a:ext uri="{FF2B5EF4-FFF2-40B4-BE49-F238E27FC236}">
                <a16:creationId xmlns:a16="http://schemas.microsoft.com/office/drawing/2014/main" id="{9B7F7AAE-6B14-2846-A2F7-CE45D5CEA7D7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5440742" y="3617872"/>
            <a:ext cx="1681895" cy="1169664"/>
          </a:xfrm>
          <a:prstGeom prst="curvedConnector2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A60309C0-65C4-AC4D-8856-D8D6BF5804DF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4571999" y="3617873"/>
            <a:ext cx="0" cy="680995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9E78DA4-0C78-F64D-B223-E485A24839CD}"/>
              </a:ext>
            </a:extLst>
          </p:cNvPr>
          <p:cNvGrpSpPr/>
          <p:nvPr/>
        </p:nvGrpSpPr>
        <p:grpSpPr>
          <a:xfrm>
            <a:off x="1107771" y="1297408"/>
            <a:ext cx="1827177" cy="2320466"/>
            <a:chOff x="1107771" y="1297408"/>
            <a:chExt cx="1827177" cy="2320466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18A0025-6866-4347-934B-0435181BAC7D}"/>
                </a:ext>
              </a:extLst>
            </p:cNvPr>
            <p:cNvSpPr txBox="1"/>
            <p:nvPr/>
          </p:nvSpPr>
          <p:spPr>
            <a:xfrm>
              <a:off x="1393305" y="3156211"/>
              <a:ext cx="1256111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in sensu</a:t>
              </a: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BBBAFAC-FD23-5A4C-8A0D-909781F03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7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107771" y="1297408"/>
              <a:ext cx="1827177" cy="1827177"/>
            </a:xfrm>
            <a:prstGeom prst="round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9A3200B-F6B7-3F4C-9400-2910C097A3F4}"/>
              </a:ext>
            </a:extLst>
          </p:cNvPr>
          <p:cNvGrpSpPr/>
          <p:nvPr/>
        </p:nvGrpSpPr>
        <p:grpSpPr>
          <a:xfrm>
            <a:off x="3677604" y="1335798"/>
            <a:ext cx="1788787" cy="2282075"/>
            <a:chOff x="3677604" y="1335798"/>
            <a:chExt cx="1788787" cy="2282075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59F9C31-7CFC-DD42-8DBA-1D883CD40743}"/>
                </a:ext>
              </a:extLst>
            </p:cNvPr>
            <p:cNvSpPr txBox="1"/>
            <p:nvPr/>
          </p:nvSpPr>
          <p:spPr>
            <a:xfrm>
              <a:off x="3986423" y="3156210"/>
              <a:ext cx="1171152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in </a:t>
              </a:r>
              <a:r>
                <a:rPr kumimoji="0" lang="fr-FR" sz="2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virtuo</a:t>
              </a:r>
              <a:endParaRPr kumimoji="0" lang="fr-F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B55FB2F-FDF5-5B42-8484-52E018325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7604" y="1335798"/>
              <a:ext cx="1788787" cy="1788787"/>
            </a:xfrm>
            <a:prstGeom prst="roundRect">
              <a:avLst/>
            </a:prstGeom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893A90F-C11F-3F41-9281-7BAFAE61A733}"/>
              </a:ext>
            </a:extLst>
          </p:cNvPr>
          <p:cNvGrpSpPr/>
          <p:nvPr/>
        </p:nvGrpSpPr>
        <p:grpSpPr>
          <a:xfrm>
            <a:off x="6281689" y="1327051"/>
            <a:ext cx="1829158" cy="2290821"/>
            <a:chOff x="6281689" y="1327051"/>
            <a:chExt cx="1829158" cy="2290821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CED0B23-CE52-7D45-BE30-EB609F0F60A4}"/>
                </a:ext>
              </a:extLst>
            </p:cNvPr>
            <p:cNvSpPr txBox="1"/>
            <p:nvPr/>
          </p:nvSpPr>
          <p:spPr>
            <a:xfrm>
              <a:off x="6639653" y="3156209"/>
              <a:ext cx="965968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in vivo</a:t>
              </a: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DD4F5B51-3478-C640-B58C-6831C97E9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8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1689" y="1327051"/>
              <a:ext cx="1829158" cy="1829158"/>
            </a:xfrm>
            <a:prstGeom prst="round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65FB60F5-BA74-A047-A8E2-DF1396B57BE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 trans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343" y="4067966"/>
            <a:ext cx="1487816" cy="1487816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29535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>
        <p15:prstTrans prst="peelOff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AA1274-433D-5743-94F6-A2FEBB774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364" y="265451"/>
            <a:ext cx="7198086" cy="819523"/>
          </a:xfrm>
        </p:spPr>
        <p:txBody>
          <a:bodyPr/>
          <a:lstStyle/>
          <a:p>
            <a:pPr algn="ctr"/>
            <a:r>
              <a:rPr lang="en-US" sz="4000" b="1" dirty="0" err="1"/>
              <a:t>Vorhersagefehler</a:t>
            </a:r>
            <a:endParaRPr lang="en-US" sz="40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863E2E-D5F8-6C4F-9857-E1776FAC7F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1148"/>
            <a:ext cx="3969834" cy="396983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86DE103-1A8B-BA4C-AE6E-6469E76B52D0}"/>
              </a:ext>
            </a:extLst>
          </p:cNvPr>
          <p:cNvSpPr/>
          <p:nvPr/>
        </p:nvSpPr>
        <p:spPr>
          <a:xfrm>
            <a:off x="3534937" y="1787446"/>
            <a:ext cx="5263375" cy="325723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12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en-US" sz="1800" dirty="0" err="1"/>
              <a:t>Widerspruch</a:t>
            </a:r>
            <a:r>
              <a:rPr lang="en-US" sz="1800" dirty="0"/>
              <a:t> </a:t>
            </a:r>
            <a:r>
              <a:rPr lang="en-US" sz="1800" dirty="0" err="1"/>
              <a:t>zwischen</a:t>
            </a:r>
            <a:r>
              <a:rPr lang="en-US" sz="1800" dirty="0"/>
              <a:t> </a:t>
            </a:r>
            <a:r>
              <a:rPr lang="en-US" sz="1800" dirty="0" err="1"/>
              <a:t>hoher</a:t>
            </a:r>
            <a:r>
              <a:rPr lang="en-US" sz="1800" dirty="0"/>
              <a:t> </a:t>
            </a:r>
            <a:r>
              <a:rPr lang="en-US" sz="1800" dirty="0" err="1"/>
              <a:t>Erwartung</a:t>
            </a:r>
            <a:r>
              <a:rPr lang="en-US" sz="1800" dirty="0"/>
              <a:t> von US und der </a:t>
            </a:r>
            <a:r>
              <a:rPr lang="en-US" sz="1800" dirty="0" err="1"/>
              <a:t>geringen</a:t>
            </a:r>
            <a:r>
              <a:rPr lang="en-US" sz="1800" dirty="0"/>
              <a:t> </a:t>
            </a:r>
            <a:r>
              <a:rPr lang="en-US" sz="1800" dirty="0" err="1"/>
              <a:t>tatsächlichen</a:t>
            </a:r>
            <a:r>
              <a:rPr lang="en-US" sz="1800" dirty="0"/>
              <a:t> </a:t>
            </a:r>
            <a:r>
              <a:rPr lang="en-US" sz="1800" dirty="0" err="1"/>
              <a:t>Häufigkeit</a:t>
            </a:r>
            <a:r>
              <a:rPr lang="en-US" sz="1800" dirty="0"/>
              <a:t>, </a:t>
            </a:r>
            <a:r>
              <a:rPr lang="en-US" sz="1800" dirty="0" err="1"/>
              <a:t>mit</a:t>
            </a:r>
            <a:r>
              <a:rPr lang="en-US" sz="1800" dirty="0"/>
              <a:t> der US </a:t>
            </a:r>
            <a:r>
              <a:rPr lang="en-US" sz="1800" dirty="0" err="1"/>
              <a:t>auftreten</a:t>
            </a:r>
            <a:r>
              <a:rPr lang="en-US" sz="1800" dirty="0"/>
              <a:t> 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en-US" sz="1800" dirty="0" err="1"/>
              <a:t>Lernen</a:t>
            </a:r>
            <a:r>
              <a:rPr lang="en-US" sz="1800" dirty="0"/>
              <a:t> </a:t>
            </a:r>
            <a:r>
              <a:rPr lang="en-US" sz="1800" dirty="0" err="1"/>
              <a:t>erfolgt</a:t>
            </a:r>
            <a:r>
              <a:rPr lang="en-US" sz="1800" dirty="0"/>
              <a:t>, </a:t>
            </a:r>
            <a:r>
              <a:rPr lang="en-US" sz="1800" dirty="0" err="1"/>
              <a:t>wenn</a:t>
            </a:r>
            <a:r>
              <a:rPr lang="en-US" sz="1800" dirty="0"/>
              <a:t> das </a:t>
            </a:r>
            <a:r>
              <a:rPr lang="en-US" sz="1800" dirty="0" err="1"/>
              <a:t>Ergebnis</a:t>
            </a:r>
            <a:r>
              <a:rPr lang="en-US" sz="1800" dirty="0"/>
              <a:t> "</a:t>
            </a:r>
            <a:r>
              <a:rPr lang="en-US" sz="1800" dirty="0" err="1"/>
              <a:t>überraschend</a:t>
            </a:r>
            <a:r>
              <a:rPr lang="en-US" sz="1800" dirty="0"/>
              <a:t>" </a:t>
            </a:r>
            <a:r>
              <a:rPr lang="en-US" sz="1800" dirty="0" err="1"/>
              <a:t>ist</a:t>
            </a:r>
            <a:endParaRPr lang="en-US" sz="1800" dirty="0"/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en-US" sz="1800" dirty="0" err="1"/>
              <a:t>Extinktionsgedächtnis</a:t>
            </a:r>
            <a:r>
              <a:rPr lang="en-US" sz="1800" dirty="0"/>
              <a:t> ← </a:t>
            </a:r>
            <a:r>
              <a:rPr lang="en-US" sz="1800" dirty="0" err="1"/>
              <a:t>starke</a:t>
            </a:r>
            <a:r>
              <a:rPr lang="en-US" sz="1800" dirty="0"/>
              <a:t> </a:t>
            </a:r>
            <a:r>
              <a:rPr lang="en-US" sz="1800" dirty="0" err="1"/>
              <a:t>Diskrepanz</a:t>
            </a:r>
            <a:r>
              <a:rPr lang="en-US" sz="1800" dirty="0"/>
              <a:t> </a:t>
            </a:r>
            <a:r>
              <a:rPr lang="en-US" sz="1800" dirty="0" err="1"/>
              <a:t>oder</a:t>
            </a:r>
            <a:r>
              <a:rPr lang="en-US" sz="1800" dirty="0"/>
              <a:t> </a:t>
            </a:r>
            <a:r>
              <a:rPr lang="en-US" sz="1800" dirty="0" err="1"/>
              <a:t>Nichterfüllung</a:t>
            </a:r>
            <a:r>
              <a:rPr lang="en-US" sz="1800" dirty="0"/>
              <a:t> von </a:t>
            </a:r>
            <a:r>
              <a:rPr lang="en-US" sz="1800" dirty="0" err="1"/>
              <a:t>Erwartungen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9619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EC7EF0A-5443-CD42-BDC8-2E4A5A12DE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600200"/>
            <a:ext cx="3820886" cy="382088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6AA1274-433D-5743-94F6-A2FEBB774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21" y="81102"/>
            <a:ext cx="7198086" cy="819523"/>
          </a:xfrm>
        </p:spPr>
        <p:txBody>
          <a:bodyPr/>
          <a:lstStyle/>
          <a:p>
            <a:pPr algn="ctr"/>
            <a:r>
              <a:rPr lang="en-US" sz="4000" b="1" dirty="0" err="1"/>
              <a:t>Erwartungseffekte</a:t>
            </a:r>
            <a:br>
              <a:rPr lang="en-US" sz="4000" b="1" dirty="0"/>
            </a:br>
            <a:r>
              <a:rPr lang="en-US" sz="3200" b="1" dirty="0" err="1"/>
              <a:t>Vorbereitungssitzungen</a:t>
            </a:r>
            <a:r>
              <a:rPr lang="en-US" sz="4000" b="1" dirty="0"/>
              <a:t>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86DE103-1A8B-BA4C-AE6E-6469E76B52D0}"/>
              </a:ext>
            </a:extLst>
          </p:cNvPr>
          <p:cNvSpPr/>
          <p:nvPr/>
        </p:nvSpPr>
        <p:spPr>
          <a:xfrm>
            <a:off x="3233057" y="1950497"/>
            <a:ext cx="5498340" cy="31130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12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Wesentlich, die spezifischen Erwartungen der Patienten zu definieren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Nicht nur, was genau erwartet wird (z. B. Konsumdruck)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2000" dirty="0"/>
              <a:t>Aber vor allem, nach welcher Zeitspanne diese Reaktionen erwarten werden</a:t>
            </a:r>
          </a:p>
        </p:txBody>
      </p:sp>
    </p:spTree>
    <p:extLst>
      <p:ext uri="{BB962C8B-B14F-4D97-AF65-F5344CB8AC3E}">
        <p14:creationId xmlns:p14="http://schemas.microsoft.com/office/powerpoint/2010/main" val="2350040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AA1274-433D-5743-94F6-A2FEBB774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10" y="226598"/>
            <a:ext cx="7198086" cy="819523"/>
          </a:xfrm>
        </p:spPr>
        <p:txBody>
          <a:bodyPr/>
          <a:lstStyle/>
          <a:p>
            <a:pPr algn="ctr"/>
            <a:r>
              <a:rPr lang="en-US" sz="4000" b="1" dirty="0" err="1"/>
              <a:t>Maximierung</a:t>
            </a:r>
            <a:r>
              <a:rPr lang="en-US" sz="4000" b="1" dirty="0"/>
              <a:t> des </a:t>
            </a:r>
            <a:r>
              <a:rPr lang="en-US" sz="4000" b="1" dirty="0" err="1"/>
              <a:t>Vorhersagefehlers</a:t>
            </a:r>
            <a:endParaRPr lang="en-US" sz="40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525446F-DCC7-914A-A5D6-E34F744D45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10146"/>
            <a:ext cx="3439150" cy="343915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86DE103-1A8B-BA4C-AE6E-6469E76B52D0}"/>
              </a:ext>
            </a:extLst>
          </p:cNvPr>
          <p:cNvSpPr/>
          <p:nvPr/>
        </p:nvSpPr>
        <p:spPr>
          <a:xfrm>
            <a:off x="3091650" y="2208851"/>
            <a:ext cx="5448344" cy="284174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12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en-US" sz="1800" dirty="0" err="1"/>
              <a:t>Gestaltung</a:t>
            </a:r>
            <a:r>
              <a:rPr lang="en-US" sz="1800" dirty="0"/>
              <a:t> Exposition → </a:t>
            </a:r>
            <a:r>
              <a:rPr lang="en-US" sz="1800" dirty="0" err="1"/>
              <a:t>möglichst</a:t>
            </a:r>
            <a:r>
              <a:rPr lang="en-US" sz="1800" dirty="0"/>
              <a:t> </a:t>
            </a:r>
            <a:r>
              <a:rPr lang="en-US" sz="1800" dirty="0" err="1"/>
              <a:t>stärkste</a:t>
            </a:r>
            <a:r>
              <a:rPr lang="en-US" sz="1800" dirty="0"/>
              <a:t> </a:t>
            </a:r>
            <a:r>
              <a:rPr lang="en-US" sz="1800" dirty="0" err="1"/>
              <a:t>Diskonfirmationserfahrungen</a:t>
            </a:r>
            <a:endParaRPr lang="en-US" sz="1800" dirty="0"/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Exposition muss </a:t>
            </a:r>
            <a:r>
              <a:rPr lang="en-US" sz="1800" dirty="0" err="1"/>
              <a:t>konditionierte</a:t>
            </a:r>
            <a:r>
              <a:rPr lang="en-US" sz="1800" dirty="0"/>
              <a:t> </a:t>
            </a:r>
            <a:r>
              <a:rPr lang="en-US" sz="1800" dirty="0" err="1"/>
              <a:t>Reize</a:t>
            </a:r>
            <a:r>
              <a:rPr lang="en-US" sz="1800" dirty="0"/>
              <a:t> </a:t>
            </a:r>
            <a:r>
              <a:rPr lang="en-US" sz="1800" dirty="0" err="1"/>
              <a:t>enthalten</a:t>
            </a:r>
            <a:r>
              <a:rPr lang="en-US" sz="1800" dirty="0"/>
              <a:t>, die die </a:t>
            </a:r>
            <a:r>
              <a:rPr lang="en-US" sz="1800" dirty="0" err="1"/>
              <a:t>Erwartung</a:t>
            </a:r>
            <a:r>
              <a:rPr lang="en-US" sz="1800" dirty="0"/>
              <a:t> des </a:t>
            </a:r>
            <a:r>
              <a:rPr lang="en-US" sz="1800" dirty="0" err="1"/>
              <a:t>gefürchteten</a:t>
            </a:r>
            <a:r>
              <a:rPr lang="en-US" sz="1800" dirty="0"/>
              <a:t> </a:t>
            </a:r>
            <a:r>
              <a:rPr lang="en-US" sz="1800" dirty="0" err="1"/>
              <a:t>Ergebnisses</a:t>
            </a:r>
            <a:r>
              <a:rPr lang="en-US" sz="1800" dirty="0"/>
              <a:t> </a:t>
            </a:r>
            <a:r>
              <a:rPr lang="en-US" sz="1800" dirty="0" err="1"/>
              <a:t>erhöhen</a:t>
            </a:r>
            <a:endParaRPr lang="en-US" sz="1800" dirty="0"/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en-US" sz="1800" dirty="0" err="1"/>
              <a:t>Aureichende</a:t>
            </a:r>
            <a:r>
              <a:rPr lang="en-US" sz="1800" dirty="0"/>
              <a:t> Dauer</a:t>
            </a:r>
          </a:p>
        </p:txBody>
      </p:sp>
    </p:spTree>
    <p:extLst>
      <p:ext uri="{BB962C8B-B14F-4D97-AF65-F5344CB8AC3E}">
        <p14:creationId xmlns:p14="http://schemas.microsoft.com/office/powerpoint/2010/main" val="131357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137EF05-1443-EB4C-8B7A-FA7D7DBAE6E3}"/>
              </a:ext>
            </a:extLst>
          </p:cNvPr>
          <p:cNvGrpSpPr/>
          <p:nvPr/>
        </p:nvGrpSpPr>
        <p:grpSpPr>
          <a:xfrm>
            <a:off x="3817340" y="2420887"/>
            <a:ext cx="1440000" cy="1440000"/>
            <a:chOff x="5171578" y="1313250"/>
            <a:chExt cx="1440000" cy="1440000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F6DB6527-0DFC-DA44-ADFA-6A3D15BF3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00741" y="1564141"/>
              <a:ext cx="981674" cy="732240"/>
            </a:xfrm>
            <a:prstGeom prst="rect">
              <a:avLst/>
            </a:prstGeom>
          </p:spPr>
        </p:pic>
        <p:sp>
          <p:nvSpPr>
            <p:cNvPr id="15" name="Abgerundetes Rechteck 14">
              <a:extLst>
                <a:ext uri="{FF2B5EF4-FFF2-40B4-BE49-F238E27FC236}">
                  <a16:creationId xmlns:a16="http://schemas.microsoft.com/office/drawing/2014/main" id="{EF25237C-5FAE-C54F-99E2-2E1489D13293}"/>
                </a:ext>
              </a:extLst>
            </p:cNvPr>
            <p:cNvSpPr/>
            <p:nvPr/>
          </p:nvSpPr>
          <p:spPr>
            <a:xfrm>
              <a:off x="5171578" y="1313250"/>
              <a:ext cx="1440000" cy="1440000"/>
            </a:xfrm>
            <a:prstGeom prst="roundRect">
              <a:avLst/>
            </a:prstGeom>
            <a:noFill/>
            <a:ln w="9525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12E059FF-486E-E547-972E-08DDCDEA58B0}"/>
                </a:ext>
              </a:extLst>
            </p:cNvPr>
            <p:cNvSpPr/>
            <p:nvPr/>
          </p:nvSpPr>
          <p:spPr>
            <a:xfrm>
              <a:off x="5334857" y="2294548"/>
              <a:ext cx="1113443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100" dirty="0">
                  <a:solidFill>
                    <a:srgbClr val="000000"/>
                  </a:solidFill>
                </a:rPr>
                <a:t>Psychedelische </a:t>
              </a:r>
            </a:p>
            <a:p>
              <a:pPr algn="ctr" rtl="0" latinLnBrk="1" hangingPunct="0"/>
              <a:r>
                <a:rPr lang="de-DE" sz="1100" dirty="0">
                  <a:solidFill>
                    <a:srgbClr val="000000"/>
                  </a:solidFill>
                </a:rPr>
                <a:t>Sitzungen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CA7B834-9DFE-DE47-9F3B-CF4FBD4A050F}"/>
              </a:ext>
            </a:extLst>
          </p:cNvPr>
          <p:cNvGrpSpPr/>
          <p:nvPr/>
        </p:nvGrpSpPr>
        <p:grpSpPr>
          <a:xfrm>
            <a:off x="790023" y="2400859"/>
            <a:ext cx="1440000" cy="1440000"/>
            <a:chOff x="3290155" y="1313250"/>
            <a:chExt cx="1440000" cy="1440000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492AF245-2129-6F4A-905C-940634230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8996" y="1404810"/>
              <a:ext cx="928295" cy="928295"/>
            </a:xfrm>
            <a:prstGeom prst="rect">
              <a:avLst/>
            </a:prstGeom>
          </p:spPr>
        </p:pic>
        <p:sp>
          <p:nvSpPr>
            <p:cNvPr id="14" name="Abgerundetes Rechteck 13">
              <a:extLst>
                <a:ext uri="{FF2B5EF4-FFF2-40B4-BE49-F238E27FC236}">
                  <a16:creationId xmlns:a16="http://schemas.microsoft.com/office/drawing/2014/main" id="{5C93C37B-C86D-DA4D-9C36-A4E7D2009EC6}"/>
                </a:ext>
              </a:extLst>
            </p:cNvPr>
            <p:cNvSpPr/>
            <p:nvPr/>
          </p:nvSpPr>
          <p:spPr>
            <a:xfrm>
              <a:off x="3290155" y="1313250"/>
              <a:ext cx="1440000" cy="1440000"/>
            </a:xfrm>
            <a:prstGeom prst="roundRect">
              <a:avLst/>
            </a:prstGeom>
            <a:noFill/>
            <a:ln w="9525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1D78935-DC6D-EA4F-AC4D-38DF28CF3C97}"/>
                </a:ext>
              </a:extLst>
            </p:cNvPr>
            <p:cNvSpPr/>
            <p:nvPr/>
          </p:nvSpPr>
          <p:spPr>
            <a:xfrm>
              <a:off x="3534514" y="2294548"/>
              <a:ext cx="1017263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sz="1100" dirty="0">
                  <a:solidFill>
                    <a:srgbClr val="000000"/>
                  </a:solidFill>
                </a:rPr>
                <a:t>Vorbereitungs-</a:t>
              </a:r>
            </a:p>
            <a:p>
              <a:pPr algn="ctr" rtl="0" latinLnBrk="1" hangingPunct="0"/>
              <a:r>
                <a:rPr lang="de-DE" sz="1100" dirty="0" err="1">
                  <a:solidFill>
                    <a:srgbClr val="000000"/>
                  </a:solidFill>
                </a:rPr>
                <a:t>sitzungen</a:t>
              </a:r>
              <a:endParaRPr lang="de-DE" sz="11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487FC0E-CB9C-B247-8C21-614185C36753}"/>
              </a:ext>
            </a:extLst>
          </p:cNvPr>
          <p:cNvGrpSpPr/>
          <p:nvPr/>
        </p:nvGrpSpPr>
        <p:grpSpPr>
          <a:xfrm>
            <a:off x="6844657" y="2400859"/>
            <a:ext cx="1440000" cy="1440000"/>
            <a:chOff x="7053001" y="1313250"/>
            <a:chExt cx="1440000" cy="1440000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BC562339-1B19-C243-A40C-9C8414825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0900" y="1508957"/>
              <a:ext cx="804201" cy="720000"/>
            </a:xfrm>
            <a:prstGeom prst="rect">
              <a:avLst/>
            </a:prstGeom>
          </p:spPr>
        </p:pic>
        <p:sp>
          <p:nvSpPr>
            <p:cNvPr id="20" name="Abgerundetes Rechteck 19">
              <a:extLst>
                <a:ext uri="{FF2B5EF4-FFF2-40B4-BE49-F238E27FC236}">
                  <a16:creationId xmlns:a16="http://schemas.microsoft.com/office/drawing/2014/main" id="{F493CC84-7BED-9243-BEB4-C8C0E78989EA}"/>
                </a:ext>
              </a:extLst>
            </p:cNvPr>
            <p:cNvSpPr/>
            <p:nvPr/>
          </p:nvSpPr>
          <p:spPr>
            <a:xfrm>
              <a:off x="7053001" y="1313250"/>
              <a:ext cx="1440000" cy="1440000"/>
            </a:xfrm>
            <a:prstGeom prst="roundRect">
              <a:avLst/>
            </a:prstGeom>
            <a:noFill/>
            <a:ln w="9525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9CFA451A-20C8-DE45-9554-169E2F5E816B}"/>
                </a:ext>
              </a:extLst>
            </p:cNvPr>
            <p:cNvSpPr/>
            <p:nvPr/>
          </p:nvSpPr>
          <p:spPr>
            <a:xfrm>
              <a:off x="7189741" y="2294546"/>
              <a:ext cx="116651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 latinLnBrk="1" hangingPunct="0"/>
              <a:r>
                <a:rPr lang="de-DE" sz="1100" dirty="0">
                  <a:solidFill>
                    <a:srgbClr val="000000"/>
                  </a:solidFill>
                </a:rPr>
                <a:t>Integrations-</a:t>
              </a:r>
            </a:p>
            <a:p>
              <a:pPr algn="ctr" rtl="0" latinLnBrk="1" hangingPunct="0"/>
              <a:r>
                <a:rPr lang="de-DE" sz="1100" dirty="0" err="1">
                  <a:solidFill>
                    <a:srgbClr val="000000"/>
                  </a:solidFill>
                </a:rPr>
                <a:t>sitzungen</a:t>
              </a:r>
              <a:endParaRPr lang="de-DE" sz="110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25" name="Gekrümmte Verbindung 24">
            <a:extLst>
              <a:ext uri="{FF2B5EF4-FFF2-40B4-BE49-F238E27FC236}">
                <a16:creationId xmlns:a16="http://schemas.microsoft.com/office/drawing/2014/main" id="{E4DC8A56-967F-DC41-ACBE-052437FD2C45}"/>
              </a:ext>
            </a:extLst>
          </p:cNvPr>
          <p:cNvCxnSpPr>
            <a:stCxn id="14" idx="0"/>
            <a:endCxn id="15" idx="0"/>
          </p:cNvCxnSpPr>
          <p:nvPr/>
        </p:nvCxnSpPr>
        <p:spPr>
          <a:xfrm rot="16200000" flipH="1">
            <a:off x="3013667" y="897215"/>
            <a:ext cx="20028" cy="3027317"/>
          </a:xfrm>
          <a:prstGeom prst="curvedConnector3">
            <a:avLst>
              <a:gd name="adj1" fmla="val -6862862"/>
            </a:avLst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Gekrümmte Verbindung 39">
            <a:extLst>
              <a:ext uri="{FF2B5EF4-FFF2-40B4-BE49-F238E27FC236}">
                <a16:creationId xmlns:a16="http://schemas.microsoft.com/office/drawing/2014/main" id="{B377C968-30E2-1842-9B2A-8FE1DB116BA5}"/>
              </a:ext>
            </a:extLst>
          </p:cNvPr>
          <p:cNvCxnSpPr>
            <a:cxnSpLocks/>
            <a:stCxn id="15" idx="0"/>
            <a:endCxn id="20" idx="0"/>
          </p:cNvCxnSpPr>
          <p:nvPr/>
        </p:nvCxnSpPr>
        <p:spPr>
          <a:xfrm rot="5400000" flipH="1" flipV="1">
            <a:off x="6040984" y="897215"/>
            <a:ext cx="20028" cy="3027317"/>
          </a:xfrm>
          <a:prstGeom prst="curvedConnector3">
            <a:avLst>
              <a:gd name="adj1" fmla="val 7078450"/>
            </a:avLst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Gekrümmte Verbindung 54">
            <a:extLst>
              <a:ext uri="{FF2B5EF4-FFF2-40B4-BE49-F238E27FC236}">
                <a16:creationId xmlns:a16="http://schemas.microsoft.com/office/drawing/2014/main" id="{54969745-C46F-DB43-815B-F1A359DF5C15}"/>
              </a:ext>
            </a:extLst>
          </p:cNvPr>
          <p:cNvCxnSpPr>
            <a:cxnSpLocks/>
            <a:stCxn id="10" idx="2"/>
            <a:endCxn id="15" idx="2"/>
          </p:cNvCxnSpPr>
          <p:nvPr/>
        </p:nvCxnSpPr>
        <p:spPr>
          <a:xfrm rot="16200000" flipH="1">
            <a:off x="3016255" y="2339801"/>
            <a:ext cx="47845" cy="2994326"/>
          </a:xfrm>
          <a:prstGeom prst="curvedConnector3">
            <a:avLst>
              <a:gd name="adj1" fmla="val 3141561"/>
            </a:avLst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Gekrümmte Verbindung 58">
            <a:extLst>
              <a:ext uri="{FF2B5EF4-FFF2-40B4-BE49-F238E27FC236}">
                <a16:creationId xmlns:a16="http://schemas.microsoft.com/office/drawing/2014/main" id="{182A9959-32E3-7C47-8F5F-AB82C5D4DED0}"/>
              </a:ext>
            </a:extLst>
          </p:cNvPr>
          <p:cNvCxnSpPr>
            <a:cxnSpLocks/>
            <a:stCxn id="15" idx="2"/>
            <a:endCxn id="20" idx="2"/>
          </p:cNvCxnSpPr>
          <p:nvPr/>
        </p:nvCxnSpPr>
        <p:spPr>
          <a:xfrm rot="5400000" flipH="1" flipV="1">
            <a:off x="6040984" y="2337214"/>
            <a:ext cx="20028" cy="3027317"/>
          </a:xfrm>
          <a:prstGeom prst="curvedConnector3">
            <a:avLst>
              <a:gd name="adj1" fmla="val -7094043"/>
            </a:avLst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Rechteck 61">
            <a:extLst>
              <a:ext uri="{FF2B5EF4-FFF2-40B4-BE49-F238E27FC236}">
                <a16:creationId xmlns:a16="http://schemas.microsoft.com/office/drawing/2014/main" id="{46191164-621A-0744-B551-C3AB79F44A39}"/>
              </a:ext>
            </a:extLst>
          </p:cNvPr>
          <p:cNvSpPr/>
          <p:nvPr/>
        </p:nvSpPr>
        <p:spPr>
          <a:xfrm>
            <a:off x="3720448" y="4378811"/>
            <a:ext cx="210346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de-DE" sz="1800" dirty="0">
                <a:solidFill>
                  <a:schemeClr val="tx1"/>
                </a:solidFill>
              </a:rPr>
              <a:t>spezifische Effekte</a:t>
            </a: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DC9C3E0E-3244-0C49-BAFC-C7509DF51F6E}"/>
              </a:ext>
            </a:extLst>
          </p:cNvPr>
          <p:cNvSpPr/>
          <p:nvPr/>
        </p:nvSpPr>
        <p:spPr>
          <a:xfrm>
            <a:off x="3293248" y="1540145"/>
            <a:ext cx="236475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de-DE" sz="1800" dirty="0"/>
              <a:t>unspezifische Effekte</a:t>
            </a:r>
          </a:p>
        </p:txBody>
      </p:sp>
    </p:spTree>
    <p:extLst>
      <p:ext uri="{BB962C8B-B14F-4D97-AF65-F5344CB8AC3E}">
        <p14:creationId xmlns:p14="http://schemas.microsoft.com/office/powerpoint/2010/main" val="2999522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419FC-4BA6-6042-A1DF-E5FD2B386AC8}"/>
              </a:ext>
            </a:extLst>
          </p:cNvPr>
          <p:cNvSpPr txBox="1">
            <a:spLocks/>
          </p:cNvSpPr>
          <p:nvPr/>
        </p:nvSpPr>
        <p:spPr>
          <a:xfrm>
            <a:off x="2907780" y="456352"/>
            <a:ext cx="3546162" cy="684801"/>
          </a:xfrm>
          <a:prstGeom prst="rect">
            <a:avLst/>
          </a:prstGeom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457086" rtl="0" latinLnBrk="1" hangingPunct="0"/>
            <a:r>
              <a:rPr lang="de-DE" sz="4000" b="1" dirty="0">
                <a:solidFill>
                  <a:schemeClr val="bg1">
                    <a:lumMod val="50000"/>
                  </a:schemeClr>
                </a:solidFill>
              </a:rPr>
              <a:t>Offene Fragen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311DF2-020B-8143-96AA-EBBB0F1773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4885"/>
            <a:ext cx="3828143" cy="3828143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7F37D2-E10D-0A4F-AC3C-02874E4C89C3}"/>
              </a:ext>
            </a:extLst>
          </p:cNvPr>
          <p:cNvSpPr txBox="1">
            <a:spLocks/>
          </p:cNvSpPr>
          <p:nvPr/>
        </p:nvSpPr>
        <p:spPr>
          <a:xfrm>
            <a:off x="3559629" y="1690782"/>
            <a:ext cx="5360893" cy="351634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>
            <a:lvl1pPr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4572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9144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3716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8288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22860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7432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32004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36576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75" indent="-257175" defTabSz="457086">
              <a:spcAft>
                <a:spcPts val="9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2000" dirty="0"/>
              <a:t>Relative Wirksamkeit je nach therapeutische Ausrichtung</a:t>
            </a:r>
          </a:p>
          <a:p>
            <a:pPr marL="257175" indent="-257175" defTabSz="457086">
              <a:spcAft>
                <a:spcPts val="9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2000" dirty="0"/>
              <a:t>Setting</a:t>
            </a:r>
          </a:p>
          <a:p>
            <a:pPr marL="533400" lvl="2" indent="-222250" defTabSz="457086">
              <a:spcAft>
                <a:spcPts val="9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2000" dirty="0"/>
              <a:t>Einrichtung</a:t>
            </a:r>
          </a:p>
          <a:p>
            <a:pPr marL="533400" lvl="2" indent="-222250" defTabSz="457086">
              <a:spcAft>
                <a:spcPts val="9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2000" dirty="0"/>
              <a:t>Musik </a:t>
            </a:r>
          </a:p>
          <a:p>
            <a:pPr marL="257175" indent="-257175" defTabSz="457086">
              <a:spcAft>
                <a:spcPts val="9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2000" dirty="0"/>
              <a:t>Selbsterfahrung des Therapeuten</a:t>
            </a:r>
          </a:p>
          <a:p>
            <a:pPr marL="257175" indent="-257175" defTabSz="457086">
              <a:spcAft>
                <a:spcPts val="900"/>
              </a:spcAft>
              <a:buClr>
                <a:srgbClr val="9FD0AB"/>
              </a:buClr>
              <a:buFont typeface="Arial"/>
              <a:buChar char="•"/>
            </a:pPr>
            <a:r>
              <a:rPr lang="de-DE" sz="2000" dirty="0"/>
              <a:t>Notwendige Dauer der psychedelischen Erfahrung</a:t>
            </a:r>
          </a:p>
        </p:txBody>
      </p:sp>
    </p:spTree>
    <p:extLst>
      <p:ext uri="{BB962C8B-B14F-4D97-AF65-F5344CB8AC3E}">
        <p14:creationId xmlns:p14="http://schemas.microsoft.com/office/powerpoint/2010/main" val="905698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C7CCE6F6-B19E-7449-A9A0-0FD6E1DC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040" y="274638"/>
            <a:ext cx="3433953" cy="1323439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b="1" dirty="0">
                <a:solidFill>
                  <a:srgbClr val="7F7F7F"/>
                </a:solidFill>
              </a:rPr>
              <a:t>Psychedelika</a:t>
            </a:r>
            <a:br>
              <a:rPr lang="fr-FR" sz="4000" b="1" dirty="0">
                <a:solidFill>
                  <a:srgbClr val="7F7F7F"/>
                </a:solidFill>
              </a:rPr>
            </a:br>
            <a:r>
              <a:rPr lang="fr-FR" sz="4000" b="1" dirty="0" err="1">
                <a:solidFill>
                  <a:srgbClr val="7F7F7F"/>
                </a:solidFill>
              </a:rPr>
              <a:t>Offenbarer</a:t>
            </a:r>
            <a:r>
              <a:rPr lang="fr-FR" sz="4000" b="1" dirty="0">
                <a:solidFill>
                  <a:srgbClr val="7F7F7F"/>
                </a:solidFill>
              </a:rPr>
              <a:t>?</a:t>
            </a:r>
            <a:endParaRPr lang="fr-FR" sz="4000" b="1" noProof="0" dirty="0">
              <a:solidFill>
                <a:srgbClr val="7F7F7F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5D8FBA6-9F5C-0646-A6F1-8F9B8E4C5BB6}"/>
              </a:ext>
            </a:extLst>
          </p:cNvPr>
          <p:cNvSpPr txBox="1"/>
          <p:nvPr/>
        </p:nvSpPr>
        <p:spPr>
          <a:xfrm>
            <a:off x="1395994" y="4043083"/>
            <a:ext cx="1852428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1400" dirty="0">
                <a:solidFill>
                  <a:srgbClr val="000000"/>
                </a:solidFill>
              </a:rPr>
              <a:t>Das Selbst, </a:t>
            </a:r>
          </a:p>
          <a:p>
            <a:pPr algn="ctr" rtl="0" latinLnBrk="1" hangingPunct="0"/>
            <a:r>
              <a:rPr lang="de-DE" sz="1400" dirty="0">
                <a:solidFill>
                  <a:srgbClr val="000000"/>
                </a:solidFill>
              </a:rPr>
              <a:t>das existiert </a:t>
            </a:r>
          </a:p>
          <a:p>
            <a:pPr algn="ctr" rtl="0" latinLnBrk="1" hangingPunct="0"/>
            <a:r>
              <a:rPr lang="de-DE" sz="1400" dirty="0">
                <a:solidFill>
                  <a:srgbClr val="000000"/>
                </a:solidFill>
              </a:rPr>
              <a:t>und das wir ignorieren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0A76081-4CFF-7A48-AB7B-42CF504348E1}"/>
              </a:ext>
            </a:extLst>
          </p:cNvPr>
          <p:cNvSpPr txBox="1"/>
          <p:nvPr/>
        </p:nvSpPr>
        <p:spPr>
          <a:xfrm>
            <a:off x="3655916" y="4043083"/>
            <a:ext cx="1862046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1400" dirty="0">
                <a:solidFill>
                  <a:srgbClr val="000000"/>
                </a:solidFill>
              </a:rPr>
              <a:t>Das Selbst, </a:t>
            </a:r>
          </a:p>
          <a:p>
            <a:pPr algn="ctr" rtl="0" latinLnBrk="1" hangingPunct="0"/>
            <a:r>
              <a:rPr lang="de-DE" sz="1400" dirty="0">
                <a:solidFill>
                  <a:srgbClr val="000000"/>
                </a:solidFill>
              </a:rPr>
              <a:t>das existiert </a:t>
            </a:r>
          </a:p>
          <a:p>
            <a:pPr algn="ctr" rtl="0" latinLnBrk="1" hangingPunct="0"/>
            <a:r>
              <a:rPr lang="de-DE" sz="1400" dirty="0">
                <a:solidFill>
                  <a:srgbClr val="000000"/>
                </a:solidFill>
              </a:rPr>
              <a:t>und das wir verbergen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AE12B97-B33F-1349-AAFC-587C17098E7A}"/>
              </a:ext>
            </a:extLst>
          </p:cNvPr>
          <p:cNvSpPr txBox="1"/>
          <p:nvPr/>
        </p:nvSpPr>
        <p:spPr>
          <a:xfrm>
            <a:off x="6025634" y="4043083"/>
            <a:ext cx="1674494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1400" dirty="0">
                <a:solidFill>
                  <a:srgbClr val="000000"/>
                </a:solidFill>
              </a:rPr>
              <a:t>Die Selbst, </a:t>
            </a:r>
          </a:p>
          <a:p>
            <a:pPr algn="ctr" rtl="0" latinLnBrk="1" hangingPunct="0"/>
            <a:r>
              <a:rPr lang="de-DE" sz="1400" dirty="0">
                <a:solidFill>
                  <a:srgbClr val="000000"/>
                </a:solidFill>
              </a:rPr>
              <a:t>die nicht existieren, </a:t>
            </a:r>
          </a:p>
          <a:p>
            <a:pPr algn="ctr" rtl="0" latinLnBrk="1" hangingPunct="0"/>
            <a:r>
              <a:rPr lang="de-DE" sz="1400" dirty="0">
                <a:solidFill>
                  <a:srgbClr val="000000"/>
                </a:solidFill>
              </a:rPr>
              <a:t>aber möglich sind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49FEEDB-A271-8241-88F5-2C5362C000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043" y="2259105"/>
            <a:ext cx="1694329" cy="1694329"/>
          </a:xfrm>
          <a:prstGeom prst="round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0641AEF-5AE8-D04D-BCB1-178E9D2D7A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352" y="2259105"/>
            <a:ext cx="1695174" cy="1695174"/>
          </a:xfrm>
          <a:prstGeom prst="round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38FF9D2-8C5C-A349-A42F-082BFFF1D5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715" y="2259105"/>
            <a:ext cx="1694329" cy="16943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09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DEC51B22-D623-3A4B-A934-DFB87D127819}"/>
              </a:ext>
            </a:extLst>
          </p:cNvPr>
          <p:cNvSpPr txBox="1"/>
          <p:nvPr/>
        </p:nvSpPr>
        <p:spPr>
          <a:xfrm>
            <a:off x="1292640" y="4285130"/>
            <a:ext cx="253049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1400" dirty="0" err="1">
                <a:solidFill>
                  <a:srgbClr val="000000"/>
                </a:solidFill>
              </a:rPr>
              <a:t>Medizinische</a:t>
            </a:r>
            <a:r>
              <a:rPr lang="fr-CH" sz="1400" dirty="0">
                <a:solidFill>
                  <a:srgbClr val="000000"/>
                </a:solidFill>
              </a:rPr>
              <a:t> </a:t>
            </a:r>
            <a:r>
              <a:rPr lang="fr-CH" sz="1400" dirty="0" err="1">
                <a:solidFill>
                  <a:srgbClr val="000000"/>
                </a:solidFill>
              </a:rPr>
              <a:t>Burokratisierung</a:t>
            </a:r>
            <a:r>
              <a:rPr lang="fr-CH" sz="1400" dirty="0">
                <a:solidFill>
                  <a:srgbClr val="000000"/>
                </a:solidFill>
              </a:rPr>
              <a:t> </a:t>
            </a:r>
          </a:p>
          <a:p>
            <a:pPr algn="ctr" rtl="0" latinLnBrk="1" hangingPunct="0"/>
            <a:r>
              <a:rPr lang="fr-CH" sz="1400" dirty="0" err="1">
                <a:solidFill>
                  <a:srgbClr val="000000"/>
                </a:solidFill>
              </a:rPr>
              <a:t>von</a:t>
            </a:r>
            <a:r>
              <a:rPr lang="fr-CH" sz="1400" dirty="0">
                <a:solidFill>
                  <a:srgbClr val="000000"/>
                </a:solidFill>
              </a:rPr>
              <a:t> </a:t>
            </a:r>
            <a:r>
              <a:rPr lang="fr-CH" sz="1400" dirty="0" err="1">
                <a:solidFill>
                  <a:srgbClr val="000000"/>
                </a:solidFill>
              </a:rPr>
              <a:t>Bürgerrechten</a:t>
            </a:r>
            <a:endParaRPr lang="fr-CH" sz="1400" dirty="0">
              <a:solidFill>
                <a:srgbClr val="0000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D6116AE-2A53-DE4B-9E2E-FD3C780FAA2D}"/>
              </a:ext>
            </a:extLst>
          </p:cNvPr>
          <p:cNvSpPr txBox="1"/>
          <p:nvPr/>
        </p:nvSpPr>
        <p:spPr>
          <a:xfrm>
            <a:off x="5388852" y="4285130"/>
            <a:ext cx="2580191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1400" dirty="0" err="1">
                <a:solidFill>
                  <a:srgbClr val="000000"/>
                </a:solidFill>
              </a:rPr>
              <a:t>Scharlatanerie</a:t>
            </a:r>
            <a:endParaRPr kumimoji="0" lang="fr-CH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algn="ctr" rtl="0" latinLnBrk="1" hangingPunct="0"/>
            <a:r>
              <a:rPr lang="fr-CH" sz="1400" dirty="0" err="1">
                <a:solidFill>
                  <a:srgbClr val="000000"/>
                </a:solidFill>
              </a:rPr>
              <a:t>Bullshitisme</a:t>
            </a:r>
            <a:endParaRPr lang="fr-CH" sz="14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fr-CH" sz="1400" dirty="0" err="1">
                <a:solidFill>
                  <a:srgbClr val="000000"/>
                </a:solidFill>
              </a:rPr>
              <a:t>Hypothesen-geleitete</a:t>
            </a:r>
            <a:r>
              <a:rPr lang="fr-CH" sz="1400" dirty="0">
                <a:solidFill>
                  <a:srgbClr val="000000"/>
                </a:solidFill>
              </a:rPr>
              <a:t> </a:t>
            </a:r>
            <a:r>
              <a:rPr lang="fr-CH" sz="1400" dirty="0" err="1">
                <a:solidFill>
                  <a:srgbClr val="000000"/>
                </a:solidFill>
              </a:rPr>
              <a:t>Praktiken</a:t>
            </a:r>
            <a:endParaRPr lang="fr-CH" sz="1400" dirty="0">
              <a:solidFill>
                <a:srgbClr val="000000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21F9B6D-779A-6D4D-BF38-18F6D25489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642" y="2481041"/>
            <a:ext cx="1708667" cy="1114348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AA886DD-B623-D641-B8C7-4BD26AA6CC89}"/>
              </a:ext>
            </a:extLst>
          </p:cNvPr>
          <p:cNvGrpSpPr/>
          <p:nvPr/>
        </p:nvGrpSpPr>
        <p:grpSpPr>
          <a:xfrm>
            <a:off x="995925" y="869577"/>
            <a:ext cx="3136434" cy="3143887"/>
            <a:chOff x="995925" y="869577"/>
            <a:chExt cx="3136434" cy="3143887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130C88EE-04E1-D646-8F36-909A99675293}"/>
                </a:ext>
              </a:extLst>
            </p:cNvPr>
            <p:cNvSpPr txBox="1"/>
            <p:nvPr/>
          </p:nvSpPr>
          <p:spPr>
            <a:xfrm>
              <a:off x="995925" y="869577"/>
              <a:ext cx="3136434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fr-CH" b="1" dirty="0" err="1">
                  <a:solidFill>
                    <a:srgbClr val="000000"/>
                  </a:solidFill>
                </a:rPr>
                <a:t>Risiko</a:t>
              </a:r>
              <a:endParaRPr lang="fr-CH" b="1" dirty="0">
                <a:solidFill>
                  <a:srgbClr val="000000"/>
                </a:solidFill>
              </a:endParaRPr>
            </a:p>
            <a:p>
              <a:pPr algn="ctr" rtl="0" latinLnBrk="1" hangingPunct="0"/>
              <a:r>
                <a:rPr lang="fr-CH" b="1" dirty="0" err="1">
                  <a:solidFill>
                    <a:srgbClr val="000000"/>
                  </a:solidFill>
                </a:rPr>
                <a:t>Übermedikalisierung</a:t>
              </a:r>
              <a:endParaRPr lang="fr-CH" b="1" dirty="0">
                <a:solidFill>
                  <a:srgbClr val="000000"/>
                </a:solidFill>
              </a:endParaRPr>
            </a:p>
          </p:txBody>
        </p:sp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7925A8F2-EC6C-804A-8C1A-8ABF76509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6641" y="1906760"/>
              <a:ext cx="2106704" cy="2106704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62ECD40-FE98-A54E-BA60-CE63608C3551}"/>
              </a:ext>
            </a:extLst>
          </p:cNvPr>
          <p:cNvGrpSpPr/>
          <p:nvPr/>
        </p:nvGrpSpPr>
        <p:grpSpPr>
          <a:xfrm>
            <a:off x="4869322" y="869576"/>
            <a:ext cx="3612525" cy="3143888"/>
            <a:chOff x="4869322" y="869576"/>
            <a:chExt cx="3612525" cy="3143888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0F599F16-56B5-4D4B-8969-5B4CBDDF283F}"/>
                </a:ext>
              </a:extLst>
            </p:cNvPr>
            <p:cNvSpPr txBox="1"/>
            <p:nvPr/>
          </p:nvSpPr>
          <p:spPr>
            <a:xfrm>
              <a:off x="4869322" y="869576"/>
              <a:ext cx="3612525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24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Risiko</a:t>
              </a:r>
              <a:endParaRPr kumimoji="0" lang="fr-CH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algn="l" rtl="0" latinLnBrk="1" hangingPunct="0"/>
              <a:r>
                <a:rPr lang="de-CH" b="1" dirty="0" err="1"/>
                <a:t>Entwissenschaftlichung</a:t>
              </a:r>
              <a:endParaRPr kumimoji="0" lang="fr-CH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723F947-DA68-E249-A80C-73DEC9F27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 trans="8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7671" y="1897648"/>
              <a:ext cx="2115816" cy="2115816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91957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16DC361D-C2A9-9F4D-96E1-DE1A7FA4E68D}"/>
              </a:ext>
            </a:extLst>
          </p:cNvPr>
          <p:cNvGrpSpPr/>
          <p:nvPr/>
        </p:nvGrpSpPr>
        <p:grpSpPr>
          <a:xfrm>
            <a:off x="1231749" y="230960"/>
            <a:ext cx="1346844" cy="2000499"/>
            <a:chOff x="1231749" y="230960"/>
            <a:chExt cx="1346844" cy="2000499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5115BE12-719C-4A4A-B4A1-170BC9492A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70485" y="935459"/>
              <a:ext cx="1269372" cy="1296000"/>
              <a:chOff x="1074002" y="872737"/>
              <a:chExt cx="1655179" cy="1689904"/>
            </a:xfrm>
          </p:grpSpPr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778BEB35-42B2-9741-B66A-A2B3BFCF3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37398" y="1103697"/>
                <a:ext cx="969139" cy="1098358"/>
              </a:xfrm>
              <a:prstGeom prst="rect">
                <a:avLst/>
              </a:prstGeom>
            </p:spPr>
          </p:pic>
          <p:sp>
            <p:nvSpPr>
              <p:cNvPr id="9" name="Abgerundetes Rechteck 8">
                <a:extLst>
                  <a:ext uri="{FF2B5EF4-FFF2-40B4-BE49-F238E27FC236}">
                    <a16:creationId xmlns:a16="http://schemas.microsoft.com/office/drawing/2014/main" id="{AF9250B5-FF96-9849-8752-F8B094EB9F00}"/>
                  </a:ext>
                </a:extLst>
              </p:cNvPr>
              <p:cNvSpPr/>
              <p:nvPr/>
            </p:nvSpPr>
            <p:spPr>
              <a:xfrm>
                <a:off x="1074002" y="872737"/>
                <a:ext cx="1655179" cy="1689904"/>
              </a:xfrm>
              <a:prstGeom prst="roundRect">
                <a:avLst/>
              </a:prstGeom>
              <a:noFill/>
              <a:ln w="25400" cap="flat">
                <a:solidFill>
                  <a:schemeClr val="bg1">
                    <a:lumMod val="50000"/>
                  </a:schemeClr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A1441220-6A27-9D40-B0C7-C12740689B36}"/>
                </a:ext>
              </a:extLst>
            </p:cNvPr>
            <p:cNvSpPr/>
            <p:nvPr/>
          </p:nvSpPr>
          <p:spPr>
            <a:xfrm>
              <a:off x="1231749" y="230960"/>
              <a:ext cx="134684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600" dirty="0"/>
                <a:t>Systemische</a:t>
              </a:r>
            </a:p>
            <a:p>
              <a:pPr algn="ctr"/>
              <a:r>
                <a:rPr lang="de-DE" sz="1600" dirty="0"/>
                <a:t>Therapien</a:t>
              </a:r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20FFB365-BAB8-9142-B3CE-5EA0612DE056}"/>
              </a:ext>
            </a:extLst>
          </p:cNvPr>
          <p:cNvGrpSpPr/>
          <p:nvPr/>
        </p:nvGrpSpPr>
        <p:grpSpPr>
          <a:xfrm>
            <a:off x="3938036" y="230960"/>
            <a:ext cx="1269372" cy="2000499"/>
            <a:chOff x="3938036" y="230960"/>
            <a:chExt cx="1269372" cy="2000499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23AA8526-45DF-1943-AD73-F9C98763E93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38036" y="935459"/>
              <a:ext cx="1269372" cy="1296000"/>
              <a:chOff x="3745133" y="872737"/>
              <a:chExt cx="1655179" cy="1689904"/>
            </a:xfrm>
          </p:grpSpPr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53FB1B7E-280F-C641-A6B9-F8CBBB409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32666" y="977632"/>
                <a:ext cx="1480113" cy="1480113"/>
              </a:xfrm>
              <a:prstGeom prst="rect">
                <a:avLst/>
              </a:prstGeom>
            </p:spPr>
          </p:pic>
          <p:sp>
            <p:nvSpPr>
              <p:cNvPr id="10" name="Abgerundetes Rechteck 9">
                <a:extLst>
                  <a:ext uri="{FF2B5EF4-FFF2-40B4-BE49-F238E27FC236}">
                    <a16:creationId xmlns:a16="http://schemas.microsoft.com/office/drawing/2014/main" id="{525F7DDA-12FE-BF42-B8DB-4C142A1F9F10}"/>
                  </a:ext>
                </a:extLst>
              </p:cNvPr>
              <p:cNvSpPr/>
              <p:nvPr/>
            </p:nvSpPr>
            <p:spPr>
              <a:xfrm>
                <a:off x="3745133" y="872737"/>
                <a:ext cx="1655179" cy="1689904"/>
              </a:xfrm>
              <a:prstGeom prst="roundRect">
                <a:avLst/>
              </a:prstGeom>
              <a:noFill/>
              <a:ln w="25400" cap="flat">
                <a:solidFill>
                  <a:schemeClr val="bg1">
                    <a:lumMod val="50000"/>
                  </a:schemeClr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44A590-1CE1-4E4C-8BC4-CFA3E353BE65}"/>
                </a:ext>
              </a:extLst>
            </p:cNvPr>
            <p:cNvSpPr/>
            <p:nvPr/>
          </p:nvSpPr>
          <p:spPr>
            <a:xfrm>
              <a:off x="4281617" y="230960"/>
              <a:ext cx="58221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600" dirty="0"/>
                <a:t>KVT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3930A1C6-811A-844E-83B7-0E3387E5C537}"/>
              </a:ext>
            </a:extLst>
          </p:cNvPr>
          <p:cNvGrpSpPr/>
          <p:nvPr/>
        </p:nvGrpSpPr>
        <p:grpSpPr>
          <a:xfrm>
            <a:off x="6299950" y="230960"/>
            <a:ext cx="1880644" cy="1998044"/>
            <a:chOff x="6299950" y="230960"/>
            <a:chExt cx="1880644" cy="1998044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C8597C9D-1F8A-A54D-B935-4276D1D2AD3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05587" y="933004"/>
              <a:ext cx="1269372" cy="1296000"/>
              <a:chOff x="6416264" y="901055"/>
              <a:chExt cx="1655179" cy="1689904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40D7097C-C7F3-2D4E-ABBF-E7B08B8C78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78590" y="1196827"/>
                <a:ext cx="1130525" cy="1041722"/>
              </a:xfrm>
              <a:prstGeom prst="rect">
                <a:avLst/>
              </a:prstGeom>
            </p:spPr>
          </p:pic>
          <p:sp>
            <p:nvSpPr>
              <p:cNvPr id="11" name="Abgerundetes Rechteck 10">
                <a:extLst>
                  <a:ext uri="{FF2B5EF4-FFF2-40B4-BE49-F238E27FC236}">
                    <a16:creationId xmlns:a16="http://schemas.microsoft.com/office/drawing/2014/main" id="{06CB510B-21B7-224E-AEB6-9E504C1A8282}"/>
                  </a:ext>
                </a:extLst>
              </p:cNvPr>
              <p:cNvSpPr/>
              <p:nvPr/>
            </p:nvSpPr>
            <p:spPr>
              <a:xfrm>
                <a:off x="6416264" y="901055"/>
                <a:ext cx="1655179" cy="1689904"/>
              </a:xfrm>
              <a:prstGeom prst="roundRect">
                <a:avLst/>
              </a:prstGeom>
              <a:noFill/>
              <a:ln w="25400" cap="flat">
                <a:solidFill>
                  <a:schemeClr val="bg1">
                    <a:lumMod val="50000"/>
                  </a:schemeClr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519103FD-F69E-034A-A155-1DEE8D669D0F}"/>
                </a:ext>
              </a:extLst>
            </p:cNvPr>
            <p:cNvSpPr/>
            <p:nvPr/>
          </p:nvSpPr>
          <p:spPr>
            <a:xfrm>
              <a:off x="6299950" y="230960"/>
              <a:ext cx="188064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600" dirty="0"/>
                <a:t>Psychoanalytische</a:t>
              </a:r>
            </a:p>
            <a:p>
              <a:pPr algn="ctr"/>
              <a:r>
                <a:rPr lang="de-DE" sz="1600" dirty="0"/>
                <a:t>Therapien</a:t>
              </a:r>
            </a:p>
          </p:txBody>
        </p:sp>
      </p:grpSp>
      <p:sp>
        <p:nvSpPr>
          <p:cNvPr id="27" name="Rechteck 26">
            <a:extLst>
              <a:ext uri="{FF2B5EF4-FFF2-40B4-BE49-F238E27FC236}">
                <a16:creationId xmlns:a16="http://schemas.microsoft.com/office/drawing/2014/main" id="{83B24937-68BE-8748-A6D0-EF412ED0AEE3}"/>
              </a:ext>
            </a:extLst>
          </p:cNvPr>
          <p:cNvSpPr/>
          <p:nvPr/>
        </p:nvSpPr>
        <p:spPr>
          <a:xfrm>
            <a:off x="3390347" y="2848252"/>
            <a:ext cx="2364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800" dirty="0"/>
              <a:t>unspezifische Effekte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B63DC3D7-9B1F-C848-B76A-6765917328CF}"/>
              </a:ext>
            </a:extLst>
          </p:cNvPr>
          <p:cNvGrpSpPr/>
          <p:nvPr/>
        </p:nvGrpSpPr>
        <p:grpSpPr>
          <a:xfrm>
            <a:off x="1905172" y="2229005"/>
            <a:ext cx="5335101" cy="803914"/>
            <a:chOff x="1905172" y="2229005"/>
            <a:chExt cx="5335101" cy="803914"/>
          </a:xfrm>
        </p:grpSpPr>
        <p:cxnSp>
          <p:nvCxnSpPr>
            <p:cNvPr id="29" name="Gekrümmte Verbindung 28">
              <a:extLst>
                <a:ext uri="{FF2B5EF4-FFF2-40B4-BE49-F238E27FC236}">
                  <a16:creationId xmlns:a16="http://schemas.microsoft.com/office/drawing/2014/main" id="{5692E1C5-071D-4C46-95D7-FB6564B6117A}"/>
                </a:ext>
              </a:extLst>
            </p:cNvPr>
            <p:cNvCxnSpPr>
              <a:cxnSpLocks/>
              <a:stCxn id="9" idx="2"/>
              <a:endCxn id="27" idx="1"/>
            </p:cNvCxnSpPr>
            <p:nvPr/>
          </p:nvCxnSpPr>
          <p:spPr>
            <a:xfrm rot="16200000" flipH="1">
              <a:off x="2247030" y="1889600"/>
              <a:ext cx="801459" cy="1485176"/>
            </a:xfrm>
            <a:prstGeom prst="curvedConnector2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non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Gekrümmte Verbindung 29">
              <a:extLst>
                <a:ext uri="{FF2B5EF4-FFF2-40B4-BE49-F238E27FC236}">
                  <a16:creationId xmlns:a16="http://schemas.microsoft.com/office/drawing/2014/main" id="{86DBC5D2-1C43-CE44-B8C7-63C7A14DEE03}"/>
                </a:ext>
              </a:extLst>
            </p:cNvPr>
            <p:cNvCxnSpPr>
              <a:cxnSpLocks/>
              <a:stCxn id="10" idx="2"/>
              <a:endCxn id="27" idx="0"/>
            </p:cNvCxnSpPr>
            <p:nvPr/>
          </p:nvCxnSpPr>
          <p:spPr>
            <a:xfrm rot="16200000" flipH="1">
              <a:off x="4264326" y="2539854"/>
              <a:ext cx="616793" cy="1"/>
            </a:xfrm>
            <a:prstGeom prst="curvedConnector3">
              <a:avLst>
                <a:gd name="adj1" fmla="val 50000"/>
              </a:avLst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non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" name="Gekrümmte Verbindung 30">
              <a:extLst>
                <a:ext uri="{FF2B5EF4-FFF2-40B4-BE49-F238E27FC236}">
                  <a16:creationId xmlns:a16="http://schemas.microsoft.com/office/drawing/2014/main" id="{80256B59-BD25-5843-B684-AE370EDC2C32}"/>
                </a:ext>
              </a:extLst>
            </p:cNvPr>
            <p:cNvCxnSpPr>
              <a:cxnSpLocks/>
              <a:stCxn id="11" idx="2"/>
              <a:endCxn id="27" idx="3"/>
            </p:cNvCxnSpPr>
            <p:nvPr/>
          </p:nvCxnSpPr>
          <p:spPr>
            <a:xfrm rot="5400000">
              <a:off x="6095729" y="1888374"/>
              <a:ext cx="803914" cy="1485175"/>
            </a:xfrm>
            <a:prstGeom prst="curvedConnector2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non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1DA43055-9AB1-4549-8338-20BB3F2B5E41}"/>
              </a:ext>
            </a:extLst>
          </p:cNvPr>
          <p:cNvGrpSpPr/>
          <p:nvPr/>
        </p:nvGrpSpPr>
        <p:grpSpPr>
          <a:xfrm>
            <a:off x="1286112" y="3217585"/>
            <a:ext cx="3286611" cy="1962499"/>
            <a:chOff x="1286112" y="3217585"/>
            <a:chExt cx="3286611" cy="1962499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D8E3F6A-559D-6646-A2DC-88FB068D4B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86112" y="3884084"/>
              <a:ext cx="1269372" cy="1296000"/>
              <a:chOff x="1074002" y="872737"/>
              <a:chExt cx="1655179" cy="1689904"/>
            </a:xfrm>
          </p:grpSpPr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689FBFAE-08BE-AF4D-9C37-030BCBD54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37398" y="1103697"/>
                <a:ext cx="969139" cy="1098358"/>
              </a:xfrm>
              <a:prstGeom prst="rect">
                <a:avLst/>
              </a:prstGeom>
            </p:spPr>
          </p:pic>
          <p:sp>
            <p:nvSpPr>
              <p:cNvPr id="20" name="Abgerundetes Rechteck 19">
                <a:extLst>
                  <a:ext uri="{FF2B5EF4-FFF2-40B4-BE49-F238E27FC236}">
                    <a16:creationId xmlns:a16="http://schemas.microsoft.com/office/drawing/2014/main" id="{8252E3DA-5CC1-4847-B787-A040B8A28754}"/>
                  </a:ext>
                </a:extLst>
              </p:cNvPr>
              <p:cNvSpPr/>
              <p:nvPr/>
            </p:nvSpPr>
            <p:spPr>
              <a:xfrm>
                <a:off x="1074002" y="872737"/>
                <a:ext cx="1655179" cy="1689904"/>
              </a:xfrm>
              <a:prstGeom prst="roundRect">
                <a:avLst/>
              </a:prstGeom>
              <a:noFill/>
              <a:ln w="25400" cap="flat">
                <a:solidFill>
                  <a:schemeClr val="bg1">
                    <a:lumMod val="50000"/>
                  </a:schemeClr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8" name="Gekrümmte Verbindung 37">
              <a:extLst>
                <a:ext uri="{FF2B5EF4-FFF2-40B4-BE49-F238E27FC236}">
                  <a16:creationId xmlns:a16="http://schemas.microsoft.com/office/drawing/2014/main" id="{7A3C0565-B0DD-6C4F-A20C-32C833E4C265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 rot="5400000">
              <a:off x="2913511" y="2224872"/>
              <a:ext cx="666500" cy="2651925"/>
            </a:xfrm>
            <a:prstGeom prst="curvedConnector3">
              <a:avLst>
                <a:gd name="adj1" fmla="val 50000"/>
              </a:avLst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5AF22F4E-829D-BD41-8988-56892F179B05}"/>
              </a:ext>
            </a:extLst>
          </p:cNvPr>
          <p:cNvGrpSpPr/>
          <p:nvPr/>
        </p:nvGrpSpPr>
        <p:grpSpPr>
          <a:xfrm>
            <a:off x="4572722" y="3217584"/>
            <a:ext cx="3319486" cy="1912794"/>
            <a:chOff x="4572722" y="3217584"/>
            <a:chExt cx="3319486" cy="1912794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4E2B56DB-C4B3-5B4D-AF85-236925122AE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22836" y="3834378"/>
              <a:ext cx="1269372" cy="1296000"/>
              <a:chOff x="6416264" y="901055"/>
              <a:chExt cx="1655179" cy="1689904"/>
            </a:xfrm>
          </p:grpSpPr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84D8B8C0-FAC4-044F-8211-D890E0D840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78590" y="1196827"/>
                <a:ext cx="1130525" cy="1041722"/>
              </a:xfrm>
              <a:prstGeom prst="rect">
                <a:avLst/>
              </a:prstGeom>
            </p:spPr>
          </p:pic>
          <p:sp>
            <p:nvSpPr>
              <p:cNvPr id="26" name="Abgerundetes Rechteck 25">
                <a:extLst>
                  <a:ext uri="{FF2B5EF4-FFF2-40B4-BE49-F238E27FC236}">
                    <a16:creationId xmlns:a16="http://schemas.microsoft.com/office/drawing/2014/main" id="{2B9A1BC4-8F3A-F440-94DD-0F76000733ED}"/>
                  </a:ext>
                </a:extLst>
              </p:cNvPr>
              <p:cNvSpPr/>
              <p:nvPr/>
            </p:nvSpPr>
            <p:spPr>
              <a:xfrm>
                <a:off x="6416264" y="901055"/>
                <a:ext cx="1655179" cy="1689904"/>
              </a:xfrm>
              <a:prstGeom prst="roundRect">
                <a:avLst/>
              </a:prstGeom>
              <a:noFill/>
              <a:ln w="25400" cap="flat">
                <a:solidFill>
                  <a:schemeClr val="bg1">
                    <a:lumMod val="50000"/>
                  </a:schemeClr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41" name="Gekrümmte Verbindung 40">
              <a:extLst>
                <a:ext uri="{FF2B5EF4-FFF2-40B4-BE49-F238E27FC236}">
                  <a16:creationId xmlns:a16="http://schemas.microsoft.com/office/drawing/2014/main" id="{CACEAAD6-DCF9-684E-B122-4F5A36AEF889}"/>
                </a:ext>
              </a:extLst>
            </p:cNvPr>
            <p:cNvCxnSpPr>
              <a:stCxn id="27" idx="2"/>
              <a:endCxn id="26" idx="0"/>
            </p:cNvCxnSpPr>
            <p:nvPr/>
          </p:nvCxnSpPr>
          <p:spPr>
            <a:xfrm rot="16200000" flipH="1">
              <a:off x="5606725" y="2183581"/>
              <a:ext cx="616794" cy="2684799"/>
            </a:xfrm>
            <a:prstGeom prst="curvedConnector3">
              <a:avLst>
                <a:gd name="adj1" fmla="val 50000"/>
              </a:avLst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027473A2-5B76-6D47-8F4F-823049BCADFA}"/>
              </a:ext>
            </a:extLst>
          </p:cNvPr>
          <p:cNvGrpSpPr/>
          <p:nvPr/>
        </p:nvGrpSpPr>
        <p:grpSpPr>
          <a:xfrm>
            <a:off x="3938036" y="3217584"/>
            <a:ext cx="1269372" cy="1912794"/>
            <a:chOff x="3938036" y="3217584"/>
            <a:chExt cx="1269372" cy="1912794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88F0CD73-0037-CD46-BC27-D709704A803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38036" y="3834378"/>
              <a:ext cx="1269372" cy="1296000"/>
              <a:chOff x="3745133" y="872737"/>
              <a:chExt cx="1655179" cy="1689904"/>
            </a:xfrm>
          </p:grpSpPr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A4C82611-D146-B646-A700-AC68E90FC7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32666" y="977632"/>
                <a:ext cx="1480113" cy="1480113"/>
              </a:xfrm>
              <a:prstGeom prst="rect">
                <a:avLst/>
              </a:prstGeom>
            </p:spPr>
          </p:pic>
          <p:sp>
            <p:nvSpPr>
              <p:cNvPr id="23" name="Abgerundetes Rechteck 22">
                <a:extLst>
                  <a:ext uri="{FF2B5EF4-FFF2-40B4-BE49-F238E27FC236}">
                    <a16:creationId xmlns:a16="http://schemas.microsoft.com/office/drawing/2014/main" id="{D3C1E228-7B2E-4349-8089-C5AE8AF80FC5}"/>
                  </a:ext>
                </a:extLst>
              </p:cNvPr>
              <p:cNvSpPr/>
              <p:nvPr/>
            </p:nvSpPr>
            <p:spPr>
              <a:xfrm>
                <a:off x="3745133" y="872737"/>
                <a:ext cx="1655179" cy="1689904"/>
              </a:xfrm>
              <a:prstGeom prst="roundRect">
                <a:avLst/>
              </a:prstGeom>
              <a:noFill/>
              <a:ln w="25400" cap="flat">
                <a:solidFill>
                  <a:schemeClr val="bg1">
                    <a:lumMod val="50000"/>
                  </a:schemeClr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43" name="Gerade Verbindung 42">
              <a:extLst>
                <a:ext uri="{FF2B5EF4-FFF2-40B4-BE49-F238E27FC236}">
                  <a16:creationId xmlns:a16="http://schemas.microsoft.com/office/drawing/2014/main" id="{E64B5CE3-F7E9-4041-A908-BA91A412A688}"/>
                </a:ext>
              </a:extLst>
            </p:cNvPr>
            <p:cNvCxnSpPr>
              <a:stCxn id="27" idx="2"/>
              <a:endCxn id="23" idx="0"/>
            </p:cNvCxnSpPr>
            <p:nvPr/>
          </p:nvCxnSpPr>
          <p:spPr>
            <a:xfrm flipH="1">
              <a:off x="4572722" y="3217584"/>
              <a:ext cx="1" cy="61679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677252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>
        <p15:prstTrans prst="peelOff"/>
      </p:transition>
    </mc:Choice>
    <mc:Fallback xmlns="">
      <p:transition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115BE12-719C-4A4A-B4A1-170BC9492A07}"/>
              </a:ext>
            </a:extLst>
          </p:cNvPr>
          <p:cNvGrpSpPr>
            <a:grpSpLocks noChangeAspect="1"/>
          </p:cNvGrpSpPr>
          <p:nvPr/>
        </p:nvGrpSpPr>
        <p:grpSpPr>
          <a:xfrm>
            <a:off x="1270485" y="935459"/>
            <a:ext cx="1269372" cy="1296000"/>
            <a:chOff x="1074002" y="872737"/>
            <a:chExt cx="1655179" cy="168990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78BEB35-42B2-9741-B66A-A2B3BFCF3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7398" y="1103697"/>
              <a:ext cx="969139" cy="1098358"/>
            </a:xfrm>
            <a:prstGeom prst="rect">
              <a:avLst/>
            </a:prstGeom>
          </p:spPr>
        </p:pic>
        <p:sp>
          <p:nvSpPr>
            <p:cNvPr id="9" name="Abgerundetes Rechteck 8">
              <a:extLst>
                <a:ext uri="{FF2B5EF4-FFF2-40B4-BE49-F238E27FC236}">
                  <a16:creationId xmlns:a16="http://schemas.microsoft.com/office/drawing/2014/main" id="{AF9250B5-FF96-9849-8752-F8B094EB9F00}"/>
                </a:ext>
              </a:extLst>
            </p:cNvPr>
            <p:cNvSpPr/>
            <p:nvPr/>
          </p:nvSpPr>
          <p:spPr>
            <a:xfrm>
              <a:off x="1074002" y="872737"/>
              <a:ext cx="1655179" cy="1689904"/>
            </a:xfrm>
            <a:prstGeom prst="roundRect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3AA8526-45DF-1943-AD73-F9C98763E935}"/>
              </a:ext>
            </a:extLst>
          </p:cNvPr>
          <p:cNvGrpSpPr>
            <a:grpSpLocks noChangeAspect="1"/>
          </p:cNvGrpSpPr>
          <p:nvPr/>
        </p:nvGrpSpPr>
        <p:grpSpPr>
          <a:xfrm>
            <a:off x="3938036" y="935459"/>
            <a:ext cx="1269372" cy="1296000"/>
            <a:chOff x="3745133" y="872737"/>
            <a:chExt cx="1655179" cy="1689904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53FB1B7E-280F-C641-A6B9-F8CBBB40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2666" y="977632"/>
              <a:ext cx="1480113" cy="1480113"/>
            </a:xfrm>
            <a:prstGeom prst="rect">
              <a:avLst/>
            </a:prstGeom>
          </p:spPr>
        </p:pic>
        <p:sp>
          <p:nvSpPr>
            <p:cNvPr id="10" name="Abgerundetes Rechteck 9">
              <a:extLst>
                <a:ext uri="{FF2B5EF4-FFF2-40B4-BE49-F238E27FC236}">
                  <a16:creationId xmlns:a16="http://schemas.microsoft.com/office/drawing/2014/main" id="{525F7DDA-12FE-BF42-B8DB-4C142A1F9F10}"/>
                </a:ext>
              </a:extLst>
            </p:cNvPr>
            <p:cNvSpPr/>
            <p:nvPr/>
          </p:nvSpPr>
          <p:spPr>
            <a:xfrm>
              <a:off x="3745133" y="872737"/>
              <a:ext cx="1655179" cy="1689904"/>
            </a:xfrm>
            <a:prstGeom prst="roundRect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C8597C9D-1F8A-A54D-B935-4276D1D2AD3F}"/>
              </a:ext>
            </a:extLst>
          </p:cNvPr>
          <p:cNvGrpSpPr>
            <a:grpSpLocks noChangeAspect="1"/>
          </p:cNvGrpSpPr>
          <p:nvPr/>
        </p:nvGrpSpPr>
        <p:grpSpPr>
          <a:xfrm>
            <a:off x="6605587" y="933004"/>
            <a:ext cx="1269372" cy="1296000"/>
            <a:chOff x="6416264" y="901055"/>
            <a:chExt cx="1655179" cy="1689904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0D7097C-C7F3-2D4E-ABBF-E7B08B8C7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8590" y="1196827"/>
              <a:ext cx="1130525" cy="1041722"/>
            </a:xfrm>
            <a:prstGeom prst="rect">
              <a:avLst/>
            </a:prstGeom>
          </p:spPr>
        </p:pic>
        <p:sp>
          <p:nvSpPr>
            <p:cNvPr id="11" name="Abgerundetes Rechteck 10">
              <a:extLst>
                <a:ext uri="{FF2B5EF4-FFF2-40B4-BE49-F238E27FC236}">
                  <a16:creationId xmlns:a16="http://schemas.microsoft.com/office/drawing/2014/main" id="{06CB510B-21B7-224E-AEB6-9E504C1A8282}"/>
                </a:ext>
              </a:extLst>
            </p:cNvPr>
            <p:cNvSpPr/>
            <p:nvPr/>
          </p:nvSpPr>
          <p:spPr>
            <a:xfrm>
              <a:off x="6416264" y="901055"/>
              <a:ext cx="1655179" cy="1689904"/>
            </a:xfrm>
            <a:prstGeom prst="roundRect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A1441220-6A27-9D40-B0C7-C12740689B36}"/>
              </a:ext>
            </a:extLst>
          </p:cNvPr>
          <p:cNvSpPr/>
          <p:nvPr/>
        </p:nvSpPr>
        <p:spPr>
          <a:xfrm>
            <a:off x="1218681" y="245762"/>
            <a:ext cx="13468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600" dirty="0"/>
              <a:t>Systemische</a:t>
            </a:r>
          </a:p>
          <a:p>
            <a:pPr algn="ctr"/>
            <a:r>
              <a:rPr lang="de-DE" sz="1600" dirty="0"/>
              <a:t>Therapien</a:t>
            </a:r>
          </a:p>
          <a:p>
            <a:pPr algn="ctr"/>
            <a:endParaRPr lang="de-DE" sz="1600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644A590-1CE1-4E4C-8BC4-CFA3E353BE65}"/>
              </a:ext>
            </a:extLst>
          </p:cNvPr>
          <p:cNvSpPr/>
          <p:nvPr/>
        </p:nvSpPr>
        <p:spPr>
          <a:xfrm>
            <a:off x="4281617" y="230960"/>
            <a:ext cx="5822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600" dirty="0"/>
              <a:t>KVT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19103FD-F69E-034A-A155-1DEE8D669D0F}"/>
              </a:ext>
            </a:extLst>
          </p:cNvPr>
          <p:cNvSpPr/>
          <p:nvPr/>
        </p:nvSpPr>
        <p:spPr>
          <a:xfrm>
            <a:off x="6317199" y="245762"/>
            <a:ext cx="18806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600" dirty="0"/>
              <a:t>Psychoanalytische</a:t>
            </a:r>
          </a:p>
          <a:p>
            <a:pPr algn="ctr"/>
            <a:r>
              <a:rPr lang="de-DE" sz="1600" dirty="0"/>
              <a:t>Therapien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D8E3F6A-559D-6646-A2DC-88FB068D4BAC}"/>
              </a:ext>
            </a:extLst>
          </p:cNvPr>
          <p:cNvGrpSpPr>
            <a:grpSpLocks noChangeAspect="1"/>
          </p:cNvGrpSpPr>
          <p:nvPr/>
        </p:nvGrpSpPr>
        <p:grpSpPr>
          <a:xfrm>
            <a:off x="1286112" y="3884084"/>
            <a:ext cx="1269372" cy="1296000"/>
            <a:chOff x="1074002" y="872737"/>
            <a:chExt cx="1655179" cy="1689904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689FBFAE-08BE-AF4D-9C37-030BCBD54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7398" y="1103697"/>
              <a:ext cx="969139" cy="1098358"/>
            </a:xfrm>
            <a:prstGeom prst="rect">
              <a:avLst/>
            </a:prstGeom>
          </p:spPr>
        </p:pic>
        <p:sp>
          <p:nvSpPr>
            <p:cNvPr id="20" name="Abgerundetes Rechteck 19">
              <a:extLst>
                <a:ext uri="{FF2B5EF4-FFF2-40B4-BE49-F238E27FC236}">
                  <a16:creationId xmlns:a16="http://schemas.microsoft.com/office/drawing/2014/main" id="{8252E3DA-5CC1-4847-B787-A040B8A28754}"/>
                </a:ext>
              </a:extLst>
            </p:cNvPr>
            <p:cNvSpPr/>
            <p:nvPr/>
          </p:nvSpPr>
          <p:spPr>
            <a:xfrm>
              <a:off x="1074002" y="872737"/>
              <a:ext cx="1655179" cy="1689904"/>
            </a:xfrm>
            <a:prstGeom prst="roundRect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88F0CD73-0037-CD46-BC27-D709704A8035}"/>
              </a:ext>
            </a:extLst>
          </p:cNvPr>
          <p:cNvGrpSpPr>
            <a:grpSpLocks noChangeAspect="1"/>
          </p:cNvGrpSpPr>
          <p:nvPr/>
        </p:nvGrpSpPr>
        <p:grpSpPr>
          <a:xfrm>
            <a:off x="3938036" y="3834378"/>
            <a:ext cx="1269372" cy="1296000"/>
            <a:chOff x="3745133" y="872737"/>
            <a:chExt cx="1655179" cy="1689904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A4C82611-D146-B646-A700-AC68E90FC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2666" y="977632"/>
              <a:ext cx="1480113" cy="1480113"/>
            </a:xfrm>
            <a:prstGeom prst="rect">
              <a:avLst/>
            </a:prstGeom>
          </p:spPr>
        </p:pic>
        <p:sp>
          <p:nvSpPr>
            <p:cNvPr id="23" name="Abgerundetes Rechteck 22">
              <a:extLst>
                <a:ext uri="{FF2B5EF4-FFF2-40B4-BE49-F238E27FC236}">
                  <a16:creationId xmlns:a16="http://schemas.microsoft.com/office/drawing/2014/main" id="{D3C1E228-7B2E-4349-8089-C5AE8AF80FC5}"/>
                </a:ext>
              </a:extLst>
            </p:cNvPr>
            <p:cNvSpPr/>
            <p:nvPr/>
          </p:nvSpPr>
          <p:spPr>
            <a:xfrm>
              <a:off x="3745133" y="872737"/>
              <a:ext cx="1655179" cy="1689904"/>
            </a:xfrm>
            <a:prstGeom prst="roundRect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4E2B56DB-C4B3-5B4D-AF85-236925122AE1}"/>
              </a:ext>
            </a:extLst>
          </p:cNvPr>
          <p:cNvGrpSpPr>
            <a:grpSpLocks noChangeAspect="1"/>
          </p:cNvGrpSpPr>
          <p:nvPr/>
        </p:nvGrpSpPr>
        <p:grpSpPr>
          <a:xfrm>
            <a:off x="6622836" y="3834378"/>
            <a:ext cx="1269372" cy="1296000"/>
            <a:chOff x="6416264" y="901055"/>
            <a:chExt cx="1655179" cy="1689904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84D8B8C0-FAC4-044F-8211-D890E0D840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8590" y="1196827"/>
              <a:ext cx="1130525" cy="1041722"/>
            </a:xfrm>
            <a:prstGeom prst="rect">
              <a:avLst/>
            </a:prstGeom>
          </p:spPr>
        </p:pic>
        <p:sp>
          <p:nvSpPr>
            <p:cNvPr id="26" name="Abgerundetes Rechteck 25">
              <a:extLst>
                <a:ext uri="{FF2B5EF4-FFF2-40B4-BE49-F238E27FC236}">
                  <a16:creationId xmlns:a16="http://schemas.microsoft.com/office/drawing/2014/main" id="{2B9A1BC4-8F3A-F440-94DD-0F76000733ED}"/>
                </a:ext>
              </a:extLst>
            </p:cNvPr>
            <p:cNvSpPr/>
            <p:nvPr/>
          </p:nvSpPr>
          <p:spPr>
            <a:xfrm>
              <a:off x="6416264" y="901055"/>
              <a:ext cx="1655179" cy="1689904"/>
            </a:xfrm>
            <a:prstGeom prst="roundRect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Rechteck 26">
            <a:extLst>
              <a:ext uri="{FF2B5EF4-FFF2-40B4-BE49-F238E27FC236}">
                <a16:creationId xmlns:a16="http://schemas.microsoft.com/office/drawing/2014/main" id="{83B24937-68BE-8748-A6D0-EF412ED0AEE3}"/>
              </a:ext>
            </a:extLst>
          </p:cNvPr>
          <p:cNvSpPr/>
          <p:nvPr/>
        </p:nvSpPr>
        <p:spPr>
          <a:xfrm>
            <a:off x="3390347" y="2848252"/>
            <a:ext cx="2364751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de-DE" sz="1800" dirty="0">
                <a:solidFill>
                  <a:schemeClr val="bg1">
                    <a:lumMod val="85000"/>
                  </a:schemeClr>
                </a:solidFill>
              </a:rPr>
              <a:t>unspezifische Effekte</a:t>
            </a:r>
          </a:p>
          <a:p>
            <a:pPr algn="ctr"/>
            <a:endParaRPr lang="de-DE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29" name="Gekrümmte Verbindung 28">
            <a:extLst>
              <a:ext uri="{FF2B5EF4-FFF2-40B4-BE49-F238E27FC236}">
                <a16:creationId xmlns:a16="http://schemas.microsoft.com/office/drawing/2014/main" id="{5692E1C5-071D-4C46-95D7-FB6564B6117A}"/>
              </a:ext>
            </a:extLst>
          </p:cNvPr>
          <p:cNvCxnSpPr>
            <a:cxnSpLocks/>
            <a:stCxn id="9" idx="2"/>
            <a:endCxn id="27" idx="1"/>
          </p:cNvCxnSpPr>
          <p:nvPr/>
        </p:nvCxnSpPr>
        <p:spPr>
          <a:xfrm rot="16200000" flipH="1">
            <a:off x="2177780" y="1958850"/>
            <a:ext cx="939959" cy="1485176"/>
          </a:xfrm>
          <a:prstGeom prst="curvedConnector2">
            <a:avLst/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bevel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Gekrümmte Verbindung 29">
            <a:extLst>
              <a:ext uri="{FF2B5EF4-FFF2-40B4-BE49-F238E27FC236}">
                <a16:creationId xmlns:a16="http://schemas.microsoft.com/office/drawing/2014/main" id="{86DBC5D2-1C43-CE44-B8C7-63C7A14DEE03}"/>
              </a:ext>
            </a:extLst>
          </p:cNvPr>
          <p:cNvCxnSpPr>
            <a:cxnSpLocks/>
            <a:stCxn id="10" idx="2"/>
            <a:endCxn id="27" idx="0"/>
          </p:cNvCxnSpPr>
          <p:nvPr/>
        </p:nvCxnSpPr>
        <p:spPr>
          <a:xfrm rot="16200000" flipH="1">
            <a:off x="4264326" y="2539854"/>
            <a:ext cx="616793" cy="1"/>
          </a:xfrm>
          <a:prstGeom prst="curvedConnector3">
            <a:avLst>
              <a:gd name="adj1" fmla="val 50000"/>
            </a:avLst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bevel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Gekrümmte Verbindung 30">
            <a:extLst>
              <a:ext uri="{FF2B5EF4-FFF2-40B4-BE49-F238E27FC236}">
                <a16:creationId xmlns:a16="http://schemas.microsoft.com/office/drawing/2014/main" id="{80256B59-BD25-5843-B684-AE370EDC2C32}"/>
              </a:ext>
            </a:extLst>
          </p:cNvPr>
          <p:cNvCxnSpPr>
            <a:cxnSpLocks/>
            <a:stCxn id="11" idx="2"/>
            <a:endCxn id="27" idx="3"/>
          </p:cNvCxnSpPr>
          <p:nvPr/>
        </p:nvCxnSpPr>
        <p:spPr>
          <a:xfrm rot="5400000">
            <a:off x="6026479" y="1957624"/>
            <a:ext cx="942414" cy="1485175"/>
          </a:xfrm>
          <a:prstGeom prst="curvedConnector2">
            <a:avLst/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bevel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Gekrümmte Verbindung 37">
            <a:extLst>
              <a:ext uri="{FF2B5EF4-FFF2-40B4-BE49-F238E27FC236}">
                <a16:creationId xmlns:a16="http://schemas.microsoft.com/office/drawing/2014/main" id="{7A3C0565-B0DD-6C4F-A20C-32C833E4C265}"/>
              </a:ext>
            </a:extLst>
          </p:cNvPr>
          <p:cNvCxnSpPr>
            <a:cxnSpLocks/>
            <a:stCxn id="27" idx="2"/>
            <a:endCxn id="20" idx="0"/>
          </p:cNvCxnSpPr>
          <p:nvPr/>
        </p:nvCxnSpPr>
        <p:spPr>
          <a:xfrm rot="5400000">
            <a:off x="3052011" y="2363371"/>
            <a:ext cx="389501" cy="2651925"/>
          </a:xfrm>
          <a:prstGeom prst="curvedConnector3">
            <a:avLst>
              <a:gd name="adj1" fmla="val 50000"/>
            </a:avLst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Gekrümmte Verbindung 40">
            <a:extLst>
              <a:ext uri="{FF2B5EF4-FFF2-40B4-BE49-F238E27FC236}">
                <a16:creationId xmlns:a16="http://schemas.microsoft.com/office/drawing/2014/main" id="{CACEAAD6-DCF9-684E-B122-4F5A36AEF889}"/>
              </a:ext>
            </a:extLst>
          </p:cNvPr>
          <p:cNvCxnSpPr>
            <a:stCxn id="27" idx="2"/>
            <a:endCxn id="26" idx="0"/>
          </p:cNvCxnSpPr>
          <p:nvPr/>
        </p:nvCxnSpPr>
        <p:spPr>
          <a:xfrm rot="16200000" flipH="1">
            <a:off x="5745225" y="2322080"/>
            <a:ext cx="339795" cy="2684799"/>
          </a:xfrm>
          <a:prstGeom prst="curvedConnector3">
            <a:avLst>
              <a:gd name="adj1" fmla="val 50000"/>
            </a:avLst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Gerade Verbindung 42">
            <a:extLst>
              <a:ext uri="{FF2B5EF4-FFF2-40B4-BE49-F238E27FC236}">
                <a16:creationId xmlns:a16="http://schemas.microsoft.com/office/drawing/2014/main" id="{E64B5CE3-F7E9-4041-A908-BA91A412A688}"/>
              </a:ext>
            </a:extLst>
          </p:cNvPr>
          <p:cNvCxnSpPr>
            <a:stCxn id="27" idx="2"/>
            <a:endCxn id="23" idx="0"/>
          </p:cNvCxnSpPr>
          <p:nvPr/>
        </p:nvCxnSpPr>
        <p:spPr>
          <a:xfrm flipH="1">
            <a:off x="4572722" y="3494583"/>
            <a:ext cx="1" cy="339795"/>
          </a:xfrm>
          <a:prstGeom prst="line">
            <a:avLst/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764A77B-5CF6-F14A-BBBE-1B09A00B37CA}"/>
              </a:ext>
            </a:extLst>
          </p:cNvPr>
          <p:cNvGrpSpPr/>
          <p:nvPr/>
        </p:nvGrpSpPr>
        <p:grpSpPr>
          <a:xfrm>
            <a:off x="1545476" y="2276998"/>
            <a:ext cx="6087368" cy="1531283"/>
            <a:chOff x="1545476" y="2276998"/>
            <a:chExt cx="6087368" cy="1531283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8EB31CB3-C195-EE49-97A3-DB636B0E9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173768" y="2685931"/>
              <a:ext cx="1494058" cy="750642"/>
            </a:xfrm>
            <a:prstGeom prst="rect">
              <a:avLst/>
            </a:prstGeom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E399F5E9-6938-A448-9F2C-018228F14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3825694" y="2648706"/>
              <a:ext cx="1494058" cy="750642"/>
            </a:xfrm>
            <a:prstGeom prst="rect">
              <a:avLst/>
            </a:prstGeom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3D7DBA07-E988-594E-BA69-A7D561EF8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510494" y="2668592"/>
              <a:ext cx="1494058" cy="750642"/>
            </a:xfrm>
            <a:prstGeom prst="rect">
              <a:avLst/>
            </a:prstGeom>
          </p:spPr>
        </p:pic>
      </p:grpSp>
      <p:sp>
        <p:nvSpPr>
          <p:cNvPr id="34" name="Rechteck 33">
            <a:extLst>
              <a:ext uri="{FF2B5EF4-FFF2-40B4-BE49-F238E27FC236}">
                <a16:creationId xmlns:a16="http://schemas.microsoft.com/office/drawing/2014/main" id="{E39EF209-CA19-6F44-BFF4-D84B30EEBFD7}"/>
              </a:ext>
            </a:extLst>
          </p:cNvPr>
          <p:cNvSpPr/>
          <p:nvPr/>
        </p:nvSpPr>
        <p:spPr>
          <a:xfrm>
            <a:off x="3551462" y="2848775"/>
            <a:ext cx="210826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spezifische Effekte</a:t>
            </a:r>
          </a:p>
        </p:txBody>
      </p:sp>
    </p:spTree>
    <p:extLst>
      <p:ext uri="{BB962C8B-B14F-4D97-AF65-F5344CB8AC3E}">
        <p14:creationId xmlns:p14="http://schemas.microsoft.com/office/powerpoint/2010/main" val="3916423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>
        <p15:prstTrans prst="peelOff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8">
            <a:extLst>
              <a:ext uri="{FF2B5EF4-FFF2-40B4-BE49-F238E27FC236}">
                <a16:creationId xmlns:a16="http://schemas.microsoft.com/office/drawing/2014/main" id="{A6309F26-1B01-7844-AEA3-8D515C2A8628}"/>
              </a:ext>
            </a:extLst>
          </p:cNvPr>
          <p:cNvSpPr txBox="1"/>
          <p:nvPr/>
        </p:nvSpPr>
        <p:spPr>
          <a:xfrm>
            <a:off x="1373050" y="449888"/>
            <a:ext cx="6567715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 dirty="0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Problem-Talk </a:t>
            </a:r>
            <a:r>
              <a:rPr lang="en-US" sz="4000" b="1" dirty="0" err="1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als</a:t>
            </a:r>
            <a:r>
              <a:rPr lang="en-US" sz="4000" b="1" dirty="0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Problem</a:t>
            </a:r>
          </a:p>
        </p:txBody>
      </p:sp>
      <p:sp>
        <p:nvSpPr>
          <p:cNvPr id="8" name="ZoneTexte 9">
            <a:extLst>
              <a:ext uri="{FF2B5EF4-FFF2-40B4-BE49-F238E27FC236}">
                <a16:creationId xmlns:a16="http://schemas.microsoft.com/office/drawing/2014/main" id="{72A4E1E7-3383-B942-A78F-7BC0A7B4B806}"/>
              </a:ext>
            </a:extLst>
          </p:cNvPr>
          <p:cNvSpPr txBox="1"/>
          <p:nvPr/>
        </p:nvSpPr>
        <p:spPr>
          <a:xfrm>
            <a:off x="449943" y="5515428"/>
            <a:ext cx="106856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Bamberger</a:t>
            </a:r>
            <a:r>
              <a:rPr kumimoji="0" lang="fr-F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2022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C9D56B2-35CC-AF4C-96DF-D26662857FE6}"/>
              </a:ext>
            </a:extLst>
          </p:cNvPr>
          <p:cNvSpPr txBox="1"/>
          <p:nvPr/>
        </p:nvSpPr>
        <p:spPr>
          <a:xfrm>
            <a:off x="3306424" y="1690020"/>
            <a:ext cx="251286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Aktualisierung von Hilflosigkeit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400" dirty="0">
                <a:solidFill>
                  <a:srgbClr val="000000"/>
                </a:solidFill>
              </a:rPr>
              <a:t>(Demoralisierung)</a:t>
            </a:r>
            <a:endParaRPr kumimoji="0" lang="de-D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808B6EE-B5EA-954D-914B-C7CF27839B32}"/>
              </a:ext>
            </a:extLst>
          </p:cNvPr>
          <p:cNvSpPr txBox="1"/>
          <p:nvPr/>
        </p:nvSpPr>
        <p:spPr>
          <a:xfrm>
            <a:off x="3199179" y="2932362"/>
            <a:ext cx="2703661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Illusion von Objektivität</a:t>
            </a:r>
            <a:endParaRPr lang="de-DE" sz="1400" dirty="0">
              <a:solidFill>
                <a:srgbClr val="000000"/>
              </a:solidFill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(Keine Unterscheidung zwischen  erlebtem und erzähltem Leben)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F8F2241-B1A2-3149-9113-08C56BD0944E}"/>
              </a:ext>
            </a:extLst>
          </p:cNvPr>
          <p:cNvSpPr txBox="1"/>
          <p:nvPr/>
        </p:nvSpPr>
        <p:spPr>
          <a:xfrm>
            <a:off x="3290577" y="4383993"/>
            <a:ext cx="248917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Reparatur statt Entwicklung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834B1CCD-0013-8B43-BD21-628F1A31D002}"/>
              </a:ext>
            </a:extLst>
          </p:cNvPr>
          <p:cNvGrpSpPr/>
          <p:nvPr/>
        </p:nvGrpSpPr>
        <p:grpSpPr>
          <a:xfrm>
            <a:off x="323561" y="2482206"/>
            <a:ext cx="1595927" cy="2163396"/>
            <a:chOff x="323561" y="2482206"/>
            <a:chExt cx="1595927" cy="2163396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1C212BD9-BB6A-0544-8355-B7DF79F5759D}"/>
                </a:ext>
              </a:extLst>
            </p:cNvPr>
            <p:cNvSpPr txBox="1"/>
            <p:nvPr/>
          </p:nvSpPr>
          <p:spPr>
            <a:xfrm>
              <a:off x="747448" y="4122384"/>
              <a:ext cx="818492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Problem-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Inventur</a:t>
              </a: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1A8354EF-1804-D244-B486-0783182B5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561" y="2482206"/>
              <a:ext cx="1595927" cy="1595927"/>
            </a:xfrm>
            <a:prstGeom prst="roundRect">
              <a:avLst/>
            </a:prstGeom>
          </p:spPr>
        </p:pic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E5F71B99-7AB9-664B-B34F-584672F25BC7}"/>
              </a:ext>
            </a:extLst>
          </p:cNvPr>
          <p:cNvGrpSpPr/>
          <p:nvPr/>
        </p:nvGrpSpPr>
        <p:grpSpPr>
          <a:xfrm>
            <a:off x="6976536" y="2486401"/>
            <a:ext cx="1591731" cy="2159201"/>
            <a:chOff x="6976536" y="2486401"/>
            <a:chExt cx="1591731" cy="2159201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AD421E2-F7EF-4149-B80B-9D2BB7CF56D2}"/>
                </a:ext>
              </a:extLst>
            </p:cNvPr>
            <p:cNvSpPr txBox="1"/>
            <p:nvPr/>
          </p:nvSpPr>
          <p:spPr>
            <a:xfrm>
              <a:off x="7363155" y="4122384"/>
              <a:ext cx="818492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Problem-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Hypnose</a:t>
              </a: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CAF668D-9D77-074C-B9C5-EE1E0F5CA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6536" y="2486401"/>
              <a:ext cx="1591731" cy="1591731"/>
            </a:xfrm>
            <a:prstGeom prst="round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34728975-CDA1-6743-9226-9F1FD161EB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2127534" y="3186180"/>
            <a:ext cx="953911" cy="18797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4A99038-88BC-DB46-8B20-FDCF6DC64C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5993152" y="3207704"/>
            <a:ext cx="953911" cy="18797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185506E-7DDC-F240-84DC-657EBEEE82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85648" flipH="1" flipV="1">
            <a:off x="2110610" y="2447298"/>
            <a:ext cx="1086524" cy="21411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2AE6A79-7E72-FF4C-AD53-624D1A0F90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4352" flipH="1">
            <a:off x="2102038" y="3898929"/>
            <a:ext cx="1086524" cy="21411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636F5AB-1EA8-1E4C-A836-FE284EBFE0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4352" flipH="1">
            <a:off x="5884104" y="2484193"/>
            <a:ext cx="1086524" cy="21411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23D8109-45B7-E946-AD1F-EDEAFE63F3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85648" flipH="1" flipV="1">
            <a:off x="5881766" y="3898929"/>
            <a:ext cx="1086524" cy="21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71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8">
            <a:extLst>
              <a:ext uri="{FF2B5EF4-FFF2-40B4-BE49-F238E27FC236}">
                <a16:creationId xmlns:a16="http://schemas.microsoft.com/office/drawing/2014/main" id="{59E1E872-0825-AA40-8047-E53C2992172F}"/>
              </a:ext>
            </a:extLst>
          </p:cNvPr>
          <p:cNvSpPr txBox="1"/>
          <p:nvPr/>
        </p:nvSpPr>
        <p:spPr>
          <a:xfrm>
            <a:off x="1373050" y="449888"/>
            <a:ext cx="656771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 dirty="0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sz="3600" b="1" dirty="0" err="1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</a:t>
            </a:r>
            <a:r>
              <a:rPr lang="en-US" sz="3600" b="1" dirty="0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Psychotherapie</a:t>
            </a:r>
            <a:endParaRPr lang="en-US" sz="3600" b="1" dirty="0">
              <a:solidFill>
                <a:srgbClr val="7B7B7B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B4E66EB-41C2-A748-9316-5012A9A9F2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3633"/>
            <a:ext cx="3797302" cy="379730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F89D480-059A-084C-9F9F-79DDD11AF712}"/>
              </a:ext>
            </a:extLst>
          </p:cNvPr>
          <p:cNvSpPr txBox="1"/>
          <p:nvPr/>
        </p:nvSpPr>
        <p:spPr>
          <a:xfrm>
            <a:off x="3510845" y="2221794"/>
            <a:ext cx="5757331" cy="2460979"/>
          </a:xfrm>
          <a:prstGeom prst="rect">
            <a:avLst/>
          </a:prstGeom>
          <a:solidFill>
            <a:srgbClr val="FFFFFF">
              <a:alpha val="92000"/>
            </a:srgbClr>
          </a:solidFill>
        </p:spPr>
        <p:txBody>
          <a:bodyPr/>
          <a:lstStyle>
            <a:lvl1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  <a:defRPr sz="1400"/>
            </a:lvl1pPr>
          </a:lstStyle>
          <a:p>
            <a:r>
              <a:rPr lang="de-DE" sz="2000" dirty="0"/>
              <a:t>Schaffung von Wahlmöglichkeiten</a:t>
            </a:r>
          </a:p>
          <a:p>
            <a:r>
              <a:rPr lang="de-DE" sz="2000" dirty="0"/>
              <a:t>Schärfen des Möglichkeitssinns</a:t>
            </a:r>
          </a:p>
          <a:p>
            <a:r>
              <a:rPr lang="de-DE" sz="2000" dirty="0"/>
              <a:t>„Was ist“ → „Was könnte sein“</a:t>
            </a:r>
          </a:p>
          <a:p>
            <a:r>
              <a:rPr lang="de-DE" sz="2000" dirty="0"/>
              <a:t>Katalyse von Selbstorganisationsprozessen</a:t>
            </a:r>
          </a:p>
        </p:txBody>
      </p:sp>
    </p:spTree>
    <p:extLst>
      <p:ext uri="{BB962C8B-B14F-4D97-AF65-F5344CB8AC3E}">
        <p14:creationId xmlns:p14="http://schemas.microsoft.com/office/powerpoint/2010/main" val="932445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FB9A415-C5AE-0B4F-B866-4EF255BE2AA7}"/>
              </a:ext>
            </a:extLst>
          </p:cNvPr>
          <p:cNvSpPr txBox="1"/>
          <p:nvPr/>
        </p:nvSpPr>
        <p:spPr>
          <a:xfrm>
            <a:off x="2743199" y="243839"/>
            <a:ext cx="3912287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0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Possible</a:t>
            </a:r>
            <a:r>
              <a:rPr kumimoji="0" lang="de-DE" sz="40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40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selves</a:t>
            </a:r>
            <a:endParaRPr kumimoji="0" lang="de-DE" sz="40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C4C9C1-A066-724B-B481-49E1CDBE75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3800"/>
            <a:ext cx="3926048" cy="3926048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EF0D751-A38F-664B-9326-1BA757EAED69}"/>
              </a:ext>
            </a:extLst>
          </p:cNvPr>
          <p:cNvSpPr/>
          <p:nvPr/>
        </p:nvSpPr>
        <p:spPr>
          <a:xfrm>
            <a:off x="3616013" y="2156550"/>
            <a:ext cx="5234372" cy="200054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sz="2800" dirty="0"/>
              <a:t>Selbstprojektionen in die Zukunft </a:t>
            </a:r>
          </a:p>
          <a:p>
            <a:pPr marL="457200" indent="-457200">
              <a:spcAft>
                <a:spcPts val="12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dirty="0"/>
              <a:t>Ungewünschte und erwünschte</a:t>
            </a:r>
            <a:r>
              <a:rPr lang="de-CH" sz="1800" dirty="0"/>
              <a:t> </a:t>
            </a:r>
          </a:p>
          <a:p>
            <a:pPr marL="457200" indent="-457200">
              <a:spcAft>
                <a:spcPts val="12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CH" dirty="0"/>
              <a:t>Mögliche und unmögliche</a:t>
            </a:r>
          </a:p>
        </p:txBody>
      </p:sp>
    </p:spTree>
    <p:extLst>
      <p:ext uri="{BB962C8B-B14F-4D97-AF65-F5344CB8AC3E}">
        <p14:creationId xmlns:p14="http://schemas.microsoft.com/office/powerpoint/2010/main" val="1492943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74789C0A-6AEF-A545-B3DC-44AF8BBB5BC4}"/>
              </a:ext>
            </a:extLst>
          </p:cNvPr>
          <p:cNvGrpSpPr/>
          <p:nvPr/>
        </p:nvGrpSpPr>
        <p:grpSpPr>
          <a:xfrm>
            <a:off x="1042677" y="1440159"/>
            <a:ext cx="3329652" cy="3244465"/>
            <a:chOff x="4832869" y="1441048"/>
            <a:chExt cx="3329652" cy="3244465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4B04A8C-94FD-994D-A451-1C36F938FF8E}"/>
                </a:ext>
              </a:extLst>
            </p:cNvPr>
            <p:cNvSpPr/>
            <p:nvPr/>
          </p:nvSpPr>
          <p:spPr>
            <a:xfrm>
              <a:off x="5777695" y="2342392"/>
              <a:ext cx="1440000" cy="14400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algn="ctr" rtl="0" latinLnBrk="1" hangingPunct="0"/>
              <a:r>
                <a:rPr lang="de-DE" sz="1600" dirty="0">
                  <a:solidFill>
                    <a:srgbClr val="000000"/>
                  </a:solidFill>
                </a:rPr>
                <a:t>Divergentes </a:t>
              </a:r>
            </a:p>
            <a:p>
              <a:pPr algn="ctr" rtl="0" latinLnBrk="1" hangingPunct="0"/>
              <a:r>
                <a:rPr lang="de-DE" sz="1600" dirty="0">
                  <a:solidFill>
                    <a:srgbClr val="000000"/>
                  </a:solidFill>
                </a:rPr>
                <a:t>Denken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43A17E9-304C-3B45-B59E-01EC608308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2521" y="2792392"/>
              <a:ext cx="540000" cy="5400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rgbClr val="000000"/>
                  </a:solidFill>
                </a:rPr>
                <a:t>Idee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0A207FD-42E9-1147-A94D-DCD35FBDDB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32869" y="2792392"/>
              <a:ext cx="540000" cy="5400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rgbClr val="000000"/>
                  </a:solidFill>
                </a:rPr>
                <a:t>Idee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E8F213A-A62F-A04A-AB83-B4752C825A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7695" y="1441048"/>
              <a:ext cx="540000" cy="5400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Idee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F6F5164-7E3B-D440-B51B-65CC555FE6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7695" y="4145513"/>
              <a:ext cx="540000" cy="5400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rgbClr val="000000"/>
                  </a:solidFill>
                </a:rPr>
                <a:t>Idee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B95B645-3BB1-4549-96F5-605F5DFF86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7695" y="1802392"/>
              <a:ext cx="540000" cy="5400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rgbClr val="000000"/>
                  </a:solidFill>
                </a:rPr>
                <a:t>Idee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DA6860C-12A1-7649-909C-124DFE10BA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7695" y="3782392"/>
              <a:ext cx="540000" cy="5400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rgbClr val="000000"/>
                  </a:solidFill>
                </a:rPr>
                <a:t>Idee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8E82B32-4B7E-0C4D-9E33-145132A4CA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7695" y="1802392"/>
              <a:ext cx="540000" cy="5400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rgbClr val="000000"/>
                  </a:solidFill>
                </a:rPr>
                <a:t>Idee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5728876-F1B4-F74E-B415-5E98A8A1D8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7695" y="3782392"/>
              <a:ext cx="540000" cy="5400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rgbClr val="000000"/>
                  </a:solidFill>
                </a:rPr>
                <a:t>Idee</a:t>
              </a:r>
            </a:p>
          </p:txBody>
        </p:sp>
        <p:cxnSp>
          <p:nvCxnSpPr>
            <p:cNvPr id="45" name="Gerade Verbindung 44">
              <a:extLst>
                <a:ext uri="{FF2B5EF4-FFF2-40B4-BE49-F238E27FC236}">
                  <a16:creationId xmlns:a16="http://schemas.microsoft.com/office/drawing/2014/main" id="{003EA1ED-ACC1-5F47-8B7E-8195A9A2CF4C}"/>
                </a:ext>
              </a:extLst>
            </p:cNvPr>
            <p:cNvCxnSpPr>
              <a:stCxn id="36" idx="0"/>
              <a:endCxn id="39" idx="4"/>
            </p:cNvCxnSpPr>
            <p:nvPr/>
          </p:nvCxnSpPr>
          <p:spPr>
            <a:xfrm flipV="1">
              <a:off x="6497695" y="1981048"/>
              <a:ext cx="0" cy="36134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Gerade Verbindung 45">
              <a:extLst>
                <a:ext uri="{FF2B5EF4-FFF2-40B4-BE49-F238E27FC236}">
                  <a16:creationId xmlns:a16="http://schemas.microsoft.com/office/drawing/2014/main" id="{E8D05807-2C75-484D-8AB4-E0957CD89538}"/>
                </a:ext>
              </a:extLst>
            </p:cNvPr>
            <p:cNvCxnSpPr>
              <a:stCxn id="36" idx="7"/>
              <a:endCxn id="41" idx="3"/>
            </p:cNvCxnSpPr>
            <p:nvPr/>
          </p:nvCxnSpPr>
          <p:spPr>
            <a:xfrm flipV="1">
              <a:off x="7006812" y="2263311"/>
              <a:ext cx="289964" cy="28996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7" name="Gerade Verbindung 46">
              <a:extLst>
                <a:ext uri="{FF2B5EF4-FFF2-40B4-BE49-F238E27FC236}">
                  <a16:creationId xmlns:a16="http://schemas.microsoft.com/office/drawing/2014/main" id="{36F49C15-D22D-FB4D-AEA4-BE1F744AAB6F}"/>
                </a:ext>
              </a:extLst>
            </p:cNvPr>
            <p:cNvCxnSpPr>
              <a:stCxn id="36" idx="6"/>
              <a:endCxn id="37" idx="2"/>
            </p:cNvCxnSpPr>
            <p:nvPr/>
          </p:nvCxnSpPr>
          <p:spPr>
            <a:xfrm>
              <a:off x="7217695" y="3062392"/>
              <a:ext cx="404826" cy="0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8" name="Gerade Verbindung 47">
              <a:extLst>
                <a:ext uri="{FF2B5EF4-FFF2-40B4-BE49-F238E27FC236}">
                  <a16:creationId xmlns:a16="http://schemas.microsoft.com/office/drawing/2014/main" id="{3B06AD15-B2DD-514E-9AA8-69CC553B7E7D}"/>
                </a:ext>
              </a:extLst>
            </p:cNvPr>
            <p:cNvCxnSpPr>
              <a:stCxn id="36" idx="5"/>
              <a:endCxn id="42" idx="1"/>
            </p:cNvCxnSpPr>
            <p:nvPr/>
          </p:nvCxnSpPr>
          <p:spPr>
            <a:xfrm>
              <a:off x="7006812" y="3571509"/>
              <a:ext cx="289964" cy="28996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9" name="Gerade Verbindung 48">
              <a:extLst>
                <a:ext uri="{FF2B5EF4-FFF2-40B4-BE49-F238E27FC236}">
                  <a16:creationId xmlns:a16="http://schemas.microsoft.com/office/drawing/2014/main" id="{D810FA50-8F69-0640-8DDF-3883366BB3AD}"/>
                </a:ext>
              </a:extLst>
            </p:cNvPr>
            <p:cNvCxnSpPr>
              <a:stCxn id="36" idx="4"/>
              <a:endCxn id="40" idx="0"/>
            </p:cNvCxnSpPr>
            <p:nvPr/>
          </p:nvCxnSpPr>
          <p:spPr>
            <a:xfrm>
              <a:off x="6497695" y="3782392"/>
              <a:ext cx="0" cy="363121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0" name="Gerade Verbindung 49">
              <a:extLst>
                <a:ext uri="{FF2B5EF4-FFF2-40B4-BE49-F238E27FC236}">
                  <a16:creationId xmlns:a16="http://schemas.microsoft.com/office/drawing/2014/main" id="{274C6F3A-9E1B-0343-850B-33996BD75F69}"/>
                </a:ext>
              </a:extLst>
            </p:cNvPr>
            <p:cNvCxnSpPr>
              <a:stCxn id="36" idx="3"/>
              <a:endCxn id="44" idx="7"/>
            </p:cNvCxnSpPr>
            <p:nvPr/>
          </p:nvCxnSpPr>
          <p:spPr>
            <a:xfrm flipH="1">
              <a:off x="5698614" y="3571509"/>
              <a:ext cx="289964" cy="28996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1" name="Gerade Verbindung 50">
              <a:extLst>
                <a:ext uri="{FF2B5EF4-FFF2-40B4-BE49-F238E27FC236}">
                  <a16:creationId xmlns:a16="http://schemas.microsoft.com/office/drawing/2014/main" id="{CF27760C-48C6-2148-BB47-1ACC0017F49B}"/>
                </a:ext>
              </a:extLst>
            </p:cNvPr>
            <p:cNvCxnSpPr>
              <a:stCxn id="36" idx="2"/>
              <a:endCxn id="38" idx="6"/>
            </p:cNvCxnSpPr>
            <p:nvPr/>
          </p:nvCxnSpPr>
          <p:spPr>
            <a:xfrm flipH="1">
              <a:off x="5372869" y="3062392"/>
              <a:ext cx="404826" cy="0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2" name="Gerade Verbindung 51">
              <a:extLst>
                <a:ext uri="{FF2B5EF4-FFF2-40B4-BE49-F238E27FC236}">
                  <a16:creationId xmlns:a16="http://schemas.microsoft.com/office/drawing/2014/main" id="{2FDF21C7-41FE-3647-9277-A7C869358DF2}"/>
                </a:ext>
              </a:extLst>
            </p:cNvPr>
            <p:cNvCxnSpPr>
              <a:stCxn id="36" idx="1"/>
              <a:endCxn id="43" idx="5"/>
            </p:cNvCxnSpPr>
            <p:nvPr/>
          </p:nvCxnSpPr>
          <p:spPr>
            <a:xfrm flipH="1" flipV="1">
              <a:off x="5698614" y="2263311"/>
              <a:ext cx="289964" cy="28996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D10CA21-7DEB-6E47-9F82-5DECE9E91103}"/>
              </a:ext>
            </a:extLst>
          </p:cNvPr>
          <p:cNvGrpSpPr/>
          <p:nvPr/>
        </p:nvGrpSpPr>
        <p:grpSpPr>
          <a:xfrm>
            <a:off x="5052788" y="1440159"/>
            <a:ext cx="3329652" cy="3244465"/>
            <a:chOff x="5052788" y="1440159"/>
            <a:chExt cx="3329652" cy="324446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DE292A2-23E1-C047-BB6F-9657162D7069}"/>
                </a:ext>
              </a:extLst>
            </p:cNvPr>
            <p:cNvSpPr/>
            <p:nvPr/>
          </p:nvSpPr>
          <p:spPr>
            <a:xfrm>
              <a:off x="5997614" y="2341503"/>
              <a:ext cx="1440000" cy="144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algn="ctr" rtl="0" latinLnBrk="1" hangingPunct="0"/>
              <a:r>
                <a:rPr lang="de-DE" sz="1600" dirty="0">
                  <a:solidFill>
                    <a:schemeClr val="bg1"/>
                  </a:solidFill>
                </a:rPr>
                <a:t>Konvergentes </a:t>
              </a:r>
            </a:p>
            <a:p>
              <a:pPr algn="ctr" rtl="0" latinLnBrk="1" hangingPunct="0"/>
              <a:r>
                <a:rPr lang="de-DE" sz="1600" dirty="0">
                  <a:solidFill>
                    <a:schemeClr val="bg1"/>
                  </a:solidFill>
                </a:rPr>
                <a:t>Denken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FC97B3A-2150-6F47-BAD8-31E10BC0BB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42440" y="2791503"/>
              <a:ext cx="540000" cy="54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chemeClr val="bg1"/>
                  </a:solidFill>
                </a:rPr>
                <a:t>Fakt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6478297-7557-A64D-913C-751A4A6DA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2788" y="2791503"/>
              <a:ext cx="540000" cy="54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chemeClr val="bg1"/>
                  </a:solidFill>
                </a:rPr>
                <a:t>Fakt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EF80B2C-2C88-394B-9A91-19AB9AF2B8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47614" y="1440159"/>
              <a:ext cx="540000" cy="54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Fakt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7148941-897D-5A4F-84E7-3C4F04467D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47614" y="4144624"/>
              <a:ext cx="540000" cy="54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chemeClr val="bg1"/>
                  </a:solidFill>
                </a:rPr>
                <a:t>Fakt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C824A63-DC1A-0247-B3D0-B8D5FC9A70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37614" y="1801503"/>
              <a:ext cx="540000" cy="54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chemeClr val="bg1"/>
                  </a:solidFill>
                </a:rPr>
                <a:t>Fakt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5C9951A-A8C0-A744-8228-FB8DAB00CF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37614" y="3781503"/>
              <a:ext cx="540000" cy="54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chemeClr val="bg1"/>
                  </a:solidFill>
                </a:rPr>
                <a:t>Fakt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319D427-5956-994D-B7C8-022E662C50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7614" y="1801503"/>
              <a:ext cx="540000" cy="54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chemeClr val="bg1"/>
                  </a:solidFill>
                </a:rPr>
                <a:t>Fakt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6C51EAC-9897-4A40-8768-FF8E4F98B4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7614" y="3781503"/>
              <a:ext cx="540000" cy="54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algn="ctr" rtl="0" latinLnBrk="1" hangingPunct="0"/>
              <a:r>
                <a:rPr lang="de-DE" sz="1400" dirty="0">
                  <a:solidFill>
                    <a:schemeClr val="bg1"/>
                  </a:solidFill>
                </a:rPr>
                <a:t>Fakt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4" name="Gerade Verbindung 53">
              <a:extLst>
                <a:ext uri="{FF2B5EF4-FFF2-40B4-BE49-F238E27FC236}">
                  <a16:creationId xmlns:a16="http://schemas.microsoft.com/office/drawing/2014/main" id="{B1AAE169-CC01-6549-8457-1020D8B3879F}"/>
                </a:ext>
              </a:extLst>
            </p:cNvPr>
            <p:cNvCxnSpPr>
              <a:stCxn id="11" idx="4"/>
              <a:endCxn id="8" idx="0"/>
            </p:cNvCxnSpPr>
            <p:nvPr/>
          </p:nvCxnSpPr>
          <p:spPr>
            <a:xfrm>
              <a:off x="6717614" y="1980159"/>
              <a:ext cx="0" cy="36134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6" name="Gerade Verbindung 55">
              <a:extLst>
                <a:ext uri="{FF2B5EF4-FFF2-40B4-BE49-F238E27FC236}">
                  <a16:creationId xmlns:a16="http://schemas.microsoft.com/office/drawing/2014/main" id="{83FFBC95-0926-6944-8018-48912D364CDF}"/>
                </a:ext>
              </a:extLst>
            </p:cNvPr>
            <p:cNvCxnSpPr>
              <a:stCxn id="13" idx="3"/>
              <a:endCxn id="8" idx="7"/>
            </p:cNvCxnSpPr>
            <p:nvPr/>
          </p:nvCxnSpPr>
          <p:spPr>
            <a:xfrm flipH="1">
              <a:off x="7226731" y="2262422"/>
              <a:ext cx="289964" cy="28996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8" name="Gerade Verbindung 57">
              <a:extLst>
                <a:ext uri="{FF2B5EF4-FFF2-40B4-BE49-F238E27FC236}">
                  <a16:creationId xmlns:a16="http://schemas.microsoft.com/office/drawing/2014/main" id="{3B5C414D-F2E8-324A-9F79-2F8D4801DD9C}"/>
                </a:ext>
              </a:extLst>
            </p:cNvPr>
            <p:cNvCxnSpPr>
              <a:cxnSpLocks/>
              <a:stCxn id="9" idx="2"/>
              <a:endCxn id="8" idx="6"/>
            </p:cNvCxnSpPr>
            <p:nvPr/>
          </p:nvCxnSpPr>
          <p:spPr>
            <a:xfrm flipH="1">
              <a:off x="7437614" y="3061503"/>
              <a:ext cx="404826" cy="0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1" name="Gerade Verbindung 60">
              <a:extLst>
                <a:ext uri="{FF2B5EF4-FFF2-40B4-BE49-F238E27FC236}">
                  <a16:creationId xmlns:a16="http://schemas.microsoft.com/office/drawing/2014/main" id="{453BAE4A-32EA-ED44-80D8-85D7E230558D}"/>
                </a:ext>
              </a:extLst>
            </p:cNvPr>
            <p:cNvCxnSpPr>
              <a:stCxn id="14" idx="1"/>
              <a:endCxn id="8" idx="5"/>
            </p:cNvCxnSpPr>
            <p:nvPr/>
          </p:nvCxnSpPr>
          <p:spPr>
            <a:xfrm flipH="1" flipV="1">
              <a:off x="7226731" y="3570620"/>
              <a:ext cx="289964" cy="28996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3" name="Gerade Verbindung 62">
              <a:extLst>
                <a:ext uri="{FF2B5EF4-FFF2-40B4-BE49-F238E27FC236}">
                  <a16:creationId xmlns:a16="http://schemas.microsoft.com/office/drawing/2014/main" id="{9FC4E257-828F-AF4D-9C52-DF31B615530E}"/>
                </a:ext>
              </a:extLst>
            </p:cNvPr>
            <p:cNvCxnSpPr>
              <a:stCxn id="12" idx="0"/>
              <a:endCxn id="8" idx="4"/>
            </p:cNvCxnSpPr>
            <p:nvPr/>
          </p:nvCxnSpPr>
          <p:spPr>
            <a:xfrm flipV="1">
              <a:off x="6717614" y="3781503"/>
              <a:ext cx="0" cy="363121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5" name="Gerade Verbindung 64">
              <a:extLst>
                <a:ext uri="{FF2B5EF4-FFF2-40B4-BE49-F238E27FC236}">
                  <a16:creationId xmlns:a16="http://schemas.microsoft.com/office/drawing/2014/main" id="{C5D986BD-4108-8440-AACF-81201E80893C}"/>
                </a:ext>
              </a:extLst>
            </p:cNvPr>
            <p:cNvCxnSpPr>
              <a:stCxn id="16" idx="7"/>
              <a:endCxn id="8" idx="3"/>
            </p:cNvCxnSpPr>
            <p:nvPr/>
          </p:nvCxnSpPr>
          <p:spPr>
            <a:xfrm flipV="1">
              <a:off x="5918533" y="3570620"/>
              <a:ext cx="289964" cy="28996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7" name="Gerade Verbindung 66">
              <a:extLst>
                <a:ext uri="{FF2B5EF4-FFF2-40B4-BE49-F238E27FC236}">
                  <a16:creationId xmlns:a16="http://schemas.microsoft.com/office/drawing/2014/main" id="{1485FBCD-FE49-984B-9CA4-33EDE8E29767}"/>
                </a:ext>
              </a:extLst>
            </p:cNvPr>
            <p:cNvCxnSpPr>
              <a:stCxn id="10" idx="6"/>
              <a:endCxn id="8" idx="2"/>
            </p:cNvCxnSpPr>
            <p:nvPr/>
          </p:nvCxnSpPr>
          <p:spPr>
            <a:xfrm>
              <a:off x="5592788" y="3061503"/>
              <a:ext cx="404826" cy="0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9" name="Gerade Verbindung 68">
              <a:extLst>
                <a:ext uri="{FF2B5EF4-FFF2-40B4-BE49-F238E27FC236}">
                  <a16:creationId xmlns:a16="http://schemas.microsoft.com/office/drawing/2014/main" id="{3A4FB631-7D03-3042-BF16-669EAA23CEFF}"/>
                </a:ext>
              </a:extLst>
            </p:cNvPr>
            <p:cNvCxnSpPr>
              <a:stCxn id="15" idx="5"/>
              <a:endCxn id="8" idx="1"/>
            </p:cNvCxnSpPr>
            <p:nvPr/>
          </p:nvCxnSpPr>
          <p:spPr>
            <a:xfrm>
              <a:off x="5918533" y="2262422"/>
              <a:ext cx="289964" cy="28996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596763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699</Words>
  <Application>Microsoft Macintosh PowerPoint</Application>
  <PresentationFormat>On-screen Show (4:3)</PresentationFormat>
  <Paragraphs>219</Paragraphs>
  <Slides>28</Slides>
  <Notes>5</Notes>
  <HiddenSlides>7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</vt:lpstr>
      <vt:lpstr>Helvetica Neue</vt:lpstr>
      <vt:lpstr>Open Sans</vt:lpstr>
      <vt:lpstr>Univers Medium</vt:lpstr>
      <vt:lpstr>Wingdings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Broaden and Build Theory</vt:lpstr>
      <vt:lpstr>PowerPoint Presentation</vt:lpstr>
      <vt:lpstr>Evolutionärer Nutzen positiver Emotionen</vt:lpstr>
      <vt:lpstr>Zeitwahrnehmung</vt:lpstr>
      <vt:lpstr>Zeitwahrnehmung und Sinn</vt:lpstr>
      <vt:lpstr>PowerPoint Presentation</vt:lpstr>
      <vt:lpstr>PowerPoint Presentation</vt:lpstr>
      <vt:lpstr>Konditionierung</vt:lpstr>
      <vt:lpstr>Extinktion</vt:lpstr>
      <vt:lpstr>PowerPoint Presentation</vt:lpstr>
      <vt:lpstr>Vorhersagefehler</vt:lpstr>
      <vt:lpstr>Erwartungseffekte Vorbereitungssitzungen </vt:lpstr>
      <vt:lpstr>Maximierung des Vorhersagefehlers</vt:lpstr>
      <vt:lpstr>PowerPoint Presentation</vt:lpstr>
      <vt:lpstr>PowerPoint Presentation</vt:lpstr>
      <vt:lpstr>Psychedelika Offenbarer?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OBJETS FLOTTANTS                #POSTGRADE #SYSTÉMIQUE #7 MAI 2015                                                                                                         GERARD CALZADA</dc:title>
  <dc:subject/>
  <dc:creator/>
  <cp:keywords/>
  <dc:description/>
  <cp:lastModifiedBy>Daniele Fabio Zullino</cp:lastModifiedBy>
  <cp:revision>1436</cp:revision>
  <dcterms:modified xsi:type="dcterms:W3CDTF">2025-07-14T09:07:25Z</dcterms:modified>
  <cp:category/>
</cp:coreProperties>
</file>