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264" r:id="rId2"/>
    <p:sldId id="2335" r:id="rId3"/>
    <p:sldId id="2372" r:id="rId4"/>
    <p:sldId id="258" r:id="rId5"/>
    <p:sldId id="2361" r:id="rId6"/>
    <p:sldId id="2339" r:id="rId7"/>
    <p:sldId id="2362" r:id="rId8"/>
    <p:sldId id="2363" r:id="rId9"/>
    <p:sldId id="2365" r:id="rId10"/>
    <p:sldId id="2366" r:id="rId11"/>
    <p:sldId id="2348" r:id="rId12"/>
    <p:sldId id="2655" r:id="rId13"/>
    <p:sldId id="2724" r:id="rId14"/>
    <p:sldId id="2661" r:id="rId15"/>
    <p:sldId id="2666" r:id="rId16"/>
    <p:sldId id="2723" r:id="rId17"/>
    <p:sldId id="2721" r:id="rId18"/>
    <p:sldId id="2722" r:id="rId19"/>
    <p:sldId id="2675" r:id="rId20"/>
    <p:sldId id="2618" r:id="rId21"/>
  </p:sldIdLst>
  <p:sldSz cx="9144000" cy="6858000" type="screen4x3"/>
  <p:notesSz cx="6858000" cy="9144000"/>
  <p:defaultTextStyle>
    <a:lvl1pPr defTabSz="457200">
      <a:defRPr sz="2400">
        <a:latin typeface="Arial"/>
        <a:ea typeface="Arial"/>
        <a:cs typeface="Arial"/>
        <a:sym typeface="Arial"/>
      </a:defRPr>
    </a:lvl1pPr>
    <a:lvl2pPr indent="457200" defTabSz="457200">
      <a:defRPr sz="2400">
        <a:latin typeface="Arial"/>
        <a:ea typeface="Arial"/>
        <a:cs typeface="Arial"/>
        <a:sym typeface="Arial"/>
      </a:defRPr>
    </a:lvl2pPr>
    <a:lvl3pPr indent="914400" defTabSz="457200">
      <a:defRPr sz="2400">
        <a:latin typeface="Arial"/>
        <a:ea typeface="Arial"/>
        <a:cs typeface="Arial"/>
        <a:sym typeface="Arial"/>
      </a:defRPr>
    </a:lvl3pPr>
    <a:lvl4pPr indent="1371600" defTabSz="457200">
      <a:defRPr sz="2400">
        <a:latin typeface="Arial"/>
        <a:ea typeface="Arial"/>
        <a:cs typeface="Arial"/>
        <a:sym typeface="Arial"/>
      </a:defRPr>
    </a:lvl4pPr>
    <a:lvl5pPr indent="1828800" defTabSz="457200">
      <a:defRPr sz="2400">
        <a:latin typeface="Arial"/>
        <a:ea typeface="Arial"/>
        <a:cs typeface="Arial"/>
        <a:sym typeface="Arial"/>
      </a:defRPr>
    </a:lvl5pPr>
    <a:lvl6pPr defTabSz="457200">
      <a:defRPr sz="2400">
        <a:latin typeface="Arial"/>
        <a:ea typeface="Arial"/>
        <a:cs typeface="Arial"/>
        <a:sym typeface="Arial"/>
      </a:defRPr>
    </a:lvl6pPr>
    <a:lvl7pPr defTabSz="457200">
      <a:defRPr sz="2400">
        <a:latin typeface="Arial"/>
        <a:ea typeface="Arial"/>
        <a:cs typeface="Arial"/>
        <a:sym typeface="Arial"/>
      </a:defRPr>
    </a:lvl7pPr>
    <a:lvl8pPr defTabSz="457200">
      <a:defRPr sz="2400">
        <a:latin typeface="Arial"/>
        <a:ea typeface="Arial"/>
        <a:cs typeface="Arial"/>
        <a:sym typeface="Arial"/>
      </a:defRPr>
    </a:lvl8pPr>
    <a:lvl9pPr defTabSz="457200">
      <a:defRPr sz="2400"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CAB7BCAC-15F8-114F-8504-D3C37CF92055}">
          <p14:sldIdLst>
            <p14:sldId id="2264"/>
            <p14:sldId id="2335"/>
            <p14:sldId id="2372"/>
            <p14:sldId id="258"/>
            <p14:sldId id="2361"/>
            <p14:sldId id="2339"/>
            <p14:sldId id="2362"/>
            <p14:sldId id="2363"/>
            <p14:sldId id="2365"/>
            <p14:sldId id="2366"/>
            <p14:sldId id="2348"/>
          </p14:sldIdLst>
        </p14:section>
        <p14:section name="CoGeBe" id="{66E8D9EA-C34D-9941-8B60-EBC02240AE5A}">
          <p14:sldIdLst>
            <p14:sldId id="2655"/>
            <p14:sldId id="2724"/>
            <p14:sldId id="2661"/>
            <p14:sldId id="2666"/>
            <p14:sldId id="2723"/>
            <p14:sldId id="2721"/>
            <p14:sldId id="2722"/>
            <p14:sldId id="2675"/>
            <p14:sldId id="26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7698"/>
    <a:srgbClr val="FFFFFF"/>
    <a:srgbClr val="E2EEDB"/>
    <a:srgbClr val="F9E4D7"/>
    <a:srgbClr val="F3AD04"/>
    <a:srgbClr val="FAE62B"/>
    <a:srgbClr val="9FD0AB"/>
    <a:srgbClr val="02A089"/>
    <a:srgbClr val="FF2400"/>
    <a:srgbClr val="0A5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91" autoAdjust="0"/>
    <p:restoredTop sz="96959" autoAdjust="0"/>
  </p:normalViewPr>
  <p:slideViewPr>
    <p:cSldViewPr snapToGrid="0" snapToObjects="1">
      <p:cViewPr varScale="1">
        <p:scale>
          <a:sx n="104" d="100"/>
          <a:sy n="104" d="100"/>
        </p:scale>
        <p:origin x="68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7" name="Shape 3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06583031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LOGO_HUG_H_QUADRI.png" descr="LOGO_HUG_H_QUADRI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6186487"/>
            <a:ext cx="1993900" cy="457201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Shape 17"/>
          <p:cNvSpPr/>
          <p:nvPr/>
        </p:nvSpPr>
        <p:spPr>
          <a:xfrm>
            <a:off x="-1" y="5962650"/>
            <a:ext cx="9144002" cy="895350"/>
          </a:xfrm>
          <a:prstGeom prst="rect">
            <a:avLst/>
          </a:prstGeom>
          <a:ln>
            <a:solidFill>
              <a:srgbClr val="4A7EBB"/>
            </a:solidFill>
            <a:round/>
          </a:ln>
          <a:effectLst>
            <a:outerShdw blurRad="12700" dist="23000" dir="5400000" rotWithShape="0">
              <a:srgbClr val="808080">
                <a:alpha val="34997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" name="Shape 18"/>
          <p:cNvSpPr/>
          <p:nvPr userDrawn="1"/>
        </p:nvSpPr>
        <p:spPr>
          <a:xfrm>
            <a:off x="-1" y="-1"/>
            <a:ext cx="9144002" cy="5951539"/>
          </a:xfrm>
          <a:prstGeom prst="rect">
            <a:avLst/>
          </a:prstGeom>
          <a:solidFill>
            <a:srgbClr val="9FD0AB"/>
          </a:solidFill>
          <a:ln>
            <a:solidFill>
              <a:srgbClr val="46AAC5"/>
            </a:solidFill>
            <a:round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sp>
        <p:nvSpPr>
          <p:cNvPr id="19" name="Shape 19"/>
          <p:cNvSpPr/>
          <p:nvPr/>
        </p:nvSpPr>
        <p:spPr>
          <a:xfrm>
            <a:off x="1620837" y="1870075"/>
            <a:ext cx="7023101" cy="0"/>
          </a:xfrm>
          <a:prstGeom prst="line">
            <a:avLst/>
          </a:prstGeom>
          <a:ln w="25400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xfrm>
            <a:off x="6546850" y="5562235"/>
            <a:ext cx="2133600" cy="2642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 dirty="0"/>
          </a:p>
        </p:txBody>
      </p:sp>
      <p:pic>
        <p:nvPicPr>
          <p:cNvPr id="7" name="Picture 6" descr="WHO">
            <a:extLst>
              <a:ext uri="{FF2B5EF4-FFF2-40B4-BE49-F238E27FC236}">
                <a16:creationId xmlns:a16="http://schemas.microsoft.com/office/drawing/2014/main" id="{98FDB317-7CBE-684C-8D27-EE84BFD3E6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97D7A0AE-D9FE-E64F-8E8D-00DB82550C4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 dirty="0"/>
              <a:t>WHO collaborating center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39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598613"/>
            <a:ext cx="8229600" cy="525938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CH" dirty="0" err="1"/>
              <a:t>Mastertextformat</a:t>
            </a:r>
            <a:r>
              <a:rPr lang="fr-CH" dirty="0"/>
              <a:t> </a:t>
            </a:r>
            <a:r>
              <a:rPr lang="fr-CH" dirty="0" err="1"/>
              <a:t>bearbeiten</a:t>
            </a:r>
            <a:endParaRPr lang="fr-CH" dirty="0"/>
          </a:p>
          <a:p>
            <a:pPr lvl="1"/>
            <a:r>
              <a:rPr lang="fr-CH" dirty="0" err="1"/>
              <a:t>Zweite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2"/>
            <a:r>
              <a:rPr lang="fr-CH" dirty="0" err="1"/>
              <a:t>Dritte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3"/>
            <a:r>
              <a:rPr lang="fr-CH" dirty="0" err="1"/>
              <a:t>Vierte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4"/>
            <a:r>
              <a:rPr lang="fr-CH" dirty="0" err="1"/>
              <a:t>Fünfte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de-DE" dirty="0"/>
          </a:p>
        </p:txBody>
      </p:sp>
      <p:pic>
        <p:nvPicPr>
          <p:cNvPr id="4" name="Picture 6" descr="WHO">
            <a:extLst>
              <a:ext uri="{FF2B5EF4-FFF2-40B4-BE49-F238E27FC236}">
                <a16:creationId xmlns:a16="http://schemas.microsoft.com/office/drawing/2014/main" id="{3B80F837-6E07-A34B-8690-FCC531798B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DFB344A0-CEB4-1B4E-9E4F-AB3E83F8AB5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 dirty="0"/>
              <a:t>WHO collaborating center</a:t>
            </a:r>
          </a:p>
        </p:txBody>
      </p:sp>
    </p:spTree>
    <p:extLst>
      <p:ext uri="{BB962C8B-B14F-4D97-AF65-F5344CB8AC3E}">
        <p14:creationId xmlns:p14="http://schemas.microsoft.com/office/powerpoint/2010/main" val="425693283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>
            <a:extLst>
              <a:ext uri="{FF2B5EF4-FFF2-40B4-BE49-F238E27FC236}">
                <a16:creationId xmlns:a16="http://schemas.microsoft.com/office/drawing/2014/main" id="{9B4870C2-E796-0D4E-A50C-0ED1E3A21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>
            <a:extLst>
              <a:ext uri="{FF2B5EF4-FFF2-40B4-BE49-F238E27FC236}">
                <a16:creationId xmlns:a16="http://schemas.microsoft.com/office/drawing/2014/main" id="{A54D5EF5-A312-384A-887B-D13C882A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>
            <a:extLst>
              <a:ext uri="{FF2B5EF4-FFF2-40B4-BE49-F238E27FC236}">
                <a16:creationId xmlns:a16="http://schemas.microsoft.com/office/drawing/2014/main" id="{0A7B68CB-4DF8-E544-BD20-C445401E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45DE2DD0-D46C-694F-9F4F-F15E773A0181}" type="slidenum">
              <a:rPr lang="en-US" altLang="de-DE"/>
              <a:pPr/>
              <a:t>‹#›</a:t>
            </a:fld>
            <a:endParaRPr lang="en-US" altLang="de-DE"/>
          </a:p>
        </p:txBody>
      </p:sp>
      <p:pic>
        <p:nvPicPr>
          <p:cNvPr id="7" name="Picture 6" descr="WHO">
            <a:extLst>
              <a:ext uri="{FF2B5EF4-FFF2-40B4-BE49-F238E27FC236}">
                <a16:creationId xmlns:a16="http://schemas.microsoft.com/office/drawing/2014/main" id="{FD340BE6-9E8C-AB49-BB02-F29C574FA5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84B4CAC7-A703-2D4C-8EC0-FF7959187E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 dirty="0"/>
              <a:t>WHO collaborating center</a:t>
            </a:r>
          </a:p>
        </p:txBody>
      </p:sp>
    </p:spTree>
    <p:extLst>
      <p:ext uri="{BB962C8B-B14F-4D97-AF65-F5344CB8AC3E}">
        <p14:creationId xmlns:p14="http://schemas.microsoft.com/office/powerpoint/2010/main" val="930195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5/31/26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HO">
            <a:extLst>
              <a:ext uri="{FF2B5EF4-FFF2-40B4-BE49-F238E27FC236}">
                <a16:creationId xmlns:a16="http://schemas.microsoft.com/office/drawing/2014/main" id="{BA14D4BD-550A-41AF-659A-5364C64046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4D23C525-1CB5-E9BF-6DF8-B0410459804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 dirty="0"/>
              <a:t>WHO collaborating center</a:t>
            </a:r>
          </a:p>
        </p:txBody>
      </p:sp>
    </p:spTree>
    <p:extLst>
      <p:ext uri="{BB962C8B-B14F-4D97-AF65-F5344CB8AC3E}">
        <p14:creationId xmlns:p14="http://schemas.microsoft.com/office/powerpoint/2010/main" val="2091034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_HUG_H_QUADRI.png" descr="LOGO_HUG_H_QUADRI.pn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6186487"/>
            <a:ext cx="1993900" cy="457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Bild 3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543" y="6030894"/>
            <a:ext cx="1484334" cy="708650"/>
          </a:xfrm>
          <a:prstGeom prst="rect">
            <a:avLst/>
          </a:prstGeom>
        </p:spPr>
      </p:pic>
      <p:cxnSp>
        <p:nvCxnSpPr>
          <p:cNvPr id="6" name="Gerade Verbindung 5"/>
          <p:cNvCxnSpPr/>
          <p:nvPr userDrawn="1"/>
        </p:nvCxnSpPr>
        <p:spPr>
          <a:xfrm>
            <a:off x="485775" y="5871011"/>
            <a:ext cx="8199977" cy="0"/>
          </a:xfrm>
          <a:prstGeom prst="line">
            <a:avLst/>
          </a:prstGeom>
          <a:noFill/>
          <a:ln w="31750" cap="flat" cmpd="thinThick">
            <a:solidFill>
              <a:srgbClr val="9FD0AB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" name="Picture 6" descr="WHO">
            <a:extLst>
              <a:ext uri="{FF2B5EF4-FFF2-40B4-BE49-F238E27FC236}">
                <a16:creationId xmlns:a16="http://schemas.microsoft.com/office/drawing/2014/main" id="{626802DD-DB95-EB42-92F6-D7F05D5DC6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8D4BA5A8-0456-BB4B-A4DF-C86DBD1D73F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 dirty="0"/>
              <a:t>WHO collaborating center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6" r:id="rId3"/>
    <p:sldLayoutId id="2147483658" r:id="rId4"/>
  </p:sldLayoutIdLst>
  <p:transition spd="med"/>
  <p:txStyles>
    <p:titleStyle>
      <a:lvl1pPr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1pPr>
      <a:lvl2pPr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2pPr>
      <a:lvl3pPr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3pPr>
      <a:lvl4pPr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4pPr>
      <a:lvl5pPr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5pPr>
      <a:lvl6pPr indent="457200"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6pPr>
      <a:lvl7pPr indent="914400"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7pPr>
      <a:lvl8pPr indent="1371600"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8pPr>
      <a:lvl9pPr indent="1828800"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9pPr>
    </p:titleStyle>
    <p:bodyStyle>
      <a:lvl1pPr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1pPr>
      <a:lvl2pPr indent="4572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2pPr>
      <a:lvl3pPr indent="9144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3pPr>
      <a:lvl4pPr indent="13716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4pPr>
      <a:lvl5pPr indent="18288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5pPr>
      <a:lvl6pPr indent="22860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6pPr>
      <a:lvl7pPr indent="27432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7pPr>
      <a:lvl8pPr indent="32004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8pPr>
      <a:lvl9pPr indent="36576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9pPr>
    </p:bodyStyle>
    <p:otherStyle>
      <a:lvl1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indent="4572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indent="9144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indent="13716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indent="18288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tif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tiff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tiff"/><Relationship Id="rId3" Type="http://schemas.openxmlformats.org/officeDocument/2006/relationships/image" Target="../media/image20.jpeg"/><Relationship Id="rId7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608097" y="640031"/>
            <a:ext cx="7170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CH" sz="3600" b="1" dirty="0">
                <a:solidFill>
                  <a:schemeClr val="bg1"/>
                </a:solidFill>
              </a:rPr>
              <a:t>Das </a:t>
            </a:r>
            <a:r>
              <a:rPr lang="fr-CH" sz="3600" b="1" dirty="0" err="1">
                <a:solidFill>
                  <a:schemeClr val="bg1"/>
                </a:solidFill>
              </a:rPr>
              <a:t>Genfer</a:t>
            </a:r>
            <a:r>
              <a:rPr lang="fr-CH" sz="3600" b="1" dirty="0">
                <a:solidFill>
                  <a:schemeClr val="bg1"/>
                </a:solidFill>
              </a:rPr>
              <a:t> </a:t>
            </a:r>
            <a:r>
              <a:rPr lang="fr-CH" sz="3600" b="1" dirty="0" err="1">
                <a:solidFill>
                  <a:schemeClr val="bg1"/>
                </a:solidFill>
              </a:rPr>
              <a:t>KoGeBe</a:t>
            </a:r>
            <a:r>
              <a:rPr lang="fr-CH" sz="3600" b="1" dirty="0">
                <a:solidFill>
                  <a:schemeClr val="bg1"/>
                </a:solidFill>
              </a:rPr>
              <a:t> Projekt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608097" y="2127824"/>
            <a:ext cx="110382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CH" sz="1200" b="0" i="0" u="none" strike="noStrike" cap="none" spc="0" normalizeH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Daniele Zullino</a:t>
            </a:r>
          </a:p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CH" sz="1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6" descr="WH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 dirty="0"/>
              <a:t>WHO collaborating center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543" y="6030894"/>
            <a:ext cx="1484334" cy="708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70D2C5-30BC-096C-7267-59FCCEDBB6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097" y="2589487"/>
            <a:ext cx="5725124" cy="28593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0593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091746-D3A4-936F-2011-B2607DB95D3B}"/>
              </a:ext>
            </a:extLst>
          </p:cNvPr>
          <p:cNvSpPr txBox="1"/>
          <p:nvPr/>
        </p:nvSpPr>
        <p:spPr>
          <a:xfrm>
            <a:off x="1960633" y="183404"/>
            <a:ext cx="5667575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800" b="1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Bislang</a:t>
            </a:r>
            <a:r>
              <a:rPr kumimoji="0" lang="en-GB" sz="28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GB" sz="2800" b="1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untersuchte</a:t>
            </a:r>
            <a:r>
              <a:rPr kumimoji="0" lang="en-GB" sz="28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GB" sz="2800" b="1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Substanzen</a:t>
            </a:r>
            <a:endParaRPr kumimoji="0" lang="en-GB" sz="28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3C37087-A4E9-B0F4-DDE3-C6B364DA0D0A}"/>
              </a:ext>
            </a:extLst>
          </p:cNvPr>
          <p:cNvGrpSpPr/>
          <p:nvPr/>
        </p:nvGrpSpPr>
        <p:grpSpPr>
          <a:xfrm>
            <a:off x="1031788" y="1074352"/>
            <a:ext cx="1470454" cy="1891356"/>
            <a:chOff x="1031788" y="1074352"/>
            <a:chExt cx="1470454" cy="189135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04AEE7-E1EB-1BEC-E2A4-63C836931FA8}"/>
                </a:ext>
              </a:extLst>
            </p:cNvPr>
            <p:cNvSpPr txBox="1"/>
            <p:nvPr/>
          </p:nvSpPr>
          <p:spPr>
            <a:xfrm>
              <a:off x="1031788" y="1074352"/>
              <a:ext cx="1470454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kumimoji="0" lang="en-CH" altLang="en-CH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MyriadPro"/>
                </a:rPr>
                <a:t>Modafinil</a:t>
              </a:r>
              <a:endParaRPr lang="en-CH" sz="1800" b="1" dirty="0"/>
            </a:p>
          </p:txBody>
        </p:sp>
        <p:pic>
          <p:nvPicPr>
            <p:cNvPr id="15" name="Picture 14" descr="A bottle and a box of pills on a tray&#10;&#10;AI-generated content may be incorrect.">
              <a:extLst>
                <a:ext uri="{FF2B5EF4-FFF2-40B4-BE49-F238E27FC236}">
                  <a16:creationId xmlns:a16="http://schemas.microsoft.com/office/drawing/2014/main" id="{76322400-F421-8274-27E4-72F82B4F3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1788" y="1495254"/>
              <a:ext cx="1470454" cy="1470454"/>
            </a:xfrm>
            <a:prstGeom prst="round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6998F3B-0FE3-FAD1-28A4-D7E1B07C64F5}"/>
              </a:ext>
            </a:extLst>
          </p:cNvPr>
          <p:cNvSpPr txBox="1"/>
          <p:nvPr/>
        </p:nvSpPr>
        <p:spPr>
          <a:xfrm>
            <a:off x="434030" y="3166280"/>
            <a:ext cx="2665970" cy="2406617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/>
          <a:lstStyle>
            <a:lvl1pPr marL="182563" indent="-182563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3BBFF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Aft>
                <a:spcPts val="1200"/>
              </a:spcAft>
              <a:defRPr sz="3200"/>
            </a:lvl2pPr>
          </a:lstStyle>
          <a:p>
            <a:pPr>
              <a:spcAft>
                <a:spcPts val="0"/>
              </a:spcAft>
            </a:pPr>
            <a:r>
              <a:rPr lang="en-GB" sz="1400" dirty="0" err="1"/>
              <a:t>Schwacher</a:t>
            </a:r>
            <a:r>
              <a:rPr lang="en-GB" sz="1400" dirty="0"/>
              <a:t> </a:t>
            </a:r>
            <a:r>
              <a:rPr lang="en-GB" sz="1400" dirty="0" err="1"/>
              <a:t>Dopamin-Wiederaufnahmehemmer</a:t>
            </a:r>
            <a:r>
              <a:rPr lang="en-GB" sz="1400" dirty="0"/>
              <a:t>, </a:t>
            </a:r>
            <a:r>
              <a:rPr lang="en-GB" sz="1000" dirty="0" err="1"/>
              <a:t>Effekte</a:t>
            </a:r>
            <a:r>
              <a:rPr lang="en-GB" sz="1000" dirty="0"/>
              <a:t> auf das </a:t>
            </a:r>
            <a:r>
              <a:rPr lang="en-GB" sz="1000" dirty="0" err="1"/>
              <a:t>orexinerge</a:t>
            </a:r>
            <a:r>
              <a:rPr lang="en-GB" sz="1000" dirty="0"/>
              <a:t>, </a:t>
            </a:r>
            <a:r>
              <a:rPr lang="en-GB" sz="1000" dirty="0" err="1"/>
              <a:t>histaminerge</a:t>
            </a:r>
            <a:r>
              <a:rPr lang="en-GB" sz="1000" dirty="0"/>
              <a:t>, </a:t>
            </a:r>
            <a:r>
              <a:rPr lang="en-GB" sz="1000" dirty="0" err="1"/>
              <a:t>glutamaterge</a:t>
            </a:r>
            <a:r>
              <a:rPr lang="en-GB" sz="1000" dirty="0"/>
              <a:t> und </a:t>
            </a:r>
            <a:r>
              <a:rPr lang="en-GB" sz="1000" dirty="0" err="1"/>
              <a:t>GABAerge</a:t>
            </a:r>
            <a:r>
              <a:rPr lang="en-GB" sz="1000" dirty="0"/>
              <a:t> System</a:t>
            </a:r>
          </a:p>
          <a:p>
            <a:pPr>
              <a:spcAft>
                <a:spcPts val="0"/>
              </a:spcAft>
            </a:pPr>
            <a:r>
              <a:rPr lang="en-GB" sz="1400" dirty="0" err="1"/>
              <a:t>Humanlabor</a:t>
            </a:r>
            <a:r>
              <a:rPr lang="en-GB" sz="1400" dirty="0"/>
              <a:t>: ↓ positive </a:t>
            </a:r>
            <a:r>
              <a:rPr lang="en-GB" sz="1400" dirty="0" err="1"/>
              <a:t>subjektive</a:t>
            </a:r>
            <a:r>
              <a:rPr lang="en-GB" sz="1400" dirty="0"/>
              <a:t> </a:t>
            </a:r>
            <a:r>
              <a:rPr lang="en-GB" sz="1400" dirty="0" err="1"/>
              <a:t>Effekte</a:t>
            </a:r>
            <a:r>
              <a:rPr lang="en-GB" sz="1400" dirty="0"/>
              <a:t> von </a:t>
            </a:r>
            <a:r>
              <a:rPr lang="en-GB" sz="1400" dirty="0" err="1"/>
              <a:t>Kokain</a:t>
            </a:r>
            <a:r>
              <a:rPr lang="en-GB" sz="1400" dirty="0"/>
              <a:t>, ↑ </a:t>
            </a:r>
            <a:r>
              <a:rPr lang="en-GB" sz="1400" dirty="0" err="1"/>
              <a:t>Kognitionen</a:t>
            </a:r>
            <a:endParaRPr lang="en-GB" sz="1400" dirty="0"/>
          </a:p>
          <a:p>
            <a:pPr>
              <a:spcAft>
                <a:spcPts val="0"/>
              </a:spcAft>
            </a:pPr>
            <a:r>
              <a:rPr lang="en-GB" sz="1400" dirty="0" err="1"/>
              <a:t>Therapiestudien</a:t>
            </a:r>
            <a:r>
              <a:rPr lang="en-GB" sz="1400" dirty="0"/>
              <a:t> → </a:t>
            </a:r>
            <a:r>
              <a:rPr lang="en-GB" sz="1400" dirty="0" err="1"/>
              <a:t>widersprüchliche</a:t>
            </a:r>
            <a:r>
              <a:rPr lang="en-GB" sz="1400" dirty="0"/>
              <a:t> </a:t>
            </a:r>
            <a:r>
              <a:rPr lang="en-GB" sz="1400" dirty="0" err="1"/>
              <a:t>Ergebnisse</a:t>
            </a:r>
            <a:r>
              <a:rPr lang="en-GB" sz="1400" dirty="0"/>
              <a:t>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1CD1523-F538-32AC-0665-842E295B1612}"/>
              </a:ext>
            </a:extLst>
          </p:cNvPr>
          <p:cNvGrpSpPr/>
          <p:nvPr/>
        </p:nvGrpSpPr>
        <p:grpSpPr>
          <a:xfrm>
            <a:off x="3391930" y="1074352"/>
            <a:ext cx="2360140" cy="1891356"/>
            <a:chOff x="3391930" y="1074352"/>
            <a:chExt cx="2360140" cy="18913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76707D-6FF3-CDB3-6ED6-994A84121B52}"/>
                </a:ext>
              </a:extLst>
            </p:cNvPr>
            <p:cNvSpPr txBox="1"/>
            <p:nvPr/>
          </p:nvSpPr>
          <p:spPr>
            <a:xfrm>
              <a:off x="3391930" y="1074352"/>
              <a:ext cx="2360140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kumimoji="0" lang="en-GB" altLang="en-CH" sz="18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MyriadPro"/>
                </a:rPr>
                <a:t>Methylphenidat</a:t>
              </a:r>
              <a:endParaRPr lang="en-CH" sz="1800" b="1" dirty="0"/>
            </a:p>
          </p:txBody>
        </p:sp>
        <p:pic>
          <p:nvPicPr>
            <p:cNvPr id="17" name="Picture 16" descr="A bottle of medication on a newspaper&#10;&#10;AI-generated content may be incorrect.">
              <a:extLst>
                <a:ext uri="{FF2B5EF4-FFF2-40B4-BE49-F238E27FC236}">
                  <a16:creationId xmlns:a16="http://schemas.microsoft.com/office/drawing/2014/main" id="{9F1EFAC7-90B4-5506-0374-766C3E8816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6773" y="1495254"/>
              <a:ext cx="1470454" cy="1470454"/>
            </a:xfrm>
            <a:prstGeom prst="round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839DBD1-D2F7-6446-C1A1-3CA8596D2035}"/>
              </a:ext>
            </a:extLst>
          </p:cNvPr>
          <p:cNvSpPr txBox="1"/>
          <p:nvPr/>
        </p:nvSpPr>
        <p:spPr>
          <a:xfrm>
            <a:off x="3256005" y="3166280"/>
            <a:ext cx="2631989" cy="1937061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/>
          <a:lstStyle>
            <a:lvl1pPr marL="182563" indent="-182563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3BBFF0"/>
              </a:buClr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Aft>
                <a:spcPts val="1200"/>
              </a:spcAft>
              <a:defRPr sz="3200"/>
            </a:lvl2pPr>
          </a:lstStyle>
          <a:p>
            <a:pPr>
              <a:spcAft>
                <a:spcPts val="0"/>
              </a:spcAft>
            </a:pPr>
            <a:r>
              <a:rPr lang="en-GB" dirty="0" err="1"/>
              <a:t>Strukturell</a:t>
            </a:r>
            <a:r>
              <a:rPr lang="en-GB" dirty="0"/>
              <a:t> </a:t>
            </a:r>
            <a:r>
              <a:rPr lang="en-GB" dirty="0" err="1"/>
              <a:t>verwandt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Amphetaminen</a:t>
            </a:r>
            <a:endParaRPr lang="en-GB" dirty="0"/>
          </a:p>
          <a:p>
            <a:pPr>
              <a:spcAft>
                <a:spcPts val="0"/>
              </a:spcAft>
            </a:pPr>
            <a:r>
              <a:rPr lang="en-GB" dirty="0"/>
              <a:t>↓ </a:t>
            </a:r>
            <a:r>
              <a:rPr lang="en-GB" dirty="0" err="1"/>
              <a:t>Subjektive</a:t>
            </a:r>
            <a:r>
              <a:rPr lang="en-GB" dirty="0"/>
              <a:t> </a:t>
            </a:r>
            <a:r>
              <a:rPr lang="en-GB" dirty="0" err="1"/>
              <a:t>Effekte</a:t>
            </a:r>
            <a:r>
              <a:rPr lang="en-GB" dirty="0"/>
              <a:t> </a:t>
            </a:r>
            <a:r>
              <a:rPr lang="en-GB" dirty="0" err="1"/>
              <a:t>Kokain</a:t>
            </a:r>
            <a:endParaRPr lang="en-GB" dirty="0"/>
          </a:p>
          <a:p>
            <a:pPr>
              <a:spcAft>
                <a:spcPts val="0"/>
              </a:spcAft>
            </a:pPr>
            <a:r>
              <a:rPr lang="en-GB" dirty="0" err="1"/>
              <a:t>Kontrollierte</a:t>
            </a:r>
            <a:r>
              <a:rPr lang="en-GB" dirty="0"/>
              <a:t> </a:t>
            </a:r>
            <a:r>
              <a:rPr lang="en-GB" dirty="0" err="1"/>
              <a:t>Studien</a:t>
            </a:r>
            <a:r>
              <a:rPr lang="en-GB" dirty="0"/>
              <a:t> </a:t>
            </a:r>
            <a:r>
              <a:rPr lang="en-GB" dirty="0" err="1"/>
              <a:t>überwiegend</a:t>
            </a:r>
            <a:r>
              <a:rPr lang="en-GB" dirty="0"/>
              <a:t> </a:t>
            </a:r>
            <a:r>
              <a:rPr lang="en-GB" dirty="0" err="1"/>
              <a:t>negativ</a:t>
            </a:r>
            <a:endParaRPr lang="en-GB" dirty="0"/>
          </a:p>
          <a:p>
            <a:pPr>
              <a:spcAft>
                <a:spcPts val="0"/>
              </a:spcAft>
            </a:pPr>
            <a:r>
              <a:rPr lang="en-GB" dirty="0"/>
              <a:t>Dose </a:t>
            </a:r>
            <a:r>
              <a:rPr lang="en-GB" dirty="0" err="1"/>
              <a:t>maximale</a:t>
            </a:r>
            <a:r>
              <a:rPr lang="en-GB" dirty="0"/>
              <a:t> </a:t>
            </a:r>
            <a:r>
              <a:rPr lang="en-GB" dirty="0" err="1"/>
              <a:t>administrée</a:t>
            </a:r>
            <a:r>
              <a:rPr lang="en-GB" dirty="0"/>
              <a:t> 90mg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347832F-52C6-DEA0-191C-71323208057B}"/>
              </a:ext>
            </a:extLst>
          </p:cNvPr>
          <p:cNvGrpSpPr/>
          <p:nvPr/>
        </p:nvGrpSpPr>
        <p:grpSpPr>
          <a:xfrm>
            <a:off x="6326661" y="1073666"/>
            <a:ext cx="2100649" cy="1892042"/>
            <a:chOff x="6326661" y="1073666"/>
            <a:chExt cx="2100649" cy="189204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422CE5-66CE-9659-EEDE-05EF3A18F463}"/>
                </a:ext>
              </a:extLst>
            </p:cNvPr>
            <p:cNvSpPr txBox="1"/>
            <p:nvPr/>
          </p:nvSpPr>
          <p:spPr>
            <a:xfrm>
              <a:off x="6326661" y="1073666"/>
              <a:ext cx="2100649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kumimoji="0" lang="en-GB" altLang="en-CH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MyriadPro"/>
                </a:rPr>
                <a:t>Amphetamine</a:t>
              </a:r>
              <a:endParaRPr lang="en-CH" sz="1800" b="1" dirty="0"/>
            </a:p>
          </p:txBody>
        </p:sp>
        <p:pic>
          <p:nvPicPr>
            <p:cNvPr id="19" name="Picture 18" descr="A group of boxes of medicine&#10;&#10;AI-generated content may be incorrect.">
              <a:extLst>
                <a:ext uri="{FF2B5EF4-FFF2-40B4-BE49-F238E27FC236}">
                  <a16:creationId xmlns:a16="http://schemas.microsoft.com/office/drawing/2014/main" id="{28564211-A9B1-D996-794C-FAB085547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1759" y="1495253"/>
              <a:ext cx="1470455" cy="1470455"/>
            </a:xfrm>
            <a:prstGeom prst="round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B1C8B09-A9D5-2C5F-EB4D-10CB15A6C948}"/>
              </a:ext>
            </a:extLst>
          </p:cNvPr>
          <p:cNvSpPr txBox="1"/>
          <p:nvPr/>
        </p:nvSpPr>
        <p:spPr>
          <a:xfrm>
            <a:off x="6044000" y="3166279"/>
            <a:ext cx="2665970" cy="2406617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/>
          <a:lstStyle>
            <a:lvl1pPr marL="182563" indent="-182563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3BBFF0"/>
              </a:buClr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Aft>
                <a:spcPts val="1200"/>
              </a:spcAft>
              <a:defRPr sz="3200"/>
            </a:lvl2pPr>
          </a:lstStyle>
          <a:p>
            <a:pPr>
              <a:spcAft>
                <a:spcPts val="0"/>
              </a:spcAft>
            </a:pPr>
            <a:r>
              <a:rPr lang="en-GB" altLang="en-CH" dirty="0"/>
              <a:t>↓ </a:t>
            </a:r>
            <a:r>
              <a:rPr lang="en-GB" altLang="en-CH" dirty="0" err="1"/>
              <a:t>subjektive</a:t>
            </a:r>
            <a:r>
              <a:rPr lang="en-GB" altLang="en-CH" dirty="0"/>
              <a:t> </a:t>
            </a:r>
            <a:r>
              <a:rPr lang="en-GB" altLang="en-CH" dirty="0" err="1"/>
              <a:t>Effekte</a:t>
            </a:r>
            <a:r>
              <a:rPr lang="en-GB" altLang="en-CH" dirty="0"/>
              <a:t> </a:t>
            </a:r>
            <a:r>
              <a:rPr lang="en-GB" altLang="en-CH" dirty="0" err="1"/>
              <a:t>Kokain</a:t>
            </a:r>
            <a:endParaRPr lang="en-GB" altLang="en-CH" dirty="0"/>
          </a:p>
          <a:p>
            <a:pPr>
              <a:spcAft>
                <a:spcPts val="0"/>
              </a:spcAft>
            </a:pPr>
            <a:r>
              <a:rPr lang="en-GB" altLang="en-CH" dirty="0" err="1"/>
              <a:t>Klinische</a:t>
            </a:r>
            <a:r>
              <a:rPr lang="en-GB" altLang="en-CH" dirty="0"/>
              <a:t> </a:t>
            </a:r>
            <a:r>
              <a:rPr lang="en-GB" altLang="en-CH" dirty="0" err="1"/>
              <a:t>Studien</a:t>
            </a:r>
            <a:r>
              <a:rPr lang="en-GB" altLang="en-CH" dirty="0"/>
              <a:t> </a:t>
            </a:r>
            <a:r>
              <a:rPr lang="en-GB" altLang="en-CH" dirty="0" err="1"/>
              <a:t>mit</a:t>
            </a:r>
            <a:r>
              <a:rPr lang="en-GB" altLang="en-CH" dirty="0"/>
              <a:t> </a:t>
            </a:r>
            <a:r>
              <a:rPr lang="en-GB" altLang="en-CH" dirty="0" err="1"/>
              <a:t>hohen</a:t>
            </a:r>
            <a:r>
              <a:rPr lang="en-GB" altLang="en-CH" dirty="0"/>
              <a:t> </a:t>
            </a:r>
            <a:r>
              <a:rPr lang="en-GB" altLang="en-CH" dirty="0" err="1"/>
              <a:t>Dosen</a:t>
            </a:r>
            <a:r>
              <a:rPr lang="en-GB" altLang="en-CH" dirty="0"/>
              <a:t> → </a:t>
            </a:r>
            <a:r>
              <a:rPr lang="en-GB" altLang="en-CH" dirty="0" err="1"/>
              <a:t>teilweise</a:t>
            </a:r>
            <a:r>
              <a:rPr lang="en-GB" altLang="en-CH" dirty="0"/>
              <a:t> </a:t>
            </a:r>
            <a:r>
              <a:rPr lang="en-GB" altLang="en-CH" dirty="0" err="1"/>
              <a:t>positiv</a:t>
            </a:r>
            <a:r>
              <a:rPr lang="en-GB" altLang="en-CH" dirty="0"/>
              <a:t>.</a:t>
            </a:r>
          </a:p>
          <a:p>
            <a:pPr>
              <a:spcAft>
                <a:spcPts val="0"/>
              </a:spcAft>
            </a:pPr>
            <a:r>
              <a:rPr lang="en-GB" altLang="en-CH" dirty="0" err="1"/>
              <a:t>Hohe</a:t>
            </a:r>
            <a:r>
              <a:rPr lang="en-GB" altLang="en-CH" dirty="0"/>
              <a:t> </a:t>
            </a:r>
            <a:r>
              <a:rPr lang="en-GB" altLang="en-CH" dirty="0" err="1"/>
              <a:t>Abbruchrate</a:t>
            </a:r>
            <a:r>
              <a:rPr lang="en-GB" altLang="en-CH" dirty="0"/>
              <a:t>!!!</a:t>
            </a:r>
          </a:p>
          <a:p>
            <a:pPr>
              <a:spcAft>
                <a:spcPts val="0"/>
              </a:spcAft>
            </a:pPr>
            <a:r>
              <a:rPr lang="en-GB" altLang="en-CH" dirty="0" err="1"/>
              <a:t>Langsame</a:t>
            </a:r>
            <a:r>
              <a:rPr lang="en-GB" altLang="en-CH" dirty="0"/>
              <a:t> </a:t>
            </a:r>
            <a:r>
              <a:rPr lang="en-GB" altLang="en-CH" dirty="0" err="1"/>
              <a:t>Freisetzung</a:t>
            </a:r>
            <a:r>
              <a:rPr lang="en-GB" altLang="en-CH" dirty="0"/>
              <a:t> &gt; </a:t>
            </a:r>
            <a:r>
              <a:rPr lang="en-GB" altLang="en-CH" dirty="0" err="1"/>
              <a:t>sofortige</a:t>
            </a:r>
            <a:r>
              <a:rPr lang="en-GB" altLang="en-CH" dirty="0"/>
              <a:t> </a:t>
            </a:r>
            <a:r>
              <a:rPr lang="en-GB" altLang="en-CH" dirty="0" err="1"/>
              <a:t>Freisetzung</a:t>
            </a:r>
            <a:endParaRPr lang="en-GB" altLang="en-CH" dirty="0"/>
          </a:p>
          <a:p>
            <a:pPr>
              <a:spcAft>
                <a:spcPts val="0"/>
              </a:spcAft>
            </a:pPr>
            <a:endParaRPr lang="en-GB" altLang="en-CH" dirty="0"/>
          </a:p>
        </p:txBody>
      </p:sp>
    </p:spTree>
    <p:extLst>
      <p:ext uri="{BB962C8B-B14F-4D97-AF65-F5344CB8AC3E}">
        <p14:creationId xmlns:p14="http://schemas.microsoft.com/office/powerpoint/2010/main" val="706130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  <p:bldP spid="18" grpId="0" build="p" animBg="1"/>
      <p:bldP spid="22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BF939-C788-60B5-BE68-3541F3B5B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31BB99C-8A8A-7D37-3425-1153D12D9983}"/>
              </a:ext>
            </a:extLst>
          </p:cNvPr>
          <p:cNvSpPr txBox="1"/>
          <p:nvPr/>
        </p:nvSpPr>
        <p:spPr>
          <a:xfrm>
            <a:off x="788985" y="403606"/>
            <a:ext cx="7834851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</a:rPr>
              <a:t>Was </a:t>
            </a:r>
            <a:r>
              <a:rPr lang="en-GB" sz="2800" b="1" dirty="0" err="1">
                <a:solidFill>
                  <a:schemeClr val="bg1">
                    <a:lumMod val="50000"/>
                  </a:schemeClr>
                </a:solidFill>
              </a:rPr>
              <a:t>braucht</a:t>
            </a:r>
            <a:r>
              <a:rPr lang="en-GB" sz="2800" b="1" dirty="0">
                <a:solidFill>
                  <a:schemeClr val="bg1">
                    <a:lumMod val="50000"/>
                  </a:schemeClr>
                </a:solidFill>
              </a:rPr>
              <a:t> es für </a:t>
            </a:r>
            <a:r>
              <a:rPr lang="en-GB" sz="2800" b="1" dirty="0" err="1">
                <a:solidFill>
                  <a:schemeClr val="bg1">
                    <a:lumMod val="50000"/>
                  </a:schemeClr>
                </a:solidFill>
              </a:rPr>
              <a:t>eine</a:t>
            </a:r>
            <a:r>
              <a:rPr lang="en-GB" sz="2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bg1">
                    <a:lumMod val="50000"/>
                  </a:schemeClr>
                </a:solidFill>
              </a:rPr>
              <a:t>wirksame</a:t>
            </a:r>
            <a:r>
              <a:rPr lang="en-GB" sz="2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bg1">
                    <a:lumMod val="50000"/>
                  </a:schemeClr>
                </a:solidFill>
              </a:rPr>
              <a:t>Therapie</a:t>
            </a:r>
            <a:r>
              <a:rPr lang="en-GB" sz="2800" b="1" dirty="0">
                <a:solidFill>
                  <a:schemeClr val="bg1">
                    <a:lumMod val="50000"/>
                  </a:schemeClr>
                </a:solidFill>
              </a:rPr>
              <a:t>?</a:t>
            </a:r>
            <a:endParaRPr lang="en-CH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263E89F-3569-7BB7-0CDF-CDCADE9ED914}"/>
              </a:ext>
            </a:extLst>
          </p:cNvPr>
          <p:cNvGrpSpPr/>
          <p:nvPr/>
        </p:nvGrpSpPr>
        <p:grpSpPr>
          <a:xfrm>
            <a:off x="720209" y="1785888"/>
            <a:ext cx="1528720" cy="1402063"/>
            <a:chOff x="720209" y="1785888"/>
            <a:chExt cx="1528720" cy="14020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7F087F-C3A9-E95A-73AF-CE79C98249AC}"/>
                </a:ext>
              </a:extLst>
            </p:cNvPr>
            <p:cNvSpPr txBox="1"/>
            <p:nvPr/>
          </p:nvSpPr>
          <p:spPr>
            <a:xfrm>
              <a:off x="720209" y="1785888"/>
              <a:ext cx="1528720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CH" sz="1400" dirty="0"/>
                <a:t>Einbindung</a:t>
              </a:r>
            </a:p>
          </p:txBody>
        </p:sp>
        <p:pic>
          <p:nvPicPr>
            <p:cNvPr id="17" name="Picture 16" descr="A group of people sitting in a room with a fishing hook&#10;&#10;AI-generated content may be incorrect.">
              <a:extLst>
                <a:ext uri="{FF2B5EF4-FFF2-40B4-BE49-F238E27FC236}">
                  <a16:creationId xmlns:a16="http://schemas.microsoft.com/office/drawing/2014/main" id="{D82DC371-B18A-136F-02A9-9CCED8A8B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8487" y="2122967"/>
              <a:ext cx="1064984" cy="1064984"/>
            </a:xfrm>
            <a:prstGeom prst="round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3939E05-197C-EE81-B8D4-802BF5A00306}"/>
              </a:ext>
            </a:extLst>
          </p:cNvPr>
          <p:cNvGrpSpPr/>
          <p:nvPr/>
        </p:nvGrpSpPr>
        <p:grpSpPr>
          <a:xfrm>
            <a:off x="2928449" y="1742300"/>
            <a:ext cx="1433384" cy="1436720"/>
            <a:chOff x="2928449" y="1742300"/>
            <a:chExt cx="1433384" cy="143672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5AFCE2-B7AA-544E-D43D-F1A3BB3D2A77}"/>
                </a:ext>
              </a:extLst>
            </p:cNvPr>
            <p:cNvSpPr txBox="1"/>
            <p:nvPr/>
          </p:nvSpPr>
          <p:spPr>
            <a:xfrm>
              <a:off x="2928449" y="1742300"/>
              <a:ext cx="1433384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800"/>
              </a:lvl1pPr>
            </a:lstStyle>
            <a:p>
              <a:r>
                <a:rPr lang="en-GB" sz="1400" dirty="0"/>
                <a:t>Retention</a:t>
              </a:r>
              <a:endParaRPr lang="en-CH" sz="1400" dirty="0"/>
            </a:p>
          </p:txBody>
        </p:sp>
        <p:pic>
          <p:nvPicPr>
            <p:cNvPr id="21" name="Picture 20" descr="A cartoon of a person sitting in a chair with a doctor and a person&#10;&#10;AI-generated content may be incorrect.">
              <a:extLst>
                <a:ext uri="{FF2B5EF4-FFF2-40B4-BE49-F238E27FC236}">
                  <a16:creationId xmlns:a16="http://schemas.microsoft.com/office/drawing/2014/main" id="{5934CBA9-4802-D7DF-3C83-1FF3B4558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12649" y="2114036"/>
              <a:ext cx="1064984" cy="1064984"/>
            </a:xfrm>
            <a:prstGeom prst="round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0653A27-8D89-F972-C33E-26FD3BF1C574}"/>
              </a:ext>
            </a:extLst>
          </p:cNvPr>
          <p:cNvGrpSpPr/>
          <p:nvPr/>
        </p:nvGrpSpPr>
        <p:grpSpPr>
          <a:xfrm>
            <a:off x="5816927" y="2885041"/>
            <a:ext cx="2806909" cy="1064984"/>
            <a:chOff x="5816927" y="2885041"/>
            <a:chExt cx="2806909" cy="10649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40E99C-4010-0646-EFBA-0316FAEB1354}"/>
                </a:ext>
              </a:extLst>
            </p:cNvPr>
            <p:cNvSpPr txBox="1"/>
            <p:nvPr/>
          </p:nvSpPr>
          <p:spPr>
            <a:xfrm>
              <a:off x="6986565" y="3167390"/>
              <a:ext cx="1637271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800"/>
              </a:lvl1pPr>
            </a:lstStyle>
            <a:p>
              <a:pPr algn="l"/>
              <a:r>
                <a:rPr lang="en-GB" sz="1400" dirty="0"/>
                <a:t>↓ </a:t>
              </a:r>
              <a:r>
                <a:rPr lang="en-GB" sz="1400" dirty="0" err="1"/>
                <a:t>Suchtprozesse</a:t>
              </a:r>
              <a:endParaRPr lang="en-CH" sz="1400" dirty="0"/>
            </a:p>
          </p:txBody>
        </p:sp>
        <p:pic>
          <p:nvPicPr>
            <p:cNvPr id="27" name="Picture 26" descr="A brain and pills in a tornado&#10;&#10;AI-generated content may be incorrect.">
              <a:extLst>
                <a:ext uri="{FF2B5EF4-FFF2-40B4-BE49-F238E27FC236}">
                  <a16:creationId xmlns:a16="http://schemas.microsoft.com/office/drawing/2014/main" id="{291E7865-910A-3E33-7801-EBDE62A3C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6927" y="2885041"/>
              <a:ext cx="1064984" cy="1064984"/>
            </a:xfrm>
            <a:prstGeom prst="round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904A8E6-AFFD-F67F-11D9-ECB770A4856D}"/>
              </a:ext>
            </a:extLst>
          </p:cNvPr>
          <p:cNvGrpSpPr/>
          <p:nvPr/>
        </p:nvGrpSpPr>
        <p:grpSpPr>
          <a:xfrm>
            <a:off x="5830087" y="1409717"/>
            <a:ext cx="2953357" cy="1064984"/>
            <a:chOff x="5830087" y="1409717"/>
            <a:chExt cx="2953357" cy="10649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E758CB7-AACA-D7F4-B010-154BF7E920D3}"/>
                </a:ext>
              </a:extLst>
            </p:cNvPr>
            <p:cNvSpPr txBox="1"/>
            <p:nvPr/>
          </p:nvSpPr>
          <p:spPr>
            <a:xfrm>
              <a:off x="6986565" y="1753721"/>
              <a:ext cx="1796879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800"/>
              </a:lvl1pPr>
            </a:lstStyle>
            <a:p>
              <a:pPr algn="l"/>
              <a:r>
                <a:rPr lang="en-GB" sz="1400" dirty="0" err="1"/>
                <a:t>Risikominimierung</a:t>
              </a:r>
              <a:endParaRPr lang="en-CH" sz="1400" dirty="0"/>
            </a:p>
          </p:txBody>
        </p:sp>
        <p:pic>
          <p:nvPicPr>
            <p:cNvPr id="29" name="Picture 28" descr="A person sitting on the ground under an umbrella&#10;&#10;AI-generated content may be incorrect.">
              <a:extLst>
                <a:ext uri="{FF2B5EF4-FFF2-40B4-BE49-F238E27FC236}">
                  <a16:creationId xmlns:a16="http://schemas.microsoft.com/office/drawing/2014/main" id="{0838A07C-7B06-B816-CBDC-06D49E6D2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30087" y="1409717"/>
              <a:ext cx="1064984" cy="1064984"/>
            </a:xfrm>
            <a:prstGeom prst="round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38326E7-746A-F3A0-8EBE-C13F681168B3}"/>
              </a:ext>
            </a:extLst>
          </p:cNvPr>
          <p:cNvSpPr txBox="1"/>
          <p:nvPr/>
        </p:nvSpPr>
        <p:spPr>
          <a:xfrm>
            <a:off x="833565" y="3288352"/>
            <a:ext cx="1327807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lvl1pPr algn="ctr">
              <a:defRPr sz="1400"/>
            </a:lvl1pPr>
          </a:lstStyle>
          <a:p>
            <a:r>
              <a:rPr lang="en-GB" sz="1600" b="1" i="1" dirty="0" err="1"/>
              <a:t>Attraktivität</a:t>
            </a:r>
            <a:endParaRPr lang="en-CH" sz="1600" b="1" i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3F9FA4-716C-D4FF-56A8-1556B8071FC2}"/>
              </a:ext>
            </a:extLst>
          </p:cNvPr>
          <p:cNvSpPr txBox="1"/>
          <p:nvPr/>
        </p:nvSpPr>
        <p:spPr>
          <a:xfrm>
            <a:off x="2849498" y="3255512"/>
            <a:ext cx="1591285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lvl1pPr algn="ctr">
              <a:defRPr sz="1400"/>
            </a:lvl1pPr>
          </a:lstStyle>
          <a:p>
            <a:r>
              <a:rPr lang="en-GB" sz="1600" b="1" i="1" dirty="0" err="1"/>
              <a:t>Akzeptabilität</a:t>
            </a:r>
            <a:endParaRPr lang="en-CH" sz="1600" b="1" i="1" dirty="0"/>
          </a:p>
        </p:txBody>
      </p:sp>
      <p:pic>
        <p:nvPicPr>
          <p:cNvPr id="37" name="Picture 36" descr="A grey line in a black background&#10;&#10;AI-generated content may be incorrect.">
            <a:extLst>
              <a:ext uri="{FF2B5EF4-FFF2-40B4-BE49-F238E27FC236}">
                <a16:creationId xmlns:a16="http://schemas.microsoft.com/office/drawing/2014/main" id="{96A48923-A4C0-661D-8FE3-33C491A54FB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61372" y="2492639"/>
            <a:ext cx="840323" cy="307777"/>
          </a:xfrm>
          <a:prstGeom prst="rect">
            <a:avLst/>
          </a:prstGeom>
        </p:spPr>
      </p:pic>
      <p:pic>
        <p:nvPicPr>
          <p:cNvPr id="39" name="Picture 38" descr="A long curved arrow pointing upwards&#10;&#10;AI-generated content may be incorrect.">
            <a:extLst>
              <a:ext uri="{FF2B5EF4-FFF2-40B4-BE49-F238E27FC236}">
                <a16:creationId xmlns:a16="http://schemas.microsoft.com/office/drawing/2014/main" id="{1AA1B90C-EEC8-9349-C2C7-90065ABD949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6272" y="1742300"/>
            <a:ext cx="1453814" cy="911912"/>
          </a:xfrm>
          <a:prstGeom prst="rect">
            <a:avLst/>
          </a:prstGeom>
        </p:spPr>
      </p:pic>
      <p:pic>
        <p:nvPicPr>
          <p:cNvPr id="40" name="Picture 39" descr="A long curved arrow pointing upwards&#10;&#10;AI-generated content may be incorrect.">
            <a:extLst>
              <a:ext uri="{FF2B5EF4-FFF2-40B4-BE49-F238E27FC236}">
                <a16:creationId xmlns:a16="http://schemas.microsoft.com/office/drawing/2014/main" id="{64C8A113-D4E6-D132-9BF7-E477842BAA9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376272" y="2728226"/>
            <a:ext cx="1453814" cy="91191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8374ACC-79D8-D6CE-C57D-D87AF9209865}"/>
              </a:ext>
            </a:extLst>
          </p:cNvPr>
          <p:cNvSpPr txBox="1"/>
          <p:nvPr/>
        </p:nvSpPr>
        <p:spPr>
          <a:xfrm>
            <a:off x="936372" y="4697846"/>
            <a:ext cx="329032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en-GB" b="1" dirty="0">
                <a:solidFill>
                  <a:srgbClr val="000000"/>
                </a:solidFill>
              </a:rPr>
              <a:t>Das </a:t>
            </a:r>
            <a:r>
              <a:rPr lang="en-GB" b="1" dirty="0" err="1">
                <a:solidFill>
                  <a:srgbClr val="000000"/>
                </a:solidFill>
              </a:rPr>
              <a:t>begehrte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Produkt</a:t>
            </a:r>
            <a:endParaRPr kumimoji="0" lang="en-CH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algn="ctr" rtl="0" latinLnBrk="1" hangingPunct="0"/>
            <a:r>
              <a:rPr lang="en-GB" sz="1600" b="1" dirty="0">
                <a:solidFill>
                  <a:srgbClr val="000000"/>
                </a:solidFill>
              </a:rPr>
              <a:t>Schnelle </a:t>
            </a:r>
            <a:r>
              <a:rPr lang="en-GB" sz="1600" b="1" dirty="0" err="1">
                <a:solidFill>
                  <a:srgbClr val="000000"/>
                </a:solidFill>
              </a:rPr>
              <a:t>Wirkung</a:t>
            </a:r>
            <a:r>
              <a:rPr lang="en-GB" sz="1600" b="1" dirty="0">
                <a:solidFill>
                  <a:srgbClr val="000000"/>
                </a:solidFill>
              </a:rPr>
              <a:t>, </a:t>
            </a:r>
            <a:r>
              <a:rPr lang="en-GB" sz="1600" b="1" dirty="0" err="1">
                <a:solidFill>
                  <a:srgbClr val="000000"/>
                </a:solidFill>
              </a:rPr>
              <a:t>suchtfördernd</a:t>
            </a:r>
            <a:endParaRPr kumimoji="0" lang="en-CH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D35ECBC-BD0A-F530-46BD-77894574EB06}"/>
              </a:ext>
            </a:extLst>
          </p:cNvPr>
          <p:cNvSpPr txBox="1"/>
          <p:nvPr/>
        </p:nvSpPr>
        <p:spPr>
          <a:xfrm>
            <a:off x="4584834" y="4697846"/>
            <a:ext cx="3529169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en-GB" b="1" dirty="0">
                <a:solidFill>
                  <a:srgbClr val="000000"/>
                </a:solidFill>
              </a:rPr>
              <a:t>Die </a:t>
            </a:r>
            <a:r>
              <a:rPr lang="en-GB" b="1" dirty="0" err="1">
                <a:solidFill>
                  <a:srgbClr val="000000"/>
                </a:solidFill>
              </a:rPr>
              <a:t>langsame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Substanz</a:t>
            </a:r>
            <a:endParaRPr kumimoji="0" lang="en-CH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algn="ctr" rtl="0" latinLnBrk="1" hangingPunct="0"/>
            <a:r>
              <a:rPr lang="en-GB" sz="1600" b="1" dirty="0" err="1">
                <a:solidFill>
                  <a:srgbClr val="000000"/>
                </a:solidFill>
              </a:rPr>
              <a:t>Verzögerter</a:t>
            </a:r>
            <a:r>
              <a:rPr lang="en-GB" sz="1600" b="1" dirty="0">
                <a:solidFill>
                  <a:srgbClr val="000000"/>
                </a:solidFill>
              </a:rPr>
              <a:t> </a:t>
            </a:r>
            <a:r>
              <a:rPr lang="en-GB" sz="1600" b="1" dirty="0" err="1">
                <a:solidFill>
                  <a:srgbClr val="000000"/>
                </a:solidFill>
              </a:rPr>
              <a:t>Wirkungseintritt</a:t>
            </a:r>
            <a:r>
              <a:rPr lang="en-GB" sz="1600" b="1" dirty="0">
                <a:solidFill>
                  <a:srgbClr val="000000"/>
                </a:solidFill>
              </a:rPr>
              <a:t>, </a:t>
            </a:r>
          </a:p>
          <a:p>
            <a:pPr algn="ctr" rtl="0" latinLnBrk="1" hangingPunct="0"/>
            <a:r>
              <a:rPr lang="en-GB" sz="1600" b="1" dirty="0" err="1">
                <a:solidFill>
                  <a:srgbClr val="000000"/>
                </a:solidFill>
              </a:rPr>
              <a:t>weniger</a:t>
            </a:r>
            <a:r>
              <a:rPr lang="en-GB" sz="1600" b="1" dirty="0">
                <a:solidFill>
                  <a:srgbClr val="000000"/>
                </a:solidFill>
              </a:rPr>
              <a:t> </a:t>
            </a:r>
            <a:r>
              <a:rPr lang="en-GB" sz="1600" b="1" dirty="0" err="1">
                <a:solidFill>
                  <a:srgbClr val="000000"/>
                </a:solidFill>
              </a:rPr>
              <a:t>suchtfördernd</a:t>
            </a:r>
            <a:endParaRPr kumimoji="0" lang="en-CH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Picture 43" descr="A blue arrow pointing up&#10;&#10;AI-generated content may be incorrect.">
            <a:extLst>
              <a:ext uri="{FF2B5EF4-FFF2-40B4-BE49-F238E27FC236}">
                <a16:creationId xmlns:a16="http://schemas.microsoft.com/office/drawing/2014/main" id="{1EDF0F4C-446F-455C-EC9B-14930DF0A01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77886" flipH="1">
            <a:off x="1615340" y="3910288"/>
            <a:ext cx="906981" cy="517405"/>
          </a:xfrm>
          <a:prstGeom prst="rect">
            <a:avLst/>
          </a:prstGeom>
        </p:spPr>
      </p:pic>
      <p:pic>
        <p:nvPicPr>
          <p:cNvPr id="45" name="Picture 44" descr="A blue arrow pointing up&#10;&#10;AI-generated content may be incorrect.">
            <a:extLst>
              <a:ext uri="{FF2B5EF4-FFF2-40B4-BE49-F238E27FC236}">
                <a16:creationId xmlns:a16="http://schemas.microsoft.com/office/drawing/2014/main" id="{C9B96703-4D72-DCF6-0CC4-5560C2EA607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22114">
            <a:off x="2687518" y="3943969"/>
            <a:ext cx="906981" cy="517405"/>
          </a:xfrm>
          <a:prstGeom prst="rect">
            <a:avLst/>
          </a:prstGeom>
        </p:spPr>
      </p:pic>
      <p:pic>
        <p:nvPicPr>
          <p:cNvPr id="46" name="Picture 45" descr="A blue arrow pointing up&#10;&#10;AI-generated content may be incorrect.">
            <a:extLst>
              <a:ext uri="{FF2B5EF4-FFF2-40B4-BE49-F238E27FC236}">
                <a16:creationId xmlns:a16="http://schemas.microsoft.com/office/drawing/2014/main" id="{3E33057C-DECD-D85C-87DC-9291F9819DA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978798">
            <a:off x="6093395" y="4241033"/>
            <a:ext cx="538194" cy="30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20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41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614B5-5A3F-6737-A659-9C34AD01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61BF3E85-CFF7-4C66-CCF8-49224F2551B1}"/>
              </a:ext>
            </a:extLst>
          </p:cNvPr>
          <p:cNvSpPr txBox="1"/>
          <p:nvPr/>
        </p:nvSpPr>
        <p:spPr>
          <a:xfrm>
            <a:off x="1378804" y="226726"/>
            <a:ext cx="6741588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4400" b="1" dirty="0" err="1">
                <a:solidFill>
                  <a:schemeClr val="bg1">
                    <a:lumMod val="50000"/>
                  </a:schemeClr>
                </a:solidFill>
              </a:rPr>
              <a:t>Bisherige</a:t>
            </a:r>
            <a:r>
              <a:rPr lang="fr-CH" sz="4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CH" sz="4400" b="1" dirty="0" err="1">
                <a:solidFill>
                  <a:schemeClr val="bg1">
                    <a:lumMod val="50000"/>
                  </a:schemeClr>
                </a:solidFill>
              </a:rPr>
              <a:t>Humanstudien</a:t>
            </a:r>
            <a:endParaRPr lang="fr-CH" sz="4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2" descr="A clock in a room with a person sitting in front of him&#10;&#10;AI-generated content may be incorrect.">
            <a:extLst>
              <a:ext uri="{FF2B5EF4-FFF2-40B4-BE49-F238E27FC236}">
                <a16:creationId xmlns:a16="http://schemas.microsoft.com/office/drawing/2014/main" id="{7975D1E7-EA2E-E672-47E7-D6E9EA640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9333"/>
            <a:ext cx="3734288" cy="3734288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01F3584F-71FF-95DF-E136-1743572C7E48}"/>
              </a:ext>
            </a:extLst>
          </p:cNvPr>
          <p:cNvSpPr/>
          <p:nvPr/>
        </p:nvSpPr>
        <p:spPr>
          <a:xfrm>
            <a:off x="3455993" y="1597373"/>
            <a:ext cx="5071202" cy="3495263"/>
          </a:xfrm>
          <a:prstGeom prst="rect">
            <a:avLst/>
          </a:prstGeom>
          <a:solidFill>
            <a:srgbClr val="FFFFFF">
              <a:alpha val="79903"/>
            </a:srgbClr>
          </a:solidFill>
        </p:spPr>
        <p:txBody>
          <a:bodyPr wrap="square">
            <a:noAutofit/>
          </a:bodyPr>
          <a:lstStyle/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00"/>
                </a:solidFill>
              </a:rPr>
              <a:t>Einzeldosen</a:t>
            </a:r>
            <a:endParaRPr lang="en-GB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Repetitive </a:t>
            </a:r>
            <a:r>
              <a:rPr lang="en-GB" dirty="0" err="1">
                <a:solidFill>
                  <a:srgbClr val="000000"/>
                </a:solidFill>
              </a:rPr>
              <a:t>Verabreichung</a:t>
            </a:r>
            <a:endParaRPr lang="en-GB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Binge-</a:t>
            </a:r>
            <a:r>
              <a:rPr lang="en-GB" dirty="0" err="1">
                <a:solidFill>
                  <a:srgbClr val="000000"/>
                </a:solidFill>
              </a:rPr>
              <a:t>artige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Sequenzen</a:t>
            </a:r>
            <a:endParaRPr lang="en-GB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Bis 10 </a:t>
            </a:r>
            <a:r>
              <a:rPr lang="en-GB" dirty="0" err="1">
                <a:solidFill>
                  <a:srgbClr val="000000"/>
                </a:solidFill>
              </a:rPr>
              <a:t>Konsumepisoden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innerhalb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derselben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Sitzung</a:t>
            </a:r>
            <a:endParaRPr lang="en-GB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Bis </a:t>
            </a:r>
            <a:r>
              <a:rPr lang="en-GB" dirty="0" err="1">
                <a:solidFill>
                  <a:srgbClr val="000000"/>
                </a:solidFill>
              </a:rPr>
              <a:t>zu</a:t>
            </a:r>
            <a:r>
              <a:rPr lang="en-GB" dirty="0">
                <a:solidFill>
                  <a:srgbClr val="000000"/>
                </a:solidFill>
              </a:rPr>
              <a:t> 316 mg </a:t>
            </a:r>
            <a:r>
              <a:rPr lang="en-GB" dirty="0" err="1">
                <a:solidFill>
                  <a:srgbClr val="000000"/>
                </a:solidFill>
              </a:rPr>
              <a:t>innerhalb</a:t>
            </a:r>
            <a:r>
              <a:rPr lang="en-GB" dirty="0">
                <a:solidFill>
                  <a:srgbClr val="000000"/>
                </a:solidFill>
              </a:rPr>
              <a:t> von 90 Minuten</a:t>
            </a: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538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5">
            <a:extLst>
              <a:ext uri="{FF2B5EF4-FFF2-40B4-BE49-F238E27FC236}">
                <a16:creationId xmlns:a16="http://schemas.microsoft.com/office/drawing/2014/main" id="{837F2886-26E9-65A8-40AB-9C86F26E85FE}"/>
              </a:ext>
            </a:extLst>
          </p:cNvPr>
          <p:cNvSpPr txBox="1"/>
          <p:nvPr/>
        </p:nvSpPr>
        <p:spPr>
          <a:xfrm>
            <a:off x="3100427" y="226726"/>
            <a:ext cx="3298337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 err="1">
                <a:solidFill>
                  <a:schemeClr val="bg1">
                    <a:lumMod val="50000"/>
                  </a:schemeClr>
                </a:solidFill>
              </a:rPr>
              <a:t>Humanstudien</a:t>
            </a:r>
            <a:endParaRPr lang="fr-CH" sz="36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 rtl="0" latinLnBrk="1" hangingPunct="0"/>
            <a:r>
              <a:rPr lang="fr-CH" sz="2800" dirty="0" err="1">
                <a:solidFill>
                  <a:schemeClr val="bg1">
                    <a:lumMod val="50000"/>
                  </a:schemeClr>
                </a:solidFill>
              </a:rPr>
              <a:t>Pharmakokinetik</a:t>
            </a:r>
            <a:endParaRPr lang="fr-CH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 descr="A hand holding a test tube with a red liquid in it&#10;&#10;AI-generated content may be incorrect.">
            <a:extLst>
              <a:ext uri="{FF2B5EF4-FFF2-40B4-BE49-F238E27FC236}">
                <a16:creationId xmlns:a16="http://schemas.microsoft.com/office/drawing/2014/main" id="{50F52FC0-5BED-3380-2C3B-EB90F1A27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8156"/>
            <a:ext cx="3595722" cy="3595722"/>
          </a:xfrm>
          <a:prstGeom prst="rect">
            <a:avLst/>
          </a:prstGeom>
        </p:spPr>
      </p:pic>
      <p:sp>
        <p:nvSpPr>
          <p:cNvPr id="7" name="Rechteck 7">
            <a:extLst>
              <a:ext uri="{FF2B5EF4-FFF2-40B4-BE49-F238E27FC236}">
                <a16:creationId xmlns:a16="http://schemas.microsoft.com/office/drawing/2014/main" id="{405AD106-0F38-8E1A-174F-1391DAFBA43D}"/>
              </a:ext>
            </a:extLst>
          </p:cNvPr>
          <p:cNvSpPr/>
          <p:nvPr/>
        </p:nvSpPr>
        <p:spPr>
          <a:xfrm>
            <a:off x="3100427" y="1920895"/>
            <a:ext cx="5730022" cy="3016210"/>
          </a:xfrm>
          <a:prstGeom prst="rect">
            <a:avLst/>
          </a:prstGeom>
          <a:solidFill>
            <a:srgbClr val="FFFFFF">
              <a:alpha val="79891"/>
            </a:srgbClr>
          </a:solidFill>
        </p:spPr>
        <p:txBody>
          <a:bodyPr wrap="square">
            <a:spAutoFit/>
          </a:bodyPr>
          <a:lstStyle/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000000"/>
                </a:solidFill>
              </a:rPr>
              <a:t>Experimentellen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Konzentrationen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entsprechen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klinisch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beobachteten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Spiegeln</a:t>
            </a:r>
            <a:endParaRPr lang="en-GB" sz="200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000000"/>
                </a:solidFill>
              </a:rPr>
              <a:t>Schwere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Intoxikationen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liegen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deutlich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darüber</a:t>
            </a:r>
            <a:endParaRPr lang="en-GB" sz="200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000000"/>
                </a:solidFill>
              </a:rPr>
              <a:t>Physiologische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Effekte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sind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reproduzierbar</a:t>
            </a:r>
            <a:r>
              <a:rPr lang="en-GB" sz="2000" dirty="0">
                <a:solidFill>
                  <a:srgbClr val="000000"/>
                </a:solidFill>
              </a:rPr>
              <a:t>, </a:t>
            </a:r>
            <a:r>
              <a:rPr lang="en-GB" sz="2000" dirty="0" err="1">
                <a:solidFill>
                  <a:srgbClr val="000000"/>
                </a:solidFill>
              </a:rPr>
              <a:t>zeitlich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begrenzt</a:t>
            </a:r>
            <a:r>
              <a:rPr lang="en-GB" sz="2000" dirty="0">
                <a:solidFill>
                  <a:srgbClr val="000000"/>
                </a:solidFill>
              </a:rPr>
              <a:t>, </a:t>
            </a:r>
            <a:r>
              <a:rPr lang="en-GB" sz="2000" dirty="0" err="1">
                <a:solidFill>
                  <a:srgbClr val="000000"/>
                </a:solidFill>
              </a:rPr>
              <a:t>reversibel</a:t>
            </a:r>
            <a:r>
              <a:rPr lang="en-GB" sz="2000" dirty="0">
                <a:solidFill>
                  <a:srgbClr val="000000"/>
                </a:solidFill>
              </a:rPr>
              <a:t>, </a:t>
            </a:r>
            <a:r>
              <a:rPr lang="en-GB" sz="2000" dirty="0" err="1">
                <a:solidFill>
                  <a:srgbClr val="000000"/>
                </a:solidFill>
              </a:rPr>
              <a:t>vorhersagbar</a:t>
            </a:r>
            <a:endParaRPr lang="en-GB" sz="200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Unter </a:t>
            </a:r>
            <a:r>
              <a:rPr lang="en-GB" sz="2000" dirty="0" err="1">
                <a:solidFill>
                  <a:srgbClr val="000000"/>
                </a:solidFill>
              </a:rPr>
              <a:t>klaren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Einschlusskriterien</a:t>
            </a:r>
            <a:r>
              <a:rPr lang="en-GB" sz="2000" dirty="0">
                <a:solidFill>
                  <a:srgbClr val="000000"/>
                </a:solidFill>
              </a:rPr>
              <a:t>, Monitoring, </a:t>
            </a:r>
            <a:r>
              <a:rPr lang="en-GB" sz="2000" dirty="0" err="1">
                <a:solidFill>
                  <a:srgbClr val="000000"/>
                </a:solidFill>
              </a:rPr>
              <a:t>kontrollierten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Bedingungen</a:t>
            </a:r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00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B022C-3E86-C95A-48B4-D317C5723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B736CA54-7ED7-0E8B-1633-E92A8DDF676E}"/>
              </a:ext>
            </a:extLst>
          </p:cNvPr>
          <p:cNvSpPr txBox="1"/>
          <p:nvPr/>
        </p:nvSpPr>
        <p:spPr>
          <a:xfrm>
            <a:off x="1882144" y="226726"/>
            <a:ext cx="5734901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 err="1">
                <a:solidFill>
                  <a:schemeClr val="bg1">
                    <a:lumMod val="50000"/>
                  </a:schemeClr>
                </a:solidFill>
              </a:rPr>
              <a:t>Kardiovaskuläre</a:t>
            </a:r>
            <a:r>
              <a:rPr lang="fr-CH" sz="3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CH" sz="3600" b="1" dirty="0" err="1">
                <a:solidFill>
                  <a:schemeClr val="bg1">
                    <a:lumMod val="50000"/>
                  </a:schemeClr>
                </a:solidFill>
              </a:rPr>
              <a:t>Dynamik</a:t>
            </a:r>
            <a:endParaRPr lang="fr-CH" sz="3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2" descr="A person smoking a cigarette in a hospital bed&#10;&#10;AI-generated content may be incorrect.">
            <a:extLst>
              <a:ext uri="{FF2B5EF4-FFF2-40B4-BE49-F238E27FC236}">
                <a16:creationId xmlns:a16="http://schemas.microsoft.com/office/drawing/2014/main" id="{F4A251DA-3CAB-271F-3E05-07BBA04DC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1091"/>
            <a:ext cx="3595818" cy="3595818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845E0AB-F341-8403-1EBF-AD17B55156F1}"/>
              </a:ext>
            </a:extLst>
          </p:cNvPr>
          <p:cNvSpPr/>
          <p:nvPr/>
        </p:nvSpPr>
        <p:spPr>
          <a:xfrm>
            <a:off x="3335694" y="1920895"/>
            <a:ext cx="5622347" cy="3016210"/>
          </a:xfrm>
          <a:prstGeom prst="rect">
            <a:avLst/>
          </a:prstGeom>
          <a:solidFill>
            <a:srgbClr val="FFFFFF">
              <a:alpha val="81000"/>
            </a:srgbClr>
          </a:solidFill>
        </p:spPr>
        <p:txBody>
          <a:bodyPr wrap="square">
            <a:spAutoFit/>
          </a:bodyPr>
          <a:lstStyle/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000000"/>
                </a:solidFill>
              </a:rPr>
              <a:t>Physiologischen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Effekte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sind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zeitlich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begrenzt</a:t>
            </a:r>
            <a:endParaRPr lang="en-GB" sz="200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Initialer </a:t>
            </a:r>
            <a:r>
              <a:rPr lang="en-GB" sz="2000" dirty="0" err="1">
                <a:solidFill>
                  <a:srgbClr val="000000"/>
                </a:solidFill>
              </a:rPr>
              <a:t>Anstieg</a:t>
            </a:r>
            <a:r>
              <a:rPr lang="en-GB" sz="2000" dirty="0">
                <a:solidFill>
                  <a:srgbClr val="000000"/>
                </a:solidFill>
              </a:rPr>
              <a:t> von </a:t>
            </a:r>
            <a:r>
              <a:rPr lang="en-GB" sz="2000" dirty="0" err="1">
                <a:solidFill>
                  <a:srgbClr val="000000"/>
                </a:solidFill>
              </a:rPr>
              <a:t>Herzfrequenz</a:t>
            </a:r>
            <a:r>
              <a:rPr lang="en-GB" sz="2000" dirty="0">
                <a:solidFill>
                  <a:srgbClr val="000000"/>
                </a:solidFill>
              </a:rPr>
              <a:t> und </a:t>
            </a:r>
            <a:r>
              <a:rPr lang="en-GB" sz="2000" dirty="0" err="1">
                <a:solidFill>
                  <a:srgbClr val="000000"/>
                </a:solidFill>
              </a:rPr>
              <a:t>Blutdruck</a:t>
            </a:r>
            <a:endParaRPr lang="en-GB" sz="200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000000"/>
                </a:solidFill>
              </a:rPr>
              <a:t>Zwischen</a:t>
            </a:r>
            <a:r>
              <a:rPr lang="en-GB" sz="2000" dirty="0">
                <a:solidFill>
                  <a:srgbClr val="000000"/>
                </a:solidFill>
              </a:rPr>
              <a:t> den Dosen </a:t>
            </a:r>
            <a:r>
              <a:rPr lang="en-GB" sz="2000" dirty="0" err="1">
                <a:solidFill>
                  <a:srgbClr val="000000"/>
                </a:solidFill>
              </a:rPr>
              <a:t>Rückkehr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Richtung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Ausgangswert</a:t>
            </a:r>
            <a:endParaRPr lang="en-GB" sz="200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Yoking </a:t>
            </a:r>
            <a:r>
              <a:rPr lang="en-GB" sz="2000" dirty="0" err="1">
                <a:solidFill>
                  <a:srgbClr val="000000"/>
                </a:solidFill>
              </a:rPr>
              <a:t>Paradigmen</a:t>
            </a:r>
            <a:r>
              <a:rPr lang="en-GB" sz="2000" dirty="0">
                <a:solidFill>
                  <a:srgbClr val="000000"/>
                </a:solidFill>
              </a:rPr>
              <a:t> → passive </a:t>
            </a:r>
            <a:r>
              <a:rPr lang="en-GB" sz="2000" dirty="0" err="1">
                <a:solidFill>
                  <a:srgbClr val="000000"/>
                </a:solidFill>
              </a:rPr>
              <a:t>Verabreichung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stärkere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kardiovaskuläre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Reaktionen</a:t>
            </a:r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426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A1683-A051-4B29-BA83-76E9BE839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CC440164-2FC6-F74C-ECCC-FB2609130C63}"/>
              </a:ext>
            </a:extLst>
          </p:cNvPr>
          <p:cNvSpPr txBox="1"/>
          <p:nvPr/>
        </p:nvSpPr>
        <p:spPr>
          <a:xfrm>
            <a:off x="4703396" y="226726"/>
            <a:ext cx="92395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endParaRPr lang="fr-CH" sz="36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 rtl="0" latinLnBrk="1" hangingPunct="0"/>
            <a:endParaRPr lang="fr-CH" sz="3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feld 5">
            <a:extLst>
              <a:ext uri="{FF2B5EF4-FFF2-40B4-BE49-F238E27FC236}">
                <a16:creationId xmlns:a16="http://schemas.microsoft.com/office/drawing/2014/main" id="{33463B15-A09B-5FB0-6372-11C53BAAC1C2}"/>
              </a:ext>
            </a:extLst>
          </p:cNvPr>
          <p:cNvSpPr txBox="1"/>
          <p:nvPr/>
        </p:nvSpPr>
        <p:spPr>
          <a:xfrm>
            <a:off x="3100427" y="226726"/>
            <a:ext cx="3298337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 err="1">
                <a:solidFill>
                  <a:schemeClr val="bg1">
                    <a:lumMod val="50000"/>
                  </a:schemeClr>
                </a:solidFill>
              </a:rPr>
              <a:t>Humanstudien</a:t>
            </a:r>
            <a:endParaRPr lang="fr-CH" sz="36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 rtl="0" latinLnBrk="1" hangingPunct="0"/>
            <a:r>
              <a:rPr lang="fr-CH" sz="2800" dirty="0" err="1">
                <a:solidFill>
                  <a:schemeClr val="bg1">
                    <a:lumMod val="50000"/>
                  </a:schemeClr>
                </a:solidFill>
              </a:rPr>
              <a:t>Verhalten</a:t>
            </a:r>
            <a:endParaRPr lang="fr-CH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 descr="A person looking at a hamburger and money&#10;&#10;AI-generated content may be incorrect.">
            <a:extLst>
              <a:ext uri="{FF2B5EF4-FFF2-40B4-BE49-F238E27FC236}">
                <a16:creationId xmlns:a16="http://schemas.microsoft.com/office/drawing/2014/main" id="{5BED7952-3AAB-1B52-2671-97741C261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27054"/>
            <a:ext cx="3507804" cy="3507804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B7EC8E64-E1E0-4EBC-0EA6-D60785D074F6}"/>
              </a:ext>
            </a:extLst>
          </p:cNvPr>
          <p:cNvSpPr/>
          <p:nvPr/>
        </p:nvSpPr>
        <p:spPr>
          <a:xfrm>
            <a:off x="3212966" y="1764643"/>
            <a:ext cx="4519992" cy="2832626"/>
          </a:xfrm>
          <a:prstGeom prst="rect">
            <a:avLst/>
          </a:prstGeom>
          <a:solidFill>
            <a:srgbClr val="FFFFFF">
              <a:alpha val="79819"/>
            </a:srgbClr>
          </a:solidFill>
        </p:spPr>
        <p:txBody>
          <a:bodyPr wrap="square" lIns="90000" tIns="180000" bIns="180000">
            <a:noAutofit/>
          </a:bodyPr>
          <a:lstStyle/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000000"/>
                </a:solidFill>
              </a:rPr>
              <a:t>Wahlparadigmen</a:t>
            </a:r>
            <a:r>
              <a:rPr lang="en-GB" sz="2000" dirty="0">
                <a:solidFill>
                  <a:srgbClr val="000000"/>
                </a:solidFill>
              </a:rPr>
              <a:t> → </a:t>
            </a:r>
            <a:r>
              <a:rPr lang="en-GB" sz="2000" dirty="0" err="1">
                <a:solidFill>
                  <a:srgbClr val="000000"/>
                </a:solidFill>
              </a:rPr>
              <a:t>Konsumverhalten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reagiert</a:t>
            </a:r>
            <a:r>
              <a:rPr lang="en-GB" sz="2000" dirty="0">
                <a:solidFill>
                  <a:srgbClr val="000000"/>
                </a:solidFill>
              </a:rPr>
              <a:t> auf </a:t>
            </a:r>
            <a:r>
              <a:rPr lang="en-GB" sz="2000" dirty="0" err="1">
                <a:solidFill>
                  <a:srgbClr val="000000"/>
                </a:solidFill>
              </a:rPr>
              <a:t>Anreizstrukturen</a:t>
            </a:r>
            <a:r>
              <a:rPr lang="en-GB" sz="2000" dirty="0">
                <a:solidFill>
                  <a:srgbClr val="000000"/>
                </a:solidFill>
              </a:rPr>
              <a:t>, </a:t>
            </a:r>
            <a:r>
              <a:rPr lang="en-GB" sz="2000" dirty="0" err="1">
                <a:solidFill>
                  <a:srgbClr val="000000"/>
                </a:solidFill>
              </a:rPr>
              <a:t>Alternativen</a:t>
            </a:r>
            <a:r>
              <a:rPr lang="en-GB" sz="2000" dirty="0">
                <a:solidFill>
                  <a:srgbClr val="000000"/>
                </a:solidFill>
              </a:rPr>
              <a:t>, relative Kosten</a:t>
            </a: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Progressives Ratio-Paradigma → </a:t>
            </a:r>
            <a:r>
              <a:rPr lang="en-GB" sz="2000" dirty="0" err="1">
                <a:solidFill>
                  <a:srgbClr val="000000"/>
                </a:solidFill>
              </a:rPr>
              <a:t>Konsum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ist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sensitiv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gegenüber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Aufwand</a:t>
            </a:r>
            <a:endParaRPr lang="fr-CH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698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9BF3C-89D0-B3ED-DFE6-4685293DC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E7BBA821-27FC-54A3-2262-58C2236F6A70}"/>
              </a:ext>
            </a:extLst>
          </p:cNvPr>
          <p:cNvSpPr txBox="1"/>
          <p:nvPr/>
        </p:nvSpPr>
        <p:spPr>
          <a:xfrm>
            <a:off x="2177103" y="226726"/>
            <a:ext cx="5144997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 err="1">
                <a:solidFill>
                  <a:schemeClr val="bg1">
                    <a:lumMod val="50000"/>
                  </a:schemeClr>
                </a:solidFill>
              </a:rPr>
              <a:t>Produkt</a:t>
            </a:r>
            <a:r>
              <a:rPr lang="fr-CH" sz="3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CH" sz="3600" b="1" dirty="0" err="1">
                <a:solidFill>
                  <a:schemeClr val="bg1">
                    <a:lumMod val="50000"/>
                  </a:schemeClr>
                </a:solidFill>
              </a:rPr>
              <a:t>und</a:t>
            </a:r>
            <a:r>
              <a:rPr lang="fr-CH" sz="3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CH" sz="3600" b="1" dirty="0" err="1">
                <a:solidFill>
                  <a:schemeClr val="bg1">
                    <a:lumMod val="50000"/>
                  </a:schemeClr>
                </a:solidFill>
              </a:rPr>
              <a:t>Apparatur</a:t>
            </a:r>
            <a:endParaRPr lang="fr-CH" sz="3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Picture 4" descr="A person in a white coat and mask working in a factory&#10;&#10;AI-generated content may be incorrect.">
            <a:extLst>
              <a:ext uri="{FF2B5EF4-FFF2-40B4-BE49-F238E27FC236}">
                <a16:creationId xmlns:a16="http://schemas.microsoft.com/office/drawing/2014/main" id="{F4BF1D47-DE6A-6740-8673-38850363D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6"/>
            <a:ext cx="4048539" cy="40485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CA4DC5-E480-CDCF-3B09-B9827B140A41}"/>
              </a:ext>
            </a:extLst>
          </p:cNvPr>
          <p:cNvSpPr txBox="1"/>
          <p:nvPr/>
        </p:nvSpPr>
        <p:spPr>
          <a:xfrm>
            <a:off x="3670853" y="1692962"/>
            <a:ext cx="5287618" cy="2941986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/>
          <a:lstStyle>
            <a:lvl1pPr marL="182563" indent="-182563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3BBFF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Aft>
                <a:spcPts val="1200"/>
              </a:spcAft>
              <a:defRPr sz="3200"/>
            </a:lvl2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Good Manufacturing Practice (GMP): </a:t>
            </a:r>
            <a:r>
              <a:rPr lang="en-GB" sz="1600" dirty="0" err="1"/>
              <a:t>pharmazeutische</a:t>
            </a:r>
            <a:r>
              <a:rPr lang="en-GB" sz="1600" dirty="0"/>
              <a:t> </a:t>
            </a:r>
            <a:r>
              <a:rPr lang="en-GB" sz="1600" dirty="0" err="1"/>
              <a:t>Reinheit</a:t>
            </a:r>
            <a:r>
              <a:rPr lang="en-GB" sz="1600" dirty="0"/>
              <a:t>, </a:t>
            </a:r>
            <a:r>
              <a:rPr lang="en-GB" sz="1600" dirty="0" err="1"/>
              <a:t>Stabilität</a:t>
            </a:r>
            <a:r>
              <a:rPr lang="en-GB" sz="1600" dirty="0"/>
              <a:t>, stabile </a:t>
            </a:r>
            <a:r>
              <a:rPr lang="en-GB" sz="1600" dirty="0" err="1"/>
              <a:t>Konzentrationen</a:t>
            </a:r>
            <a:r>
              <a:rPr lang="en-GB" sz="1600" dirty="0"/>
              <a:t>, </a:t>
            </a:r>
            <a:r>
              <a:rPr lang="en-GB" sz="1600" dirty="0" err="1"/>
              <a:t>Chargenkontrolle</a:t>
            </a:r>
            <a:r>
              <a:rPr lang="en-GB" sz="1600" dirty="0"/>
              <a:t>, </a:t>
            </a:r>
            <a:r>
              <a:rPr lang="en-GB" sz="1600" dirty="0" err="1"/>
              <a:t>vollständige</a:t>
            </a:r>
            <a:r>
              <a:rPr lang="en-GB" sz="1600" dirty="0"/>
              <a:t> </a:t>
            </a:r>
            <a:r>
              <a:rPr lang="en-GB" sz="1600" dirty="0" err="1"/>
              <a:t>Rückverfolgbarkeit</a:t>
            </a:r>
            <a:endParaRPr lang="en-GB" sz="16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err="1"/>
              <a:t>Verwendetes</a:t>
            </a:r>
            <a:r>
              <a:rPr lang="en-GB" sz="1800" dirty="0"/>
              <a:t> System </a:t>
            </a:r>
            <a:r>
              <a:rPr lang="en-GB" sz="1800" dirty="0" err="1"/>
              <a:t>bereits</a:t>
            </a:r>
            <a:r>
              <a:rPr lang="en-GB" sz="1800" dirty="0"/>
              <a:t> in </a:t>
            </a:r>
            <a:r>
              <a:rPr lang="en-GB" sz="1800" dirty="0" err="1"/>
              <a:t>klinischer</a:t>
            </a:r>
            <a:r>
              <a:rPr lang="en-GB" sz="1800" dirty="0"/>
              <a:t> Forschung </a:t>
            </a:r>
            <a:r>
              <a:rPr lang="en-GB" sz="1800" dirty="0" err="1"/>
              <a:t>eingesetzt</a:t>
            </a:r>
            <a:r>
              <a:rPr lang="en-GB" sz="1800" dirty="0"/>
              <a:t>, </a:t>
            </a:r>
            <a:r>
              <a:rPr lang="en-GB" sz="1800" dirty="0" err="1"/>
              <a:t>technisch</a:t>
            </a:r>
            <a:r>
              <a:rPr lang="en-GB" sz="1800" dirty="0"/>
              <a:t> </a:t>
            </a:r>
            <a:r>
              <a:rPr lang="en-GB" sz="1800" dirty="0" err="1"/>
              <a:t>evaluiert</a:t>
            </a:r>
            <a:r>
              <a:rPr lang="en-GB" sz="1800" dirty="0"/>
              <a:t>, </a:t>
            </a:r>
            <a:r>
              <a:rPr lang="en-GB" sz="1800" dirty="0" err="1"/>
              <a:t>im</a:t>
            </a:r>
            <a:r>
              <a:rPr lang="en-GB" sz="1800" dirty="0"/>
              <a:t> Rahmen </a:t>
            </a:r>
            <a:r>
              <a:rPr lang="en-GB" sz="1800" dirty="0" err="1"/>
              <a:t>einer</a:t>
            </a:r>
            <a:r>
              <a:rPr lang="en-GB" sz="1800" dirty="0"/>
              <a:t> </a:t>
            </a:r>
            <a:r>
              <a:rPr lang="en-GB" sz="1800" dirty="0" err="1"/>
              <a:t>Swissmedic-bewilligten</a:t>
            </a:r>
            <a:r>
              <a:rPr lang="en-GB" sz="1800" dirty="0"/>
              <a:t> Studie </a:t>
            </a:r>
            <a:r>
              <a:rPr lang="en-GB" sz="1800" dirty="0" err="1"/>
              <a:t>verwendet</a:t>
            </a:r>
            <a:endParaRPr lang="en-GB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0057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D2D02-74A1-937D-D2F2-D86A93CC2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FA6C1382-57EB-328D-6EBD-19148046DA4E}"/>
              </a:ext>
            </a:extLst>
          </p:cNvPr>
          <p:cNvSpPr txBox="1"/>
          <p:nvPr/>
        </p:nvSpPr>
        <p:spPr>
          <a:xfrm>
            <a:off x="2430200" y="148323"/>
            <a:ext cx="4580740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 err="1">
                <a:solidFill>
                  <a:schemeClr val="bg1">
                    <a:lumMod val="50000"/>
                  </a:schemeClr>
                </a:solidFill>
              </a:rPr>
              <a:t>Temperaturkontrolle</a:t>
            </a:r>
            <a:endParaRPr lang="fr-CH" sz="3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Picture 4" descr="A round metal object with a round dial and a round dial with a green and red dial with a green dial and a green dial with a green dial with a green dial and a green dial&#10;&#10;AI-generated content may be incorrect.">
            <a:extLst>
              <a:ext uri="{FF2B5EF4-FFF2-40B4-BE49-F238E27FC236}">
                <a16:creationId xmlns:a16="http://schemas.microsoft.com/office/drawing/2014/main" id="{6569730A-3B75-4F86-45EE-2D07D827A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3342"/>
            <a:ext cx="3779573" cy="37795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332C4A-4AF3-C80C-C1F0-7BD65A061A75}"/>
              </a:ext>
            </a:extLst>
          </p:cNvPr>
          <p:cNvSpPr txBox="1"/>
          <p:nvPr/>
        </p:nvSpPr>
        <p:spPr>
          <a:xfrm>
            <a:off x="3439884" y="1553212"/>
            <a:ext cx="5515429" cy="3099832"/>
          </a:xfrm>
          <a:prstGeom prst="rect">
            <a:avLst/>
          </a:prstGeom>
          <a:solidFill>
            <a:srgbClr val="FFFFFF">
              <a:alpha val="79819"/>
            </a:srgbClr>
          </a:solidFill>
        </p:spPr>
        <p:txBody>
          <a:bodyPr wrap="square" lIns="90000" tIns="180000" bIns="180000">
            <a:noAutofit/>
          </a:bodyPr>
          <a:lstStyle>
            <a:lvl1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</a:defRPr>
            </a:lvl1pPr>
          </a:lstStyle>
          <a:p>
            <a:pPr marL="0" indent="0">
              <a:buNone/>
            </a:pPr>
            <a:r>
              <a:rPr lang="en-GB" dirty="0" err="1"/>
              <a:t>ermöglicht</a:t>
            </a:r>
            <a:endParaRPr lang="en-GB" dirty="0"/>
          </a:p>
          <a:p>
            <a:r>
              <a:rPr lang="en-GB" dirty="0"/>
              <a:t>stabile </a:t>
            </a:r>
            <a:r>
              <a:rPr lang="en-GB" dirty="0" err="1"/>
              <a:t>Wirkstofffreisetzung</a:t>
            </a:r>
            <a:endParaRPr lang="en-GB" dirty="0"/>
          </a:p>
          <a:p>
            <a:r>
              <a:rPr lang="en-GB" dirty="0" err="1"/>
              <a:t>geringere</a:t>
            </a:r>
            <a:r>
              <a:rPr lang="en-GB" dirty="0"/>
              <a:t> </a:t>
            </a:r>
            <a:r>
              <a:rPr lang="en-GB" dirty="0" err="1"/>
              <a:t>Variabilität</a:t>
            </a:r>
            <a:endParaRPr lang="en-GB" dirty="0"/>
          </a:p>
          <a:p>
            <a:r>
              <a:rPr lang="en-GB" dirty="0" err="1"/>
              <a:t>Reduktion</a:t>
            </a:r>
            <a:r>
              <a:rPr lang="en-GB" dirty="0"/>
              <a:t> </a:t>
            </a:r>
            <a:r>
              <a:rPr lang="en-GB" dirty="0" err="1"/>
              <a:t>toxischer</a:t>
            </a:r>
            <a:r>
              <a:rPr lang="en-GB" dirty="0"/>
              <a:t> </a:t>
            </a:r>
            <a:r>
              <a:rPr lang="en-GB" dirty="0" err="1"/>
              <a:t>Nebenprodukte</a:t>
            </a:r>
            <a:endParaRPr lang="en-GB" dirty="0"/>
          </a:p>
          <a:p>
            <a:r>
              <a:rPr lang="en-GB" dirty="0" err="1"/>
              <a:t>bessere</a:t>
            </a:r>
            <a:r>
              <a:rPr lang="en-GB" dirty="0"/>
              <a:t> </a:t>
            </a:r>
            <a:r>
              <a:rPr lang="en-GB" dirty="0" err="1"/>
              <a:t>Vorhersagbarkeit</a:t>
            </a:r>
            <a:r>
              <a:rPr lang="en-GB" dirty="0"/>
              <a:t> der Exposition</a:t>
            </a:r>
          </a:p>
          <a:p>
            <a:r>
              <a:rPr lang="en-GB" dirty="0"/>
              <a:t>Keine </a:t>
            </a:r>
            <a:r>
              <a:rPr lang="en-GB" dirty="0" err="1"/>
              <a:t>Verbrennung</a:t>
            </a:r>
            <a:r>
              <a:rPr lang="en-GB" dirty="0"/>
              <a:t>, </a:t>
            </a:r>
            <a:r>
              <a:rPr lang="en-GB" dirty="0" err="1"/>
              <a:t>keine</a:t>
            </a:r>
            <a:r>
              <a:rPr lang="en-GB" dirty="0"/>
              <a:t> </a:t>
            </a:r>
            <a:r>
              <a:rPr lang="en-GB" dirty="0" err="1"/>
              <a:t>Pyrolyseprodukte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8349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740A0-6968-6866-CCC9-2E058C00A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D95CD61D-89D6-2EF5-8701-1BB80136E280}"/>
              </a:ext>
            </a:extLst>
          </p:cNvPr>
          <p:cNvSpPr txBox="1"/>
          <p:nvPr/>
        </p:nvSpPr>
        <p:spPr>
          <a:xfrm>
            <a:off x="1651317" y="226726"/>
            <a:ext cx="619656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 err="1">
                <a:solidFill>
                  <a:schemeClr val="bg1">
                    <a:lumMod val="50000"/>
                  </a:schemeClr>
                </a:solidFill>
              </a:rPr>
              <a:t>Administrationsmodalitäten</a:t>
            </a:r>
            <a:endParaRPr lang="fr-CH" sz="3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2" descr="A room with a clock and electronic devices&#10;&#10;AI-generated content may be incorrect.">
            <a:extLst>
              <a:ext uri="{FF2B5EF4-FFF2-40B4-BE49-F238E27FC236}">
                <a16:creationId xmlns:a16="http://schemas.microsoft.com/office/drawing/2014/main" id="{54F5821E-CC2F-050C-3609-1B0F16464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7456"/>
            <a:ext cx="3429000" cy="34290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791340D-AED9-A3D5-D01B-75A33142DC6C}"/>
              </a:ext>
            </a:extLst>
          </p:cNvPr>
          <p:cNvSpPr/>
          <p:nvPr/>
        </p:nvSpPr>
        <p:spPr>
          <a:xfrm>
            <a:off x="3140764" y="2459504"/>
            <a:ext cx="5517241" cy="193899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>
            <a:spAutoFit/>
          </a:bodyPr>
          <a:lstStyle/>
          <a:p>
            <a:pPr marL="342900" indent="-34290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3 </a:t>
            </a:r>
            <a:r>
              <a:rPr lang="en-GB" sz="2000" dirty="0" err="1">
                <a:solidFill>
                  <a:srgbClr val="000000"/>
                </a:solidFill>
              </a:rPr>
              <a:t>Administrationsfenster</a:t>
            </a:r>
            <a:r>
              <a:rPr lang="en-GB" sz="2000" dirty="0">
                <a:solidFill>
                  <a:srgbClr val="000000"/>
                </a:solidFill>
              </a:rPr>
              <a:t> pro Tag</a:t>
            </a:r>
          </a:p>
          <a:p>
            <a:pPr marL="342900" indent="-34290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2 </a:t>
            </a:r>
            <a:r>
              <a:rPr lang="en-GB" sz="2000" dirty="0" err="1">
                <a:solidFill>
                  <a:srgbClr val="000000"/>
                </a:solidFill>
              </a:rPr>
              <a:t>Applikationen</a:t>
            </a:r>
            <a:r>
              <a:rPr lang="en-GB" sz="2000" dirty="0">
                <a:solidFill>
                  <a:srgbClr val="000000"/>
                </a:solidFill>
              </a:rPr>
              <a:t> pro Slot, 1 </a:t>
            </a:r>
            <a:r>
              <a:rPr lang="en-GB" sz="2000" dirty="0" err="1">
                <a:solidFill>
                  <a:srgbClr val="000000"/>
                </a:solidFill>
              </a:rPr>
              <a:t>Stunde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Intervall</a:t>
            </a:r>
            <a:endParaRPr lang="en-GB" sz="2000" dirty="0">
              <a:solidFill>
                <a:srgbClr val="000000"/>
              </a:solidFill>
            </a:endParaRPr>
          </a:p>
          <a:p>
            <a:pPr marL="342900" indent="-34290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maximal 50 mg pro Inhalation → </a:t>
            </a:r>
            <a:r>
              <a:rPr lang="en-GB" sz="2000" dirty="0" err="1">
                <a:solidFill>
                  <a:srgbClr val="000000"/>
                </a:solidFill>
              </a:rPr>
              <a:t>maximale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theoretische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Tagesdosis</a:t>
            </a:r>
            <a:r>
              <a:rPr lang="en-GB" sz="2000" dirty="0">
                <a:solidFill>
                  <a:srgbClr val="000000"/>
                </a:solidFill>
              </a:rPr>
              <a:t>: 300 mg </a:t>
            </a:r>
            <a:r>
              <a:rPr lang="en-GB" sz="2000" dirty="0" err="1">
                <a:solidFill>
                  <a:srgbClr val="000000"/>
                </a:solidFill>
              </a:rPr>
              <a:t>Kokainbase</a:t>
            </a:r>
            <a:endParaRPr lang="fr-CH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13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2A44F-6660-B884-5504-B9280AA0A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shopping bags&#10;&#10;AI-generated content may be incorrect.">
            <a:extLst>
              <a:ext uri="{FF2B5EF4-FFF2-40B4-BE49-F238E27FC236}">
                <a16:creationId xmlns:a16="http://schemas.microsoft.com/office/drawing/2014/main" id="{881DA453-614A-CAAF-066B-026D11D5DCC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75925"/>
            <a:ext cx="3906149" cy="39061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F67697-E2FB-23CE-23F0-5855BA71BAAD}"/>
              </a:ext>
            </a:extLst>
          </p:cNvPr>
          <p:cNvSpPr txBox="1"/>
          <p:nvPr/>
        </p:nvSpPr>
        <p:spPr>
          <a:xfrm>
            <a:off x="1466491" y="285597"/>
            <a:ext cx="6832120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lvl1pPr algn="ctr">
              <a:defRPr sz="4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sz="4800" dirty="0"/>
              <a:t>Take 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F827EF-C601-9FCE-505A-BEBFFA3F8ECB}"/>
              </a:ext>
            </a:extLst>
          </p:cNvPr>
          <p:cNvSpPr txBox="1"/>
          <p:nvPr/>
        </p:nvSpPr>
        <p:spPr>
          <a:xfrm>
            <a:off x="3144796" y="1748530"/>
            <a:ext cx="5480220" cy="3128269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/>
          <a:lstStyle>
            <a:lvl1pPr marL="266700" indent="-266700">
              <a:lnSpc>
                <a:spcPct val="150000"/>
              </a:lnSpc>
              <a:spcBef>
                <a:spcPts val="600"/>
              </a:spcBef>
              <a:buClr>
                <a:srgbClr val="3BBFF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/>
          </a:lstStyle>
          <a:p>
            <a:pPr marL="0" indent="0">
              <a:buNone/>
            </a:pPr>
            <a:r>
              <a:rPr lang="en-GB" sz="1400" dirty="0"/>
              <a:t>Das Genfer </a:t>
            </a:r>
            <a:r>
              <a:rPr lang="en-GB" sz="1400" dirty="0" err="1"/>
              <a:t>CoGeBe</a:t>
            </a:r>
            <a:r>
              <a:rPr lang="en-GB" sz="1400" dirty="0"/>
              <a:t>-Projekt</a:t>
            </a:r>
          </a:p>
          <a:p>
            <a:r>
              <a:rPr lang="en-GB" sz="1400" dirty="0" err="1"/>
              <a:t>orientiert</a:t>
            </a:r>
            <a:r>
              <a:rPr lang="en-GB" sz="1400" dirty="0"/>
              <a:t> </a:t>
            </a:r>
            <a:r>
              <a:rPr lang="en-GB" sz="1400" dirty="0" err="1"/>
              <a:t>sich</a:t>
            </a:r>
            <a:r>
              <a:rPr lang="en-GB" sz="1400" dirty="0"/>
              <a:t> an </a:t>
            </a:r>
            <a:r>
              <a:rPr lang="en-GB" sz="1400" dirty="0" err="1"/>
              <a:t>etablierten</a:t>
            </a:r>
            <a:r>
              <a:rPr lang="en-GB" sz="1400" dirty="0"/>
              <a:t> </a:t>
            </a:r>
            <a:r>
              <a:rPr lang="en-GB" sz="1400" dirty="0" err="1"/>
              <a:t>Prinzipien</a:t>
            </a:r>
            <a:r>
              <a:rPr lang="en-GB" sz="1400" dirty="0"/>
              <a:t> der </a:t>
            </a:r>
            <a:r>
              <a:rPr lang="en-GB" sz="1400" dirty="0" err="1"/>
              <a:t>Schadensminderung</a:t>
            </a:r>
            <a:endParaRPr lang="en-GB" sz="1400" dirty="0"/>
          </a:p>
          <a:p>
            <a:r>
              <a:rPr lang="en-GB" sz="1400" dirty="0" err="1"/>
              <a:t>nutzt</a:t>
            </a:r>
            <a:r>
              <a:rPr lang="en-GB" sz="1400" dirty="0"/>
              <a:t> </a:t>
            </a:r>
            <a:r>
              <a:rPr lang="en-GB" sz="1400" dirty="0" err="1"/>
              <a:t>ein</a:t>
            </a:r>
            <a:r>
              <a:rPr lang="en-GB" sz="1400" dirty="0"/>
              <a:t> </a:t>
            </a:r>
            <a:r>
              <a:rPr lang="en-GB" sz="1400" dirty="0" err="1"/>
              <a:t>pharmazeutisch</a:t>
            </a:r>
            <a:r>
              <a:rPr lang="en-GB" sz="1400" dirty="0"/>
              <a:t> </a:t>
            </a:r>
            <a:r>
              <a:rPr lang="en-GB" sz="1400" dirty="0" err="1"/>
              <a:t>standardisiertes</a:t>
            </a:r>
            <a:r>
              <a:rPr lang="en-GB" sz="1400" dirty="0"/>
              <a:t> </a:t>
            </a:r>
            <a:r>
              <a:rPr lang="en-GB" sz="1400" dirty="0" err="1"/>
              <a:t>Produkt</a:t>
            </a:r>
            <a:endParaRPr lang="en-GB" sz="1400" dirty="0"/>
          </a:p>
          <a:p>
            <a:r>
              <a:rPr lang="en-GB" sz="1400" dirty="0" err="1"/>
              <a:t>basiert</a:t>
            </a:r>
            <a:r>
              <a:rPr lang="en-GB" sz="1400" dirty="0"/>
              <a:t> auf </a:t>
            </a:r>
            <a:r>
              <a:rPr lang="en-GB" sz="1400" dirty="0" err="1"/>
              <a:t>umfangreichen</a:t>
            </a:r>
            <a:r>
              <a:rPr lang="en-GB" sz="1400" dirty="0"/>
              <a:t> </a:t>
            </a:r>
            <a:r>
              <a:rPr lang="en-GB" sz="1400" dirty="0" err="1"/>
              <a:t>Humanstudien</a:t>
            </a:r>
            <a:endParaRPr lang="en-GB" sz="1400" dirty="0"/>
          </a:p>
          <a:p>
            <a:r>
              <a:rPr lang="en-GB" sz="1400" dirty="0" err="1"/>
              <a:t>kombiniert</a:t>
            </a:r>
            <a:r>
              <a:rPr lang="en-GB" sz="1400" dirty="0"/>
              <a:t> </a:t>
            </a:r>
            <a:r>
              <a:rPr lang="en-GB" sz="1400" dirty="0" err="1"/>
              <a:t>medizinische</a:t>
            </a:r>
            <a:r>
              <a:rPr lang="en-GB" sz="1400" dirty="0"/>
              <a:t> Sicherheit </a:t>
            </a:r>
            <a:r>
              <a:rPr lang="en-GB" sz="1400" dirty="0" err="1"/>
              <a:t>mit</a:t>
            </a:r>
            <a:r>
              <a:rPr lang="en-GB" sz="1400" dirty="0"/>
              <a:t> </a:t>
            </a:r>
            <a:r>
              <a:rPr lang="en-GB" sz="1400" dirty="0" err="1"/>
              <a:t>psychosozialer</a:t>
            </a:r>
            <a:r>
              <a:rPr lang="en-GB" sz="1400" dirty="0"/>
              <a:t> </a:t>
            </a:r>
            <a:r>
              <a:rPr lang="en-GB" sz="1400" dirty="0" err="1"/>
              <a:t>Begleitung</a:t>
            </a:r>
            <a:endParaRPr lang="en-GB" sz="1400" dirty="0"/>
          </a:p>
          <a:p>
            <a:r>
              <a:rPr lang="en-GB" sz="1400" dirty="0" err="1"/>
              <a:t>adressiert</a:t>
            </a:r>
            <a:r>
              <a:rPr lang="en-GB" sz="1400" dirty="0"/>
              <a:t> </a:t>
            </a:r>
            <a:r>
              <a:rPr lang="en-GB" sz="1400" dirty="0" err="1"/>
              <a:t>eine</a:t>
            </a:r>
            <a:r>
              <a:rPr lang="en-GB" sz="1400" dirty="0"/>
              <a:t> </a:t>
            </a:r>
            <a:r>
              <a:rPr lang="en-GB" sz="1400" dirty="0" err="1"/>
              <a:t>Patientengruppe</a:t>
            </a:r>
            <a:r>
              <a:rPr lang="en-GB" sz="1400" dirty="0"/>
              <a:t> </a:t>
            </a:r>
            <a:r>
              <a:rPr lang="en-GB" sz="1400" dirty="0" err="1"/>
              <a:t>mit</a:t>
            </a:r>
            <a:r>
              <a:rPr lang="en-GB" sz="1400" dirty="0"/>
              <a:t> </a:t>
            </a:r>
            <a:r>
              <a:rPr lang="en-GB" sz="1400" dirty="0" err="1"/>
              <a:t>bislang</a:t>
            </a:r>
            <a:r>
              <a:rPr lang="en-GB" sz="1400" dirty="0"/>
              <a:t> </a:t>
            </a:r>
            <a:r>
              <a:rPr lang="en-GB" sz="1400" dirty="0" err="1"/>
              <a:t>unzureichenden</a:t>
            </a:r>
            <a:r>
              <a:rPr lang="en-GB" sz="1400" dirty="0"/>
              <a:t> Therapieoptionen</a:t>
            </a:r>
            <a:endParaRPr lang="en-CH" sz="1400" dirty="0"/>
          </a:p>
        </p:txBody>
      </p:sp>
    </p:spTree>
    <p:extLst>
      <p:ext uri="{BB962C8B-B14F-4D97-AF65-F5344CB8AC3E}">
        <p14:creationId xmlns:p14="http://schemas.microsoft.com/office/powerpoint/2010/main" val="3126977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8AB739-FF2B-7901-E9F6-C631A2EAD0F5}"/>
              </a:ext>
            </a:extLst>
          </p:cNvPr>
          <p:cNvSpPr txBox="1"/>
          <p:nvPr/>
        </p:nvSpPr>
        <p:spPr>
          <a:xfrm>
            <a:off x="463218" y="5576496"/>
            <a:ext cx="6240162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CH" sz="1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Van Der Poel &amp; Van De Mheen, 2006; Krawczyk et al., 2015</a:t>
            </a:r>
            <a:endParaRPr lang="en-CH" sz="1000" dirty="0"/>
          </a:p>
        </p:txBody>
      </p:sp>
      <p:pic>
        <p:nvPicPr>
          <p:cNvPr id="15" name="Picture 14" descr="A black curved arrow pointing upwards&#10;&#10;AI-generated content may be incorrect.">
            <a:extLst>
              <a:ext uri="{FF2B5EF4-FFF2-40B4-BE49-F238E27FC236}">
                <a16:creationId xmlns:a16="http://schemas.microsoft.com/office/drawing/2014/main" id="{9B9D59D1-D330-20F3-2CE9-8D24599E44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981494">
            <a:off x="3827652" y="1024330"/>
            <a:ext cx="1365130" cy="146788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42234AC9-B5D8-CE20-3549-A6FCA13F418D}"/>
              </a:ext>
            </a:extLst>
          </p:cNvPr>
          <p:cNvGrpSpPr/>
          <p:nvPr/>
        </p:nvGrpSpPr>
        <p:grpSpPr>
          <a:xfrm>
            <a:off x="737472" y="1296606"/>
            <a:ext cx="2833473" cy="3171790"/>
            <a:chOff x="737472" y="1296606"/>
            <a:chExt cx="2833473" cy="3171790"/>
          </a:xfrm>
        </p:grpSpPr>
        <p:pic>
          <p:nvPicPr>
            <p:cNvPr id="7" name="Picture 6" descr="A person lighting a blue object&#10;&#10;AI-generated content may be incorrect.">
              <a:extLst>
                <a:ext uri="{FF2B5EF4-FFF2-40B4-BE49-F238E27FC236}">
                  <a16:creationId xmlns:a16="http://schemas.microsoft.com/office/drawing/2014/main" id="{92F88498-65A1-6411-7A00-369418CA4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37472" y="1296606"/>
              <a:ext cx="2833473" cy="2833473"/>
            </a:xfrm>
            <a:prstGeom prst="ellipse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7569B4-AB4B-F358-31D6-DA61B2D1BAF3}"/>
                </a:ext>
              </a:extLst>
            </p:cNvPr>
            <p:cNvSpPr txBox="1"/>
            <p:nvPr/>
          </p:nvSpPr>
          <p:spPr>
            <a:xfrm>
              <a:off x="1488990" y="4160619"/>
              <a:ext cx="1493293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400" dirty="0"/>
                <a:t>Crack-</a:t>
              </a:r>
              <a:r>
                <a:rPr lang="en-GB" sz="1400" dirty="0" err="1"/>
                <a:t>Toxizität</a:t>
              </a:r>
              <a:endParaRPr lang="en-GB" sz="14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BD61F70-31A7-0EFC-25A0-61AB821B1196}"/>
              </a:ext>
            </a:extLst>
          </p:cNvPr>
          <p:cNvSpPr txBox="1"/>
          <p:nvPr/>
        </p:nvSpPr>
        <p:spPr>
          <a:xfrm>
            <a:off x="2699952" y="762977"/>
            <a:ext cx="3330146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CH" sz="1600" dirty="0"/>
              <a:t>Wovon üblicherweise</a:t>
            </a:r>
          </a:p>
          <a:p>
            <a:pPr algn="ctr"/>
            <a:r>
              <a:rPr lang="en-GB" sz="1600" dirty="0"/>
              <a:t>a</a:t>
            </a:r>
            <a:r>
              <a:rPr lang="en-CH" sz="1600" dirty="0"/>
              <a:t>usgegangen wird</a:t>
            </a:r>
          </a:p>
        </p:txBody>
      </p:sp>
      <p:pic>
        <p:nvPicPr>
          <p:cNvPr id="17" name="Picture 16" descr="A black curved arrow pointing upwards&#10;&#10;AI-generated content may be incorrect.">
            <a:extLst>
              <a:ext uri="{FF2B5EF4-FFF2-40B4-BE49-F238E27FC236}">
                <a16:creationId xmlns:a16="http://schemas.microsoft.com/office/drawing/2014/main" id="{AA8FA9B7-541C-A357-360F-B5C9004F8D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981494" flipH="1" flipV="1">
            <a:off x="3682460" y="3049512"/>
            <a:ext cx="1365130" cy="1467882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35E3831-0FAE-4147-871F-C13C71B822A7}"/>
              </a:ext>
            </a:extLst>
          </p:cNvPr>
          <p:cNvGrpSpPr/>
          <p:nvPr/>
        </p:nvGrpSpPr>
        <p:grpSpPr>
          <a:xfrm>
            <a:off x="5449490" y="1300541"/>
            <a:ext cx="2829538" cy="3401568"/>
            <a:chOff x="5449490" y="1300541"/>
            <a:chExt cx="2829538" cy="3401568"/>
          </a:xfrm>
        </p:grpSpPr>
        <p:pic>
          <p:nvPicPr>
            <p:cNvPr id="9" name="Picture 8" descr="A person sitting on the ground&#10;&#10;AI-generated content may be incorrect.">
              <a:extLst>
                <a:ext uri="{FF2B5EF4-FFF2-40B4-BE49-F238E27FC236}">
                  <a16:creationId xmlns:a16="http://schemas.microsoft.com/office/drawing/2014/main" id="{7C99A7AE-F016-804D-FF25-0F2EC1268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9490" y="1300541"/>
              <a:ext cx="2829538" cy="2829538"/>
            </a:xfrm>
            <a:prstGeom prst="ellipse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B4AC393-0B9C-679C-F234-7CE9195A398E}"/>
                </a:ext>
              </a:extLst>
            </p:cNvPr>
            <p:cNvSpPr txBox="1"/>
            <p:nvPr/>
          </p:nvSpPr>
          <p:spPr>
            <a:xfrm>
              <a:off x="6117612" y="4178889"/>
              <a:ext cx="1493293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400" dirty="0" err="1"/>
                <a:t>Soziale</a:t>
              </a:r>
              <a:r>
                <a:rPr lang="en-GB" sz="1400" dirty="0"/>
                <a:t> </a:t>
              </a:r>
              <a:r>
                <a:rPr lang="en-GB" sz="1400" dirty="0" err="1"/>
                <a:t>Marginalisierung</a:t>
              </a:r>
              <a:endParaRPr lang="en-GB" sz="14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AD0AF16-9251-D68C-F3C3-51BAB9AAD100}"/>
              </a:ext>
            </a:extLst>
          </p:cNvPr>
          <p:cNvSpPr txBox="1"/>
          <p:nvPr/>
        </p:nvSpPr>
        <p:spPr>
          <a:xfrm>
            <a:off x="3198606" y="4193972"/>
            <a:ext cx="2597481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600" dirty="0"/>
              <a:t>Was die </a:t>
            </a:r>
            <a:r>
              <a:rPr lang="en-GB" sz="1600" dirty="0" err="1"/>
              <a:t>Studien</a:t>
            </a:r>
            <a:r>
              <a:rPr lang="en-GB" sz="1600" dirty="0"/>
              <a:t> </a:t>
            </a:r>
            <a:r>
              <a:rPr lang="en-GB" sz="1600" dirty="0" err="1"/>
              <a:t>offenbaren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28107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medical information&#10;&#10;AI-generated content may be incorrect.">
            <a:extLst>
              <a:ext uri="{FF2B5EF4-FFF2-40B4-BE49-F238E27FC236}">
                <a16:creationId xmlns:a16="http://schemas.microsoft.com/office/drawing/2014/main" id="{2AE9A884-DF87-098C-5488-A831DC076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99" y="320513"/>
            <a:ext cx="4059101" cy="52029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3D7409-DC9A-1F25-0F93-48D2A8D9C209}"/>
              </a:ext>
            </a:extLst>
          </p:cNvPr>
          <p:cNvSpPr txBox="1"/>
          <p:nvPr/>
        </p:nvSpPr>
        <p:spPr>
          <a:xfrm>
            <a:off x="5282420" y="1287805"/>
            <a:ext cx="3694670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CH" sz="2000" dirty="0"/>
              <a:t>www.addicto-knowledge.ch</a:t>
            </a:r>
          </a:p>
        </p:txBody>
      </p:sp>
    </p:spTree>
    <p:extLst>
      <p:ext uri="{BB962C8B-B14F-4D97-AF65-F5344CB8AC3E}">
        <p14:creationId xmlns:p14="http://schemas.microsoft.com/office/powerpoint/2010/main" val="3419610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long curved arrow pointing upwards&#10;&#10;AI-generated content may be incorrect.">
            <a:extLst>
              <a:ext uri="{FF2B5EF4-FFF2-40B4-BE49-F238E27FC236}">
                <a16:creationId xmlns:a16="http://schemas.microsoft.com/office/drawing/2014/main" id="{520AD29F-2C3F-144B-014A-1CDB2AAF75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98931" flipH="1">
            <a:off x="3827957" y="1927166"/>
            <a:ext cx="2621346" cy="1522650"/>
          </a:xfrm>
          <a:prstGeom prst="rect">
            <a:avLst/>
          </a:prstGeom>
        </p:spPr>
      </p:pic>
      <p:pic>
        <p:nvPicPr>
          <p:cNvPr id="20" name="Picture 19" descr="A long curved arrow pointing upwards&#10;&#10;AI-generated content may be incorrect.">
            <a:extLst>
              <a:ext uri="{FF2B5EF4-FFF2-40B4-BE49-F238E27FC236}">
                <a16:creationId xmlns:a16="http://schemas.microsoft.com/office/drawing/2014/main" id="{4195F122-C035-C0E8-26A9-1444D9E05C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101069">
            <a:off x="2468769" y="1933346"/>
            <a:ext cx="2621346" cy="152265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457BF360-CD32-A414-EB6E-3CE695B8D892}"/>
              </a:ext>
            </a:extLst>
          </p:cNvPr>
          <p:cNvGrpSpPr/>
          <p:nvPr/>
        </p:nvGrpSpPr>
        <p:grpSpPr>
          <a:xfrm>
            <a:off x="323397" y="896058"/>
            <a:ext cx="2523093" cy="1820309"/>
            <a:chOff x="323397" y="896058"/>
            <a:chExt cx="2523093" cy="182030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E766EF0-49E5-31BB-5435-0B7EB3218807}"/>
                </a:ext>
              </a:extLst>
            </p:cNvPr>
            <p:cNvSpPr txBox="1"/>
            <p:nvPr/>
          </p:nvSpPr>
          <p:spPr>
            <a:xfrm>
              <a:off x="1747117" y="896058"/>
              <a:ext cx="784828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>
              <a:lvl1pPr marL="0" marR="0" indent="0" algn="l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lvl1pPr>
            </a:lstStyle>
            <a:p>
              <a:pPr algn="ctr"/>
              <a:r>
                <a:rPr lang="fr-FR" dirty="0"/>
                <a:t>Natron</a:t>
              </a:r>
            </a:p>
          </p:txBody>
        </p:sp>
        <p:pic>
          <p:nvPicPr>
            <p:cNvPr id="14" name="Picture 13" descr="A spoonful of powder and a jar&#10;&#10;AI-generated content may be incorrect.">
              <a:extLst>
                <a:ext uri="{FF2B5EF4-FFF2-40B4-BE49-F238E27FC236}">
                  <a16:creationId xmlns:a16="http://schemas.microsoft.com/office/drawing/2014/main" id="{5E3FA391-45D8-3A74-5F99-71DF22576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9594" y="1319471"/>
              <a:ext cx="1396896" cy="1396896"/>
            </a:xfrm>
            <a:prstGeom prst="roundRect">
              <a:avLst/>
            </a:prstGeom>
          </p:spPr>
        </p:pic>
        <p:pic>
          <p:nvPicPr>
            <p:cNvPr id="5122" name="Picture 2" descr="Natriumbicarbonat kaufen? - Einfach online bestellen unter DutchChems">
              <a:extLst>
                <a:ext uri="{FF2B5EF4-FFF2-40B4-BE49-F238E27FC236}">
                  <a16:creationId xmlns:a16="http://schemas.microsoft.com/office/drawing/2014/main" id="{E6C54D78-59BB-F896-9DB5-2BF6516096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397" y="1540302"/>
              <a:ext cx="1064173" cy="1064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D3E2283-F4BC-52DA-8D17-2C0CB8BE9BFB}"/>
              </a:ext>
            </a:extLst>
          </p:cNvPr>
          <p:cNvGrpSpPr/>
          <p:nvPr/>
        </p:nvGrpSpPr>
        <p:grpSpPr>
          <a:xfrm>
            <a:off x="2418826" y="3698616"/>
            <a:ext cx="2721232" cy="1956122"/>
            <a:chOff x="2418826" y="3698616"/>
            <a:chExt cx="2721232" cy="1956122"/>
          </a:xfrm>
        </p:grpSpPr>
        <p:pic>
          <p:nvPicPr>
            <p:cNvPr id="10" name="Picture 9" descr="A rock on the floor&#10;&#10;AI-generated content may be incorrect.">
              <a:extLst>
                <a:ext uri="{FF2B5EF4-FFF2-40B4-BE49-F238E27FC236}">
                  <a16:creationId xmlns:a16="http://schemas.microsoft.com/office/drawing/2014/main" id="{09883156-1C11-32B8-9416-9C7A5221C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442" y="3698616"/>
              <a:ext cx="1360616" cy="1360616"/>
            </a:xfrm>
            <a:prstGeom prst="ellipse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8A0243B-A7AF-7689-C4D6-B1CD5F9AAA5A}"/>
                </a:ext>
              </a:extLst>
            </p:cNvPr>
            <p:cNvSpPr txBox="1"/>
            <p:nvPr/>
          </p:nvSpPr>
          <p:spPr>
            <a:xfrm>
              <a:off x="3984781" y="5193075"/>
              <a:ext cx="949938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CH" sz="2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Crack</a:t>
              </a:r>
            </a:p>
          </p:txBody>
        </p:sp>
        <p:pic>
          <p:nvPicPr>
            <p:cNvPr id="5124" name="Picture 4">
              <a:extLst>
                <a:ext uri="{FF2B5EF4-FFF2-40B4-BE49-F238E27FC236}">
                  <a16:creationId xmlns:a16="http://schemas.microsoft.com/office/drawing/2014/main" id="{3EE9BFCD-01DE-2C7B-FD75-C8E06022A8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4783"/>
            <a:stretch/>
          </p:blipFill>
          <p:spPr bwMode="auto">
            <a:xfrm>
              <a:off x="2418826" y="4050329"/>
              <a:ext cx="1246145" cy="6972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FE8DB4D-4759-0118-2DFF-70E48EAA3C10}"/>
              </a:ext>
            </a:extLst>
          </p:cNvPr>
          <p:cNvGrpSpPr/>
          <p:nvPr/>
        </p:nvGrpSpPr>
        <p:grpSpPr>
          <a:xfrm>
            <a:off x="6013596" y="896058"/>
            <a:ext cx="2787129" cy="1784029"/>
            <a:chOff x="6013596" y="896058"/>
            <a:chExt cx="2787129" cy="178402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EFE9E56-0B05-A4BC-F816-8CBC3F922B4C}"/>
                </a:ext>
              </a:extLst>
            </p:cNvPr>
            <p:cNvGrpSpPr/>
            <p:nvPr/>
          </p:nvGrpSpPr>
          <p:grpSpPr>
            <a:xfrm>
              <a:off x="6013596" y="896058"/>
              <a:ext cx="1360616" cy="1784029"/>
              <a:chOff x="6013596" y="896058"/>
              <a:chExt cx="1360616" cy="1784029"/>
            </a:xfrm>
          </p:grpSpPr>
          <p:pic>
            <p:nvPicPr>
              <p:cNvPr id="5" name="Picture 4" descr="A pile of snow in water&#10;&#10;AI-generated content may be incorrect.">
                <a:extLst>
                  <a:ext uri="{FF2B5EF4-FFF2-40B4-BE49-F238E27FC236}">
                    <a16:creationId xmlns:a16="http://schemas.microsoft.com/office/drawing/2014/main" id="{2DC82556-223A-0B90-FD7F-9368FFCCD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13596" y="1319471"/>
                <a:ext cx="1360616" cy="136061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2CFA4A-9A19-88B3-FA66-401B95AABDD3}"/>
                  </a:ext>
                </a:extLst>
              </p:cNvPr>
              <p:cNvSpPr txBox="1"/>
              <p:nvPr/>
            </p:nvSpPr>
            <p:spPr>
              <a:xfrm>
                <a:off x="6070657" y="896058"/>
                <a:ext cx="1246493" cy="3693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457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HCl </a:t>
                </a:r>
                <a:r>
                  <a:rPr kumimoji="0" lang="en-GB" sz="1800" b="0" i="0" u="none" strike="noStrike" cap="none" spc="0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Kokain</a:t>
                </a:r>
                <a:endParaRPr kumimoji="0" lang="en-CH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5126" name="Picture 6">
              <a:extLst>
                <a:ext uri="{FF2B5EF4-FFF2-40B4-BE49-F238E27FC236}">
                  <a16:creationId xmlns:a16="http://schemas.microsoft.com/office/drawing/2014/main" id="{CC44734B-CFA6-B65C-E045-F1BE0CCE5E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440109" y="1679331"/>
              <a:ext cx="1360616" cy="687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50277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71D45C4-B436-0D43-8686-0E7F4AF53522}"/>
              </a:ext>
            </a:extLst>
          </p:cNvPr>
          <p:cNvSpPr txBox="1"/>
          <p:nvPr/>
        </p:nvSpPr>
        <p:spPr>
          <a:xfrm>
            <a:off x="94547" y="434100"/>
            <a:ext cx="8565158" cy="6463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4000" b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>
                <a:solidFill>
                  <a:srgbClr val="595959"/>
                </a:solidFill>
              </a:defRPr>
            </a:lvl2pPr>
            <a:lvl3pPr>
              <a:defRPr sz="3600">
                <a:solidFill>
                  <a:srgbClr val="595959"/>
                </a:solidFill>
              </a:defRPr>
            </a:lvl3pPr>
            <a:lvl4pPr>
              <a:defRPr sz="3600">
                <a:solidFill>
                  <a:srgbClr val="595959"/>
                </a:solidFill>
              </a:defRPr>
            </a:lvl4pPr>
            <a:lvl5pPr>
              <a:defRPr sz="3600">
                <a:solidFill>
                  <a:srgbClr val="595959"/>
                </a:solidFill>
              </a:defRPr>
            </a:lvl5pPr>
            <a:lvl6pPr indent="457200">
              <a:defRPr sz="3600">
                <a:solidFill>
                  <a:srgbClr val="595959"/>
                </a:solidFill>
              </a:defRPr>
            </a:lvl6pPr>
            <a:lvl7pPr indent="914400">
              <a:defRPr sz="3600">
                <a:solidFill>
                  <a:srgbClr val="595959"/>
                </a:solidFill>
              </a:defRPr>
            </a:lvl7pPr>
            <a:lvl8pPr indent="1371600">
              <a:defRPr sz="3600">
                <a:solidFill>
                  <a:srgbClr val="595959"/>
                </a:solidFill>
              </a:defRPr>
            </a:lvl8pPr>
            <a:lvl9pPr indent="1828800">
              <a:defRPr sz="3600">
                <a:solidFill>
                  <a:srgbClr val="595959"/>
                </a:solidFill>
              </a:defRPr>
            </a:lvl9pPr>
          </a:lstStyle>
          <a:p>
            <a:r>
              <a:rPr lang="de-DE" sz="3600" dirty="0"/>
              <a:t>Pharmakokinetische Unterschiede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9966E4-6A6B-4594-230E-ED68C4CC820D}"/>
              </a:ext>
            </a:extLst>
          </p:cNvPr>
          <p:cNvGrpSpPr/>
          <p:nvPr/>
        </p:nvGrpSpPr>
        <p:grpSpPr>
          <a:xfrm>
            <a:off x="1013253" y="1997525"/>
            <a:ext cx="1779374" cy="2209949"/>
            <a:chOff x="1013253" y="1997525"/>
            <a:chExt cx="1779374" cy="2209949"/>
          </a:xfrm>
        </p:grpSpPr>
        <p:pic>
          <p:nvPicPr>
            <p:cNvPr id="5" name="Picture 4" descr="A person with white powder on his face&#10;&#10;AI-generated content may be incorrect.">
              <a:extLst>
                <a:ext uri="{FF2B5EF4-FFF2-40B4-BE49-F238E27FC236}">
                  <a16:creationId xmlns:a16="http://schemas.microsoft.com/office/drawing/2014/main" id="{B5A98934-77B2-2477-A0D9-3BE35D02D9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3253" y="2428100"/>
              <a:ext cx="1779374" cy="1779374"/>
            </a:xfrm>
            <a:prstGeom prst="round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6EB2C03-D10A-45E7-40D2-EFDC1F2B3302}"/>
                </a:ext>
              </a:extLst>
            </p:cNvPr>
            <p:cNvSpPr txBox="1"/>
            <p:nvPr/>
          </p:nvSpPr>
          <p:spPr>
            <a:xfrm>
              <a:off x="1146381" y="1997525"/>
              <a:ext cx="1501152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fr-CH" altLang="en-US" sz="1800" b="1" dirty="0" err="1"/>
                <a:t>Geschnupft</a:t>
              </a:r>
              <a:endParaRPr lang="en-CH" sz="1800" b="1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3C61E3B-B7AC-5968-AABD-F7AC5B4DC9D6}"/>
              </a:ext>
            </a:extLst>
          </p:cNvPr>
          <p:cNvSpPr txBox="1"/>
          <p:nvPr/>
        </p:nvSpPr>
        <p:spPr>
          <a:xfrm>
            <a:off x="823974" y="4329961"/>
            <a:ext cx="2145965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CH" altLang="en-US" sz="1600" dirty="0" err="1"/>
              <a:t>Latenz</a:t>
            </a:r>
            <a:r>
              <a:rPr lang="fr-CH" altLang="en-US" sz="1600" dirty="0"/>
              <a:t> 1-3 min</a:t>
            </a:r>
          </a:p>
          <a:p>
            <a:pPr algn="ctr"/>
            <a:r>
              <a:rPr lang="fr-CH" altLang="en-US" sz="1600" dirty="0" err="1"/>
              <a:t>Spitzenkonzentration</a:t>
            </a:r>
            <a:r>
              <a:rPr lang="fr-CH" altLang="en-US" sz="1600" dirty="0"/>
              <a:t> 15-30 min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5D3BCB0-847B-AB21-53B0-73D3C0CD5E48}"/>
              </a:ext>
            </a:extLst>
          </p:cNvPr>
          <p:cNvGrpSpPr/>
          <p:nvPr/>
        </p:nvGrpSpPr>
        <p:grpSpPr>
          <a:xfrm>
            <a:off x="3582087" y="1989614"/>
            <a:ext cx="1779374" cy="2217860"/>
            <a:chOff x="3582087" y="1989614"/>
            <a:chExt cx="1779374" cy="2217860"/>
          </a:xfrm>
        </p:grpSpPr>
        <p:pic>
          <p:nvPicPr>
            <p:cNvPr id="11" name="Picture 10" descr="A person injecting a syringe into a arm&#10;&#10;AI-generated content may be incorrect.">
              <a:extLst>
                <a:ext uri="{FF2B5EF4-FFF2-40B4-BE49-F238E27FC236}">
                  <a16:creationId xmlns:a16="http://schemas.microsoft.com/office/drawing/2014/main" id="{878E7E68-2E02-0D30-8FE5-8C76D5638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2087" y="2428100"/>
              <a:ext cx="1779374" cy="1779374"/>
            </a:xfrm>
            <a:prstGeom prst="round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D1554-5353-926F-5907-3C87D97D1BE4}"/>
                </a:ext>
              </a:extLst>
            </p:cNvPr>
            <p:cNvSpPr txBox="1"/>
            <p:nvPr/>
          </p:nvSpPr>
          <p:spPr>
            <a:xfrm>
              <a:off x="3688935" y="1989614"/>
              <a:ext cx="1565678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fr-CH" altLang="en-US" sz="1800" b="1" dirty="0" err="1"/>
                <a:t>Intravenös</a:t>
              </a:r>
              <a:endParaRPr lang="en-CH" sz="18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EBC836B-ED32-4622-F491-A394E74A9F3D}"/>
              </a:ext>
            </a:extLst>
          </p:cNvPr>
          <p:cNvSpPr txBox="1"/>
          <p:nvPr/>
        </p:nvSpPr>
        <p:spPr>
          <a:xfrm>
            <a:off x="3411029" y="4329961"/>
            <a:ext cx="2121490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CH" altLang="en-US" sz="1600" dirty="0" err="1"/>
              <a:t>Latenz</a:t>
            </a:r>
            <a:r>
              <a:rPr lang="fr-CH" altLang="en-US" sz="1600" dirty="0"/>
              <a:t> 30-120 sec</a:t>
            </a:r>
          </a:p>
          <a:p>
            <a:pPr algn="ctr"/>
            <a:r>
              <a:rPr lang="fr-CH" altLang="en-US" sz="1600" dirty="0" err="1"/>
              <a:t>Spitzenkonzentration</a:t>
            </a:r>
            <a:r>
              <a:rPr lang="fr-CH" altLang="en-US" sz="1600" dirty="0"/>
              <a:t> 5-10 minutes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03AB4FE-95F4-39AF-7EFE-1BB3E94B9066}"/>
              </a:ext>
            </a:extLst>
          </p:cNvPr>
          <p:cNvGrpSpPr/>
          <p:nvPr/>
        </p:nvGrpSpPr>
        <p:grpSpPr>
          <a:xfrm>
            <a:off x="6150921" y="1989614"/>
            <a:ext cx="1779374" cy="2212867"/>
            <a:chOff x="6150921" y="1989614"/>
            <a:chExt cx="1779374" cy="2212867"/>
          </a:xfrm>
        </p:grpSpPr>
        <p:pic>
          <p:nvPicPr>
            <p:cNvPr id="15" name="Picture 14" descr="A person smoking a bong&#10;&#10;AI-generated content may be incorrect.">
              <a:extLst>
                <a:ext uri="{FF2B5EF4-FFF2-40B4-BE49-F238E27FC236}">
                  <a16:creationId xmlns:a16="http://schemas.microsoft.com/office/drawing/2014/main" id="{021457E2-3011-AC44-2368-801A65632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0921" y="2423107"/>
              <a:ext cx="1779374" cy="177937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556719-B324-6C8C-17F5-5D00AF6A9F62}"/>
                </a:ext>
              </a:extLst>
            </p:cNvPr>
            <p:cNvSpPr txBox="1"/>
            <p:nvPr/>
          </p:nvSpPr>
          <p:spPr>
            <a:xfrm>
              <a:off x="6257769" y="1989614"/>
              <a:ext cx="1565678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fr-CH" altLang="en-US" sz="1800" b="1" dirty="0" err="1"/>
                <a:t>Inhaliert</a:t>
              </a:r>
              <a:endParaRPr lang="en-CH" sz="1800" b="1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EB58F98-203A-44D5-FC05-315AD2DB9E60}"/>
              </a:ext>
            </a:extLst>
          </p:cNvPr>
          <p:cNvSpPr txBox="1"/>
          <p:nvPr/>
        </p:nvSpPr>
        <p:spPr>
          <a:xfrm>
            <a:off x="5979863" y="4292675"/>
            <a:ext cx="2121490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fr-CH" altLang="en-US" sz="1600" dirty="0" err="1"/>
              <a:t>Latenz</a:t>
            </a:r>
            <a:r>
              <a:rPr lang="fr-CH" altLang="en-US" sz="1600" dirty="0"/>
              <a:t> 3-10 sec</a:t>
            </a:r>
          </a:p>
          <a:p>
            <a:pPr algn="ctr"/>
            <a:r>
              <a:rPr lang="fr-CH" altLang="en-US" sz="1600" dirty="0" err="1"/>
              <a:t>Spitzenkonzentration</a:t>
            </a:r>
            <a:r>
              <a:rPr lang="fr-CH" altLang="en-US" sz="1600" dirty="0"/>
              <a:t> 2-5 minutes</a:t>
            </a:r>
          </a:p>
        </p:txBody>
      </p:sp>
    </p:spTree>
    <p:extLst>
      <p:ext uri="{BB962C8B-B14F-4D97-AF65-F5344CB8AC3E}">
        <p14:creationId xmlns:p14="http://schemas.microsoft.com/office/powerpoint/2010/main" val="263569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3" grpId="0" uiExpand="1" build="p" bldLvl="5"/>
      <p:bldP spid="17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C2CD787F-0DA3-3E46-56A9-3F0E2C9AB15B}"/>
              </a:ext>
            </a:extLst>
          </p:cNvPr>
          <p:cNvGrpSpPr/>
          <p:nvPr/>
        </p:nvGrpSpPr>
        <p:grpSpPr>
          <a:xfrm>
            <a:off x="104219" y="1994369"/>
            <a:ext cx="3767709" cy="1797494"/>
            <a:chOff x="104219" y="1994369"/>
            <a:chExt cx="3767709" cy="1797494"/>
          </a:xfrm>
        </p:grpSpPr>
        <p:pic>
          <p:nvPicPr>
            <p:cNvPr id="7" name="Picture 6" descr="A person smoking a pipe&#10;&#10;AI-generated content may be incorrect.">
              <a:extLst>
                <a:ext uri="{FF2B5EF4-FFF2-40B4-BE49-F238E27FC236}">
                  <a16:creationId xmlns:a16="http://schemas.microsoft.com/office/drawing/2014/main" id="{D4FA1405-F5AD-72ED-DD87-95B2E7D62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2074434" y="1994369"/>
              <a:ext cx="1797494" cy="1797494"/>
            </a:xfrm>
            <a:prstGeom prst="ellipse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D9A073-430D-0604-3C23-5DEE45319BD4}"/>
                </a:ext>
              </a:extLst>
            </p:cNvPr>
            <p:cNvSpPr txBox="1"/>
            <p:nvPr/>
          </p:nvSpPr>
          <p:spPr>
            <a:xfrm>
              <a:off x="104219" y="2632250"/>
              <a:ext cx="1805715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r"/>
              <a:r>
                <a:rPr lang="en-GB" sz="1400" dirty="0" err="1"/>
                <a:t>besondere</a:t>
              </a:r>
              <a:r>
                <a:rPr lang="en-GB" sz="1400" dirty="0"/>
                <a:t> </a:t>
              </a:r>
              <a:r>
                <a:rPr lang="en-GB" sz="1400" dirty="0" err="1"/>
                <a:t>Konsumentenprofile</a:t>
              </a:r>
              <a:endParaRPr lang="en-CH" sz="1400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1D39FBE-F39B-C8E0-5123-0FC09CDD9601}"/>
              </a:ext>
            </a:extLst>
          </p:cNvPr>
          <p:cNvGrpSpPr/>
          <p:nvPr/>
        </p:nvGrpSpPr>
        <p:grpSpPr>
          <a:xfrm>
            <a:off x="363838" y="402899"/>
            <a:ext cx="3311274" cy="1403861"/>
            <a:chOff x="363838" y="402899"/>
            <a:chExt cx="3311274" cy="1403861"/>
          </a:xfrm>
        </p:grpSpPr>
        <p:pic>
          <p:nvPicPr>
            <p:cNvPr id="13" name="Picture 12" descr="A pile of rocks and a star&#10;&#10;AI-generated content may be incorrect.">
              <a:extLst>
                <a:ext uri="{FF2B5EF4-FFF2-40B4-BE49-F238E27FC236}">
                  <a16:creationId xmlns:a16="http://schemas.microsoft.com/office/drawing/2014/main" id="{908E5146-C4ED-E30E-FD44-356C6A8B1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1251" y="402899"/>
              <a:ext cx="1403861" cy="1403861"/>
            </a:xfrm>
            <a:prstGeom prst="ellipse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D35DDA-6F99-8571-E1D5-90BA08D14D6D}"/>
                </a:ext>
              </a:extLst>
            </p:cNvPr>
            <p:cNvSpPr txBox="1"/>
            <p:nvPr/>
          </p:nvSpPr>
          <p:spPr>
            <a:xfrm>
              <a:off x="363838" y="711174"/>
              <a:ext cx="1690127" cy="7386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400"/>
              </a:lvl1pPr>
            </a:lstStyle>
            <a:p>
              <a:pPr algn="r"/>
              <a:r>
                <a:rPr lang="en-GB" dirty="0" err="1"/>
                <a:t>spezifische</a:t>
              </a:r>
              <a:r>
                <a:rPr lang="en-GB" dirty="0"/>
                <a:t> </a:t>
              </a:r>
              <a:r>
                <a:rPr lang="en-GB" dirty="0" err="1"/>
                <a:t>pharmakologische</a:t>
              </a:r>
              <a:r>
                <a:rPr lang="en-GB" dirty="0"/>
                <a:t> </a:t>
              </a:r>
              <a:r>
                <a:rPr lang="en-GB" dirty="0" err="1"/>
                <a:t>Eigenschaften</a:t>
              </a:r>
              <a:endParaRPr lang="en-GB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26645C2-6C57-C2B5-8585-9F33508591AE}"/>
              </a:ext>
            </a:extLst>
          </p:cNvPr>
          <p:cNvGrpSpPr/>
          <p:nvPr/>
        </p:nvGrpSpPr>
        <p:grpSpPr>
          <a:xfrm>
            <a:off x="363838" y="3977984"/>
            <a:ext cx="3302008" cy="1385329"/>
            <a:chOff x="363838" y="3977984"/>
            <a:chExt cx="3302008" cy="1385329"/>
          </a:xfrm>
        </p:grpSpPr>
        <p:pic>
          <p:nvPicPr>
            <p:cNvPr id="17" name="Picture 16" descr="A group of homeless men sitting on the street&#10;&#10;AI-generated content may be incorrect.">
              <a:extLst>
                <a:ext uri="{FF2B5EF4-FFF2-40B4-BE49-F238E27FC236}">
                  <a16:creationId xmlns:a16="http://schemas.microsoft.com/office/drawing/2014/main" id="{06381DB4-C8E8-6D26-5F06-6E70A39DC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0517" y="3977984"/>
              <a:ext cx="1385329" cy="1385329"/>
            </a:xfrm>
            <a:prstGeom prst="ellipse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5CEA7C-C225-099F-31EB-C0DCAC962A3B}"/>
                </a:ext>
              </a:extLst>
            </p:cNvPr>
            <p:cNvSpPr txBox="1"/>
            <p:nvPr/>
          </p:nvSpPr>
          <p:spPr>
            <a:xfrm>
              <a:off x="363838" y="4399007"/>
              <a:ext cx="1661986" cy="7386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r">
                <a:defRPr sz="1400"/>
              </a:lvl1pPr>
            </a:lstStyle>
            <a:p>
              <a:r>
                <a:rPr lang="en-GB" dirty="0" err="1"/>
                <a:t>besondere</a:t>
              </a:r>
              <a:r>
                <a:rPr lang="en-GB" dirty="0"/>
                <a:t> </a:t>
              </a:r>
              <a:r>
                <a:rPr lang="en-GB" dirty="0" err="1"/>
                <a:t>Umstände</a:t>
              </a:r>
              <a:r>
                <a:rPr lang="en-GB" dirty="0"/>
                <a:t> </a:t>
              </a:r>
              <a:r>
                <a:rPr lang="en-GB" dirty="0" err="1"/>
                <a:t>Konsum</a:t>
              </a:r>
              <a:endParaRPr lang="en-GB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CECF08A-CDC3-66D0-F432-8879E624C22C}"/>
              </a:ext>
            </a:extLst>
          </p:cNvPr>
          <p:cNvGrpSpPr/>
          <p:nvPr/>
        </p:nvGrpSpPr>
        <p:grpSpPr>
          <a:xfrm>
            <a:off x="6910447" y="1994369"/>
            <a:ext cx="1801068" cy="2198329"/>
            <a:chOff x="6910447" y="1994369"/>
            <a:chExt cx="1801068" cy="2198329"/>
          </a:xfrm>
        </p:grpSpPr>
        <p:pic>
          <p:nvPicPr>
            <p:cNvPr id="23" name="Picture 22" descr="A person with a white nose&#10;&#10;AI-generated content may be incorrect.">
              <a:extLst>
                <a:ext uri="{FF2B5EF4-FFF2-40B4-BE49-F238E27FC236}">
                  <a16:creationId xmlns:a16="http://schemas.microsoft.com/office/drawing/2014/main" id="{B6D1E1EF-814E-F9B2-7102-FF233C042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10447" y="1994369"/>
              <a:ext cx="1801068" cy="1797494"/>
            </a:xfrm>
            <a:prstGeom prst="ellipse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007B750-D2C0-73EF-46EB-8FE1F530E560}"/>
                </a:ext>
              </a:extLst>
            </p:cNvPr>
            <p:cNvSpPr txBox="1"/>
            <p:nvPr/>
          </p:nvSpPr>
          <p:spPr>
            <a:xfrm>
              <a:off x="7006410" y="3884923"/>
              <a:ext cx="1605566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CH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Kokain-Konsument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474A0CD-A479-739D-831A-16722CC47F84}"/>
              </a:ext>
            </a:extLst>
          </p:cNvPr>
          <p:cNvGrpSpPr/>
          <p:nvPr/>
        </p:nvGrpSpPr>
        <p:grpSpPr>
          <a:xfrm>
            <a:off x="4606533" y="2108462"/>
            <a:ext cx="1569308" cy="2107643"/>
            <a:chOff x="4606533" y="2108462"/>
            <a:chExt cx="1569308" cy="2107643"/>
          </a:xfrm>
        </p:grpSpPr>
        <p:pic>
          <p:nvPicPr>
            <p:cNvPr id="21" name="Picture 20" descr="A person sitting in a chair talking to another person&#10;&#10;AI-generated content may be incorrect.">
              <a:extLst>
                <a:ext uri="{FF2B5EF4-FFF2-40B4-BE49-F238E27FC236}">
                  <a16:creationId xmlns:a16="http://schemas.microsoft.com/office/drawing/2014/main" id="{5F07755B-0957-3AB7-8318-BA2F25F84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Photocopy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06533" y="2108462"/>
              <a:ext cx="1569308" cy="1569308"/>
            </a:xfrm>
            <a:prstGeom prst="round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2015092-6FBC-BCBA-BB92-8016149E90DF}"/>
                </a:ext>
              </a:extLst>
            </p:cNvPr>
            <p:cNvSpPr txBox="1"/>
            <p:nvPr/>
          </p:nvSpPr>
          <p:spPr>
            <a:xfrm>
              <a:off x="4703821" y="3692887"/>
              <a:ext cx="1374733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ctr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1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Therapeutische</a:t>
              </a:r>
              <a:r>
                <a:rPr kumimoji="0" lang="en-GB" sz="1400" b="0" i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  <a:p>
              <a:pPr marL="0" marR="0" indent="0" algn="ctr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1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Ansätze</a:t>
              </a:r>
              <a:endParaRPr kumimoji="0" lang="en-CH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7" name="Picture 26" descr="A grey line in a black background&#10;&#10;AI-generated content may be incorrect.">
            <a:extLst>
              <a:ext uri="{FF2B5EF4-FFF2-40B4-BE49-F238E27FC236}">
                <a16:creationId xmlns:a16="http://schemas.microsoft.com/office/drawing/2014/main" id="{D0B32D7D-5592-E5F4-C838-625AA5928CA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3720" y="2651882"/>
            <a:ext cx="938848" cy="523220"/>
          </a:xfrm>
          <a:prstGeom prst="rect">
            <a:avLst/>
          </a:prstGeom>
        </p:spPr>
      </p:pic>
      <p:cxnSp>
        <p:nvCxnSpPr>
          <p:cNvPr id="31" name="Curved Connector 30">
            <a:extLst>
              <a:ext uri="{FF2B5EF4-FFF2-40B4-BE49-F238E27FC236}">
                <a16:creationId xmlns:a16="http://schemas.microsoft.com/office/drawing/2014/main" id="{BFD25B78-62CC-07EF-FC9C-9F8E66C5E16D}"/>
              </a:ext>
            </a:extLst>
          </p:cNvPr>
          <p:cNvCxnSpPr>
            <a:stCxn id="7" idx="2"/>
            <a:endCxn id="21" idx="1"/>
          </p:cNvCxnSpPr>
          <p:nvPr/>
        </p:nvCxnSpPr>
        <p:spPr>
          <a:xfrm>
            <a:off x="3871928" y="2893116"/>
            <a:ext cx="734605" cy="12700"/>
          </a:xfrm>
          <a:prstGeom prst="curvedConnector3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ysDot"/>
            <a:bevel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7B34C3E-9DC4-BA12-12CC-37E90F90F493}"/>
              </a:ext>
            </a:extLst>
          </p:cNvPr>
          <p:cNvCxnSpPr>
            <a:stCxn id="13" idx="4"/>
            <a:endCxn id="7" idx="0"/>
          </p:cNvCxnSpPr>
          <p:nvPr/>
        </p:nvCxnSpPr>
        <p:spPr>
          <a:xfrm flipH="1">
            <a:off x="2973181" y="1806760"/>
            <a:ext cx="1" cy="187609"/>
          </a:xfrm>
          <a:prstGeom prst="line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bevel/>
            <a:tailEnd type="stealth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C39142D-4948-A277-7EDD-511674404ED8}"/>
              </a:ext>
            </a:extLst>
          </p:cNvPr>
          <p:cNvCxnSpPr>
            <a:stCxn id="17" idx="0"/>
            <a:endCxn id="7" idx="4"/>
          </p:cNvCxnSpPr>
          <p:nvPr/>
        </p:nvCxnSpPr>
        <p:spPr>
          <a:xfrm flipH="1" flipV="1">
            <a:off x="2973181" y="3791863"/>
            <a:ext cx="1" cy="186121"/>
          </a:xfrm>
          <a:prstGeom prst="line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bevel/>
            <a:tailEnd type="stealth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387040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7085A-5C98-3323-0F17-98095D1F6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254CDD69-C0FF-4734-F3EC-B7518F505996}"/>
              </a:ext>
            </a:extLst>
          </p:cNvPr>
          <p:cNvGrpSpPr/>
          <p:nvPr/>
        </p:nvGrpSpPr>
        <p:grpSpPr>
          <a:xfrm>
            <a:off x="5232665" y="1017661"/>
            <a:ext cx="1062681" cy="1330853"/>
            <a:chOff x="5232665" y="1017661"/>
            <a:chExt cx="1062681" cy="1330853"/>
          </a:xfrm>
        </p:grpSpPr>
        <p:pic>
          <p:nvPicPr>
            <p:cNvPr id="13" name="Picture 12" descr="A person holding his hands out with many people around them&#10;&#10;AI-generated content may be incorrect.">
              <a:extLst>
                <a:ext uri="{FF2B5EF4-FFF2-40B4-BE49-F238E27FC236}">
                  <a16:creationId xmlns:a16="http://schemas.microsoft.com/office/drawing/2014/main" id="{FC4D67EF-D1B5-04B8-1736-5F9C56FB9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45080" y="1017661"/>
              <a:ext cx="837853" cy="837853"/>
            </a:xfrm>
            <a:prstGeom prst="round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982CFA0-A85E-DCAC-0752-1CE95C59927C}"/>
                </a:ext>
              </a:extLst>
            </p:cNvPr>
            <p:cNvSpPr txBox="1"/>
            <p:nvPr/>
          </p:nvSpPr>
          <p:spPr>
            <a:xfrm>
              <a:off x="5232665" y="1886849"/>
              <a:ext cx="1062681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effectLst/>
                  <a:latin typeface="MyriadPro"/>
                </a:rPr>
                <a:t>Case Management </a:t>
              </a:r>
              <a:endParaRPr lang="en-CH" sz="1200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768B5F2-D414-F412-D9F4-81DBF27D99F5}"/>
              </a:ext>
            </a:extLst>
          </p:cNvPr>
          <p:cNvGrpSpPr/>
          <p:nvPr/>
        </p:nvGrpSpPr>
        <p:grpSpPr>
          <a:xfrm>
            <a:off x="1438713" y="1008051"/>
            <a:ext cx="844496" cy="1109631"/>
            <a:chOff x="1438713" y="1008051"/>
            <a:chExt cx="844496" cy="1109631"/>
          </a:xfrm>
        </p:grpSpPr>
        <p:pic>
          <p:nvPicPr>
            <p:cNvPr id="17" name="Picture 16" descr="A couple of men walking in a street&#10;&#10;AI-generated content may be incorrect.">
              <a:extLst>
                <a:ext uri="{FF2B5EF4-FFF2-40B4-BE49-F238E27FC236}">
                  <a16:creationId xmlns:a16="http://schemas.microsoft.com/office/drawing/2014/main" id="{F5B16D65-4104-A827-8A47-B8F0DFCA2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5356" y="1008051"/>
              <a:ext cx="837853" cy="837853"/>
            </a:xfrm>
            <a:prstGeom prst="round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B56C58A-6823-42B7-A66E-66D41775A764}"/>
                </a:ext>
              </a:extLst>
            </p:cNvPr>
            <p:cNvSpPr txBox="1"/>
            <p:nvPr/>
          </p:nvSpPr>
          <p:spPr>
            <a:xfrm>
              <a:off x="1438713" y="1840683"/>
              <a:ext cx="837853" cy="2769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200">
                  <a:effectLst/>
                  <a:latin typeface="MyriadPro"/>
                </a:defRPr>
              </a:lvl1pPr>
            </a:lstStyle>
            <a:p>
              <a:r>
                <a:rPr lang="en-GB" dirty="0"/>
                <a:t>Outreach</a:t>
              </a:r>
              <a:endParaRPr lang="en-CH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2240142-0B0E-17AB-7B17-2751093F8342}"/>
              </a:ext>
            </a:extLst>
          </p:cNvPr>
          <p:cNvGrpSpPr/>
          <p:nvPr/>
        </p:nvGrpSpPr>
        <p:grpSpPr>
          <a:xfrm>
            <a:off x="4037225" y="3615903"/>
            <a:ext cx="837853" cy="1114852"/>
            <a:chOff x="4037225" y="3615903"/>
            <a:chExt cx="837853" cy="1114852"/>
          </a:xfrm>
        </p:grpSpPr>
        <p:pic>
          <p:nvPicPr>
            <p:cNvPr id="21" name="Picture 20" descr="A person sitting on a couch with a clipboard and a person sitting on a couch&#10;&#10;AI-generated content may be incorrect.">
              <a:extLst>
                <a:ext uri="{FF2B5EF4-FFF2-40B4-BE49-F238E27FC236}">
                  <a16:creationId xmlns:a16="http://schemas.microsoft.com/office/drawing/2014/main" id="{B0E6FF6F-AE78-F29A-4F09-64AA8D34A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7225" y="3615903"/>
              <a:ext cx="837853" cy="837853"/>
            </a:xfrm>
            <a:prstGeom prst="round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A03AF4-FC20-6E42-AF16-0FFED4058D70}"/>
                </a:ext>
              </a:extLst>
            </p:cNvPr>
            <p:cNvSpPr txBox="1"/>
            <p:nvPr/>
          </p:nvSpPr>
          <p:spPr>
            <a:xfrm>
              <a:off x="4190480" y="4453756"/>
              <a:ext cx="531341" cy="2769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effectLst/>
                  <a:latin typeface="MyriadPro"/>
                </a:rPr>
                <a:t>KVT</a:t>
              </a:r>
              <a:endParaRPr lang="en-CH" sz="1200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9F3E732-DF0C-A753-FCFC-8FD38FC5F231}"/>
              </a:ext>
            </a:extLst>
          </p:cNvPr>
          <p:cNvGrpSpPr/>
          <p:nvPr/>
        </p:nvGrpSpPr>
        <p:grpSpPr>
          <a:xfrm>
            <a:off x="5202040" y="3662069"/>
            <a:ext cx="1062681" cy="1336555"/>
            <a:chOff x="5202040" y="3662069"/>
            <a:chExt cx="1062681" cy="1336555"/>
          </a:xfrm>
        </p:grpSpPr>
        <p:pic>
          <p:nvPicPr>
            <p:cNvPr id="24" name="Picture 23" descr="A hand holding a badge&#10;&#10;AI-generated content may be incorrect.">
              <a:extLst>
                <a:ext uri="{FF2B5EF4-FFF2-40B4-BE49-F238E27FC236}">
                  <a16:creationId xmlns:a16="http://schemas.microsoft.com/office/drawing/2014/main" id="{22688C90-5D45-1B8A-06B2-C65714E5C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74326" y="3662069"/>
              <a:ext cx="837853" cy="837853"/>
            </a:xfrm>
            <a:prstGeom prst="round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C799DB-9532-AF27-A0FD-8E10A207D748}"/>
                </a:ext>
              </a:extLst>
            </p:cNvPr>
            <p:cNvSpPr txBox="1"/>
            <p:nvPr/>
          </p:nvSpPr>
          <p:spPr>
            <a:xfrm>
              <a:off x="5202040" y="4536959"/>
              <a:ext cx="1062681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effectLst/>
                  <a:latin typeface="MyriadPro"/>
                </a:rPr>
                <a:t>Contingency</a:t>
              </a:r>
            </a:p>
            <a:p>
              <a:pPr algn="ctr"/>
              <a:r>
                <a:rPr lang="en-GB" sz="1200" dirty="0">
                  <a:latin typeface="MyriadPro"/>
                </a:rPr>
                <a:t>management</a:t>
              </a:r>
              <a:endParaRPr lang="en-CH" sz="1200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72F1A7F-3AA6-13E3-F0DF-486B3177EECB}"/>
              </a:ext>
            </a:extLst>
          </p:cNvPr>
          <p:cNvGrpSpPr/>
          <p:nvPr/>
        </p:nvGrpSpPr>
        <p:grpSpPr>
          <a:xfrm>
            <a:off x="4037222" y="994075"/>
            <a:ext cx="842217" cy="1315439"/>
            <a:chOff x="4037222" y="994075"/>
            <a:chExt cx="842217" cy="1315439"/>
          </a:xfrm>
        </p:grpSpPr>
        <p:pic>
          <p:nvPicPr>
            <p:cNvPr id="27" name="Picture 26" descr="A hand holding a key&#10;&#10;AI-generated content may be incorrect.">
              <a:extLst>
                <a:ext uri="{FF2B5EF4-FFF2-40B4-BE49-F238E27FC236}">
                  <a16:creationId xmlns:a16="http://schemas.microsoft.com/office/drawing/2014/main" id="{0439ABDC-E72C-D964-E42F-EAEF4879D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7222" y="994075"/>
              <a:ext cx="837853" cy="837853"/>
            </a:xfrm>
            <a:prstGeom prst="round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B21E7C-04B3-16B2-E08E-904C43486157}"/>
                </a:ext>
              </a:extLst>
            </p:cNvPr>
            <p:cNvSpPr txBox="1"/>
            <p:nvPr/>
          </p:nvSpPr>
          <p:spPr>
            <a:xfrm>
              <a:off x="4041586" y="1847849"/>
              <a:ext cx="837853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200">
                  <a:effectLst/>
                  <a:latin typeface="MyriadPro"/>
                </a:defRPr>
              </a:lvl1pPr>
            </a:lstStyle>
            <a:p>
              <a:r>
                <a:rPr lang="en-GB" dirty="0"/>
                <a:t>Housing</a:t>
              </a:r>
            </a:p>
            <a:p>
              <a:r>
                <a:rPr lang="en-GB" dirty="0"/>
                <a:t>first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C8B85EE-F98B-5CB8-2340-1A2A2869EAD9}"/>
              </a:ext>
            </a:extLst>
          </p:cNvPr>
          <p:cNvSpPr txBox="1"/>
          <p:nvPr/>
        </p:nvSpPr>
        <p:spPr>
          <a:xfrm>
            <a:off x="463378" y="5478879"/>
            <a:ext cx="8217243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rtl="0"/>
            <a:r>
              <a:rPr lang="en-GB" sz="500" dirty="0">
                <a:effectLst/>
                <a:latin typeface="MyriadPro"/>
              </a:rPr>
              <a:t>Chum et al. 2020; </a:t>
            </a:r>
            <a:r>
              <a:rPr lang="en-GB" sz="500" dirty="0" err="1">
                <a:effectLst/>
                <a:latin typeface="MyriadPro"/>
              </a:rPr>
              <a:t>Lanehart</a:t>
            </a:r>
            <a:r>
              <a:rPr lang="en-GB" sz="500" dirty="0">
                <a:effectLst/>
                <a:latin typeface="MyriadPro"/>
              </a:rPr>
              <a:t> et al. 1994; Corsi et al. 2010; Abdul-</a:t>
            </a:r>
            <a:r>
              <a:rPr lang="en-GB" sz="500" dirty="0" err="1">
                <a:effectLst/>
                <a:latin typeface="MyriadPro"/>
              </a:rPr>
              <a:t>Quader</a:t>
            </a:r>
            <a:r>
              <a:rPr lang="en-GB" sz="500" dirty="0">
                <a:effectLst/>
                <a:latin typeface="MyriadPro"/>
              </a:rPr>
              <a:t> et al. 1992, McCoy et al. 1993, </a:t>
            </a:r>
            <a:r>
              <a:rPr lang="en-GB" sz="500" dirty="0" err="1">
                <a:effectLst/>
                <a:latin typeface="MyriadPro"/>
              </a:rPr>
              <a:t>Malotte</a:t>
            </a:r>
            <a:r>
              <a:rPr lang="en-GB" sz="500" dirty="0">
                <a:effectLst/>
                <a:latin typeface="MyriadPro"/>
              </a:rPr>
              <a:t> et al. 2001, Rosenblum et al. 2002, </a:t>
            </a:r>
            <a:r>
              <a:rPr lang="en-GB" sz="500" dirty="0" err="1">
                <a:effectLst/>
                <a:latin typeface="MyriadPro"/>
              </a:rPr>
              <a:t>Mayet</a:t>
            </a:r>
            <a:r>
              <a:rPr lang="en-GB" sz="500" dirty="0">
                <a:effectLst/>
                <a:latin typeface="MyriadPro"/>
              </a:rPr>
              <a:t> et al. 2008, Rudolph et al. 2011, </a:t>
            </a:r>
            <a:r>
              <a:rPr lang="en-GB" sz="500" dirty="0" err="1">
                <a:effectLst/>
                <a:latin typeface="MyriadPro"/>
              </a:rPr>
              <a:t>Reback</a:t>
            </a:r>
            <a:r>
              <a:rPr lang="en-GB" sz="500" dirty="0">
                <a:effectLst/>
                <a:latin typeface="MyriadPro"/>
              </a:rPr>
              <a:t> u. Fletcher 2014; </a:t>
            </a:r>
            <a:r>
              <a:rPr lang="en-GB" sz="500" dirty="0" err="1">
                <a:effectLst/>
                <a:latin typeface="MyriadPro"/>
              </a:rPr>
              <a:t>Malote</a:t>
            </a:r>
            <a:r>
              <a:rPr lang="en-GB" sz="500" dirty="0">
                <a:effectLst/>
                <a:latin typeface="MyriadPro"/>
              </a:rPr>
              <a:t> et al. 2001; Rosenblum et al. 2002, </a:t>
            </a:r>
            <a:r>
              <a:rPr lang="en-GB" sz="500" dirty="0" err="1">
                <a:effectLst/>
                <a:latin typeface="MyriadPro"/>
              </a:rPr>
              <a:t>Yahne</a:t>
            </a:r>
            <a:r>
              <a:rPr lang="en-GB" sz="500" dirty="0">
                <a:effectLst/>
                <a:latin typeface="MyriadPro"/>
              </a:rPr>
              <a:t> et al. 2002, </a:t>
            </a:r>
            <a:r>
              <a:rPr lang="en-GB" sz="500" dirty="0" err="1">
                <a:effectLst/>
                <a:latin typeface="MyriadPro"/>
              </a:rPr>
              <a:t>Reback</a:t>
            </a:r>
            <a:r>
              <a:rPr lang="en-GB" sz="500" dirty="0">
                <a:effectLst/>
                <a:latin typeface="MyriadPro"/>
              </a:rPr>
              <a:t> u. Fletcher 2014; </a:t>
            </a:r>
            <a:r>
              <a:rPr lang="en-GB" sz="500" dirty="0" err="1">
                <a:effectLst/>
                <a:latin typeface="MyriadPro"/>
              </a:rPr>
              <a:t>Latkin</a:t>
            </a:r>
            <a:r>
              <a:rPr lang="en-GB" sz="500" dirty="0">
                <a:effectLst/>
                <a:latin typeface="MyriadPro"/>
              </a:rPr>
              <a:t> et al. 2003, Coviello et al. 2006; </a:t>
            </a:r>
            <a:r>
              <a:rPr lang="en-GB" sz="500" dirty="0" err="1">
                <a:effectLst/>
                <a:latin typeface="MyriadPro"/>
              </a:rPr>
              <a:t>Gottheil</a:t>
            </a:r>
            <a:r>
              <a:rPr lang="en-GB" sz="500" dirty="0">
                <a:effectLst/>
                <a:latin typeface="MyriadPro"/>
              </a:rPr>
              <a:t> et al. 1997; </a:t>
            </a:r>
            <a:r>
              <a:rPr lang="en-GB" sz="500" dirty="0" err="1">
                <a:effectLst/>
                <a:latin typeface="MyriadPro"/>
              </a:rPr>
              <a:t>Henskens</a:t>
            </a:r>
            <a:r>
              <a:rPr lang="en-GB" sz="500" dirty="0">
                <a:effectLst/>
                <a:latin typeface="MyriadPro"/>
              </a:rPr>
              <a:t> et al. 2008; Bowser et al. 2008; </a:t>
            </a:r>
            <a:r>
              <a:rPr kumimoji="0" lang="en-CH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Latkin et al. 2003, Jozaghi et al. 2016, Hay et al. 2017; Fischer et al. 2015; Coviello et al. 2001; Higgins et al. 1994, Silverman et al. 1996, Higgins et al. 2000, Rawson et al. 2002; Petry et al. 2000; Prendergast et al. 2006; Milby et al. 2000, Silverman et al. 2001; Marlowe et al. 2003, Milby et al. 2003, Schumacher et al. 2003; Vandrey et al. 2007; Kirby et al. 1998, Epstein et al. 2003, McKee et al. 2007, Carroll et al. 2016, Schottenfeld et al. 2011, Higgins et al. 2000</a:t>
            </a:r>
            <a:r>
              <a:rPr kumimoji="0" lang="en-CH" altLang="en-CH" sz="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, </a:t>
            </a:r>
            <a:r>
              <a:rPr kumimoji="0" lang="en-CH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Miguel et al. 2016</a:t>
            </a:r>
            <a:r>
              <a:rPr kumimoji="0" lang="en-CH" altLang="en-CH" sz="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, </a:t>
            </a:r>
            <a:r>
              <a:rPr kumimoji="0" lang="en-CH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de Queiroz Constantino Miguel et al. 2019, Roll et al. 2004; </a:t>
            </a:r>
            <a:r>
              <a:rPr kumimoji="0" lang="en-GB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Carroll u. </a:t>
            </a:r>
            <a:r>
              <a:rPr kumimoji="0" lang="en-GB" altLang="en-CH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Onken</a:t>
            </a:r>
            <a:r>
              <a:rPr kumimoji="0" lang="en-GB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 2005; </a:t>
            </a:r>
            <a:r>
              <a:rPr lang="en-GB" sz="500" dirty="0">
                <a:effectLst/>
                <a:latin typeface="MyriadPro"/>
              </a:rPr>
              <a:t>Monti et al. 1997, Maude-Griffin et al. 1998, Rawson et al. 2002, Schroeder et al. 2006, Carroll et al. 2008, 2014; Maude-Griffin et al. 1998; </a:t>
            </a:r>
            <a:r>
              <a:rPr kumimoji="0" lang="en-CH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Stotts et al. 2001, Stein et al. 2009; McKee et al. 2007, Sanchez et al. 2011; Mitcheson et al. 2007; Ingersoll et al. 2011</a:t>
            </a:r>
            <a:endParaRPr kumimoji="0" lang="en-CH" altLang="en-CH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F91B5A1-ACBD-5211-B307-D24BD246B6EF}"/>
              </a:ext>
            </a:extLst>
          </p:cNvPr>
          <p:cNvGrpSpPr/>
          <p:nvPr/>
        </p:nvGrpSpPr>
        <p:grpSpPr>
          <a:xfrm>
            <a:off x="2733728" y="994075"/>
            <a:ext cx="853074" cy="1131995"/>
            <a:chOff x="2733728" y="994075"/>
            <a:chExt cx="853074" cy="1131995"/>
          </a:xfrm>
        </p:grpSpPr>
        <p:pic>
          <p:nvPicPr>
            <p:cNvPr id="32" name="Picture 31" descr="A person standing on a bench next to a person sitting on a bench&#10;&#10;AI-generated content may be incorrect.">
              <a:extLst>
                <a:ext uri="{FF2B5EF4-FFF2-40B4-BE49-F238E27FC236}">
                  <a16:creationId xmlns:a16="http://schemas.microsoft.com/office/drawing/2014/main" id="{228470B5-6B33-FCA0-767D-602859B90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48948" y="994075"/>
              <a:ext cx="837854" cy="837854"/>
            </a:xfrm>
            <a:prstGeom prst="round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9132E8F-82DA-8935-BC59-41F08C51C67E}"/>
                </a:ext>
              </a:extLst>
            </p:cNvPr>
            <p:cNvSpPr txBox="1"/>
            <p:nvPr/>
          </p:nvSpPr>
          <p:spPr>
            <a:xfrm>
              <a:off x="2733728" y="1849071"/>
              <a:ext cx="837853" cy="2769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effectLst/>
                  <a:latin typeface="MyriadPro"/>
                </a:rPr>
                <a:t>Peers</a:t>
              </a:r>
              <a:endParaRPr lang="en-CH" sz="1200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4D0CDFE-4B9D-7042-B7BB-5CF2A6D85C75}"/>
              </a:ext>
            </a:extLst>
          </p:cNvPr>
          <p:cNvGrpSpPr/>
          <p:nvPr/>
        </p:nvGrpSpPr>
        <p:grpSpPr>
          <a:xfrm>
            <a:off x="6439550" y="1056258"/>
            <a:ext cx="1265737" cy="1500002"/>
            <a:chOff x="6439550" y="1056258"/>
            <a:chExt cx="1265737" cy="150000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7B3A678-D96E-35F9-386F-D4A52C86D76B}"/>
                </a:ext>
              </a:extLst>
            </p:cNvPr>
            <p:cNvSpPr txBox="1"/>
            <p:nvPr/>
          </p:nvSpPr>
          <p:spPr>
            <a:xfrm>
              <a:off x="6439550" y="1909929"/>
              <a:ext cx="1265737" cy="6463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r">
                <a:defRPr sz="1200">
                  <a:effectLst/>
                  <a:latin typeface="MyriadPro"/>
                </a:defRPr>
              </a:lvl1pPr>
            </a:lstStyle>
            <a:p>
              <a:pPr algn="ctr"/>
              <a:r>
                <a:rPr lang="en-GB" altLang="en-CH" dirty="0"/>
                <a:t>Intensive ambulant</a:t>
              </a:r>
            </a:p>
            <a:p>
              <a:pPr algn="ctr"/>
              <a:r>
                <a:rPr lang="en-GB" altLang="en-CH" dirty="0" err="1"/>
                <a:t>Behandlung</a:t>
              </a:r>
              <a:r>
                <a:rPr lang="en-GB" altLang="en-CH" dirty="0"/>
                <a:t> / IOT</a:t>
              </a:r>
              <a:endParaRPr lang="en-CH" dirty="0"/>
            </a:p>
          </p:txBody>
        </p:sp>
        <p:pic>
          <p:nvPicPr>
            <p:cNvPr id="37" name="Picture 36" descr="A person sitting in a chair with a person in a suit talking to another person&#10;&#10;AI-generated content may be incorrect.">
              <a:extLst>
                <a:ext uri="{FF2B5EF4-FFF2-40B4-BE49-F238E27FC236}">
                  <a16:creationId xmlns:a16="http://schemas.microsoft.com/office/drawing/2014/main" id="{FC121E3B-F5D1-4254-10D9-D17BC52DE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8572" y="1056258"/>
              <a:ext cx="837853" cy="837853"/>
            </a:xfrm>
            <a:prstGeom prst="round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DF79990-B73D-5879-1D9E-8C38C905D4D8}"/>
              </a:ext>
            </a:extLst>
          </p:cNvPr>
          <p:cNvGrpSpPr/>
          <p:nvPr/>
        </p:nvGrpSpPr>
        <p:grpSpPr>
          <a:xfrm>
            <a:off x="2623822" y="3615903"/>
            <a:ext cx="1190455" cy="1299518"/>
            <a:chOff x="2623822" y="3615903"/>
            <a:chExt cx="1190455" cy="1299518"/>
          </a:xfrm>
        </p:grpSpPr>
        <p:pic>
          <p:nvPicPr>
            <p:cNvPr id="39" name="Picture 38" descr="A person sitting in a chair with a scale of scales&#10;&#10;AI-generated content may be incorrect.">
              <a:extLst>
                <a:ext uri="{FF2B5EF4-FFF2-40B4-BE49-F238E27FC236}">
                  <a16:creationId xmlns:a16="http://schemas.microsoft.com/office/drawing/2014/main" id="{30C34A23-579A-B7D5-BF37-C33567670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00124" y="3615903"/>
              <a:ext cx="837853" cy="837853"/>
            </a:xfrm>
            <a:prstGeom prst="round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ABFEBF1-D324-7EA7-CD9B-AC39FC3E745D}"/>
                </a:ext>
              </a:extLst>
            </p:cNvPr>
            <p:cNvSpPr txBox="1"/>
            <p:nvPr/>
          </p:nvSpPr>
          <p:spPr>
            <a:xfrm>
              <a:off x="2623822" y="4453756"/>
              <a:ext cx="1190455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r">
                <a:defRPr sz="1200">
                  <a:effectLst/>
                  <a:latin typeface="MyriadPro"/>
                </a:defRPr>
              </a:lvl1pPr>
            </a:lstStyle>
            <a:p>
              <a:pPr algn="ctr"/>
              <a:r>
                <a:rPr lang="en-GB" altLang="en-CH" dirty="0"/>
                <a:t>Motivational Interviewing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FEDCF16-BA2B-DEC4-12E6-FDE8D64610C0}"/>
              </a:ext>
            </a:extLst>
          </p:cNvPr>
          <p:cNvGrpSpPr/>
          <p:nvPr/>
        </p:nvGrpSpPr>
        <p:grpSpPr>
          <a:xfrm>
            <a:off x="2167357" y="2640223"/>
            <a:ext cx="4577583" cy="2516145"/>
            <a:chOff x="2167357" y="2640223"/>
            <a:chExt cx="4577583" cy="25161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5A3B26-37AB-8976-7E58-B4F9CAC6A51F}"/>
                </a:ext>
              </a:extLst>
            </p:cNvPr>
            <p:cNvSpPr txBox="1"/>
            <p:nvPr/>
          </p:nvSpPr>
          <p:spPr>
            <a:xfrm>
              <a:off x="2167357" y="3081217"/>
              <a:ext cx="4577580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>
                <a:defRPr sz="1800"/>
              </a:lvl1pPr>
            </a:lstStyle>
            <a:p>
              <a:pPr algn="ctr"/>
              <a:r>
                <a:rPr lang="en-GB" dirty="0" err="1"/>
                <a:t>Psychotherapeutische</a:t>
              </a:r>
              <a:r>
                <a:rPr lang="en-GB" dirty="0"/>
                <a:t> </a:t>
              </a:r>
              <a:r>
                <a:rPr lang="en-GB" dirty="0" err="1"/>
                <a:t>Ansätze</a:t>
              </a:r>
              <a:endParaRPr lang="en-GB" dirty="0"/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F3509B3A-2A12-2C98-AC91-E20A58B123F6}"/>
                </a:ext>
              </a:extLst>
            </p:cNvPr>
            <p:cNvSpPr/>
            <p:nvPr/>
          </p:nvSpPr>
          <p:spPr>
            <a:xfrm>
              <a:off x="2167359" y="2640223"/>
              <a:ext cx="4577581" cy="2516145"/>
            </a:xfrm>
            <a:prstGeom prst="roundRect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noAutofit/>
            </a:bodyPr>
            <a:lstStyle/>
            <a:p>
              <a:pPr marL="0" marR="0" indent="0" algn="l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CH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121D0BA-A7FB-0938-DB9B-62DB73CA42B6}"/>
              </a:ext>
            </a:extLst>
          </p:cNvPr>
          <p:cNvGrpSpPr/>
          <p:nvPr/>
        </p:nvGrpSpPr>
        <p:grpSpPr>
          <a:xfrm>
            <a:off x="979356" y="480218"/>
            <a:ext cx="7037002" cy="2433073"/>
            <a:chOff x="979356" y="480218"/>
            <a:chExt cx="7037002" cy="24330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D7D6F2-730F-A911-CE7D-CA712F9DD972}"/>
                </a:ext>
              </a:extLst>
            </p:cNvPr>
            <p:cNvSpPr txBox="1"/>
            <p:nvPr/>
          </p:nvSpPr>
          <p:spPr>
            <a:xfrm>
              <a:off x="2405787" y="518826"/>
              <a:ext cx="4100721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800" dirty="0"/>
                <a:t>Organisation </a:t>
              </a:r>
              <a:r>
                <a:rPr lang="en-GB" sz="1800" dirty="0" err="1"/>
                <a:t>Betreuung</a:t>
              </a:r>
              <a:endParaRPr lang="en-GB" sz="1800" dirty="0"/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9C1E5D70-75DE-2AE8-5DF4-0FC8DB492C11}"/>
                </a:ext>
              </a:extLst>
            </p:cNvPr>
            <p:cNvSpPr/>
            <p:nvPr/>
          </p:nvSpPr>
          <p:spPr>
            <a:xfrm>
              <a:off x="979356" y="480218"/>
              <a:ext cx="7037002" cy="2433073"/>
            </a:xfrm>
            <a:prstGeom prst="roundRect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noAutofit/>
            </a:bodyPr>
            <a:lstStyle/>
            <a:p>
              <a:pPr marL="0" marR="0" indent="0" algn="l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CH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134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D295B7-7CDB-50A9-E970-9C8F82C782D0}"/>
              </a:ext>
            </a:extLst>
          </p:cNvPr>
          <p:cNvSpPr txBox="1"/>
          <p:nvPr/>
        </p:nvSpPr>
        <p:spPr>
          <a:xfrm>
            <a:off x="1652701" y="593124"/>
            <a:ext cx="609397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Pharmakologische</a:t>
            </a:r>
            <a:r>
              <a:rPr kumimoji="0" lang="en-GB" sz="36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GB" sz="3600" b="1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Ansätze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BC071E3-8AEA-1DD3-0C42-2B59E35E9B16}"/>
              </a:ext>
            </a:extLst>
          </p:cNvPr>
          <p:cNvGrpSpPr/>
          <p:nvPr/>
        </p:nvGrpSpPr>
        <p:grpSpPr>
          <a:xfrm>
            <a:off x="844035" y="2226742"/>
            <a:ext cx="1959918" cy="2680259"/>
            <a:chOff x="844035" y="2226742"/>
            <a:chExt cx="1959918" cy="268025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F268674-63AB-08D5-3375-06195696B354}"/>
                </a:ext>
              </a:extLst>
            </p:cNvPr>
            <p:cNvSpPr txBox="1"/>
            <p:nvPr/>
          </p:nvSpPr>
          <p:spPr>
            <a:xfrm>
              <a:off x="925731" y="2226742"/>
              <a:ext cx="1807861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400" dirty="0" err="1"/>
                <a:t>Wirkungen</a:t>
              </a:r>
              <a:r>
                <a:rPr lang="en-GB" sz="1400" dirty="0"/>
                <a:t> auf </a:t>
              </a:r>
              <a:r>
                <a:rPr lang="en-GB" sz="1400" dirty="0" err="1"/>
                <a:t>Suchtmechanismen</a:t>
              </a:r>
              <a:endParaRPr lang="en-GB" sz="1400" dirty="0"/>
            </a:p>
          </p:txBody>
        </p:sp>
        <p:pic>
          <p:nvPicPr>
            <p:cNvPr id="11" name="Picture 10" descr="A brain with dots and lines on it&#10;&#10;AI-generated content may be incorrect.">
              <a:extLst>
                <a:ext uri="{FF2B5EF4-FFF2-40B4-BE49-F238E27FC236}">
                  <a16:creationId xmlns:a16="http://schemas.microsoft.com/office/drawing/2014/main" id="{213D8EB5-5128-23B9-54DA-0D4CE4A34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035" y="2947083"/>
              <a:ext cx="1959918" cy="1959918"/>
            </a:xfrm>
            <a:prstGeom prst="round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6BC870-E5AE-2B86-50B4-CEE3D20C2F64}"/>
              </a:ext>
            </a:extLst>
          </p:cNvPr>
          <p:cNvGrpSpPr/>
          <p:nvPr/>
        </p:nvGrpSpPr>
        <p:grpSpPr>
          <a:xfrm>
            <a:off x="3115346" y="2226742"/>
            <a:ext cx="2913308" cy="2675338"/>
            <a:chOff x="3115346" y="2226742"/>
            <a:chExt cx="2913308" cy="26753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41C000-A99B-37C6-E9B1-98807DF95B9E}"/>
                </a:ext>
              </a:extLst>
            </p:cNvPr>
            <p:cNvSpPr txBox="1"/>
            <p:nvPr/>
          </p:nvSpPr>
          <p:spPr>
            <a:xfrm>
              <a:off x="3115346" y="2226742"/>
              <a:ext cx="2913308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400"/>
              </a:lvl1pPr>
            </a:lstStyle>
            <a:p>
              <a:r>
                <a:rPr lang="en-GB" dirty="0" err="1"/>
                <a:t>Agonistische</a:t>
              </a:r>
              <a:r>
                <a:rPr lang="en-GB" dirty="0"/>
                <a:t> </a:t>
              </a:r>
              <a:r>
                <a:rPr lang="en-GB" dirty="0" err="1"/>
                <a:t>Behandlungen</a:t>
              </a:r>
              <a:endParaRPr lang="en-GB" dirty="0"/>
            </a:p>
            <a:p>
              <a:r>
                <a:rPr lang="en-GB" dirty="0" err="1"/>
                <a:t>Substituierende</a:t>
              </a:r>
              <a:r>
                <a:rPr lang="en-GB" dirty="0"/>
                <a:t> </a:t>
              </a:r>
              <a:r>
                <a:rPr lang="en-GB" dirty="0" err="1"/>
                <a:t>Massnahmen</a:t>
              </a:r>
              <a:endParaRPr lang="en-GB" dirty="0"/>
            </a:p>
          </p:txBody>
        </p:sp>
        <p:pic>
          <p:nvPicPr>
            <p:cNvPr id="13" name="Picture 12" descr="A pile of yellow powder and a vial of liquid&#10;&#10;AI-generated content may be incorrect.">
              <a:extLst>
                <a:ext uri="{FF2B5EF4-FFF2-40B4-BE49-F238E27FC236}">
                  <a16:creationId xmlns:a16="http://schemas.microsoft.com/office/drawing/2014/main" id="{4600EE44-E53F-8264-9880-ADF9619C9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52910" y="2942162"/>
              <a:ext cx="1959918" cy="1959918"/>
            </a:xfrm>
            <a:prstGeom prst="round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CAC121-7CF6-E4BA-57FC-F793755908EC}"/>
              </a:ext>
            </a:extLst>
          </p:cNvPr>
          <p:cNvGrpSpPr/>
          <p:nvPr/>
        </p:nvGrpSpPr>
        <p:grpSpPr>
          <a:xfrm>
            <a:off x="6410408" y="2227174"/>
            <a:ext cx="1959919" cy="2674908"/>
            <a:chOff x="6410408" y="2227174"/>
            <a:chExt cx="1959919" cy="2674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768384-278C-D4F8-4F74-B6E0BE581F00}"/>
                </a:ext>
              </a:extLst>
            </p:cNvPr>
            <p:cNvSpPr txBox="1"/>
            <p:nvPr/>
          </p:nvSpPr>
          <p:spPr>
            <a:xfrm>
              <a:off x="6562465" y="2227174"/>
              <a:ext cx="1655804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400"/>
              </a:lvl1pPr>
            </a:lstStyle>
            <a:p>
              <a:r>
                <a:rPr lang="en-GB" dirty="0" err="1"/>
                <a:t>Immuntherapien</a:t>
              </a:r>
              <a:r>
                <a:rPr lang="en-GB" dirty="0"/>
                <a:t> und </a:t>
              </a:r>
              <a:r>
                <a:rPr lang="en-GB" dirty="0" err="1"/>
                <a:t>Impfstoffe</a:t>
              </a:r>
              <a:endParaRPr lang="en-GB" dirty="0"/>
            </a:p>
          </p:txBody>
        </p:sp>
        <p:pic>
          <p:nvPicPr>
            <p:cNvPr id="15" name="Picture 14" descr="A hand holding a syringe and a vial of liquid&#10;&#10;AI-generated content may be incorrect.">
              <a:extLst>
                <a:ext uri="{FF2B5EF4-FFF2-40B4-BE49-F238E27FC236}">
                  <a16:creationId xmlns:a16="http://schemas.microsoft.com/office/drawing/2014/main" id="{39F57AC6-3ACC-5F3F-912B-A91E584E1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10408" y="2942163"/>
              <a:ext cx="1959919" cy="1959919"/>
            </a:xfrm>
            <a:prstGeom prst="round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3719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482FB-17D2-0ABF-10A9-764AF7CEF999}"/>
              </a:ext>
            </a:extLst>
          </p:cNvPr>
          <p:cNvSpPr txBox="1"/>
          <p:nvPr/>
        </p:nvSpPr>
        <p:spPr>
          <a:xfrm>
            <a:off x="2306566" y="1912175"/>
            <a:ext cx="2623779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Galantamin</a:t>
            </a:r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THC, </a:t>
            </a:r>
          </a:p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Quetiapin</a:t>
            </a:r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</a:t>
            </a:r>
            <a:r>
              <a:rPr kumimoji="0" lang="en-GB" sz="18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Aripiprazol</a:t>
            </a:r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  Vigabatrin, Baclofen, </a:t>
            </a:r>
          </a:p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Tiagabin</a:t>
            </a:r>
            <a:endParaRPr kumimoji="0" lang="en-GB" sz="1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D74758-C2ED-B3BA-1BA9-48C0BAFC0C04}"/>
              </a:ext>
            </a:extLst>
          </p:cNvPr>
          <p:cNvSpPr txBox="1"/>
          <p:nvPr/>
        </p:nvSpPr>
        <p:spPr>
          <a:xfrm>
            <a:off x="395414" y="4953793"/>
            <a:ext cx="8353169" cy="84638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Carroll et al. 2018; Kennedy et al. 2012;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LaRowe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2006;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Mardikian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2007; Amen et al. 2011; Levi Bolin et al. 2017; Schulte et al. 2018; Carroll et al. 1998; McCance-Katz et al. 1998; </a:t>
            </a:r>
          </a:p>
          <a:p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Carroll et al. 2000; Grassi et al. 2007;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Pettinati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2008; Carroll et al. 2016; Petrakis et al. 2000; Oliveto et al. 2011; Carroll et al. 2012; George et al. 2000;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Schottenfeld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2014; </a:t>
            </a:r>
          </a:p>
          <a:p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Baldacara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2013;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Kampman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2004; Johnson et al. 2013;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Kampman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2013; Prince u. Bowling 2018;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Pirnia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2018; Mariani et al. 2012; Levin et al. 2020;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Nuijten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2014; </a:t>
            </a:r>
          </a:p>
          <a:p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Baldacara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2016; Margolin et al. 1995; Montoya et al. 2002; Ware et al. 2023; Costa et al. 2015;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Labigalini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1999;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Socıas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2017; Meneses-Gaya et al. 2021;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Kampman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2003; </a:t>
            </a:r>
          </a:p>
          <a:p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Grabowski et al. 2004;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Loebl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2008; Hamilton et al. 2009; Beresford et al. 2005;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Vorspan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2008;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Meini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2011; Amato et al. 2007; Pani et al. 2011;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Bisaga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2010;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Kampman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2010; </a:t>
            </a:r>
          </a:p>
          <a:p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Somoza et al. 2013;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Fechtner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2006; Brodie et al. 2009; Somoza et al. 2013;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Shoptaw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2003; Kahn et al. 2009; Goodman et al. 1997; Gonzalez et al. 2003</a:t>
            </a:r>
          </a:p>
          <a:p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Winhusen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2005, 2007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765FC6-FB0A-C830-1876-6483E8564D45}"/>
              </a:ext>
            </a:extLst>
          </p:cNvPr>
          <p:cNvSpPr txBox="1"/>
          <p:nvPr/>
        </p:nvSpPr>
        <p:spPr>
          <a:xfrm>
            <a:off x="2244575" y="3331214"/>
            <a:ext cx="2796980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D-</a:t>
            </a:r>
            <a:r>
              <a:rPr lang="en-GB" sz="1600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Cycloserin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Bupropion, </a:t>
            </a:r>
            <a:r>
              <a:rPr lang="en-GB" sz="1600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Risperidon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Olanzapin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Antidepressiva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Acamprosat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Memantin</a:t>
            </a:r>
            <a:endParaRPr lang="en-GB" sz="16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4F18AB-EE51-30FA-9E04-495D130F5CA8}"/>
              </a:ext>
            </a:extLst>
          </p:cNvPr>
          <p:cNvSpPr txBox="1"/>
          <p:nvPr/>
        </p:nvSpPr>
        <p:spPr>
          <a:xfrm>
            <a:off x="2306567" y="1220148"/>
            <a:ext cx="4572000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en-GB" sz="20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Acetylcystein</a:t>
            </a:r>
            <a:r>
              <a:rPr lang="en-GB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Disulfiram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2FCC1A-4BC9-81A5-153B-A84053CF26EF}"/>
              </a:ext>
            </a:extLst>
          </p:cNvPr>
          <p:cNvSpPr txBox="1"/>
          <p:nvPr/>
        </p:nvSpPr>
        <p:spPr>
          <a:xfrm>
            <a:off x="6925999" y="1261063"/>
            <a:ext cx="1701088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Disulfiram</a:t>
            </a:r>
            <a:endParaRPr lang="en-CH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4A58D5-2E00-316D-7F5F-E7F65CCAC9A5}"/>
              </a:ext>
            </a:extLst>
          </p:cNvPr>
          <p:cNvSpPr txBox="1"/>
          <p:nvPr/>
        </p:nvSpPr>
        <p:spPr>
          <a:xfrm>
            <a:off x="6925999" y="1918060"/>
            <a:ext cx="1701088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Topiramat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THC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61229F-8B07-44DE-1E6A-98D094702498}"/>
              </a:ext>
            </a:extLst>
          </p:cNvPr>
          <p:cNvSpPr txBox="1"/>
          <p:nvPr/>
        </p:nvSpPr>
        <p:spPr>
          <a:xfrm>
            <a:off x="6925999" y="3327773"/>
            <a:ext cx="1241817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lvl1pPr>
              <a:defRPr sz="16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CBD</a:t>
            </a:r>
            <a:endParaRPr lang="en-CH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4BE8FBE-4650-ED43-6EE3-CDED609F31C9}"/>
              </a:ext>
            </a:extLst>
          </p:cNvPr>
          <p:cNvSpPr>
            <a:spLocks/>
          </p:cNvSpPr>
          <p:nvPr/>
        </p:nvSpPr>
        <p:spPr>
          <a:xfrm>
            <a:off x="2084146" y="1137400"/>
            <a:ext cx="6382512" cy="646331"/>
          </a:xfrm>
          <a:prstGeom prst="rect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no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H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22B5A36-6B8C-9888-A8F7-FC9342BE1E92}"/>
              </a:ext>
            </a:extLst>
          </p:cNvPr>
          <p:cNvSpPr>
            <a:spLocks/>
          </p:cNvSpPr>
          <p:nvPr/>
        </p:nvSpPr>
        <p:spPr>
          <a:xfrm>
            <a:off x="2084146" y="1910481"/>
            <a:ext cx="6382512" cy="1210541"/>
          </a:xfrm>
          <a:prstGeom prst="rect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no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H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2AA1EAD-A54C-E5FC-977E-2C28890557D5}"/>
              </a:ext>
            </a:extLst>
          </p:cNvPr>
          <p:cNvSpPr>
            <a:spLocks/>
          </p:cNvSpPr>
          <p:nvPr/>
        </p:nvSpPr>
        <p:spPr>
          <a:xfrm>
            <a:off x="2084146" y="3274690"/>
            <a:ext cx="6382512" cy="1210541"/>
          </a:xfrm>
          <a:prstGeom prst="rect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no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H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B6DDE2-6CF4-3CE3-01E5-D27DD105E6B8}"/>
              </a:ext>
            </a:extLst>
          </p:cNvPr>
          <p:cNvSpPr txBox="1"/>
          <p:nvPr/>
        </p:nvSpPr>
        <p:spPr>
          <a:xfrm>
            <a:off x="2306567" y="543199"/>
            <a:ext cx="190532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HCl </a:t>
            </a:r>
            <a:r>
              <a:rPr kumimoji="0" lang="en-GB" sz="2400" b="1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Kokain</a:t>
            </a:r>
            <a:endParaRPr kumimoji="0" lang="en-CH" sz="2400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8A661A-DE91-EEBA-D657-5103573CEC2B}"/>
              </a:ext>
            </a:extLst>
          </p:cNvPr>
          <p:cNvSpPr txBox="1"/>
          <p:nvPr/>
        </p:nvSpPr>
        <p:spPr>
          <a:xfrm>
            <a:off x="6925999" y="547678"/>
            <a:ext cx="9499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CH" sz="24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Crack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491F14-ECAF-9690-0767-26DDB394B1C7}"/>
              </a:ext>
            </a:extLst>
          </p:cNvPr>
          <p:cNvSpPr txBox="1"/>
          <p:nvPr/>
        </p:nvSpPr>
        <p:spPr>
          <a:xfrm>
            <a:off x="395415" y="1225285"/>
            <a:ext cx="1641299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Positive</a:t>
            </a:r>
          </a:p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vorläufige</a:t>
            </a: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GB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Daten</a:t>
            </a: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9458B4-7B9C-C908-A627-6F75D37856B8}"/>
              </a:ext>
            </a:extLst>
          </p:cNvPr>
          <p:cNvSpPr txBox="1"/>
          <p:nvPr/>
        </p:nvSpPr>
        <p:spPr>
          <a:xfrm>
            <a:off x="395414" y="2373839"/>
            <a:ext cx="164129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Gemischte</a:t>
            </a: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GB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Daten</a:t>
            </a: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AED17FD-5A75-2554-24B7-8A3A469E5526}"/>
              </a:ext>
            </a:extLst>
          </p:cNvPr>
          <p:cNvSpPr txBox="1"/>
          <p:nvPr/>
        </p:nvSpPr>
        <p:spPr>
          <a:xfrm>
            <a:off x="395414" y="3741461"/>
            <a:ext cx="1641299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Daten</a:t>
            </a: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GB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eindeutig</a:t>
            </a: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negativ</a:t>
            </a: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8643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0D7A95-0535-4289-68E7-432A75001F12}"/>
              </a:ext>
            </a:extLst>
          </p:cNvPr>
          <p:cNvSpPr txBox="1"/>
          <p:nvPr/>
        </p:nvSpPr>
        <p:spPr>
          <a:xfrm>
            <a:off x="1743087" y="617837"/>
            <a:ext cx="6504343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Behandlungen</a:t>
            </a:r>
            <a:r>
              <a:rPr kumimoji="0" lang="en-GB" sz="36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GB" sz="3600" b="1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kumimoji="0" lang="en-GB" sz="36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GB" sz="3600" b="1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Agonisten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99BF97-0EEC-D359-5720-3ACF7CFCA726}"/>
              </a:ext>
            </a:extLst>
          </p:cNvPr>
          <p:cNvGrpSpPr/>
          <p:nvPr/>
        </p:nvGrpSpPr>
        <p:grpSpPr>
          <a:xfrm>
            <a:off x="836849" y="2164604"/>
            <a:ext cx="2331460" cy="2470553"/>
            <a:chOff x="836849" y="2164604"/>
            <a:chExt cx="2331460" cy="247055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46297CA-FFC1-2195-83E4-C883C16F1708}"/>
                </a:ext>
              </a:extLst>
            </p:cNvPr>
            <p:cNvSpPr txBox="1"/>
            <p:nvPr/>
          </p:nvSpPr>
          <p:spPr>
            <a:xfrm>
              <a:off x="836849" y="2164604"/>
              <a:ext cx="2331460" cy="584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Weniger</a:t>
              </a: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GB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problematische</a:t>
              </a: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GB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Substanz</a:t>
              </a:r>
              <a:endParaRPr kumimoji="0" lang="en-CH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" name="Picture 9" descr="A close up of a bottle&#10;&#10;AI-generated content may be incorrect.">
              <a:extLst>
                <a:ext uri="{FF2B5EF4-FFF2-40B4-BE49-F238E27FC236}">
                  <a16:creationId xmlns:a16="http://schemas.microsoft.com/office/drawing/2014/main" id="{F0663264-01B4-9320-7517-161FF6551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6506" y="3083011"/>
              <a:ext cx="1552146" cy="1552146"/>
            </a:xfrm>
            <a:prstGeom prst="round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9F105B-ED44-4725-0863-C60DEC87D136}"/>
              </a:ext>
            </a:extLst>
          </p:cNvPr>
          <p:cNvGrpSpPr/>
          <p:nvPr/>
        </p:nvGrpSpPr>
        <p:grpSpPr>
          <a:xfrm>
            <a:off x="3437580" y="1918382"/>
            <a:ext cx="2211859" cy="2716775"/>
            <a:chOff x="3437580" y="1918382"/>
            <a:chExt cx="2211859" cy="27167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D5F9B41-37A4-0C8F-F7E4-15F4568820EF}"/>
                </a:ext>
              </a:extLst>
            </p:cNvPr>
            <p:cNvSpPr txBox="1"/>
            <p:nvPr/>
          </p:nvSpPr>
          <p:spPr>
            <a:xfrm>
              <a:off x="3437580" y="1918382"/>
              <a:ext cx="2211859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Gleiche</a:t>
              </a: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GB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Substanz</a:t>
              </a:r>
              <a:endPara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indent="0" algn="ctr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Produkt</a:t>
              </a: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GB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weniger</a:t>
              </a: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  <a:p>
              <a:pPr marL="0" marR="0" indent="0" algn="ctr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problematisch</a:t>
              </a:r>
              <a:endPara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" name="Picture 11" descr="A syringe and pills&#10;&#10;AI-generated content may be incorrect.">
              <a:extLst>
                <a:ext uri="{FF2B5EF4-FFF2-40B4-BE49-F238E27FC236}">
                  <a16:creationId xmlns:a16="http://schemas.microsoft.com/office/drawing/2014/main" id="{07E22E3A-5FB2-70E3-BD5B-B89F03972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67437" y="3083011"/>
              <a:ext cx="1552146" cy="1552146"/>
            </a:xfrm>
            <a:prstGeom prst="round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31E434-19C1-076D-D283-314A17D4BA30}"/>
              </a:ext>
            </a:extLst>
          </p:cNvPr>
          <p:cNvGrpSpPr/>
          <p:nvPr/>
        </p:nvGrpSpPr>
        <p:grpSpPr>
          <a:xfrm>
            <a:off x="5978511" y="2164604"/>
            <a:ext cx="2211859" cy="2470553"/>
            <a:chOff x="5978511" y="2164604"/>
            <a:chExt cx="2211859" cy="247055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85A6F6-5941-4670-F7DF-0F293F87CE87}"/>
                </a:ext>
              </a:extLst>
            </p:cNvPr>
            <p:cNvSpPr txBox="1"/>
            <p:nvPr/>
          </p:nvSpPr>
          <p:spPr>
            <a:xfrm>
              <a:off x="5978511" y="2164604"/>
              <a:ext cx="2211859" cy="584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CH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Gleiches</a:t>
              </a:r>
              <a:r>
                <a:rPr kumimoji="0" lang="fr-CH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fr-CH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Produkt</a:t>
              </a:r>
              <a:endParaRPr kumimoji="0" lang="fr-CH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indent="0" algn="ctr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CH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Anderer</a:t>
              </a:r>
              <a:r>
                <a:rPr kumimoji="0" lang="fr-CH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fr-CH" sz="16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Kontext</a:t>
              </a:r>
              <a:endParaRPr kumimoji="0" lang="fr-CH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" name="Picture 13" descr="A person sitting at a desk in an office with a pile of white powder&#10;&#10;AI-generated content may be incorrect.">
              <a:extLst>
                <a:ext uri="{FF2B5EF4-FFF2-40B4-BE49-F238E27FC236}">
                  <a16:creationId xmlns:a16="http://schemas.microsoft.com/office/drawing/2014/main" id="{A2F1F476-C25F-EF44-8B76-C1E9F4206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08368" y="3083011"/>
              <a:ext cx="1552146" cy="1552146"/>
            </a:xfrm>
            <a:prstGeom prst="round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695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bg1">
              <a:lumMod val="50000"/>
            </a:schemeClr>
          </a:solidFill>
          <a:prstDash val="solid"/>
          <a:bevel/>
          <a:tailEnd type="stealth"/>
        </a:ln>
        <a:effectLst/>
      </a:spPr>
      <a:bodyPr/>
      <a:lstStyle/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3813</TotalTime>
  <Words>1170</Words>
  <Application>Microsoft Macintosh PowerPoint</Application>
  <PresentationFormat>On-screen Show (4:3)</PresentationFormat>
  <Paragraphs>147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Helvetica Neue</vt:lpstr>
      <vt:lpstr>MyriadPro</vt:lpstr>
      <vt:lpstr>Wingdings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OBJETS FLOTTANTS                #POSTGRADE #SYSTÉMIQUE #7 MAI 2015                                                                                                         GERARD CALZADA</dc:title>
  <dc:subject/>
  <dc:creator/>
  <cp:keywords/>
  <dc:description/>
  <cp:lastModifiedBy>Daniele Fabio Zullino</cp:lastModifiedBy>
  <cp:revision>1785</cp:revision>
  <dcterms:modified xsi:type="dcterms:W3CDTF">2026-05-31T13:27:47Z</dcterms:modified>
  <cp:category/>
</cp:coreProperties>
</file>