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15" r:id="rId2"/>
    <p:sldId id="714" r:id="rId3"/>
    <p:sldId id="1378" r:id="rId4"/>
    <p:sldId id="739" r:id="rId5"/>
    <p:sldId id="2246" r:id="rId6"/>
    <p:sldId id="712" r:id="rId7"/>
    <p:sldId id="741" r:id="rId8"/>
    <p:sldId id="1285" r:id="rId9"/>
    <p:sldId id="1290" r:id="rId10"/>
    <p:sldId id="1266" r:id="rId11"/>
    <p:sldId id="2239" r:id="rId12"/>
    <p:sldId id="2240" r:id="rId13"/>
    <p:sldId id="2241" r:id="rId14"/>
    <p:sldId id="2244" r:id="rId15"/>
    <p:sldId id="2245" r:id="rId16"/>
    <p:sldId id="2247" r:id="rId17"/>
    <p:sldId id="2248" r:id="rId18"/>
    <p:sldId id="2236" r:id="rId19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D04"/>
    <a:srgbClr val="FAE62B"/>
    <a:srgbClr val="9FD0AB"/>
    <a:srgbClr val="02A089"/>
    <a:srgbClr val="FF2400"/>
    <a:srgbClr val="0A5208"/>
    <a:srgbClr val="CEFFA5"/>
    <a:srgbClr val="FF6AD8"/>
    <a:srgbClr val="FFEDFF"/>
    <a:srgbClr val="FF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79430" autoAdjust="0"/>
  </p:normalViewPr>
  <p:slideViewPr>
    <p:cSldViewPr snapToGrid="0" snapToObjects="1">
      <p:cViewPr varScale="1">
        <p:scale>
          <a:sx n="81" d="100"/>
          <a:sy n="81" d="100"/>
        </p:scale>
        <p:origin x="234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8" d="100"/>
          <a:sy n="118" d="100"/>
        </p:scale>
        <p:origin x="29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2200" dirty="0">
              <a:effectLst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14032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6086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5722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5115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9471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6900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7778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9FD0AB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360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323975"/>
          </a:xfrm>
          <a:prstGeom prst="rect">
            <a:avLst/>
          </a:prstGeom>
        </p:spPr>
        <p:txBody>
          <a:bodyPr/>
          <a:lstStyle/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552408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2081213"/>
            <a:ext cx="6718300" cy="4227512"/>
          </a:xfrm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529726244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85775" y="5871011"/>
            <a:ext cx="8199977" cy="0"/>
          </a:xfrm>
          <a:prstGeom prst="line">
            <a:avLst/>
          </a:prstGeom>
          <a:noFill/>
          <a:ln w="31750" cap="flat" cmpd="thinThick">
            <a:solidFill>
              <a:srgbClr val="9FD0A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tiff"/><Relationship Id="rId5" Type="http://schemas.openxmlformats.org/officeDocument/2006/relationships/image" Target="../media/image9.gif"/><Relationship Id="rId4" Type="http://schemas.openxmlformats.org/officeDocument/2006/relationships/image" Target="../media/image35.tif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tiff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20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2.png"/><Relationship Id="rId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25.png"/><Relationship Id="rId4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2.png"/><Relationship Id="rId10" Type="http://schemas.microsoft.com/office/2007/relationships/hdphoto" Target="../media/hdphoto21.wdp"/><Relationship Id="rId4" Type="http://schemas.microsoft.com/office/2007/relationships/hdphoto" Target="../media/hdphoto20.wdp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microsoft.com/office/2007/relationships/hdphoto" Target="../media/hdphoto23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606069" y="2265261"/>
            <a:ext cx="110382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Daniele Zullino</a:t>
            </a:r>
            <a:endParaRPr kumimoji="0" lang="fr-CH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416424" y="2820894"/>
            <a:ext cx="923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D30DB03-0D7F-E84F-9C97-4C27D16A5E24}"/>
              </a:ext>
            </a:extLst>
          </p:cNvPr>
          <p:cNvSpPr/>
          <p:nvPr/>
        </p:nvSpPr>
        <p:spPr>
          <a:xfrm>
            <a:off x="1440082" y="123985"/>
            <a:ext cx="60215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err="1">
                <a:solidFill>
                  <a:schemeClr val="bg1"/>
                </a:solidFill>
                <a:latin typeface="arial" panose="020B0604020202020204" pitchFamily="34" charset="0"/>
              </a:rPr>
              <a:t>Designing</a:t>
            </a:r>
            <a:r>
              <a:rPr lang="de-CH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CH" b="1" dirty="0" err="1">
                <a:solidFill>
                  <a:schemeClr val="bg1"/>
                </a:solidFill>
                <a:latin typeface="arial" panose="020B0604020202020204" pitchFamily="34" charset="0"/>
              </a:rPr>
              <a:t>the</a:t>
            </a:r>
            <a:r>
              <a:rPr lang="de-CH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CH" b="1" dirty="0" err="1">
                <a:solidFill>
                  <a:schemeClr val="bg1"/>
                </a:solidFill>
                <a:latin typeface="arial" panose="020B0604020202020204" pitchFamily="34" charset="0"/>
              </a:rPr>
              <a:t>Geneva</a:t>
            </a:r>
            <a:r>
              <a:rPr lang="de-CH" b="1" dirty="0">
                <a:solidFill>
                  <a:schemeClr val="bg1"/>
                </a:solidFill>
                <a:latin typeface="arial" panose="020B0604020202020204" pitchFamily="34" charset="0"/>
              </a:rPr>
              <a:t> Model </a:t>
            </a:r>
            <a:r>
              <a:rPr lang="de-CH" b="1" dirty="0" err="1">
                <a:solidFill>
                  <a:schemeClr val="bg1"/>
                </a:solidFill>
                <a:latin typeface="arial" panose="020B0604020202020204" pitchFamily="34" charset="0"/>
              </a:rPr>
              <a:t>of</a:t>
            </a:r>
            <a:r>
              <a:rPr lang="de-CH" b="1" dirty="0">
                <a:solidFill>
                  <a:schemeClr val="bg1"/>
                </a:solidFill>
                <a:latin typeface="arial" panose="020B0604020202020204" pitchFamily="34" charset="0"/>
              </a:rPr>
              <a:t> Cannabis Regulation </a:t>
            </a:r>
          </a:p>
          <a:p>
            <a:endParaRPr lang="de-CH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de-CH" b="1" i="1" dirty="0" err="1">
                <a:solidFill>
                  <a:schemeClr val="bg1"/>
                </a:solidFill>
                <a:latin typeface="arial" panose="020B0604020202020204" pitchFamily="34" charset="0"/>
              </a:rPr>
              <a:t>For</a:t>
            </a:r>
            <a:r>
              <a:rPr lang="de-CH" b="1" i="1" dirty="0">
                <a:solidFill>
                  <a:schemeClr val="bg1"/>
                </a:solidFill>
                <a:latin typeface="arial" panose="020B0604020202020204" pitchFamily="34" charset="0"/>
              </a:rPr>
              <a:t> Profit vs.  Consumer </a:t>
            </a:r>
            <a:r>
              <a:rPr lang="de-CH" b="1" i="1" dirty="0" err="1">
                <a:solidFill>
                  <a:schemeClr val="bg1"/>
                </a:solidFill>
                <a:latin typeface="arial" panose="020B0604020202020204" pitchFamily="34" charset="0"/>
              </a:rPr>
              <a:t>Literacy</a:t>
            </a:r>
            <a:endParaRPr lang="de-DE" i="1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7792CE-6CE7-E440-B3E7-DCFAA7E881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069" y="2820894"/>
            <a:ext cx="56896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4AE9C23-F4D2-1B44-8FB5-D4588A860ABB}"/>
              </a:ext>
            </a:extLst>
          </p:cNvPr>
          <p:cNvSpPr/>
          <p:nvPr/>
        </p:nvSpPr>
        <p:spPr>
          <a:xfrm>
            <a:off x="487763" y="1484373"/>
            <a:ext cx="8438029" cy="3789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After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consulting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the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cantons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and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communes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concerned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,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the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Federal Office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of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Public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Health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may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authorise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scientific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pilot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trials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involving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narcotics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containing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an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effective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concentration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of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cannabinoids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:</a:t>
            </a:r>
          </a:p>
          <a:p>
            <a:pPr algn="l">
              <a:lnSpc>
                <a:spcPct val="150000"/>
              </a:lnSpc>
            </a:pPr>
            <a:r>
              <a:rPr lang="de-CH" sz="1100" dirty="0">
                <a:solidFill>
                  <a:srgbClr val="454545"/>
                </a:solidFill>
                <a:latin typeface="Frutiger Neue"/>
              </a:rPr>
              <a:t>a.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that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are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limited in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terms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of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location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, time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and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subject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matter;</a:t>
            </a:r>
          </a:p>
          <a:p>
            <a:pPr algn="l">
              <a:lnSpc>
                <a:spcPct val="150000"/>
              </a:lnSpc>
            </a:pPr>
            <a:r>
              <a:rPr lang="de-CH" sz="1100" dirty="0">
                <a:solidFill>
                  <a:srgbClr val="454545"/>
                </a:solidFill>
                <a:latin typeface="Frutiger Neue"/>
              </a:rPr>
              <a:t>b.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that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allow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findings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to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made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on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the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impact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of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new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regulations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on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the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use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of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these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narcotics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for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non-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medical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purposes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and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on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the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health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of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participants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;</a:t>
            </a:r>
          </a:p>
          <a:p>
            <a:pPr algn="l">
              <a:lnSpc>
                <a:spcPct val="150000"/>
              </a:lnSpc>
            </a:pPr>
            <a:r>
              <a:rPr lang="de-CH" sz="1100" dirty="0">
                <a:solidFill>
                  <a:srgbClr val="454545"/>
                </a:solidFill>
                <a:latin typeface="Frutiger Neue"/>
              </a:rPr>
              <a:t>c.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that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are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conducted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so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as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to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ensure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the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protection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of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health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and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of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minors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,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and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the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protection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of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public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order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and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public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safety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;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and</a:t>
            </a:r>
            <a:endParaRPr lang="de-CH" sz="1100" dirty="0">
              <a:solidFill>
                <a:srgbClr val="454545"/>
              </a:solidFill>
              <a:latin typeface="Frutiger Neue"/>
            </a:endParaRPr>
          </a:p>
          <a:p>
            <a:pPr algn="l">
              <a:lnSpc>
                <a:spcPct val="150000"/>
              </a:lnSpc>
            </a:pPr>
            <a:r>
              <a:rPr lang="de-CH" sz="1100" dirty="0">
                <a:solidFill>
                  <a:srgbClr val="454545"/>
                </a:solidFill>
                <a:latin typeface="Frutiger Neue"/>
              </a:rPr>
              <a:t>d. in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which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,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if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possible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,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cannabis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products</a:t>
            </a:r>
            <a:r>
              <a:rPr lang="de-CH" sz="14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are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used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that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are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of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Swiss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origin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and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that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comply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with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1100" dirty="0" err="1">
                <a:solidFill>
                  <a:srgbClr val="454545"/>
                </a:solidFill>
                <a:latin typeface="Frutiger Neue"/>
              </a:rPr>
              <a:t>the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rules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of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Swiss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organic</a:t>
            </a:r>
            <a:r>
              <a:rPr lang="de-CH" sz="2000" b="1" dirty="0">
                <a:solidFill>
                  <a:srgbClr val="454545"/>
                </a:solidFill>
                <a:latin typeface="Frutiger Neue"/>
              </a:rPr>
              <a:t> </a:t>
            </a:r>
            <a:r>
              <a:rPr lang="de-CH" sz="2000" b="1" dirty="0" err="1">
                <a:solidFill>
                  <a:srgbClr val="454545"/>
                </a:solidFill>
                <a:latin typeface="Frutiger Neue"/>
              </a:rPr>
              <a:t>farming</a:t>
            </a:r>
            <a:r>
              <a:rPr lang="de-CH" sz="1100" dirty="0">
                <a:solidFill>
                  <a:srgbClr val="454545"/>
                </a:solidFill>
                <a:latin typeface="Frutiger Neue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de-CH" sz="1100" baseline="30000" dirty="0">
                <a:solidFill>
                  <a:srgbClr val="454545"/>
                </a:solidFill>
                <a:latin typeface="Frutiger Neue"/>
              </a:rPr>
              <a:t>…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772362C-0DB3-F64D-8608-CEE6295DA86F}"/>
              </a:ext>
            </a:extLst>
          </p:cNvPr>
          <p:cNvSpPr txBox="1"/>
          <p:nvPr/>
        </p:nvSpPr>
        <p:spPr>
          <a:xfrm>
            <a:off x="1746959" y="288442"/>
            <a:ext cx="5711819" cy="530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de-DE" sz="3000" b="1" dirty="0" err="1">
                <a:solidFill>
                  <a:schemeClr val="bg1">
                    <a:lumMod val="50000"/>
                  </a:schemeClr>
                </a:solidFill>
              </a:rPr>
              <a:t>Narcotic</a:t>
            </a:r>
            <a:r>
              <a:rPr lang="de-DE" sz="3000" b="1" dirty="0">
                <a:solidFill>
                  <a:schemeClr val="bg1">
                    <a:lumMod val="50000"/>
                  </a:schemeClr>
                </a:solidFill>
              </a:rPr>
              <a:t> Act, Art. 8a </a:t>
            </a:r>
            <a:r>
              <a:rPr lang="de-DE" sz="3000" b="1" i="1" dirty="0">
                <a:solidFill>
                  <a:schemeClr val="bg1">
                    <a:lumMod val="50000"/>
                  </a:schemeClr>
                </a:solidFill>
              </a:rPr>
              <a:t>Pilot </a:t>
            </a:r>
            <a:r>
              <a:rPr lang="de-DE" sz="3000" b="1" i="1" dirty="0" err="1">
                <a:solidFill>
                  <a:schemeClr val="bg1">
                    <a:lumMod val="50000"/>
                  </a:schemeClr>
                </a:solidFill>
              </a:rPr>
              <a:t>trials</a:t>
            </a:r>
            <a:endParaRPr lang="de-DE" sz="30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9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84052">
        <p15:prstTrans prst="peelOff"/>
      </p:transition>
    </mc:Choice>
    <mc:Fallback xmlns="">
      <p:transition spd="med" advTm="84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F3ECCB19-C0E3-CD4F-BFAC-7967C54A7934}"/>
              </a:ext>
            </a:extLst>
          </p:cNvPr>
          <p:cNvSpPr txBox="1"/>
          <p:nvPr/>
        </p:nvSpPr>
        <p:spPr>
          <a:xfrm>
            <a:off x="3172420" y="236439"/>
            <a:ext cx="2799162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Pilot </a:t>
            </a:r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trials</a:t>
            </a:r>
            <a:endParaRPr lang="de-DE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D7ECD0E-7DF3-9B49-A291-E549B4196E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447938"/>
            <a:ext cx="3875177" cy="387517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899D46D-515F-344A-BD90-678BC47DB0F8}"/>
              </a:ext>
            </a:extLst>
          </p:cNvPr>
          <p:cNvSpPr/>
          <p:nvPr/>
        </p:nvSpPr>
        <p:spPr>
          <a:xfrm>
            <a:off x="3407228" y="1626102"/>
            <a:ext cx="5618786" cy="351884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1800" dirty="0"/>
              <a:t>Can </a:t>
            </a:r>
            <a:r>
              <a:rPr lang="de-CH" sz="1800" dirty="0" err="1"/>
              <a:t>be</a:t>
            </a:r>
            <a:r>
              <a:rPr lang="de-CH" sz="1800" dirty="0"/>
              <a:t> </a:t>
            </a:r>
            <a:r>
              <a:rPr lang="de-CH" sz="1800" dirty="0" err="1"/>
              <a:t>conducted</a:t>
            </a:r>
            <a:r>
              <a:rPr lang="de-CH" sz="1800" dirty="0"/>
              <a:t> </a:t>
            </a:r>
            <a:r>
              <a:rPr lang="de-CH" sz="1800" dirty="0" err="1"/>
              <a:t>by</a:t>
            </a:r>
            <a:r>
              <a:rPr lang="de-CH" sz="1800" dirty="0"/>
              <a:t> private </a:t>
            </a:r>
            <a:r>
              <a:rPr lang="de-CH" sz="1800" dirty="0" err="1"/>
              <a:t>or</a:t>
            </a:r>
            <a:r>
              <a:rPr lang="de-CH" sz="1800" dirty="0"/>
              <a:t> </a:t>
            </a:r>
            <a:r>
              <a:rPr lang="de-CH" sz="1800" dirty="0" err="1"/>
              <a:t>public</a:t>
            </a:r>
            <a:r>
              <a:rPr lang="de-CH" sz="1800" dirty="0"/>
              <a:t> </a:t>
            </a:r>
            <a:r>
              <a:rPr lang="de-CH" sz="1800" dirty="0" err="1"/>
              <a:t>organisations</a:t>
            </a:r>
            <a:endParaRPr lang="de-CH" sz="1800" dirty="0"/>
          </a:p>
          <a:p>
            <a:pPr marL="536575" lvl="1" indent="-1714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1800" dirty="0"/>
              <a:t>E.g. </a:t>
            </a:r>
            <a:r>
              <a:rPr lang="de-CH" sz="1800" dirty="0" err="1"/>
              <a:t>universities</a:t>
            </a:r>
            <a:r>
              <a:rPr lang="de-CH" sz="1800" dirty="0"/>
              <a:t>, </a:t>
            </a:r>
            <a:r>
              <a:rPr lang="de-CH" sz="1800" dirty="0" err="1"/>
              <a:t>local</a:t>
            </a:r>
            <a:r>
              <a:rPr lang="de-CH" sz="1800" dirty="0"/>
              <a:t> </a:t>
            </a:r>
            <a:r>
              <a:rPr lang="de-CH" sz="1800" dirty="0" err="1"/>
              <a:t>authorities</a:t>
            </a:r>
            <a:r>
              <a:rPr lang="de-CH" sz="1800" dirty="0"/>
              <a:t>, </a:t>
            </a:r>
            <a:r>
              <a:rPr lang="de-CH" sz="1800" dirty="0" err="1"/>
              <a:t>research</a:t>
            </a:r>
            <a:r>
              <a:rPr lang="de-CH" sz="1800" dirty="0"/>
              <a:t> </a:t>
            </a:r>
            <a:r>
              <a:rPr lang="de-CH" sz="1800" dirty="0" err="1"/>
              <a:t>institutes</a:t>
            </a:r>
            <a:r>
              <a:rPr lang="de-CH" sz="1800" dirty="0"/>
              <a:t>, </a:t>
            </a:r>
            <a:r>
              <a:rPr lang="de-CH" sz="1800" dirty="0" err="1"/>
              <a:t>associations</a:t>
            </a:r>
            <a:r>
              <a:rPr lang="de-CH" sz="1800" dirty="0"/>
              <a:t> </a:t>
            </a:r>
            <a:r>
              <a:rPr lang="de-CH" sz="1800" dirty="0" err="1"/>
              <a:t>or</a:t>
            </a:r>
            <a:r>
              <a:rPr lang="de-CH" sz="1800" dirty="0"/>
              <a:t> </a:t>
            </a:r>
            <a:r>
              <a:rPr lang="de-CH" sz="1800" dirty="0" err="1"/>
              <a:t>foundations</a:t>
            </a:r>
            <a:endParaRPr lang="de-CH" sz="1800" dirty="0"/>
          </a:p>
          <a:p>
            <a:pPr marL="311150" lvl="1" indent="-25876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1800" dirty="0"/>
              <a:t>A </a:t>
            </a:r>
            <a:r>
              <a:rPr lang="de-CH" sz="1800" dirty="0" err="1"/>
              <a:t>recognised</a:t>
            </a:r>
            <a:r>
              <a:rPr lang="de-CH" sz="1800" dirty="0"/>
              <a:t> </a:t>
            </a:r>
            <a:r>
              <a:rPr lang="de-CH" sz="1800" dirty="0" err="1"/>
              <a:t>research</a:t>
            </a:r>
            <a:r>
              <a:rPr lang="de-CH" sz="1800" dirty="0"/>
              <a:t> </a:t>
            </a:r>
            <a:r>
              <a:rPr lang="de-CH" sz="1800" dirty="0" err="1"/>
              <a:t>institute</a:t>
            </a:r>
            <a:r>
              <a:rPr lang="de-CH" sz="1800" dirty="0"/>
              <a:t> must </a:t>
            </a:r>
            <a:r>
              <a:rPr lang="de-CH" sz="1800" dirty="0" err="1"/>
              <a:t>be</a:t>
            </a:r>
            <a:r>
              <a:rPr lang="de-CH" sz="1800" dirty="0"/>
              <a:t> </a:t>
            </a:r>
            <a:r>
              <a:rPr lang="de-CH" sz="1800" dirty="0" err="1"/>
              <a:t>involved</a:t>
            </a:r>
            <a:endParaRPr lang="de-CH" sz="1800" dirty="0"/>
          </a:p>
          <a:p>
            <a:pPr marL="311150" lvl="1" indent="-25876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1800" dirty="0"/>
              <a:t>Points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sale</a:t>
            </a:r>
            <a:r>
              <a:rPr lang="de-CH" sz="1800" dirty="0"/>
              <a:t> </a:t>
            </a:r>
            <a:r>
              <a:rPr lang="de-CH" sz="1800" dirty="0" err="1"/>
              <a:t>to</a:t>
            </a:r>
            <a:r>
              <a:rPr lang="de-CH" sz="1800" dirty="0"/>
              <a:t> </a:t>
            </a:r>
            <a:r>
              <a:rPr lang="de-CH" sz="1800" dirty="0" err="1"/>
              <a:t>be</a:t>
            </a:r>
            <a:r>
              <a:rPr lang="de-CH" sz="1800" dirty="0"/>
              <a:t> </a:t>
            </a:r>
            <a:r>
              <a:rPr lang="de-CH" sz="1800" dirty="0" err="1"/>
              <a:t>approved</a:t>
            </a:r>
            <a:r>
              <a:rPr lang="de-CH" sz="1800" dirty="0"/>
              <a:t> </a:t>
            </a:r>
            <a:r>
              <a:rPr lang="de-CH" sz="1800" dirty="0" err="1"/>
              <a:t>by</a:t>
            </a:r>
            <a:r>
              <a:rPr lang="de-CH" sz="1800" dirty="0"/>
              <a:t> relevant </a:t>
            </a:r>
            <a:r>
              <a:rPr lang="de-CH" sz="1800" dirty="0" err="1"/>
              <a:t>municipal</a:t>
            </a:r>
            <a:r>
              <a:rPr lang="de-CH" sz="1800" dirty="0"/>
              <a:t> </a:t>
            </a:r>
            <a:r>
              <a:rPr lang="de-CH" sz="1800" dirty="0" err="1"/>
              <a:t>authorities</a:t>
            </a:r>
            <a:endParaRPr lang="de-CH" sz="1800" dirty="0"/>
          </a:p>
          <a:p>
            <a:pPr marL="311150" lvl="1" indent="-25876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1800" dirty="0" err="1"/>
              <a:t>Ethics</a:t>
            </a:r>
            <a:r>
              <a:rPr lang="de-CH" sz="1800" dirty="0"/>
              <a:t> </a:t>
            </a:r>
            <a:r>
              <a:rPr lang="de-CH" sz="1800" dirty="0" err="1"/>
              <a:t>committee</a:t>
            </a:r>
            <a:r>
              <a:rPr lang="de-CH" sz="1800" dirty="0"/>
              <a:t> </a:t>
            </a:r>
            <a:r>
              <a:rPr lang="de-CH" sz="1800" dirty="0" err="1"/>
              <a:t>mandatory</a:t>
            </a:r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2022147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9133514-600F-CD4D-B13D-B23CEFDA4660}"/>
              </a:ext>
            </a:extLst>
          </p:cNvPr>
          <p:cNvSpPr txBox="1"/>
          <p:nvPr/>
        </p:nvSpPr>
        <p:spPr>
          <a:xfrm>
            <a:off x="1494880" y="236439"/>
            <a:ext cx="6154247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Pilot </a:t>
            </a:r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trials</a:t>
            </a:r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Limitations</a:t>
            </a:r>
            <a:endParaRPr lang="de-DE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E572D5A-F018-2E42-8711-C9373907F9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51347"/>
            <a:ext cx="3430814" cy="375202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74938E2-7997-3348-8870-5B10B88B4C94}"/>
              </a:ext>
            </a:extLst>
          </p:cNvPr>
          <p:cNvSpPr/>
          <p:nvPr/>
        </p:nvSpPr>
        <p:spPr>
          <a:xfrm>
            <a:off x="2993571" y="1587171"/>
            <a:ext cx="5453741" cy="348037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1800" dirty="0"/>
              <a:t>Limited </a:t>
            </a:r>
            <a:r>
              <a:rPr lang="de-CH" sz="1800" dirty="0" err="1"/>
              <a:t>geographically</a:t>
            </a:r>
            <a:r>
              <a:rPr lang="de-CH" sz="1800" dirty="0"/>
              <a:t> </a:t>
            </a:r>
            <a:r>
              <a:rPr lang="de-CH" sz="1800" dirty="0" err="1"/>
              <a:t>to</a:t>
            </a:r>
            <a:r>
              <a:rPr lang="de-CH" sz="1800" dirty="0"/>
              <a:t> </a:t>
            </a:r>
            <a:r>
              <a:rPr lang="de-CH" sz="1800" dirty="0" err="1"/>
              <a:t>one</a:t>
            </a:r>
            <a:r>
              <a:rPr lang="de-CH" sz="1800" dirty="0"/>
              <a:t> </a:t>
            </a:r>
            <a:r>
              <a:rPr lang="de-CH" sz="1800" dirty="0" err="1"/>
              <a:t>or</a:t>
            </a:r>
            <a:r>
              <a:rPr lang="de-CH" sz="1800" dirty="0"/>
              <a:t> </a:t>
            </a:r>
            <a:r>
              <a:rPr lang="de-CH" sz="1800" dirty="0" err="1"/>
              <a:t>several</a:t>
            </a:r>
            <a:r>
              <a:rPr lang="de-CH" sz="1800" dirty="0"/>
              <a:t> </a:t>
            </a:r>
            <a:r>
              <a:rPr lang="de-CH" sz="1800" dirty="0" err="1"/>
              <a:t>communes</a:t>
            </a:r>
            <a:endParaRPr lang="de-CH" sz="1800" dirty="0"/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1800" dirty="0"/>
              <a:t>Limited </a:t>
            </a:r>
            <a:r>
              <a:rPr lang="de-CH" sz="1800" dirty="0" err="1"/>
              <a:t>to</a:t>
            </a:r>
            <a:r>
              <a:rPr lang="de-CH" sz="1800" dirty="0"/>
              <a:t> </a:t>
            </a:r>
            <a:r>
              <a:rPr lang="de-CH" sz="1800" dirty="0" err="1"/>
              <a:t>five</a:t>
            </a:r>
            <a:r>
              <a:rPr lang="de-CH" sz="1800" dirty="0"/>
              <a:t> </a:t>
            </a:r>
            <a:r>
              <a:rPr lang="de-CH" sz="1800" dirty="0" err="1"/>
              <a:t>years</a:t>
            </a:r>
            <a:endParaRPr lang="de-CH" sz="1800" dirty="0"/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1800" dirty="0" err="1"/>
              <a:t>Legislation</a:t>
            </a:r>
            <a:r>
              <a:rPr lang="de-CH" sz="1800" dirty="0"/>
              <a:t> </a:t>
            </a:r>
            <a:r>
              <a:rPr lang="de-CH" sz="1800" dirty="0" err="1"/>
              <a:t>governing</a:t>
            </a:r>
            <a:r>
              <a:rPr lang="de-CH" sz="1800" dirty="0"/>
              <a:t> </a:t>
            </a:r>
            <a:r>
              <a:rPr lang="de-CH" sz="1800" dirty="0" err="1"/>
              <a:t>pilot</a:t>
            </a:r>
            <a:r>
              <a:rPr lang="de-CH" sz="1800" dirty="0"/>
              <a:t> </a:t>
            </a:r>
            <a:r>
              <a:rPr lang="de-CH" sz="1800" dirty="0" err="1"/>
              <a:t>trials</a:t>
            </a:r>
            <a:r>
              <a:rPr lang="de-CH" sz="1800" dirty="0"/>
              <a:t> </a:t>
            </a:r>
            <a:r>
              <a:rPr lang="de-CH" sz="1800" dirty="0" err="1"/>
              <a:t>applies</a:t>
            </a:r>
            <a:r>
              <a:rPr lang="de-CH" sz="1800" dirty="0"/>
              <a:t> </a:t>
            </a:r>
            <a:r>
              <a:rPr lang="de-CH" sz="1800" dirty="0" err="1"/>
              <a:t>from</a:t>
            </a:r>
            <a:r>
              <a:rPr lang="de-CH" sz="1800" dirty="0"/>
              <a:t> 15 May 2021 </a:t>
            </a:r>
            <a:r>
              <a:rPr lang="de-CH" sz="1800" dirty="0" err="1"/>
              <a:t>to</a:t>
            </a:r>
            <a:r>
              <a:rPr lang="de-CH" sz="1800" dirty="0"/>
              <a:t> 14 May 2031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1800" dirty="0" err="1"/>
              <a:t>Participants</a:t>
            </a:r>
            <a:r>
              <a:rPr lang="de-CH" sz="1800" dirty="0"/>
              <a:t> limited </a:t>
            </a:r>
            <a:r>
              <a:rPr lang="de-CH" sz="1800" dirty="0" err="1"/>
              <a:t>to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number</a:t>
            </a:r>
            <a:r>
              <a:rPr lang="de-CH" sz="1800" dirty="0"/>
              <a:t> </a:t>
            </a:r>
            <a:r>
              <a:rPr lang="de-CH" sz="1800" dirty="0" err="1"/>
              <a:t>necessary</a:t>
            </a:r>
            <a:r>
              <a:rPr lang="de-CH" sz="1800" dirty="0"/>
              <a:t> </a:t>
            </a:r>
            <a:r>
              <a:rPr lang="de-CH" sz="1800" dirty="0" err="1"/>
              <a:t>required</a:t>
            </a:r>
            <a:r>
              <a:rPr lang="de-CH" sz="1800" dirty="0"/>
              <a:t> </a:t>
            </a:r>
            <a:r>
              <a:rPr lang="de-CH" sz="1800" dirty="0" err="1"/>
              <a:t>for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trial</a:t>
            </a:r>
            <a:r>
              <a:rPr lang="de-CH" sz="1800" dirty="0"/>
              <a:t> </a:t>
            </a:r>
            <a:r>
              <a:rPr lang="de-CH" sz="1800" dirty="0" err="1"/>
              <a:t>to</a:t>
            </a:r>
            <a:r>
              <a:rPr lang="de-CH" sz="1800" dirty="0"/>
              <a:t> </a:t>
            </a:r>
            <a:r>
              <a:rPr lang="de-CH" sz="1800" dirty="0" err="1"/>
              <a:t>be</a:t>
            </a:r>
            <a:r>
              <a:rPr lang="de-CH" sz="1800" dirty="0"/>
              <a:t> </a:t>
            </a:r>
            <a:r>
              <a:rPr lang="de-CH" sz="1800" dirty="0" err="1"/>
              <a:t>scientifically</a:t>
            </a:r>
            <a:r>
              <a:rPr lang="de-CH" sz="1800" dirty="0"/>
              <a:t> </a:t>
            </a:r>
            <a:r>
              <a:rPr lang="de-CH" sz="1800" dirty="0" err="1"/>
              <a:t>significant</a:t>
            </a:r>
            <a:r>
              <a:rPr lang="de-CH" sz="1800" dirty="0"/>
              <a:t> (</a:t>
            </a:r>
            <a:r>
              <a:rPr lang="de-CH" sz="1800" dirty="0" err="1"/>
              <a:t>max</a:t>
            </a:r>
            <a:r>
              <a:rPr lang="de-CH" sz="1800" dirty="0"/>
              <a:t> 5,000)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274060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8027BDC-0A19-D742-B1E2-50BFB43968B7}"/>
              </a:ext>
            </a:extLst>
          </p:cNvPr>
          <p:cNvSpPr txBox="1"/>
          <p:nvPr/>
        </p:nvSpPr>
        <p:spPr>
          <a:xfrm>
            <a:off x="1777009" y="236439"/>
            <a:ext cx="5589990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Pilot </a:t>
            </a:r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trials</a:t>
            </a:r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: Products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702A2A-F33E-074E-9DD7-242184EFF7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3372"/>
            <a:ext cx="4040414" cy="404041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8C21235-4AA1-0D46-9FB2-2F86D10F2009}"/>
              </a:ext>
            </a:extLst>
          </p:cNvPr>
          <p:cNvSpPr/>
          <p:nvPr/>
        </p:nvSpPr>
        <p:spPr>
          <a:xfrm>
            <a:off x="3189514" y="1484877"/>
            <a:ext cx="5442857" cy="344190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1800" dirty="0" err="1"/>
              <a:t>Both</a:t>
            </a:r>
            <a:r>
              <a:rPr lang="de-CH" sz="1800" dirty="0"/>
              <a:t> </a:t>
            </a:r>
            <a:r>
              <a:rPr lang="de-CH" sz="1800" dirty="0" err="1"/>
              <a:t>unprocessed</a:t>
            </a:r>
            <a:r>
              <a:rPr lang="de-CH" sz="1800" dirty="0"/>
              <a:t> </a:t>
            </a:r>
            <a:r>
              <a:rPr lang="de-CH" sz="1800" dirty="0" err="1"/>
              <a:t>products</a:t>
            </a:r>
            <a:r>
              <a:rPr lang="de-CH" sz="1800" dirty="0"/>
              <a:t> (e.g. </a:t>
            </a:r>
            <a:r>
              <a:rPr lang="de-CH" sz="1800" dirty="0" err="1"/>
              <a:t>cannabis</a:t>
            </a:r>
            <a:r>
              <a:rPr lang="de-CH" sz="1800" dirty="0"/>
              <a:t> </a:t>
            </a:r>
            <a:r>
              <a:rPr lang="de-CH" sz="1800" dirty="0" err="1"/>
              <a:t>flowers</a:t>
            </a:r>
            <a:r>
              <a:rPr lang="de-CH" sz="1800" dirty="0"/>
              <a:t>) </a:t>
            </a:r>
            <a:r>
              <a:rPr lang="de-CH" sz="1800" dirty="0" err="1"/>
              <a:t>and</a:t>
            </a:r>
            <a:r>
              <a:rPr lang="de-CH" sz="1800" dirty="0"/>
              <a:t> </a:t>
            </a:r>
            <a:r>
              <a:rPr lang="de-CH" sz="1800" dirty="0" err="1"/>
              <a:t>processed</a:t>
            </a:r>
            <a:r>
              <a:rPr lang="de-CH" sz="1800" dirty="0"/>
              <a:t> </a:t>
            </a:r>
            <a:r>
              <a:rPr lang="de-CH" sz="1800" dirty="0" err="1"/>
              <a:t>products</a:t>
            </a:r>
            <a:r>
              <a:rPr lang="de-CH" sz="1800" dirty="0"/>
              <a:t> (e.g. </a:t>
            </a:r>
            <a:r>
              <a:rPr lang="de-CH" sz="1800" dirty="0" err="1"/>
              <a:t>hashish</a:t>
            </a:r>
            <a:r>
              <a:rPr lang="de-CH" sz="1800" dirty="0"/>
              <a:t>, </a:t>
            </a:r>
            <a:r>
              <a:rPr lang="de-CH" sz="1800" dirty="0" err="1"/>
              <a:t>extracts</a:t>
            </a:r>
            <a:r>
              <a:rPr lang="de-CH" sz="1800" dirty="0"/>
              <a:t>) 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1800" dirty="0"/>
              <a:t>Products </a:t>
            </a:r>
            <a:r>
              <a:rPr lang="de-CH" sz="1800" dirty="0" err="1"/>
              <a:t>may</a:t>
            </a:r>
            <a:r>
              <a:rPr lang="de-CH" sz="1800" dirty="0"/>
              <a:t> </a:t>
            </a:r>
            <a:r>
              <a:rPr lang="de-CH" sz="1800" dirty="0" err="1"/>
              <a:t>be</a:t>
            </a:r>
            <a:r>
              <a:rPr lang="de-CH" sz="1800" dirty="0"/>
              <a:t> </a:t>
            </a:r>
            <a:r>
              <a:rPr lang="de-CH" sz="1800" dirty="0" err="1"/>
              <a:t>designed</a:t>
            </a:r>
            <a:r>
              <a:rPr lang="de-CH" sz="1800" dirty="0"/>
              <a:t> </a:t>
            </a:r>
            <a:r>
              <a:rPr lang="de-CH" sz="1800" dirty="0" err="1"/>
              <a:t>to</a:t>
            </a:r>
            <a:r>
              <a:rPr lang="de-CH" sz="1800" dirty="0"/>
              <a:t> </a:t>
            </a:r>
            <a:r>
              <a:rPr lang="de-CH" sz="1800" dirty="0" err="1"/>
              <a:t>be</a:t>
            </a:r>
            <a:r>
              <a:rPr lang="de-CH" sz="1800" dirty="0"/>
              <a:t> </a:t>
            </a:r>
            <a:r>
              <a:rPr lang="de-CH" sz="1800" dirty="0" err="1"/>
              <a:t>smoked</a:t>
            </a:r>
            <a:r>
              <a:rPr lang="de-CH" sz="1800" dirty="0"/>
              <a:t>, </a:t>
            </a:r>
            <a:r>
              <a:rPr lang="de-CH" sz="1800" dirty="0" err="1"/>
              <a:t>inhaled</a:t>
            </a:r>
            <a:r>
              <a:rPr lang="de-CH" sz="1800" dirty="0"/>
              <a:t>, </a:t>
            </a:r>
            <a:r>
              <a:rPr lang="de-CH" sz="1800" dirty="0" err="1"/>
              <a:t>vaporised</a:t>
            </a:r>
            <a:r>
              <a:rPr lang="de-CH" sz="1800" dirty="0"/>
              <a:t>, </a:t>
            </a:r>
            <a:r>
              <a:rPr lang="de-CH" sz="1800" dirty="0" err="1"/>
              <a:t>or</a:t>
            </a:r>
            <a:r>
              <a:rPr lang="de-CH" sz="1800" dirty="0"/>
              <a:t> </a:t>
            </a:r>
            <a:r>
              <a:rPr lang="de-CH" sz="1800" dirty="0" err="1"/>
              <a:t>eaten</a:t>
            </a:r>
            <a:r>
              <a:rPr lang="de-CH" sz="1800" dirty="0"/>
              <a:t> </a:t>
            </a:r>
            <a:r>
              <a:rPr lang="de-CH" sz="1800" dirty="0" err="1"/>
              <a:t>or</a:t>
            </a:r>
            <a:r>
              <a:rPr lang="de-CH" sz="1800" dirty="0"/>
              <a:t> </a:t>
            </a:r>
            <a:r>
              <a:rPr lang="de-CH" sz="1800" dirty="0" err="1"/>
              <a:t>drunk</a:t>
            </a:r>
            <a:r>
              <a:rPr lang="de-CH" sz="1800" dirty="0"/>
              <a:t> (e.g. </a:t>
            </a:r>
            <a:r>
              <a:rPr lang="de-CH" sz="1800" dirty="0" err="1"/>
              <a:t>edibles</a:t>
            </a:r>
            <a:r>
              <a:rPr lang="de-CH" sz="1800" dirty="0"/>
              <a:t>)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1800" dirty="0"/>
              <a:t>Must  </a:t>
            </a:r>
            <a:r>
              <a:rPr lang="de-CH" sz="1800" dirty="0" err="1"/>
              <a:t>originate</a:t>
            </a:r>
            <a:r>
              <a:rPr lang="de-CH" sz="1800" dirty="0"/>
              <a:t> </a:t>
            </a:r>
            <a:r>
              <a:rPr lang="de-CH" sz="1800" dirty="0" err="1"/>
              <a:t>from</a:t>
            </a:r>
            <a:r>
              <a:rPr lang="de-CH" sz="1800" dirty="0"/>
              <a:t> </a:t>
            </a:r>
            <a:r>
              <a:rPr lang="de-CH" sz="1800" dirty="0" err="1"/>
              <a:t>organic</a:t>
            </a:r>
            <a:r>
              <a:rPr lang="de-CH" sz="1800" dirty="0"/>
              <a:t> </a:t>
            </a:r>
            <a:r>
              <a:rPr lang="de-CH" sz="1800" dirty="0" err="1"/>
              <a:t>farming</a:t>
            </a:r>
            <a:r>
              <a:rPr lang="de-CH" sz="1800" dirty="0"/>
              <a:t> </a:t>
            </a:r>
            <a:r>
              <a:rPr lang="de-CH" sz="1800" dirty="0" err="1"/>
              <a:t>and</a:t>
            </a:r>
            <a:r>
              <a:rPr lang="de-CH" sz="1800" dirty="0"/>
              <a:t> not </a:t>
            </a:r>
            <a:r>
              <a:rPr lang="de-CH" sz="1800" dirty="0" err="1"/>
              <a:t>contain</a:t>
            </a:r>
            <a:r>
              <a:rPr lang="de-CH" sz="1800" dirty="0"/>
              <a:t> </a:t>
            </a:r>
            <a:r>
              <a:rPr lang="de-CH" sz="1800" dirty="0" err="1"/>
              <a:t>any</a:t>
            </a:r>
            <a:r>
              <a:rPr lang="de-CH" sz="1800" dirty="0"/>
              <a:t> </a:t>
            </a:r>
            <a:r>
              <a:rPr lang="de-CH" sz="1800" dirty="0" err="1"/>
              <a:t>contaminants</a:t>
            </a:r>
            <a:r>
              <a:rPr lang="de-CH" sz="1800" dirty="0"/>
              <a:t> </a:t>
            </a:r>
            <a:r>
              <a:rPr lang="de-CH" sz="1800" dirty="0" err="1"/>
              <a:t>that</a:t>
            </a:r>
            <a:r>
              <a:rPr lang="de-CH" sz="1800" dirty="0"/>
              <a:t> </a:t>
            </a:r>
            <a:r>
              <a:rPr lang="de-CH" sz="1800" dirty="0" err="1"/>
              <a:t>pose</a:t>
            </a:r>
            <a:r>
              <a:rPr lang="de-CH" sz="1800" dirty="0"/>
              <a:t> a </a:t>
            </a:r>
            <a:r>
              <a:rPr lang="de-CH" sz="1800" dirty="0" err="1"/>
              <a:t>health</a:t>
            </a:r>
            <a:r>
              <a:rPr lang="de-CH" sz="1800" dirty="0"/>
              <a:t> </a:t>
            </a:r>
            <a:r>
              <a:rPr lang="de-CH" sz="1800" dirty="0" err="1"/>
              <a:t>risk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560523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8027BDC-0A19-D742-B1E2-50BFB43968B7}"/>
              </a:ext>
            </a:extLst>
          </p:cNvPr>
          <p:cNvSpPr txBox="1"/>
          <p:nvPr/>
        </p:nvSpPr>
        <p:spPr>
          <a:xfrm>
            <a:off x="3172426" y="236439"/>
            <a:ext cx="2799161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Pilot </a:t>
            </a:r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trials</a:t>
            </a:r>
            <a:endParaRPr lang="de-DE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F0EF38B-6A79-BB47-BA41-1D2A258819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877"/>
            <a:ext cx="3779157" cy="377915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8C21235-4AA1-0D46-9FB2-2F86D10F2009}"/>
              </a:ext>
            </a:extLst>
          </p:cNvPr>
          <p:cNvSpPr/>
          <p:nvPr/>
        </p:nvSpPr>
        <p:spPr>
          <a:xfrm>
            <a:off x="3429000" y="1876763"/>
            <a:ext cx="5442857" cy="299761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2000" dirty="0" err="1"/>
              <a:t>Flowers</a:t>
            </a:r>
            <a:r>
              <a:rPr lang="de-CH" sz="2000" dirty="0"/>
              <a:t>: </a:t>
            </a:r>
            <a:r>
              <a:rPr lang="de-CH" sz="2000" dirty="0" err="1"/>
              <a:t>max</a:t>
            </a:r>
            <a:r>
              <a:rPr lang="de-CH" sz="2000" dirty="0"/>
              <a:t> 20% THC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2000" dirty="0" err="1"/>
              <a:t>Edibels</a:t>
            </a:r>
            <a:r>
              <a:rPr lang="de-CH" sz="2000" dirty="0"/>
              <a:t>: </a:t>
            </a:r>
            <a:r>
              <a:rPr lang="de-CH" sz="2000" dirty="0" err="1"/>
              <a:t>max</a:t>
            </a:r>
            <a:r>
              <a:rPr lang="de-CH" sz="2000" dirty="0"/>
              <a:t> 10 mg per </a:t>
            </a:r>
            <a:r>
              <a:rPr lang="de-CH" sz="2000" dirty="0" err="1"/>
              <a:t>unit</a:t>
            </a:r>
            <a:endParaRPr lang="de-CH" sz="2000" dirty="0"/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endParaRPr lang="de-CH" sz="2000" dirty="0"/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Max 10 </a:t>
            </a:r>
            <a:r>
              <a:rPr lang="de-CH" sz="2000" dirty="0" err="1"/>
              <a:t>g</a:t>
            </a:r>
            <a:r>
              <a:rPr lang="de-CH" sz="2000" dirty="0"/>
              <a:t> THC / </a:t>
            </a:r>
            <a:r>
              <a:rPr lang="de-CH" sz="2000" dirty="0" err="1"/>
              <a:t>person</a:t>
            </a:r>
            <a:r>
              <a:rPr lang="de-CH" sz="2000" dirty="0"/>
              <a:t> / </a:t>
            </a:r>
            <a:r>
              <a:rPr lang="de-CH" sz="2000" dirty="0" err="1"/>
              <a:t>month</a:t>
            </a:r>
            <a:endParaRPr lang="de-CH" sz="2000" dirty="0"/>
          </a:p>
          <a:p>
            <a:pPr marL="581025" lvl="1" indent="-21590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≈ 50 </a:t>
            </a:r>
            <a:r>
              <a:rPr lang="de-CH" sz="2000" dirty="0" err="1"/>
              <a:t>g</a:t>
            </a:r>
            <a:r>
              <a:rPr lang="de-CH" sz="2000" dirty="0"/>
              <a:t> </a:t>
            </a:r>
            <a:r>
              <a:rPr lang="de-CH" sz="2000" dirty="0" err="1"/>
              <a:t>flowers</a:t>
            </a:r>
            <a:r>
              <a:rPr lang="de-CH" sz="2000" dirty="0"/>
              <a:t> </a:t>
            </a:r>
            <a:r>
              <a:rPr lang="de-CH" sz="2000" dirty="0" err="1"/>
              <a:t>with</a:t>
            </a:r>
            <a:r>
              <a:rPr lang="de-CH" sz="2000" dirty="0"/>
              <a:t> 20%THC</a:t>
            </a:r>
          </a:p>
          <a:p>
            <a:pPr marL="311150" lvl="1" indent="-25876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Max 10g </a:t>
            </a:r>
            <a:r>
              <a:rPr lang="de-CH" sz="2000" dirty="0" err="1"/>
              <a:t>Flowers</a:t>
            </a:r>
            <a:r>
              <a:rPr lang="de-CH" sz="2000" dirty="0"/>
              <a:t> per </a:t>
            </a:r>
            <a:r>
              <a:rPr lang="de-CH" sz="2000" dirty="0" err="1"/>
              <a:t>purchase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844334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FB4CBB6-26C8-644C-9E25-939FEB2D1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346" y="2818456"/>
            <a:ext cx="1970314" cy="96873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455C283-87B4-7B45-8895-2ABC71CA9817}"/>
              </a:ext>
            </a:extLst>
          </p:cNvPr>
          <p:cNvSpPr txBox="1"/>
          <p:nvPr/>
        </p:nvSpPr>
        <p:spPr>
          <a:xfrm>
            <a:off x="2471102" y="137729"/>
            <a:ext cx="4180951" cy="1177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Geneva</a:t>
            </a:r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 Project</a:t>
            </a:r>
          </a:p>
          <a:p>
            <a:pPr algn="ctr" defTabSz="342900" rtl="0" latinLnBrk="1" hangingPunct="0"/>
            <a:r>
              <a:rPr lang="de-DE" sz="2800" b="1" dirty="0">
                <a:solidFill>
                  <a:schemeClr val="bg1">
                    <a:lumMod val="50000"/>
                  </a:schemeClr>
                </a:solidFill>
              </a:rPr>
              <a:t>Cannabinothèque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BCBBA36-5EBE-1647-BF87-3DF6AB6D93CD}"/>
              </a:ext>
            </a:extLst>
          </p:cNvPr>
          <p:cNvSpPr txBox="1"/>
          <p:nvPr/>
        </p:nvSpPr>
        <p:spPr>
          <a:xfrm>
            <a:off x="1302483" y="1618170"/>
            <a:ext cx="158312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Social</a:t>
            </a: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club</a:t>
            </a: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9E861C1-EA12-9143-8D97-293991E8A487}"/>
              </a:ext>
            </a:extLst>
          </p:cNvPr>
          <p:cNvSpPr txBox="1"/>
          <p:nvPr/>
        </p:nvSpPr>
        <p:spPr>
          <a:xfrm>
            <a:off x="653267" y="4712972"/>
            <a:ext cx="223234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State </a:t>
            </a:r>
            <a:r>
              <a:rPr kumimoji="0" lang="de-DE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monopoly</a:t>
            </a: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49295A0-E8B4-104D-852A-3372282E6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47663" y="1509100"/>
            <a:ext cx="1206079" cy="176468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9173DA3-DA3A-5A4C-BE3A-333BCEA94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3023100" y="3416198"/>
            <a:ext cx="1206079" cy="1764688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E9C70D7-FA84-2042-A94C-AC892C55F8C1}"/>
              </a:ext>
            </a:extLst>
          </p:cNvPr>
          <p:cNvSpPr/>
          <p:nvPr/>
        </p:nvSpPr>
        <p:spPr>
          <a:xfrm>
            <a:off x="1220162" y="2772176"/>
            <a:ext cx="180946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i="1" dirty="0" err="1"/>
              <a:t>association</a:t>
            </a:r>
            <a:r>
              <a:rPr lang="de-DE" sz="1100" i="1" dirty="0"/>
              <a:t> </a:t>
            </a:r>
            <a:r>
              <a:rPr lang="de-DE" sz="1100" i="1" dirty="0" err="1"/>
              <a:t>under</a:t>
            </a:r>
            <a:r>
              <a:rPr lang="de-DE" sz="1100" i="1" dirty="0"/>
              <a:t> </a:t>
            </a:r>
            <a:r>
              <a:rPr lang="de-DE" sz="1100" i="1" dirty="0" err="1"/>
              <a:t>the</a:t>
            </a:r>
            <a:r>
              <a:rPr lang="de-DE" sz="1100" i="1" dirty="0"/>
              <a:t> </a:t>
            </a:r>
            <a:r>
              <a:rPr lang="de-DE" sz="1100" i="1" dirty="0" err="1"/>
              <a:t>swiss</a:t>
            </a:r>
            <a:r>
              <a:rPr lang="de-DE" sz="1100" i="1" dirty="0"/>
              <a:t> </a:t>
            </a:r>
            <a:r>
              <a:rPr lang="de-DE" sz="1100" i="1" dirty="0" err="1"/>
              <a:t>civil</a:t>
            </a:r>
            <a:r>
              <a:rPr lang="de-DE" sz="1100" i="1" dirty="0"/>
              <a:t> </a:t>
            </a:r>
            <a:r>
              <a:rPr lang="de-DE" sz="1100" i="1" dirty="0" err="1"/>
              <a:t>code</a:t>
            </a:r>
            <a:endParaRPr lang="de-DE" sz="1100" i="1" dirty="0"/>
          </a:p>
          <a:p>
            <a:pPr algn="ctr"/>
            <a:endParaRPr lang="de-DE" sz="1100" dirty="0"/>
          </a:p>
          <a:p>
            <a:pPr algn="ctr"/>
            <a:r>
              <a:rPr lang="de-DE" sz="1100" dirty="0"/>
              <a:t>1. </a:t>
            </a:r>
            <a:r>
              <a:rPr lang="de-DE" sz="1100" dirty="0" err="1"/>
              <a:t>institunional</a:t>
            </a:r>
            <a:r>
              <a:rPr lang="de-DE" sz="1100" dirty="0"/>
              <a:t> </a:t>
            </a:r>
            <a:r>
              <a:rPr lang="de-DE" sz="1100" dirty="0" err="1"/>
              <a:t>members</a:t>
            </a:r>
            <a:endParaRPr lang="de-DE" sz="1100" dirty="0"/>
          </a:p>
          <a:p>
            <a:pPr algn="ctr"/>
            <a:r>
              <a:rPr lang="de-DE" sz="1100" dirty="0"/>
              <a:t>2. Individual </a:t>
            </a:r>
            <a:r>
              <a:rPr lang="de-DE" sz="1100" dirty="0" err="1"/>
              <a:t>members</a:t>
            </a:r>
            <a:r>
              <a:rPr lang="de-DE" sz="1100" dirty="0"/>
              <a:t> (professionals)</a:t>
            </a:r>
          </a:p>
          <a:p>
            <a:pPr algn="ctr"/>
            <a:r>
              <a:rPr lang="de-DE" sz="1100" dirty="0"/>
              <a:t>3. Users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FB919D7-9E97-DA43-8222-BA351EEE9F37}"/>
              </a:ext>
            </a:extLst>
          </p:cNvPr>
          <p:cNvSpPr/>
          <p:nvPr/>
        </p:nvSpPr>
        <p:spPr>
          <a:xfrm>
            <a:off x="5865565" y="2342224"/>
            <a:ext cx="1572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err="1"/>
              <a:t>production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delivery</a:t>
            </a:r>
            <a:r>
              <a:rPr lang="de-DE" sz="1200" dirty="0"/>
              <a:t> </a:t>
            </a:r>
            <a:r>
              <a:rPr lang="de-DE" sz="1200" dirty="0" err="1"/>
              <a:t>mandate</a:t>
            </a:r>
            <a:endParaRPr lang="de-DE" sz="12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2E0505E-5D97-5E43-8B27-9FD82BFFEB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280899" y="3667394"/>
            <a:ext cx="692387" cy="1013074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96D77ABB-A65B-F944-BABF-2E8619A07382}"/>
              </a:ext>
            </a:extLst>
          </p:cNvPr>
          <p:cNvSpPr/>
          <p:nvPr/>
        </p:nvSpPr>
        <p:spPr>
          <a:xfrm>
            <a:off x="5966358" y="4049449"/>
            <a:ext cx="1871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err="1"/>
              <a:t>mandate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operate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Cannabinotheque</a:t>
            </a:r>
            <a:endParaRPr lang="de-DE" sz="12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973002C-8ED8-8F42-B6E8-597F6E9892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5280899" y="2182000"/>
            <a:ext cx="692387" cy="1013074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CC1281B-813F-CA48-87D1-EC1571734D5E}"/>
              </a:ext>
            </a:extLst>
          </p:cNvPr>
          <p:cNvSpPr txBox="1"/>
          <p:nvPr/>
        </p:nvSpPr>
        <p:spPr>
          <a:xfrm>
            <a:off x="3375315" y="4851470"/>
            <a:ext cx="202555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Harm </a:t>
            </a:r>
            <a:r>
              <a:rPr kumimoji="0" lang="de-DE" sz="1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reduction</a:t>
            </a:r>
            <a:endParaRPr kumimoji="0" lang="de-DE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200" b="1" dirty="0" err="1">
                <a:solidFill>
                  <a:srgbClr val="000000"/>
                </a:solidFill>
              </a:rPr>
              <a:t>Consumption</a:t>
            </a:r>
            <a:r>
              <a:rPr lang="de-DE" sz="1200" b="1" dirty="0">
                <a:solidFill>
                  <a:srgbClr val="000000"/>
                </a:solidFill>
              </a:rPr>
              <a:t> </a:t>
            </a:r>
            <a:r>
              <a:rPr lang="de-DE" sz="1200" b="1" dirty="0" err="1">
                <a:solidFill>
                  <a:srgbClr val="000000"/>
                </a:solidFill>
              </a:rPr>
              <a:t>competence</a:t>
            </a:r>
            <a:endParaRPr lang="de-DE" sz="1200" b="1" dirty="0">
              <a:solidFill>
                <a:srgbClr val="000000"/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Early </a:t>
            </a:r>
            <a:r>
              <a:rPr kumimoji="0" lang="de-DE" sz="1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intervention</a:t>
            </a:r>
            <a:endParaRPr kumimoji="0" lang="de-DE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139E101-B563-DF41-8D19-66DD4EE422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86018" y="4186286"/>
            <a:ext cx="1054183" cy="20773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8DE8AC8-DEF2-5A42-8241-0AF52B61EA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585" y="2990430"/>
            <a:ext cx="935614" cy="62374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773C4EE9-3AD7-E546-BC11-F45E228ACC3F}"/>
              </a:ext>
            </a:extLst>
          </p:cNvPr>
          <p:cNvCxnSpPr>
            <a:stCxn id="6" idx="3"/>
            <a:endCxn id="22" idx="1"/>
          </p:cNvCxnSpPr>
          <p:nvPr/>
        </p:nvCxnSpPr>
        <p:spPr>
          <a:xfrm flipV="1">
            <a:off x="5368660" y="3302302"/>
            <a:ext cx="2468925" cy="523"/>
          </a:xfrm>
          <a:prstGeom prst="straightConnector1">
            <a:avLst/>
          </a:prstGeom>
          <a:noFill/>
          <a:ln w="57150" cap="flat">
            <a:solidFill>
              <a:schemeClr val="bg1">
                <a:lumMod val="50000"/>
              </a:schemeClr>
            </a:solidFill>
            <a:prstDash val="dashDot"/>
            <a:bevel/>
            <a:headEnd type="triangle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88329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build="p"/>
      <p:bldP spid="15" grpId="0"/>
      <p:bldP spid="17" grpId="0"/>
      <p:bldP spid="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2C36939-A328-2542-9CBF-79E92F8C74D4}"/>
              </a:ext>
            </a:extLst>
          </p:cNvPr>
          <p:cNvSpPr txBox="1"/>
          <p:nvPr/>
        </p:nvSpPr>
        <p:spPr>
          <a:xfrm>
            <a:off x="2471102" y="137729"/>
            <a:ext cx="4180951" cy="1177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Geneva</a:t>
            </a:r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 Project</a:t>
            </a:r>
          </a:p>
          <a:p>
            <a:pPr algn="ctr" defTabSz="342900" rtl="0" latinLnBrk="1" hangingPunct="0"/>
            <a:r>
              <a:rPr lang="de-DE" sz="2800" b="1" dirty="0" err="1">
                <a:solidFill>
                  <a:schemeClr val="bg1">
                    <a:lumMod val="50000"/>
                  </a:schemeClr>
                </a:solidFill>
              </a:rPr>
              <a:t>Specificities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70EBE37-0AB8-FB43-9AE7-9F87027EED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014" y="1447798"/>
            <a:ext cx="4181929" cy="418192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3265554-F2D5-7E49-9660-1767CC8BF0C3}"/>
              </a:ext>
            </a:extLst>
          </p:cNvPr>
          <p:cNvSpPr/>
          <p:nvPr/>
        </p:nvSpPr>
        <p:spPr>
          <a:xfrm>
            <a:off x="3331028" y="1591819"/>
            <a:ext cx="5615659" cy="38938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1600" dirty="0" err="1"/>
              <a:t>Association</a:t>
            </a:r>
            <a:r>
              <a:rPr lang="de-CH" sz="1600" dirty="0"/>
              <a:t> </a:t>
            </a:r>
            <a:r>
              <a:rPr lang="de-CH" sz="1600" dirty="0" err="1"/>
              <a:t>composed</a:t>
            </a:r>
            <a:r>
              <a:rPr lang="de-CH" sz="1600" dirty="0"/>
              <a:t> </a:t>
            </a:r>
            <a:r>
              <a:rPr lang="de-CH" sz="1600" dirty="0" err="1"/>
              <a:t>of</a:t>
            </a:r>
            <a:r>
              <a:rPr lang="de-CH" sz="1600" dirty="0"/>
              <a:t> </a:t>
            </a:r>
            <a:r>
              <a:rPr lang="de-CH" sz="1600" dirty="0" err="1"/>
              <a:t>representatives</a:t>
            </a:r>
            <a:r>
              <a:rPr lang="de-CH" sz="1600" dirty="0"/>
              <a:t> </a:t>
            </a:r>
            <a:r>
              <a:rPr lang="de-CH" sz="1600" dirty="0" err="1"/>
              <a:t>of</a:t>
            </a:r>
            <a:r>
              <a:rPr lang="de-CH" sz="1600" dirty="0"/>
              <a:t> </a:t>
            </a:r>
            <a:r>
              <a:rPr lang="de-CH" sz="1600" dirty="0" err="1"/>
              <a:t>Geneva's</a:t>
            </a:r>
            <a:r>
              <a:rPr lang="de-CH" sz="1600" dirty="0"/>
              <a:t> </a:t>
            </a:r>
            <a:r>
              <a:rPr lang="de-CH" sz="1600" dirty="0" err="1"/>
              <a:t>health</a:t>
            </a:r>
            <a:r>
              <a:rPr lang="de-CH" sz="1600" dirty="0"/>
              <a:t> </a:t>
            </a:r>
            <a:r>
              <a:rPr lang="de-CH" sz="1600" dirty="0" err="1"/>
              <a:t>authorities</a:t>
            </a:r>
            <a:r>
              <a:rPr lang="de-CH" sz="1600" dirty="0"/>
              <a:t> </a:t>
            </a:r>
            <a:r>
              <a:rPr lang="de-CH" sz="1600" dirty="0" err="1"/>
              <a:t>and</a:t>
            </a:r>
            <a:r>
              <a:rPr lang="de-CH" sz="1600" dirty="0"/>
              <a:t> </a:t>
            </a:r>
            <a:r>
              <a:rPr lang="de-CH" sz="1600" dirty="0" err="1"/>
              <a:t>specialists</a:t>
            </a:r>
            <a:r>
              <a:rPr lang="de-CH" sz="1600" dirty="0"/>
              <a:t> in </a:t>
            </a:r>
            <a:r>
              <a:rPr lang="de-CH" sz="1600" dirty="0" err="1"/>
              <a:t>the</a:t>
            </a:r>
            <a:r>
              <a:rPr lang="de-CH" sz="1600" dirty="0"/>
              <a:t> </a:t>
            </a:r>
            <a:r>
              <a:rPr lang="de-CH" sz="1600" dirty="0" err="1"/>
              <a:t>fields</a:t>
            </a:r>
            <a:r>
              <a:rPr lang="de-CH" sz="1600" dirty="0"/>
              <a:t> </a:t>
            </a:r>
            <a:r>
              <a:rPr lang="de-CH" sz="1600" dirty="0" err="1"/>
              <a:t>of</a:t>
            </a:r>
            <a:r>
              <a:rPr lang="de-CH" sz="1600" dirty="0"/>
              <a:t> </a:t>
            </a:r>
            <a:r>
              <a:rPr lang="de-CH" sz="1600" dirty="0" err="1"/>
              <a:t>addiction</a:t>
            </a:r>
            <a:r>
              <a:rPr lang="de-CH" sz="1600" dirty="0"/>
              <a:t>, </a:t>
            </a:r>
            <a:r>
              <a:rPr lang="de-CH" sz="1600" dirty="0" err="1"/>
              <a:t>health</a:t>
            </a:r>
            <a:r>
              <a:rPr lang="de-CH" sz="1600" dirty="0"/>
              <a:t>, </a:t>
            </a:r>
            <a:r>
              <a:rPr lang="de-CH" sz="1600" dirty="0" err="1"/>
              <a:t>prevention</a:t>
            </a:r>
            <a:r>
              <a:rPr lang="de-CH" sz="1600" dirty="0"/>
              <a:t>, </a:t>
            </a:r>
            <a:r>
              <a:rPr lang="de-CH" sz="1600" dirty="0" err="1"/>
              <a:t>social</a:t>
            </a:r>
            <a:r>
              <a:rPr lang="de-CH" sz="1600" dirty="0"/>
              <a:t> </a:t>
            </a:r>
            <a:r>
              <a:rPr lang="de-CH" sz="1600" dirty="0" err="1"/>
              <a:t>work</a:t>
            </a:r>
            <a:r>
              <a:rPr lang="de-CH" sz="1600" dirty="0"/>
              <a:t>, </a:t>
            </a:r>
            <a:r>
              <a:rPr lang="de-CH" sz="1600" dirty="0" err="1"/>
              <a:t>communication</a:t>
            </a:r>
            <a:r>
              <a:rPr lang="de-CH" sz="1600" dirty="0"/>
              <a:t>, </a:t>
            </a:r>
            <a:r>
              <a:rPr lang="de-CH" sz="1600" dirty="0" err="1"/>
              <a:t>education</a:t>
            </a:r>
            <a:r>
              <a:rPr lang="de-CH" sz="1600" dirty="0"/>
              <a:t> </a:t>
            </a:r>
            <a:r>
              <a:rPr lang="de-CH" sz="1600" dirty="0" err="1"/>
              <a:t>and</a:t>
            </a:r>
            <a:r>
              <a:rPr lang="de-CH" sz="1600" dirty="0"/>
              <a:t> </a:t>
            </a:r>
            <a:r>
              <a:rPr lang="de-CH" sz="1600" dirty="0" err="1"/>
              <a:t>politics</a:t>
            </a:r>
            <a:endParaRPr lang="de-CH" sz="1600" dirty="0"/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1600" dirty="0" err="1"/>
              <a:t>Association's</a:t>
            </a:r>
            <a:r>
              <a:rPr lang="de-CH" sz="1600" dirty="0"/>
              <a:t> </a:t>
            </a:r>
            <a:r>
              <a:rPr lang="de-CH" sz="1600" dirty="0" err="1"/>
              <a:t>main</a:t>
            </a:r>
            <a:r>
              <a:rPr lang="de-CH" sz="1600" dirty="0"/>
              <a:t> </a:t>
            </a:r>
            <a:r>
              <a:rPr lang="de-CH" sz="1600" dirty="0" err="1"/>
              <a:t>partner</a:t>
            </a:r>
            <a:r>
              <a:rPr lang="de-CH" sz="1600" dirty="0"/>
              <a:t>: Service </a:t>
            </a:r>
            <a:r>
              <a:rPr lang="de-CH" sz="1600" dirty="0" err="1"/>
              <a:t>of</a:t>
            </a:r>
            <a:r>
              <a:rPr lang="de-CH" sz="1600" dirty="0"/>
              <a:t> </a:t>
            </a:r>
            <a:r>
              <a:rPr lang="de-CH" sz="1600" dirty="0" err="1"/>
              <a:t>social</a:t>
            </a:r>
            <a:r>
              <a:rPr lang="de-CH" sz="1600" dirty="0"/>
              <a:t> </a:t>
            </a:r>
            <a:r>
              <a:rPr lang="de-CH" sz="1600" dirty="0" err="1"/>
              <a:t>cohésion</a:t>
            </a:r>
            <a:r>
              <a:rPr lang="de-CH" sz="1600" dirty="0"/>
              <a:t>, </a:t>
            </a:r>
            <a:r>
              <a:rPr lang="de-CH" sz="1600" dirty="0" err="1"/>
              <a:t>Municipality</a:t>
            </a:r>
            <a:r>
              <a:rPr lang="de-CH" sz="1600" dirty="0"/>
              <a:t> </a:t>
            </a:r>
            <a:r>
              <a:rPr lang="de-CH" sz="1600" dirty="0" err="1"/>
              <a:t>of</a:t>
            </a:r>
            <a:r>
              <a:rPr lang="de-CH" sz="1600" dirty="0"/>
              <a:t> Vernier</a:t>
            </a:r>
          </a:p>
          <a:p>
            <a:pPr marL="536575" indent="-1714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range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municipal</a:t>
            </a:r>
            <a:r>
              <a:rPr lang="de-DE" sz="1600" dirty="0"/>
              <a:t> </a:t>
            </a:r>
            <a:r>
              <a:rPr lang="de-DE" sz="1600" dirty="0" err="1"/>
              <a:t>partners</a:t>
            </a:r>
            <a:r>
              <a:rPr lang="de-DE" sz="1600" dirty="0"/>
              <a:t> (</a:t>
            </a:r>
            <a:r>
              <a:rPr lang="de-DE" sz="1600" dirty="0" err="1"/>
              <a:t>municipal</a:t>
            </a:r>
            <a:r>
              <a:rPr lang="de-DE" sz="1600" dirty="0"/>
              <a:t> </a:t>
            </a:r>
            <a:r>
              <a:rPr lang="de-DE" sz="1600" dirty="0" err="1"/>
              <a:t>police</a:t>
            </a:r>
            <a:r>
              <a:rPr lang="de-DE" sz="1600" dirty="0"/>
              <a:t>, </a:t>
            </a:r>
            <a:r>
              <a:rPr lang="de-DE" sz="1600" dirty="0" err="1"/>
              <a:t>social</a:t>
            </a:r>
            <a:r>
              <a:rPr lang="de-DE" sz="1600" dirty="0"/>
              <a:t> </a:t>
            </a:r>
            <a:r>
              <a:rPr lang="de-DE" sz="1600" dirty="0" err="1"/>
              <a:t>workers</a:t>
            </a:r>
            <a:r>
              <a:rPr lang="de-DE" sz="1600" dirty="0"/>
              <a:t>, </a:t>
            </a:r>
            <a:r>
              <a:rPr lang="de-DE" sz="1600" dirty="0" err="1"/>
              <a:t>social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health</a:t>
            </a:r>
            <a:r>
              <a:rPr lang="de-DE" sz="1600" dirty="0"/>
              <a:t> </a:t>
            </a:r>
            <a:r>
              <a:rPr lang="de-DE" sz="1600" dirty="0" err="1"/>
              <a:t>services</a:t>
            </a:r>
            <a:r>
              <a:rPr lang="de-DE" sz="1600" dirty="0"/>
              <a:t>, etc.)</a:t>
            </a:r>
          </a:p>
          <a:p>
            <a:pPr marL="311150" indent="-301625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Non-profit </a:t>
            </a:r>
            <a:r>
              <a:rPr lang="de-DE" sz="1600" dirty="0" err="1"/>
              <a:t>nature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sales</a:t>
            </a:r>
            <a:endParaRPr lang="de-DE" sz="1600" dirty="0"/>
          </a:p>
          <a:p>
            <a:pPr marL="311150" indent="-301625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Creation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"Cannabis Community“</a:t>
            </a:r>
          </a:p>
        </p:txBody>
      </p:sp>
    </p:spTree>
    <p:extLst>
      <p:ext uri="{BB962C8B-B14F-4D97-AF65-F5344CB8AC3E}">
        <p14:creationId xmlns:p14="http://schemas.microsoft.com/office/powerpoint/2010/main" val="1647936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B00CC4A-08A8-9140-B0FD-5596C630E75F}"/>
              </a:ext>
            </a:extLst>
          </p:cNvPr>
          <p:cNvSpPr txBox="1"/>
          <p:nvPr/>
        </p:nvSpPr>
        <p:spPr>
          <a:xfrm>
            <a:off x="2260308" y="137729"/>
            <a:ext cx="4602541" cy="1177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Geneva</a:t>
            </a:r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 Project</a:t>
            </a:r>
          </a:p>
          <a:p>
            <a:pPr algn="ctr" defTabSz="342900" rtl="0" latinLnBrk="1" hangingPunct="0"/>
            <a:r>
              <a:rPr lang="de-DE" sz="2800" b="1" dirty="0">
                <a:solidFill>
                  <a:schemeClr val="bg1">
                    <a:lumMod val="50000"/>
                  </a:schemeClr>
                </a:solidFill>
              </a:rPr>
              <a:t>The Cannabis  Community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E231C68-B214-7946-AF96-0F0C32F7D0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87283"/>
            <a:ext cx="3702957" cy="370295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F605D24-9503-5E46-8635-A6EB3779ED64}"/>
              </a:ext>
            </a:extLst>
          </p:cNvPr>
          <p:cNvSpPr/>
          <p:nvPr/>
        </p:nvSpPr>
        <p:spPr>
          <a:xfrm>
            <a:off x="3385457" y="2330481"/>
            <a:ext cx="5615659" cy="241655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1600" dirty="0" err="1"/>
              <a:t>Autonomous</a:t>
            </a:r>
            <a:r>
              <a:rPr lang="de-CH" sz="1600" dirty="0"/>
              <a:t> </a:t>
            </a:r>
            <a:r>
              <a:rPr lang="de-CH" sz="1600" dirty="0" err="1"/>
              <a:t>organizational</a:t>
            </a:r>
            <a:r>
              <a:rPr lang="de-CH" sz="1600" dirty="0"/>
              <a:t> form </a:t>
            </a:r>
            <a:r>
              <a:rPr lang="de-CH" sz="1600" dirty="0" err="1"/>
              <a:t>within</a:t>
            </a:r>
            <a:r>
              <a:rPr lang="de-CH" sz="1600" dirty="0"/>
              <a:t> </a:t>
            </a:r>
            <a:r>
              <a:rPr lang="de-CH" sz="1600" dirty="0" err="1"/>
              <a:t>the</a:t>
            </a:r>
            <a:r>
              <a:rPr lang="de-CH" sz="1600" dirty="0"/>
              <a:t> </a:t>
            </a:r>
            <a:r>
              <a:rPr lang="de-CH" sz="1600" dirty="0" err="1"/>
              <a:t>association</a:t>
            </a:r>
            <a:endParaRPr lang="de-CH" sz="1600" dirty="0"/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Relaying</a:t>
            </a:r>
            <a:r>
              <a:rPr lang="de-DE" sz="1600" dirty="0"/>
              <a:t> </a:t>
            </a:r>
            <a:r>
              <a:rPr lang="de-DE" sz="1600" dirty="0" err="1"/>
              <a:t>consumption</a:t>
            </a:r>
            <a:r>
              <a:rPr lang="de-DE" sz="1600" dirty="0"/>
              <a:t> </a:t>
            </a:r>
            <a:r>
              <a:rPr lang="de-DE" sz="1600" dirty="0" err="1"/>
              <a:t>literacy</a:t>
            </a:r>
            <a:r>
              <a:rPr lang="de-DE" sz="1600" dirty="0"/>
              <a:t> </a:t>
            </a:r>
            <a:r>
              <a:rPr lang="de-DE" sz="1600" dirty="0" err="1"/>
              <a:t>actions</a:t>
            </a:r>
            <a:r>
              <a:rPr lang="de-DE" sz="1600" dirty="0"/>
              <a:t> (</a:t>
            </a:r>
            <a:r>
              <a:rPr lang="de-DE" sz="1600" dirty="0" err="1"/>
              <a:t>organization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workshops</a:t>
            </a:r>
            <a:r>
              <a:rPr lang="de-DE" sz="1600" dirty="0"/>
              <a:t>, </a:t>
            </a:r>
            <a:r>
              <a:rPr lang="de-DE" sz="1600" dirty="0" err="1"/>
              <a:t>information</a:t>
            </a:r>
            <a:r>
              <a:rPr lang="de-DE" sz="1600" dirty="0"/>
              <a:t> </a:t>
            </a:r>
            <a:r>
              <a:rPr lang="de-DE" sz="1600" dirty="0" err="1"/>
              <a:t>sessions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other</a:t>
            </a:r>
            <a:r>
              <a:rPr lang="de-DE" sz="1600" dirty="0"/>
              <a:t> </a:t>
            </a:r>
            <a:r>
              <a:rPr lang="de-DE" sz="1600" dirty="0" err="1"/>
              <a:t>events</a:t>
            </a:r>
            <a:r>
              <a:rPr lang="de-DE" sz="1600" dirty="0"/>
              <a:t>)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Taking</a:t>
            </a:r>
            <a:r>
              <a:rPr lang="de-DE" sz="1600" dirty="0"/>
              <a:t> </a:t>
            </a:r>
            <a:r>
              <a:rPr lang="de-DE" sz="1600" dirty="0" err="1"/>
              <a:t>part</a:t>
            </a:r>
            <a:r>
              <a:rPr lang="de-DE" sz="1600" dirty="0"/>
              <a:t> in </a:t>
            </a:r>
            <a:r>
              <a:rPr lang="de-DE" sz="1600" dirty="0" err="1"/>
              <a:t>project</a:t>
            </a:r>
            <a:r>
              <a:rPr lang="de-DE" sz="1600" dirty="0"/>
              <a:t> </a:t>
            </a:r>
            <a:r>
              <a:rPr lang="de-DE" sz="1600" dirty="0" err="1"/>
              <a:t>governance</a:t>
            </a:r>
            <a:endParaRPr lang="de-DE" sz="1600" dirty="0"/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→ </a:t>
            </a:r>
            <a:r>
              <a:rPr lang="de-DE" sz="1600" dirty="0" err="1"/>
              <a:t>Avoiding</a:t>
            </a:r>
            <a:r>
              <a:rPr lang="de-DE" sz="1600" dirty="0"/>
              <a:t> a passive “</a:t>
            </a:r>
            <a:r>
              <a:rPr lang="de-DE" sz="1600" dirty="0" err="1"/>
              <a:t>opportunistic</a:t>
            </a:r>
            <a:r>
              <a:rPr lang="de-DE" sz="1600" dirty="0"/>
              <a:t> </a:t>
            </a:r>
            <a:r>
              <a:rPr lang="de-DE" sz="1600" dirty="0" err="1"/>
              <a:t>consumer</a:t>
            </a:r>
            <a:r>
              <a:rPr lang="de-DE" sz="1600" dirty="0"/>
              <a:t>" </a:t>
            </a:r>
            <a:r>
              <a:rPr lang="de-DE" sz="1600" dirty="0" err="1"/>
              <a:t>posture</a:t>
            </a:r>
            <a:endParaRPr lang="de-DE" sz="1600" dirty="0"/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→ </a:t>
            </a:r>
            <a:r>
              <a:rPr lang="de-DE" sz="1600" dirty="0" err="1"/>
              <a:t>Empowering</a:t>
            </a:r>
            <a:r>
              <a:rPr lang="de-DE" sz="1600" dirty="0"/>
              <a:t> </a:t>
            </a:r>
            <a:r>
              <a:rPr lang="de-DE" sz="1600" dirty="0" err="1"/>
              <a:t>them</a:t>
            </a:r>
            <a:r>
              <a:rPr lang="de-DE" sz="1600" dirty="0"/>
              <a:t> </a:t>
            </a:r>
            <a:r>
              <a:rPr lang="de-DE" sz="1600" dirty="0" err="1"/>
              <a:t>as</a:t>
            </a:r>
            <a:r>
              <a:rPr lang="de-DE" sz="1600" dirty="0"/>
              <a:t> </a:t>
            </a:r>
            <a:r>
              <a:rPr lang="de-DE" sz="1600" dirty="0" err="1"/>
              <a:t>co</a:t>
            </a:r>
            <a:r>
              <a:rPr lang="de-DE" sz="1600" dirty="0"/>
              <a:t>-promoters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approach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61913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650DEA6-6730-D142-9E0E-599B14A663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5168" flipV="1">
            <a:off x="2658037" y="3003176"/>
            <a:ext cx="2846293" cy="284629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53A2C7C-3CD1-9944-87E9-A21495A1D9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832">
            <a:off x="2658038" y="682088"/>
            <a:ext cx="2846293" cy="284629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BA3D632-4D7C-4E43-9236-A3EE7BD44674}"/>
              </a:ext>
            </a:extLst>
          </p:cNvPr>
          <p:cNvSpPr txBox="1"/>
          <p:nvPr/>
        </p:nvSpPr>
        <p:spPr>
          <a:xfrm>
            <a:off x="5783232" y="1340705"/>
            <a:ext cx="155427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1800" dirty="0" err="1">
                <a:solidFill>
                  <a:srgbClr val="000000"/>
                </a:solidFill>
              </a:rPr>
              <a:t>Medicalisation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1707F6-388F-3240-BF47-523333D4E6E9}"/>
              </a:ext>
            </a:extLst>
          </p:cNvPr>
          <p:cNvSpPr txBox="1"/>
          <p:nvPr/>
        </p:nvSpPr>
        <p:spPr>
          <a:xfrm>
            <a:off x="5783232" y="4835444"/>
            <a:ext cx="16055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1800" dirty="0" err="1">
                <a:solidFill>
                  <a:srgbClr val="000000"/>
                </a:solidFill>
              </a:rPr>
              <a:t>Economisation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BEFD162-9372-3045-A9E2-2BDB0A59A8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38277" y="2875658"/>
            <a:ext cx="3199770" cy="68464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EDEE2A0-C4D3-EF43-8DFE-FC28249A6F5B}"/>
              </a:ext>
            </a:extLst>
          </p:cNvPr>
          <p:cNvSpPr txBox="1"/>
          <p:nvPr/>
        </p:nvSpPr>
        <p:spPr>
          <a:xfrm>
            <a:off x="6490448" y="2925593"/>
            <a:ext cx="227722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3200" b="1" dirty="0" err="1">
                <a:solidFill>
                  <a:srgbClr val="000000"/>
                </a:solidFill>
              </a:rPr>
              <a:t>Civilisation</a:t>
            </a:r>
            <a:endParaRPr kumimoji="0" lang="de-DE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03279FC-A88B-F141-AA2C-1620131883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85" y="2182090"/>
            <a:ext cx="2047203" cy="20472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13250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36819219-11AC-B04E-AF41-FC838E246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128" y="557113"/>
            <a:ext cx="4857420" cy="707886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FR" sz="4000" dirty="0"/>
              <a:t>Goals of </a:t>
            </a:r>
            <a:r>
              <a:rPr lang="fr-FR" sz="4000" dirty="0" err="1"/>
              <a:t>regulation</a:t>
            </a:r>
            <a:endParaRPr lang="fr-FR" sz="40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5DB63E5-02BB-C544-8D70-A82B903B26CE}"/>
              </a:ext>
            </a:extLst>
          </p:cNvPr>
          <p:cNvGrpSpPr/>
          <p:nvPr/>
        </p:nvGrpSpPr>
        <p:grpSpPr>
          <a:xfrm>
            <a:off x="683758" y="3504307"/>
            <a:ext cx="1124328" cy="1590377"/>
            <a:chOff x="683758" y="3504307"/>
            <a:chExt cx="1124328" cy="159037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4D1F1A4F-E72E-F040-A5EA-07CAC0716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758" y="3504307"/>
              <a:ext cx="1124328" cy="1124328"/>
            </a:xfrm>
            <a:prstGeom prst="round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D8184F42-7802-BB4D-B22C-357CF31C9D52}"/>
                </a:ext>
              </a:extLst>
            </p:cNvPr>
            <p:cNvSpPr txBox="1"/>
            <p:nvPr/>
          </p:nvSpPr>
          <p:spPr>
            <a:xfrm>
              <a:off x="978542" y="4633021"/>
              <a:ext cx="53476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Public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200" dirty="0" err="1">
                  <a:solidFill>
                    <a:srgbClr val="000000"/>
                  </a:solidFill>
                </a:rPr>
                <a:t>Health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9EAD131-EEBF-FE43-A299-21D2F8AF8321}"/>
              </a:ext>
            </a:extLst>
          </p:cNvPr>
          <p:cNvGrpSpPr/>
          <p:nvPr/>
        </p:nvGrpSpPr>
        <p:grpSpPr>
          <a:xfrm>
            <a:off x="2250584" y="3504307"/>
            <a:ext cx="1271890" cy="1590377"/>
            <a:chOff x="2250584" y="3504307"/>
            <a:chExt cx="1271890" cy="1590377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B5BF831-196D-0644-A3D7-7D5943A59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2286" y="3504307"/>
              <a:ext cx="1128486" cy="1128486"/>
            </a:xfrm>
            <a:prstGeom prst="round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6F6CD6E3-E701-FB42-A1FF-428750C493C8}"/>
                </a:ext>
              </a:extLst>
            </p:cNvPr>
            <p:cNvSpPr/>
            <p:nvPr/>
          </p:nvSpPr>
          <p:spPr>
            <a:xfrm>
              <a:off x="2250584" y="4633021"/>
              <a:ext cx="127189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200" dirty="0">
                  <a:solidFill>
                    <a:srgbClr val="000000"/>
                  </a:solidFill>
                </a:rPr>
                <a:t>Products </a:t>
              </a:r>
              <a:r>
                <a:rPr lang="de-DE" sz="1200" dirty="0" err="1">
                  <a:solidFill>
                    <a:srgbClr val="000000"/>
                  </a:solidFill>
                </a:rPr>
                <a:t>quality</a:t>
              </a:r>
              <a:r>
                <a:rPr lang="de-DE" sz="1200" dirty="0">
                  <a:solidFill>
                    <a:srgbClr val="000000"/>
                  </a:solidFill>
                </a:rPr>
                <a:t> </a:t>
              </a:r>
              <a:r>
                <a:rPr lang="de-DE" sz="1200" dirty="0" err="1">
                  <a:solidFill>
                    <a:srgbClr val="000000"/>
                  </a:solidFill>
                </a:rPr>
                <a:t>control</a:t>
              </a:r>
              <a:endParaRPr lang="de-DE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9C67876-FEFE-DA48-ABE1-FCFEE93EC57D}"/>
              </a:ext>
            </a:extLst>
          </p:cNvPr>
          <p:cNvGrpSpPr/>
          <p:nvPr/>
        </p:nvGrpSpPr>
        <p:grpSpPr>
          <a:xfrm>
            <a:off x="4025832" y="3504308"/>
            <a:ext cx="1146013" cy="1590376"/>
            <a:chOff x="4025832" y="3504308"/>
            <a:chExt cx="1146013" cy="1590376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4B91CFF-3F33-F34E-A530-727B2F894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6675" y="3504308"/>
              <a:ext cx="1124328" cy="1124328"/>
            </a:xfrm>
            <a:prstGeom prst="round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89B691C-3B2D-4A40-8DDA-219A60C987FB}"/>
                </a:ext>
              </a:extLst>
            </p:cNvPr>
            <p:cNvSpPr/>
            <p:nvPr/>
          </p:nvSpPr>
          <p:spPr>
            <a:xfrm>
              <a:off x="4025832" y="4633021"/>
              <a:ext cx="1146013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200" dirty="0">
                  <a:solidFill>
                    <a:srgbClr val="000000"/>
                  </a:solidFill>
                </a:rPr>
                <a:t>↓ </a:t>
              </a:r>
              <a:r>
                <a:rPr lang="de-DE" sz="1200" dirty="0" err="1">
                  <a:solidFill>
                    <a:srgbClr val="000000"/>
                  </a:solidFill>
                </a:rPr>
                <a:t>Prosecuted</a:t>
              </a:r>
              <a:r>
                <a:rPr lang="de-DE" sz="1200" dirty="0">
                  <a:solidFill>
                    <a:srgbClr val="000000"/>
                  </a:solidFill>
                </a:rPr>
                <a:t> </a:t>
              </a:r>
            </a:p>
            <a:p>
              <a:pPr algn="ctr" rtl="0" latinLnBrk="1" hangingPunct="0"/>
              <a:r>
                <a:rPr lang="de-DE" sz="1200" dirty="0" err="1">
                  <a:solidFill>
                    <a:srgbClr val="000000"/>
                  </a:solidFill>
                </a:rPr>
                <a:t>persons</a:t>
              </a:r>
              <a:endParaRPr lang="de-DE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7A57280-1998-5444-A0EC-1A0717D6B05D}"/>
              </a:ext>
            </a:extLst>
          </p:cNvPr>
          <p:cNvGrpSpPr/>
          <p:nvPr/>
        </p:nvGrpSpPr>
        <p:grpSpPr>
          <a:xfrm>
            <a:off x="5601807" y="3504307"/>
            <a:ext cx="1269883" cy="1401325"/>
            <a:chOff x="5601807" y="3504307"/>
            <a:chExt cx="1269883" cy="1401325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3F1733D-7CC7-D548-90BF-3140B8934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5203" y="3504307"/>
              <a:ext cx="1124328" cy="1124328"/>
            </a:xfrm>
            <a:prstGeom prst="round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D71C072-1A95-F34F-952E-26FA29DFFAB6}"/>
                </a:ext>
              </a:extLst>
            </p:cNvPr>
            <p:cNvSpPr/>
            <p:nvPr/>
          </p:nvSpPr>
          <p:spPr>
            <a:xfrm>
              <a:off x="5601807" y="4628635"/>
              <a:ext cx="1269883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200" dirty="0">
                  <a:solidFill>
                    <a:srgbClr val="000000"/>
                  </a:solidFill>
                </a:rPr>
                <a:t>↓ Black </a:t>
              </a:r>
              <a:r>
                <a:rPr lang="de-DE" sz="1200" dirty="0" err="1">
                  <a:solidFill>
                    <a:srgbClr val="000000"/>
                  </a:solidFill>
                </a:rPr>
                <a:t>market</a:t>
              </a:r>
              <a:endParaRPr lang="de-DE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4CF46C5-3141-5E4A-8AE6-B4460CB10761}"/>
              </a:ext>
            </a:extLst>
          </p:cNvPr>
          <p:cNvGrpSpPr/>
          <p:nvPr/>
        </p:nvGrpSpPr>
        <p:grpSpPr>
          <a:xfrm>
            <a:off x="7234098" y="3493858"/>
            <a:ext cx="1269883" cy="1402821"/>
            <a:chOff x="7234098" y="3493858"/>
            <a:chExt cx="1269883" cy="1402821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A1C7385B-6013-4C47-95E2-A68E13A9F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 trans="8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1652" y="3493858"/>
              <a:ext cx="1134777" cy="1134777"/>
            </a:xfrm>
            <a:prstGeom prst="roundRect">
              <a:avLst/>
            </a:prstGeom>
          </p:spPr>
        </p:pic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67B87D8-EEA2-0140-A305-2BB4A4B01543}"/>
                </a:ext>
              </a:extLst>
            </p:cNvPr>
            <p:cNvSpPr/>
            <p:nvPr/>
          </p:nvSpPr>
          <p:spPr>
            <a:xfrm>
              <a:off x="7234098" y="4619682"/>
              <a:ext cx="1269883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200" dirty="0">
                  <a:solidFill>
                    <a:srgbClr val="000000"/>
                  </a:solidFill>
                </a:rPr>
                <a:t>↑ </a:t>
              </a:r>
              <a:r>
                <a:rPr lang="de-DE" sz="1200" dirty="0" err="1">
                  <a:solidFill>
                    <a:srgbClr val="000000"/>
                  </a:solidFill>
                </a:rPr>
                <a:t>Taxes</a:t>
              </a:r>
              <a:endParaRPr lang="de-DE" sz="12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5383571C-C9AF-2845-9CCA-3033349C360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82196">
            <a:off x="1043972" y="2228993"/>
            <a:ext cx="2416294" cy="31112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9782CC9-57AC-D04D-8F13-314F62042CA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17804" flipH="1">
            <a:off x="5663543" y="2228993"/>
            <a:ext cx="2416294" cy="31112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6999465-A8E6-E748-888A-401AD5B5963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79012">
            <a:off x="2372853" y="2209521"/>
            <a:ext cx="2071401" cy="31112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0A7A6A0-F038-6343-BBC4-975108A2610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20988" flipH="1">
            <a:off x="4704820" y="2224706"/>
            <a:ext cx="2037008" cy="31112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D0B39BF-0A03-F146-A752-78D6AF1695D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631226" y="2266443"/>
            <a:ext cx="1861357" cy="31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41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76B1570-595B-604A-8DEC-653A3043AE54}"/>
              </a:ext>
            </a:extLst>
          </p:cNvPr>
          <p:cNvSpPr/>
          <p:nvPr/>
        </p:nvSpPr>
        <p:spPr>
          <a:xfrm>
            <a:off x="3513626" y="248174"/>
            <a:ext cx="21868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b="1" dirty="0" err="1">
                <a:solidFill>
                  <a:schemeClr val="bg1">
                    <a:lumMod val="50000"/>
                  </a:schemeClr>
                </a:solidFill>
              </a:rPr>
              <a:t>Harm</a:t>
            </a:r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fr-FR" sz="3200" b="1" dirty="0" err="1">
                <a:solidFill>
                  <a:schemeClr val="bg1">
                    <a:lumMod val="50000"/>
                  </a:schemeClr>
                </a:solidFill>
              </a:rPr>
              <a:t>Reduction</a:t>
            </a:r>
            <a:endParaRPr lang="fr-FR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FDF234A-A51B-0E4F-8A81-E5A5ED0FCCD8}"/>
              </a:ext>
            </a:extLst>
          </p:cNvPr>
          <p:cNvGrpSpPr/>
          <p:nvPr/>
        </p:nvGrpSpPr>
        <p:grpSpPr>
          <a:xfrm>
            <a:off x="3491419" y="2472958"/>
            <a:ext cx="2227441" cy="2955095"/>
            <a:chOff x="3491419" y="2472958"/>
            <a:chExt cx="2227441" cy="2955095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C8DB9194-8271-534D-932A-B43429F86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1419" y="2472958"/>
              <a:ext cx="2227441" cy="2227441"/>
            </a:xfrm>
            <a:prstGeom prst="ellipse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152B5B9-0974-1541-BC50-E723A1AC6639}"/>
                </a:ext>
              </a:extLst>
            </p:cNvPr>
            <p:cNvSpPr txBox="1"/>
            <p:nvPr/>
          </p:nvSpPr>
          <p:spPr>
            <a:xfrm>
              <a:off x="4003023" y="4781724"/>
              <a:ext cx="1208022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800" dirty="0" err="1">
                  <a:solidFill>
                    <a:srgbClr val="000000"/>
                  </a:solidFill>
                </a:rPr>
                <a:t>Hazardous</a:t>
              </a:r>
              <a:endParaRPr lang="de-DE" sz="1800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de-DE" sz="1800" dirty="0" err="1">
                  <a:solidFill>
                    <a:srgbClr val="000000"/>
                  </a:solidFill>
                </a:rPr>
                <a:t>Product</a:t>
              </a:r>
              <a:endParaRPr lang="de-DE" sz="18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C6373FAD-A79D-C44C-90B2-2BE0F87368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72362">
            <a:off x="5772954" y="1103383"/>
            <a:ext cx="2173915" cy="126275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CFF872D-39BE-9644-BAF0-8793006E94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27638" flipH="1">
            <a:off x="1267199" y="1103385"/>
            <a:ext cx="2173915" cy="126275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D09D081-CBF1-A044-BB30-8D5D074F43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11743">
            <a:off x="4091234" y="1402368"/>
            <a:ext cx="1273901" cy="995649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A7F3CE1-A94E-EB4C-A2EE-1CF8C14FFD70}"/>
              </a:ext>
            </a:extLst>
          </p:cNvPr>
          <p:cNvGrpSpPr/>
          <p:nvPr/>
        </p:nvGrpSpPr>
        <p:grpSpPr>
          <a:xfrm>
            <a:off x="6389938" y="2482166"/>
            <a:ext cx="2209024" cy="2945888"/>
            <a:chOff x="6389938" y="2482166"/>
            <a:chExt cx="2209024" cy="2945888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F365A55-1CE1-154F-9078-8D8397BF1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9938" y="2482166"/>
              <a:ext cx="2209024" cy="2209024"/>
            </a:xfrm>
            <a:prstGeom prst="ellipse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0D39F49-BBFD-3640-800F-9D29B9EB073B}"/>
                </a:ext>
              </a:extLst>
            </p:cNvPr>
            <p:cNvSpPr txBox="1"/>
            <p:nvPr/>
          </p:nvSpPr>
          <p:spPr>
            <a:xfrm>
              <a:off x="6909676" y="4781725"/>
              <a:ext cx="138755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800" dirty="0" err="1">
                  <a:solidFill>
                    <a:srgbClr val="000000"/>
                  </a:solidFill>
                </a:rPr>
                <a:t>Risky</a:t>
              </a:r>
              <a:endParaRPr lang="de-DE" sz="1800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de-DE" sz="1800" dirty="0">
                  <a:solidFill>
                    <a:srgbClr val="000000"/>
                  </a:solidFill>
                </a:rPr>
                <a:t>Environment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BE92E70-23E9-C94E-BDC9-44E408D1C964}"/>
              </a:ext>
            </a:extLst>
          </p:cNvPr>
          <p:cNvGrpSpPr/>
          <p:nvPr/>
        </p:nvGrpSpPr>
        <p:grpSpPr>
          <a:xfrm>
            <a:off x="592900" y="2491375"/>
            <a:ext cx="2209024" cy="2936677"/>
            <a:chOff x="592900" y="2491375"/>
            <a:chExt cx="2209024" cy="293667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9661271-6383-7143-AFFA-0A5FDAA13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00" y="2491375"/>
              <a:ext cx="2209024" cy="2209024"/>
            </a:xfrm>
            <a:prstGeom prst="ellipse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441C070B-201C-1148-BF80-5C50EE6C7A0C}"/>
                </a:ext>
              </a:extLst>
            </p:cNvPr>
            <p:cNvSpPr txBox="1"/>
            <p:nvPr/>
          </p:nvSpPr>
          <p:spPr>
            <a:xfrm>
              <a:off x="1193473" y="4781723"/>
              <a:ext cx="1002837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800" dirty="0" err="1">
                  <a:solidFill>
                    <a:srgbClr val="000000"/>
                  </a:solidFill>
                </a:rPr>
                <a:t>Risky</a:t>
              </a:r>
              <a:endParaRPr lang="de-DE" sz="1800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de-DE" sz="1800" dirty="0" err="1">
                  <a:solidFill>
                    <a:srgbClr val="000000"/>
                  </a:solidFill>
                </a:rPr>
                <a:t>Behavior</a:t>
              </a:r>
              <a:endParaRPr lang="de-DE" sz="1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2985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5F5438C-57B4-1249-8801-B0A9625D32E5}"/>
              </a:ext>
            </a:extLst>
          </p:cNvPr>
          <p:cNvGrpSpPr/>
          <p:nvPr/>
        </p:nvGrpSpPr>
        <p:grpSpPr>
          <a:xfrm>
            <a:off x="401868" y="2154469"/>
            <a:ext cx="1546676" cy="1908637"/>
            <a:chOff x="401868" y="2154469"/>
            <a:chExt cx="1546676" cy="1908637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CBCFE32-9556-E145-B03C-52DCE2EF9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868" y="2154469"/>
              <a:ext cx="1546676" cy="1546676"/>
            </a:xfrm>
            <a:prstGeom prst="round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58128E4-D908-6D45-91CA-0FEB5BDB80CA}"/>
                </a:ext>
              </a:extLst>
            </p:cNvPr>
            <p:cNvSpPr txBox="1"/>
            <p:nvPr/>
          </p:nvSpPr>
          <p:spPr>
            <a:xfrm>
              <a:off x="710658" y="3755331"/>
              <a:ext cx="929098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Cultivation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C5A156A-6636-7440-8BD4-D95385FE2584}"/>
              </a:ext>
            </a:extLst>
          </p:cNvPr>
          <p:cNvGrpSpPr/>
          <p:nvPr/>
        </p:nvGrpSpPr>
        <p:grpSpPr>
          <a:xfrm>
            <a:off x="2110679" y="2154469"/>
            <a:ext cx="1546676" cy="1881193"/>
            <a:chOff x="2110679" y="2154469"/>
            <a:chExt cx="1546676" cy="1881193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44F6A0C-3892-F549-945D-0AE6E2EA65EE}"/>
                </a:ext>
              </a:extLst>
            </p:cNvPr>
            <p:cNvSpPr txBox="1"/>
            <p:nvPr/>
          </p:nvSpPr>
          <p:spPr>
            <a:xfrm>
              <a:off x="2447900" y="3727887"/>
              <a:ext cx="978792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Processing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D9833CB-6A71-4A42-9396-9AFEBED31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0679" y="2154469"/>
              <a:ext cx="1546676" cy="1546676"/>
            </a:xfrm>
            <a:prstGeom prst="round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5CD662C-E565-5F4A-9081-4D2CFE87B430}"/>
              </a:ext>
            </a:extLst>
          </p:cNvPr>
          <p:cNvGrpSpPr/>
          <p:nvPr/>
        </p:nvGrpSpPr>
        <p:grpSpPr>
          <a:xfrm>
            <a:off x="3817255" y="2154470"/>
            <a:ext cx="1573418" cy="1896383"/>
            <a:chOff x="3817255" y="2154470"/>
            <a:chExt cx="1573418" cy="1896383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43C902A-BB7D-3346-BFE9-358E628D6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7255" y="2154470"/>
              <a:ext cx="1573418" cy="1573418"/>
            </a:xfrm>
            <a:prstGeom prst="round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EB9BC65-F639-8A48-A695-BDA89A0D8717}"/>
                </a:ext>
              </a:extLst>
            </p:cNvPr>
            <p:cNvSpPr txBox="1"/>
            <p:nvPr/>
          </p:nvSpPr>
          <p:spPr>
            <a:xfrm>
              <a:off x="4109759" y="3743078"/>
              <a:ext cx="98841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Distribution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3E30955-8927-2043-B26C-76DBCB5435D9}"/>
              </a:ext>
            </a:extLst>
          </p:cNvPr>
          <p:cNvGrpSpPr/>
          <p:nvPr/>
        </p:nvGrpSpPr>
        <p:grpSpPr>
          <a:xfrm>
            <a:off x="5550573" y="2154469"/>
            <a:ext cx="1546676" cy="1896384"/>
            <a:chOff x="5550573" y="2154469"/>
            <a:chExt cx="1546676" cy="189638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DC946DB4-E815-FD40-81B2-279A6B801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0573" y="2154469"/>
              <a:ext cx="1546676" cy="1546676"/>
            </a:xfrm>
            <a:prstGeom prst="round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CAC152B6-7924-EA44-BAD4-944F1AF468C9}"/>
                </a:ext>
              </a:extLst>
            </p:cNvPr>
            <p:cNvSpPr/>
            <p:nvPr/>
          </p:nvSpPr>
          <p:spPr>
            <a:xfrm>
              <a:off x="6048515" y="3743078"/>
              <a:ext cx="55079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Retail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7AD352CB-B1AC-D843-B1BA-FDEFBB224975}"/>
              </a:ext>
            </a:extLst>
          </p:cNvPr>
          <p:cNvGrpSpPr/>
          <p:nvPr/>
        </p:nvGrpSpPr>
        <p:grpSpPr>
          <a:xfrm>
            <a:off x="7257149" y="2154469"/>
            <a:ext cx="1544441" cy="1896384"/>
            <a:chOff x="7257149" y="2154469"/>
            <a:chExt cx="1544441" cy="1896384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12F059D6-E975-2943-AF14-606710822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 trans="8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7149" y="2154469"/>
              <a:ext cx="1544441" cy="1544441"/>
            </a:xfrm>
            <a:prstGeom prst="round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DF3D9C6-B813-024C-A4FB-D5015CDD4477}"/>
                </a:ext>
              </a:extLst>
            </p:cNvPr>
            <p:cNvSpPr/>
            <p:nvPr/>
          </p:nvSpPr>
          <p:spPr>
            <a:xfrm>
              <a:off x="7455815" y="3743078"/>
              <a:ext cx="114710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400" dirty="0" err="1">
                  <a:solidFill>
                    <a:srgbClr val="000000"/>
                  </a:solidFill>
                </a:rPr>
                <a:t>Consumption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25C6D03-5987-B44A-958A-D825ACFD2B1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62044" y="1129729"/>
            <a:ext cx="742952" cy="130652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E08F599-E2F5-3940-9DCF-0CB47E744CA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70286" y="1129729"/>
            <a:ext cx="742952" cy="130652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58F6E45-E8EA-8044-B4DF-719F71D254B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45305" y="1129729"/>
            <a:ext cx="742952" cy="130652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1C6509C-124F-D440-9D23-CE6E0DF8DDB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21813" y="1129729"/>
            <a:ext cx="742952" cy="130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75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039A129-619D-CB47-A9E0-400E2AFCE684}"/>
              </a:ext>
            </a:extLst>
          </p:cNvPr>
          <p:cNvSpPr txBox="1"/>
          <p:nvPr/>
        </p:nvSpPr>
        <p:spPr>
          <a:xfrm>
            <a:off x="2523925" y="97972"/>
            <a:ext cx="4031873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32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de-DE" sz="5400" dirty="0"/>
              <a:t>The </a:t>
            </a:r>
            <a:r>
              <a:rPr lang="de-DE" sz="5400" dirty="0" err="1"/>
              <a:t>models</a:t>
            </a:r>
            <a:endParaRPr lang="de-DE" sz="5400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F699546-4DFF-C146-B4D7-EE3F9CAF34E1}"/>
              </a:ext>
            </a:extLst>
          </p:cNvPr>
          <p:cNvGrpSpPr/>
          <p:nvPr/>
        </p:nvGrpSpPr>
        <p:grpSpPr>
          <a:xfrm>
            <a:off x="732064" y="1273623"/>
            <a:ext cx="1673679" cy="2319361"/>
            <a:chOff x="732064" y="1273623"/>
            <a:chExt cx="1673679" cy="2319361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B1C2E4C-E0FD-EC49-8F10-1CAFFDE4B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064" y="1273623"/>
              <a:ext cx="1673679" cy="1673679"/>
            </a:xfrm>
            <a:prstGeom prst="round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C06D84A-445B-0B47-9074-B1AF9912DDCC}"/>
                </a:ext>
              </a:extLst>
            </p:cNvPr>
            <p:cNvSpPr txBox="1"/>
            <p:nvPr/>
          </p:nvSpPr>
          <p:spPr>
            <a:xfrm>
              <a:off x="732064" y="3069766"/>
              <a:ext cx="1624205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400" b="1" dirty="0">
                  <a:solidFill>
                    <a:srgbClr val="000000"/>
                  </a:solidFill>
                </a:rPr>
                <a:t>(pseudo)</a:t>
              </a:r>
            </a:p>
            <a:p>
              <a:pPr algn="ctr" rtl="0" latinLnBrk="1" hangingPunct="0"/>
              <a:r>
                <a:rPr lang="de-DE" sz="1400" b="1" dirty="0">
                  <a:solidFill>
                    <a:srgbClr val="000000"/>
                  </a:solidFill>
                </a:rPr>
                <a:t>Medical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659587E-1B8D-0745-9633-C0F36F802D6A}"/>
              </a:ext>
            </a:extLst>
          </p:cNvPr>
          <p:cNvGrpSpPr/>
          <p:nvPr/>
        </p:nvGrpSpPr>
        <p:grpSpPr>
          <a:xfrm>
            <a:off x="2710542" y="1273622"/>
            <a:ext cx="1673679" cy="2319362"/>
            <a:chOff x="2710542" y="1273622"/>
            <a:chExt cx="1673679" cy="2319362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9D9E3A21-88CF-2A4D-9806-9358C1C7B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0542" y="1273622"/>
              <a:ext cx="1673679" cy="1673679"/>
            </a:xfrm>
            <a:prstGeom prst="round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DC4C07C-11DB-6543-9373-127BA7D06413}"/>
                </a:ext>
              </a:extLst>
            </p:cNvPr>
            <p:cNvSpPr/>
            <p:nvPr/>
          </p:nvSpPr>
          <p:spPr>
            <a:xfrm>
              <a:off x="2993064" y="3069766"/>
              <a:ext cx="1108636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FR" sz="1400" b="1" dirty="0">
                  <a:solidFill>
                    <a:srgbClr val="000000"/>
                  </a:solidFill>
                </a:rPr>
                <a:t>Free </a:t>
              </a:r>
              <a:r>
                <a:rPr lang="fr-FR" sz="1400" b="1" dirty="0" err="1">
                  <a:solidFill>
                    <a:srgbClr val="000000"/>
                  </a:solidFill>
                </a:rPr>
                <a:t>market</a:t>
              </a:r>
              <a:endParaRPr lang="fr-FR" sz="1400" b="1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fr-FR" sz="1400" b="1" dirty="0">
                  <a:solidFill>
                    <a:srgbClr val="000000"/>
                  </a:solidFill>
                </a:rPr>
                <a:t>(for profit) 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002C06C-D620-884B-8F8D-0C68C3AC0E51}"/>
              </a:ext>
            </a:extLst>
          </p:cNvPr>
          <p:cNvGrpSpPr/>
          <p:nvPr/>
        </p:nvGrpSpPr>
        <p:grpSpPr>
          <a:xfrm>
            <a:off x="4689020" y="1261374"/>
            <a:ext cx="1673679" cy="2331610"/>
            <a:chOff x="4689020" y="1261374"/>
            <a:chExt cx="1673679" cy="233161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DABD09A-7FDA-4247-9B2A-ABABBE84D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9020" y="1261374"/>
              <a:ext cx="1673679" cy="1673679"/>
            </a:xfrm>
            <a:prstGeom prst="round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C5C6A06-0332-834C-8FA0-DB20752FBC9A}"/>
                </a:ext>
              </a:extLst>
            </p:cNvPr>
            <p:cNvSpPr/>
            <p:nvPr/>
          </p:nvSpPr>
          <p:spPr>
            <a:xfrm>
              <a:off x="4759148" y="3069766"/>
              <a:ext cx="15334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FR" sz="1400" b="1" dirty="0">
                  <a:solidFill>
                    <a:srgbClr val="000000"/>
                  </a:solidFill>
                </a:rPr>
                <a:t>Home cultivation</a:t>
              </a:r>
            </a:p>
            <a:p>
              <a:pPr algn="ctr" rtl="0" latinLnBrk="1" hangingPunct="0"/>
              <a:r>
                <a:rPr lang="fr-FR" sz="1400" b="1" dirty="0">
                  <a:solidFill>
                    <a:srgbClr val="000000"/>
                  </a:solidFill>
                </a:rPr>
                <a:t>(non profit)</a:t>
              </a:r>
              <a:endParaRPr lang="de-DE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Rechteck 14">
            <a:extLst>
              <a:ext uri="{FF2B5EF4-FFF2-40B4-BE49-F238E27FC236}">
                <a16:creationId xmlns:a16="http://schemas.microsoft.com/office/drawing/2014/main" id="{9C759C95-0296-EC4E-AE06-DDF7BAEA0E4B}"/>
              </a:ext>
            </a:extLst>
          </p:cNvPr>
          <p:cNvSpPr/>
          <p:nvPr/>
        </p:nvSpPr>
        <p:spPr>
          <a:xfrm>
            <a:off x="600946" y="3715448"/>
            <a:ext cx="18864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/>
              <a:t>Mixing </a:t>
            </a:r>
            <a:r>
              <a:rPr lang="de-DE" sz="1200" dirty="0" err="1"/>
              <a:t>two</a:t>
            </a:r>
            <a:r>
              <a:rPr lang="de-DE" sz="1200" dirty="0"/>
              <a:t> </a:t>
            </a:r>
            <a:r>
              <a:rPr lang="de-DE" sz="1200" dirty="0" err="1"/>
              <a:t>application</a:t>
            </a:r>
            <a:r>
              <a:rPr lang="de-DE" sz="1200" dirty="0"/>
              <a:t> </a:t>
            </a:r>
            <a:r>
              <a:rPr lang="de-DE" sz="1200" dirty="0" err="1"/>
              <a:t>areas</a:t>
            </a:r>
            <a:r>
              <a:rPr lang="de-DE" sz="1200" dirty="0"/>
              <a:t> (different </a:t>
            </a:r>
            <a:r>
              <a:rPr lang="de-DE" sz="1200" dirty="0" err="1"/>
              <a:t>regulations</a:t>
            </a:r>
            <a:r>
              <a:rPr lang="de-DE" sz="1200" dirty="0"/>
              <a:t>)</a:t>
            </a:r>
          </a:p>
          <a:p>
            <a:pPr algn="ctr"/>
            <a:endParaRPr lang="de-DE" sz="1200" dirty="0"/>
          </a:p>
          <a:p>
            <a:pPr algn="ctr"/>
            <a:r>
              <a:rPr lang="de-DE" sz="1200" dirty="0" err="1"/>
              <a:t>Risks</a:t>
            </a:r>
            <a:r>
              <a:rPr lang="de-DE" sz="1200" dirty="0"/>
              <a:t>:</a:t>
            </a:r>
          </a:p>
          <a:p>
            <a:pPr algn="ctr"/>
            <a:r>
              <a:rPr lang="de-DE" sz="1200" dirty="0"/>
              <a:t>- Medical </a:t>
            </a:r>
            <a:r>
              <a:rPr lang="de-DE" sz="1200" dirty="0" err="1"/>
              <a:t>bureaucratization</a:t>
            </a:r>
            <a:r>
              <a:rPr lang="de-DE" sz="1200" dirty="0"/>
              <a:t> </a:t>
            </a:r>
          </a:p>
          <a:p>
            <a:pPr algn="ctr"/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civil</a:t>
            </a:r>
            <a:r>
              <a:rPr lang="de-DE" sz="1200" dirty="0"/>
              <a:t> </a:t>
            </a:r>
            <a:r>
              <a:rPr lang="de-DE" sz="1200" dirty="0" err="1"/>
              <a:t>rights</a:t>
            </a:r>
            <a:endParaRPr lang="de-DE" sz="1200" dirty="0"/>
          </a:p>
          <a:p>
            <a:pPr algn="ctr"/>
            <a:r>
              <a:rPr lang="fr-CH" sz="1200" dirty="0">
                <a:solidFill>
                  <a:srgbClr val="000000"/>
                </a:solidFill>
              </a:rPr>
              <a:t>- </a:t>
            </a:r>
            <a:r>
              <a:rPr lang="fr-CH" sz="1200" dirty="0" err="1">
                <a:solidFill>
                  <a:srgbClr val="000000"/>
                </a:solidFill>
              </a:rPr>
              <a:t>Charlatanism</a:t>
            </a:r>
            <a:endParaRPr lang="de-DE" sz="1200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B8E7C2CC-148A-1946-A526-B68946FA1585}"/>
              </a:ext>
            </a:extLst>
          </p:cNvPr>
          <p:cNvSpPr/>
          <p:nvPr/>
        </p:nvSpPr>
        <p:spPr>
          <a:xfrm>
            <a:off x="2604161" y="3715448"/>
            <a:ext cx="18864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err="1"/>
              <a:t>Able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replace</a:t>
            </a:r>
            <a:r>
              <a:rPr lang="de-DE" sz="1200" dirty="0"/>
              <a:t> </a:t>
            </a:r>
            <a:r>
              <a:rPr lang="de-DE" sz="1200" dirty="0" err="1"/>
              <a:t>rapidly</a:t>
            </a:r>
            <a:r>
              <a:rPr lang="de-DE" sz="1200" dirty="0"/>
              <a:t> </a:t>
            </a:r>
            <a:r>
              <a:rPr lang="de-DE" sz="1200" dirty="0" err="1"/>
              <a:t>significant</a:t>
            </a:r>
            <a:r>
              <a:rPr lang="de-DE" sz="1200" dirty="0"/>
              <a:t> </a:t>
            </a:r>
            <a:r>
              <a:rPr lang="de-DE" sz="1200" dirty="0" err="1"/>
              <a:t>portions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black</a:t>
            </a:r>
            <a:r>
              <a:rPr lang="de-DE" sz="1200" dirty="0"/>
              <a:t> </a:t>
            </a:r>
            <a:r>
              <a:rPr lang="de-DE" sz="1200" dirty="0" err="1"/>
              <a:t>market</a:t>
            </a:r>
            <a:endParaRPr lang="de-DE" sz="1200" dirty="0"/>
          </a:p>
          <a:p>
            <a:pPr algn="ctr"/>
            <a:endParaRPr lang="de-DE" sz="1200" dirty="0"/>
          </a:p>
          <a:p>
            <a:pPr algn="ctr"/>
            <a:r>
              <a:rPr lang="de-DE" sz="1200" dirty="0"/>
              <a:t>↑ </a:t>
            </a:r>
            <a:r>
              <a:rPr lang="de-DE" sz="1200" dirty="0" err="1"/>
              <a:t>taxes</a:t>
            </a:r>
            <a:endParaRPr lang="de-DE" sz="1200" dirty="0"/>
          </a:p>
          <a:p>
            <a:pPr algn="ctr"/>
            <a:endParaRPr lang="de-DE" sz="1200" dirty="0"/>
          </a:p>
          <a:p>
            <a:pPr algn="ctr"/>
            <a:r>
              <a:rPr lang="de-DE" sz="1200" dirty="0"/>
              <a:t>Public </a:t>
            </a:r>
            <a:r>
              <a:rPr lang="de-DE" sz="1200" dirty="0" err="1"/>
              <a:t>health</a:t>
            </a:r>
            <a:r>
              <a:rPr lang="de-DE" sz="1200" dirty="0"/>
              <a:t> </a:t>
            </a:r>
            <a:r>
              <a:rPr lang="de-DE" sz="1200" dirty="0" err="1"/>
              <a:t>secondary</a:t>
            </a:r>
            <a:endParaRPr lang="de-DE" sz="1200" dirty="0"/>
          </a:p>
          <a:p>
            <a:pPr algn="ctr"/>
            <a:endParaRPr lang="de-DE" sz="1200" dirty="0"/>
          </a:p>
          <a:p>
            <a:pPr algn="ctr"/>
            <a:r>
              <a:rPr lang="de-DE" sz="1200" dirty="0"/>
              <a:t>Cave: Big </a:t>
            </a:r>
            <a:r>
              <a:rPr lang="de-DE" sz="1200" dirty="0" err="1"/>
              <a:t>cannabis</a:t>
            </a:r>
            <a:endParaRPr lang="de-DE" sz="1200" dirty="0"/>
          </a:p>
          <a:p>
            <a:pPr algn="ctr"/>
            <a:r>
              <a:rPr lang="de-DE" sz="1200" dirty="0"/>
              <a:t>Lobbying</a:t>
            </a:r>
          </a:p>
        </p:txBody>
      </p:sp>
    </p:spTree>
    <p:extLst>
      <p:ext uri="{BB962C8B-B14F-4D97-AF65-F5344CB8AC3E}">
        <p14:creationId xmlns:p14="http://schemas.microsoft.com/office/powerpoint/2010/main" val="232766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36819219-11AC-B04E-AF41-FC838E246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279" y="426485"/>
            <a:ext cx="4317207" cy="707886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FR" sz="4000" dirty="0"/>
              <a:t>Home cultivation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CBE2D97-A867-CF47-BDFA-137C5A9CCB09}"/>
              </a:ext>
            </a:extLst>
          </p:cNvPr>
          <p:cNvGrpSpPr/>
          <p:nvPr/>
        </p:nvGrpSpPr>
        <p:grpSpPr>
          <a:xfrm>
            <a:off x="1921060" y="1562493"/>
            <a:ext cx="2405742" cy="3294662"/>
            <a:chOff x="1921060" y="1562493"/>
            <a:chExt cx="2405742" cy="3294662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FF57CE4-8C45-534A-BDAB-8D5782268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8559" y="1562493"/>
              <a:ext cx="1770743" cy="1770743"/>
            </a:xfrm>
            <a:prstGeom prst="round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7F9F8FB9-5766-EC4F-94A0-70632DE24C23}"/>
                </a:ext>
              </a:extLst>
            </p:cNvPr>
            <p:cNvSpPr/>
            <p:nvPr/>
          </p:nvSpPr>
          <p:spPr>
            <a:xfrm>
              <a:off x="1921060" y="3396691"/>
              <a:ext cx="2405742" cy="1460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" algn="ctr">
                <a:lnSpc>
                  <a:spcPct val="15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9FD0AB"/>
                </a:buClr>
              </a:pPr>
              <a:r>
                <a:rPr lang="de-DE" sz="1400" b="1" dirty="0">
                  <a:solidFill>
                    <a:srgbClr val="404040"/>
                  </a:solidFill>
                </a:rPr>
                <a:t>Individual </a:t>
              </a:r>
              <a:r>
                <a:rPr lang="de-DE" sz="1400" b="1" dirty="0" err="1">
                  <a:solidFill>
                    <a:srgbClr val="404040"/>
                  </a:solidFill>
                </a:rPr>
                <a:t>cultivation</a:t>
              </a:r>
              <a:r>
                <a:rPr lang="de-DE" sz="1400" b="1" dirty="0">
                  <a:solidFill>
                    <a:srgbClr val="404040"/>
                  </a:solidFill>
                </a:rPr>
                <a:t> at </a:t>
              </a:r>
              <a:r>
                <a:rPr lang="de-DE" sz="1400" b="1" dirty="0" err="1">
                  <a:solidFill>
                    <a:srgbClr val="404040"/>
                  </a:solidFill>
                </a:rPr>
                <a:t>home</a:t>
              </a:r>
              <a:endParaRPr lang="de-DE" sz="1400" b="1" dirty="0">
                <a:solidFill>
                  <a:srgbClr val="404040"/>
                </a:solidFill>
              </a:endParaRPr>
            </a:p>
            <a:p>
              <a:pPr marL="9525" algn="ctr">
                <a:lnSpc>
                  <a:spcPct val="15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9FD0AB"/>
                </a:buClr>
              </a:pPr>
              <a:r>
                <a:rPr lang="de-DE" sz="1400" dirty="0" err="1">
                  <a:solidFill>
                    <a:srgbClr val="404040"/>
                  </a:solidFill>
                </a:rPr>
                <a:t>Usually</a:t>
              </a:r>
              <a:r>
                <a:rPr lang="de-DE" sz="1400" dirty="0">
                  <a:solidFill>
                    <a:srgbClr val="404040"/>
                  </a:solidFill>
                </a:rPr>
                <a:t> </a:t>
              </a:r>
              <a:r>
                <a:rPr lang="de-DE" sz="1400" dirty="0" err="1">
                  <a:solidFill>
                    <a:srgbClr val="404040"/>
                  </a:solidFill>
                </a:rPr>
                <a:t>covers</a:t>
              </a:r>
              <a:r>
                <a:rPr lang="de-DE" sz="1400" dirty="0">
                  <a:solidFill>
                    <a:srgbClr val="404040"/>
                  </a:solidFill>
                </a:rPr>
                <a:t> </a:t>
              </a:r>
              <a:r>
                <a:rPr lang="de-DE" sz="1400" dirty="0" err="1">
                  <a:solidFill>
                    <a:srgbClr val="404040"/>
                  </a:solidFill>
                </a:rPr>
                <a:t>only</a:t>
              </a:r>
              <a:r>
                <a:rPr lang="de-DE" sz="1400" dirty="0">
                  <a:solidFill>
                    <a:srgbClr val="404040"/>
                  </a:solidFill>
                </a:rPr>
                <a:t> </a:t>
              </a:r>
              <a:r>
                <a:rPr lang="de-DE" sz="1400" dirty="0" err="1">
                  <a:solidFill>
                    <a:srgbClr val="404040"/>
                  </a:solidFill>
                </a:rPr>
                <a:t>part</a:t>
              </a:r>
              <a:r>
                <a:rPr lang="de-DE" sz="1400" dirty="0">
                  <a:solidFill>
                    <a:srgbClr val="404040"/>
                  </a:solidFill>
                </a:rPr>
                <a:t> </a:t>
              </a:r>
              <a:r>
                <a:rPr lang="de-DE" sz="1400" dirty="0" err="1">
                  <a:solidFill>
                    <a:srgbClr val="404040"/>
                  </a:solidFill>
                </a:rPr>
                <a:t>of</a:t>
              </a:r>
              <a:r>
                <a:rPr lang="de-DE" sz="1400" dirty="0">
                  <a:solidFill>
                    <a:srgbClr val="404040"/>
                  </a:solidFill>
                </a:rPr>
                <a:t> </a:t>
              </a:r>
              <a:r>
                <a:rPr lang="de-DE" sz="1400" dirty="0" err="1">
                  <a:solidFill>
                    <a:srgbClr val="404040"/>
                  </a:solidFill>
                </a:rPr>
                <a:t>the</a:t>
              </a:r>
              <a:r>
                <a:rPr lang="de-DE" sz="1400" dirty="0">
                  <a:solidFill>
                    <a:srgbClr val="404040"/>
                  </a:solidFill>
                </a:rPr>
                <a:t> </a:t>
              </a:r>
              <a:r>
                <a:rPr lang="de-DE" sz="1400" dirty="0" err="1">
                  <a:solidFill>
                    <a:srgbClr val="404040"/>
                  </a:solidFill>
                </a:rPr>
                <a:t>demand</a:t>
              </a:r>
              <a:endParaRPr lang="de-DE" sz="1400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62FF396-0CBF-594D-BCA6-428E67F30252}"/>
              </a:ext>
            </a:extLst>
          </p:cNvPr>
          <p:cNvGrpSpPr/>
          <p:nvPr/>
        </p:nvGrpSpPr>
        <p:grpSpPr>
          <a:xfrm>
            <a:off x="4802035" y="1562493"/>
            <a:ext cx="2460930" cy="3294662"/>
            <a:chOff x="4802035" y="1562493"/>
            <a:chExt cx="2460930" cy="3294662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B637F4C-4641-E84A-87E7-06544C74C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1686" y="1562493"/>
              <a:ext cx="1770743" cy="1770743"/>
            </a:xfrm>
            <a:prstGeom prst="round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60C1362F-0981-504E-B222-A0A366D5465B}"/>
                </a:ext>
              </a:extLst>
            </p:cNvPr>
            <p:cNvSpPr/>
            <p:nvPr/>
          </p:nvSpPr>
          <p:spPr>
            <a:xfrm>
              <a:off x="4802035" y="3396691"/>
              <a:ext cx="2460930" cy="1460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" algn="ctr">
                <a:lnSpc>
                  <a:spcPct val="15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9FD0AB"/>
                </a:buClr>
              </a:pPr>
              <a:r>
                <a:rPr lang="de-DE" sz="1400" b="1" dirty="0">
                  <a:solidFill>
                    <a:srgbClr val="404040"/>
                  </a:solidFill>
                </a:rPr>
                <a:t>Collective </a:t>
              </a:r>
              <a:r>
                <a:rPr lang="de-DE" sz="1400" b="1" dirty="0" err="1">
                  <a:solidFill>
                    <a:srgbClr val="404040"/>
                  </a:solidFill>
                </a:rPr>
                <a:t>cultivation</a:t>
              </a:r>
              <a:r>
                <a:rPr lang="de-DE" sz="1400" b="1" dirty="0">
                  <a:solidFill>
                    <a:srgbClr val="404040"/>
                  </a:solidFill>
                </a:rPr>
                <a:t> </a:t>
              </a:r>
              <a:r>
                <a:rPr lang="de-DE" sz="1400" b="1" dirty="0" err="1">
                  <a:solidFill>
                    <a:srgbClr val="404040"/>
                  </a:solidFill>
                </a:rPr>
                <a:t>Social</a:t>
              </a:r>
              <a:r>
                <a:rPr lang="de-DE" sz="1400" b="1" dirty="0">
                  <a:solidFill>
                    <a:srgbClr val="404040"/>
                  </a:solidFill>
                </a:rPr>
                <a:t> </a:t>
              </a:r>
              <a:r>
                <a:rPr lang="de-DE" sz="1400" b="1" dirty="0" err="1">
                  <a:solidFill>
                    <a:srgbClr val="404040"/>
                  </a:solidFill>
                </a:rPr>
                <a:t>clubs</a:t>
              </a:r>
              <a:r>
                <a:rPr lang="de-DE" sz="1400" b="1" dirty="0">
                  <a:solidFill>
                    <a:srgbClr val="404040"/>
                  </a:solidFill>
                </a:rPr>
                <a:t> </a:t>
              </a:r>
            </a:p>
            <a:p>
              <a:pPr marL="9525" algn="ctr">
                <a:lnSpc>
                  <a:spcPct val="15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9FD0AB"/>
                </a:buClr>
              </a:pPr>
              <a:r>
                <a:rPr lang="de-DE" sz="1400" dirty="0" err="1">
                  <a:solidFill>
                    <a:srgbClr val="404040"/>
                  </a:solidFill>
                </a:rPr>
                <a:t>produce</a:t>
              </a:r>
              <a:r>
                <a:rPr lang="de-DE" sz="1400" dirty="0">
                  <a:solidFill>
                    <a:srgbClr val="404040"/>
                  </a:solidFill>
                </a:rPr>
                <a:t> </a:t>
              </a:r>
              <a:r>
                <a:rPr lang="de-DE" sz="1400" dirty="0" err="1">
                  <a:solidFill>
                    <a:srgbClr val="404040"/>
                  </a:solidFill>
                </a:rPr>
                <a:t>for</a:t>
              </a:r>
              <a:r>
                <a:rPr lang="de-DE" sz="1400" dirty="0">
                  <a:solidFill>
                    <a:srgbClr val="404040"/>
                  </a:solidFill>
                </a:rPr>
                <a:t> </a:t>
              </a:r>
              <a:r>
                <a:rPr lang="de-DE" sz="1400" dirty="0" err="1">
                  <a:solidFill>
                    <a:srgbClr val="404040"/>
                  </a:solidFill>
                </a:rPr>
                <a:t>members</a:t>
              </a:r>
              <a:r>
                <a:rPr lang="de-DE" sz="1400" dirty="0">
                  <a:solidFill>
                    <a:srgbClr val="404040"/>
                  </a:solidFill>
                </a:rPr>
                <a:t> in a </a:t>
              </a:r>
              <a:r>
                <a:rPr lang="de-DE" sz="1400" dirty="0" err="1">
                  <a:solidFill>
                    <a:srgbClr val="404040"/>
                  </a:solidFill>
                </a:rPr>
                <a:t>collaborative</a:t>
              </a:r>
              <a:r>
                <a:rPr lang="de-DE" sz="1400" dirty="0">
                  <a:solidFill>
                    <a:srgbClr val="404040"/>
                  </a:solidFill>
                </a:rPr>
                <a:t> </a:t>
              </a:r>
              <a:r>
                <a:rPr lang="de-DE" sz="1400" dirty="0" err="1">
                  <a:solidFill>
                    <a:srgbClr val="404040"/>
                  </a:solidFill>
                </a:rPr>
                <a:t>manner</a:t>
              </a:r>
              <a:endParaRPr lang="de-DE" sz="1400" b="1" dirty="0">
                <a:solidFill>
                  <a:srgbClr val="4040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5891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039A129-619D-CB47-A9E0-400E2AFCE684}"/>
              </a:ext>
            </a:extLst>
          </p:cNvPr>
          <p:cNvSpPr txBox="1"/>
          <p:nvPr/>
        </p:nvSpPr>
        <p:spPr>
          <a:xfrm>
            <a:off x="2523925" y="97972"/>
            <a:ext cx="4031873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32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de-DE" sz="5400" dirty="0"/>
              <a:t>The </a:t>
            </a:r>
            <a:r>
              <a:rPr lang="de-DE" sz="5400" dirty="0" err="1"/>
              <a:t>models</a:t>
            </a:r>
            <a:endParaRPr lang="de-DE" sz="5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1C2E4C-E0FD-EC49-8F10-1CAFFDE4BE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64" y="1273623"/>
            <a:ext cx="1673679" cy="1673679"/>
          </a:xfrm>
          <a:prstGeom prst="round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C06D84A-445B-0B47-9074-B1AF9912DDCC}"/>
              </a:ext>
            </a:extLst>
          </p:cNvPr>
          <p:cNvSpPr txBox="1"/>
          <p:nvPr/>
        </p:nvSpPr>
        <p:spPr>
          <a:xfrm>
            <a:off x="732064" y="3069766"/>
            <a:ext cx="162420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1400" b="1" dirty="0">
                <a:solidFill>
                  <a:srgbClr val="000000"/>
                </a:solidFill>
              </a:rPr>
              <a:t>(pseudo)</a:t>
            </a:r>
          </a:p>
          <a:p>
            <a:pPr algn="ctr" rtl="0" latinLnBrk="1" hangingPunct="0"/>
            <a:r>
              <a:rPr lang="de-DE" sz="1400" b="1" dirty="0">
                <a:solidFill>
                  <a:srgbClr val="000000"/>
                </a:solidFill>
              </a:rPr>
              <a:t>Medical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D9E3A21-88CF-2A4D-9806-9358C1C7BE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542" y="1273622"/>
            <a:ext cx="1673679" cy="1673679"/>
          </a:xfrm>
          <a:prstGeom prst="round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FDC4C07C-11DB-6543-9373-127BA7D06413}"/>
              </a:ext>
            </a:extLst>
          </p:cNvPr>
          <p:cNvSpPr/>
          <p:nvPr/>
        </p:nvSpPr>
        <p:spPr>
          <a:xfrm>
            <a:off x="2993064" y="3069766"/>
            <a:ext cx="110863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1400" b="1" dirty="0">
                <a:solidFill>
                  <a:srgbClr val="000000"/>
                </a:solidFill>
              </a:rPr>
              <a:t>Free </a:t>
            </a:r>
            <a:r>
              <a:rPr lang="fr-FR" sz="1400" b="1" dirty="0" err="1">
                <a:solidFill>
                  <a:srgbClr val="000000"/>
                </a:solidFill>
              </a:rPr>
              <a:t>market</a:t>
            </a:r>
            <a:endParaRPr lang="fr-FR" sz="1400" b="1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FR" sz="1400" b="1" dirty="0">
                <a:solidFill>
                  <a:srgbClr val="000000"/>
                </a:solidFill>
              </a:rPr>
              <a:t>(for profit)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DABD09A-7FDA-4247-9B2A-ABABBE84D9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020" y="1261374"/>
            <a:ext cx="1673679" cy="1673679"/>
          </a:xfrm>
          <a:prstGeom prst="round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C5C6A06-0332-834C-8FA0-DB20752FBC9A}"/>
              </a:ext>
            </a:extLst>
          </p:cNvPr>
          <p:cNvSpPr/>
          <p:nvPr/>
        </p:nvSpPr>
        <p:spPr>
          <a:xfrm>
            <a:off x="4759148" y="3069766"/>
            <a:ext cx="153343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1400" b="1" dirty="0">
                <a:solidFill>
                  <a:srgbClr val="000000"/>
                </a:solidFill>
              </a:rPr>
              <a:t>Home cultivation</a:t>
            </a:r>
          </a:p>
          <a:p>
            <a:pPr algn="ctr" rtl="0" latinLnBrk="1" hangingPunct="0"/>
            <a:r>
              <a:rPr lang="fr-FR" sz="1400" b="1" dirty="0">
                <a:solidFill>
                  <a:srgbClr val="000000"/>
                </a:solidFill>
              </a:rPr>
              <a:t>(non profit)</a:t>
            </a:r>
            <a:endParaRPr lang="de-DE" sz="1400" b="1" dirty="0">
              <a:solidFill>
                <a:srgbClr val="000000"/>
              </a:solidFill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527A2BD-A40B-F345-97CE-2339ECDA0A5B}"/>
              </a:ext>
            </a:extLst>
          </p:cNvPr>
          <p:cNvGrpSpPr/>
          <p:nvPr/>
        </p:nvGrpSpPr>
        <p:grpSpPr>
          <a:xfrm>
            <a:off x="6667498" y="1258651"/>
            <a:ext cx="1676402" cy="2334333"/>
            <a:chOff x="6667498" y="2445199"/>
            <a:chExt cx="1676402" cy="233433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E30F9A6-8033-8B42-8A55-DD20395C7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7498" y="2445199"/>
              <a:ext cx="1676402" cy="1676402"/>
            </a:xfrm>
            <a:prstGeom prst="round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EDD15DD-18BC-5146-9B65-308ED0A373E4}"/>
                </a:ext>
              </a:extLst>
            </p:cNvPr>
            <p:cNvSpPr/>
            <p:nvPr/>
          </p:nvSpPr>
          <p:spPr>
            <a:xfrm>
              <a:off x="7037944" y="4256314"/>
              <a:ext cx="935510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FR" sz="1400" b="1" dirty="0">
                  <a:solidFill>
                    <a:srgbClr val="000000"/>
                  </a:solidFill>
                </a:rPr>
                <a:t>State</a:t>
              </a:r>
            </a:p>
            <a:p>
              <a:pPr algn="ctr" rtl="0" latinLnBrk="1" hangingPunct="0"/>
              <a:r>
                <a:rPr lang="fr-FR" sz="1400" b="1" dirty="0">
                  <a:solidFill>
                    <a:srgbClr val="000000"/>
                  </a:solidFill>
                </a:rPr>
                <a:t>Monopoly</a:t>
              </a:r>
            </a:p>
          </p:txBody>
        </p:sp>
      </p:grpSp>
      <p:sp>
        <p:nvSpPr>
          <p:cNvPr id="15" name="Rechteck 14">
            <a:extLst>
              <a:ext uri="{FF2B5EF4-FFF2-40B4-BE49-F238E27FC236}">
                <a16:creationId xmlns:a16="http://schemas.microsoft.com/office/drawing/2014/main" id="{9C759C95-0296-EC4E-AE06-DDF7BAEA0E4B}"/>
              </a:ext>
            </a:extLst>
          </p:cNvPr>
          <p:cNvSpPr/>
          <p:nvPr/>
        </p:nvSpPr>
        <p:spPr>
          <a:xfrm>
            <a:off x="600946" y="3715448"/>
            <a:ext cx="18864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/>
              <a:t>Mixing </a:t>
            </a:r>
            <a:r>
              <a:rPr lang="de-DE" sz="1200" dirty="0" err="1"/>
              <a:t>two</a:t>
            </a:r>
            <a:r>
              <a:rPr lang="de-DE" sz="1200" dirty="0"/>
              <a:t> </a:t>
            </a:r>
            <a:r>
              <a:rPr lang="de-DE" sz="1200" dirty="0" err="1"/>
              <a:t>application</a:t>
            </a:r>
            <a:r>
              <a:rPr lang="de-DE" sz="1200" dirty="0"/>
              <a:t> </a:t>
            </a:r>
            <a:r>
              <a:rPr lang="de-DE" sz="1200" dirty="0" err="1"/>
              <a:t>areas</a:t>
            </a:r>
            <a:r>
              <a:rPr lang="de-DE" sz="1200" dirty="0"/>
              <a:t> (different </a:t>
            </a:r>
            <a:r>
              <a:rPr lang="de-DE" sz="1200" dirty="0" err="1"/>
              <a:t>regulations</a:t>
            </a:r>
            <a:r>
              <a:rPr lang="de-DE" sz="1200" dirty="0"/>
              <a:t>)</a:t>
            </a:r>
          </a:p>
          <a:p>
            <a:pPr algn="ctr"/>
            <a:endParaRPr lang="de-DE" sz="1200" dirty="0"/>
          </a:p>
          <a:p>
            <a:pPr algn="ctr"/>
            <a:r>
              <a:rPr lang="de-DE" sz="1200" dirty="0" err="1"/>
              <a:t>Risks</a:t>
            </a:r>
            <a:r>
              <a:rPr lang="de-DE" sz="1200" dirty="0"/>
              <a:t>:</a:t>
            </a:r>
          </a:p>
          <a:p>
            <a:pPr algn="ctr"/>
            <a:r>
              <a:rPr lang="de-DE" sz="1200" dirty="0"/>
              <a:t>- Medical </a:t>
            </a:r>
            <a:r>
              <a:rPr lang="de-DE" sz="1200" dirty="0" err="1"/>
              <a:t>bureaucratization</a:t>
            </a:r>
            <a:r>
              <a:rPr lang="de-DE" sz="1200" dirty="0"/>
              <a:t> </a:t>
            </a:r>
          </a:p>
          <a:p>
            <a:pPr algn="ctr"/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civil</a:t>
            </a:r>
            <a:r>
              <a:rPr lang="de-DE" sz="1200" dirty="0"/>
              <a:t> </a:t>
            </a:r>
            <a:r>
              <a:rPr lang="de-DE" sz="1200" dirty="0" err="1"/>
              <a:t>rights</a:t>
            </a:r>
            <a:endParaRPr lang="de-DE" sz="1200" dirty="0"/>
          </a:p>
          <a:p>
            <a:pPr algn="ctr"/>
            <a:r>
              <a:rPr lang="fr-CH" sz="1200" dirty="0">
                <a:solidFill>
                  <a:srgbClr val="000000"/>
                </a:solidFill>
              </a:rPr>
              <a:t>- </a:t>
            </a:r>
            <a:r>
              <a:rPr lang="fr-CH" sz="1200" dirty="0" err="1">
                <a:solidFill>
                  <a:srgbClr val="000000"/>
                </a:solidFill>
              </a:rPr>
              <a:t>Charlatanism</a:t>
            </a:r>
            <a:endParaRPr lang="de-DE" sz="1200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B8E7C2CC-148A-1946-A526-B68946FA1585}"/>
              </a:ext>
            </a:extLst>
          </p:cNvPr>
          <p:cNvSpPr/>
          <p:nvPr/>
        </p:nvSpPr>
        <p:spPr>
          <a:xfrm>
            <a:off x="2604161" y="3715448"/>
            <a:ext cx="18864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err="1"/>
              <a:t>Able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replace</a:t>
            </a:r>
            <a:r>
              <a:rPr lang="de-DE" sz="1200" dirty="0"/>
              <a:t> </a:t>
            </a:r>
            <a:r>
              <a:rPr lang="de-DE" sz="1200" dirty="0" err="1"/>
              <a:t>rapidly</a:t>
            </a:r>
            <a:r>
              <a:rPr lang="de-DE" sz="1200" dirty="0"/>
              <a:t> </a:t>
            </a:r>
            <a:r>
              <a:rPr lang="de-DE" sz="1200" dirty="0" err="1"/>
              <a:t>significant</a:t>
            </a:r>
            <a:r>
              <a:rPr lang="de-DE" sz="1200" dirty="0"/>
              <a:t> </a:t>
            </a:r>
            <a:r>
              <a:rPr lang="de-DE" sz="1200" dirty="0" err="1"/>
              <a:t>portions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black</a:t>
            </a:r>
            <a:r>
              <a:rPr lang="de-DE" sz="1200" dirty="0"/>
              <a:t> </a:t>
            </a:r>
            <a:r>
              <a:rPr lang="de-DE" sz="1200" dirty="0" err="1"/>
              <a:t>market</a:t>
            </a:r>
            <a:endParaRPr lang="de-DE" sz="1200" dirty="0"/>
          </a:p>
          <a:p>
            <a:pPr algn="ctr"/>
            <a:endParaRPr lang="de-DE" sz="1200" dirty="0"/>
          </a:p>
          <a:p>
            <a:pPr algn="ctr"/>
            <a:r>
              <a:rPr lang="de-DE" sz="1200" dirty="0"/>
              <a:t>↑ </a:t>
            </a:r>
            <a:r>
              <a:rPr lang="de-DE" sz="1200" dirty="0" err="1"/>
              <a:t>taxes</a:t>
            </a:r>
            <a:endParaRPr lang="de-DE" sz="1200" dirty="0"/>
          </a:p>
          <a:p>
            <a:pPr algn="ctr"/>
            <a:endParaRPr lang="de-DE" sz="1200" dirty="0"/>
          </a:p>
          <a:p>
            <a:pPr algn="ctr"/>
            <a:r>
              <a:rPr lang="de-DE" sz="1200" dirty="0"/>
              <a:t>Public </a:t>
            </a:r>
            <a:r>
              <a:rPr lang="de-DE" sz="1200" dirty="0" err="1"/>
              <a:t>health</a:t>
            </a:r>
            <a:r>
              <a:rPr lang="de-DE" sz="1200" dirty="0"/>
              <a:t> </a:t>
            </a:r>
            <a:r>
              <a:rPr lang="de-DE" sz="1200" dirty="0" err="1"/>
              <a:t>secondary</a:t>
            </a:r>
            <a:endParaRPr lang="de-DE" sz="1200" dirty="0"/>
          </a:p>
          <a:p>
            <a:pPr algn="ctr"/>
            <a:endParaRPr lang="de-DE" sz="1200" dirty="0"/>
          </a:p>
          <a:p>
            <a:pPr algn="ctr"/>
            <a:r>
              <a:rPr lang="de-DE" sz="1200" dirty="0"/>
              <a:t>Cave: Big </a:t>
            </a:r>
            <a:r>
              <a:rPr lang="de-DE" sz="1200" dirty="0" err="1"/>
              <a:t>cannabis</a:t>
            </a:r>
            <a:endParaRPr lang="de-DE" sz="1200" dirty="0"/>
          </a:p>
          <a:p>
            <a:pPr algn="ctr"/>
            <a:r>
              <a:rPr lang="de-DE" sz="1200" dirty="0"/>
              <a:t>Lobbying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64811AB-4FCB-8549-A977-52533BBFEE5F}"/>
              </a:ext>
            </a:extLst>
          </p:cNvPr>
          <p:cNvSpPr/>
          <p:nvPr/>
        </p:nvSpPr>
        <p:spPr>
          <a:xfrm>
            <a:off x="4582639" y="3715448"/>
            <a:ext cx="18864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/>
              <a:t>Potential ↓ </a:t>
            </a:r>
            <a:r>
              <a:rPr lang="de-DE" sz="1200" dirty="0" err="1"/>
              <a:t>black</a:t>
            </a:r>
            <a:r>
              <a:rPr lang="de-DE" sz="1200" dirty="0"/>
              <a:t> </a:t>
            </a:r>
            <a:r>
              <a:rPr lang="de-DE" sz="1200" dirty="0" err="1"/>
              <a:t>market</a:t>
            </a:r>
            <a:endParaRPr lang="de-DE" sz="1200" dirty="0"/>
          </a:p>
          <a:p>
            <a:pPr algn="ctr"/>
            <a:r>
              <a:rPr lang="de-DE" sz="1200" dirty="0"/>
              <a:t>Targets </a:t>
            </a:r>
            <a:r>
              <a:rPr lang="de-DE" sz="1200" dirty="0" err="1"/>
              <a:t>its</a:t>
            </a:r>
            <a:r>
              <a:rPr lang="de-DE" sz="1200" dirty="0"/>
              <a:t> </a:t>
            </a:r>
            <a:r>
              <a:rPr lang="de-DE" sz="1200" dirty="0" err="1"/>
              <a:t>best</a:t>
            </a:r>
            <a:r>
              <a:rPr lang="de-DE" sz="1200" dirty="0"/>
              <a:t> </a:t>
            </a:r>
            <a:r>
              <a:rPr lang="de-DE" sz="1200" dirty="0" err="1"/>
              <a:t>customers</a:t>
            </a:r>
            <a:endParaRPr lang="de-DE" sz="1200" dirty="0"/>
          </a:p>
          <a:p>
            <a:pPr algn="ctr"/>
            <a:r>
              <a:rPr lang="de-DE" sz="1200" dirty="0"/>
              <a:t>Demand-</a:t>
            </a:r>
            <a:r>
              <a:rPr lang="de-DE" sz="1200" dirty="0" err="1"/>
              <a:t>oriented</a:t>
            </a:r>
            <a:r>
              <a:rPr lang="de-DE" sz="1200" dirty="0"/>
              <a:t> </a:t>
            </a:r>
            <a:r>
              <a:rPr lang="de-DE" sz="1200" dirty="0" err="1"/>
              <a:t>production</a:t>
            </a:r>
            <a:r>
              <a:rPr lang="de-DE" sz="1200" dirty="0"/>
              <a:t> </a:t>
            </a:r>
          </a:p>
          <a:p>
            <a:pPr algn="ctr"/>
            <a:r>
              <a:rPr lang="de-DE" sz="1200" dirty="0" err="1"/>
              <a:t>Includes</a:t>
            </a:r>
            <a:r>
              <a:rPr lang="de-DE" sz="1200" dirty="0"/>
              <a:t> </a:t>
            </a:r>
            <a:r>
              <a:rPr lang="de-DE" sz="1200" dirty="0" err="1"/>
              <a:t>harm</a:t>
            </a:r>
            <a:r>
              <a:rPr lang="de-DE" sz="1200" dirty="0"/>
              <a:t> </a:t>
            </a:r>
            <a:r>
              <a:rPr lang="de-DE" sz="1200" dirty="0" err="1"/>
              <a:t>reduction</a:t>
            </a:r>
            <a:endParaRPr lang="de-DE" sz="1200" dirty="0"/>
          </a:p>
          <a:p>
            <a:pPr algn="ctr"/>
            <a:endParaRPr lang="de-DE" sz="1200" dirty="0"/>
          </a:p>
          <a:p>
            <a:pPr algn="ctr"/>
            <a:r>
              <a:rPr lang="de-DE" sz="1200" dirty="0"/>
              <a:t>Cave: </a:t>
            </a:r>
            <a:r>
              <a:rPr lang="de-DE" sz="1200" dirty="0" err="1"/>
              <a:t>Individuals</a:t>
            </a:r>
            <a:r>
              <a:rPr lang="de-DE" sz="1200" dirty="0"/>
              <a:t> </a:t>
            </a:r>
            <a:r>
              <a:rPr lang="de-DE" sz="1200" dirty="0" err="1"/>
              <a:t>who</a:t>
            </a:r>
            <a:r>
              <a:rPr lang="de-DE" sz="1200" dirty="0"/>
              <a:t> </a:t>
            </a:r>
            <a:r>
              <a:rPr lang="de-DE" sz="1200" dirty="0" err="1"/>
              <a:t>share</a:t>
            </a:r>
            <a:r>
              <a:rPr lang="de-DE" sz="1200" dirty="0"/>
              <a:t> a </a:t>
            </a:r>
            <a:r>
              <a:rPr lang="de-DE" sz="1200" dirty="0" err="1"/>
              <a:t>culture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cannabis</a:t>
            </a:r>
            <a:r>
              <a:rPr lang="de-DE" sz="1200" dirty="0"/>
              <a:t> </a:t>
            </a:r>
            <a:r>
              <a:rPr lang="de-DE" sz="1200" dirty="0" err="1"/>
              <a:t>use</a:t>
            </a:r>
            <a:endParaRPr lang="de-DE" sz="1200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F0309C8-54A7-4A4E-A35E-0D936C48DF01}"/>
              </a:ext>
            </a:extLst>
          </p:cNvPr>
          <p:cNvSpPr/>
          <p:nvPr/>
        </p:nvSpPr>
        <p:spPr>
          <a:xfrm>
            <a:off x="6562479" y="3678242"/>
            <a:ext cx="1886439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de-DE" sz="1200" dirty="0">
                <a:solidFill>
                  <a:srgbClr val="404040"/>
                </a:solidFill>
              </a:rPr>
              <a:t>Best </a:t>
            </a:r>
            <a:r>
              <a:rPr lang="de-DE" sz="1200" dirty="0" err="1">
                <a:solidFill>
                  <a:srgbClr val="404040"/>
                </a:solidFill>
              </a:rPr>
              <a:t>way</a:t>
            </a:r>
            <a:r>
              <a:rPr lang="de-DE" sz="1200" dirty="0">
                <a:solidFill>
                  <a:srgbClr val="404040"/>
                </a:solidFill>
              </a:rPr>
              <a:t> </a:t>
            </a:r>
            <a:r>
              <a:rPr lang="de-DE" sz="1200" dirty="0" err="1">
                <a:solidFill>
                  <a:srgbClr val="404040"/>
                </a:solidFill>
              </a:rPr>
              <a:t>to</a:t>
            </a:r>
            <a:r>
              <a:rPr lang="de-DE" sz="1200" dirty="0">
                <a:solidFill>
                  <a:srgbClr val="404040"/>
                </a:solidFill>
              </a:rPr>
              <a:t> </a:t>
            </a:r>
            <a:r>
              <a:rPr lang="de-DE" sz="1200" dirty="0" err="1">
                <a:solidFill>
                  <a:srgbClr val="404040"/>
                </a:solidFill>
              </a:rPr>
              <a:t>take</a:t>
            </a:r>
            <a:r>
              <a:rPr lang="de-DE" sz="1200" dirty="0">
                <a:solidFill>
                  <a:srgbClr val="404040"/>
                </a:solidFill>
              </a:rPr>
              <a:t> </a:t>
            </a:r>
            <a:r>
              <a:rPr lang="de-DE" sz="1200" dirty="0" err="1">
                <a:solidFill>
                  <a:srgbClr val="404040"/>
                </a:solidFill>
              </a:rPr>
              <a:t>into</a:t>
            </a:r>
            <a:r>
              <a:rPr lang="de-DE" sz="1200" dirty="0">
                <a:solidFill>
                  <a:srgbClr val="404040"/>
                </a:solidFill>
              </a:rPr>
              <a:t> </a:t>
            </a:r>
            <a:r>
              <a:rPr lang="de-DE" sz="1200" dirty="0" err="1">
                <a:solidFill>
                  <a:srgbClr val="404040"/>
                </a:solidFill>
              </a:rPr>
              <a:t>account</a:t>
            </a:r>
            <a:r>
              <a:rPr lang="de-DE" sz="1200" dirty="0">
                <a:solidFill>
                  <a:srgbClr val="404040"/>
                </a:solidFill>
              </a:rPr>
              <a:t> </a:t>
            </a:r>
            <a:r>
              <a:rPr lang="de-DE" sz="1200" dirty="0" err="1">
                <a:solidFill>
                  <a:srgbClr val="404040"/>
                </a:solidFill>
              </a:rPr>
              <a:t>public</a:t>
            </a:r>
            <a:r>
              <a:rPr lang="de-DE" sz="1200" dirty="0">
                <a:solidFill>
                  <a:srgbClr val="404040"/>
                </a:solidFill>
              </a:rPr>
              <a:t> </a:t>
            </a:r>
            <a:r>
              <a:rPr lang="de-DE" sz="1200" dirty="0" err="1">
                <a:solidFill>
                  <a:srgbClr val="404040"/>
                </a:solidFill>
              </a:rPr>
              <a:t>interests</a:t>
            </a:r>
            <a:endParaRPr lang="de-DE" sz="1200" dirty="0">
              <a:solidFill>
                <a:srgbClr val="404040"/>
              </a:solidFill>
            </a:endParaRPr>
          </a:p>
          <a:p>
            <a:pPr algn="ctr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de-DE" sz="1200" dirty="0" err="1">
                <a:solidFill>
                  <a:srgbClr val="404040"/>
                </a:solidFill>
              </a:rPr>
              <a:t>Considered</a:t>
            </a:r>
            <a:r>
              <a:rPr lang="de-DE" sz="1200" dirty="0">
                <a:solidFill>
                  <a:srgbClr val="404040"/>
                </a:solidFill>
              </a:rPr>
              <a:t> illiberal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de-DE" sz="1200" dirty="0" err="1">
                <a:solidFill>
                  <a:srgbClr val="404040"/>
                </a:solidFill>
              </a:rPr>
              <a:t>Sale</a:t>
            </a:r>
            <a:r>
              <a:rPr lang="de-DE" sz="1200" dirty="0">
                <a:solidFill>
                  <a:srgbClr val="404040"/>
                </a:solidFill>
              </a:rPr>
              <a:t> </a:t>
            </a:r>
            <a:r>
              <a:rPr lang="de-DE" sz="1200" dirty="0" err="1">
                <a:solidFill>
                  <a:srgbClr val="404040"/>
                </a:solidFill>
              </a:rPr>
              <a:t>itself</a:t>
            </a:r>
            <a:r>
              <a:rPr lang="de-DE" sz="1200" dirty="0">
                <a:solidFill>
                  <a:srgbClr val="404040"/>
                </a:solidFill>
              </a:rPr>
              <a:t> in </a:t>
            </a:r>
            <a:r>
              <a:rPr lang="de-DE" sz="1200" dirty="0" err="1">
                <a:solidFill>
                  <a:srgbClr val="404040"/>
                </a:solidFill>
              </a:rPr>
              <a:t>hands</a:t>
            </a:r>
            <a:r>
              <a:rPr lang="de-DE" sz="1200" dirty="0">
                <a:solidFill>
                  <a:srgbClr val="404040"/>
                </a:solidFill>
              </a:rPr>
              <a:t> </a:t>
            </a:r>
            <a:r>
              <a:rPr lang="de-DE" sz="1200" dirty="0" err="1">
                <a:solidFill>
                  <a:srgbClr val="404040"/>
                </a:solidFill>
              </a:rPr>
              <a:t>of</a:t>
            </a:r>
            <a:r>
              <a:rPr lang="de-DE" sz="1200" dirty="0">
                <a:solidFill>
                  <a:srgbClr val="404040"/>
                </a:solidFill>
              </a:rPr>
              <a:t> </a:t>
            </a:r>
            <a:r>
              <a:rPr lang="de-DE" sz="1200" dirty="0" err="1">
                <a:solidFill>
                  <a:srgbClr val="404040"/>
                </a:solidFill>
              </a:rPr>
              <a:t>profit</a:t>
            </a:r>
            <a:r>
              <a:rPr lang="de-DE" sz="1200" dirty="0">
                <a:solidFill>
                  <a:srgbClr val="404040"/>
                </a:solidFill>
              </a:rPr>
              <a:t> </a:t>
            </a:r>
            <a:r>
              <a:rPr lang="de-DE" sz="1200" dirty="0" err="1">
                <a:solidFill>
                  <a:srgbClr val="404040"/>
                </a:solidFill>
              </a:rPr>
              <a:t>or</a:t>
            </a:r>
            <a:r>
              <a:rPr lang="de-DE" sz="1200" dirty="0">
                <a:solidFill>
                  <a:srgbClr val="404040"/>
                </a:solidFill>
              </a:rPr>
              <a:t> non-profit </a:t>
            </a:r>
            <a:r>
              <a:rPr lang="de-DE" sz="1200" dirty="0" err="1">
                <a:solidFill>
                  <a:srgbClr val="404040"/>
                </a:solidFill>
              </a:rPr>
              <a:t>organizations</a:t>
            </a:r>
            <a:endParaRPr lang="de-DE" sz="12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79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E0065E0-1AF6-C94C-8F77-9C3CCB217877}"/>
              </a:ext>
            </a:extLst>
          </p:cNvPr>
          <p:cNvSpPr txBox="1"/>
          <p:nvPr/>
        </p:nvSpPr>
        <p:spPr>
          <a:xfrm>
            <a:off x="742969" y="299384"/>
            <a:ext cx="784605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2800" b="1" dirty="0" err="1">
                <a:solidFill>
                  <a:srgbClr val="7F7F7F"/>
                </a:solidFill>
              </a:rPr>
              <a:t>Behavioral</a:t>
            </a:r>
            <a:r>
              <a:rPr lang="fr-FR" sz="2800" b="1" dirty="0">
                <a:solidFill>
                  <a:srgbClr val="7F7F7F"/>
                </a:solidFill>
              </a:rPr>
              <a:t> </a:t>
            </a:r>
            <a:r>
              <a:rPr lang="fr-FR" sz="2800" b="1" dirty="0" err="1">
                <a:solidFill>
                  <a:srgbClr val="7F7F7F"/>
                </a:solidFill>
              </a:rPr>
              <a:t>economic</a:t>
            </a:r>
            <a:r>
              <a:rPr lang="fr-FR" sz="2800" b="1" dirty="0">
                <a:solidFill>
                  <a:srgbClr val="7F7F7F"/>
                </a:solidFill>
              </a:rPr>
              <a:t> </a:t>
            </a:r>
            <a:r>
              <a:rPr lang="fr-FR" sz="2800" b="1" dirty="0" err="1">
                <a:solidFill>
                  <a:srgbClr val="7F7F7F"/>
                </a:solidFill>
              </a:rPr>
              <a:t>substitutability</a:t>
            </a:r>
            <a:r>
              <a:rPr lang="fr-FR" sz="2800" b="1" dirty="0">
                <a:solidFill>
                  <a:srgbClr val="7F7F7F"/>
                </a:solidFill>
              </a:rPr>
              <a:t> </a:t>
            </a:r>
            <a:r>
              <a:rPr lang="fr-FR" sz="2800" b="1" dirty="0" err="1">
                <a:solidFill>
                  <a:srgbClr val="7F7F7F"/>
                </a:solidFill>
              </a:rPr>
              <a:t>analysis</a:t>
            </a:r>
            <a:endParaRPr kumimoji="0" lang="fr-FR" sz="2800" b="1" i="0" u="none" strike="noStrike" cap="none" spc="0" normalizeH="0" baseline="0" dirty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06A096E-7059-2D43-8665-A0F1DEA54386}"/>
              </a:ext>
            </a:extLst>
          </p:cNvPr>
          <p:cNvSpPr/>
          <p:nvPr/>
        </p:nvSpPr>
        <p:spPr>
          <a:xfrm>
            <a:off x="337064" y="5617687"/>
            <a:ext cx="22317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 err="1">
                <a:latin typeface="Caecilia"/>
              </a:rPr>
              <a:t>Hursh</a:t>
            </a:r>
            <a:r>
              <a:rPr lang="de-CH" sz="1000" dirty="0">
                <a:latin typeface="Caecilia"/>
              </a:rPr>
              <a:t> 2014; </a:t>
            </a:r>
            <a:r>
              <a:rPr lang="de-CH" sz="1000" dirty="0" err="1">
                <a:latin typeface="Caecilia"/>
              </a:rPr>
              <a:t>Amlung</a:t>
            </a:r>
            <a:r>
              <a:rPr lang="de-CH" sz="1000" dirty="0">
                <a:latin typeface="Caecilia"/>
              </a:rPr>
              <a:t> &amp; </a:t>
            </a:r>
            <a:r>
              <a:rPr lang="de-CH" sz="1000" dirty="0" err="1">
                <a:latin typeface="Caecilia"/>
              </a:rPr>
              <a:t>MacKillop</a:t>
            </a:r>
            <a:r>
              <a:rPr lang="de-CH" sz="1000" dirty="0">
                <a:latin typeface="Caecilia"/>
              </a:rPr>
              <a:t>, 2019</a:t>
            </a:r>
            <a:endParaRPr lang="de-CH" sz="1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EBDFC90-15FC-1E4A-AA65-7CC6B89FB9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0036"/>
            <a:ext cx="4005695" cy="4005695"/>
          </a:xfrm>
          <a:prstGeom prst="rect">
            <a:avLst/>
          </a:prstGeo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876692CF-080F-6E4D-9B99-BA7AB6BC96F3}"/>
              </a:ext>
            </a:extLst>
          </p:cNvPr>
          <p:cNvSpPr txBox="1">
            <a:spLocks/>
          </p:cNvSpPr>
          <p:nvPr/>
        </p:nvSpPr>
        <p:spPr>
          <a:xfrm>
            <a:off x="3657600" y="1620640"/>
            <a:ext cx="5306228" cy="3424486"/>
          </a:xfrm>
          <a:prstGeom prst="rect">
            <a:avLst/>
          </a:prstGeom>
          <a:solidFill>
            <a:srgbClr val="FFFFFF">
              <a:alpha val="83000"/>
            </a:srgbClr>
          </a:solidFill>
        </p:spPr>
        <p:txBody>
          <a:bodyPr>
            <a:noAutofit/>
          </a:bodyPr>
          <a:lstStyle>
            <a:lvl1pPr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Explores how </a:t>
            </a:r>
            <a:r>
              <a:rPr lang="fr-FR" sz="1600" dirty="0" err="1"/>
              <a:t>demand</a:t>
            </a:r>
            <a:r>
              <a:rPr lang="fr-FR" sz="1600" dirty="0"/>
              <a:t> for a </a:t>
            </a:r>
            <a:r>
              <a:rPr lang="fr-FR" sz="1600" dirty="0" err="1"/>
              <a:t>commodity</a:t>
            </a:r>
            <a:r>
              <a:rPr lang="fr-FR" sz="1600" dirty="0"/>
              <a:t> changes in the </a:t>
            </a:r>
            <a:r>
              <a:rPr lang="fr-FR" sz="1600" dirty="0" err="1"/>
              <a:t>presence</a:t>
            </a:r>
            <a:r>
              <a:rPr lang="fr-FR" sz="1600" dirty="0"/>
              <a:t> of an alternative </a:t>
            </a:r>
            <a:r>
              <a:rPr lang="fr-FR" sz="1600" dirty="0" err="1"/>
              <a:t>product</a:t>
            </a:r>
            <a:endParaRPr lang="fr-FR" sz="1600" dirty="0"/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Canadian data → </a:t>
            </a:r>
            <a:r>
              <a:rPr lang="fr-FR" sz="1600" dirty="0" err="1"/>
              <a:t>asymmetric</a:t>
            </a:r>
            <a:r>
              <a:rPr lang="fr-FR" sz="1600" dirty="0"/>
              <a:t> substitution </a:t>
            </a:r>
          </a:p>
          <a:p>
            <a:pPr marL="533400" lvl="2" indent="-215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 err="1"/>
              <a:t>Availability</a:t>
            </a:r>
            <a:r>
              <a:rPr lang="fr-FR" sz="1600" dirty="0"/>
              <a:t> of </a:t>
            </a:r>
            <a:r>
              <a:rPr lang="fr-FR" sz="1600" dirty="0" err="1"/>
              <a:t>legal</a:t>
            </a:r>
            <a:r>
              <a:rPr lang="fr-FR" sz="1600" dirty="0"/>
              <a:t> cannabis → ↓ </a:t>
            </a:r>
            <a:r>
              <a:rPr lang="fr-FR" sz="1600" dirty="0" err="1"/>
              <a:t>Demand</a:t>
            </a:r>
            <a:r>
              <a:rPr lang="fr-FR" sz="1600" dirty="0"/>
              <a:t> for </a:t>
            </a:r>
            <a:r>
              <a:rPr lang="fr-FR" sz="1600" dirty="0" err="1"/>
              <a:t>illegal</a:t>
            </a:r>
            <a:r>
              <a:rPr lang="fr-FR" sz="1600" dirty="0"/>
              <a:t> cannabis </a:t>
            </a:r>
          </a:p>
          <a:p>
            <a:pPr marL="533400" lvl="2" indent="-215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 err="1"/>
              <a:t>Availability</a:t>
            </a:r>
            <a:r>
              <a:rPr lang="fr-FR" sz="1600" dirty="0"/>
              <a:t> of </a:t>
            </a:r>
            <a:r>
              <a:rPr lang="fr-FR" sz="1600" dirty="0" err="1"/>
              <a:t>illegal</a:t>
            </a:r>
            <a:r>
              <a:rPr lang="fr-FR" sz="1600" dirty="0"/>
              <a:t> cannabis → no </a:t>
            </a:r>
            <a:r>
              <a:rPr lang="fr-FR" sz="1600" dirty="0" err="1"/>
              <a:t>effect</a:t>
            </a:r>
            <a:r>
              <a:rPr lang="fr-FR" sz="1600" dirty="0"/>
              <a:t> on </a:t>
            </a:r>
            <a:r>
              <a:rPr lang="fr-FR" sz="1600" dirty="0" err="1"/>
              <a:t>demand</a:t>
            </a:r>
            <a:r>
              <a:rPr lang="fr-FR" sz="1600" dirty="0"/>
              <a:t> for </a:t>
            </a:r>
            <a:r>
              <a:rPr lang="fr-FR" sz="1600" dirty="0" err="1"/>
              <a:t>legal</a:t>
            </a:r>
            <a:r>
              <a:rPr lang="fr-FR" sz="1600" dirty="0"/>
              <a:t> cannabis</a:t>
            </a:r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373149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66CCB25-C561-1741-B42B-4DEF3A99B2DA}"/>
              </a:ext>
            </a:extLst>
          </p:cNvPr>
          <p:cNvSpPr txBox="1"/>
          <p:nvPr/>
        </p:nvSpPr>
        <p:spPr>
          <a:xfrm>
            <a:off x="1642754" y="333702"/>
            <a:ext cx="6091730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900" rtl="0" latinLnBrk="1" hangingPunct="0"/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Pilot </a:t>
            </a:r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projects</a:t>
            </a:r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 - </a:t>
            </a:r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History</a:t>
            </a:r>
            <a:endParaRPr lang="de-DE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0C156F1-765B-2440-99A0-50B1D257F5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662546"/>
            <a:ext cx="3355108" cy="335510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FEC7E5D-28A9-134A-998F-6382DE532595}"/>
              </a:ext>
            </a:extLst>
          </p:cNvPr>
          <p:cNvSpPr/>
          <p:nvPr/>
        </p:nvSpPr>
        <p:spPr>
          <a:xfrm>
            <a:off x="3026974" y="2015410"/>
            <a:ext cx="5836472" cy="264938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3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800" dirty="0" err="1"/>
              <a:t>Since</a:t>
            </a:r>
            <a:r>
              <a:rPr lang="de-CH" sz="1800" dirty="0"/>
              <a:t> </a:t>
            </a:r>
            <a:r>
              <a:rPr lang="de-CH" sz="1800" dirty="0" err="1"/>
              <a:t>early</a:t>
            </a:r>
            <a:r>
              <a:rPr lang="de-CH" sz="1800" dirty="0"/>
              <a:t> 2010s, </a:t>
            </a:r>
            <a:r>
              <a:rPr lang="de-CH" sz="1800" dirty="0" err="1"/>
              <a:t>launch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municipal</a:t>
            </a:r>
            <a:r>
              <a:rPr lang="de-CH" sz="1800" dirty="0"/>
              <a:t> </a:t>
            </a:r>
            <a:r>
              <a:rPr lang="de-CH" sz="1800" dirty="0" err="1"/>
              <a:t>and</a:t>
            </a:r>
            <a:r>
              <a:rPr lang="de-CH" sz="1800" dirty="0"/>
              <a:t> </a:t>
            </a:r>
            <a:r>
              <a:rPr lang="de-CH" sz="1800" dirty="0" err="1"/>
              <a:t>cantonal</a:t>
            </a:r>
            <a:r>
              <a:rPr lang="de-CH" sz="1800" dirty="0"/>
              <a:t> initiatives</a:t>
            </a:r>
          </a:p>
          <a:p>
            <a:pPr marL="257175" indent="-257175">
              <a:lnSpc>
                <a:spcPct val="150000"/>
              </a:lnSpc>
              <a:spcAft>
                <a:spcPts val="3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800" dirty="0" err="1"/>
              <a:t>Article</a:t>
            </a:r>
            <a:r>
              <a:rPr lang="de-CH" sz="1800" dirty="0"/>
              <a:t> 8 </a:t>
            </a:r>
            <a:r>
              <a:rPr lang="de-CH" sz="1800" dirty="0" err="1">
                <a:solidFill>
                  <a:srgbClr val="454545"/>
                </a:solidFill>
                <a:latin typeface="Frutiger Neue"/>
              </a:rPr>
              <a:t>Narcotics</a:t>
            </a:r>
            <a:r>
              <a:rPr lang="de-CH" sz="1800" dirty="0">
                <a:solidFill>
                  <a:srgbClr val="454545"/>
                </a:solidFill>
                <a:latin typeface="Frutiger Neue"/>
              </a:rPr>
              <a:t> Act </a:t>
            </a:r>
            <a:r>
              <a:rPr lang="de-CH" sz="1800" dirty="0"/>
              <a:t> : </a:t>
            </a:r>
            <a:r>
              <a:rPr lang="de-CH" sz="1800" dirty="0" err="1"/>
              <a:t>Exceptional</a:t>
            </a:r>
            <a:r>
              <a:rPr lang="de-CH" sz="1800" dirty="0"/>
              <a:t> </a:t>
            </a:r>
            <a:r>
              <a:rPr lang="de-CH" sz="1800" dirty="0" err="1"/>
              <a:t>authorizations</a:t>
            </a:r>
            <a:r>
              <a:rPr lang="de-CH" sz="1800" dirty="0"/>
              <a:t> </a:t>
            </a:r>
            <a:r>
              <a:rPr lang="de-CH" sz="1800" dirty="0" err="1"/>
              <a:t>by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FOPH </a:t>
            </a:r>
            <a:r>
              <a:rPr lang="de-CH" sz="1800" dirty="0" err="1"/>
              <a:t>for</a:t>
            </a:r>
            <a:r>
              <a:rPr lang="de-CH" sz="1800" dirty="0"/>
              <a:t> </a:t>
            </a:r>
            <a:r>
              <a:rPr lang="de-CH" sz="1800" dirty="0" err="1"/>
              <a:t>scientific</a:t>
            </a:r>
            <a:r>
              <a:rPr lang="de-CH" sz="1800" dirty="0"/>
              <a:t> </a:t>
            </a:r>
            <a:r>
              <a:rPr lang="de-CH" sz="1800" dirty="0" err="1"/>
              <a:t>research</a:t>
            </a:r>
            <a:endParaRPr lang="de-CH" sz="1800" dirty="0"/>
          </a:p>
          <a:p>
            <a:pPr marL="257175" indent="-257175">
              <a:lnSpc>
                <a:spcPct val="150000"/>
              </a:lnSpc>
              <a:spcAft>
                <a:spcPts val="3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800" dirty="0"/>
              <a:t>2018 University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Berne</a:t>
            </a:r>
            <a:r>
              <a:rPr lang="de-CH" sz="1800" dirty="0"/>
              <a:t> </a:t>
            </a:r>
            <a:r>
              <a:rPr lang="de-CH" sz="1800" dirty="0" err="1"/>
              <a:t>project</a:t>
            </a:r>
            <a:r>
              <a:rPr lang="de-CH" sz="1800" dirty="0"/>
              <a:t> </a:t>
            </a:r>
            <a:r>
              <a:rPr lang="de-CH" sz="1800" dirty="0" err="1"/>
              <a:t>refused</a:t>
            </a:r>
            <a:endParaRPr lang="de-CH" sz="1800" dirty="0"/>
          </a:p>
          <a:p>
            <a:pPr marL="257175" indent="-257175">
              <a:lnSpc>
                <a:spcPct val="150000"/>
              </a:lnSpc>
              <a:spcAft>
                <a:spcPts val="3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800" dirty="0"/>
              <a:t>2019 University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Geneva</a:t>
            </a:r>
            <a:r>
              <a:rPr lang="de-CH" sz="1800" dirty="0"/>
              <a:t> </a:t>
            </a:r>
            <a:r>
              <a:rPr lang="de-CH" sz="1800" dirty="0" err="1"/>
              <a:t>project</a:t>
            </a:r>
            <a:r>
              <a:rPr lang="de-CH" sz="1800" dirty="0"/>
              <a:t> </a:t>
            </a:r>
            <a:r>
              <a:rPr lang="de-CH" sz="1800" dirty="0" err="1"/>
              <a:t>refused</a:t>
            </a:r>
            <a:endParaRPr lang="de-CH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71192">
        <p15:prstTrans prst="peelOff"/>
      </p:transition>
    </mc:Choice>
    <mc:Fallback xmlns="">
      <p:transition spd="med" advTm="71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6.1|2.3|17.5|2"/>
</p:tagLst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808</Words>
  <Application>Microsoft Macintosh PowerPoint</Application>
  <PresentationFormat>On-screen Show (4:3)</PresentationFormat>
  <Paragraphs>155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</vt:lpstr>
      <vt:lpstr>Caecilia</vt:lpstr>
      <vt:lpstr>Frutiger Neue</vt:lpstr>
      <vt:lpstr>Helvetica Neue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dc:subject/>
  <dc:creator/>
  <cp:keywords/>
  <dc:description/>
  <cp:lastModifiedBy>Daniele Fabio Zullino</cp:lastModifiedBy>
  <cp:revision>1488</cp:revision>
  <cp:lastPrinted>2023-07-27T20:12:34Z</cp:lastPrinted>
  <dcterms:modified xsi:type="dcterms:W3CDTF">2025-07-08T20:00:46Z</dcterms:modified>
  <cp:category/>
</cp:coreProperties>
</file>