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15" r:id="rId2"/>
    <p:sldId id="1178" r:id="rId3"/>
    <p:sldId id="1453" r:id="rId4"/>
    <p:sldId id="1450" r:id="rId5"/>
    <p:sldId id="739" r:id="rId6"/>
    <p:sldId id="1449" r:id="rId7"/>
    <p:sldId id="1151" r:id="rId8"/>
    <p:sldId id="1181" r:id="rId9"/>
    <p:sldId id="1452" r:id="rId10"/>
    <p:sldId id="1049" r:id="rId11"/>
    <p:sldId id="1192" r:id="rId12"/>
    <p:sldId id="1196" r:id="rId13"/>
    <p:sldId id="1184" r:id="rId14"/>
    <p:sldId id="1185" r:id="rId15"/>
    <p:sldId id="1206" r:id="rId16"/>
    <p:sldId id="2154" r:id="rId17"/>
    <p:sldId id="2153" r:id="rId18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E5202F53-FB91-444F-801E-11871C6A5AD0}">
          <p14:sldIdLst>
            <p14:sldId id="515"/>
            <p14:sldId id="1178"/>
            <p14:sldId id="1453"/>
            <p14:sldId id="1450"/>
            <p14:sldId id="739"/>
            <p14:sldId id="1449"/>
            <p14:sldId id="1151"/>
            <p14:sldId id="1181"/>
            <p14:sldId id="1452"/>
            <p14:sldId id="1049"/>
            <p14:sldId id="1192"/>
            <p14:sldId id="1196"/>
            <p14:sldId id="1184"/>
            <p14:sldId id="1185"/>
            <p14:sldId id="1206"/>
            <p14:sldId id="2154"/>
            <p14:sldId id="21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D04"/>
    <a:srgbClr val="FAE62B"/>
    <a:srgbClr val="9FD0AB"/>
    <a:srgbClr val="02A089"/>
    <a:srgbClr val="FF2400"/>
    <a:srgbClr val="0A5208"/>
    <a:srgbClr val="CEFFA5"/>
    <a:srgbClr val="FF6AD8"/>
    <a:srgbClr val="FFEDFF"/>
    <a:srgbClr val="FF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3671" autoAdjust="0"/>
  </p:normalViewPr>
  <p:slideViewPr>
    <p:cSldViewPr snapToGrid="0" snapToObjects="1">
      <p:cViewPr varScale="1">
        <p:scale>
          <a:sx n="97" d="100"/>
          <a:sy n="97" d="100"/>
        </p:scale>
        <p:origin x="19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64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11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10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4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456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46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92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69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55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11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 userDrawn="1"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9FD0AB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39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H" dirty="0" err="1"/>
              <a:t>Mastertextformat</a:t>
            </a:r>
            <a:r>
              <a:rPr lang="fr-CH" dirty="0"/>
              <a:t> </a:t>
            </a:r>
            <a:r>
              <a:rPr lang="fr-CH" dirty="0" err="1"/>
              <a:t>bearbeiten</a:t>
            </a:r>
            <a:endParaRPr lang="fr-CH" dirty="0"/>
          </a:p>
          <a:p>
            <a:pPr lvl="1"/>
            <a:r>
              <a:rPr lang="fr-CH" dirty="0" err="1"/>
              <a:t>Zweite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2"/>
            <a:r>
              <a:rPr lang="fr-CH" dirty="0" err="1"/>
              <a:t>Dritte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3"/>
            <a:r>
              <a:rPr lang="fr-CH" dirty="0" err="1"/>
              <a:t>Vierte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4"/>
            <a:r>
              <a:rPr lang="fr-CH" dirty="0" err="1"/>
              <a:t>Fünfte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9328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004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85775" y="5871011"/>
            <a:ext cx="8199977" cy="0"/>
          </a:xfrm>
          <a:prstGeom prst="line">
            <a:avLst/>
          </a:prstGeom>
          <a:noFill/>
          <a:ln w="31750" cap="flat" cmpd="thinThick">
            <a:solidFill>
              <a:srgbClr val="9FD0AB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606069" y="2265261"/>
            <a:ext cx="110382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Zullino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1416424" y="282089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D30DB03-0D7F-E84F-9C97-4C27D16A5E24}"/>
              </a:ext>
            </a:extLst>
          </p:cNvPr>
          <p:cNvSpPr/>
          <p:nvPr/>
        </p:nvSpPr>
        <p:spPr>
          <a:xfrm>
            <a:off x="1606069" y="539704"/>
            <a:ext cx="7320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chemeClr val="bg1"/>
                </a:solidFill>
                <a:latin typeface="arial" panose="020B0604020202020204" pitchFamily="34" charset="0"/>
              </a:rPr>
              <a:t>Nicht-substanzgebundene Abhängigkeiten / Verhaltenssüchte im Alter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6024FE-4F5F-AE4F-A47A-35E65C552F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06069" y="2726924"/>
            <a:ext cx="5108496" cy="26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27819" y="327624"/>
            <a:ext cx="7448805" cy="5770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sz="3300" dirty="0" err="1"/>
              <a:t>Epidemiologie</a:t>
            </a:r>
            <a:r>
              <a:rPr lang="fr-CH" sz="3300" dirty="0"/>
              <a:t> </a:t>
            </a:r>
            <a:r>
              <a:rPr lang="fr-CH" sz="3300" dirty="0" err="1"/>
              <a:t>Glücksspielssucht</a:t>
            </a:r>
            <a:endParaRPr lang="fr-CH" sz="33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9387" y="5528600"/>
            <a:ext cx="8445671" cy="223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7866" tIns="33338" rIns="67866" bIns="33338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CH" sz="1000" dirty="0">
                <a:solidFill>
                  <a:schemeClr val="tx1"/>
                </a:solidFill>
              </a:rPr>
              <a:t>Lesieur et al, 1990 ; Miller, 1996; </a:t>
            </a:r>
            <a:r>
              <a:rPr lang="fr-CH" sz="1000" dirty="0" err="1">
                <a:solidFill>
                  <a:schemeClr val="tx1"/>
                </a:solidFill>
              </a:rPr>
              <a:t>Spunt</a:t>
            </a:r>
            <a:r>
              <a:rPr lang="fr-CH" sz="1000" dirty="0">
                <a:solidFill>
                  <a:schemeClr val="tx1"/>
                </a:solidFill>
              </a:rPr>
              <a:t> et al., 1998; Wu et al., 2009; Evans  et al., 2009; </a:t>
            </a:r>
            <a:r>
              <a:rPr lang="fr-CH" sz="1000" dirty="0" err="1">
                <a:solidFill>
                  <a:schemeClr val="tx1"/>
                </a:solidFill>
              </a:rPr>
              <a:t>Bondolfi</a:t>
            </a:r>
            <a:r>
              <a:rPr lang="fr-CH" sz="1000" dirty="0">
                <a:solidFill>
                  <a:schemeClr val="tx1"/>
                </a:solidFill>
              </a:rPr>
              <a:t> et al., 2008; </a:t>
            </a:r>
            <a:r>
              <a:rPr lang="fr-CH" sz="1000" dirty="0" err="1">
                <a:solidFill>
                  <a:schemeClr val="tx1"/>
                </a:solidFill>
              </a:rPr>
              <a:t>McNeilly</a:t>
            </a:r>
            <a:r>
              <a:rPr lang="fr-CH" sz="1000" dirty="0">
                <a:solidFill>
                  <a:schemeClr val="tx1"/>
                </a:solidFill>
              </a:rPr>
              <a:t> &amp; Burke, 2000; </a:t>
            </a:r>
            <a:r>
              <a:rPr lang="fr-CH" sz="1000" dirty="0" err="1">
                <a:solidFill>
                  <a:schemeClr val="tx1"/>
                </a:solidFill>
              </a:rPr>
              <a:t>Wiebe</a:t>
            </a:r>
            <a:r>
              <a:rPr lang="fr-CH" sz="1000" dirty="0">
                <a:solidFill>
                  <a:schemeClr val="tx1"/>
                </a:solidFill>
              </a:rPr>
              <a:t>, 2000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1B1B1C-3689-9B4B-A321-6639E373D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2506"/>
            <a:ext cx="4930589" cy="4116758"/>
          </a:xfrm>
          <a:prstGeom prst="rect">
            <a:avLst/>
          </a:prstGeom>
        </p:spPr>
      </p:pic>
      <p:sp>
        <p:nvSpPr>
          <p:cNvPr id="8" name="Rectangle 1027">
            <a:extLst>
              <a:ext uri="{FF2B5EF4-FFF2-40B4-BE49-F238E27FC236}">
                <a16:creationId xmlns:a16="http://schemas.microsoft.com/office/drawing/2014/main" id="{0BD0FEE8-D918-5348-81BC-EB6DA8A2B8F1}"/>
              </a:ext>
            </a:extLst>
          </p:cNvPr>
          <p:cNvSpPr txBox="1">
            <a:spLocks/>
          </p:cNvSpPr>
          <p:nvPr/>
        </p:nvSpPr>
        <p:spPr>
          <a:xfrm>
            <a:off x="3183338" y="1772293"/>
            <a:ext cx="5377957" cy="2997184"/>
          </a:xfrm>
          <a:prstGeom prst="rect">
            <a:avLst/>
          </a:prstGeom>
          <a:solidFill>
            <a:srgbClr val="FFFEFF">
              <a:alpha val="80000"/>
            </a:srgbClr>
          </a:solidFill>
        </p:spPr>
        <p:txBody>
          <a:bodyPr/>
          <a:lstStyle>
            <a:lvl1pPr marL="201216" indent="-201216" defTabSz="457025" eaLnBrk="1" hangingPunct="1">
              <a:spcBef>
                <a:spcPts val="600"/>
              </a:spcBef>
              <a:spcAft>
                <a:spcPts val="450"/>
              </a:spcAft>
              <a:buClr>
                <a:srgbClr val="FF6FCF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1pPr>
            <a:lvl2pPr marL="402431" lvl="1" indent="-167879" defTabSz="457025" eaLnBrk="1" hangingPunct="1">
              <a:spcBef>
                <a:spcPts val="600"/>
              </a:spcBef>
              <a:buClr>
                <a:srgbClr val="EA81E9"/>
              </a:buClr>
              <a:buFont typeface="Arial" panose="020B0604020202020204" pitchFamily="34" charset="0"/>
              <a:buChar char="•"/>
              <a:defRPr sz="1500">
                <a:solidFill>
                  <a:srgbClr val="404040"/>
                </a:solidFill>
              </a:defRPr>
            </a:lvl2pPr>
            <a:lvl3pPr indent="914049" defTabSz="457025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774">
                <a:solidFill>
                  <a:srgbClr val="404040"/>
                </a:solidFill>
              </a:defRPr>
            </a:lvl3pPr>
            <a:lvl4pPr indent="1371074" defTabSz="457025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774">
                <a:solidFill>
                  <a:srgbClr val="404040"/>
                </a:solidFill>
              </a:defRPr>
            </a:lvl4pPr>
            <a:lvl5pPr indent="1828099" defTabSz="457025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774">
                <a:solidFill>
                  <a:srgbClr val="404040"/>
                </a:solidFill>
              </a:defRPr>
            </a:lvl5pPr>
            <a:lvl6pPr indent="2285123" defTabSz="457025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774">
                <a:solidFill>
                  <a:srgbClr val="404040"/>
                </a:solidFill>
              </a:defRPr>
            </a:lvl6pPr>
            <a:lvl7pPr indent="2742148" defTabSz="457025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774">
                <a:solidFill>
                  <a:srgbClr val="404040"/>
                </a:solidFill>
              </a:defRPr>
            </a:lvl7pPr>
            <a:lvl8pPr indent="3199172" defTabSz="457025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774">
                <a:solidFill>
                  <a:srgbClr val="404040"/>
                </a:solidFill>
              </a:defRPr>
            </a:lvl8pPr>
            <a:lvl9pPr indent="3656196" defTabSz="457025" eaLnBrk="1" hangingPunct="1">
              <a:spcBef>
                <a:spcPts val="600"/>
              </a:spcBef>
              <a:buClr>
                <a:srgbClr val="404040"/>
              </a:buClr>
              <a:buFont typeface="Arial"/>
              <a:defRPr sz="2774">
                <a:solidFill>
                  <a:srgbClr val="404040"/>
                </a:solidFill>
              </a:defRPr>
            </a:lvl9pPr>
          </a:lstStyle>
          <a:p>
            <a:r>
              <a:rPr lang="fr-FR" altLang="en-US" sz="1600" dirty="0" err="1">
                <a:sym typeface="Wingdings 3" pitchFamily="18" charset="2"/>
              </a:rPr>
              <a:t>Prävalenz</a:t>
            </a:r>
            <a:r>
              <a:rPr lang="fr-FR" altLang="en-US" sz="1600" dirty="0">
                <a:sym typeface="Wingdings 3" pitchFamily="18" charset="2"/>
              </a:rPr>
              <a:t> </a:t>
            </a:r>
            <a:r>
              <a:rPr lang="fr-FR" altLang="en-US" sz="1600" dirty="0" err="1">
                <a:sym typeface="Wingdings 3" pitchFamily="18" charset="2"/>
              </a:rPr>
              <a:t>Allgemeinbevölkerung</a:t>
            </a:r>
            <a:r>
              <a:rPr lang="fr-FR" altLang="en-US" sz="1600" dirty="0">
                <a:sym typeface="Wingdings 3" pitchFamily="18" charset="2"/>
              </a:rPr>
              <a:t> </a:t>
            </a:r>
          </a:p>
          <a:p>
            <a:pPr lvl="1"/>
            <a:r>
              <a:rPr lang="fr-FR" altLang="en-US" sz="1600" dirty="0">
                <a:sym typeface="Wingdings 3" pitchFamily="18" charset="2"/>
              </a:rPr>
              <a:t>CH 	0.6 %</a:t>
            </a:r>
          </a:p>
          <a:p>
            <a:r>
              <a:rPr lang="fr-FR" altLang="en-US" sz="1600" dirty="0" err="1">
                <a:sym typeface="Wingdings 3" pitchFamily="18" charset="2"/>
              </a:rPr>
              <a:t>Psychiatrische</a:t>
            </a:r>
            <a:r>
              <a:rPr lang="fr-FR" altLang="en-US" sz="1600" dirty="0">
                <a:sym typeface="Wingdings 3" pitchFamily="18" charset="2"/>
              </a:rPr>
              <a:t> </a:t>
            </a:r>
            <a:r>
              <a:rPr lang="fr-FR" altLang="en-US" sz="1600" dirty="0" err="1">
                <a:sym typeface="Wingdings 3" pitchFamily="18" charset="2"/>
              </a:rPr>
              <a:t>Patienten</a:t>
            </a:r>
            <a:r>
              <a:rPr lang="fr-FR" altLang="en-US" sz="1600" dirty="0">
                <a:sym typeface="Wingdings 3" pitchFamily="18" charset="2"/>
              </a:rPr>
              <a:t>: 6,7 à 12 % </a:t>
            </a:r>
          </a:p>
          <a:p>
            <a:r>
              <a:rPr lang="fr-FR" altLang="en-US" sz="1600" dirty="0" err="1">
                <a:sym typeface="Wingdings 3" pitchFamily="18" charset="2"/>
              </a:rPr>
              <a:t>Patienten</a:t>
            </a:r>
            <a:r>
              <a:rPr lang="fr-FR" altLang="en-US" sz="1600" dirty="0">
                <a:sym typeface="Wingdings 3" pitchFamily="18" charset="2"/>
              </a:rPr>
              <a:t> mit </a:t>
            </a:r>
            <a:r>
              <a:rPr lang="fr-FR" altLang="en-US" sz="1600" dirty="0" err="1">
                <a:sym typeface="Wingdings 3" pitchFamily="18" charset="2"/>
              </a:rPr>
              <a:t>anderen</a:t>
            </a:r>
            <a:r>
              <a:rPr lang="fr-FR" altLang="en-US" sz="1600" dirty="0">
                <a:sym typeface="Wingdings 3" pitchFamily="18" charset="2"/>
              </a:rPr>
              <a:t> </a:t>
            </a:r>
            <a:r>
              <a:rPr lang="fr-FR" altLang="en-US" sz="1600" dirty="0" err="1">
                <a:sym typeface="Wingdings 3" pitchFamily="18" charset="2"/>
              </a:rPr>
              <a:t>Suchterkrankungen</a:t>
            </a:r>
            <a:r>
              <a:rPr lang="fr-FR" altLang="en-US" sz="1600" dirty="0">
                <a:sym typeface="Wingdings 3" pitchFamily="18" charset="2"/>
              </a:rPr>
              <a:t> : 7 à 39 %</a:t>
            </a:r>
          </a:p>
          <a:p>
            <a:r>
              <a:rPr lang="fr-FR" altLang="en-US" sz="1600" dirty="0" err="1">
                <a:sym typeface="Wingdings 3" pitchFamily="18" charset="2"/>
              </a:rPr>
              <a:t>Patienten</a:t>
            </a:r>
            <a:r>
              <a:rPr lang="fr-FR" altLang="en-US" sz="1600" dirty="0">
                <a:sym typeface="Wingdings 3" pitchFamily="18" charset="2"/>
              </a:rPr>
              <a:t> &gt; 65-j: 1,2%</a:t>
            </a:r>
          </a:p>
          <a:p>
            <a:r>
              <a:rPr lang="fr-FR" altLang="en-US" sz="1600" dirty="0">
                <a:sym typeface="Wingdings 3" pitchFamily="18" charset="2"/>
              </a:rPr>
              <a:t>Parkinson-</a:t>
            </a:r>
            <a:r>
              <a:rPr lang="fr-FR" altLang="en-US" sz="1600" dirty="0" err="1">
                <a:sym typeface="Wingdings 3" pitchFamily="18" charset="2"/>
              </a:rPr>
              <a:t>Patienten</a:t>
            </a:r>
            <a:r>
              <a:rPr lang="fr-FR" altLang="en-US" sz="1600" dirty="0">
                <a:sym typeface="Wingdings 3" pitchFamily="18" charset="2"/>
              </a:rPr>
              <a:t>: 3 – 9%</a:t>
            </a:r>
          </a:p>
          <a:p>
            <a:pPr lvl="1"/>
            <a:r>
              <a:rPr lang="fr-FR" altLang="en-US" sz="1600" dirty="0" err="1">
                <a:sym typeface="Wingdings 3" pitchFamily="18" charset="2"/>
              </a:rPr>
              <a:t>Überwiegend</a:t>
            </a:r>
            <a:r>
              <a:rPr lang="fr-FR" altLang="en-US" sz="1600" dirty="0">
                <a:sym typeface="Wingdings 3" pitchFamily="18" charset="2"/>
              </a:rPr>
              <a:t> </a:t>
            </a:r>
            <a:r>
              <a:rPr lang="fr-FR" altLang="en-US" sz="1600" dirty="0" err="1">
                <a:sym typeface="Wingdings 3" pitchFamily="18" charset="2"/>
              </a:rPr>
              <a:t>unter</a:t>
            </a:r>
            <a:r>
              <a:rPr lang="fr-FR" altLang="en-US" sz="1600" dirty="0">
                <a:sym typeface="Wingdings 3" pitchFamily="18" charset="2"/>
              </a:rPr>
              <a:t> </a:t>
            </a:r>
            <a:r>
              <a:rPr lang="fr-FR" altLang="en-US" sz="1600" dirty="0" err="1">
                <a:sym typeface="Wingdings 3" pitchFamily="18" charset="2"/>
              </a:rPr>
              <a:t>dopaminerger</a:t>
            </a:r>
            <a:r>
              <a:rPr lang="fr-FR" altLang="en-US" sz="1600" dirty="0">
                <a:sym typeface="Wingdings 3" pitchFamily="18" charset="2"/>
              </a:rPr>
              <a:t> </a:t>
            </a:r>
            <a:r>
              <a:rPr lang="fr-FR" altLang="en-US" sz="1600" dirty="0" err="1">
                <a:sym typeface="Wingdings 3" pitchFamily="18" charset="2"/>
              </a:rPr>
              <a:t>Behandlung</a:t>
            </a:r>
            <a:endParaRPr lang="fr-FR" altLang="en-US" sz="1600" dirty="0"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8247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592" y="274638"/>
            <a:ext cx="7524817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Suchtartiges</a:t>
            </a:r>
            <a:r>
              <a:rPr lang="fr-CH" sz="4400" b="1" dirty="0">
                <a:solidFill>
                  <a:srgbClr val="7F7F7F"/>
                </a:solidFill>
              </a:rPr>
              <a:t> </a:t>
            </a:r>
            <a:r>
              <a:rPr lang="fr-CH" sz="4400" b="1" dirty="0" err="1">
                <a:solidFill>
                  <a:srgbClr val="7F7F7F"/>
                </a:solidFill>
              </a:rPr>
              <a:t>Kaufverhalten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E0BF33-557A-D141-A13A-53CD5ABA1285}"/>
              </a:ext>
            </a:extLst>
          </p:cNvPr>
          <p:cNvSpPr txBox="1"/>
          <p:nvPr/>
        </p:nvSpPr>
        <p:spPr>
          <a:xfrm>
            <a:off x="457200" y="5531224"/>
            <a:ext cx="284629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de-DE" sz="1000" dirty="0" err="1">
                <a:solidFill>
                  <a:srgbClr val="000000"/>
                </a:solidFill>
              </a:rPr>
              <a:t>Maraz</a:t>
            </a:r>
            <a:r>
              <a:rPr lang="de-DE" sz="1000" dirty="0">
                <a:solidFill>
                  <a:srgbClr val="000000"/>
                </a:solidFill>
              </a:rPr>
              <a:t> A et al., 2016; Dittmar, 2005; </a:t>
            </a:r>
            <a:r>
              <a:rPr lang="de-DE" sz="1000" dirty="0" err="1">
                <a:solidFill>
                  <a:srgbClr val="000000"/>
                </a:solidFill>
              </a:rPr>
              <a:t>Maag</a:t>
            </a:r>
            <a:r>
              <a:rPr lang="de-DE" sz="1000" dirty="0">
                <a:solidFill>
                  <a:srgbClr val="000000"/>
                </a:solidFill>
              </a:rPr>
              <a:t>, 2010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C282A76-6767-4E4A-8A69-FCC321B35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506572"/>
            <a:ext cx="3191436" cy="356215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H="1">
            <a:off x="2915773" y="1820123"/>
            <a:ext cx="5744134" cy="2935054"/>
          </a:xfrm>
          <a:solidFill>
            <a:srgbClr val="FFFFFF">
              <a:alpha val="83000"/>
            </a:srgbClr>
          </a:solidFill>
        </p:spPr>
        <p:txBody>
          <a:bodyPr/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1200" dirty="0" err="1"/>
              <a:t>Lebenszeitprävalenz</a:t>
            </a:r>
            <a:r>
              <a:rPr lang="fr-CH" sz="1200" dirty="0"/>
              <a:t> ca. 5%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1200" dirty="0" err="1"/>
              <a:t>Frauen</a:t>
            </a:r>
            <a:r>
              <a:rPr lang="fr-CH" sz="1200" dirty="0"/>
              <a:t> </a:t>
            </a:r>
            <a:r>
              <a:rPr lang="fr-CH" sz="1200" dirty="0" err="1"/>
              <a:t>häufiger</a:t>
            </a:r>
            <a:r>
              <a:rPr lang="fr-CH" sz="1200" dirty="0"/>
              <a:t> </a:t>
            </a:r>
            <a:r>
              <a:rPr lang="fr-CH" sz="1200" dirty="0" err="1"/>
              <a:t>betroffen</a:t>
            </a:r>
            <a:r>
              <a:rPr lang="fr-CH" sz="1200" dirty="0"/>
              <a:t> (ca. 4:1)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1200" dirty="0" err="1"/>
              <a:t>Ältere</a:t>
            </a:r>
            <a:r>
              <a:rPr lang="fr-CH" sz="1200" dirty="0"/>
              <a:t> </a:t>
            </a:r>
            <a:r>
              <a:rPr lang="fr-CH" sz="1200" dirty="0" err="1"/>
              <a:t>Menschen</a:t>
            </a:r>
            <a:r>
              <a:rPr lang="fr-CH" sz="1200" dirty="0"/>
              <a:t> </a:t>
            </a:r>
            <a:r>
              <a:rPr lang="fr-CH" sz="1200" dirty="0" err="1"/>
              <a:t>weniger</a:t>
            </a:r>
            <a:r>
              <a:rPr lang="fr-CH" sz="1200" dirty="0"/>
              <a:t> </a:t>
            </a:r>
            <a:r>
              <a:rPr lang="fr-CH" sz="1200" dirty="0" err="1"/>
              <a:t>betroffen</a:t>
            </a:r>
            <a:r>
              <a:rPr lang="fr-CH" sz="1200" dirty="0"/>
              <a:t> </a:t>
            </a:r>
          </a:p>
          <a:p>
            <a:pPr marL="669925" indent="-179388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1200" dirty="0" err="1"/>
              <a:t>Berentete</a:t>
            </a:r>
            <a:r>
              <a:rPr lang="fr-CH" sz="1200" dirty="0"/>
              <a:t> </a:t>
            </a:r>
            <a:r>
              <a:rPr lang="fr-CH" sz="1200" dirty="0" err="1"/>
              <a:t>Menschen</a:t>
            </a:r>
            <a:r>
              <a:rPr lang="fr-CH" sz="1200" dirty="0"/>
              <a:t> </a:t>
            </a:r>
            <a:r>
              <a:rPr lang="fr-CH" sz="1200" dirty="0" err="1"/>
              <a:t>keine</a:t>
            </a:r>
            <a:r>
              <a:rPr lang="fr-CH" sz="1200" dirty="0"/>
              <a:t> </a:t>
            </a:r>
            <a:r>
              <a:rPr lang="fr-CH" sz="1200" dirty="0" err="1"/>
              <a:t>attraktive</a:t>
            </a:r>
            <a:r>
              <a:rPr lang="fr-CH" sz="1200" dirty="0"/>
              <a:t> </a:t>
            </a:r>
            <a:r>
              <a:rPr lang="fr-CH" sz="1200" dirty="0" err="1"/>
              <a:t>Zielgruppe</a:t>
            </a:r>
            <a:r>
              <a:rPr lang="fr-CH" sz="1200" dirty="0"/>
              <a:t> </a:t>
            </a:r>
            <a:r>
              <a:rPr lang="fr-CH" sz="1200" dirty="0" err="1"/>
              <a:t>für</a:t>
            </a:r>
            <a:r>
              <a:rPr lang="fr-CH" sz="1200" dirty="0"/>
              <a:t> die </a:t>
            </a:r>
            <a:r>
              <a:rPr lang="fr-CH" sz="1200" dirty="0" err="1"/>
              <a:t>Werbung</a:t>
            </a:r>
            <a:r>
              <a:rPr lang="fr-CH" sz="1200" dirty="0"/>
              <a:t>? 	</a:t>
            </a:r>
          </a:p>
          <a:p>
            <a:pPr marL="669925" indent="-179388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1200" dirty="0"/>
              <a:t>Mit </a:t>
            </a:r>
            <a:r>
              <a:rPr lang="fr-CH" sz="1200" dirty="0" err="1"/>
              <a:t>zunehmendem</a:t>
            </a:r>
            <a:r>
              <a:rPr lang="fr-CH" sz="1200" dirty="0"/>
              <a:t> Alter </a:t>
            </a:r>
            <a:r>
              <a:rPr lang="fr-CH" sz="1200" dirty="0" err="1"/>
              <a:t>bessert</a:t>
            </a:r>
            <a:r>
              <a:rPr lang="fr-CH" sz="1200" dirty="0"/>
              <a:t> </a:t>
            </a:r>
            <a:r>
              <a:rPr lang="fr-CH" sz="1200" dirty="0" err="1"/>
              <a:t>sich</a:t>
            </a:r>
            <a:r>
              <a:rPr lang="fr-CH" sz="1200" dirty="0"/>
              <a:t> </a:t>
            </a:r>
            <a:r>
              <a:rPr lang="fr-CH" sz="1200" dirty="0" err="1"/>
              <a:t>Fähigkeit</a:t>
            </a:r>
            <a:r>
              <a:rPr lang="fr-CH" sz="1200" dirty="0"/>
              <a:t> </a:t>
            </a:r>
            <a:r>
              <a:rPr lang="fr-CH" sz="1200" dirty="0" err="1"/>
              <a:t>zur</a:t>
            </a:r>
            <a:r>
              <a:rPr lang="fr-CH" sz="1200" dirty="0"/>
              <a:t> </a:t>
            </a:r>
            <a:r>
              <a:rPr lang="fr-CH" sz="1200" dirty="0" err="1"/>
              <a:t>Selbstkontrolle</a:t>
            </a:r>
            <a:endParaRPr lang="fr-CH" sz="1200" dirty="0"/>
          </a:p>
          <a:p>
            <a:pPr marL="669925" indent="-179388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1200" dirty="0"/>
              <a:t>Mit </a:t>
            </a:r>
            <a:r>
              <a:rPr lang="fr-CH" sz="1200" dirty="0" err="1"/>
              <a:t>zunehmendem</a:t>
            </a:r>
            <a:r>
              <a:rPr lang="fr-CH" sz="1200" dirty="0"/>
              <a:t> Alter  </a:t>
            </a:r>
            <a:r>
              <a:rPr lang="fr-CH" sz="1200" dirty="0" err="1"/>
              <a:t>verringert</a:t>
            </a:r>
            <a:r>
              <a:rPr lang="fr-CH" sz="1200" dirty="0"/>
              <a:t> </a:t>
            </a:r>
            <a:r>
              <a:rPr lang="fr-CH" sz="1200" dirty="0" err="1"/>
              <a:t>sich</a:t>
            </a:r>
            <a:r>
              <a:rPr lang="fr-CH" sz="1200" dirty="0"/>
              <a:t> die </a:t>
            </a:r>
            <a:r>
              <a:rPr lang="fr-CH" sz="1200" dirty="0" err="1"/>
              <a:t>Orientierung</a:t>
            </a:r>
            <a:r>
              <a:rPr lang="fr-CH" sz="1200" dirty="0"/>
              <a:t> an </a:t>
            </a:r>
            <a:r>
              <a:rPr lang="fr-CH" sz="1200" dirty="0" err="1"/>
              <a:t>materiellen</a:t>
            </a:r>
            <a:r>
              <a:rPr lang="fr-CH" sz="1200" dirty="0"/>
              <a:t> </a:t>
            </a:r>
            <a:r>
              <a:rPr lang="fr-CH" sz="1200" dirty="0" err="1"/>
              <a:t>Dingen</a:t>
            </a:r>
            <a:r>
              <a:rPr lang="fr-CH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28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8013" y="274638"/>
            <a:ext cx="6647974" cy="64633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b="1" dirty="0" err="1">
                <a:solidFill>
                  <a:srgbClr val="7F7F7F"/>
                </a:solidFill>
              </a:rPr>
              <a:t>Suchtartiges</a:t>
            </a:r>
            <a:r>
              <a:rPr lang="fr-CH" b="1" dirty="0">
                <a:solidFill>
                  <a:srgbClr val="7F7F7F"/>
                </a:solidFill>
              </a:rPr>
              <a:t> </a:t>
            </a:r>
            <a:r>
              <a:rPr lang="fr-CH" b="1" dirty="0" err="1">
                <a:solidFill>
                  <a:srgbClr val="7F7F7F"/>
                </a:solidFill>
              </a:rPr>
              <a:t>Sexualverhalten</a:t>
            </a:r>
            <a:endParaRPr lang="fr-CH" b="1" dirty="0">
              <a:solidFill>
                <a:srgbClr val="7F7F7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A3A696-4527-FD42-B44E-E6036E3C37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0825"/>
            <a:ext cx="3918857" cy="373968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6308" y="2007915"/>
            <a:ext cx="5046617" cy="2424747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 err="1"/>
              <a:t>Lebenszeitprävalenz</a:t>
            </a:r>
            <a:r>
              <a:rPr lang="fr-CH" sz="2000" dirty="0"/>
              <a:t> 3%-6%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 err="1"/>
              <a:t>Männer</a:t>
            </a:r>
            <a:r>
              <a:rPr lang="fr-CH" sz="2000" dirty="0"/>
              <a:t> ca. 4-5mal </a:t>
            </a:r>
            <a:r>
              <a:rPr lang="fr-CH" sz="2000" dirty="0" err="1"/>
              <a:t>häufiger</a:t>
            </a:r>
            <a:r>
              <a:rPr lang="fr-CH" sz="2000" dirty="0"/>
              <a:t> </a:t>
            </a:r>
            <a:r>
              <a:rPr lang="fr-CH" sz="2000" dirty="0" err="1"/>
              <a:t>betroffen</a:t>
            </a:r>
            <a:endParaRPr lang="fr-CH" sz="2000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 err="1"/>
              <a:t>kommt</a:t>
            </a:r>
            <a:r>
              <a:rPr lang="fr-CH" sz="2000" dirty="0"/>
              <a:t> </a:t>
            </a:r>
            <a:r>
              <a:rPr lang="fr-CH" sz="2000" dirty="0" err="1"/>
              <a:t>bevorzugt</a:t>
            </a:r>
            <a:r>
              <a:rPr lang="fr-CH" sz="2000" dirty="0"/>
              <a:t> in der </a:t>
            </a:r>
            <a:r>
              <a:rPr lang="fr-CH" sz="2000" dirty="0" err="1"/>
              <a:t>ersten</a:t>
            </a:r>
            <a:r>
              <a:rPr lang="fr-CH" sz="2000" dirty="0"/>
              <a:t> </a:t>
            </a:r>
            <a:r>
              <a:rPr lang="fr-CH" sz="2000" dirty="0" err="1"/>
              <a:t>Lebenshälfte</a:t>
            </a:r>
            <a:r>
              <a:rPr lang="fr-CH" sz="2000" dirty="0"/>
              <a:t> vor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217635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557" y="274638"/>
            <a:ext cx="6708888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Besonderheiten</a:t>
            </a:r>
            <a:r>
              <a:rPr lang="fr-CH" sz="4400" b="1" dirty="0">
                <a:solidFill>
                  <a:srgbClr val="7F7F7F"/>
                </a:solidFill>
              </a:rPr>
              <a:t> </a:t>
            </a:r>
            <a:r>
              <a:rPr lang="fr-CH" sz="4400" b="1" dirty="0" err="1">
                <a:solidFill>
                  <a:srgbClr val="7F7F7F"/>
                </a:solidFill>
              </a:rPr>
              <a:t>im</a:t>
            </a:r>
            <a:r>
              <a:rPr lang="fr-CH" sz="4400" b="1" dirty="0">
                <a:solidFill>
                  <a:srgbClr val="7F7F7F"/>
                </a:solidFill>
              </a:rPr>
              <a:t> Alter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AF6B0C-DD63-C445-B07B-717ED0147E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7149"/>
            <a:ext cx="2999443" cy="33012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5297" y="2029725"/>
            <a:ext cx="6101651" cy="2236121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457200" indent="-457200"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 err="1"/>
              <a:t>Krankheitsverläufe</a:t>
            </a:r>
            <a:r>
              <a:rPr lang="fr-CH" sz="2000" dirty="0"/>
              <a:t> </a:t>
            </a:r>
            <a:r>
              <a:rPr lang="fr-CH" sz="2000" dirty="0" err="1"/>
              <a:t>unauffälliger</a:t>
            </a:r>
            <a:r>
              <a:rPr lang="fr-CH" sz="2000" dirty="0"/>
              <a:t> </a:t>
            </a:r>
            <a:r>
              <a:rPr lang="fr-CH" sz="2000" dirty="0" err="1"/>
              <a:t>und</a:t>
            </a:r>
            <a:r>
              <a:rPr lang="fr-CH" sz="2000" dirty="0"/>
              <a:t> </a:t>
            </a:r>
            <a:r>
              <a:rPr lang="fr-CH" sz="2000" dirty="0" err="1"/>
              <a:t>deshalb</a:t>
            </a:r>
            <a:r>
              <a:rPr lang="fr-CH" sz="2000" dirty="0"/>
              <a:t> </a:t>
            </a:r>
            <a:r>
              <a:rPr lang="fr-CH" sz="2000" dirty="0" err="1"/>
              <a:t>schwieriger</a:t>
            </a:r>
            <a:r>
              <a:rPr lang="fr-CH" sz="2000" dirty="0"/>
              <a:t> </a:t>
            </a:r>
            <a:r>
              <a:rPr lang="fr-CH" sz="2000" dirty="0" err="1"/>
              <a:t>zu</a:t>
            </a:r>
            <a:r>
              <a:rPr lang="fr-CH" sz="2000" dirty="0"/>
              <a:t> </a:t>
            </a:r>
            <a:r>
              <a:rPr lang="fr-CH" sz="2000" dirty="0" err="1"/>
              <a:t>diagnostizieren</a:t>
            </a:r>
            <a:endParaRPr lang="fr-CH" sz="2000" dirty="0"/>
          </a:p>
          <a:p>
            <a:pPr marL="457200" indent="-457200"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 err="1"/>
              <a:t>Charakteristische</a:t>
            </a:r>
            <a:r>
              <a:rPr lang="fr-CH" sz="2000" dirty="0"/>
              <a:t> </a:t>
            </a:r>
            <a:r>
              <a:rPr lang="fr-CH" sz="2000" dirty="0" err="1"/>
              <a:t>Kriterien</a:t>
            </a:r>
            <a:r>
              <a:rPr lang="fr-CH" sz="2000" dirty="0"/>
              <a:t> der </a:t>
            </a:r>
            <a:r>
              <a:rPr lang="fr-CH" sz="2000" dirty="0" err="1"/>
              <a:t>Sucht</a:t>
            </a:r>
            <a:r>
              <a:rPr lang="fr-CH" sz="2000" dirty="0"/>
              <a:t> (z. B. </a:t>
            </a:r>
            <a:r>
              <a:rPr lang="fr-CH" sz="2000" dirty="0" err="1"/>
              <a:t>Vernachlässigung</a:t>
            </a:r>
            <a:r>
              <a:rPr lang="fr-CH" sz="2000" dirty="0"/>
              <a:t> </a:t>
            </a:r>
            <a:r>
              <a:rPr lang="fr-CH" sz="2000" dirty="0" err="1"/>
              <a:t>anderer</a:t>
            </a:r>
            <a:r>
              <a:rPr lang="fr-CH" sz="2000" dirty="0"/>
              <a:t> </a:t>
            </a:r>
            <a:r>
              <a:rPr lang="fr-CH" sz="2000" dirty="0" err="1"/>
              <a:t>Interessen</a:t>
            </a:r>
            <a:r>
              <a:rPr lang="fr-CH" sz="2000" dirty="0"/>
              <a:t>, </a:t>
            </a:r>
            <a:r>
              <a:rPr lang="fr-CH" sz="2000" dirty="0" err="1"/>
              <a:t>fortgesetzter</a:t>
            </a:r>
            <a:r>
              <a:rPr lang="fr-CH" sz="2000" dirty="0"/>
              <a:t> </a:t>
            </a:r>
            <a:r>
              <a:rPr lang="fr-CH" sz="2000" dirty="0" err="1"/>
              <a:t>Konsum</a:t>
            </a:r>
            <a:r>
              <a:rPr lang="fr-CH" sz="2000" dirty="0"/>
              <a:t> </a:t>
            </a:r>
            <a:r>
              <a:rPr lang="fr-CH" sz="2000" dirty="0" err="1"/>
              <a:t>trotz</a:t>
            </a:r>
            <a:r>
              <a:rPr lang="fr-CH" sz="2000" dirty="0"/>
              <a:t> </a:t>
            </a:r>
            <a:r>
              <a:rPr lang="fr-CH" sz="2000" dirty="0" err="1"/>
              <a:t>sozialer</a:t>
            </a:r>
            <a:r>
              <a:rPr lang="fr-CH" sz="2000" dirty="0"/>
              <a:t> </a:t>
            </a:r>
            <a:r>
              <a:rPr lang="fr-CH" sz="2000" dirty="0" err="1"/>
              <a:t>Folgen</a:t>
            </a:r>
            <a:r>
              <a:rPr lang="fr-CH" sz="2000" dirty="0"/>
              <a:t>) mit </a:t>
            </a:r>
            <a:r>
              <a:rPr lang="fr-CH" sz="2000" dirty="0" err="1"/>
              <a:t>zunehmendem</a:t>
            </a:r>
            <a:r>
              <a:rPr lang="fr-CH" sz="2000" dirty="0"/>
              <a:t> Alter </a:t>
            </a:r>
            <a:r>
              <a:rPr lang="fr-CH" sz="2000" dirty="0" err="1"/>
              <a:t>weniger</a:t>
            </a:r>
            <a:r>
              <a:rPr lang="fr-CH" sz="2000" dirty="0"/>
              <a:t> valide</a:t>
            </a:r>
          </a:p>
          <a:p>
            <a:pPr>
              <a:buClr>
                <a:srgbClr val="9FD0AB"/>
              </a:buClr>
            </a:pPr>
            <a:r>
              <a:rPr lang="fr-CH" sz="2000" dirty="0"/>
              <a:t> </a:t>
            </a:r>
          </a:p>
          <a:p>
            <a:pPr marL="457200" indent="-457200">
              <a:buClr>
                <a:srgbClr val="9FD0AB"/>
              </a:buClr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457200" indent="-457200">
              <a:buClr>
                <a:srgbClr val="9FD0AB"/>
              </a:buClr>
              <a:buFont typeface="Arial" panose="020B0604020202020204" pitchFamily="34" charset="0"/>
              <a:buChar char="•"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84459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4507" y="502281"/>
            <a:ext cx="6974986" cy="52322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800" b="1" dirty="0" err="1">
                <a:solidFill>
                  <a:srgbClr val="7F7F7F"/>
                </a:solidFill>
              </a:rPr>
              <a:t>Erstmaliges</a:t>
            </a:r>
            <a:r>
              <a:rPr lang="fr-CH" sz="2800" b="1" dirty="0">
                <a:solidFill>
                  <a:srgbClr val="7F7F7F"/>
                </a:solidFill>
              </a:rPr>
              <a:t> </a:t>
            </a:r>
            <a:r>
              <a:rPr lang="fr-CH" sz="2800" b="1" dirty="0" err="1">
                <a:solidFill>
                  <a:srgbClr val="7F7F7F"/>
                </a:solidFill>
              </a:rPr>
              <a:t>Auftreten</a:t>
            </a:r>
            <a:r>
              <a:rPr lang="fr-CH" sz="2800" b="1" dirty="0">
                <a:solidFill>
                  <a:srgbClr val="7F7F7F"/>
                </a:solidFill>
              </a:rPr>
              <a:t>  </a:t>
            </a:r>
            <a:r>
              <a:rPr lang="fr-CH" sz="2800" b="1" dirty="0" err="1">
                <a:solidFill>
                  <a:srgbClr val="7F7F7F"/>
                </a:solidFill>
              </a:rPr>
              <a:t>im</a:t>
            </a:r>
            <a:r>
              <a:rPr lang="fr-CH" sz="2800" b="1" dirty="0">
                <a:solidFill>
                  <a:srgbClr val="7F7F7F"/>
                </a:solidFill>
              </a:rPr>
              <a:t> </a:t>
            </a:r>
            <a:r>
              <a:rPr lang="fr-CH" sz="2800" b="1" dirty="0" err="1">
                <a:solidFill>
                  <a:srgbClr val="7F7F7F"/>
                </a:solidFill>
              </a:rPr>
              <a:t>höheren</a:t>
            </a:r>
            <a:r>
              <a:rPr lang="fr-CH" sz="2800" b="1" dirty="0">
                <a:solidFill>
                  <a:srgbClr val="7F7F7F"/>
                </a:solidFill>
              </a:rPr>
              <a:t> Alter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9CEA07-C22D-D94E-86FD-2D7FAA99E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524535"/>
            <a:ext cx="3953435" cy="374521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9671" y="2253037"/>
            <a:ext cx="4930587" cy="2228034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CH" sz="2400" dirty="0"/>
              <a:t>Symptomatisches Geschehen ?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CH" sz="2400" dirty="0"/>
              <a:t>Suche nach neurologischen und medikamentöse Faktoren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31406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7820" y="162857"/>
            <a:ext cx="5830443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Parkinson </a:t>
            </a:r>
            <a:r>
              <a:rPr lang="fr-CH" sz="4400" b="1" dirty="0" err="1">
                <a:solidFill>
                  <a:srgbClr val="7F7F7F"/>
                </a:solidFill>
              </a:rPr>
              <a:t>und</a:t>
            </a:r>
            <a:r>
              <a:rPr lang="fr-CH" sz="4400" b="1" dirty="0">
                <a:solidFill>
                  <a:srgbClr val="7F7F7F"/>
                </a:solidFill>
              </a:rPr>
              <a:t> </a:t>
            </a:r>
            <a:r>
              <a:rPr lang="fr-CH" sz="4400" b="1" dirty="0" err="1">
                <a:solidFill>
                  <a:srgbClr val="7F7F7F"/>
                </a:solidFill>
              </a:rPr>
              <a:t>Sucht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E0BF33-557A-D141-A13A-53CD5ABA1285}"/>
              </a:ext>
            </a:extLst>
          </p:cNvPr>
          <p:cNvSpPr txBox="1"/>
          <p:nvPr/>
        </p:nvSpPr>
        <p:spPr>
          <a:xfrm>
            <a:off x="448235" y="5233382"/>
            <a:ext cx="7868499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de-DE" sz="1000" dirty="0" err="1">
                <a:solidFill>
                  <a:srgbClr val="000000"/>
                </a:solidFill>
              </a:rPr>
              <a:t>Kovács</a:t>
            </a:r>
            <a:r>
              <a:rPr lang="de-DE" sz="1000" dirty="0">
                <a:solidFill>
                  <a:srgbClr val="000000"/>
                </a:solidFill>
              </a:rPr>
              <a:t> et al., 2019; Heiden et al., 2017; </a:t>
            </a:r>
            <a:r>
              <a:rPr lang="fr-CH" sz="1000" dirty="0"/>
              <a:t>Cox et al., 2005; </a:t>
            </a:r>
            <a:r>
              <a:rPr lang="fr-CH" sz="1000" dirty="0" err="1"/>
              <a:t>Avanzi</a:t>
            </a:r>
            <a:r>
              <a:rPr lang="fr-CH" sz="1000" dirty="0"/>
              <a:t> et al., 2006; Grosset et al., 2006; </a:t>
            </a:r>
            <a:r>
              <a:rPr lang="fr-CH" sz="1000" dirty="0" err="1"/>
              <a:t>Voon</a:t>
            </a:r>
            <a:r>
              <a:rPr lang="fr-CH" sz="1000" dirty="0"/>
              <a:t> et al., 2006; </a:t>
            </a:r>
            <a:r>
              <a:rPr lang="fr-CH" sz="1000" dirty="0" err="1"/>
              <a:t>Bondolfi</a:t>
            </a:r>
            <a:r>
              <a:rPr lang="fr-CH" sz="1000" dirty="0"/>
              <a:t> et al., 2008; </a:t>
            </a:r>
          </a:p>
          <a:p>
            <a:pPr algn="l" rtl="0" latinLnBrk="1" hangingPunct="0"/>
            <a:r>
              <a:rPr lang="fr-CH" sz="1000" dirty="0" err="1"/>
              <a:t>Weintraub</a:t>
            </a:r>
            <a:r>
              <a:rPr lang="fr-CH" sz="1000" dirty="0"/>
              <a:t> et al., 2010; </a:t>
            </a:r>
            <a:r>
              <a:rPr lang="fr-CH" sz="1000" dirty="0" err="1"/>
              <a:t>Santangelo</a:t>
            </a:r>
            <a:r>
              <a:rPr lang="fr-CH" sz="1000" dirty="0"/>
              <a:t> et al., 2013; </a:t>
            </a:r>
            <a:r>
              <a:rPr lang="de-DE" sz="1000" dirty="0" err="1">
                <a:solidFill>
                  <a:srgbClr val="000000"/>
                </a:solidFill>
              </a:rPr>
              <a:t>Voon</a:t>
            </a:r>
            <a:r>
              <a:rPr lang="de-DE" sz="1000" dirty="0">
                <a:solidFill>
                  <a:srgbClr val="000000"/>
                </a:solidFill>
              </a:rPr>
              <a:t> et al., 2007; Gallagher et al., 2007; </a:t>
            </a:r>
            <a:r>
              <a:rPr lang="de-DE" sz="1000" dirty="0" err="1">
                <a:solidFill>
                  <a:srgbClr val="000000"/>
                </a:solidFill>
              </a:rPr>
              <a:t>Valenca</a:t>
            </a:r>
            <a:r>
              <a:rPr lang="de-DE" sz="1000" dirty="0">
                <a:solidFill>
                  <a:srgbClr val="000000"/>
                </a:solidFill>
              </a:rPr>
              <a:t> et al., 2013; Johansson et al., 2009;</a:t>
            </a:r>
          </a:p>
          <a:p>
            <a:pPr algn="l" rtl="0" latinLnBrk="1" hangingPunct="0"/>
            <a:r>
              <a:rPr lang="de-DE" sz="1000" dirty="0">
                <a:solidFill>
                  <a:srgbClr val="000000"/>
                </a:solidFill>
              </a:rPr>
              <a:t>Molina et al., 2000; </a:t>
            </a:r>
            <a:r>
              <a:rPr lang="de-DE" sz="1000" dirty="0" err="1">
                <a:solidFill>
                  <a:srgbClr val="000000"/>
                </a:solidFill>
              </a:rPr>
              <a:t>Seedat</a:t>
            </a:r>
            <a:r>
              <a:rPr lang="de-DE" sz="1000" dirty="0">
                <a:solidFill>
                  <a:srgbClr val="000000"/>
                </a:solidFill>
              </a:rPr>
              <a:t> et al., 2000;; </a:t>
            </a:r>
            <a:r>
              <a:rPr lang="de-DE" sz="1000" dirty="0" err="1">
                <a:solidFill>
                  <a:srgbClr val="000000"/>
                </a:solidFill>
              </a:rPr>
              <a:t>Weintraub</a:t>
            </a:r>
            <a:r>
              <a:rPr lang="de-DE" sz="1000" dirty="0">
                <a:solidFill>
                  <a:srgbClr val="000000"/>
                </a:solidFill>
              </a:rPr>
              <a:t> et al., 2006, 2010; Gallagher et al., 2007</a:t>
            </a:r>
            <a:endParaRPr kumimoji="0" lang="de-DE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3A1726-11EC-AC46-BD86-3B32A7A91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2669"/>
            <a:ext cx="3013166" cy="395932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10672" y="1436498"/>
            <a:ext cx="6017622" cy="3520981"/>
          </a:xfrm>
          <a:solidFill>
            <a:srgbClr val="FFFFFF">
              <a:alpha val="88000"/>
            </a:srgbClr>
          </a:solidFill>
        </p:spPr>
        <p:txBody>
          <a:bodyPr/>
          <a:lstStyle/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Inzidenz</a:t>
            </a:r>
            <a:r>
              <a:rPr lang="fr-CH" sz="1400" dirty="0"/>
              <a:t> </a:t>
            </a:r>
            <a:r>
              <a:rPr lang="fr-CH" sz="1400" dirty="0" err="1"/>
              <a:t>Glücksspielsucht</a:t>
            </a:r>
            <a:r>
              <a:rPr lang="fr-CH" sz="1400" dirty="0"/>
              <a:t> Parkinson-</a:t>
            </a:r>
            <a:r>
              <a:rPr lang="fr-CH" sz="1400" dirty="0" err="1"/>
              <a:t>Patienten</a:t>
            </a:r>
            <a:r>
              <a:rPr lang="fr-CH" sz="1400" dirty="0"/>
              <a:t> 3.4–6.1%</a:t>
            </a:r>
          </a:p>
          <a:p>
            <a:pPr marL="536575" lvl="1" indent="-179388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Allgemeinbevölkerung</a:t>
            </a:r>
            <a:r>
              <a:rPr lang="fr-CH" sz="1400" dirty="0"/>
              <a:t> 0.25–2%</a:t>
            </a:r>
          </a:p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bekannte</a:t>
            </a:r>
            <a:r>
              <a:rPr lang="fr-CH" sz="1400" dirty="0"/>
              <a:t> </a:t>
            </a:r>
            <a:r>
              <a:rPr lang="fr-CH" sz="1400" dirty="0" err="1"/>
              <a:t>Nebenwirkungen</a:t>
            </a:r>
            <a:r>
              <a:rPr lang="fr-CH" sz="1400" dirty="0"/>
              <a:t> </a:t>
            </a:r>
            <a:r>
              <a:rPr lang="fr-CH" sz="1400" dirty="0" err="1"/>
              <a:t>dopaminerger</a:t>
            </a:r>
            <a:r>
              <a:rPr lang="fr-CH" sz="1400" dirty="0"/>
              <a:t> </a:t>
            </a:r>
            <a:r>
              <a:rPr lang="fr-CH" sz="1400" dirty="0" err="1"/>
              <a:t>Antiparkinson-Medikamenten</a:t>
            </a:r>
            <a:r>
              <a:rPr lang="fr-CH" sz="1400" dirty="0"/>
              <a:t> </a:t>
            </a:r>
          </a:p>
          <a:p>
            <a:pPr marL="625475" indent="-312738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de-CH" sz="1400" dirty="0"/>
              <a:t>Lernfähigkeit Antwort auf negative Ergebnisse beeinträchtigt</a:t>
            </a:r>
            <a:endParaRPr lang="fr-CH" sz="1400" dirty="0"/>
          </a:p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Risikofaktoren</a:t>
            </a:r>
            <a:endParaRPr lang="fr-CH" sz="1400" dirty="0"/>
          </a:p>
          <a:p>
            <a:pPr marL="625475" indent="-312738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Jüngere</a:t>
            </a:r>
            <a:r>
              <a:rPr lang="fr-CH" sz="1400" dirty="0"/>
              <a:t> </a:t>
            </a:r>
            <a:r>
              <a:rPr lang="fr-CH" sz="1400" dirty="0" err="1"/>
              <a:t>Patienten</a:t>
            </a:r>
            <a:r>
              <a:rPr lang="fr-CH" sz="1400" dirty="0"/>
              <a:t> </a:t>
            </a:r>
          </a:p>
          <a:p>
            <a:pPr marL="625475" indent="-312738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Höhere</a:t>
            </a:r>
            <a:r>
              <a:rPr lang="fr-CH" sz="1400" dirty="0"/>
              <a:t> </a:t>
            </a:r>
            <a:r>
              <a:rPr lang="fr-CH" sz="1400" dirty="0" err="1"/>
              <a:t>Novelty</a:t>
            </a:r>
            <a:r>
              <a:rPr lang="fr-CH" sz="1400" dirty="0"/>
              <a:t> </a:t>
            </a:r>
            <a:r>
              <a:rPr lang="fr-CH" sz="1400" dirty="0" err="1"/>
              <a:t>seeking</a:t>
            </a:r>
            <a:r>
              <a:rPr lang="fr-CH" sz="1400" dirty="0"/>
              <a:t> Scores</a:t>
            </a:r>
          </a:p>
          <a:p>
            <a:pPr marL="625475" indent="-312738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Suchterkrankungen</a:t>
            </a:r>
            <a:r>
              <a:rPr lang="fr-CH" sz="1400" dirty="0"/>
              <a:t> in </a:t>
            </a:r>
            <a:r>
              <a:rPr lang="fr-CH" sz="1400" dirty="0" err="1"/>
              <a:t>Ananmese</a:t>
            </a:r>
            <a:r>
              <a:rPr lang="fr-CH" sz="1400" dirty="0"/>
              <a:t> </a:t>
            </a:r>
            <a:r>
              <a:rPr lang="fr-CH" sz="1400" dirty="0" err="1"/>
              <a:t>und</a:t>
            </a:r>
            <a:r>
              <a:rPr lang="fr-CH" sz="1400" dirty="0"/>
              <a:t> </a:t>
            </a:r>
            <a:r>
              <a:rPr lang="fr-CH" sz="1400" dirty="0" err="1"/>
              <a:t>Familienanamnese</a:t>
            </a:r>
            <a:endParaRPr lang="fr-CH" sz="1400" dirty="0"/>
          </a:p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endParaRPr lang="fr-CH" sz="1400" dirty="0"/>
          </a:p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endParaRPr lang="fr-CH" sz="1400" dirty="0"/>
          </a:p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54007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0457" y="162857"/>
            <a:ext cx="3445174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Behandlung</a:t>
            </a:r>
            <a:endParaRPr lang="fr-CH" sz="4400" b="1" dirty="0">
              <a:solidFill>
                <a:srgbClr val="7F7F7F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A2CDB4-7CAE-1147-9FEE-5A1AD047A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72719"/>
            <a:ext cx="3551079" cy="377302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19636" y="1574937"/>
            <a:ext cx="6017622" cy="3368584"/>
          </a:xfrm>
          <a:solidFill>
            <a:srgbClr val="FFFFFF">
              <a:alpha val="88000"/>
            </a:srgbClr>
          </a:solidFill>
        </p:spPr>
        <p:txBody>
          <a:bodyPr/>
          <a:lstStyle/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Kaum</a:t>
            </a:r>
            <a:r>
              <a:rPr lang="fr-CH" sz="1400" dirty="0"/>
              <a:t> </a:t>
            </a:r>
            <a:r>
              <a:rPr lang="fr-CH" sz="1400" dirty="0" err="1"/>
              <a:t>spezifische</a:t>
            </a:r>
            <a:r>
              <a:rPr lang="fr-CH" sz="1400" dirty="0"/>
              <a:t> </a:t>
            </a:r>
            <a:r>
              <a:rPr lang="fr-CH" sz="1400" dirty="0" err="1"/>
              <a:t>Studien</a:t>
            </a:r>
            <a:r>
              <a:rPr lang="fr-CH" sz="1400" dirty="0"/>
              <a:t> </a:t>
            </a:r>
            <a:r>
              <a:rPr lang="fr-CH" sz="1400" dirty="0" err="1"/>
              <a:t>für</a:t>
            </a:r>
            <a:r>
              <a:rPr lang="fr-CH" sz="1400" dirty="0"/>
              <a:t> die </a:t>
            </a:r>
            <a:r>
              <a:rPr lang="fr-CH" sz="1400" dirty="0" err="1"/>
              <a:t>Altersklasse</a:t>
            </a:r>
            <a:endParaRPr lang="fr-CH" sz="1400" dirty="0"/>
          </a:p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/>
              <a:t>Extrapolation </a:t>
            </a:r>
            <a:r>
              <a:rPr lang="fr-CH" sz="1400" dirty="0" err="1"/>
              <a:t>aus</a:t>
            </a:r>
            <a:r>
              <a:rPr lang="fr-CH" sz="1400" dirty="0"/>
              <a:t> </a:t>
            </a:r>
            <a:r>
              <a:rPr lang="fr-CH" sz="1400" dirty="0" err="1"/>
              <a:t>Studien</a:t>
            </a:r>
            <a:r>
              <a:rPr lang="fr-CH" sz="1400" dirty="0"/>
              <a:t> mit </a:t>
            </a:r>
            <a:r>
              <a:rPr lang="fr-CH" sz="1400" dirty="0" err="1"/>
              <a:t>jüngeren</a:t>
            </a:r>
            <a:r>
              <a:rPr lang="fr-CH" sz="1400" dirty="0"/>
              <a:t> </a:t>
            </a:r>
            <a:r>
              <a:rPr lang="fr-CH" sz="1400" dirty="0" err="1"/>
              <a:t>Erwachsenen</a:t>
            </a:r>
            <a:endParaRPr lang="fr-CH" sz="1400" dirty="0"/>
          </a:p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Motivierende</a:t>
            </a:r>
            <a:r>
              <a:rPr lang="fr-CH" sz="1400" dirty="0"/>
              <a:t> </a:t>
            </a:r>
            <a:r>
              <a:rPr lang="fr-CH" sz="1400" dirty="0" err="1"/>
              <a:t>Gesprächsführung</a:t>
            </a:r>
            <a:r>
              <a:rPr lang="fr-CH" sz="1400" dirty="0"/>
              <a:t> die </a:t>
            </a:r>
            <a:r>
              <a:rPr lang="fr-CH" sz="1400" dirty="0" err="1"/>
              <a:t>Grundlage</a:t>
            </a:r>
            <a:endParaRPr lang="fr-CH" sz="1400" dirty="0"/>
          </a:p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Expositionsbehandlung</a:t>
            </a:r>
            <a:r>
              <a:rPr lang="fr-CH" sz="1400" dirty="0"/>
              <a:t>, </a:t>
            </a:r>
            <a:r>
              <a:rPr lang="fr-CH" sz="1400" dirty="0" err="1"/>
              <a:t>Kontingenzmanagement</a:t>
            </a:r>
            <a:r>
              <a:rPr lang="fr-CH" sz="1400" dirty="0"/>
              <a:t>, </a:t>
            </a:r>
            <a:r>
              <a:rPr lang="fr-CH" sz="1400" dirty="0" err="1"/>
              <a:t>Rückfallprävention</a:t>
            </a:r>
            <a:endParaRPr lang="fr-CH" sz="1400" dirty="0"/>
          </a:p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Keine</a:t>
            </a:r>
            <a:r>
              <a:rPr lang="fr-CH" sz="1400" dirty="0"/>
              <a:t> </a:t>
            </a:r>
            <a:r>
              <a:rPr lang="fr-CH" sz="1400" dirty="0" err="1"/>
              <a:t>Substanz</a:t>
            </a:r>
            <a:r>
              <a:rPr lang="fr-CH" sz="1400" dirty="0"/>
              <a:t> in den </a:t>
            </a:r>
            <a:r>
              <a:rPr lang="fr-CH" sz="1400" dirty="0" err="1"/>
              <a:t>Indikationen</a:t>
            </a:r>
            <a:r>
              <a:rPr lang="fr-CH" sz="1400" dirty="0"/>
              <a:t> </a:t>
            </a:r>
            <a:r>
              <a:rPr lang="fr-CH" sz="1400" dirty="0" err="1"/>
              <a:t>zugelassen</a:t>
            </a:r>
            <a:endParaRPr lang="fr-CH" sz="1400" dirty="0"/>
          </a:p>
          <a:p>
            <a:pPr marL="342900" indent="-342900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/>
              <a:t>Parkinson</a:t>
            </a:r>
          </a:p>
          <a:p>
            <a:pPr marL="581025" lvl="1" indent="-223838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Reduktion</a:t>
            </a:r>
            <a:r>
              <a:rPr lang="fr-CH" sz="1400" dirty="0"/>
              <a:t>/</a:t>
            </a:r>
            <a:r>
              <a:rPr lang="fr-CH" sz="1400" dirty="0" err="1"/>
              <a:t>Absetzen</a:t>
            </a:r>
            <a:r>
              <a:rPr lang="fr-CH" sz="1400" dirty="0"/>
              <a:t> der </a:t>
            </a:r>
            <a:r>
              <a:rPr lang="fr-CH" sz="1400" dirty="0" err="1"/>
              <a:t>Dopaminagonisten</a:t>
            </a:r>
            <a:endParaRPr lang="fr-CH" sz="1400" dirty="0"/>
          </a:p>
          <a:p>
            <a:pPr marL="581025" lvl="1" indent="-223838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 err="1"/>
              <a:t>Ev</a:t>
            </a:r>
            <a:r>
              <a:rPr lang="fr-CH" sz="1400" dirty="0"/>
              <a:t>. </a:t>
            </a:r>
            <a:r>
              <a:rPr lang="fr-CH" sz="1400" dirty="0" err="1"/>
              <a:t>Tiefe</a:t>
            </a:r>
            <a:r>
              <a:rPr lang="fr-CH" sz="1400" dirty="0"/>
              <a:t> </a:t>
            </a:r>
            <a:r>
              <a:rPr lang="fr-CH" sz="1400" dirty="0" err="1"/>
              <a:t>Hirnstimulation</a:t>
            </a:r>
            <a:r>
              <a:rPr lang="fr-CH" sz="1400" dirty="0"/>
              <a:t> in </a:t>
            </a:r>
            <a:r>
              <a:rPr lang="fr-CH" sz="1400" dirty="0" err="1"/>
              <a:t>Betracht</a:t>
            </a:r>
            <a:r>
              <a:rPr lang="fr-CH" sz="1400" dirty="0"/>
              <a:t> </a:t>
            </a:r>
            <a:r>
              <a:rPr lang="fr-CH" sz="1400" dirty="0" err="1"/>
              <a:t>ziehen</a:t>
            </a:r>
            <a:endParaRPr lang="fr-CH" sz="1400" dirty="0"/>
          </a:p>
          <a:p>
            <a:pPr marL="938213" lvl="1" indent="-223838">
              <a:spcAft>
                <a:spcPts val="600"/>
              </a:spcAft>
              <a:buClr>
                <a:srgbClr val="3AC0F1"/>
              </a:buClr>
              <a:buFont typeface="Arial" panose="020B0604020202020204" pitchFamily="34" charset="0"/>
              <a:buChar char="•"/>
            </a:pPr>
            <a:r>
              <a:rPr lang="fr-CH" sz="1400" dirty="0"/>
              <a:t>Cave: </a:t>
            </a:r>
            <a:r>
              <a:rPr lang="fr-CH" sz="1400" dirty="0" err="1"/>
              <a:t>Kann</a:t>
            </a:r>
            <a:r>
              <a:rPr lang="fr-CH" sz="1400" dirty="0"/>
              <a:t> </a:t>
            </a:r>
            <a:r>
              <a:rPr lang="fr-CH" sz="1400" dirty="0" err="1"/>
              <a:t>auch</a:t>
            </a:r>
            <a:r>
              <a:rPr lang="fr-CH" sz="1400" dirty="0"/>
              <a:t> </a:t>
            </a:r>
            <a:r>
              <a:rPr lang="fr-CH" sz="1400" dirty="0" err="1"/>
              <a:t>Impulskontrollstörung</a:t>
            </a:r>
            <a:r>
              <a:rPr lang="fr-CH" sz="1400" dirty="0"/>
              <a:t> </a:t>
            </a:r>
            <a:r>
              <a:rPr lang="fr-CH" sz="1400" dirty="0" err="1"/>
              <a:t>auslösen</a:t>
            </a:r>
            <a:r>
              <a:rPr lang="fr-CH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392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57C764B-F64C-7345-A4F4-9ABF0392D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 trans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826000" cy="340658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85AA895-E065-EB4A-9C46-0AEA4E8AE029}"/>
              </a:ext>
            </a:extLst>
          </p:cNvPr>
          <p:cNvSpPr/>
          <p:nvPr/>
        </p:nvSpPr>
        <p:spPr>
          <a:xfrm>
            <a:off x="3254188" y="829899"/>
            <a:ext cx="5208494" cy="4530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marL="214313" indent="-214313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sz="1800" dirty="0" err="1"/>
              <a:t>Verhaltenssüchte</a:t>
            </a:r>
            <a:r>
              <a:rPr lang="fr-CH" sz="1800" dirty="0"/>
              <a:t> </a:t>
            </a:r>
            <a:r>
              <a:rPr lang="fr-CH" sz="1800" dirty="0" err="1"/>
              <a:t>implizieren</a:t>
            </a:r>
            <a:r>
              <a:rPr lang="fr-CH" sz="1800" dirty="0"/>
              <a:t> die </a:t>
            </a:r>
            <a:r>
              <a:rPr lang="fr-CH" sz="1800" dirty="0" err="1"/>
              <a:t>gleichen</a:t>
            </a:r>
            <a:r>
              <a:rPr lang="fr-CH" sz="1800" dirty="0"/>
              <a:t> </a:t>
            </a:r>
            <a:r>
              <a:rPr lang="fr-CH" sz="1800" dirty="0" err="1"/>
              <a:t>neurobiologischen</a:t>
            </a:r>
            <a:r>
              <a:rPr lang="fr-CH" sz="1800" dirty="0"/>
              <a:t> </a:t>
            </a:r>
            <a:r>
              <a:rPr lang="fr-CH" sz="1800" dirty="0" err="1"/>
              <a:t>Strukturen</a:t>
            </a:r>
            <a:r>
              <a:rPr lang="fr-CH" sz="1800" dirty="0"/>
              <a:t> </a:t>
            </a:r>
            <a:r>
              <a:rPr lang="fr-CH" sz="1800" dirty="0" err="1"/>
              <a:t>wie</a:t>
            </a:r>
            <a:r>
              <a:rPr lang="fr-CH" sz="1800" dirty="0"/>
              <a:t> </a:t>
            </a:r>
            <a:r>
              <a:rPr lang="fr-CH" sz="1800" dirty="0" err="1"/>
              <a:t>Stoffgebundene</a:t>
            </a:r>
            <a:r>
              <a:rPr lang="fr-CH" sz="1800" dirty="0"/>
              <a:t> </a:t>
            </a:r>
            <a:r>
              <a:rPr lang="fr-CH" sz="1800" dirty="0" err="1"/>
              <a:t>Süchte</a:t>
            </a:r>
            <a:endParaRPr lang="fr-CH" sz="1800" dirty="0"/>
          </a:p>
          <a:p>
            <a:pPr marL="214313" indent="-214313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altLang="de-DE" sz="1800" dirty="0" err="1"/>
              <a:t>Resultat</a:t>
            </a:r>
            <a:r>
              <a:rPr lang="fr-CH" altLang="de-DE" sz="1800" dirty="0"/>
              <a:t>  der </a:t>
            </a:r>
            <a:r>
              <a:rPr lang="fr-CH" altLang="de-DE" sz="1800" dirty="0" err="1"/>
              <a:t>kulturell</a:t>
            </a:r>
            <a:r>
              <a:rPr lang="fr-CH" altLang="de-DE" sz="1800" dirty="0"/>
              <a:t>/</a:t>
            </a:r>
            <a:r>
              <a:rPr lang="fr-CH" altLang="de-DE" sz="1800" dirty="0" err="1"/>
              <a:t>technisch-bedingten</a:t>
            </a:r>
            <a:r>
              <a:rPr lang="fr-CH" altLang="de-DE" sz="1800" dirty="0"/>
              <a:t> </a:t>
            </a:r>
            <a:r>
              <a:rPr lang="fr-CH" altLang="de-DE" sz="1800" dirty="0" err="1"/>
              <a:t>erhöhten</a:t>
            </a:r>
            <a:r>
              <a:rPr lang="fr-CH" altLang="de-DE" sz="1800" dirty="0"/>
              <a:t> Exposition </a:t>
            </a:r>
            <a:r>
              <a:rPr lang="fr-CH" altLang="de-DE" sz="1800" dirty="0" err="1"/>
              <a:t>salienter</a:t>
            </a:r>
            <a:r>
              <a:rPr lang="fr-CH" altLang="de-DE" sz="1800" dirty="0"/>
              <a:t> </a:t>
            </a:r>
            <a:r>
              <a:rPr lang="fr-CH" altLang="de-DE" sz="1800" dirty="0" err="1"/>
              <a:t>Reize</a:t>
            </a:r>
            <a:endParaRPr lang="fr-CH" altLang="de-DE" sz="1800" dirty="0"/>
          </a:p>
          <a:p>
            <a:pPr marL="214313" indent="-214313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altLang="de-DE" sz="1800" dirty="0" err="1"/>
              <a:t>Prävalenz</a:t>
            </a:r>
            <a:r>
              <a:rPr lang="fr-CH" altLang="de-DE" sz="1800" dirty="0"/>
              <a:t>  </a:t>
            </a:r>
            <a:r>
              <a:rPr lang="fr-CH" altLang="de-DE" sz="1800" dirty="0" err="1"/>
              <a:t>bei</a:t>
            </a:r>
            <a:r>
              <a:rPr lang="fr-CH" altLang="de-DE" sz="1800" dirty="0"/>
              <a:t> </a:t>
            </a:r>
            <a:r>
              <a:rPr lang="fr-CH" altLang="de-DE" sz="1800" dirty="0" err="1"/>
              <a:t>ältere</a:t>
            </a:r>
            <a:r>
              <a:rPr lang="fr-CH" altLang="de-DE" sz="1800" dirty="0"/>
              <a:t> </a:t>
            </a:r>
            <a:r>
              <a:rPr lang="fr-CH" altLang="de-DE" sz="1800" dirty="0" err="1"/>
              <a:t>Personen</a:t>
            </a:r>
            <a:r>
              <a:rPr lang="fr-CH" altLang="de-DE" sz="1800" dirty="0"/>
              <a:t> </a:t>
            </a:r>
            <a:r>
              <a:rPr lang="fr-CH" altLang="de-DE" sz="1800" dirty="0" err="1"/>
              <a:t>im</a:t>
            </a:r>
            <a:r>
              <a:rPr lang="fr-CH" altLang="de-DE" sz="1800" dirty="0"/>
              <a:t> </a:t>
            </a:r>
            <a:r>
              <a:rPr lang="fr-CH" altLang="de-DE" sz="1800" dirty="0" err="1"/>
              <a:t>allgemeinen</a:t>
            </a:r>
            <a:r>
              <a:rPr lang="fr-CH" altLang="de-DE" sz="1800" dirty="0"/>
              <a:t> </a:t>
            </a:r>
            <a:r>
              <a:rPr lang="fr-CH" altLang="de-DE" sz="1800" dirty="0" err="1"/>
              <a:t>tiefer</a:t>
            </a:r>
            <a:endParaRPr lang="fr-CH" altLang="de-DE" sz="1800" dirty="0"/>
          </a:p>
          <a:p>
            <a:pPr marL="214313" indent="-214313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r>
              <a:rPr lang="fr-CH" altLang="de-DE" sz="1800" dirty="0"/>
              <a:t>Aber </a:t>
            </a:r>
            <a:r>
              <a:rPr lang="fr-CH" altLang="de-DE" sz="1800" dirty="0" err="1"/>
              <a:t>erhöhtes</a:t>
            </a:r>
            <a:r>
              <a:rPr lang="fr-CH" altLang="de-DE" sz="1800" dirty="0"/>
              <a:t> </a:t>
            </a:r>
            <a:r>
              <a:rPr lang="fr-CH" altLang="de-DE" sz="1800" dirty="0" err="1"/>
              <a:t>Risiko</a:t>
            </a:r>
            <a:r>
              <a:rPr lang="fr-CH" altLang="de-DE" sz="1800" dirty="0"/>
              <a:t> </a:t>
            </a:r>
            <a:r>
              <a:rPr lang="fr-CH" altLang="de-DE" sz="1800" dirty="0" err="1"/>
              <a:t>bei</a:t>
            </a:r>
            <a:r>
              <a:rPr lang="fr-CH" altLang="de-DE" sz="1800" dirty="0"/>
              <a:t> </a:t>
            </a:r>
            <a:r>
              <a:rPr lang="fr-CH" altLang="de-DE" sz="1800" dirty="0" err="1"/>
              <a:t>bestimmten</a:t>
            </a:r>
            <a:r>
              <a:rPr lang="fr-CH" altLang="de-DE" sz="1800" dirty="0"/>
              <a:t> </a:t>
            </a:r>
            <a:r>
              <a:rPr lang="fr-CH" altLang="de-DE" sz="1800" dirty="0" err="1"/>
              <a:t>neurologischen</a:t>
            </a:r>
            <a:r>
              <a:rPr lang="fr-CH" altLang="de-DE" sz="1800" dirty="0"/>
              <a:t> </a:t>
            </a:r>
            <a:r>
              <a:rPr lang="fr-CH" altLang="de-DE" sz="1800" dirty="0" err="1"/>
              <a:t>Erkrankungen</a:t>
            </a:r>
            <a:r>
              <a:rPr lang="fr-CH" altLang="de-DE" sz="1800" dirty="0"/>
              <a:t>, </a:t>
            </a:r>
            <a:r>
              <a:rPr lang="fr-CH" altLang="de-DE" sz="1800" dirty="0" err="1"/>
              <a:t>insbesondere</a:t>
            </a:r>
            <a:r>
              <a:rPr lang="fr-CH" altLang="de-DE" sz="1800" dirty="0"/>
              <a:t> Parkinson</a:t>
            </a:r>
          </a:p>
          <a:p>
            <a:pPr marL="214313" indent="-214313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>
                <a:srgbClr val="9FD0AB"/>
              </a:buClr>
              <a:buFont typeface="Arial"/>
              <a:buChar char="•"/>
            </a:pPr>
            <a:endParaRPr lang="fr-CH" altLang="de-DE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42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88216">
        <p15:prstTrans prst="peelOff"/>
      </p:transition>
    </mc:Choice>
    <mc:Fallback xmlns="">
      <p:transition spd="med" advTm="1882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3477" y="274638"/>
            <a:ext cx="2097049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CH" sz="4400" b="1" dirty="0">
                <a:solidFill>
                  <a:srgbClr val="7F7F7F"/>
                </a:solidFill>
              </a:rPr>
              <a:t>Sucht?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E0BF33-557A-D141-A13A-53CD5ABA1285}"/>
              </a:ext>
            </a:extLst>
          </p:cNvPr>
          <p:cNvSpPr txBox="1"/>
          <p:nvPr/>
        </p:nvSpPr>
        <p:spPr>
          <a:xfrm>
            <a:off x="457200" y="5529942"/>
            <a:ext cx="4914164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de-CH" sz="1000" dirty="0">
                <a:solidFill>
                  <a:srgbClr val="000000"/>
                </a:solidFill>
              </a:rPr>
              <a:t>Hyman et al. 2006; Tiffany &amp; </a:t>
            </a:r>
            <a:r>
              <a:rPr lang="de-CH" sz="1000" dirty="0" err="1">
                <a:solidFill>
                  <a:srgbClr val="000000"/>
                </a:solidFill>
              </a:rPr>
              <a:t>Wray</a:t>
            </a:r>
            <a:r>
              <a:rPr lang="de-CH" sz="1000" dirty="0">
                <a:solidFill>
                  <a:srgbClr val="000000"/>
                </a:solidFill>
              </a:rPr>
              <a:t>, 2012; Tiffany &amp; Conklin, 2000 Aug; Tiffany 1990</a:t>
            </a:r>
            <a:endParaRPr kumimoji="0" lang="de-CH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A9B134-082F-1D4A-8416-B0A300A67C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78000"/>
                    </a14:imgEffect>
                    <a14:imgEffect>
                      <a14:sharpenSoften amount="70000"/>
                    </a14:imgEffect>
                    <a14:imgEffect>
                      <a14:colorTemperature colorTemp="62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276396"/>
            <a:ext cx="4213412" cy="385191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63153" y="1470409"/>
            <a:ext cx="5423647" cy="3463890"/>
          </a:xfrm>
          <a:solidFill>
            <a:srgbClr val="FFFFFF">
              <a:alpha val="78000"/>
            </a:srgbClr>
          </a:solidFill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Erlerntes Verhalten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Veränderungsresistente Konsumverhaltensbereitschaft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Willentlich gesteuerte Verhaltensweisen → automatisierte Verhaltensschemata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Assoziierte Hinweisreize lösen Beschaffungsverhalten und Konsum niederschwelliger und gar entgegen bewusste Entscheide hin aus</a:t>
            </a:r>
          </a:p>
        </p:txBody>
      </p:sp>
    </p:spTree>
    <p:extLst>
      <p:ext uri="{BB962C8B-B14F-4D97-AF65-F5344CB8AC3E}">
        <p14:creationId xmlns:p14="http://schemas.microsoft.com/office/powerpoint/2010/main" val="335975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37F42D9F-6EAC-CB43-90C8-64FCBF78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40" y="461872"/>
            <a:ext cx="8086165" cy="775257"/>
          </a:xfrm>
        </p:spPr>
        <p:txBody>
          <a:bodyPr/>
          <a:lstStyle/>
          <a:p>
            <a:pPr algn="ctr"/>
            <a:r>
              <a:rPr lang="de-DE" sz="4000" b="1" dirty="0">
                <a:solidFill>
                  <a:srgbClr val="7F7F7F"/>
                </a:solidFill>
              </a:rPr>
              <a:t>Verhaltenssüchte</a:t>
            </a:r>
            <a:br>
              <a:rPr lang="de-DE" sz="4000" b="1" dirty="0">
                <a:solidFill>
                  <a:srgbClr val="7F7F7F"/>
                </a:solidFill>
              </a:rPr>
            </a:br>
            <a:r>
              <a:rPr lang="de-DE" sz="2000" b="1" dirty="0">
                <a:solidFill>
                  <a:srgbClr val="7F7F7F"/>
                </a:solidFill>
              </a:rPr>
              <a:t>Beispiele</a:t>
            </a:r>
            <a:endParaRPr lang="de-DE" sz="4000" b="1" dirty="0">
              <a:solidFill>
                <a:srgbClr val="7F7F7F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BE7D262-2FF3-664B-9125-A2590B748C33}"/>
              </a:ext>
            </a:extLst>
          </p:cNvPr>
          <p:cNvGrpSpPr/>
          <p:nvPr/>
        </p:nvGrpSpPr>
        <p:grpSpPr>
          <a:xfrm>
            <a:off x="1966932" y="1816479"/>
            <a:ext cx="1117182" cy="1424959"/>
            <a:chOff x="1966932" y="1816479"/>
            <a:chExt cx="1117182" cy="1424959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22A9557-F119-2940-9C4B-08482F5B2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195"/>
            <a:stretch/>
          </p:blipFill>
          <p:spPr>
            <a:xfrm>
              <a:off x="1966932" y="1816479"/>
              <a:ext cx="1117182" cy="1117182"/>
            </a:xfrm>
            <a:prstGeom prst="round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EEBA275-F11D-F34A-93E0-73871C26B0CF}"/>
                </a:ext>
              </a:extLst>
            </p:cNvPr>
            <p:cNvSpPr/>
            <p:nvPr/>
          </p:nvSpPr>
          <p:spPr>
            <a:xfrm>
              <a:off x="1974731" y="2933661"/>
              <a:ext cx="11015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>
                <a:buClr>
                  <a:srgbClr val="9FD0AB"/>
                </a:buClr>
              </a:pPr>
              <a:r>
                <a:rPr lang="de-DE" sz="1400" dirty="0">
                  <a:solidFill>
                    <a:srgbClr val="000000"/>
                  </a:solidFill>
                </a:rPr>
                <a:t>Glücksspiel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95032C6-4B9D-FE43-BEDC-D59384489C79}"/>
              </a:ext>
            </a:extLst>
          </p:cNvPr>
          <p:cNvGrpSpPr/>
          <p:nvPr/>
        </p:nvGrpSpPr>
        <p:grpSpPr>
          <a:xfrm>
            <a:off x="4201296" y="1816480"/>
            <a:ext cx="1138185" cy="1424958"/>
            <a:chOff x="4201296" y="1816480"/>
            <a:chExt cx="1138185" cy="1424958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C6A1CB1-624F-E24E-9CA2-5C3260A4F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359"/>
            <a:stretch/>
          </p:blipFill>
          <p:spPr>
            <a:xfrm>
              <a:off x="4222299" y="1816480"/>
              <a:ext cx="1117182" cy="1117182"/>
            </a:xfrm>
            <a:prstGeom prst="round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503E50EE-E44E-CF4A-8F98-2A012196CFBE}"/>
                </a:ext>
              </a:extLst>
            </p:cNvPr>
            <p:cNvSpPr/>
            <p:nvPr/>
          </p:nvSpPr>
          <p:spPr>
            <a:xfrm>
              <a:off x="4201296" y="2933661"/>
              <a:ext cx="1111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>
                <a:buClr>
                  <a:srgbClr val="9FD0AB"/>
                </a:buClr>
              </a:pPr>
              <a:r>
                <a:rPr lang="de-DE" sz="1400" dirty="0">
                  <a:solidFill>
                    <a:srgbClr val="000000"/>
                  </a:solidFill>
                </a:rPr>
                <a:t>Videospiele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F7DB2BF-99EC-884F-8DCF-28B553B3CDFA}"/>
              </a:ext>
            </a:extLst>
          </p:cNvPr>
          <p:cNvGrpSpPr/>
          <p:nvPr/>
        </p:nvGrpSpPr>
        <p:grpSpPr>
          <a:xfrm>
            <a:off x="6437479" y="1816479"/>
            <a:ext cx="1210588" cy="1424959"/>
            <a:chOff x="6437479" y="1816479"/>
            <a:chExt cx="1210588" cy="142495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4310B15-32DF-3C4B-9B6F-A78EA719A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235"/>
            <a:stretch/>
          </p:blipFill>
          <p:spPr>
            <a:xfrm>
              <a:off x="6485465" y="1816479"/>
              <a:ext cx="1117182" cy="1117182"/>
            </a:xfrm>
            <a:prstGeom prst="round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D2870C2-1F39-7644-980D-E720783120D8}"/>
                </a:ext>
              </a:extLst>
            </p:cNvPr>
            <p:cNvSpPr/>
            <p:nvPr/>
          </p:nvSpPr>
          <p:spPr>
            <a:xfrm>
              <a:off x="6437479" y="2933661"/>
              <a:ext cx="12105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>
                <a:buClr>
                  <a:srgbClr val="9FD0AB"/>
                </a:buClr>
              </a:pPr>
              <a:r>
                <a:rPr lang="de-DE" sz="1400" dirty="0" err="1">
                  <a:solidFill>
                    <a:srgbClr val="000000"/>
                  </a:solidFill>
                </a:rPr>
                <a:t>Social</a:t>
              </a:r>
              <a:r>
                <a:rPr lang="de-DE" sz="1400" dirty="0">
                  <a:solidFill>
                    <a:srgbClr val="000000"/>
                  </a:solidFill>
                </a:rPr>
                <a:t> Media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F78A94A-8EC3-6F42-868B-C56121D4735D}"/>
              </a:ext>
            </a:extLst>
          </p:cNvPr>
          <p:cNvGrpSpPr/>
          <p:nvPr/>
        </p:nvGrpSpPr>
        <p:grpSpPr>
          <a:xfrm>
            <a:off x="3084114" y="3874574"/>
            <a:ext cx="1117182" cy="1424958"/>
            <a:chOff x="3084114" y="3874574"/>
            <a:chExt cx="1117182" cy="1424958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FEEAADC-BA77-954B-B231-100460F97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 trans="8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489"/>
            <a:stretch/>
          </p:blipFill>
          <p:spPr>
            <a:xfrm>
              <a:off x="3084114" y="3874574"/>
              <a:ext cx="1117182" cy="1117182"/>
            </a:xfrm>
            <a:prstGeom prst="round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053F1F14-F21D-BA44-8D28-192E8F644A7E}"/>
                </a:ext>
              </a:extLst>
            </p:cNvPr>
            <p:cNvSpPr/>
            <p:nvPr/>
          </p:nvSpPr>
          <p:spPr>
            <a:xfrm>
              <a:off x="3156835" y="4991755"/>
              <a:ext cx="9717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>
                <a:buClr>
                  <a:srgbClr val="9FD0AB"/>
                </a:buClr>
              </a:pPr>
              <a:r>
                <a:rPr lang="de-DE" sz="1400" dirty="0">
                  <a:solidFill>
                    <a:srgbClr val="000000"/>
                  </a:solidFill>
                </a:rPr>
                <a:t>Sexualität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FA619C4-D425-0E4B-BEA2-26E153C4AC63}"/>
              </a:ext>
            </a:extLst>
          </p:cNvPr>
          <p:cNvGrpSpPr/>
          <p:nvPr/>
        </p:nvGrpSpPr>
        <p:grpSpPr>
          <a:xfrm>
            <a:off x="5339481" y="3874576"/>
            <a:ext cx="1117181" cy="1460171"/>
            <a:chOff x="5339481" y="3874576"/>
            <a:chExt cx="1117181" cy="1460171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B33F554-D844-CD41-BF0D-D0BA79864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151"/>
            <a:stretch/>
          </p:blipFill>
          <p:spPr>
            <a:xfrm>
              <a:off x="5339481" y="3874576"/>
              <a:ext cx="1117181" cy="1117181"/>
            </a:xfrm>
            <a:prstGeom prst="round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2276531-630F-2744-8BF0-B3AF5DD1749B}"/>
                </a:ext>
              </a:extLst>
            </p:cNvPr>
            <p:cNvSpPr/>
            <p:nvPr/>
          </p:nvSpPr>
          <p:spPr>
            <a:xfrm>
              <a:off x="5427431" y="5026970"/>
              <a:ext cx="9412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>
                <a:buClr>
                  <a:srgbClr val="9FD0AB"/>
                </a:buClr>
              </a:pPr>
              <a:r>
                <a:rPr lang="de-DE" sz="1400" dirty="0">
                  <a:solidFill>
                    <a:srgbClr val="000000"/>
                  </a:solidFill>
                </a:rPr>
                <a:t>Shopping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8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64372" y="903110"/>
            <a:ext cx="2596446" cy="2596446"/>
          </a:xfrm>
          <a:prstGeom prst="rect">
            <a:avLst/>
          </a:prstGeom>
        </p:spPr>
      </p:pic>
      <p:grpSp>
        <p:nvGrpSpPr>
          <p:cNvPr id="15" name="Gruppierung 14"/>
          <p:cNvGrpSpPr/>
          <p:nvPr/>
        </p:nvGrpSpPr>
        <p:grpSpPr>
          <a:xfrm>
            <a:off x="1417196" y="1571558"/>
            <a:ext cx="4664694" cy="369330"/>
            <a:chOff x="1417196" y="1571558"/>
            <a:chExt cx="4664694" cy="369330"/>
          </a:xfrm>
        </p:grpSpPr>
        <p:sp>
          <p:nvSpPr>
            <p:cNvPr id="6" name="Textfeld 5"/>
            <p:cNvSpPr txBox="1"/>
            <p:nvPr/>
          </p:nvSpPr>
          <p:spPr>
            <a:xfrm>
              <a:off x="1417196" y="1571558"/>
              <a:ext cx="25545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800" dirty="0" err="1">
                  <a:solidFill>
                    <a:srgbClr val="000000"/>
                  </a:solidFill>
                </a:rPr>
                <a:t>Physiologischer</a:t>
              </a:r>
              <a:r>
                <a:rPr lang="fr-FR" sz="1800" dirty="0">
                  <a:solidFill>
                    <a:srgbClr val="000000"/>
                  </a:solidFill>
                </a:rPr>
                <a:t> </a:t>
              </a:r>
              <a:r>
                <a:rPr lang="fr-FR" sz="1800" dirty="0" err="1">
                  <a:solidFill>
                    <a:srgbClr val="000000"/>
                  </a:solidFill>
                </a:rPr>
                <a:t>Zugang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" name="Gerade Verbindung 8"/>
            <p:cNvCxnSpPr>
              <a:stCxn id="6" idx="3"/>
            </p:cNvCxnSpPr>
            <p:nvPr/>
          </p:nvCxnSpPr>
          <p:spPr>
            <a:xfrm>
              <a:off x="3971739" y="1756223"/>
              <a:ext cx="2110151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6" name="Gruppierung 15"/>
          <p:cNvGrpSpPr/>
          <p:nvPr/>
        </p:nvGrpSpPr>
        <p:grpSpPr>
          <a:xfrm>
            <a:off x="5646075" y="3612445"/>
            <a:ext cx="2913616" cy="1361950"/>
            <a:chOff x="5646075" y="3612445"/>
            <a:chExt cx="2913616" cy="1361950"/>
          </a:xfrm>
        </p:grpSpPr>
        <p:sp>
          <p:nvSpPr>
            <p:cNvPr id="10" name="Textfeld 9"/>
            <p:cNvSpPr txBox="1"/>
            <p:nvPr/>
          </p:nvSpPr>
          <p:spPr>
            <a:xfrm>
              <a:off x="5646075" y="4605065"/>
              <a:ext cx="291361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Pharmakologischer</a:t>
              </a: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FR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Zugang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erade Verbindung 11"/>
            <p:cNvCxnSpPr>
              <a:stCxn id="10" idx="0"/>
            </p:cNvCxnSpPr>
            <p:nvPr/>
          </p:nvCxnSpPr>
          <p:spPr>
            <a:xfrm flipH="1" flipV="1">
              <a:off x="6962597" y="3612445"/>
              <a:ext cx="140286" cy="99262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B105810E-32BE-8E4A-86A0-C8CE2148CFC6}"/>
              </a:ext>
            </a:extLst>
          </p:cNvPr>
          <p:cNvSpPr txBox="1"/>
          <p:nvPr/>
        </p:nvSpPr>
        <p:spPr>
          <a:xfrm>
            <a:off x="2780759" y="2794001"/>
            <a:ext cx="220829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Nicht-physiologische</a:t>
            </a:r>
            <a:endParaRPr kumimoji="0" lang="fr-CH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800" i="1" dirty="0" err="1">
                <a:solidFill>
                  <a:srgbClr val="000000"/>
                </a:solidFill>
              </a:rPr>
              <a:t>Anwendung</a:t>
            </a:r>
            <a:endParaRPr kumimoji="0" lang="fr-CH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0962A65-C79C-C747-8CC4-2B51E325154C}"/>
              </a:ext>
            </a:extLst>
          </p:cNvPr>
          <p:cNvCxnSpPr>
            <a:stCxn id="2" idx="0"/>
          </p:cNvCxnSpPr>
          <p:nvPr/>
        </p:nvCxnSpPr>
        <p:spPr>
          <a:xfrm flipV="1">
            <a:off x="3884907" y="1940889"/>
            <a:ext cx="560093" cy="853112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A844095-7A1E-E040-B2A6-72F6C810F665}"/>
              </a:ext>
            </a:extLst>
          </p:cNvPr>
          <p:cNvSpPr/>
          <p:nvPr/>
        </p:nvSpPr>
        <p:spPr>
          <a:xfrm>
            <a:off x="6863574" y="1633452"/>
            <a:ext cx="307779" cy="291382"/>
          </a:xfrm>
          <a:prstGeom prst="ellipse">
            <a:avLst/>
          </a:prstGeom>
          <a:solidFill>
            <a:srgbClr val="FFC000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89C342-CB2F-BA48-9119-ADE91D8FBFB8}"/>
              </a:ext>
            </a:extLst>
          </p:cNvPr>
          <p:cNvSpPr txBox="1"/>
          <p:nvPr/>
        </p:nvSpPr>
        <p:spPr>
          <a:xfrm>
            <a:off x="5922180" y="349115"/>
            <a:ext cx="22211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Belohnungssystem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3C017B9C-53BD-CA47-9A63-42346D098475}"/>
              </a:ext>
            </a:extLst>
          </p:cNvPr>
          <p:cNvCxnSpPr>
            <a:stCxn id="7" idx="2"/>
            <a:endCxn id="3" idx="0"/>
          </p:cNvCxnSpPr>
          <p:nvPr/>
        </p:nvCxnSpPr>
        <p:spPr>
          <a:xfrm flipH="1">
            <a:off x="7017464" y="718445"/>
            <a:ext cx="15276" cy="915007"/>
          </a:xfrm>
          <a:prstGeom prst="line">
            <a:avLst/>
          </a:prstGeom>
          <a:noFill/>
          <a:ln w="25400" cap="flat">
            <a:solidFill>
              <a:srgbClr val="F3AD04"/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6443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932" y="2274004"/>
            <a:ext cx="2349500" cy="211455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4400" b="1" dirty="0" err="1">
                <a:solidFill>
                  <a:srgbClr val="7F7F7F"/>
                </a:solidFill>
              </a:rPr>
              <a:t>Saliente</a:t>
            </a:r>
            <a:r>
              <a:rPr lang="fr-FR" sz="4400" b="1" dirty="0">
                <a:solidFill>
                  <a:srgbClr val="7F7F7F"/>
                </a:solidFill>
              </a:rPr>
              <a:t> </a:t>
            </a:r>
            <a:r>
              <a:rPr lang="fr-FR" sz="4400" b="1" dirty="0" err="1">
                <a:solidFill>
                  <a:srgbClr val="7F7F7F"/>
                </a:solidFill>
              </a:rPr>
              <a:t>Reize</a:t>
            </a:r>
            <a:endParaRPr lang="fr-FR" sz="4400" b="1" dirty="0">
              <a:solidFill>
                <a:srgbClr val="7F7F7F"/>
              </a:solidFill>
            </a:endParaRPr>
          </a:p>
        </p:txBody>
      </p:sp>
      <p:grpSp>
        <p:nvGrpSpPr>
          <p:cNvPr id="32" name="Gruppierung 31"/>
          <p:cNvGrpSpPr/>
          <p:nvPr/>
        </p:nvGrpSpPr>
        <p:grpSpPr>
          <a:xfrm>
            <a:off x="1589081" y="1598788"/>
            <a:ext cx="1907851" cy="1732491"/>
            <a:chOff x="1589081" y="1598788"/>
            <a:chExt cx="1907851" cy="1732491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9081" y="1598788"/>
              <a:ext cx="922866" cy="931333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15" name="Gerade Verbindung 14"/>
            <p:cNvCxnSpPr>
              <a:stCxn id="4" idx="5"/>
              <a:endCxn id="2" idx="1"/>
            </p:cNvCxnSpPr>
            <p:nvPr/>
          </p:nvCxnSpPr>
          <p:spPr>
            <a:xfrm>
              <a:off x="2376796" y="2393730"/>
              <a:ext cx="1120136" cy="937549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3" name="Gruppierung 32"/>
          <p:cNvGrpSpPr/>
          <p:nvPr/>
        </p:nvGrpSpPr>
        <p:grpSpPr>
          <a:xfrm>
            <a:off x="1589081" y="2865613"/>
            <a:ext cx="1907851" cy="931333"/>
            <a:chOff x="1589081" y="2865613"/>
            <a:chExt cx="1907851" cy="931333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9081" y="2865613"/>
              <a:ext cx="931673" cy="931333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17" name="Gerade Verbindung 16"/>
            <p:cNvCxnSpPr>
              <a:stCxn id="6" idx="6"/>
              <a:endCxn id="2" idx="1"/>
            </p:cNvCxnSpPr>
            <p:nvPr/>
          </p:nvCxnSpPr>
          <p:spPr>
            <a:xfrm flipV="1">
              <a:off x="2520754" y="3331279"/>
              <a:ext cx="976178" cy="1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4" name="Gruppierung 33"/>
          <p:cNvGrpSpPr/>
          <p:nvPr/>
        </p:nvGrpSpPr>
        <p:grpSpPr>
          <a:xfrm>
            <a:off x="1582808" y="3331279"/>
            <a:ext cx="1914124" cy="1732491"/>
            <a:chOff x="1582808" y="3331279"/>
            <a:chExt cx="1914124" cy="1732491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2808" y="4132437"/>
              <a:ext cx="929139" cy="931333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0" name="Gerade Verbindung 19"/>
            <p:cNvCxnSpPr>
              <a:stCxn id="7" idx="7"/>
              <a:endCxn id="2" idx="1"/>
            </p:cNvCxnSpPr>
            <p:nvPr/>
          </p:nvCxnSpPr>
          <p:spPr>
            <a:xfrm flipV="1">
              <a:off x="2375878" y="3331279"/>
              <a:ext cx="1121054" cy="937549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5" name="Gruppierung 34"/>
          <p:cNvGrpSpPr/>
          <p:nvPr/>
        </p:nvGrpSpPr>
        <p:grpSpPr>
          <a:xfrm>
            <a:off x="5846432" y="1598788"/>
            <a:ext cx="1911096" cy="1732491"/>
            <a:chOff x="5846432" y="1598788"/>
            <a:chExt cx="1911096" cy="1732491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6194" y="1598788"/>
              <a:ext cx="931334" cy="929149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2" name="Gerade Verbindung 21"/>
            <p:cNvCxnSpPr>
              <a:stCxn id="9" idx="3"/>
            </p:cNvCxnSpPr>
            <p:nvPr/>
          </p:nvCxnSpPr>
          <p:spPr>
            <a:xfrm flipH="1">
              <a:off x="5846432" y="2391866"/>
              <a:ext cx="1116153" cy="939413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uppierung 35"/>
          <p:cNvGrpSpPr/>
          <p:nvPr/>
        </p:nvGrpSpPr>
        <p:grpSpPr>
          <a:xfrm>
            <a:off x="5846432" y="2864246"/>
            <a:ext cx="1914679" cy="934066"/>
            <a:chOff x="5846432" y="2864246"/>
            <a:chExt cx="1914679" cy="934066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2611" y="2864246"/>
              <a:ext cx="938500" cy="934066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7" name="Gerade Verbindung 26"/>
            <p:cNvCxnSpPr>
              <a:stCxn id="10" idx="2"/>
              <a:endCxn id="2" idx="3"/>
            </p:cNvCxnSpPr>
            <p:nvPr/>
          </p:nvCxnSpPr>
          <p:spPr>
            <a:xfrm flipH="1">
              <a:off x="5846432" y="3331279"/>
              <a:ext cx="976179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7" name="Gruppierung 36"/>
          <p:cNvGrpSpPr/>
          <p:nvPr/>
        </p:nvGrpSpPr>
        <p:grpSpPr>
          <a:xfrm>
            <a:off x="5846432" y="3331279"/>
            <a:ext cx="1909589" cy="1732491"/>
            <a:chOff x="5846432" y="3331279"/>
            <a:chExt cx="1909589" cy="1732491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7701" y="4134945"/>
              <a:ext cx="928320" cy="928825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9" name="Gerade Verbindung 28"/>
            <p:cNvCxnSpPr>
              <a:stCxn id="11" idx="1"/>
              <a:endCxn id="2" idx="3"/>
            </p:cNvCxnSpPr>
            <p:nvPr/>
          </p:nvCxnSpPr>
          <p:spPr>
            <a:xfrm flipH="1" flipV="1">
              <a:off x="5846432" y="3331279"/>
              <a:ext cx="1117218" cy="939689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881133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 err="1">
                <a:solidFill>
                  <a:srgbClr val="7F7F7F"/>
                </a:solidFill>
              </a:rPr>
              <a:t>Divergenz</a:t>
            </a:r>
            <a:r>
              <a:rPr lang="fr-FR" b="1" dirty="0">
                <a:solidFill>
                  <a:srgbClr val="7F7F7F"/>
                </a:solidFill>
              </a:rPr>
              <a:t> der </a:t>
            </a:r>
            <a:r>
              <a:rPr lang="fr-FR" b="1" dirty="0" err="1">
                <a:solidFill>
                  <a:srgbClr val="7F7F7F"/>
                </a:solidFill>
              </a:rPr>
              <a:t>Evolutionen</a:t>
            </a:r>
            <a:endParaRPr lang="fr-FR" b="1" dirty="0">
              <a:solidFill>
                <a:srgbClr val="7F7F7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C132A7-7500-DB4F-88AD-6AC32E7E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0200"/>
            <a:ext cx="4051300" cy="3657600"/>
          </a:xfrm>
          <a:prstGeom prst="rect">
            <a:avLst/>
          </a:prstGeom>
        </p:spPr>
      </p:pic>
      <p:sp>
        <p:nvSpPr>
          <p:cNvPr id="6" name="Inhaltsplatzhalter 4"/>
          <p:cNvSpPr txBox="1">
            <a:spLocks/>
          </p:cNvSpPr>
          <p:nvPr/>
        </p:nvSpPr>
        <p:spPr>
          <a:xfrm>
            <a:off x="3774141" y="2148332"/>
            <a:ext cx="4912659" cy="256133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7432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2004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6576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8288" indent="-268288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dirty="0" err="1"/>
              <a:t>Natürliche</a:t>
            </a:r>
            <a:r>
              <a:rPr lang="fr-FR" sz="2000" dirty="0"/>
              <a:t> Evolution (Gene) </a:t>
            </a:r>
            <a:r>
              <a:rPr lang="fr-FR" sz="2000" dirty="0" err="1"/>
              <a:t>langsamer</a:t>
            </a:r>
            <a:r>
              <a:rPr lang="fr-FR" sz="2000" dirty="0"/>
              <a:t> </a:t>
            </a:r>
            <a:r>
              <a:rPr lang="fr-FR" sz="2000" dirty="0" err="1"/>
              <a:t>als</a:t>
            </a:r>
            <a:r>
              <a:rPr lang="fr-FR" sz="2000" dirty="0"/>
              <a:t> </a:t>
            </a:r>
            <a:r>
              <a:rPr lang="fr-FR" sz="2000" dirty="0" err="1"/>
              <a:t>kulturelle</a:t>
            </a:r>
            <a:r>
              <a:rPr lang="fr-FR" sz="2000" dirty="0"/>
              <a:t> Evolution (</a:t>
            </a:r>
            <a:r>
              <a:rPr lang="fr-FR" sz="2000" dirty="0" err="1"/>
              <a:t>Meme</a:t>
            </a:r>
            <a:r>
              <a:rPr lang="fr-FR" sz="2000" dirty="0"/>
              <a:t>)</a:t>
            </a:r>
          </a:p>
          <a:p>
            <a:pPr marL="268288" indent="-268288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dirty="0" err="1"/>
              <a:t>Biologische</a:t>
            </a:r>
            <a:r>
              <a:rPr lang="fr-FR" sz="2000" dirty="0"/>
              <a:t> </a:t>
            </a:r>
            <a:r>
              <a:rPr lang="fr-FR" sz="2000" dirty="0" err="1"/>
              <a:t>Anpassung</a:t>
            </a:r>
            <a:r>
              <a:rPr lang="fr-FR" sz="2000" dirty="0"/>
              <a:t> </a:t>
            </a:r>
            <a:r>
              <a:rPr lang="fr-FR" sz="2000" dirty="0" err="1"/>
              <a:t>von</a:t>
            </a:r>
            <a:r>
              <a:rPr lang="fr-FR" sz="2000" dirty="0"/>
              <a:t> der </a:t>
            </a:r>
            <a:r>
              <a:rPr lang="fr-FR" sz="2000" dirty="0" err="1"/>
              <a:t>Umwelt</a:t>
            </a:r>
            <a:r>
              <a:rPr lang="fr-FR" sz="2000" dirty="0"/>
              <a:t> </a:t>
            </a:r>
            <a:r>
              <a:rPr lang="fr-FR" sz="2000" dirty="0" err="1"/>
              <a:t>überfordert</a:t>
            </a:r>
            <a:endParaRPr lang="fr-FR" sz="2000" dirty="0"/>
          </a:p>
          <a:p>
            <a:pPr marL="268288" indent="-268288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dirty="0" err="1"/>
              <a:t>Physiologische</a:t>
            </a:r>
            <a:r>
              <a:rPr lang="fr-FR" sz="2000" dirty="0"/>
              <a:t> / </a:t>
            </a:r>
            <a:r>
              <a:rPr lang="fr-FR" sz="2000" dirty="0" err="1"/>
              <a:t>harmlose</a:t>
            </a:r>
            <a:r>
              <a:rPr lang="fr-FR" sz="2000" dirty="0"/>
              <a:t> </a:t>
            </a:r>
            <a:r>
              <a:rPr lang="fr-FR" sz="2000" dirty="0" err="1"/>
              <a:t>Prozesse</a:t>
            </a:r>
            <a:r>
              <a:rPr lang="fr-FR" sz="2000" dirty="0"/>
              <a:t> </a:t>
            </a:r>
            <a:r>
              <a:rPr lang="fr-FR" sz="2000" dirty="0" err="1"/>
              <a:t>können</a:t>
            </a:r>
            <a:r>
              <a:rPr lang="fr-FR" sz="2000" dirty="0"/>
              <a:t> </a:t>
            </a:r>
            <a:r>
              <a:rPr lang="fr-FR" sz="2000" dirty="0" err="1"/>
              <a:t>pathologisch</a:t>
            </a:r>
            <a:r>
              <a:rPr lang="fr-FR" sz="2000" dirty="0"/>
              <a:t> </a:t>
            </a:r>
            <a:r>
              <a:rPr lang="fr-FR" sz="2000" dirty="0" err="1"/>
              <a:t>werden</a:t>
            </a:r>
            <a:endParaRPr lang="fr-FR" sz="2000" dirty="0"/>
          </a:p>
          <a:p>
            <a:pPr>
              <a:spcAft>
                <a:spcPts val="1200"/>
              </a:spcAft>
              <a:buClr>
                <a:srgbClr val="FF6FCF"/>
              </a:buClr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09484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>
            <a:spLocks noGrp="1"/>
          </p:cNvSpPr>
          <p:nvPr>
            <p:ph type="title"/>
          </p:nvPr>
        </p:nvSpPr>
        <p:spPr>
          <a:xfrm>
            <a:off x="726140" y="461872"/>
            <a:ext cx="8086165" cy="775257"/>
          </a:xfrm>
        </p:spPr>
        <p:txBody>
          <a:bodyPr/>
          <a:lstStyle/>
          <a:p>
            <a:r>
              <a:rPr lang="de-DE" sz="4000" b="1" dirty="0">
                <a:solidFill>
                  <a:srgbClr val="7F7F7F"/>
                </a:solidFill>
              </a:rPr>
              <a:t>Aktivierung Nucleus accumbens</a:t>
            </a:r>
          </a:p>
        </p:txBody>
      </p:sp>
      <p:sp>
        <p:nvSpPr>
          <p:cNvPr id="7" name="ZoneTexte 4"/>
          <p:cNvSpPr txBox="1"/>
          <p:nvPr/>
        </p:nvSpPr>
        <p:spPr>
          <a:xfrm>
            <a:off x="385828" y="5569765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Heinz et al., 2994; </a:t>
            </a:r>
            <a:r>
              <a:rPr lang="fr-FR" sz="1000" dirty="0" err="1"/>
              <a:t>Karama</a:t>
            </a:r>
            <a:r>
              <a:rPr lang="fr-FR" sz="1000" dirty="0"/>
              <a:t> et al., 2002; </a:t>
            </a:r>
            <a:r>
              <a:rPr lang="fr-FR" sz="1000" dirty="0" err="1"/>
              <a:t>Rilling</a:t>
            </a:r>
            <a:r>
              <a:rPr lang="fr-FR" sz="1000" dirty="0"/>
              <a:t> et al., 2002; </a:t>
            </a:r>
            <a:r>
              <a:rPr lang="fr-FR" sz="1000" dirty="0" err="1"/>
              <a:t>Sescousse</a:t>
            </a:r>
            <a:r>
              <a:rPr lang="fr-FR" sz="1000" dirty="0"/>
              <a:t> et al., 2013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25863" y="4073275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EA8B00"/>
              </a:buClr>
              <a:buSzTx/>
              <a:buFont typeface="Wingdings" charset="0"/>
              <a:buNone/>
            </a:pPr>
            <a:r>
              <a:rPr lang="fr-CH" sz="1600" dirty="0"/>
              <a:t>Sexuelle </a:t>
            </a:r>
          </a:p>
          <a:p>
            <a:pPr algn="ctr" eaLnBrk="1" hangingPunct="1">
              <a:lnSpc>
                <a:spcPct val="100000"/>
              </a:lnSpc>
              <a:buClr>
                <a:srgbClr val="EA8B00"/>
              </a:buClr>
              <a:buSzTx/>
              <a:buFont typeface="Wingdings" charset="0"/>
              <a:buNone/>
            </a:pPr>
            <a:r>
              <a:rPr lang="fr-CH" sz="1600" dirty="0" err="1"/>
              <a:t>Reize</a:t>
            </a:r>
            <a:endParaRPr lang="fr-CH" sz="1600" dirty="0"/>
          </a:p>
        </p:txBody>
      </p:sp>
      <p:pic>
        <p:nvPicPr>
          <p:cNvPr id="8" name="Bild 7" descr="erotiq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277" y="2754290"/>
            <a:ext cx="1359506" cy="1195328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19C65748-9EE5-EF43-81EB-8D7143A67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426" y="4073275"/>
            <a:ext cx="1223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EA8B00"/>
              </a:buClr>
              <a:buSzTx/>
              <a:buFont typeface="Wingdings" charset="0"/>
              <a:buNone/>
            </a:pPr>
            <a:r>
              <a:rPr lang="fr-CH" sz="1600" dirty="0" err="1"/>
              <a:t>Soziale</a:t>
            </a:r>
            <a:r>
              <a:rPr lang="fr-CH" sz="1600" dirty="0"/>
              <a:t> </a:t>
            </a:r>
          </a:p>
          <a:p>
            <a:pPr algn="ctr" eaLnBrk="1" hangingPunct="1">
              <a:lnSpc>
                <a:spcPct val="100000"/>
              </a:lnSpc>
              <a:buClr>
                <a:srgbClr val="EA8B00"/>
              </a:buClr>
              <a:buSzTx/>
              <a:buFont typeface="Wingdings" charset="0"/>
              <a:buNone/>
            </a:pPr>
            <a:r>
              <a:rPr lang="fr-CH" sz="1600" dirty="0" err="1"/>
              <a:t>Interaktion</a:t>
            </a:r>
            <a:endParaRPr lang="fr-CH" sz="1600" dirty="0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96377026-A33C-A348-A896-C25E7CC02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055" y="2759175"/>
            <a:ext cx="1258154" cy="11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3">
            <a:extLst>
              <a:ext uri="{FF2B5EF4-FFF2-40B4-BE49-F238E27FC236}">
                <a16:creationId xmlns:a16="http://schemas.microsoft.com/office/drawing/2014/main" id="{5574887D-827F-4047-B092-9C0D0673A3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1481" y="2709426"/>
            <a:ext cx="1279964" cy="1195328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5D933D27-4DB2-8A48-B590-FE625A19D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147" y="4073275"/>
            <a:ext cx="1234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EA8B00"/>
              </a:buClr>
              <a:buSzTx/>
              <a:buFont typeface="Wingdings" charset="0"/>
              <a:buNone/>
            </a:pPr>
            <a:r>
              <a:rPr lang="fr-CH" sz="1600" dirty="0" err="1"/>
              <a:t>Monetaire</a:t>
            </a:r>
            <a:r>
              <a:rPr lang="fr-CH" sz="1600" dirty="0"/>
              <a:t> </a:t>
            </a:r>
          </a:p>
          <a:p>
            <a:pPr algn="ctr" eaLnBrk="1" hangingPunct="1">
              <a:lnSpc>
                <a:spcPct val="100000"/>
              </a:lnSpc>
              <a:buClr>
                <a:srgbClr val="EA8B00"/>
              </a:buClr>
              <a:buSzTx/>
              <a:buFont typeface="Wingdings" charset="0"/>
              <a:buNone/>
            </a:pPr>
            <a:r>
              <a:rPr lang="fr-CH" sz="1600" dirty="0" err="1"/>
              <a:t>Reize</a:t>
            </a:r>
            <a:endParaRPr lang="fr-CH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E1B661-45F6-4B4E-9CA9-4209B4CE24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40" y="2752778"/>
            <a:ext cx="1216865" cy="1195328"/>
          </a:xfrm>
          <a:prstGeom prst="rect">
            <a:avLst/>
          </a:prstGeom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D4925BCE-6BA3-4645-AEF7-8D89BB570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08" y="4073275"/>
            <a:ext cx="19271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EA8B00"/>
              </a:buClr>
              <a:buSzTx/>
              <a:buFont typeface="Wingdings" charset="0"/>
              <a:buNone/>
            </a:pPr>
            <a:r>
              <a:rPr lang="fr-CH" sz="1600" dirty="0" err="1"/>
              <a:t>Alkohol-bezogene</a:t>
            </a:r>
            <a:endParaRPr lang="fr-CH" sz="1600" dirty="0"/>
          </a:p>
          <a:p>
            <a:pPr algn="ctr" eaLnBrk="1" hangingPunct="1">
              <a:lnSpc>
                <a:spcPct val="100000"/>
              </a:lnSpc>
              <a:buClr>
                <a:srgbClr val="EA8B00"/>
              </a:buClr>
              <a:buSzTx/>
              <a:buFont typeface="Wingdings" charset="0"/>
              <a:buNone/>
            </a:pPr>
            <a:r>
              <a:rPr lang="fr-CH" sz="1600" dirty="0" err="1"/>
              <a:t>Reize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300482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5994" y="274638"/>
            <a:ext cx="1972015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ICD-11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6612" y="1598614"/>
            <a:ext cx="5540188" cy="329666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 err="1"/>
              <a:t>Gambling</a:t>
            </a:r>
            <a:r>
              <a:rPr lang="fr-CH" sz="2000" dirty="0"/>
              <a:t> </a:t>
            </a:r>
            <a:r>
              <a:rPr lang="fr-CH" sz="2000" dirty="0" err="1"/>
              <a:t>Disorder</a:t>
            </a:r>
            <a:endParaRPr lang="fr-CH" sz="2000" dirty="0"/>
          </a:p>
          <a:p>
            <a:pPr marL="804863" lvl="2" indent="-117475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offline</a:t>
            </a:r>
          </a:p>
          <a:p>
            <a:pPr marL="804863" indent="-117475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online</a:t>
            </a:r>
          </a:p>
          <a:p>
            <a:pPr marL="342900" indent="-342900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Gaming </a:t>
            </a:r>
            <a:r>
              <a:rPr lang="fr-CH" sz="2000" dirty="0" err="1"/>
              <a:t>Disorder</a:t>
            </a:r>
            <a:r>
              <a:rPr lang="fr-CH" sz="2000" dirty="0"/>
              <a:t> </a:t>
            </a:r>
          </a:p>
          <a:p>
            <a:pPr marL="849313" indent="-179388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offline</a:t>
            </a:r>
          </a:p>
          <a:p>
            <a:pPr marL="849313" indent="-179388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online</a:t>
            </a:r>
          </a:p>
          <a:p>
            <a:pPr marL="342900" indent="-342900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2000" dirty="0" err="1"/>
              <a:t>Unter</a:t>
            </a:r>
            <a:r>
              <a:rPr lang="fr-CH" sz="2000" dirty="0"/>
              <a:t> </a:t>
            </a:r>
            <a:r>
              <a:rPr lang="fr-CH" sz="2000" i="1" dirty="0"/>
              <a:t>addictive </a:t>
            </a:r>
            <a:r>
              <a:rPr lang="fr-CH" sz="2000" i="1" dirty="0" err="1"/>
              <a:t>behaviors</a:t>
            </a:r>
            <a:r>
              <a:rPr lang="fr-CH" sz="2000" dirty="0"/>
              <a:t> </a:t>
            </a:r>
            <a:r>
              <a:rPr lang="fr-CH" sz="2000" dirty="0" err="1"/>
              <a:t>gelistet</a:t>
            </a:r>
            <a:endParaRPr lang="fr-CH" sz="2000" dirty="0"/>
          </a:p>
          <a:p>
            <a:pPr marL="342900" indent="-342900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342900" indent="-342900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endParaRPr lang="fr-CH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7FF7E8-1D5F-464F-9F1E-6C3A006B3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53" y="1492663"/>
            <a:ext cx="2427711" cy="35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0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1692" y="274638"/>
            <a:ext cx="4860626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Glücksspielsucht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E0BF33-557A-D141-A13A-53CD5ABA1285}"/>
              </a:ext>
            </a:extLst>
          </p:cNvPr>
          <p:cNvSpPr txBox="1"/>
          <p:nvPr/>
        </p:nvSpPr>
        <p:spPr>
          <a:xfrm>
            <a:off x="457200" y="5529942"/>
            <a:ext cx="212814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de-DE" sz="1000" dirty="0">
                <a:solidFill>
                  <a:srgbClr val="000000"/>
                </a:solidFill>
              </a:rPr>
              <a:t>Dey &amp; Haug, 2019; </a:t>
            </a:r>
            <a:r>
              <a:rPr lang="de-DE" sz="1000" dirty="0" err="1">
                <a:solidFill>
                  <a:srgbClr val="000000"/>
                </a:solidFill>
              </a:rPr>
              <a:t>Buth</a:t>
            </a:r>
            <a:r>
              <a:rPr lang="de-DE" sz="1000" dirty="0">
                <a:solidFill>
                  <a:srgbClr val="000000"/>
                </a:solidFill>
              </a:rPr>
              <a:t> et al., 2017</a:t>
            </a:r>
            <a:endParaRPr kumimoji="0" lang="de-DE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7591AC-1A7D-8340-A6EA-02AC079A69F1}"/>
              </a:ext>
            </a:extLst>
          </p:cNvPr>
          <p:cNvSpPr txBox="1"/>
          <p:nvPr/>
        </p:nvSpPr>
        <p:spPr>
          <a:xfrm>
            <a:off x="3769217" y="1229284"/>
            <a:ext cx="16055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 der Schweiz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2EE189-C186-2F4E-A82C-4534B27BA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8747"/>
            <a:ext cx="3596154" cy="33655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4300" y="2483224"/>
            <a:ext cx="5935934" cy="1927411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Lebenszeitprävalenz</a:t>
            </a:r>
            <a:r>
              <a:rPr lang="fr-CH" sz="1800" dirty="0"/>
              <a:t> </a:t>
            </a:r>
            <a:r>
              <a:rPr lang="fr-CH" sz="1800" dirty="0" err="1"/>
              <a:t>problematisches</a:t>
            </a:r>
            <a:r>
              <a:rPr lang="fr-CH" sz="1800" dirty="0"/>
              <a:t> </a:t>
            </a:r>
            <a:r>
              <a:rPr lang="fr-CH" sz="1800" dirty="0" err="1"/>
              <a:t>Spielen</a:t>
            </a:r>
            <a:r>
              <a:rPr lang="fr-CH" sz="1800" dirty="0"/>
              <a:t> 5.7%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Lebenszeitprävalenz</a:t>
            </a:r>
            <a:r>
              <a:rPr lang="fr-CH" sz="1800" dirty="0"/>
              <a:t> </a:t>
            </a:r>
            <a:r>
              <a:rPr lang="fr-CH" sz="1800" dirty="0" err="1"/>
              <a:t>pathologisches</a:t>
            </a:r>
            <a:r>
              <a:rPr lang="fr-CH" sz="1800" dirty="0"/>
              <a:t> </a:t>
            </a:r>
            <a:r>
              <a:rPr lang="fr-CH" sz="1800" dirty="0" err="1"/>
              <a:t>Spielens</a:t>
            </a:r>
            <a:r>
              <a:rPr lang="fr-CH" sz="1800" dirty="0"/>
              <a:t> 0,6%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Männer</a:t>
            </a:r>
            <a:r>
              <a:rPr lang="fr-CH" sz="1800" dirty="0"/>
              <a:t> </a:t>
            </a:r>
            <a:r>
              <a:rPr lang="fr-CH" sz="1800" dirty="0" err="1"/>
              <a:t>erhöhtes</a:t>
            </a:r>
            <a:r>
              <a:rPr lang="fr-CH" sz="1800" dirty="0"/>
              <a:t> </a:t>
            </a:r>
            <a:r>
              <a:rPr lang="fr-CH" sz="1800" dirty="0" err="1"/>
              <a:t>Erkrankungsrisiko</a:t>
            </a:r>
            <a:r>
              <a:rPr lang="fr-CH" sz="1800" dirty="0"/>
              <a:t> (</a:t>
            </a:r>
            <a:r>
              <a:rPr lang="fr-CH" sz="1800" dirty="0" err="1"/>
              <a:t>odds</a:t>
            </a:r>
            <a:r>
              <a:rPr lang="fr-CH" sz="1800" dirty="0"/>
              <a:t> ratio = 1.8)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67634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4|2.1|24.9|16.1|25.4|22.7|7.3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Macintosh PowerPoint</Application>
  <PresentationFormat>On-screen Show (4:3)</PresentationFormat>
  <Paragraphs>104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</vt:lpstr>
      <vt:lpstr>Helvetica Neue</vt:lpstr>
      <vt:lpstr>Wingdings</vt:lpstr>
      <vt:lpstr>Wingdings 3</vt:lpstr>
      <vt:lpstr>Default</vt:lpstr>
      <vt:lpstr>PowerPoint Presentation</vt:lpstr>
      <vt:lpstr>Sucht?</vt:lpstr>
      <vt:lpstr>Verhaltenssüchte Beispiele</vt:lpstr>
      <vt:lpstr>PowerPoint Presentation</vt:lpstr>
      <vt:lpstr>PowerPoint Presentation</vt:lpstr>
      <vt:lpstr>Divergenz der Evolutionen</vt:lpstr>
      <vt:lpstr>Aktivierung Nucleus accumbens</vt:lpstr>
      <vt:lpstr>ICD-11</vt:lpstr>
      <vt:lpstr>Glücksspielsucht</vt:lpstr>
      <vt:lpstr>PowerPoint Presentation</vt:lpstr>
      <vt:lpstr>Suchtartiges Kaufverhalten</vt:lpstr>
      <vt:lpstr>Suchtartiges Sexualverhalten</vt:lpstr>
      <vt:lpstr>Besonderheiten im Alter</vt:lpstr>
      <vt:lpstr>Erstmaliges Auftreten  im höheren Alter</vt:lpstr>
      <vt:lpstr>Parkinson und Sucht</vt:lpstr>
      <vt:lpstr>Behandlung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Fabio Zullino</cp:lastModifiedBy>
  <cp:revision>1243</cp:revision>
  <dcterms:modified xsi:type="dcterms:W3CDTF">2025-07-08T17:01:43Z</dcterms:modified>
  <cp:category/>
</cp:coreProperties>
</file>