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515" r:id="rId2"/>
    <p:sldId id="2170" r:id="rId3"/>
    <p:sldId id="2167" r:id="rId4"/>
    <p:sldId id="2171" r:id="rId5"/>
    <p:sldId id="2172" r:id="rId6"/>
    <p:sldId id="2173" r:id="rId7"/>
    <p:sldId id="2291" r:id="rId8"/>
    <p:sldId id="2151" r:id="rId9"/>
    <p:sldId id="2155" r:id="rId10"/>
    <p:sldId id="2157" r:id="rId11"/>
    <p:sldId id="2258" r:id="rId12"/>
    <p:sldId id="2140" r:id="rId13"/>
    <p:sldId id="2142" r:id="rId14"/>
    <p:sldId id="2145" r:id="rId15"/>
    <p:sldId id="2290" r:id="rId16"/>
    <p:sldId id="2147" r:id="rId17"/>
    <p:sldId id="2149" r:id="rId18"/>
    <p:sldId id="2260" r:id="rId19"/>
    <p:sldId id="2146" r:id="rId20"/>
    <p:sldId id="2148" r:id="rId21"/>
    <p:sldId id="2261" r:id="rId22"/>
    <p:sldId id="2263" r:id="rId23"/>
    <p:sldId id="2289" r:id="rId24"/>
    <p:sldId id="2264" r:id="rId25"/>
    <p:sldId id="2272" r:id="rId26"/>
    <p:sldId id="2273" r:id="rId27"/>
    <p:sldId id="2276" r:id="rId28"/>
    <p:sldId id="2254" r:id="rId29"/>
    <p:sldId id="2618" r:id="rId30"/>
  </p:sldIdLst>
  <p:sldSz cx="9144000" cy="6858000" type="screen4x3"/>
  <p:notesSz cx="6858000" cy="9144000"/>
  <p:defaultTextStyle>
    <a:lvl1pPr defTabSz="457200">
      <a:defRPr sz="2400">
        <a:latin typeface="Arial"/>
        <a:ea typeface="Arial"/>
        <a:cs typeface="Arial"/>
        <a:sym typeface="Arial"/>
      </a:defRPr>
    </a:lvl1pPr>
    <a:lvl2pPr indent="457200" defTabSz="457200">
      <a:defRPr sz="2400">
        <a:latin typeface="Arial"/>
        <a:ea typeface="Arial"/>
        <a:cs typeface="Arial"/>
        <a:sym typeface="Arial"/>
      </a:defRPr>
    </a:lvl2pPr>
    <a:lvl3pPr indent="914400" defTabSz="457200">
      <a:defRPr sz="2400">
        <a:latin typeface="Arial"/>
        <a:ea typeface="Arial"/>
        <a:cs typeface="Arial"/>
        <a:sym typeface="Arial"/>
      </a:defRPr>
    </a:lvl3pPr>
    <a:lvl4pPr indent="1371600" defTabSz="457200">
      <a:defRPr sz="2400">
        <a:latin typeface="Arial"/>
        <a:ea typeface="Arial"/>
        <a:cs typeface="Arial"/>
        <a:sym typeface="Arial"/>
      </a:defRPr>
    </a:lvl4pPr>
    <a:lvl5pPr indent="1828800" defTabSz="457200">
      <a:defRPr sz="2400">
        <a:latin typeface="Arial"/>
        <a:ea typeface="Arial"/>
        <a:cs typeface="Arial"/>
        <a:sym typeface="Arial"/>
      </a:defRPr>
    </a:lvl5pPr>
    <a:lvl6pPr defTabSz="457200">
      <a:defRPr sz="2400">
        <a:latin typeface="Arial"/>
        <a:ea typeface="Arial"/>
        <a:cs typeface="Arial"/>
        <a:sym typeface="Arial"/>
      </a:defRPr>
    </a:lvl6pPr>
    <a:lvl7pPr defTabSz="457200">
      <a:defRPr sz="2400">
        <a:latin typeface="Arial"/>
        <a:ea typeface="Arial"/>
        <a:cs typeface="Arial"/>
        <a:sym typeface="Arial"/>
      </a:defRPr>
    </a:lvl7pPr>
    <a:lvl8pPr defTabSz="457200">
      <a:defRPr sz="2400">
        <a:latin typeface="Arial"/>
        <a:ea typeface="Arial"/>
        <a:cs typeface="Arial"/>
        <a:sym typeface="Arial"/>
      </a:defRPr>
    </a:lvl8pPr>
    <a:lvl9pPr defTabSz="457200">
      <a:defRPr sz="2400"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E62B"/>
    <a:srgbClr val="9FD0AB"/>
    <a:srgbClr val="02A089"/>
    <a:srgbClr val="F3AD04"/>
    <a:srgbClr val="FF2400"/>
    <a:srgbClr val="0A5208"/>
    <a:srgbClr val="CEFFA5"/>
    <a:srgbClr val="FF6AD8"/>
    <a:srgbClr val="FFEDFF"/>
    <a:srgbClr val="FF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3CECE"/>
          </a:solidFill>
        </a:fill>
      </a:tcStyle>
    </a:wholeTbl>
    <a:band2H>
      <a:tcTxStyle/>
      <a:tcStyle>
        <a:tcBdr/>
        <a:fill>
          <a:solidFill>
            <a:srgbClr val="F1E8E8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E4846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E4846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E48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70" autoAdjust="0"/>
    <p:restoredTop sz="93710" autoAdjust="0"/>
  </p:normalViewPr>
  <p:slideViewPr>
    <p:cSldViewPr snapToGrid="0" snapToObjects="1">
      <p:cViewPr varScale="1">
        <p:scale>
          <a:sx n="95" d="100"/>
          <a:sy n="95" d="100"/>
        </p:scale>
        <p:origin x="47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06583031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643545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OGO_HUG_H_QUADRI.png" descr="LOGO_HUG_H_QUADRI.pn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775" y="6186487"/>
            <a:ext cx="1993900" cy="457201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5962650"/>
            <a:ext cx="9144002" cy="89535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12700" dist="23000" dir="5400000" rotWithShape="0">
              <a:srgbClr val="808080">
                <a:alpha val="34997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8" name="Shape 18"/>
          <p:cNvSpPr/>
          <p:nvPr userDrawn="1"/>
        </p:nvSpPr>
        <p:spPr>
          <a:xfrm>
            <a:off x="-1" y="-1"/>
            <a:ext cx="9144002" cy="5951539"/>
          </a:xfrm>
          <a:prstGeom prst="rect">
            <a:avLst/>
          </a:prstGeom>
          <a:solidFill>
            <a:srgbClr val="9FD0AB"/>
          </a:solidFill>
          <a:ln>
            <a:solidFill>
              <a:srgbClr val="46AAC5"/>
            </a:solidFill>
            <a:round/>
          </a:ln>
        </p:spPr>
        <p:txBody>
          <a:bodyPr lIns="0" tIns="0" rIns="0" bIns="0" anchor="ctr"/>
          <a:lstStyle/>
          <a:p>
            <a:pPr lvl="0"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</p:txBody>
      </p:sp>
      <p:sp>
        <p:nvSpPr>
          <p:cNvPr id="19" name="Shape 19"/>
          <p:cNvSpPr/>
          <p:nvPr/>
        </p:nvSpPr>
        <p:spPr>
          <a:xfrm>
            <a:off x="1620837" y="1870075"/>
            <a:ext cx="7023101" cy="0"/>
          </a:xfrm>
          <a:prstGeom prst="line">
            <a:avLst/>
          </a:prstGeom>
          <a:ln w="25400">
            <a:solidFill>
              <a:srgbClr val="FFFFFF"/>
            </a:solidFill>
            <a:round/>
          </a:ln>
        </p:spPr>
        <p:txBody>
          <a:bodyPr lIns="0" tIns="0" rIns="0" bIns="0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6546850" y="5562235"/>
            <a:ext cx="2133600" cy="2642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1457325" y="630238"/>
            <a:ext cx="6715125" cy="1143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Titeltext</a:t>
            </a:r>
          </a:p>
        </p:txBody>
      </p:sp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1460500" y="2081213"/>
            <a:ext cx="6718300" cy="4227512"/>
          </a:xfrm>
          <a:prstGeom prst="rect">
            <a:avLst/>
          </a:prstGeom>
        </p:spPr>
        <p:txBody>
          <a:bodyPr/>
          <a:lstStyle>
            <a:lvl2pPr marL="742950" indent="-285750">
              <a:spcBef>
                <a:spcPts val="600"/>
              </a:spcBef>
              <a:buChar char="–"/>
              <a:defRPr sz="2800"/>
            </a:lvl2pPr>
            <a:lvl3pPr marL="1143000" indent="-228600">
              <a:spcBef>
                <a:spcPts val="500"/>
              </a:spcBef>
              <a:defRPr sz="2400"/>
            </a:lvl3pPr>
            <a:lvl4pPr marL="1600200" indent="-228600">
              <a:spcBef>
                <a:spcPts val="400"/>
              </a:spcBef>
              <a:buChar char="–"/>
              <a:defRPr sz="2000"/>
            </a:lvl4pPr>
            <a:lvl5pPr marL="2057400" indent="-228600">
              <a:spcBef>
                <a:spcPts val="400"/>
              </a:spcBef>
              <a:buChar char="»"/>
              <a:defRPr sz="2000"/>
            </a:lvl5pPr>
          </a:lstStyle>
          <a:p>
            <a:pPr lvl="0">
              <a:defRPr sz="1800">
                <a:uFillTx/>
              </a:defRPr>
            </a:pPr>
            <a:r>
              <a:rPr sz="3200">
                <a:uFill>
                  <a:solidFill/>
                </a:uFill>
              </a:rPr>
              <a:t>Textebene 1</a:t>
            </a:r>
          </a:p>
          <a:p>
            <a:pPr lvl="1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Textebene 2</a:t>
            </a:r>
          </a:p>
          <a:p>
            <a:pPr lvl="2">
              <a:defRPr sz="1800">
                <a:uFillTx/>
              </a:defRPr>
            </a:pPr>
            <a:r>
              <a:rPr sz="2400">
                <a:uFill>
                  <a:solidFill/>
                </a:uFill>
              </a:rPr>
              <a:t>Textebene 3</a:t>
            </a:r>
          </a:p>
          <a:p>
            <a:pPr lvl="3">
              <a:defRPr sz="1800">
                <a:uFillTx/>
              </a:defRPr>
            </a:pPr>
            <a:r>
              <a:rPr sz="2000">
                <a:uFill>
                  <a:solidFill/>
                </a:uFill>
              </a:rPr>
              <a:t>Textebene 4</a:t>
            </a:r>
          </a:p>
          <a:p>
            <a:pPr lvl="4">
              <a:defRPr sz="1800">
                <a:uFillTx/>
              </a:defRPr>
            </a:pPr>
            <a:r>
              <a:rPr sz="2000">
                <a:uFill>
                  <a:solidFill/>
                </a:uFill>
              </a:rPr>
              <a:t>Textebene 5</a:t>
            </a:r>
          </a:p>
        </p:txBody>
      </p:sp>
      <p:pic>
        <p:nvPicPr>
          <p:cNvPr id="4" name="Picture 6" descr="WHO">
            <a:extLst>
              <a:ext uri="{FF2B5EF4-FFF2-40B4-BE49-F238E27FC236}">
                <a16:creationId xmlns:a16="http://schemas.microsoft.com/office/drawing/2014/main" id="{2C26BE97-9E39-3F42-91C7-AC2141D132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520" y="6185078"/>
            <a:ext cx="419100" cy="333375"/>
          </a:xfrm>
          <a:prstGeom prst="rect">
            <a:avLst/>
          </a:prstGeom>
          <a:noFill/>
        </p:spPr>
      </p:pic>
      <p:sp>
        <p:nvSpPr>
          <p:cNvPr id="5" name="Text Box 7">
            <a:extLst>
              <a:ext uri="{FF2B5EF4-FFF2-40B4-BE49-F238E27FC236}">
                <a16:creationId xmlns:a16="http://schemas.microsoft.com/office/drawing/2014/main" id="{0190742C-C0C9-8049-8B2B-EA5B2CD8898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6491" y="6504447"/>
            <a:ext cx="1405159" cy="162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3703638">
              <a:lnSpc>
                <a:spcPct val="90000"/>
              </a:lnSpc>
              <a:spcBef>
                <a:spcPct val="20000"/>
              </a:spcBef>
              <a:buClr>
                <a:srgbClr val="FF9900"/>
              </a:buClr>
              <a:buFont typeface="Wingdings" pitchFamily="2" charset="2"/>
              <a:buNone/>
            </a:pPr>
            <a:r>
              <a:rPr lang="fr-CH" sz="500" dirty="0"/>
              <a:t>WHO collaborating center</a:t>
            </a:r>
          </a:p>
        </p:txBody>
      </p:sp>
    </p:spTree>
    <p:extLst>
      <p:ext uri="{BB962C8B-B14F-4D97-AF65-F5344CB8AC3E}">
        <p14:creationId xmlns:p14="http://schemas.microsoft.com/office/powerpoint/2010/main" val="2188902704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pic>
        <p:nvPicPr>
          <p:cNvPr id="4" name="Picture 6" descr="WHO">
            <a:extLst>
              <a:ext uri="{FF2B5EF4-FFF2-40B4-BE49-F238E27FC236}">
                <a16:creationId xmlns:a16="http://schemas.microsoft.com/office/drawing/2014/main" id="{4257FD05-45F3-7843-A135-300048B993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520" y="6185078"/>
            <a:ext cx="419100" cy="333375"/>
          </a:xfrm>
          <a:prstGeom prst="rect">
            <a:avLst/>
          </a:prstGeom>
          <a:noFill/>
        </p:spPr>
      </p:pic>
      <p:sp>
        <p:nvSpPr>
          <p:cNvPr id="5" name="Text Box 7">
            <a:extLst>
              <a:ext uri="{FF2B5EF4-FFF2-40B4-BE49-F238E27FC236}">
                <a16:creationId xmlns:a16="http://schemas.microsoft.com/office/drawing/2014/main" id="{6B2A31D6-10F1-484E-A08D-6D6539E1E53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6491" y="6504447"/>
            <a:ext cx="1405159" cy="162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3703638">
              <a:lnSpc>
                <a:spcPct val="90000"/>
              </a:lnSpc>
              <a:spcBef>
                <a:spcPct val="20000"/>
              </a:spcBef>
              <a:buClr>
                <a:srgbClr val="FF9900"/>
              </a:buClr>
              <a:buFont typeface="Wingdings" pitchFamily="2" charset="2"/>
              <a:buNone/>
            </a:pPr>
            <a:r>
              <a:rPr lang="fr-CH" sz="500" dirty="0"/>
              <a:t>WHO collaborating center</a:t>
            </a:r>
          </a:p>
        </p:txBody>
      </p:sp>
    </p:spTree>
    <p:extLst>
      <p:ext uri="{BB962C8B-B14F-4D97-AF65-F5344CB8AC3E}">
        <p14:creationId xmlns:p14="http://schemas.microsoft.com/office/powerpoint/2010/main" val="632185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>
            <a:extLst>
              <a:ext uri="{FF2B5EF4-FFF2-40B4-BE49-F238E27FC236}">
                <a16:creationId xmlns:a16="http://schemas.microsoft.com/office/drawing/2014/main" id="{9B4870C2-E796-0D4E-A50C-0ED1E3A21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A54D5EF5-A312-384A-887B-D13C882AE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0A7B68CB-4DF8-E544-BD20-C445401E5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45DE2DD0-D46C-694F-9F4F-F15E773A0181}" type="slidenum">
              <a:rPr lang="en-US" altLang="de-DE"/>
              <a:pPr/>
              <a:t>‹#›</a:t>
            </a:fld>
            <a:endParaRPr lang="en-US" altLang="de-DE"/>
          </a:p>
        </p:txBody>
      </p:sp>
      <p:pic>
        <p:nvPicPr>
          <p:cNvPr id="7" name="Picture 6" descr="WHO">
            <a:extLst>
              <a:ext uri="{FF2B5EF4-FFF2-40B4-BE49-F238E27FC236}">
                <a16:creationId xmlns:a16="http://schemas.microsoft.com/office/drawing/2014/main" id="{FD340BE6-9E8C-AB49-BB02-F29C574FA5C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520" y="6185078"/>
            <a:ext cx="419100" cy="333375"/>
          </a:xfrm>
          <a:prstGeom prst="rect">
            <a:avLst/>
          </a:prstGeom>
          <a:noFill/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84B4CAC7-A703-2D4C-8EC0-FF7959187E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6491" y="6504447"/>
            <a:ext cx="1405159" cy="162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3703638">
              <a:lnSpc>
                <a:spcPct val="90000"/>
              </a:lnSpc>
              <a:spcBef>
                <a:spcPct val="20000"/>
              </a:spcBef>
              <a:buClr>
                <a:srgbClr val="FF9900"/>
              </a:buClr>
              <a:buFont typeface="Wingdings" pitchFamily="2" charset="2"/>
              <a:buNone/>
            </a:pPr>
            <a:r>
              <a:rPr lang="fr-CH" sz="500"/>
              <a:t>WHO collaborating center</a:t>
            </a:r>
          </a:p>
        </p:txBody>
      </p:sp>
    </p:spTree>
    <p:extLst>
      <p:ext uri="{BB962C8B-B14F-4D97-AF65-F5344CB8AC3E}">
        <p14:creationId xmlns:p14="http://schemas.microsoft.com/office/powerpoint/2010/main" val="2659042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_HUG_H_QUADRI.png" descr="LOGO_HUG_H_QUADRI.png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775" y="6186487"/>
            <a:ext cx="1993900" cy="45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Bild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2543" y="6030894"/>
            <a:ext cx="1484334" cy="708650"/>
          </a:xfrm>
          <a:prstGeom prst="rect">
            <a:avLst/>
          </a:prstGeom>
        </p:spPr>
      </p:pic>
      <p:cxnSp>
        <p:nvCxnSpPr>
          <p:cNvPr id="6" name="Gerade Verbindung 5"/>
          <p:cNvCxnSpPr/>
          <p:nvPr userDrawn="1"/>
        </p:nvCxnSpPr>
        <p:spPr>
          <a:xfrm>
            <a:off x="485775" y="5871011"/>
            <a:ext cx="8199977" cy="0"/>
          </a:xfrm>
          <a:prstGeom prst="line">
            <a:avLst/>
          </a:prstGeom>
          <a:noFill/>
          <a:ln w="31750" cap="flat" cmpd="thinThick">
            <a:solidFill>
              <a:srgbClr val="9FD0AB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9" r:id="rId3"/>
    <p:sldLayoutId id="2147483660" r:id="rId4"/>
  </p:sldLayoutIdLst>
  <p:transition spd="med"/>
  <p:txStyles>
    <p:titleStyle>
      <a:lvl1pPr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1pPr>
      <a:lvl2pPr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2pPr>
      <a:lvl3pPr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3pPr>
      <a:lvl4pPr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4pPr>
      <a:lvl5pPr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5pPr>
      <a:lvl6pPr indent="457200"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6pPr>
      <a:lvl7pPr indent="914400"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7pPr>
      <a:lvl8pPr indent="1371600"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8pPr>
      <a:lvl9pPr indent="1828800" defTabSz="457200">
        <a:defRPr sz="3600">
          <a:solidFill>
            <a:srgbClr val="595959"/>
          </a:solidFill>
          <a:latin typeface="Arial"/>
          <a:ea typeface="Arial"/>
          <a:cs typeface="Arial"/>
          <a:sym typeface="Arial"/>
        </a:defRPr>
      </a:lvl9pPr>
    </p:titleStyle>
    <p:bodyStyle>
      <a:lvl1pPr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1pPr>
      <a:lvl2pPr indent="4572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2pPr>
      <a:lvl3pPr indent="9144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3pPr>
      <a:lvl4pPr indent="13716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4pPr>
      <a:lvl5pPr indent="18288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5pPr>
      <a:lvl6pPr indent="22860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6pPr>
      <a:lvl7pPr indent="27432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7pPr>
      <a:lvl8pPr indent="32004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8pPr>
      <a:lvl9pPr indent="3657600" defTabSz="457200">
        <a:spcBef>
          <a:spcPts val="600"/>
        </a:spcBef>
        <a:buClr>
          <a:srgbClr val="404040"/>
        </a:buClr>
        <a:buFont typeface="Arial"/>
        <a:defRPr sz="2800">
          <a:solidFill>
            <a:srgbClr val="404040"/>
          </a:solidFill>
          <a:latin typeface="Arial"/>
          <a:ea typeface="Arial"/>
          <a:cs typeface="Arial"/>
          <a:sym typeface="Arial"/>
        </a:defRPr>
      </a:lvl9pPr>
    </p:bodyStyle>
    <p:otherStyle>
      <a:lvl1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10" Type="http://schemas.openxmlformats.org/officeDocument/2006/relationships/image" Target="../media/image26.png"/><Relationship Id="rId4" Type="http://schemas.openxmlformats.org/officeDocument/2006/relationships/image" Target="../media/image20.tif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501561" y="384694"/>
            <a:ext cx="7289130" cy="1229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fr-CH" sz="2800" b="1" dirty="0" err="1">
                <a:solidFill>
                  <a:schemeClr val="bg1"/>
                </a:solidFill>
              </a:rPr>
              <a:t>Aspetti</a:t>
            </a:r>
            <a:r>
              <a:rPr lang="fr-CH" sz="2800" b="1" dirty="0">
                <a:solidFill>
                  <a:schemeClr val="bg1"/>
                </a:solidFill>
              </a:rPr>
              <a:t> </a:t>
            </a:r>
            <a:r>
              <a:rPr lang="fr-CH" sz="2800" b="1" dirty="0" err="1">
                <a:solidFill>
                  <a:schemeClr val="bg1"/>
                </a:solidFill>
              </a:rPr>
              <a:t>giuridici</a:t>
            </a:r>
            <a:r>
              <a:rPr lang="fr-CH" sz="2800" b="1" dirty="0">
                <a:solidFill>
                  <a:schemeClr val="bg1"/>
                </a:solidFill>
              </a:rPr>
              <a:t> e </a:t>
            </a:r>
            <a:r>
              <a:rPr lang="fr-CH" sz="2800" b="1" dirty="0" err="1">
                <a:solidFill>
                  <a:schemeClr val="bg1"/>
                </a:solidFill>
              </a:rPr>
              <a:t>deontologici</a:t>
            </a:r>
            <a:r>
              <a:rPr lang="fr-CH" sz="2800" b="1" dirty="0">
                <a:solidFill>
                  <a:schemeClr val="bg1"/>
                </a:solidFill>
              </a:rPr>
              <a:t> </a:t>
            </a:r>
            <a:r>
              <a:rPr lang="fr-CH" sz="2800" b="1" dirty="0" err="1">
                <a:solidFill>
                  <a:schemeClr val="bg1"/>
                </a:solidFill>
              </a:rPr>
              <a:t>della</a:t>
            </a:r>
            <a:r>
              <a:rPr lang="fr-CH" sz="2800" b="1" dirty="0">
                <a:solidFill>
                  <a:schemeClr val="bg1"/>
                </a:solidFill>
              </a:rPr>
              <a:t> </a:t>
            </a:r>
            <a:r>
              <a:rPr lang="fr-CH" sz="2800" b="1" dirty="0" err="1">
                <a:solidFill>
                  <a:schemeClr val="bg1"/>
                </a:solidFill>
              </a:rPr>
              <a:t>psicoterapia</a:t>
            </a:r>
            <a:r>
              <a:rPr lang="fr-CH" sz="2800" b="1" dirty="0">
                <a:solidFill>
                  <a:schemeClr val="bg1"/>
                </a:solidFill>
              </a:rPr>
              <a:t> </a:t>
            </a:r>
            <a:r>
              <a:rPr lang="fr-CH" sz="2800" b="1" dirty="0" err="1">
                <a:solidFill>
                  <a:schemeClr val="bg1"/>
                </a:solidFill>
              </a:rPr>
              <a:t>assistita</a:t>
            </a:r>
            <a:r>
              <a:rPr lang="fr-CH" sz="2800" b="1" dirty="0">
                <a:solidFill>
                  <a:schemeClr val="bg1"/>
                </a:solidFill>
              </a:rPr>
              <a:t> da </a:t>
            </a:r>
            <a:r>
              <a:rPr lang="fr-CH" sz="2800" b="1" dirty="0" err="1">
                <a:solidFill>
                  <a:schemeClr val="bg1"/>
                </a:solidFill>
              </a:rPr>
              <a:t>psichedelici</a:t>
            </a:r>
            <a:endParaRPr lang="fr-CH" sz="2800" b="1" dirty="0">
              <a:solidFill>
                <a:schemeClr val="bg1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501561" y="2247844"/>
            <a:ext cx="1103826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CH" sz="1200" b="0" i="0" u="none" strike="noStrike" cap="none" spc="0" normalizeH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Daniele</a:t>
            </a:r>
            <a:r>
              <a:rPr kumimoji="0" lang="fr-CH" sz="12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Zullino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CH" sz="1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6" descr="WH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520" y="6185078"/>
            <a:ext cx="419100" cy="333375"/>
          </a:xfrm>
          <a:prstGeom prst="rect">
            <a:avLst/>
          </a:prstGeom>
          <a:noFill/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936491" y="6504447"/>
            <a:ext cx="1405159" cy="1628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3703638">
              <a:lnSpc>
                <a:spcPct val="90000"/>
              </a:lnSpc>
              <a:spcBef>
                <a:spcPct val="20000"/>
              </a:spcBef>
              <a:buClr>
                <a:srgbClr val="FF9900"/>
              </a:buClr>
              <a:buFont typeface="Wingdings" pitchFamily="2" charset="2"/>
              <a:buNone/>
            </a:pPr>
            <a:r>
              <a:rPr lang="fr-CH" sz="500" dirty="0"/>
              <a:t>WHO collaborating center</a:t>
            </a:r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2543" y="6030894"/>
            <a:ext cx="1484334" cy="70865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-1416424" y="2820894"/>
            <a:ext cx="92396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DF65E49-A6EA-B940-BFAE-3BA27C7BF7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 trans="8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1561" y="2843771"/>
            <a:ext cx="6891136" cy="275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5063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EF7BB3DB-A6DB-0246-9D76-8AF83BD26E08}"/>
              </a:ext>
            </a:extLst>
          </p:cNvPr>
          <p:cNvSpPr/>
          <p:nvPr/>
        </p:nvSpPr>
        <p:spPr>
          <a:xfrm>
            <a:off x="1037699" y="2825391"/>
            <a:ext cx="3335481" cy="2631490"/>
          </a:xfrm>
          <a:prstGeom prst="rect">
            <a:avLst/>
          </a:prstGeom>
          <a:solidFill>
            <a:srgbClr val="FFFFFF">
              <a:alpha val="82000"/>
            </a:srgbClr>
          </a:solidFill>
          <a:ln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180975" indent="-180975" algn="l"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fr-CH" sz="1400" dirty="0" err="1">
                <a:solidFill>
                  <a:srgbClr val="404040"/>
                </a:solidFill>
                <a:latin typeface="+mj-lt"/>
              </a:rPr>
              <a:t>Insieme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di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doveri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e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obblighi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imposti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ai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membri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di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un’associazione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professionale</a:t>
            </a:r>
            <a:endParaRPr lang="fr-CH" sz="1400" dirty="0">
              <a:solidFill>
                <a:srgbClr val="404040"/>
              </a:solidFill>
              <a:latin typeface="+mj-lt"/>
            </a:endParaRPr>
          </a:p>
          <a:p>
            <a:pPr marL="180975" indent="-180975" algn="l"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fr-CH" sz="1400" dirty="0">
                <a:solidFill>
                  <a:srgbClr val="404040"/>
                </a:solidFill>
                <a:latin typeface="+mj-lt"/>
              </a:rPr>
              <a:t>Si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applicano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allo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stesso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modo </a:t>
            </a:r>
          </a:p>
          <a:p>
            <a:pPr marL="536575" indent="-179388" algn="l"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fr-CH" sz="1400" dirty="0">
                <a:solidFill>
                  <a:srgbClr val="404040"/>
                </a:solidFill>
                <a:latin typeface="+mj-lt"/>
              </a:rPr>
              <a:t>a tutti i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membri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del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gruppo</a:t>
            </a:r>
            <a:endParaRPr lang="fr-CH" sz="1400" dirty="0">
              <a:solidFill>
                <a:srgbClr val="404040"/>
              </a:solidFill>
              <a:latin typeface="+mj-lt"/>
            </a:endParaRPr>
          </a:p>
          <a:p>
            <a:pPr marL="536575" indent="-179388" algn="l"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fr-CH" sz="1400" dirty="0">
                <a:solidFill>
                  <a:srgbClr val="404040"/>
                </a:solidFill>
                <a:latin typeface="+mj-lt"/>
              </a:rPr>
              <a:t>in tutte le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situazioni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professionali</a:t>
            </a:r>
            <a:endParaRPr lang="fr-CH" sz="1400" dirty="0">
              <a:solidFill>
                <a:srgbClr val="404040"/>
              </a:solidFill>
              <a:latin typeface="+mj-lt"/>
            </a:endParaRPr>
          </a:p>
          <a:p>
            <a:pPr marL="180975" indent="-180975" algn="l"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fr-CH" sz="1400" dirty="0" err="1">
                <a:solidFill>
                  <a:srgbClr val="404040"/>
                </a:solidFill>
                <a:latin typeface="+mj-lt"/>
              </a:rPr>
              <a:t>Nessuna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necessità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di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riflettere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sui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valori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sottostanti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</a:p>
          <a:p>
            <a:pPr marL="180975" indent="-180975" algn="l"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fr-CH" sz="1400" dirty="0">
                <a:solidFill>
                  <a:srgbClr val="404040"/>
                </a:solidFill>
                <a:latin typeface="+mj-lt"/>
              </a:rPr>
              <a:t>… né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tantomeno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di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condividere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tali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valori</a:t>
            </a:r>
            <a:endParaRPr lang="fr-CH" sz="1400" dirty="0">
              <a:solidFill>
                <a:srgbClr val="404040"/>
              </a:solidFill>
              <a:latin typeface="+mj-lt"/>
            </a:endParaRP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454EA632-AF31-8B42-8C06-04591C2BC6E7}"/>
              </a:ext>
            </a:extLst>
          </p:cNvPr>
          <p:cNvGrpSpPr/>
          <p:nvPr/>
        </p:nvGrpSpPr>
        <p:grpSpPr>
          <a:xfrm>
            <a:off x="5561105" y="268942"/>
            <a:ext cx="1861670" cy="2444374"/>
            <a:chOff x="5561105" y="268942"/>
            <a:chExt cx="1861670" cy="2444374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AB13B7AB-ECBB-724B-92BC-2FDBFE6A2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Photocopy trans="8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61105" y="851646"/>
              <a:ext cx="1861670" cy="1861670"/>
            </a:xfrm>
            <a:prstGeom prst="roundRect">
              <a:avLst/>
            </a:prstGeom>
          </p:spPr>
        </p:pic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7932D77E-BDE7-FA41-8AC7-9A122FB74445}"/>
                </a:ext>
              </a:extLst>
            </p:cNvPr>
            <p:cNvSpPr txBox="1"/>
            <p:nvPr/>
          </p:nvSpPr>
          <p:spPr>
            <a:xfrm>
              <a:off x="5882319" y="268942"/>
              <a:ext cx="828110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l" rtl="0" latinLnBrk="1" hangingPunct="0"/>
              <a:r>
                <a:rPr lang="fr-CH" b="1" dirty="0" err="1">
                  <a:solidFill>
                    <a:schemeClr val="bg1">
                      <a:lumMod val="50000"/>
                    </a:schemeClr>
                  </a:solidFill>
                </a:rPr>
                <a:t>Etica</a:t>
              </a:r>
              <a:endParaRPr kumimoji="0" lang="fr-CH" sz="24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AB2BA9AA-AB34-0342-A98D-CFEA648E9EC7}"/>
              </a:ext>
            </a:extLst>
          </p:cNvPr>
          <p:cNvGrpSpPr/>
          <p:nvPr/>
        </p:nvGrpSpPr>
        <p:grpSpPr>
          <a:xfrm>
            <a:off x="1771211" y="277908"/>
            <a:ext cx="1868458" cy="2435408"/>
            <a:chOff x="1771211" y="277908"/>
            <a:chExt cx="1868458" cy="2435408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725C38C1-F3E1-8147-B8A1-22FE40371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777999" y="851646"/>
              <a:ext cx="1861670" cy="1861670"/>
            </a:xfrm>
            <a:prstGeom prst="round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A911BF89-27F2-9D48-87F9-0B1302B313D0}"/>
                </a:ext>
              </a:extLst>
            </p:cNvPr>
            <p:cNvSpPr/>
            <p:nvPr/>
          </p:nvSpPr>
          <p:spPr>
            <a:xfrm>
              <a:off x="1771211" y="277908"/>
              <a:ext cx="1868458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l" rtl="0" latinLnBrk="1" hangingPunct="0"/>
              <a:r>
                <a:rPr lang="fr-CH" b="1" dirty="0" err="1">
                  <a:solidFill>
                    <a:schemeClr val="bg1">
                      <a:lumMod val="50000"/>
                    </a:schemeClr>
                  </a:solidFill>
                </a:rPr>
                <a:t>Deontologia</a:t>
              </a:r>
              <a:endParaRPr lang="de-DE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9" name="Rechteck 8">
            <a:extLst>
              <a:ext uri="{FF2B5EF4-FFF2-40B4-BE49-F238E27FC236}">
                <a16:creationId xmlns:a16="http://schemas.microsoft.com/office/drawing/2014/main" id="{3D988EFA-77D5-9A4D-8055-8EFA4AF3EBD4}"/>
              </a:ext>
            </a:extLst>
          </p:cNvPr>
          <p:cNvSpPr/>
          <p:nvPr/>
        </p:nvSpPr>
        <p:spPr>
          <a:xfrm>
            <a:off x="4851398" y="2834357"/>
            <a:ext cx="3281083" cy="2554545"/>
          </a:xfrm>
          <a:prstGeom prst="rect">
            <a:avLst/>
          </a:prstGeom>
          <a:solidFill>
            <a:srgbClr val="FFFFFF">
              <a:alpha val="82000"/>
            </a:srgbClr>
          </a:solidFill>
          <a:ln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180975" indent="-180975" algn="l"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fr-CH" sz="1400" dirty="0">
                <a:solidFill>
                  <a:srgbClr val="404040"/>
                </a:solidFill>
                <a:latin typeface="+mj-lt"/>
              </a:rPr>
              <a:t>Alla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stessa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situazione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si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applicano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due o più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regole</a:t>
            </a:r>
            <a:endParaRPr lang="fr-CH" sz="1400" dirty="0">
              <a:solidFill>
                <a:srgbClr val="404040"/>
              </a:solidFill>
              <a:latin typeface="+mj-lt"/>
            </a:endParaRPr>
          </a:p>
          <a:p>
            <a:pPr marL="180975" indent="-180975" algn="l"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fr-CH" sz="1400" dirty="0">
                <a:solidFill>
                  <a:srgbClr val="404040"/>
                </a:solidFill>
                <a:latin typeface="+mj-lt"/>
              </a:rPr>
              <a:t>Non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definisce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in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anticipo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il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comportamento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appropriato</a:t>
            </a:r>
            <a:endParaRPr lang="fr-CH" sz="1400" dirty="0">
              <a:solidFill>
                <a:srgbClr val="404040"/>
              </a:solidFill>
              <a:latin typeface="+mj-lt"/>
            </a:endParaRPr>
          </a:p>
          <a:p>
            <a:pPr marL="180975" indent="-180975" algn="l"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fr-CH" sz="1400" dirty="0" err="1">
                <a:solidFill>
                  <a:srgbClr val="404040"/>
                </a:solidFill>
                <a:latin typeface="+mj-lt"/>
              </a:rPr>
              <a:t>Propone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un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metodo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riflessivo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per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individuarla</a:t>
            </a:r>
            <a:endParaRPr lang="fr-CH" sz="1400" dirty="0">
              <a:solidFill>
                <a:srgbClr val="404040"/>
              </a:solidFill>
              <a:latin typeface="+mj-lt"/>
            </a:endParaRPr>
          </a:p>
          <a:p>
            <a:pPr marL="180975" indent="-180975" algn="l"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fr-CH" sz="1400" dirty="0">
                <a:solidFill>
                  <a:srgbClr val="404040"/>
                </a:solidFill>
                <a:latin typeface="+mj-lt"/>
              </a:rPr>
              <a:t>Invita il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professionista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a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riflettere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sui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valori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che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motivano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la sua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azione</a:t>
            </a:r>
            <a:r>
              <a:rPr lang="fr-CH" sz="1400" dirty="0">
                <a:solidFill>
                  <a:srgbClr val="404040"/>
                </a:solidFill>
                <a:latin typeface="+mj-lt"/>
              </a:rPr>
              <a:t> e a </a:t>
            </a:r>
            <a:r>
              <a:rPr lang="fr-CH" sz="1400" dirty="0" err="1">
                <a:solidFill>
                  <a:srgbClr val="404040"/>
                </a:solidFill>
                <a:latin typeface="+mj-lt"/>
              </a:rPr>
              <a:t>scegliere</a:t>
            </a:r>
            <a:endParaRPr lang="fr-CH" sz="1400" dirty="0">
              <a:solidFill>
                <a:srgbClr val="404040"/>
              </a:solidFill>
              <a:latin typeface="+mj-lt"/>
            </a:endParaRPr>
          </a:p>
          <a:p>
            <a:pPr marL="180975" indent="-180975" algn="l"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endParaRPr lang="fr-CH" sz="1400" dirty="0">
              <a:solidFill>
                <a:srgbClr val="40404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908536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9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AB87771-80D6-DF4F-A390-8CBF720D8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993341" y="1353670"/>
            <a:ext cx="4150659" cy="4150659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3291C98-4C87-C74D-89F7-15D2AA5CC521}"/>
              </a:ext>
            </a:extLst>
          </p:cNvPr>
          <p:cNvSpPr/>
          <p:nvPr/>
        </p:nvSpPr>
        <p:spPr>
          <a:xfrm>
            <a:off x="3169967" y="274336"/>
            <a:ext cx="31454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150"/>
              </a:spcAft>
              <a:buClr>
                <a:srgbClr val="EA81E9"/>
              </a:buClr>
            </a:pPr>
            <a:r>
              <a:rPr lang="en-US" altLang="de-DE" sz="4000" b="1" dirty="0" err="1">
                <a:solidFill>
                  <a:schemeClr val="bg1">
                    <a:lumMod val="50000"/>
                  </a:schemeClr>
                </a:solidFill>
              </a:rPr>
              <a:t>Deontologia</a:t>
            </a:r>
            <a:endParaRPr lang="en-US" altLang="de-DE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F7BB3DB-A6DB-0246-9D76-8AF83BD26E08}"/>
              </a:ext>
            </a:extLst>
          </p:cNvPr>
          <p:cNvSpPr/>
          <p:nvPr/>
        </p:nvSpPr>
        <p:spPr>
          <a:xfrm>
            <a:off x="304799" y="1921471"/>
            <a:ext cx="5459505" cy="3015056"/>
          </a:xfrm>
          <a:prstGeom prst="rect">
            <a:avLst/>
          </a:prstGeom>
          <a:solidFill>
            <a:srgbClr val="FFFFFF">
              <a:alpha val="82000"/>
            </a:srgbClr>
          </a:solidFill>
          <a:ln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180975" indent="-180975" algn="l">
              <a:lnSpc>
                <a:spcPct val="150000"/>
              </a:lnSpc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de-CH" sz="1600" dirty="0" err="1">
                <a:solidFill>
                  <a:srgbClr val="404040"/>
                </a:solidFill>
                <a:latin typeface="+mj-lt"/>
              </a:rPr>
              <a:t>Distingue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gli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obblighi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del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professionista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nei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confronti</a:t>
            </a:r>
            <a:endParaRPr lang="de-CH" sz="1600" dirty="0">
              <a:solidFill>
                <a:srgbClr val="404040"/>
              </a:solidFill>
              <a:latin typeface="+mj-lt"/>
            </a:endParaRPr>
          </a:p>
          <a:p>
            <a:pPr marL="536575" indent="-223838" algn="l">
              <a:lnSpc>
                <a:spcPct val="150000"/>
              </a:lnSpc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de-CH" sz="1600" dirty="0">
                <a:solidFill>
                  <a:srgbClr val="404040"/>
                </a:solidFill>
                <a:latin typeface="+mj-lt"/>
              </a:rPr>
              <a:t>del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pubblico</a:t>
            </a:r>
            <a:endParaRPr lang="de-CH" sz="1600" dirty="0">
              <a:solidFill>
                <a:srgbClr val="404040"/>
              </a:solidFill>
              <a:latin typeface="+mj-lt"/>
            </a:endParaRPr>
          </a:p>
          <a:p>
            <a:pPr marL="536575" indent="-223838" algn="l">
              <a:lnSpc>
                <a:spcPct val="150000"/>
              </a:lnSpc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de-CH" sz="1600" dirty="0">
                <a:solidFill>
                  <a:srgbClr val="404040"/>
                </a:solidFill>
                <a:latin typeface="+mj-lt"/>
              </a:rPr>
              <a:t>del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cliente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</a:p>
          <a:p>
            <a:pPr marL="536575" indent="-223838" algn="l">
              <a:lnSpc>
                <a:spcPct val="150000"/>
              </a:lnSpc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de-CH" sz="1600" dirty="0">
                <a:solidFill>
                  <a:srgbClr val="404040"/>
                </a:solidFill>
                <a:latin typeface="+mj-lt"/>
              </a:rPr>
              <a:t>della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professione</a:t>
            </a:r>
            <a:endParaRPr lang="de-CH" sz="1600" dirty="0">
              <a:solidFill>
                <a:srgbClr val="404040"/>
              </a:solidFill>
              <a:latin typeface="+mj-lt"/>
            </a:endParaRPr>
          </a:p>
          <a:p>
            <a:pPr marL="180975" indent="-180975" algn="l">
              <a:lnSpc>
                <a:spcPct val="150000"/>
              </a:lnSpc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de-CH" sz="1600" dirty="0" err="1">
                <a:solidFill>
                  <a:srgbClr val="404040"/>
                </a:solidFill>
                <a:latin typeface="+mj-lt"/>
              </a:rPr>
              <a:t>Riconosce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che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esistono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diversi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punti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di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vista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sui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valori</a:t>
            </a:r>
            <a:endParaRPr lang="de-CH" sz="1600" dirty="0">
              <a:solidFill>
                <a:srgbClr val="404040"/>
              </a:solidFill>
              <a:latin typeface="+mj-lt"/>
            </a:endParaRPr>
          </a:p>
          <a:p>
            <a:pPr marL="180975" indent="-180975" algn="l">
              <a:lnSpc>
                <a:spcPct val="150000"/>
              </a:lnSpc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</a:pPr>
            <a:r>
              <a:rPr lang="de-CH" sz="1600" dirty="0">
                <a:solidFill>
                  <a:srgbClr val="404040"/>
                </a:solidFill>
                <a:latin typeface="+mj-lt"/>
              </a:rPr>
              <a:t>Ma per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motivi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di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chiarezza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,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ciascuna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di queste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regole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deve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privilegiare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un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unico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punto</a:t>
            </a:r>
            <a:r>
              <a:rPr lang="de-CH" sz="1600" dirty="0">
                <a:solidFill>
                  <a:srgbClr val="404040"/>
                </a:solidFill>
                <a:latin typeface="+mj-lt"/>
              </a:rPr>
              <a:t> di </a:t>
            </a:r>
            <a:r>
              <a:rPr lang="de-CH" sz="1600" dirty="0" err="1">
                <a:solidFill>
                  <a:srgbClr val="404040"/>
                </a:solidFill>
                <a:latin typeface="+mj-lt"/>
              </a:rPr>
              <a:t>vista</a:t>
            </a:r>
            <a:endParaRPr lang="de-CH" sz="1600" dirty="0">
              <a:solidFill>
                <a:srgbClr val="40404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81976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534658A-C9BB-7342-917C-B83829168451}"/>
              </a:ext>
            </a:extLst>
          </p:cNvPr>
          <p:cNvGrpSpPr/>
          <p:nvPr/>
        </p:nvGrpSpPr>
        <p:grpSpPr>
          <a:xfrm>
            <a:off x="1254814" y="563735"/>
            <a:ext cx="1700311" cy="2084718"/>
            <a:chOff x="1254814" y="563735"/>
            <a:chExt cx="1700311" cy="2084718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008F628C-4115-2C4B-97D6-41FB4F70A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Photocopy trans="79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01134" y="994462"/>
              <a:ext cx="1653991" cy="1653991"/>
            </a:xfrm>
            <a:prstGeom prst="round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AB0D8F8B-907B-A74C-9CA4-52959E467B0F}"/>
                </a:ext>
              </a:extLst>
            </p:cNvPr>
            <p:cNvSpPr txBox="1"/>
            <p:nvPr/>
          </p:nvSpPr>
          <p:spPr>
            <a:xfrm>
              <a:off x="1254814" y="563735"/>
              <a:ext cx="1259317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l" rtl="0" latinLnBrk="1" hangingPunct="0"/>
              <a:r>
                <a:rPr lang="de-DE" sz="1800" b="1" dirty="0" err="1">
                  <a:solidFill>
                    <a:schemeClr val="bg1">
                      <a:lumMod val="50000"/>
                    </a:schemeClr>
                  </a:solidFill>
                </a:rPr>
                <a:t>terapeutici</a:t>
              </a:r>
              <a:endParaRPr kumimoji="0" lang="de-DE" sz="18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BF229B10-8C6C-5744-8505-B9C44564240C}"/>
              </a:ext>
            </a:extLst>
          </p:cNvPr>
          <p:cNvGrpSpPr/>
          <p:nvPr/>
        </p:nvGrpSpPr>
        <p:grpSpPr>
          <a:xfrm>
            <a:off x="5714490" y="555070"/>
            <a:ext cx="1950379" cy="2093382"/>
            <a:chOff x="5714490" y="555070"/>
            <a:chExt cx="1950379" cy="2093382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E89CBA80-36CF-0B4C-B147-68E8564C7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Photocopy trans="8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10878" y="994461"/>
              <a:ext cx="1653991" cy="1653991"/>
            </a:xfrm>
            <a:prstGeom prst="roundRect">
              <a:avLst/>
            </a:prstGeom>
          </p:spPr>
        </p:pic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81608B6F-7F9B-494A-9123-4138A6C19883}"/>
                </a:ext>
              </a:extLst>
            </p:cNvPr>
            <p:cNvSpPr txBox="1"/>
            <p:nvPr/>
          </p:nvSpPr>
          <p:spPr>
            <a:xfrm>
              <a:off x="5714490" y="555070"/>
              <a:ext cx="1746630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l" rtl="0" latinLnBrk="1" hangingPunct="0"/>
              <a:r>
                <a:rPr lang="de-DE" sz="1800" b="1" dirty="0">
                  <a:solidFill>
                    <a:schemeClr val="bg1">
                      <a:lumMod val="50000"/>
                    </a:schemeClr>
                  </a:solidFill>
                </a:rPr>
                <a:t>non </a:t>
              </a:r>
              <a:r>
                <a:rPr lang="de-DE" sz="1800" b="1" dirty="0" err="1">
                  <a:solidFill>
                    <a:schemeClr val="bg1">
                      <a:lumMod val="50000"/>
                    </a:schemeClr>
                  </a:solidFill>
                </a:rPr>
                <a:t>terapeutici</a:t>
              </a:r>
              <a:endParaRPr kumimoji="0" lang="de-DE" sz="18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" name="Rechteck 7">
            <a:extLst>
              <a:ext uri="{FF2B5EF4-FFF2-40B4-BE49-F238E27FC236}">
                <a16:creationId xmlns:a16="http://schemas.microsoft.com/office/drawing/2014/main" id="{3EC80104-5FFF-B24D-8691-58D6525553EC}"/>
              </a:ext>
            </a:extLst>
          </p:cNvPr>
          <p:cNvSpPr/>
          <p:nvPr/>
        </p:nvSpPr>
        <p:spPr>
          <a:xfrm>
            <a:off x="3945483" y="76217"/>
            <a:ext cx="663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chemeClr val="bg1">
                    <a:lumMod val="50000"/>
                  </a:schemeClr>
                </a:solidFill>
              </a:rPr>
              <a:t>Usi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38B4E0C-48B7-D94C-96F5-451BD5E65E75}"/>
              </a:ext>
            </a:extLst>
          </p:cNvPr>
          <p:cNvSpPr txBox="1"/>
          <p:nvPr/>
        </p:nvSpPr>
        <p:spPr>
          <a:xfrm>
            <a:off x="1245196" y="4086130"/>
            <a:ext cx="1765866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de-DE" sz="1400" dirty="0" err="1">
                <a:solidFill>
                  <a:srgbClr val="000000"/>
                </a:solidFill>
              </a:rPr>
              <a:t>Evidenze</a:t>
            </a:r>
            <a:r>
              <a:rPr lang="de-DE" sz="1400" dirty="0">
                <a:solidFill>
                  <a:srgbClr val="000000"/>
                </a:solidFill>
              </a:rPr>
              <a:t> </a:t>
            </a:r>
            <a:r>
              <a:rPr lang="de-DE" sz="1400" dirty="0" err="1">
                <a:solidFill>
                  <a:srgbClr val="000000"/>
                </a:solidFill>
              </a:rPr>
              <a:t>scientifiche</a:t>
            </a:r>
            <a:endParaRPr lang="de-DE" sz="1400" dirty="0">
              <a:solidFill>
                <a:srgbClr val="000000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1BABEF5-1774-514E-998C-BC1FEB1C98AB}"/>
              </a:ext>
            </a:extLst>
          </p:cNvPr>
          <p:cNvSpPr txBox="1"/>
          <p:nvPr/>
        </p:nvSpPr>
        <p:spPr>
          <a:xfrm>
            <a:off x="735441" y="2786094"/>
            <a:ext cx="2426303" cy="807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l" rtl="0" latinLnBrk="1" hangingPunct="0"/>
            <a:r>
              <a:rPr lang="de-DE" sz="1050" b="1" dirty="0">
                <a:solidFill>
                  <a:srgbClr val="000000"/>
                </a:solidFill>
              </a:rPr>
              <a:t>Legge sui </a:t>
            </a:r>
            <a:r>
              <a:rPr lang="de-DE" sz="1050" b="1" dirty="0" err="1">
                <a:solidFill>
                  <a:srgbClr val="000000"/>
                </a:solidFill>
              </a:rPr>
              <a:t>prodotti</a:t>
            </a:r>
            <a:r>
              <a:rPr lang="de-DE" sz="1050" b="1" dirty="0">
                <a:solidFill>
                  <a:srgbClr val="000000"/>
                </a:solidFill>
              </a:rPr>
              <a:t> </a:t>
            </a:r>
            <a:r>
              <a:rPr lang="de-DE" sz="1050" b="1" dirty="0" err="1">
                <a:solidFill>
                  <a:srgbClr val="000000"/>
                </a:solidFill>
              </a:rPr>
              <a:t>terapeutici</a:t>
            </a:r>
            <a:r>
              <a:rPr lang="de-DE" sz="1050" b="1" dirty="0">
                <a:solidFill>
                  <a:srgbClr val="000000"/>
                </a:solidFill>
              </a:rPr>
              <a:t> / </a:t>
            </a:r>
            <a:r>
              <a:rPr lang="de-DE" sz="1050" b="1" dirty="0" err="1">
                <a:solidFill>
                  <a:srgbClr val="000000"/>
                </a:solidFill>
              </a:rPr>
              <a:t>LPTh</a:t>
            </a:r>
            <a:endParaRPr lang="de-DE" sz="1050" b="1" dirty="0">
              <a:solidFill>
                <a:srgbClr val="000000"/>
              </a:solidFill>
            </a:endParaRPr>
          </a:p>
          <a:p>
            <a:pPr algn="l" rtl="0" latinLnBrk="1" hangingPunct="0"/>
            <a:r>
              <a:rPr lang="de-DE" sz="600" dirty="0" err="1">
                <a:solidFill>
                  <a:srgbClr val="000000"/>
                </a:solidFill>
              </a:rPr>
              <a:t>Ordinanza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sulle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autorizzazioni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nel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settore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dei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medicamenti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</a:p>
          <a:p>
            <a:pPr algn="l" rtl="0" latinLnBrk="1" hangingPunct="0"/>
            <a:r>
              <a:rPr lang="de-DE" sz="600" dirty="0" err="1">
                <a:solidFill>
                  <a:srgbClr val="000000"/>
                </a:solidFill>
              </a:rPr>
              <a:t>Ordinanza</a:t>
            </a:r>
            <a:r>
              <a:rPr lang="de-DE" sz="600" dirty="0">
                <a:solidFill>
                  <a:srgbClr val="000000"/>
                </a:solidFill>
              </a:rPr>
              <a:t> sui </a:t>
            </a:r>
            <a:r>
              <a:rPr lang="de-DE" sz="600" dirty="0" err="1">
                <a:solidFill>
                  <a:srgbClr val="000000"/>
                </a:solidFill>
              </a:rPr>
              <a:t>medicamenti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</a:p>
          <a:p>
            <a:pPr algn="l" rtl="0" latinLnBrk="1" hangingPunct="0"/>
            <a:r>
              <a:rPr lang="de-DE" sz="600" dirty="0" err="1">
                <a:solidFill>
                  <a:srgbClr val="000000"/>
                </a:solidFill>
              </a:rPr>
              <a:t>Ordinanza</a:t>
            </a:r>
            <a:r>
              <a:rPr lang="de-DE" sz="600" dirty="0">
                <a:solidFill>
                  <a:srgbClr val="000000"/>
                </a:solidFill>
              </a:rPr>
              <a:t> sui </a:t>
            </a:r>
            <a:r>
              <a:rPr lang="de-DE" sz="600" dirty="0" err="1">
                <a:solidFill>
                  <a:srgbClr val="000000"/>
                </a:solidFill>
              </a:rPr>
              <a:t>requisiti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relativi</a:t>
            </a:r>
            <a:r>
              <a:rPr lang="de-DE" sz="600" dirty="0">
                <a:solidFill>
                  <a:srgbClr val="000000"/>
                </a:solidFill>
              </a:rPr>
              <a:t> ai </a:t>
            </a:r>
            <a:r>
              <a:rPr lang="de-DE" sz="600" dirty="0" err="1">
                <a:solidFill>
                  <a:srgbClr val="000000"/>
                </a:solidFill>
              </a:rPr>
              <a:t>medicamenti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</a:p>
          <a:p>
            <a:pPr algn="l" rtl="0" latinLnBrk="1" hangingPunct="0"/>
            <a:r>
              <a:rPr lang="de-DE" sz="600" dirty="0" err="1">
                <a:solidFill>
                  <a:srgbClr val="000000"/>
                </a:solidFill>
              </a:rPr>
              <a:t>Ordinanza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sulle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professioni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mediche</a:t>
            </a:r>
            <a:endParaRPr lang="de-DE" sz="600" dirty="0">
              <a:solidFill>
                <a:srgbClr val="000000"/>
              </a:solidFill>
            </a:endParaRPr>
          </a:p>
          <a:p>
            <a:pPr algn="l" rtl="0" latinLnBrk="1" hangingPunct="0"/>
            <a:r>
              <a:rPr lang="de-DE" sz="600" dirty="0" err="1">
                <a:solidFill>
                  <a:srgbClr val="000000"/>
                </a:solidFill>
              </a:rPr>
              <a:t>Ordinanza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relativa</a:t>
            </a:r>
            <a:r>
              <a:rPr lang="de-DE" sz="600" dirty="0">
                <a:solidFill>
                  <a:srgbClr val="000000"/>
                </a:solidFill>
              </a:rPr>
              <a:t> al </a:t>
            </a:r>
            <a:r>
              <a:rPr lang="de-DE" sz="600" dirty="0" err="1">
                <a:solidFill>
                  <a:srgbClr val="000000"/>
                </a:solidFill>
              </a:rPr>
              <a:t>registro</a:t>
            </a:r>
            <a:endParaRPr lang="de-DE" sz="600" dirty="0">
              <a:solidFill>
                <a:srgbClr val="000000"/>
              </a:solidFill>
            </a:endParaRPr>
          </a:p>
          <a:p>
            <a:pPr algn="l" rtl="0" latinLnBrk="1" hangingPunct="0"/>
            <a:r>
              <a:rPr lang="de-DE" sz="600" dirty="0" err="1">
                <a:solidFill>
                  <a:srgbClr val="000000"/>
                </a:solidFill>
              </a:rPr>
              <a:t>Ordinanza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relativa</a:t>
            </a:r>
            <a:r>
              <a:rPr lang="de-DE" sz="600" dirty="0">
                <a:solidFill>
                  <a:srgbClr val="000000"/>
                </a:solidFill>
              </a:rPr>
              <a:t> alle </a:t>
            </a:r>
            <a:r>
              <a:rPr lang="de-DE" sz="600" dirty="0" err="1">
                <a:solidFill>
                  <a:srgbClr val="000000"/>
                </a:solidFill>
              </a:rPr>
              <a:t>competenze</a:t>
            </a:r>
            <a:endParaRPr lang="de-DE" sz="600" dirty="0">
              <a:solidFill>
                <a:srgbClr val="000000"/>
              </a:solidFill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87E204D-A9CA-5C42-A17D-123C8EE2624D}"/>
              </a:ext>
            </a:extLst>
          </p:cNvPr>
          <p:cNvSpPr/>
          <p:nvPr/>
        </p:nvSpPr>
        <p:spPr>
          <a:xfrm>
            <a:off x="5789029" y="2798717"/>
            <a:ext cx="2144175" cy="346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l" rtl="0" latinLnBrk="1" hangingPunct="0"/>
            <a:r>
              <a:rPr lang="de-DE" sz="1050" b="1" dirty="0">
                <a:solidFill>
                  <a:srgbClr val="000000"/>
                </a:solidFill>
              </a:rPr>
              <a:t>Legge </a:t>
            </a:r>
            <a:r>
              <a:rPr lang="de-DE" sz="1050" b="1" dirty="0" err="1">
                <a:solidFill>
                  <a:srgbClr val="000000"/>
                </a:solidFill>
              </a:rPr>
              <a:t>sugli</a:t>
            </a:r>
            <a:r>
              <a:rPr lang="de-DE" sz="1050" b="1" dirty="0">
                <a:solidFill>
                  <a:srgbClr val="000000"/>
                </a:solidFill>
              </a:rPr>
              <a:t> </a:t>
            </a:r>
            <a:r>
              <a:rPr lang="de-DE" sz="1050" b="1" dirty="0" err="1">
                <a:solidFill>
                  <a:srgbClr val="000000"/>
                </a:solidFill>
              </a:rPr>
              <a:t>stupefacenti</a:t>
            </a:r>
            <a:r>
              <a:rPr lang="de-DE" sz="1050" b="1" dirty="0">
                <a:solidFill>
                  <a:srgbClr val="000000"/>
                </a:solidFill>
              </a:rPr>
              <a:t> / </a:t>
            </a:r>
            <a:r>
              <a:rPr lang="de-DE" sz="1050" b="1" dirty="0" err="1">
                <a:solidFill>
                  <a:srgbClr val="000000"/>
                </a:solidFill>
              </a:rPr>
              <a:t>Lstup</a:t>
            </a:r>
            <a:endParaRPr lang="de-DE" sz="1050" b="1" dirty="0">
              <a:solidFill>
                <a:srgbClr val="000000"/>
              </a:solidFill>
            </a:endParaRPr>
          </a:p>
          <a:p>
            <a:pPr algn="l" rtl="0" latinLnBrk="1" hangingPunct="0"/>
            <a:r>
              <a:rPr lang="de-DE" sz="600" dirty="0" err="1">
                <a:solidFill>
                  <a:srgbClr val="000000"/>
                </a:solidFill>
              </a:rPr>
              <a:t>Ordinanza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sulle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tabelle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degli</a:t>
            </a:r>
            <a:r>
              <a:rPr lang="de-DE" sz="600" dirty="0">
                <a:solidFill>
                  <a:srgbClr val="000000"/>
                </a:solidFill>
              </a:rPr>
              <a:t> </a:t>
            </a:r>
            <a:r>
              <a:rPr lang="de-DE" sz="600" dirty="0" err="1">
                <a:solidFill>
                  <a:srgbClr val="000000"/>
                </a:solidFill>
              </a:rPr>
              <a:t>stupefacenti</a:t>
            </a:r>
            <a:r>
              <a:rPr lang="de-DE" sz="600" dirty="0">
                <a:solidFill>
                  <a:srgbClr val="000000"/>
                </a:solidFill>
              </a:rPr>
              <a:t> / </a:t>
            </a:r>
            <a:r>
              <a:rPr lang="de-DE" sz="600" dirty="0" err="1">
                <a:solidFill>
                  <a:srgbClr val="000000"/>
                </a:solidFill>
              </a:rPr>
              <a:t>OTStup</a:t>
            </a:r>
            <a:r>
              <a:rPr lang="de-DE" sz="600" dirty="0">
                <a:solidFill>
                  <a:srgbClr val="000000"/>
                </a:solidFill>
              </a:rPr>
              <a:t>-DFI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38CC002-9224-314E-93C5-49DD1FA460AC}"/>
              </a:ext>
            </a:extLst>
          </p:cNvPr>
          <p:cNvSpPr txBox="1"/>
          <p:nvPr/>
        </p:nvSpPr>
        <p:spPr>
          <a:xfrm>
            <a:off x="6015053" y="4086129"/>
            <a:ext cx="150618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l" rtl="0" latinLnBrk="1" hangingPunct="0"/>
            <a:r>
              <a:rPr lang="de-DE" sz="1400" dirty="0" err="1">
                <a:solidFill>
                  <a:srgbClr val="000000"/>
                </a:solidFill>
              </a:rPr>
              <a:t>Consenso</a:t>
            </a:r>
            <a:r>
              <a:rPr lang="de-DE" sz="1400" dirty="0">
                <a:solidFill>
                  <a:srgbClr val="000000"/>
                </a:solidFill>
              </a:rPr>
              <a:t> </a:t>
            </a:r>
            <a:r>
              <a:rPr lang="de-DE" sz="1400" dirty="0" err="1">
                <a:solidFill>
                  <a:srgbClr val="000000"/>
                </a:solidFill>
              </a:rPr>
              <a:t>sociale</a:t>
            </a:r>
            <a:endParaRPr lang="de-DE" sz="1400" dirty="0">
              <a:solidFill>
                <a:srgbClr val="000000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75D7DD3-2E32-AA49-B36F-FE4D74C4B520}"/>
              </a:ext>
            </a:extLst>
          </p:cNvPr>
          <p:cNvSpPr txBox="1"/>
          <p:nvPr/>
        </p:nvSpPr>
        <p:spPr>
          <a:xfrm>
            <a:off x="4317659" y="2798717"/>
            <a:ext cx="74956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de-DE" sz="1200" i="1" dirty="0" err="1">
                <a:solidFill>
                  <a:srgbClr val="000000"/>
                </a:solidFill>
              </a:rPr>
              <a:t>Contesto</a:t>
            </a:r>
            <a:r>
              <a:rPr lang="de-DE" sz="1200" i="1" dirty="0">
                <a:solidFill>
                  <a:srgbClr val="000000"/>
                </a:solidFill>
              </a:rPr>
              <a:t> </a:t>
            </a:r>
          </a:p>
          <a:p>
            <a:pPr algn="ctr" rtl="0" latinLnBrk="1" hangingPunct="0"/>
            <a:r>
              <a:rPr lang="de-DE" sz="1200" i="1" dirty="0" err="1">
                <a:solidFill>
                  <a:srgbClr val="000000"/>
                </a:solidFill>
              </a:rPr>
              <a:t>giuridico</a:t>
            </a:r>
            <a:endParaRPr lang="de-DE" sz="1200" i="1" dirty="0">
              <a:solidFill>
                <a:srgbClr val="000000"/>
              </a:solidFill>
            </a:endParaRPr>
          </a:p>
          <a:p>
            <a:pPr algn="ctr" rtl="0" latinLnBrk="1" hangingPunct="0"/>
            <a:endParaRPr lang="de-DE" sz="1200" i="1" dirty="0" err="1">
              <a:solidFill>
                <a:srgbClr val="000000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8D6F2D4-B379-BA48-8BCD-D627DDA2E45B}"/>
              </a:ext>
            </a:extLst>
          </p:cNvPr>
          <p:cNvSpPr txBox="1"/>
          <p:nvPr/>
        </p:nvSpPr>
        <p:spPr>
          <a:xfrm>
            <a:off x="4263958" y="3949572"/>
            <a:ext cx="856964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de-DE" sz="1200" i="1" dirty="0">
                <a:solidFill>
                  <a:srgbClr val="000000"/>
                </a:solidFill>
              </a:rPr>
              <a:t>Base </a:t>
            </a:r>
          </a:p>
          <a:p>
            <a:pPr algn="ctr" rtl="0" latinLnBrk="1" hangingPunct="0"/>
            <a:r>
              <a:rPr lang="de-DE" sz="1200" i="1" dirty="0" err="1">
                <a:solidFill>
                  <a:srgbClr val="000000"/>
                </a:solidFill>
              </a:rPr>
              <a:t>decisionale</a:t>
            </a:r>
            <a:endParaRPr lang="de-DE" sz="1200" i="1" dirty="0">
              <a:solidFill>
                <a:srgbClr val="000000"/>
              </a:solidFill>
            </a:endParaRPr>
          </a:p>
          <a:p>
            <a:pPr algn="ctr" rtl="0" latinLnBrk="1" hangingPunct="0"/>
            <a:endParaRPr lang="de-DE" sz="1200" i="1" dirty="0">
              <a:solidFill>
                <a:srgbClr val="000000"/>
              </a:solidFill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0040FBC2-017A-5C4A-9DAD-7820BA553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4796">
            <a:off x="5208795" y="2740042"/>
            <a:ext cx="461200" cy="4612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F85B8BC3-66D7-FC43-AD23-D614007E50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45204" flipH="1">
            <a:off x="3714883" y="4009416"/>
            <a:ext cx="461200" cy="4612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AC2D830-A43A-8047-910E-E1252C5CD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4796">
            <a:off x="5208795" y="4045682"/>
            <a:ext cx="461200" cy="4612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C57D3B6D-B8F2-3E4D-9887-4ABC965869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45204" flipH="1">
            <a:off x="3714883" y="2745105"/>
            <a:ext cx="461200" cy="461200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9DD8A1D5-523F-6343-AFB2-B19F0B097BC8}"/>
              </a:ext>
            </a:extLst>
          </p:cNvPr>
          <p:cNvSpPr txBox="1"/>
          <p:nvPr/>
        </p:nvSpPr>
        <p:spPr>
          <a:xfrm>
            <a:off x="1698044" y="5009494"/>
            <a:ext cx="86017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de-DE" sz="1400" dirty="0" err="1">
                <a:solidFill>
                  <a:srgbClr val="000000"/>
                </a:solidFill>
              </a:rPr>
              <a:t>Scienziati</a:t>
            </a:r>
            <a:endParaRPr kumimoji="0" lang="de-DE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53688F7-E53F-FE4E-B2F3-5FF915A209D2}"/>
              </a:ext>
            </a:extLst>
          </p:cNvPr>
          <p:cNvSpPr txBox="1"/>
          <p:nvPr/>
        </p:nvSpPr>
        <p:spPr>
          <a:xfrm>
            <a:off x="6089592" y="5009493"/>
            <a:ext cx="149656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de-DE" sz="1400" dirty="0" err="1">
                <a:solidFill>
                  <a:srgbClr val="000000"/>
                </a:solidFill>
              </a:rPr>
              <a:t>Politica</a:t>
            </a:r>
            <a:r>
              <a:rPr lang="de-DE" sz="1400" dirty="0">
                <a:solidFill>
                  <a:srgbClr val="000000"/>
                </a:solidFill>
              </a:rPr>
              <a:t> / “Popolo”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183999B-3128-B242-8C1E-A1E1929A9EBE}"/>
              </a:ext>
            </a:extLst>
          </p:cNvPr>
          <p:cNvSpPr txBox="1"/>
          <p:nvPr/>
        </p:nvSpPr>
        <p:spPr>
          <a:xfrm>
            <a:off x="4466737" y="4961928"/>
            <a:ext cx="451404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de-DE" sz="1200" i="1" dirty="0" err="1">
                <a:solidFill>
                  <a:srgbClr val="000000"/>
                </a:solidFill>
              </a:rPr>
              <a:t>Attori</a:t>
            </a:r>
            <a:endParaRPr kumimoji="0" lang="de-DE" sz="12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F5F4F3A8-C99F-B744-9EE7-E4B8556B3D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45204" flipH="1">
            <a:off x="3714883" y="4869826"/>
            <a:ext cx="461200" cy="4612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2E14C1A6-5518-8947-8817-854069C6E5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4796">
            <a:off x="5208795" y="4869827"/>
            <a:ext cx="461200" cy="4612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8C54DC34-29D3-5E43-81CB-CDF574EA9D8F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52615" y="3728615"/>
            <a:ext cx="351029" cy="222905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C8DB4E2C-F159-BB44-8338-1DB26477D99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952615" y="4611465"/>
            <a:ext cx="351029" cy="222905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C8256D5D-030E-E548-AE48-A214D7C6727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6662359" y="4586831"/>
            <a:ext cx="351029" cy="222905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5C51F247-0954-434C-9B38-9710EEF2581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6662359" y="3629662"/>
            <a:ext cx="351029" cy="22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625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0834A626-419B-C44F-9D19-503795F37442}"/>
              </a:ext>
            </a:extLst>
          </p:cNvPr>
          <p:cNvSpPr/>
          <p:nvPr/>
        </p:nvSpPr>
        <p:spPr>
          <a:xfrm>
            <a:off x="2484235" y="226077"/>
            <a:ext cx="43364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chemeClr val="bg1">
                    <a:lumMod val="50000"/>
                  </a:schemeClr>
                </a:solidFill>
              </a:rPr>
              <a:t>Rischi </a:t>
            </a:r>
            <a:r>
              <a:rPr lang="de-DE" sz="3200" b="1" dirty="0" err="1">
                <a:solidFill>
                  <a:schemeClr val="bg1">
                    <a:lumMod val="50000"/>
                  </a:schemeClr>
                </a:solidFill>
              </a:rPr>
              <a:t>dell'amalgama</a:t>
            </a:r>
            <a:endParaRPr lang="de-DE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48669C5C-414C-654A-90B3-79BB94E264A1}"/>
              </a:ext>
            </a:extLst>
          </p:cNvPr>
          <p:cNvGrpSpPr/>
          <p:nvPr/>
        </p:nvGrpSpPr>
        <p:grpSpPr>
          <a:xfrm>
            <a:off x="5123599" y="1362634"/>
            <a:ext cx="2227707" cy="2534893"/>
            <a:chOff x="5123599" y="1362634"/>
            <a:chExt cx="2227707" cy="2534893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632CAD6E-4324-E442-8BE7-95AD9CA70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Photocopy trans="82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37995" y="2098610"/>
              <a:ext cx="1798917" cy="1798917"/>
            </a:xfrm>
            <a:prstGeom prst="round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FE6D1260-C3C1-CA49-B976-1E584ED97DDB}"/>
                </a:ext>
              </a:extLst>
            </p:cNvPr>
            <p:cNvSpPr txBox="1"/>
            <p:nvPr/>
          </p:nvSpPr>
          <p:spPr>
            <a:xfrm>
              <a:off x="5123599" y="1362634"/>
              <a:ext cx="2227707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de-DE" sz="1200" dirty="0" err="1">
                  <a:solidFill>
                    <a:srgbClr val="000000"/>
                  </a:solidFill>
                </a:rPr>
                <a:t>Conferire</a:t>
              </a:r>
              <a:r>
                <a:rPr lang="de-DE" sz="1200" dirty="0">
                  <a:solidFill>
                    <a:srgbClr val="000000"/>
                  </a:solidFill>
                </a:rPr>
                <a:t> il </a:t>
              </a:r>
              <a:r>
                <a:rPr lang="de-DE" sz="1200" dirty="0" err="1">
                  <a:solidFill>
                    <a:srgbClr val="000000"/>
                  </a:solidFill>
                </a:rPr>
                <a:t>potere</a:t>
              </a:r>
              <a:r>
                <a:rPr lang="de-DE" sz="1200" dirty="0">
                  <a:solidFill>
                    <a:srgbClr val="000000"/>
                  </a:solidFill>
                </a:rPr>
                <a:t> sui </a:t>
              </a:r>
            </a:p>
            <a:p>
              <a:pPr algn="ctr" rtl="0" latinLnBrk="1" hangingPunct="0"/>
              <a:r>
                <a:rPr lang="de-DE" sz="1200" dirty="0" err="1">
                  <a:solidFill>
                    <a:srgbClr val="000000"/>
                  </a:solidFill>
                </a:rPr>
                <a:t>prodotti</a:t>
              </a:r>
              <a:r>
                <a:rPr lang="de-DE" sz="1200" dirty="0">
                  <a:solidFill>
                    <a:srgbClr val="000000"/>
                  </a:solidFill>
                </a:rPr>
                <a:t> di </a:t>
              </a:r>
              <a:r>
                <a:rPr lang="de-DE" sz="1200" dirty="0" err="1">
                  <a:solidFill>
                    <a:srgbClr val="000000"/>
                  </a:solidFill>
                </a:rPr>
                <a:t>consumo</a:t>
              </a:r>
              <a:endParaRPr lang="de-DE" sz="1200" dirty="0">
                <a:solidFill>
                  <a:srgbClr val="000000"/>
                </a:solidFill>
              </a:endParaRPr>
            </a:p>
            <a:p>
              <a:pPr algn="ctr" rtl="0" latinLnBrk="1" hangingPunct="0"/>
              <a:r>
                <a:rPr lang="de-DE" sz="1200" dirty="0">
                  <a:solidFill>
                    <a:srgbClr val="000000"/>
                  </a:solidFill>
                </a:rPr>
                <a:t> ai </a:t>
              </a:r>
              <a:r>
                <a:rPr lang="de-DE" sz="1200" dirty="0" err="1">
                  <a:solidFill>
                    <a:srgbClr val="000000"/>
                  </a:solidFill>
                </a:rPr>
                <a:t>medici</a:t>
              </a:r>
              <a:endParaRPr lang="de-DE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7" name="Textfeld 6">
            <a:extLst>
              <a:ext uri="{FF2B5EF4-FFF2-40B4-BE49-F238E27FC236}">
                <a16:creationId xmlns:a16="http://schemas.microsoft.com/office/drawing/2014/main" id="{B7B1E789-640C-494D-85F8-5FEAE13E1CC5}"/>
              </a:ext>
            </a:extLst>
          </p:cNvPr>
          <p:cNvSpPr txBox="1"/>
          <p:nvPr/>
        </p:nvSpPr>
        <p:spPr>
          <a:xfrm>
            <a:off x="5123598" y="4607858"/>
            <a:ext cx="2227707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de-DE" sz="1200" dirty="0" err="1">
                <a:solidFill>
                  <a:srgbClr val="000000"/>
                </a:solidFill>
              </a:rPr>
              <a:t>Burocratizzazione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medica</a:t>
            </a:r>
            <a:endParaRPr lang="de-DE" sz="1200" dirty="0">
              <a:solidFill>
                <a:srgbClr val="000000"/>
              </a:solidFill>
            </a:endParaRPr>
          </a:p>
          <a:p>
            <a:pPr algn="ctr" rtl="0" latinLnBrk="1" hangingPunct="0"/>
            <a:r>
              <a:rPr lang="de-DE" sz="1200" dirty="0" err="1">
                <a:solidFill>
                  <a:srgbClr val="000000"/>
                </a:solidFill>
              </a:rPr>
              <a:t>dei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diritti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civili</a:t>
            </a:r>
            <a:endParaRPr lang="de-DE" sz="1200" dirty="0">
              <a:solidFill>
                <a:srgbClr val="000000"/>
              </a:solidFill>
            </a:endParaRPr>
          </a:p>
          <a:p>
            <a:pPr algn="ctr" rtl="0" latinLnBrk="1" hangingPunct="0"/>
            <a:r>
              <a:rPr lang="de-DE" sz="1200" dirty="0">
                <a:solidFill>
                  <a:srgbClr val="000000"/>
                </a:solidFill>
              </a:rPr>
              <a:t>(Pseudo-</a:t>
            </a:r>
            <a:r>
              <a:rPr lang="de-DE" sz="1200" dirty="0" err="1">
                <a:solidFill>
                  <a:srgbClr val="000000"/>
                </a:solidFill>
              </a:rPr>
              <a:t>medicalizzazione</a:t>
            </a:r>
            <a:r>
              <a:rPr lang="de-DE" sz="1200" dirty="0">
                <a:solidFill>
                  <a:srgbClr val="000000"/>
                </a:solidFill>
              </a:rPr>
              <a:t>)</a:t>
            </a:r>
          </a:p>
          <a:p>
            <a:pPr algn="ctr" rtl="0" latinLnBrk="1" hangingPunct="0"/>
            <a:endParaRPr lang="de-DE" sz="1200" dirty="0" err="1">
              <a:solidFill>
                <a:srgbClr val="000000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297D328-7F28-3C44-B474-35556E12A83C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77777" y="4135395"/>
            <a:ext cx="519347" cy="222905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50ED118C-7A6C-A84D-9476-C6B53BA81D94}"/>
              </a:ext>
            </a:extLst>
          </p:cNvPr>
          <p:cNvGrpSpPr/>
          <p:nvPr/>
        </p:nvGrpSpPr>
        <p:grpSpPr>
          <a:xfrm>
            <a:off x="1912139" y="1247304"/>
            <a:ext cx="2227707" cy="2650223"/>
            <a:chOff x="1912139" y="1247304"/>
            <a:chExt cx="2227707" cy="2650223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B1321D48-83C6-BE4D-B3C7-0E55AF0E8B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263" t="11631" r="15386" b="12017"/>
            <a:stretch/>
          </p:blipFill>
          <p:spPr>
            <a:xfrm>
              <a:off x="2152541" y="2110300"/>
              <a:ext cx="1787227" cy="1787227"/>
            </a:xfrm>
            <a:prstGeom prst="roundRect">
              <a:avLst/>
            </a:prstGeom>
          </p:spPr>
        </p:pic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67476ED9-8CA5-B947-BD9F-41FBF1F93373}"/>
                </a:ext>
              </a:extLst>
            </p:cNvPr>
            <p:cNvSpPr txBox="1"/>
            <p:nvPr/>
          </p:nvSpPr>
          <p:spPr>
            <a:xfrm>
              <a:off x="1912139" y="1247304"/>
              <a:ext cx="2227707" cy="1015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ctr" rtl="0" latinLnBrk="1" hangingPunct="0"/>
              <a:r>
                <a:rPr lang="de-DE" sz="1200" dirty="0" err="1">
                  <a:solidFill>
                    <a:srgbClr val="000000"/>
                  </a:solidFill>
                </a:rPr>
                <a:t>Conferire</a:t>
              </a:r>
              <a:r>
                <a:rPr lang="de-DE" sz="1200" dirty="0">
                  <a:solidFill>
                    <a:srgbClr val="000000"/>
                  </a:solidFill>
                </a:rPr>
                <a:t> il </a:t>
              </a:r>
              <a:r>
                <a:rPr lang="de-DE" sz="1200" dirty="0" err="1">
                  <a:solidFill>
                    <a:srgbClr val="000000"/>
                  </a:solidFill>
                </a:rPr>
                <a:t>potere</a:t>
              </a:r>
              <a:r>
                <a:rPr lang="de-DE" sz="1200" dirty="0">
                  <a:solidFill>
                    <a:srgbClr val="000000"/>
                  </a:solidFill>
                </a:rPr>
                <a:t> di </a:t>
              </a:r>
              <a:r>
                <a:rPr lang="de-DE" sz="1200" dirty="0" err="1">
                  <a:solidFill>
                    <a:srgbClr val="000000"/>
                  </a:solidFill>
                </a:rPr>
                <a:t>decidere</a:t>
              </a:r>
              <a:r>
                <a:rPr lang="de-DE" sz="1200" dirty="0">
                  <a:solidFill>
                    <a:srgbClr val="000000"/>
                  </a:solidFill>
                </a:rPr>
                <a:t>   in </a:t>
              </a:r>
              <a:r>
                <a:rPr lang="de-DE" sz="1200" dirty="0" err="1">
                  <a:solidFill>
                    <a:srgbClr val="000000"/>
                  </a:solidFill>
                </a:rPr>
                <a:t>merito</a:t>
              </a:r>
              <a:r>
                <a:rPr lang="de-DE" sz="1200" dirty="0">
                  <a:solidFill>
                    <a:srgbClr val="000000"/>
                  </a:solidFill>
                </a:rPr>
                <a:t> ai </a:t>
              </a:r>
            </a:p>
            <a:p>
              <a:pPr algn="ctr" rtl="0" latinLnBrk="1" hangingPunct="0"/>
              <a:r>
                <a:rPr lang="de-DE" sz="1200" dirty="0" err="1">
                  <a:solidFill>
                    <a:srgbClr val="000000"/>
                  </a:solidFill>
                </a:rPr>
                <a:t>prodotti</a:t>
              </a:r>
              <a:r>
                <a:rPr lang="de-DE" sz="1200" dirty="0">
                  <a:solidFill>
                    <a:srgbClr val="000000"/>
                  </a:solidFill>
                </a:rPr>
                <a:t> </a:t>
              </a:r>
              <a:r>
                <a:rPr lang="de-DE" sz="1200" dirty="0" err="1">
                  <a:solidFill>
                    <a:srgbClr val="000000"/>
                  </a:solidFill>
                </a:rPr>
                <a:t>terapeutici</a:t>
              </a:r>
              <a:endParaRPr lang="de-DE" sz="1200" dirty="0">
                <a:solidFill>
                  <a:srgbClr val="000000"/>
                </a:solidFill>
              </a:endParaRPr>
            </a:p>
            <a:p>
              <a:pPr algn="ctr" rtl="0" latinLnBrk="1" hangingPunct="0"/>
              <a:r>
                <a:rPr lang="de-DE" sz="1200" dirty="0">
                  <a:solidFill>
                    <a:srgbClr val="000000"/>
                  </a:solidFill>
                </a:rPr>
                <a:t>a </a:t>
              </a:r>
              <a:r>
                <a:rPr lang="de-DE" sz="1200" dirty="0" err="1">
                  <a:solidFill>
                    <a:srgbClr val="000000"/>
                  </a:solidFill>
                </a:rPr>
                <a:t>persone</a:t>
              </a:r>
              <a:r>
                <a:rPr lang="de-DE" sz="1200" dirty="0">
                  <a:solidFill>
                    <a:srgbClr val="000000"/>
                  </a:solidFill>
                </a:rPr>
                <a:t> non </a:t>
              </a:r>
              <a:r>
                <a:rPr lang="de-DE" sz="1200" dirty="0" err="1">
                  <a:solidFill>
                    <a:srgbClr val="000000"/>
                  </a:solidFill>
                </a:rPr>
                <a:t>professioniste</a:t>
              </a:r>
              <a:endParaRPr lang="de-DE" sz="1200" dirty="0">
                <a:solidFill>
                  <a:srgbClr val="000000"/>
                </a:solidFill>
              </a:endParaRPr>
            </a:p>
            <a:p>
              <a:pPr algn="ctr" rtl="0" latinLnBrk="1" hangingPunct="0"/>
              <a:endParaRPr lang="de-DE" sz="12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4E1B0504-1E23-4C40-B1E2-2EF5D9808032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66320" y="4213260"/>
            <a:ext cx="519347" cy="222905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69A8DB4D-D6E0-5C4E-958C-BFB282429909}"/>
              </a:ext>
            </a:extLst>
          </p:cNvPr>
          <p:cNvSpPr txBox="1"/>
          <p:nvPr/>
        </p:nvSpPr>
        <p:spPr>
          <a:xfrm>
            <a:off x="2023592" y="4607858"/>
            <a:ext cx="2227707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de-DE" sz="1200" dirty="0" err="1">
                <a:solidFill>
                  <a:srgbClr val="000000"/>
                </a:solidFill>
              </a:rPr>
              <a:t>Ciarlataneria</a:t>
            </a:r>
            <a:endParaRPr lang="de-DE" sz="1200" dirty="0">
              <a:solidFill>
                <a:srgbClr val="000000"/>
              </a:solidFill>
            </a:endParaRPr>
          </a:p>
          <a:p>
            <a:pPr algn="ctr" rtl="0" latinLnBrk="1" hangingPunct="0"/>
            <a:r>
              <a:rPr lang="de-DE" sz="1200" dirty="0" err="1">
                <a:solidFill>
                  <a:srgbClr val="000000"/>
                </a:solidFill>
              </a:rPr>
              <a:t>Pratica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basata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sull'opinione</a:t>
            </a:r>
            <a:endParaRPr lang="de-DE" sz="1200" dirty="0">
              <a:solidFill>
                <a:srgbClr val="000000"/>
              </a:solidFill>
            </a:endParaRPr>
          </a:p>
          <a:p>
            <a:pPr algn="ctr" rtl="0" latinLnBrk="1" hangingPunct="0"/>
            <a:r>
              <a:rPr lang="de-DE" sz="1200" dirty="0">
                <a:solidFill>
                  <a:srgbClr val="000000"/>
                </a:solidFill>
              </a:rPr>
              <a:t>(</a:t>
            </a:r>
            <a:r>
              <a:rPr lang="de-DE" sz="1200" dirty="0" err="1">
                <a:solidFill>
                  <a:srgbClr val="000000"/>
                </a:solidFill>
              </a:rPr>
              <a:t>Descientificizzazione</a:t>
            </a:r>
            <a:r>
              <a:rPr lang="de-DE" sz="1200" dirty="0">
                <a:solidFill>
                  <a:srgbClr val="000000"/>
                </a:solidFill>
              </a:rPr>
              <a:t>)</a:t>
            </a:r>
          </a:p>
          <a:p>
            <a:pPr algn="ctr" rtl="0" latinLnBrk="1" hangingPunct="0"/>
            <a:endParaRPr lang="de-DE" sz="1200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8203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EB4E5B9-1E8C-FB49-88CE-8EA8B47CA965}"/>
              </a:ext>
            </a:extLst>
          </p:cNvPr>
          <p:cNvGrpSpPr/>
          <p:nvPr/>
        </p:nvGrpSpPr>
        <p:grpSpPr>
          <a:xfrm>
            <a:off x="1598958" y="450569"/>
            <a:ext cx="1746012" cy="2331765"/>
            <a:chOff x="1598958" y="450569"/>
            <a:chExt cx="1746012" cy="2331765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7955A501-4A96-4E46-9665-49F3AFEC8A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Photocopy trans="80000"/>
                      </a14:imgEffect>
                    </a14:imgLayer>
                  </a14:imgProps>
                </a:ext>
              </a:extLst>
            </a:blip>
            <a:srcRect l="6660" r="11" b="6669"/>
            <a:stretch/>
          </p:blipFill>
          <p:spPr>
            <a:xfrm>
              <a:off x="1598958" y="1036322"/>
              <a:ext cx="1746012" cy="1746012"/>
            </a:xfrm>
            <a:prstGeom prst="round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3206C672-703B-524D-88D4-F4F8CC6F7FB4}"/>
                </a:ext>
              </a:extLst>
            </p:cNvPr>
            <p:cNvSpPr txBox="1"/>
            <p:nvPr/>
          </p:nvSpPr>
          <p:spPr>
            <a:xfrm>
              <a:off x="1746126" y="450569"/>
              <a:ext cx="1451677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l" rtl="0" latinLnBrk="1" hangingPunct="0"/>
              <a:r>
                <a:rPr lang="de-DE" sz="2800" b="1" dirty="0" err="1">
                  <a:solidFill>
                    <a:schemeClr val="bg1">
                      <a:lumMod val="50000"/>
                    </a:schemeClr>
                  </a:solidFill>
                </a:rPr>
                <a:t>Scienza</a:t>
              </a:r>
              <a:endParaRPr kumimoji="0" lang="de-DE" sz="28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CEEBE9B0-8A5E-194A-86CD-34DDA134868C}"/>
              </a:ext>
            </a:extLst>
          </p:cNvPr>
          <p:cNvGrpSpPr/>
          <p:nvPr/>
        </p:nvGrpSpPr>
        <p:grpSpPr>
          <a:xfrm>
            <a:off x="5964575" y="450569"/>
            <a:ext cx="1777111" cy="2331765"/>
            <a:chOff x="5964575" y="450569"/>
            <a:chExt cx="1777111" cy="2331765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4950FB98-ABCE-9E47-9682-DF46AAC9C7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Photocopy trans="80000"/>
                      </a14:imgEffect>
                    </a14:imgLayer>
                  </a14:imgProps>
                </a:ext>
              </a:extLst>
            </a:blip>
            <a:srcRect l="7907" r="7907" b="17288"/>
            <a:stretch/>
          </p:blipFill>
          <p:spPr>
            <a:xfrm>
              <a:off x="5964575" y="1036322"/>
              <a:ext cx="1777111" cy="1746012"/>
            </a:xfrm>
            <a:prstGeom prst="roundRect">
              <a:avLst/>
            </a:prstGeom>
          </p:spPr>
        </p:pic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10940148-96C4-3A43-98FA-5C2C9DD85B73}"/>
                </a:ext>
              </a:extLst>
            </p:cNvPr>
            <p:cNvSpPr txBox="1"/>
            <p:nvPr/>
          </p:nvSpPr>
          <p:spPr>
            <a:xfrm>
              <a:off x="6048745" y="450569"/>
              <a:ext cx="1369925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l" rtl="0" latinLnBrk="1" hangingPunct="0"/>
              <a:r>
                <a:rPr lang="de-DE" sz="2800" b="1" dirty="0" err="1">
                  <a:solidFill>
                    <a:schemeClr val="bg1">
                      <a:lumMod val="50000"/>
                    </a:schemeClr>
                  </a:solidFill>
                </a:rPr>
                <a:t>Politica</a:t>
              </a:r>
              <a:endParaRPr kumimoji="0" lang="de-DE" sz="28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" name="Rechteck 7">
            <a:extLst>
              <a:ext uri="{FF2B5EF4-FFF2-40B4-BE49-F238E27FC236}">
                <a16:creationId xmlns:a16="http://schemas.microsoft.com/office/drawing/2014/main" id="{0B73247B-514D-5242-BE2E-5749423702BA}"/>
              </a:ext>
            </a:extLst>
          </p:cNvPr>
          <p:cNvSpPr/>
          <p:nvPr/>
        </p:nvSpPr>
        <p:spPr>
          <a:xfrm>
            <a:off x="542716" y="2844869"/>
            <a:ext cx="3858495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fr-CH" sz="1200" dirty="0" err="1">
                <a:solidFill>
                  <a:srgbClr val="000000"/>
                </a:solidFill>
              </a:rPr>
              <a:t>Metodo</a:t>
            </a:r>
            <a:r>
              <a:rPr lang="fr-CH" sz="1200" dirty="0">
                <a:solidFill>
                  <a:srgbClr val="000000"/>
                </a:solidFill>
              </a:rPr>
              <a:t> </a:t>
            </a:r>
            <a:r>
              <a:rPr lang="fr-CH" sz="1200" dirty="0" err="1">
                <a:solidFill>
                  <a:srgbClr val="000000"/>
                </a:solidFill>
              </a:rPr>
              <a:t>scientifico</a:t>
            </a:r>
            <a:endParaRPr lang="fr-CH" sz="1200" dirty="0">
              <a:solidFill>
                <a:srgbClr val="000000"/>
              </a:solidFill>
            </a:endParaRPr>
          </a:p>
          <a:p>
            <a:pPr algn="ctr" rtl="0" latinLnBrk="1" hangingPunct="0"/>
            <a:r>
              <a:rPr lang="fr-CH" sz="1200" dirty="0" err="1">
                <a:solidFill>
                  <a:srgbClr val="000000"/>
                </a:solidFill>
              </a:rPr>
              <a:t>Ipotesi</a:t>
            </a:r>
            <a:r>
              <a:rPr lang="fr-CH" sz="1200" dirty="0">
                <a:solidFill>
                  <a:srgbClr val="000000"/>
                </a:solidFill>
              </a:rPr>
              <a:t> </a:t>
            </a:r>
            <a:r>
              <a:rPr lang="fr-CH" sz="1200" dirty="0" err="1">
                <a:solidFill>
                  <a:srgbClr val="000000"/>
                </a:solidFill>
              </a:rPr>
              <a:t>falsificabili</a:t>
            </a:r>
            <a:endParaRPr lang="fr-CH" sz="1200" dirty="0">
              <a:solidFill>
                <a:srgbClr val="000000"/>
              </a:solidFill>
            </a:endParaRPr>
          </a:p>
          <a:p>
            <a:pPr algn="ctr" rtl="0" latinLnBrk="1" hangingPunct="0"/>
            <a:r>
              <a:rPr lang="fr-CH" sz="1200" dirty="0" err="1">
                <a:solidFill>
                  <a:srgbClr val="000000"/>
                </a:solidFill>
              </a:rPr>
              <a:t>Ricerca</a:t>
            </a:r>
            <a:r>
              <a:rPr lang="fr-CH" sz="1200" dirty="0">
                <a:solidFill>
                  <a:srgbClr val="000000"/>
                </a:solidFill>
              </a:rPr>
              <a:t> delle </a:t>
            </a:r>
            <a:r>
              <a:rPr lang="fr-CH" sz="1200" b="1" dirty="0">
                <a:solidFill>
                  <a:srgbClr val="000000"/>
                </a:solidFill>
              </a:rPr>
              <a:t>«</a:t>
            </a:r>
            <a:r>
              <a:rPr lang="fr-CH" sz="1200" b="1" dirty="0" err="1">
                <a:solidFill>
                  <a:srgbClr val="000000"/>
                </a:solidFill>
              </a:rPr>
              <a:t>verità</a:t>
            </a:r>
            <a:r>
              <a:rPr lang="fr-CH" sz="1200" b="1" dirty="0">
                <a:solidFill>
                  <a:srgbClr val="000000"/>
                </a:solidFill>
              </a:rPr>
              <a:t>»</a:t>
            </a:r>
          </a:p>
          <a:p>
            <a:pPr algn="ctr" rtl="0" latinLnBrk="1" hangingPunct="0"/>
            <a:endParaRPr lang="fr-CH" sz="1200" dirty="0">
              <a:solidFill>
                <a:srgbClr val="000000"/>
              </a:solidFill>
            </a:endParaRPr>
          </a:p>
          <a:p>
            <a:pPr algn="ctr" rtl="0" latinLnBrk="1" hangingPunct="0"/>
            <a:endParaRPr lang="fr-CH" sz="1200" dirty="0">
              <a:solidFill>
                <a:srgbClr val="000000"/>
              </a:solidFill>
            </a:endParaRPr>
          </a:p>
          <a:p>
            <a:pPr algn="ctr" rtl="0" latinLnBrk="1" hangingPunct="0"/>
            <a:r>
              <a:rPr lang="de-DE" sz="1200" dirty="0" err="1">
                <a:solidFill>
                  <a:srgbClr val="000000"/>
                </a:solidFill>
              </a:rPr>
              <a:t>Cerca</a:t>
            </a:r>
            <a:r>
              <a:rPr lang="de-DE" sz="1200" dirty="0">
                <a:solidFill>
                  <a:srgbClr val="000000"/>
                </a:solidFill>
              </a:rPr>
              <a:t>, per </a:t>
            </a:r>
            <a:r>
              <a:rPr lang="de-DE" sz="1200" dirty="0" err="1">
                <a:solidFill>
                  <a:srgbClr val="000000"/>
                </a:solidFill>
              </a:rPr>
              <a:t>principio</a:t>
            </a:r>
            <a:r>
              <a:rPr lang="de-DE" sz="1200" dirty="0">
                <a:solidFill>
                  <a:srgbClr val="000000"/>
                </a:solidFill>
              </a:rPr>
              <a:t>, di </a:t>
            </a:r>
            <a:r>
              <a:rPr lang="de-DE" sz="1200" dirty="0" err="1">
                <a:solidFill>
                  <a:srgbClr val="000000"/>
                </a:solidFill>
              </a:rPr>
              <a:t>ridurre</a:t>
            </a:r>
            <a:r>
              <a:rPr lang="de-DE" sz="1200" dirty="0">
                <a:solidFill>
                  <a:srgbClr val="000000"/>
                </a:solidFill>
              </a:rPr>
              <a:t> al </a:t>
            </a:r>
            <a:r>
              <a:rPr lang="de-DE" sz="1200" dirty="0" err="1">
                <a:solidFill>
                  <a:srgbClr val="000000"/>
                </a:solidFill>
              </a:rPr>
              <a:t>minimo</a:t>
            </a:r>
            <a:r>
              <a:rPr lang="de-DE" sz="1200" dirty="0">
                <a:solidFill>
                  <a:srgbClr val="000000"/>
                </a:solidFill>
              </a:rPr>
              <a:t> i </a:t>
            </a:r>
            <a:r>
              <a:rPr lang="de-DE" sz="1200" dirty="0" err="1">
                <a:solidFill>
                  <a:srgbClr val="000000"/>
                </a:solidFill>
              </a:rPr>
              <a:t>pregiudizi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</a:p>
          <a:p>
            <a:pPr algn="ctr" rtl="0" latinLnBrk="1" hangingPunct="0"/>
            <a:r>
              <a:rPr lang="de-DE" sz="1200" dirty="0" err="1">
                <a:solidFill>
                  <a:srgbClr val="000000"/>
                </a:solidFill>
              </a:rPr>
              <a:t>personali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e</a:t>
            </a:r>
            <a:r>
              <a:rPr lang="de-DE" sz="1200" dirty="0">
                <a:solidFill>
                  <a:srgbClr val="000000"/>
                </a:solidFill>
              </a:rPr>
              <a:t> i </a:t>
            </a:r>
            <a:r>
              <a:rPr lang="de-DE" sz="1200" dirty="0" err="1">
                <a:solidFill>
                  <a:srgbClr val="000000"/>
                </a:solidFill>
              </a:rPr>
              <a:t>giudizi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soggettivi</a:t>
            </a:r>
            <a:endParaRPr lang="de-DE" sz="1200" dirty="0">
              <a:solidFill>
                <a:srgbClr val="000000"/>
              </a:solidFill>
            </a:endParaRPr>
          </a:p>
          <a:p>
            <a:pPr algn="ctr" rtl="0" latinLnBrk="1" hangingPunct="0"/>
            <a:endParaRPr lang="de-DE" sz="1200" dirty="0" err="1">
              <a:solidFill>
                <a:srgbClr val="000000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AAC03AA-38AA-204F-8608-D72AE7645135}"/>
              </a:ext>
            </a:extLst>
          </p:cNvPr>
          <p:cNvSpPr/>
          <p:nvPr/>
        </p:nvSpPr>
        <p:spPr>
          <a:xfrm>
            <a:off x="4923882" y="2844869"/>
            <a:ext cx="3858495" cy="2492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fr-CH" sz="1200" dirty="0" err="1">
                <a:solidFill>
                  <a:srgbClr val="000000"/>
                </a:solidFill>
              </a:rPr>
              <a:t>Realizzazione</a:t>
            </a:r>
            <a:r>
              <a:rPr lang="fr-CH" sz="1200" dirty="0">
                <a:solidFill>
                  <a:srgbClr val="000000"/>
                </a:solidFill>
              </a:rPr>
              <a:t> dei </a:t>
            </a:r>
            <a:r>
              <a:rPr lang="fr-CH" sz="1200" b="1" dirty="0" err="1">
                <a:solidFill>
                  <a:srgbClr val="000000"/>
                </a:solidFill>
              </a:rPr>
              <a:t>valori</a:t>
            </a:r>
            <a:endParaRPr lang="fr-CH" sz="1200" b="1" dirty="0">
              <a:solidFill>
                <a:srgbClr val="000000"/>
              </a:solidFill>
            </a:endParaRPr>
          </a:p>
          <a:p>
            <a:pPr algn="ctr" rtl="0" latinLnBrk="1" hangingPunct="0"/>
            <a:endParaRPr lang="fr-CH" sz="1200" dirty="0">
              <a:solidFill>
                <a:srgbClr val="000000"/>
              </a:solidFill>
            </a:endParaRPr>
          </a:p>
          <a:p>
            <a:pPr algn="ctr" rtl="0" latinLnBrk="1" hangingPunct="0"/>
            <a:endParaRPr lang="fr-CH" sz="1200" dirty="0">
              <a:solidFill>
                <a:srgbClr val="000000"/>
              </a:solidFill>
            </a:endParaRPr>
          </a:p>
          <a:p>
            <a:pPr algn="ctr" rtl="0" latinLnBrk="1" hangingPunct="0"/>
            <a:r>
              <a:rPr lang="de-CH" sz="1200" dirty="0" err="1">
                <a:solidFill>
                  <a:srgbClr val="000000"/>
                </a:solidFill>
              </a:rPr>
              <a:t>Perseguimento</a:t>
            </a:r>
            <a:r>
              <a:rPr lang="de-CH" sz="1200" dirty="0">
                <a:solidFill>
                  <a:srgbClr val="000000"/>
                </a:solidFill>
              </a:rPr>
              <a:t> di </a:t>
            </a:r>
            <a:r>
              <a:rPr lang="de-CH" sz="1200" dirty="0" err="1">
                <a:solidFill>
                  <a:srgbClr val="000000"/>
                </a:solidFill>
              </a:rPr>
              <a:t>obiettivi</a:t>
            </a:r>
            <a:r>
              <a:rPr lang="de-CH" sz="1200" dirty="0">
                <a:solidFill>
                  <a:srgbClr val="000000"/>
                </a:solidFill>
              </a:rPr>
              <a:t>/</a:t>
            </a:r>
            <a:r>
              <a:rPr lang="de-CH" sz="1200" dirty="0" err="1">
                <a:solidFill>
                  <a:srgbClr val="000000"/>
                </a:solidFill>
              </a:rPr>
              <a:t>principi</a:t>
            </a:r>
            <a:r>
              <a:rPr lang="de-CH" sz="1200" dirty="0">
                <a:solidFill>
                  <a:srgbClr val="000000"/>
                </a:solidFill>
              </a:rPr>
              <a:t> </a:t>
            </a:r>
            <a:r>
              <a:rPr lang="de-CH" sz="1200" dirty="0" err="1">
                <a:solidFill>
                  <a:srgbClr val="000000"/>
                </a:solidFill>
              </a:rPr>
              <a:t>spesso</a:t>
            </a:r>
            <a:r>
              <a:rPr lang="de-CH" sz="1200" dirty="0">
                <a:solidFill>
                  <a:srgbClr val="000000"/>
                </a:solidFill>
              </a:rPr>
              <a:t> </a:t>
            </a:r>
            <a:r>
              <a:rPr lang="de-CH" sz="1200" dirty="0" err="1">
                <a:solidFill>
                  <a:srgbClr val="000000"/>
                </a:solidFill>
              </a:rPr>
              <a:t>radicati</a:t>
            </a:r>
            <a:r>
              <a:rPr lang="de-CH" sz="1200" dirty="0">
                <a:solidFill>
                  <a:srgbClr val="000000"/>
                </a:solidFill>
              </a:rPr>
              <a:t> in </a:t>
            </a:r>
            <a:r>
              <a:rPr lang="de-CH" sz="1200" dirty="0" err="1">
                <a:solidFill>
                  <a:srgbClr val="000000"/>
                </a:solidFill>
              </a:rPr>
              <a:t>credenze</a:t>
            </a:r>
            <a:r>
              <a:rPr lang="de-CH" sz="1200" dirty="0">
                <a:solidFill>
                  <a:srgbClr val="000000"/>
                </a:solidFill>
              </a:rPr>
              <a:t> </a:t>
            </a:r>
            <a:r>
              <a:rPr lang="de-CH" sz="1200" dirty="0" err="1">
                <a:solidFill>
                  <a:srgbClr val="000000"/>
                </a:solidFill>
              </a:rPr>
              <a:t>e</a:t>
            </a:r>
            <a:r>
              <a:rPr lang="de-CH" sz="1200" dirty="0">
                <a:solidFill>
                  <a:srgbClr val="000000"/>
                </a:solidFill>
              </a:rPr>
              <a:t> </a:t>
            </a:r>
            <a:r>
              <a:rPr lang="de-CH" sz="1200" dirty="0" err="1">
                <a:solidFill>
                  <a:srgbClr val="000000"/>
                </a:solidFill>
              </a:rPr>
              <a:t>ideologie</a:t>
            </a:r>
            <a:r>
              <a:rPr lang="de-CH" sz="1200" dirty="0">
                <a:solidFill>
                  <a:srgbClr val="000000"/>
                </a:solidFill>
              </a:rPr>
              <a:t> </a:t>
            </a:r>
            <a:r>
              <a:rPr lang="de-CH" sz="1200" dirty="0" err="1">
                <a:solidFill>
                  <a:srgbClr val="000000"/>
                </a:solidFill>
              </a:rPr>
              <a:t>specifiche</a:t>
            </a:r>
            <a:r>
              <a:rPr lang="de-CH" sz="1200" dirty="0">
                <a:solidFill>
                  <a:srgbClr val="000000"/>
                </a:solidFill>
              </a:rPr>
              <a:t> </a:t>
            </a:r>
          </a:p>
          <a:p>
            <a:pPr algn="ctr" rtl="0" latinLnBrk="1" hangingPunct="0"/>
            <a:endParaRPr lang="de-CH" sz="1200" dirty="0">
              <a:solidFill>
                <a:srgbClr val="000000"/>
              </a:solidFill>
            </a:endParaRPr>
          </a:p>
          <a:p>
            <a:pPr algn="ctr" rtl="0" latinLnBrk="1" hangingPunct="0"/>
            <a:r>
              <a:rPr lang="de-DE" sz="1200" dirty="0" err="1">
                <a:solidFill>
                  <a:srgbClr val="000000"/>
                </a:solidFill>
              </a:rPr>
              <a:t>Azioni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che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riflettono</a:t>
            </a:r>
            <a:r>
              <a:rPr lang="de-DE" sz="1200" dirty="0">
                <a:solidFill>
                  <a:srgbClr val="000000"/>
                </a:solidFill>
              </a:rPr>
              <a:t> i </a:t>
            </a:r>
            <a:r>
              <a:rPr lang="de-DE" sz="1200" dirty="0" err="1">
                <a:solidFill>
                  <a:srgbClr val="000000"/>
                </a:solidFill>
              </a:rPr>
              <a:t>valori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e</a:t>
            </a:r>
            <a:r>
              <a:rPr lang="de-DE" sz="1200" dirty="0">
                <a:solidFill>
                  <a:srgbClr val="000000"/>
                </a:solidFill>
              </a:rPr>
              <a:t> le </a:t>
            </a:r>
            <a:r>
              <a:rPr lang="de-DE" sz="1200" dirty="0" err="1">
                <a:solidFill>
                  <a:srgbClr val="000000"/>
                </a:solidFill>
              </a:rPr>
              <a:t>priorità</a:t>
            </a:r>
            <a:r>
              <a:rPr lang="de-DE" sz="1200" dirty="0">
                <a:solidFill>
                  <a:srgbClr val="000000"/>
                </a:solidFill>
              </a:rPr>
              <a:t> della </a:t>
            </a:r>
          </a:p>
          <a:p>
            <a:pPr algn="ctr" rtl="0" latinLnBrk="1" hangingPunct="0"/>
            <a:r>
              <a:rPr lang="de-DE" sz="1200" dirty="0" err="1">
                <a:solidFill>
                  <a:srgbClr val="000000"/>
                </a:solidFill>
              </a:rPr>
              <a:t>società</a:t>
            </a:r>
            <a:endParaRPr lang="de-DE" sz="1200" dirty="0">
              <a:solidFill>
                <a:srgbClr val="000000"/>
              </a:solidFill>
            </a:endParaRPr>
          </a:p>
          <a:p>
            <a:pPr algn="ctr" rtl="0" latinLnBrk="1" hangingPunct="0"/>
            <a:endParaRPr lang="de-DE" sz="1200" dirty="0">
              <a:solidFill>
                <a:srgbClr val="000000"/>
              </a:solidFill>
            </a:endParaRPr>
          </a:p>
          <a:p>
            <a:pPr algn="ctr" rtl="0" latinLnBrk="1" hangingPunct="0"/>
            <a:r>
              <a:rPr lang="de-DE" sz="1200" dirty="0" err="1">
                <a:solidFill>
                  <a:srgbClr val="000000"/>
                </a:solidFill>
              </a:rPr>
              <a:t>Decisioni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adottate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tenendo</a:t>
            </a:r>
            <a:r>
              <a:rPr lang="de-DE" sz="1200" dirty="0">
                <a:solidFill>
                  <a:srgbClr val="000000"/>
                </a:solidFill>
              </a:rPr>
              <a:t> conto </a:t>
            </a:r>
            <a:r>
              <a:rPr lang="de-DE" sz="1200" dirty="0" err="1">
                <a:solidFill>
                  <a:srgbClr val="000000"/>
                </a:solidFill>
              </a:rPr>
              <a:t>degli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interessi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</a:p>
          <a:p>
            <a:pPr algn="ctr" rtl="0" latinLnBrk="1" hangingPunct="0"/>
            <a:r>
              <a:rPr lang="de-DE" sz="1200" dirty="0" err="1">
                <a:solidFill>
                  <a:srgbClr val="000000"/>
                </a:solidFill>
              </a:rPr>
              <a:t>divergenti</a:t>
            </a:r>
            <a:r>
              <a:rPr lang="de-DE" sz="1200" dirty="0">
                <a:solidFill>
                  <a:srgbClr val="000000"/>
                </a:solidFill>
              </a:rPr>
              <a:t> delle </a:t>
            </a:r>
            <a:r>
              <a:rPr lang="de-DE" sz="1200" dirty="0" err="1">
                <a:solidFill>
                  <a:srgbClr val="000000"/>
                </a:solidFill>
              </a:rPr>
              <a:t>parti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interessate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</a:p>
          <a:p>
            <a:pPr algn="ctr" rtl="0" latinLnBrk="1" hangingPunct="0"/>
            <a:r>
              <a:rPr lang="de-DE" sz="1200" dirty="0" err="1">
                <a:solidFill>
                  <a:srgbClr val="000000"/>
                </a:solidFill>
              </a:rPr>
              <a:t>e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dei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compromessi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tra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valori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contrastanti</a:t>
            </a:r>
            <a:endParaRPr lang="de-DE" sz="1200" dirty="0">
              <a:solidFill>
                <a:srgbClr val="000000"/>
              </a:solidFill>
            </a:endParaRPr>
          </a:p>
          <a:p>
            <a:pPr algn="ctr" rtl="0" latinLnBrk="1" hangingPunct="0"/>
            <a:endParaRPr lang="de-DE" sz="1200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432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348828D-FC4D-37B0-6318-660D7D09B6BF}"/>
              </a:ext>
            </a:extLst>
          </p:cNvPr>
          <p:cNvSpPr txBox="1"/>
          <p:nvPr/>
        </p:nvSpPr>
        <p:spPr>
          <a:xfrm>
            <a:off x="1111757" y="213382"/>
            <a:ext cx="6920484" cy="1077218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 sz="32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CH" dirty="0"/>
              <a:t>Convenzione delle Nazioni Unite </a:t>
            </a:r>
          </a:p>
          <a:p>
            <a:pPr algn="ctr"/>
            <a:r>
              <a:rPr lang="en-CH" dirty="0"/>
              <a:t>sulle sostanze psicotrope del 1971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F6077F-27D5-0349-5C14-625918344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53988"/>
            <a:ext cx="3523129" cy="35231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A3550B-9C47-2427-BF65-1459C3B2F1DE}"/>
              </a:ext>
            </a:extLst>
          </p:cNvPr>
          <p:cNvSpPr txBox="1"/>
          <p:nvPr/>
        </p:nvSpPr>
        <p:spPr>
          <a:xfrm>
            <a:off x="3361764" y="1838774"/>
            <a:ext cx="5351930" cy="3230500"/>
          </a:xfrm>
          <a:prstGeom prst="rect">
            <a:avLst/>
          </a:prstGeom>
          <a:solidFill>
            <a:srgbClr val="FFFFFF">
              <a:alpha val="82000"/>
            </a:srgbClr>
          </a:solidFill>
          <a:ln algn="ctr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80975" indent="-180975" algn="l">
              <a:lnSpc>
                <a:spcPct val="150000"/>
              </a:lnSpc>
              <a:spcBef>
                <a:spcPts val="600"/>
              </a:spcBef>
              <a:buClr>
                <a:srgbClr val="9FD0AB"/>
              </a:buClr>
              <a:buSzPct val="80000"/>
              <a:buFont typeface="Wingdings" pitchFamily="2" charset="2"/>
              <a:buChar char="§"/>
              <a:defRPr sz="1600">
                <a:solidFill>
                  <a:srgbClr val="404040"/>
                </a:solidFill>
                <a:latin typeface="+mj-lt"/>
              </a:defRPr>
            </a:lvl1pPr>
          </a:lstStyle>
          <a:p>
            <a:r>
              <a:rPr lang="en-GB" dirty="0"/>
              <a:t>Art. 7, </a:t>
            </a:r>
            <a:r>
              <a:rPr lang="en-GB" dirty="0" err="1"/>
              <a:t>ll'uso</a:t>
            </a:r>
            <a:r>
              <a:rPr lang="en-GB" dirty="0"/>
              <a:t> </a:t>
            </a:r>
            <a:r>
              <a:rPr lang="en-GB" dirty="0" err="1"/>
              <a:t>è</a:t>
            </a:r>
            <a:r>
              <a:rPr lang="en-GB" dirty="0"/>
              <a:t> </a:t>
            </a:r>
            <a:r>
              <a:rPr lang="en-GB" dirty="0" err="1"/>
              <a:t>limitato</a:t>
            </a:r>
            <a:r>
              <a:rPr lang="en-GB" dirty="0"/>
              <a:t> a </a:t>
            </a:r>
            <a:r>
              <a:rPr lang="en-GB" dirty="0" err="1"/>
              <a:t>fini</a:t>
            </a:r>
            <a:r>
              <a:rPr lang="en-GB" dirty="0"/>
              <a:t> </a:t>
            </a:r>
            <a:r>
              <a:rPr lang="en-GB" dirty="0" err="1"/>
              <a:t>scientifici</a:t>
            </a:r>
            <a:r>
              <a:rPr lang="en-GB" dirty="0"/>
              <a:t> e a </a:t>
            </a:r>
            <a:r>
              <a:rPr lang="en-GB" b="1" dirty="0" err="1"/>
              <a:t>fini</a:t>
            </a:r>
            <a:r>
              <a:rPr lang="en-GB" b="1" dirty="0"/>
              <a:t> </a:t>
            </a:r>
            <a:r>
              <a:rPr lang="en-GB" b="1" dirty="0" err="1"/>
              <a:t>medici</a:t>
            </a:r>
            <a:r>
              <a:rPr lang="en-GB" b="1" dirty="0"/>
              <a:t>       </a:t>
            </a:r>
            <a:r>
              <a:rPr lang="en-GB" b="1" dirty="0" err="1"/>
              <a:t>molto</a:t>
            </a:r>
            <a:r>
              <a:rPr lang="en-GB" b="1" dirty="0"/>
              <a:t> </a:t>
            </a:r>
            <a:r>
              <a:rPr lang="en-GB" b="1" dirty="0" err="1"/>
              <a:t>limitati</a:t>
            </a:r>
            <a:r>
              <a:rPr lang="en-GB" dirty="0"/>
              <a:t>, da </a:t>
            </a:r>
            <a:r>
              <a:rPr lang="en-GB" dirty="0" err="1"/>
              <a:t>parte</a:t>
            </a:r>
            <a:r>
              <a:rPr lang="en-GB" dirty="0"/>
              <a:t> di </a:t>
            </a:r>
            <a:r>
              <a:rPr lang="en-GB" dirty="0" err="1"/>
              <a:t>persone</a:t>
            </a:r>
            <a:r>
              <a:rPr lang="en-GB" dirty="0"/>
              <a:t> </a:t>
            </a:r>
            <a:r>
              <a:rPr lang="en-GB" dirty="0" err="1"/>
              <a:t>debitamente</a:t>
            </a:r>
            <a:r>
              <a:rPr lang="en-GB" dirty="0"/>
              <a:t> </a:t>
            </a:r>
          </a:p>
          <a:p>
            <a:r>
              <a:rPr lang="en-GB" dirty="0" err="1"/>
              <a:t>autorizzate</a:t>
            </a:r>
            <a:r>
              <a:rPr lang="en-GB" dirty="0"/>
              <a:t>, in </a:t>
            </a:r>
            <a:r>
              <a:rPr lang="en-GB" dirty="0" err="1"/>
              <a:t>strutture</a:t>
            </a:r>
            <a:r>
              <a:rPr lang="en-GB" dirty="0"/>
              <a:t> </a:t>
            </a:r>
            <a:r>
              <a:rPr lang="en-GB" dirty="0" err="1"/>
              <a:t>mediche</a:t>
            </a:r>
            <a:r>
              <a:rPr lang="en-GB" dirty="0"/>
              <a:t> o </a:t>
            </a:r>
            <a:r>
              <a:rPr lang="en-GB" dirty="0" err="1"/>
              <a:t>scientifiche</a:t>
            </a:r>
            <a:r>
              <a:rPr lang="en-GB" dirty="0"/>
              <a:t> </a:t>
            </a:r>
          </a:p>
          <a:p>
            <a:r>
              <a:rPr lang="en-GB" dirty="0" err="1"/>
              <a:t>approvate</a:t>
            </a:r>
            <a:endParaRPr lang="en-GB" dirty="0"/>
          </a:p>
          <a:p>
            <a:r>
              <a:rPr lang="en-GB" dirty="0"/>
              <a:t>Art. 7, </a:t>
            </a:r>
            <a:r>
              <a:rPr lang="en-GB" dirty="0" err="1"/>
              <a:t>lett</a:t>
            </a:r>
            <a:r>
              <a:rPr lang="en-GB" dirty="0"/>
              <a:t>. B: </a:t>
            </a:r>
            <a:r>
              <a:rPr lang="en-GB" dirty="0" err="1"/>
              <a:t>licenze</a:t>
            </a:r>
            <a:r>
              <a:rPr lang="en-GB" dirty="0"/>
              <a:t> o </a:t>
            </a:r>
            <a:r>
              <a:rPr lang="en-GB" dirty="0" err="1"/>
              <a:t>autorizzazioni</a:t>
            </a:r>
            <a:r>
              <a:rPr lang="en-GB" dirty="0"/>
              <a:t> </a:t>
            </a:r>
            <a:r>
              <a:rPr lang="en-GB" dirty="0" err="1"/>
              <a:t>speciali</a:t>
            </a:r>
            <a:r>
              <a:rPr lang="en-GB" dirty="0"/>
              <a:t>,              </a:t>
            </a:r>
            <a:r>
              <a:rPr lang="en-GB" dirty="0" err="1"/>
              <a:t>sorveglianza</a:t>
            </a:r>
            <a:r>
              <a:rPr lang="en-GB" dirty="0"/>
              <a:t>, </a:t>
            </a:r>
            <a:r>
              <a:rPr lang="en-GB" dirty="0" err="1"/>
              <a:t>limitazione</a:t>
            </a:r>
            <a:r>
              <a:rPr lang="en-GB" dirty="0"/>
              <a:t>  delle </a:t>
            </a:r>
            <a:r>
              <a:rPr lang="en-GB" dirty="0" err="1"/>
              <a:t>quantità</a:t>
            </a:r>
            <a:r>
              <a:rPr lang="en-GB" dirty="0"/>
              <a:t>, </a:t>
            </a:r>
            <a:r>
              <a:rPr lang="en-GB" dirty="0" err="1"/>
              <a:t>registrazione</a:t>
            </a:r>
            <a:r>
              <a:rPr lang="en-GB" dirty="0"/>
              <a:t> delle </a:t>
            </a:r>
            <a:r>
              <a:rPr lang="en-GB" dirty="0" err="1"/>
              <a:t>operazioni</a:t>
            </a:r>
            <a:r>
              <a:rPr lang="en-GB" dirty="0"/>
              <a:t> e </a:t>
            </a:r>
            <a:r>
              <a:rPr lang="en-GB" dirty="0" err="1"/>
              <a:t>restrizioni</a:t>
            </a:r>
            <a:r>
              <a:rPr lang="en-GB" dirty="0"/>
              <a:t> </a:t>
            </a:r>
            <a:r>
              <a:rPr lang="en-GB" dirty="0" err="1"/>
              <a:t>all'importazione</a:t>
            </a:r>
            <a:r>
              <a:rPr lang="en-GB" dirty="0"/>
              <a:t> e             </a:t>
            </a:r>
            <a:r>
              <a:rPr lang="en-GB" dirty="0" err="1"/>
              <a:t>all'esportazione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66041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C143F98-F80A-5445-B3DF-36C962D183C8}"/>
              </a:ext>
            </a:extLst>
          </p:cNvPr>
          <p:cNvSpPr/>
          <p:nvPr/>
        </p:nvSpPr>
        <p:spPr>
          <a:xfrm>
            <a:off x="783770" y="1280160"/>
            <a:ext cx="803801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2 </a:t>
            </a:r>
          </a:p>
          <a:p>
            <a:pPr algn="l"/>
            <a:r>
              <a:rPr lang="de-CH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Definizioni</a:t>
            </a:r>
            <a:r>
              <a:rPr lang="de-CH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l"/>
            <a:endParaRPr lang="de-C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della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legge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s’intendono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per:</a:t>
            </a:r>
          </a:p>
          <a:p>
            <a:pPr algn="l"/>
            <a:endParaRPr lang="de-C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 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sostanze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psicotrope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sostanze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generano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dipendenza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contenenti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allucinogeni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il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lisergide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la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mescalina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aventi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effetto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simile a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sostanze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</a:t>
            </a:r>
            <a:endParaRPr lang="de-C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C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 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sostanze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prime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piante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funghi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loro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nonché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composti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chimici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F06BC69-483E-7A4B-B1BB-4C5F303F7096}"/>
              </a:ext>
            </a:extLst>
          </p:cNvPr>
          <p:cNvSpPr txBox="1"/>
          <p:nvPr/>
        </p:nvSpPr>
        <p:spPr>
          <a:xfrm>
            <a:off x="1037700" y="209133"/>
            <a:ext cx="706860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36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Legge </a:t>
            </a:r>
            <a:r>
              <a:rPr kumimoji="0" lang="de-DE" sz="3600" b="1" i="0" u="none" strike="noStrike" cap="none" spc="0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sugli</a:t>
            </a:r>
            <a:r>
              <a:rPr kumimoji="0" lang="de-DE" sz="36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de-DE" sz="3600" b="1" i="0" u="none" strike="noStrike" cap="none" spc="0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stupefacenti</a:t>
            </a:r>
            <a:r>
              <a:rPr kumimoji="0" lang="de-DE" sz="36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kumimoji="0" lang="de-DE" sz="3600" b="1" i="0" u="none" strike="noStrike" cap="none" spc="0" normalizeH="0" baseline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LStup</a:t>
            </a:r>
            <a:endParaRPr kumimoji="0" lang="de-DE" sz="3600" b="1" i="0" u="none" strike="noStrike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11731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C143F98-F80A-5445-B3DF-36C962D183C8}"/>
              </a:ext>
            </a:extLst>
          </p:cNvPr>
          <p:cNvSpPr/>
          <p:nvPr/>
        </p:nvSpPr>
        <p:spPr>
          <a:xfrm>
            <a:off x="748936" y="1859339"/>
            <a:ext cx="803801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CH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8 </a:t>
            </a:r>
          </a:p>
          <a:p>
            <a:pPr algn="l"/>
            <a:endParaRPr lang="de-CH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H" sz="1800" dirty="0"/>
              <a:t>Se non vi ostano convenzioni internazionali, l’Ufficio federale della sanità pubblica (UFSP) può rilasciare autorizzazioni eccezionali per la coltivazione, l’importazione, la fabbricazione e la messa in commercio degli stupefacenti:</a:t>
            </a:r>
          </a:p>
          <a:p>
            <a:r>
              <a:rPr lang="en-CH" sz="1800" dirty="0"/>
              <a:t>a. </a:t>
            </a:r>
          </a:p>
          <a:p>
            <a:r>
              <a:rPr lang="en-CH" sz="1800" dirty="0"/>
              <a:t>…. se tali stupefacenti sono utilizzati per …</a:t>
            </a:r>
          </a:p>
          <a:p>
            <a:pPr marL="533400" indent="-173038"/>
            <a:r>
              <a:rPr lang="en-CH" sz="1800" dirty="0"/>
              <a:t>la ricerca scientifica</a:t>
            </a:r>
          </a:p>
          <a:p>
            <a:pPr marL="533400" indent="-173038"/>
            <a:r>
              <a:rPr lang="en-CH" sz="1800" dirty="0"/>
              <a:t>per lo sviluppo di medicamenti </a:t>
            </a:r>
          </a:p>
          <a:p>
            <a:pPr marL="533400" indent="-173038"/>
            <a:r>
              <a:rPr lang="en-CH" sz="1800" dirty="0"/>
              <a:t>per un’applicazione medica limitata</a:t>
            </a:r>
          </a:p>
          <a:p>
            <a:pPr algn="l"/>
            <a:endParaRPr lang="de-CH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F06BC69-483E-7A4B-B1BB-4C5F303F7096}"/>
              </a:ext>
            </a:extLst>
          </p:cNvPr>
          <p:cNvSpPr txBox="1"/>
          <p:nvPr/>
        </p:nvSpPr>
        <p:spPr>
          <a:xfrm>
            <a:off x="3568336" y="357051"/>
            <a:ext cx="1690525" cy="769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44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LStup</a:t>
            </a:r>
          </a:p>
        </p:txBody>
      </p:sp>
    </p:spTree>
    <p:extLst>
      <p:ext uri="{BB962C8B-B14F-4D97-AF65-F5344CB8AC3E}">
        <p14:creationId xmlns:p14="http://schemas.microsoft.com/office/powerpoint/2010/main" val="16625831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C143F98-F80A-5445-B3DF-36C962D183C8}"/>
              </a:ext>
            </a:extLst>
          </p:cNvPr>
          <p:cNvSpPr/>
          <p:nvPr/>
        </p:nvSpPr>
        <p:spPr>
          <a:xfrm>
            <a:off x="1019415" y="2476693"/>
            <a:ext cx="7492574" cy="1881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11</a:t>
            </a:r>
          </a:p>
          <a:p>
            <a:pPr algn="l">
              <a:lnSpc>
                <a:spcPct val="150000"/>
              </a:lnSpc>
            </a:pPr>
            <a:endParaRPr lang="de-C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tenuti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usare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dispensare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prescrivere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stupefacenti</a:t>
            </a:r>
            <a:r>
              <a:rPr lang="de-CH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nella</a:t>
            </a:r>
            <a:r>
              <a:rPr lang="de-CH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misura</a:t>
            </a:r>
            <a:r>
              <a:rPr lang="de-CH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ammessa</a:t>
            </a:r>
            <a:r>
              <a:rPr lang="de-CH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dalla</a:t>
            </a:r>
            <a:r>
              <a:rPr lang="de-CH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scienza</a:t>
            </a:r>
            <a:endParaRPr lang="de-C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F06BC69-483E-7A4B-B1BB-4C5F303F7096}"/>
              </a:ext>
            </a:extLst>
          </p:cNvPr>
          <p:cNvSpPr txBox="1"/>
          <p:nvPr/>
        </p:nvSpPr>
        <p:spPr>
          <a:xfrm>
            <a:off x="3568336" y="357051"/>
            <a:ext cx="1690525" cy="769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44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LStup</a:t>
            </a:r>
          </a:p>
        </p:txBody>
      </p:sp>
    </p:spTree>
    <p:extLst>
      <p:ext uri="{BB962C8B-B14F-4D97-AF65-F5344CB8AC3E}">
        <p14:creationId xmlns:p14="http://schemas.microsoft.com/office/powerpoint/2010/main" val="18967951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328D21-F927-445C-D808-E056A326C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130" y="779930"/>
            <a:ext cx="1210235" cy="1210235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D5DC366-3851-0787-9B51-7A6F905C2868}"/>
              </a:ext>
            </a:extLst>
          </p:cNvPr>
          <p:cNvGrpSpPr/>
          <p:nvPr/>
        </p:nvGrpSpPr>
        <p:grpSpPr>
          <a:xfrm>
            <a:off x="3570193" y="779930"/>
            <a:ext cx="2003612" cy="1671900"/>
            <a:chOff x="3570193" y="779930"/>
            <a:chExt cx="2003612" cy="167190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34495FA-E466-C1C8-CB76-765AD5A421D2}"/>
                </a:ext>
              </a:extLst>
            </p:cNvPr>
            <p:cNvSpPr txBox="1"/>
            <p:nvPr/>
          </p:nvSpPr>
          <p:spPr>
            <a:xfrm>
              <a:off x="3570193" y="1990165"/>
              <a:ext cx="2003612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en-CH" sz="1200" b="0" i="0" u="none" strike="noStrike" dirty="0">
                  <a:solidFill>
                    <a:sysClr val="windowText" lastClr="000000"/>
                  </a:solidFill>
                  <a:effectLst/>
                </a:rPr>
                <a:t>Servizio Applicazione della legge sugli stupefacenti </a:t>
              </a:r>
              <a:endParaRPr lang="en-CH" sz="1200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E1B3774-DEE8-6E38-DC45-911B1F743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6882" y="779930"/>
              <a:ext cx="1210235" cy="1210235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A537685-CFD3-13E1-C74E-CF0891C4FE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3827">
            <a:off x="2681078" y="989109"/>
            <a:ext cx="1210235" cy="7029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E1F6D9-1A45-140E-723B-390B97E2625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50113" y="2725796"/>
            <a:ext cx="682406" cy="13447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448155B-9CA8-CA9C-15A8-807AB856FF41}"/>
              </a:ext>
            </a:extLst>
          </p:cNvPr>
          <p:cNvGrpSpPr/>
          <p:nvPr/>
        </p:nvGrpSpPr>
        <p:grpSpPr>
          <a:xfrm>
            <a:off x="4108075" y="3198141"/>
            <a:ext cx="1617008" cy="927847"/>
            <a:chOff x="4108075" y="3198141"/>
            <a:chExt cx="1617008" cy="92784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C535FD5-FE5D-88BB-75F1-8156F8F28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8075" y="3198141"/>
              <a:ext cx="927847" cy="927847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B1970AB-2A13-D55F-BFB8-48A192D11852}"/>
                </a:ext>
              </a:extLst>
            </p:cNvPr>
            <p:cNvSpPr txBox="1"/>
            <p:nvPr/>
          </p:nvSpPr>
          <p:spPr>
            <a:xfrm>
              <a:off x="5005664" y="3523564"/>
              <a:ext cx="719419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en-CH" sz="1200" b="0" i="0" u="none" strike="noStrike" dirty="0">
                  <a:solidFill>
                    <a:sysClr val="windowText" lastClr="000000"/>
                  </a:solidFill>
                  <a:effectLst/>
                </a:rPr>
                <a:t>Medico</a:t>
              </a:r>
              <a:endParaRPr lang="en-CH" sz="1200" dirty="0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74B4F2F-1E24-79C3-4814-B7B00A99DAFD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4311483" y="2725796"/>
            <a:ext cx="682406" cy="1344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C638C1D-0AB3-0D64-E22C-1F1F14B0D7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509" y="4548327"/>
            <a:ext cx="601897" cy="601897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039800-FD28-94D5-9BDA-A17A507F33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5933" y="4571350"/>
            <a:ext cx="601897" cy="601897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1563747-EA0D-8F0B-C464-C8AD57CABA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4876172" y="4548326"/>
            <a:ext cx="601897" cy="601897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ED12961-A458-D964-694D-E3A0965D58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5936596" y="4495130"/>
            <a:ext cx="601897" cy="601897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112A7C8-81C4-6A63-DE99-BF92BFDC98AA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66891">
            <a:off x="3074456" y="4127943"/>
            <a:ext cx="730567" cy="14396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545DDA-D2A2-478A-504D-4DDCE9059487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33109" flipH="1">
            <a:off x="5141361" y="4131164"/>
            <a:ext cx="730567" cy="1439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CBA05AB-6BDD-483C-78E0-C67EA4276503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46398">
            <a:off x="4054215" y="4299797"/>
            <a:ext cx="337632" cy="6653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1D57BC7-5D06-6D02-DE45-D671E1537E53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53602" flipH="1" flipV="1">
            <a:off x="4681195" y="4302547"/>
            <a:ext cx="389953" cy="7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711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638930" y="266695"/>
            <a:ext cx="6237605" cy="646331"/>
          </a:xfr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1350"/>
              </a:spcAft>
              <a:buClr>
                <a:srgbClr val="EA81E9"/>
              </a:buClr>
            </a:pPr>
            <a:r>
              <a:rPr lang="fr-CH" b="1" dirty="0" err="1">
                <a:solidFill>
                  <a:schemeClr val="bg1">
                    <a:lumMod val="50000"/>
                  </a:schemeClr>
                </a:solidFill>
              </a:rPr>
              <a:t>Autorizzazione</a:t>
            </a:r>
            <a:r>
              <a:rPr lang="fr-CH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CH" b="1" dirty="0" err="1">
                <a:solidFill>
                  <a:schemeClr val="bg1">
                    <a:lumMod val="50000"/>
                  </a:schemeClr>
                </a:solidFill>
              </a:rPr>
              <a:t>eccezionale</a:t>
            </a:r>
            <a:endParaRPr lang="fr-CH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142DA2F-AC6D-0340-B4EF-F810AB7ABE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hotocopy trans="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419439"/>
            <a:ext cx="3937000" cy="3937000"/>
          </a:xfrm>
          <a:prstGeom prst="rect">
            <a:avLst/>
          </a:prstGeom>
        </p:spPr>
      </p:pic>
      <p:sp>
        <p:nvSpPr>
          <p:cNvPr id="1741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976282" y="1754494"/>
            <a:ext cx="5919681" cy="3266890"/>
          </a:xfrm>
          <a:solidFill>
            <a:srgbClr val="FFFFFF">
              <a:alpha val="97000"/>
            </a:srgbClr>
          </a:solidFill>
        </p:spPr>
        <p:txBody>
          <a:bodyPr/>
          <a:lstStyle/>
          <a:p>
            <a:pPr marL="214313" indent="-214313" algn="l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Char char="•"/>
            </a:pPr>
            <a:r>
              <a:rPr lang="en-US" sz="1800" dirty="0"/>
              <a:t>Solo il medico </a:t>
            </a:r>
            <a:r>
              <a:rPr lang="en-US" sz="1800" dirty="0" err="1"/>
              <a:t>curante</a:t>
            </a:r>
            <a:r>
              <a:rPr lang="en-US" sz="1800" dirty="0"/>
              <a:t> (</a:t>
            </a:r>
            <a:r>
              <a:rPr lang="en-US" sz="1800" dirty="0" err="1"/>
              <a:t>ovvero</a:t>
            </a:r>
            <a:r>
              <a:rPr lang="en-US" sz="1800" dirty="0"/>
              <a:t> il medico </a:t>
            </a:r>
            <a:r>
              <a:rPr lang="en-US" sz="1800" dirty="0" err="1"/>
              <a:t>che</a:t>
            </a:r>
            <a:r>
              <a:rPr lang="en-US" sz="1800" dirty="0"/>
              <a:t> </a:t>
            </a:r>
            <a:r>
              <a:rPr lang="en-US" sz="1800" dirty="0" err="1"/>
              <a:t>somministra</a:t>
            </a:r>
            <a:r>
              <a:rPr lang="en-US" sz="1800" dirty="0"/>
              <a:t> la </a:t>
            </a:r>
            <a:r>
              <a:rPr lang="en-US" sz="1800" dirty="0" err="1"/>
              <a:t>sostanza</a:t>
            </a:r>
            <a:r>
              <a:rPr lang="en-US" sz="1800" dirty="0"/>
              <a:t>) </a:t>
            </a:r>
            <a:r>
              <a:rPr lang="en-US" sz="1800" dirty="0" err="1"/>
              <a:t>può</a:t>
            </a:r>
            <a:r>
              <a:rPr lang="en-US" sz="1800" dirty="0"/>
              <a:t> </a:t>
            </a:r>
            <a:r>
              <a:rPr lang="en-US" sz="1800" dirty="0" err="1"/>
              <a:t>presentare</a:t>
            </a:r>
            <a:r>
              <a:rPr lang="en-US" sz="1800" dirty="0"/>
              <a:t> la </a:t>
            </a:r>
            <a:r>
              <a:rPr lang="en-US" sz="1800" dirty="0" err="1"/>
              <a:t>richiesta</a:t>
            </a:r>
            <a:r>
              <a:rPr lang="en-US" sz="1800" dirty="0"/>
              <a:t>, </a:t>
            </a:r>
            <a:r>
              <a:rPr lang="en-US" sz="1800" dirty="0" err="1"/>
              <a:t>previo</a:t>
            </a:r>
            <a:r>
              <a:rPr lang="en-US" sz="1800" dirty="0"/>
              <a:t> </a:t>
            </a:r>
            <a:r>
              <a:rPr lang="en-US" sz="1800" dirty="0" err="1"/>
              <a:t>consenso</a:t>
            </a:r>
            <a:r>
              <a:rPr lang="en-US" sz="1800" dirty="0"/>
              <a:t> </a:t>
            </a:r>
            <a:r>
              <a:rPr lang="en-US" sz="1800" dirty="0" err="1"/>
              <a:t>scritto</a:t>
            </a:r>
            <a:r>
              <a:rPr lang="en-US" sz="1800" dirty="0"/>
              <a:t> del </a:t>
            </a:r>
            <a:r>
              <a:rPr lang="en-US" sz="1800" dirty="0" err="1"/>
              <a:t>paziente</a:t>
            </a:r>
            <a:endParaRPr lang="en-US" sz="1800" dirty="0"/>
          </a:p>
          <a:p>
            <a:pPr marL="214313" indent="-214313" algn="l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Char char="•"/>
            </a:pPr>
            <a:r>
              <a:rPr lang="en-US" sz="1800" dirty="0"/>
              <a:t>Le </a:t>
            </a:r>
            <a:r>
              <a:rPr lang="en-US" sz="1800" dirty="0" err="1"/>
              <a:t>richieste</a:t>
            </a:r>
            <a:r>
              <a:rPr lang="en-US" sz="1800" dirty="0"/>
              <a:t> </a:t>
            </a:r>
            <a:r>
              <a:rPr lang="en-US" sz="1800" dirty="0" err="1"/>
              <a:t>presentate</a:t>
            </a:r>
            <a:r>
              <a:rPr lang="en-US" sz="1800" dirty="0"/>
              <a:t> </a:t>
            </a:r>
            <a:r>
              <a:rPr lang="en-US" sz="1800" dirty="0" err="1"/>
              <a:t>direttamente</a:t>
            </a:r>
            <a:r>
              <a:rPr lang="en-US" sz="1800" dirty="0"/>
              <a:t> </a:t>
            </a:r>
            <a:r>
              <a:rPr lang="en-US" sz="1800" dirty="0" err="1"/>
              <a:t>dai</a:t>
            </a:r>
            <a:r>
              <a:rPr lang="en-US" sz="1800" dirty="0"/>
              <a:t> </a:t>
            </a:r>
            <a:r>
              <a:rPr lang="en-US" sz="1800" dirty="0" err="1"/>
              <a:t>pazienti</a:t>
            </a:r>
            <a:r>
              <a:rPr lang="en-US" sz="1800" dirty="0"/>
              <a:t> non </a:t>
            </a:r>
            <a:r>
              <a:rPr lang="en-US" sz="1800" dirty="0" err="1"/>
              <a:t>sono</a:t>
            </a:r>
            <a:r>
              <a:rPr lang="en-US" sz="1800" dirty="0"/>
              <a:t> </a:t>
            </a:r>
            <a:r>
              <a:rPr lang="en-US" sz="1800" dirty="0" err="1"/>
              <a:t>ammissibili</a:t>
            </a:r>
            <a:endParaRPr lang="en-US" sz="1800" dirty="0"/>
          </a:p>
          <a:p>
            <a:pPr marL="214313" indent="-214313" algn="l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Char char="•"/>
            </a:pPr>
            <a:r>
              <a:rPr lang="en-US" sz="1800" dirty="0" err="1"/>
              <a:t>Anche</a:t>
            </a:r>
            <a:r>
              <a:rPr lang="en-US" sz="1800" dirty="0"/>
              <a:t> la </a:t>
            </a:r>
            <a:r>
              <a:rPr lang="en-US" sz="1800" dirty="0" err="1"/>
              <a:t>relazione</a:t>
            </a:r>
            <a:r>
              <a:rPr lang="en-US" sz="1800" dirty="0"/>
              <a:t> finale </a:t>
            </a:r>
            <a:r>
              <a:rPr lang="en-US" sz="1800" dirty="0" err="1"/>
              <a:t>viene</a:t>
            </a:r>
            <a:r>
              <a:rPr lang="en-US" sz="1800" dirty="0"/>
              <a:t> </a:t>
            </a:r>
            <a:r>
              <a:rPr lang="en-US" sz="1800" dirty="0" err="1"/>
              <a:t>presentata</a:t>
            </a:r>
            <a:r>
              <a:rPr lang="en-US" sz="1800" dirty="0"/>
              <a:t> dal medico </a:t>
            </a:r>
            <a:r>
              <a:rPr lang="en-US" sz="1800" dirty="0" err="1"/>
              <a:t>curante</a:t>
            </a:r>
            <a:endParaRPr lang="en-US" sz="1800" dirty="0"/>
          </a:p>
          <a:p>
            <a:pPr marL="214313" indent="-214313" algn="l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Char char="•"/>
            </a:pPr>
            <a:endParaRPr lang="en-US" sz="1800" dirty="0"/>
          </a:p>
          <a:p>
            <a:pPr marL="214313" indent="-214313" algn="l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Char char="•"/>
            </a:pPr>
            <a:endParaRPr lang="en-US" sz="1800" dirty="0"/>
          </a:p>
          <a:p>
            <a:pPr marL="214313" indent="-214313" algn="l">
              <a:lnSpc>
                <a:spcPct val="150000"/>
              </a:lnSpc>
              <a:spcAft>
                <a:spcPts val="300"/>
              </a:spcAft>
              <a:buClr>
                <a:srgbClr val="9FD0AB"/>
              </a:buClr>
              <a:buChar char="•"/>
            </a:pPr>
            <a:endParaRPr lang="en-US" sz="1800" dirty="0" err="1"/>
          </a:p>
        </p:txBody>
      </p:sp>
    </p:spTree>
    <p:extLst>
      <p:ext uri="{BB962C8B-B14F-4D97-AF65-F5344CB8AC3E}">
        <p14:creationId xmlns:p14="http://schemas.microsoft.com/office/powerpoint/2010/main" val="6479741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17305E76-C476-F04B-B0DA-22879A7624F5}"/>
              </a:ext>
            </a:extLst>
          </p:cNvPr>
          <p:cNvSpPr txBox="1">
            <a:spLocks noChangeArrowheads="1"/>
          </p:cNvSpPr>
          <p:nvPr/>
        </p:nvSpPr>
        <p:spPr>
          <a:xfrm>
            <a:off x="539361" y="248766"/>
            <a:ext cx="8210929" cy="1154162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ts val="600"/>
              </a:spcBef>
              <a:buClr>
                <a:srgbClr val="EA81E9"/>
              </a:buClr>
            </a:pP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Richiesta</a:t>
            </a: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 di </a:t>
            </a: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autorizzazione</a:t>
            </a: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straordinaria</a:t>
            </a:r>
            <a:endParaRPr lang="fr-CH" sz="32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spcBef>
                <a:spcPts val="600"/>
              </a:spcBef>
              <a:buClr>
                <a:srgbClr val="EA81E9"/>
              </a:buClr>
            </a:pPr>
            <a:endParaRPr lang="fr-CH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20EBB8F-5844-BC4E-A973-306848034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hotocopy trans="8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79819"/>
            <a:ext cx="4339771" cy="4339771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108EB70A-5073-0443-A402-FFAC8EF7C022}"/>
              </a:ext>
            </a:extLst>
          </p:cNvPr>
          <p:cNvSpPr/>
          <p:nvPr/>
        </p:nvSpPr>
        <p:spPr>
          <a:xfrm>
            <a:off x="3281082" y="1299881"/>
            <a:ext cx="5469209" cy="3899648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/>
          <a:lstStyle/>
          <a:p>
            <a:r>
              <a:rPr lang="en-CH" sz="1400" dirty="0"/>
              <a:t>Lettera in cui si motiva l'utilità e la necessità della prescrizione di una determinata sostanza a un determinato paziente</a:t>
            </a:r>
          </a:p>
          <a:p>
            <a:br>
              <a:rPr lang="en-CH" sz="1400" dirty="0"/>
            </a:br>
            <a:r>
              <a:rPr lang="fr-CH" sz="1400" dirty="0">
                <a:solidFill>
                  <a:srgbClr val="404040"/>
                </a:solidFill>
              </a:rPr>
              <a:t>Dati </a:t>
            </a:r>
            <a:r>
              <a:rPr lang="fr-CH" sz="1400" dirty="0" err="1">
                <a:solidFill>
                  <a:srgbClr val="404040"/>
                </a:solidFill>
              </a:rPr>
              <a:t>relativi</a:t>
            </a:r>
            <a:r>
              <a:rPr lang="fr-CH" sz="1400" dirty="0">
                <a:solidFill>
                  <a:srgbClr val="404040"/>
                </a:solidFill>
              </a:rPr>
              <a:t> al </a:t>
            </a:r>
            <a:r>
              <a:rPr lang="fr-CH" sz="1400" dirty="0" err="1">
                <a:solidFill>
                  <a:srgbClr val="404040"/>
                </a:solidFill>
              </a:rPr>
              <a:t>paziente</a:t>
            </a:r>
            <a:r>
              <a:rPr lang="fr-CH" sz="1400" dirty="0">
                <a:solidFill>
                  <a:srgbClr val="404040"/>
                </a:solidFill>
              </a:rPr>
              <a:t> (nome, </a:t>
            </a:r>
            <a:r>
              <a:rPr lang="fr-CH" sz="1400" dirty="0" err="1">
                <a:solidFill>
                  <a:srgbClr val="404040"/>
                </a:solidFill>
              </a:rPr>
              <a:t>sesso</a:t>
            </a:r>
            <a:r>
              <a:rPr lang="fr-CH" sz="1400" dirty="0">
                <a:solidFill>
                  <a:srgbClr val="404040"/>
                </a:solidFill>
              </a:rPr>
              <a:t>, data di </a:t>
            </a:r>
            <a:r>
              <a:rPr lang="fr-CH" sz="1400" dirty="0" err="1">
                <a:solidFill>
                  <a:srgbClr val="404040"/>
                </a:solidFill>
              </a:rPr>
              <a:t>nascita</a:t>
            </a:r>
            <a:r>
              <a:rPr lang="fr-CH" sz="1400" dirty="0">
                <a:solidFill>
                  <a:srgbClr val="404040"/>
                </a:solidFill>
              </a:rPr>
              <a:t> e </a:t>
            </a:r>
            <a:r>
              <a:rPr lang="fr-CH" sz="1400" dirty="0" err="1">
                <a:solidFill>
                  <a:srgbClr val="404040"/>
                </a:solidFill>
              </a:rPr>
              <a:t>indirizzo</a:t>
            </a:r>
            <a:r>
              <a:rPr lang="fr-CH" sz="1400" dirty="0">
                <a:solidFill>
                  <a:srgbClr val="404040"/>
                </a:solidFill>
              </a:rPr>
              <a:t>)</a:t>
            </a: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>
                <a:solidFill>
                  <a:srgbClr val="404040"/>
                </a:solidFill>
              </a:rPr>
              <a:t>Le </a:t>
            </a:r>
            <a:r>
              <a:rPr lang="fr-CH" sz="1400" dirty="0" err="1">
                <a:solidFill>
                  <a:srgbClr val="404040"/>
                </a:solidFill>
              </a:rPr>
              <a:t>diagnosi</a:t>
            </a:r>
            <a:endParaRPr lang="fr-CH" sz="1400" dirty="0">
              <a:solidFill>
                <a:srgbClr val="404040"/>
              </a:solidFill>
            </a:endParaRP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>
                <a:solidFill>
                  <a:srgbClr val="404040"/>
                </a:solidFill>
              </a:rPr>
              <a:t>L’</a:t>
            </a:r>
            <a:r>
              <a:rPr lang="fr-CH" sz="1400" dirty="0" err="1">
                <a:solidFill>
                  <a:srgbClr val="404040"/>
                </a:solidFill>
              </a:rPr>
              <a:t>indicazione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terapeutica</a:t>
            </a:r>
            <a:endParaRPr lang="de-CH" sz="1400" dirty="0">
              <a:solidFill>
                <a:srgbClr val="404040"/>
              </a:solidFill>
            </a:endParaRPr>
          </a:p>
          <a:p>
            <a:pPr marL="536575" lvl="1" indent="-179388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 err="1">
                <a:solidFill>
                  <a:srgbClr val="404040"/>
                </a:solidFill>
              </a:rPr>
              <a:t>Motivazione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del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trattamento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richiesto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</a:p>
          <a:p>
            <a:pPr marL="536575" lvl="1" indent="-179388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 err="1">
                <a:solidFill>
                  <a:srgbClr val="404040"/>
                </a:solidFill>
              </a:rPr>
              <a:t>Utilità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b="1" u="sng" dirty="0">
                <a:solidFill>
                  <a:srgbClr val="404040"/>
                </a:solidFill>
              </a:rPr>
              <a:t>e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necessità</a:t>
            </a:r>
            <a:r>
              <a:rPr lang="fr-CH" sz="1400" dirty="0">
                <a:solidFill>
                  <a:srgbClr val="404040"/>
                </a:solidFill>
              </a:rPr>
              <a:t>!</a:t>
            </a:r>
            <a:endParaRPr lang="de-CH" sz="1400" dirty="0">
              <a:solidFill>
                <a:srgbClr val="404040"/>
              </a:solidFill>
            </a:endParaRP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>
                <a:solidFill>
                  <a:srgbClr val="404040"/>
                </a:solidFill>
              </a:rPr>
              <a:t>Il </a:t>
            </a:r>
            <a:r>
              <a:rPr lang="fr-CH" sz="1400" dirty="0" err="1">
                <a:solidFill>
                  <a:srgbClr val="404040"/>
                </a:solidFill>
              </a:rPr>
              <a:t>farmaco</a:t>
            </a:r>
            <a:r>
              <a:rPr lang="fr-CH" sz="1400" dirty="0">
                <a:solidFill>
                  <a:srgbClr val="404040"/>
                </a:solidFill>
              </a:rPr>
              <a:t> (LSD, </a:t>
            </a:r>
            <a:r>
              <a:rPr lang="fr-CH" sz="1400" dirty="0" err="1">
                <a:solidFill>
                  <a:srgbClr val="404040"/>
                </a:solidFill>
              </a:rPr>
              <a:t>psilocibina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ecc</a:t>
            </a:r>
            <a:r>
              <a:rPr lang="fr-CH" sz="1400" dirty="0">
                <a:solidFill>
                  <a:srgbClr val="404040"/>
                </a:solidFill>
              </a:rPr>
              <a:t>.) e il </a:t>
            </a:r>
            <a:r>
              <a:rPr lang="fr-CH" sz="1400" dirty="0" err="1">
                <a:solidFill>
                  <a:srgbClr val="404040"/>
                </a:solidFill>
              </a:rPr>
              <a:t>loro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dosaggio</a:t>
            </a:r>
            <a:endParaRPr lang="fr-CH" sz="1400" dirty="0">
              <a:solidFill>
                <a:srgbClr val="404040"/>
              </a:solidFill>
            </a:endParaRP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 err="1">
                <a:solidFill>
                  <a:srgbClr val="404040"/>
                </a:solidFill>
              </a:rPr>
              <a:t>Durata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prevista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del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trattamento</a:t>
            </a:r>
            <a:r>
              <a:rPr lang="fr-CH" sz="1400" dirty="0">
                <a:solidFill>
                  <a:srgbClr val="404040"/>
                </a:solidFill>
              </a:rPr>
              <a:t>, </a:t>
            </a:r>
            <a:r>
              <a:rPr lang="fr-CH" sz="1400" dirty="0" err="1">
                <a:solidFill>
                  <a:srgbClr val="404040"/>
                </a:solidFill>
              </a:rPr>
              <a:t>numero</a:t>
            </a:r>
            <a:r>
              <a:rPr lang="fr-CH" sz="1400" dirty="0">
                <a:solidFill>
                  <a:srgbClr val="404040"/>
                </a:solidFill>
              </a:rPr>
              <a:t> di </a:t>
            </a:r>
            <a:r>
              <a:rPr lang="fr-CH" sz="1400" dirty="0" err="1">
                <a:solidFill>
                  <a:srgbClr val="404040"/>
                </a:solidFill>
              </a:rPr>
              <a:t>applicazioni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previste</a:t>
            </a:r>
            <a:endParaRPr lang="de-CH" sz="1400" dirty="0">
              <a:solidFill>
                <a:srgbClr val="404040"/>
              </a:solidFill>
            </a:endParaRP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>
                <a:solidFill>
                  <a:srgbClr val="404040"/>
                </a:solidFill>
              </a:rPr>
              <a:t>L'</a:t>
            </a:r>
            <a:r>
              <a:rPr lang="fr-CH" sz="1400" dirty="0" err="1">
                <a:solidFill>
                  <a:srgbClr val="404040"/>
                </a:solidFill>
              </a:rPr>
              <a:t>effetto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desiderato</a:t>
            </a:r>
            <a:r>
              <a:rPr lang="fr-CH" sz="1400" dirty="0">
                <a:solidFill>
                  <a:srgbClr val="404040"/>
                </a:solidFill>
              </a:rPr>
              <a:t> (ad es. </a:t>
            </a:r>
            <a:r>
              <a:rPr lang="fr-CH" sz="1400" dirty="0" err="1">
                <a:solidFill>
                  <a:srgbClr val="404040"/>
                </a:solidFill>
              </a:rPr>
              <a:t>effetto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antidepressivo</a:t>
            </a:r>
            <a:r>
              <a:rPr lang="fr-CH" sz="1400" dirty="0">
                <a:solidFill>
                  <a:srgbClr val="404040"/>
                </a:solidFill>
              </a:rPr>
              <a:t>, </a:t>
            </a:r>
            <a:r>
              <a:rPr lang="fr-CH" sz="1400" dirty="0" err="1">
                <a:solidFill>
                  <a:srgbClr val="404040"/>
                </a:solidFill>
              </a:rPr>
              <a:t>riattivazione</a:t>
            </a:r>
            <a:r>
              <a:rPr lang="fr-CH" sz="1400" dirty="0">
                <a:solidFill>
                  <a:srgbClr val="404040"/>
                </a:solidFill>
              </a:rPr>
              <a:t> di un </a:t>
            </a:r>
            <a:r>
              <a:rPr lang="fr-CH" sz="1400" dirty="0" err="1">
                <a:solidFill>
                  <a:srgbClr val="404040"/>
                </a:solidFill>
              </a:rPr>
              <a:t>processo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psicoterapeutico</a:t>
            </a:r>
            <a:r>
              <a:rPr lang="fr-CH" sz="1400" dirty="0">
                <a:solidFill>
                  <a:srgbClr val="404040"/>
                </a:solidFill>
              </a:rPr>
              <a:t> </a:t>
            </a:r>
            <a:r>
              <a:rPr lang="fr-CH" sz="1400" dirty="0" err="1">
                <a:solidFill>
                  <a:srgbClr val="404040"/>
                </a:solidFill>
              </a:rPr>
              <a:t>specifico</a:t>
            </a:r>
            <a:r>
              <a:rPr lang="fr-CH" sz="1400" dirty="0">
                <a:solidFill>
                  <a:srgbClr val="404040"/>
                </a:solidFill>
              </a:rPr>
              <a:t>, </a:t>
            </a:r>
            <a:r>
              <a:rPr lang="fr-CH" sz="1400" dirty="0" err="1">
                <a:solidFill>
                  <a:srgbClr val="404040"/>
                </a:solidFill>
              </a:rPr>
              <a:t>ecc</a:t>
            </a:r>
            <a:r>
              <a:rPr lang="fr-CH" sz="1400" dirty="0">
                <a:solidFill>
                  <a:srgbClr val="404040"/>
                </a:solidFill>
              </a:rPr>
              <a:t>.)</a:t>
            </a: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 err="1">
                <a:solidFill>
                  <a:srgbClr val="404040"/>
                </a:solidFill>
              </a:rPr>
              <a:t>Provenienza</a:t>
            </a:r>
            <a:r>
              <a:rPr lang="fr-CH" sz="1400" dirty="0">
                <a:solidFill>
                  <a:srgbClr val="404040"/>
                </a:solidFill>
              </a:rPr>
              <a:t> (</a:t>
            </a:r>
            <a:r>
              <a:rPr lang="fr-CH" sz="1400" dirty="0" err="1">
                <a:solidFill>
                  <a:srgbClr val="404040"/>
                </a:solidFill>
              </a:rPr>
              <a:t>produttore</a:t>
            </a:r>
            <a:r>
              <a:rPr lang="fr-CH" sz="1400" dirty="0">
                <a:solidFill>
                  <a:srgbClr val="404040"/>
                </a:solidFill>
              </a:rPr>
              <a:t>, </a:t>
            </a:r>
            <a:r>
              <a:rPr lang="fr-CH" sz="1400" dirty="0" err="1">
                <a:solidFill>
                  <a:srgbClr val="404040"/>
                </a:solidFill>
              </a:rPr>
              <a:t>farmacia</a:t>
            </a:r>
            <a:r>
              <a:rPr lang="fr-CH" sz="1400" dirty="0">
                <a:solidFill>
                  <a:srgbClr val="404040"/>
                </a:solidFill>
              </a:rPr>
              <a:t>)</a:t>
            </a: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endParaRPr lang="fr-CH" sz="14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0162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3FA4698-5B31-2A4B-B683-D13917DC4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5010"/>
            <a:ext cx="3718560" cy="371856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CCCF9A30-B421-974E-A1B7-AE7F802D02DB}"/>
              </a:ext>
            </a:extLst>
          </p:cNvPr>
          <p:cNvSpPr txBox="1">
            <a:spLocks noChangeArrowheads="1"/>
          </p:cNvSpPr>
          <p:nvPr/>
        </p:nvSpPr>
        <p:spPr>
          <a:xfrm>
            <a:off x="539362" y="248766"/>
            <a:ext cx="7869532" cy="1077218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ts val="600"/>
              </a:spcBef>
              <a:buClr>
                <a:srgbClr val="EA81E9"/>
              </a:buClr>
            </a:pP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Segnalazione</a:t>
            </a: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 di </a:t>
            </a: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effetti</a:t>
            </a: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indesiderati</a:t>
            </a: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 a Swissmedic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D1E328D-112E-AA4E-9AE1-C4CB7B3755AF}"/>
              </a:ext>
            </a:extLst>
          </p:cNvPr>
          <p:cNvSpPr/>
          <p:nvPr/>
        </p:nvSpPr>
        <p:spPr>
          <a:xfrm>
            <a:off x="3482787" y="2162389"/>
            <a:ext cx="5293403" cy="2663802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/>
          <a:lstStyle/>
          <a:p>
            <a:pPr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</a:pPr>
            <a:r>
              <a:rPr lang="fr-CH" sz="1600" dirty="0"/>
              <a:t>Legge sui </a:t>
            </a:r>
            <a:r>
              <a:rPr lang="fr-CH" sz="1600" dirty="0" err="1"/>
              <a:t>prodotti</a:t>
            </a:r>
            <a:r>
              <a:rPr lang="fr-CH" sz="1600" dirty="0"/>
              <a:t> </a:t>
            </a:r>
            <a:r>
              <a:rPr lang="fr-CH" sz="1600" dirty="0" err="1"/>
              <a:t>terapeutici</a:t>
            </a:r>
            <a:r>
              <a:rPr lang="fr-CH" sz="1600" dirty="0"/>
              <a:t> </a:t>
            </a: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 err="1"/>
              <a:t>Effetti</a:t>
            </a:r>
            <a:r>
              <a:rPr lang="fr-CH" sz="1600" dirty="0"/>
              <a:t> </a:t>
            </a:r>
            <a:r>
              <a:rPr lang="fr-CH" sz="1600" dirty="0" err="1"/>
              <a:t>indesiderati</a:t>
            </a:r>
            <a:r>
              <a:rPr lang="fr-CH" sz="1600" dirty="0"/>
              <a:t> gravi</a:t>
            </a: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 err="1"/>
              <a:t>Effetti</a:t>
            </a:r>
            <a:r>
              <a:rPr lang="fr-CH" sz="1600" dirty="0"/>
              <a:t> </a:t>
            </a:r>
            <a:r>
              <a:rPr lang="fr-CH" sz="1600" dirty="0" err="1"/>
              <a:t>indesiderati</a:t>
            </a:r>
            <a:r>
              <a:rPr lang="fr-CH" sz="1600" dirty="0"/>
              <a:t> </a:t>
            </a:r>
            <a:r>
              <a:rPr lang="fr-CH" sz="1600" dirty="0" err="1"/>
              <a:t>ancora</a:t>
            </a:r>
            <a:r>
              <a:rPr lang="fr-CH" sz="1600" dirty="0"/>
              <a:t> </a:t>
            </a:r>
            <a:r>
              <a:rPr lang="fr-CH" sz="1600" dirty="0" err="1"/>
              <a:t>sconosciuti</a:t>
            </a:r>
            <a:endParaRPr lang="fr-CH" sz="1600" dirty="0"/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 err="1"/>
              <a:t>Effetti</a:t>
            </a:r>
            <a:r>
              <a:rPr lang="fr-CH" sz="1600" dirty="0"/>
              <a:t> </a:t>
            </a:r>
            <a:r>
              <a:rPr lang="fr-CH" sz="1600" dirty="0" err="1"/>
              <a:t>indesiderati</a:t>
            </a:r>
            <a:r>
              <a:rPr lang="fr-CH" sz="1600" dirty="0"/>
              <a:t> di </a:t>
            </a:r>
            <a:r>
              <a:rPr lang="fr-CH" sz="1600" dirty="0" err="1"/>
              <a:t>particolare</a:t>
            </a:r>
            <a:r>
              <a:rPr lang="fr-CH" sz="1600" dirty="0"/>
              <a:t> </a:t>
            </a:r>
            <a:r>
              <a:rPr lang="fr-CH" sz="1600" dirty="0" err="1"/>
              <a:t>rilevanza</a:t>
            </a:r>
            <a:r>
              <a:rPr lang="fr-CH" sz="1600" dirty="0"/>
              <a:t> </a:t>
            </a:r>
            <a:r>
              <a:rPr lang="fr-CH" sz="1600" dirty="0" err="1"/>
              <a:t>medica</a:t>
            </a:r>
            <a:endParaRPr lang="fr-CH" sz="1600" dirty="0"/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 err="1"/>
              <a:t>Devono</a:t>
            </a:r>
            <a:r>
              <a:rPr lang="fr-CH" sz="1600" dirty="0"/>
              <a:t> </a:t>
            </a:r>
            <a:r>
              <a:rPr lang="fr-CH" sz="1600" dirty="0" err="1"/>
              <a:t>essere</a:t>
            </a:r>
            <a:r>
              <a:rPr lang="fr-CH" sz="1600" dirty="0"/>
              <a:t> </a:t>
            </a:r>
            <a:r>
              <a:rPr lang="fr-CH" sz="1600" dirty="0" err="1"/>
              <a:t>segnalati</a:t>
            </a:r>
            <a:r>
              <a:rPr lang="fr-CH" sz="1600" dirty="0"/>
              <a:t> </a:t>
            </a:r>
            <a:r>
              <a:rPr lang="fr-CH" sz="1600" dirty="0" err="1"/>
              <a:t>entro</a:t>
            </a:r>
            <a:r>
              <a:rPr lang="fr-CH" sz="1600" dirty="0"/>
              <a:t> 15 </a:t>
            </a:r>
            <a:r>
              <a:rPr lang="fr-CH" sz="1600" dirty="0" err="1"/>
              <a:t>giorni</a:t>
            </a:r>
            <a:r>
              <a:rPr lang="fr-CH" sz="1600" dirty="0"/>
              <a:t> dalla </a:t>
            </a:r>
            <a:r>
              <a:rPr lang="fr-CH" sz="1600" dirty="0" err="1"/>
              <a:t>loro</a:t>
            </a:r>
            <a:r>
              <a:rPr lang="fr-CH" sz="1600" dirty="0"/>
              <a:t> </a:t>
            </a:r>
            <a:r>
              <a:rPr lang="fr-CH" sz="1600" dirty="0" err="1"/>
              <a:t>individuazione</a:t>
            </a:r>
            <a:endParaRPr lang="fr-CH" sz="1600" dirty="0"/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/>
              <a:t>Non </a:t>
            </a:r>
            <a:r>
              <a:rPr lang="fr-CH" sz="1600" dirty="0" err="1"/>
              <a:t>è</a:t>
            </a:r>
            <a:r>
              <a:rPr lang="fr-CH" sz="1600" dirty="0"/>
              <a:t> </a:t>
            </a:r>
            <a:r>
              <a:rPr lang="fr-CH" sz="1600" dirty="0" err="1"/>
              <a:t>necessario</a:t>
            </a:r>
            <a:r>
              <a:rPr lang="fr-CH" sz="1600" dirty="0"/>
              <a:t> </a:t>
            </a:r>
            <a:r>
              <a:rPr lang="fr-CH" sz="1600" dirty="0" err="1"/>
              <a:t>avere</a:t>
            </a:r>
            <a:r>
              <a:rPr lang="fr-CH" sz="1600" dirty="0"/>
              <a:t> la </a:t>
            </a:r>
            <a:r>
              <a:rPr lang="fr-CH" sz="1600" dirty="0" err="1"/>
              <a:t>conferma</a:t>
            </a:r>
            <a:r>
              <a:rPr lang="fr-CH" sz="1600" dirty="0"/>
              <a:t> di un </a:t>
            </a:r>
            <a:r>
              <a:rPr lang="fr-CH" sz="1600" dirty="0" err="1"/>
              <a:t>nesso</a:t>
            </a:r>
            <a:r>
              <a:rPr lang="fr-CH" sz="1600" dirty="0"/>
              <a:t> di </a:t>
            </a:r>
            <a:r>
              <a:rPr lang="fr-CH" sz="1600" dirty="0" err="1"/>
              <a:t>causalità</a:t>
            </a:r>
            <a:r>
              <a:rPr lang="fr-CH" sz="1600" dirty="0"/>
              <a:t> </a:t>
            </a: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endParaRPr lang="fr-CH" sz="1600" dirty="0"/>
          </a:p>
        </p:txBody>
      </p:sp>
    </p:spTree>
    <p:extLst>
      <p:ext uri="{BB962C8B-B14F-4D97-AF65-F5344CB8AC3E}">
        <p14:creationId xmlns:p14="http://schemas.microsoft.com/office/powerpoint/2010/main" val="38228537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5B1B36-FD12-2932-1219-449D744E9D0C}"/>
              </a:ext>
            </a:extLst>
          </p:cNvPr>
          <p:cNvGrpSpPr/>
          <p:nvPr/>
        </p:nvGrpSpPr>
        <p:grpSpPr>
          <a:xfrm>
            <a:off x="1118160" y="428074"/>
            <a:ext cx="6907679" cy="1077997"/>
            <a:chOff x="1118160" y="428074"/>
            <a:chExt cx="6907679" cy="107799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F3BB0B-E734-7575-122C-6E0971F41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292" b="39373"/>
            <a:stretch>
              <a:fillRect/>
            </a:stretch>
          </p:blipFill>
          <p:spPr>
            <a:xfrm>
              <a:off x="1118160" y="658906"/>
              <a:ext cx="6907679" cy="84716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C7F634E-3AA3-DF46-71F5-B6048BA309BF}"/>
                </a:ext>
              </a:extLst>
            </p:cNvPr>
            <p:cNvSpPr txBox="1"/>
            <p:nvPr/>
          </p:nvSpPr>
          <p:spPr>
            <a:xfrm>
              <a:off x="2622177" y="428074"/>
              <a:ext cx="3623747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algn="l" rtl="0" latinLnBrk="1" hangingPunct="0"/>
              <a:r>
                <a:rPr lang="en-GB" dirty="0" err="1">
                  <a:solidFill>
                    <a:srgbClr val="000000"/>
                  </a:solidFill>
                </a:rPr>
                <a:t>Evoluzione</a:t>
              </a:r>
              <a:r>
                <a:rPr lang="en-GB" dirty="0">
                  <a:solidFill>
                    <a:srgbClr val="000000"/>
                  </a:solidFill>
                </a:rPr>
                <a:t> delle </a:t>
              </a:r>
              <a:r>
                <a:rPr lang="en-GB" dirty="0" err="1">
                  <a:solidFill>
                    <a:srgbClr val="000000"/>
                  </a:solidFill>
                </a:rPr>
                <a:t>evidenze</a:t>
              </a:r>
              <a:endParaRPr kumimoji="0" lang="en-CH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69FAB0E-5ECF-40FF-4D68-7BA6ABC75FF6}"/>
              </a:ext>
            </a:extLst>
          </p:cNvPr>
          <p:cNvSpPr txBox="1"/>
          <p:nvPr/>
        </p:nvSpPr>
        <p:spPr>
          <a:xfrm>
            <a:off x="706369" y="1680880"/>
            <a:ext cx="94032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l" rtl="0" latinLnBrk="1" hangingPunct="0"/>
            <a:r>
              <a:rPr lang="en-GB" sz="1400" dirty="0">
                <a:solidFill>
                  <a:srgbClr val="000000"/>
                </a:solidFill>
              </a:rPr>
              <a:t>Casi </a:t>
            </a:r>
            <a:r>
              <a:rPr lang="en-GB" sz="1400" dirty="0" err="1">
                <a:solidFill>
                  <a:srgbClr val="000000"/>
                </a:solidFill>
              </a:rPr>
              <a:t>clinici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6C2EF2-99FC-3B3E-7EEA-94534A4EF8CF}"/>
              </a:ext>
            </a:extLst>
          </p:cNvPr>
          <p:cNvSpPr txBox="1"/>
          <p:nvPr/>
        </p:nvSpPr>
        <p:spPr>
          <a:xfrm>
            <a:off x="2164746" y="1695052"/>
            <a:ext cx="106856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l" rtl="0" latinLnBrk="1" hangingPunct="0"/>
            <a:r>
              <a:rPr lang="en-GB" sz="1400" dirty="0">
                <a:solidFill>
                  <a:srgbClr val="000000"/>
                </a:solidFill>
              </a:rPr>
              <a:t>Serie di </a:t>
            </a:r>
            <a:r>
              <a:rPr lang="en-GB" sz="1400" dirty="0" err="1">
                <a:solidFill>
                  <a:srgbClr val="000000"/>
                </a:solidFill>
              </a:rPr>
              <a:t>casi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A7DD09-E1FC-5943-0523-218550A2FACB}"/>
              </a:ext>
            </a:extLst>
          </p:cNvPr>
          <p:cNvSpPr txBox="1"/>
          <p:nvPr/>
        </p:nvSpPr>
        <p:spPr>
          <a:xfrm>
            <a:off x="3751363" y="1695052"/>
            <a:ext cx="99802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l" rtl="0" latinLnBrk="1" hangingPunct="0"/>
            <a:r>
              <a:rPr lang="en-GB" sz="1400" dirty="0">
                <a:solidFill>
                  <a:srgbClr val="000000"/>
                </a:solidFill>
              </a:rPr>
              <a:t>Studi </a:t>
            </a:r>
            <a:r>
              <a:rPr lang="en-GB" sz="1400" dirty="0" err="1">
                <a:solidFill>
                  <a:srgbClr val="000000"/>
                </a:solidFill>
              </a:rPr>
              <a:t>aperti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13979F-28C4-A3F2-D1D1-6FAD3926B228}"/>
              </a:ext>
            </a:extLst>
          </p:cNvPr>
          <p:cNvSpPr txBox="1"/>
          <p:nvPr/>
        </p:nvSpPr>
        <p:spPr>
          <a:xfrm>
            <a:off x="5084552" y="1695052"/>
            <a:ext cx="1308164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Studi </a:t>
            </a:r>
            <a:r>
              <a:rPr kumimoji="0" lang="en-GB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controllati</a:t>
            </a:r>
            <a:r>
              <a:rPr kumimoji="0" lang="en-GB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GB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randomizzati</a:t>
            </a:r>
            <a:endParaRPr kumimoji="0" lang="en-CH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02B441-6DD7-02C2-57E1-D15FD4EDC675}"/>
              </a:ext>
            </a:extLst>
          </p:cNvPr>
          <p:cNvSpPr txBox="1"/>
          <p:nvPr/>
        </p:nvSpPr>
        <p:spPr>
          <a:xfrm>
            <a:off x="6727877" y="1695051"/>
            <a:ext cx="105733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l" rtl="0" latinLnBrk="1" hangingPunct="0"/>
            <a:r>
              <a:rPr lang="en-GB" sz="1400" dirty="0">
                <a:solidFill>
                  <a:srgbClr val="000000"/>
                </a:solidFill>
              </a:rPr>
              <a:t>Meta-</a:t>
            </a:r>
            <a:r>
              <a:rPr lang="en-GB" sz="1400" dirty="0" err="1">
                <a:solidFill>
                  <a:srgbClr val="000000"/>
                </a:solidFill>
              </a:rPr>
              <a:t>analisi</a:t>
            </a:r>
            <a:endParaRPr kumimoji="0" lang="en-CH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6A5A06F-99A1-29A9-E958-D0BC06F46206}"/>
              </a:ext>
            </a:extLst>
          </p:cNvPr>
          <p:cNvCxnSpPr/>
          <p:nvPr/>
        </p:nvCxnSpPr>
        <p:spPr>
          <a:xfrm>
            <a:off x="5738634" y="2554941"/>
            <a:ext cx="0" cy="2487706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bevel/>
            <a:tailEnd type="non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757911B-A431-A365-E1A3-B9850708C1C3}"/>
              </a:ext>
            </a:extLst>
          </p:cNvPr>
          <p:cNvSpPr txBox="1"/>
          <p:nvPr/>
        </p:nvSpPr>
        <p:spPr>
          <a:xfrm>
            <a:off x="1496071" y="2967799"/>
            <a:ext cx="3588481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en-GB" dirty="0">
                <a:solidFill>
                  <a:srgbClr val="000000"/>
                </a:solidFill>
              </a:rPr>
              <a:t>Uso </a:t>
            </a:r>
            <a:r>
              <a:rPr lang="en-GB" dirty="0" err="1">
                <a:solidFill>
                  <a:srgbClr val="000000"/>
                </a:solidFill>
              </a:rPr>
              <a:t>compassionevole</a:t>
            </a:r>
            <a:endParaRPr lang="en-GB" dirty="0">
              <a:solidFill>
                <a:srgbClr val="000000"/>
              </a:solidFill>
            </a:endParaRPr>
          </a:p>
          <a:p>
            <a:pPr algn="ctr" rtl="0" latinLnBrk="1" hangingPunct="0"/>
            <a:r>
              <a:rPr lang="en-GB" dirty="0" err="1">
                <a:solidFill>
                  <a:srgbClr val="000000"/>
                </a:solidFill>
              </a:rPr>
              <a:t>Autorizzazioni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eccezionali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E769F0-0E76-5C8B-B236-4C41057E5366}"/>
              </a:ext>
            </a:extLst>
          </p:cNvPr>
          <p:cNvSpPr txBox="1"/>
          <p:nvPr/>
        </p:nvSpPr>
        <p:spPr>
          <a:xfrm>
            <a:off x="5815987" y="2967799"/>
            <a:ext cx="2881118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CH" b="0" i="0" u="none" strike="noStrike" dirty="0">
                <a:solidFill>
                  <a:sysClr val="windowText" lastClr="000000"/>
                </a:solidFill>
                <a:effectLst/>
              </a:rPr>
              <a:t>Autorizzazione </a:t>
            </a:r>
          </a:p>
          <a:p>
            <a:pPr algn="ctr"/>
            <a:r>
              <a:rPr lang="en-CH" b="0" i="0" u="none" strike="noStrike" dirty="0">
                <a:solidFill>
                  <a:sysClr val="windowText" lastClr="000000"/>
                </a:solidFill>
                <a:effectLst/>
              </a:rPr>
              <a:t>all’immissione in </a:t>
            </a:r>
          </a:p>
          <a:p>
            <a:pPr algn="ctr"/>
            <a:r>
              <a:rPr lang="en-CH" b="0" i="0" u="none" strike="noStrike" dirty="0">
                <a:solidFill>
                  <a:sysClr val="windowText" lastClr="000000"/>
                </a:solidFill>
                <a:effectLst/>
              </a:rPr>
              <a:t>commercio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001004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5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CCCF9A30-B421-974E-A1B7-AE7F802D02DB}"/>
              </a:ext>
            </a:extLst>
          </p:cNvPr>
          <p:cNvSpPr txBox="1">
            <a:spLocks noChangeArrowheads="1"/>
          </p:cNvSpPr>
          <p:nvPr/>
        </p:nvSpPr>
        <p:spPr>
          <a:xfrm>
            <a:off x="539362" y="248766"/>
            <a:ext cx="7869532" cy="1077218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ts val="600"/>
              </a:spcBef>
              <a:buClr>
                <a:srgbClr val="EA81E9"/>
              </a:buClr>
            </a:pP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Farmaci</a:t>
            </a: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 senza </a:t>
            </a: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autorizzazione</a:t>
            </a: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all'immissione</a:t>
            </a: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 in </a:t>
            </a: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commercio</a:t>
            </a: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 (AIC)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D1E328D-112E-AA4E-9AE1-C4CB7B3755AF}"/>
              </a:ext>
            </a:extLst>
          </p:cNvPr>
          <p:cNvSpPr/>
          <p:nvPr/>
        </p:nvSpPr>
        <p:spPr>
          <a:xfrm>
            <a:off x="583446" y="1961029"/>
            <a:ext cx="7977108" cy="2935941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/>
          <a:lstStyle/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2000" dirty="0"/>
              <a:t>Un </a:t>
            </a:r>
            <a:r>
              <a:rPr lang="fr-CH" sz="2000" dirty="0" err="1"/>
              <a:t>medicinale</a:t>
            </a:r>
            <a:r>
              <a:rPr lang="fr-CH" sz="2000" dirty="0"/>
              <a:t> </a:t>
            </a:r>
            <a:r>
              <a:rPr lang="fr-CH" sz="2000" dirty="0" err="1"/>
              <a:t>privo</a:t>
            </a:r>
            <a:r>
              <a:rPr lang="fr-CH" sz="2000" dirty="0"/>
              <a:t> di AIC </a:t>
            </a:r>
            <a:r>
              <a:rPr lang="fr-CH" sz="2000" dirty="0" err="1"/>
              <a:t>può</a:t>
            </a:r>
            <a:r>
              <a:rPr lang="fr-CH" sz="2000" dirty="0"/>
              <a:t> </a:t>
            </a:r>
            <a:r>
              <a:rPr lang="fr-CH" sz="2000" dirty="0" err="1"/>
              <a:t>essere</a:t>
            </a:r>
            <a:r>
              <a:rPr lang="fr-CH" sz="2000" dirty="0"/>
              <a:t> </a:t>
            </a:r>
            <a:r>
              <a:rPr lang="fr-CH" sz="2000" dirty="0" err="1"/>
              <a:t>utilizzato</a:t>
            </a:r>
            <a:r>
              <a:rPr lang="fr-CH" sz="2000" dirty="0"/>
              <a:t> in Svizzera </a:t>
            </a:r>
            <a:r>
              <a:rPr lang="fr-CH" sz="2000" dirty="0" err="1"/>
              <a:t>essenzialmente</a:t>
            </a:r>
            <a:r>
              <a:rPr lang="fr-CH" sz="2000" dirty="0"/>
              <a:t> a due </a:t>
            </a:r>
            <a:r>
              <a:rPr lang="fr-CH" sz="2000" dirty="0" err="1"/>
              <a:t>condizioni</a:t>
            </a:r>
            <a:r>
              <a:rPr lang="fr-CH" sz="2000" dirty="0"/>
              <a:t>:</a:t>
            </a: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endParaRPr lang="fr-CH" sz="2000" dirty="0"/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2000" dirty="0"/>
              <a:t>1.    </a:t>
            </a:r>
            <a:r>
              <a:rPr lang="fr-CH" sz="2000" dirty="0" err="1"/>
              <a:t>Sperimentazione</a:t>
            </a:r>
            <a:r>
              <a:rPr lang="fr-CH" sz="2000" dirty="0"/>
              <a:t> </a:t>
            </a:r>
            <a:r>
              <a:rPr lang="fr-CH" sz="2000" dirty="0" err="1"/>
              <a:t>clinica</a:t>
            </a:r>
            <a:r>
              <a:rPr lang="fr-CH" sz="2000" dirty="0"/>
              <a:t> – per un </a:t>
            </a:r>
            <a:r>
              <a:rPr lang="fr-CH" sz="2000" dirty="0" err="1"/>
              <a:t>numero</a:t>
            </a:r>
            <a:r>
              <a:rPr lang="fr-CH" sz="2000" dirty="0"/>
              <a:t> </a:t>
            </a:r>
            <a:r>
              <a:rPr lang="fr-CH" sz="2000" dirty="0" err="1"/>
              <a:t>maggiore</a:t>
            </a:r>
            <a:r>
              <a:rPr lang="fr-CH" sz="2000" dirty="0"/>
              <a:t> di </a:t>
            </a:r>
            <a:r>
              <a:rPr lang="fr-CH" sz="2000" dirty="0" err="1"/>
              <a:t>pazienti</a:t>
            </a:r>
            <a:endParaRPr lang="fr-CH" sz="2000" dirty="0"/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2000" dirty="0"/>
              <a:t>2.    </a:t>
            </a:r>
            <a:r>
              <a:rPr lang="fr-CH" sz="2000" dirty="0" err="1"/>
              <a:t>Autorizzazione</a:t>
            </a:r>
            <a:r>
              <a:rPr lang="fr-CH" sz="2000" dirty="0"/>
              <a:t> </a:t>
            </a:r>
            <a:r>
              <a:rPr lang="fr-CH" sz="2000" dirty="0" err="1"/>
              <a:t>speciale</a:t>
            </a:r>
            <a:r>
              <a:rPr lang="fr-CH" sz="2000" dirty="0"/>
              <a:t> per un </a:t>
            </a:r>
            <a:r>
              <a:rPr lang="fr-CH" sz="2000" dirty="0" err="1"/>
              <a:t>determinato</a:t>
            </a:r>
            <a:r>
              <a:rPr lang="fr-CH" sz="2000" dirty="0"/>
              <a:t> </a:t>
            </a:r>
            <a:r>
              <a:rPr lang="fr-CH" sz="2000" dirty="0" err="1"/>
              <a:t>paziente</a:t>
            </a:r>
            <a:r>
              <a:rPr lang="fr-CH" sz="2000" dirty="0"/>
              <a:t> (</a:t>
            </a:r>
            <a:r>
              <a:rPr lang="fr-CH" sz="2000" dirty="0" err="1"/>
              <a:t>compassionate</a:t>
            </a:r>
            <a:r>
              <a:rPr lang="fr-CH" sz="2000" dirty="0"/>
              <a:t> use)</a:t>
            </a:r>
          </a:p>
          <a:p>
            <a:pPr marL="587375" indent="-266700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2000" dirty="0" err="1"/>
              <a:t>Autorizzazione</a:t>
            </a:r>
            <a:r>
              <a:rPr lang="fr-CH" sz="2000" dirty="0"/>
              <a:t> </a:t>
            </a:r>
            <a:r>
              <a:rPr lang="fr-CH" sz="2000" dirty="0" err="1"/>
              <a:t>eccezionale</a:t>
            </a:r>
            <a:r>
              <a:rPr lang="fr-CH" sz="2000" dirty="0"/>
              <a:t> </a:t>
            </a:r>
            <a:r>
              <a:rPr lang="fr-CH" sz="2000" dirty="0" err="1"/>
              <a:t>nel</a:t>
            </a:r>
            <a:r>
              <a:rPr lang="fr-CH" sz="2000" dirty="0"/>
              <a:t> </a:t>
            </a:r>
            <a:r>
              <a:rPr lang="fr-CH" sz="2000" dirty="0" err="1"/>
              <a:t>caso</a:t>
            </a:r>
            <a:r>
              <a:rPr lang="fr-CH" sz="2000" dirty="0"/>
              <a:t> </a:t>
            </a:r>
            <a:r>
              <a:rPr lang="fr-CH" sz="2000" dirty="0" err="1"/>
              <a:t>degli</a:t>
            </a:r>
            <a:r>
              <a:rPr lang="fr-CH" sz="2000" dirty="0"/>
              <a:t> </a:t>
            </a:r>
            <a:r>
              <a:rPr lang="fr-CH" sz="2000" dirty="0" err="1"/>
              <a:t>stupefacenti</a:t>
            </a:r>
            <a:endParaRPr lang="fr-CH" sz="2000" dirty="0"/>
          </a:p>
        </p:txBody>
      </p:sp>
    </p:spTree>
    <p:extLst>
      <p:ext uri="{BB962C8B-B14F-4D97-AF65-F5344CB8AC3E}">
        <p14:creationId xmlns:p14="http://schemas.microsoft.com/office/powerpoint/2010/main" val="32158757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B27D5A3B-13B3-E243-9076-F377BA1DB645}"/>
              </a:ext>
            </a:extLst>
          </p:cNvPr>
          <p:cNvSpPr txBox="1"/>
          <p:nvPr/>
        </p:nvSpPr>
        <p:spPr>
          <a:xfrm>
            <a:off x="2375646" y="430307"/>
            <a:ext cx="273408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l" rtl="0" latinLnBrk="1" hangingPunct="0"/>
            <a:r>
              <a:rPr lang="de-DE" sz="1800" dirty="0" err="1">
                <a:solidFill>
                  <a:srgbClr val="000000"/>
                </a:solidFill>
              </a:rPr>
              <a:t>Indicazione</a:t>
            </a:r>
            <a:r>
              <a:rPr lang="de-DE" sz="1800" dirty="0">
                <a:solidFill>
                  <a:srgbClr val="000000"/>
                </a:solidFill>
              </a:rPr>
              <a:t> non </a:t>
            </a:r>
            <a:r>
              <a:rPr lang="de-DE" sz="1800" dirty="0" err="1">
                <a:solidFill>
                  <a:srgbClr val="000000"/>
                </a:solidFill>
              </a:rPr>
              <a:t>registrata</a:t>
            </a:r>
            <a:endParaRPr lang="de-DE" sz="1800" dirty="0">
              <a:solidFill>
                <a:srgbClr val="000000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AC18031-4FA8-ED4A-A5C9-68A9B64D7A4E}"/>
              </a:ext>
            </a:extLst>
          </p:cNvPr>
          <p:cNvSpPr txBox="1"/>
          <p:nvPr/>
        </p:nvSpPr>
        <p:spPr>
          <a:xfrm>
            <a:off x="2946317" y="1335743"/>
            <a:ext cx="160556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de-DE" sz="1800" dirty="0" err="1">
                <a:solidFill>
                  <a:srgbClr val="000000"/>
                </a:solidFill>
              </a:rPr>
              <a:t>Esiste</a:t>
            </a:r>
            <a:r>
              <a:rPr lang="de-DE" sz="1800" dirty="0">
                <a:solidFill>
                  <a:srgbClr val="000000"/>
                </a:solidFill>
              </a:rPr>
              <a:t> </a:t>
            </a:r>
            <a:r>
              <a:rPr lang="de-DE" sz="1800" dirty="0" err="1">
                <a:solidFill>
                  <a:srgbClr val="000000"/>
                </a:solidFill>
              </a:rPr>
              <a:t>un‘AIC</a:t>
            </a:r>
            <a:r>
              <a:rPr lang="de-DE" sz="1800" dirty="0">
                <a:solidFill>
                  <a:srgbClr val="000000"/>
                </a:solidFill>
              </a:rPr>
              <a:t>?</a:t>
            </a: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BD32C3E4-125B-2748-B28F-13D90B4648A2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3749098" y="799637"/>
            <a:ext cx="2" cy="536106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bevel/>
            <a:tailEnd type="stealth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4162C3E4-ABFA-7841-93E6-B59B185499F4}"/>
              </a:ext>
            </a:extLst>
          </p:cNvPr>
          <p:cNvSpPr txBox="1"/>
          <p:nvPr/>
        </p:nvSpPr>
        <p:spPr>
          <a:xfrm>
            <a:off x="1334658" y="4061012"/>
            <a:ext cx="102848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Off-label</a:t>
            </a:r>
          </a:p>
        </p:txBody>
      </p: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273ED9A5-868B-904F-9B80-374FC3BC274A}"/>
              </a:ext>
            </a:extLst>
          </p:cNvPr>
          <p:cNvCxnSpPr>
            <a:stCxn id="13" idx="2"/>
            <a:endCxn id="16" idx="0"/>
          </p:cNvCxnSpPr>
          <p:nvPr/>
        </p:nvCxnSpPr>
        <p:spPr>
          <a:xfrm>
            <a:off x="1848900" y="2269274"/>
            <a:ext cx="1" cy="1791738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bevel/>
            <a:tailEnd type="stealth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Raute 8">
            <a:extLst>
              <a:ext uri="{FF2B5EF4-FFF2-40B4-BE49-F238E27FC236}">
                <a16:creationId xmlns:a16="http://schemas.microsoft.com/office/drawing/2014/main" id="{A69AF5C8-2319-B747-A004-F88F6688E96C}"/>
              </a:ext>
            </a:extLst>
          </p:cNvPr>
          <p:cNvSpPr/>
          <p:nvPr/>
        </p:nvSpPr>
        <p:spPr>
          <a:xfrm>
            <a:off x="3668415" y="2019017"/>
            <a:ext cx="161365" cy="192739"/>
          </a:xfrm>
          <a:prstGeom prst="diamond">
            <a:avLst/>
          </a:prstGeom>
          <a:solidFill>
            <a:srgbClr val="FFFFFF"/>
          </a:solidFill>
          <a:ln w="25400" cap="flat">
            <a:solidFill>
              <a:schemeClr val="bg1">
                <a:lumMod val="50000"/>
              </a:schemeClr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88B53B8E-A5FC-CC4F-A4DF-2D9AA81321C3}"/>
              </a:ext>
            </a:extLst>
          </p:cNvPr>
          <p:cNvCxnSpPr>
            <a:stCxn id="5" idx="2"/>
            <a:endCxn id="9" idx="0"/>
          </p:cNvCxnSpPr>
          <p:nvPr/>
        </p:nvCxnSpPr>
        <p:spPr>
          <a:xfrm flipH="1">
            <a:off x="3749098" y="1705073"/>
            <a:ext cx="2" cy="313944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bevel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50EA613A-6A80-8F46-B97F-1914768DEB75}"/>
              </a:ext>
            </a:extLst>
          </p:cNvPr>
          <p:cNvSpPr txBox="1"/>
          <p:nvPr/>
        </p:nvSpPr>
        <p:spPr>
          <a:xfrm>
            <a:off x="1722584" y="1961499"/>
            <a:ext cx="252631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>
            <a:lvl1pPr marL="0" marR="0" indent="0" algn="l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lvl1pPr>
          </a:lstStyle>
          <a:p>
            <a:r>
              <a:rPr lang="de-DE" sz="1400" dirty="0"/>
              <a:t>Si</a:t>
            </a:r>
          </a:p>
        </p:txBody>
      </p:sp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E79A114E-4426-814F-AD39-10CBF9F559DE}"/>
              </a:ext>
            </a:extLst>
          </p:cNvPr>
          <p:cNvCxnSpPr>
            <a:stCxn id="9" idx="1"/>
            <a:endCxn id="13" idx="3"/>
          </p:cNvCxnSpPr>
          <p:nvPr/>
        </p:nvCxnSpPr>
        <p:spPr>
          <a:xfrm flipH="1">
            <a:off x="1975215" y="2115387"/>
            <a:ext cx="1693200" cy="0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bevel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C6BD1E32-1C46-F24D-8A75-3F0387C35D9A}"/>
              </a:ext>
            </a:extLst>
          </p:cNvPr>
          <p:cNvSpPr txBox="1"/>
          <p:nvPr/>
        </p:nvSpPr>
        <p:spPr>
          <a:xfrm>
            <a:off x="5400552" y="1961498"/>
            <a:ext cx="321561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>
            <a:lvl1pPr marL="0" marR="0" indent="0" algn="l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lvl1pPr>
          </a:lstStyle>
          <a:p>
            <a:r>
              <a:rPr lang="de-DE" sz="1400" dirty="0" err="1"/>
              <a:t>No</a:t>
            </a:r>
            <a:endParaRPr lang="de-DE" sz="1400" dirty="0"/>
          </a:p>
        </p:txBody>
      </p:sp>
      <p:cxnSp>
        <p:nvCxnSpPr>
          <p:cNvPr id="20" name="Gerade Verbindung 19">
            <a:extLst>
              <a:ext uri="{FF2B5EF4-FFF2-40B4-BE49-F238E27FC236}">
                <a16:creationId xmlns:a16="http://schemas.microsoft.com/office/drawing/2014/main" id="{D9F0ED7D-1EAC-9147-A7E2-FADEA61D9902}"/>
              </a:ext>
            </a:extLst>
          </p:cNvPr>
          <p:cNvCxnSpPr>
            <a:cxnSpLocks/>
            <a:stCxn id="19" idx="1"/>
            <a:endCxn id="9" idx="3"/>
          </p:cNvCxnSpPr>
          <p:nvPr/>
        </p:nvCxnSpPr>
        <p:spPr>
          <a:xfrm flipH="1">
            <a:off x="3829780" y="2115386"/>
            <a:ext cx="1570772" cy="1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bevel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20BFAA9A-653D-614F-88A8-605D87ABADBD}"/>
              </a:ext>
            </a:extLst>
          </p:cNvPr>
          <p:cNvSpPr txBox="1"/>
          <p:nvPr/>
        </p:nvSpPr>
        <p:spPr>
          <a:xfrm>
            <a:off x="4771374" y="2795813"/>
            <a:ext cx="157991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fr-CH" sz="1800" dirty="0" err="1">
                <a:solidFill>
                  <a:srgbClr val="000000"/>
                </a:solidFill>
              </a:rPr>
              <a:t>Stupefacente</a:t>
            </a:r>
            <a:r>
              <a:rPr lang="fr-CH" sz="1800" dirty="0">
                <a:solidFill>
                  <a:srgbClr val="000000"/>
                </a:solidFill>
              </a:rPr>
              <a:t>?</a:t>
            </a:r>
          </a:p>
        </p:txBody>
      </p:sp>
      <p:cxnSp>
        <p:nvCxnSpPr>
          <p:cNvPr id="25" name="Gerade Verbindung 24">
            <a:extLst>
              <a:ext uri="{FF2B5EF4-FFF2-40B4-BE49-F238E27FC236}">
                <a16:creationId xmlns:a16="http://schemas.microsoft.com/office/drawing/2014/main" id="{F04CD84F-F065-C14D-B4F9-C64ADA878F32}"/>
              </a:ext>
            </a:extLst>
          </p:cNvPr>
          <p:cNvCxnSpPr>
            <a:cxnSpLocks/>
            <a:stCxn id="19" idx="2"/>
            <a:endCxn id="24" idx="0"/>
          </p:cNvCxnSpPr>
          <p:nvPr/>
        </p:nvCxnSpPr>
        <p:spPr>
          <a:xfrm>
            <a:off x="5561333" y="2269273"/>
            <a:ext cx="0" cy="526540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bevel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" name="Raute 28">
            <a:extLst>
              <a:ext uri="{FF2B5EF4-FFF2-40B4-BE49-F238E27FC236}">
                <a16:creationId xmlns:a16="http://schemas.microsoft.com/office/drawing/2014/main" id="{BA91395C-9976-C744-860B-35809E6749AD}"/>
              </a:ext>
            </a:extLst>
          </p:cNvPr>
          <p:cNvSpPr/>
          <p:nvPr/>
        </p:nvSpPr>
        <p:spPr>
          <a:xfrm>
            <a:off x="5480649" y="3437387"/>
            <a:ext cx="161365" cy="192739"/>
          </a:xfrm>
          <a:prstGeom prst="diamond">
            <a:avLst/>
          </a:prstGeom>
          <a:solidFill>
            <a:srgbClr val="FFFFFF"/>
          </a:solidFill>
          <a:ln w="25400" cap="flat">
            <a:solidFill>
              <a:schemeClr val="bg1">
                <a:lumMod val="50000"/>
              </a:schemeClr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" name="Gerade Verbindung 29">
            <a:extLst>
              <a:ext uri="{FF2B5EF4-FFF2-40B4-BE49-F238E27FC236}">
                <a16:creationId xmlns:a16="http://schemas.microsoft.com/office/drawing/2014/main" id="{1E0BBB06-B4CE-3640-8B4F-38742F04F00B}"/>
              </a:ext>
            </a:extLst>
          </p:cNvPr>
          <p:cNvCxnSpPr>
            <a:cxnSpLocks/>
            <a:stCxn id="24" idx="2"/>
            <a:endCxn id="29" idx="0"/>
          </p:cNvCxnSpPr>
          <p:nvPr/>
        </p:nvCxnSpPr>
        <p:spPr>
          <a:xfrm flipH="1">
            <a:off x="5561332" y="3165143"/>
            <a:ext cx="1" cy="272244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bevel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3" name="Textfeld 32">
            <a:extLst>
              <a:ext uri="{FF2B5EF4-FFF2-40B4-BE49-F238E27FC236}">
                <a16:creationId xmlns:a16="http://schemas.microsoft.com/office/drawing/2014/main" id="{141C5B63-49A2-4148-AD17-4355EE4B5BCF}"/>
              </a:ext>
            </a:extLst>
          </p:cNvPr>
          <p:cNvSpPr txBox="1"/>
          <p:nvPr/>
        </p:nvSpPr>
        <p:spPr>
          <a:xfrm>
            <a:off x="4219066" y="3379869"/>
            <a:ext cx="321561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>
            <a:lvl1pPr marL="0" marR="0" indent="0" algn="l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lvl1pPr>
          </a:lstStyle>
          <a:p>
            <a:pPr algn="ctr"/>
            <a:r>
              <a:rPr lang="de-DE" sz="1400" dirty="0" err="1"/>
              <a:t>No</a:t>
            </a:r>
            <a:endParaRPr lang="de-DE" sz="1400" dirty="0"/>
          </a:p>
        </p:txBody>
      </p:sp>
      <p:cxnSp>
        <p:nvCxnSpPr>
          <p:cNvPr id="34" name="Gerade Verbindung 33">
            <a:extLst>
              <a:ext uri="{FF2B5EF4-FFF2-40B4-BE49-F238E27FC236}">
                <a16:creationId xmlns:a16="http://schemas.microsoft.com/office/drawing/2014/main" id="{CE5A92D4-EA86-8C46-923A-F5C38514C853}"/>
              </a:ext>
            </a:extLst>
          </p:cNvPr>
          <p:cNvCxnSpPr>
            <a:cxnSpLocks/>
            <a:stCxn id="29" idx="1"/>
            <a:endCxn id="33" idx="3"/>
          </p:cNvCxnSpPr>
          <p:nvPr/>
        </p:nvCxnSpPr>
        <p:spPr>
          <a:xfrm flipH="1">
            <a:off x="4540627" y="3533757"/>
            <a:ext cx="940022" cy="0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bevel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F97FCC47-327E-2A46-8CE8-7DDFADD0D18C}"/>
              </a:ext>
            </a:extLst>
          </p:cNvPr>
          <p:cNvSpPr txBox="1"/>
          <p:nvPr/>
        </p:nvSpPr>
        <p:spPr>
          <a:xfrm>
            <a:off x="6814611" y="3379869"/>
            <a:ext cx="252631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>
            <a:lvl1pPr marL="0" marR="0" indent="0" algn="l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lvl1pPr>
          </a:lstStyle>
          <a:p>
            <a:pPr algn="ctr"/>
            <a:r>
              <a:rPr lang="de-DE" sz="1400" dirty="0"/>
              <a:t>Si</a:t>
            </a:r>
          </a:p>
        </p:txBody>
      </p:sp>
      <p:cxnSp>
        <p:nvCxnSpPr>
          <p:cNvPr id="38" name="Gerade Verbindung 37">
            <a:extLst>
              <a:ext uri="{FF2B5EF4-FFF2-40B4-BE49-F238E27FC236}">
                <a16:creationId xmlns:a16="http://schemas.microsoft.com/office/drawing/2014/main" id="{FF174A3C-DE8A-BB4D-A928-E03752026312}"/>
              </a:ext>
            </a:extLst>
          </p:cNvPr>
          <p:cNvCxnSpPr>
            <a:cxnSpLocks/>
            <a:stCxn id="29" idx="3"/>
            <a:endCxn id="37" idx="1"/>
          </p:cNvCxnSpPr>
          <p:nvPr/>
        </p:nvCxnSpPr>
        <p:spPr>
          <a:xfrm>
            <a:off x="5642014" y="3533757"/>
            <a:ext cx="1172597" cy="0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bevel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1" name="Textfeld 40">
            <a:extLst>
              <a:ext uri="{FF2B5EF4-FFF2-40B4-BE49-F238E27FC236}">
                <a16:creationId xmlns:a16="http://schemas.microsoft.com/office/drawing/2014/main" id="{A179924A-A870-DF4E-840D-9F0FC10D8967}"/>
              </a:ext>
            </a:extLst>
          </p:cNvPr>
          <p:cNvSpPr txBox="1"/>
          <p:nvPr/>
        </p:nvSpPr>
        <p:spPr>
          <a:xfrm>
            <a:off x="3474470" y="4518174"/>
            <a:ext cx="181075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Compassionate</a:t>
            </a:r>
          </a:p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1800" b="1" dirty="0" err="1">
                <a:solidFill>
                  <a:srgbClr val="000000"/>
                </a:solidFill>
              </a:rPr>
              <a:t>Use</a:t>
            </a:r>
            <a:endParaRPr kumimoji="0" lang="de-D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DFBCEA94-D332-7A40-8E82-2E81FBC8432F}"/>
              </a:ext>
            </a:extLst>
          </p:cNvPr>
          <p:cNvCxnSpPr>
            <a:stCxn id="33" idx="2"/>
            <a:endCxn id="41" idx="0"/>
          </p:cNvCxnSpPr>
          <p:nvPr/>
        </p:nvCxnSpPr>
        <p:spPr>
          <a:xfrm flipH="1">
            <a:off x="4379845" y="3687644"/>
            <a:ext cx="2" cy="830530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bevel/>
            <a:tailEnd type="stealth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Textfeld 43">
            <a:extLst>
              <a:ext uri="{FF2B5EF4-FFF2-40B4-BE49-F238E27FC236}">
                <a16:creationId xmlns:a16="http://schemas.microsoft.com/office/drawing/2014/main" id="{9EFECBBB-800C-0F4D-8341-C222401A56D2}"/>
              </a:ext>
            </a:extLst>
          </p:cNvPr>
          <p:cNvSpPr txBox="1"/>
          <p:nvPr/>
        </p:nvSpPr>
        <p:spPr>
          <a:xfrm>
            <a:off x="6080437" y="4507470"/>
            <a:ext cx="172098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ctr" rtl="0" latinLnBrk="1" hangingPunct="0"/>
            <a:r>
              <a:rPr lang="de-DE" sz="1800" b="1" dirty="0" err="1">
                <a:solidFill>
                  <a:srgbClr val="000000"/>
                </a:solidFill>
              </a:rPr>
              <a:t>Autorizzazione</a:t>
            </a:r>
            <a:endParaRPr lang="de-DE" sz="1800" b="1" dirty="0">
              <a:solidFill>
                <a:srgbClr val="000000"/>
              </a:solidFill>
            </a:endParaRPr>
          </a:p>
          <a:p>
            <a:pPr algn="ctr" rtl="0" latinLnBrk="1" hangingPunct="0"/>
            <a:r>
              <a:rPr lang="de-DE" sz="1800" b="1" dirty="0" err="1">
                <a:solidFill>
                  <a:srgbClr val="000000"/>
                </a:solidFill>
              </a:rPr>
              <a:t>eccezionale</a:t>
            </a:r>
            <a:endParaRPr lang="de-DE" sz="1800" b="1" dirty="0">
              <a:solidFill>
                <a:srgbClr val="000000"/>
              </a:solidFill>
            </a:endParaRPr>
          </a:p>
        </p:txBody>
      </p:sp>
      <p:cxnSp>
        <p:nvCxnSpPr>
          <p:cNvPr id="46" name="Gerade Verbindung 45">
            <a:extLst>
              <a:ext uri="{FF2B5EF4-FFF2-40B4-BE49-F238E27FC236}">
                <a16:creationId xmlns:a16="http://schemas.microsoft.com/office/drawing/2014/main" id="{187DDE4D-FAB0-ED41-871F-AB3213471E1F}"/>
              </a:ext>
            </a:extLst>
          </p:cNvPr>
          <p:cNvCxnSpPr>
            <a:stCxn id="37" idx="2"/>
            <a:endCxn id="44" idx="0"/>
          </p:cNvCxnSpPr>
          <p:nvPr/>
        </p:nvCxnSpPr>
        <p:spPr>
          <a:xfrm>
            <a:off x="6940927" y="3687644"/>
            <a:ext cx="1" cy="819826"/>
          </a:xfrm>
          <a:prstGeom prst="line">
            <a:avLst/>
          </a:prstGeom>
          <a:noFill/>
          <a:ln w="25400" cap="flat">
            <a:solidFill>
              <a:schemeClr val="bg1">
                <a:lumMod val="50000"/>
              </a:schemeClr>
            </a:solidFill>
            <a:prstDash val="solid"/>
            <a:bevel/>
            <a:tailEnd type="stealth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7" name="Grafik 46">
            <a:extLst>
              <a:ext uri="{FF2B5EF4-FFF2-40B4-BE49-F238E27FC236}">
                <a16:creationId xmlns:a16="http://schemas.microsoft.com/office/drawing/2014/main" id="{57DEAA44-1922-AB4A-8559-1953245D5A4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6306" y="3919527"/>
            <a:ext cx="827078" cy="348836"/>
          </a:xfrm>
          <a:prstGeom prst="rect">
            <a:avLst/>
          </a:prstGeom>
        </p:spPr>
      </p:pic>
      <p:pic>
        <p:nvPicPr>
          <p:cNvPr id="48" name="Grafik 47">
            <a:extLst>
              <a:ext uri="{FF2B5EF4-FFF2-40B4-BE49-F238E27FC236}">
                <a16:creationId xmlns:a16="http://schemas.microsoft.com/office/drawing/2014/main" id="{DC4CB659-5985-3645-8EA0-EDCE32E7C1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4758" y="3925572"/>
            <a:ext cx="612060" cy="34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830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6" grpId="0"/>
      <p:bldP spid="9" grpId="0" animBg="1"/>
      <p:bldP spid="13" grpId="0"/>
      <p:bldP spid="19" grpId="0"/>
      <p:bldP spid="24" grpId="0"/>
      <p:bldP spid="29" grpId="0" animBg="1"/>
      <p:bldP spid="33" grpId="0"/>
      <p:bldP spid="37" grpId="0"/>
      <p:bldP spid="41" grpId="0"/>
      <p:bldP spid="4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F5AC8-9B45-5EE1-E73B-FA405EFD1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C62F11-C4D2-092C-F43B-06B76590B9E4}"/>
              </a:ext>
            </a:extLst>
          </p:cNvPr>
          <p:cNvSpPr txBox="1"/>
          <p:nvPr/>
        </p:nvSpPr>
        <p:spPr>
          <a:xfrm>
            <a:off x="712693" y="290935"/>
            <a:ext cx="8132994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>
            <a:lvl1pPr marL="0" marR="0" indent="0" algn="l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400" b="1" i="0" u="none" strike="noStrike" cap="none" spc="0" normalizeH="0" baseline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</a:defRPr>
            </a:lvl1pPr>
          </a:lstStyle>
          <a:p>
            <a:r>
              <a:rPr lang="en-GB" sz="3200" dirty="0" err="1"/>
              <a:t>Diritto</a:t>
            </a:r>
            <a:r>
              <a:rPr lang="en-GB" sz="3200" dirty="0"/>
              <a:t> di accesso alla PAP prima </a:t>
            </a:r>
            <a:r>
              <a:rPr lang="en-GB" sz="3200" dirty="0" err="1"/>
              <a:t>dell’AIC</a:t>
            </a:r>
            <a:endParaRPr lang="en-GB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D394E2-FA89-BC7D-6034-A3C750211CB5}"/>
              </a:ext>
            </a:extLst>
          </p:cNvPr>
          <p:cNvSpPr txBox="1"/>
          <p:nvPr/>
        </p:nvSpPr>
        <p:spPr>
          <a:xfrm>
            <a:off x="497541" y="1699876"/>
            <a:ext cx="8148917" cy="298543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marR="0" indent="-342900" algn="l" fontAlgn="base">
              <a:spcAft>
                <a:spcPts val="12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en-GB" dirty="0" err="1"/>
              <a:t>Autorizzazione</a:t>
            </a:r>
            <a:r>
              <a:rPr lang="en-GB" dirty="0"/>
              <a:t> </a:t>
            </a:r>
            <a:r>
              <a:rPr lang="en-GB" dirty="0" err="1"/>
              <a:t>eccezionale</a:t>
            </a:r>
            <a:r>
              <a:rPr lang="en-GB" dirty="0"/>
              <a:t> UFSP, ai sensi </a:t>
            </a:r>
            <a:r>
              <a:rPr lang="en-GB" dirty="0" err="1"/>
              <a:t>dell’articolo</a:t>
            </a:r>
            <a:r>
              <a:rPr lang="en-GB" dirty="0"/>
              <a:t> 8, comma 5, della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federale</a:t>
            </a:r>
            <a:r>
              <a:rPr lang="en-GB" dirty="0"/>
              <a:t> </a:t>
            </a:r>
            <a:r>
              <a:rPr lang="en-GB" dirty="0" err="1"/>
              <a:t>sugli</a:t>
            </a:r>
            <a:r>
              <a:rPr lang="en-GB" dirty="0"/>
              <a:t> </a:t>
            </a:r>
            <a:r>
              <a:rPr lang="en-GB" dirty="0" err="1"/>
              <a:t>stupefacenti</a:t>
            </a:r>
            <a:r>
              <a:rPr lang="en-GB" dirty="0"/>
              <a:t> (</a:t>
            </a:r>
            <a:r>
              <a:rPr lang="en-GB" dirty="0" err="1"/>
              <a:t>LStup</a:t>
            </a:r>
            <a:r>
              <a:rPr lang="en-GB" dirty="0"/>
              <a:t>) </a:t>
            </a:r>
          </a:p>
          <a:p>
            <a:pPr marL="342900" marR="0" indent="-342900" algn="l" fontAlgn="base">
              <a:spcAft>
                <a:spcPts val="12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en-GB" dirty="0" err="1"/>
              <a:t>Provvedimento</a:t>
            </a:r>
            <a:r>
              <a:rPr lang="en-GB" dirty="0"/>
              <a:t> </a:t>
            </a:r>
            <a:r>
              <a:rPr lang="en-GB" dirty="0" err="1"/>
              <a:t>consente</a:t>
            </a:r>
            <a:r>
              <a:rPr lang="en-GB" dirty="0"/>
              <a:t> di </a:t>
            </a:r>
            <a:r>
              <a:rPr lang="en-GB" dirty="0" err="1"/>
              <a:t>soddisfare</a:t>
            </a:r>
            <a:r>
              <a:rPr lang="en-GB" dirty="0"/>
              <a:t> </a:t>
            </a:r>
            <a:r>
              <a:rPr lang="en-GB" dirty="0" err="1"/>
              <a:t>particolari</a:t>
            </a:r>
            <a:r>
              <a:rPr lang="en-GB" dirty="0"/>
              <a:t> </a:t>
            </a:r>
            <a:r>
              <a:rPr lang="en-GB" dirty="0" err="1"/>
              <a:t>esigenze</a:t>
            </a:r>
            <a:r>
              <a:rPr lang="en-GB" dirty="0"/>
              <a:t> </a:t>
            </a:r>
            <a:r>
              <a:rPr lang="en-GB" dirty="0" err="1"/>
              <a:t>terapeutiche</a:t>
            </a:r>
            <a:endParaRPr lang="en-GB" dirty="0"/>
          </a:p>
          <a:p>
            <a:pPr marL="342900" marR="0" indent="-342900" algn="l" fontAlgn="base">
              <a:spcAft>
                <a:spcPts val="12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en-GB" dirty="0"/>
              <a:t>Senza </a:t>
            </a:r>
            <a:r>
              <a:rPr lang="en-GB" dirty="0" err="1"/>
              <a:t>stabilire</a:t>
            </a:r>
            <a:r>
              <a:rPr lang="en-GB" dirty="0"/>
              <a:t> un </a:t>
            </a:r>
            <a:r>
              <a:rPr lang="en-GB" dirty="0" err="1"/>
              <a:t>diritto</a:t>
            </a:r>
            <a:r>
              <a:rPr lang="en-GB" dirty="0"/>
              <a:t> generale e </a:t>
            </a:r>
            <a:r>
              <a:rPr lang="en-GB" dirty="0" err="1"/>
              <a:t>incondizionato</a:t>
            </a:r>
            <a:r>
              <a:rPr lang="en-GB" dirty="0"/>
              <a:t> di accesso a tali </a:t>
            </a:r>
            <a:r>
              <a:rPr lang="en-GB" dirty="0" err="1"/>
              <a:t>sostanze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08675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CCCF9A30-B421-974E-A1B7-AE7F802D02DB}"/>
              </a:ext>
            </a:extLst>
          </p:cNvPr>
          <p:cNvSpPr txBox="1">
            <a:spLocks noChangeArrowheads="1"/>
          </p:cNvSpPr>
          <p:nvPr/>
        </p:nvSpPr>
        <p:spPr>
          <a:xfrm>
            <a:off x="539362" y="248766"/>
            <a:ext cx="7869532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ts val="600"/>
              </a:spcBef>
              <a:buClr>
                <a:srgbClr val="EA81E9"/>
              </a:buClr>
            </a:pP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Uso </a:t>
            </a: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compassionevole</a:t>
            </a: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?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E503D2A-ED60-EA4A-A67F-2A3911464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4959"/>
            <a:ext cx="3788954" cy="3788954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FD1E328D-112E-AA4E-9AE1-C4CB7B3755AF}"/>
              </a:ext>
            </a:extLst>
          </p:cNvPr>
          <p:cNvSpPr/>
          <p:nvPr/>
        </p:nvSpPr>
        <p:spPr>
          <a:xfrm>
            <a:off x="3317710" y="2386291"/>
            <a:ext cx="5638032" cy="2085418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/>
          <a:lstStyle/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800" dirty="0"/>
              <a:t>PAP </a:t>
            </a:r>
            <a:r>
              <a:rPr lang="fr-CH" sz="1800" dirty="0" err="1"/>
              <a:t>rappresenta</a:t>
            </a:r>
            <a:r>
              <a:rPr lang="fr-CH" sz="1800" dirty="0"/>
              <a:t> </a:t>
            </a:r>
            <a:r>
              <a:rPr lang="fr-CH" sz="1800" dirty="0" err="1"/>
              <a:t>formalmente</a:t>
            </a:r>
            <a:r>
              <a:rPr lang="fr-CH" sz="1800" dirty="0"/>
              <a:t> </a:t>
            </a:r>
            <a:r>
              <a:rPr lang="fr-CH" sz="1800" dirty="0" err="1"/>
              <a:t>una</a:t>
            </a:r>
            <a:r>
              <a:rPr lang="fr-CH" sz="1800" dirty="0"/>
              <a:t> forma </a:t>
            </a:r>
            <a:r>
              <a:rPr lang="fr-CH" sz="1800" dirty="0" err="1"/>
              <a:t>particolare</a:t>
            </a:r>
            <a:r>
              <a:rPr lang="fr-CH" sz="1800" dirty="0"/>
              <a:t> di </a:t>
            </a:r>
            <a:r>
              <a:rPr lang="fr-CH" sz="1800" dirty="0" err="1"/>
              <a:t>uso</a:t>
            </a:r>
            <a:r>
              <a:rPr lang="fr-CH" sz="1800" dirty="0"/>
              <a:t> </a:t>
            </a:r>
            <a:r>
              <a:rPr lang="fr-CH" sz="1800" dirty="0" err="1"/>
              <a:t>compassionevole</a:t>
            </a:r>
            <a:r>
              <a:rPr lang="fr-CH" sz="1800" dirty="0"/>
              <a:t> dei </a:t>
            </a:r>
            <a:r>
              <a:rPr lang="fr-CH" sz="1800" dirty="0" err="1"/>
              <a:t>farmaci</a:t>
            </a:r>
            <a:endParaRPr lang="fr-CH" sz="1800" dirty="0"/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800" dirty="0"/>
              <a:t>… ma </a:t>
            </a:r>
            <a:r>
              <a:rPr lang="fr-CH" sz="1800" dirty="0" err="1"/>
              <a:t>nella</a:t>
            </a:r>
            <a:r>
              <a:rPr lang="fr-CH" sz="1800" dirty="0"/>
              <a:t> </a:t>
            </a:r>
            <a:r>
              <a:rPr lang="fr-CH" sz="1800" dirty="0" err="1"/>
              <a:t>pratica</a:t>
            </a:r>
            <a:r>
              <a:rPr lang="fr-CH" sz="1800" dirty="0"/>
              <a:t> </a:t>
            </a:r>
            <a:r>
              <a:rPr lang="fr-CH" sz="1800" dirty="0" err="1"/>
              <a:t>segue</a:t>
            </a:r>
            <a:r>
              <a:rPr lang="fr-CH" sz="1800" dirty="0"/>
              <a:t> </a:t>
            </a:r>
            <a:r>
              <a:rPr lang="fr-CH" sz="1800" dirty="0" err="1"/>
              <a:t>un’altra</a:t>
            </a:r>
            <a:r>
              <a:rPr lang="fr-CH" sz="1800" dirty="0"/>
              <a:t> </a:t>
            </a:r>
            <a:r>
              <a:rPr lang="fr-CH" sz="1800" dirty="0" err="1"/>
              <a:t>procedura</a:t>
            </a:r>
            <a:r>
              <a:rPr lang="fr-CH" sz="1800" dirty="0"/>
              <a:t> (</a:t>
            </a:r>
            <a:r>
              <a:rPr lang="fr-CH" sz="1800" dirty="0" err="1"/>
              <a:t>autorizzazione</a:t>
            </a:r>
            <a:r>
              <a:rPr lang="fr-CH" sz="1800" dirty="0"/>
              <a:t> </a:t>
            </a:r>
            <a:r>
              <a:rPr lang="fr-CH" sz="1800" dirty="0" err="1"/>
              <a:t>eccezionale</a:t>
            </a:r>
            <a:r>
              <a:rPr lang="fr-CH" sz="1800" dirty="0"/>
              <a:t>) </a:t>
            </a: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800" dirty="0"/>
              <a:t>Uso </a:t>
            </a:r>
            <a:r>
              <a:rPr lang="fr-CH" sz="1800" dirty="0" err="1"/>
              <a:t>compassionevole</a:t>
            </a:r>
            <a:r>
              <a:rPr lang="fr-CH" sz="1800" dirty="0"/>
              <a:t> = </a:t>
            </a:r>
            <a:r>
              <a:rPr lang="fr-CH" sz="1800" dirty="0" err="1"/>
              <a:t>utilizzo</a:t>
            </a:r>
            <a:r>
              <a:rPr lang="fr-CH" sz="1800" dirty="0"/>
              <a:t> al di </a:t>
            </a:r>
            <a:r>
              <a:rPr lang="fr-CH" sz="1800" dirty="0" err="1"/>
              <a:t>fuori</a:t>
            </a:r>
            <a:r>
              <a:rPr lang="fr-CH" sz="1800" dirty="0"/>
              <a:t> delle </a:t>
            </a:r>
            <a:r>
              <a:rPr lang="fr-CH" sz="1800" dirty="0" err="1"/>
              <a:t>sperimentazioni</a:t>
            </a:r>
            <a:r>
              <a:rPr lang="fr-CH" sz="1800" dirty="0"/>
              <a:t> </a:t>
            </a:r>
            <a:r>
              <a:rPr lang="fr-CH" sz="1800" dirty="0" err="1"/>
              <a:t>cliniche</a:t>
            </a:r>
            <a:r>
              <a:rPr lang="fr-CH" sz="1800" dirty="0"/>
              <a:t> e senza AIC</a:t>
            </a:r>
          </a:p>
        </p:txBody>
      </p:sp>
    </p:spTree>
    <p:extLst>
      <p:ext uri="{BB962C8B-B14F-4D97-AF65-F5344CB8AC3E}">
        <p14:creationId xmlns:p14="http://schemas.microsoft.com/office/powerpoint/2010/main" val="35885704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CCCF9A30-B421-974E-A1B7-AE7F802D02DB}"/>
              </a:ext>
            </a:extLst>
          </p:cNvPr>
          <p:cNvSpPr txBox="1">
            <a:spLocks noChangeArrowheads="1"/>
          </p:cNvSpPr>
          <p:nvPr/>
        </p:nvSpPr>
        <p:spPr>
          <a:xfrm>
            <a:off x="539362" y="248766"/>
            <a:ext cx="7869532" cy="1154162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ts val="600"/>
              </a:spcBef>
              <a:buClr>
                <a:srgbClr val="EA81E9"/>
              </a:buClr>
            </a:pP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Uso </a:t>
            </a: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compassionevole</a:t>
            </a: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algn="ctr">
              <a:spcBef>
                <a:spcPts val="600"/>
              </a:spcBef>
              <a:buClr>
                <a:srgbClr val="EA81E9"/>
              </a:buClr>
            </a:pP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Condizioni</a:t>
            </a:r>
            <a:endParaRPr lang="fr-CH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D6BC90C-D0F0-4144-8CA7-721D590E4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hotocopy trans="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29538"/>
            <a:ext cx="3599543" cy="3599543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FD1E328D-112E-AA4E-9AE1-C4CB7B3755AF}"/>
              </a:ext>
            </a:extLst>
          </p:cNvPr>
          <p:cNvSpPr/>
          <p:nvPr/>
        </p:nvSpPr>
        <p:spPr>
          <a:xfrm>
            <a:off x="3083602" y="2010568"/>
            <a:ext cx="5907997" cy="283686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/>
          <a:lstStyle/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 err="1"/>
              <a:t>Pazienti</a:t>
            </a:r>
            <a:r>
              <a:rPr lang="fr-CH" sz="1400" dirty="0"/>
              <a:t> affetti da </a:t>
            </a:r>
            <a:r>
              <a:rPr lang="fr-CH" sz="1400" dirty="0" err="1"/>
              <a:t>patologie</a:t>
            </a:r>
            <a:r>
              <a:rPr lang="fr-CH" sz="1400" dirty="0"/>
              <a:t> </a:t>
            </a:r>
            <a:r>
              <a:rPr lang="fr-CH" sz="1400" dirty="0" err="1"/>
              <a:t>potenzialmente</a:t>
            </a:r>
            <a:r>
              <a:rPr lang="fr-CH" sz="1400" dirty="0"/>
              <a:t> gravi</a:t>
            </a: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 err="1"/>
              <a:t>Nessuna</a:t>
            </a:r>
            <a:r>
              <a:rPr lang="fr-CH" sz="1400" dirty="0"/>
              <a:t> </a:t>
            </a:r>
            <a:r>
              <a:rPr lang="fr-CH" sz="1400" dirty="0" err="1"/>
              <a:t>alternativa</a:t>
            </a:r>
            <a:r>
              <a:rPr lang="fr-CH" sz="1400" dirty="0"/>
              <a:t> efficace </a:t>
            </a:r>
            <a:r>
              <a:rPr lang="fr-CH" sz="1400" dirty="0" err="1"/>
              <a:t>attualmente</a:t>
            </a:r>
            <a:r>
              <a:rPr lang="fr-CH" sz="1400" dirty="0"/>
              <a:t> </a:t>
            </a:r>
            <a:r>
              <a:rPr lang="fr-CH" sz="1400" dirty="0" err="1"/>
              <a:t>autorizzata</a:t>
            </a:r>
            <a:r>
              <a:rPr lang="fr-CH" sz="1400" dirty="0"/>
              <a:t> in Svizzera</a:t>
            </a:r>
          </a:p>
          <a:p>
            <a:pPr marL="536575" indent="-179388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fr-CH" sz="1400" dirty="0" err="1"/>
              <a:t>interventi</a:t>
            </a:r>
            <a:r>
              <a:rPr lang="fr-CH" sz="1400" dirty="0"/>
              <a:t> di </a:t>
            </a:r>
            <a:r>
              <a:rPr lang="fr-CH" sz="1400" dirty="0" err="1"/>
              <a:t>emergenza</a:t>
            </a:r>
            <a:r>
              <a:rPr lang="fr-CH" sz="1400" dirty="0"/>
              <a:t> </a:t>
            </a:r>
          </a:p>
          <a:p>
            <a:pPr marL="536575" indent="-179388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fr-CH" sz="1400" dirty="0" err="1"/>
              <a:t>interventi</a:t>
            </a:r>
            <a:r>
              <a:rPr lang="fr-CH" sz="1400" dirty="0"/>
              <a:t> di </a:t>
            </a:r>
            <a:r>
              <a:rPr lang="fr-CH" sz="1400" dirty="0" err="1"/>
              <a:t>ultima</a:t>
            </a:r>
            <a:r>
              <a:rPr lang="fr-CH" sz="1400" dirty="0"/>
              <a:t> ratio</a:t>
            </a: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/>
              <a:t>Sono </a:t>
            </a:r>
            <a:r>
              <a:rPr lang="fr-CH" sz="1400" dirty="0" err="1"/>
              <a:t>prevedibili</a:t>
            </a:r>
            <a:r>
              <a:rPr lang="fr-CH" sz="1400" dirty="0"/>
              <a:t> </a:t>
            </a:r>
            <a:r>
              <a:rPr lang="fr-CH" sz="1400" dirty="0" err="1"/>
              <a:t>effetti</a:t>
            </a:r>
            <a:r>
              <a:rPr lang="fr-CH" sz="1400" dirty="0"/>
              <a:t> </a:t>
            </a:r>
            <a:r>
              <a:rPr lang="fr-CH" sz="1400" dirty="0" err="1"/>
              <a:t>terapeutici</a:t>
            </a:r>
            <a:r>
              <a:rPr lang="fr-CH" sz="1400" dirty="0"/>
              <a:t> </a:t>
            </a:r>
            <a:r>
              <a:rPr lang="fr-CH" sz="1400" dirty="0" err="1"/>
              <a:t>significativi</a:t>
            </a:r>
            <a:endParaRPr lang="fr-CH" sz="1400" dirty="0"/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 err="1"/>
              <a:t>Durata</a:t>
            </a:r>
            <a:r>
              <a:rPr lang="fr-CH" sz="1400" dirty="0"/>
              <a:t> </a:t>
            </a:r>
            <a:r>
              <a:rPr lang="fr-CH" sz="1400" dirty="0" err="1"/>
              <a:t>chiara</a:t>
            </a:r>
            <a:r>
              <a:rPr lang="fr-CH" sz="1400" dirty="0"/>
              <a:t> e </a:t>
            </a:r>
            <a:r>
              <a:rPr lang="fr-CH" sz="1400" dirty="0" err="1"/>
              <a:t>giustificata</a:t>
            </a:r>
            <a:endParaRPr lang="fr-CH" sz="1400" dirty="0"/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 err="1"/>
              <a:t>Luogo</a:t>
            </a:r>
            <a:r>
              <a:rPr lang="fr-CH" sz="1400" dirty="0"/>
              <a:t> di </a:t>
            </a:r>
            <a:r>
              <a:rPr lang="fr-CH" sz="1400" dirty="0" err="1"/>
              <a:t>trattamento</a:t>
            </a:r>
            <a:r>
              <a:rPr lang="fr-CH" sz="1400" dirty="0"/>
              <a:t> / </a:t>
            </a:r>
            <a:r>
              <a:rPr lang="fr-CH" sz="1400" dirty="0" err="1"/>
              <a:t>prescrizione</a:t>
            </a:r>
            <a:r>
              <a:rPr lang="fr-CH" sz="1400" dirty="0"/>
              <a:t> </a:t>
            </a:r>
            <a:r>
              <a:rPr lang="fr-CH" sz="1400" dirty="0" err="1"/>
              <a:t>indicato</a:t>
            </a:r>
            <a:endParaRPr lang="fr-CH" sz="1400" dirty="0"/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400" dirty="0" err="1"/>
              <a:t>Consenso</a:t>
            </a:r>
            <a:r>
              <a:rPr lang="fr-CH" sz="1400" dirty="0"/>
              <a:t> </a:t>
            </a:r>
            <a:r>
              <a:rPr lang="fr-CH" sz="1400" dirty="0" err="1"/>
              <a:t>informato</a:t>
            </a:r>
            <a:r>
              <a:rPr lang="fr-CH" sz="1400" dirty="0"/>
              <a:t> </a:t>
            </a:r>
            <a:r>
              <a:rPr lang="fr-CH" sz="1400" dirty="0" err="1"/>
              <a:t>scritto</a:t>
            </a:r>
            <a:r>
              <a:rPr lang="fr-CH" sz="1400" dirty="0"/>
              <a:t> </a:t>
            </a:r>
            <a:r>
              <a:rPr lang="fr-CH" sz="1400" dirty="0" err="1"/>
              <a:t>del</a:t>
            </a:r>
            <a:r>
              <a:rPr lang="fr-CH" sz="1400" dirty="0"/>
              <a:t> </a:t>
            </a:r>
            <a:r>
              <a:rPr lang="fr-CH" sz="1400" dirty="0" err="1"/>
              <a:t>paziente</a:t>
            </a:r>
            <a:endParaRPr lang="fr-CH" sz="1400" dirty="0"/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endParaRPr lang="fr-CH" sz="1400" dirty="0"/>
          </a:p>
        </p:txBody>
      </p:sp>
    </p:spTree>
    <p:extLst>
      <p:ext uri="{BB962C8B-B14F-4D97-AF65-F5344CB8AC3E}">
        <p14:creationId xmlns:p14="http://schemas.microsoft.com/office/powerpoint/2010/main" val="1444575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F3F85-D546-99EE-89CB-BECC81827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211586-DE35-480A-C43E-256803442C25}"/>
              </a:ext>
            </a:extLst>
          </p:cNvPr>
          <p:cNvSpPr txBox="1"/>
          <p:nvPr/>
        </p:nvSpPr>
        <p:spPr>
          <a:xfrm>
            <a:off x="228600" y="309182"/>
            <a:ext cx="8686800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>
            <a:lvl1pPr marL="0" marR="0" indent="0" algn="l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</a:defRPr>
            </a:lvl1pPr>
          </a:lstStyle>
          <a:p>
            <a:pPr algn="ctr"/>
            <a:r>
              <a:rPr lang="en-GB" sz="2800" dirty="0"/>
              <a:t>Libertà </a:t>
            </a:r>
            <a:r>
              <a:rPr lang="en-GB" sz="2800" dirty="0" err="1"/>
              <a:t>fondamentali</a:t>
            </a:r>
            <a:r>
              <a:rPr lang="en-GB" sz="2800" dirty="0"/>
              <a:t> e </a:t>
            </a:r>
            <a:r>
              <a:rPr lang="en-GB" sz="2800" dirty="0" err="1"/>
              <a:t>diritti</a:t>
            </a:r>
            <a:r>
              <a:rPr lang="en-GB" sz="2800" dirty="0"/>
              <a:t> </a:t>
            </a:r>
            <a:r>
              <a:rPr lang="en-GB" sz="2800" dirty="0" err="1"/>
              <a:t>condizionati</a:t>
            </a:r>
            <a:endParaRPr lang="en-GB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3147CA-E2CC-8E25-4E96-304E70669CAE}"/>
              </a:ext>
            </a:extLst>
          </p:cNvPr>
          <p:cNvSpPr txBox="1"/>
          <p:nvPr/>
        </p:nvSpPr>
        <p:spPr>
          <a:xfrm>
            <a:off x="2043954" y="3802693"/>
            <a:ext cx="6729968" cy="1477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lvl1pPr marL="342900" marR="0" indent="-342900" algn="l" fontAlgn="base">
              <a:buClr>
                <a:srgbClr val="9FD0AB"/>
              </a:buClr>
              <a:buFont typeface="Arial" panose="020B0604020202020204" pitchFamily="34" charset="0"/>
              <a:buChar char="•"/>
              <a:defRPr sz="1800" b="0" i="0" u="none" strike="noStrike">
                <a:effectLst/>
              </a:defRPr>
            </a:lvl1pPr>
          </a:lstStyle>
          <a:p>
            <a:pPr marL="0" indent="0">
              <a:spcAft>
                <a:spcPts val="600"/>
              </a:spcAft>
              <a:buNone/>
            </a:pPr>
            <a:r>
              <a:rPr lang="en-GB" sz="1600" b="1" dirty="0" err="1"/>
              <a:t>Attività</a:t>
            </a:r>
            <a:r>
              <a:rPr lang="en-GB" sz="1600" b="1" dirty="0"/>
              <a:t> </a:t>
            </a:r>
            <a:r>
              <a:rPr lang="en-GB" sz="1600" b="1" dirty="0" err="1"/>
              <a:t>soggette</a:t>
            </a:r>
            <a:r>
              <a:rPr lang="en-GB" sz="1600" b="1" dirty="0"/>
              <a:t> ad </a:t>
            </a:r>
            <a:r>
              <a:rPr lang="en-GB" sz="1600" b="1" dirty="0" err="1"/>
              <a:t>autorizzazione</a:t>
            </a:r>
            <a:endParaRPr lang="en-GB" sz="1600" b="1" dirty="0"/>
          </a:p>
          <a:p>
            <a:pPr>
              <a:spcAft>
                <a:spcPts val="600"/>
              </a:spcAft>
            </a:pPr>
            <a:r>
              <a:rPr lang="en-GB" sz="1600" dirty="0" err="1"/>
              <a:t>Spetta</a:t>
            </a:r>
            <a:r>
              <a:rPr lang="en-GB" sz="1600" dirty="0"/>
              <a:t> al </a:t>
            </a:r>
            <a:r>
              <a:rPr lang="en-GB" sz="1600" dirty="0" err="1"/>
              <a:t>richiedente</a:t>
            </a:r>
            <a:r>
              <a:rPr lang="en-GB" sz="1600" dirty="0"/>
              <a:t> </a:t>
            </a:r>
            <a:r>
              <a:rPr lang="en-GB" sz="1600" dirty="0" err="1"/>
              <a:t>dimostrare</a:t>
            </a:r>
            <a:r>
              <a:rPr lang="en-GB" sz="1600" dirty="0"/>
              <a:t> </a:t>
            </a:r>
            <a:r>
              <a:rPr lang="en-GB" sz="1600" dirty="0" err="1"/>
              <a:t>che</a:t>
            </a:r>
            <a:r>
              <a:rPr lang="en-GB" sz="1600" dirty="0"/>
              <a:t> </a:t>
            </a:r>
            <a:r>
              <a:rPr lang="en-GB" sz="1600" dirty="0" err="1"/>
              <a:t>siano</a:t>
            </a:r>
            <a:r>
              <a:rPr lang="en-GB" sz="1600" dirty="0"/>
              <a:t> </a:t>
            </a:r>
            <a:r>
              <a:rPr lang="en-GB" sz="1600" dirty="0" err="1"/>
              <a:t>soddisfatte</a:t>
            </a:r>
            <a:r>
              <a:rPr lang="en-GB" sz="1600" dirty="0"/>
              <a:t> le </a:t>
            </a:r>
            <a:r>
              <a:rPr lang="en-GB" sz="1600" dirty="0" err="1"/>
              <a:t>condizioni</a:t>
            </a:r>
            <a:r>
              <a:rPr lang="en-GB" sz="1600" dirty="0"/>
              <a:t> di </a:t>
            </a:r>
            <a:r>
              <a:rPr lang="en-GB" sz="1600" dirty="0" err="1"/>
              <a:t>legge</a:t>
            </a:r>
            <a:r>
              <a:rPr lang="en-GB" sz="1600" dirty="0"/>
              <a:t> </a:t>
            </a:r>
            <a:r>
              <a:rPr lang="en-GB" sz="1600" dirty="0" err="1"/>
              <a:t>che</a:t>
            </a:r>
            <a:r>
              <a:rPr lang="en-GB" sz="1600" dirty="0"/>
              <a:t> </a:t>
            </a:r>
            <a:r>
              <a:rPr lang="en-GB" sz="1600" dirty="0" err="1"/>
              <a:t>consentono</a:t>
            </a:r>
            <a:r>
              <a:rPr lang="en-GB" sz="1600" dirty="0"/>
              <a:t> </a:t>
            </a:r>
            <a:r>
              <a:rPr lang="en-GB" sz="1600" dirty="0" err="1"/>
              <a:t>l’esercizio</a:t>
            </a:r>
            <a:r>
              <a:rPr lang="en-GB" sz="1600" dirty="0"/>
              <a:t> </a:t>
            </a:r>
            <a:r>
              <a:rPr lang="en-GB" sz="1600" dirty="0" err="1"/>
              <a:t>dell’attività</a:t>
            </a:r>
            <a:endParaRPr lang="en-GB" sz="1600" dirty="0"/>
          </a:p>
          <a:p>
            <a:pPr>
              <a:spcAft>
                <a:spcPts val="600"/>
              </a:spcAft>
            </a:pPr>
            <a:r>
              <a:rPr lang="en-GB" sz="1600" dirty="0" err="1"/>
              <a:t>Esempio</a:t>
            </a:r>
            <a:r>
              <a:rPr lang="en-GB" sz="1600" dirty="0"/>
              <a:t>: </a:t>
            </a:r>
            <a:r>
              <a:rPr lang="en-GB" sz="1600" dirty="0" err="1"/>
              <a:t>Nessuno</a:t>
            </a:r>
            <a:r>
              <a:rPr lang="en-GB" sz="1600" dirty="0"/>
              <a:t> </a:t>
            </a:r>
            <a:r>
              <a:rPr lang="en-GB" sz="1600" dirty="0" err="1"/>
              <a:t>può</a:t>
            </a:r>
            <a:r>
              <a:rPr lang="en-GB" sz="1600" dirty="0"/>
              <a:t> </a:t>
            </a:r>
            <a:r>
              <a:rPr lang="en-GB" sz="1600" dirty="0" err="1"/>
              <a:t>dedurre</a:t>
            </a:r>
            <a:r>
              <a:rPr lang="en-GB" sz="1600" dirty="0"/>
              <a:t> </a:t>
            </a:r>
            <a:r>
              <a:rPr lang="en-GB" sz="1600" dirty="0" err="1"/>
              <a:t>dalla</a:t>
            </a:r>
            <a:r>
              <a:rPr lang="en-GB" sz="1600" dirty="0"/>
              <a:t> propria </a:t>
            </a:r>
            <a:r>
              <a:rPr lang="en-GB" sz="1600" dirty="0" err="1"/>
              <a:t>libertà</a:t>
            </a:r>
            <a:r>
              <a:rPr lang="en-GB" sz="1600" dirty="0"/>
              <a:t> </a:t>
            </a:r>
            <a:r>
              <a:rPr lang="en-GB" sz="1600" dirty="0" err="1"/>
              <a:t>personale</a:t>
            </a:r>
            <a:r>
              <a:rPr lang="en-GB" sz="1600" dirty="0"/>
              <a:t> un </a:t>
            </a:r>
            <a:r>
              <a:rPr lang="en-GB" sz="1600" dirty="0" err="1"/>
              <a:t>diritto</a:t>
            </a:r>
            <a:r>
              <a:rPr lang="en-GB" sz="1600" dirty="0"/>
              <a:t> </a:t>
            </a:r>
            <a:r>
              <a:rPr lang="en-GB" sz="1600" dirty="0" err="1"/>
              <a:t>incondizionato</a:t>
            </a:r>
            <a:r>
              <a:rPr lang="en-GB" sz="1600" dirty="0"/>
              <a:t> a </a:t>
            </a:r>
            <a:r>
              <a:rPr lang="en-GB" sz="1600" dirty="0" err="1"/>
              <a:t>guidare</a:t>
            </a:r>
            <a:r>
              <a:rPr lang="en-GB" sz="1600" dirty="0"/>
              <a:t> un </a:t>
            </a:r>
            <a:r>
              <a:rPr lang="en-GB" sz="1600" dirty="0" err="1"/>
              <a:t>veicolo</a:t>
            </a:r>
            <a:r>
              <a:rPr lang="en-GB" sz="1600" dirty="0"/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9D1445-E39B-06E3-D7EC-90675788E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03" y="1577980"/>
            <a:ext cx="1430898" cy="1430898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0AD99F-D868-4979-A026-42765751FE69}"/>
              </a:ext>
            </a:extLst>
          </p:cNvPr>
          <p:cNvSpPr txBox="1"/>
          <p:nvPr/>
        </p:nvSpPr>
        <p:spPr>
          <a:xfrm>
            <a:off x="2043954" y="1235185"/>
            <a:ext cx="6600238" cy="20467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1600" b="1" dirty="0"/>
              <a:t>Libertà </a:t>
            </a:r>
            <a:r>
              <a:rPr lang="en-GB" sz="1600" b="1" dirty="0" err="1"/>
              <a:t>fondamentali</a:t>
            </a:r>
            <a:r>
              <a:rPr lang="en-GB" sz="1600" b="1" dirty="0"/>
              <a:t> </a:t>
            </a:r>
          </a:p>
          <a:p>
            <a:pPr marL="285750" indent="-285750">
              <a:spcAft>
                <a:spcPts val="600"/>
              </a:spcAft>
              <a:buClr>
                <a:srgbClr val="FF6AD8"/>
              </a:buClr>
              <a:buFont typeface="Arial" panose="020B0604020202020204" pitchFamily="34" charset="0"/>
              <a:buChar char="•"/>
            </a:pPr>
            <a:r>
              <a:rPr lang="en-GB" sz="1600" dirty="0" err="1"/>
              <a:t>Tutelano</a:t>
            </a:r>
            <a:r>
              <a:rPr lang="en-GB" sz="1600" dirty="0"/>
              <a:t> determinate </a:t>
            </a:r>
            <a:r>
              <a:rPr lang="en-GB" sz="1600" dirty="0" err="1"/>
              <a:t>sfere</a:t>
            </a:r>
            <a:r>
              <a:rPr lang="en-GB" sz="1600" dirty="0"/>
              <a:t> </a:t>
            </a:r>
            <a:r>
              <a:rPr lang="en-GB" sz="1600" dirty="0" err="1"/>
              <a:t>dell’autonomia</a:t>
            </a:r>
            <a:r>
              <a:rPr lang="en-GB" sz="1600" dirty="0"/>
              <a:t> </a:t>
            </a:r>
            <a:r>
              <a:rPr lang="en-GB" sz="1600" dirty="0" err="1"/>
              <a:t>individuale</a:t>
            </a:r>
            <a:r>
              <a:rPr lang="en-GB" sz="1600" dirty="0"/>
              <a:t> </a:t>
            </a:r>
            <a:r>
              <a:rPr lang="en-GB" sz="1600" dirty="0" err="1"/>
              <a:t>dalle</a:t>
            </a:r>
            <a:r>
              <a:rPr lang="en-GB" sz="1600" dirty="0"/>
              <a:t> </a:t>
            </a:r>
            <a:r>
              <a:rPr lang="en-GB" sz="1600" dirty="0" err="1"/>
              <a:t>ingerenze</a:t>
            </a:r>
            <a:r>
              <a:rPr lang="en-GB" sz="1600" dirty="0"/>
              <a:t> </a:t>
            </a:r>
            <a:r>
              <a:rPr lang="en-GB" sz="1600" dirty="0" err="1"/>
              <a:t>ingiustificate</a:t>
            </a:r>
            <a:r>
              <a:rPr lang="en-GB" sz="1600" dirty="0"/>
              <a:t> </a:t>
            </a:r>
            <a:r>
              <a:rPr lang="en-GB" sz="1600" dirty="0" err="1"/>
              <a:t>dello</a:t>
            </a:r>
            <a:r>
              <a:rPr lang="en-GB" sz="1600" dirty="0"/>
              <a:t> Stato</a:t>
            </a:r>
          </a:p>
          <a:p>
            <a:pPr marL="285750" indent="-285750">
              <a:spcAft>
                <a:spcPts val="600"/>
              </a:spcAft>
              <a:buClr>
                <a:srgbClr val="FF6AD8"/>
              </a:buClr>
              <a:buFont typeface="Arial" panose="020B0604020202020204" pitchFamily="34" charset="0"/>
              <a:buChar char="•"/>
            </a:pPr>
            <a:r>
              <a:rPr lang="en-GB" sz="1600" dirty="0"/>
              <a:t>Il loro </a:t>
            </a:r>
            <a:r>
              <a:rPr lang="en-GB" sz="1600" dirty="0" err="1"/>
              <a:t>esercizio</a:t>
            </a:r>
            <a:r>
              <a:rPr lang="en-GB" sz="1600" dirty="0"/>
              <a:t> non </a:t>
            </a:r>
            <a:r>
              <a:rPr lang="en-GB" sz="1600" dirty="0" err="1"/>
              <a:t>richiede</a:t>
            </a:r>
            <a:r>
              <a:rPr lang="en-GB" sz="1600" dirty="0"/>
              <a:t> </a:t>
            </a:r>
            <a:r>
              <a:rPr lang="en-GB" sz="1600" dirty="0" err="1"/>
              <a:t>generalmente</a:t>
            </a:r>
            <a:r>
              <a:rPr lang="en-GB" sz="1600" dirty="0"/>
              <a:t> alcuna </a:t>
            </a:r>
            <a:r>
              <a:rPr lang="en-GB" sz="1600" dirty="0" err="1"/>
              <a:t>autorizzazione</a:t>
            </a:r>
            <a:r>
              <a:rPr lang="en-GB" sz="1600" dirty="0"/>
              <a:t> </a:t>
            </a:r>
            <a:r>
              <a:rPr lang="en-GB" sz="1600" dirty="0" err="1"/>
              <a:t>preventiva</a:t>
            </a:r>
            <a:endParaRPr lang="en-GB" sz="1600" dirty="0"/>
          </a:p>
          <a:p>
            <a:pPr marL="285750" indent="-285750">
              <a:spcAft>
                <a:spcPts val="600"/>
              </a:spcAft>
              <a:buClr>
                <a:srgbClr val="FF6AD8"/>
              </a:buClr>
              <a:buFont typeface="Arial" panose="020B0604020202020204" pitchFamily="34" charset="0"/>
              <a:buChar char="•"/>
            </a:pPr>
            <a:r>
              <a:rPr lang="en-GB" sz="1600" dirty="0"/>
              <a:t>Quando </a:t>
            </a:r>
            <a:r>
              <a:rPr lang="en-GB" sz="1600" dirty="0" err="1"/>
              <a:t>un’autorità</a:t>
            </a:r>
            <a:r>
              <a:rPr lang="en-GB" sz="1600" dirty="0"/>
              <a:t> </a:t>
            </a:r>
            <a:r>
              <a:rPr lang="en-GB" sz="1600" dirty="0" err="1"/>
              <a:t>intende</a:t>
            </a:r>
            <a:r>
              <a:rPr lang="en-GB" sz="1600" dirty="0"/>
              <a:t> </a:t>
            </a:r>
            <a:r>
              <a:rPr lang="en-GB" sz="1600" dirty="0" err="1"/>
              <a:t>limitare</a:t>
            </a:r>
            <a:r>
              <a:rPr lang="en-GB" sz="1600" dirty="0"/>
              <a:t> </a:t>
            </a:r>
            <a:r>
              <a:rPr lang="en-GB" sz="1600" dirty="0" err="1"/>
              <a:t>una</a:t>
            </a:r>
            <a:r>
              <a:rPr lang="en-GB" sz="1600" dirty="0"/>
              <a:t> </a:t>
            </a:r>
            <a:r>
              <a:rPr lang="en-GB" sz="1600" dirty="0" err="1"/>
              <a:t>libertà</a:t>
            </a:r>
            <a:r>
              <a:rPr lang="en-GB" sz="1600" dirty="0"/>
              <a:t> </a:t>
            </a:r>
            <a:r>
              <a:rPr lang="en-GB" sz="1600" dirty="0" err="1"/>
              <a:t>fondamentale</a:t>
            </a:r>
            <a:r>
              <a:rPr lang="en-GB" sz="1600" dirty="0"/>
              <a:t>, </a:t>
            </a:r>
            <a:r>
              <a:rPr lang="en-GB" sz="1600" dirty="0" err="1"/>
              <a:t>deve</a:t>
            </a:r>
            <a:r>
              <a:rPr lang="en-GB" sz="1600" dirty="0"/>
              <a:t> </a:t>
            </a:r>
            <a:r>
              <a:rPr lang="en-GB" sz="1600" dirty="0" err="1"/>
              <a:t>essere</a:t>
            </a:r>
            <a:r>
              <a:rPr lang="en-GB" sz="1600" dirty="0"/>
              <a:t> in </a:t>
            </a:r>
            <a:r>
              <a:rPr lang="en-GB" sz="1600" dirty="0" err="1"/>
              <a:t>grado</a:t>
            </a:r>
            <a:r>
              <a:rPr lang="en-GB" sz="1600" dirty="0"/>
              <a:t> di </a:t>
            </a:r>
            <a:r>
              <a:rPr lang="en-GB" sz="1600" dirty="0" err="1"/>
              <a:t>giustificare</a:t>
            </a:r>
            <a:r>
              <a:rPr lang="en-GB" sz="1600" dirty="0"/>
              <a:t> tale </a:t>
            </a:r>
            <a:r>
              <a:rPr lang="en-GB" sz="1600" dirty="0" err="1"/>
              <a:t>limitazione</a:t>
            </a:r>
            <a:r>
              <a:rPr lang="en-GB" sz="1600" dirty="0"/>
              <a:t> (ad es. </a:t>
            </a:r>
            <a:r>
              <a:rPr lang="en-GB" sz="1600" dirty="0" err="1"/>
              <a:t>quarantena</a:t>
            </a:r>
            <a:r>
              <a:rPr lang="en-GB" sz="1600" dirty="0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08CADF-415E-103C-C879-DD96A99C8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03" y="3849123"/>
            <a:ext cx="1430898" cy="1430898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09822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9979C-AF71-0370-5A4B-4A8B9C703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F6FCE6C-241E-B51F-FE98-54E1ECC50EE2}"/>
              </a:ext>
            </a:extLst>
          </p:cNvPr>
          <p:cNvSpPr txBox="1"/>
          <p:nvPr/>
        </p:nvSpPr>
        <p:spPr>
          <a:xfrm>
            <a:off x="685800" y="358170"/>
            <a:ext cx="8162364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>
            <a:lvl1pPr marL="0" marR="0" indent="0" algn="ctr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</a:defRPr>
            </a:lvl1pPr>
          </a:lstStyle>
          <a:p>
            <a:r>
              <a:rPr lang="en-GB" dirty="0" err="1"/>
              <a:t>L'autorizzazione</a:t>
            </a:r>
            <a:r>
              <a:rPr lang="en-GB" dirty="0"/>
              <a:t> </a:t>
            </a:r>
            <a:r>
              <a:rPr lang="en-GB" dirty="0" err="1"/>
              <a:t>eccezionale</a:t>
            </a:r>
            <a:endParaRPr lang="en-GB" dirty="0"/>
          </a:p>
          <a:p>
            <a:r>
              <a:rPr lang="en-GB" dirty="0" err="1"/>
              <a:t>deroga</a:t>
            </a:r>
            <a:r>
              <a:rPr lang="en-GB" dirty="0"/>
              <a:t> a un </a:t>
            </a:r>
            <a:r>
              <a:rPr lang="en-GB" dirty="0" err="1"/>
              <a:t>divieto</a:t>
            </a:r>
            <a:r>
              <a:rPr lang="en-GB" dirty="0"/>
              <a:t> di principio</a:t>
            </a:r>
          </a:p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D0826-7596-DAEC-81B2-A1747B7767C4}"/>
              </a:ext>
            </a:extLst>
          </p:cNvPr>
          <p:cNvSpPr txBox="1"/>
          <p:nvPr/>
        </p:nvSpPr>
        <p:spPr>
          <a:xfrm>
            <a:off x="1001760" y="1997839"/>
            <a:ext cx="7846404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lvl1pPr marL="342900" marR="0" indent="-342900" algn="l" fontAlgn="base">
              <a:buClr>
                <a:srgbClr val="9FD0AB"/>
              </a:buClr>
              <a:buFont typeface="Arial" panose="020B0604020202020204" pitchFamily="34" charset="0"/>
              <a:buChar char="•"/>
              <a:defRPr sz="1800" b="0" i="0" u="none" strike="noStrike">
                <a:effectLst/>
              </a:defRPr>
            </a:lvl1pPr>
          </a:lstStyle>
          <a:p>
            <a:pPr marL="0" indent="0">
              <a:buNone/>
            </a:pPr>
            <a:r>
              <a:rPr lang="en-GB" sz="2000" dirty="0"/>
              <a:t>Due </a:t>
            </a:r>
            <a:r>
              <a:rPr lang="en-GB" sz="2000" dirty="0" err="1"/>
              <a:t>livelli</a:t>
            </a:r>
            <a:r>
              <a:rPr lang="en-GB" sz="2000" dirty="0"/>
              <a:t> </a:t>
            </a:r>
            <a:r>
              <a:rPr lang="en-GB" sz="2000" dirty="0" err="1"/>
              <a:t>decisionali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(1) di natura </a:t>
            </a:r>
            <a:r>
              <a:rPr lang="en-GB" sz="2000" dirty="0" err="1"/>
              <a:t>clinica</a:t>
            </a:r>
            <a:r>
              <a:rPr lang="en-GB" sz="2000" dirty="0"/>
              <a:t>: medico valuta se la PAP </a:t>
            </a:r>
            <a:r>
              <a:rPr lang="en-GB" sz="2000" dirty="0" err="1"/>
              <a:t>costituisca</a:t>
            </a:r>
            <a:r>
              <a:rPr lang="en-GB" sz="2000" dirty="0"/>
              <a:t> </a:t>
            </a:r>
            <a:r>
              <a:rPr lang="en-GB" sz="2000" dirty="0" err="1"/>
              <a:t>un’opzione</a:t>
            </a:r>
            <a:r>
              <a:rPr lang="en-GB" sz="2000" dirty="0"/>
              <a:t> </a:t>
            </a:r>
            <a:r>
              <a:rPr lang="en-GB" sz="2000" dirty="0" err="1"/>
              <a:t>terapeutica</a:t>
            </a:r>
            <a:r>
              <a:rPr lang="en-GB" sz="2000" dirty="0"/>
              <a:t> </a:t>
            </a:r>
            <a:r>
              <a:rPr lang="en-GB" sz="2000" dirty="0" err="1"/>
              <a:t>pertinente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(2) di natura </a:t>
            </a:r>
            <a:r>
              <a:rPr lang="en-GB" sz="2000" dirty="0" err="1"/>
              <a:t>giuridica</a:t>
            </a:r>
            <a:r>
              <a:rPr lang="en-GB" sz="2000" dirty="0"/>
              <a:t> e </a:t>
            </a:r>
            <a:r>
              <a:rPr lang="en-GB" sz="2000" dirty="0" err="1"/>
              <a:t>amministrativa</a:t>
            </a:r>
            <a:r>
              <a:rPr lang="en-GB" sz="2000" dirty="0"/>
              <a:t>. L’UFSP </a:t>
            </a:r>
            <a:r>
              <a:rPr lang="en-GB" sz="2000" dirty="0" err="1"/>
              <a:t>verifica</a:t>
            </a:r>
            <a:r>
              <a:rPr lang="en-GB" sz="2000" dirty="0"/>
              <a:t> se </a:t>
            </a:r>
            <a:r>
              <a:rPr lang="en-GB" sz="2000" dirty="0" err="1"/>
              <a:t>sussistano</a:t>
            </a:r>
            <a:r>
              <a:rPr lang="en-GB" sz="2000" dirty="0"/>
              <a:t> le </a:t>
            </a:r>
            <a:r>
              <a:rPr lang="en-GB" sz="2000" dirty="0" err="1"/>
              <a:t>condizioni</a:t>
            </a:r>
            <a:r>
              <a:rPr lang="en-GB" sz="2000" dirty="0"/>
              <a:t> </a:t>
            </a:r>
            <a:r>
              <a:rPr lang="en-GB" sz="2000" dirty="0" err="1"/>
              <a:t>che</a:t>
            </a:r>
            <a:r>
              <a:rPr lang="en-GB" sz="2000" dirty="0"/>
              <a:t> </a:t>
            </a:r>
            <a:r>
              <a:rPr lang="en-GB" sz="2000" dirty="0" err="1"/>
              <a:t>consentono</a:t>
            </a:r>
            <a:r>
              <a:rPr lang="en-GB" sz="2000" dirty="0"/>
              <a:t> </a:t>
            </a:r>
            <a:r>
              <a:rPr lang="en-GB" sz="2000" dirty="0" err="1"/>
              <a:t>una</a:t>
            </a:r>
            <a:r>
              <a:rPr lang="en-GB" sz="2000" dirty="0"/>
              <a:t> </a:t>
            </a:r>
            <a:r>
              <a:rPr lang="en-GB" sz="2000" dirty="0" err="1"/>
              <a:t>deroga</a:t>
            </a:r>
            <a:r>
              <a:rPr lang="en-GB" sz="2000" dirty="0"/>
              <a:t> al </a:t>
            </a:r>
            <a:r>
              <a:rPr lang="en-GB" sz="2000" dirty="0" err="1"/>
              <a:t>divieto</a:t>
            </a:r>
            <a:r>
              <a:rPr lang="en-GB" sz="2000" dirty="0"/>
              <a:t> di </a:t>
            </a:r>
            <a:r>
              <a:rPr lang="en-GB" sz="2000" dirty="0" err="1"/>
              <a:t>legge</a:t>
            </a:r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6530261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9BC96-E54A-8261-B748-A54D39DFC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7A9316-B5D7-6E60-A023-0B3280796BAF}"/>
              </a:ext>
            </a:extLst>
          </p:cNvPr>
          <p:cNvSpPr txBox="1"/>
          <p:nvPr/>
        </p:nvSpPr>
        <p:spPr>
          <a:xfrm>
            <a:off x="1761455" y="264041"/>
            <a:ext cx="5621089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>
            <a:lvl1pPr marL="0" marR="0" indent="0" algn="l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400" b="1" i="0" u="none" strike="noStrike" cap="none" spc="0" normalizeH="0" baseline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</a:defRPr>
            </a:lvl1pPr>
          </a:lstStyle>
          <a:p>
            <a:r>
              <a:rPr lang="en-GB" sz="3200" dirty="0"/>
              <a:t>Tre </a:t>
            </a:r>
            <a:r>
              <a:rPr lang="en-GB" sz="3200" dirty="0" err="1"/>
              <a:t>concetti</a:t>
            </a:r>
            <a:r>
              <a:rPr lang="en-GB" sz="3200" dirty="0"/>
              <a:t> </a:t>
            </a:r>
            <a:r>
              <a:rPr lang="en-GB" sz="3200" dirty="0" err="1"/>
              <a:t>spesso</a:t>
            </a:r>
            <a:r>
              <a:rPr lang="en-GB" sz="3200" dirty="0"/>
              <a:t> </a:t>
            </a:r>
            <a:r>
              <a:rPr lang="en-GB" sz="3200" dirty="0" err="1"/>
              <a:t>confusi</a:t>
            </a:r>
            <a:r>
              <a:rPr lang="en-GB" sz="3200" dirty="0"/>
              <a:t> </a:t>
            </a:r>
          </a:p>
          <a:p>
            <a:endParaRPr lang="en-GB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2F3EFA-D1F9-47A5-4AB0-7C1A8A48DD39}"/>
              </a:ext>
            </a:extLst>
          </p:cNvPr>
          <p:cNvSpPr txBox="1"/>
          <p:nvPr/>
        </p:nvSpPr>
        <p:spPr>
          <a:xfrm>
            <a:off x="712693" y="1753664"/>
            <a:ext cx="7947213" cy="33239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marR="0" indent="-342900" algn="l" fontAlgn="base">
              <a:spcAft>
                <a:spcPts val="12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en-GB" sz="2000" dirty="0" err="1"/>
              <a:t>Diritto</a:t>
            </a:r>
            <a:r>
              <a:rPr lang="en-GB" sz="2000" dirty="0"/>
              <a:t> alla tutela della salute</a:t>
            </a:r>
          </a:p>
          <a:p>
            <a:pPr marL="342900" marR="0" indent="-342900" algn="l" fontAlgn="base">
              <a:spcAft>
                <a:spcPts val="12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en-GB" sz="2000" dirty="0"/>
              <a:t>Libertà di </a:t>
            </a:r>
            <a:r>
              <a:rPr lang="en-GB" sz="2000" dirty="0" err="1"/>
              <a:t>partecipare</a:t>
            </a:r>
            <a:r>
              <a:rPr lang="en-GB" sz="2000" dirty="0"/>
              <a:t> alle </a:t>
            </a:r>
            <a:r>
              <a:rPr lang="en-GB" sz="2000" dirty="0" err="1"/>
              <a:t>decisioni</a:t>
            </a:r>
            <a:r>
              <a:rPr lang="en-GB" sz="2000" dirty="0"/>
              <a:t> relative alla propria cura </a:t>
            </a:r>
          </a:p>
          <a:p>
            <a:pPr marL="342900" marR="0" indent="-342900" algn="l" fontAlgn="base">
              <a:spcAft>
                <a:spcPts val="12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en-GB" sz="2000" dirty="0" err="1"/>
              <a:t>Diritto</a:t>
            </a:r>
            <a:r>
              <a:rPr lang="en-GB" sz="2000" dirty="0"/>
              <a:t> di </a:t>
            </a:r>
            <a:r>
              <a:rPr lang="en-GB" sz="2000" dirty="0" err="1"/>
              <a:t>ottenere</a:t>
            </a:r>
            <a:r>
              <a:rPr lang="en-GB" sz="2000" dirty="0"/>
              <a:t> un </a:t>
            </a:r>
            <a:r>
              <a:rPr lang="en-GB" sz="2000" dirty="0" err="1"/>
              <a:t>determinato</a:t>
            </a:r>
            <a:r>
              <a:rPr lang="en-GB" sz="2000" dirty="0"/>
              <a:t> </a:t>
            </a:r>
            <a:r>
              <a:rPr lang="en-GB" sz="2000" dirty="0" err="1"/>
              <a:t>intervento</a:t>
            </a:r>
            <a:r>
              <a:rPr lang="en-GB" sz="2000" dirty="0"/>
              <a:t> medico</a:t>
            </a:r>
            <a:endParaRPr lang="en-CH" sz="2000" b="0" i="0" u="none" strike="noStrike" dirty="0">
              <a:effectLst/>
            </a:endParaRPr>
          </a:p>
          <a:p>
            <a:pPr marL="342900" marR="0" indent="-342900" algn="l" fontAlgn="base">
              <a:spcAft>
                <a:spcPts val="12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endParaRPr lang="en-CH" sz="2000" dirty="0"/>
          </a:p>
          <a:p>
            <a:pPr marL="342900" marR="0" indent="-342900" algn="l" fontAlgn="base">
              <a:spcAft>
                <a:spcPts val="12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r>
              <a:rPr lang="en-GB" sz="2000" i="1" dirty="0" err="1"/>
              <a:t>Domanda</a:t>
            </a:r>
            <a:r>
              <a:rPr lang="en-GB" sz="2000" i="1" dirty="0"/>
              <a:t> </a:t>
            </a:r>
            <a:r>
              <a:rPr lang="en-GB" sz="2000" i="1" dirty="0" err="1"/>
              <a:t>fondamentale</a:t>
            </a:r>
            <a:r>
              <a:rPr lang="en-GB" sz="2000" i="1" dirty="0"/>
              <a:t>: il </a:t>
            </a:r>
            <a:r>
              <a:rPr lang="en-GB" sz="2000" i="1" dirty="0" err="1"/>
              <a:t>paziente</a:t>
            </a:r>
            <a:r>
              <a:rPr lang="en-GB" sz="2000" i="1" dirty="0"/>
              <a:t> ha il </a:t>
            </a:r>
            <a:r>
              <a:rPr lang="en-GB" sz="2000" i="1" dirty="0" err="1"/>
              <a:t>diritto</a:t>
            </a:r>
            <a:r>
              <a:rPr lang="en-GB" sz="2000" i="1" dirty="0"/>
              <a:t> di </a:t>
            </a:r>
            <a:r>
              <a:rPr lang="en-GB" sz="2000" i="1" dirty="0" err="1"/>
              <a:t>ricevere</a:t>
            </a:r>
            <a:r>
              <a:rPr lang="en-GB" sz="2000" i="1" dirty="0"/>
              <a:t> </a:t>
            </a:r>
            <a:r>
              <a:rPr lang="en-GB" sz="2000" i="1" dirty="0" err="1"/>
              <a:t>una</a:t>
            </a:r>
            <a:r>
              <a:rPr lang="en-GB" sz="2000" i="1" dirty="0"/>
              <a:t> PAP, </a:t>
            </a:r>
            <a:r>
              <a:rPr lang="en-GB" sz="2000" i="1" dirty="0" err="1"/>
              <a:t>oppure</a:t>
            </a:r>
            <a:r>
              <a:rPr lang="en-GB" sz="2000" i="1" dirty="0"/>
              <a:t> il </a:t>
            </a:r>
            <a:r>
              <a:rPr lang="en-GB" sz="2000" i="1" dirty="0" err="1"/>
              <a:t>diritto</a:t>
            </a:r>
            <a:r>
              <a:rPr lang="en-GB" sz="2000" i="1" dirty="0"/>
              <a:t> a </a:t>
            </a:r>
            <a:r>
              <a:rPr lang="en-GB" sz="2000" i="1" dirty="0" err="1"/>
              <a:t>che</a:t>
            </a:r>
            <a:r>
              <a:rPr lang="en-GB" sz="2000" i="1" dirty="0"/>
              <a:t> la </a:t>
            </a:r>
            <a:r>
              <a:rPr lang="en-GB" sz="2000" i="1" dirty="0" err="1"/>
              <a:t>sua</a:t>
            </a:r>
            <a:r>
              <a:rPr lang="en-GB" sz="2000" i="1" dirty="0"/>
              <a:t> </a:t>
            </a:r>
            <a:r>
              <a:rPr lang="en-GB" sz="2000" i="1" dirty="0" err="1"/>
              <a:t>richiesta</a:t>
            </a:r>
            <a:r>
              <a:rPr lang="en-GB" sz="2000" i="1" dirty="0"/>
              <a:t> </a:t>
            </a:r>
            <a:r>
              <a:rPr lang="en-GB" sz="2000" i="1" dirty="0" err="1"/>
              <a:t>venga</a:t>
            </a:r>
            <a:r>
              <a:rPr lang="en-GB" sz="2000" i="1" dirty="0"/>
              <a:t> </a:t>
            </a:r>
            <a:r>
              <a:rPr lang="en-GB" sz="2000" i="1" dirty="0" err="1"/>
              <a:t>esaminata</a:t>
            </a:r>
            <a:r>
              <a:rPr lang="en-GB" sz="2000" i="1" dirty="0"/>
              <a:t> in </a:t>
            </a:r>
            <a:r>
              <a:rPr lang="en-GB" sz="2000" i="1" dirty="0" err="1"/>
              <a:t>conformità</a:t>
            </a:r>
            <a:r>
              <a:rPr lang="en-GB" sz="2000" i="1" dirty="0"/>
              <a:t> alle </a:t>
            </a:r>
            <a:r>
              <a:rPr lang="en-GB" sz="2000" i="1" dirty="0" err="1"/>
              <a:t>norme</a:t>
            </a:r>
            <a:r>
              <a:rPr lang="en-GB" sz="2000" i="1" dirty="0"/>
              <a:t> </a:t>
            </a:r>
            <a:r>
              <a:rPr lang="en-GB" sz="2000" i="1" dirty="0" err="1"/>
              <a:t>applicabili</a:t>
            </a:r>
            <a:r>
              <a:rPr lang="en-GB" sz="2000" i="1" dirty="0"/>
              <a:t>?</a:t>
            </a:r>
          </a:p>
          <a:p>
            <a:pPr marL="342900" marR="0" indent="-342900" algn="l" fontAlgn="base">
              <a:spcAft>
                <a:spcPts val="1200"/>
              </a:spcAft>
              <a:buClr>
                <a:srgbClr val="9FD0AB"/>
              </a:buClr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874070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41A97-37B0-D91A-8478-89A6A8E68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EFBD7E9-AC2E-EFDA-2D7B-8300DDCD2810}"/>
              </a:ext>
            </a:extLst>
          </p:cNvPr>
          <p:cNvSpPr txBox="1"/>
          <p:nvPr/>
        </p:nvSpPr>
        <p:spPr>
          <a:xfrm>
            <a:off x="685800" y="277488"/>
            <a:ext cx="7974106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>
            <a:lvl1pPr marL="0" marR="0" indent="0" algn="ctr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</a:defRPr>
            </a:lvl1pPr>
          </a:lstStyle>
          <a:p>
            <a:r>
              <a:rPr lang="en-GB" dirty="0" err="1"/>
              <a:t>Limiti</a:t>
            </a:r>
            <a:r>
              <a:rPr lang="en-GB" dirty="0"/>
              <a:t> del </a:t>
            </a:r>
            <a:r>
              <a:rPr lang="en-GB" dirty="0" err="1"/>
              <a:t>potere</a:t>
            </a:r>
            <a:r>
              <a:rPr lang="en-GB" dirty="0"/>
              <a:t> </a:t>
            </a:r>
            <a:r>
              <a:rPr lang="en-GB" dirty="0" err="1"/>
              <a:t>discrezionale</a:t>
            </a:r>
            <a:r>
              <a:rPr lang="en-GB" dirty="0"/>
              <a:t> </a:t>
            </a:r>
          </a:p>
          <a:p>
            <a:r>
              <a:rPr lang="en-GB" dirty="0" err="1"/>
              <a:t>dell’amministrazione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63B108-7F1F-B19E-C53D-DB9E6DAAF12D}"/>
              </a:ext>
            </a:extLst>
          </p:cNvPr>
          <p:cNvSpPr txBox="1"/>
          <p:nvPr/>
        </p:nvSpPr>
        <p:spPr>
          <a:xfrm>
            <a:off x="877421" y="1828562"/>
            <a:ext cx="7590864" cy="320087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lvl1pPr marL="342900" marR="0" indent="-342900" algn="l" fontAlgn="base">
              <a:buClr>
                <a:srgbClr val="9FD0AB"/>
              </a:buClr>
              <a:buFont typeface="Arial" panose="020B0604020202020204" pitchFamily="34" charset="0"/>
              <a:buChar char="•"/>
              <a:defRPr sz="1800" b="0" i="0" u="none" strike="noStrike">
                <a:effectLst/>
              </a:defRPr>
            </a:lvl1pPr>
          </a:lstStyle>
          <a:p>
            <a:pPr marL="0" indent="0">
              <a:buNone/>
            </a:pPr>
            <a:r>
              <a:rPr lang="en-GB" i="1" dirty="0" err="1"/>
              <a:t>L’autorità</a:t>
            </a:r>
            <a:r>
              <a:rPr lang="en-GB" i="1" dirty="0"/>
              <a:t> </a:t>
            </a:r>
            <a:r>
              <a:rPr lang="en-GB" i="1" dirty="0" err="1"/>
              <a:t>deve</a:t>
            </a:r>
            <a:r>
              <a:rPr lang="en-GB" i="1" dirty="0"/>
              <a:t> </a:t>
            </a:r>
            <a:r>
              <a:rPr lang="en-GB" i="1" dirty="0" err="1"/>
              <a:t>rispettare</a:t>
            </a:r>
            <a:r>
              <a:rPr lang="en-GB" i="1" dirty="0"/>
              <a:t> </a:t>
            </a:r>
            <a:r>
              <a:rPr lang="en-GB" i="1" dirty="0" err="1"/>
              <a:t>i</a:t>
            </a:r>
            <a:r>
              <a:rPr lang="en-GB" i="1" dirty="0"/>
              <a:t> </a:t>
            </a:r>
            <a:r>
              <a:rPr lang="en-GB" i="1" dirty="0" err="1"/>
              <a:t>principi</a:t>
            </a:r>
            <a:r>
              <a:rPr lang="en-GB" i="1" dirty="0"/>
              <a:t> </a:t>
            </a:r>
            <a:r>
              <a:rPr lang="en-GB" i="1" dirty="0" err="1"/>
              <a:t>costituzionali</a:t>
            </a:r>
            <a:r>
              <a:rPr lang="en-GB" i="1" dirty="0"/>
              <a:t> </a:t>
            </a:r>
            <a:r>
              <a:rPr lang="en-GB" i="1" dirty="0" err="1"/>
              <a:t>applicabili</a:t>
            </a:r>
            <a:r>
              <a:rPr lang="en-GB" i="1" dirty="0"/>
              <a:t> </a:t>
            </a:r>
            <a:r>
              <a:rPr lang="en-GB" i="1" dirty="0" err="1"/>
              <a:t>all’azione</a:t>
            </a:r>
            <a:r>
              <a:rPr lang="en-GB" i="1" dirty="0"/>
              <a:t> </a:t>
            </a:r>
            <a:r>
              <a:rPr lang="en-GB" i="1" dirty="0" err="1"/>
              <a:t>pubblica</a:t>
            </a:r>
            <a:endParaRPr lang="en-GB" i="1" dirty="0"/>
          </a:p>
          <a:p>
            <a:endParaRPr lang="en-CH" dirty="0"/>
          </a:p>
          <a:p>
            <a:pPr>
              <a:spcAft>
                <a:spcPts val="1200"/>
              </a:spcAft>
            </a:pPr>
            <a:r>
              <a:rPr lang="en-GB" dirty="0"/>
              <a:t>Principio di </a:t>
            </a:r>
            <a:r>
              <a:rPr lang="en-GB" dirty="0" err="1"/>
              <a:t>parità</a:t>
            </a:r>
            <a:r>
              <a:rPr lang="en-GB" dirty="0"/>
              <a:t> di </a:t>
            </a:r>
            <a:r>
              <a:rPr lang="en-GB" dirty="0" err="1"/>
              <a:t>trattamento</a:t>
            </a:r>
            <a:r>
              <a:rPr lang="en-GB" dirty="0"/>
              <a:t> </a:t>
            </a:r>
          </a:p>
          <a:p>
            <a:pPr>
              <a:spcAft>
                <a:spcPts val="1200"/>
              </a:spcAft>
            </a:pPr>
            <a:r>
              <a:rPr lang="en-GB" dirty="0"/>
              <a:t>Principio di </a:t>
            </a:r>
            <a:r>
              <a:rPr lang="en-GB" dirty="0" err="1"/>
              <a:t>proporzionalità</a:t>
            </a:r>
            <a:endParaRPr lang="en-GB" dirty="0"/>
          </a:p>
          <a:p>
            <a:pPr marL="587375" indent="-227013">
              <a:spcAft>
                <a:spcPts val="1200"/>
              </a:spcAft>
            </a:pPr>
            <a:r>
              <a:rPr lang="en-GB" dirty="0" err="1"/>
              <a:t>impone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le </a:t>
            </a:r>
            <a:r>
              <a:rPr lang="en-GB" dirty="0" err="1"/>
              <a:t>restrizioni</a:t>
            </a:r>
            <a:r>
              <a:rPr lang="en-GB" dirty="0"/>
              <a:t> </a:t>
            </a:r>
            <a:r>
              <a:rPr lang="en-GB" dirty="0" err="1"/>
              <a:t>perseguano</a:t>
            </a:r>
            <a:r>
              <a:rPr lang="en-GB" dirty="0"/>
              <a:t> un </a:t>
            </a:r>
            <a:r>
              <a:rPr lang="en-GB" dirty="0" err="1"/>
              <a:t>obiettivo</a:t>
            </a:r>
            <a:r>
              <a:rPr lang="en-GB" dirty="0"/>
              <a:t> </a:t>
            </a:r>
            <a:r>
              <a:rPr lang="en-GB" dirty="0" err="1"/>
              <a:t>legittimo</a:t>
            </a:r>
            <a:r>
              <a:rPr lang="en-GB" dirty="0"/>
              <a:t> e non </a:t>
            </a:r>
            <a:r>
              <a:rPr lang="en-GB" dirty="0" err="1"/>
              <a:t>vadano</a:t>
            </a:r>
            <a:r>
              <a:rPr lang="en-GB" dirty="0"/>
              <a:t> </a:t>
            </a:r>
            <a:r>
              <a:rPr lang="en-GB" dirty="0" err="1"/>
              <a:t>oltre</a:t>
            </a:r>
            <a:r>
              <a:rPr lang="en-GB" dirty="0"/>
              <a:t> </a:t>
            </a:r>
            <a:r>
              <a:rPr lang="en-GB" dirty="0" err="1"/>
              <a:t>quanto</a:t>
            </a:r>
            <a:r>
              <a:rPr lang="en-GB" dirty="0"/>
              <a:t> </a:t>
            </a:r>
            <a:r>
              <a:rPr lang="en-GB" dirty="0" err="1"/>
              <a:t>necessario</a:t>
            </a:r>
            <a:r>
              <a:rPr lang="en-GB" dirty="0"/>
              <a:t> per </a:t>
            </a:r>
            <a:r>
              <a:rPr lang="en-GB" dirty="0" err="1"/>
              <a:t>raggiungerlo</a:t>
            </a:r>
            <a:endParaRPr lang="en-GB" dirty="0"/>
          </a:p>
          <a:p>
            <a:pPr>
              <a:spcAft>
                <a:spcPts val="1200"/>
              </a:spcAft>
            </a:pPr>
            <a:r>
              <a:rPr lang="en-GB" dirty="0" err="1"/>
              <a:t>Garanzie</a:t>
            </a:r>
            <a:r>
              <a:rPr lang="en-GB" dirty="0"/>
              <a:t> </a:t>
            </a:r>
            <a:r>
              <a:rPr lang="en-GB" dirty="0" err="1"/>
              <a:t>procedurali</a:t>
            </a:r>
            <a:endParaRPr lang="en-GB" dirty="0"/>
          </a:p>
          <a:p>
            <a:pPr marL="587375" indent="-227013">
              <a:spcAft>
                <a:spcPts val="1200"/>
              </a:spcAft>
            </a:pPr>
            <a:r>
              <a:rPr lang="en-GB" dirty="0" err="1"/>
              <a:t>diritto</a:t>
            </a:r>
            <a:r>
              <a:rPr lang="en-GB" dirty="0"/>
              <a:t> di </a:t>
            </a:r>
            <a:r>
              <a:rPr lang="en-GB" dirty="0" err="1"/>
              <a:t>essere</a:t>
            </a:r>
            <a:r>
              <a:rPr lang="en-GB" dirty="0"/>
              <a:t> </a:t>
            </a:r>
            <a:r>
              <a:rPr lang="en-GB" dirty="0" err="1"/>
              <a:t>ascoltati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8936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8E3B-496F-F07A-D5A5-5A104286E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6D0866-0D53-4DC4-3D5D-B71720FCE705}"/>
              </a:ext>
            </a:extLst>
          </p:cNvPr>
          <p:cNvSpPr txBox="1"/>
          <p:nvPr/>
        </p:nvSpPr>
        <p:spPr>
          <a:xfrm>
            <a:off x="833718" y="1753018"/>
            <a:ext cx="7200000" cy="2677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lvl1pPr marL="342900" marR="0" indent="-342900" algn="l" fontAlgn="base">
              <a:buClr>
                <a:srgbClr val="9FD0AB"/>
              </a:buClr>
              <a:buFont typeface="Arial" panose="020B0604020202020204" pitchFamily="34" charset="0"/>
              <a:buChar char="•"/>
              <a:defRPr sz="1800" b="0" i="0" u="none" strike="noStrike">
                <a:effectLst/>
              </a:defRPr>
            </a:lvl1pPr>
          </a:lstStyle>
          <a:p>
            <a:r>
              <a:rPr lang="en-GB" sz="2400" dirty="0"/>
              <a:t>Un </a:t>
            </a:r>
            <a:r>
              <a:rPr lang="en-GB" sz="2400" dirty="0" err="1"/>
              <a:t>medicinale</a:t>
            </a:r>
            <a:r>
              <a:rPr lang="en-GB" sz="2400" dirty="0"/>
              <a:t> </a:t>
            </a:r>
            <a:r>
              <a:rPr lang="en-GB" sz="2400" dirty="0" err="1"/>
              <a:t>autorizzato</a:t>
            </a:r>
            <a:r>
              <a:rPr lang="en-GB" sz="2400" dirty="0"/>
              <a:t> </a:t>
            </a:r>
            <a:r>
              <a:rPr lang="en-GB" sz="2400" dirty="0" err="1"/>
              <a:t>può</a:t>
            </a:r>
            <a:r>
              <a:rPr lang="en-GB" sz="2400" dirty="0"/>
              <a:t> </a:t>
            </a:r>
            <a:r>
              <a:rPr lang="en-GB" sz="2400" dirty="0" err="1"/>
              <a:t>essere</a:t>
            </a:r>
            <a:r>
              <a:rPr lang="en-GB" sz="2400" dirty="0"/>
              <a:t> </a:t>
            </a:r>
            <a:r>
              <a:rPr lang="en-GB" sz="2400" dirty="0" err="1"/>
              <a:t>prescritto</a:t>
            </a:r>
            <a:r>
              <a:rPr lang="en-GB" sz="2400" dirty="0"/>
              <a:t> </a:t>
            </a:r>
            <a:r>
              <a:rPr lang="en-GB" sz="2400" dirty="0" err="1"/>
              <a:t>nell'ambito</a:t>
            </a:r>
            <a:r>
              <a:rPr lang="en-GB" sz="2400" dirty="0"/>
              <a:t> della </a:t>
            </a:r>
            <a:r>
              <a:rPr lang="en-GB" sz="2400" dirty="0" err="1"/>
              <a:t>normale</a:t>
            </a:r>
            <a:r>
              <a:rPr lang="en-GB" sz="2400" dirty="0"/>
              <a:t> </a:t>
            </a:r>
            <a:r>
              <a:rPr lang="en-GB" sz="2400" dirty="0" err="1"/>
              <a:t>pratica</a:t>
            </a:r>
            <a:r>
              <a:rPr lang="en-GB" sz="2400" dirty="0"/>
              <a:t> medica</a:t>
            </a:r>
          </a:p>
          <a:p>
            <a:r>
              <a:rPr lang="en-GB" sz="2400" dirty="0"/>
              <a:t>… </a:t>
            </a:r>
            <a:r>
              <a:rPr lang="en-GB" sz="2400" dirty="0" err="1"/>
              <a:t>fatte</a:t>
            </a:r>
            <a:r>
              <a:rPr lang="en-GB" sz="2400" dirty="0"/>
              <a:t> salve le </a:t>
            </a:r>
            <a:r>
              <a:rPr lang="en-GB" sz="2400" dirty="0" err="1"/>
              <a:t>disposizioni</a:t>
            </a:r>
            <a:r>
              <a:rPr lang="en-GB" sz="2400" dirty="0"/>
              <a:t> di </a:t>
            </a:r>
            <a:r>
              <a:rPr lang="en-GB" sz="2400" dirty="0" err="1"/>
              <a:t>legge</a:t>
            </a:r>
            <a:r>
              <a:rPr lang="en-GB" sz="2400" dirty="0"/>
              <a:t> </a:t>
            </a:r>
            <a:r>
              <a:rPr lang="en-GB" sz="2400" dirty="0" err="1"/>
              <a:t>applicabili</a:t>
            </a:r>
            <a:endParaRPr lang="en-GB" sz="2400" dirty="0"/>
          </a:p>
          <a:p>
            <a:endParaRPr lang="en-CH" sz="2400" dirty="0"/>
          </a:p>
          <a:p>
            <a:r>
              <a:rPr lang="en-GB" sz="2400" dirty="0" err="1"/>
              <a:t>L'uso</a:t>
            </a:r>
            <a:r>
              <a:rPr lang="en-GB" sz="2400" dirty="0"/>
              <a:t> </a:t>
            </a:r>
            <a:r>
              <a:rPr lang="en-GB" sz="2400" dirty="0" err="1"/>
              <a:t>può</a:t>
            </a:r>
            <a:r>
              <a:rPr lang="en-GB" sz="2400" dirty="0"/>
              <a:t> </a:t>
            </a:r>
            <a:r>
              <a:rPr lang="en-GB" sz="2400" dirty="0" err="1"/>
              <a:t>rimanere</a:t>
            </a:r>
            <a:r>
              <a:rPr lang="en-GB" sz="2400" dirty="0"/>
              <a:t> </a:t>
            </a:r>
            <a:r>
              <a:rPr lang="en-GB" sz="2400" dirty="0" err="1"/>
              <a:t>limitato</a:t>
            </a:r>
            <a:r>
              <a:rPr lang="en-GB" sz="2400" dirty="0"/>
              <a:t> a determinate </a:t>
            </a:r>
            <a:r>
              <a:rPr lang="en-GB" sz="2400" dirty="0" err="1"/>
              <a:t>indicazioni</a:t>
            </a:r>
            <a:r>
              <a:rPr lang="en-GB" sz="2400" dirty="0"/>
              <a:t>, </a:t>
            </a:r>
            <a:r>
              <a:rPr lang="en-GB" sz="2400" dirty="0" err="1"/>
              <a:t>categorie</a:t>
            </a:r>
            <a:r>
              <a:rPr lang="en-GB" sz="2400" dirty="0"/>
              <a:t> di </a:t>
            </a:r>
            <a:r>
              <a:rPr lang="en-GB" sz="2400" dirty="0" err="1"/>
              <a:t>pazienti</a:t>
            </a:r>
            <a:r>
              <a:rPr lang="en-GB" sz="2400" dirty="0"/>
              <a:t> o </a:t>
            </a:r>
            <a:r>
              <a:rPr lang="en-GB" sz="2400" dirty="0" err="1"/>
              <a:t>condizioni</a:t>
            </a:r>
            <a:r>
              <a:rPr lang="en-GB" sz="2400" dirty="0"/>
              <a:t> di </a:t>
            </a:r>
            <a:r>
              <a:rPr lang="en-GB" sz="2400" dirty="0" err="1"/>
              <a:t>prescrizione</a:t>
            </a:r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03CC41-43E1-E122-C24F-A02CA0447E19}"/>
              </a:ext>
            </a:extLst>
          </p:cNvPr>
          <p:cNvSpPr txBox="1"/>
          <p:nvPr/>
        </p:nvSpPr>
        <p:spPr>
          <a:xfrm>
            <a:off x="1916206" y="183358"/>
            <a:ext cx="5311588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fontAlgn="base">
              <a:buNone/>
            </a:pPr>
            <a:r>
              <a:rPr lang="en-GB" sz="3200" b="1" dirty="0">
                <a:solidFill>
                  <a:schemeClr val="bg1">
                    <a:lumMod val="50000"/>
                  </a:schemeClr>
                </a:solidFill>
              </a:rPr>
              <a:t>Il </a:t>
            </a:r>
            <a:r>
              <a:rPr lang="en-GB" sz="3200" b="1" dirty="0" err="1">
                <a:solidFill>
                  <a:schemeClr val="bg1">
                    <a:lumMod val="50000"/>
                  </a:schemeClr>
                </a:solidFill>
              </a:rPr>
              <a:t>diritto</a:t>
            </a:r>
            <a:r>
              <a:rPr lang="en-GB" sz="3200" b="1" dirty="0">
                <a:solidFill>
                  <a:schemeClr val="bg1">
                    <a:lumMod val="50000"/>
                  </a:schemeClr>
                </a:solidFill>
              </a:rPr>
              <a:t> di accesso alla PAP dopo </a:t>
            </a:r>
            <a:r>
              <a:rPr lang="en-GB" sz="3200" b="1" dirty="0" err="1">
                <a:solidFill>
                  <a:schemeClr val="bg1">
                    <a:lumMod val="50000"/>
                  </a:schemeClr>
                </a:solidFill>
              </a:rPr>
              <a:t>l’AIC</a:t>
            </a:r>
            <a:endParaRPr lang="en-GB" sz="32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indent="0" algn="ctr" fontAlgn="base">
              <a:buNone/>
            </a:pPr>
            <a:endParaRPr lang="en-GB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717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25FE9-E166-9CB6-B4AE-F4CD8AE5A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DDEF7F-BD4F-DFCB-336D-D0D708C4427F}"/>
              </a:ext>
            </a:extLst>
          </p:cNvPr>
          <p:cNvSpPr txBox="1"/>
          <p:nvPr/>
        </p:nvSpPr>
        <p:spPr>
          <a:xfrm>
            <a:off x="972000" y="479194"/>
            <a:ext cx="7199999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fontAlgn="base">
              <a:buNone/>
            </a:pPr>
            <a:r>
              <a:rPr lang="en-GB" sz="3200" b="1" dirty="0" err="1">
                <a:solidFill>
                  <a:schemeClr val="bg1">
                    <a:lumMod val="50000"/>
                  </a:schemeClr>
                </a:solidFill>
              </a:rPr>
              <a:t>Autorizzazione</a:t>
            </a:r>
            <a:r>
              <a:rPr lang="en-GB" sz="3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3200" b="1" dirty="0" err="1">
                <a:solidFill>
                  <a:schemeClr val="bg1">
                    <a:lumMod val="50000"/>
                  </a:schemeClr>
                </a:solidFill>
              </a:rPr>
              <a:t>all'immissione</a:t>
            </a:r>
            <a:r>
              <a:rPr lang="en-GB" sz="3200" b="1" dirty="0">
                <a:solidFill>
                  <a:schemeClr val="bg1">
                    <a:lumMod val="50000"/>
                  </a:schemeClr>
                </a:solidFill>
              </a:rPr>
              <a:t> in </a:t>
            </a:r>
            <a:r>
              <a:rPr lang="en-GB" sz="3200" b="1" dirty="0" err="1">
                <a:solidFill>
                  <a:schemeClr val="bg1">
                    <a:lumMod val="50000"/>
                  </a:schemeClr>
                </a:solidFill>
              </a:rPr>
              <a:t>commercio</a:t>
            </a:r>
            <a:r>
              <a:rPr lang="en-GB" sz="3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25B845-9337-6AF0-861E-CBB21A1FD10C}"/>
              </a:ext>
            </a:extLst>
          </p:cNvPr>
          <p:cNvSpPr txBox="1"/>
          <p:nvPr/>
        </p:nvSpPr>
        <p:spPr>
          <a:xfrm>
            <a:off x="658905" y="2022065"/>
            <a:ext cx="8014447" cy="3046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lvl1pPr marL="342900" marR="0" indent="-342900" algn="l" fontAlgn="base">
              <a:buClr>
                <a:srgbClr val="9FD0AB"/>
              </a:buClr>
              <a:buFont typeface="Arial" panose="020B0604020202020204" pitchFamily="34" charset="0"/>
              <a:buChar char="•"/>
              <a:defRPr sz="1800" b="0" i="0" u="none" strike="noStrike">
                <a:effectLst/>
              </a:defRPr>
            </a:lvl1pPr>
          </a:lstStyle>
          <a:p>
            <a:pPr>
              <a:spcAft>
                <a:spcPts val="1200"/>
              </a:spcAft>
            </a:pPr>
            <a:r>
              <a:rPr lang="en-GB" dirty="0"/>
              <a:t>Si </a:t>
            </a:r>
            <a:r>
              <a:rPr lang="en-GB" dirty="0" err="1"/>
              <a:t>basa</a:t>
            </a:r>
            <a:r>
              <a:rPr lang="en-GB" dirty="0"/>
              <a:t> </a:t>
            </a:r>
            <a:r>
              <a:rPr lang="en-GB" dirty="0" err="1"/>
              <a:t>sulla</a:t>
            </a:r>
            <a:r>
              <a:rPr lang="en-GB" dirty="0"/>
              <a:t> </a:t>
            </a:r>
            <a:r>
              <a:rPr lang="en-GB" dirty="0" err="1"/>
              <a:t>valutazione</a:t>
            </a:r>
            <a:r>
              <a:rPr lang="en-GB" dirty="0"/>
              <a:t> della </a:t>
            </a:r>
            <a:r>
              <a:rPr lang="en-GB" dirty="0" err="1"/>
              <a:t>qualità</a:t>
            </a:r>
            <a:r>
              <a:rPr lang="en-GB" dirty="0"/>
              <a:t>, della </a:t>
            </a:r>
            <a:r>
              <a:rPr lang="en-GB" dirty="0" err="1"/>
              <a:t>sicurezza</a:t>
            </a:r>
            <a:r>
              <a:rPr lang="en-GB" dirty="0"/>
              <a:t> e </a:t>
            </a:r>
            <a:r>
              <a:rPr lang="en-GB" dirty="0" err="1"/>
              <a:t>dell’efficacia</a:t>
            </a:r>
            <a:r>
              <a:rPr lang="en-GB" dirty="0"/>
              <a:t> del </a:t>
            </a:r>
            <a:r>
              <a:rPr lang="en-GB" dirty="0" err="1"/>
              <a:t>prodotto</a:t>
            </a:r>
            <a:r>
              <a:rPr lang="en-GB" dirty="0"/>
              <a:t> per le </a:t>
            </a:r>
            <a:r>
              <a:rPr lang="en-GB" dirty="0" err="1"/>
              <a:t>indicazioni</a:t>
            </a:r>
            <a:r>
              <a:rPr lang="en-GB" dirty="0"/>
              <a:t> </a:t>
            </a:r>
            <a:r>
              <a:rPr lang="en-GB" dirty="0" err="1"/>
              <a:t>dichiarate</a:t>
            </a:r>
            <a:endParaRPr lang="en-CH" dirty="0"/>
          </a:p>
          <a:p>
            <a:pPr>
              <a:spcAft>
                <a:spcPts val="1200"/>
              </a:spcAft>
            </a:pPr>
            <a:r>
              <a:rPr lang="en-GB" dirty="0" err="1"/>
              <a:t>Può</a:t>
            </a:r>
            <a:r>
              <a:rPr lang="en-GB" dirty="0"/>
              <a:t> </a:t>
            </a:r>
            <a:r>
              <a:rPr lang="en-GB" dirty="0" err="1"/>
              <a:t>prevedere</a:t>
            </a:r>
            <a:r>
              <a:rPr lang="en-GB" dirty="0"/>
              <a:t> </a:t>
            </a:r>
            <a:r>
              <a:rPr lang="en-GB" dirty="0" err="1"/>
              <a:t>condizioni</a:t>
            </a:r>
            <a:r>
              <a:rPr lang="en-GB" dirty="0"/>
              <a:t> </a:t>
            </a:r>
            <a:r>
              <a:rPr lang="en-GB" dirty="0" err="1"/>
              <a:t>particolari</a:t>
            </a:r>
            <a:r>
              <a:rPr lang="en-GB" dirty="0"/>
              <a:t> relative alla </a:t>
            </a:r>
            <a:r>
              <a:rPr lang="en-GB" dirty="0" err="1"/>
              <a:t>sua</a:t>
            </a:r>
            <a:r>
              <a:rPr lang="en-GB" dirty="0"/>
              <a:t> </a:t>
            </a:r>
            <a:r>
              <a:rPr lang="en-GB" dirty="0" err="1"/>
              <a:t>somministrazione</a:t>
            </a:r>
            <a:r>
              <a:rPr lang="en-GB" dirty="0"/>
              <a:t> e alla </a:t>
            </a:r>
            <a:r>
              <a:rPr lang="en-GB" dirty="0" err="1"/>
              <a:t>sorveglianza</a:t>
            </a:r>
            <a:r>
              <a:rPr lang="en-GB" dirty="0"/>
              <a:t> del </a:t>
            </a:r>
            <a:r>
              <a:rPr lang="en-GB" dirty="0" err="1"/>
              <a:t>paziente</a:t>
            </a:r>
            <a:endParaRPr lang="en-GB" dirty="0"/>
          </a:p>
          <a:p>
            <a:pPr>
              <a:spcAft>
                <a:spcPts val="1200"/>
              </a:spcAft>
            </a:pPr>
            <a:r>
              <a:rPr lang="en-GB" dirty="0"/>
              <a:t>Non </a:t>
            </a:r>
            <a:r>
              <a:rPr lang="en-GB" dirty="0" err="1"/>
              <a:t>riguarda</a:t>
            </a:r>
            <a:r>
              <a:rPr lang="en-GB" dirty="0"/>
              <a:t> </a:t>
            </a:r>
            <a:r>
              <a:rPr lang="en-GB" dirty="0" err="1"/>
              <a:t>necessariamente</a:t>
            </a:r>
            <a:r>
              <a:rPr lang="en-GB" dirty="0"/>
              <a:t> la </a:t>
            </a:r>
            <a:r>
              <a:rPr lang="en-GB" dirty="0" err="1"/>
              <a:t>sostanza</a:t>
            </a:r>
            <a:r>
              <a:rPr lang="en-GB" dirty="0"/>
              <a:t> in generale, ma un </a:t>
            </a:r>
            <a:r>
              <a:rPr lang="en-GB" dirty="0" err="1"/>
              <a:t>determinato</a:t>
            </a:r>
            <a:r>
              <a:rPr lang="en-GB" dirty="0"/>
              <a:t> </a:t>
            </a:r>
            <a:r>
              <a:rPr lang="en-GB" dirty="0" err="1"/>
              <a:t>medicinale</a:t>
            </a:r>
            <a:r>
              <a:rPr lang="en-GB" dirty="0"/>
              <a:t>, con </a:t>
            </a:r>
            <a:r>
              <a:rPr lang="en-GB" dirty="0" err="1"/>
              <a:t>una</a:t>
            </a:r>
            <a:r>
              <a:rPr lang="en-GB" dirty="0"/>
              <a:t> </a:t>
            </a:r>
            <a:r>
              <a:rPr lang="en-GB" dirty="0" err="1"/>
              <a:t>composizione</a:t>
            </a:r>
            <a:r>
              <a:rPr lang="en-GB" dirty="0"/>
              <a:t>, </a:t>
            </a:r>
            <a:r>
              <a:rPr lang="en-GB" dirty="0" err="1"/>
              <a:t>una</a:t>
            </a:r>
            <a:r>
              <a:rPr lang="en-GB" dirty="0"/>
              <a:t> forma </a:t>
            </a:r>
            <a:r>
              <a:rPr lang="en-GB" dirty="0" err="1"/>
              <a:t>farmaceutica</a:t>
            </a:r>
            <a:r>
              <a:rPr lang="en-GB" dirty="0"/>
              <a:t>, </a:t>
            </a:r>
            <a:r>
              <a:rPr lang="en-GB" dirty="0" err="1"/>
              <a:t>indicazioni</a:t>
            </a:r>
            <a:r>
              <a:rPr lang="en-GB" dirty="0"/>
              <a:t> e </a:t>
            </a:r>
            <a:r>
              <a:rPr lang="en-GB" dirty="0" err="1"/>
              <a:t>condizioni</a:t>
            </a:r>
            <a:r>
              <a:rPr lang="en-GB" dirty="0"/>
              <a:t> </a:t>
            </a:r>
            <a:r>
              <a:rPr lang="en-GB" dirty="0" err="1"/>
              <a:t>d’uso</a:t>
            </a:r>
            <a:r>
              <a:rPr lang="en-GB" dirty="0"/>
              <a:t> precise</a:t>
            </a:r>
          </a:p>
          <a:p>
            <a:pPr>
              <a:spcAft>
                <a:spcPts val="1200"/>
              </a:spcAft>
            </a:pPr>
            <a:r>
              <a:rPr lang="en-GB" b="1" dirty="0" err="1"/>
              <a:t>L’autorizzazione</a:t>
            </a:r>
            <a:r>
              <a:rPr lang="en-GB" b="1" dirty="0"/>
              <a:t> di un </a:t>
            </a:r>
            <a:r>
              <a:rPr lang="en-GB" b="1" dirty="0" err="1"/>
              <a:t>medicinale</a:t>
            </a:r>
            <a:r>
              <a:rPr lang="en-GB" b="1" dirty="0"/>
              <a:t> </a:t>
            </a:r>
            <a:r>
              <a:rPr lang="en-GB" b="1" dirty="0" err="1"/>
              <a:t>psichedelico</a:t>
            </a:r>
            <a:r>
              <a:rPr lang="en-GB" b="1" dirty="0"/>
              <a:t> non </a:t>
            </a:r>
            <a:r>
              <a:rPr lang="en-GB" b="1" dirty="0" err="1"/>
              <a:t>eliminerebbe</a:t>
            </a:r>
            <a:r>
              <a:rPr lang="en-GB" b="1" dirty="0"/>
              <a:t> le </a:t>
            </a:r>
            <a:r>
              <a:rPr lang="en-GB" b="1" dirty="0" err="1"/>
              <a:t>disposizioni</a:t>
            </a:r>
            <a:r>
              <a:rPr lang="en-GB" b="1" dirty="0"/>
              <a:t> relative al </a:t>
            </a:r>
            <a:r>
              <a:rPr lang="en-GB" b="1" dirty="0" err="1"/>
              <a:t>controllo</a:t>
            </a:r>
            <a:r>
              <a:rPr lang="en-GB" b="1" dirty="0"/>
              <a:t> degli </a:t>
            </a:r>
            <a:r>
              <a:rPr lang="en-GB" b="1" dirty="0" err="1"/>
              <a:t>stupefacenti</a:t>
            </a:r>
            <a:endParaRPr lang="en-CH" b="1" dirty="0"/>
          </a:p>
        </p:txBody>
      </p:sp>
    </p:spTree>
    <p:extLst>
      <p:ext uri="{BB962C8B-B14F-4D97-AF65-F5344CB8AC3E}">
        <p14:creationId xmlns:p14="http://schemas.microsoft.com/office/powerpoint/2010/main" val="39914283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8FCD6-6B61-F098-7A3E-62C3660C5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9971E1-D1F5-8118-EF38-9DC91C00FF22}"/>
              </a:ext>
            </a:extLst>
          </p:cNvPr>
          <p:cNvSpPr txBox="1"/>
          <p:nvPr/>
        </p:nvSpPr>
        <p:spPr>
          <a:xfrm>
            <a:off x="2286000" y="303182"/>
            <a:ext cx="4572000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fontAlgn="base">
              <a:buNone/>
            </a:pPr>
            <a:r>
              <a:rPr lang="en-GB" sz="4800" b="1" dirty="0" err="1">
                <a:solidFill>
                  <a:schemeClr val="bg1">
                    <a:lumMod val="50000"/>
                  </a:schemeClr>
                </a:solidFill>
              </a:rPr>
              <a:t>Limitazioni</a:t>
            </a:r>
            <a:endParaRPr lang="en-CH" sz="4800" b="1" i="0" u="none" strike="noStrike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7B54B9-255A-5335-4069-3B303FDBBCBF}"/>
              </a:ext>
            </a:extLst>
          </p:cNvPr>
          <p:cNvSpPr txBox="1"/>
          <p:nvPr/>
        </p:nvSpPr>
        <p:spPr>
          <a:xfrm>
            <a:off x="793376" y="1967061"/>
            <a:ext cx="7557247" cy="29238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lvl1pPr marL="342900" marR="0" indent="-342900" algn="l" fontAlgn="base">
              <a:buClr>
                <a:srgbClr val="9FD0AB"/>
              </a:buClr>
              <a:buFont typeface="Arial" panose="020B0604020202020204" pitchFamily="34" charset="0"/>
              <a:buChar char="•"/>
              <a:defRPr sz="1800" b="0" i="0" u="none" strike="noStrike">
                <a:effectLst/>
              </a:defRPr>
            </a:lvl1pPr>
          </a:lstStyle>
          <a:p>
            <a:pPr>
              <a:spcAft>
                <a:spcPts val="1200"/>
              </a:spcAft>
            </a:pPr>
            <a:r>
              <a:rPr lang="en-GB" sz="2400" dirty="0"/>
              <a:t>Natura o la </a:t>
            </a:r>
            <a:r>
              <a:rPr lang="en-GB" sz="2400" dirty="0" err="1"/>
              <a:t>gravità</a:t>
            </a:r>
            <a:r>
              <a:rPr lang="en-GB" sz="2400" dirty="0"/>
              <a:t> del </a:t>
            </a:r>
            <a:r>
              <a:rPr lang="en-GB" sz="2400" dirty="0" err="1"/>
              <a:t>disturbo</a:t>
            </a:r>
            <a:endParaRPr lang="en-GB" sz="2400" dirty="0"/>
          </a:p>
          <a:p>
            <a:pPr>
              <a:spcAft>
                <a:spcPts val="1200"/>
              </a:spcAft>
            </a:pPr>
            <a:r>
              <a:rPr lang="en-GB" sz="2400" dirty="0" err="1"/>
              <a:t>Precedente</a:t>
            </a:r>
            <a:r>
              <a:rPr lang="en-GB" sz="2400" dirty="0"/>
              <a:t> </a:t>
            </a:r>
            <a:r>
              <a:rPr lang="en-GB" sz="2400" dirty="0" err="1"/>
              <a:t>insuccesso</a:t>
            </a:r>
            <a:r>
              <a:rPr lang="en-GB" sz="2400" dirty="0"/>
              <a:t> di </a:t>
            </a:r>
            <a:r>
              <a:rPr lang="en-GB" sz="2400" dirty="0" err="1"/>
              <a:t>altri</a:t>
            </a:r>
            <a:r>
              <a:rPr lang="en-GB" sz="2400" dirty="0"/>
              <a:t> </a:t>
            </a:r>
            <a:r>
              <a:rPr lang="en-GB" sz="2400" dirty="0" err="1"/>
              <a:t>trattamenti</a:t>
            </a:r>
            <a:endParaRPr lang="en-GB" sz="2400" dirty="0"/>
          </a:p>
          <a:p>
            <a:pPr>
              <a:spcAft>
                <a:spcPts val="1200"/>
              </a:spcAft>
            </a:pPr>
            <a:r>
              <a:rPr lang="en-GB" sz="2400" dirty="0" err="1"/>
              <a:t>Caratteristiche</a:t>
            </a:r>
            <a:r>
              <a:rPr lang="en-GB" sz="2400" dirty="0"/>
              <a:t> </a:t>
            </a:r>
            <a:r>
              <a:rPr lang="en-GB" sz="2400" dirty="0" err="1"/>
              <a:t>dei</a:t>
            </a:r>
            <a:r>
              <a:rPr lang="en-GB" sz="2400" dirty="0"/>
              <a:t> </a:t>
            </a:r>
            <a:r>
              <a:rPr lang="en-GB" sz="2400" dirty="0" err="1"/>
              <a:t>pazienti</a:t>
            </a:r>
            <a:endParaRPr lang="en-GB" sz="2400" dirty="0"/>
          </a:p>
          <a:p>
            <a:pPr>
              <a:spcAft>
                <a:spcPts val="1200"/>
              </a:spcAft>
            </a:pPr>
            <a:r>
              <a:rPr lang="en-GB" sz="2400" dirty="0" err="1"/>
              <a:t>Modalità</a:t>
            </a:r>
            <a:r>
              <a:rPr lang="en-GB" sz="2400" dirty="0"/>
              <a:t> di </a:t>
            </a:r>
            <a:r>
              <a:rPr lang="en-GB" sz="2400" dirty="0" err="1"/>
              <a:t>prescrizione</a:t>
            </a:r>
            <a:r>
              <a:rPr lang="en-GB" sz="2400" dirty="0"/>
              <a:t> </a:t>
            </a:r>
          </a:p>
          <a:p>
            <a:pPr>
              <a:spcAft>
                <a:spcPts val="1200"/>
              </a:spcAft>
            </a:pPr>
            <a:r>
              <a:rPr lang="en-GB" sz="2400" dirty="0" err="1"/>
              <a:t>Obbligo</a:t>
            </a:r>
            <a:r>
              <a:rPr lang="en-GB" sz="2400" dirty="0"/>
              <a:t> di </a:t>
            </a:r>
            <a:r>
              <a:rPr lang="en-GB" sz="2400" dirty="0" err="1"/>
              <a:t>ottenere</a:t>
            </a:r>
            <a:r>
              <a:rPr lang="en-GB" sz="2400" dirty="0"/>
              <a:t> </a:t>
            </a:r>
            <a:r>
              <a:rPr lang="en-GB" sz="2400" dirty="0" err="1"/>
              <a:t>una</a:t>
            </a:r>
            <a:r>
              <a:rPr lang="en-GB" sz="2400" dirty="0"/>
              <a:t> </a:t>
            </a:r>
            <a:r>
              <a:rPr lang="en-GB" sz="2400" dirty="0" err="1"/>
              <a:t>garanzia</a:t>
            </a:r>
            <a:r>
              <a:rPr lang="en-GB" sz="2400" dirty="0"/>
              <a:t> di </a:t>
            </a:r>
            <a:r>
              <a:rPr lang="en-GB" sz="2400" dirty="0" err="1"/>
              <a:t>copertura</a:t>
            </a:r>
            <a:r>
              <a:rPr lang="en-GB" sz="2400" dirty="0"/>
              <a:t> delle </a:t>
            </a:r>
            <a:r>
              <a:rPr lang="en-GB" sz="2400" dirty="0" err="1"/>
              <a:t>spese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07318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96974BA-5B52-AA41-0380-97C636F1E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hotocopy trans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318182"/>
            <a:ext cx="4162697" cy="4162697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17305E76-C476-F04B-B0DA-22879A7624F5}"/>
              </a:ext>
            </a:extLst>
          </p:cNvPr>
          <p:cNvSpPr txBox="1">
            <a:spLocks noChangeArrowheads="1"/>
          </p:cNvSpPr>
          <p:nvPr/>
        </p:nvSpPr>
        <p:spPr>
          <a:xfrm>
            <a:off x="539362" y="248766"/>
            <a:ext cx="7869532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defTabSz="457200">
              <a:defRPr sz="3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ts val="600"/>
              </a:spcBef>
              <a:buClr>
                <a:srgbClr val="EA81E9"/>
              </a:buClr>
            </a:pP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Regole</a:t>
            </a:r>
            <a:r>
              <a:rPr lang="fr-CH" sz="3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CH" sz="3200" b="1" dirty="0" err="1">
                <a:solidFill>
                  <a:schemeClr val="bg1">
                    <a:lumMod val="50000"/>
                  </a:schemeClr>
                </a:solidFill>
              </a:rPr>
              <a:t>deontologiche</a:t>
            </a:r>
            <a:endParaRPr lang="fr-CH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08EB70A-5073-0443-A402-FFAC8EF7C022}"/>
              </a:ext>
            </a:extLst>
          </p:cNvPr>
          <p:cNvSpPr/>
          <p:nvPr/>
        </p:nvSpPr>
        <p:spPr>
          <a:xfrm>
            <a:off x="3424518" y="1468008"/>
            <a:ext cx="5719482" cy="3863043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/>
          <a:lstStyle/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>
                <a:solidFill>
                  <a:srgbClr val="404040"/>
                </a:solidFill>
              </a:rPr>
              <a:t>1.	</a:t>
            </a:r>
            <a:r>
              <a:rPr lang="fr-CH" sz="1600" dirty="0" err="1">
                <a:solidFill>
                  <a:srgbClr val="404040"/>
                </a:solidFill>
              </a:rPr>
              <a:t>Autorizzazioni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dell'UFSP</a:t>
            </a:r>
            <a:endParaRPr lang="fr-CH" sz="1600" dirty="0">
              <a:solidFill>
                <a:srgbClr val="404040"/>
              </a:solidFill>
            </a:endParaRP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>
                <a:solidFill>
                  <a:srgbClr val="404040"/>
                </a:solidFill>
              </a:rPr>
              <a:t>2.	</a:t>
            </a:r>
            <a:r>
              <a:rPr lang="fr-CH" sz="1600" dirty="0" err="1">
                <a:solidFill>
                  <a:srgbClr val="404040"/>
                </a:solidFill>
              </a:rPr>
              <a:t>Sostanze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acquisite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legalmente</a:t>
            </a:r>
            <a:endParaRPr lang="fr-CH" sz="1600" dirty="0">
              <a:solidFill>
                <a:srgbClr val="404040"/>
              </a:solidFill>
            </a:endParaRP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>
                <a:solidFill>
                  <a:srgbClr val="404040"/>
                </a:solidFill>
              </a:rPr>
              <a:t>3.	</a:t>
            </a:r>
            <a:r>
              <a:rPr lang="fr-CH" sz="1600" dirty="0" err="1">
                <a:solidFill>
                  <a:srgbClr val="404040"/>
                </a:solidFill>
              </a:rPr>
              <a:t>Segnalazione</a:t>
            </a:r>
            <a:r>
              <a:rPr lang="fr-CH" sz="1600" dirty="0">
                <a:solidFill>
                  <a:srgbClr val="404040"/>
                </a:solidFill>
              </a:rPr>
              <a:t> di </a:t>
            </a:r>
            <a:r>
              <a:rPr lang="fr-CH" sz="1600" dirty="0" err="1">
                <a:solidFill>
                  <a:srgbClr val="404040"/>
                </a:solidFill>
              </a:rPr>
              <a:t>reazioni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avverse</a:t>
            </a:r>
            <a:r>
              <a:rPr lang="fr-CH" sz="1600" dirty="0">
                <a:solidFill>
                  <a:srgbClr val="404040"/>
                </a:solidFill>
              </a:rPr>
              <a:t> a Swissmedic</a:t>
            </a: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>
                <a:solidFill>
                  <a:srgbClr val="404040"/>
                </a:solidFill>
              </a:rPr>
              <a:t>4.	</a:t>
            </a:r>
            <a:r>
              <a:rPr lang="fr-CH" sz="1600" dirty="0" err="1">
                <a:solidFill>
                  <a:srgbClr val="404040"/>
                </a:solidFill>
              </a:rPr>
              <a:t>Supporto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psicoterapeutico</a:t>
            </a:r>
            <a:r>
              <a:rPr lang="fr-CH" sz="1600" dirty="0">
                <a:solidFill>
                  <a:srgbClr val="404040"/>
                </a:solidFill>
              </a:rPr>
              <a:t> prima e </a:t>
            </a:r>
            <a:r>
              <a:rPr lang="fr-CH" sz="1600" dirty="0" err="1">
                <a:solidFill>
                  <a:srgbClr val="404040"/>
                </a:solidFill>
              </a:rPr>
              <a:t>dopo</a:t>
            </a:r>
            <a:endParaRPr lang="fr-CH" sz="1600" dirty="0">
              <a:solidFill>
                <a:srgbClr val="404040"/>
              </a:solidFill>
            </a:endParaRP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>
                <a:solidFill>
                  <a:srgbClr val="404040"/>
                </a:solidFill>
              </a:rPr>
              <a:t>5.	</a:t>
            </a:r>
            <a:r>
              <a:rPr lang="fr-CH" sz="1600" dirty="0" err="1">
                <a:solidFill>
                  <a:srgbClr val="404040"/>
                </a:solidFill>
              </a:rPr>
              <a:t>Garanzia</a:t>
            </a:r>
            <a:r>
              <a:rPr lang="fr-CH" sz="1600" dirty="0">
                <a:solidFill>
                  <a:srgbClr val="404040"/>
                </a:solidFill>
              </a:rPr>
              <a:t> di un </a:t>
            </a:r>
            <a:r>
              <a:rPr lang="fr-CH" sz="1600" dirty="0" err="1">
                <a:solidFill>
                  <a:srgbClr val="404040"/>
                </a:solidFill>
              </a:rPr>
              <a:t>assetto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medico</a:t>
            </a:r>
            <a:r>
              <a:rPr lang="fr-CH" sz="1600" dirty="0">
                <a:solidFill>
                  <a:srgbClr val="404040"/>
                </a:solidFill>
              </a:rPr>
              <a:t> e </a:t>
            </a:r>
            <a:r>
              <a:rPr lang="fr-CH" sz="1600" dirty="0" err="1">
                <a:solidFill>
                  <a:srgbClr val="404040"/>
                </a:solidFill>
              </a:rPr>
              <a:t>possibilità</a:t>
            </a:r>
            <a:r>
              <a:rPr lang="fr-CH" sz="1600" dirty="0">
                <a:solidFill>
                  <a:srgbClr val="404040"/>
                </a:solidFill>
              </a:rPr>
              <a:t> di </a:t>
            </a:r>
            <a:r>
              <a:rPr lang="fr-CH" sz="1600" dirty="0" err="1">
                <a:solidFill>
                  <a:srgbClr val="404040"/>
                </a:solidFill>
              </a:rPr>
              <a:t>ricovero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rapido</a:t>
            </a:r>
            <a:r>
              <a:rPr lang="fr-CH" sz="1600" dirty="0">
                <a:solidFill>
                  <a:srgbClr val="404040"/>
                </a:solidFill>
              </a:rPr>
              <a:t> in </a:t>
            </a:r>
            <a:r>
              <a:rPr lang="fr-CH" sz="1600" dirty="0" err="1">
                <a:solidFill>
                  <a:srgbClr val="404040"/>
                </a:solidFill>
              </a:rPr>
              <a:t>ospedale</a:t>
            </a:r>
            <a:endParaRPr lang="fr-CH" sz="1600" dirty="0">
              <a:solidFill>
                <a:srgbClr val="404040"/>
              </a:solidFill>
            </a:endParaRP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>
                <a:solidFill>
                  <a:srgbClr val="404040"/>
                </a:solidFill>
              </a:rPr>
              <a:t>6.	</a:t>
            </a:r>
            <a:r>
              <a:rPr lang="fr-CH" sz="1600" dirty="0" err="1">
                <a:solidFill>
                  <a:srgbClr val="404040"/>
                </a:solidFill>
              </a:rPr>
              <a:t>Indicazione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basata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sulle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evidenze</a:t>
            </a:r>
            <a:endParaRPr lang="fr-CH" sz="1600" dirty="0">
              <a:solidFill>
                <a:srgbClr val="404040"/>
              </a:solidFill>
            </a:endParaRP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>
                <a:solidFill>
                  <a:srgbClr val="404040"/>
                </a:solidFill>
              </a:rPr>
              <a:t>7.	</a:t>
            </a:r>
            <a:r>
              <a:rPr lang="fr-CH" sz="1600" dirty="0" err="1">
                <a:solidFill>
                  <a:srgbClr val="404040"/>
                </a:solidFill>
              </a:rPr>
              <a:t>Nessuna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psiconautica</a:t>
            </a:r>
            <a:endParaRPr lang="fr-CH" sz="1600" dirty="0">
              <a:solidFill>
                <a:srgbClr val="404040"/>
              </a:solidFill>
            </a:endParaRP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>
                <a:solidFill>
                  <a:srgbClr val="404040"/>
                </a:solidFill>
              </a:rPr>
              <a:t>8. </a:t>
            </a:r>
            <a:r>
              <a:rPr lang="fr-CH" sz="1600" dirty="0" err="1">
                <a:solidFill>
                  <a:srgbClr val="404040"/>
                </a:solidFill>
              </a:rPr>
              <a:t>Nessun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proselitismo</a:t>
            </a:r>
            <a:endParaRPr lang="fr-CH" sz="1600" dirty="0">
              <a:solidFill>
                <a:srgbClr val="404040"/>
              </a:solidFill>
            </a:endParaRP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>
                <a:solidFill>
                  <a:srgbClr val="404040"/>
                </a:solidFill>
              </a:rPr>
              <a:t>9. 	</a:t>
            </a:r>
            <a:r>
              <a:rPr lang="fr-CH" sz="1600" dirty="0" err="1">
                <a:solidFill>
                  <a:srgbClr val="404040"/>
                </a:solidFill>
              </a:rPr>
              <a:t>Conoscenza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professionale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r>
              <a:rPr lang="fr-CH" sz="1600" dirty="0">
                <a:solidFill>
                  <a:srgbClr val="404040"/>
                </a:solidFill>
              </a:rPr>
              <a:t>10. </a:t>
            </a:r>
            <a:r>
              <a:rPr lang="fr-CH" sz="1600" dirty="0" err="1">
                <a:solidFill>
                  <a:srgbClr val="404040"/>
                </a:solidFill>
              </a:rPr>
              <a:t>Fatturazione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adattato</a:t>
            </a:r>
            <a:r>
              <a:rPr lang="fr-CH" sz="1600" dirty="0">
                <a:solidFill>
                  <a:srgbClr val="404040"/>
                </a:solidFill>
              </a:rPr>
              <a:t> all' </a:t>
            </a:r>
            <a:r>
              <a:rPr lang="fr-CH" sz="1600" dirty="0" err="1">
                <a:solidFill>
                  <a:srgbClr val="404040"/>
                </a:solidFill>
              </a:rPr>
              <a:t>uso</a:t>
            </a:r>
            <a:r>
              <a:rPr lang="fr-CH" sz="1600" dirty="0">
                <a:solidFill>
                  <a:srgbClr val="404040"/>
                </a:solidFill>
              </a:rPr>
              <a:t> </a:t>
            </a:r>
            <a:r>
              <a:rPr lang="fr-CH" sz="1600" dirty="0" err="1">
                <a:solidFill>
                  <a:srgbClr val="404040"/>
                </a:solidFill>
              </a:rPr>
              <a:t>compassionevole</a:t>
            </a:r>
            <a:endParaRPr lang="fr-CH" sz="1600" dirty="0">
              <a:solidFill>
                <a:srgbClr val="404040"/>
              </a:solidFill>
            </a:endParaRPr>
          </a:p>
          <a:p>
            <a:pPr marL="214313" indent="-214313" algn="l">
              <a:spcBef>
                <a:spcPts val="600"/>
              </a:spcBef>
              <a:spcAft>
                <a:spcPts val="300"/>
              </a:spcAft>
              <a:buClr>
                <a:srgbClr val="9FD0AB"/>
              </a:buClr>
              <a:buFont typeface="Arial"/>
              <a:buChar char="•"/>
            </a:pPr>
            <a:endParaRPr lang="fr-CH" sz="16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25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medical information&#10;&#10;AI-generated content may be incorrect.">
            <a:extLst>
              <a:ext uri="{FF2B5EF4-FFF2-40B4-BE49-F238E27FC236}">
                <a16:creationId xmlns:a16="http://schemas.microsoft.com/office/drawing/2014/main" id="{2AE9A884-DF87-098C-5488-A831DC076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9" y="320513"/>
            <a:ext cx="4059101" cy="52029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3D7409-DC9A-1F25-0F93-48D2A8D9C209}"/>
              </a:ext>
            </a:extLst>
          </p:cNvPr>
          <p:cNvSpPr txBox="1"/>
          <p:nvPr/>
        </p:nvSpPr>
        <p:spPr>
          <a:xfrm>
            <a:off x="5282420" y="1287805"/>
            <a:ext cx="3694670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CH" sz="2000"/>
              <a:t>www.addicto-knowledge.ch</a:t>
            </a:r>
          </a:p>
        </p:txBody>
      </p:sp>
    </p:spTree>
    <p:extLst>
      <p:ext uri="{BB962C8B-B14F-4D97-AF65-F5344CB8AC3E}">
        <p14:creationId xmlns:p14="http://schemas.microsoft.com/office/powerpoint/2010/main" val="3419610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8F8F8F"/>
      </a:accent3>
      <a:accent4>
        <a:srgbClr val="707070"/>
      </a:accent4>
      <a:accent5>
        <a:srgbClr val="B2C0D9"/>
      </a:accent5>
      <a:accent6>
        <a:srgbClr val="AE48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bg1">
              <a:lumMod val="50000"/>
            </a:schemeClr>
          </a:solidFill>
          <a:prstDash val="solid"/>
          <a:bevel/>
          <a:tailEnd type="stealth"/>
        </a:ln>
        <a:effectLst/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8F8F8F"/>
      </a:accent3>
      <a:accent4>
        <a:srgbClr val="707070"/>
      </a:accent4>
      <a:accent5>
        <a:srgbClr val="B2C0D9"/>
      </a:accent5>
      <a:accent6>
        <a:srgbClr val="AE48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1360</TotalTime>
  <Words>1391</Words>
  <Application>Microsoft Macintosh PowerPoint</Application>
  <PresentationFormat>On-screen Show (4:3)</PresentationFormat>
  <Paragraphs>234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Helvetica Neue</vt:lpstr>
      <vt:lpstr>Wingdings</vt:lpstr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Autorizzazione eccezionale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OBJETS FLOTTANTS                #POSTGRADE #SYSTÉMIQUE #7 MAI 2015                                                                                                         GERARD CALZADA</dc:title>
  <dc:subject/>
  <dc:creator/>
  <cp:keywords/>
  <dc:description/>
  <cp:lastModifiedBy>Daniele Fabio Zullino</cp:lastModifiedBy>
  <cp:revision>1067</cp:revision>
  <dcterms:modified xsi:type="dcterms:W3CDTF">2026-10-23T20:10:54Z</dcterms:modified>
  <cp:category/>
</cp:coreProperties>
</file>