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264" r:id="rId2"/>
    <p:sldId id="411" r:id="rId3"/>
    <p:sldId id="737" r:id="rId4"/>
    <p:sldId id="1361" r:id="rId5"/>
    <p:sldId id="1449" r:id="rId6"/>
    <p:sldId id="471" r:id="rId7"/>
    <p:sldId id="1066" r:id="rId8"/>
    <p:sldId id="1442" r:id="rId9"/>
    <p:sldId id="1422" r:id="rId10"/>
    <p:sldId id="1423" r:id="rId11"/>
    <p:sldId id="1429" r:id="rId12"/>
    <p:sldId id="1430" r:id="rId13"/>
    <p:sldId id="1495" r:id="rId14"/>
    <p:sldId id="1496" r:id="rId15"/>
    <p:sldId id="1497" r:id="rId16"/>
    <p:sldId id="1498" r:id="rId17"/>
    <p:sldId id="1499" r:id="rId18"/>
    <p:sldId id="1502" r:id="rId19"/>
    <p:sldId id="1501" r:id="rId20"/>
    <p:sldId id="1503" r:id="rId21"/>
    <p:sldId id="1506" r:id="rId22"/>
    <p:sldId id="2274" r:id="rId23"/>
    <p:sldId id="1328" r:id="rId24"/>
    <p:sldId id="1071" r:id="rId25"/>
    <p:sldId id="1072" r:id="rId26"/>
    <p:sldId id="1102" r:id="rId27"/>
    <p:sldId id="1273" r:id="rId28"/>
    <p:sldId id="669" r:id="rId29"/>
    <p:sldId id="629" r:id="rId30"/>
    <p:sldId id="683" r:id="rId31"/>
    <p:sldId id="632" r:id="rId32"/>
    <p:sldId id="667" r:id="rId33"/>
    <p:sldId id="666" r:id="rId34"/>
    <p:sldId id="668" r:id="rId35"/>
    <p:sldId id="2265" r:id="rId36"/>
    <p:sldId id="2266" r:id="rId37"/>
    <p:sldId id="2272" r:id="rId38"/>
    <p:sldId id="2267" r:id="rId39"/>
    <p:sldId id="2268" r:id="rId40"/>
    <p:sldId id="2269" r:id="rId41"/>
    <p:sldId id="2273" r:id="rId42"/>
  </p:sldIdLst>
  <p:sldSz cx="9144000" cy="6858000" type="screen4x3"/>
  <p:notesSz cx="6858000" cy="9144000"/>
  <p:defaultTextStyle>
    <a:lvl1pPr defTabSz="457200">
      <a:defRPr sz="2400">
        <a:latin typeface="Arial"/>
        <a:ea typeface="Arial"/>
        <a:cs typeface="Arial"/>
        <a:sym typeface="Arial"/>
      </a:defRPr>
    </a:lvl1pPr>
    <a:lvl2pPr indent="457200" defTabSz="457200">
      <a:defRPr sz="2400">
        <a:latin typeface="Arial"/>
        <a:ea typeface="Arial"/>
        <a:cs typeface="Arial"/>
        <a:sym typeface="Arial"/>
      </a:defRPr>
    </a:lvl2pPr>
    <a:lvl3pPr indent="914400" defTabSz="457200">
      <a:defRPr sz="2400">
        <a:latin typeface="Arial"/>
        <a:ea typeface="Arial"/>
        <a:cs typeface="Arial"/>
        <a:sym typeface="Arial"/>
      </a:defRPr>
    </a:lvl3pPr>
    <a:lvl4pPr indent="1371600" defTabSz="457200">
      <a:defRPr sz="2400">
        <a:latin typeface="Arial"/>
        <a:ea typeface="Arial"/>
        <a:cs typeface="Arial"/>
        <a:sym typeface="Arial"/>
      </a:defRPr>
    </a:lvl4pPr>
    <a:lvl5pPr indent="1828800" defTabSz="457200">
      <a:defRPr sz="2400">
        <a:latin typeface="Arial"/>
        <a:ea typeface="Arial"/>
        <a:cs typeface="Arial"/>
        <a:sym typeface="Arial"/>
      </a:defRPr>
    </a:lvl5pPr>
    <a:lvl6pPr defTabSz="457200">
      <a:defRPr sz="2400">
        <a:latin typeface="Arial"/>
        <a:ea typeface="Arial"/>
        <a:cs typeface="Arial"/>
        <a:sym typeface="Arial"/>
      </a:defRPr>
    </a:lvl6pPr>
    <a:lvl7pPr defTabSz="457200">
      <a:defRPr sz="2400">
        <a:latin typeface="Arial"/>
        <a:ea typeface="Arial"/>
        <a:cs typeface="Arial"/>
        <a:sym typeface="Arial"/>
      </a:defRPr>
    </a:lvl7pPr>
    <a:lvl8pPr defTabSz="457200">
      <a:defRPr sz="2400">
        <a:latin typeface="Arial"/>
        <a:ea typeface="Arial"/>
        <a:cs typeface="Arial"/>
        <a:sym typeface="Arial"/>
      </a:defRPr>
    </a:lvl8pPr>
    <a:lvl9pPr defTabSz="457200">
      <a:defRPr sz="2400">
        <a:latin typeface="Arial"/>
        <a:ea typeface="Arial"/>
        <a:cs typeface="Arial"/>
        <a:sym typeface="Arial"/>
      </a:defRPr>
    </a:lvl9pPr>
  </p:defaultTextStyle>
  <p:extLst>
    <p:ext uri="{521415D9-36F7-43E2-AB2F-B90AF26B5E84}">
      <p14:sectionLst xmlns:p14="http://schemas.microsoft.com/office/powerpoint/2010/main">
        <p14:section name="Standardabschnitt" id="{CAF8F19E-0973-E144-97C0-59C602B60FE0}">
          <p14:sldIdLst>
            <p14:sldId id="2264"/>
            <p14:sldId id="411"/>
            <p14:sldId id="737"/>
            <p14:sldId id="1361"/>
            <p14:sldId id="1449"/>
            <p14:sldId id="471"/>
            <p14:sldId id="1066"/>
            <p14:sldId id="1442"/>
            <p14:sldId id="1422"/>
            <p14:sldId id="1423"/>
            <p14:sldId id="1429"/>
            <p14:sldId id="1430"/>
            <p14:sldId id="1495"/>
            <p14:sldId id="1496"/>
            <p14:sldId id="1497"/>
            <p14:sldId id="1498"/>
            <p14:sldId id="1499"/>
            <p14:sldId id="1502"/>
            <p14:sldId id="1501"/>
            <p14:sldId id="1503"/>
            <p14:sldId id="1506"/>
            <p14:sldId id="2274"/>
            <p14:sldId id="1328"/>
            <p14:sldId id="1071"/>
            <p14:sldId id="1072"/>
            <p14:sldId id="1102"/>
            <p14:sldId id="1273"/>
            <p14:sldId id="669"/>
            <p14:sldId id="629"/>
            <p14:sldId id="683"/>
            <p14:sldId id="632"/>
            <p14:sldId id="667"/>
            <p14:sldId id="666"/>
            <p14:sldId id="668"/>
            <p14:sldId id="2265"/>
            <p14:sldId id="2266"/>
            <p14:sldId id="2272"/>
            <p14:sldId id="2267"/>
            <p14:sldId id="2268"/>
            <p14:sldId id="2269"/>
            <p14:sldId id="22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D0AB"/>
    <a:srgbClr val="E2EEDB"/>
    <a:srgbClr val="F9E4D7"/>
    <a:srgbClr val="F3AD04"/>
    <a:srgbClr val="FAE62B"/>
    <a:srgbClr val="02A089"/>
    <a:srgbClr val="FF2400"/>
    <a:srgbClr val="0A5208"/>
    <a:srgbClr val="CEFFA5"/>
    <a:srgbClr val="FF6A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3CECE"/>
          </a:solidFill>
        </a:fill>
      </a:tcStyle>
    </a:wholeTbl>
    <a:band2H>
      <a:tcTxStyle/>
      <a:tcStyle>
        <a:tcBdr/>
        <a:fill>
          <a:solidFill>
            <a:srgbClr val="F1E8E8"/>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autoAdjust="0"/>
    <p:restoredTop sz="96959" autoAdjust="0"/>
  </p:normalViewPr>
  <p:slideViewPr>
    <p:cSldViewPr snapToGrid="0" snapToObjects="1">
      <p:cViewPr varScale="1">
        <p:scale>
          <a:sx n="105" d="100"/>
          <a:sy n="105" d="100"/>
        </p:scale>
        <p:origin x="1664"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Shape 3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7" name="Shape 3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065830314"/>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Condensation" TargetMode="External"/><Relationship Id="rId3" Type="http://schemas.openxmlformats.org/officeDocument/2006/relationships/hyperlink" Target="http://en.wikipedia.org/wiki/Alchemy" TargetMode="External"/><Relationship Id="rId7" Type="http://schemas.openxmlformats.org/officeDocument/2006/relationships/hyperlink" Target="http://en.wikipedia.org/wiki/Liquid"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en.wikipedia.org/wiki/Distillation" TargetMode="External"/><Relationship Id="rId5" Type="http://schemas.openxmlformats.org/officeDocument/2006/relationships/hyperlink" Target="http://en.wikipedia.org/wiki/Retort" TargetMode="External"/><Relationship Id="rId4" Type="http://schemas.openxmlformats.org/officeDocument/2006/relationships/hyperlink" Target="http://en.wikipedia.org/wiki/Stil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7CA37F-1C4F-49EA-8FDD-35A1D851A913}" type="slidenum">
              <a:rPr lang="en-US"/>
              <a:pPr/>
              <a:t>7</a:t>
            </a:fld>
            <a:endParaRPr lang="en-US"/>
          </a:p>
        </p:txBody>
      </p:sp>
      <p:sp>
        <p:nvSpPr>
          <p:cNvPr id="12290" name="Rectangle 2"/>
          <p:cNvSpPr>
            <a:spLocks noGrp="1" noRot="1" noChangeAspect="1" noChangeArrowheads="1" noTextEdit="1"/>
          </p:cNvSpPr>
          <p:nvPr>
            <p:ph type="sldImg"/>
          </p:nvPr>
        </p:nvSpPr>
        <p:spPr>
          <a:xfrm>
            <a:off x="1150938" y="692150"/>
            <a:ext cx="4556125" cy="3416300"/>
          </a:xfrm>
          <a:ln cap="flat"/>
        </p:spPr>
      </p:sp>
      <p:sp>
        <p:nvSpPr>
          <p:cNvPr id="12291" name="Rectangle 3"/>
          <p:cNvSpPr>
            <a:spLocks noGrp="1" noChangeArrowheads="1"/>
          </p:cNvSpPr>
          <p:nvPr>
            <p:ph type="body" idx="1"/>
          </p:nvPr>
        </p:nvSpPr>
        <p:spPr>
          <a:ln/>
        </p:spPr>
        <p:txBody>
          <a:bodyPr/>
          <a:lstStyle/>
          <a:p>
            <a:endParaRPr lang="fr-FR"/>
          </a:p>
        </p:txBody>
      </p:sp>
    </p:spTree>
    <p:extLst>
      <p:ext uri="{BB962C8B-B14F-4D97-AF65-F5344CB8AC3E}">
        <p14:creationId xmlns:p14="http://schemas.microsoft.com/office/powerpoint/2010/main" val="2300435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D30DDEA6-6EBB-41B3-A7EE-84B6E1622FF3}" type="slidenum">
              <a:rPr lang="en-US"/>
              <a:pPr/>
              <a:t>8</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a:t>The process of malting involves a process that liberates the starch-converting enzymes that are naturally present in the barley grain.  It also adds flavor compounds that are produced by the heating process.</a:t>
            </a:r>
          </a:p>
        </p:txBody>
      </p:sp>
    </p:spTree>
    <p:extLst>
      <p:ext uri="{BB962C8B-B14F-4D97-AF65-F5344CB8AC3E}">
        <p14:creationId xmlns:p14="http://schemas.microsoft.com/office/powerpoint/2010/main" val="300134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A641D8C0-DEFA-4760-89F2-96DB52603FD8}" type="slidenum">
              <a:rPr lang="en-US"/>
              <a:pPr/>
              <a:t>9</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a:t>Although beers can be flavored in a variety of ways, the use of hops became standard at a time when preservation of the brew was an important consideration.</a:t>
            </a:r>
          </a:p>
        </p:txBody>
      </p:sp>
    </p:spTree>
    <p:extLst>
      <p:ext uri="{BB962C8B-B14F-4D97-AF65-F5344CB8AC3E}">
        <p14:creationId xmlns:p14="http://schemas.microsoft.com/office/powerpoint/2010/main" val="264967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F3A288-A825-4DB5-8DEC-1BF8C5C5617A}" type="slidenum">
              <a:rPr lang="en-US"/>
              <a:pPr/>
              <a:t>11</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sz="800" i="1" dirty="0"/>
              <a:t>Copper for better heat exchange and no residue</a:t>
            </a:r>
            <a:endParaRPr lang="en-US" dirty="0">
              <a:latin typeface="Helvetica" pitchFamily="34" charset="0"/>
            </a:endParaRPr>
          </a:p>
          <a:p>
            <a:r>
              <a:rPr lang="en-US" dirty="0">
                <a:latin typeface="Helvetica" pitchFamily="34" charset="0"/>
              </a:rPr>
              <a:t>An </a:t>
            </a:r>
            <a:r>
              <a:rPr lang="en-US" b="1" dirty="0">
                <a:latin typeface="Arial" charset="0"/>
              </a:rPr>
              <a:t>alembic</a:t>
            </a:r>
            <a:r>
              <a:rPr lang="en-US" dirty="0">
                <a:latin typeface="Helvetica" pitchFamily="34" charset="0"/>
              </a:rPr>
              <a:t> is an </a:t>
            </a:r>
            <a:r>
              <a:rPr lang="en-US" u="sng" dirty="0">
                <a:solidFill>
                  <a:srgbClr val="0037B9"/>
                </a:solidFill>
                <a:latin typeface="Helvetica" pitchFamily="34" charset="0"/>
                <a:hlinkClick r:id="rId3"/>
              </a:rPr>
              <a:t>alchemical</a:t>
            </a:r>
            <a:r>
              <a:rPr lang="en-US" dirty="0">
                <a:latin typeface="Helvetica" pitchFamily="34" charset="0"/>
              </a:rPr>
              <a:t> </a:t>
            </a:r>
            <a:r>
              <a:rPr lang="en-US" u="sng" dirty="0">
                <a:solidFill>
                  <a:srgbClr val="523C97"/>
                </a:solidFill>
                <a:latin typeface="Helvetica" pitchFamily="34" charset="0"/>
                <a:hlinkClick r:id="rId4"/>
              </a:rPr>
              <a:t>still</a:t>
            </a:r>
            <a:r>
              <a:rPr lang="en-US" dirty="0">
                <a:latin typeface="Helvetica" pitchFamily="34" charset="0"/>
              </a:rPr>
              <a:t> consisting of two </a:t>
            </a:r>
            <a:r>
              <a:rPr lang="en-US" u="sng" dirty="0">
                <a:solidFill>
                  <a:srgbClr val="523C97"/>
                </a:solidFill>
                <a:latin typeface="Helvetica" pitchFamily="34" charset="0"/>
                <a:hlinkClick r:id="rId5"/>
              </a:rPr>
              <a:t>retorts</a:t>
            </a:r>
            <a:r>
              <a:rPr lang="en-US" dirty="0">
                <a:latin typeface="Helvetica" pitchFamily="34" charset="0"/>
              </a:rPr>
              <a:t> connected by a tube.</a:t>
            </a:r>
          </a:p>
          <a:p>
            <a:r>
              <a:rPr lang="en-US" dirty="0">
                <a:latin typeface="Helvetica" pitchFamily="34" charset="0"/>
              </a:rPr>
              <a:t>A </a:t>
            </a:r>
            <a:r>
              <a:rPr lang="en-US" dirty="0">
                <a:latin typeface="Arial" charset="0"/>
              </a:rPr>
              <a:t>retort</a:t>
            </a:r>
            <a:r>
              <a:rPr lang="en-US" dirty="0">
                <a:latin typeface="Helvetica" pitchFamily="34" charset="0"/>
              </a:rPr>
              <a:t> is a primitive </a:t>
            </a:r>
            <a:r>
              <a:rPr lang="en-US" u="sng" dirty="0">
                <a:solidFill>
                  <a:srgbClr val="523C97"/>
                </a:solidFill>
                <a:latin typeface="Helvetica" pitchFamily="34" charset="0"/>
                <a:hlinkClick r:id="rId6"/>
              </a:rPr>
              <a:t>distillation</a:t>
            </a:r>
            <a:r>
              <a:rPr lang="en-US" dirty="0">
                <a:latin typeface="Helvetica" pitchFamily="34" charset="0"/>
              </a:rPr>
              <a:t> apparatus. It consists of a spherical vessel with a long downward-pointing neck. The </a:t>
            </a:r>
            <a:r>
              <a:rPr lang="en-US" u="sng" dirty="0">
                <a:solidFill>
                  <a:srgbClr val="0037B9"/>
                </a:solidFill>
                <a:latin typeface="Helvetica" pitchFamily="34" charset="0"/>
                <a:hlinkClick r:id="rId7"/>
              </a:rPr>
              <a:t>liquid</a:t>
            </a:r>
            <a:r>
              <a:rPr lang="en-US" dirty="0">
                <a:latin typeface="Helvetica" pitchFamily="34" charset="0"/>
              </a:rPr>
              <a:t> to be distilled is placed in the vessel and heated. The neck acts as a </a:t>
            </a:r>
            <a:r>
              <a:rPr lang="en-US" u="sng" dirty="0">
                <a:solidFill>
                  <a:srgbClr val="0037B9"/>
                </a:solidFill>
                <a:latin typeface="Helvetica" pitchFamily="34" charset="0"/>
                <a:hlinkClick r:id="rId8"/>
              </a:rPr>
              <a:t>condenser</a:t>
            </a:r>
            <a:r>
              <a:rPr lang="en-US" dirty="0">
                <a:latin typeface="Helvetica" pitchFamily="34" charset="0"/>
              </a:rPr>
              <a:t>, allowing the evaporated vapors to condense and flow along the neck to a collection vessel placed underneath</a:t>
            </a:r>
          </a:p>
        </p:txBody>
      </p:sp>
    </p:spTree>
    <p:extLst>
      <p:ext uri="{BB962C8B-B14F-4D97-AF65-F5344CB8AC3E}">
        <p14:creationId xmlns:p14="http://schemas.microsoft.com/office/powerpoint/2010/main" val="2355025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112EBB-8EB5-44D3-9A03-14AF6F4AA205}" type="slidenum">
              <a:rPr lang="fr-FR"/>
              <a:pPr/>
              <a:t>23</a:t>
            </a:fld>
            <a:endParaRPr lang="fr-FR"/>
          </a:p>
        </p:txBody>
      </p:sp>
      <p:sp>
        <p:nvSpPr>
          <p:cNvPr id="676866" name="Rectangle 2"/>
          <p:cNvSpPr>
            <a:spLocks noGrp="1" noRot="1" noChangeAspect="1" noChangeArrowheads="1" noTextEdit="1"/>
          </p:cNvSpPr>
          <p:nvPr>
            <p:ph type="sldImg"/>
          </p:nvPr>
        </p:nvSpPr>
        <p:spPr>
          <a:xfrm>
            <a:off x="1141413" y="685800"/>
            <a:ext cx="4572000" cy="3429000"/>
          </a:xfrm>
          <a:ln/>
        </p:spPr>
      </p:sp>
      <p:sp>
        <p:nvSpPr>
          <p:cNvPr id="676867" name="Rectangle 3"/>
          <p:cNvSpPr>
            <a:spLocks noGrp="1" noChangeArrowheads="1"/>
          </p:cNvSpPr>
          <p:nvPr>
            <p:ph type="body" idx="1"/>
          </p:nvPr>
        </p:nvSpPr>
        <p:spPr>
          <a:xfrm>
            <a:off x="685800" y="4343400"/>
            <a:ext cx="5486400" cy="4114800"/>
          </a:xfrm>
        </p:spPr>
        <p:txBody>
          <a:bodyPr/>
          <a:lstStyle/>
          <a:p>
            <a:pPr marL="190500" indent="-190500">
              <a:lnSpc>
                <a:spcPct val="80000"/>
              </a:lnSpc>
            </a:pPr>
            <a:r>
              <a:rPr lang="fr-CH" sz="900" b="1">
                <a:latin typeface="Comic Sans MS" pitchFamily="66" charset="0"/>
              </a:rPr>
              <a:t>Les effets de l’alcool à l’adolescence sont plus violents qu’on ne le pense!</a:t>
            </a:r>
          </a:p>
          <a:p>
            <a:pPr marL="647700" lvl="1" indent="-190500">
              <a:lnSpc>
                <a:spcPct val="80000"/>
              </a:lnSpc>
              <a:buFontTx/>
              <a:buBlip>
                <a:blip r:embed="rId3"/>
              </a:buBlip>
            </a:pPr>
            <a:r>
              <a:rPr lang="fr-CH" sz="900" b="1"/>
              <a:t>On réagit vite à  des faibles quantités d’OH quand on a un faible poids corporel</a:t>
            </a:r>
          </a:p>
          <a:p>
            <a:pPr marL="647700" lvl="1" indent="-190500">
              <a:lnSpc>
                <a:spcPct val="80000"/>
              </a:lnSpc>
              <a:buFontTx/>
              <a:buBlip>
                <a:blip r:embed="rId3"/>
              </a:buBlip>
            </a:pPr>
            <a:r>
              <a:rPr lang="fr-CH" sz="900" b="1"/>
              <a:t>Une personne peu habituée à l’alcool ressentira rapidement un état d’ivresse</a:t>
            </a:r>
          </a:p>
          <a:p>
            <a:pPr marL="647700" lvl="1" indent="-190500">
              <a:lnSpc>
                <a:spcPct val="80000"/>
              </a:lnSpc>
              <a:buFontTx/>
              <a:buBlip>
                <a:blip r:embed="rId3"/>
              </a:buBlip>
            </a:pPr>
            <a:r>
              <a:rPr lang="fr-CH" sz="900" b="1"/>
              <a:t>A jeun, l’alcool saoule plus vite qu’avec ou après un repas</a:t>
            </a:r>
          </a:p>
          <a:p>
            <a:pPr marL="647700" lvl="1" indent="-190500">
              <a:lnSpc>
                <a:spcPct val="80000"/>
              </a:lnSpc>
              <a:buFontTx/>
              <a:buBlip>
                <a:blip r:embed="rId3"/>
              </a:buBlip>
            </a:pPr>
            <a:r>
              <a:rPr lang="fr-CH" sz="900" b="1"/>
              <a:t>A 16 ans on ne transforme pas l’alcool aussi bien qu’à l’âge adulte car le foie n’est pas mature</a:t>
            </a:r>
          </a:p>
          <a:p>
            <a:pPr marL="647700" lvl="1" indent="-190500">
              <a:lnSpc>
                <a:spcPct val="80000"/>
              </a:lnSpc>
            </a:pPr>
            <a:r>
              <a:rPr lang="fr-CH" sz="900" b="1"/>
              <a:t>(sfa/ispa alcool pour en parler avec les ados: quelques pistes pour les parents)</a:t>
            </a:r>
          </a:p>
          <a:p>
            <a:pPr marL="647700" lvl="1" indent="-190500">
              <a:lnSpc>
                <a:spcPct val="80000"/>
              </a:lnSpc>
              <a:buFontTx/>
              <a:buBlip>
                <a:blip r:embed="rId3"/>
              </a:buBlip>
            </a:pPr>
            <a:endParaRPr lang="fr-CH" sz="900" b="1"/>
          </a:p>
          <a:p>
            <a:pPr marL="647700" lvl="1" indent="-190500">
              <a:lnSpc>
                <a:spcPct val="80000"/>
              </a:lnSpc>
            </a:pPr>
            <a:r>
              <a:rPr lang="fr-CH" sz="900"/>
              <a:t>Avec l'alcool, plus on augmente les quantités, la fréquence et les occasions de boire, plus les risques sont importants, en particulier les risques immédiats (accidents domestiques, de la route, du travail, violences…).</a:t>
            </a:r>
          </a:p>
          <a:p>
            <a:pPr marL="647700" lvl="1" indent="-190500">
              <a:lnSpc>
                <a:spcPct val="80000"/>
              </a:lnSpc>
            </a:pPr>
            <a:endParaRPr lang="fr-CH" sz="900"/>
          </a:p>
          <a:p>
            <a:pPr marL="647700" lvl="1" indent="-190500">
              <a:lnSpc>
                <a:spcPct val="80000"/>
              </a:lnSpc>
              <a:buFontTx/>
              <a:buAutoNum type="arabicPeriod"/>
            </a:pPr>
            <a:r>
              <a:rPr lang="fr-CH" sz="900" u="sng"/>
              <a:t>Immédiats</a:t>
            </a:r>
          </a:p>
          <a:p>
            <a:pPr marL="647700" lvl="1" indent="-190500">
              <a:lnSpc>
                <a:spcPct val="80000"/>
              </a:lnSpc>
            </a:pPr>
            <a:endParaRPr lang="fr-CH" sz="900" u="sng"/>
          </a:p>
          <a:p>
            <a:pPr marL="647700" lvl="1" indent="-190500">
              <a:lnSpc>
                <a:spcPct val="80000"/>
              </a:lnSpc>
              <a:buFontTx/>
              <a:buChar char="•"/>
            </a:pPr>
            <a:r>
              <a:rPr lang="fr-CH" sz="900"/>
              <a:t>Diminution de la vigilance et des réflexes, somnolence. C Troubles digestifs.</a:t>
            </a:r>
          </a:p>
          <a:p>
            <a:pPr marL="647700" lvl="1" indent="-190500">
              <a:lnSpc>
                <a:spcPct val="80000"/>
              </a:lnSpc>
              <a:buFontTx/>
              <a:buChar char="•"/>
            </a:pPr>
            <a:r>
              <a:rPr lang="fr-CH" sz="900"/>
              <a:t>Perte du contrôle de soi : actes de violence, perte de capacités à se défendre, risques sexuels, accidents graves de la route (les hommes de 15 à 25 ans sont les plus exposés), accidents du travail…</a:t>
            </a:r>
          </a:p>
          <a:p>
            <a:pPr marL="647700" lvl="1" indent="-190500">
              <a:lnSpc>
                <a:spcPct val="80000"/>
              </a:lnSpc>
              <a:buFontTx/>
              <a:buChar char="•"/>
            </a:pPr>
            <a:r>
              <a:rPr lang="fr-CH" sz="900"/>
              <a:t> Contre-indication de la consommation d’alcool en cas d’hépatites et de prise de certains médicaments.</a:t>
            </a:r>
          </a:p>
          <a:p>
            <a:pPr marL="647700" lvl="1" indent="-190500">
              <a:lnSpc>
                <a:spcPct val="80000"/>
              </a:lnSpc>
              <a:buFontTx/>
              <a:buChar char="•"/>
            </a:pPr>
            <a:r>
              <a:rPr lang="fr-CH" sz="900"/>
              <a:t> Coma éthylique.</a:t>
            </a:r>
          </a:p>
          <a:p>
            <a:pPr marL="647700" lvl="1" indent="-190500">
              <a:lnSpc>
                <a:spcPct val="80000"/>
              </a:lnSpc>
            </a:pPr>
            <a:r>
              <a:rPr lang="fr-CH" sz="900"/>
              <a:t>À moyen terme</a:t>
            </a:r>
          </a:p>
          <a:p>
            <a:pPr marL="647700" lvl="1" indent="-190500">
              <a:lnSpc>
                <a:spcPct val="80000"/>
              </a:lnSpc>
              <a:buFontTx/>
              <a:buChar char="•"/>
            </a:pPr>
            <a:r>
              <a:rPr lang="fr-CH" sz="900"/>
              <a:t>Risques d’apparition ou d’augmentation de troubles psychologiques.</a:t>
            </a:r>
          </a:p>
          <a:p>
            <a:pPr marL="647700" lvl="1" indent="-190500">
              <a:lnSpc>
                <a:spcPct val="80000"/>
              </a:lnSpc>
              <a:buFontTx/>
              <a:buChar char="•"/>
            </a:pPr>
            <a:r>
              <a:rPr lang="fr-CH" sz="900"/>
              <a:t>Dépendance physique et psychique pouvant entraîner la détérioration des liens familiaux, sociaux et professionnels.</a:t>
            </a:r>
          </a:p>
          <a:p>
            <a:pPr marL="647700" lvl="1" indent="-190500">
              <a:lnSpc>
                <a:spcPct val="80000"/>
              </a:lnSpc>
              <a:buFontTx/>
              <a:buChar char="•"/>
            </a:pPr>
            <a:r>
              <a:rPr lang="fr-CH" sz="900"/>
              <a:t>Détérioration grave de la santé physique et mentale : cirrhoses, maladies neurologiques, cancers, démences…</a:t>
            </a:r>
          </a:p>
          <a:p>
            <a:pPr marL="647700" lvl="1" indent="-190500">
              <a:lnSpc>
                <a:spcPct val="80000"/>
              </a:lnSpc>
              <a:buFontTx/>
              <a:buChar char="•"/>
            </a:pPr>
            <a:r>
              <a:rPr lang="fr-CH" sz="900"/>
              <a:t>Chez les femmes enceintes, risques pour le fœtus.</a:t>
            </a:r>
          </a:p>
          <a:p>
            <a:pPr marL="190500" indent="-190500">
              <a:lnSpc>
                <a:spcPct val="80000"/>
              </a:lnSpc>
            </a:pPr>
            <a:endParaRPr lang="fr-CH" sz="900"/>
          </a:p>
        </p:txBody>
      </p:sp>
    </p:spTree>
    <p:extLst>
      <p:ext uri="{BB962C8B-B14F-4D97-AF65-F5344CB8AC3E}">
        <p14:creationId xmlns:p14="http://schemas.microsoft.com/office/powerpoint/2010/main" val="1048339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Tree>
    <p:extLst>
      <p:ext uri="{BB962C8B-B14F-4D97-AF65-F5344CB8AC3E}">
        <p14:creationId xmlns:p14="http://schemas.microsoft.com/office/powerpoint/2010/main" val="2501266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6" name="LOGO_HUG_H_QUADRI.png" descr="LOGO_HUG_H_QUADRI.png"/>
          <p:cNvPicPr/>
          <p:nvPr/>
        </p:nvPicPr>
        <p:blipFill>
          <a:blip r:embed="rId2" cstate="screen">
            <a:extLst>
              <a:ext uri="{28A0092B-C50C-407E-A947-70E740481C1C}">
                <a14:useLocalDpi xmlns:a14="http://schemas.microsoft.com/office/drawing/2010/main"/>
              </a:ext>
            </a:extLst>
          </a:blip>
          <a:stretch>
            <a:fillRect/>
          </a:stretch>
        </p:blipFill>
        <p:spPr>
          <a:xfrm>
            <a:off x="485775" y="6186487"/>
            <a:ext cx="1993900" cy="457201"/>
          </a:xfrm>
          <a:prstGeom prst="rect">
            <a:avLst/>
          </a:prstGeom>
          <a:ln w="12700">
            <a:miter lim="400000"/>
          </a:ln>
        </p:spPr>
      </p:pic>
      <p:sp>
        <p:nvSpPr>
          <p:cNvPr id="17" name="Shape 17"/>
          <p:cNvSpPr/>
          <p:nvPr/>
        </p:nvSpPr>
        <p:spPr>
          <a:xfrm>
            <a:off x="-1" y="5962650"/>
            <a:ext cx="9144002" cy="895350"/>
          </a:xfrm>
          <a:prstGeom prst="rect">
            <a:avLst/>
          </a:prstGeom>
          <a:ln>
            <a:solidFill>
              <a:srgbClr val="4A7EBB"/>
            </a:solidFill>
            <a:round/>
          </a:ln>
          <a:effectLst>
            <a:outerShdw blurRad="12700" dist="23000" dir="5400000" rotWithShape="0">
              <a:srgbClr val="808080">
                <a:alpha val="34997"/>
              </a:srgbClr>
            </a:outerShdw>
          </a:effectLst>
        </p:spPr>
        <p:txBody>
          <a:bodyPr lIns="0" tIns="0" rIns="0" bIns="0" anchor="ctr"/>
          <a:lstStyle/>
          <a:p>
            <a:pPr lvl="0" algn="ctr">
              <a:defRPr sz="1800">
                <a:solidFill>
                  <a:srgbClr val="FFFFFF"/>
                </a:solidFill>
                <a:latin typeface="Calibri"/>
                <a:ea typeface="Calibri"/>
                <a:cs typeface="Calibri"/>
                <a:sym typeface="Calibri"/>
              </a:defRPr>
            </a:pPr>
            <a:endParaRPr/>
          </a:p>
        </p:txBody>
      </p:sp>
      <p:sp>
        <p:nvSpPr>
          <p:cNvPr id="18" name="Shape 18"/>
          <p:cNvSpPr/>
          <p:nvPr userDrawn="1"/>
        </p:nvSpPr>
        <p:spPr>
          <a:xfrm>
            <a:off x="-1" y="-1"/>
            <a:ext cx="9144002" cy="5951539"/>
          </a:xfrm>
          <a:prstGeom prst="rect">
            <a:avLst/>
          </a:prstGeom>
          <a:solidFill>
            <a:srgbClr val="9FD0AB"/>
          </a:solidFill>
          <a:ln>
            <a:solidFill>
              <a:srgbClr val="46AAC5"/>
            </a:solidFill>
            <a:round/>
          </a:ln>
        </p:spPr>
        <p:txBody>
          <a:bodyPr lIns="0" tIns="0" rIns="0" bIns="0" anchor="ctr"/>
          <a:lstStyle/>
          <a:p>
            <a:pPr lvl="0" algn="ctr">
              <a:defRPr sz="1800">
                <a:solidFill>
                  <a:srgbClr val="FFFFFF"/>
                </a:solidFill>
                <a:latin typeface="Calibri"/>
                <a:ea typeface="Calibri"/>
                <a:cs typeface="Calibri"/>
                <a:sym typeface="Calibri"/>
              </a:defRPr>
            </a:pPr>
            <a:endParaRPr dirty="0"/>
          </a:p>
        </p:txBody>
      </p:sp>
      <p:sp>
        <p:nvSpPr>
          <p:cNvPr id="19" name="Shape 19"/>
          <p:cNvSpPr/>
          <p:nvPr/>
        </p:nvSpPr>
        <p:spPr>
          <a:xfrm>
            <a:off x="1620837" y="1870075"/>
            <a:ext cx="7023101" cy="0"/>
          </a:xfrm>
          <a:prstGeom prst="line">
            <a:avLst/>
          </a:prstGeom>
          <a:ln w="25400">
            <a:solidFill>
              <a:srgbClr val="FFFFFF"/>
            </a:solidFill>
            <a:round/>
          </a:ln>
        </p:spPr>
        <p:txBody>
          <a:bodyPr lIns="0" tIns="0" rIns="0" bIns="0"/>
          <a:lstStyle/>
          <a:p>
            <a:pPr lvl="0">
              <a:defRPr sz="1200">
                <a:latin typeface="+mn-lt"/>
                <a:ea typeface="+mn-ea"/>
                <a:cs typeface="+mn-cs"/>
                <a:sym typeface="Helvetica"/>
              </a:defRPr>
            </a:pPr>
            <a:endParaRPr/>
          </a:p>
        </p:txBody>
      </p:sp>
      <p:sp>
        <p:nvSpPr>
          <p:cNvPr id="20" name="Shape 20"/>
          <p:cNvSpPr>
            <a:spLocks noGrp="1"/>
          </p:cNvSpPr>
          <p:nvPr>
            <p:ph type="sldNum" sz="quarter" idx="2"/>
          </p:nvPr>
        </p:nvSpPr>
        <p:spPr>
          <a:xfrm>
            <a:off x="6546850" y="5562235"/>
            <a:ext cx="2133600" cy="264255"/>
          </a:xfrm>
          <a:prstGeom prst="rect">
            <a:avLst/>
          </a:prstGeom>
        </p:spPr>
        <p:txBody>
          <a:bodyPr/>
          <a:lstStyle>
            <a:lvl1pPr>
              <a:defRPr>
                <a:solidFill>
                  <a:srgbClr val="FFFFFF"/>
                </a:solidFill>
              </a:defRPr>
            </a:lvl1pPr>
          </a:lstStyle>
          <a:p>
            <a:pPr lvl="0"/>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pour modifier le style du titre</a:t>
            </a:r>
            <a:endParaRPr lang="fr-CH"/>
          </a:p>
        </p:txBody>
      </p:sp>
      <p:pic>
        <p:nvPicPr>
          <p:cNvPr id="3" name="Picture 6" descr="WHO">
            <a:extLst>
              <a:ext uri="{FF2B5EF4-FFF2-40B4-BE49-F238E27FC236}">
                <a16:creationId xmlns:a16="http://schemas.microsoft.com/office/drawing/2014/main" id="{98140983-192A-F28E-CFD1-A8D4211FF4A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429520" y="6185078"/>
            <a:ext cx="419100" cy="333375"/>
          </a:xfrm>
          <a:prstGeom prst="rect">
            <a:avLst/>
          </a:prstGeom>
          <a:noFill/>
        </p:spPr>
      </p:pic>
      <p:sp>
        <p:nvSpPr>
          <p:cNvPr id="4" name="Text Box 7">
            <a:extLst>
              <a:ext uri="{FF2B5EF4-FFF2-40B4-BE49-F238E27FC236}">
                <a16:creationId xmlns:a16="http://schemas.microsoft.com/office/drawing/2014/main" id="{F90CB0FA-4B2B-0E95-2046-BDC0D733DA90}"/>
              </a:ext>
            </a:extLst>
          </p:cNvPr>
          <p:cNvSpPr txBox="1">
            <a:spLocks noChangeArrowheads="1"/>
          </p:cNvSpPr>
          <p:nvPr userDrawn="1"/>
        </p:nvSpPr>
        <p:spPr bwMode="auto">
          <a:xfrm>
            <a:off x="3936491" y="6504447"/>
            <a:ext cx="1405159" cy="162865"/>
          </a:xfrm>
          <a:prstGeom prst="rect">
            <a:avLst/>
          </a:prstGeom>
          <a:noFill/>
          <a:ln w="9525" algn="ctr">
            <a:noFill/>
            <a:miter lim="800000"/>
            <a:headEnd/>
            <a:tailEnd/>
          </a:ln>
          <a:effectLst/>
        </p:spPr>
        <p:txBody>
          <a:bodyPr wrap="square">
            <a:spAutoFit/>
          </a:bodyPr>
          <a:lstStyle/>
          <a:p>
            <a:pPr algn="ctr" defTabSz="3703638">
              <a:lnSpc>
                <a:spcPct val="90000"/>
              </a:lnSpc>
              <a:spcBef>
                <a:spcPct val="20000"/>
              </a:spcBef>
              <a:buClr>
                <a:srgbClr val="FF9900"/>
              </a:buClr>
              <a:buFont typeface="Wingdings" pitchFamily="2" charset="2"/>
              <a:buNone/>
            </a:pPr>
            <a:r>
              <a:rPr lang="fr-CH" sz="500" dirty="0"/>
              <a:t>WHO collaborating center</a:t>
            </a:r>
          </a:p>
        </p:txBody>
      </p:sp>
    </p:spTree>
    <p:extLst>
      <p:ext uri="{BB962C8B-B14F-4D97-AF65-F5344CB8AC3E}">
        <p14:creationId xmlns:p14="http://schemas.microsoft.com/office/powerpoint/2010/main" val="354855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Titre et contenu">
    <p:spTree>
      <p:nvGrpSpPr>
        <p:cNvPr id="1" name=""/>
        <p:cNvGrpSpPr/>
        <p:nvPr/>
      </p:nvGrpSpPr>
      <p:grpSpPr>
        <a:xfrm>
          <a:off x="0" y="0"/>
          <a:ext cx="0" cy="0"/>
          <a:chOff x="0" y="0"/>
          <a:chExt cx="0" cy="0"/>
        </a:xfrm>
      </p:grpSpPr>
      <p:sp>
        <p:nvSpPr>
          <p:cNvPr id="9" name="Shape 9"/>
          <p:cNvSpPr>
            <a:spLocks noGrp="1"/>
          </p:cNvSpPr>
          <p:nvPr>
            <p:ph type="title"/>
          </p:nvPr>
        </p:nvSpPr>
        <p:spPr>
          <a:xfrm>
            <a:off x="1457325" y="630238"/>
            <a:ext cx="6715125" cy="1143000"/>
          </a:xfrm>
          <a:prstGeom prst="rect">
            <a:avLst/>
          </a:prstGeom>
        </p:spPr>
        <p:txBody>
          <a:bodyPr/>
          <a:lstStyle/>
          <a:p>
            <a:pPr lvl="0">
              <a:defRPr sz="1800">
                <a:solidFill>
                  <a:srgbClr val="000000"/>
                </a:solidFill>
                <a:uFillTx/>
              </a:defRPr>
            </a:pPr>
            <a:r>
              <a:rPr sz="1600">
                <a:solidFill>
                  <a:srgbClr val="FFFFFF"/>
                </a:solidFill>
                <a:uFill>
                  <a:solidFill>
                    <a:srgbClr val="FFFFFF"/>
                  </a:solidFill>
                </a:uFill>
              </a:rPr>
              <a:t>Titeltext</a:t>
            </a:r>
          </a:p>
        </p:txBody>
      </p:sp>
      <p:sp>
        <p:nvSpPr>
          <p:cNvPr id="10" name="Shape 10"/>
          <p:cNvSpPr>
            <a:spLocks noGrp="1"/>
          </p:cNvSpPr>
          <p:nvPr>
            <p:ph type="body" idx="1"/>
          </p:nvPr>
        </p:nvSpPr>
        <p:spPr>
          <a:xfrm>
            <a:off x="1460500" y="2081213"/>
            <a:ext cx="6718300" cy="4227512"/>
          </a:xfrm>
          <a:prstGeom prst="rect">
            <a:avLst/>
          </a:prstGeom>
        </p:spPr>
        <p:txBody>
          <a:bodyPr/>
          <a:lstStyle>
            <a:lvl2pPr marL="742950" indent="-285750">
              <a:spcBef>
                <a:spcPts val="600"/>
              </a:spcBef>
              <a:buChar char="–"/>
              <a:defRPr sz="2800"/>
            </a:lvl2pPr>
            <a:lvl3pPr marL="1143000" indent="-228600">
              <a:spcBef>
                <a:spcPts val="500"/>
              </a:spcBef>
              <a:defRPr sz="2400"/>
            </a:lvl3pPr>
            <a:lvl4pPr marL="1600200" indent="-228600">
              <a:spcBef>
                <a:spcPts val="400"/>
              </a:spcBef>
              <a:buChar char="–"/>
              <a:defRPr sz="2000"/>
            </a:lvl4pPr>
            <a:lvl5pPr marL="2057400" indent="-228600">
              <a:spcBef>
                <a:spcPts val="400"/>
              </a:spcBef>
              <a:buChar char="»"/>
              <a:defRPr sz="2000"/>
            </a:lvl5pPr>
          </a:lstStyle>
          <a:p>
            <a:pPr lvl="0">
              <a:defRPr sz="1800">
                <a:uFillTx/>
              </a:defRPr>
            </a:pPr>
            <a:r>
              <a:rPr sz="3200">
                <a:uFill>
                  <a:solidFill/>
                </a:uFill>
              </a:rPr>
              <a:t>Textebene 1</a:t>
            </a:r>
          </a:p>
          <a:p>
            <a:pPr lvl="1">
              <a:defRPr sz="1800">
                <a:uFillTx/>
              </a:defRPr>
            </a:pPr>
            <a:r>
              <a:rPr sz="2800">
                <a:uFill>
                  <a:solidFill/>
                </a:uFill>
              </a:rPr>
              <a:t>Textebene 2</a:t>
            </a:r>
          </a:p>
          <a:p>
            <a:pPr lvl="2">
              <a:defRPr sz="1800">
                <a:uFillTx/>
              </a:defRPr>
            </a:pPr>
            <a:r>
              <a:rPr sz="2400">
                <a:uFill>
                  <a:solidFill/>
                </a:uFill>
              </a:rPr>
              <a:t>Textebene 3</a:t>
            </a:r>
          </a:p>
          <a:p>
            <a:pPr lvl="3">
              <a:defRPr sz="1800">
                <a:uFillTx/>
              </a:defRPr>
            </a:pPr>
            <a:r>
              <a:rPr sz="2000">
                <a:uFill>
                  <a:solidFill/>
                </a:uFill>
              </a:rPr>
              <a:t>Textebene 4</a:t>
            </a:r>
          </a:p>
          <a:p>
            <a:pPr lvl="4">
              <a:defRPr sz="1800">
                <a:uFillTx/>
              </a:defRPr>
            </a:pPr>
            <a:r>
              <a:rPr sz="2000">
                <a:uFill>
                  <a:solidFill/>
                </a:uFill>
              </a:rPr>
              <a:t>Textebene 5</a:t>
            </a:r>
          </a:p>
        </p:txBody>
      </p:sp>
    </p:spTree>
    <p:extLst>
      <p:ext uri="{BB962C8B-B14F-4D97-AF65-F5344CB8AC3E}">
        <p14:creationId xmlns:p14="http://schemas.microsoft.com/office/powerpoint/2010/main" val="2473924074"/>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ußzeilenplatzhalt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Foliennummernplatzhalter 3"/>
          <p:cNvSpPr>
            <a:spLocks noGrp="1"/>
          </p:cNvSpPr>
          <p:nvPr>
            <p:ph type="sldNum" sz="quarter" idx="12"/>
          </p:nvPr>
        </p:nvSpPr>
        <p:spPr>
          <a:xfrm>
            <a:off x="6553200" y="6248400"/>
            <a:ext cx="1905000" cy="457200"/>
          </a:xfrm>
          <a:prstGeom prst="rect">
            <a:avLst/>
          </a:prstGeom>
        </p:spPr>
        <p:txBody>
          <a:bodyPr/>
          <a:lstStyle>
            <a:lvl1pPr>
              <a:defRPr/>
            </a:lvl1pPr>
          </a:lstStyle>
          <a:p>
            <a:fld id="{CA06C7B7-AD5D-0B4E-8003-A37A6E98D43C}" type="slidenum">
              <a:rPr lang="en-US"/>
              <a:pPr/>
              <a:t>‹#›</a:t>
            </a:fld>
            <a:endParaRPr lang="en-US"/>
          </a:p>
        </p:txBody>
      </p:sp>
    </p:spTree>
    <p:extLst>
      <p:ext uri="{BB962C8B-B14F-4D97-AF65-F5344CB8AC3E}">
        <p14:creationId xmlns:p14="http://schemas.microsoft.com/office/powerpoint/2010/main" val="3216883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323975"/>
          </a:xfrm>
          <a:prstGeom prst="rect">
            <a:avLst/>
          </a:prstGeom>
        </p:spPr>
        <p:txBody>
          <a:bodyPr/>
          <a:lstStyle/>
          <a:p>
            <a:r>
              <a:rPr lang="de-DE"/>
              <a:t>Mastertitelformat bearbeiten</a:t>
            </a:r>
          </a:p>
        </p:txBody>
      </p:sp>
      <p:sp>
        <p:nvSpPr>
          <p:cNvPr id="3" name="Inhaltsplatzhalter 2"/>
          <p:cNvSpPr>
            <a:spLocks noGrp="1"/>
          </p:cNvSpPr>
          <p:nvPr>
            <p:ph idx="1"/>
          </p:nvPr>
        </p:nvSpPr>
        <p:spPr>
          <a:xfrm>
            <a:off x="457200" y="1598613"/>
            <a:ext cx="8229600" cy="5259387"/>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3540757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a:prstGeom prst="rect">
            <a:avLst/>
          </a:prstGeom>
        </p:spPr>
        <p:txBody>
          <a:bodyPr/>
          <a:lstStyle/>
          <a:p>
            <a:r>
              <a:rPr lang="fr-FR"/>
              <a:t>Cliquez pour modifier le style du titre</a:t>
            </a:r>
            <a:endParaRPr lang="fr-CH"/>
          </a:p>
        </p:txBody>
      </p:sp>
      <p:sp>
        <p:nvSpPr>
          <p:cNvPr id="3" name="Espace réservé du texte 2"/>
          <p:cNvSpPr>
            <a:spLocks noGrp="1"/>
          </p:cNvSpPr>
          <p:nvPr>
            <p:ph type="body" sz="half" idx="1"/>
          </p:nvPr>
        </p:nvSpPr>
        <p:spPr>
          <a:xfrm>
            <a:off x="457200" y="1600200"/>
            <a:ext cx="4038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quarter" idx="2"/>
          </p:nvPr>
        </p:nvSpPr>
        <p:spPr>
          <a:xfrm>
            <a:off x="4648200" y="1600200"/>
            <a:ext cx="4038600" cy="21859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contenu 4"/>
          <p:cNvSpPr>
            <a:spLocks noGrp="1"/>
          </p:cNvSpPr>
          <p:nvPr>
            <p:ph sz="quarter" idx="3"/>
          </p:nvPr>
        </p:nvSpPr>
        <p:spPr>
          <a:xfrm>
            <a:off x="4648200" y="3938588"/>
            <a:ext cx="4038600" cy="2187575"/>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e la date 5"/>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7" name="Espace réservé du pied de page 6"/>
          <p:cNvSpPr>
            <a:spLocks noGrp="1"/>
          </p:cNvSpPr>
          <p:nvPr>
            <p:ph type="ftr" sz="quarter" idx="11"/>
          </p:nvPr>
        </p:nvSpPr>
        <p:spPr>
          <a:xfrm>
            <a:off x="3124200" y="6245225"/>
            <a:ext cx="2895600" cy="476250"/>
          </a:xfrm>
          <a:prstGeom prst="rect">
            <a:avLst/>
          </a:prstGeom>
        </p:spPr>
        <p:txBody>
          <a:bodyPr/>
          <a:lstStyle>
            <a:lvl1pPr>
              <a:defRPr/>
            </a:lvl1pPr>
          </a:lstStyle>
          <a:p>
            <a:r>
              <a:rPr lang="en-US"/>
              <a:t>Mauro Sessarego</a:t>
            </a:r>
          </a:p>
        </p:txBody>
      </p:sp>
      <p:sp>
        <p:nvSpPr>
          <p:cNvPr id="8" name="Espace réservé du numéro de diapositive 7"/>
          <p:cNvSpPr>
            <a:spLocks noGrp="1"/>
          </p:cNvSpPr>
          <p:nvPr>
            <p:ph type="sldNum" sz="quarter" idx="12"/>
          </p:nvPr>
        </p:nvSpPr>
        <p:spPr>
          <a:xfrm>
            <a:off x="6553200" y="6245225"/>
            <a:ext cx="2133600" cy="476250"/>
          </a:xfrm>
          <a:prstGeom prst="rect">
            <a:avLst/>
          </a:prstGeom>
        </p:spPr>
        <p:txBody>
          <a:bodyPr/>
          <a:lstStyle>
            <a:lvl1pPr>
              <a:defRPr/>
            </a:lvl1pPr>
          </a:lstStyle>
          <a:p>
            <a:fld id="{CA1A340C-FEB1-4913-A104-136501D59D43}" type="slidenum">
              <a:rPr lang="en-US"/>
              <a:pPr/>
              <a:t>‹#›</a:t>
            </a:fld>
            <a:endParaRPr lang="en-US"/>
          </a:p>
        </p:txBody>
      </p:sp>
    </p:spTree>
    <p:extLst>
      <p:ext uri="{BB962C8B-B14F-4D97-AF65-F5344CB8AC3E}">
        <p14:creationId xmlns:p14="http://schemas.microsoft.com/office/powerpoint/2010/main" val="284888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2057400"/>
            <a:ext cx="3818467"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2057400"/>
            <a:ext cx="3818467"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12680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LOGO_HUG_H_QUADRI.png" descr="LOGO_HUG_H_QUADRI.png"/>
          <p:cNvPicPr/>
          <p:nvPr/>
        </p:nvPicPr>
        <p:blipFill>
          <a:blip r:embed="rId9" cstate="screen">
            <a:extLst>
              <a:ext uri="{28A0092B-C50C-407E-A947-70E740481C1C}">
                <a14:useLocalDpi xmlns:a14="http://schemas.microsoft.com/office/drawing/2010/main"/>
              </a:ext>
            </a:extLst>
          </a:blip>
          <a:stretch>
            <a:fillRect/>
          </a:stretch>
        </p:blipFill>
        <p:spPr>
          <a:xfrm>
            <a:off x="485775" y="6186487"/>
            <a:ext cx="1993900" cy="457201"/>
          </a:xfrm>
          <a:prstGeom prst="rect">
            <a:avLst/>
          </a:prstGeom>
          <a:ln w="12700">
            <a:miter lim="400000"/>
          </a:ln>
        </p:spPr>
      </p:pic>
      <p:pic>
        <p:nvPicPr>
          <p:cNvPr id="4" name="Bild 3"/>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412543" y="6030894"/>
            <a:ext cx="1484334" cy="708650"/>
          </a:xfrm>
          <a:prstGeom prst="rect">
            <a:avLst/>
          </a:prstGeom>
        </p:spPr>
      </p:pic>
      <p:cxnSp>
        <p:nvCxnSpPr>
          <p:cNvPr id="6" name="Gerade Verbindung 5"/>
          <p:cNvCxnSpPr/>
          <p:nvPr userDrawn="1"/>
        </p:nvCxnSpPr>
        <p:spPr>
          <a:xfrm>
            <a:off x="485775" y="5871011"/>
            <a:ext cx="8199977" cy="0"/>
          </a:xfrm>
          <a:prstGeom prst="line">
            <a:avLst/>
          </a:prstGeom>
          <a:noFill/>
          <a:ln w="31750" cap="flat" cmpd="thinThick">
            <a:solidFill>
              <a:srgbClr val="9FD0AB"/>
            </a:solidFill>
            <a:prstDash val="solid"/>
            <a:bevel/>
          </a:ln>
          <a:effectLst/>
        </p:spPr>
        <p:style>
          <a:lnRef idx="0">
            <a:scrgbClr r="0" g="0" b="0"/>
          </a:lnRef>
          <a:fillRef idx="0">
            <a:scrgbClr r="0" g="0" b="0"/>
          </a:fillRef>
          <a:effectRef idx="0">
            <a:scrgbClr r="0" g="0" b="0"/>
          </a:effectRef>
          <a:fontRef idx="none"/>
        </p:style>
      </p:cxnSp>
    </p:spTree>
  </p:cSld>
  <p:clrMap bg1="lt1" tx1="dk1" bg2="lt2" tx2="dk2" accent1="accent1" accent2="accent2" accent3="accent3" accent4="accent4" accent5="accent5" accent6="accent6" hlink="hlink" folHlink="folHlink"/>
  <p:sldLayoutIdLst>
    <p:sldLayoutId id="2147483651" r:id="rId1"/>
    <p:sldLayoutId id="2147483666" r:id="rId2"/>
    <p:sldLayoutId id="2147483667" r:id="rId3"/>
    <p:sldLayoutId id="2147483668" r:id="rId4"/>
    <p:sldLayoutId id="2147483669" r:id="rId5"/>
    <p:sldLayoutId id="2147483670" r:id="rId6"/>
    <p:sldLayoutId id="2147483671" r:id="rId7"/>
  </p:sldLayoutIdLst>
  <p:transition spd="med"/>
  <p:txStyles>
    <p:titleStyle>
      <a:lvl1pPr defTabSz="457200">
        <a:defRPr sz="3600">
          <a:solidFill>
            <a:srgbClr val="595959"/>
          </a:solidFill>
          <a:latin typeface="Arial"/>
          <a:ea typeface="Arial"/>
          <a:cs typeface="Arial"/>
          <a:sym typeface="Arial"/>
        </a:defRPr>
      </a:lvl1pPr>
      <a:lvl2pPr defTabSz="457200">
        <a:defRPr sz="3600">
          <a:solidFill>
            <a:srgbClr val="595959"/>
          </a:solidFill>
          <a:latin typeface="Arial"/>
          <a:ea typeface="Arial"/>
          <a:cs typeface="Arial"/>
          <a:sym typeface="Arial"/>
        </a:defRPr>
      </a:lvl2pPr>
      <a:lvl3pPr defTabSz="457200">
        <a:defRPr sz="3600">
          <a:solidFill>
            <a:srgbClr val="595959"/>
          </a:solidFill>
          <a:latin typeface="Arial"/>
          <a:ea typeface="Arial"/>
          <a:cs typeface="Arial"/>
          <a:sym typeface="Arial"/>
        </a:defRPr>
      </a:lvl3pPr>
      <a:lvl4pPr defTabSz="457200">
        <a:defRPr sz="3600">
          <a:solidFill>
            <a:srgbClr val="595959"/>
          </a:solidFill>
          <a:latin typeface="Arial"/>
          <a:ea typeface="Arial"/>
          <a:cs typeface="Arial"/>
          <a:sym typeface="Arial"/>
        </a:defRPr>
      </a:lvl4pPr>
      <a:lvl5pPr defTabSz="457200">
        <a:defRPr sz="3600">
          <a:solidFill>
            <a:srgbClr val="595959"/>
          </a:solidFill>
          <a:latin typeface="Arial"/>
          <a:ea typeface="Arial"/>
          <a:cs typeface="Arial"/>
          <a:sym typeface="Arial"/>
        </a:defRPr>
      </a:lvl5pPr>
      <a:lvl6pPr indent="457200" defTabSz="457200">
        <a:defRPr sz="3600">
          <a:solidFill>
            <a:srgbClr val="595959"/>
          </a:solidFill>
          <a:latin typeface="Arial"/>
          <a:ea typeface="Arial"/>
          <a:cs typeface="Arial"/>
          <a:sym typeface="Arial"/>
        </a:defRPr>
      </a:lvl6pPr>
      <a:lvl7pPr indent="914400" defTabSz="457200">
        <a:defRPr sz="3600">
          <a:solidFill>
            <a:srgbClr val="595959"/>
          </a:solidFill>
          <a:latin typeface="Arial"/>
          <a:ea typeface="Arial"/>
          <a:cs typeface="Arial"/>
          <a:sym typeface="Arial"/>
        </a:defRPr>
      </a:lvl7pPr>
      <a:lvl8pPr indent="1371600" defTabSz="457200">
        <a:defRPr sz="3600">
          <a:solidFill>
            <a:srgbClr val="595959"/>
          </a:solidFill>
          <a:latin typeface="Arial"/>
          <a:ea typeface="Arial"/>
          <a:cs typeface="Arial"/>
          <a:sym typeface="Arial"/>
        </a:defRPr>
      </a:lvl8pPr>
      <a:lvl9pPr indent="1828800" defTabSz="457200">
        <a:defRPr sz="3600">
          <a:solidFill>
            <a:srgbClr val="595959"/>
          </a:solidFill>
          <a:latin typeface="Arial"/>
          <a:ea typeface="Arial"/>
          <a:cs typeface="Arial"/>
          <a:sym typeface="Arial"/>
        </a:defRPr>
      </a:lvl9pPr>
    </p:titleStyle>
    <p:body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p:bodyStyle>
    <p:otherStyle>
      <a:lvl1pPr algn="r" defTabSz="457200">
        <a:defRPr sz="1200">
          <a:solidFill>
            <a:schemeClr val="tx1"/>
          </a:solidFill>
          <a:latin typeface="+mn-lt"/>
          <a:ea typeface="+mn-ea"/>
          <a:cs typeface="+mn-cs"/>
          <a:sym typeface="Arial"/>
        </a:defRPr>
      </a:lvl1pPr>
      <a:lvl2pPr indent="457200" algn="r" defTabSz="457200">
        <a:defRPr sz="1200">
          <a:solidFill>
            <a:schemeClr val="tx1"/>
          </a:solidFill>
          <a:latin typeface="+mn-lt"/>
          <a:ea typeface="+mn-ea"/>
          <a:cs typeface="+mn-cs"/>
          <a:sym typeface="Arial"/>
        </a:defRPr>
      </a:lvl2pPr>
      <a:lvl3pPr indent="914400" algn="r" defTabSz="457200">
        <a:defRPr sz="1200">
          <a:solidFill>
            <a:schemeClr val="tx1"/>
          </a:solidFill>
          <a:latin typeface="+mn-lt"/>
          <a:ea typeface="+mn-ea"/>
          <a:cs typeface="+mn-cs"/>
          <a:sym typeface="Arial"/>
        </a:defRPr>
      </a:lvl3pPr>
      <a:lvl4pPr indent="1371600" algn="r" defTabSz="457200">
        <a:defRPr sz="1200">
          <a:solidFill>
            <a:schemeClr val="tx1"/>
          </a:solidFill>
          <a:latin typeface="+mn-lt"/>
          <a:ea typeface="+mn-ea"/>
          <a:cs typeface="+mn-cs"/>
          <a:sym typeface="Arial"/>
        </a:defRPr>
      </a:lvl4pPr>
      <a:lvl5pPr indent="1828800" algn="r" defTabSz="457200">
        <a:defRPr sz="1200">
          <a:solidFill>
            <a:schemeClr val="tx1"/>
          </a:solidFill>
          <a:latin typeface="+mn-lt"/>
          <a:ea typeface="+mn-ea"/>
          <a:cs typeface="+mn-cs"/>
          <a:sym typeface="Arial"/>
        </a:defRPr>
      </a:lvl5pPr>
      <a:lvl6pPr algn="r" defTabSz="457200">
        <a:defRPr sz="1200">
          <a:solidFill>
            <a:schemeClr val="tx1"/>
          </a:solidFill>
          <a:latin typeface="+mn-lt"/>
          <a:ea typeface="+mn-ea"/>
          <a:cs typeface="+mn-cs"/>
          <a:sym typeface="Arial"/>
        </a:defRPr>
      </a:lvl6pPr>
      <a:lvl7pPr algn="r" defTabSz="457200">
        <a:defRPr sz="1200">
          <a:solidFill>
            <a:schemeClr val="tx1"/>
          </a:solidFill>
          <a:latin typeface="+mn-lt"/>
          <a:ea typeface="+mn-ea"/>
          <a:cs typeface="+mn-cs"/>
          <a:sym typeface="Arial"/>
        </a:defRPr>
      </a:lvl7pPr>
      <a:lvl8pPr algn="r" defTabSz="457200">
        <a:defRPr sz="1200">
          <a:solidFill>
            <a:schemeClr val="tx1"/>
          </a:solidFill>
          <a:latin typeface="+mn-lt"/>
          <a:ea typeface="+mn-ea"/>
          <a:cs typeface="+mn-cs"/>
          <a:sym typeface="Arial"/>
        </a:defRPr>
      </a:lvl8pPr>
      <a:lvl9pPr algn="r" defTabSz="457200">
        <a:defRPr sz="12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22.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28.png"/><Relationship Id="rId4" Type="http://schemas.microsoft.com/office/2007/relationships/hdphoto" Target="../media/hdphoto23.wdp"/></Relationships>
</file>

<file path=ppt/slides/_rels/slide1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gif"/><Relationship Id="rId7" Type="http://schemas.openxmlformats.org/officeDocument/2006/relationships/image" Target="../media/image48.gif"/><Relationship Id="rId2" Type="http://schemas.openxmlformats.org/officeDocument/2006/relationships/image" Target="../media/image43.gif"/><Relationship Id="rId1" Type="http://schemas.openxmlformats.org/officeDocument/2006/relationships/slideLayout" Target="../slideLayouts/slideLayout5.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45.gif"/></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31.wdp"/><Relationship Id="rId3" Type="http://schemas.openxmlformats.org/officeDocument/2006/relationships/image" Target="../media/image57.jpeg"/><Relationship Id="rId7" Type="http://schemas.microsoft.com/office/2007/relationships/hdphoto" Target="../media/hdphoto28.wdp"/><Relationship Id="rId12" Type="http://schemas.openxmlformats.org/officeDocument/2006/relationships/image" Target="../media/image62.png"/><Relationship Id="rId17" Type="http://schemas.microsoft.com/office/2007/relationships/hdphoto" Target="../media/hdphoto33.wdp"/><Relationship Id="rId2" Type="http://schemas.openxmlformats.org/officeDocument/2006/relationships/image" Target="../media/image56.png"/><Relationship Id="rId16"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59.png"/><Relationship Id="rId11" Type="http://schemas.microsoft.com/office/2007/relationships/hdphoto" Target="../media/hdphoto30.wdp"/><Relationship Id="rId5" Type="http://schemas.microsoft.com/office/2007/relationships/hdphoto" Target="../media/hdphoto27.wdp"/><Relationship Id="rId15" Type="http://schemas.microsoft.com/office/2007/relationships/hdphoto" Target="../media/hdphoto32.wdp"/><Relationship Id="rId10" Type="http://schemas.openxmlformats.org/officeDocument/2006/relationships/image" Target="../media/image61.png"/><Relationship Id="rId4" Type="http://schemas.openxmlformats.org/officeDocument/2006/relationships/image" Target="../media/image58.png"/><Relationship Id="rId9" Type="http://schemas.microsoft.com/office/2007/relationships/hdphoto" Target="../media/hdphoto29.wdp"/><Relationship Id="rId1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41.wdp"/><Relationship Id="rId3" Type="http://schemas.microsoft.com/office/2007/relationships/hdphoto" Target="../media/hdphoto36.wdp"/><Relationship Id="rId7" Type="http://schemas.microsoft.com/office/2007/relationships/hdphoto" Target="../media/hdphoto38.wdp"/><Relationship Id="rId12"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2.png"/><Relationship Id="rId11" Type="http://schemas.microsoft.com/office/2007/relationships/hdphoto" Target="../media/hdphoto40.wdp"/><Relationship Id="rId5" Type="http://schemas.microsoft.com/office/2007/relationships/hdphoto" Target="../media/hdphoto37.wdp"/><Relationship Id="rId15" Type="http://schemas.microsoft.com/office/2007/relationships/hdphoto" Target="../media/hdphoto42.wdp"/><Relationship Id="rId10" Type="http://schemas.openxmlformats.org/officeDocument/2006/relationships/image" Target="../media/image74.png"/><Relationship Id="rId4" Type="http://schemas.openxmlformats.org/officeDocument/2006/relationships/image" Target="../media/image71.png"/><Relationship Id="rId9" Type="http://schemas.microsoft.com/office/2007/relationships/hdphoto" Target="../media/hdphoto39.wdp"/><Relationship Id="rId1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microsoft.com/office/2007/relationships/hdphoto" Target="../media/hdphoto43.wdp"/><Relationship Id="rId7" Type="http://schemas.microsoft.com/office/2007/relationships/hdphoto" Target="../media/hdphoto45.wdp"/><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79.png"/><Relationship Id="rId5" Type="http://schemas.microsoft.com/office/2007/relationships/hdphoto" Target="../media/hdphoto44.wdp"/><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80.png"/><Relationship Id="rId1" Type="http://schemas.openxmlformats.org/officeDocument/2006/relationships/slideLayout" Target="../slideLayouts/slideLayout4.xml"/><Relationship Id="rId5" Type="http://schemas.microsoft.com/office/2007/relationships/hdphoto" Target="../media/hdphoto47.wdp"/><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82.png"/><Relationship Id="rId1" Type="http://schemas.openxmlformats.org/officeDocument/2006/relationships/slideLayout" Target="../slideLayouts/slideLayout4.xml"/><Relationship Id="rId5" Type="http://schemas.microsoft.com/office/2007/relationships/hdphoto" Target="../media/hdphoto49.wdp"/><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3.wdp"/><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11.wdp"/></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microsoft.com/office/2007/relationships/hdphoto" Target="../media/hdphoto15.wdp"/><Relationship Id="rId5" Type="http://schemas.openxmlformats.org/officeDocument/2006/relationships/image" Target="../media/image18.png"/><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21.png"/><Relationship Id="rId4" Type="http://schemas.microsoft.com/office/2007/relationships/hdphoto" Target="../media/hdphoto17.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490749" y="217913"/>
            <a:ext cx="7552793" cy="739754"/>
          </a:xfrm>
          <a:prstGeom prst="rect">
            <a:avLst/>
          </a:prstGeom>
        </p:spPr>
        <p:txBody>
          <a:bodyPr wrap="square">
            <a:spAutoFit/>
          </a:bodyPr>
          <a:lstStyle/>
          <a:p>
            <a:pPr algn="l">
              <a:lnSpc>
                <a:spcPct val="150000"/>
              </a:lnSpc>
            </a:pPr>
            <a:r>
              <a:rPr lang="fr-CH" sz="3200" b="1" dirty="0" err="1">
                <a:solidFill>
                  <a:schemeClr val="bg1"/>
                </a:solidFill>
              </a:rPr>
              <a:t>Alkohol</a:t>
            </a:r>
            <a:endParaRPr lang="fr-CH" sz="2000" b="1" dirty="0">
              <a:solidFill>
                <a:schemeClr val="bg1"/>
              </a:solidFill>
            </a:endParaRPr>
          </a:p>
        </p:txBody>
      </p:sp>
      <p:sp>
        <p:nvSpPr>
          <p:cNvPr id="3" name="Textfeld 2"/>
          <p:cNvSpPr txBox="1"/>
          <p:nvPr/>
        </p:nvSpPr>
        <p:spPr>
          <a:xfrm>
            <a:off x="1608097" y="2127824"/>
            <a:ext cx="1103826"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CH" sz="1200" b="0" i="0" u="none" strike="noStrike" cap="none" spc="0" normalizeH="0" dirty="0" err="1">
                <a:ln>
                  <a:noFill/>
                </a:ln>
                <a:solidFill>
                  <a:srgbClr val="FFFFFF"/>
                </a:solidFill>
                <a:effectLst/>
                <a:uFillTx/>
                <a:latin typeface="Arial"/>
                <a:ea typeface="Arial"/>
                <a:cs typeface="Arial"/>
                <a:sym typeface="Arial"/>
              </a:rPr>
              <a:t>Daniele</a:t>
            </a:r>
            <a:r>
              <a:rPr kumimoji="0" lang="fr-CH" sz="1200" b="0" i="0" u="none" strike="noStrike" cap="none" spc="0" normalizeH="0" dirty="0">
                <a:ln>
                  <a:noFill/>
                </a:ln>
                <a:solidFill>
                  <a:srgbClr val="FFFFFF"/>
                </a:solidFill>
                <a:effectLst/>
                <a:uFillTx/>
                <a:latin typeface="Arial"/>
                <a:ea typeface="Arial"/>
                <a:cs typeface="Arial"/>
                <a:sym typeface="Arial"/>
              </a:rPr>
              <a:t> Zullino</a:t>
            </a:r>
          </a:p>
          <a:p>
            <a:pPr marL="0" marR="0" indent="0" algn="l" defTabSz="457200" rtl="0" fontAlgn="auto" latinLnBrk="1" hangingPunct="0">
              <a:lnSpc>
                <a:spcPct val="100000"/>
              </a:lnSpc>
              <a:spcBef>
                <a:spcPts val="0"/>
              </a:spcBef>
              <a:spcAft>
                <a:spcPts val="0"/>
              </a:spcAft>
              <a:buClrTx/>
              <a:buSzTx/>
              <a:buFontTx/>
              <a:buNone/>
              <a:tabLst/>
            </a:pPr>
            <a:endParaRPr kumimoji="0" lang="fr-CH" sz="1200" b="0" i="0" u="none" strike="noStrike" cap="none" spc="0" normalizeH="0" baseline="0" dirty="0">
              <a:ln>
                <a:noFill/>
              </a:ln>
              <a:solidFill>
                <a:srgbClr val="FFFFFF"/>
              </a:solidFill>
              <a:effectLst/>
              <a:uFillTx/>
              <a:latin typeface="Arial"/>
              <a:ea typeface="Arial"/>
              <a:cs typeface="Arial"/>
              <a:sym typeface="Arial"/>
            </a:endParaRPr>
          </a:p>
        </p:txBody>
      </p:sp>
      <p:pic>
        <p:nvPicPr>
          <p:cNvPr id="4" name="Picture 6" descr="WH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29520" y="6185078"/>
            <a:ext cx="419100" cy="333375"/>
          </a:xfrm>
          <a:prstGeom prst="rect">
            <a:avLst/>
          </a:prstGeom>
          <a:noFill/>
        </p:spPr>
      </p:pic>
      <p:sp>
        <p:nvSpPr>
          <p:cNvPr id="5" name="Text Box 7"/>
          <p:cNvSpPr txBox="1">
            <a:spLocks noChangeArrowheads="1"/>
          </p:cNvSpPr>
          <p:nvPr/>
        </p:nvSpPr>
        <p:spPr bwMode="auto">
          <a:xfrm>
            <a:off x="3936491" y="6504447"/>
            <a:ext cx="1405159" cy="162865"/>
          </a:xfrm>
          <a:prstGeom prst="rect">
            <a:avLst/>
          </a:prstGeom>
          <a:noFill/>
          <a:ln w="9525" algn="ctr">
            <a:noFill/>
            <a:miter lim="800000"/>
            <a:headEnd/>
            <a:tailEnd/>
          </a:ln>
          <a:effectLst/>
        </p:spPr>
        <p:txBody>
          <a:bodyPr wrap="square">
            <a:spAutoFit/>
          </a:bodyPr>
          <a:lstStyle/>
          <a:p>
            <a:pPr algn="ctr" defTabSz="3703638">
              <a:lnSpc>
                <a:spcPct val="90000"/>
              </a:lnSpc>
              <a:spcBef>
                <a:spcPct val="20000"/>
              </a:spcBef>
              <a:buClr>
                <a:srgbClr val="FF9900"/>
              </a:buClr>
              <a:buFont typeface="Wingdings" pitchFamily="2" charset="2"/>
              <a:buNone/>
            </a:pPr>
            <a:r>
              <a:rPr lang="fr-CH" sz="500" dirty="0"/>
              <a:t>WHO collaborating center</a:t>
            </a:r>
          </a:p>
        </p:txBody>
      </p:sp>
      <p:pic>
        <p:nvPicPr>
          <p:cNvPr id="6" name="Bild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2543" y="6030894"/>
            <a:ext cx="1484334" cy="708650"/>
          </a:xfrm>
          <a:prstGeom prst="rect">
            <a:avLst/>
          </a:prstGeom>
        </p:spPr>
      </p:pic>
      <p:pic>
        <p:nvPicPr>
          <p:cNvPr id="7" name="Grafik 6">
            <a:extLst>
              <a:ext uri="{FF2B5EF4-FFF2-40B4-BE49-F238E27FC236}">
                <a16:creationId xmlns:a16="http://schemas.microsoft.com/office/drawing/2014/main" id="{DC6EAE65-F0D3-4E4A-9B96-47D7FD012778}"/>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Photocopy trans="81000"/>
                    </a14:imgEffect>
                  </a14:imgLayer>
                </a14:imgProps>
              </a:ext>
              <a:ext uri="{28A0092B-C50C-407E-A947-70E740481C1C}">
                <a14:useLocalDpi xmlns:a14="http://schemas.microsoft.com/office/drawing/2010/main"/>
              </a:ext>
            </a:extLst>
          </a:blip>
          <a:stretch>
            <a:fillRect/>
          </a:stretch>
        </p:blipFill>
        <p:spPr>
          <a:xfrm>
            <a:off x="1490749" y="2792504"/>
            <a:ext cx="5341650" cy="2670825"/>
          </a:xfrm>
          <a:prstGeom prst="rect">
            <a:avLst/>
          </a:prstGeom>
        </p:spPr>
      </p:pic>
    </p:spTree>
    <p:extLst>
      <p:ext uri="{BB962C8B-B14F-4D97-AF65-F5344CB8AC3E}">
        <p14:creationId xmlns:p14="http://schemas.microsoft.com/office/powerpoint/2010/main" val="259059398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07603" y="648152"/>
            <a:ext cx="7929562" cy="76944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CH" sz="4400" b="1" dirty="0" err="1">
                <a:solidFill>
                  <a:schemeClr val="bg1">
                    <a:lumMod val="50000"/>
                  </a:schemeClr>
                </a:solidFill>
                <a:latin typeface="+mj-lt"/>
                <a:ea typeface="+mj-ea"/>
                <a:cs typeface="+mj-cs"/>
              </a:rPr>
              <a:t>Bierhefe</a:t>
            </a:r>
            <a:endParaRPr lang="fr-CH" sz="4400" b="1" dirty="0">
              <a:solidFill>
                <a:schemeClr val="bg1">
                  <a:lumMod val="50000"/>
                </a:schemeClr>
              </a:solidFill>
              <a:latin typeface="+mj-lt"/>
              <a:ea typeface="+mj-ea"/>
              <a:cs typeface="+mj-cs"/>
            </a:endParaRPr>
          </a:p>
        </p:txBody>
      </p:sp>
      <p:grpSp>
        <p:nvGrpSpPr>
          <p:cNvPr id="10" name="Gruppieren 9">
            <a:extLst>
              <a:ext uri="{FF2B5EF4-FFF2-40B4-BE49-F238E27FC236}">
                <a16:creationId xmlns:a16="http://schemas.microsoft.com/office/drawing/2014/main" id="{CA7CB38B-F698-F64C-8682-1AF94451C9C5}"/>
              </a:ext>
            </a:extLst>
          </p:cNvPr>
          <p:cNvGrpSpPr/>
          <p:nvPr/>
        </p:nvGrpSpPr>
        <p:grpSpPr>
          <a:xfrm>
            <a:off x="1562411" y="2035531"/>
            <a:ext cx="2446657" cy="2837148"/>
            <a:chOff x="1562411" y="2035531"/>
            <a:chExt cx="2446657" cy="2837148"/>
          </a:xfrm>
        </p:grpSpPr>
        <p:sp>
          <p:nvSpPr>
            <p:cNvPr id="3" name="Rechteck 2">
              <a:extLst>
                <a:ext uri="{FF2B5EF4-FFF2-40B4-BE49-F238E27FC236}">
                  <a16:creationId xmlns:a16="http://schemas.microsoft.com/office/drawing/2014/main" id="{BDB6128C-C54D-2546-85E3-802A7B4E839E}"/>
                </a:ext>
              </a:extLst>
            </p:cNvPr>
            <p:cNvSpPr/>
            <p:nvPr/>
          </p:nvSpPr>
          <p:spPr>
            <a:xfrm>
              <a:off x="1562411" y="4416336"/>
              <a:ext cx="2446657" cy="456343"/>
            </a:xfrm>
            <a:prstGeom prst="rect">
              <a:avLst/>
            </a:prstGeom>
          </p:spPr>
          <p:txBody>
            <a:bodyPr wrap="square">
              <a:spAutoFit/>
            </a:bodyPr>
            <a:lstStyle/>
            <a:p>
              <a:pPr algn="ctr">
                <a:lnSpc>
                  <a:spcPct val="200000"/>
                </a:lnSpc>
                <a:buClr>
                  <a:srgbClr val="FF6AD8"/>
                </a:buClr>
                <a:buSzPct val="100000"/>
              </a:pPr>
              <a:r>
                <a:rPr lang="fr-CH" sz="1400" i="1" dirty="0"/>
                <a:t>Saccharomyces cerevisiae </a:t>
              </a:r>
            </a:p>
          </p:txBody>
        </p:sp>
        <p:pic>
          <p:nvPicPr>
            <p:cNvPr id="5" name="Grafik 4">
              <a:extLst>
                <a:ext uri="{FF2B5EF4-FFF2-40B4-BE49-F238E27FC236}">
                  <a16:creationId xmlns:a16="http://schemas.microsoft.com/office/drawing/2014/main" id="{CFDEE4D7-7653-7642-907C-75378893CEA9}"/>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Photocopy trans="79000"/>
                      </a14:imgEffect>
                    </a14:imgLayer>
                  </a14:imgProps>
                </a:ext>
                <a:ext uri="{28A0092B-C50C-407E-A947-70E740481C1C}">
                  <a14:useLocalDpi xmlns:a14="http://schemas.microsoft.com/office/drawing/2010/main"/>
                </a:ext>
              </a:extLst>
            </a:blip>
            <a:stretch>
              <a:fillRect/>
            </a:stretch>
          </p:blipFill>
          <p:spPr>
            <a:xfrm>
              <a:off x="1764616" y="2441195"/>
              <a:ext cx="2042253" cy="2042253"/>
            </a:xfrm>
            <a:prstGeom prst="roundRect">
              <a:avLst/>
            </a:prstGeom>
          </p:spPr>
        </p:pic>
        <p:sp>
          <p:nvSpPr>
            <p:cNvPr id="8" name="Textfeld 7">
              <a:extLst>
                <a:ext uri="{FF2B5EF4-FFF2-40B4-BE49-F238E27FC236}">
                  <a16:creationId xmlns:a16="http://schemas.microsoft.com/office/drawing/2014/main" id="{1892A7D6-93A1-8B4A-AADA-6FB36E8F4792}"/>
                </a:ext>
              </a:extLst>
            </p:cNvPr>
            <p:cNvSpPr txBox="1"/>
            <p:nvPr/>
          </p:nvSpPr>
          <p:spPr>
            <a:xfrm>
              <a:off x="1906815" y="2035531"/>
              <a:ext cx="1757851"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de-DE" sz="1600" b="1" i="0" u="none" strike="noStrike" cap="none" spc="0" normalizeH="0" baseline="0" dirty="0">
                  <a:ln>
                    <a:noFill/>
                  </a:ln>
                  <a:solidFill>
                    <a:srgbClr val="000000"/>
                  </a:solidFill>
                  <a:effectLst/>
                  <a:uFillTx/>
                  <a:latin typeface="Arial"/>
                  <a:ea typeface="Arial"/>
                  <a:cs typeface="Arial"/>
                  <a:sym typeface="Arial"/>
                </a:rPr>
                <a:t>Obergäriges Bier</a:t>
              </a:r>
            </a:p>
          </p:txBody>
        </p:sp>
      </p:grpSp>
      <p:grpSp>
        <p:nvGrpSpPr>
          <p:cNvPr id="11" name="Gruppieren 10">
            <a:extLst>
              <a:ext uri="{FF2B5EF4-FFF2-40B4-BE49-F238E27FC236}">
                <a16:creationId xmlns:a16="http://schemas.microsoft.com/office/drawing/2014/main" id="{EFAE3164-60C3-F74F-901D-7C0B05DEFA83}"/>
              </a:ext>
            </a:extLst>
          </p:cNvPr>
          <p:cNvGrpSpPr/>
          <p:nvPr/>
        </p:nvGrpSpPr>
        <p:grpSpPr>
          <a:xfrm>
            <a:off x="5153702" y="2035531"/>
            <a:ext cx="2111098" cy="2837147"/>
            <a:chOff x="5153702" y="2035531"/>
            <a:chExt cx="2111098" cy="2837147"/>
          </a:xfrm>
        </p:grpSpPr>
        <p:sp>
          <p:nvSpPr>
            <p:cNvPr id="2" name="Rechteck 1">
              <a:extLst>
                <a:ext uri="{FF2B5EF4-FFF2-40B4-BE49-F238E27FC236}">
                  <a16:creationId xmlns:a16="http://schemas.microsoft.com/office/drawing/2014/main" id="{26B94306-1BF0-2F42-B0EC-976E254EC125}"/>
                </a:ext>
              </a:extLst>
            </p:cNvPr>
            <p:cNvSpPr/>
            <p:nvPr/>
          </p:nvSpPr>
          <p:spPr>
            <a:xfrm>
              <a:off x="5153702" y="4416335"/>
              <a:ext cx="2111098" cy="456343"/>
            </a:xfrm>
            <a:prstGeom prst="rect">
              <a:avLst/>
            </a:prstGeom>
          </p:spPr>
          <p:txBody>
            <a:bodyPr wrap="square">
              <a:spAutoFit/>
            </a:bodyPr>
            <a:lstStyle/>
            <a:p>
              <a:pPr algn="ctr">
                <a:lnSpc>
                  <a:spcPct val="200000"/>
                </a:lnSpc>
                <a:buClr>
                  <a:srgbClr val="FF6AD8"/>
                </a:buClr>
                <a:buSzPct val="100000"/>
              </a:pPr>
              <a:r>
                <a:rPr lang="fr-CH" sz="1400" i="1" dirty="0"/>
                <a:t>Saccharomyces </a:t>
              </a:r>
              <a:r>
                <a:rPr lang="fr-CH" sz="1400" i="1" dirty="0" err="1"/>
                <a:t>uvuram</a:t>
              </a:r>
              <a:r>
                <a:rPr lang="fr-CH" sz="1400" i="1" dirty="0"/>
                <a:t> </a:t>
              </a:r>
            </a:p>
          </p:txBody>
        </p:sp>
        <p:pic>
          <p:nvPicPr>
            <p:cNvPr id="6" name="Grafik 5">
              <a:extLst>
                <a:ext uri="{FF2B5EF4-FFF2-40B4-BE49-F238E27FC236}">
                  <a16:creationId xmlns:a16="http://schemas.microsoft.com/office/drawing/2014/main" id="{135F48B8-5CAA-F343-921E-F2F3E346EE40}"/>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Photocopy trans="80000"/>
                      </a14:imgEffect>
                    </a14:imgLayer>
                  </a14:imgProps>
                </a:ext>
                <a:ext uri="{28A0092B-C50C-407E-A947-70E740481C1C}">
                  <a14:useLocalDpi xmlns:a14="http://schemas.microsoft.com/office/drawing/2010/main"/>
                </a:ext>
              </a:extLst>
            </a:blip>
            <a:stretch>
              <a:fillRect/>
            </a:stretch>
          </p:blipFill>
          <p:spPr>
            <a:xfrm>
              <a:off x="5188125" y="2374083"/>
              <a:ext cx="2042253" cy="2042253"/>
            </a:xfrm>
            <a:prstGeom prst="roundRect">
              <a:avLst/>
            </a:prstGeom>
          </p:spPr>
        </p:pic>
        <p:sp>
          <p:nvSpPr>
            <p:cNvPr id="9" name="Textfeld 8">
              <a:extLst>
                <a:ext uri="{FF2B5EF4-FFF2-40B4-BE49-F238E27FC236}">
                  <a16:creationId xmlns:a16="http://schemas.microsoft.com/office/drawing/2014/main" id="{29138EB5-DCD1-3A46-ACB6-9769F5EC8489}"/>
                </a:ext>
              </a:extLst>
            </p:cNvPr>
            <p:cNvSpPr txBox="1"/>
            <p:nvPr/>
          </p:nvSpPr>
          <p:spPr>
            <a:xfrm>
              <a:off x="5302275" y="2035531"/>
              <a:ext cx="1813956"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de-DE" sz="1600" b="1" i="0" u="none" strike="noStrike" cap="none" spc="0" normalizeH="0" baseline="0" dirty="0">
                  <a:ln>
                    <a:noFill/>
                  </a:ln>
                  <a:solidFill>
                    <a:srgbClr val="000000"/>
                  </a:solidFill>
                  <a:effectLst/>
                  <a:uFillTx/>
                  <a:latin typeface="Arial"/>
                  <a:ea typeface="Arial"/>
                  <a:cs typeface="Arial"/>
                  <a:sym typeface="Arial"/>
                </a:rPr>
                <a:t>Untergäriges Bier</a:t>
              </a:r>
            </a:p>
          </p:txBody>
        </p:sp>
      </p:grpSp>
    </p:spTree>
    <p:extLst>
      <p:ext uri="{BB962C8B-B14F-4D97-AF65-F5344CB8AC3E}">
        <p14:creationId xmlns:p14="http://schemas.microsoft.com/office/powerpoint/2010/main" val="248598687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E53A9C9-9404-9B47-AF22-B55B99084720}"/>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Photocopy trans="78000"/>
                    </a14:imgEffect>
                  </a14:imgLayer>
                </a14:imgProps>
              </a:ext>
              <a:ext uri="{28A0092B-C50C-407E-A947-70E740481C1C}">
                <a14:useLocalDpi xmlns:a14="http://schemas.microsoft.com/office/drawing/2010/main"/>
              </a:ext>
            </a:extLst>
          </a:blip>
          <a:stretch>
            <a:fillRect/>
          </a:stretch>
        </p:blipFill>
        <p:spPr>
          <a:xfrm>
            <a:off x="0" y="1619075"/>
            <a:ext cx="3651774" cy="3651774"/>
          </a:xfrm>
          <a:prstGeom prst="rect">
            <a:avLst/>
          </a:prstGeom>
        </p:spPr>
      </p:pic>
      <p:sp>
        <p:nvSpPr>
          <p:cNvPr id="5" name="Rectangle 2"/>
          <p:cNvSpPr txBox="1">
            <a:spLocks noChangeArrowheads="1"/>
          </p:cNvSpPr>
          <p:nvPr/>
        </p:nvSpPr>
        <p:spPr bwMode="auto">
          <a:xfrm>
            <a:off x="637699" y="451803"/>
            <a:ext cx="7929562" cy="830997"/>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dirty="0" err="1">
                <a:solidFill>
                  <a:schemeClr val="bg1">
                    <a:lumMod val="50000"/>
                  </a:schemeClr>
                </a:solidFill>
                <a:latin typeface="+mj-lt"/>
                <a:ea typeface="+mj-ea"/>
                <a:cs typeface="+mj-cs"/>
              </a:rPr>
              <a:t>Destillation</a:t>
            </a:r>
            <a:endParaRPr kumimoji="0" lang="en-US" sz="4800" b="1" i="0" u="none" strike="noStrike" kern="0" cap="none" spc="0" normalizeH="0" baseline="0" noProof="0" dirty="0">
              <a:ln>
                <a:noFill/>
              </a:ln>
              <a:solidFill>
                <a:schemeClr val="bg1">
                  <a:lumMod val="50000"/>
                </a:schemeClr>
              </a:solidFill>
              <a:effectLst/>
              <a:uLnTx/>
              <a:uFillTx/>
              <a:latin typeface="+mj-lt"/>
              <a:ea typeface="+mj-ea"/>
              <a:cs typeface="+mj-cs"/>
            </a:endParaRPr>
          </a:p>
        </p:txBody>
      </p:sp>
      <p:sp>
        <p:nvSpPr>
          <p:cNvPr id="8" name="Content Placeholder 2"/>
          <p:cNvSpPr>
            <a:spLocks noGrp="1"/>
          </p:cNvSpPr>
          <p:nvPr>
            <p:ph idx="1"/>
          </p:nvPr>
        </p:nvSpPr>
        <p:spPr>
          <a:xfrm>
            <a:off x="2994870" y="2232771"/>
            <a:ext cx="5816355" cy="2424382"/>
          </a:xfr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p>
            <a:pPr marL="342900" indent="-342900" algn="l">
              <a:lnSpc>
                <a:spcPct val="150000"/>
              </a:lnSpc>
              <a:buClr>
                <a:srgbClr val="FF6AD8"/>
              </a:buClr>
              <a:buSzPct val="100000"/>
              <a:buFont typeface="Arial" panose="020B0604020202020204" pitchFamily="34" charset="0"/>
              <a:buChar char="•"/>
            </a:pPr>
            <a:r>
              <a:rPr lang="fr-CH" sz="1800" dirty="0" err="1">
                <a:latin typeface="+mj-lt"/>
              </a:rPr>
              <a:t>Alkoholgehalt</a:t>
            </a:r>
            <a:r>
              <a:rPr lang="fr-CH" sz="1800" dirty="0">
                <a:latin typeface="+mj-lt"/>
              </a:rPr>
              <a:t> </a:t>
            </a:r>
            <a:r>
              <a:rPr lang="fr-CH" sz="1800" dirty="0" err="1">
                <a:latin typeface="+mj-lt"/>
              </a:rPr>
              <a:t>von</a:t>
            </a:r>
            <a:r>
              <a:rPr lang="fr-CH" sz="1800" dirty="0">
                <a:latin typeface="+mj-lt"/>
              </a:rPr>
              <a:t> </a:t>
            </a:r>
            <a:r>
              <a:rPr lang="fr-CH" sz="1800" dirty="0" err="1">
                <a:latin typeface="+mj-lt"/>
              </a:rPr>
              <a:t>Bier</a:t>
            </a:r>
            <a:r>
              <a:rPr lang="fr-CH" sz="1800" dirty="0">
                <a:latin typeface="+mj-lt"/>
              </a:rPr>
              <a:t> </a:t>
            </a:r>
            <a:r>
              <a:rPr lang="fr-CH" sz="1800" dirty="0" err="1">
                <a:latin typeface="+mj-lt"/>
              </a:rPr>
              <a:t>und</a:t>
            </a:r>
            <a:r>
              <a:rPr lang="fr-CH" sz="1800" dirty="0">
                <a:latin typeface="+mj-lt"/>
              </a:rPr>
              <a:t> </a:t>
            </a:r>
            <a:r>
              <a:rPr lang="fr-CH" sz="1800" dirty="0" err="1">
                <a:latin typeface="+mj-lt"/>
              </a:rPr>
              <a:t>Wein</a:t>
            </a:r>
            <a:r>
              <a:rPr lang="fr-CH" sz="1800" dirty="0">
                <a:latin typeface="+mj-lt"/>
              </a:rPr>
              <a:t> </a:t>
            </a:r>
            <a:r>
              <a:rPr lang="fr-CH" sz="1800" dirty="0" err="1">
                <a:latin typeface="+mj-lt"/>
              </a:rPr>
              <a:t>auf</a:t>
            </a:r>
            <a:r>
              <a:rPr lang="fr-CH" sz="1800" dirty="0">
                <a:latin typeface="+mj-lt"/>
              </a:rPr>
              <a:t> 18% </a:t>
            </a:r>
            <a:r>
              <a:rPr lang="fr-CH" sz="1800" dirty="0" err="1">
                <a:latin typeface="+mj-lt"/>
              </a:rPr>
              <a:t>begrenzt</a:t>
            </a:r>
            <a:endParaRPr lang="fr-CH" sz="1800" dirty="0">
              <a:latin typeface="+mj-lt"/>
            </a:endParaRPr>
          </a:p>
          <a:p>
            <a:pPr marL="342900" indent="-342900" algn="l">
              <a:lnSpc>
                <a:spcPct val="150000"/>
              </a:lnSpc>
              <a:buClr>
                <a:srgbClr val="FF6AD8"/>
              </a:buClr>
              <a:buSzPct val="100000"/>
              <a:buFont typeface="Arial" panose="020B0604020202020204" pitchFamily="34" charset="0"/>
              <a:buChar char="•"/>
            </a:pPr>
            <a:r>
              <a:rPr lang="fr-CH" sz="1800" dirty="0">
                <a:latin typeface="+mj-lt"/>
              </a:rPr>
              <a:t>&gt;18% </a:t>
            </a:r>
            <a:r>
              <a:rPr lang="fr-CH" sz="1800" dirty="0">
                <a:latin typeface="+mj-lt"/>
                <a:sym typeface="Wingdings 3"/>
              </a:rPr>
              <a:t> </a:t>
            </a:r>
            <a:r>
              <a:rPr lang="fr-CH" sz="1800" dirty="0" err="1">
                <a:latin typeface="+mj-lt"/>
                <a:sym typeface="Wingdings 3"/>
              </a:rPr>
              <a:t>tötet</a:t>
            </a:r>
            <a:r>
              <a:rPr lang="fr-CH" sz="1800" dirty="0">
                <a:latin typeface="+mj-lt"/>
                <a:sym typeface="Wingdings 3"/>
              </a:rPr>
              <a:t> </a:t>
            </a:r>
            <a:r>
              <a:rPr lang="fr-CH" sz="1800" dirty="0" err="1">
                <a:latin typeface="+mj-lt"/>
                <a:sym typeface="Wingdings 3"/>
              </a:rPr>
              <a:t>Hefe</a:t>
            </a:r>
            <a:r>
              <a:rPr lang="fr-CH" sz="1800" dirty="0">
                <a:latin typeface="+mj-lt"/>
                <a:sym typeface="Wingdings 3"/>
              </a:rPr>
              <a:t> ab</a:t>
            </a:r>
            <a:endParaRPr lang="fr-CH" sz="1800" dirty="0">
              <a:latin typeface="+mj-lt"/>
            </a:endParaRPr>
          </a:p>
          <a:p>
            <a:pPr marL="342900" indent="-342900" algn="l">
              <a:lnSpc>
                <a:spcPct val="150000"/>
              </a:lnSpc>
              <a:buClr>
                <a:srgbClr val="FF6AD8"/>
              </a:buClr>
              <a:buSzPct val="100000"/>
              <a:buFont typeface="Arial" panose="020B0604020202020204" pitchFamily="34" charset="0"/>
              <a:buChar char="•"/>
            </a:pPr>
            <a:r>
              <a:rPr lang="fr-CH" sz="1800" dirty="0" err="1">
                <a:latin typeface="+mj-lt"/>
              </a:rPr>
              <a:t>Für</a:t>
            </a:r>
            <a:r>
              <a:rPr lang="fr-CH" sz="1800" dirty="0">
                <a:latin typeface="+mj-lt"/>
              </a:rPr>
              <a:t> </a:t>
            </a:r>
            <a:r>
              <a:rPr lang="fr-CH" sz="1800" dirty="0" err="1">
                <a:latin typeface="+mj-lt"/>
              </a:rPr>
              <a:t>höhere</a:t>
            </a:r>
            <a:r>
              <a:rPr lang="fr-CH" sz="1800" dirty="0">
                <a:latin typeface="+mj-lt"/>
              </a:rPr>
              <a:t> </a:t>
            </a:r>
            <a:r>
              <a:rPr lang="fr-CH" sz="1800" dirty="0" err="1">
                <a:latin typeface="+mj-lt"/>
              </a:rPr>
              <a:t>Konzentrationen</a:t>
            </a:r>
            <a:r>
              <a:rPr lang="fr-CH" sz="1800" dirty="0">
                <a:latin typeface="+mj-lt"/>
              </a:rPr>
              <a:t> </a:t>
            </a:r>
            <a:r>
              <a:rPr lang="fr-CH" sz="1800" dirty="0">
                <a:latin typeface="+mj-lt"/>
                <a:sym typeface="Wingdings 3"/>
              </a:rPr>
              <a:t> </a:t>
            </a:r>
            <a:r>
              <a:rPr lang="fr-CH" sz="1800" dirty="0" err="1">
                <a:latin typeface="+mj-lt"/>
              </a:rPr>
              <a:t>Destillation</a:t>
            </a:r>
            <a:r>
              <a:rPr lang="fr-CH" sz="1800" dirty="0">
                <a:latin typeface="+mj-lt"/>
              </a:rPr>
              <a:t> </a:t>
            </a:r>
          </a:p>
          <a:p>
            <a:pPr marL="342900" indent="-342900" algn="l">
              <a:lnSpc>
                <a:spcPct val="150000"/>
              </a:lnSpc>
              <a:buClr>
                <a:srgbClr val="FF6AD8"/>
              </a:buClr>
              <a:buSzPct val="100000"/>
              <a:buFont typeface="Arial" panose="020B0604020202020204" pitchFamily="34" charset="0"/>
              <a:buChar char="•"/>
            </a:pPr>
            <a:r>
              <a:rPr lang="fr-CH" sz="1800" dirty="0">
                <a:latin typeface="+mj-lt"/>
              </a:rPr>
              <a:t>Ethanol </a:t>
            </a:r>
            <a:r>
              <a:rPr lang="fr-CH" sz="1800" dirty="0" err="1">
                <a:latin typeface="+mj-lt"/>
              </a:rPr>
              <a:t>siedet</a:t>
            </a:r>
            <a:r>
              <a:rPr lang="fr-CH" sz="1800" dirty="0">
                <a:latin typeface="+mj-lt"/>
              </a:rPr>
              <a:t> </a:t>
            </a:r>
            <a:r>
              <a:rPr lang="fr-CH" sz="1800" dirty="0" err="1">
                <a:latin typeface="+mj-lt"/>
              </a:rPr>
              <a:t>bei</a:t>
            </a:r>
            <a:r>
              <a:rPr lang="fr-CH" sz="1800" dirty="0">
                <a:latin typeface="+mj-lt"/>
              </a:rPr>
              <a:t> 78.5°C </a:t>
            </a:r>
          </a:p>
          <a:p>
            <a:pPr marL="342900" indent="-342900" algn="l">
              <a:lnSpc>
                <a:spcPct val="150000"/>
              </a:lnSpc>
              <a:buClr>
                <a:srgbClr val="FF6AD8"/>
              </a:buClr>
              <a:buSzPct val="100000"/>
              <a:buFont typeface="Arial" panose="020B0604020202020204" pitchFamily="34" charset="0"/>
              <a:buChar char="•"/>
            </a:pPr>
            <a:r>
              <a:rPr lang="fr-CH" sz="1800" dirty="0" err="1">
                <a:latin typeface="+mj-lt"/>
              </a:rPr>
              <a:t>Destillation</a:t>
            </a:r>
            <a:r>
              <a:rPr lang="fr-CH" sz="1800" dirty="0">
                <a:latin typeface="+mj-lt"/>
              </a:rPr>
              <a:t> bis </a:t>
            </a:r>
            <a:r>
              <a:rPr lang="fr-CH" sz="1800" dirty="0" err="1">
                <a:latin typeface="+mj-lt"/>
              </a:rPr>
              <a:t>zu</a:t>
            </a:r>
            <a:r>
              <a:rPr lang="fr-CH" sz="1800" dirty="0">
                <a:latin typeface="+mj-lt"/>
              </a:rPr>
              <a:t> 95% </a:t>
            </a:r>
            <a:r>
              <a:rPr lang="fr-CH" sz="1800" dirty="0" err="1">
                <a:latin typeface="+mj-lt"/>
              </a:rPr>
              <a:t>möglich</a:t>
            </a:r>
            <a:endParaRPr lang="fr-CH" sz="1800" dirty="0">
              <a:latin typeface="+mj-lt"/>
            </a:endParaRPr>
          </a:p>
        </p:txBody>
      </p:sp>
    </p:spTree>
    <p:extLst>
      <p:ext uri="{BB962C8B-B14F-4D97-AF65-F5344CB8AC3E}">
        <p14:creationId xmlns:p14="http://schemas.microsoft.com/office/powerpoint/2010/main" val="314778418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07219" y="436563"/>
            <a:ext cx="7929562" cy="76944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chemeClr val="bg1">
                    <a:lumMod val="50000"/>
                  </a:schemeClr>
                </a:solidFill>
                <a:effectLst/>
                <a:uLnTx/>
                <a:uFillTx/>
                <a:latin typeface="+mj-lt"/>
                <a:ea typeface="+mj-ea"/>
                <a:cs typeface="+mj-cs"/>
              </a:rPr>
              <a:t>Destillation</a:t>
            </a:r>
            <a:endParaRPr kumimoji="0" lang="en-US" sz="4400" b="1" i="0" u="none" strike="noStrike" kern="0" cap="none" spc="0" normalizeH="0" baseline="0" noProof="0" dirty="0">
              <a:ln>
                <a:noFill/>
              </a:ln>
              <a:solidFill>
                <a:schemeClr val="bg1">
                  <a:lumMod val="50000"/>
                </a:schemeClr>
              </a:solidFill>
              <a:effectLst/>
              <a:uLnTx/>
              <a:uFillTx/>
              <a:latin typeface="+mj-lt"/>
              <a:ea typeface="+mj-ea"/>
              <a:cs typeface="+mj-cs"/>
            </a:endParaRPr>
          </a:p>
        </p:txBody>
      </p:sp>
      <p:sp>
        <p:nvSpPr>
          <p:cNvPr id="11" name="Rectangle 10"/>
          <p:cNvSpPr/>
          <p:nvPr/>
        </p:nvSpPr>
        <p:spPr>
          <a:xfrm>
            <a:off x="4673832" y="4024619"/>
            <a:ext cx="1367408" cy="646331"/>
          </a:xfrm>
          <a:prstGeom prst="rect">
            <a:avLst/>
          </a:prstGeom>
        </p:spPr>
        <p:txBody>
          <a:bodyPr wrap="square">
            <a:spAutoFit/>
          </a:bodyPr>
          <a:lstStyle/>
          <a:p>
            <a:pPr algn="l">
              <a:buClr>
                <a:srgbClr val="FF6AD8"/>
              </a:buClr>
              <a:buSzPct val="100000"/>
            </a:pPr>
            <a:r>
              <a:rPr lang="fr-CH" sz="1200" b="1" dirty="0">
                <a:latin typeface="Arial" panose="020B0604020202020204" pitchFamily="34" charset="0"/>
                <a:cs typeface="Arial" panose="020B0604020202020204" pitchFamily="34" charset="0"/>
              </a:rPr>
              <a:t>Der </a:t>
            </a:r>
            <a:r>
              <a:rPr lang="fr-CH" sz="1200" b="1" dirty="0" err="1">
                <a:latin typeface="Arial" panose="020B0604020202020204" pitchFamily="34" charset="0"/>
                <a:cs typeface="Arial" panose="020B0604020202020204" pitchFamily="34" charset="0"/>
              </a:rPr>
              <a:t>Schwanz</a:t>
            </a:r>
            <a:r>
              <a:rPr lang="fr-CH" sz="1200" b="1" dirty="0">
                <a:latin typeface="Arial" panose="020B0604020202020204" pitchFamily="34" charset="0"/>
                <a:cs typeface="Arial" panose="020B0604020202020204" pitchFamily="34" charset="0"/>
              </a:rPr>
              <a:t> </a:t>
            </a:r>
          </a:p>
          <a:p>
            <a:pPr algn="l">
              <a:buClr>
                <a:srgbClr val="FF6AD8"/>
              </a:buClr>
              <a:buSzPct val="100000"/>
            </a:pPr>
            <a:r>
              <a:rPr lang="fr-CH" sz="1200" dirty="0">
                <a:latin typeface="Arial" panose="020B0604020202020204" pitchFamily="34" charset="0"/>
                <a:cs typeface="Arial" panose="020B0604020202020204" pitchFamily="34" charset="0"/>
              </a:rPr>
              <a:t>&gt;94°C</a:t>
            </a:r>
          </a:p>
          <a:p>
            <a:pPr algn="l">
              <a:buClr>
                <a:srgbClr val="FF6AD8"/>
              </a:buClr>
              <a:buSzPct val="100000"/>
            </a:pPr>
            <a:r>
              <a:rPr lang="fr-CH" sz="1200" dirty="0" err="1">
                <a:latin typeface="Arial" panose="020B0604020202020204" pitchFamily="34" charset="0"/>
                <a:cs typeface="Arial" panose="020B0604020202020204" pitchFamily="34" charset="0"/>
              </a:rPr>
              <a:t>Fuselöle</a:t>
            </a:r>
            <a:r>
              <a:rPr lang="fr-CH" sz="1200" dirty="0">
                <a:latin typeface="Arial" panose="020B0604020202020204" pitchFamily="34" charset="0"/>
                <a:cs typeface="Arial" panose="020B0604020202020204" pitchFamily="34" charset="0"/>
              </a:rPr>
              <a:t> </a:t>
            </a:r>
          </a:p>
        </p:txBody>
      </p:sp>
      <p:sp>
        <p:nvSpPr>
          <p:cNvPr id="2" name="Rechteck 1">
            <a:extLst>
              <a:ext uri="{FF2B5EF4-FFF2-40B4-BE49-F238E27FC236}">
                <a16:creationId xmlns:a16="http://schemas.microsoft.com/office/drawing/2014/main" id="{F3B052ED-5EAF-E24A-9CAA-27005BC7D2BF}"/>
              </a:ext>
            </a:extLst>
          </p:cNvPr>
          <p:cNvSpPr/>
          <p:nvPr/>
        </p:nvSpPr>
        <p:spPr>
          <a:xfrm>
            <a:off x="4673832" y="1627463"/>
            <a:ext cx="2311165" cy="1015663"/>
          </a:xfrm>
          <a:prstGeom prst="rect">
            <a:avLst/>
          </a:prstGeom>
        </p:spPr>
        <p:txBody>
          <a:bodyPr wrap="square">
            <a:spAutoFit/>
          </a:bodyPr>
          <a:lstStyle/>
          <a:p>
            <a:pPr algn="l">
              <a:buClr>
                <a:srgbClr val="FF6AD8"/>
              </a:buClr>
              <a:buSzPct val="100000"/>
              <a:defRPr/>
            </a:pPr>
            <a:r>
              <a:rPr lang="fr-CH" sz="1200" b="1" dirty="0">
                <a:latin typeface="Arial" panose="020B0604020202020204" pitchFamily="34" charset="0"/>
                <a:cs typeface="Arial" panose="020B0604020202020204" pitchFamily="34" charset="0"/>
              </a:rPr>
              <a:t>Der </a:t>
            </a:r>
            <a:r>
              <a:rPr lang="fr-CH" sz="1200" b="1" dirty="0" err="1">
                <a:latin typeface="Arial" panose="020B0604020202020204" pitchFamily="34" charset="0"/>
                <a:cs typeface="Arial" panose="020B0604020202020204" pitchFamily="34" charset="0"/>
              </a:rPr>
              <a:t>Kopf</a:t>
            </a:r>
            <a:endParaRPr lang="fr-CH" sz="1200" b="1" dirty="0">
              <a:latin typeface="Arial" panose="020B0604020202020204" pitchFamily="34" charset="0"/>
              <a:cs typeface="Arial" panose="020B0604020202020204" pitchFamily="34" charset="0"/>
            </a:endParaRPr>
          </a:p>
          <a:p>
            <a:pPr algn="l">
              <a:buClr>
                <a:srgbClr val="FF6AD8"/>
              </a:buClr>
              <a:buSzPct val="100000"/>
              <a:defRPr/>
            </a:pPr>
            <a:r>
              <a:rPr lang="fr-CH" sz="1200" dirty="0">
                <a:latin typeface="Arial" panose="020B0604020202020204" pitchFamily="34" charset="0"/>
                <a:cs typeface="Arial" panose="020B0604020202020204" pitchFamily="34" charset="0"/>
              </a:rPr>
              <a:t>± 65 bis 70°C </a:t>
            </a:r>
          </a:p>
          <a:p>
            <a:pPr algn="l">
              <a:buClr>
                <a:srgbClr val="FF6AD8"/>
              </a:buClr>
              <a:buSzPct val="100000"/>
              <a:defRPr/>
            </a:pPr>
            <a:r>
              <a:rPr lang="fr-CH" sz="1200" dirty="0" err="1">
                <a:latin typeface="Arial" panose="020B0604020202020204" pitchFamily="34" charset="0"/>
                <a:cs typeface="Arial" panose="020B0604020202020204" pitchFamily="34" charset="0"/>
              </a:rPr>
              <a:t>riecht</a:t>
            </a: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nach</a:t>
            </a: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Lösungsmittel</a:t>
            </a:r>
            <a:r>
              <a:rPr lang="fr-CH" sz="1200" dirty="0">
                <a:latin typeface="Arial" panose="020B0604020202020204" pitchFamily="34" charset="0"/>
                <a:cs typeface="Arial" panose="020B0604020202020204" pitchFamily="34" charset="0"/>
              </a:rPr>
              <a:t> </a:t>
            </a:r>
          </a:p>
          <a:p>
            <a:pPr algn="l">
              <a:buClr>
                <a:srgbClr val="FF6AD8"/>
              </a:buClr>
              <a:buSzPct val="100000"/>
              <a:defRPr/>
            </a:pPr>
            <a:r>
              <a:rPr lang="fr-CH" sz="1200" dirty="0" err="1">
                <a:latin typeface="Arial" panose="020B0604020202020204" pitchFamily="34" charset="0"/>
                <a:cs typeface="Arial" panose="020B0604020202020204" pitchFamily="34" charset="0"/>
              </a:rPr>
              <a:t>enthält</a:t>
            </a: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Methanol</a:t>
            </a:r>
            <a:endParaRPr lang="fr-CH" sz="1200" dirty="0">
              <a:latin typeface="Arial" panose="020B0604020202020204" pitchFamily="34" charset="0"/>
              <a:cs typeface="Arial" panose="020B0604020202020204" pitchFamily="34" charset="0"/>
            </a:endParaRPr>
          </a:p>
          <a:p>
            <a:pPr algn="l">
              <a:buClr>
                <a:srgbClr val="FF6AD8"/>
              </a:buClr>
              <a:buSzPct val="100000"/>
              <a:defRPr/>
            </a:pP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Spiritus</a:t>
            </a: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für</a:t>
            </a: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Fonduerechaud</a:t>
            </a:r>
            <a:endParaRPr lang="fr-CH" sz="1200" dirty="0">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64F54879-EF82-C047-A20C-950C0CB2B89F}"/>
              </a:ext>
            </a:extLst>
          </p:cNvPr>
          <p:cNvSpPr/>
          <p:nvPr/>
        </p:nvSpPr>
        <p:spPr>
          <a:xfrm>
            <a:off x="4673834" y="2826041"/>
            <a:ext cx="2961313" cy="830997"/>
          </a:xfrm>
          <a:prstGeom prst="rect">
            <a:avLst/>
          </a:prstGeom>
        </p:spPr>
        <p:txBody>
          <a:bodyPr wrap="square">
            <a:spAutoFit/>
          </a:bodyPr>
          <a:lstStyle/>
          <a:p>
            <a:pPr algn="l">
              <a:buClr>
                <a:srgbClr val="FF6AD8"/>
              </a:buClr>
              <a:buSzPct val="100000"/>
            </a:pPr>
            <a:r>
              <a:rPr lang="fr-CH" sz="1200" b="1" dirty="0" err="1">
                <a:latin typeface="Arial" panose="020B0604020202020204" pitchFamily="34" charset="0"/>
                <a:cs typeface="Arial" panose="020B0604020202020204" pitchFamily="34" charset="0"/>
              </a:rPr>
              <a:t>Das</a:t>
            </a:r>
            <a:r>
              <a:rPr lang="fr-CH" sz="1200" b="1" dirty="0">
                <a:latin typeface="Arial" panose="020B0604020202020204" pitchFamily="34" charset="0"/>
                <a:cs typeface="Arial" panose="020B0604020202020204" pitchFamily="34" charset="0"/>
              </a:rPr>
              <a:t> </a:t>
            </a:r>
            <a:r>
              <a:rPr lang="fr-CH" sz="1200" b="1" dirty="0" err="1">
                <a:latin typeface="Arial" panose="020B0604020202020204" pitchFamily="34" charset="0"/>
                <a:cs typeface="Arial" panose="020B0604020202020204" pitchFamily="34" charset="0"/>
              </a:rPr>
              <a:t>Herz</a:t>
            </a:r>
            <a:endParaRPr lang="fr-CH" sz="1200" b="1" dirty="0">
              <a:latin typeface="Arial" panose="020B0604020202020204" pitchFamily="34" charset="0"/>
              <a:cs typeface="Arial" panose="020B0604020202020204" pitchFamily="34" charset="0"/>
            </a:endParaRPr>
          </a:p>
          <a:p>
            <a:pPr algn="l">
              <a:buClr>
                <a:srgbClr val="FF6AD8"/>
              </a:buClr>
              <a:buSzPct val="100000"/>
            </a:pPr>
            <a:r>
              <a:rPr lang="fr-CH" sz="1200" dirty="0">
                <a:latin typeface="Arial" panose="020B0604020202020204" pitchFamily="34" charset="0"/>
                <a:cs typeface="Arial" panose="020B0604020202020204" pitchFamily="34" charset="0"/>
              </a:rPr>
              <a:t>± 78°C</a:t>
            </a:r>
          </a:p>
          <a:p>
            <a:pPr algn="l">
              <a:buClr>
                <a:srgbClr val="FF6AD8"/>
              </a:buClr>
              <a:buSzPct val="100000"/>
            </a:pPr>
            <a:r>
              <a:rPr lang="fr-CH" sz="1200" dirty="0">
                <a:latin typeface="Arial" panose="020B0604020202020204" pitchFamily="34" charset="0"/>
                <a:cs typeface="Arial" panose="020B0604020202020204" pitchFamily="34" charset="0"/>
              </a:rPr>
              <a:t>Ethanol</a:t>
            </a:r>
          </a:p>
          <a:p>
            <a:pPr algn="l">
              <a:buClr>
                <a:srgbClr val="FF6AD8"/>
              </a:buClr>
              <a:buSzPct val="100000"/>
            </a:pPr>
            <a:r>
              <a:rPr lang="fr-CH" sz="1200" dirty="0" err="1">
                <a:latin typeface="Arial" panose="020B0604020202020204" pitchFamily="34" charset="0"/>
                <a:cs typeface="Arial" panose="020B0604020202020204" pitchFamily="34" charset="0"/>
              </a:rPr>
              <a:t>etwa</a:t>
            </a:r>
            <a:r>
              <a:rPr lang="fr-CH" sz="1200" dirty="0">
                <a:latin typeface="Arial" panose="020B0604020202020204" pitchFamily="34" charset="0"/>
                <a:cs typeface="Arial" panose="020B0604020202020204" pitchFamily="34" charset="0"/>
              </a:rPr>
              <a:t> 1l 40%iger </a:t>
            </a:r>
            <a:r>
              <a:rPr lang="fr-CH" sz="1200" dirty="0" err="1">
                <a:latin typeface="Arial" panose="020B0604020202020204" pitchFamily="34" charset="0"/>
                <a:cs typeface="Arial" panose="020B0604020202020204" pitchFamily="34" charset="0"/>
              </a:rPr>
              <a:t>Alkohol</a:t>
            </a:r>
            <a:r>
              <a:rPr lang="fr-CH" sz="1200" dirty="0">
                <a:latin typeface="Arial" panose="020B0604020202020204" pitchFamily="34" charset="0"/>
                <a:cs typeface="Arial" panose="020B0604020202020204" pitchFamily="34" charset="0"/>
              </a:rPr>
              <a:t> pro kg </a:t>
            </a:r>
            <a:r>
              <a:rPr lang="fr-CH" sz="1200" dirty="0" err="1">
                <a:latin typeface="Arial" panose="020B0604020202020204" pitchFamily="34" charset="0"/>
                <a:cs typeface="Arial" panose="020B0604020202020204" pitchFamily="34" charset="0"/>
              </a:rPr>
              <a:t>Zucker</a:t>
            </a:r>
            <a:endParaRPr lang="fr-CH" sz="1200"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1C5674B8-D763-9446-AEB7-686FCC15BF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27463"/>
            <a:ext cx="3366549" cy="3366549"/>
          </a:xfrm>
          <a:prstGeom prst="rect">
            <a:avLst/>
          </a:prstGeom>
        </p:spPr>
      </p:pic>
      <p:pic>
        <p:nvPicPr>
          <p:cNvPr id="8" name="Grafik 7">
            <a:extLst>
              <a:ext uri="{FF2B5EF4-FFF2-40B4-BE49-F238E27FC236}">
                <a16:creationId xmlns:a16="http://schemas.microsoft.com/office/drawing/2014/main" id="{F0411A98-308C-9049-BC71-9DF4C860F9E2}"/>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Photocopy trans="80000"/>
                    </a14:imgEffect>
                  </a14:imgLayer>
                </a14:imgProps>
              </a:ext>
              <a:ext uri="{28A0092B-C50C-407E-A947-70E740481C1C}">
                <a14:useLocalDpi xmlns:a14="http://schemas.microsoft.com/office/drawing/2010/main"/>
              </a:ext>
            </a:extLst>
          </a:blip>
          <a:stretch>
            <a:fillRect/>
          </a:stretch>
        </p:blipFill>
        <p:spPr>
          <a:xfrm flipH="1">
            <a:off x="3535494" y="1627463"/>
            <a:ext cx="969393" cy="969393"/>
          </a:xfrm>
          <a:prstGeom prst="roundRect">
            <a:avLst/>
          </a:prstGeom>
        </p:spPr>
      </p:pic>
      <p:pic>
        <p:nvPicPr>
          <p:cNvPr id="10" name="Grafik 9">
            <a:extLst>
              <a:ext uri="{FF2B5EF4-FFF2-40B4-BE49-F238E27FC236}">
                <a16:creationId xmlns:a16="http://schemas.microsoft.com/office/drawing/2014/main" id="{14D19754-4FFD-F340-A662-9AF5BBBA386A}"/>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trans="80000"/>
                    </a14:imgEffect>
                  </a14:imgLayer>
                </a14:imgProps>
              </a:ext>
              <a:ext uri="{28A0092B-C50C-407E-A947-70E740481C1C}">
                <a14:useLocalDpi xmlns:a14="http://schemas.microsoft.com/office/drawing/2010/main"/>
              </a:ext>
            </a:extLst>
          </a:blip>
          <a:stretch>
            <a:fillRect/>
          </a:stretch>
        </p:blipFill>
        <p:spPr>
          <a:xfrm>
            <a:off x="3535495" y="2826041"/>
            <a:ext cx="969393" cy="969393"/>
          </a:xfrm>
          <a:prstGeom prst="roundRect">
            <a:avLst/>
          </a:prstGeom>
        </p:spPr>
      </p:pic>
      <p:pic>
        <p:nvPicPr>
          <p:cNvPr id="12" name="Grafik 11">
            <a:extLst>
              <a:ext uri="{FF2B5EF4-FFF2-40B4-BE49-F238E27FC236}">
                <a16:creationId xmlns:a16="http://schemas.microsoft.com/office/drawing/2014/main" id="{6CBF5DB1-8C50-CE40-B0EA-C582C53B43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35494" y="4024619"/>
            <a:ext cx="969393" cy="969393"/>
          </a:xfrm>
          <a:prstGeom prst="roundRect">
            <a:avLst/>
          </a:prstGeom>
        </p:spPr>
      </p:pic>
    </p:spTree>
    <p:extLst>
      <p:ext uri="{BB962C8B-B14F-4D97-AF65-F5344CB8AC3E}">
        <p14:creationId xmlns:p14="http://schemas.microsoft.com/office/powerpoint/2010/main" val="171093799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ipe(left)">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0"/>
                            </p:stCondLst>
                            <p:childTnLst>
                              <p:par>
                                <p:cTn id="36" presetID="22" presetClass="entr" presetSubtype="8" fill="hold" grpId="0" nodeType="after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left)">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left)">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wipe(left)">
                                      <p:cBhvr>
                                        <p:cTn id="48" dur="500"/>
                                        <p:tgtEl>
                                          <p:spTgt spid="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Effect transition="in" filter="wipe(left)">
                                      <p:cBhvr>
                                        <p:cTn id="53" dur="500"/>
                                        <p:tgtEl>
                                          <p:spTgt spid="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par>
                          <p:cTn id="58" fill="hold">
                            <p:stCondLst>
                              <p:cond delay="0"/>
                            </p:stCondLst>
                            <p:childTnLst>
                              <p:par>
                                <p:cTn id="59" presetID="22" presetClass="entr" presetSubtype="8" fill="hold" grpId="0" nodeType="afterEffect">
                                  <p:stCondLst>
                                    <p:cond delay="0"/>
                                  </p:stCondLst>
                                  <p:childTnLst>
                                    <p:set>
                                      <p:cBhvr>
                                        <p:cTn id="60" dur="1" fill="hold">
                                          <p:stCondLst>
                                            <p:cond delay="0"/>
                                          </p:stCondLst>
                                        </p:cTn>
                                        <p:tgtEl>
                                          <p:spTgt spid="11">
                                            <p:txEl>
                                              <p:pRg st="0" end="0"/>
                                            </p:txEl>
                                          </p:spTgt>
                                        </p:tgtEl>
                                        <p:attrNameLst>
                                          <p:attrName>style.visibility</p:attrName>
                                        </p:attrNameLst>
                                      </p:cBhvr>
                                      <p:to>
                                        <p:strVal val="visible"/>
                                      </p:to>
                                    </p:set>
                                    <p:animEffect transition="in" filter="wipe(left)">
                                      <p:cBhvr>
                                        <p:cTn id="61" dur="500"/>
                                        <p:tgtEl>
                                          <p:spTgt spid="11">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1">
                                            <p:txEl>
                                              <p:pRg st="1" end="1"/>
                                            </p:txEl>
                                          </p:spTgt>
                                        </p:tgtEl>
                                        <p:attrNameLst>
                                          <p:attrName>style.visibility</p:attrName>
                                        </p:attrNameLst>
                                      </p:cBhvr>
                                      <p:to>
                                        <p:strVal val="visible"/>
                                      </p:to>
                                    </p:set>
                                    <p:animEffect transition="in" filter="wipe(left)">
                                      <p:cBhvr>
                                        <p:cTn id="66" dur="500"/>
                                        <p:tgtEl>
                                          <p:spTgt spid="11">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xEl>
                                              <p:pRg st="2" end="2"/>
                                            </p:txEl>
                                          </p:spTgt>
                                        </p:tgtEl>
                                        <p:attrNameLst>
                                          <p:attrName>style.visibility</p:attrName>
                                        </p:attrNameLst>
                                      </p:cBhvr>
                                      <p:to>
                                        <p:strVal val="visible"/>
                                      </p:to>
                                    </p:set>
                                    <p:animEffect transition="in" filter="wipe(left)">
                                      <p:cBhvr>
                                        <p:cTn id="7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2" grpId="0" uiExpand="1" build="p"/>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8F76014-B241-154D-9C4C-608CC05DEE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8487" y="391207"/>
            <a:ext cx="5535102" cy="5131080"/>
          </a:xfrm>
          <a:prstGeom prst="rect">
            <a:avLst/>
          </a:prstGeom>
        </p:spPr>
      </p:pic>
    </p:spTree>
    <p:extLst>
      <p:ext uri="{BB962C8B-B14F-4D97-AF65-F5344CB8AC3E}">
        <p14:creationId xmlns:p14="http://schemas.microsoft.com/office/powerpoint/2010/main" val="342845387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F208BFD-30A3-D343-B7B9-CED9826713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112" y="327032"/>
            <a:ext cx="4551452" cy="5415231"/>
          </a:xfrm>
          <a:prstGeom prst="rect">
            <a:avLst/>
          </a:prstGeom>
        </p:spPr>
      </p:pic>
      <p:sp>
        <p:nvSpPr>
          <p:cNvPr id="3" name="Content Placeholder 2">
            <a:extLst>
              <a:ext uri="{FF2B5EF4-FFF2-40B4-BE49-F238E27FC236}">
                <a16:creationId xmlns:a16="http://schemas.microsoft.com/office/drawing/2014/main" id="{2A4DC389-BF31-DC44-8B68-175557E68F88}"/>
              </a:ext>
            </a:extLst>
          </p:cNvPr>
          <p:cNvSpPr txBox="1">
            <a:spLocks/>
          </p:cNvSpPr>
          <p:nvPr/>
        </p:nvSpPr>
        <p:spPr>
          <a:xfrm>
            <a:off x="5931017" y="1905600"/>
            <a:ext cx="3006043" cy="2414700"/>
          </a:xfrm>
          <a:prstGeom prst="rect">
            <a:avLst/>
          </a:prstGeo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a:lstStyle>
          <a:p>
            <a:pPr marL="285750" indent="-285750" algn="l">
              <a:lnSpc>
                <a:spcPct val="150000"/>
              </a:lnSpc>
              <a:buClr>
                <a:srgbClr val="9FD0AB"/>
              </a:buClr>
              <a:buSzPct val="100000"/>
              <a:buFont typeface="Arial" panose="020B0604020202020204" pitchFamily="34" charset="0"/>
              <a:buChar char="•"/>
            </a:pPr>
            <a:r>
              <a:rPr lang="fr-CH" sz="1600" i="1" dirty="0" err="1">
                <a:latin typeface="+mj-lt"/>
              </a:rPr>
              <a:t>Täglicher</a:t>
            </a:r>
            <a:r>
              <a:rPr lang="fr-CH" sz="1600" i="1" dirty="0">
                <a:latin typeface="+mj-lt"/>
              </a:rPr>
              <a:t> </a:t>
            </a:r>
            <a:r>
              <a:rPr lang="fr-CH" sz="1600" i="1" dirty="0" err="1">
                <a:latin typeface="+mj-lt"/>
              </a:rPr>
              <a:t>Konsum</a:t>
            </a:r>
            <a:r>
              <a:rPr lang="fr-CH" sz="1600" i="1" dirty="0">
                <a:latin typeface="+mj-lt"/>
              </a:rPr>
              <a:t> </a:t>
            </a:r>
            <a:r>
              <a:rPr lang="fr-CH" sz="1600" i="1" dirty="0" err="1">
                <a:latin typeface="+mj-lt"/>
              </a:rPr>
              <a:t>nimmt</a:t>
            </a:r>
            <a:r>
              <a:rPr lang="fr-CH" sz="1600" i="1" dirty="0">
                <a:latin typeface="+mj-lt"/>
              </a:rPr>
              <a:t> mit </a:t>
            </a:r>
            <a:r>
              <a:rPr lang="fr-CH" sz="1600" i="1" dirty="0" err="1">
                <a:latin typeface="+mj-lt"/>
              </a:rPr>
              <a:t>dem</a:t>
            </a:r>
            <a:r>
              <a:rPr lang="fr-CH" sz="1600" i="1" dirty="0">
                <a:latin typeface="+mj-lt"/>
              </a:rPr>
              <a:t> Alter </a:t>
            </a:r>
            <a:r>
              <a:rPr lang="fr-CH" sz="1600" i="1" dirty="0" err="1">
                <a:latin typeface="+mj-lt"/>
              </a:rPr>
              <a:t>zu</a:t>
            </a:r>
            <a:endParaRPr lang="fr-CH" sz="1600" i="1" dirty="0">
              <a:latin typeface="+mj-lt"/>
            </a:endParaRPr>
          </a:p>
          <a:p>
            <a:pPr marL="285750" indent="-285750" algn="l">
              <a:lnSpc>
                <a:spcPct val="150000"/>
              </a:lnSpc>
              <a:buClr>
                <a:srgbClr val="9FD0AB"/>
              </a:buClr>
              <a:buSzPct val="100000"/>
              <a:buFont typeface="Arial" panose="020B0604020202020204" pitchFamily="34" charset="0"/>
              <a:buChar char="•"/>
            </a:pPr>
            <a:r>
              <a:rPr lang="fr-CH" sz="1600" i="1" dirty="0" err="1">
                <a:latin typeface="+mj-lt"/>
              </a:rPr>
              <a:t>Rauschtrinken</a:t>
            </a:r>
            <a:r>
              <a:rPr lang="fr-CH" sz="1600" i="1" dirty="0">
                <a:latin typeface="+mj-lt"/>
              </a:rPr>
              <a:t> </a:t>
            </a:r>
            <a:r>
              <a:rPr lang="fr-CH" sz="1600" i="1" dirty="0" err="1">
                <a:latin typeface="+mj-lt"/>
              </a:rPr>
              <a:t>nimmt</a:t>
            </a:r>
            <a:r>
              <a:rPr lang="fr-CH" sz="1600" i="1" dirty="0">
                <a:latin typeface="+mj-lt"/>
              </a:rPr>
              <a:t> mit </a:t>
            </a:r>
            <a:r>
              <a:rPr lang="fr-CH" sz="1600" i="1" dirty="0" err="1">
                <a:latin typeface="+mj-lt"/>
              </a:rPr>
              <a:t>dem</a:t>
            </a:r>
            <a:r>
              <a:rPr lang="fr-CH" sz="1600" i="1" dirty="0">
                <a:latin typeface="+mj-lt"/>
              </a:rPr>
              <a:t> Alter ab</a:t>
            </a:r>
          </a:p>
          <a:p>
            <a:pPr marL="285750" indent="-285750" algn="l">
              <a:lnSpc>
                <a:spcPct val="150000"/>
              </a:lnSpc>
              <a:buClr>
                <a:srgbClr val="9FD0AB"/>
              </a:buClr>
              <a:buSzPct val="100000"/>
              <a:buFont typeface="Arial" panose="020B0604020202020204" pitchFamily="34" charset="0"/>
              <a:buChar char="•"/>
            </a:pPr>
            <a:r>
              <a:rPr lang="fr-CH" sz="1600" i="1" dirty="0" err="1">
                <a:latin typeface="+mj-lt"/>
              </a:rPr>
              <a:t>Abstinenz</a:t>
            </a:r>
            <a:r>
              <a:rPr lang="fr-CH" sz="1600" i="1" dirty="0">
                <a:latin typeface="+mj-lt"/>
              </a:rPr>
              <a:t> </a:t>
            </a:r>
            <a:r>
              <a:rPr lang="fr-CH" sz="1600" i="1" dirty="0" err="1">
                <a:latin typeface="+mj-lt"/>
              </a:rPr>
              <a:t>nimmt</a:t>
            </a:r>
            <a:r>
              <a:rPr lang="fr-CH" sz="1600" i="1" dirty="0">
                <a:latin typeface="+mj-lt"/>
              </a:rPr>
              <a:t> </a:t>
            </a:r>
            <a:r>
              <a:rPr lang="fr-CH" sz="1600" i="1" dirty="0" err="1">
                <a:latin typeface="+mj-lt"/>
              </a:rPr>
              <a:t>im</a:t>
            </a:r>
            <a:r>
              <a:rPr lang="fr-CH" sz="1600" i="1" dirty="0">
                <a:latin typeface="+mj-lt"/>
              </a:rPr>
              <a:t> </a:t>
            </a:r>
            <a:r>
              <a:rPr lang="fr-CH" sz="1600" i="1" dirty="0" err="1">
                <a:latin typeface="+mj-lt"/>
              </a:rPr>
              <a:t>höheren</a:t>
            </a:r>
            <a:r>
              <a:rPr lang="fr-CH" sz="1600" i="1" dirty="0">
                <a:latin typeface="+mj-lt"/>
              </a:rPr>
              <a:t> Alter </a:t>
            </a:r>
            <a:r>
              <a:rPr lang="fr-CH" sz="1600" i="1" dirty="0" err="1">
                <a:latin typeface="+mj-lt"/>
              </a:rPr>
              <a:t>wieder</a:t>
            </a:r>
            <a:r>
              <a:rPr lang="fr-CH" sz="1600" i="1" dirty="0">
                <a:latin typeface="+mj-lt"/>
              </a:rPr>
              <a:t> </a:t>
            </a:r>
            <a:r>
              <a:rPr lang="fr-CH" sz="1600" i="1" dirty="0" err="1">
                <a:latin typeface="+mj-lt"/>
              </a:rPr>
              <a:t>zu</a:t>
            </a:r>
            <a:endParaRPr lang="fr-CH" sz="1600" i="1" dirty="0">
              <a:latin typeface="+mj-lt"/>
            </a:endParaRPr>
          </a:p>
        </p:txBody>
      </p:sp>
    </p:spTree>
    <p:extLst>
      <p:ext uri="{BB962C8B-B14F-4D97-AF65-F5344CB8AC3E}">
        <p14:creationId xmlns:p14="http://schemas.microsoft.com/office/powerpoint/2010/main" val="115461621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BDC064E-6E76-EB42-B5DE-7ECFFE37DA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184" y="1031845"/>
            <a:ext cx="4102200" cy="3790076"/>
          </a:xfrm>
          <a:prstGeom prst="rect">
            <a:avLst/>
          </a:prstGeom>
        </p:spPr>
      </p:pic>
      <p:sp>
        <p:nvSpPr>
          <p:cNvPr id="4" name="Content Placeholder 2">
            <a:extLst>
              <a:ext uri="{FF2B5EF4-FFF2-40B4-BE49-F238E27FC236}">
                <a16:creationId xmlns:a16="http://schemas.microsoft.com/office/drawing/2014/main" id="{58D4AC0A-303E-9C44-BA33-5863A8657958}"/>
              </a:ext>
            </a:extLst>
          </p:cNvPr>
          <p:cNvSpPr txBox="1">
            <a:spLocks/>
          </p:cNvSpPr>
          <p:nvPr/>
        </p:nvSpPr>
        <p:spPr>
          <a:xfrm>
            <a:off x="5419288" y="2165809"/>
            <a:ext cx="3006043" cy="1522148"/>
          </a:xfrm>
          <a:prstGeom prst="rect">
            <a:avLst/>
          </a:prstGeo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a:lstStyle>
          <a:p>
            <a:pPr marL="285750" indent="-285750" algn="l">
              <a:lnSpc>
                <a:spcPct val="150000"/>
              </a:lnSpc>
              <a:buClr>
                <a:srgbClr val="9FD0AB"/>
              </a:buClr>
              <a:buSzPct val="100000"/>
              <a:buFont typeface="Arial" panose="020B0604020202020204" pitchFamily="34" charset="0"/>
              <a:buChar char="•"/>
            </a:pPr>
            <a:r>
              <a:rPr lang="fr-CH" sz="1600" i="1" dirty="0" err="1">
                <a:latin typeface="+mj-lt"/>
              </a:rPr>
              <a:t>Alkoholkonsum</a:t>
            </a:r>
            <a:r>
              <a:rPr lang="fr-CH" sz="1600" i="1" dirty="0">
                <a:latin typeface="+mj-lt"/>
              </a:rPr>
              <a:t> </a:t>
            </a:r>
            <a:r>
              <a:rPr lang="fr-CH" sz="1600" i="1" dirty="0" err="1">
                <a:latin typeface="+mj-lt"/>
              </a:rPr>
              <a:t>und</a:t>
            </a:r>
            <a:r>
              <a:rPr lang="fr-CH" sz="1600" i="1" dirty="0">
                <a:latin typeface="+mj-lt"/>
              </a:rPr>
              <a:t> </a:t>
            </a:r>
            <a:r>
              <a:rPr lang="fr-CH" sz="1600" i="1" dirty="0" err="1">
                <a:latin typeface="+mj-lt"/>
              </a:rPr>
              <a:t>problematischer</a:t>
            </a:r>
            <a:r>
              <a:rPr lang="fr-CH" sz="1600" i="1" dirty="0">
                <a:latin typeface="+mj-lt"/>
              </a:rPr>
              <a:t> </a:t>
            </a:r>
            <a:r>
              <a:rPr lang="fr-CH" sz="1600" i="1" dirty="0" err="1">
                <a:latin typeface="+mj-lt"/>
              </a:rPr>
              <a:t>Alkoholkonsum</a:t>
            </a:r>
            <a:r>
              <a:rPr lang="fr-CH" sz="1600" i="1" dirty="0">
                <a:latin typeface="+mj-lt"/>
              </a:rPr>
              <a:t> </a:t>
            </a:r>
            <a:r>
              <a:rPr lang="fr-CH" sz="1600" i="1" dirty="0" err="1">
                <a:latin typeface="+mj-lt"/>
              </a:rPr>
              <a:t>beginnen</a:t>
            </a:r>
            <a:r>
              <a:rPr lang="fr-CH" sz="1600" i="1" dirty="0">
                <a:latin typeface="+mj-lt"/>
              </a:rPr>
              <a:t> in der </a:t>
            </a:r>
            <a:r>
              <a:rPr lang="fr-CH" sz="1600" i="1" dirty="0" err="1">
                <a:latin typeface="+mj-lt"/>
              </a:rPr>
              <a:t>frühern</a:t>
            </a:r>
            <a:r>
              <a:rPr lang="fr-CH" sz="1600" i="1" dirty="0">
                <a:latin typeface="+mj-lt"/>
              </a:rPr>
              <a:t> </a:t>
            </a:r>
            <a:r>
              <a:rPr lang="fr-CH" sz="1600" i="1" dirty="0" err="1">
                <a:latin typeface="+mj-lt"/>
              </a:rPr>
              <a:t>Adoleszenz</a:t>
            </a:r>
            <a:r>
              <a:rPr lang="fr-CH" sz="1600" i="1" dirty="0">
                <a:latin typeface="+mj-lt"/>
              </a:rPr>
              <a:t> </a:t>
            </a:r>
          </a:p>
        </p:txBody>
      </p:sp>
    </p:spTree>
    <p:extLst>
      <p:ext uri="{BB962C8B-B14F-4D97-AF65-F5344CB8AC3E}">
        <p14:creationId xmlns:p14="http://schemas.microsoft.com/office/powerpoint/2010/main" val="107961755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37C785D-EB50-9F4D-81DD-FE65BD437C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567" y="786099"/>
            <a:ext cx="3872598" cy="4553494"/>
          </a:xfrm>
          <a:prstGeom prst="rect">
            <a:avLst/>
          </a:prstGeom>
        </p:spPr>
      </p:pic>
      <p:sp>
        <p:nvSpPr>
          <p:cNvPr id="4" name="Content Placeholder 2">
            <a:extLst>
              <a:ext uri="{FF2B5EF4-FFF2-40B4-BE49-F238E27FC236}">
                <a16:creationId xmlns:a16="http://schemas.microsoft.com/office/drawing/2014/main" id="{1A913128-CC4B-F148-B523-B295AF7DC25C}"/>
              </a:ext>
            </a:extLst>
          </p:cNvPr>
          <p:cNvSpPr txBox="1">
            <a:spLocks/>
          </p:cNvSpPr>
          <p:nvPr/>
        </p:nvSpPr>
        <p:spPr>
          <a:xfrm>
            <a:off x="5394121" y="2486438"/>
            <a:ext cx="3006043" cy="1152816"/>
          </a:xfrm>
          <a:prstGeom prst="rect">
            <a:avLst/>
          </a:prstGeo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a:lstStyle>
          <a:p>
            <a:pPr marL="285750" indent="-285750" algn="l">
              <a:lnSpc>
                <a:spcPct val="150000"/>
              </a:lnSpc>
              <a:buClr>
                <a:srgbClr val="9FD0AB"/>
              </a:buClr>
              <a:buSzPct val="100000"/>
              <a:buFont typeface="Arial" panose="020B0604020202020204" pitchFamily="34" charset="0"/>
              <a:buChar char="•"/>
            </a:pPr>
            <a:r>
              <a:rPr lang="fr-CH" sz="1600" i="1" dirty="0" err="1">
                <a:latin typeface="+mj-lt"/>
              </a:rPr>
              <a:t>Problematischer</a:t>
            </a:r>
            <a:r>
              <a:rPr lang="fr-CH" sz="1600" i="1" dirty="0">
                <a:latin typeface="+mj-lt"/>
              </a:rPr>
              <a:t> </a:t>
            </a:r>
            <a:r>
              <a:rPr lang="fr-CH" sz="1600" i="1" dirty="0" err="1">
                <a:latin typeface="+mj-lt"/>
              </a:rPr>
              <a:t>Konsum</a:t>
            </a:r>
            <a:r>
              <a:rPr lang="fr-CH" sz="1600" i="1" dirty="0">
                <a:latin typeface="+mj-lt"/>
              </a:rPr>
              <a:t> </a:t>
            </a:r>
            <a:r>
              <a:rPr lang="fr-CH" sz="1600" i="1" dirty="0" err="1">
                <a:latin typeface="+mj-lt"/>
              </a:rPr>
              <a:t>betrifft</a:t>
            </a:r>
            <a:r>
              <a:rPr lang="fr-CH" sz="1600" i="1" dirty="0">
                <a:latin typeface="+mj-lt"/>
              </a:rPr>
              <a:t> </a:t>
            </a:r>
            <a:r>
              <a:rPr lang="fr-CH" sz="1600" i="1" dirty="0" err="1">
                <a:latin typeface="+mj-lt"/>
              </a:rPr>
              <a:t>ein</a:t>
            </a:r>
            <a:r>
              <a:rPr lang="fr-CH" sz="1600" i="1" dirty="0">
                <a:latin typeface="+mj-lt"/>
              </a:rPr>
              <a:t> </a:t>
            </a:r>
            <a:r>
              <a:rPr lang="fr-CH" sz="1600" i="1" dirty="0" err="1">
                <a:latin typeface="+mj-lt"/>
              </a:rPr>
              <a:t>wesentliches</a:t>
            </a:r>
            <a:r>
              <a:rPr lang="fr-CH" sz="1600" i="1" dirty="0">
                <a:latin typeface="+mj-lt"/>
              </a:rPr>
              <a:t> Segment der </a:t>
            </a:r>
            <a:r>
              <a:rPr lang="fr-CH" sz="1600" i="1" dirty="0" err="1">
                <a:latin typeface="+mj-lt"/>
              </a:rPr>
              <a:t>Bevölkerung</a:t>
            </a:r>
            <a:endParaRPr lang="fr-CH" sz="1600" i="1" dirty="0">
              <a:latin typeface="+mj-lt"/>
            </a:endParaRPr>
          </a:p>
        </p:txBody>
      </p:sp>
    </p:spTree>
    <p:extLst>
      <p:ext uri="{BB962C8B-B14F-4D97-AF65-F5344CB8AC3E}">
        <p14:creationId xmlns:p14="http://schemas.microsoft.com/office/powerpoint/2010/main" val="413352828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435F85C-151A-384F-AEB5-7CBF626E7D2D}"/>
              </a:ext>
            </a:extLst>
          </p:cNvPr>
          <p:cNvPicPr>
            <a:picLocks noChangeAspect="1"/>
          </p:cNvPicPr>
          <p:nvPr/>
        </p:nvPicPr>
        <p:blipFill>
          <a:blip r:embed="rId2"/>
          <a:stretch>
            <a:fillRect/>
          </a:stretch>
        </p:blipFill>
        <p:spPr>
          <a:xfrm>
            <a:off x="1134145" y="244620"/>
            <a:ext cx="6959600" cy="5194300"/>
          </a:xfrm>
          <a:prstGeom prst="rect">
            <a:avLst/>
          </a:prstGeom>
        </p:spPr>
      </p:pic>
    </p:spTree>
    <p:extLst>
      <p:ext uri="{BB962C8B-B14F-4D97-AF65-F5344CB8AC3E}">
        <p14:creationId xmlns:p14="http://schemas.microsoft.com/office/powerpoint/2010/main" val="95069845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76816E1-4B85-B548-999D-AF48BA780FCF}"/>
              </a:ext>
            </a:extLst>
          </p:cNvPr>
          <p:cNvPicPr>
            <a:picLocks noChangeAspect="1"/>
          </p:cNvPicPr>
          <p:nvPr/>
        </p:nvPicPr>
        <p:blipFill>
          <a:blip r:embed="rId2"/>
          <a:stretch>
            <a:fillRect/>
          </a:stretch>
        </p:blipFill>
        <p:spPr>
          <a:xfrm>
            <a:off x="1071344" y="787517"/>
            <a:ext cx="6934200" cy="4343400"/>
          </a:xfrm>
          <a:prstGeom prst="rect">
            <a:avLst/>
          </a:prstGeom>
        </p:spPr>
      </p:pic>
    </p:spTree>
    <p:extLst>
      <p:ext uri="{BB962C8B-B14F-4D97-AF65-F5344CB8AC3E}">
        <p14:creationId xmlns:p14="http://schemas.microsoft.com/office/powerpoint/2010/main" val="157809623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54660A-6C6C-524C-A706-B32AB59702CF}"/>
              </a:ext>
            </a:extLst>
          </p:cNvPr>
          <p:cNvPicPr>
            <a:picLocks noChangeAspect="1"/>
          </p:cNvPicPr>
          <p:nvPr/>
        </p:nvPicPr>
        <p:blipFill>
          <a:blip r:embed="rId2"/>
          <a:stretch>
            <a:fillRect/>
          </a:stretch>
        </p:blipFill>
        <p:spPr>
          <a:xfrm>
            <a:off x="1146845" y="688888"/>
            <a:ext cx="6934200" cy="4356100"/>
          </a:xfrm>
          <a:prstGeom prst="rect">
            <a:avLst/>
          </a:prstGeom>
        </p:spPr>
      </p:pic>
    </p:spTree>
    <p:extLst>
      <p:ext uri="{BB962C8B-B14F-4D97-AF65-F5344CB8AC3E}">
        <p14:creationId xmlns:p14="http://schemas.microsoft.com/office/powerpoint/2010/main" val="54421181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ung 8"/>
          <p:cNvGrpSpPr/>
          <p:nvPr/>
        </p:nvGrpSpPr>
        <p:grpSpPr>
          <a:xfrm>
            <a:off x="1433776" y="3464137"/>
            <a:ext cx="947695" cy="1223962"/>
            <a:chOff x="1433776" y="4127917"/>
            <a:chExt cx="947695" cy="1223962"/>
          </a:xfrm>
        </p:grpSpPr>
        <p:sp>
          <p:nvSpPr>
            <p:cNvPr id="683027" name="Text Box 19"/>
            <p:cNvSpPr txBox="1">
              <a:spLocks noChangeArrowheads="1"/>
            </p:cNvSpPr>
            <p:nvPr/>
          </p:nvSpPr>
          <p:spPr bwMode="auto">
            <a:xfrm>
              <a:off x="1433776" y="5013325"/>
              <a:ext cx="947695" cy="338554"/>
            </a:xfrm>
            <a:prstGeom prst="rect">
              <a:avLst/>
            </a:prstGeom>
            <a:noFill/>
            <a:ln w="9525" algn="ctr">
              <a:noFill/>
              <a:miter lim="800000"/>
              <a:headEnd/>
              <a:tailEnd/>
            </a:ln>
            <a:effectLst/>
          </p:spPr>
          <p:txBody>
            <a:bodyPr wrap="none">
              <a:spAutoFit/>
            </a:bodyPr>
            <a:lstStyle/>
            <a:p>
              <a:pPr algn="ctr">
                <a:lnSpc>
                  <a:spcPct val="100000"/>
                </a:lnSpc>
                <a:buClr>
                  <a:srgbClr val="EA8B00"/>
                </a:buClr>
                <a:buSzTx/>
                <a:buFont typeface="Wingdings" pitchFamily="2" charset="2"/>
                <a:buNone/>
              </a:pPr>
              <a:r>
                <a:rPr lang="fr-CH" sz="1600" b="1" dirty="0" err="1">
                  <a:solidFill>
                    <a:schemeClr val="accent3">
                      <a:lumMod val="75000"/>
                    </a:schemeClr>
                  </a:solidFill>
                </a:rPr>
                <a:t>Kontext</a:t>
              </a:r>
              <a:endParaRPr lang="fr-CH" sz="1600" b="1" dirty="0">
                <a:solidFill>
                  <a:schemeClr val="accent3">
                    <a:lumMod val="75000"/>
                  </a:schemeClr>
                </a:solidFill>
              </a:endParaRPr>
            </a:p>
          </p:txBody>
        </p:sp>
        <p:cxnSp>
          <p:nvCxnSpPr>
            <p:cNvPr id="683028" name="AutoShape 20"/>
            <p:cNvCxnSpPr>
              <a:cxnSpLocks noChangeShapeType="1"/>
              <a:stCxn id="683027" idx="0"/>
              <a:endCxn id="683015" idx="2"/>
            </p:cNvCxnSpPr>
            <p:nvPr/>
          </p:nvCxnSpPr>
          <p:spPr bwMode="auto">
            <a:xfrm flipV="1">
              <a:off x="1907624" y="4127917"/>
              <a:ext cx="0" cy="885408"/>
            </a:xfrm>
            <a:prstGeom prst="straightConnector1">
              <a:avLst/>
            </a:prstGeom>
            <a:noFill/>
            <a:ln w="9525">
              <a:solidFill>
                <a:schemeClr val="tx1"/>
              </a:solidFill>
              <a:prstDash val="dash"/>
              <a:round/>
              <a:headEnd/>
              <a:tailEnd type="triangle" w="med" len="med"/>
            </a:ln>
            <a:effectLst/>
          </p:spPr>
        </p:cxnSp>
      </p:grpSp>
      <p:grpSp>
        <p:nvGrpSpPr>
          <p:cNvPr id="14" name="Gruppierung 13"/>
          <p:cNvGrpSpPr/>
          <p:nvPr/>
        </p:nvGrpSpPr>
        <p:grpSpPr>
          <a:xfrm>
            <a:off x="2594321" y="2477189"/>
            <a:ext cx="1402948" cy="2457131"/>
            <a:chOff x="2594321" y="3140969"/>
            <a:chExt cx="1402948" cy="2457131"/>
          </a:xfrm>
        </p:grpSpPr>
        <p:sp>
          <p:nvSpPr>
            <p:cNvPr id="683030" name="Text Box 22"/>
            <p:cNvSpPr txBox="1">
              <a:spLocks noChangeArrowheads="1"/>
            </p:cNvSpPr>
            <p:nvPr/>
          </p:nvSpPr>
          <p:spPr bwMode="auto">
            <a:xfrm>
              <a:off x="2594321" y="5013325"/>
              <a:ext cx="1402948" cy="584775"/>
            </a:xfrm>
            <a:prstGeom prst="rect">
              <a:avLst/>
            </a:prstGeom>
            <a:noFill/>
            <a:ln w="9525" algn="ctr">
              <a:noFill/>
              <a:miter lim="800000"/>
              <a:headEnd/>
              <a:tailEnd/>
            </a:ln>
            <a:effectLst/>
          </p:spPr>
          <p:txBody>
            <a:bodyPr wrap="none">
              <a:spAutoFit/>
            </a:bodyPr>
            <a:lstStyle>
              <a:defPPr>
                <a:defRPr lang="fr-FR"/>
              </a:defPPr>
              <a:lvl1pPr>
                <a:lnSpc>
                  <a:spcPct val="100000"/>
                </a:lnSpc>
                <a:buClr>
                  <a:srgbClr val="EA8B00"/>
                </a:buClr>
                <a:buSzTx/>
                <a:buFont typeface="Wingdings" pitchFamily="2" charset="2"/>
                <a:buNone/>
                <a:defRPr sz="2000" b="1">
                  <a:solidFill>
                    <a:schemeClr val="accent3">
                      <a:lumMod val="75000"/>
                    </a:schemeClr>
                  </a:solidFill>
                </a:defRPr>
              </a:lvl1pPr>
            </a:lstStyle>
            <a:p>
              <a:pPr algn="ctr"/>
              <a:r>
                <a:rPr lang="fr-CH" sz="1600" dirty="0" err="1"/>
                <a:t>Hedonische</a:t>
              </a:r>
              <a:r>
                <a:rPr lang="fr-CH" sz="1600" dirty="0"/>
                <a:t> </a:t>
              </a:r>
            </a:p>
            <a:p>
              <a:pPr algn="ctr"/>
              <a:r>
                <a:rPr lang="fr-CH" sz="1600" dirty="0" err="1"/>
                <a:t>Effekte</a:t>
              </a:r>
              <a:endParaRPr lang="fr-CH" sz="1600" dirty="0"/>
            </a:p>
          </p:txBody>
        </p:sp>
        <p:cxnSp>
          <p:nvCxnSpPr>
            <p:cNvPr id="683031" name="AutoShape 23"/>
            <p:cNvCxnSpPr>
              <a:cxnSpLocks noChangeShapeType="1"/>
              <a:stCxn id="683030" idx="0"/>
            </p:cNvCxnSpPr>
            <p:nvPr/>
          </p:nvCxnSpPr>
          <p:spPr bwMode="auto">
            <a:xfrm flipV="1">
              <a:off x="3295795" y="3140969"/>
              <a:ext cx="1" cy="1872356"/>
            </a:xfrm>
            <a:prstGeom prst="straightConnector1">
              <a:avLst/>
            </a:prstGeom>
            <a:noFill/>
            <a:ln w="9525">
              <a:solidFill>
                <a:schemeClr val="tx1"/>
              </a:solidFill>
              <a:prstDash val="dash"/>
              <a:round/>
              <a:headEnd/>
              <a:tailEnd type="triangle" w="med" len="med"/>
            </a:ln>
            <a:effectLst/>
          </p:spPr>
        </p:cxnSp>
      </p:grpSp>
      <p:grpSp>
        <p:nvGrpSpPr>
          <p:cNvPr id="15" name="Gruppierung 14"/>
          <p:cNvGrpSpPr/>
          <p:nvPr/>
        </p:nvGrpSpPr>
        <p:grpSpPr>
          <a:xfrm>
            <a:off x="5109166" y="2477189"/>
            <a:ext cx="1814920" cy="2210910"/>
            <a:chOff x="5109166" y="3140969"/>
            <a:chExt cx="1814920" cy="2210910"/>
          </a:xfrm>
        </p:grpSpPr>
        <p:sp>
          <p:nvSpPr>
            <p:cNvPr id="683033" name="Text Box 25"/>
            <p:cNvSpPr txBox="1">
              <a:spLocks noChangeArrowheads="1"/>
            </p:cNvSpPr>
            <p:nvPr/>
          </p:nvSpPr>
          <p:spPr bwMode="auto">
            <a:xfrm>
              <a:off x="5109166" y="5013325"/>
              <a:ext cx="1814920" cy="338554"/>
            </a:xfrm>
            <a:prstGeom prst="rect">
              <a:avLst/>
            </a:prstGeom>
            <a:noFill/>
            <a:ln w="9525" algn="ctr">
              <a:noFill/>
              <a:miter lim="800000"/>
              <a:headEnd/>
              <a:tailEnd/>
            </a:ln>
            <a:effectLst/>
          </p:spPr>
          <p:txBody>
            <a:bodyPr wrap="none">
              <a:spAutoFit/>
            </a:bodyPr>
            <a:lstStyle>
              <a:defPPr>
                <a:defRPr lang="fr-FR"/>
              </a:defPPr>
              <a:lvl1pPr algn="ctr">
                <a:lnSpc>
                  <a:spcPct val="100000"/>
                </a:lnSpc>
                <a:buClr>
                  <a:srgbClr val="EA8B00"/>
                </a:buClr>
                <a:buSzTx/>
                <a:buFont typeface="Wingdings" pitchFamily="2" charset="2"/>
                <a:buNone/>
                <a:defRPr sz="2000" b="1">
                  <a:solidFill>
                    <a:schemeClr val="accent3">
                      <a:lumMod val="75000"/>
                    </a:schemeClr>
                  </a:solidFill>
                </a:defRPr>
              </a:lvl1pPr>
            </a:lstStyle>
            <a:p>
              <a:r>
                <a:rPr lang="fr-CH" sz="1600" dirty="0" err="1"/>
                <a:t>Automatisierung</a:t>
              </a:r>
              <a:endParaRPr lang="fr-CH" sz="1600" dirty="0"/>
            </a:p>
          </p:txBody>
        </p:sp>
        <p:cxnSp>
          <p:nvCxnSpPr>
            <p:cNvPr id="683034" name="AutoShape 26"/>
            <p:cNvCxnSpPr>
              <a:cxnSpLocks noChangeShapeType="1"/>
              <a:stCxn id="683033" idx="0"/>
            </p:cNvCxnSpPr>
            <p:nvPr/>
          </p:nvCxnSpPr>
          <p:spPr bwMode="auto">
            <a:xfrm flipH="1" flipV="1">
              <a:off x="6013452" y="3140969"/>
              <a:ext cx="3174" cy="1872356"/>
            </a:xfrm>
            <a:prstGeom prst="straightConnector1">
              <a:avLst/>
            </a:prstGeom>
            <a:noFill/>
            <a:ln w="9525">
              <a:solidFill>
                <a:schemeClr val="tx1"/>
              </a:solidFill>
              <a:prstDash val="dash"/>
              <a:round/>
              <a:headEnd/>
              <a:tailEnd type="triangle" w="med" len="med"/>
            </a:ln>
            <a:effectLst/>
          </p:spPr>
        </p:cxnSp>
      </p:grpSp>
      <p:grpSp>
        <p:nvGrpSpPr>
          <p:cNvPr id="3" name="Gruppierung 2"/>
          <p:cNvGrpSpPr/>
          <p:nvPr/>
        </p:nvGrpSpPr>
        <p:grpSpPr>
          <a:xfrm>
            <a:off x="1187624" y="1671281"/>
            <a:ext cx="1440000" cy="1792856"/>
            <a:chOff x="1187624" y="2335061"/>
            <a:chExt cx="1440000" cy="1792856"/>
          </a:xfrm>
        </p:grpSpPr>
        <p:sp>
          <p:nvSpPr>
            <p:cNvPr id="683015" name="Text Box 7"/>
            <p:cNvSpPr txBox="1">
              <a:spLocks noChangeArrowheads="1"/>
            </p:cNvSpPr>
            <p:nvPr/>
          </p:nvSpPr>
          <p:spPr bwMode="auto">
            <a:xfrm>
              <a:off x="1433175" y="3789363"/>
              <a:ext cx="948898" cy="338554"/>
            </a:xfrm>
            <a:prstGeom prst="rect">
              <a:avLst/>
            </a:prstGeom>
            <a:noFill/>
            <a:ln w="9525" algn="ctr">
              <a:noFill/>
              <a:miter lim="800000"/>
              <a:headEnd/>
              <a:tailEnd/>
            </a:ln>
            <a:effectLst/>
          </p:spPr>
          <p:txBody>
            <a:bodyPr wrap="none">
              <a:spAutoFit/>
            </a:bodyPr>
            <a:lstStyle/>
            <a:p>
              <a:pPr algn="ctr">
                <a:lnSpc>
                  <a:spcPct val="100000"/>
                </a:lnSpc>
                <a:buClr>
                  <a:srgbClr val="EA8B00"/>
                </a:buClr>
                <a:buSzTx/>
                <a:buFont typeface="Wingdings" pitchFamily="2" charset="2"/>
                <a:buNone/>
              </a:pPr>
              <a:r>
                <a:rPr lang="fr-CH" sz="1600" dirty="0"/>
                <a:t>Initiation</a:t>
              </a:r>
            </a:p>
          </p:txBody>
        </p:sp>
        <p:pic>
          <p:nvPicPr>
            <p:cNvPr id="10" name="Bild 9"/>
            <p:cNvPicPr>
              <a:picLocks/>
            </p:cNvPicPr>
            <p:nvPr/>
          </p:nvPicPr>
          <p:blipFill>
            <a:blip r:embed="rId2" cstate="screen">
              <a:extLst>
                <a:ext uri="{BEBA8EAE-BF5A-486C-A8C5-ECC9F3942E4B}">
                  <a14:imgProps xmlns:a14="http://schemas.microsoft.com/office/drawing/2010/main">
                    <a14:imgLayer r:embed="rId3">
                      <a14:imgEffect>
                        <a14:artisticPhotocopy trans="81000"/>
                      </a14:imgEffect>
                    </a14:imgLayer>
                  </a14:imgProps>
                </a:ext>
                <a:ext uri="{28A0092B-C50C-407E-A947-70E740481C1C}">
                  <a14:useLocalDpi xmlns:a14="http://schemas.microsoft.com/office/drawing/2010/main"/>
                </a:ext>
              </a:extLst>
            </a:blip>
            <a:stretch>
              <a:fillRect/>
            </a:stretch>
          </p:blipFill>
          <p:spPr>
            <a:xfrm>
              <a:off x="1187624" y="2335061"/>
              <a:ext cx="1440000" cy="1440000"/>
            </a:xfrm>
            <a:prstGeom prst="roundRect">
              <a:avLst/>
            </a:prstGeom>
            <a:ln>
              <a:solidFill>
                <a:schemeClr val="bg1">
                  <a:lumMod val="50000"/>
                </a:schemeClr>
              </a:solidFill>
            </a:ln>
          </p:spPr>
        </p:pic>
      </p:grpSp>
      <p:grpSp>
        <p:nvGrpSpPr>
          <p:cNvPr id="7" name="Gruppierung 6"/>
          <p:cNvGrpSpPr/>
          <p:nvPr/>
        </p:nvGrpSpPr>
        <p:grpSpPr>
          <a:xfrm>
            <a:off x="3933820" y="1671281"/>
            <a:ext cx="1440000" cy="2039077"/>
            <a:chOff x="3933820" y="2335061"/>
            <a:chExt cx="1440000" cy="2039077"/>
          </a:xfrm>
        </p:grpSpPr>
        <p:sp>
          <p:nvSpPr>
            <p:cNvPr id="683025" name="Text Box 17"/>
            <p:cNvSpPr txBox="1">
              <a:spLocks noChangeArrowheads="1"/>
            </p:cNvSpPr>
            <p:nvPr/>
          </p:nvSpPr>
          <p:spPr bwMode="auto">
            <a:xfrm>
              <a:off x="3986813" y="3789363"/>
              <a:ext cx="1334020" cy="584775"/>
            </a:xfrm>
            <a:prstGeom prst="rect">
              <a:avLst/>
            </a:prstGeom>
            <a:noFill/>
            <a:ln w="9525" algn="ctr">
              <a:noFill/>
              <a:miter lim="800000"/>
              <a:headEnd/>
              <a:tailEnd/>
            </a:ln>
            <a:effectLst/>
          </p:spPr>
          <p:txBody>
            <a:bodyPr wrap="none">
              <a:spAutoFit/>
            </a:bodyPr>
            <a:lstStyle/>
            <a:p>
              <a:pPr algn="ctr">
                <a:lnSpc>
                  <a:spcPct val="100000"/>
                </a:lnSpc>
                <a:buClr>
                  <a:srgbClr val="EA8B00"/>
                </a:buClr>
                <a:buSzTx/>
                <a:buFont typeface="Wingdings" pitchFamily="2" charset="2"/>
                <a:buNone/>
              </a:pPr>
              <a:r>
                <a:rPr lang="fr-CH" sz="1600" dirty="0" err="1"/>
                <a:t>Hedonischer</a:t>
              </a:r>
              <a:endParaRPr lang="fr-CH" sz="1600" dirty="0"/>
            </a:p>
            <a:p>
              <a:pPr algn="ctr">
                <a:lnSpc>
                  <a:spcPct val="100000"/>
                </a:lnSpc>
                <a:buClr>
                  <a:srgbClr val="EA8B00"/>
                </a:buClr>
                <a:buSzTx/>
                <a:buFont typeface="Wingdings" pitchFamily="2" charset="2"/>
                <a:buNone/>
              </a:pPr>
              <a:r>
                <a:rPr lang="fr-CH" sz="1600" dirty="0" err="1"/>
                <a:t>Konsum</a:t>
              </a:r>
              <a:endParaRPr lang="fr-CH" sz="1600" dirty="0"/>
            </a:p>
          </p:txBody>
        </p:sp>
        <p:pic>
          <p:nvPicPr>
            <p:cNvPr id="11" name="Bild 10"/>
            <p:cNvPicPr>
              <a:picLocks/>
            </p:cNvPicPr>
            <p:nvPr/>
          </p:nvPicPr>
          <p:blipFill>
            <a:blip r:embed="rId4" cstate="screen">
              <a:extLst>
                <a:ext uri="{BEBA8EAE-BF5A-486C-A8C5-ECC9F3942E4B}">
                  <a14:imgProps xmlns:a14="http://schemas.microsoft.com/office/drawing/2010/main">
                    <a14:imgLayer r:embed="rId5">
                      <a14:imgEffect>
                        <a14:artisticPhotocopy trans="80000"/>
                      </a14:imgEffect>
                    </a14:imgLayer>
                  </a14:imgProps>
                </a:ext>
                <a:ext uri="{28A0092B-C50C-407E-A947-70E740481C1C}">
                  <a14:useLocalDpi xmlns:a14="http://schemas.microsoft.com/office/drawing/2010/main"/>
                </a:ext>
              </a:extLst>
            </a:blip>
            <a:stretch>
              <a:fillRect/>
            </a:stretch>
          </p:blipFill>
          <p:spPr>
            <a:xfrm>
              <a:off x="3933820" y="2335061"/>
              <a:ext cx="1440000" cy="1440000"/>
            </a:xfrm>
            <a:prstGeom prst="roundRect">
              <a:avLst/>
            </a:prstGeom>
            <a:ln>
              <a:solidFill>
                <a:schemeClr val="bg1">
                  <a:lumMod val="50000"/>
                </a:schemeClr>
              </a:solidFill>
            </a:ln>
          </p:spPr>
        </p:pic>
      </p:grpSp>
      <p:grpSp>
        <p:nvGrpSpPr>
          <p:cNvPr id="8" name="Gruppierung 7"/>
          <p:cNvGrpSpPr/>
          <p:nvPr/>
        </p:nvGrpSpPr>
        <p:grpSpPr>
          <a:xfrm>
            <a:off x="6732400" y="1671281"/>
            <a:ext cx="1440000" cy="1792856"/>
            <a:chOff x="6732400" y="2335061"/>
            <a:chExt cx="1440000" cy="1792856"/>
          </a:xfrm>
        </p:grpSpPr>
        <p:sp>
          <p:nvSpPr>
            <p:cNvPr id="683017" name="Text Box 9"/>
            <p:cNvSpPr txBox="1">
              <a:spLocks noChangeArrowheads="1"/>
            </p:cNvSpPr>
            <p:nvPr/>
          </p:nvSpPr>
          <p:spPr bwMode="auto">
            <a:xfrm>
              <a:off x="7097977" y="3789363"/>
              <a:ext cx="708848" cy="338554"/>
            </a:xfrm>
            <a:prstGeom prst="rect">
              <a:avLst/>
            </a:prstGeom>
            <a:noFill/>
            <a:ln w="9525" algn="ctr">
              <a:noFill/>
              <a:miter lim="800000"/>
              <a:headEnd/>
              <a:tailEnd/>
            </a:ln>
            <a:effectLst/>
          </p:spPr>
          <p:txBody>
            <a:bodyPr wrap="none">
              <a:spAutoFit/>
            </a:bodyPr>
            <a:lstStyle/>
            <a:p>
              <a:pPr algn="ctr">
                <a:lnSpc>
                  <a:spcPct val="100000"/>
                </a:lnSpc>
                <a:buClr>
                  <a:srgbClr val="EA8B00"/>
                </a:buClr>
                <a:buSzTx/>
                <a:buFont typeface="Wingdings" pitchFamily="2" charset="2"/>
                <a:buNone/>
              </a:pPr>
              <a:r>
                <a:rPr lang="fr-CH" sz="1600" dirty="0" err="1"/>
                <a:t>Sucht</a:t>
              </a:r>
              <a:endParaRPr lang="fr-CH" sz="1600" dirty="0"/>
            </a:p>
          </p:txBody>
        </p:sp>
        <p:pic>
          <p:nvPicPr>
            <p:cNvPr id="12" name="Bild 11"/>
            <p:cNvPicPr>
              <a:picLocks/>
            </p:cNvPicPr>
            <p:nvPr/>
          </p:nvPicPr>
          <p:blipFill>
            <a:blip r:embed="rId6" cstate="screen">
              <a:extLst>
                <a:ext uri="{BEBA8EAE-BF5A-486C-A8C5-ECC9F3942E4B}">
                  <a14:imgProps xmlns:a14="http://schemas.microsoft.com/office/drawing/2010/main">
                    <a14:imgLayer r:embed="rId7">
                      <a14:imgEffect>
                        <a14:artisticPhotocopy trans="81000"/>
                      </a14:imgEffect>
                    </a14:imgLayer>
                  </a14:imgProps>
                </a:ext>
                <a:ext uri="{28A0092B-C50C-407E-A947-70E740481C1C}">
                  <a14:useLocalDpi xmlns:a14="http://schemas.microsoft.com/office/drawing/2010/main"/>
                </a:ext>
              </a:extLst>
            </a:blip>
            <a:stretch>
              <a:fillRect/>
            </a:stretch>
          </p:blipFill>
          <p:spPr>
            <a:xfrm>
              <a:off x="6732400" y="2335061"/>
              <a:ext cx="1440000" cy="1440000"/>
            </a:xfrm>
            <a:prstGeom prst="roundRect">
              <a:avLst/>
            </a:prstGeom>
            <a:ln>
              <a:solidFill>
                <a:schemeClr val="bg1">
                  <a:lumMod val="50000"/>
                </a:schemeClr>
              </a:solidFill>
            </a:ln>
          </p:spPr>
        </p:pic>
      </p:grpSp>
      <p:sp>
        <p:nvSpPr>
          <p:cNvPr id="13" name="Titel 12"/>
          <p:cNvSpPr>
            <a:spLocks noGrp="1"/>
          </p:cNvSpPr>
          <p:nvPr>
            <p:ph type="title"/>
          </p:nvPr>
        </p:nvSpPr>
        <p:spPr>
          <a:xfrm>
            <a:off x="851212" y="211760"/>
            <a:ext cx="7850831" cy="1143000"/>
          </a:xfrm>
          <a:ln w="12700">
            <a:miter lim="400000"/>
          </a:ln>
        </p:spPr>
        <p:txBody>
          <a:bodyPr lIns="0" tIns="0" rIns="0" bIns="0" anchor="ctr">
            <a:normAutofit/>
          </a:bodyPr>
          <a:lstStyle/>
          <a:p>
            <a:pPr algn="ctr"/>
            <a:r>
              <a:rPr lang="fr-CH" b="1" dirty="0">
                <a:solidFill>
                  <a:srgbClr val="7F7F7F"/>
                </a:solidFill>
              </a:rPr>
              <a:t>Die </a:t>
            </a:r>
            <a:r>
              <a:rPr lang="fr-CH" b="1" dirty="0" err="1">
                <a:solidFill>
                  <a:srgbClr val="7F7F7F"/>
                </a:solidFill>
              </a:rPr>
              <a:t>Suchtkarriere</a:t>
            </a:r>
            <a:endParaRPr lang="fr-CH" b="1" dirty="0">
              <a:solidFill>
                <a:srgbClr val="7F7F7F"/>
              </a:solidFill>
            </a:endParaRPr>
          </a:p>
        </p:txBody>
      </p:sp>
      <p:cxnSp>
        <p:nvCxnSpPr>
          <p:cNvPr id="21" name="Gerade Verbindung 20"/>
          <p:cNvCxnSpPr/>
          <p:nvPr/>
        </p:nvCxnSpPr>
        <p:spPr>
          <a:xfrm>
            <a:off x="2627624" y="2391281"/>
            <a:ext cx="1306196" cy="0"/>
          </a:xfrm>
          <a:prstGeom prst="line">
            <a:avLst/>
          </a:prstGeom>
          <a:ln w="9525" cmpd="sng">
            <a:solidFill>
              <a:schemeClr val="bg1">
                <a:lumMod val="50000"/>
              </a:schemeClr>
            </a:solidFill>
            <a:tailEnd type="stealth"/>
          </a:ln>
        </p:spPr>
        <p:style>
          <a:lnRef idx="2">
            <a:schemeClr val="accent1"/>
          </a:lnRef>
          <a:fillRef idx="0">
            <a:schemeClr val="accent1"/>
          </a:fillRef>
          <a:effectRef idx="1">
            <a:schemeClr val="accent1"/>
          </a:effectRef>
          <a:fontRef idx="minor">
            <a:schemeClr val="tx1"/>
          </a:fontRef>
        </p:style>
      </p:cxnSp>
      <p:cxnSp>
        <p:nvCxnSpPr>
          <p:cNvPr id="5" name="Gerade Verbindung 4"/>
          <p:cNvCxnSpPr/>
          <p:nvPr/>
        </p:nvCxnSpPr>
        <p:spPr>
          <a:xfrm>
            <a:off x="5373820" y="2391281"/>
            <a:ext cx="1358580" cy="0"/>
          </a:xfrm>
          <a:prstGeom prst="line">
            <a:avLst/>
          </a:prstGeom>
          <a:ln w="9525" cmpd="sng">
            <a:solidFill>
              <a:schemeClr val="bg1">
                <a:lumMod val="50000"/>
              </a:schemeClr>
            </a:solidFill>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634920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089A24A-CCEC-EA4D-957F-A460EA09CD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784" y="847289"/>
            <a:ext cx="4307454" cy="4307454"/>
          </a:xfrm>
          <a:prstGeom prst="rect">
            <a:avLst/>
          </a:prstGeom>
        </p:spPr>
      </p:pic>
      <p:sp>
        <p:nvSpPr>
          <p:cNvPr id="4" name="Content Placeholder 2">
            <a:extLst>
              <a:ext uri="{FF2B5EF4-FFF2-40B4-BE49-F238E27FC236}">
                <a16:creationId xmlns:a16="http://schemas.microsoft.com/office/drawing/2014/main" id="{931D2390-C1C3-9642-8E1D-B3D239409652}"/>
              </a:ext>
            </a:extLst>
          </p:cNvPr>
          <p:cNvSpPr txBox="1">
            <a:spLocks/>
          </p:cNvSpPr>
          <p:nvPr/>
        </p:nvSpPr>
        <p:spPr>
          <a:xfrm>
            <a:off x="5553512" y="2424608"/>
            <a:ext cx="3006043" cy="1152816"/>
          </a:xfrm>
          <a:prstGeom prst="rect">
            <a:avLst/>
          </a:prstGeo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a:lstStyle>
          <a:p>
            <a:pPr marL="285750" indent="-285750" algn="l">
              <a:lnSpc>
                <a:spcPct val="150000"/>
              </a:lnSpc>
              <a:buClr>
                <a:srgbClr val="9FD0AB"/>
              </a:buClr>
              <a:buSzPct val="100000"/>
              <a:buFont typeface="Arial" panose="020B0604020202020204" pitchFamily="34" charset="0"/>
              <a:buChar char="•"/>
            </a:pPr>
            <a:r>
              <a:rPr lang="fr-CH" sz="1600" i="1" dirty="0">
                <a:latin typeface="+mj-lt"/>
              </a:rPr>
              <a:t>Im </a:t>
            </a:r>
            <a:r>
              <a:rPr lang="fr-CH" sz="1600" i="1" dirty="0" err="1">
                <a:latin typeface="+mj-lt"/>
              </a:rPr>
              <a:t>Allgemeinen</a:t>
            </a:r>
            <a:r>
              <a:rPr lang="fr-CH" sz="1600" i="1" dirty="0">
                <a:latin typeface="+mj-lt"/>
              </a:rPr>
              <a:t> </a:t>
            </a:r>
            <a:r>
              <a:rPr lang="fr-CH" sz="1600" i="1" dirty="0" err="1">
                <a:latin typeface="+mj-lt"/>
              </a:rPr>
              <a:t>nimmt</a:t>
            </a:r>
            <a:r>
              <a:rPr lang="fr-CH" sz="1600" i="1" dirty="0">
                <a:latin typeface="+mj-lt"/>
              </a:rPr>
              <a:t> der </a:t>
            </a:r>
            <a:r>
              <a:rPr lang="fr-CH" sz="1600" i="1" dirty="0" err="1">
                <a:latin typeface="+mj-lt"/>
              </a:rPr>
              <a:t>Alkoholkonsum</a:t>
            </a:r>
            <a:r>
              <a:rPr lang="fr-CH" sz="1600" i="1" dirty="0">
                <a:latin typeface="+mj-lt"/>
              </a:rPr>
              <a:t> in der Schweiz ab</a:t>
            </a:r>
          </a:p>
        </p:txBody>
      </p:sp>
    </p:spTree>
    <p:extLst>
      <p:ext uri="{BB962C8B-B14F-4D97-AF65-F5344CB8AC3E}">
        <p14:creationId xmlns:p14="http://schemas.microsoft.com/office/powerpoint/2010/main" val="93630118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4109DEA-6F31-2B4C-A474-5A5F085B61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9619" y="1140903"/>
            <a:ext cx="4106119" cy="4106119"/>
          </a:xfrm>
          <a:prstGeom prst="rect">
            <a:avLst/>
          </a:prstGeom>
        </p:spPr>
      </p:pic>
      <p:sp>
        <p:nvSpPr>
          <p:cNvPr id="4" name="Content Placeholder 2">
            <a:extLst>
              <a:ext uri="{FF2B5EF4-FFF2-40B4-BE49-F238E27FC236}">
                <a16:creationId xmlns:a16="http://schemas.microsoft.com/office/drawing/2014/main" id="{7DE11F23-746D-B543-A883-BE1EB9E5CC88}"/>
              </a:ext>
            </a:extLst>
          </p:cNvPr>
          <p:cNvSpPr txBox="1">
            <a:spLocks/>
          </p:cNvSpPr>
          <p:nvPr/>
        </p:nvSpPr>
        <p:spPr>
          <a:xfrm>
            <a:off x="5553512" y="2424608"/>
            <a:ext cx="3006043" cy="783484"/>
          </a:xfrm>
          <a:prstGeom prst="rect">
            <a:avLst/>
          </a:prstGeo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a:lstStyle>
          <a:p>
            <a:pPr marL="285750" indent="-285750" algn="l">
              <a:lnSpc>
                <a:spcPct val="150000"/>
              </a:lnSpc>
              <a:buClr>
                <a:srgbClr val="9FD0AB"/>
              </a:buClr>
              <a:buSzPct val="100000"/>
              <a:buFont typeface="Arial" panose="020B0604020202020204" pitchFamily="34" charset="0"/>
              <a:buChar char="•"/>
            </a:pPr>
            <a:r>
              <a:rPr lang="fr-CH" sz="1600" i="1" dirty="0">
                <a:latin typeface="+mj-lt"/>
              </a:rPr>
              <a:t>Der </a:t>
            </a:r>
            <a:r>
              <a:rPr lang="fr-CH" sz="1600" i="1" dirty="0" err="1">
                <a:latin typeface="+mj-lt"/>
              </a:rPr>
              <a:t>Konsum</a:t>
            </a:r>
            <a:r>
              <a:rPr lang="fr-CH" sz="1600" i="1" dirty="0">
                <a:latin typeface="+mj-lt"/>
              </a:rPr>
              <a:t> </a:t>
            </a:r>
            <a:r>
              <a:rPr lang="fr-CH" sz="1600" i="1" dirty="0" err="1">
                <a:latin typeface="+mj-lt"/>
              </a:rPr>
              <a:t>nimmt</a:t>
            </a:r>
            <a:r>
              <a:rPr lang="fr-CH" sz="1600" i="1" dirty="0">
                <a:latin typeface="+mj-lt"/>
              </a:rPr>
              <a:t> in </a:t>
            </a:r>
            <a:r>
              <a:rPr lang="fr-CH" sz="1600" i="1" dirty="0" err="1">
                <a:latin typeface="+mj-lt"/>
              </a:rPr>
              <a:t>allen</a:t>
            </a:r>
            <a:r>
              <a:rPr lang="fr-CH" sz="1600" i="1" dirty="0">
                <a:latin typeface="+mj-lt"/>
              </a:rPr>
              <a:t> </a:t>
            </a:r>
            <a:r>
              <a:rPr lang="fr-CH" sz="1600" i="1" dirty="0" err="1">
                <a:latin typeface="+mj-lt"/>
              </a:rPr>
              <a:t>Altersklassen</a:t>
            </a:r>
            <a:r>
              <a:rPr lang="fr-CH" sz="1600" i="1" dirty="0">
                <a:latin typeface="+mj-lt"/>
              </a:rPr>
              <a:t> ab</a:t>
            </a:r>
          </a:p>
        </p:txBody>
      </p:sp>
    </p:spTree>
    <p:extLst>
      <p:ext uri="{BB962C8B-B14F-4D97-AF65-F5344CB8AC3E}">
        <p14:creationId xmlns:p14="http://schemas.microsoft.com/office/powerpoint/2010/main" val="225713198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DBD31F3-ED9D-DB84-5977-4EBA394722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579" y="1240971"/>
            <a:ext cx="4301823" cy="3870779"/>
          </a:xfrm>
          <a:prstGeom prst="rect">
            <a:avLst/>
          </a:prstGeom>
        </p:spPr>
      </p:pic>
      <p:sp>
        <p:nvSpPr>
          <p:cNvPr id="3" name="Content Placeholder 2">
            <a:extLst>
              <a:ext uri="{FF2B5EF4-FFF2-40B4-BE49-F238E27FC236}">
                <a16:creationId xmlns:a16="http://schemas.microsoft.com/office/drawing/2014/main" id="{3701CC15-BD58-8068-04C0-9DB98824F929}"/>
              </a:ext>
            </a:extLst>
          </p:cNvPr>
          <p:cNvSpPr txBox="1">
            <a:spLocks/>
          </p:cNvSpPr>
          <p:nvPr/>
        </p:nvSpPr>
        <p:spPr>
          <a:xfrm>
            <a:off x="5553512" y="2424608"/>
            <a:ext cx="3006043" cy="1152816"/>
          </a:xfrm>
          <a:prstGeom prst="rect">
            <a:avLst/>
          </a:prstGeo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a:lstStyle>
          <a:p>
            <a:pPr marL="285750" indent="-285750" algn="l">
              <a:lnSpc>
                <a:spcPct val="150000"/>
              </a:lnSpc>
              <a:buClr>
                <a:srgbClr val="9FD0AB"/>
              </a:buClr>
              <a:buSzPct val="100000"/>
              <a:buFont typeface="Arial" panose="020B0604020202020204" pitchFamily="34" charset="0"/>
              <a:buChar char="•"/>
            </a:pPr>
            <a:r>
              <a:rPr lang="de-CH" sz="1600" i="1" dirty="0">
                <a:latin typeface="+mj-lt"/>
              </a:rPr>
              <a:t>Die Binge-</a:t>
            </a:r>
            <a:r>
              <a:rPr lang="de-CH" sz="1600" i="1" dirty="0" err="1">
                <a:latin typeface="+mj-lt"/>
              </a:rPr>
              <a:t>Drinking</a:t>
            </a:r>
            <a:r>
              <a:rPr lang="de-CH" sz="1600" i="1" dirty="0">
                <a:latin typeface="+mj-lt"/>
              </a:rPr>
              <a:t> Epidemie bei Jugendlichen flaut ab</a:t>
            </a:r>
          </a:p>
        </p:txBody>
      </p:sp>
    </p:spTree>
    <p:extLst>
      <p:ext uri="{BB962C8B-B14F-4D97-AF65-F5344CB8AC3E}">
        <p14:creationId xmlns:p14="http://schemas.microsoft.com/office/powerpoint/2010/main" val="2175079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8" name="Text Box 8"/>
          <p:cNvSpPr txBox="1">
            <a:spLocks noChangeArrowheads="1"/>
          </p:cNvSpPr>
          <p:nvPr/>
        </p:nvSpPr>
        <p:spPr bwMode="auto">
          <a:xfrm>
            <a:off x="944717" y="796035"/>
            <a:ext cx="7921625" cy="701675"/>
          </a:xfrm>
          <a:prstGeom prst="rect">
            <a:avLst/>
          </a:prstGeom>
          <a:noFill/>
          <a:ln w="9525">
            <a:noFill/>
            <a:miter lim="800000"/>
            <a:headEnd/>
            <a:tailEnd/>
          </a:ln>
          <a:effectLst/>
        </p:spPr>
        <p:txBody>
          <a:bodyPr>
            <a:spAutoFit/>
          </a:bodyPr>
          <a:lstStyle/>
          <a:p>
            <a:pPr algn="ctr">
              <a:lnSpc>
                <a:spcPct val="100000"/>
              </a:lnSpc>
              <a:spcBef>
                <a:spcPct val="0"/>
              </a:spcBef>
              <a:buClrTx/>
              <a:buFontTx/>
              <a:buNone/>
            </a:pPr>
            <a:r>
              <a:rPr lang="en-US" sz="4000" b="1" dirty="0">
                <a:solidFill>
                  <a:schemeClr val="bg1">
                    <a:lumMod val="50000"/>
                  </a:schemeClr>
                </a:solidFill>
              </a:rPr>
              <a:t>Der </a:t>
            </a:r>
            <a:r>
              <a:rPr lang="en-US" sz="4000" b="1" dirty="0" err="1">
                <a:solidFill>
                  <a:schemeClr val="bg1">
                    <a:lumMod val="50000"/>
                  </a:schemeClr>
                </a:solidFill>
              </a:rPr>
              <a:t>Stadarddrink</a:t>
            </a:r>
            <a:endParaRPr lang="en-US" sz="4000" b="1" dirty="0">
              <a:solidFill>
                <a:schemeClr val="bg1">
                  <a:lumMod val="50000"/>
                </a:schemeClr>
              </a:solidFill>
            </a:endParaRPr>
          </a:p>
        </p:txBody>
      </p:sp>
      <p:sp>
        <p:nvSpPr>
          <p:cNvPr id="675850" name="Rectangle 10"/>
          <p:cNvSpPr>
            <a:spLocks noChangeArrowheads="1"/>
          </p:cNvSpPr>
          <p:nvPr/>
        </p:nvSpPr>
        <p:spPr bwMode="auto">
          <a:xfrm>
            <a:off x="2868753" y="2193067"/>
            <a:ext cx="4073551" cy="461665"/>
          </a:xfrm>
          <a:prstGeom prst="rect">
            <a:avLst/>
          </a:prstGeom>
          <a:noFill/>
          <a:ln w="9525" cap="flat" cmpd="sng" algn="ctr">
            <a:noFill/>
            <a:prstDash val="solid"/>
            <a:miter lim="800000"/>
            <a:headEnd/>
            <a:tailEnd/>
          </a:ln>
          <a:effectLst/>
        </p:spPr>
        <p:txBody>
          <a:bodyPr wrap="none">
            <a:spAutoFit/>
          </a:bodyPr>
          <a:lstStyle/>
          <a:p>
            <a:r>
              <a:rPr lang="fr-FR" b="1" dirty="0"/>
              <a:t>= 10 </a:t>
            </a:r>
            <a:r>
              <a:rPr lang="fr-FR" b="1" dirty="0" err="1"/>
              <a:t>Gramm</a:t>
            </a:r>
            <a:r>
              <a:rPr lang="fr-FR" b="1" dirty="0"/>
              <a:t> </a:t>
            </a:r>
            <a:r>
              <a:rPr lang="fr-FR" b="1" dirty="0" err="1"/>
              <a:t>reiner</a:t>
            </a:r>
            <a:r>
              <a:rPr lang="fr-FR" b="1" dirty="0"/>
              <a:t> </a:t>
            </a:r>
            <a:r>
              <a:rPr lang="fr-FR" b="1" dirty="0" err="1"/>
              <a:t>Alkohol</a:t>
            </a:r>
            <a:endParaRPr lang="fr-FR" b="1" dirty="0"/>
          </a:p>
        </p:txBody>
      </p:sp>
      <p:pic>
        <p:nvPicPr>
          <p:cNvPr id="675854" name="Picture 14" descr="standard drink"/>
          <p:cNvPicPr>
            <a:picLocks noChangeAspect="1" noChangeArrowheads="1"/>
          </p:cNvPicPr>
          <p:nvPr/>
        </p:nvPicPr>
        <p:blipFill>
          <a:blip r:embed="rId3" cstate="print"/>
          <a:srcRect/>
          <a:stretch>
            <a:fillRect/>
          </a:stretch>
        </p:blipFill>
        <p:spPr bwMode="auto">
          <a:xfrm>
            <a:off x="1762919" y="3161875"/>
            <a:ext cx="5314950" cy="1533525"/>
          </a:xfrm>
          <a:prstGeom prst="rect">
            <a:avLst/>
          </a:prstGeom>
          <a:noFill/>
          <a:ln w="9525">
            <a:noFill/>
            <a:miter lim="800000"/>
            <a:headEnd/>
            <a:tailEnd/>
          </a:ln>
        </p:spPr>
      </p:pic>
    </p:spTree>
    <p:extLst>
      <p:ext uri="{BB962C8B-B14F-4D97-AF65-F5344CB8AC3E}">
        <p14:creationId xmlns:p14="http://schemas.microsoft.com/office/powerpoint/2010/main" val="351901404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75848"/>
                                        </p:tgtEl>
                                        <p:attrNameLst>
                                          <p:attrName>style.visibility</p:attrName>
                                        </p:attrNameLst>
                                      </p:cBhvr>
                                      <p:to>
                                        <p:strVal val="visible"/>
                                      </p:to>
                                    </p:set>
                                    <p:animEffect transition="in" filter="wipe(left)">
                                      <p:cBhvr>
                                        <p:cTn id="7" dur="500"/>
                                        <p:tgtEl>
                                          <p:spTgt spid="6758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5850"/>
                                        </p:tgtEl>
                                        <p:attrNameLst>
                                          <p:attrName>style.visibility</p:attrName>
                                        </p:attrNameLst>
                                      </p:cBhvr>
                                      <p:to>
                                        <p:strVal val="visible"/>
                                      </p:to>
                                    </p:set>
                                    <p:animEffect transition="in" filter="wipe(left)">
                                      <p:cBhvr>
                                        <p:cTn id="12" dur="500"/>
                                        <p:tgtEl>
                                          <p:spTgt spid="6758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5854"/>
                                        </p:tgtEl>
                                        <p:attrNameLst>
                                          <p:attrName>style.visibility</p:attrName>
                                        </p:attrNameLst>
                                      </p:cBhvr>
                                      <p:to>
                                        <p:strVal val="visible"/>
                                      </p:to>
                                    </p:set>
                                    <p:animEffect transition="in" filter="fade">
                                      <p:cBhvr>
                                        <p:cTn id="17" dur="500"/>
                                        <p:tgtEl>
                                          <p:spTgt spid="675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8" grpId="0"/>
      <p:bldP spid="67585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97626" y="477226"/>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CH" sz="3600" b="1" dirty="0" err="1">
                <a:solidFill>
                  <a:schemeClr val="bg1">
                    <a:lumMod val="50000"/>
                  </a:schemeClr>
                </a:solidFill>
                <a:latin typeface="+mj-lt"/>
                <a:ea typeface="+mj-ea"/>
                <a:cs typeface="+mj-cs"/>
              </a:rPr>
              <a:t>Metabolismus</a:t>
            </a:r>
            <a:r>
              <a:rPr lang="fr-CH" sz="3600" b="1" dirty="0">
                <a:solidFill>
                  <a:schemeClr val="bg1">
                    <a:lumMod val="50000"/>
                  </a:schemeClr>
                </a:solidFill>
                <a:latin typeface="+mj-lt"/>
                <a:ea typeface="+mj-ea"/>
                <a:cs typeface="+mj-cs"/>
              </a:rPr>
              <a:t> </a:t>
            </a:r>
            <a:r>
              <a:rPr lang="fr-CH" sz="3600" b="1" dirty="0" err="1">
                <a:solidFill>
                  <a:schemeClr val="bg1">
                    <a:lumMod val="50000"/>
                  </a:schemeClr>
                </a:solidFill>
                <a:latin typeface="+mj-lt"/>
                <a:ea typeface="+mj-ea"/>
                <a:cs typeface="+mj-cs"/>
              </a:rPr>
              <a:t>und</a:t>
            </a:r>
            <a:r>
              <a:rPr lang="fr-CH" sz="3600" b="1" dirty="0">
                <a:solidFill>
                  <a:schemeClr val="bg1">
                    <a:lumMod val="50000"/>
                  </a:schemeClr>
                </a:solidFill>
                <a:latin typeface="+mj-lt"/>
                <a:ea typeface="+mj-ea"/>
                <a:cs typeface="+mj-cs"/>
              </a:rPr>
              <a:t> </a:t>
            </a:r>
            <a:r>
              <a:rPr lang="fr-CH" sz="3600" b="1" dirty="0" err="1">
                <a:solidFill>
                  <a:schemeClr val="bg1">
                    <a:lumMod val="50000"/>
                  </a:schemeClr>
                </a:solidFill>
                <a:latin typeface="+mj-lt"/>
                <a:ea typeface="+mj-ea"/>
                <a:cs typeface="+mj-cs"/>
              </a:rPr>
              <a:t>Exkretion</a:t>
            </a:r>
            <a:endParaRPr kumimoji="0" lang="fr-CH" sz="3600" b="1" i="0" u="none" strike="noStrike" kern="0" cap="none" spc="0" normalizeH="0" baseline="0" dirty="0">
              <a:ln>
                <a:noFill/>
              </a:ln>
              <a:solidFill>
                <a:schemeClr val="bg1">
                  <a:lumMod val="50000"/>
                </a:schemeClr>
              </a:solidFill>
              <a:effectLst/>
              <a:uLnTx/>
              <a:uFillTx/>
              <a:latin typeface="+mj-lt"/>
              <a:ea typeface="+mj-ea"/>
              <a:cs typeface="+mj-cs"/>
            </a:endParaRPr>
          </a:p>
        </p:txBody>
      </p:sp>
      <p:pic>
        <p:nvPicPr>
          <p:cNvPr id="2" name="Grafik 1">
            <a:extLst>
              <a:ext uri="{FF2B5EF4-FFF2-40B4-BE49-F238E27FC236}">
                <a16:creationId xmlns:a16="http://schemas.microsoft.com/office/drawing/2014/main" id="{73CBBBA4-16EF-8145-9975-22F09B15DE81}"/>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Photocopy trans="73000"/>
                    </a14:imgEffect>
                  </a14:imgLayer>
                </a14:imgProps>
              </a:ext>
              <a:ext uri="{28A0092B-C50C-407E-A947-70E740481C1C}">
                <a14:useLocalDpi xmlns:a14="http://schemas.microsoft.com/office/drawing/2010/main"/>
              </a:ext>
            </a:extLst>
          </a:blip>
          <a:stretch>
            <a:fillRect/>
          </a:stretch>
        </p:blipFill>
        <p:spPr>
          <a:xfrm>
            <a:off x="0" y="1727515"/>
            <a:ext cx="3338818" cy="3338818"/>
          </a:xfrm>
          <a:prstGeom prst="rect">
            <a:avLst/>
          </a:prstGeom>
        </p:spPr>
      </p:pic>
      <p:sp>
        <p:nvSpPr>
          <p:cNvPr id="26627" name="Rectangle 3"/>
          <p:cNvSpPr>
            <a:spLocks noGrp="1" noChangeArrowheads="1"/>
          </p:cNvSpPr>
          <p:nvPr>
            <p:ph type="body" idx="1"/>
          </p:nvPr>
        </p:nvSpPr>
        <p:spPr>
          <a:xfrm>
            <a:off x="3061981" y="2189063"/>
            <a:ext cx="5498094" cy="2574423"/>
          </a:xfr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p>
            <a:pPr marL="457200" lvl="1" indent="-457200">
              <a:lnSpc>
                <a:spcPct val="150000"/>
              </a:lnSpc>
              <a:buClr>
                <a:srgbClr val="9FD0AB"/>
              </a:buClr>
              <a:buFont typeface="Arial" panose="020B0604020202020204" pitchFamily="34" charset="0"/>
              <a:buChar char="•"/>
            </a:pPr>
            <a:r>
              <a:rPr lang="fr-CH" sz="2000" dirty="0"/>
              <a:t>95% </a:t>
            </a:r>
            <a:r>
              <a:rPr lang="fr-CH" sz="2000" dirty="0" err="1"/>
              <a:t>durch</a:t>
            </a:r>
            <a:r>
              <a:rPr lang="fr-CH" sz="2000" dirty="0"/>
              <a:t> </a:t>
            </a:r>
            <a:r>
              <a:rPr lang="fr-CH" sz="2000" dirty="0" err="1"/>
              <a:t>Alkoholdehydrogenase</a:t>
            </a:r>
            <a:r>
              <a:rPr lang="fr-CH" sz="2000" dirty="0"/>
              <a:t> </a:t>
            </a:r>
            <a:r>
              <a:rPr lang="fr-CH" sz="2000" dirty="0" err="1"/>
              <a:t>und</a:t>
            </a:r>
            <a:r>
              <a:rPr lang="fr-CH" sz="2000" dirty="0"/>
              <a:t> CYP450 </a:t>
            </a:r>
            <a:r>
              <a:rPr lang="fr-CH" sz="2000" dirty="0" err="1"/>
              <a:t>metabolisiert</a:t>
            </a:r>
            <a:endParaRPr lang="fr-CH" sz="2000" dirty="0"/>
          </a:p>
          <a:p>
            <a:pPr marL="457200" lvl="1" indent="-457200">
              <a:lnSpc>
                <a:spcPct val="150000"/>
              </a:lnSpc>
              <a:buClr>
                <a:srgbClr val="9FD0AB"/>
              </a:buClr>
              <a:buFont typeface="Arial" panose="020B0604020202020204" pitchFamily="34" charset="0"/>
              <a:buChar char="•"/>
            </a:pPr>
            <a:r>
              <a:rPr lang="fr-CH" sz="2000" dirty="0"/>
              <a:t>85% </a:t>
            </a:r>
            <a:r>
              <a:rPr lang="fr-CH" sz="2000" dirty="0" err="1"/>
              <a:t>Metabolismus</a:t>
            </a:r>
            <a:r>
              <a:rPr lang="fr-CH" sz="2000" dirty="0"/>
              <a:t> in der </a:t>
            </a:r>
            <a:r>
              <a:rPr lang="fr-CH" sz="2000" dirty="0" err="1"/>
              <a:t>Leber</a:t>
            </a:r>
            <a:endParaRPr lang="fr-CH" sz="2000" dirty="0"/>
          </a:p>
          <a:p>
            <a:pPr marL="457200" lvl="1" indent="-457200">
              <a:lnSpc>
                <a:spcPct val="150000"/>
              </a:lnSpc>
              <a:buClr>
                <a:srgbClr val="9FD0AB"/>
              </a:buClr>
              <a:buFont typeface="Arial" panose="020B0604020202020204" pitchFamily="34" charset="0"/>
              <a:buChar char="•"/>
            </a:pPr>
            <a:r>
              <a:rPr lang="fr-CH" sz="2000" dirty="0"/>
              <a:t>Bis </a:t>
            </a:r>
            <a:r>
              <a:rPr lang="fr-CH" sz="2000" dirty="0" err="1"/>
              <a:t>zu</a:t>
            </a:r>
            <a:r>
              <a:rPr lang="fr-CH" sz="2000" dirty="0"/>
              <a:t> 15% </a:t>
            </a:r>
            <a:r>
              <a:rPr lang="fr-CH" sz="2000" dirty="0" err="1"/>
              <a:t>im</a:t>
            </a:r>
            <a:r>
              <a:rPr lang="fr-CH" sz="2000" dirty="0"/>
              <a:t> </a:t>
            </a:r>
            <a:r>
              <a:rPr lang="fr-CH" sz="2000" dirty="0" err="1"/>
              <a:t>Magen</a:t>
            </a:r>
            <a:endParaRPr lang="fr-CH" sz="2000" dirty="0"/>
          </a:p>
          <a:p>
            <a:pPr marL="457200" lvl="2" indent="-457200">
              <a:lnSpc>
                <a:spcPct val="150000"/>
              </a:lnSpc>
              <a:buClr>
                <a:srgbClr val="9FD0AB"/>
              </a:buClr>
              <a:buFont typeface="Arial" panose="020B0604020202020204" pitchFamily="34" charset="0"/>
              <a:buChar char="•"/>
            </a:pPr>
            <a:r>
              <a:rPr lang="fr-CH" sz="2000" dirty="0"/>
              <a:t>♀ 60% </a:t>
            </a:r>
            <a:r>
              <a:rPr lang="fr-CH" sz="2000" dirty="0" err="1"/>
              <a:t>weniger</a:t>
            </a:r>
            <a:r>
              <a:rPr lang="fr-CH" sz="2000" dirty="0"/>
              <a:t> ADH </a:t>
            </a:r>
            <a:r>
              <a:rPr lang="fr-CH" sz="2000" dirty="0" err="1"/>
              <a:t>im</a:t>
            </a:r>
            <a:r>
              <a:rPr lang="fr-CH" sz="2000" dirty="0"/>
              <a:t> </a:t>
            </a:r>
            <a:r>
              <a:rPr lang="fr-CH" sz="2000" dirty="0" err="1"/>
              <a:t>Magen</a:t>
            </a:r>
            <a:endParaRPr lang="fr-CH" sz="2000" dirty="0"/>
          </a:p>
        </p:txBody>
      </p:sp>
    </p:spTree>
    <p:extLst>
      <p:ext uri="{BB962C8B-B14F-4D97-AF65-F5344CB8AC3E}">
        <p14:creationId xmlns:p14="http://schemas.microsoft.com/office/powerpoint/2010/main" val="195526384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animEffect transition="in" filter="wipe(left)">
                                      <p:cBhvr>
                                        <p:cTn id="12" dur="500"/>
                                        <p:tgtEl>
                                          <p:spTgt spid="266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627">
                                            <p:txEl>
                                              <p:pRg st="1" end="1"/>
                                            </p:txEl>
                                          </p:spTgt>
                                        </p:tgtEl>
                                        <p:attrNameLst>
                                          <p:attrName>style.visibility</p:attrName>
                                        </p:attrNameLst>
                                      </p:cBhvr>
                                      <p:to>
                                        <p:strVal val="visible"/>
                                      </p:to>
                                    </p:set>
                                    <p:animEffect transition="in" filter="wipe(left)">
                                      <p:cBhvr>
                                        <p:cTn id="17" dur="500"/>
                                        <p:tgtEl>
                                          <p:spTgt spid="266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627">
                                            <p:txEl>
                                              <p:pRg st="2" end="2"/>
                                            </p:txEl>
                                          </p:spTgt>
                                        </p:tgtEl>
                                        <p:attrNameLst>
                                          <p:attrName>style.visibility</p:attrName>
                                        </p:attrNameLst>
                                      </p:cBhvr>
                                      <p:to>
                                        <p:strVal val="visible"/>
                                      </p:to>
                                    </p:set>
                                    <p:animEffect transition="in" filter="wipe(left)">
                                      <p:cBhvr>
                                        <p:cTn id="22" dur="500"/>
                                        <p:tgtEl>
                                          <p:spTgt spid="266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627">
                                            <p:txEl>
                                              <p:pRg st="3" end="3"/>
                                            </p:txEl>
                                          </p:spTgt>
                                        </p:tgtEl>
                                        <p:attrNameLst>
                                          <p:attrName>style.visibility</p:attrName>
                                        </p:attrNameLst>
                                      </p:cBhvr>
                                      <p:to>
                                        <p:strVal val="visible"/>
                                      </p:to>
                                    </p:set>
                                    <p:animEffect transition="in" filter="wipe(left)">
                                      <p:cBhvr>
                                        <p:cTn id="27" dur="500"/>
                                        <p:tgtEl>
                                          <p:spTgt spid="266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627" grpId="0" uiExpand="1" build="p" bldLvl="3"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07219" y="603561"/>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err="1">
                <a:solidFill>
                  <a:schemeClr val="bg1">
                    <a:lumMod val="50000"/>
                  </a:schemeClr>
                </a:solidFill>
                <a:latin typeface="+mj-lt"/>
                <a:ea typeface="+mj-ea"/>
                <a:cs typeface="+mj-cs"/>
              </a:rPr>
              <a:t>Metabolismus</a:t>
            </a:r>
            <a:endParaRPr kumimoji="0" lang="en-US" sz="3600" b="1" i="0" u="none" strike="noStrike" kern="0" cap="none" spc="0" normalizeH="0" baseline="0" noProof="0" dirty="0">
              <a:ln>
                <a:noFill/>
              </a:ln>
              <a:solidFill>
                <a:schemeClr val="bg1">
                  <a:lumMod val="50000"/>
                </a:schemeClr>
              </a:solidFill>
              <a:effectLst/>
              <a:uLnTx/>
              <a:uFillTx/>
              <a:latin typeface="+mj-lt"/>
              <a:ea typeface="+mj-ea"/>
              <a:cs typeface="+mj-cs"/>
            </a:endParaRPr>
          </a:p>
        </p:txBody>
      </p:sp>
      <p:grpSp>
        <p:nvGrpSpPr>
          <p:cNvPr id="27" name="Groupe 26"/>
          <p:cNvGrpSpPr/>
          <p:nvPr/>
        </p:nvGrpSpPr>
        <p:grpSpPr>
          <a:xfrm>
            <a:off x="928662" y="2073270"/>
            <a:ext cx="1754084" cy="1871375"/>
            <a:chOff x="928662" y="2733670"/>
            <a:chExt cx="1754084" cy="1871375"/>
          </a:xfrm>
        </p:grpSpPr>
        <p:pic>
          <p:nvPicPr>
            <p:cNvPr id="7" name="Image 6" descr="ethanol.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662" y="2733670"/>
              <a:ext cx="1754084" cy="1295401"/>
            </a:xfrm>
            <a:prstGeom prst="rect">
              <a:avLst/>
            </a:prstGeom>
          </p:spPr>
        </p:pic>
        <p:sp>
          <p:nvSpPr>
            <p:cNvPr id="8" name="ZoneTexte 7"/>
            <p:cNvSpPr txBox="1"/>
            <p:nvPr/>
          </p:nvSpPr>
          <p:spPr>
            <a:xfrm>
              <a:off x="1322238" y="4143380"/>
              <a:ext cx="1229824" cy="461665"/>
            </a:xfrm>
            <a:prstGeom prst="rect">
              <a:avLst/>
            </a:prstGeom>
            <a:noFill/>
          </p:spPr>
          <p:txBody>
            <a:bodyPr wrap="none" rtlCol="0">
              <a:spAutoFit/>
            </a:bodyPr>
            <a:lstStyle/>
            <a:p>
              <a:r>
                <a:rPr lang="fr-CH" dirty="0">
                  <a:latin typeface="Arial" panose="020B0604020202020204" pitchFamily="34" charset="0"/>
                  <a:cs typeface="Arial" panose="020B0604020202020204" pitchFamily="34" charset="0"/>
                </a:rPr>
                <a:t>Ethanol</a:t>
              </a:r>
            </a:p>
          </p:txBody>
        </p:sp>
      </p:grpSp>
      <p:grpSp>
        <p:nvGrpSpPr>
          <p:cNvPr id="24" name="Groupe 23"/>
          <p:cNvGrpSpPr/>
          <p:nvPr/>
        </p:nvGrpSpPr>
        <p:grpSpPr>
          <a:xfrm>
            <a:off x="2216451" y="4125922"/>
            <a:ext cx="2024913" cy="1022157"/>
            <a:chOff x="2339371" y="4786322"/>
            <a:chExt cx="2024913" cy="1022157"/>
          </a:xfrm>
        </p:grpSpPr>
        <p:pic>
          <p:nvPicPr>
            <p:cNvPr id="9" name="Image 8" descr="alcoholdehydrogenas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7079" y="4786322"/>
              <a:ext cx="714380" cy="633910"/>
            </a:xfrm>
            <a:prstGeom prst="rect">
              <a:avLst/>
            </a:prstGeom>
          </p:spPr>
        </p:pic>
        <p:sp>
          <p:nvSpPr>
            <p:cNvPr id="10" name="ZoneTexte 9"/>
            <p:cNvSpPr txBox="1"/>
            <p:nvPr/>
          </p:nvSpPr>
          <p:spPr>
            <a:xfrm>
              <a:off x="2339371" y="5500702"/>
              <a:ext cx="2024913" cy="307777"/>
            </a:xfrm>
            <a:prstGeom prst="rect">
              <a:avLst/>
            </a:prstGeom>
            <a:noFill/>
          </p:spPr>
          <p:txBody>
            <a:bodyPr wrap="none" rtlCol="0">
              <a:spAutoFit/>
            </a:bodyPr>
            <a:lstStyle/>
            <a:p>
              <a:r>
                <a:rPr lang="fr-CH" sz="1400" i="1" dirty="0" err="1">
                  <a:latin typeface="Arial" panose="020B0604020202020204" pitchFamily="34" charset="0"/>
                  <a:cs typeface="Arial" panose="020B0604020202020204" pitchFamily="34" charset="0"/>
                </a:rPr>
                <a:t>Alkoholdehydrogenase</a:t>
              </a:r>
              <a:endParaRPr lang="fr-CH" sz="1400" i="1" dirty="0">
                <a:latin typeface="Arial" panose="020B0604020202020204" pitchFamily="34" charset="0"/>
                <a:cs typeface="Arial" panose="020B0604020202020204" pitchFamily="34" charset="0"/>
              </a:endParaRPr>
            </a:p>
          </p:txBody>
        </p:sp>
      </p:grpSp>
      <p:grpSp>
        <p:nvGrpSpPr>
          <p:cNvPr id="28" name="Groupe 27"/>
          <p:cNvGrpSpPr/>
          <p:nvPr/>
        </p:nvGrpSpPr>
        <p:grpSpPr>
          <a:xfrm>
            <a:off x="3929058" y="2117943"/>
            <a:ext cx="1880643" cy="1826702"/>
            <a:chOff x="3929058" y="2778343"/>
            <a:chExt cx="1880643" cy="1826702"/>
          </a:xfrm>
        </p:grpSpPr>
        <p:sp>
          <p:nvSpPr>
            <p:cNvPr id="12" name="Rectangle 11"/>
            <p:cNvSpPr/>
            <p:nvPr/>
          </p:nvSpPr>
          <p:spPr>
            <a:xfrm>
              <a:off x="3929058" y="4143380"/>
              <a:ext cx="1880643" cy="461665"/>
            </a:xfrm>
            <a:prstGeom prst="rect">
              <a:avLst/>
            </a:prstGeom>
          </p:spPr>
          <p:txBody>
            <a:bodyPr wrap="none">
              <a:spAutoFit/>
            </a:bodyPr>
            <a:lstStyle/>
            <a:p>
              <a:r>
                <a:rPr lang="en-US" dirty="0" err="1">
                  <a:latin typeface="Arial" panose="020B0604020202020204" pitchFamily="34" charset="0"/>
                  <a:cs typeface="Arial" panose="020B0604020202020204" pitchFamily="34" charset="0"/>
                </a:rPr>
                <a:t>Acetaldehyd</a:t>
              </a:r>
              <a:endParaRPr lang="en-US" dirty="0">
                <a:latin typeface="Arial" panose="020B0604020202020204" pitchFamily="34" charset="0"/>
                <a:cs typeface="Arial" panose="020B0604020202020204" pitchFamily="34" charset="0"/>
              </a:endParaRPr>
            </a:p>
          </p:txBody>
        </p:sp>
        <p:pic>
          <p:nvPicPr>
            <p:cNvPr id="14" name="Image 13" descr="acetaldehyd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8088" y="2778343"/>
              <a:ext cx="1357322" cy="1206055"/>
            </a:xfrm>
            <a:prstGeom prst="rect">
              <a:avLst/>
            </a:prstGeom>
          </p:spPr>
        </p:pic>
      </p:grpSp>
      <p:grpSp>
        <p:nvGrpSpPr>
          <p:cNvPr id="25" name="Groupe 24"/>
          <p:cNvGrpSpPr/>
          <p:nvPr/>
        </p:nvGrpSpPr>
        <p:grpSpPr>
          <a:xfrm>
            <a:off x="4786314" y="4197360"/>
            <a:ext cx="2492990" cy="950719"/>
            <a:chOff x="5410438" y="4857760"/>
            <a:chExt cx="2492990" cy="950719"/>
          </a:xfrm>
        </p:grpSpPr>
        <p:pic>
          <p:nvPicPr>
            <p:cNvPr id="15" name="Image 14" descr="aldehyddehydrogenase.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6968" y="4857760"/>
              <a:ext cx="545878" cy="604833"/>
            </a:xfrm>
            <a:prstGeom prst="rect">
              <a:avLst/>
            </a:prstGeom>
          </p:spPr>
        </p:pic>
        <p:sp>
          <p:nvSpPr>
            <p:cNvPr id="16" name="ZoneTexte 15"/>
            <p:cNvSpPr txBox="1"/>
            <p:nvPr/>
          </p:nvSpPr>
          <p:spPr>
            <a:xfrm>
              <a:off x="5410438" y="5500702"/>
              <a:ext cx="2492990" cy="307777"/>
            </a:xfrm>
            <a:prstGeom prst="rect">
              <a:avLst/>
            </a:prstGeom>
            <a:noFill/>
          </p:spPr>
          <p:txBody>
            <a:bodyPr wrap="none" rtlCol="0">
              <a:spAutoFit/>
            </a:bodyPr>
            <a:lstStyle/>
            <a:p>
              <a:r>
                <a:rPr lang="fr-CH" sz="1400" i="1" dirty="0" err="1">
                  <a:latin typeface="Arial" panose="020B0604020202020204" pitchFamily="34" charset="0"/>
                  <a:cs typeface="Arial" panose="020B0604020202020204" pitchFamily="34" charset="0"/>
                </a:rPr>
                <a:t>Acetaldehyd-Dehydrogenase</a:t>
              </a:r>
              <a:endParaRPr lang="fr-CH" sz="1400" i="1" dirty="0">
                <a:latin typeface="Arial" panose="020B0604020202020204" pitchFamily="34" charset="0"/>
                <a:cs typeface="Arial" panose="020B0604020202020204" pitchFamily="34" charset="0"/>
              </a:endParaRPr>
            </a:p>
          </p:txBody>
        </p:sp>
      </p:grpSp>
      <p:grpSp>
        <p:nvGrpSpPr>
          <p:cNvPr id="23" name="Groupe 22"/>
          <p:cNvGrpSpPr/>
          <p:nvPr/>
        </p:nvGrpSpPr>
        <p:grpSpPr>
          <a:xfrm>
            <a:off x="6715140" y="1814154"/>
            <a:ext cx="942887" cy="848503"/>
            <a:chOff x="6572264" y="1643050"/>
            <a:chExt cx="942887" cy="848503"/>
          </a:xfrm>
        </p:grpSpPr>
        <p:pic>
          <p:nvPicPr>
            <p:cNvPr id="17" name="Image 16" descr="acide acétique.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36578" y="1643050"/>
              <a:ext cx="673944" cy="500066"/>
            </a:xfrm>
            <a:prstGeom prst="rect">
              <a:avLst/>
            </a:prstGeom>
          </p:spPr>
        </p:pic>
        <p:sp>
          <p:nvSpPr>
            <p:cNvPr id="18" name="Rectangle 17"/>
            <p:cNvSpPr/>
            <p:nvPr/>
          </p:nvSpPr>
          <p:spPr>
            <a:xfrm>
              <a:off x="6572264" y="2214554"/>
              <a:ext cx="942887" cy="276999"/>
            </a:xfrm>
            <a:prstGeom prst="rect">
              <a:avLst/>
            </a:prstGeom>
          </p:spPr>
          <p:txBody>
            <a:bodyPr wrap="none">
              <a:spAutoFit/>
            </a:bodyPr>
            <a:lstStyle/>
            <a:p>
              <a:r>
                <a:rPr lang="fr-CH" sz="1200" dirty="0" err="1">
                  <a:latin typeface="Arial" panose="020B0604020202020204" pitchFamily="34" charset="0"/>
                  <a:cs typeface="Arial" panose="020B0604020202020204" pitchFamily="34" charset="0"/>
                </a:rPr>
                <a:t>Essigsäure</a:t>
              </a:r>
              <a:endParaRPr lang="fr-CH" sz="1200" dirty="0">
                <a:latin typeface="Arial" panose="020B0604020202020204" pitchFamily="34" charset="0"/>
                <a:cs typeface="Arial" panose="020B0604020202020204" pitchFamily="34" charset="0"/>
              </a:endParaRPr>
            </a:p>
          </p:txBody>
        </p:sp>
      </p:grpSp>
      <p:grpSp>
        <p:nvGrpSpPr>
          <p:cNvPr id="22" name="Groupe 21"/>
          <p:cNvGrpSpPr/>
          <p:nvPr/>
        </p:nvGrpSpPr>
        <p:grpSpPr>
          <a:xfrm>
            <a:off x="7000892" y="3125790"/>
            <a:ext cx="500458" cy="536999"/>
            <a:chOff x="6920917" y="3214686"/>
            <a:chExt cx="500458" cy="536999"/>
          </a:xfrm>
        </p:grpSpPr>
        <p:pic>
          <p:nvPicPr>
            <p:cNvPr id="20" name="Image 19" descr="Co2.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47339" y="3214686"/>
              <a:ext cx="452424" cy="153824"/>
            </a:xfrm>
            <a:prstGeom prst="rect">
              <a:avLst/>
            </a:prstGeom>
          </p:spPr>
        </p:pic>
        <p:sp>
          <p:nvSpPr>
            <p:cNvPr id="21" name="Rectangle 20"/>
            <p:cNvSpPr/>
            <p:nvPr/>
          </p:nvSpPr>
          <p:spPr>
            <a:xfrm>
              <a:off x="6920917" y="3474686"/>
              <a:ext cx="500458" cy="276999"/>
            </a:xfrm>
            <a:prstGeom prst="rect">
              <a:avLst/>
            </a:prstGeom>
          </p:spPr>
          <p:txBody>
            <a:bodyPr wrap="none">
              <a:spAutoFit/>
            </a:bodyPr>
            <a:lstStyle/>
            <a:p>
              <a:r>
                <a:rPr lang="fr-CH" sz="1200" dirty="0">
                  <a:latin typeface="Arial" panose="020B0604020202020204" pitchFamily="34" charset="0"/>
                  <a:cs typeface="Arial" panose="020B0604020202020204" pitchFamily="34" charset="0"/>
                </a:rPr>
                <a:t>CO2</a:t>
              </a:r>
            </a:p>
          </p:txBody>
        </p:sp>
      </p:grpSp>
      <p:cxnSp>
        <p:nvCxnSpPr>
          <p:cNvPr id="29" name="Connecteur droit avec flèche 28"/>
          <p:cNvCxnSpPr>
            <a:stCxn id="7" idx="3"/>
          </p:cNvCxnSpPr>
          <p:nvPr/>
        </p:nvCxnSpPr>
        <p:spPr bwMode="auto">
          <a:xfrm flipV="1">
            <a:off x="2682746" y="2720970"/>
            <a:ext cx="1246312" cy="1"/>
          </a:xfrm>
          <a:prstGeom prst="straightConnector1">
            <a:avLst/>
          </a:prstGeom>
          <a:noFill/>
          <a:ln w="9525" cap="flat" cmpd="sng" algn="ctr">
            <a:solidFill>
              <a:schemeClr val="tx1"/>
            </a:solidFill>
            <a:prstDash val="solid"/>
            <a:round/>
            <a:headEnd type="none" w="med" len="med"/>
            <a:tailEnd type="stealth"/>
          </a:ln>
          <a:effectLst/>
        </p:spPr>
      </p:cxnSp>
      <p:cxnSp>
        <p:nvCxnSpPr>
          <p:cNvPr id="41" name="Connecteur droit avec flèche 40"/>
          <p:cNvCxnSpPr>
            <a:stCxn id="9" idx="0"/>
          </p:cNvCxnSpPr>
          <p:nvPr/>
        </p:nvCxnSpPr>
        <p:spPr bwMode="auto">
          <a:xfrm rot="5400000" flipH="1" flipV="1">
            <a:off x="2608407" y="3482980"/>
            <a:ext cx="1285884" cy="1588"/>
          </a:xfrm>
          <a:prstGeom prst="straightConnector1">
            <a:avLst/>
          </a:prstGeom>
          <a:noFill/>
          <a:ln w="9525" cap="flat" cmpd="sng" algn="ctr">
            <a:solidFill>
              <a:schemeClr val="tx1"/>
            </a:solidFill>
            <a:prstDash val="dashDot"/>
            <a:round/>
            <a:headEnd type="none" w="med" len="med"/>
            <a:tailEnd type="stealth"/>
          </a:ln>
          <a:effectLst/>
        </p:spPr>
      </p:cxnSp>
      <p:cxnSp>
        <p:nvCxnSpPr>
          <p:cNvPr id="44" name="Connecteur en arc 43"/>
          <p:cNvCxnSpPr>
            <a:stCxn id="14" idx="3"/>
            <a:endCxn id="17" idx="1"/>
          </p:cNvCxnSpPr>
          <p:nvPr/>
        </p:nvCxnSpPr>
        <p:spPr bwMode="auto">
          <a:xfrm flipV="1">
            <a:off x="5425410" y="2064187"/>
            <a:ext cx="1554044" cy="656784"/>
          </a:xfrm>
          <a:prstGeom prst="curvedConnector3">
            <a:avLst>
              <a:gd name="adj1" fmla="val 50000"/>
            </a:avLst>
          </a:prstGeom>
          <a:noFill/>
          <a:ln w="9525" cap="flat" cmpd="sng" algn="ctr">
            <a:solidFill>
              <a:schemeClr val="tx1"/>
            </a:solidFill>
            <a:prstDash val="solid"/>
            <a:round/>
            <a:headEnd type="none" w="med" len="med"/>
            <a:tailEnd type="arrow"/>
          </a:ln>
          <a:effectLst/>
        </p:spPr>
      </p:cxnSp>
      <p:cxnSp>
        <p:nvCxnSpPr>
          <p:cNvPr id="47" name="Connecteur en arc 46"/>
          <p:cNvCxnSpPr>
            <a:stCxn id="14" idx="3"/>
            <a:endCxn id="20" idx="1"/>
          </p:cNvCxnSpPr>
          <p:nvPr/>
        </p:nvCxnSpPr>
        <p:spPr bwMode="auto">
          <a:xfrm>
            <a:off x="5425410" y="2720971"/>
            <a:ext cx="1601904" cy="481731"/>
          </a:xfrm>
          <a:prstGeom prst="curvedConnector3">
            <a:avLst>
              <a:gd name="adj1" fmla="val 50000"/>
            </a:avLst>
          </a:prstGeom>
          <a:noFill/>
          <a:ln w="9525" cap="flat" cmpd="sng" algn="ctr">
            <a:solidFill>
              <a:schemeClr val="tx1"/>
            </a:solidFill>
            <a:prstDash val="solid"/>
            <a:round/>
            <a:headEnd type="none" w="med" len="med"/>
            <a:tailEnd type="arrow"/>
          </a:ln>
          <a:effectLst/>
        </p:spPr>
      </p:cxnSp>
      <p:sp>
        <p:nvSpPr>
          <p:cNvPr id="49" name="Rectangle 48"/>
          <p:cNvSpPr/>
          <p:nvPr/>
        </p:nvSpPr>
        <p:spPr>
          <a:xfrm>
            <a:off x="5947188" y="2482848"/>
            <a:ext cx="357190" cy="387286"/>
          </a:xfrm>
          <a:prstGeom prst="rect">
            <a:avLst/>
          </a:prstGeom>
          <a:ln algn="ctr">
            <a:miter lim="800000"/>
            <a:headEnd/>
            <a:tailEnd/>
          </a:ln>
        </p:spPr>
        <p:txBody>
          <a:bodyPr vert="horz" wrap="square" lIns="91440" tIns="45720" rIns="91440" bIns="45720" numCol="1" rtlCol="0" anchor="t" anchorCtr="0" compatLnSpc="1">
            <a:prstTxWarp prst="textNoShape">
              <a:avLst/>
            </a:prstTxWarp>
            <a:spAutoFit/>
          </a:bodyPr>
          <a:lstStyle/>
          <a:p>
            <a:pPr marL="261938" indent="-261938" algn="l">
              <a:lnSpc>
                <a:spcPts val="2300"/>
              </a:lnSpc>
              <a:buClr>
                <a:srgbClr val="EA8B00"/>
              </a:buClr>
              <a:buSzPct val="80000"/>
              <a:buFont typeface="Wingdings" pitchFamily="2" charset="2"/>
              <a:buChar char="§"/>
            </a:pPr>
            <a:endParaRPr lang="fr-CH" sz="2000" dirty="0">
              <a:latin typeface="Arial" panose="020B0604020202020204" pitchFamily="34" charset="0"/>
              <a:cs typeface="Arial" panose="020B0604020202020204" pitchFamily="34" charset="0"/>
            </a:endParaRPr>
          </a:p>
        </p:txBody>
      </p:sp>
      <p:cxnSp>
        <p:nvCxnSpPr>
          <p:cNvPr id="51" name="Connecteur droit avec flèche 50"/>
          <p:cNvCxnSpPr>
            <a:stCxn id="15" idx="0"/>
            <a:endCxn id="49" idx="2"/>
          </p:cNvCxnSpPr>
          <p:nvPr/>
        </p:nvCxnSpPr>
        <p:spPr bwMode="auto">
          <a:xfrm flipV="1">
            <a:off x="6125783" y="2870134"/>
            <a:ext cx="0" cy="1327226"/>
          </a:xfrm>
          <a:prstGeom prst="straightConnector1">
            <a:avLst/>
          </a:prstGeom>
          <a:noFill/>
          <a:ln w="9525" cap="flat" cmpd="sng" algn="ctr">
            <a:solidFill>
              <a:schemeClr val="tx1"/>
            </a:solidFill>
            <a:prstDash val="dashDot"/>
            <a:round/>
            <a:headEnd type="none" w="med" len="med"/>
            <a:tailEnd type="stealth"/>
          </a:ln>
          <a:effectLst/>
        </p:spPr>
      </p:cxnSp>
    </p:spTree>
    <p:extLst>
      <p:ext uri="{BB962C8B-B14F-4D97-AF65-F5344CB8AC3E}">
        <p14:creationId xmlns:p14="http://schemas.microsoft.com/office/powerpoint/2010/main" val="10411662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down)">
                                      <p:cBhvr>
                                        <p:cTn id="16" dur="500"/>
                                        <p:tgtEl>
                                          <p:spTgt spid="4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down)">
                                      <p:cBhvr>
                                        <p:cTn id="33" dur="500"/>
                                        <p:tgtEl>
                                          <p:spTgt spid="51"/>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left)">
                                      <p:cBhvr>
                                        <p:cTn id="46" dur="500"/>
                                        <p:tgtEl>
                                          <p:spTgt spid="47"/>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5325704" y="1840542"/>
            <a:ext cx="2649508" cy="1643074"/>
            <a:chOff x="5325704" y="2643182"/>
            <a:chExt cx="2649508" cy="1643074"/>
          </a:xfrm>
        </p:grpSpPr>
        <p:pic>
          <p:nvPicPr>
            <p:cNvPr id="519171" name="Picture 3"/>
            <p:cNvPicPr>
              <a:picLocks noChangeAspect="1" noChangeArrowheads="1"/>
            </p:cNvPicPr>
            <p:nvPr/>
          </p:nvPicPr>
          <p:blipFill>
            <a:blip r:embed="rId3" cstate="print"/>
            <a:srcRect/>
            <a:stretch>
              <a:fillRect/>
            </a:stretch>
          </p:blipFill>
          <p:spPr bwMode="auto">
            <a:xfrm>
              <a:off x="5325704" y="2643182"/>
              <a:ext cx="2547518" cy="1643074"/>
            </a:xfrm>
            <a:prstGeom prst="rect">
              <a:avLst/>
            </a:prstGeom>
            <a:noFill/>
            <a:ln w="9525">
              <a:noFill/>
              <a:miter lim="800000"/>
              <a:headEnd/>
              <a:tailEnd/>
            </a:ln>
            <a:effectLst/>
          </p:spPr>
        </p:pic>
        <p:sp>
          <p:nvSpPr>
            <p:cNvPr id="13" name="Rectangle 12"/>
            <p:cNvSpPr/>
            <p:nvPr/>
          </p:nvSpPr>
          <p:spPr>
            <a:xfrm>
              <a:off x="6572264" y="3903314"/>
              <a:ext cx="1402948" cy="276999"/>
            </a:xfrm>
            <a:prstGeom prst="rect">
              <a:avLst/>
            </a:prstGeom>
          </p:spPr>
          <p:txBody>
            <a:bodyPr wrap="none">
              <a:spAutoFit/>
            </a:bodyPr>
            <a:lstStyle/>
            <a:p>
              <a:r>
                <a:rPr lang="fr-CH" sz="1200" i="1" dirty="0" err="1"/>
                <a:t>zirrhotische</a:t>
              </a:r>
              <a:r>
                <a:rPr lang="fr-CH" sz="1200" i="1" dirty="0"/>
                <a:t> </a:t>
              </a:r>
              <a:r>
                <a:rPr lang="fr-CH" sz="1200" i="1" dirty="0" err="1"/>
                <a:t>Leber</a:t>
              </a:r>
              <a:endParaRPr lang="fr-CH" sz="1200" i="1" dirty="0"/>
            </a:p>
          </p:txBody>
        </p:sp>
      </p:grpSp>
      <p:sp>
        <p:nvSpPr>
          <p:cNvPr id="82948" name="Text Box 4"/>
          <p:cNvSpPr txBox="1">
            <a:spLocks noChangeArrowheads="1"/>
          </p:cNvSpPr>
          <p:nvPr/>
        </p:nvSpPr>
        <p:spPr bwMode="auto">
          <a:xfrm>
            <a:off x="4143372" y="3912244"/>
            <a:ext cx="4714908" cy="1200329"/>
          </a:xfrm>
          <a:prstGeom prst="rect">
            <a:avLst/>
          </a:prstGeom>
          <a:noFill/>
          <a:ln w="9525">
            <a:noFill/>
            <a:miter lim="800000"/>
            <a:headEnd/>
            <a:tailEnd/>
          </a:ln>
          <a:effectLst/>
        </p:spPr>
        <p:txBody>
          <a:bodyPr wrap="square">
            <a:spAutoFit/>
          </a:bodyPr>
          <a:lstStyle/>
          <a:p>
            <a:pPr algn="l">
              <a:spcBef>
                <a:spcPct val="50000"/>
              </a:spcBef>
            </a:pPr>
            <a:r>
              <a:rPr lang="fr-CH" sz="1800" dirty="0"/>
              <a:t>5-Jahres-Mortalität : </a:t>
            </a:r>
          </a:p>
          <a:p>
            <a:pPr marL="180975" indent="-180975" algn="l">
              <a:spcBef>
                <a:spcPct val="50000"/>
              </a:spcBef>
              <a:buClr>
                <a:srgbClr val="FF6AD8"/>
              </a:buClr>
              <a:buFont typeface="Arial" pitchFamily="34" charset="0"/>
              <a:buChar char="•"/>
            </a:pPr>
            <a:r>
              <a:rPr lang="fr-CH" sz="1800" dirty="0" err="1"/>
              <a:t>Konsumstopp</a:t>
            </a:r>
            <a:r>
              <a:rPr lang="fr-CH" sz="1800" dirty="0"/>
              <a:t>: 35-48 %.</a:t>
            </a:r>
          </a:p>
          <a:p>
            <a:pPr marL="180975" indent="-180975" algn="l">
              <a:spcBef>
                <a:spcPct val="50000"/>
              </a:spcBef>
              <a:buClr>
                <a:srgbClr val="FF6AD8"/>
              </a:buClr>
              <a:buFont typeface="Arial" pitchFamily="34" charset="0"/>
              <a:buChar char="•"/>
            </a:pPr>
            <a:r>
              <a:rPr lang="fr-CH" sz="1800" dirty="0" err="1"/>
              <a:t>Kontinuierlicher</a:t>
            </a:r>
            <a:r>
              <a:rPr lang="fr-CH" sz="1800" dirty="0"/>
              <a:t> </a:t>
            </a:r>
            <a:r>
              <a:rPr lang="fr-CH" sz="1800" dirty="0" err="1"/>
              <a:t>Konsum</a:t>
            </a:r>
            <a:r>
              <a:rPr lang="fr-CH" sz="1800" dirty="0"/>
              <a:t> : 63-77%</a:t>
            </a:r>
            <a:endParaRPr lang="en-CA" sz="1800" dirty="0"/>
          </a:p>
        </p:txBody>
      </p:sp>
      <p:sp>
        <p:nvSpPr>
          <p:cNvPr id="7" name="Rectangle 2"/>
          <p:cNvSpPr txBox="1">
            <a:spLocks noChangeArrowheads="1"/>
          </p:cNvSpPr>
          <p:nvPr/>
        </p:nvSpPr>
        <p:spPr bwMode="auto">
          <a:xfrm>
            <a:off x="788988" y="542908"/>
            <a:ext cx="7929562" cy="76944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lvl1pPr algn="ctr">
              <a:lnSpc>
                <a:spcPct val="100000"/>
              </a:lnSpc>
              <a:spcBef>
                <a:spcPct val="0"/>
              </a:spcBef>
              <a:buClrTx/>
              <a:buSzTx/>
              <a:defRPr sz="4400" b="1" kern="0">
                <a:solidFill>
                  <a:schemeClr val="bg1">
                    <a:lumMod val="50000"/>
                  </a:schemeClr>
                </a:solidFill>
                <a:latin typeface="Arial" panose="020B0604020202020204" pitchFamily="34" charset="0"/>
                <a:ea typeface="+mj-ea"/>
                <a:cs typeface="Arial" panose="020B0604020202020204" pitchFamily="34" charset="0"/>
              </a:defRPr>
            </a:lvl1pPr>
          </a:lstStyle>
          <a:p>
            <a:r>
              <a:rPr lang="en-US" dirty="0" err="1"/>
              <a:t>Leberzirrhose</a:t>
            </a:r>
            <a:endParaRPr lang="en-US" dirty="0"/>
          </a:p>
        </p:txBody>
      </p:sp>
      <p:grpSp>
        <p:nvGrpSpPr>
          <p:cNvPr id="14" name="Groupe 13"/>
          <p:cNvGrpSpPr/>
          <p:nvPr/>
        </p:nvGrpSpPr>
        <p:grpSpPr>
          <a:xfrm>
            <a:off x="1285852" y="1840542"/>
            <a:ext cx="2500330" cy="1721797"/>
            <a:chOff x="1285852" y="2643182"/>
            <a:chExt cx="2500330" cy="1721797"/>
          </a:xfrm>
        </p:grpSpPr>
        <p:pic>
          <p:nvPicPr>
            <p:cNvPr id="519170" name="Picture 2"/>
            <p:cNvPicPr>
              <a:picLocks noChangeAspect="1" noChangeArrowheads="1"/>
            </p:cNvPicPr>
            <p:nvPr/>
          </p:nvPicPr>
          <p:blipFill>
            <a:blip r:embed="rId4" cstate="print"/>
            <a:srcRect/>
            <a:stretch>
              <a:fillRect/>
            </a:stretch>
          </p:blipFill>
          <p:spPr bwMode="auto">
            <a:xfrm>
              <a:off x="1285852" y="2643182"/>
              <a:ext cx="2500330" cy="1613787"/>
            </a:xfrm>
            <a:prstGeom prst="rect">
              <a:avLst/>
            </a:prstGeom>
            <a:noFill/>
            <a:ln w="9525">
              <a:noFill/>
              <a:miter lim="800000"/>
              <a:headEnd/>
              <a:tailEnd/>
            </a:ln>
            <a:effectLst/>
          </p:spPr>
        </p:pic>
        <p:sp>
          <p:nvSpPr>
            <p:cNvPr id="12" name="Rectangle 11"/>
            <p:cNvSpPr/>
            <p:nvPr/>
          </p:nvSpPr>
          <p:spPr>
            <a:xfrm>
              <a:off x="2285984" y="3903314"/>
              <a:ext cx="1172116" cy="461665"/>
            </a:xfrm>
            <a:prstGeom prst="rect">
              <a:avLst/>
            </a:prstGeom>
          </p:spPr>
          <p:txBody>
            <a:bodyPr wrap="none">
              <a:spAutoFit/>
            </a:bodyPr>
            <a:lstStyle/>
            <a:p>
              <a:r>
                <a:rPr lang="fr-CH" sz="1200" i="1" dirty="0"/>
                <a:t>normale </a:t>
              </a:r>
              <a:r>
                <a:rPr lang="fr-CH" sz="1200" i="1" dirty="0" err="1"/>
                <a:t>Leber</a:t>
              </a:r>
              <a:endParaRPr lang="fr-CH" sz="1200" i="1" dirty="0"/>
            </a:p>
            <a:p>
              <a:endParaRPr lang="fr-CH" sz="1200" i="1" dirty="0"/>
            </a:p>
          </p:txBody>
        </p:sp>
      </p:grpSp>
    </p:spTree>
    <p:extLst>
      <p:ext uri="{BB962C8B-B14F-4D97-AF65-F5344CB8AC3E}">
        <p14:creationId xmlns:p14="http://schemas.microsoft.com/office/powerpoint/2010/main" val="309077191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2948">
                                            <p:txEl>
                                              <p:pRg st="0" end="0"/>
                                            </p:txEl>
                                          </p:spTgt>
                                        </p:tgtEl>
                                        <p:attrNameLst>
                                          <p:attrName>style.visibility</p:attrName>
                                        </p:attrNameLst>
                                      </p:cBhvr>
                                      <p:to>
                                        <p:strVal val="visible"/>
                                      </p:to>
                                    </p:set>
                                    <p:animEffect transition="in" filter="wipe(left)">
                                      <p:cBhvr>
                                        <p:cTn id="20" dur="500"/>
                                        <p:tgtEl>
                                          <p:spTgt spid="8294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2948">
                                            <p:txEl>
                                              <p:pRg st="1" end="1"/>
                                            </p:txEl>
                                          </p:spTgt>
                                        </p:tgtEl>
                                        <p:attrNameLst>
                                          <p:attrName>style.visibility</p:attrName>
                                        </p:attrNameLst>
                                      </p:cBhvr>
                                      <p:to>
                                        <p:strVal val="visible"/>
                                      </p:to>
                                    </p:set>
                                    <p:animEffect transition="in" filter="wipe(left)">
                                      <p:cBhvr>
                                        <p:cTn id="25" dur="500"/>
                                        <p:tgtEl>
                                          <p:spTgt spid="8294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2948">
                                            <p:txEl>
                                              <p:pRg st="2" end="2"/>
                                            </p:txEl>
                                          </p:spTgt>
                                        </p:tgtEl>
                                        <p:attrNameLst>
                                          <p:attrName>style.visibility</p:attrName>
                                        </p:attrNameLst>
                                      </p:cBhvr>
                                      <p:to>
                                        <p:strVal val="visible"/>
                                      </p:to>
                                    </p:set>
                                    <p:animEffect transition="in" filter="wipe(left)">
                                      <p:cBhvr>
                                        <p:cTn id="30" dur="500"/>
                                        <p:tgtEl>
                                          <p:spTgt spid="829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build="p" bldLvl="5"/>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42938" y="563563"/>
            <a:ext cx="7929562" cy="707886"/>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CH" sz="4000" b="1" dirty="0">
                <a:solidFill>
                  <a:schemeClr val="bg1">
                    <a:lumMod val="50000"/>
                  </a:schemeClr>
                </a:solidFill>
                <a:latin typeface="Arial" panose="020B0604020202020204" pitchFamily="34" charset="0"/>
                <a:ea typeface="+mj-ea"/>
                <a:cs typeface="Arial" panose="020B0604020202020204" pitchFamily="34" charset="0"/>
              </a:rPr>
              <a:t>Wernicke-Enzephalopathie</a:t>
            </a:r>
          </a:p>
        </p:txBody>
      </p:sp>
      <p:pic>
        <p:nvPicPr>
          <p:cNvPr id="2" name="Grafik 1">
            <a:extLst>
              <a:ext uri="{FF2B5EF4-FFF2-40B4-BE49-F238E27FC236}">
                <a16:creationId xmlns:a16="http://schemas.microsoft.com/office/drawing/2014/main" id="{E32AE177-2C34-9A4E-A936-8FE445940F1C}"/>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Photocopy trans="78000"/>
                    </a14:imgEffect>
                  </a14:imgLayer>
                </a14:imgProps>
              </a:ext>
              <a:ext uri="{28A0092B-C50C-407E-A947-70E740481C1C}">
                <a14:useLocalDpi xmlns:a14="http://schemas.microsoft.com/office/drawing/2010/main"/>
              </a:ext>
            </a:extLst>
          </a:blip>
          <a:stretch>
            <a:fillRect/>
          </a:stretch>
        </p:blipFill>
        <p:spPr>
          <a:xfrm>
            <a:off x="0" y="1587052"/>
            <a:ext cx="3802776" cy="3802776"/>
          </a:xfrm>
          <a:prstGeom prst="rect">
            <a:avLst/>
          </a:prstGeom>
        </p:spPr>
      </p:pic>
      <p:sp>
        <p:nvSpPr>
          <p:cNvPr id="6" name="Rectangle 5"/>
          <p:cNvSpPr/>
          <p:nvPr/>
        </p:nvSpPr>
        <p:spPr>
          <a:xfrm>
            <a:off x="3414319" y="1898293"/>
            <a:ext cx="5455360" cy="3180294"/>
          </a:xfrm>
          <a:prstGeom prst="rect">
            <a:avLst/>
          </a:prstGeo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p>
            <a:pPr marL="457200" indent="-457200">
              <a:lnSpc>
                <a:spcPct val="150000"/>
              </a:lnSpc>
              <a:spcBef>
                <a:spcPts val="600"/>
              </a:spcBef>
              <a:buClr>
                <a:srgbClr val="9FD0AB"/>
              </a:buClr>
              <a:buFont typeface="Arial" panose="020B0604020202020204" pitchFamily="34" charset="0"/>
              <a:buChar char="•"/>
            </a:pPr>
            <a:r>
              <a:rPr lang="de-CH" altLang="en-US" sz="1800" dirty="0">
                <a:solidFill>
                  <a:srgbClr val="404040"/>
                </a:solidFill>
              </a:rPr>
              <a:t>Hauptsächlich durch </a:t>
            </a:r>
            <a:r>
              <a:rPr lang="de-CH" altLang="en-US" sz="1800" dirty="0" err="1">
                <a:solidFill>
                  <a:srgbClr val="404040"/>
                </a:solidFill>
              </a:rPr>
              <a:t>Thiaminmangel</a:t>
            </a:r>
            <a:r>
              <a:rPr lang="de-CH" altLang="en-US" sz="1800" dirty="0">
                <a:solidFill>
                  <a:srgbClr val="404040"/>
                </a:solidFill>
              </a:rPr>
              <a:t> verursacht</a:t>
            </a:r>
          </a:p>
          <a:p>
            <a:pPr marL="457200" indent="-457200">
              <a:lnSpc>
                <a:spcPct val="150000"/>
              </a:lnSpc>
              <a:spcBef>
                <a:spcPts val="600"/>
              </a:spcBef>
              <a:buClr>
                <a:srgbClr val="9FD0AB"/>
              </a:buClr>
              <a:buFont typeface="Arial" panose="020B0604020202020204" pitchFamily="34" charset="0"/>
              <a:buChar char="•"/>
            </a:pPr>
            <a:r>
              <a:rPr lang="de-CH" altLang="en-US" sz="1800" dirty="0">
                <a:solidFill>
                  <a:srgbClr val="404040"/>
                </a:solidFill>
              </a:rPr>
              <a:t>Nystagmus, Diplopie, Rumpf-Ataxie, Apathie, Verwirrung, Gedächtnisstörung</a:t>
            </a:r>
          </a:p>
          <a:p>
            <a:pPr marL="457200" indent="-457200">
              <a:lnSpc>
                <a:spcPct val="150000"/>
              </a:lnSpc>
              <a:spcBef>
                <a:spcPts val="600"/>
              </a:spcBef>
              <a:buClr>
                <a:srgbClr val="9FD0AB"/>
              </a:buClr>
              <a:buFont typeface="Arial" panose="020B0604020202020204" pitchFamily="34" charset="0"/>
              <a:buChar char="•"/>
            </a:pPr>
            <a:r>
              <a:rPr lang="de-CH" altLang="en-US" sz="1800" dirty="0">
                <a:solidFill>
                  <a:srgbClr val="404040"/>
                </a:solidFill>
              </a:rPr>
              <a:t>Ohne Behandlung → Invalidität, Tod </a:t>
            </a:r>
          </a:p>
          <a:p>
            <a:pPr marL="457200" indent="-457200">
              <a:lnSpc>
                <a:spcPct val="150000"/>
              </a:lnSpc>
              <a:spcBef>
                <a:spcPts val="600"/>
              </a:spcBef>
              <a:buClr>
                <a:srgbClr val="9FD0AB"/>
              </a:buClr>
              <a:buFont typeface="Arial" panose="020B0604020202020204" pitchFamily="34" charset="0"/>
              <a:buChar char="•"/>
            </a:pPr>
            <a:r>
              <a:rPr lang="de-CH" altLang="en-US" sz="1800" dirty="0">
                <a:solidFill>
                  <a:srgbClr val="404040"/>
                </a:solidFill>
              </a:rPr>
              <a:t>Schwer zu unterscheiden von Intoxikationen oder Hirntraumata</a:t>
            </a:r>
          </a:p>
        </p:txBody>
      </p:sp>
    </p:spTree>
    <p:extLst>
      <p:ext uri="{BB962C8B-B14F-4D97-AF65-F5344CB8AC3E}">
        <p14:creationId xmlns:p14="http://schemas.microsoft.com/office/powerpoint/2010/main" val="355618016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8" name="Text Box 6"/>
          <p:cNvSpPr txBox="1">
            <a:spLocks noChangeArrowheads="1"/>
          </p:cNvSpPr>
          <p:nvPr/>
        </p:nvSpPr>
        <p:spPr bwMode="auto">
          <a:xfrm>
            <a:off x="638112" y="269875"/>
            <a:ext cx="7859845" cy="1323439"/>
          </a:xfrm>
          <a:prstGeom prst="rect">
            <a:avLst/>
          </a:prstGeom>
          <a:noFill/>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4800" b="1">
                <a:solidFill>
                  <a:srgbClr val="7F7F7F"/>
                </a:solidFill>
              </a:defRPr>
            </a:lvl1pPr>
            <a:lvl2pPr>
              <a:defRPr sz="3600">
                <a:solidFill>
                  <a:srgbClr val="595959"/>
                </a:solidFill>
              </a:defRPr>
            </a:lvl2pPr>
            <a:lvl3pPr>
              <a:defRPr sz="3600">
                <a:solidFill>
                  <a:srgbClr val="595959"/>
                </a:solidFill>
              </a:defRPr>
            </a:lvl3pPr>
            <a:lvl4pPr>
              <a:defRPr sz="3600">
                <a:solidFill>
                  <a:srgbClr val="595959"/>
                </a:solidFill>
              </a:defRPr>
            </a:lvl4pPr>
            <a:lvl5pPr>
              <a:defRPr sz="3600">
                <a:solidFill>
                  <a:srgbClr val="595959"/>
                </a:solidFill>
              </a:defRPr>
            </a:lvl5pPr>
            <a:lvl6pPr indent="457200">
              <a:defRPr sz="3600">
                <a:solidFill>
                  <a:srgbClr val="595959"/>
                </a:solidFill>
              </a:defRPr>
            </a:lvl6pPr>
            <a:lvl7pPr indent="914400">
              <a:defRPr sz="3600">
                <a:solidFill>
                  <a:srgbClr val="595959"/>
                </a:solidFill>
              </a:defRPr>
            </a:lvl7pPr>
            <a:lvl8pPr indent="1371600">
              <a:defRPr sz="3600">
                <a:solidFill>
                  <a:srgbClr val="595959"/>
                </a:solidFill>
              </a:defRPr>
            </a:lvl8pPr>
            <a:lvl9pPr indent="1828800">
              <a:defRPr sz="3600">
                <a:solidFill>
                  <a:srgbClr val="595959"/>
                </a:solidFill>
              </a:defRPr>
            </a:lvl9pPr>
          </a:lstStyle>
          <a:p>
            <a:r>
              <a:rPr lang="de-CH"/>
              <a:t>Alkoholentzug</a:t>
            </a:r>
          </a:p>
          <a:p>
            <a:r>
              <a:rPr lang="de-CH" sz="3200" b="0"/>
              <a:t>Prävention der Wernicke-Enzephalopathie</a:t>
            </a:r>
          </a:p>
        </p:txBody>
      </p:sp>
      <p:grpSp>
        <p:nvGrpSpPr>
          <p:cNvPr id="16" name="Gruppierung 15"/>
          <p:cNvGrpSpPr/>
          <p:nvPr/>
        </p:nvGrpSpPr>
        <p:grpSpPr>
          <a:xfrm>
            <a:off x="4442373" y="2177537"/>
            <a:ext cx="4273788" cy="1162402"/>
            <a:chOff x="4442373" y="2177537"/>
            <a:chExt cx="4273788" cy="1162402"/>
          </a:xfrm>
        </p:grpSpPr>
        <p:sp>
          <p:nvSpPr>
            <p:cNvPr id="7" name="Rechteck 6"/>
            <p:cNvSpPr/>
            <p:nvPr/>
          </p:nvSpPr>
          <p:spPr>
            <a:xfrm>
              <a:off x="5721292" y="2177537"/>
              <a:ext cx="2994869" cy="1077218"/>
            </a:xfrm>
            <a:prstGeom prst="rect">
              <a:avLst/>
            </a:prstGeom>
          </p:spPr>
          <p:txBody>
            <a:bodyPr wrap="square">
              <a:spAutoFit/>
            </a:bodyPr>
            <a:lstStyle/>
            <a:p>
              <a:pPr algn="ctr" rtl="0" latinLnBrk="1" hangingPunct="0"/>
              <a:r>
                <a:rPr lang="de-CH" sz="1600" b="1">
                  <a:solidFill>
                    <a:srgbClr val="000000"/>
                  </a:solidFill>
                </a:rPr>
                <a:t>Guter Ernährungszustand:</a:t>
              </a:r>
            </a:p>
            <a:p>
              <a:pPr algn="ctr" rtl="0" latinLnBrk="1" hangingPunct="0"/>
              <a:endParaRPr lang="de-CH" sz="1600">
                <a:solidFill>
                  <a:srgbClr val="000000"/>
                </a:solidFill>
              </a:endParaRPr>
            </a:p>
            <a:p>
              <a:pPr algn="ctr" rtl="0" latinLnBrk="1" hangingPunct="0"/>
              <a:r>
                <a:rPr lang="de-CH" sz="1600">
                  <a:solidFill>
                    <a:srgbClr val="000000"/>
                  </a:solidFill>
                </a:rPr>
                <a:t>3 x 100 mg / Tag </a:t>
              </a:r>
            </a:p>
            <a:p>
              <a:pPr algn="ctr" rtl="0" latinLnBrk="1" hangingPunct="0"/>
              <a:r>
                <a:rPr lang="de-CH" sz="1600">
                  <a:solidFill>
                    <a:srgbClr val="000000"/>
                  </a:solidFill>
                </a:rPr>
                <a:t>für 7-14 Tage</a:t>
              </a:r>
            </a:p>
          </p:txBody>
        </p:sp>
        <p:cxnSp>
          <p:nvCxnSpPr>
            <p:cNvPr id="5" name="Gekrümmte Verbindung 4"/>
            <p:cNvCxnSpPr>
              <a:stCxn id="6" idx="0"/>
            </p:cNvCxnSpPr>
            <p:nvPr/>
          </p:nvCxnSpPr>
          <p:spPr>
            <a:xfrm rot="5400000" flipH="1" flipV="1">
              <a:off x="4917062" y="2364570"/>
              <a:ext cx="500680" cy="1450057"/>
            </a:xfrm>
            <a:prstGeom prst="curvedConnector2">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grpSp>
      <p:grpSp>
        <p:nvGrpSpPr>
          <p:cNvPr id="17" name="Gruppierung 16"/>
          <p:cNvGrpSpPr/>
          <p:nvPr/>
        </p:nvGrpSpPr>
        <p:grpSpPr>
          <a:xfrm>
            <a:off x="4442374" y="3709267"/>
            <a:ext cx="4542234" cy="1209305"/>
            <a:chOff x="4442374" y="3709267"/>
            <a:chExt cx="4542234" cy="1209305"/>
          </a:xfrm>
        </p:grpSpPr>
        <p:sp>
          <p:nvSpPr>
            <p:cNvPr id="3" name="Rechteck 2"/>
            <p:cNvSpPr/>
            <p:nvPr/>
          </p:nvSpPr>
          <p:spPr>
            <a:xfrm>
              <a:off x="5662569" y="3841354"/>
              <a:ext cx="3322039" cy="1077218"/>
            </a:xfrm>
            <a:prstGeom prst="rect">
              <a:avLst/>
            </a:prstGeom>
          </p:spPr>
          <p:txBody>
            <a:bodyPr wrap="square">
              <a:spAutoFit/>
            </a:bodyPr>
            <a:lstStyle/>
            <a:p>
              <a:pPr algn="ctr" rtl="0" latinLnBrk="1" hangingPunct="0"/>
              <a:r>
                <a:rPr lang="de-CH" sz="1600" b="1">
                  <a:solidFill>
                    <a:srgbClr val="000000"/>
                  </a:solidFill>
                </a:rPr>
                <a:t>Schlechter Ernährungszustand:</a:t>
              </a:r>
            </a:p>
            <a:p>
              <a:pPr algn="ctr" rtl="0" latinLnBrk="1" hangingPunct="0"/>
              <a:endParaRPr lang="de-CH" sz="1600">
                <a:solidFill>
                  <a:srgbClr val="000000"/>
                </a:solidFill>
              </a:endParaRPr>
            </a:p>
            <a:p>
              <a:pPr algn="ctr" rtl="0" latinLnBrk="1" hangingPunct="0"/>
              <a:r>
                <a:rPr lang="de-CH" sz="1600">
                  <a:solidFill>
                    <a:srgbClr val="000000"/>
                  </a:solidFill>
                </a:rPr>
                <a:t>100 - 200 mg / Tag</a:t>
              </a:r>
            </a:p>
            <a:p>
              <a:pPr algn="ctr" rtl="0" latinLnBrk="1" hangingPunct="0"/>
              <a:r>
                <a:rPr lang="de-CH" sz="1600">
                  <a:solidFill>
                    <a:srgbClr val="000000"/>
                  </a:solidFill>
                </a:rPr>
                <a:t>i.m. oder i.v. </a:t>
              </a:r>
              <a:r>
                <a:rPr lang="de-CH" sz="1000">
                  <a:solidFill>
                    <a:srgbClr val="000000"/>
                  </a:solidFill>
                </a:rPr>
                <a:t>(langsam!)</a:t>
              </a:r>
              <a:endParaRPr lang="de-CH" sz="1600">
                <a:solidFill>
                  <a:srgbClr val="000000"/>
                </a:solidFill>
              </a:endParaRPr>
            </a:p>
          </p:txBody>
        </p:sp>
        <p:cxnSp>
          <p:nvCxnSpPr>
            <p:cNvPr id="9" name="Gekrümmte Verbindung 8"/>
            <p:cNvCxnSpPr>
              <a:cxnSpLocks/>
              <a:stCxn id="6" idx="2"/>
              <a:endCxn id="3" idx="1"/>
            </p:cNvCxnSpPr>
            <p:nvPr/>
          </p:nvCxnSpPr>
          <p:spPr>
            <a:xfrm rot="16200000" flipH="1">
              <a:off x="4717124" y="3434517"/>
              <a:ext cx="670695" cy="1220195"/>
            </a:xfrm>
            <a:prstGeom prst="curvedConnector2">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grpSp>
      <p:grpSp>
        <p:nvGrpSpPr>
          <p:cNvPr id="11" name="Gruppierung 10"/>
          <p:cNvGrpSpPr/>
          <p:nvPr/>
        </p:nvGrpSpPr>
        <p:grpSpPr>
          <a:xfrm>
            <a:off x="637761" y="2504251"/>
            <a:ext cx="909223" cy="1020352"/>
            <a:chOff x="637761" y="2504251"/>
            <a:chExt cx="909223" cy="1020352"/>
          </a:xfrm>
        </p:grpSpPr>
        <p:pic>
          <p:nvPicPr>
            <p:cNvPr id="10" name="Bild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9238" y="2504251"/>
              <a:ext cx="725490" cy="288023"/>
            </a:xfrm>
            <a:prstGeom prst="rect">
              <a:avLst/>
            </a:prstGeom>
          </p:spPr>
        </p:pic>
        <p:sp>
          <p:nvSpPr>
            <p:cNvPr id="24" name="Rechteck 23"/>
            <p:cNvSpPr/>
            <p:nvPr/>
          </p:nvSpPr>
          <p:spPr>
            <a:xfrm>
              <a:off x="637761" y="2839257"/>
              <a:ext cx="909223" cy="253916"/>
            </a:xfrm>
            <a:prstGeom prst="rect">
              <a:avLst/>
            </a:prstGeom>
          </p:spPr>
          <p:txBody>
            <a:bodyPr wrap="none">
              <a:spAutoFit/>
            </a:bodyPr>
            <a:lstStyle/>
            <a:p>
              <a:r>
                <a:rPr lang="de-CH" sz="1050">
                  <a:latin typeface="Univers" charset="0"/>
                </a:rPr>
                <a:t>Nystagmus</a:t>
              </a:r>
              <a:endParaRPr lang="de-CH" sz="1050"/>
            </a:p>
          </p:txBody>
        </p:sp>
        <p:cxnSp>
          <p:nvCxnSpPr>
            <p:cNvPr id="1016840" name="Gerade Verbindung 1016839"/>
            <p:cNvCxnSpPr>
              <a:endCxn id="24" idx="2"/>
            </p:cNvCxnSpPr>
            <p:nvPr/>
          </p:nvCxnSpPr>
          <p:spPr>
            <a:xfrm flipH="1" flipV="1">
              <a:off x="1092373" y="3093173"/>
              <a:ext cx="326546" cy="431430"/>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grpSp>
      <p:grpSp>
        <p:nvGrpSpPr>
          <p:cNvPr id="2" name="Gruppierung 1"/>
          <p:cNvGrpSpPr/>
          <p:nvPr/>
        </p:nvGrpSpPr>
        <p:grpSpPr>
          <a:xfrm>
            <a:off x="593841" y="3524603"/>
            <a:ext cx="825077" cy="1345207"/>
            <a:chOff x="593841" y="3524603"/>
            <a:chExt cx="825077" cy="1345207"/>
          </a:xfrm>
        </p:grpSpPr>
        <p:pic>
          <p:nvPicPr>
            <p:cNvPr id="4" name="Bild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841" y="3665449"/>
              <a:ext cx="698065" cy="959329"/>
            </a:xfrm>
            <a:prstGeom prst="rect">
              <a:avLst/>
            </a:prstGeom>
          </p:spPr>
        </p:pic>
        <p:sp>
          <p:nvSpPr>
            <p:cNvPr id="21" name="Rechteck 20"/>
            <p:cNvSpPr/>
            <p:nvPr/>
          </p:nvSpPr>
          <p:spPr>
            <a:xfrm>
              <a:off x="662328" y="4615894"/>
              <a:ext cx="590226" cy="253916"/>
            </a:xfrm>
            <a:prstGeom prst="rect">
              <a:avLst/>
            </a:prstGeom>
          </p:spPr>
          <p:txBody>
            <a:bodyPr wrap="none">
              <a:spAutoFit/>
            </a:bodyPr>
            <a:lstStyle/>
            <a:p>
              <a:r>
                <a:rPr lang="de-CH" sz="1050">
                  <a:latin typeface="Univers" charset="0"/>
                </a:rPr>
                <a:t>Ataxie</a:t>
              </a:r>
              <a:endParaRPr lang="de-CH" sz="1050"/>
            </a:p>
          </p:txBody>
        </p:sp>
        <p:cxnSp>
          <p:nvCxnSpPr>
            <p:cNvPr id="1016843" name="Gerade Verbindung 1016842"/>
            <p:cNvCxnSpPr/>
            <p:nvPr/>
          </p:nvCxnSpPr>
          <p:spPr>
            <a:xfrm flipH="1">
              <a:off x="1223418" y="3524603"/>
              <a:ext cx="195500" cy="329077"/>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grpSp>
      <p:grpSp>
        <p:nvGrpSpPr>
          <p:cNvPr id="15" name="Gruppierung 14"/>
          <p:cNvGrpSpPr/>
          <p:nvPr/>
        </p:nvGrpSpPr>
        <p:grpSpPr>
          <a:xfrm>
            <a:off x="1485890" y="3339938"/>
            <a:ext cx="4079867" cy="369330"/>
            <a:chOff x="1485890" y="3339938"/>
            <a:chExt cx="4079867" cy="369330"/>
          </a:xfrm>
        </p:grpSpPr>
        <p:sp>
          <p:nvSpPr>
            <p:cNvPr id="6" name="Textfeld 5"/>
            <p:cNvSpPr txBox="1"/>
            <p:nvPr/>
          </p:nvSpPr>
          <p:spPr>
            <a:xfrm>
              <a:off x="3318990" y="3339938"/>
              <a:ext cx="224676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de-CH" sz="1800">
                  <a:solidFill>
                    <a:srgbClr val="000000"/>
                  </a:solidFill>
                </a:rPr>
                <a:t>Thiamin (Vitamin B1)</a:t>
              </a:r>
            </a:p>
          </p:txBody>
        </p:sp>
        <p:cxnSp>
          <p:nvCxnSpPr>
            <p:cNvPr id="1016850" name="Gerade Verbindung 1016849"/>
            <p:cNvCxnSpPr>
              <a:stCxn id="6" idx="1"/>
            </p:cNvCxnSpPr>
            <p:nvPr/>
          </p:nvCxnSpPr>
          <p:spPr>
            <a:xfrm flipH="1">
              <a:off x="1485890" y="3524603"/>
              <a:ext cx="1833100" cy="0"/>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grpSp>
      <p:grpSp>
        <p:nvGrpSpPr>
          <p:cNvPr id="12" name="Gruppierung 11"/>
          <p:cNvGrpSpPr/>
          <p:nvPr/>
        </p:nvGrpSpPr>
        <p:grpSpPr>
          <a:xfrm>
            <a:off x="1418918" y="2316074"/>
            <a:ext cx="1293994" cy="1208531"/>
            <a:chOff x="1418918" y="2316074"/>
            <a:chExt cx="1293994" cy="1208531"/>
          </a:xfrm>
        </p:grpSpPr>
        <p:pic>
          <p:nvPicPr>
            <p:cNvPr id="14" name="Bild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1420" y="2316074"/>
              <a:ext cx="316889" cy="476200"/>
            </a:xfrm>
            <a:prstGeom prst="rect">
              <a:avLst/>
            </a:prstGeom>
          </p:spPr>
        </p:pic>
        <p:sp>
          <p:nvSpPr>
            <p:cNvPr id="25" name="Rechteck 24"/>
            <p:cNvSpPr/>
            <p:nvPr/>
          </p:nvSpPr>
          <p:spPr>
            <a:xfrm>
              <a:off x="1766819" y="2839257"/>
              <a:ext cx="946093" cy="415498"/>
            </a:xfrm>
            <a:prstGeom prst="rect">
              <a:avLst/>
            </a:prstGeom>
          </p:spPr>
          <p:txBody>
            <a:bodyPr wrap="none">
              <a:spAutoFit/>
            </a:bodyPr>
            <a:lstStyle/>
            <a:p>
              <a:pPr algn="ctr"/>
              <a:r>
                <a:rPr lang="de-CH" sz="1050">
                  <a:latin typeface="Univers" charset="0"/>
                </a:rPr>
                <a:t>Gedächtnis-</a:t>
              </a:r>
            </a:p>
            <a:p>
              <a:pPr algn="ctr"/>
              <a:r>
                <a:rPr lang="de-CH" sz="1050">
                  <a:latin typeface="Univers" charset="0"/>
                </a:rPr>
                <a:t>störungen</a:t>
              </a:r>
              <a:endParaRPr lang="de-CH" sz="1050"/>
            </a:p>
          </p:txBody>
        </p:sp>
        <p:cxnSp>
          <p:nvCxnSpPr>
            <p:cNvPr id="1016852" name="Gerade Verbindung 1016851"/>
            <p:cNvCxnSpPr>
              <a:endCxn id="25" idx="1"/>
            </p:cNvCxnSpPr>
            <p:nvPr/>
          </p:nvCxnSpPr>
          <p:spPr>
            <a:xfrm flipV="1">
              <a:off x="1418918" y="3047006"/>
              <a:ext cx="347901" cy="477599"/>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grpSp>
      <p:grpSp>
        <p:nvGrpSpPr>
          <p:cNvPr id="13" name="Gruppierung 12"/>
          <p:cNvGrpSpPr/>
          <p:nvPr/>
        </p:nvGrpSpPr>
        <p:grpSpPr>
          <a:xfrm>
            <a:off x="1418918" y="3524603"/>
            <a:ext cx="1457903" cy="1100175"/>
            <a:chOff x="1418918" y="3524603"/>
            <a:chExt cx="1457903" cy="1100175"/>
          </a:xfrm>
        </p:grpSpPr>
        <p:pic>
          <p:nvPicPr>
            <p:cNvPr id="8" name="Bild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9983" y="3853680"/>
              <a:ext cx="491473" cy="536786"/>
            </a:xfrm>
            <a:prstGeom prst="rect">
              <a:avLst/>
            </a:prstGeom>
          </p:spPr>
        </p:pic>
        <p:sp>
          <p:nvSpPr>
            <p:cNvPr id="23" name="Rechteck 22"/>
            <p:cNvSpPr/>
            <p:nvPr/>
          </p:nvSpPr>
          <p:spPr>
            <a:xfrm>
              <a:off x="1589289" y="4370862"/>
              <a:ext cx="1287532" cy="253916"/>
            </a:xfrm>
            <a:prstGeom prst="rect">
              <a:avLst/>
            </a:prstGeom>
          </p:spPr>
          <p:txBody>
            <a:bodyPr wrap="none">
              <a:spAutoFit/>
            </a:bodyPr>
            <a:lstStyle/>
            <a:p>
              <a:r>
                <a:rPr lang="de-CH" sz="1050">
                  <a:latin typeface="Univers" charset="0"/>
                </a:rPr>
                <a:t>Ophthalmoplegie</a:t>
              </a:r>
              <a:endParaRPr lang="de-CH" sz="1050"/>
            </a:p>
          </p:txBody>
        </p:sp>
        <p:cxnSp>
          <p:nvCxnSpPr>
            <p:cNvPr id="1016854" name="Gerade Verbindung 1016853"/>
            <p:cNvCxnSpPr>
              <a:endCxn id="8" idx="1"/>
            </p:cNvCxnSpPr>
            <p:nvPr/>
          </p:nvCxnSpPr>
          <p:spPr>
            <a:xfrm>
              <a:off x="1418918" y="3524603"/>
              <a:ext cx="511065" cy="597470"/>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56866688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8" name="Text Box 6"/>
          <p:cNvSpPr txBox="1">
            <a:spLocks noChangeArrowheads="1"/>
          </p:cNvSpPr>
          <p:nvPr/>
        </p:nvSpPr>
        <p:spPr bwMode="auto">
          <a:xfrm>
            <a:off x="2352519" y="269875"/>
            <a:ext cx="4431020" cy="1261884"/>
          </a:xfrm>
          <a:prstGeom prst="rect">
            <a:avLst/>
          </a:prstGeom>
          <a:noFill/>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4800" b="1">
                <a:solidFill>
                  <a:srgbClr val="7F7F7F"/>
                </a:solidFill>
              </a:defRPr>
            </a:lvl1pPr>
            <a:lvl2pPr>
              <a:defRPr sz="3600">
                <a:solidFill>
                  <a:srgbClr val="595959"/>
                </a:solidFill>
              </a:defRPr>
            </a:lvl2pPr>
            <a:lvl3pPr>
              <a:defRPr sz="3600">
                <a:solidFill>
                  <a:srgbClr val="595959"/>
                </a:solidFill>
              </a:defRPr>
            </a:lvl3pPr>
            <a:lvl4pPr>
              <a:defRPr sz="3600">
                <a:solidFill>
                  <a:srgbClr val="595959"/>
                </a:solidFill>
              </a:defRPr>
            </a:lvl4pPr>
            <a:lvl5pPr>
              <a:defRPr sz="3600">
                <a:solidFill>
                  <a:srgbClr val="595959"/>
                </a:solidFill>
              </a:defRPr>
            </a:lvl5pPr>
            <a:lvl6pPr indent="457200">
              <a:defRPr sz="3600">
                <a:solidFill>
                  <a:srgbClr val="595959"/>
                </a:solidFill>
              </a:defRPr>
            </a:lvl6pPr>
            <a:lvl7pPr indent="914400">
              <a:defRPr sz="3600">
                <a:solidFill>
                  <a:srgbClr val="595959"/>
                </a:solidFill>
              </a:defRPr>
            </a:lvl7pPr>
            <a:lvl8pPr indent="1371600">
              <a:defRPr sz="3600">
                <a:solidFill>
                  <a:srgbClr val="595959"/>
                </a:solidFill>
              </a:defRPr>
            </a:lvl8pPr>
            <a:lvl9pPr indent="1828800">
              <a:defRPr sz="3600">
                <a:solidFill>
                  <a:srgbClr val="595959"/>
                </a:solidFill>
              </a:defRPr>
            </a:lvl9pPr>
          </a:lstStyle>
          <a:p>
            <a:r>
              <a:rPr lang="fr-FR" dirty="0" err="1"/>
              <a:t>Alkoholentzug</a:t>
            </a:r>
            <a:endParaRPr lang="fr-FR" dirty="0"/>
          </a:p>
          <a:p>
            <a:r>
              <a:rPr lang="fr-FR" sz="2800" b="0" dirty="0"/>
              <a:t>CIWA-Ar-</a:t>
            </a:r>
            <a:r>
              <a:rPr lang="fr-FR" sz="2800" b="0" dirty="0" err="1"/>
              <a:t>Methode</a:t>
            </a:r>
            <a:endParaRPr lang="fr-FR" sz="2800" b="0" dirty="0"/>
          </a:p>
        </p:txBody>
      </p:sp>
      <p:sp>
        <p:nvSpPr>
          <p:cNvPr id="2" name="Rechteck 1"/>
          <p:cNvSpPr/>
          <p:nvPr/>
        </p:nvSpPr>
        <p:spPr>
          <a:xfrm>
            <a:off x="2862189" y="1758335"/>
            <a:ext cx="341168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fr-FR" sz="1800" b="1" dirty="0">
                <a:solidFill>
                  <a:srgbClr val="000000"/>
                </a:solidFill>
              </a:rPr>
              <a:t>CIWA-Ar 4- </a:t>
            </a:r>
            <a:r>
              <a:rPr lang="fr-FR" sz="1800" b="1">
                <a:solidFill>
                  <a:srgbClr val="000000"/>
                </a:solidFill>
              </a:rPr>
              <a:t>bis </a:t>
            </a:r>
            <a:r>
              <a:rPr lang="fr-FR" sz="1800" b="1" dirty="0">
                <a:solidFill>
                  <a:srgbClr val="000000"/>
                </a:solidFill>
              </a:rPr>
              <a:t>6-mal </a:t>
            </a:r>
            <a:r>
              <a:rPr lang="fr-FR" sz="1800" b="1">
                <a:solidFill>
                  <a:srgbClr val="000000"/>
                </a:solidFill>
              </a:rPr>
              <a:t>täglich</a:t>
            </a:r>
            <a:endParaRPr lang="fr-FR" sz="1800" b="1" dirty="0">
              <a:solidFill>
                <a:srgbClr val="000000"/>
              </a:solidFill>
            </a:endParaRPr>
          </a:p>
        </p:txBody>
      </p:sp>
      <p:grpSp>
        <p:nvGrpSpPr>
          <p:cNvPr id="28" name="Gruppierung 27"/>
          <p:cNvGrpSpPr/>
          <p:nvPr/>
        </p:nvGrpSpPr>
        <p:grpSpPr>
          <a:xfrm>
            <a:off x="4493323" y="2127665"/>
            <a:ext cx="149417" cy="690151"/>
            <a:chOff x="4493323" y="2127665"/>
            <a:chExt cx="149417" cy="690151"/>
          </a:xfrm>
        </p:grpSpPr>
        <p:sp>
          <p:nvSpPr>
            <p:cNvPr id="3" name="Raute 2"/>
            <p:cNvSpPr/>
            <p:nvPr/>
          </p:nvSpPr>
          <p:spPr>
            <a:xfrm>
              <a:off x="4493323" y="2668391"/>
              <a:ext cx="149417" cy="149425"/>
            </a:xfrm>
            <a:prstGeom prst="diamond">
              <a:avLst/>
            </a:prstGeom>
            <a:solidFill>
              <a:schemeClr val="bg1">
                <a:lumMod val="50000"/>
              </a:scheme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fr-CH" sz="2400" b="0" i="0" u="none" strike="noStrike" cap="none" spc="0" normalizeH="0" baseline="0" dirty="0">
                <a:ln>
                  <a:noFill/>
                </a:ln>
                <a:solidFill>
                  <a:srgbClr val="000000"/>
                </a:solidFill>
                <a:effectLst/>
                <a:uFillTx/>
                <a:latin typeface="Arial"/>
                <a:ea typeface="Arial"/>
                <a:cs typeface="Arial"/>
                <a:sym typeface="Arial"/>
              </a:endParaRPr>
            </a:p>
          </p:txBody>
        </p:sp>
        <p:cxnSp>
          <p:nvCxnSpPr>
            <p:cNvPr id="5" name="Gerade Verbindung 4"/>
            <p:cNvCxnSpPr>
              <a:stCxn id="2" idx="2"/>
              <a:endCxn id="3" idx="0"/>
            </p:cNvCxnSpPr>
            <p:nvPr/>
          </p:nvCxnSpPr>
          <p:spPr>
            <a:xfrm>
              <a:off x="4568032" y="2127665"/>
              <a:ext cx="0" cy="540726"/>
            </a:xfrm>
            <a:prstGeom prst="line">
              <a:avLst/>
            </a:prstGeom>
            <a:noFill/>
            <a:ln w="25400" cap="flat">
              <a:solidFill>
                <a:schemeClr val="bg1">
                  <a:lumMod val="50000"/>
                </a:schemeClr>
              </a:solidFill>
              <a:prstDash val="solid"/>
              <a:bevel/>
              <a:headEnd type="none"/>
              <a:tailEnd type="none"/>
            </a:ln>
            <a:effectLst/>
          </p:spPr>
          <p:style>
            <a:lnRef idx="0">
              <a:scrgbClr r="0" g="0" b="0"/>
            </a:lnRef>
            <a:fillRef idx="0">
              <a:scrgbClr r="0" g="0" b="0"/>
            </a:fillRef>
            <a:effectRef idx="0">
              <a:scrgbClr r="0" g="0" b="0"/>
            </a:effectRef>
            <a:fontRef idx="none"/>
          </p:style>
        </p:cxnSp>
      </p:grpSp>
      <p:grpSp>
        <p:nvGrpSpPr>
          <p:cNvPr id="29" name="Gruppierung 28"/>
          <p:cNvGrpSpPr/>
          <p:nvPr/>
        </p:nvGrpSpPr>
        <p:grpSpPr>
          <a:xfrm>
            <a:off x="758399" y="2431302"/>
            <a:ext cx="3734924" cy="496467"/>
            <a:chOff x="758399" y="2431302"/>
            <a:chExt cx="3734924" cy="496467"/>
          </a:xfrm>
        </p:grpSpPr>
        <p:sp>
          <p:nvSpPr>
            <p:cNvPr id="8" name="Rechteck 7"/>
            <p:cNvSpPr/>
            <p:nvPr/>
          </p:nvSpPr>
          <p:spPr>
            <a:xfrm>
              <a:off x="758399" y="2558437"/>
              <a:ext cx="2185214" cy="369332"/>
            </a:xfrm>
            <a:prstGeom prst="rect">
              <a:avLst/>
            </a:prstGeom>
          </p:spPr>
          <p:txBody>
            <a:bodyPr wrap="none">
              <a:spAutoFit/>
            </a:bodyPr>
            <a:lstStyle/>
            <a:p>
              <a:r>
                <a:rPr lang="fr-FR" sz="1800" dirty="0" err="1">
                  <a:latin typeface="Univers" charset="0"/>
                  <a:sym typeface="Wingdings 3" charset="0"/>
                </a:rPr>
                <a:t>Keine</a:t>
              </a:r>
              <a:r>
                <a:rPr lang="fr-FR" sz="1800">
                  <a:latin typeface="Univers" charset="0"/>
                  <a:sym typeface="Wingdings 3" charset="0"/>
                </a:rPr>
                <a:t> Behandlung</a:t>
              </a:r>
              <a:endParaRPr lang="fr-FR" sz="1800" dirty="0">
                <a:latin typeface="Univers" charset="0"/>
                <a:sym typeface="Wingdings 3" charset="0"/>
              </a:endParaRPr>
            </a:p>
          </p:txBody>
        </p:sp>
        <p:cxnSp>
          <p:nvCxnSpPr>
            <p:cNvPr id="12" name="Gerade Verbindung 11"/>
            <p:cNvCxnSpPr>
              <a:stCxn id="3" idx="1"/>
              <a:endCxn id="8" idx="3"/>
            </p:cNvCxnSpPr>
            <p:nvPr/>
          </p:nvCxnSpPr>
          <p:spPr>
            <a:xfrm flipH="1" flipV="1">
              <a:off x="2943613" y="2743103"/>
              <a:ext cx="1549710" cy="1"/>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sp>
          <p:nvSpPr>
            <p:cNvPr id="17" name="Rechteck 16"/>
            <p:cNvSpPr/>
            <p:nvPr/>
          </p:nvSpPr>
          <p:spPr>
            <a:xfrm>
              <a:off x="3414762" y="2431302"/>
              <a:ext cx="402875" cy="276999"/>
            </a:xfrm>
            <a:prstGeom prst="rect">
              <a:avLst/>
            </a:prstGeom>
          </p:spPr>
          <p:txBody>
            <a:bodyPr wrap="none">
              <a:spAutoFit/>
            </a:bodyPr>
            <a:lstStyle/>
            <a:p>
              <a:r>
                <a:rPr lang="fr-FR" sz="1200">
                  <a:latin typeface="Univers" charset="0"/>
                </a:rPr>
                <a:t>&lt; </a:t>
              </a:r>
              <a:r>
                <a:rPr lang="fr-FR" sz="1200" dirty="0">
                  <a:latin typeface="Univers" charset="0"/>
                </a:rPr>
                <a:t>8 </a:t>
              </a:r>
              <a:endParaRPr lang="fr-CH" sz="1200" dirty="0"/>
            </a:p>
          </p:txBody>
        </p:sp>
      </p:grpSp>
      <p:grpSp>
        <p:nvGrpSpPr>
          <p:cNvPr id="30" name="Gruppierung 29"/>
          <p:cNvGrpSpPr/>
          <p:nvPr/>
        </p:nvGrpSpPr>
        <p:grpSpPr>
          <a:xfrm>
            <a:off x="4642740" y="2419878"/>
            <a:ext cx="4209259" cy="507891"/>
            <a:chOff x="4642740" y="2419878"/>
            <a:chExt cx="4209259" cy="507891"/>
          </a:xfrm>
        </p:grpSpPr>
        <p:sp>
          <p:nvSpPr>
            <p:cNvPr id="18" name="Rechteck 17"/>
            <p:cNvSpPr/>
            <p:nvPr/>
          </p:nvSpPr>
          <p:spPr>
            <a:xfrm>
              <a:off x="6064056" y="2558437"/>
              <a:ext cx="2787943" cy="369332"/>
            </a:xfrm>
            <a:prstGeom prst="rect">
              <a:avLst/>
            </a:prstGeom>
          </p:spPr>
          <p:txBody>
            <a:bodyPr wrap="none">
              <a:spAutoFit/>
            </a:bodyPr>
            <a:lstStyle/>
            <a:p>
              <a:r>
                <a:rPr lang="fr-CH" sz="1800" dirty="0">
                  <a:latin typeface="Univers" charset="0"/>
                  <a:sym typeface="Wingdings 3" charset="0"/>
                </a:rPr>
                <a:t>15 bis </a:t>
              </a:r>
              <a:r>
                <a:rPr lang="fr-CH" sz="1800">
                  <a:latin typeface="Univers" charset="0"/>
                  <a:sym typeface="Wingdings 3" charset="0"/>
                </a:rPr>
                <a:t>30 </a:t>
              </a:r>
              <a:r>
                <a:rPr lang="fr-CH" sz="1800" dirty="0">
                  <a:latin typeface="Univers" charset="0"/>
                  <a:sym typeface="Wingdings 3" charset="0"/>
                </a:rPr>
                <a:t>mg </a:t>
              </a:r>
              <a:r>
                <a:rPr lang="fr-CH" sz="1800">
                  <a:latin typeface="Univers" charset="0"/>
                  <a:sym typeface="Wingdings 3" charset="0"/>
                </a:rPr>
                <a:t>Oxazepam</a:t>
              </a:r>
              <a:endParaRPr lang="fr-CH" sz="1800" dirty="0">
                <a:latin typeface="Univers" charset="0"/>
                <a:sym typeface="Wingdings 3" charset="0"/>
              </a:endParaRPr>
            </a:p>
          </p:txBody>
        </p:sp>
        <p:cxnSp>
          <p:nvCxnSpPr>
            <p:cNvPr id="20" name="Gerade Verbindung 19"/>
            <p:cNvCxnSpPr>
              <a:stCxn id="3" idx="3"/>
              <a:endCxn id="18" idx="1"/>
            </p:cNvCxnSpPr>
            <p:nvPr/>
          </p:nvCxnSpPr>
          <p:spPr>
            <a:xfrm flipV="1">
              <a:off x="4642740" y="2743103"/>
              <a:ext cx="1421316" cy="1"/>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sp>
          <p:nvSpPr>
            <p:cNvPr id="21" name="Rechteck 20"/>
            <p:cNvSpPr/>
            <p:nvPr/>
          </p:nvSpPr>
          <p:spPr>
            <a:xfrm>
              <a:off x="5047929" y="2419878"/>
              <a:ext cx="612517" cy="276999"/>
            </a:xfrm>
            <a:prstGeom prst="rect">
              <a:avLst/>
            </a:prstGeom>
          </p:spPr>
          <p:txBody>
            <a:bodyPr wrap="none">
              <a:spAutoFit/>
            </a:bodyPr>
            <a:lstStyle/>
            <a:p>
              <a:r>
                <a:rPr lang="fr-CH" sz="1200">
                  <a:latin typeface="Univers" charset="0"/>
                </a:rPr>
                <a:t>8 </a:t>
              </a:r>
              <a:r>
                <a:rPr lang="fr-CH" sz="1200" dirty="0">
                  <a:latin typeface="Univers" charset="0"/>
                </a:rPr>
                <a:t>– 15</a:t>
              </a:r>
              <a:endParaRPr lang="fr-CH" sz="1200" dirty="0"/>
            </a:p>
          </p:txBody>
        </p:sp>
      </p:grpSp>
      <p:grpSp>
        <p:nvGrpSpPr>
          <p:cNvPr id="31" name="Gruppierung 30"/>
          <p:cNvGrpSpPr/>
          <p:nvPr/>
        </p:nvGrpSpPr>
        <p:grpSpPr>
          <a:xfrm>
            <a:off x="3278256" y="2817816"/>
            <a:ext cx="2579553" cy="1723652"/>
            <a:chOff x="3278256" y="2817816"/>
            <a:chExt cx="2579553" cy="1723652"/>
          </a:xfrm>
        </p:grpSpPr>
        <p:sp>
          <p:nvSpPr>
            <p:cNvPr id="22" name="Rechteck 21"/>
            <p:cNvSpPr/>
            <p:nvPr/>
          </p:nvSpPr>
          <p:spPr>
            <a:xfrm>
              <a:off x="3278256" y="3987470"/>
              <a:ext cx="2579553" cy="553998"/>
            </a:xfrm>
            <a:prstGeom prst="rect">
              <a:avLst/>
            </a:prstGeom>
          </p:spPr>
          <p:txBody>
            <a:bodyPr wrap="none">
              <a:spAutoFit/>
            </a:bodyPr>
            <a:lstStyle/>
            <a:p>
              <a:pPr algn="ctr"/>
              <a:r>
                <a:rPr lang="fr-CH" sz="1800" dirty="0">
                  <a:latin typeface="Univers" charset="0"/>
                  <a:sym typeface="Wingdings 3" charset="0"/>
                </a:rPr>
                <a:t>6 x 50-75mg/Tag </a:t>
              </a:r>
            </a:p>
            <a:p>
              <a:pPr algn="ctr"/>
              <a:r>
                <a:rPr lang="fr-CH" sz="1200">
                  <a:latin typeface="Univers" charset="0"/>
                  <a:sym typeface="Wingdings 3" charset="0"/>
                </a:rPr>
                <a:t>(Gefahr eines Delirium tremens!)</a:t>
              </a:r>
              <a:endParaRPr lang="fr-CH" sz="1200" dirty="0">
                <a:latin typeface="Univers" charset="0"/>
                <a:sym typeface="Wingdings 3" charset="0"/>
              </a:endParaRPr>
            </a:p>
          </p:txBody>
        </p:sp>
        <p:cxnSp>
          <p:nvCxnSpPr>
            <p:cNvPr id="24" name="Gerade Verbindung 23"/>
            <p:cNvCxnSpPr>
              <a:stCxn id="3" idx="2"/>
              <a:endCxn id="22" idx="0"/>
            </p:cNvCxnSpPr>
            <p:nvPr/>
          </p:nvCxnSpPr>
          <p:spPr>
            <a:xfrm>
              <a:off x="4568032" y="2817816"/>
              <a:ext cx="1" cy="1169654"/>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sp>
          <p:nvSpPr>
            <p:cNvPr id="25" name="Rechteck 24"/>
            <p:cNvSpPr/>
            <p:nvPr/>
          </p:nvSpPr>
          <p:spPr>
            <a:xfrm>
              <a:off x="4581829" y="3272880"/>
              <a:ext cx="488460" cy="276999"/>
            </a:xfrm>
            <a:prstGeom prst="rect">
              <a:avLst/>
            </a:prstGeom>
          </p:spPr>
          <p:txBody>
            <a:bodyPr wrap="none">
              <a:spAutoFit/>
            </a:bodyPr>
            <a:lstStyle/>
            <a:p>
              <a:r>
                <a:rPr lang="fr-CH" sz="1200">
                  <a:latin typeface="Univers" charset="0"/>
                  <a:sym typeface="Wingdings 3" charset="0"/>
                </a:rPr>
                <a:t>&gt; </a:t>
              </a:r>
              <a:r>
                <a:rPr lang="fr-CH" sz="1200" dirty="0">
                  <a:latin typeface="Univers" charset="0"/>
                  <a:sym typeface="Wingdings 3" charset="0"/>
                </a:rPr>
                <a:t>15</a:t>
              </a:r>
              <a:endParaRPr lang="fr-CH" sz="1200" dirty="0"/>
            </a:p>
          </p:txBody>
        </p:sp>
      </p:grpSp>
      <p:sp>
        <p:nvSpPr>
          <p:cNvPr id="27" name="Rechteck 26"/>
          <p:cNvSpPr/>
          <p:nvPr/>
        </p:nvSpPr>
        <p:spPr>
          <a:xfrm>
            <a:off x="2085689" y="4966368"/>
            <a:ext cx="4964686" cy="369332"/>
          </a:xfrm>
          <a:prstGeom prst="rect">
            <a:avLst/>
          </a:prstGeom>
        </p:spPr>
        <p:txBody>
          <a:bodyPr wrap="square">
            <a:spAutoFit/>
          </a:bodyPr>
          <a:lstStyle/>
          <a:p>
            <a:pPr algn="ctr"/>
            <a:r>
              <a:rPr lang="fr-CH" sz="1800" b="1">
                <a:latin typeface="Univers" charset="0"/>
              </a:rPr>
              <a:t>↓ 30</a:t>
            </a:r>
            <a:r>
              <a:rPr lang="fr-CH" sz="1800" b="1" dirty="0">
                <a:latin typeface="Univers" charset="0"/>
              </a:rPr>
              <a:t>% </a:t>
            </a:r>
            <a:r>
              <a:rPr lang="fr-CH" sz="1800" b="1">
                <a:latin typeface="Univers" charset="0"/>
              </a:rPr>
              <a:t>möglich ab dem 2. Tag</a:t>
            </a:r>
            <a:endParaRPr lang="fr-CH" sz="1800" b="1" dirty="0">
              <a:latin typeface="Univers" charset="0"/>
            </a:endParaRPr>
          </a:p>
        </p:txBody>
      </p:sp>
    </p:spTree>
    <p:extLst>
      <p:ext uri="{BB962C8B-B14F-4D97-AF65-F5344CB8AC3E}">
        <p14:creationId xmlns:p14="http://schemas.microsoft.com/office/powerpoint/2010/main" val="113785706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righ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30997"/>
          </a:xfrm>
          <a:noFill/>
          <a:ln>
            <a:miter lim="800000"/>
            <a:headEnd/>
            <a:tailEnd/>
          </a:ln>
        </p:spPr>
        <p:txBody>
          <a:bodyPr vert="horz" wrap="square" lIns="91440" tIns="45720" rIns="91440" bIns="45720" numCol="1" anchor="t" anchorCtr="0" compatLnSpc="1">
            <a:prstTxWarp prst="textNoShape">
              <a:avLst/>
            </a:prstTxWarp>
            <a:spAutoFit/>
          </a:bodyPr>
          <a:lstStyle/>
          <a:p>
            <a:pPr algn="ctr"/>
            <a:r>
              <a:rPr lang="fr-FR" sz="4800" b="1" dirty="0" err="1">
                <a:solidFill>
                  <a:srgbClr val="7F7F7F"/>
                </a:solidFill>
              </a:rPr>
              <a:t>Prämissen</a:t>
            </a:r>
            <a:endParaRPr lang="fr-FR" sz="4800" b="1" dirty="0">
              <a:solidFill>
                <a:srgbClr val="7F7F7F"/>
              </a:solidFill>
            </a:endParaRPr>
          </a:p>
        </p:txBody>
      </p:sp>
      <p:pic>
        <p:nvPicPr>
          <p:cNvPr id="3" name="Grafik 2">
            <a:extLst>
              <a:ext uri="{FF2B5EF4-FFF2-40B4-BE49-F238E27FC236}">
                <a16:creationId xmlns:a16="http://schemas.microsoft.com/office/drawing/2014/main" id="{2DA23BFD-CA69-F74D-BD80-24CA92E2AB5A}"/>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a:ext>
            </a:extLst>
          </a:blip>
          <a:stretch>
            <a:fillRect/>
          </a:stretch>
        </p:blipFill>
        <p:spPr>
          <a:xfrm>
            <a:off x="0" y="1342238"/>
            <a:ext cx="4121558" cy="4121558"/>
          </a:xfrm>
          <a:prstGeom prst="rect">
            <a:avLst/>
          </a:prstGeom>
        </p:spPr>
      </p:pic>
      <p:sp>
        <p:nvSpPr>
          <p:cNvPr id="6" name="Inhaltsplatzhalter 4"/>
          <p:cNvSpPr txBox="1">
            <a:spLocks/>
          </p:cNvSpPr>
          <p:nvPr/>
        </p:nvSpPr>
        <p:spPr>
          <a:xfrm>
            <a:off x="3646071" y="2150364"/>
            <a:ext cx="5262711" cy="2684272"/>
          </a:xfrm>
          <a:prstGeom prst="rect">
            <a:avLst/>
          </a:prstGeom>
          <a:solidFill>
            <a:schemeClr val="bg1">
              <a:alpha val="80000"/>
            </a:schemeClr>
          </a:solidFill>
        </p:spPr>
        <p:txBody>
          <a:bodyPr/>
          <a:lst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a:lstStyle>
          <a:p>
            <a:pPr marL="268288" indent="-268288">
              <a:spcAft>
                <a:spcPts val="1200"/>
              </a:spcAft>
              <a:buClr>
                <a:srgbClr val="9FD0AB"/>
              </a:buClr>
              <a:buFont typeface="Arial"/>
              <a:buChar char="•"/>
            </a:pPr>
            <a:r>
              <a:rPr lang="fr-FR" sz="2000" dirty="0" err="1"/>
              <a:t>Menschliches</a:t>
            </a:r>
            <a:r>
              <a:rPr lang="fr-FR" sz="2000" dirty="0"/>
              <a:t> </a:t>
            </a:r>
            <a:r>
              <a:rPr lang="fr-FR" sz="2000" dirty="0" err="1"/>
              <a:t>Gehirn</a:t>
            </a:r>
            <a:r>
              <a:rPr lang="fr-FR" sz="2000" dirty="0"/>
              <a:t> </a:t>
            </a:r>
            <a:r>
              <a:rPr lang="fr-FR" sz="2000" dirty="0" err="1"/>
              <a:t>ein</a:t>
            </a:r>
            <a:r>
              <a:rPr lang="fr-FR" sz="2000" dirty="0"/>
              <a:t> </a:t>
            </a:r>
            <a:r>
              <a:rPr lang="fr-FR" sz="2000" dirty="0" err="1"/>
              <a:t>Ergebnis</a:t>
            </a:r>
            <a:r>
              <a:rPr lang="fr-FR" sz="2000" dirty="0"/>
              <a:t> der Evolution</a:t>
            </a:r>
          </a:p>
          <a:p>
            <a:pPr marL="620713" indent="-268288">
              <a:lnSpc>
                <a:spcPts val="2600"/>
              </a:lnSpc>
              <a:spcAft>
                <a:spcPts val="1200"/>
              </a:spcAft>
              <a:buClr>
                <a:srgbClr val="9FD0AB"/>
              </a:buClr>
              <a:buFont typeface="Arial"/>
              <a:buChar char="•"/>
            </a:pPr>
            <a:r>
              <a:rPr lang="fr-FR" sz="2000" i="1" dirty="0" err="1"/>
              <a:t>Lernorgan</a:t>
            </a:r>
            <a:endParaRPr lang="fr-FR" sz="2000" i="1" dirty="0"/>
          </a:p>
          <a:p>
            <a:pPr marL="620713" indent="-268288">
              <a:lnSpc>
                <a:spcPts val="2600"/>
              </a:lnSpc>
              <a:spcAft>
                <a:spcPts val="1200"/>
              </a:spcAft>
              <a:buClr>
                <a:srgbClr val="9FD0AB"/>
              </a:buClr>
              <a:buFont typeface="Arial"/>
              <a:buChar char="•"/>
            </a:pPr>
            <a:r>
              <a:rPr lang="fr-FR" sz="2000" dirty="0" err="1"/>
              <a:t>Verstärkung</a:t>
            </a:r>
            <a:r>
              <a:rPr lang="fr-FR" sz="2000" dirty="0"/>
              <a:t> </a:t>
            </a:r>
            <a:r>
              <a:rPr lang="fr-FR" sz="2000" dirty="0" err="1"/>
              <a:t>von</a:t>
            </a:r>
            <a:r>
              <a:rPr lang="fr-FR" sz="2000" dirty="0"/>
              <a:t> </a:t>
            </a:r>
            <a:r>
              <a:rPr lang="fr-FR" sz="2000" dirty="0" err="1"/>
              <a:t>Verhaltensweisen</a:t>
            </a:r>
            <a:r>
              <a:rPr lang="fr-FR" sz="2000" dirty="0"/>
              <a:t>, die </a:t>
            </a:r>
            <a:r>
              <a:rPr lang="fr-FR" sz="2000" dirty="0" err="1"/>
              <a:t>für</a:t>
            </a:r>
            <a:r>
              <a:rPr lang="fr-FR" sz="2000" dirty="0"/>
              <a:t> den </a:t>
            </a:r>
            <a:r>
              <a:rPr lang="fr-FR" sz="2000" dirty="0" err="1"/>
              <a:t>Fortbestand</a:t>
            </a:r>
            <a:r>
              <a:rPr lang="fr-FR" sz="2000" dirty="0"/>
              <a:t> der Gene "</a:t>
            </a:r>
            <a:r>
              <a:rPr lang="fr-FR" sz="2000" dirty="0" err="1"/>
              <a:t>nützlich</a:t>
            </a:r>
            <a:r>
              <a:rPr lang="fr-FR" sz="2000" dirty="0"/>
              <a:t>" </a:t>
            </a:r>
            <a:r>
              <a:rPr lang="fr-FR" sz="2000" dirty="0" err="1"/>
              <a:t>sind</a:t>
            </a:r>
            <a:endParaRPr lang="fr-FR" sz="2000" dirty="0"/>
          </a:p>
        </p:txBody>
      </p:sp>
    </p:spTree>
    <p:extLst>
      <p:ext uri="{BB962C8B-B14F-4D97-AF65-F5344CB8AC3E}">
        <p14:creationId xmlns:p14="http://schemas.microsoft.com/office/powerpoint/2010/main" val="78520524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left)">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2"/>
          <p:cNvSpPr txBox="1">
            <a:spLocks noChangeArrowheads="1"/>
          </p:cNvSpPr>
          <p:nvPr/>
        </p:nvSpPr>
        <p:spPr bwMode="auto">
          <a:xfrm>
            <a:off x="2091228" y="157544"/>
            <a:ext cx="4961615" cy="1692771"/>
          </a:xfrm>
          <a:prstGeom prst="rect">
            <a:avLst/>
          </a:prstGeom>
          <a:noFill/>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4400" b="1">
                <a:solidFill>
                  <a:srgbClr val="7F7F7F"/>
                </a:solidFill>
              </a:defRPr>
            </a:lvl1pPr>
            <a:lvl2pPr>
              <a:defRPr sz="3600">
                <a:solidFill>
                  <a:srgbClr val="595959"/>
                </a:solidFill>
              </a:defRPr>
            </a:lvl2pPr>
            <a:lvl3pPr>
              <a:defRPr sz="3600">
                <a:solidFill>
                  <a:srgbClr val="595959"/>
                </a:solidFill>
              </a:defRPr>
            </a:lvl3pPr>
            <a:lvl4pPr>
              <a:defRPr sz="3600">
                <a:solidFill>
                  <a:srgbClr val="595959"/>
                </a:solidFill>
              </a:defRPr>
            </a:lvl4pPr>
            <a:lvl5pPr>
              <a:defRPr sz="3600">
                <a:solidFill>
                  <a:srgbClr val="595959"/>
                </a:solidFill>
              </a:defRPr>
            </a:lvl5pPr>
            <a:lvl6pPr indent="457200">
              <a:defRPr sz="3600">
                <a:solidFill>
                  <a:srgbClr val="595959"/>
                </a:solidFill>
              </a:defRPr>
            </a:lvl6pPr>
            <a:lvl7pPr indent="914400">
              <a:defRPr sz="3600">
                <a:solidFill>
                  <a:srgbClr val="595959"/>
                </a:solidFill>
              </a:defRPr>
            </a:lvl7pPr>
            <a:lvl8pPr indent="1371600">
              <a:defRPr sz="3600">
                <a:solidFill>
                  <a:srgbClr val="595959"/>
                </a:solidFill>
              </a:defRPr>
            </a:lvl8pPr>
            <a:lvl9pPr indent="1828800">
              <a:defRPr sz="3600">
                <a:solidFill>
                  <a:srgbClr val="595959"/>
                </a:solidFill>
              </a:defRPr>
            </a:lvl9pPr>
          </a:lstStyle>
          <a:p>
            <a:r>
              <a:rPr lang="fr-FR" sz="3600" dirty="0" err="1"/>
              <a:t>Alkoholentzug</a:t>
            </a:r>
            <a:endParaRPr lang="fr-FR" sz="3600" dirty="0"/>
          </a:p>
          <a:p>
            <a:r>
              <a:rPr lang="fr-FR" sz="2000" b="0" dirty="0" err="1"/>
              <a:t>Hohes</a:t>
            </a:r>
            <a:r>
              <a:rPr lang="fr-FR" sz="2000" b="0" dirty="0"/>
              <a:t> </a:t>
            </a:r>
            <a:r>
              <a:rPr lang="fr-FR" sz="2000" b="0" dirty="0" err="1"/>
              <a:t>Risiko</a:t>
            </a:r>
            <a:r>
              <a:rPr lang="fr-FR" sz="2000" b="0" dirty="0"/>
              <a:t> </a:t>
            </a:r>
            <a:r>
              <a:rPr lang="fr-FR" sz="2000" b="0" dirty="0" err="1"/>
              <a:t>eines</a:t>
            </a:r>
            <a:r>
              <a:rPr lang="fr-FR" sz="2000" b="0" dirty="0"/>
              <a:t> </a:t>
            </a:r>
            <a:r>
              <a:rPr lang="fr-FR" sz="2000" b="0" dirty="0" err="1"/>
              <a:t>komplizierten</a:t>
            </a:r>
            <a:r>
              <a:rPr lang="fr-FR" sz="2000" b="0" dirty="0"/>
              <a:t> </a:t>
            </a:r>
            <a:r>
              <a:rPr lang="fr-FR" sz="2000" b="0" dirty="0" err="1"/>
              <a:t>Entzugs</a:t>
            </a:r>
            <a:endParaRPr lang="fr-FR" sz="2000" b="0" dirty="0"/>
          </a:p>
          <a:p>
            <a:pPr rtl="0" latinLnBrk="1" hangingPunct="0"/>
            <a:endParaRPr lang="fr-CH" sz="1200" b="0" dirty="0">
              <a:solidFill>
                <a:srgbClr val="000000"/>
              </a:solidFill>
            </a:endParaRPr>
          </a:p>
          <a:p>
            <a:pPr rtl="0" latinLnBrk="1" hangingPunct="0"/>
            <a:r>
              <a:rPr lang="fr-CH" sz="1200" b="0" dirty="0" err="1">
                <a:solidFill>
                  <a:srgbClr val="000000"/>
                </a:solidFill>
              </a:rPr>
              <a:t>Stationärer</a:t>
            </a:r>
            <a:r>
              <a:rPr lang="fr-CH" sz="1200" b="0" dirty="0">
                <a:solidFill>
                  <a:srgbClr val="000000"/>
                </a:solidFill>
              </a:rPr>
              <a:t> </a:t>
            </a:r>
            <a:r>
              <a:rPr lang="fr-CH" sz="1200" b="0" dirty="0" err="1">
                <a:solidFill>
                  <a:srgbClr val="000000"/>
                </a:solidFill>
              </a:rPr>
              <a:t>Entzug</a:t>
            </a:r>
            <a:r>
              <a:rPr lang="fr-CH" sz="1200" b="0" dirty="0">
                <a:solidFill>
                  <a:srgbClr val="000000"/>
                </a:solidFill>
              </a:rPr>
              <a:t> </a:t>
            </a:r>
            <a:r>
              <a:rPr lang="fr-CH" sz="1200" b="0" dirty="0" err="1">
                <a:solidFill>
                  <a:srgbClr val="000000"/>
                </a:solidFill>
              </a:rPr>
              <a:t>empfohlen</a:t>
            </a:r>
            <a:endParaRPr lang="fr-CH" sz="1200" b="0" dirty="0">
              <a:solidFill>
                <a:srgbClr val="000000"/>
              </a:solidFill>
            </a:endParaRPr>
          </a:p>
          <a:p>
            <a:pPr rtl="0" latinLnBrk="1" hangingPunct="0"/>
            <a:r>
              <a:rPr lang="fr-CH" sz="1200" dirty="0" err="1">
                <a:solidFill>
                  <a:srgbClr val="000000"/>
                </a:solidFill>
              </a:rPr>
              <a:t>Gute</a:t>
            </a:r>
            <a:r>
              <a:rPr lang="fr-CH" sz="1200" dirty="0">
                <a:solidFill>
                  <a:srgbClr val="000000"/>
                </a:solidFill>
              </a:rPr>
              <a:t> </a:t>
            </a:r>
            <a:r>
              <a:rPr lang="fr-CH" sz="1200" dirty="0" err="1">
                <a:solidFill>
                  <a:srgbClr val="000000"/>
                </a:solidFill>
              </a:rPr>
              <a:t>Abdeckung</a:t>
            </a:r>
            <a:r>
              <a:rPr lang="fr-CH" sz="1200" dirty="0">
                <a:solidFill>
                  <a:srgbClr val="000000"/>
                </a:solidFill>
              </a:rPr>
              <a:t> mit </a:t>
            </a:r>
            <a:r>
              <a:rPr lang="fr-CH" sz="1200" dirty="0" err="1">
                <a:solidFill>
                  <a:srgbClr val="000000"/>
                </a:solidFill>
              </a:rPr>
              <a:t>Benzodiazepinen</a:t>
            </a:r>
            <a:r>
              <a:rPr lang="fr-CH" sz="1200" dirty="0">
                <a:solidFill>
                  <a:srgbClr val="000000"/>
                </a:solidFill>
              </a:rPr>
              <a:t> </a:t>
            </a:r>
            <a:r>
              <a:rPr lang="fr-CH" sz="1200" dirty="0" err="1">
                <a:solidFill>
                  <a:srgbClr val="000000"/>
                </a:solidFill>
              </a:rPr>
              <a:t>gewährleisten</a:t>
            </a:r>
            <a:r>
              <a:rPr lang="fr-CH" sz="1200" dirty="0">
                <a:solidFill>
                  <a:srgbClr val="000000"/>
                </a:solidFill>
              </a:rPr>
              <a:t> </a:t>
            </a:r>
          </a:p>
          <a:p>
            <a:pPr rtl="0" latinLnBrk="1" hangingPunct="0"/>
            <a:r>
              <a:rPr lang="fr-CH" sz="1200" b="0" dirty="0">
                <a:solidFill>
                  <a:srgbClr val="000000"/>
                </a:solidFill>
              </a:rPr>
              <a:t>(</a:t>
            </a:r>
            <a:r>
              <a:rPr lang="fr-CH" sz="1200" b="0" dirty="0" err="1">
                <a:solidFill>
                  <a:srgbClr val="000000"/>
                </a:solidFill>
              </a:rPr>
              <a:t>eher</a:t>
            </a:r>
            <a:r>
              <a:rPr lang="fr-CH" sz="1200" b="0" dirty="0">
                <a:solidFill>
                  <a:srgbClr val="000000"/>
                </a:solidFill>
              </a:rPr>
              <a:t> </a:t>
            </a:r>
            <a:r>
              <a:rPr lang="fr-CH" sz="1200" b="0" dirty="0" err="1">
                <a:solidFill>
                  <a:srgbClr val="000000"/>
                </a:solidFill>
              </a:rPr>
              <a:t>hohe</a:t>
            </a:r>
            <a:r>
              <a:rPr lang="fr-CH" sz="1200" b="0" dirty="0">
                <a:solidFill>
                  <a:srgbClr val="000000"/>
                </a:solidFill>
              </a:rPr>
              <a:t> </a:t>
            </a:r>
            <a:r>
              <a:rPr lang="fr-CH" sz="1200" b="0" dirty="0" err="1">
                <a:solidFill>
                  <a:srgbClr val="000000"/>
                </a:solidFill>
              </a:rPr>
              <a:t>Dosen</a:t>
            </a:r>
            <a:r>
              <a:rPr lang="fr-CH" sz="1200" b="0" dirty="0">
                <a:solidFill>
                  <a:srgbClr val="000000"/>
                </a:solidFill>
              </a:rPr>
              <a:t>)</a:t>
            </a:r>
          </a:p>
        </p:txBody>
      </p:sp>
      <p:grpSp>
        <p:nvGrpSpPr>
          <p:cNvPr id="7" name="Gruppieren 6">
            <a:extLst>
              <a:ext uri="{FF2B5EF4-FFF2-40B4-BE49-F238E27FC236}">
                <a16:creationId xmlns:a16="http://schemas.microsoft.com/office/drawing/2014/main" id="{DC4C5136-D45A-084B-A7F7-F1EB1495C4C8}"/>
              </a:ext>
            </a:extLst>
          </p:cNvPr>
          <p:cNvGrpSpPr/>
          <p:nvPr/>
        </p:nvGrpSpPr>
        <p:grpSpPr>
          <a:xfrm>
            <a:off x="714924" y="2353892"/>
            <a:ext cx="1218408" cy="1113987"/>
            <a:chOff x="714924" y="2353892"/>
            <a:chExt cx="1218408" cy="1113987"/>
          </a:xfrm>
        </p:grpSpPr>
        <p:pic>
          <p:nvPicPr>
            <p:cNvPr id="2" name="Bild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924" y="2522559"/>
              <a:ext cx="412002" cy="351807"/>
            </a:xfrm>
            <a:prstGeom prst="rect">
              <a:avLst/>
            </a:prstGeom>
          </p:spPr>
        </p:pic>
        <p:pic>
          <p:nvPicPr>
            <p:cNvPr id="5" name="Bild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1047" y="2353892"/>
              <a:ext cx="689140" cy="689140"/>
            </a:xfrm>
            <a:prstGeom prst="roundRect">
              <a:avLst/>
            </a:prstGeom>
            <a:ln>
              <a:solidFill>
                <a:srgbClr val="7F7F7F"/>
              </a:solidFill>
            </a:ln>
          </p:spPr>
        </p:pic>
        <p:sp>
          <p:nvSpPr>
            <p:cNvPr id="6" name="Textfeld 5"/>
            <p:cNvSpPr txBox="1"/>
            <p:nvPr/>
          </p:nvSpPr>
          <p:spPr>
            <a:xfrm>
              <a:off x="1236668" y="3006216"/>
              <a:ext cx="69666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CH" sz="1200" b="0" i="0" u="none" strike="noStrike" cap="none" spc="0" normalizeH="0" baseline="0" dirty="0">
                  <a:ln>
                    <a:noFill/>
                  </a:ln>
                  <a:solidFill>
                    <a:srgbClr val="000000"/>
                  </a:solidFill>
                  <a:effectLst/>
                  <a:uFillTx/>
                  <a:latin typeface="Arial"/>
                  <a:ea typeface="Arial"/>
                  <a:cs typeface="Arial"/>
                  <a:sym typeface="Arial"/>
                </a:rPr>
                <a:t>Delirium </a:t>
              </a:r>
            </a:p>
            <a:p>
              <a:pPr marL="0" marR="0" indent="0" algn="l" defTabSz="457200" rtl="0" fontAlgn="auto" latinLnBrk="1" hangingPunct="0">
                <a:lnSpc>
                  <a:spcPct val="100000"/>
                </a:lnSpc>
                <a:spcBef>
                  <a:spcPts val="0"/>
                </a:spcBef>
                <a:spcAft>
                  <a:spcPts val="0"/>
                </a:spcAft>
                <a:buClrTx/>
                <a:buSzTx/>
                <a:buFontTx/>
                <a:buNone/>
                <a:tabLst/>
              </a:pPr>
              <a:r>
                <a:rPr kumimoji="0" lang="fr-CH" sz="1200" b="0" i="0" u="none" strike="noStrike" cap="none" spc="0" normalizeH="0" baseline="0" dirty="0">
                  <a:ln>
                    <a:noFill/>
                  </a:ln>
                  <a:solidFill>
                    <a:srgbClr val="000000"/>
                  </a:solidFill>
                  <a:effectLst/>
                  <a:uFillTx/>
                  <a:latin typeface="Arial"/>
                  <a:ea typeface="Arial"/>
                  <a:cs typeface="Arial"/>
                  <a:sym typeface="Arial"/>
                </a:rPr>
                <a:t>tremens</a:t>
              </a:r>
            </a:p>
          </p:txBody>
        </p:sp>
      </p:grpSp>
      <p:grpSp>
        <p:nvGrpSpPr>
          <p:cNvPr id="8" name="Gruppieren 7">
            <a:extLst>
              <a:ext uri="{FF2B5EF4-FFF2-40B4-BE49-F238E27FC236}">
                <a16:creationId xmlns:a16="http://schemas.microsoft.com/office/drawing/2014/main" id="{38FF3182-5FC5-4E4D-8396-2B7859DB92EF}"/>
              </a:ext>
            </a:extLst>
          </p:cNvPr>
          <p:cNvGrpSpPr/>
          <p:nvPr/>
        </p:nvGrpSpPr>
        <p:grpSpPr>
          <a:xfrm>
            <a:off x="714924" y="3824063"/>
            <a:ext cx="1347282" cy="982896"/>
            <a:chOff x="714924" y="3824063"/>
            <a:chExt cx="1347282" cy="982896"/>
          </a:xfrm>
        </p:grpSpPr>
        <p:pic>
          <p:nvPicPr>
            <p:cNvPr id="14" name="Bild 13"/>
            <p:cNvPicPr>
              <a:picLocks noChangeAspect="1"/>
            </p:cNvPicPr>
            <p:nvPr/>
          </p:nvPicPr>
          <p:blipFill>
            <a:blip r:embed="rId4" cstate="screen">
              <a:extLst>
                <a:ext uri="{BEBA8EAE-BF5A-486C-A8C5-ECC9F3942E4B}">
                  <a14:imgProps xmlns:a14="http://schemas.microsoft.com/office/drawing/2010/main">
                    <a14:imgLayer r:embed="rId5">
                      <a14:imgEffect>
                        <a14:artisticPhotocopy trans="80000"/>
                      </a14:imgEffect>
                    </a14:imgLayer>
                  </a14:imgProps>
                </a:ext>
                <a:ext uri="{28A0092B-C50C-407E-A947-70E740481C1C}">
                  <a14:useLocalDpi xmlns:a14="http://schemas.microsoft.com/office/drawing/2010/main"/>
                </a:ext>
              </a:extLst>
            </a:blip>
            <a:stretch>
              <a:fillRect/>
            </a:stretch>
          </p:blipFill>
          <p:spPr>
            <a:xfrm>
              <a:off x="1204729" y="3824063"/>
              <a:ext cx="701777" cy="701777"/>
            </a:xfrm>
            <a:prstGeom prst="roundRect">
              <a:avLst/>
            </a:prstGeom>
            <a:ln>
              <a:solidFill>
                <a:srgbClr val="7F7F7F"/>
              </a:solidFill>
            </a:ln>
          </p:spPr>
        </p:pic>
        <p:sp>
          <p:nvSpPr>
            <p:cNvPr id="9" name="Textfeld 8"/>
            <p:cNvSpPr txBox="1"/>
            <p:nvPr/>
          </p:nvSpPr>
          <p:spPr>
            <a:xfrm>
              <a:off x="1109062" y="4529962"/>
              <a:ext cx="953144"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fr-CH" sz="1200" dirty="0" err="1">
                  <a:solidFill>
                    <a:srgbClr val="000000"/>
                  </a:solidFill>
                </a:rPr>
                <a:t>Krampfanfall</a:t>
              </a:r>
              <a:endParaRPr kumimoji="0" lang="fr-CH" sz="1200" b="0" i="0" u="none" strike="noStrike" cap="none" spc="0" normalizeH="0" baseline="0" dirty="0">
                <a:ln>
                  <a:noFill/>
                </a:ln>
                <a:solidFill>
                  <a:srgbClr val="000000"/>
                </a:solidFill>
                <a:effectLst/>
                <a:uFillTx/>
                <a:latin typeface="Arial"/>
                <a:ea typeface="Arial"/>
                <a:cs typeface="Arial"/>
                <a:sym typeface="Arial"/>
              </a:endParaRPr>
            </a:p>
          </p:txBody>
        </p:sp>
        <p:pic>
          <p:nvPicPr>
            <p:cNvPr id="26" name="Bild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924" y="4067930"/>
              <a:ext cx="412002" cy="351807"/>
            </a:xfrm>
            <a:prstGeom prst="rect">
              <a:avLst/>
            </a:prstGeom>
          </p:spPr>
        </p:pic>
      </p:grpSp>
      <p:grpSp>
        <p:nvGrpSpPr>
          <p:cNvPr id="4" name="Gruppieren 3">
            <a:extLst>
              <a:ext uri="{FF2B5EF4-FFF2-40B4-BE49-F238E27FC236}">
                <a16:creationId xmlns:a16="http://schemas.microsoft.com/office/drawing/2014/main" id="{F0640234-AD5B-C746-B529-7D3C12468F09}"/>
              </a:ext>
            </a:extLst>
          </p:cNvPr>
          <p:cNvGrpSpPr/>
          <p:nvPr/>
        </p:nvGrpSpPr>
        <p:grpSpPr>
          <a:xfrm>
            <a:off x="498056" y="2008206"/>
            <a:ext cx="1917516" cy="3670316"/>
            <a:chOff x="498056" y="2008206"/>
            <a:chExt cx="1917516" cy="3670316"/>
          </a:xfrm>
        </p:grpSpPr>
        <p:sp>
          <p:nvSpPr>
            <p:cNvPr id="29" name="Abgerundetes Rechteck 28"/>
            <p:cNvSpPr/>
            <p:nvPr/>
          </p:nvSpPr>
          <p:spPr>
            <a:xfrm>
              <a:off x="498056" y="2008206"/>
              <a:ext cx="1917516" cy="3331879"/>
            </a:xfrm>
            <a:prstGeom prst="roundRect">
              <a:avLst/>
            </a:prstGeom>
            <a:noFill/>
            <a:ln w="25400" cap="flat">
              <a:solidFill>
                <a:srgbClr val="7F7F7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fr-CH" sz="1600" b="0" i="0" u="none" strike="noStrike" cap="none" spc="0" normalizeH="0" baseline="0" dirty="0">
                <a:ln>
                  <a:noFill/>
                </a:ln>
                <a:solidFill>
                  <a:schemeClr val="bg1"/>
                </a:solidFill>
                <a:effectLst/>
                <a:uFillTx/>
                <a:latin typeface="Arial"/>
                <a:ea typeface="Arial"/>
                <a:cs typeface="Arial"/>
                <a:sym typeface="Arial"/>
              </a:endParaRPr>
            </a:p>
          </p:txBody>
        </p:sp>
        <p:sp>
          <p:nvSpPr>
            <p:cNvPr id="30" name="Textfeld 29"/>
            <p:cNvSpPr txBox="1"/>
            <p:nvPr/>
          </p:nvSpPr>
          <p:spPr>
            <a:xfrm>
              <a:off x="843187" y="5370747"/>
              <a:ext cx="1227257"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fr-CH" sz="1400" i="1" u="none" strike="noStrike" cap="none" spc="0" normalizeH="0" baseline="0" dirty="0" err="1">
                  <a:ln>
                    <a:noFill/>
                  </a:ln>
                  <a:solidFill>
                    <a:srgbClr val="000000"/>
                  </a:solidFill>
                  <a:effectLst/>
                  <a:uFillTx/>
                  <a:latin typeface="Arial"/>
                  <a:ea typeface="Arial"/>
                  <a:cs typeface="Arial"/>
                  <a:sym typeface="Arial"/>
                </a:rPr>
                <a:t>Vorgeschichte</a:t>
              </a:r>
              <a:endParaRPr kumimoji="0" lang="fr-CH" sz="1400" i="1" u="none" strike="noStrike" cap="none" spc="0" normalizeH="0" baseline="0" dirty="0">
                <a:ln>
                  <a:noFill/>
                </a:ln>
                <a:solidFill>
                  <a:srgbClr val="000000"/>
                </a:solidFill>
                <a:effectLst/>
                <a:uFillTx/>
                <a:latin typeface="Arial"/>
                <a:ea typeface="Arial"/>
                <a:cs typeface="Arial"/>
                <a:sym typeface="Arial"/>
              </a:endParaRPr>
            </a:p>
          </p:txBody>
        </p:sp>
      </p:grpSp>
      <p:grpSp>
        <p:nvGrpSpPr>
          <p:cNvPr id="10" name="Gruppieren 9">
            <a:extLst>
              <a:ext uri="{FF2B5EF4-FFF2-40B4-BE49-F238E27FC236}">
                <a16:creationId xmlns:a16="http://schemas.microsoft.com/office/drawing/2014/main" id="{E8439DA6-C46D-7C41-8CCD-6136024ADF7D}"/>
              </a:ext>
            </a:extLst>
          </p:cNvPr>
          <p:cNvGrpSpPr/>
          <p:nvPr/>
        </p:nvGrpSpPr>
        <p:grpSpPr>
          <a:xfrm>
            <a:off x="2629939" y="2008206"/>
            <a:ext cx="5878145" cy="3673292"/>
            <a:chOff x="2629939" y="2008206"/>
            <a:chExt cx="5878145" cy="3673292"/>
          </a:xfrm>
        </p:grpSpPr>
        <p:sp>
          <p:nvSpPr>
            <p:cNvPr id="31" name="Abgerundetes Rechteck 30"/>
            <p:cNvSpPr/>
            <p:nvPr/>
          </p:nvSpPr>
          <p:spPr>
            <a:xfrm>
              <a:off x="2629939" y="2008206"/>
              <a:ext cx="5878145" cy="3331879"/>
            </a:xfrm>
            <a:prstGeom prst="roundRect">
              <a:avLst/>
            </a:prstGeom>
            <a:noFill/>
            <a:ln w="25400" cap="flat">
              <a:solidFill>
                <a:srgbClr val="7F7F7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fr-CH" sz="1600" b="0" i="0" u="none" strike="noStrike" cap="none" spc="0" normalizeH="0" baseline="0" dirty="0">
                <a:ln>
                  <a:noFill/>
                </a:ln>
                <a:solidFill>
                  <a:schemeClr val="bg1"/>
                </a:solidFill>
                <a:effectLst/>
                <a:uFillTx/>
                <a:latin typeface="Arial"/>
                <a:ea typeface="Arial"/>
                <a:cs typeface="Arial"/>
                <a:sym typeface="Arial"/>
              </a:endParaRPr>
            </a:p>
          </p:txBody>
        </p:sp>
        <p:sp>
          <p:nvSpPr>
            <p:cNvPr id="32" name="Textfeld 31"/>
            <p:cNvSpPr txBox="1"/>
            <p:nvPr/>
          </p:nvSpPr>
          <p:spPr>
            <a:xfrm>
              <a:off x="5253543" y="5373723"/>
              <a:ext cx="630941"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fr-CH" sz="1400" i="1" u="none" strike="noStrike" cap="none" spc="0" normalizeH="0" baseline="0" dirty="0" err="1">
                  <a:ln>
                    <a:noFill/>
                  </a:ln>
                  <a:solidFill>
                    <a:srgbClr val="000000"/>
                  </a:solidFill>
                  <a:effectLst/>
                  <a:uFillTx/>
                  <a:latin typeface="Arial"/>
                  <a:ea typeface="Arial"/>
                  <a:cs typeface="Arial"/>
                  <a:sym typeface="Arial"/>
                </a:rPr>
                <a:t>Aktuell</a:t>
              </a:r>
              <a:endParaRPr kumimoji="0" lang="fr-CH" sz="1400" i="1" u="none" strike="noStrike" cap="none" spc="0" normalizeH="0" baseline="0" dirty="0">
                <a:ln>
                  <a:noFill/>
                </a:ln>
                <a:solidFill>
                  <a:srgbClr val="000000"/>
                </a:solidFill>
                <a:effectLst/>
                <a:uFillTx/>
                <a:latin typeface="Arial"/>
                <a:ea typeface="Arial"/>
                <a:cs typeface="Arial"/>
                <a:sym typeface="Arial"/>
              </a:endParaRPr>
            </a:p>
          </p:txBody>
        </p:sp>
      </p:grpSp>
      <p:grpSp>
        <p:nvGrpSpPr>
          <p:cNvPr id="11" name="Gruppieren 10">
            <a:extLst>
              <a:ext uri="{FF2B5EF4-FFF2-40B4-BE49-F238E27FC236}">
                <a16:creationId xmlns:a16="http://schemas.microsoft.com/office/drawing/2014/main" id="{189AD782-FBAC-1E49-BAFE-7AEF58BF553F}"/>
              </a:ext>
            </a:extLst>
          </p:cNvPr>
          <p:cNvGrpSpPr/>
          <p:nvPr/>
        </p:nvGrpSpPr>
        <p:grpSpPr>
          <a:xfrm>
            <a:off x="3153821" y="2353892"/>
            <a:ext cx="1535831" cy="1301505"/>
            <a:chOff x="3153821" y="2353892"/>
            <a:chExt cx="1535831" cy="1301505"/>
          </a:xfrm>
        </p:grpSpPr>
        <p:pic>
          <p:nvPicPr>
            <p:cNvPr id="15" name="Bild 14"/>
            <p:cNvPicPr>
              <a:picLocks noChangeAspect="1"/>
            </p:cNvPicPr>
            <p:nvPr/>
          </p:nvPicPr>
          <p:blipFill>
            <a:blip r:embed="rId6" cstate="screen">
              <a:extLst>
                <a:ext uri="{BEBA8EAE-BF5A-486C-A8C5-ECC9F3942E4B}">
                  <a14:imgProps xmlns:a14="http://schemas.microsoft.com/office/drawing/2010/main">
                    <a14:imgLayer r:embed="rId7">
                      <a14:imgEffect>
                        <a14:artisticPhotocopy trans="80000"/>
                      </a14:imgEffect>
                    </a14:imgLayer>
                  </a14:imgProps>
                </a:ext>
                <a:ext uri="{28A0092B-C50C-407E-A947-70E740481C1C}">
                  <a14:useLocalDpi xmlns:a14="http://schemas.microsoft.com/office/drawing/2010/main"/>
                </a:ext>
              </a:extLst>
            </a:blip>
            <a:stretch>
              <a:fillRect/>
            </a:stretch>
          </p:blipFill>
          <p:spPr>
            <a:xfrm>
              <a:off x="3647011" y="2353892"/>
              <a:ext cx="689140" cy="689140"/>
            </a:xfrm>
            <a:prstGeom prst="roundRect">
              <a:avLst/>
            </a:prstGeom>
            <a:ln>
              <a:solidFill>
                <a:schemeClr val="bg1">
                  <a:lumMod val="50000"/>
                </a:schemeClr>
              </a:solidFill>
            </a:ln>
          </p:spPr>
        </p:pic>
        <p:sp>
          <p:nvSpPr>
            <p:cNvPr id="12" name="Textfeld 11"/>
            <p:cNvSpPr txBox="1"/>
            <p:nvPr/>
          </p:nvSpPr>
          <p:spPr>
            <a:xfrm>
              <a:off x="3291116" y="3009068"/>
              <a:ext cx="139853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fr-CH" sz="1200" dirty="0" err="1">
                  <a:solidFill>
                    <a:srgbClr val="000000"/>
                  </a:solidFill>
                </a:rPr>
                <a:t>Entzugssymptome</a:t>
              </a:r>
              <a:r>
                <a:rPr lang="fr-CH" sz="1200" dirty="0">
                  <a:solidFill>
                    <a:srgbClr val="000000"/>
                  </a:solidFill>
                </a:rPr>
                <a:t> </a:t>
              </a:r>
              <a:r>
                <a:rPr lang="fr-CH" sz="1200" dirty="0" err="1">
                  <a:solidFill>
                    <a:srgbClr val="000000"/>
                  </a:solidFill>
                </a:rPr>
                <a:t>trotz</a:t>
              </a:r>
              <a:r>
                <a:rPr lang="fr-CH" sz="1200" dirty="0">
                  <a:solidFill>
                    <a:srgbClr val="000000"/>
                  </a:solidFill>
                </a:rPr>
                <a:t> </a:t>
              </a:r>
              <a:r>
                <a:rPr lang="fr-CH" sz="1200" dirty="0" err="1">
                  <a:solidFill>
                    <a:srgbClr val="000000"/>
                  </a:solidFill>
                </a:rPr>
                <a:t>Blutalkohol</a:t>
              </a:r>
              <a:r>
                <a:rPr lang="fr-CH" sz="1200" dirty="0">
                  <a:solidFill>
                    <a:srgbClr val="000000"/>
                  </a:solidFill>
                </a:rPr>
                <a:t> </a:t>
              </a:r>
            </a:p>
            <a:p>
              <a:pPr algn="ctr" rtl="0" latinLnBrk="1" hangingPunct="0"/>
              <a:r>
                <a:rPr lang="fr-CH" sz="1200" dirty="0">
                  <a:solidFill>
                    <a:srgbClr val="000000"/>
                  </a:solidFill>
                </a:rPr>
                <a:t>&gt; 1‱</a:t>
              </a:r>
            </a:p>
          </p:txBody>
        </p:sp>
        <p:pic>
          <p:nvPicPr>
            <p:cNvPr id="33" name="Bild 3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3821" y="2522559"/>
              <a:ext cx="412002" cy="351807"/>
            </a:xfrm>
            <a:prstGeom prst="rect">
              <a:avLst/>
            </a:prstGeom>
          </p:spPr>
        </p:pic>
      </p:grpSp>
      <p:grpSp>
        <p:nvGrpSpPr>
          <p:cNvPr id="19" name="Gruppieren 18">
            <a:extLst>
              <a:ext uri="{FF2B5EF4-FFF2-40B4-BE49-F238E27FC236}">
                <a16:creationId xmlns:a16="http://schemas.microsoft.com/office/drawing/2014/main" id="{5B4FDF79-7B2A-414B-AEBC-0D80BFBC09A6}"/>
              </a:ext>
            </a:extLst>
          </p:cNvPr>
          <p:cNvGrpSpPr/>
          <p:nvPr/>
        </p:nvGrpSpPr>
        <p:grpSpPr>
          <a:xfrm>
            <a:off x="3153821" y="3824063"/>
            <a:ext cx="1561194" cy="1167562"/>
            <a:chOff x="3153821" y="3824063"/>
            <a:chExt cx="1561194" cy="1167562"/>
          </a:xfrm>
        </p:grpSpPr>
        <p:pic>
          <p:nvPicPr>
            <p:cNvPr id="22" name="Bild 21"/>
            <p:cNvPicPr>
              <a:picLocks noChangeAspect="1"/>
            </p:cNvPicPr>
            <p:nvPr/>
          </p:nvPicPr>
          <p:blipFill>
            <a:blip r:embed="rId8" cstate="screen">
              <a:extLst>
                <a:ext uri="{BEBA8EAE-BF5A-486C-A8C5-ECC9F3942E4B}">
                  <a14:imgProps xmlns:a14="http://schemas.microsoft.com/office/drawing/2010/main">
                    <a14:imgLayer r:embed="rId9">
                      <a14:imgEffect>
                        <a14:artisticPhotocopy trans="80000"/>
                      </a14:imgEffect>
                    </a14:imgLayer>
                  </a14:imgProps>
                </a:ext>
                <a:ext uri="{28A0092B-C50C-407E-A947-70E740481C1C}">
                  <a14:useLocalDpi xmlns:a14="http://schemas.microsoft.com/office/drawing/2010/main"/>
                </a:ext>
              </a:extLst>
            </a:blip>
            <a:stretch>
              <a:fillRect/>
            </a:stretch>
          </p:blipFill>
          <p:spPr>
            <a:xfrm>
              <a:off x="3647011" y="3824063"/>
              <a:ext cx="689140" cy="689140"/>
            </a:xfrm>
            <a:prstGeom prst="roundRect">
              <a:avLst/>
            </a:prstGeom>
            <a:ln>
              <a:solidFill>
                <a:srgbClr val="7F7F7F"/>
              </a:solidFill>
            </a:ln>
          </p:spPr>
        </p:pic>
        <p:sp>
          <p:nvSpPr>
            <p:cNvPr id="23" name="Textfeld 22"/>
            <p:cNvSpPr txBox="1"/>
            <p:nvPr/>
          </p:nvSpPr>
          <p:spPr>
            <a:xfrm>
              <a:off x="3268147" y="4529962"/>
              <a:ext cx="1446868"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fr-CH" sz="1200" dirty="0" err="1">
                  <a:solidFill>
                    <a:srgbClr val="000000"/>
                  </a:solidFill>
                </a:rPr>
                <a:t>Tägliche</a:t>
              </a:r>
              <a:r>
                <a:rPr lang="fr-CH" sz="1200" dirty="0">
                  <a:solidFill>
                    <a:srgbClr val="000000"/>
                  </a:solidFill>
                </a:rPr>
                <a:t> </a:t>
              </a:r>
              <a:r>
                <a:rPr lang="fr-CH" sz="1200" dirty="0" err="1">
                  <a:solidFill>
                    <a:srgbClr val="000000"/>
                  </a:solidFill>
                </a:rPr>
                <a:t>Einnahme</a:t>
              </a:r>
              <a:r>
                <a:rPr lang="fr-CH" sz="1200" dirty="0">
                  <a:solidFill>
                    <a:srgbClr val="000000"/>
                  </a:solidFill>
                </a:rPr>
                <a:t> </a:t>
              </a:r>
            </a:p>
            <a:p>
              <a:pPr algn="ctr" rtl="0" latinLnBrk="1" hangingPunct="0"/>
              <a:r>
                <a:rPr lang="fr-CH" sz="1200" dirty="0" err="1">
                  <a:solidFill>
                    <a:srgbClr val="000000"/>
                  </a:solidFill>
                </a:rPr>
                <a:t>Benzodiazepine</a:t>
              </a:r>
              <a:endParaRPr kumimoji="0" lang="fr-CH" sz="1200" b="0" i="0" u="none" strike="noStrike" cap="none" spc="0" normalizeH="0" baseline="0" dirty="0">
                <a:ln>
                  <a:noFill/>
                </a:ln>
                <a:solidFill>
                  <a:srgbClr val="000000"/>
                </a:solidFill>
                <a:effectLst/>
                <a:uFillTx/>
                <a:latin typeface="Arial"/>
                <a:ea typeface="Arial"/>
                <a:cs typeface="Arial"/>
                <a:sym typeface="Arial"/>
              </a:endParaRPr>
            </a:p>
          </p:txBody>
        </p:sp>
        <p:pic>
          <p:nvPicPr>
            <p:cNvPr id="34" name="Bild 3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3821" y="4067930"/>
              <a:ext cx="412002" cy="351807"/>
            </a:xfrm>
            <a:prstGeom prst="rect">
              <a:avLst/>
            </a:prstGeom>
          </p:spPr>
        </p:pic>
      </p:grpSp>
      <p:grpSp>
        <p:nvGrpSpPr>
          <p:cNvPr id="13" name="Gruppieren 12">
            <a:extLst>
              <a:ext uri="{FF2B5EF4-FFF2-40B4-BE49-F238E27FC236}">
                <a16:creationId xmlns:a16="http://schemas.microsoft.com/office/drawing/2014/main" id="{71F8AC2A-CAAB-114C-931D-63EF8056126F}"/>
              </a:ext>
            </a:extLst>
          </p:cNvPr>
          <p:cNvGrpSpPr/>
          <p:nvPr/>
        </p:nvGrpSpPr>
        <p:grpSpPr>
          <a:xfrm>
            <a:off x="4883627" y="2353892"/>
            <a:ext cx="1506873" cy="1113987"/>
            <a:chOff x="4883627" y="2353892"/>
            <a:chExt cx="1506873" cy="1113987"/>
          </a:xfrm>
        </p:grpSpPr>
        <p:pic>
          <p:nvPicPr>
            <p:cNvPr id="24" name="Bild 23"/>
            <p:cNvPicPr>
              <a:picLocks noChangeAspect="1"/>
            </p:cNvPicPr>
            <p:nvPr/>
          </p:nvPicPr>
          <p:blipFill>
            <a:blip r:embed="rId10" cstate="screen">
              <a:extLst>
                <a:ext uri="{BEBA8EAE-BF5A-486C-A8C5-ECC9F3942E4B}">
                  <a14:imgProps xmlns:a14="http://schemas.microsoft.com/office/drawing/2010/main">
                    <a14:imgLayer r:embed="rId11">
                      <a14:imgEffect>
                        <a14:artisticPhotocopy trans="80000"/>
                      </a14:imgEffect>
                    </a14:imgLayer>
                  </a14:imgProps>
                </a:ext>
                <a:ext uri="{28A0092B-C50C-407E-A947-70E740481C1C}">
                  <a14:useLocalDpi xmlns:a14="http://schemas.microsoft.com/office/drawing/2010/main"/>
                </a:ext>
              </a:extLst>
            </a:blip>
            <a:stretch>
              <a:fillRect/>
            </a:stretch>
          </p:blipFill>
          <p:spPr>
            <a:xfrm>
              <a:off x="5383545" y="2353892"/>
              <a:ext cx="675685" cy="675685"/>
            </a:xfrm>
            <a:prstGeom prst="roundRect">
              <a:avLst/>
            </a:prstGeom>
            <a:ln>
              <a:solidFill>
                <a:srgbClr val="7F7F7F"/>
              </a:solidFill>
            </a:ln>
          </p:spPr>
        </p:pic>
        <p:sp>
          <p:nvSpPr>
            <p:cNvPr id="27" name="Textfeld 26"/>
            <p:cNvSpPr txBox="1"/>
            <p:nvPr/>
          </p:nvSpPr>
          <p:spPr>
            <a:xfrm>
              <a:off x="5052275" y="3006216"/>
              <a:ext cx="1338225"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fr-CH" sz="1200" dirty="0" err="1">
                  <a:solidFill>
                    <a:srgbClr val="000000"/>
                  </a:solidFill>
                </a:rPr>
                <a:t>Tachykardie</a:t>
              </a:r>
              <a:endParaRPr lang="fr-CH" sz="1200" dirty="0">
                <a:solidFill>
                  <a:srgbClr val="000000"/>
                </a:solidFill>
              </a:endParaRPr>
            </a:p>
            <a:p>
              <a:pPr algn="ctr" rtl="0" latinLnBrk="1" hangingPunct="0"/>
              <a:r>
                <a:rPr lang="fr-CH" sz="1200" dirty="0">
                  <a:solidFill>
                    <a:srgbClr val="000000"/>
                  </a:solidFill>
                </a:rPr>
                <a:t>&gt; 120 / min</a:t>
              </a:r>
            </a:p>
          </p:txBody>
        </p:sp>
        <p:pic>
          <p:nvPicPr>
            <p:cNvPr id="35" name="Bild 3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3627" y="2522559"/>
              <a:ext cx="412002" cy="351807"/>
            </a:xfrm>
            <a:prstGeom prst="rect">
              <a:avLst/>
            </a:prstGeom>
          </p:spPr>
        </p:pic>
      </p:grpSp>
      <p:grpSp>
        <p:nvGrpSpPr>
          <p:cNvPr id="39" name="Gruppieren 38">
            <a:extLst>
              <a:ext uri="{FF2B5EF4-FFF2-40B4-BE49-F238E27FC236}">
                <a16:creationId xmlns:a16="http://schemas.microsoft.com/office/drawing/2014/main" id="{D41DF0D2-CC66-F448-B4BF-631322CD1B59}"/>
              </a:ext>
            </a:extLst>
          </p:cNvPr>
          <p:cNvGrpSpPr/>
          <p:nvPr/>
        </p:nvGrpSpPr>
        <p:grpSpPr>
          <a:xfrm>
            <a:off x="4883627" y="3824063"/>
            <a:ext cx="1506873" cy="1167562"/>
            <a:chOff x="4883627" y="3824063"/>
            <a:chExt cx="1506873" cy="1167562"/>
          </a:xfrm>
        </p:grpSpPr>
        <p:pic>
          <p:nvPicPr>
            <p:cNvPr id="25" name="Bild 24"/>
            <p:cNvPicPr>
              <a:picLocks noChangeAspect="1"/>
            </p:cNvPicPr>
            <p:nvPr/>
          </p:nvPicPr>
          <p:blipFill>
            <a:blip r:embed="rId12" cstate="screen">
              <a:extLst>
                <a:ext uri="{BEBA8EAE-BF5A-486C-A8C5-ECC9F3942E4B}">
                  <a14:imgProps xmlns:a14="http://schemas.microsoft.com/office/drawing/2010/main">
                    <a14:imgLayer r:embed="rId13">
                      <a14:imgEffect>
                        <a14:artisticPhotocopy trans="81000"/>
                      </a14:imgEffect>
                    </a14:imgLayer>
                  </a14:imgProps>
                </a:ext>
                <a:ext uri="{28A0092B-C50C-407E-A947-70E740481C1C}">
                  <a14:useLocalDpi xmlns:a14="http://schemas.microsoft.com/office/drawing/2010/main"/>
                </a:ext>
              </a:extLst>
            </a:blip>
            <a:stretch>
              <a:fillRect/>
            </a:stretch>
          </p:blipFill>
          <p:spPr>
            <a:xfrm>
              <a:off x="5385811" y="3824063"/>
              <a:ext cx="671152" cy="671152"/>
            </a:xfrm>
            <a:prstGeom prst="roundRect">
              <a:avLst/>
            </a:prstGeom>
            <a:ln>
              <a:solidFill>
                <a:srgbClr val="7F7F7F"/>
              </a:solidFill>
            </a:ln>
          </p:spPr>
        </p:pic>
        <p:sp>
          <p:nvSpPr>
            <p:cNvPr id="28" name="Textfeld 27"/>
            <p:cNvSpPr txBox="1"/>
            <p:nvPr/>
          </p:nvSpPr>
          <p:spPr>
            <a:xfrm>
              <a:off x="5052275" y="4529962"/>
              <a:ext cx="1338225"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fr-CH" sz="1200" dirty="0" err="1">
                  <a:solidFill>
                    <a:srgbClr val="000000"/>
                  </a:solidFill>
                </a:rPr>
                <a:t>Aktive</a:t>
              </a:r>
              <a:r>
                <a:rPr lang="fr-CH" sz="1200" dirty="0">
                  <a:solidFill>
                    <a:srgbClr val="000000"/>
                  </a:solidFill>
                </a:rPr>
                <a:t> </a:t>
              </a:r>
            </a:p>
            <a:p>
              <a:pPr algn="ctr" rtl="0" latinLnBrk="1" hangingPunct="0"/>
              <a:r>
                <a:rPr lang="fr-CH" sz="1200" dirty="0" err="1">
                  <a:solidFill>
                    <a:srgbClr val="000000"/>
                  </a:solidFill>
                </a:rPr>
                <a:t>Infektion</a:t>
              </a:r>
              <a:endParaRPr lang="fr-CH" sz="1200" dirty="0">
                <a:solidFill>
                  <a:srgbClr val="000000"/>
                </a:solidFill>
              </a:endParaRPr>
            </a:p>
          </p:txBody>
        </p:sp>
        <p:pic>
          <p:nvPicPr>
            <p:cNvPr id="36" name="Bild 3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3627" y="4067930"/>
              <a:ext cx="412002" cy="351807"/>
            </a:xfrm>
            <a:prstGeom prst="rect">
              <a:avLst/>
            </a:prstGeom>
          </p:spPr>
        </p:pic>
      </p:grpSp>
      <p:grpSp>
        <p:nvGrpSpPr>
          <p:cNvPr id="16" name="Gruppieren 15">
            <a:extLst>
              <a:ext uri="{FF2B5EF4-FFF2-40B4-BE49-F238E27FC236}">
                <a16:creationId xmlns:a16="http://schemas.microsoft.com/office/drawing/2014/main" id="{ADE0B8F5-2F1D-9944-B300-AE27D583AAAC}"/>
              </a:ext>
            </a:extLst>
          </p:cNvPr>
          <p:cNvGrpSpPr/>
          <p:nvPr/>
        </p:nvGrpSpPr>
        <p:grpSpPr>
          <a:xfrm>
            <a:off x="6610451" y="2353892"/>
            <a:ext cx="1454570" cy="1113987"/>
            <a:chOff x="6610451" y="2353892"/>
            <a:chExt cx="1454570" cy="1113987"/>
          </a:xfrm>
        </p:grpSpPr>
        <p:pic>
          <p:nvPicPr>
            <p:cNvPr id="17" name="Bild 16"/>
            <p:cNvPicPr>
              <a:picLocks noChangeAspect="1"/>
            </p:cNvPicPr>
            <p:nvPr/>
          </p:nvPicPr>
          <p:blipFill>
            <a:blip r:embed="rId14" cstate="screen">
              <a:extLst>
                <a:ext uri="{BEBA8EAE-BF5A-486C-A8C5-ECC9F3942E4B}">
                  <a14:imgProps xmlns:a14="http://schemas.microsoft.com/office/drawing/2010/main">
                    <a14:imgLayer r:embed="rId15">
                      <a14:imgEffect>
                        <a14:artisticPhotocopy trans="80000"/>
                      </a14:imgEffect>
                    </a14:imgLayer>
                  </a14:imgProps>
                </a:ext>
                <a:ext uri="{28A0092B-C50C-407E-A947-70E740481C1C}">
                  <a14:useLocalDpi xmlns:a14="http://schemas.microsoft.com/office/drawing/2010/main"/>
                </a:ext>
              </a:extLst>
            </a:blip>
            <a:stretch>
              <a:fillRect/>
            </a:stretch>
          </p:blipFill>
          <p:spPr>
            <a:xfrm>
              <a:off x="7093290" y="2353892"/>
              <a:ext cx="701778" cy="701778"/>
            </a:xfrm>
            <a:prstGeom prst="roundRect">
              <a:avLst/>
            </a:prstGeom>
            <a:ln>
              <a:solidFill>
                <a:srgbClr val="7F7F7F"/>
              </a:solidFill>
            </a:ln>
          </p:spPr>
        </p:pic>
        <p:sp>
          <p:nvSpPr>
            <p:cNvPr id="18" name="Textfeld 17"/>
            <p:cNvSpPr txBox="1"/>
            <p:nvPr/>
          </p:nvSpPr>
          <p:spPr>
            <a:xfrm>
              <a:off x="6823337" y="3006216"/>
              <a:ext cx="124168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lvl1pPr marL="0" marR="0" indent="0" algn="ctr"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defRPr>
              </a:lvl1pPr>
            </a:lstStyle>
            <a:p>
              <a:r>
                <a:rPr lang="fr-CH" dirty="0" err="1"/>
                <a:t>Kognitive</a:t>
              </a:r>
              <a:r>
                <a:rPr lang="fr-CH" dirty="0"/>
                <a:t> </a:t>
              </a:r>
            </a:p>
            <a:p>
              <a:r>
                <a:rPr lang="fr-CH" dirty="0" err="1"/>
                <a:t>Beeinträchtigung</a:t>
              </a:r>
              <a:endParaRPr lang="fr-CH" dirty="0"/>
            </a:p>
          </p:txBody>
        </p:sp>
        <p:pic>
          <p:nvPicPr>
            <p:cNvPr id="37" name="Bild 3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10451" y="2532940"/>
              <a:ext cx="412002" cy="351807"/>
            </a:xfrm>
            <a:prstGeom prst="rect">
              <a:avLst/>
            </a:prstGeom>
          </p:spPr>
        </p:pic>
      </p:grpSp>
      <p:grpSp>
        <p:nvGrpSpPr>
          <p:cNvPr id="40" name="Gruppieren 39">
            <a:extLst>
              <a:ext uri="{FF2B5EF4-FFF2-40B4-BE49-F238E27FC236}">
                <a16:creationId xmlns:a16="http://schemas.microsoft.com/office/drawing/2014/main" id="{F7B01D32-1434-AB47-A2F4-BD0A049BCAE8}"/>
              </a:ext>
            </a:extLst>
          </p:cNvPr>
          <p:cNvGrpSpPr/>
          <p:nvPr/>
        </p:nvGrpSpPr>
        <p:grpSpPr>
          <a:xfrm>
            <a:off x="6610451" y="3824063"/>
            <a:ext cx="1318317" cy="1167562"/>
            <a:chOff x="6610451" y="3824063"/>
            <a:chExt cx="1318317" cy="1167562"/>
          </a:xfrm>
        </p:grpSpPr>
        <p:pic>
          <p:nvPicPr>
            <p:cNvPr id="20" name="Bild 19"/>
            <p:cNvPicPr>
              <a:picLocks noChangeAspect="1"/>
            </p:cNvPicPr>
            <p:nvPr/>
          </p:nvPicPr>
          <p:blipFill>
            <a:blip r:embed="rId16" cstate="screen">
              <a:extLst>
                <a:ext uri="{BEBA8EAE-BF5A-486C-A8C5-ECC9F3942E4B}">
                  <a14:imgProps xmlns:a14="http://schemas.microsoft.com/office/drawing/2010/main">
                    <a14:imgLayer r:embed="rId17">
                      <a14:imgEffect>
                        <a14:artisticPhotocopy trans="80000"/>
                      </a14:imgEffect>
                    </a14:imgLayer>
                  </a14:imgProps>
                </a:ext>
                <a:ext uri="{28A0092B-C50C-407E-A947-70E740481C1C}">
                  <a14:useLocalDpi xmlns:a14="http://schemas.microsoft.com/office/drawing/2010/main"/>
                </a:ext>
              </a:extLst>
            </a:blip>
            <a:stretch>
              <a:fillRect/>
            </a:stretch>
          </p:blipFill>
          <p:spPr>
            <a:xfrm>
              <a:off x="7086971" y="3824063"/>
              <a:ext cx="714416" cy="714416"/>
            </a:xfrm>
            <a:prstGeom prst="roundRect">
              <a:avLst/>
            </a:prstGeom>
            <a:ln>
              <a:solidFill>
                <a:srgbClr val="7F7F7F"/>
              </a:solidFill>
            </a:ln>
          </p:spPr>
        </p:pic>
        <p:sp>
          <p:nvSpPr>
            <p:cNvPr id="21" name="Textfeld 20"/>
            <p:cNvSpPr txBox="1"/>
            <p:nvPr/>
          </p:nvSpPr>
          <p:spPr>
            <a:xfrm>
              <a:off x="6959594" y="4529962"/>
              <a:ext cx="96917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lvl1pPr marL="0" marR="0" indent="0" algn="ctr"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defRPr>
              </a:lvl1pPr>
            </a:lstStyle>
            <a:p>
              <a:r>
                <a:rPr lang="fr-CH" dirty="0" err="1"/>
                <a:t>Kein</a:t>
              </a:r>
              <a:r>
                <a:rPr lang="fr-CH" dirty="0"/>
                <a:t> </a:t>
              </a:r>
              <a:r>
                <a:rPr lang="fr-CH" dirty="0" err="1"/>
                <a:t>sozialer</a:t>
              </a:r>
              <a:endParaRPr lang="fr-CH" dirty="0"/>
            </a:p>
            <a:p>
              <a:r>
                <a:rPr lang="fr-CH" dirty="0"/>
                <a:t>Support</a:t>
              </a:r>
            </a:p>
          </p:txBody>
        </p:sp>
        <p:pic>
          <p:nvPicPr>
            <p:cNvPr id="38" name="Bild 3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10451" y="4078311"/>
              <a:ext cx="412002" cy="351807"/>
            </a:xfrm>
            <a:prstGeom prst="rect">
              <a:avLst/>
            </a:prstGeom>
          </p:spPr>
        </p:pic>
      </p:grpSp>
    </p:spTree>
    <p:extLst>
      <p:ext uri="{BB962C8B-B14F-4D97-AF65-F5344CB8AC3E}">
        <p14:creationId xmlns:p14="http://schemas.microsoft.com/office/powerpoint/2010/main" val="428570432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ung 3"/>
          <p:cNvGrpSpPr/>
          <p:nvPr/>
        </p:nvGrpSpPr>
        <p:grpSpPr>
          <a:xfrm>
            <a:off x="1766444" y="2337423"/>
            <a:ext cx="2009050" cy="1091510"/>
            <a:chOff x="1766444" y="2337423"/>
            <a:chExt cx="2009050" cy="1091510"/>
          </a:xfrm>
        </p:grpSpPr>
        <p:pic>
          <p:nvPicPr>
            <p:cNvPr id="8" name="Bild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271140" y="2438294"/>
              <a:ext cx="605225" cy="403483"/>
            </a:xfrm>
            <a:prstGeom prst="rect">
              <a:avLst/>
            </a:prstGeom>
          </p:spPr>
        </p:pic>
        <p:cxnSp>
          <p:nvCxnSpPr>
            <p:cNvPr id="10" name="Gerade Verbindung 9"/>
            <p:cNvCxnSpPr>
              <a:stCxn id="8" idx="3"/>
            </p:cNvCxnSpPr>
            <p:nvPr/>
          </p:nvCxnSpPr>
          <p:spPr>
            <a:xfrm>
              <a:off x="3573752" y="2942648"/>
              <a:ext cx="0" cy="486285"/>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sp>
          <p:nvSpPr>
            <p:cNvPr id="12" name="Textfeld 11"/>
            <p:cNvSpPr txBox="1"/>
            <p:nvPr/>
          </p:nvSpPr>
          <p:spPr>
            <a:xfrm>
              <a:off x="1766444" y="2371340"/>
              <a:ext cx="1605566" cy="6001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de-CH" sz="1100">
                  <a:solidFill>
                    <a:srgbClr val="000000"/>
                  </a:solidFill>
                </a:rPr>
                <a:t>Übergang zum</a:t>
              </a:r>
            </a:p>
            <a:p>
              <a:pPr algn="ctr" rtl="0" latinLnBrk="1" hangingPunct="0"/>
              <a:r>
                <a:rPr lang="de-CH" sz="1100">
                  <a:solidFill>
                    <a:srgbClr val="000000"/>
                  </a:solidFill>
                </a:rPr>
                <a:t> gewünschten Verhalten</a:t>
              </a:r>
            </a:p>
            <a:p>
              <a:pPr algn="ctr" rtl="0" latinLnBrk="1" hangingPunct="0"/>
              <a:r>
                <a:rPr lang="de-CH" sz="1100">
                  <a:solidFill>
                    <a:srgbClr val="000000"/>
                  </a:solidFill>
                </a:rPr>
                <a:t> erleichtern</a:t>
              </a:r>
            </a:p>
          </p:txBody>
        </p:sp>
      </p:grpSp>
      <p:grpSp>
        <p:nvGrpSpPr>
          <p:cNvPr id="5" name="Gruppierung 4"/>
          <p:cNvGrpSpPr/>
          <p:nvPr/>
        </p:nvGrpSpPr>
        <p:grpSpPr>
          <a:xfrm>
            <a:off x="4943271" y="2337423"/>
            <a:ext cx="2001033" cy="1442775"/>
            <a:chOff x="4943271" y="2337423"/>
            <a:chExt cx="2001033" cy="1442775"/>
          </a:xfrm>
        </p:grpSpPr>
        <p:pic>
          <p:nvPicPr>
            <p:cNvPr id="13" name="Bild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439950" y="2438294"/>
              <a:ext cx="605225" cy="403483"/>
            </a:xfrm>
            <a:prstGeom prst="rect">
              <a:avLst/>
            </a:prstGeom>
          </p:spPr>
        </p:pic>
        <p:cxnSp>
          <p:nvCxnSpPr>
            <p:cNvPr id="14" name="Gerade Verbindung 13"/>
            <p:cNvCxnSpPr>
              <a:stCxn id="13" idx="3"/>
            </p:cNvCxnSpPr>
            <p:nvPr/>
          </p:nvCxnSpPr>
          <p:spPr>
            <a:xfrm>
              <a:off x="6742562" y="2942648"/>
              <a:ext cx="0" cy="837550"/>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sp>
          <p:nvSpPr>
            <p:cNvPr id="22" name="Textfeld 21"/>
            <p:cNvSpPr txBox="1"/>
            <p:nvPr/>
          </p:nvSpPr>
          <p:spPr>
            <a:xfrm>
              <a:off x="4943271" y="2381431"/>
              <a:ext cx="1597550"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de-CH" sz="1100">
                  <a:solidFill>
                    <a:srgbClr val="000000"/>
                  </a:solidFill>
                </a:rPr>
                <a:t>gewünschtes Verhalten </a:t>
              </a:r>
            </a:p>
            <a:p>
              <a:pPr algn="ctr" rtl="0" latinLnBrk="1" hangingPunct="0"/>
              <a:r>
                <a:rPr lang="de-CH" sz="1100">
                  <a:solidFill>
                    <a:srgbClr val="000000"/>
                  </a:solidFill>
                </a:rPr>
                <a:t>aufrechterhalten</a:t>
              </a:r>
              <a:endParaRPr kumimoji="0" lang="de-CH" sz="1100" b="0" i="0" u="none" strike="noStrike" cap="none" spc="0" normalizeH="0" baseline="0">
                <a:ln>
                  <a:noFill/>
                </a:ln>
                <a:solidFill>
                  <a:srgbClr val="000000"/>
                </a:solidFill>
                <a:effectLst/>
                <a:uFillTx/>
                <a:latin typeface="Arial"/>
                <a:ea typeface="Arial"/>
                <a:cs typeface="Arial"/>
                <a:sym typeface="Arial"/>
              </a:endParaRPr>
            </a:p>
          </p:txBody>
        </p:sp>
      </p:grpSp>
      <p:sp>
        <p:nvSpPr>
          <p:cNvPr id="23" name="Text Box 6"/>
          <p:cNvSpPr txBox="1">
            <a:spLocks noChangeArrowheads="1"/>
          </p:cNvSpPr>
          <p:nvPr/>
        </p:nvSpPr>
        <p:spPr bwMode="auto">
          <a:xfrm>
            <a:off x="2198640" y="269875"/>
            <a:ext cx="4738798" cy="1323439"/>
          </a:xfrm>
          <a:prstGeom prst="rect">
            <a:avLst/>
          </a:prstGeom>
          <a:noFill/>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4800" b="1">
                <a:solidFill>
                  <a:srgbClr val="7F7F7F"/>
                </a:solidFill>
              </a:defRPr>
            </a:lvl1pPr>
            <a:lvl2pPr>
              <a:defRPr sz="3600">
                <a:solidFill>
                  <a:srgbClr val="595959"/>
                </a:solidFill>
              </a:defRPr>
            </a:lvl2pPr>
            <a:lvl3pPr>
              <a:defRPr sz="3600">
                <a:solidFill>
                  <a:srgbClr val="595959"/>
                </a:solidFill>
              </a:defRPr>
            </a:lvl3pPr>
            <a:lvl4pPr>
              <a:defRPr sz="3600">
                <a:solidFill>
                  <a:srgbClr val="595959"/>
                </a:solidFill>
              </a:defRPr>
            </a:lvl4pPr>
            <a:lvl5pPr>
              <a:defRPr sz="3600">
                <a:solidFill>
                  <a:srgbClr val="595959"/>
                </a:solidFill>
              </a:defRPr>
            </a:lvl5pPr>
            <a:lvl6pPr indent="457200">
              <a:defRPr sz="3600">
                <a:solidFill>
                  <a:srgbClr val="595959"/>
                </a:solidFill>
              </a:defRPr>
            </a:lvl6pPr>
            <a:lvl7pPr indent="914400">
              <a:defRPr sz="3600">
                <a:solidFill>
                  <a:srgbClr val="595959"/>
                </a:solidFill>
              </a:defRPr>
            </a:lvl7pPr>
            <a:lvl8pPr indent="1371600">
              <a:defRPr sz="3600">
                <a:solidFill>
                  <a:srgbClr val="595959"/>
                </a:solidFill>
              </a:defRPr>
            </a:lvl8pPr>
            <a:lvl9pPr indent="1828800">
              <a:defRPr sz="3600">
                <a:solidFill>
                  <a:srgbClr val="595959"/>
                </a:solidFill>
              </a:defRPr>
            </a:lvl9pPr>
          </a:lstStyle>
          <a:p>
            <a:r>
              <a:rPr lang="de-CH" sz="4000"/>
              <a:t>Grundsätze der </a:t>
            </a:r>
          </a:p>
          <a:p>
            <a:r>
              <a:rPr lang="de-CH" sz="4000"/>
              <a:t>Sucht-Behandlung</a:t>
            </a:r>
          </a:p>
        </p:txBody>
      </p:sp>
      <p:sp>
        <p:nvSpPr>
          <p:cNvPr id="24" name="Textfeld 23"/>
          <p:cNvSpPr txBox="1"/>
          <p:nvPr/>
        </p:nvSpPr>
        <p:spPr>
          <a:xfrm>
            <a:off x="1239259" y="3794433"/>
            <a:ext cx="1788308"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de-CH" sz="1200" dirty="0">
                <a:solidFill>
                  <a:srgbClr val="000000"/>
                </a:solidFill>
              </a:rPr>
              <a:t>problematischer Konsum</a:t>
            </a:r>
          </a:p>
        </p:txBody>
      </p:sp>
      <p:grpSp>
        <p:nvGrpSpPr>
          <p:cNvPr id="2" name="Gruppierung 1"/>
          <p:cNvGrpSpPr/>
          <p:nvPr/>
        </p:nvGrpSpPr>
        <p:grpSpPr>
          <a:xfrm>
            <a:off x="3027567" y="3503201"/>
            <a:ext cx="1753965" cy="429731"/>
            <a:chOff x="3027567" y="3503201"/>
            <a:chExt cx="1753965" cy="429731"/>
          </a:xfrm>
        </p:grpSpPr>
        <p:sp>
          <p:nvSpPr>
            <p:cNvPr id="25" name="Textfeld 24"/>
            <p:cNvSpPr txBox="1"/>
            <p:nvPr/>
          </p:nvSpPr>
          <p:spPr>
            <a:xfrm>
              <a:off x="4015940" y="3503201"/>
              <a:ext cx="765592"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de-CH" sz="1200">
                  <a:solidFill>
                    <a:srgbClr val="000000"/>
                  </a:solidFill>
                </a:rPr>
                <a:t>Abstinenz</a:t>
              </a:r>
              <a:endParaRPr kumimoji="0" lang="de-CH" sz="1200" b="0" i="0" u="none" strike="noStrike" cap="none" spc="0" normalizeH="0" baseline="0">
                <a:ln>
                  <a:noFill/>
                </a:ln>
                <a:solidFill>
                  <a:srgbClr val="000000"/>
                </a:solidFill>
                <a:effectLst/>
                <a:uFillTx/>
                <a:latin typeface="Arial"/>
                <a:ea typeface="Arial"/>
                <a:cs typeface="Arial"/>
                <a:sym typeface="Arial"/>
              </a:endParaRPr>
            </a:p>
          </p:txBody>
        </p:sp>
        <p:cxnSp>
          <p:nvCxnSpPr>
            <p:cNvPr id="29" name="Gerade Verbindung 28"/>
            <p:cNvCxnSpPr>
              <a:stCxn id="24" idx="3"/>
              <a:endCxn id="25" idx="1"/>
            </p:cNvCxnSpPr>
            <p:nvPr/>
          </p:nvCxnSpPr>
          <p:spPr>
            <a:xfrm flipV="1">
              <a:off x="3027567" y="3641700"/>
              <a:ext cx="988373" cy="291232"/>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grpSp>
      <p:grpSp>
        <p:nvGrpSpPr>
          <p:cNvPr id="3" name="Gruppierung 2"/>
          <p:cNvGrpSpPr/>
          <p:nvPr/>
        </p:nvGrpSpPr>
        <p:grpSpPr>
          <a:xfrm>
            <a:off x="3027567" y="3932932"/>
            <a:ext cx="3263994" cy="672992"/>
            <a:chOff x="3027567" y="3932932"/>
            <a:chExt cx="3263994" cy="672992"/>
          </a:xfrm>
        </p:grpSpPr>
        <p:sp>
          <p:nvSpPr>
            <p:cNvPr id="26" name="Textfeld 25"/>
            <p:cNvSpPr txBox="1"/>
            <p:nvPr/>
          </p:nvSpPr>
          <p:spPr>
            <a:xfrm>
              <a:off x="4015940" y="4075385"/>
              <a:ext cx="1541446"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de-CH" sz="1200">
                  <a:solidFill>
                    <a:srgbClr val="000000"/>
                  </a:solidFill>
                </a:rPr>
                <a:t>kontrollierter Konsum</a:t>
              </a:r>
              <a:endParaRPr kumimoji="0" lang="de-CH" sz="1200" b="0" i="0" u="none" strike="noStrike" cap="none" spc="0" normalizeH="0" baseline="0">
                <a:ln>
                  <a:noFill/>
                </a:ln>
                <a:solidFill>
                  <a:srgbClr val="000000"/>
                </a:solidFill>
                <a:effectLst/>
                <a:uFillTx/>
                <a:latin typeface="Arial"/>
                <a:ea typeface="Arial"/>
                <a:cs typeface="Arial"/>
                <a:sym typeface="Arial"/>
              </a:endParaRPr>
            </a:p>
          </p:txBody>
        </p:sp>
        <p:cxnSp>
          <p:nvCxnSpPr>
            <p:cNvPr id="31" name="Gerade Verbindung 30"/>
            <p:cNvCxnSpPr>
              <a:stCxn id="24" idx="3"/>
              <a:endCxn id="26" idx="1"/>
            </p:cNvCxnSpPr>
            <p:nvPr/>
          </p:nvCxnSpPr>
          <p:spPr>
            <a:xfrm>
              <a:off x="3027567" y="3932932"/>
              <a:ext cx="988373" cy="280952"/>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sp>
          <p:nvSpPr>
            <p:cNvPr id="36" name="Textfeld 35"/>
            <p:cNvSpPr txBox="1"/>
            <p:nvPr/>
          </p:nvSpPr>
          <p:spPr>
            <a:xfrm>
              <a:off x="4015940" y="4328927"/>
              <a:ext cx="227562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de-CH" sz="1200">
                  <a:solidFill>
                    <a:srgbClr val="000000"/>
                  </a:solidFill>
                </a:rPr>
                <a:t>(weniger / nicht - problematisch)</a:t>
              </a:r>
            </a:p>
          </p:txBody>
        </p:sp>
      </p:grpSp>
      <p:cxnSp>
        <p:nvCxnSpPr>
          <p:cNvPr id="9" name="Gerade Verbindung 8"/>
          <p:cNvCxnSpPr/>
          <p:nvPr/>
        </p:nvCxnSpPr>
        <p:spPr>
          <a:xfrm>
            <a:off x="6152626" y="3932932"/>
            <a:ext cx="1803834" cy="0"/>
          </a:xfrm>
          <a:prstGeom prst="line">
            <a:avLst/>
          </a:prstGeom>
          <a:noFill/>
          <a:ln w="25400" cap="flat">
            <a:solidFill>
              <a:schemeClr val="bg1">
                <a:lumMod val="50000"/>
              </a:schemeClr>
            </a:solidFill>
            <a:prstDash val="solid"/>
            <a:bevel/>
            <a:tailEnd type="stealth"/>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4615381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2"/>
          <p:cNvSpPr txBox="1">
            <a:spLocks noChangeArrowheads="1"/>
          </p:cNvSpPr>
          <p:nvPr/>
        </p:nvSpPr>
        <p:spPr bwMode="auto">
          <a:xfrm>
            <a:off x="1574235" y="381682"/>
            <a:ext cx="5995552" cy="1815882"/>
          </a:xfrm>
          <a:prstGeom prst="rect">
            <a:avLst/>
          </a:prstGeom>
          <a:noFill/>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4400" b="1">
                <a:solidFill>
                  <a:srgbClr val="7F7F7F"/>
                </a:solidFill>
              </a:defRPr>
            </a:lvl1pPr>
            <a:lvl2pPr>
              <a:defRPr sz="3600">
                <a:solidFill>
                  <a:srgbClr val="595959"/>
                </a:solidFill>
              </a:defRPr>
            </a:lvl2pPr>
            <a:lvl3pPr>
              <a:defRPr sz="3600">
                <a:solidFill>
                  <a:srgbClr val="595959"/>
                </a:solidFill>
              </a:defRPr>
            </a:lvl3pPr>
            <a:lvl4pPr>
              <a:defRPr sz="3600">
                <a:solidFill>
                  <a:srgbClr val="595959"/>
                </a:solidFill>
              </a:defRPr>
            </a:lvl4pPr>
            <a:lvl5pPr>
              <a:defRPr sz="3600">
                <a:solidFill>
                  <a:srgbClr val="595959"/>
                </a:solidFill>
              </a:defRPr>
            </a:lvl5pPr>
            <a:lvl6pPr indent="457200">
              <a:defRPr sz="3600">
                <a:solidFill>
                  <a:srgbClr val="595959"/>
                </a:solidFill>
              </a:defRPr>
            </a:lvl6pPr>
            <a:lvl7pPr indent="914400">
              <a:defRPr sz="3600">
                <a:solidFill>
                  <a:srgbClr val="595959"/>
                </a:solidFill>
              </a:defRPr>
            </a:lvl7pPr>
            <a:lvl8pPr indent="1371600">
              <a:defRPr sz="3600">
                <a:solidFill>
                  <a:srgbClr val="595959"/>
                </a:solidFill>
              </a:defRPr>
            </a:lvl8pPr>
            <a:lvl9pPr indent="1828800">
              <a:defRPr sz="3600">
                <a:solidFill>
                  <a:srgbClr val="595959"/>
                </a:solidFill>
              </a:defRPr>
            </a:lvl9pPr>
          </a:lstStyle>
          <a:p>
            <a:r>
              <a:rPr lang="fr-FR" sz="3600" dirty="0" err="1"/>
              <a:t>Acamprosat</a:t>
            </a:r>
            <a:endParaRPr lang="fr-FR" sz="3600" dirty="0"/>
          </a:p>
          <a:p>
            <a:r>
              <a:rPr lang="fr-FR" sz="2000" b="0" dirty="0" err="1"/>
              <a:t>Wirksamer</a:t>
            </a:r>
            <a:r>
              <a:rPr lang="fr-FR" sz="2000" b="0" dirty="0"/>
              <a:t> </a:t>
            </a:r>
            <a:r>
              <a:rPr lang="fr-FR" sz="2000" b="0" dirty="0" err="1"/>
              <a:t>bei</a:t>
            </a:r>
            <a:r>
              <a:rPr lang="fr-FR" sz="2000" b="0" dirty="0"/>
              <a:t> der </a:t>
            </a:r>
            <a:r>
              <a:rPr lang="fr-FR" sz="2000" b="0" dirty="0" err="1"/>
              <a:t>Aufrechterhaltung</a:t>
            </a:r>
            <a:r>
              <a:rPr lang="fr-FR" sz="2000" b="0" dirty="0"/>
              <a:t> der </a:t>
            </a:r>
            <a:r>
              <a:rPr lang="fr-FR" sz="2000" b="0" dirty="0" err="1"/>
              <a:t>Abstinenz</a:t>
            </a:r>
            <a:endParaRPr lang="fr-FR" sz="2000" b="0" dirty="0"/>
          </a:p>
          <a:p>
            <a:r>
              <a:rPr lang="fr-FR" sz="2000" b="0" dirty="0" err="1"/>
              <a:t>als</a:t>
            </a:r>
            <a:r>
              <a:rPr lang="fr-FR" sz="2000" b="0" dirty="0"/>
              <a:t> </a:t>
            </a:r>
            <a:r>
              <a:rPr lang="fr-FR" sz="2000" b="0" dirty="0" err="1"/>
              <a:t>bei</a:t>
            </a:r>
            <a:r>
              <a:rPr lang="fr-FR" sz="2000" b="0" dirty="0"/>
              <a:t> der </a:t>
            </a:r>
            <a:r>
              <a:rPr lang="fr-FR" sz="2000" b="0" dirty="0" err="1"/>
              <a:t>Reduzierung</a:t>
            </a:r>
            <a:r>
              <a:rPr lang="fr-FR" sz="2000" b="0" dirty="0"/>
              <a:t> des </a:t>
            </a:r>
            <a:r>
              <a:rPr lang="fr-FR" sz="2000" b="0" dirty="0" err="1"/>
              <a:t>Konsums</a:t>
            </a:r>
            <a:endParaRPr lang="fr-FR" sz="2000" b="0" dirty="0"/>
          </a:p>
          <a:p>
            <a:endParaRPr lang="fr-FR" sz="3600" dirty="0"/>
          </a:p>
        </p:txBody>
      </p:sp>
      <p:grpSp>
        <p:nvGrpSpPr>
          <p:cNvPr id="8" name="Gruppierung 7"/>
          <p:cNvGrpSpPr/>
          <p:nvPr/>
        </p:nvGrpSpPr>
        <p:grpSpPr>
          <a:xfrm>
            <a:off x="2306093" y="3280638"/>
            <a:ext cx="3997724" cy="677106"/>
            <a:chOff x="2306093" y="3280638"/>
            <a:chExt cx="3997724" cy="677106"/>
          </a:xfrm>
        </p:grpSpPr>
        <p:sp>
          <p:nvSpPr>
            <p:cNvPr id="5" name="Textfeld 4"/>
            <p:cNvSpPr txBox="1"/>
            <p:nvPr/>
          </p:nvSpPr>
          <p:spPr>
            <a:xfrm>
              <a:off x="3350760" y="3280638"/>
              <a:ext cx="2953057" cy="6771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dist" rtl="0" latinLnBrk="1" hangingPunct="0"/>
              <a:r>
                <a:rPr lang="fr-CH" dirty="0" err="1">
                  <a:solidFill>
                    <a:srgbClr val="000000"/>
                  </a:solidFill>
                </a:rPr>
                <a:t>Dauer</a:t>
              </a:r>
              <a:r>
                <a:rPr lang="fr-CH" dirty="0">
                  <a:solidFill>
                    <a:srgbClr val="000000"/>
                  </a:solidFill>
                </a:rPr>
                <a:t>: 3 - 6 </a:t>
              </a:r>
              <a:r>
                <a:rPr lang="fr-CH" dirty="0" err="1">
                  <a:solidFill>
                    <a:srgbClr val="000000"/>
                  </a:solidFill>
                </a:rPr>
                <a:t>Monate</a:t>
              </a:r>
              <a:endParaRPr lang="fr-CH" dirty="0">
                <a:solidFill>
                  <a:srgbClr val="000000"/>
                </a:solidFill>
              </a:endParaRPr>
            </a:p>
            <a:p>
              <a:pPr algn="dist" rtl="0" latinLnBrk="1" hangingPunct="0"/>
              <a:r>
                <a:rPr lang="fr-CH" sz="1400" dirty="0">
                  <a:solidFill>
                    <a:srgbClr val="000000"/>
                  </a:solidFill>
                </a:rPr>
                <a:t>Auch </a:t>
              </a:r>
              <a:r>
                <a:rPr lang="fr-CH" sz="1400" dirty="0" err="1">
                  <a:solidFill>
                    <a:srgbClr val="000000"/>
                  </a:solidFill>
                </a:rPr>
                <a:t>bei</a:t>
              </a:r>
              <a:r>
                <a:rPr lang="fr-CH" sz="1400" dirty="0">
                  <a:solidFill>
                    <a:srgbClr val="000000"/>
                  </a:solidFill>
                </a:rPr>
                <a:t> </a:t>
              </a:r>
              <a:r>
                <a:rPr lang="fr-CH" sz="1400" dirty="0" err="1">
                  <a:solidFill>
                    <a:srgbClr val="000000"/>
                  </a:solidFill>
                </a:rPr>
                <a:t>einem</a:t>
              </a:r>
              <a:r>
                <a:rPr lang="fr-CH" sz="1400" dirty="0">
                  <a:solidFill>
                    <a:srgbClr val="000000"/>
                  </a:solidFill>
                </a:rPr>
                <a:t> </a:t>
              </a:r>
              <a:r>
                <a:rPr lang="fr-CH" sz="1400" dirty="0" err="1">
                  <a:solidFill>
                    <a:srgbClr val="000000"/>
                  </a:solidFill>
                </a:rPr>
                <a:t>Rückfall</a:t>
              </a:r>
              <a:r>
                <a:rPr lang="fr-CH" sz="1400" dirty="0">
                  <a:solidFill>
                    <a:srgbClr val="000000"/>
                  </a:solidFill>
                </a:rPr>
                <a:t> </a:t>
              </a:r>
              <a:r>
                <a:rPr lang="fr-CH" sz="1400" dirty="0" err="1">
                  <a:solidFill>
                    <a:srgbClr val="000000"/>
                  </a:solidFill>
                </a:rPr>
                <a:t>fortsetzen</a:t>
              </a:r>
              <a:r>
                <a:rPr lang="fr-CH" sz="1400" dirty="0">
                  <a:solidFill>
                    <a:srgbClr val="000000"/>
                  </a:solidFill>
                </a:rPr>
                <a:t>!</a:t>
              </a:r>
            </a:p>
          </p:txBody>
        </p:sp>
        <p:pic>
          <p:nvPicPr>
            <p:cNvPr id="6" name="Bild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6093" y="3303715"/>
              <a:ext cx="719074" cy="630952"/>
            </a:xfrm>
            <a:prstGeom prst="rect">
              <a:avLst/>
            </a:prstGeom>
          </p:spPr>
        </p:pic>
      </p:grpSp>
      <p:grpSp>
        <p:nvGrpSpPr>
          <p:cNvPr id="7" name="Gruppierung 6"/>
          <p:cNvGrpSpPr/>
          <p:nvPr/>
        </p:nvGrpSpPr>
        <p:grpSpPr>
          <a:xfrm>
            <a:off x="2427917" y="2179202"/>
            <a:ext cx="4603265" cy="587664"/>
            <a:chOff x="2427917" y="2179202"/>
            <a:chExt cx="4603265" cy="587664"/>
          </a:xfrm>
        </p:grpSpPr>
        <p:sp>
          <p:nvSpPr>
            <p:cNvPr id="4" name="Textfeld 3"/>
            <p:cNvSpPr txBox="1"/>
            <p:nvPr/>
          </p:nvSpPr>
          <p:spPr>
            <a:xfrm>
              <a:off x="3350760" y="2242203"/>
              <a:ext cx="3680422"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fr-CH" dirty="0">
                  <a:solidFill>
                    <a:srgbClr val="000000"/>
                  </a:solidFill>
                </a:rPr>
                <a:t>3 x 666 mg/d = 3 x 2 </a:t>
              </a:r>
              <a:r>
                <a:rPr lang="fr-CH" dirty="0" err="1">
                  <a:solidFill>
                    <a:srgbClr val="000000"/>
                  </a:solidFill>
                </a:rPr>
                <a:t>Kp</a:t>
              </a:r>
              <a:endParaRPr lang="fr-CH" dirty="0">
                <a:solidFill>
                  <a:srgbClr val="000000"/>
                </a:solidFill>
              </a:endParaRPr>
            </a:p>
          </p:txBody>
        </p:sp>
        <p:pic>
          <p:nvPicPr>
            <p:cNvPr id="9" name="Bild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7917" y="2179202"/>
              <a:ext cx="550195" cy="587664"/>
            </a:xfrm>
            <a:prstGeom prst="rect">
              <a:avLst/>
            </a:prstGeom>
          </p:spPr>
        </p:pic>
      </p:grpSp>
      <p:grpSp>
        <p:nvGrpSpPr>
          <p:cNvPr id="11" name="Gruppierung 10"/>
          <p:cNvGrpSpPr/>
          <p:nvPr/>
        </p:nvGrpSpPr>
        <p:grpSpPr>
          <a:xfrm>
            <a:off x="2424919" y="4445200"/>
            <a:ext cx="4961559" cy="830995"/>
            <a:chOff x="2424919" y="4445200"/>
            <a:chExt cx="4961559" cy="830995"/>
          </a:xfrm>
        </p:grpSpPr>
        <p:sp>
          <p:nvSpPr>
            <p:cNvPr id="3" name="Textfeld 2"/>
            <p:cNvSpPr txBox="1"/>
            <p:nvPr/>
          </p:nvSpPr>
          <p:spPr>
            <a:xfrm>
              <a:off x="3350760" y="4445200"/>
              <a:ext cx="4035718"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fr-FR" sz="1600" b="1" dirty="0" err="1">
                  <a:solidFill>
                    <a:srgbClr val="000000"/>
                  </a:solidFill>
                </a:rPr>
                <a:t>Kontraindikationen</a:t>
              </a:r>
              <a:r>
                <a:rPr lang="fr-FR" sz="1600" b="1" dirty="0">
                  <a:solidFill>
                    <a:srgbClr val="000000"/>
                  </a:solidFill>
                </a:rPr>
                <a:t>:</a:t>
              </a:r>
            </a:p>
            <a:p>
              <a:pPr algn="l" rtl="0" latinLnBrk="1" hangingPunct="0"/>
              <a:r>
                <a:rPr lang="fr-FR" sz="1600" dirty="0" err="1">
                  <a:solidFill>
                    <a:srgbClr val="000000"/>
                  </a:solidFill>
                </a:rPr>
                <a:t>Leberinsuffizienz</a:t>
              </a:r>
              <a:r>
                <a:rPr lang="fr-FR" sz="1600" dirty="0">
                  <a:solidFill>
                    <a:srgbClr val="000000"/>
                  </a:solidFill>
                </a:rPr>
                <a:t> (vor </a:t>
              </a:r>
              <a:r>
                <a:rPr lang="fr-FR" sz="1600" dirty="0" err="1">
                  <a:solidFill>
                    <a:srgbClr val="000000"/>
                  </a:solidFill>
                </a:rPr>
                <a:t>Beginn</a:t>
              </a:r>
              <a:r>
                <a:rPr lang="fr-FR" sz="1600" dirty="0">
                  <a:solidFill>
                    <a:srgbClr val="000000"/>
                  </a:solidFill>
                </a:rPr>
                <a:t> </a:t>
              </a:r>
              <a:r>
                <a:rPr lang="fr-FR" sz="1600" dirty="0" err="1">
                  <a:solidFill>
                    <a:srgbClr val="000000"/>
                  </a:solidFill>
                </a:rPr>
                <a:t>kontrollieren</a:t>
              </a:r>
              <a:r>
                <a:rPr lang="fr-FR" sz="1600" dirty="0">
                  <a:solidFill>
                    <a:srgbClr val="000000"/>
                  </a:solidFill>
                </a:rPr>
                <a:t>!)</a:t>
              </a:r>
            </a:p>
            <a:p>
              <a:pPr algn="l" rtl="0" latinLnBrk="1" hangingPunct="0"/>
              <a:r>
                <a:rPr lang="fr-FR" sz="1600" dirty="0" err="1">
                  <a:solidFill>
                    <a:srgbClr val="000000"/>
                  </a:solidFill>
                </a:rPr>
                <a:t>Niereninsuffizienz</a:t>
              </a:r>
              <a:endParaRPr lang="fr-FR" sz="1600" dirty="0">
                <a:solidFill>
                  <a:srgbClr val="000000"/>
                </a:solidFill>
              </a:endParaRPr>
            </a:p>
          </p:txBody>
        </p:sp>
        <p:sp>
          <p:nvSpPr>
            <p:cNvPr id="10" name="Textfeld 9"/>
            <p:cNvSpPr txBox="1"/>
            <p:nvPr/>
          </p:nvSpPr>
          <p:spPr>
            <a:xfrm>
              <a:off x="2424919" y="4475978"/>
              <a:ext cx="600248" cy="769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CH" sz="4400" b="0" i="0" u="none" strike="noStrike" cap="none" spc="0" normalizeH="0" baseline="0" dirty="0">
                  <a:ln>
                    <a:noFill/>
                  </a:ln>
                  <a:solidFill>
                    <a:srgbClr val="000000"/>
                  </a:solidFill>
                  <a:effectLst/>
                  <a:uFillTx/>
                  <a:latin typeface="Arial"/>
                  <a:ea typeface="Arial"/>
                  <a:cs typeface="Arial"/>
                  <a:sym typeface="Arial"/>
                </a:rPr>
                <a:t>☞</a:t>
              </a:r>
            </a:p>
          </p:txBody>
        </p:sp>
      </p:grpSp>
    </p:spTree>
    <p:extLst>
      <p:ext uri="{BB962C8B-B14F-4D97-AF65-F5344CB8AC3E}">
        <p14:creationId xmlns:p14="http://schemas.microsoft.com/office/powerpoint/2010/main" val="37640038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2"/>
          <p:cNvSpPr txBox="1">
            <a:spLocks noChangeArrowheads="1"/>
          </p:cNvSpPr>
          <p:nvPr/>
        </p:nvSpPr>
        <p:spPr bwMode="auto">
          <a:xfrm>
            <a:off x="1922899" y="381682"/>
            <a:ext cx="5298245" cy="1261884"/>
          </a:xfrm>
          <a:prstGeom prst="rect">
            <a:avLst/>
          </a:prstGeom>
          <a:noFill/>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4400" b="1">
                <a:solidFill>
                  <a:srgbClr val="7F7F7F"/>
                </a:solidFill>
              </a:defRPr>
            </a:lvl1pPr>
            <a:lvl2pPr>
              <a:defRPr sz="3600">
                <a:solidFill>
                  <a:srgbClr val="595959"/>
                </a:solidFill>
              </a:defRPr>
            </a:lvl2pPr>
            <a:lvl3pPr>
              <a:defRPr sz="3600">
                <a:solidFill>
                  <a:srgbClr val="595959"/>
                </a:solidFill>
              </a:defRPr>
            </a:lvl3pPr>
            <a:lvl4pPr>
              <a:defRPr sz="3600">
                <a:solidFill>
                  <a:srgbClr val="595959"/>
                </a:solidFill>
              </a:defRPr>
            </a:lvl4pPr>
            <a:lvl5pPr>
              <a:defRPr sz="3600">
                <a:solidFill>
                  <a:srgbClr val="595959"/>
                </a:solidFill>
              </a:defRPr>
            </a:lvl5pPr>
            <a:lvl6pPr indent="457200">
              <a:defRPr sz="3600">
                <a:solidFill>
                  <a:srgbClr val="595959"/>
                </a:solidFill>
              </a:defRPr>
            </a:lvl6pPr>
            <a:lvl7pPr indent="914400">
              <a:defRPr sz="3600">
                <a:solidFill>
                  <a:srgbClr val="595959"/>
                </a:solidFill>
              </a:defRPr>
            </a:lvl7pPr>
            <a:lvl8pPr indent="1371600">
              <a:defRPr sz="3600">
                <a:solidFill>
                  <a:srgbClr val="595959"/>
                </a:solidFill>
              </a:defRPr>
            </a:lvl8pPr>
            <a:lvl9pPr indent="1828800">
              <a:defRPr sz="3600">
                <a:solidFill>
                  <a:srgbClr val="595959"/>
                </a:solidFill>
              </a:defRPr>
            </a:lvl9pPr>
          </a:lstStyle>
          <a:p>
            <a:r>
              <a:rPr lang="fr-FR" sz="3600" dirty="0" err="1"/>
              <a:t>Naltrexon</a:t>
            </a:r>
            <a:endParaRPr lang="fr-FR" sz="2000" b="0" dirty="0"/>
          </a:p>
          <a:p>
            <a:r>
              <a:rPr lang="fr-FR" sz="2000" b="0" dirty="0" err="1"/>
              <a:t>effektiver</a:t>
            </a:r>
            <a:r>
              <a:rPr lang="fr-FR" sz="2000" b="0" dirty="0"/>
              <a:t> </a:t>
            </a:r>
            <a:r>
              <a:rPr lang="fr-FR" sz="2000" b="0" dirty="0" err="1"/>
              <a:t>bei</a:t>
            </a:r>
            <a:r>
              <a:rPr lang="fr-FR" sz="2000" b="0" dirty="0"/>
              <a:t> der </a:t>
            </a:r>
            <a:r>
              <a:rPr lang="fr-FR" sz="2000" b="0" dirty="0" err="1"/>
              <a:t>Reduzierung</a:t>
            </a:r>
            <a:r>
              <a:rPr lang="fr-FR" sz="2000" b="0" dirty="0"/>
              <a:t> des </a:t>
            </a:r>
            <a:r>
              <a:rPr lang="fr-FR" sz="2000" b="0" dirty="0" err="1"/>
              <a:t>Konsums</a:t>
            </a:r>
            <a:r>
              <a:rPr lang="fr-FR" sz="2000" b="0" dirty="0"/>
              <a:t> </a:t>
            </a:r>
          </a:p>
          <a:p>
            <a:r>
              <a:rPr lang="fr-FR" sz="2000" b="0" dirty="0" err="1"/>
              <a:t>als</a:t>
            </a:r>
            <a:r>
              <a:rPr lang="fr-FR" sz="2000" b="0" dirty="0"/>
              <a:t> </a:t>
            </a:r>
            <a:r>
              <a:rPr lang="fr-FR" sz="2000" b="0" dirty="0" err="1"/>
              <a:t>bei</a:t>
            </a:r>
            <a:r>
              <a:rPr lang="fr-FR" sz="2000" b="0" dirty="0"/>
              <a:t> der </a:t>
            </a:r>
            <a:r>
              <a:rPr lang="fr-FR" sz="2000" b="0" dirty="0" err="1"/>
              <a:t>Aufrechterhaltung</a:t>
            </a:r>
            <a:r>
              <a:rPr lang="fr-FR" sz="2000" b="0" dirty="0"/>
              <a:t> der </a:t>
            </a:r>
            <a:r>
              <a:rPr lang="fr-FR" sz="2000" b="0" dirty="0" err="1"/>
              <a:t>Abstinenz</a:t>
            </a:r>
            <a:endParaRPr lang="fr-FR" sz="2000" b="0" dirty="0"/>
          </a:p>
        </p:txBody>
      </p:sp>
      <p:grpSp>
        <p:nvGrpSpPr>
          <p:cNvPr id="8" name="Gruppierung 7"/>
          <p:cNvGrpSpPr/>
          <p:nvPr/>
        </p:nvGrpSpPr>
        <p:grpSpPr>
          <a:xfrm>
            <a:off x="2306093" y="3237483"/>
            <a:ext cx="3997724" cy="677106"/>
            <a:chOff x="2306093" y="3237483"/>
            <a:chExt cx="3997724" cy="677106"/>
          </a:xfrm>
        </p:grpSpPr>
        <p:sp>
          <p:nvSpPr>
            <p:cNvPr id="5" name="Textfeld 4"/>
            <p:cNvSpPr txBox="1"/>
            <p:nvPr/>
          </p:nvSpPr>
          <p:spPr>
            <a:xfrm>
              <a:off x="3350760" y="3237483"/>
              <a:ext cx="2953057" cy="6771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dist" rtl="0" latinLnBrk="1" hangingPunct="0"/>
              <a:r>
                <a:rPr lang="fr-CH" dirty="0" err="1">
                  <a:solidFill>
                    <a:srgbClr val="000000"/>
                  </a:solidFill>
                </a:rPr>
                <a:t>Dauer</a:t>
              </a:r>
              <a:r>
                <a:rPr lang="fr-CH" dirty="0">
                  <a:solidFill>
                    <a:srgbClr val="000000"/>
                  </a:solidFill>
                </a:rPr>
                <a:t>: 3 - 6 </a:t>
              </a:r>
              <a:r>
                <a:rPr lang="fr-CH" dirty="0" err="1">
                  <a:solidFill>
                    <a:srgbClr val="000000"/>
                  </a:solidFill>
                </a:rPr>
                <a:t>Monate</a:t>
              </a:r>
              <a:endParaRPr lang="fr-CH" dirty="0">
                <a:solidFill>
                  <a:srgbClr val="000000"/>
                </a:solidFill>
              </a:endParaRPr>
            </a:p>
            <a:p>
              <a:pPr algn="dist" rtl="0" latinLnBrk="1" hangingPunct="0"/>
              <a:r>
                <a:rPr lang="fr-CH" sz="1400" dirty="0" err="1">
                  <a:solidFill>
                    <a:srgbClr val="000000"/>
                  </a:solidFill>
                </a:rPr>
                <a:t>auch</a:t>
              </a:r>
              <a:r>
                <a:rPr lang="fr-CH" sz="1400" dirty="0">
                  <a:solidFill>
                    <a:srgbClr val="000000"/>
                  </a:solidFill>
                </a:rPr>
                <a:t> </a:t>
              </a:r>
              <a:r>
                <a:rPr lang="fr-CH" sz="1400" dirty="0" err="1">
                  <a:solidFill>
                    <a:srgbClr val="000000"/>
                  </a:solidFill>
                </a:rPr>
                <a:t>bei</a:t>
              </a:r>
              <a:r>
                <a:rPr lang="fr-CH" sz="1400" dirty="0">
                  <a:solidFill>
                    <a:srgbClr val="000000"/>
                  </a:solidFill>
                </a:rPr>
                <a:t> </a:t>
              </a:r>
              <a:r>
                <a:rPr lang="fr-CH" sz="1400" dirty="0" err="1">
                  <a:solidFill>
                    <a:srgbClr val="000000"/>
                  </a:solidFill>
                </a:rPr>
                <a:t>einem</a:t>
              </a:r>
              <a:r>
                <a:rPr lang="fr-CH" sz="1400" dirty="0">
                  <a:solidFill>
                    <a:srgbClr val="000000"/>
                  </a:solidFill>
                </a:rPr>
                <a:t> </a:t>
              </a:r>
              <a:r>
                <a:rPr lang="fr-CH" sz="1400" dirty="0" err="1">
                  <a:solidFill>
                    <a:srgbClr val="000000"/>
                  </a:solidFill>
                </a:rPr>
                <a:t>Rückfall</a:t>
              </a:r>
              <a:r>
                <a:rPr lang="fr-CH" sz="1400" dirty="0">
                  <a:solidFill>
                    <a:srgbClr val="000000"/>
                  </a:solidFill>
                </a:rPr>
                <a:t> </a:t>
              </a:r>
              <a:r>
                <a:rPr lang="fr-CH" sz="1400" dirty="0" err="1">
                  <a:solidFill>
                    <a:srgbClr val="000000"/>
                  </a:solidFill>
                </a:rPr>
                <a:t>fortsetzen</a:t>
              </a:r>
              <a:r>
                <a:rPr lang="fr-CH" sz="1400" dirty="0">
                  <a:solidFill>
                    <a:srgbClr val="000000"/>
                  </a:solidFill>
                </a:rPr>
                <a:t>!</a:t>
              </a:r>
            </a:p>
          </p:txBody>
        </p:sp>
        <p:pic>
          <p:nvPicPr>
            <p:cNvPr id="6" name="Bild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6093" y="3260560"/>
              <a:ext cx="719074" cy="630952"/>
            </a:xfrm>
            <a:prstGeom prst="rect">
              <a:avLst/>
            </a:prstGeom>
          </p:spPr>
        </p:pic>
      </p:grpSp>
      <p:grpSp>
        <p:nvGrpSpPr>
          <p:cNvPr id="7" name="Gruppierung 6"/>
          <p:cNvGrpSpPr/>
          <p:nvPr/>
        </p:nvGrpSpPr>
        <p:grpSpPr>
          <a:xfrm>
            <a:off x="2427917" y="2136047"/>
            <a:ext cx="3840470" cy="587664"/>
            <a:chOff x="2427917" y="2136047"/>
            <a:chExt cx="3840470" cy="587664"/>
          </a:xfrm>
        </p:grpSpPr>
        <p:sp>
          <p:nvSpPr>
            <p:cNvPr id="4" name="Textfeld 3"/>
            <p:cNvSpPr txBox="1"/>
            <p:nvPr/>
          </p:nvSpPr>
          <p:spPr>
            <a:xfrm>
              <a:off x="3350760" y="2199048"/>
              <a:ext cx="2917627"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fr-CH" dirty="0">
                  <a:solidFill>
                    <a:srgbClr val="000000"/>
                  </a:solidFill>
                </a:rPr>
                <a:t>50 mg / d = 1 </a:t>
              </a:r>
              <a:r>
                <a:rPr lang="fr-CH" dirty="0" err="1">
                  <a:solidFill>
                    <a:srgbClr val="000000"/>
                  </a:solidFill>
                </a:rPr>
                <a:t>Kap</a:t>
              </a:r>
              <a:r>
                <a:rPr lang="fr-CH" dirty="0">
                  <a:solidFill>
                    <a:srgbClr val="000000"/>
                  </a:solidFill>
                </a:rPr>
                <a:t>.</a:t>
              </a:r>
              <a:endParaRPr kumimoji="0" lang="fr-CH" sz="2400" b="0" i="0" u="none" strike="noStrike" cap="none" spc="0" normalizeH="0" baseline="0" dirty="0">
                <a:ln>
                  <a:noFill/>
                </a:ln>
                <a:solidFill>
                  <a:srgbClr val="000000"/>
                </a:solidFill>
                <a:effectLst/>
                <a:uFillTx/>
                <a:latin typeface="Arial"/>
                <a:ea typeface="Arial"/>
                <a:cs typeface="Arial"/>
                <a:sym typeface="Arial"/>
              </a:endParaRPr>
            </a:p>
          </p:txBody>
        </p:sp>
        <p:pic>
          <p:nvPicPr>
            <p:cNvPr id="9" name="Bild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7917" y="2136047"/>
              <a:ext cx="550195" cy="587664"/>
            </a:xfrm>
            <a:prstGeom prst="rect">
              <a:avLst/>
            </a:prstGeom>
          </p:spPr>
        </p:pic>
      </p:grpSp>
      <p:grpSp>
        <p:nvGrpSpPr>
          <p:cNvPr id="11" name="Gruppierung 10"/>
          <p:cNvGrpSpPr/>
          <p:nvPr/>
        </p:nvGrpSpPr>
        <p:grpSpPr>
          <a:xfrm>
            <a:off x="2424919" y="4445200"/>
            <a:ext cx="4961559" cy="830995"/>
            <a:chOff x="2424919" y="4445200"/>
            <a:chExt cx="4961559" cy="830995"/>
          </a:xfrm>
        </p:grpSpPr>
        <p:sp>
          <p:nvSpPr>
            <p:cNvPr id="3" name="Textfeld 2"/>
            <p:cNvSpPr txBox="1"/>
            <p:nvPr/>
          </p:nvSpPr>
          <p:spPr>
            <a:xfrm>
              <a:off x="3350760" y="4445200"/>
              <a:ext cx="4035718"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fr-FR" sz="1600" b="1" dirty="0" err="1">
                  <a:solidFill>
                    <a:srgbClr val="000000"/>
                  </a:solidFill>
                </a:rPr>
                <a:t>Kontraindikationen</a:t>
              </a:r>
              <a:r>
                <a:rPr lang="fr-FR" sz="1600" b="1" dirty="0">
                  <a:solidFill>
                    <a:srgbClr val="000000"/>
                  </a:solidFill>
                </a:rPr>
                <a:t>:</a:t>
              </a:r>
              <a:endParaRPr kumimoji="0" lang="fr-FR" sz="1600" b="1" i="0" u="none" strike="noStrike" cap="none" spc="0" normalizeH="0" dirty="0">
                <a:ln>
                  <a:noFill/>
                </a:ln>
                <a:solidFill>
                  <a:srgbClr val="000000"/>
                </a:solidFill>
                <a:effectLst/>
                <a:uFillTx/>
                <a:sym typeface="Arial"/>
              </a:endParaRPr>
            </a:p>
            <a:p>
              <a:pPr algn="dist" rtl="0" latinLnBrk="1" hangingPunct="0"/>
              <a:r>
                <a:rPr lang="fr-FR" sz="1600" dirty="0" err="1">
                  <a:solidFill>
                    <a:srgbClr val="000000"/>
                  </a:solidFill>
                </a:rPr>
                <a:t>Opioid-Behandlung</a:t>
              </a:r>
              <a:r>
                <a:rPr lang="fr-FR" sz="1600" dirty="0">
                  <a:solidFill>
                    <a:srgbClr val="000000"/>
                  </a:solidFill>
                </a:rPr>
                <a:t>!</a:t>
              </a:r>
            </a:p>
            <a:p>
              <a:pPr algn="dist" rtl="0" latinLnBrk="1" hangingPunct="0"/>
              <a:r>
                <a:rPr lang="fr-FR" sz="1600" dirty="0" err="1">
                  <a:solidFill>
                    <a:srgbClr val="000000"/>
                  </a:solidFill>
                </a:rPr>
                <a:t>Leberinsuffizienz</a:t>
              </a:r>
              <a:r>
                <a:rPr lang="fr-FR" sz="1600" dirty="0">
                  <a:solidFill>
                    <a:srgbClr val="000000"/>
                  </a:solidFill>
                </a:rPr>
                <a:t> (vor </a:t>
              </a:r>
              <a:r>
                <a:rPr lang="fr-FR" sz="1600" dirty="0" err="1">
                  <a:solidFill>
                    <a:srgbClr val="000000"/>
                  </a:solidFill>
                </a:rPr>
                <a:t>Beginn</a:t>
              </a:r>
              <a:r>
                <a:rPr lang="fr-FR" sz="1600" dirty="0">
                  <a:solidFill>
                    <a:srgbClr val="000000"/>
                  </a:solidFill>
                </a:rPr>
                <a:t> </a:t>
              </a:r>
              <a:r>
                <a:rPr lang="fr-FR" sz="1600" dirty="0" err="1">
                  <a:solidFill>
                    <a:srgbClr val="000000"/>
                  </a:solidFill>
                </a:rPr>
                <a:t>kontrollieren</a:t>
              </a:r>
              <a:r>
                <a:rPr lang="fr-FR" sz="1600" dirty="0">
                  <a:solidFill>
                    <a:srgbClr val="000000"/>
                  </a:solidFill>
                </a:rPr>
                <a:t>!)</a:t>
              </a:r>
              <a:endParaRPr kumimoji="0" lang="fr-FR" sz="1600" i="0" u="none" strike="noStrike" cap="none" spc="0" normalizeH="0" baseline="0" dirty="0">
                <a:ln>
                  <a:noFill/>
                </a:ln>
                <a:solidFill>
                  <a:srgbClr val="000000"/>
                </a:solidFill>
                <a:effectLst/>
                <a:uFillTx/>
                <a:sym typeface="Arial"/>
              </a:endParaRPr>
            </a:p>
          </p:txBody>
        </p:sp>
        <p:sp>
          <p:nvSpPr>
            <p:cNvPr id="10" name="Textfeld 9"/>
            <p:cNvSpPr txBox="1"/>
            <p:nvPr/>
          </p:nvSpPr>
          <p:spPr>
            <a:xfrm>
              <a:off x="2424919" y="4475978"/>
              <a:ext cx="600248" cy="769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CH" sz="4400" b="0" i="0" u="none" strike="noStrike" cap="none" spc="0" normalizeH="0" baseline="0" dirty="0">
                  <a:ln>
                    <a:noFill/>
                  </a:ln>
                  <a:solidFill>
                    <a:srgbClr val="000000"/>
                  </a:solidFill>
                  <a:effectLst/>
                  <a:uFillTx/>
                  <a:latin typeface="Arial"/>
                  <a:ea typeface="Arial"/>
                  <a:cs typeface="Arial"/>
                  <a:sym typeface="Arial"/>
                </a:rPr>
                <a:t>☞</a:t>
              </a:r>
            </a:p>
          </p:txBody>
        </p:sp>
      </p:grpSp>
    </p:spTree>
    <p:extLst>
      <p:ext uri="{BB962C8B-B14F-4D97-AF65-F5344CB8AC3E}">
        <p14:creationId xmlns:p14="http://schemas.microsoft.com/office/powerpoint/2010/main" val="167198746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2"/>
          <p:cNvSpPr txBox="1">
            <a:spLocks noChangeArrowheads="1"/>
          </p:cNvSpPr>
          <p:nvPr/>
        </p:nvSpPr>
        <p:spPr bwMode="auto">
          <a:xfrm>
            <a:off x="703811" y="381682"/>
            <a:ext cx="7736413" cy="954107"/>
          </a:xfrm>
          <a:prstGeom prst="rect">
            <a:avLst/>
          </a:prstGeom>
          <a:noFill/>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4400" b="1">
                <a:solidFill>
                  <a:srgbClr val="7F7F7F"/>
                </a:solidFill>
              </a:defRPr>
            </a:lvl1pPr>
            <a:lvl2pPr>
              <a:defRPr sz="3600">
                <a:solidFill>
                  <a:srgbClr val="595959"/>
                </a:solidFill>
              </a:defRPr>
            </a:lvl2pPr>
            <a:lvl3pPr>
              <a:defRPr sz="3600">
                <a:solidFill>
                  <a:srgbClr val="595959"/>
                </a:solidFill>
              </a:defRPr>
            </a:lvl3pPr>
            <a:lvl4pPr>
              <a:defRPr sz="3600">
                <a:solidFill>
                  <a:srgbClr val="595959"/>
                </a:solidFill>
              </a:defRPr>
            </a:lvl4pPr>
            <a:lvl5pPr>
              <a:defRPr sz="3600">
                <a:solidFill>
                  <a:srgbClr val="595959"/>
                </a:solidFill>
              </a:defRPr>
            </a:lvl5pPr>
            <a:lvl6pPr indent="457200">
              <a:defRPr sz="3600">
                <a:solidFill>
                  <a:srgbClr val="595959"/>
                </a:solidFill>
              </a:defRPr>
            </a:lvl6pPr>
            <a:lvl7pPr indent="914400">
              <a:defRPr sz="3600">
                <a:solidFill>
                  <a:srgbClr val="595959"/>
                </a:solidFill>
              </a:defRPr>
            </a:lvl7pPr>
            <a:lvl8pPr indent="1371600">
              <a:defRPr sz="3600">
                <a:solidFill>
                  <a:srgbClr val="595959"/>
                </a:solidFill>
              </a:defRPr>
            </a:lvl8pPr>
            <a:lvl9pPr indent="1828800">
              <a:defRPr sz="3600">
                <a:solidFill>
                  <a:srgbClr val="595959"/>
                </a:solidFill>
              </a:defRPr>
            </a:lvl9pPr>
          </a:lstStyle>
          <a:p>
            <a:r>
              <a:rPr lang="fr-FR" sz="3600" dirty="0" err="1"/>
              <a:t>Nalmefen</a:t>
            </a:r>
            <a:endParaRPr lang="fr-FR" sz="3600" dirty="0"/>
          </a:p>
          <a:p>
            <a:r>
              <a:rPr lang="fr-FR" sz="2000" b="0" dirty="0" err="1"/>
              <a:t>einzige</a:t>
            </a:r>
            <a:r>
              <a:rPr lang="fr-FR" sz="2000" b="0" dirty="0"/>
              <a:t> </a:t>
            </a:r>
            <a:r>
              <a:rPr lang="fr-FR" sz="2000" b="0" dirty="0" err="1"/>
              <a:t>Substanz</a:t>
            </a:r>
            <a:r>
              <a:rPr lang="fr-FR" sz="2000" b="0" dirty="0"/>
              <a:t>, die </a:t>
            </a:r>
            <a:r>
              <a:rPr lang="fr-FR" sz="2000" b="0" dirty="0" err="1"/>
              <a:t>für</a:t>
            </a:r>
            <a:r>
              <a:rPr lang="fr-FR" sz="2000" b="0" dirty="0"/>
              <a:t> den </a:t>
            </a:r>
            <a:r>
              <a:rPr lang="fr-FR" sz="2000" b="0" dirty="0" err="1"/>
              <a:t>kontrollierten</a:t>
            </a:r>
            <a:r>
              <a:rPr lang="fr-FR" sz="2000" b="0" dirty="0"/>
              <a:t> </a:t>
            </a:r>
            <a:r>
              <a:rPr lang="fr-FR" sz="2000" b="0" dirty="0" err="1"/>
              <a:t>Konsum</a:t>
            </a:r>
            <a:r>
              <a:rPr lang="fr-FR" sz="2000" b="0" dirty="0"/>
              <a:t> </a:t>
            </a:r>
            <a:r>
              <a:rPr lang="fr-FR" sz="2000" b="0" dirty="0" err="1"/>
              <a:t>zugelassen</a:t>
            </a:r>
            <a:r>
              <a:rPr lang="fr-FR" sz="2000" b="0" dirty="0"/>
              <a:t> </a:t>
            </a:r>
            <a:r>
              <a:rPr lang="fr-FR" sz="2000" b="0" dirty="0" err="1"/>
              <a:t>ist</a:t>
            </a:r>
            <a:endParaRPr lang="fr-FR" sz="2000" b="0" dirty="0"/>
          </a:p>
        </p:txBody>
      </p:sp>
      <p:grpSp>
        <p:nvGrpSpPr>
          <p:cNvPr id="8" name="Gruppierung 7"/>
          <p:cNvGrpSpPr/>
          <p:nvPr/>
        </p:nvGrpSpPr>
        <p:grpSpPr>
          <a:xfrm>
            <a:off x="2306093" y="3280638"/>
            <a:ext cx="3997724" cy="630952"/>
            <a:chOff x="2306093" y="3280638"/>
            <a:chExt cx="3997724" cy="630952"/>
          </a:xfrm>
        </p:grpSpPr>
        <p:sp>
          <p:nvSpPr>
            <p:cNvPr id="5" name="Textfeld 4"/>
            <p:cNvSpPr txBox="1"/>
            <p:nvPr/>
          </p:nvSpPr>
          <p:spPr>
            <a:xfrm>
              <a:off x="3350760" y="3365283"/>
              <a:ext cx="2953057"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dist" rtl="0" latinLnBrk="1" hangingPunct="0"/>
              <a:r>
                <a:rPr lang="fr-CH" dirty="0" err="1">
                  <a:solidFill>
                    <a:srgbClr val="000000"/>
                  </a:solidFill>
                </a:rPr>
                <a:t>Dauer</a:t>
              </a:r>
              <a:r>
                <a:rPr lang="fr-CH" dirty="0">
                  <a:solidFill>
                    <a:srgbClr val="000000"/>
                  </a:solidFill>
                </a:rPr>
                <a:t>: 3 - 6 </a:t>
              </a:r>
              <a:r>
                <a:rPr lang="fr-CH" dirty="0" err="1">
                  <a:solidFill>
                    <a:srgbClr val="000000"/>
                  </a:solidFill>
                </a:rPr>
                <a:t>Monate</a:t>
              </a:r>
              <a:endParaRPr lang="fr-CH" dirty="0">
                <a:solidFill>
                  <a:srgbClr val="000000"/>
                </a:solidFill>
              </a:endParaRPr>
            </a:p>
          </p:txBody>
        </p:sp>
        <p:pic>
          <p:nvPicPr>
            <p:cNvPr id="6" name="Bild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6093" y="3280638"/>
              <a:ext cx="719074" cy="630952"/>
            </a:xfrm>
            <a:prstGeom prst="rect">
              <a:avLst/>
            </a:prstGeom>
          </p:spPr>
        </p:pic>
      </p:grpSp>
      <p:grpSp>
        <p:nvGrpSpPr>
          <p:cNvPr id="7" name="Gruppierung 6"/>
          <p:cNvGrpSpPr/>
          <p:nvPr/>
        </p:nvGrpSpPr>
        <p:grpSpPr>
          <a:xfrm>
            <a:off x="2427917" y="2179202"/>
            <a:ext cx="4603265" cy="587664"/>
            <a:chOff x="2427917" y="2179202"/>
            <a:chExt cx="4603265" cy="587664"/>
          </a:xfrm>
        </p:grpSpPr>
        <p:sp>
          <p:nvSpPr>
            <p:cNvPr id="4" name="Textfeld 3"/>
            <p:cNvSpPr txBox="1"/>
            <p:nvPr/>
          </p:nvSpPr>
          <p:spPr>
            <a:xfrm>
              <a:off x="3350760" y="2242203"/>
              <a:ext cx="3680422"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CH" sz="2400" b="0" i="0" u="none" strike="noStrike" cap="none" spc="0" normalizeH="0" baseline="0" dirty="0">
                  <a:ln>
                    <a:noFill/>
                  </a:ln>
                  <a:solidFill>
                    <a:srgbClr val="000000"/>
                  </a:solidFill>
                  <a:effectLst/>
                  <a:uFillTx/>
                  <a:latin typeface="Arial"/>
                  <a:ea typeface="Arial"/>
                  <a:cs typeface="Arial"/>
                  <a:sym typeface="Arial"/>
                </a:rPr>
                <a:t>18 mg as needed </a:t>
              </a:r>
            </a:p>
          </p:txBody>
        </p:sp>
        <p:pic>
          <p:nvPicPr>
            <p:cNvPr id="9" name="Bild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7917" y="2179202"/>
              <a:ext cx="550195" cy="587664"/>
            </a:xfrm>
            <a:prstGeom prst="rect">
              <a:avLst/>
            </a:prstGeom>
          </p:spPr>
        </p:pic>
      </p:grpSp>
      <p:grpSp>
        <p:nvGrpSpPr>
          <p:cNvPr id="11" name="Gruppierung 10"/>
          <p:cNvGrpSpPr/>
          <p:nvPr/>
        </p:nvGrpSpPr>
        <p:grpSpPr>
          <a:xfrm>
            <a:off x="2424919" y="4445201"/>
            <a:ext cx="2832771" cy="769439"/>
            <a:chOff x="2424919" y="4445201"/>
            <a:chExt cx="2832771" cy="769439"/>
          </a:xfrm>
        </p:grpSpPr>
        <p:sp>
          <p:nvSpPr>
            <p:cNvPr id="3" name="Textfeld 2"/>
            <p:cNvSpPr txBox="1"/>
            <p:nvPr/>
          </p:nvSpPr>
          <p:spPr>
            <a:xfrm>
              <a:off x="3350760" y="4537534"/>
              <a:ext cx="1906930"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fr-FR" sz="1600" b="1" dirty="0" err="1">
                  <a:solidFill>
                    <a:srgbClr val="000000"/>
                  </a:solidFill>
                </a:rPr>
                <a:t>Kontraindikation</a:t>
              </a:r>
              <a:r>
                <a:rPr lang="fr-FR" sz="1600" b="1" dirty="0">
                  <a:solidFill>
                    <a:srgbClr val="000000"/>
                  </a:solidFill>
                </a:rPr>
                <a:t> :</a:t>
              </a:r>
              <a:r>
                <a:rPr kumimoji="0" lang="fr-FR" sz="1600" b="1" i="0" u="none" strike="noStrike" cap="none" spc="0" normalizeH="0" dirty="0">
                  <a:ln>
                    <a:noFill/>
                  </a:ln>
                  <a:solidFill>
                    <a:srgbClr val="000000"/>
                  </a:solidFill>
                  <a:effectLst/>
                  <a:uFillTx/>
                  <a:sym typeface="Arial"/>
                </a:rPr>
                <a:t> </a:t>
              </a:r>
            </a:p>
            <a:p>
              <a:pPr algn="dist" rtl="0" latinLnBrk="1" hangingPunct="0"/>
              <a:r>
                <a:rPr lang="fr-FR" sz="1600" dirty="0" err="1">
                  <a:solidFill>
                    <a:srgbClr val="000000"/>
                  </a:solidFill>
                </a:rPr>
                <a:t>Niereninsuffizienz</a:t>
              </a:r>
              <a:endParaRPr lang="fr-FR" sz="1600" dirty="0">
                <a:solidFill>
                  <a:srgbClr val="000000"/>
                </a:solidFill>
              </a:endParaRPr>
            </a:p>
          </p:txBody>
        </p:sp>
        <p:sp>
          <p:nvSpPr>
            <p:cNvPr id="10" name="Textfeld 9"/>
            <p:cNvSpPr txBox="1"/>
            <p:nvPr/>
          </p:nvSpPr>
          <p:spPr>
            <a:xfrm>
              <a:off x="2424919" y="4445201"/>
              <a:ext cx="600248" cy="769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CH" sz="4400" b="0" i="0" u="none" strike="noStrike" cap="none" spc="0" normalizeH="0" baseline="0" dirty="0">
                  <a:ln>
                    <a:noFill/>
                  </a:ln>
                  <a:solidFill>
                    <a:srgbClr val="000000"/>
                  </a:solidFill>
                  <a:effectLst/>
                  <a:uFillTx/>
                  <a:latin typeface="Arial"/>
                  <a:ea typeface="Arial"/>
                  <a:cs typeface="Arial"/>
                  <a:sym typeface="Arial"/>
                </a:rPr>
                <a:t>☞</a:t>
              </a:r>
            </a:p>
          </p:txBody>
        </p:sp>
      </p:grpSp>
    </p:spTree>
    <p:extLst>
      <p:ext uri="{BB962C8B-B14F-4D97-AF65-F5344CB8AC3E}">
        <p14:creationId xmlns:p14="http://schemas.microsoft.com/office/powerpoint/2010/main" val="10012690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FDFADBCC-5913-524F-8932-72723E62B616}"/>
              </a:ext>
            </a:extLst>
          </p:cNvPr>
          <p:cNvSpPr txBox="1">
            <a:spLocks noChangeArrowheads="1"/>
          </p:cNvSpPr>
          <p:nvPr/>
        </p:nvSpPr>
        <p:spPr bwMode="auto">
          <a:xfrm>
            <a:off x="1810718" y="269875"/>
            <a:ext cx="5514651" cy="707886"/>
          </a:xfrm>
          <a:prstGeom prst="rect">
            <a:avLst/>
          </a:prstGeom>
          <a:noFill/>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4800" b="1">
                <a:solidFill>
                  <a:srgbClr val="7F7F7F"/>
                </a:solidFill>
              </a:defRPr>
            </a:lvl1pPr>
            <a:lvl2pPr>
              <a:defRPr sz="3600">
                <a:solidFill>
                  <a:srgbClr val="595959"/>
                </a:solidFill>
              </a:defRPr>
            </a:lvl2pPr>
            <a:lvl3pPr>
              <a:defRPr sz="3600">
                <a:solidFill>
                  <a:srgbClr val="595959"/>
                </a:solidFill>
              </a:defRPr>
            </a:lvl3pPr>
            <a:lvl4pPr>
              <a:defRPr sz="3600">
                <a:solidFill>
                  <a:srgbClr val="595959"/>
                </a:solidFill>
              </a:defRPr>
            </a:lvl4pPr>
            <a:lvl5pPr>
              <a:defRPr sz="3600">
                <a:solidFill>
                  <a:srgbClr val="595959"/>
                </a:solidFill>
              </a:defRPr>
            </a:lvl5pPr>
            <a:lvl6pPr indent="457200">
              <a:defRPr sz="3600">
                <a:solidFill>
                  <a:srgbClr val="595959"/>
                </a:solidFill>
              </a:defRPr>
            </a:lvl6pPr>
            <a:lvl7pPr indent="914400">
              <a:defRPr sz="3600">
                <a:solidFill>
                  <a:srgbClr val="595959"/>
                </a:solidFill>
              </a:defRPr>
            </a:lvl7pPr>
            <a:lvl8pPr indent="1371600">
              <a:defRPr sz="3600">
                <a:solidFill>
                  <a:srgbClr val="595959"/>
                </a:solidFill>
              </a:defRPr>
            </a:lvl8pPr>
            <a:lvl9pPr indent="1828800">
              <a:defRPr sz="3600">
                <a:solidFill>
                  <a:srgbClr val="595959"/>
                </a:solidFill>
              </a:defRPr>
            </a:lvl9pPr>
          </a:lstStyle>
          <a:p>
            <a:r>
              <a:rPr lang="fr-FR" sz="4000" dirty="0" err="1"/>
              <a:t>Kontrolliertes</a:t>
            </a:r>
            <a:r>
              <a:rPr lang="fr-FR" sz="4000" dirty="0"/>
              <a:t> </a:t>
            </a:r>
            <a:r>
              <a:rPr lang="fr-FR" sz="4000" dirty="0" err="1"/>
              <a:t>Trinken</a:t>
            </a:r>
            <a:endParaRPr lang="fr-FR" sz="4000" dirty="0"/>
          </a:p>
        </p:txBody>
      </p:sp>
      <p:sp>
        <p:nvSpPr>
          <p:cNvPr id="4" name="Textfeld 3">
            <a:extLst>
              <a:ext uri="{FF2B5EF4-FFF2-40B4-BE49-F238E27FC236}">
                <a16:creationId xmlns:a16="http://schemas.microsoft.com/office/drawing/2014/main" id="{A66AB3B5-4380-FF47-9C28-4D89CA01223E}"/>
              </a:ext>
            </a:extLst>
          </p:cNvPr>
          <p:cNvSpPr txBox="1"/>
          <p:nvPr/>
        </p:nvSpPr>
        <p:spPr>
          <a:xfrm>
            <a:off x="461395" y="5603846"/>
            <a:ext cx="1260921"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de-DE" sz="1000" b="0" i="0" u="none" strike="noStrike" cap="none" spc="0" normalizeH="0" baseline="0" dirty="0">
                <a:ln>
                  <a:noFill/>
                </a:ln>
                <a:solidFill>
                  <a:srgbClr val="000000"/>
                </a:solidFill>
                <a:effectLst/>
                <a:uFillTx/>
                <a:latin typeface="Arial"/>
                <a:ea typeface="Arial"/>
                <a:cs typeface="Arial"/>
                <a:sym typeface="Arial"/>
              </a:rPr>
              <a:t>Henssler et al., 2022</a:t>
            </a:r>
          </a:p>
        </p:txBody>
      </p:sp>
      <p:pic>
        <p:nvPicPr>
          <p:cNvPr id="5" name="Grafik 4">
            <a:extLst>
              <a:ext uri="{FF2B5EF4-FFF2-40B4-BE49-F238E27FC236}">
                <a16:creationId xmlns:a16="http://schemas.microsoft.com/office/drawing/2014/main" id="{01FFB7AD-0607-614F-8609-1958F0898D9B}"/>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Photocopy trans="81000"/>
                    </a14:imgEffect>
                  </a14:imgLayer>
                </a14:imgProps>
              </a:ext>
              <a:ext uri="{28A0092B-C50C-407E-A947-70E740481C1C}">
                <a14:useLocalDpi xmlns:a14="http://schemas.microsoft.com/office/drawing/2010/main"/>
              </a:ext>
            </a:extLst>
          </a:blip>
          <a:stretch>
            <a:fillRect/>
          </a:stretch>
        </p:blipFill>
        <p:spPr>
          <a:xfrm>
            <a:off x="0" y="1724733"/>
            <a:ext cx="3473042" cy="3473042"/>
          </a:xfrm>
          <a:prstGeom prst="rect">
            <a:avLst/>
          </a:prstGeom>
        </p:spPr>
      </p:pic>
      <p:sp>
        <p:nvSpPr>
          <p:cNvPr id="3" name="Content Placeholder 2">
            <a:extLst>
              <a:ext uri="{FF2B5EF4-FFF2-40B4-BE49-F238E27FC236}">
                <a16:creationId xmlns:a16="http://schemas.microsoft.com/office/drawing/2014/main" id="{B0DB78DC-E087-8D45-B33A-85D5865F6E73}"/>
              </a:ext>
            </a:extLst>
          </p:cNvPr>
          <p:cNvSpPr txBox="1">
            <a:spLocks/>
          </p:cNvSpPr>
          <p:nvPr/>
        </p:nvSpPr>
        <p:spPr>
          <a:xfrm>
            <a:off x="2885813" y="2023046"/>
            <a:ext cx="5816355" cy="2764796"/>
          </a:xfrm>
          <a:prstGeom prst="rect">
            <a:avLst/>
          </a:prstGeo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a:lstStyle>
          <a:p>
            <a:pPr marL="342900" indent="-342900" algn="l">
              <a:lnSpc>
                <a:spcPct val="150000"/>
              </a:lnSpc>
              <a:buClr>
                <a:srgbClr val="00B0F0"/>
              </a:buClr>
              <a:buSzPct val="100000"/>
              <a:buFont typeface="Arial" panose="020B0604020202020204" pitchFamily="34" charset="0"/>
              <a:buChar char="•"/>
            </a:pPr>
            <a:r>
              <a:rPr lang="fr-CH" sz="1800" dirty="0" err="1"/>
              <a:t>Ein</a:t>
            </a:r>
            <a:r>
              <a:rPr lang="fr-CH" sz="1800" dirty="0"/>
              <a:t> </a:t>
            </a:r>
            <a:r>
              <a:rPr lang="fr-CH" sz="1800" dirty="0" err="1"/>
              <a:t>mögliches</a:t>
            </a:r>
            <a:r>
              <a:rPr lang="fr-CH" sz="1800" dirty="0"/>
              <a:t> </a:t>
            </a:r>
            <a:r>
              <a:rPr lang="fr-CH" sz="1800" dirty="0" err="1"/>
              <a:t>Ergebnis</a:t>
            </a:r>
            <a:r>
              <a:rPr lang="fr-CH" sz="1800" dirty="0"/>
              <a:t> </a:t>
            </a:r>
            <a:r>
              <a:rPr lang="fr-CH" sz="1800" dirty="0" err="1"/>
              <a:t>und</a:t>
            </a:r>
            <a:r>
              <a:rPr lang="fr-CH" sz="1800" dirty="0"/>
              <a:t> </a:t>
            </a:r>
            <a:r>
              <a:rPr lang="fr-CH" sz="1800" dirty="0" err="1"/>
              <a:t>gültiges</a:t>
            </a:r>
            <a:r>
              <a:rPr lang="fr-CH" sz="1800" dirty="0"/>
              <a:t> </a:t>
            </a:r>
            <a:r>
              <a:rPr lang="fr-CH" sz="1800" dirty="0" err="1"/>
              <a:t>Ziel</a:t>
            </a:r>
            <a:r>
              <a:rPr lang="fr-CH" sz="1800" dirty="0"/>
              <a:t> </a:t>
            </a:r>
            <a:r>
              <a:rPr lang="fr-CH" sz="1800" dirty="0" err="1"/>
              <a:t>neben</a:t>
            </a:r>
            <a:r>
              <a:rPr lang="fr-CH" sz="1800" dirty="0"/>
              <a:t> der </a:t>
            </a:r>
            <a:r>
              <a:rPr lang="fr-CH" sz="1800" dirty="0" err="1"/>
              <a:t>Abstinenz</a:t>
            </a:r>
            <a:endParaRPr lang="fr-CH" sz="1800" dirty="0"/>
          </a:p>
          <a:p>
            <a:pPr marL="342900" indent="-342900" algn="l">
              <a:lnSpc>
                <a:spcPct val="150000"/>
              </a:lnSpc>
              <a:buClr>
                <a:srgbClr val="00B0F0"/>
              </a:buClr>
              <a:buSzPct val="100000"/>
              <a:buFont typeface="Arial" panose="020B0604020202020204" pitchFamily="34" charset="0"/>
              <a:buChar char="•"/>
            </a:pPr>
            <a:r>
              <a:rPr lang="fr-CH" sz="1800" dirty="0" err="1"/>
              <a:t>Anstreben</a:t>
            </a:r>
            <a:r>
              <a:rPr lang="fr-CH" sz="1800" dirty="0"/>
              <a:t> </a:t>
            </a:r>
            <a:r>
              <a:rPr lang="fr-CH" sz="1800" dirty="0" err="1"/>
              <a:t>eines</a:t>
            </a:r>
            <a:r>
              <a:rPr lang="fr-CH" sz="1800" dirty="0"/>
              <a:t> </a:t>
            </a:r>
            <a:r>
              <a:rPr lang="fr-CH" sz="1800" dirty="0" err="1"/>
              <a:t>dauerhaften</a:t>
            </a:r>
            <a:r>
              <a:rPr lang="fr-CH" sz="1800" dirty="0"/>
              <a:t> </a:t>
            </a:r>
            <a:r>
              <a:rPr lang="fr-CH" sz="1800" dirty="0" err="1"/>
              <a:t>Trinkverhaltens</a:t>
            </a:r>
            <a:r>
              <a:rPr lang="fr-CH" sz="1800" dirty="0"/>
              <a:t> </a:t>
            </a:r>
          </a:p>
          <a:p>
            <a:pPr marL="342900" indent="-342900" algn="l">
              <a:lnSpc>
                <a:spcPct val="150000"/>
              </a:lnSpc>
              <a:buClr>
                <a:srgbClr val="00B0F0"/>
              </a:buClr>
              <a:buSzPct val="100000"/>
              <a:buFont typeface="Arial" panose="020B0604020202020204" pitchFamily="34" charset="0"/>
              <a:buChar char="•"/>
            </a:pPr>
            <a:r>
              <a:rPr lang="fr-CH" sz="1800" dirty="0" err="1"/>
              <a:t>Innerhalb</a:t>
            </a:r>
            <a:r>
              <a:rPr lang="fr-CH" sz="1800" dirty="0"/>
              <a:t> rational </a:t>
            </a:r>
            <a:r>
              <a:rPr lang="fr-CH" sz="1800" dirty="0" err="1"/>
              <a:t>vordefinierter</a:t>
            </a:r>
            <a:r>
              <a:rPr lang="fr-CH" sz="1800" dirty="0"/>
              <a:t> </a:t>
            </a:r>
            <a:r>
              <a:rPr lang="fr-CH" sz="1800" dirty="0" err="1"/>
              <a:t>Grenzen</a:t>
            </a:r>
            <a:r>
              <a:rPr lang="fr-CH" sz="1800" dirty="0"/>
              <a:t> </a:t>
            </a:r>
            <a:r>
              <a:rPr lang="fr-CH" sz="1800" dirty="0" err="1"/>
              <a:t>eines</a:t>
            </a:r>
            <a:r>
              <a:rPr lang="fr-CH" sz="1800" dirty="0"/>
              <a:t> </a:t>
            </a:r>
            <a:r>
              <a:rPr lang="fr-CH" sz="1800" dirty="0" err="1"/>
              <a:t>risikoärmeren</a:t>
            </a:r>
            <a:r>
              <a:rPr lang="fr-CH" sz="1800" dirty="0"/>
              <a:t> </a:t>
            </a:r>
            <a:r>
              <a:rPr lang="fr-CH" sz="1800" dirty="0" err="1"/>
              <a:t>Konsums</a:t>
            </a:r>
            <a:endParaRPr lang="fr-CH" sz="1800" dirty="0"/>
          </a:p>
          <a:p>
            <a:pPr marL="342900" indent="-342900" algn="l">
              <a:lnSpc>
                <a:spcPct val="150000"/>
              </a:lnSpc>
              <a:buClr>
                <a:srgbClr val="00B0F0"/>
              </a:buClr>
              <a:buSzPct val="100000"/>
              <a:buFont typeface="Arial" panose="020B0604020202020204" pitchFamily="34" charset="0"/>
              <a:buChar char="•"/>
            </a:pPr>
            <a:r>
              <a:rPr lang="fr-CH" sz="1800" dirty="0" err="1"/>
              <a:t>Kann</a:t>
            </a:r>
            <a:r>
              <a:rPr lang="fr-CH" sz="1800" dirty="0"/>
              <a:t> </a:t>
            </a:r>
            <a:r>
              <a:rPr lang="fr-CH" sz="1800" dirty="0" err="1"/>
              <a:t>ein</a:t>
            </a:r>
            <a:r>
              <a:rPr lang="fr-CH" sz="1800" dirty="0"/>
              <a:t> </a:t>
            </a:r>
            <a:r>
              <a:rPr lang="fr-CH" sz="1800" dirty="0" err="1"/>
              <a:t>Zwischen</a:t>
            </a:r>
            <a:r>
              <a:rPr lang="fr-CH" sz="1800" dirty="0"/>
              <a:t>- </a:t>
            </a:r>
            <a:r>
              <a:rPr lang="fr-CH" sz="1800" dirty="0" err="1"/>
              <a:t>oder</a:t>
            </a:r>
            <a:r>
              <a:rPr lang="fr-CH" sz="1800" dirty="0"/>
              <a:t> </a:t>
            </a:r>
            <a:r>
              <a:rPr lang="fr-CH" sz="1800" dirty="0" err="1"/>
              <a:t>Endziel</a:t>
            </a:r>
            <a:r>
              <a:rPr lang="fr-CH" sz="1800" dirty="0"/>
              <a:t> sein</a:t>
            </a:r>
          </a:p>
        </p:txBody>
      </p:sp>
    </p:spTree>
    <p:extLst>
      <p:ext uri="{BB962C8B-B14F-4D97-AF65-F5344CB8AC3E}">
        <p14:creationId xmlns:p14="http://schemas.microsoft.com/office/powerpoint/2010/main" val="186903218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FDFADBCC-5913-524F-8932-72723E62B616}"/>
              </a:ext>
            </a:extLst>
          </p:cNvPr>
          <p:cNvSpPr txBox="1">
            <a:spLocks noChangeArrowheads="1"/>
          </p:cNvSpPr>
          <p:nvPr/>
        </p:nvSpPr>
        <p:spPr bwMode="auto">
          <a:xfrm>
            <a:off x="1810718" y="269875"/>
            <a:ext cx="5514651" cy="707886"/>
          </a:xfrm>
          <a:prstGeom prst="rect">
            <a:avLst/>
          </a:prstGeom>
          <a:noFill/>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4800" b="1">
                <a:solidFill>
                  <a:srgbClr val="7F7F7F"/>
                </a:solidFill>
              </a:defRPr>
            </a:lvl1pPr>
            <a:lvl2pPr>
              <a:defRPr sz="3600">
                <a:solidFill>
                  <a:srgbClr val="595959"/>
                </a:solidFill>
              </a:defRPr>
            </a:lvl2pPr>
            <a:lvl3pPr>
              <a:defRPr sz="3600">
                <a:solidFill>
                  <a:srgbClr val="595959"/>
                </a:solidFill>
              </a:defRPr>
            </a:lvl3pPr>
            <a:lvl4pPr>
              <a:defRPr sz="3600">
                <a:solidFill>
                  <a:srgbClr val="595959"/>
                </a:solidFill>
              </a:defRPr>
            </a:lvl4pPr>
            <a:lvl5pPr>
              <a:defRPr sz="3600">
                <a:solidFill>
                  <a:srgbClr val="595959"/>
                </a:solidFill>
              </a:defRPr>
            </a:lvl5pPr>
            <a:lvl6pPr indent="457200">
              <a:defRPr sz="3600">
                <a:solidFill>
                  <a:srgbClr val="595959"/>
                </a:solidFill>
              </a:defRPr>
            </a:lvl6pPr>
            <a:lvl7pPr indent="914400">
              <a:defRPr sz="3600">
                <a:solidFill>
                  <a:srgbClr val="595959"/>
                </a:solidFill>
              </a:defRPr>
            </a:lvl7pPr>
            <a:lvl8pPr indent="1371600">
              <a:defRPr sz="3600">
                <a:solidFill>
                  <a:srgbClr val="595959"/>
                </a:solidFill>
              </a:defRPr>
            </a:lvl8pPr>
            <a:lvl9pPr indent="1828800">
              <a:defRPr sz="3600">
                <a:solidFill>
                  <a:srgbClr val="595959"/>
                </a:solidFill>
              </a:defRPr>
            </a:lvl9pPr>
          </a:lstStyle>
          <a:p>
            <a:r>
              <a:rPr lang="fr-FR" sz="4000" dirty="0" err="1"/>
              <a:t>Kontrolliertes</a:t>
            </a:r>
            <a:r>
              <a:rPr lang="fr-FR" sz="4000" dirty="0"/>
              <a:t> </a:t>
            </a:r>
            <a:r>
              <a:rPr lang="fr-FR" sz="4000" dirty="0" err="1"/>
              <a:t>Trinken</a:t>
            </a:r>
            <a:endParaRPr lang="fr-FR" sz="4000" dirty="0"/>
          </a:p>
        </p:txBody>
      </p:sp>
      <p:sp>
        <p:nvSpPr>
          <p:cNvPr id="4" name="Textfeld 3">
            <a:extLst>
              <a:ext uri="{FF2B5EF4-FFF2-40B4-BE49-F238E27FC236}">
                <a16:creationId xmlns:a16="http://schemas.microsoft.com/office/drawing/2014/main" id="{A66AB3B5-4380-FF47-9C28-4D89CA01223E}"/>
              </a:ext>
            </a:extLst>
          </p:cNvPr>
          <p:cNvSpPr txBox="1"/>
          <p:nvPr/>
        </p:nvSpPr>
        <p:spPr>
          <a:xfrm>
            <a:off x="461395" y="5603846"/>
            <a:ext cx="1260921"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de-DE" sz="1000" b="0" i="0" u="none" strike="noStrike" cap="none" spc="0" normalizeH="0" baseline="0" dirty="0">
                <a:ln>
                  <a:noFill/>
                </a:ln>
                <a:solidFill>
                  <a:srgbClr val="000000"/>
                </a:solidFill>
                <a:effectLst/>
                <a:uFillTx/>
                <a:latin typeface="Arial"/>
                <a:ea typeface="Arial"/>
                <a:cs typeface="Arial"/>
                <a:sym typeface="Arial"/>
              </a:rPr>
              <a:t>Henssler et al., 2022</a:t>
            </a:r>
          </a:p>
        </p:txBody>
      </p:sp>
      <p:pic>
        <p:nvPicPr>
          <p:cNvPr id="6" name="Grafik 5">
            <a:extLst>
              <a:ext uri="{FF2B5EF4-FFF2-40B4-BE49-F238E27FC236}">
                <a16:creationId xmlns:a16="http://schemas.microsoft.com/office/drawing/2014/main" id="{0AB17985-AF02-3A4A-996A-E3CA7264A40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artisticPhotocopy trans="79000"/>
                    </a14:imgEffect>
                  </a14:imgLayer>
                </a14:imgProps>
              </a:ext>
              <a:ext uri="{28A0092B-C50C-407E-A947-70E740481C1C}">
                <a14:useLocalDpi xmlns:a14="http://schemas.microsoft.com/office/drawing/2010/main"/>
              </a:ext>
            </a:extLst>
          </a:blip>
          <a:srcRect/>
          <a:stretch/>
        </p:blipFill>
        <p:spPr>
          <a:xfrm flipH="1">
            <a:off x="-81968" y="1435818"/>
            <a:ext cx="3740189" cy="3740189"/>
          </a:xfrm>
          <a:prstGeom prst="rect">
            <a:avLst/>
          </a:prstGeom>
        </p:spPr>
      </p:pic>
      <p:sp>
        <p:nvSpPr>
          <p:cNvPr id="3" name="Content Placeholder 2">
            <a:extLst>
              <a:ext uri="{FF2B5EF4-FFF2-40B4-BE49-F238E27FC236}">
                <a16:creationId xmlns:a16="http://schemas.microsoft.com/office/drawing/2014/main" id="{B0DB78DC-E087-8D45-B33A-85D5865F6E73}"/>
              </a:ext>
            </a:extLst>
          </p:cNvPr>
          <p:cNvSpPr txBox="1">
            <a:spLocks/>
          </p:cNvSpPr>
          <p:nvPr/>
        </p:nvSpPr>
        <p:spPr>
          <a:xfrm>
            <a:off x="3380763" y="1510003"/>
            <a:ext cx="5522741" cy="3591817"/>
          </a:xfrm>
          <a:prstGeom prst="rect">
            <a:avLst/>
          </a:prstGeo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a:lstStyle>
          <a:p>
            <a:pPr marL="342900" indent="-342900" algn="l">
              <a:lnSpc>
                <a:spcPct val="150000"/>
              </a:lnSpc>
              <a:buClr>
                <a:srgbClr val="00B0F0"/>
              </a:buClr>
              <a:buSzPct val="100000"/>
              <a:buFont typeface="Arial" panose="020B0604020202020204" pitchFamily="34" charset="0"/>
              <a:buChar char="•"/>
            </a:pPr>
            <a:r>
              <a:rPr lang="fr-CH" sz="1400" b="1" dirty="0"/>
              <a:t>KT </a:t>
            </a:r>
            <a:r>
              <a:rPr lang="fr-CH" sz="1400" b="1" dirty="0" err="1"/>
              <a:t>als</a:t>
            </a:r>
            <a:r>
              <a:rPr lang="fr-CH" sz="1400" b="1" dirty="0"/>
              <a:t> </a:t>
            </a:r>
            <a:r>
              <a:rPr lang="fr-CH" sz="1400" b="1" dirty="0" err="1"/>
              <a:t>Ziel</a:t>
            </a:r>
            <a:r>
              <a:rPr lang="fr-CH" sz="1400" b="1" dirty="0"/>
              <a:t> </a:t>
            </a:r>
            <a:r>
              <a:rPr lang="fr-CH" sz="1400" b="1" dirty="0" err="1"/>
              <a:t>untergräbt</a:t>
            </a:r>
            <a:r>
              <a:rPr lang="fr-CH" sz="1400" b="1" dirty="0"/>
              <a:t> </a:t>
            </a:r>
            <a:r>
              <a:rPr lang="fr-CH" sz="1400" b="1" dirty="0" err="1"/>
              <a:t>nicht</a:t>
            </a:r>
            <a:r>
              <a:rPr lang="fr-CH" sz="1400" b="1" dirty="0"/>
              <a:t> die </a:t>
            </a:r>
            <a:r>
              <a:rPr lang="fr-CH" sz="1400" b="1" dirty="0" err="1"/>
              <a:t>Einsichtsfähigkeit</a:t>
            </a:r>
            <a:r>
              <a:rPr lang="fr-CH" sz="1400" b="1" dirty="0"/>
              <a:t> in die </a:t>
            </a:r>
            <a:r>
              <a:rPr lang="fr-CH" sz="1400" b="1" dirty="0" err="1"/>
              <a:t>notwendigen</a:t>
            </a:r>
            <a:r>
              <a:rPr lang="fr-CH" sz="1400" b="1" dirty="0"/>
              <a:t> </a:t>
            </a:r>
            <a:r>
              <a:rPr lang="fr-CH" sz="1400" b="1" dirty="0" err="1"/>
              <a:t>Verhaltensänderungen</a:t>
            </a:r>
            <a:r>
              <a:rPr lang="fr-CH" sz="1400" b="1" dirty="0"/>
              <a:t>!</a:t>
            </a:r>
          </a:p>
          <a:p>
            <a:pPr marL="342900" indent="-342900" algn="l">
              <a:lnSpc>
                <a:spcPct val="150000"/>
              </a:lnSpc>
              <a:buClr>
                <a:srgbClr val="00B0F0"/>
              </a:buClr>
              <a:buSzPct val="100000"/>
              <a:buFont typeface="Arial" panose="020B0604020202020204" pitchFamily="34" charset="0"/>
              <a:buChar char="•"/>
            </a:pPr>
            <a:r>
              <a:rPr lang="fr-CH" sz="1400" dirty="0"/>
              <a:t>1/3 der </a:t>
            </a:r>
            <a:r>
              <a:rPr lang="fr-CH" sz="1400" dirty="0" err="1"/>
              <a:t>Patienten</a:t>
            </a:r>
            <a:r>
              <a:rPr lang="fr-CH" sz="1400" dirty="0"/>
              <a:t> mit </a:t>
            </a:r>
            <a:r>
              <a:rPr lang="fr-CH" sz="1400" dirty="0" err="1"/>
              <a:t>dem</a:t>
            </a:r>
            <a:r>
              <a:rPr lang="fr-CH" sz="1400" dirty="0"/>
              <a:t> </a:t>
            </a:r>
            <a:r>
              <a:rPr lang="fr-CH" sz="1400" dirty="0" err="1"/>
              <a:t>Ziel</a:t>
            </a:r>
            <a:r>
              <a:rPr lang="fr-CH" sz="1400" dirty="0"/>
              <a:t> des </a:t>
            </a:r>
            <a:r>
              <a:rPr lang="fr-CH" sz="1400" dirty="0" err="1"/>
              <a:t>kontrollierten</a:t>
            </a:r>
            <a:r>
              <a:rPr lang="fr-CH" sz="1400" dirty="0"/>
              <a:t> </a:t>
            </a:r>
            <a:r>
              <a:rPr lang="fr-CH" sz="1400" dirty="0" err="1"/>
              <a:t>Trinkens</a:t>
            </a:r>
            <a:r>
              <a:rPr lang="fr-CH" sz="1400" dirty="0"/>
              <a:t> → stabile </a:t>
            </a:r>
            <a:r>
              <a:rPr lang="fr-CH" sz="1400" dirty="0" err="1"/>
              <a:t>Abstinenz</a:t>
            </a:r>
            <a:endParaRPr lang="fr-CH" sz="1400" dirty="0"/>
          </a:p>
          <a:p>
            <a:pPr marL="342900" indent="-342900" algn="l">
              <a:lnSpc>
                <a:spcPct val="150000"/>
              </a:lnSpc>
              <a:buClr>
                <a:srgbClr val="00B0F0"/>
              </a:buClr>
              <a:buSzPct val="100000"/>
              <a:buFont typeface="Arial" panose="020B0604020202020204" pitchFamily="34" charset="0"/>
              <a:buChar char="•"/>
            </a:pPr>
            <a:r>
              <a:rPr lang="fr-CH" sz="1400" dirty="0" err="1"/>
              <a:t>Beteiligung</a:t>
            </a:r>
            <a:r>
              <a:rPr lang="fr-CH" sz="1400" dirty="0"/>
              <a:t> der </a:t>
            </a:r>
            <a:r>
              <a:rPr lang="fr-CH" sz="1400" dirty="0" err="1"/>
              <a:t>Patienten</a:t>
            </a:r>
            <a:r>
              <a:rPr lang="fr-CH" sz="1400" dirty="0"/>
              <a:t> an der Wahl des </a:t>
            </a:r>
            <a:r>
              <a:rPr lang="fr-CH" sz="1400" dirty="0" err="1"/>
              <a:t>Trinkziels</a:t>
            </a:r>
            <a:r>
              <a:rPr lang="fr-CH" sz="1400" dirty="0"/>
              <a:t> →↑ </a:t>
            </a:r>
            <a:r>
              <a:rPr lang="fr-CH" sz="1400" i="1" dirty="0" err="1"/>
              <a:t>Commitment</a:t>
            </a:r>
            <a:r>
              <a:rPr lang="fr-CH" sz="1400" dirty="0"/>
              <a:t> </a:t>
            </a:r>
            <a:r>
              <a:rPr lang="fr-CH" sz="1400" dirty="0" err="1"/>
              <a:t>und</a:t>
            </a:r>
            <a:r>
              <a:rPr lang="fr-CH" sz="1400" dirty="0"/>
              <a:t> </a:t>
            </a:r>
            <a:r>
              <a:rPr lang="fr-CH" sz="1400" dirty="0" err="1"/>
              <a:t>Selbstwirksamkeit</a:t>
            </a:r>
            <a:endParaRPr lang="fr-CH" sz="1400" dirty="0"/>
          </a:p>
          <a:p>
            <a:pPr marL="342900" indent="-342900" algn="l">
              <a:lnSpc>
                <a:spcPct val="150000"/>
              </a:lnSpc>
              <a:buClr>
                <a:srgbClr val="00B0F0"/>
              </a:buClr>
              <a:buSzPct val="100000"/>
              <a:buFont typeface="Arial" panose="020B0604020202020204" pitchFamily="34" charset="0"/>
              <a:buChar char="•"/>
            </a:pPr>
            <a:r>
              <a:rPr lang="de-CH" sz="1400" dirty="0"/>
              <a:t>Akzeptanz Behandlungs-Ziel → ↑ positive Outcome</a:t>
            </a:r>
          </a:p>
          <a:p>
            <a:pPr marL="342900" indent="-342900" algn="l">
              <a:lnSpc>
                <a:spcPct val="150000"/>
              </a:lnSpc>
              <a:buClr>
                <a:srgbClr val="00B0F0"/>
              </a:buClr>
              <a:buSzPct val="100000"/>
              <a:buFont typeface="Arial" panose="020B0604020202020204" pitchFamily="34" charset="0"/>
              <a:buChar char="•"/>
            </a:pPr>
            <a:r>
              <a:rPr lang="de-CH" sz="1400" dirty="0"/>
              <a:t>Schweregrad der AUD sagt nicht vorher, ob Patient besser unter </a:t>
            </a:r>
            <a:r>
              <a:rPr lang="de-CH" sz="1400" dirty="0" err="1"/>
              <a:t>abstinenzorient</a:t>
            </a:r>
            <a:r>
              <a:rPr lang="de-CH" sz="1400" dirty="0"/>
              <a:t> oder KT-Behandlungsschema abschneidet</a:t>
            </a:r>
            <a:endParaRPr lang="fr-CH" sz="900" dirty="0"/>
          </a:p>
        </p:txBody>
      </p:sp>
    </p:spTree>
    <p:extLst>
      <p:ext uri="{BB962C8B-B14F-4D97-AF65-F5344CB8AC3E}">
        <p14:creationId xmlns:p14="http://schemas.microsoft.com/office/powerpoint/2010/main" val="358943651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704B13BD-5B17-574C-B898-BAE1014A9DD7}"/>
              </a:ext>
            </a:extLst>
          </p:cNvPr>
          <p:cNvSpPr txBox="1">
            <a:spLocks noChangeArrowheads="1"/>
          </p:cNvSpPr>
          <p:nvPr/>
        </p:nvSpPr>
        <p:spPr bwMode="auto">
          <a:xfrm>
            <a:off x="1798699" y="269875"/>
            <a:ext cx="5538697" cy="707886"/>
          </a:xfrm>
          <a:prstGeom prst="rect">
            <a:avLst/>
          </a:prstGeom>
          <a:noFill/>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4800" b="1">
                <a:solidFill>
                  <a:srgbClr val="7F7F7F"/>
                </a:solidFill>
              </a:defRPr>
            </a:lvl1pPr>
            <a:lvl2pPr>
              <a:defRPr sz="3600">
                <a:solidFill>
                  <a:srgbClr val="595959"/>
                </a:solidFill>
              </a:defRPr>
            </a:lvl2pPr>
            <a:lvl3pPr>
              <a:defRPr sz="3600">
                <a:solidFill>
                  <a:srgbClr val="595959"/>
                </a:solidFill>
              </a:defRPr>
            </a:lvl3pPr>
            <a:lvl4pPr>
              <a:defRPr sz="3600">
                <a:solidFill>
                  <a:srgbClr val="595959"/>
                </a:solidFill>
              </a:defRPr>
            </a:lvl4pPr>
            <a:lvl5pPr>
              <a:defRPr sz="3600">
                <a:solidFill>
                  <a:srgbClr val="595959"/>
                </a:solidFill>
              </a:defRPr>
            </a:lvl5pPr>
            <a:lvl6pPr indent="457200">
              <a:defRPr sz="3600">
                <a:solidFill>
                  <a:srgbClr val="595959"/>
                </a:solidFill>
              </a:defRPr>
            </a:lvl6pPr>
            <a:lvl7pPr indent="914400">
              <a:defRPr sz="3600">
                <a:solidFill>
                  <a:srgbClr val="595959"/>
                </a:solidFill>
              </a:defRPr>
            </a:lvl7pPr>
            <a:lvl8pPr indent="1371600">
              <a:defRPr sz="3600">
                <a:solidFill>
                  <a:srgbClr val="595959"/>
                </a:solidFill>
              </a:defRPr>
            </a:lvl8pPr>
            <a:lvl9pPr indent="1828800">
              <a:defRPr sz="3600">
                <a:solidFill>
                  <a:srgbClr val="595959"/>
                </a:solidFill>
              </a:defRPr>
            </a:lvl9pPr>
          </a:lstStyle>
          <a:p>
            <a:r>
              <a:rPr lang="fr-FR" sz="4000" dirty="0" err="1"/>
              <a:t>Behandlungskontexte</a:t>
            </a:r>
            <a:endParaRPr lang="fr-FR" sz="4000" dirty="0"/>
          </a:p>
        </p:txBody>
      </p:sp>
      <p:grpSp>
        <p:nvGrpSpPr>
          <p:cNvPr id="24" name="Gruppieren 23">
            <a:extLst>
              <a:ext uri="{FF2B5EF4-FFF2-40B4-BE49-F238E27FC236}">
                <a16:creationId xmlns:a16="http://schemas.microsoft.com/office/drawing/2014/main" id="{C4C05400-E4C4-BA4C-B389-025D252A740D}"/>
              </a:ext>
            </a:extLst>
          </p:cNvPr>
          <p:cNvGrpSpPr/>
          <p:nvPr/>
        </p:nvGrpSpPr>
        <p:grpSpPr>
          <a:xfrm>
            <a:off x="901350" y="1893990"/>
            <a:ext cx="1188000" cy="1501473"/>
            <a:chOff x="901350" y="1893990"/>
            <a:chExt cx="1188000" cy="1501473"/>
          </a:xfrm>
        </p:grpSpPr>
        <p:pic>
          <p:nvPicPr>
            <p:cNvPr id="3" name="Grafik 2">
              <a:extLst>
                <a:ext uri="{FF2B5EF4-FFF2-40B4-BE49-F238E27FC236}">
                  <a16:creationId xmlns:a16="http://schemas.microsoft.com/office/drawing/2014/main" id="{F4E8070A-FE6C-AE44-93A0-BA7B13D3CB59}"/>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Photocopy trans="82000"/>
                      </a14:imgEffect>
                    </a14:imgLayer>
                  </a14:imgProps>
                </a:ext>
                <a:ext uri="{28A0092B-C50C-407E-A947-70E740481C1C}">
                  <a14:useLocalDpi xmlns:a14="http://schemas.microsoft.com/office/drawing/2010/main"/>
                </a:ext>
              </a:extLst>
            </a:blip>
            <a:stretch>
              <a:fillRect/>
            </a:stretch>
          </p:blipFill>
          <p:spPr>
            <a:xfrm>
              <a:off x="901350" y="1893990"/>
              <a:ext cx="1188000" cy="1188000"/>
            </a:xfrm>
            <a:prstGeom prst="roundRect">
              <a:avLst/>
            </a:prstGeom>
          </p:spPr>
        </p:pic>
        <p:sp>
          <p:nvSpPr>
            <p:cNvPr id="10" name="Textfeld 9">
              <a:extLst>
                <a:ext uri="{FF2B5EF4-FFF2-40B4-BE49-F238E27FC236}">
                  <a16:creationId xmlns:a16="http://schemas.microsoft.com/office/drawing/2014/main" id="{F99B7567-C83C-6E42-8EB9-BBAFB07E352B}"/>
                </a:ext>
              </a:extLst>
            </p:cNvPr>
            <p:cNvSpPr txBox="1"/>
            <p:nvPr/>
          </p:nvSpPr>
          <p:spPr>
            <a:xfrm>
              <a:off x="1019167" y="3141549"/>
              <a:ext cx="972380"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de-DE" sz="1050" b="0" i="0" u="none" strike="noStrike" cap="none" spc="0" normalizeH="0" baseline="0" dirty="0" err="1">
                  <a:ln>
                    <a:noFill/>
                  </a:ln>
                  <a:solidFill>
                    <a:srgbClr val="000000"/>
                  </a:solidFill>
                  <a:effectLst/>
                  <a:uFillTx/>
                  <a:latin typeface="Arial"/>
                  <a:ea typeface="Arial"/>
                  <a:cs typeface="Arial"/>
                  <a:sym typeface="Arial"/>
                </a:rPr>
                <a:t>Hospitalisation</a:t>
              </a:r>
              <a:endParaRPr kumimoji="0" lang="de-DE" sz="1050" b="0" i="0" u="none" strike="noStrike" cap="none" spc="0" normalizeH="0" baseline="0" dirty="0">
                <a:ln>
                  <a:noFill/>
                </a:ln>
                <a:solidFill>
                  <a:srgbClr val="000000"/>
                </a:solidFill>
                <a:effectLst/>
                <a:uFillTx/>
                <a:latin typeface="Arial"/>
                <a:ea typeface="Arial"/>
                <a:cs typeface="Arial"/>
                <a:sym typeface="Arial"/>
              </a:endParaRPr>
            </a:p>
          </p:txBody>
        </p:sp>
      </p:grpSp>
      <p:grpSp>
        <p:nvGrpSpPr>
          <p:cNvPr id="25" name="Gruppieren 24">
            <a:extLst>
              <a:ext uri="{FF2B5EF4-FFF2-40B4-BE49-F238E27FC236}">
                <a16:creationId xmlns:a16="http://schemas.microsoft.com/office/drawing/2014/main" id="{9C51ABAE-3E6B-BD43-A418-37FEC3D45435}"/>
              </a:ext>
            </a:extLst>
          </p:cNvPr>
          <p:cNvGrpSpPr/>
          <p:nvPr/>
        </p:nvGrpSpPr>
        <p:grpSpPr>
          <a:xfrm>
            <a:off x="828409" y="3672296"/>
            <a:ext cx="1353895" cy="1603496"/>
            <a:chOff x="828409" y="3672296"/>
            <a:chExt cx="1353895" cy="1603496"/>
          </a:xfrm>
        </p:grpSpPr>
        <p:pic>
          <p:nvPicPr>
            <p:cNvPr id="5" name="Grafik 4">
              <a:extLst>
                <a:ext uri="{FF2B5EF4-FFF2-40B4-BE49-F238E27FC236}">
                  <a16:creationId xmlns:a16="http://schemas.microsoft.com/office/drawing/2014/main" id="{7455E6E6-9FDC-7F43-ACD5-6333092DF26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artisticPhotocopy trans="79000"/>
                      </a14:imgEffect>
                    </a14:imgLayer>
                  </a14:imgProps>
                </a:ext>
                <a:ext uri="{28A0092B-C50C-407E-A947-70E740481C1C}">
                  <a14:useLocalDpi xmlns:a14="http://schemas.microsoft.com/office/drawing/2010/main"/>
                </a:ext>
              </a:extLst>
            </a:blip>
            <a:srcRect/>
            <a:stretch/>
          </p:blipFill>
          <p:spPr>
            <a:xfrm>
              <a:off x="901334" y="3672296"/>
              <a:ext cx="1251723" cy="1188000"/>
            </a:xfrm>
            <a:prstGeom prst="roundRect">
              <a:avLst/>
            </a:prstGeom>
          </p:spPr>
        </p:pic>
        <p:sp>
          <p:nvSpPr>
            <p:cNvPr id="13" name="Textfeld 12">
              <a:extLst>
                <a:ext uri="{FF2B5EF4-FFF2-40B4-BE49-F238E27FC236}">
                  <a16:creationId xmlns:a16="http://schemas.microsoft.com/office/drawing/2014/main" id="{CA758D81-7DB9-F440-BB74-566479195D7E}"/>
                </a:ext>
              </a:extLst>
            </p:cNvPr>
            <p:cNvSpPr txBox="1"/>
            <p:nvPr/>
          </p:nvSpPr>
          <p:spPr>
            <a:xfrm>
              <a:off x="828409" y="4860296"/>
              <a:ext cx="1353895" cy="4154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de-DE" sz="1050" dirty="0">
                  <a:solidFill>
                    <a:srgbClr val="000000"/>
                  </a:solidFill>
                </a:rPr>
                <a:t>Soziotherapeutische </a:t>
              </a:r>
            </a:p>
            <a:p>
              <a:pPr algn="ctr" rtl="0" latinLnBrk="1" hangingPunct="0"/>
              <a:r>
                <a:rPr lang="de-DE" sz="1050" dirty="0">
                  <a:solidFill>
                    <a:srgbClr val="000000"/>
                  </a:solidFill>
                </a:rPr>
                <a:t>Einrichtungen</a:t>
              </a:r>
              <a:endParaRPr kumimoji="0" lang="de-DE" sz="1050" b="0" i="0" u="none" strike="noStrike" cap="none" spc="0" normalizeH="0" baseline="0" dirty="0">
                <a:ln>
                  <a:noFill/>
                </a:ln>
                <a:solidFill>
                  <a:srgbClr val="000000"/>
                </a:solidFill>
                <a:effectLst/>
                <a:uFillTx/>
                <a:latin typeface="Arial"/>
                <a:ea typeface="Arial"/>
                <a:cs typeface="Arial"/>
                <a:sym typeface="Arial"/>
              </a:endParaRPr>
            </a:p>
          </p:txBody>
        </p:sp>
      </p:grpSp>
      <p:sp>
        <p:nvSpPr>
          <p:cNvPr id="14" name="Textfeld 13">
            <a:extLst>
              <a:ext uri="{FF2B5EF4-FFF2-40B4-BE49-F238E27FC236}">
                <a16:creationId xmlns:a16="http://schemas.microsoft.com/office/drawing/2014/main" id="{90D8CC1B-94D1-614E-9879-3CBCBDAC2750}"/>
              </a:ext>
            </a:extLst>
          </p:cNvPr>
          <p:cNvSpPr txBox="1"/>
          <p:nvPr/>
        </p:nvSpPr>
        <p:spPr>
          <a:xfrm>
            <a:off x="1036196" y="1471084"/>
            <a:ext cx="981998"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de-DE" sz="1600" b="1" dirty="0">
                <a:solidFill>
                  <a:srgbClr val="000000"/>
                </a:solidFill>
              </a:rPr>
              <a:t>Stationär</a:t>
            </a:r>
            <a:endParaRPr kumimoji="0" lang="de-DE" sz="1600" b="1" i="0" u="none" strike="noStrike" cap="none" spc="0" normalizeH="0" baseline="0" dirty="0">
              <a:ln>
                <a:noFill/>
              </a:ln>
              <a:solidFill>
                <a:srgbClr val="000000"/>
              </a:solidFill>
              <a:effectLst/>
              <a:uFillTx/>
              <a:latin typeface="Arial"/>
              <a:ea typeface="Arial"/>
              <a:cs typeface="Arial"/>
              <a:sym typeface="Arial"/>
            </a:endParaRPr>
          </a:p>
        </p:txBody>
      </p:sp>
      <p:grpSp>
        <p:nvGrpSpPr>
          <p:cNvPr id="26" name="Gruppieren 25">
            <a:extLst>
              <a:ext uri="{FF2B5EF4-FFF2-40B4-BE49-F238E27FC236}">
                <a16:creationId xmlns:a16="http://schemas.microsoft.com/office/drawing/2014/main" id="{371718E7-006D-0947-AFC8-4E31D0CC06A3}"/>
              </a:ext>
            </a:extLst>
          </p:cNvPr>
          <p:cNvGrpSpPr/>
          <p:nvPr/>
        </p:nvGrpSpPr>
        <p:grpSpPr>
          <a:xfrm>
            <a:off x="2732089" y="1893990"/>
            <a:ext cx="1188000" cy="1501473"/>
            <a:chOff x="2732089" y="1893990"/>
            <a:chExt cx="1188000" cy="1501473"/>
          </a:xfrm>
        </p:grpSpPr>
        <p:pic>
          <p:nvPicPr>
            <p:cNvPr id="4" name="Grafik 3">
              <a:extLst>
                <a:ext uri="{FF2B5EF4-FFF2-40B4-BE49-F238E27FC236}">
                  <a16:creationId xmlns:a16="http://schemas.microsoft.com/office/drawing/2014/main" id="{755130AD-827A-6646-83A1-7052CD9DACB0}"/>
                </a:ext>
              </a:extLst>
            </p:cNvPr>
            <p:cNvPicPr>
              <a:picLocks noChangeAspect="1"/>
            </p:cNvPicPr>
            <p:nvPr/>
          </p:nvPicPr>
          <p:blipFill>
            <a:blip r:embed="rId6" cstate="screen">
              <a:extLst>
                <a:ext uri="{BEBA8EAE-BF5A-486C-A8C5-ECC9F3942E4B}">
                  <a14:imgProps xmlns:a14="http://schemas.microsoft.com/office/drawing/2010/main">
                    <a14:imgLayer r:embed="rId7">
                      <a14:imgEffect>
                        <a14:artisticPhotocopy trans="80000"/>
                      </a14:imgEffect>
                    </a14:imgLayer>
                  </a14:imgProps>
                </a:ext>
                <a:ext uri="{28A0092B-C50C-407E-A947-70E740481C1C}">
                  <a14:useLocalDpi xmlns:a14="http://schemas.microsoft.com/office/drawing/2010/main"/>
                </a:ext>
              </a:extLst>
            </a:blip>
            <a:stretch>
              <a:fillRect/>
            </a:stretch>
          </p:blipFill>
          <p:spPr>
            <a:xfrm>
              <a:off x="2732089" y="1893990"/>
              <a:ext cx="1188000" cy="1188000"/>
            </a:xfrm>
            <a:prstGeom prst="roundRect">
              <a:avLst/>
            </a:prstGeom>
          </p:spPr>
        </p:pic>
        <p:sp>
          <p:nvSpPr>
            <p:cNvPr id="15" name="Textfeld 14">
              <a:extLst>
                <a:ext uri="{FF2B5EF4-FFF2-40B4-BE49-F238E27FC236}">
                  <a16:creationId xmlns:a16="http://schemas.microsoft.com/office/drawing/2014/main" id="{EBB2C33F-487E-B044-A90E-C2AA9D1565D5}"/>
                </a:ext>
              </a:extLst>
            </p:cNvPr>
            <p:cNvSpPr txBox="1"/>
            <p:nvPr/>
          </p:nvSpPr>
          <p:spPr>
            <a:xfrm>
              <a:off x="2951697" y="3141549"/>
              <a:ext cx="768798"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de-DE" sz="1050" b="0" i="0" u="none" strike="noStrike" cap="none" spc="0" normalizeH="0" baseline="0" dirty="0">
                  <a:ln>
                    <a:noFill/>
                  </a:ln>
                  <a:solidFill>
                    <a:srgbClr val="000000"/>
                  </a:solidFill>
                  <a:effectLst/>
                  <a:uFillTx/>
                  <a:latin typeface="Arial"/>
                  <a:ea typeface="Arial"/>
                  <a:cs typeface="Arial"/>
                  <a:sym typeface="Arial"/>
                </a:rPr>
                <a:t>Tagesklinik</a:t>
              </a:r>
            </a:p>
          </p:txBody>
        </p:sp>
      </p:grpSp>
      <p:sp>
        <p:nvSpPr>
          <p:cNvPr id="16" name="Textfeld 15">
            <a:extLst>
              <a:ext uri="{FF2B5EF4-FFF2-40B4-BE49-F238E27FC236}">
                <a16:creationId xmlns:a16="http://schemas.microsoft.com/office/drawing/2014/main" id="{E2354537-B8BE-2B4A-AB82-7E7DBDA5D148}"/>
              </a:ext>
            </a:extLst>
          </p:cNvPr>
          <p:cNvSpPr txBox="1"/>
          <p:nvPr/>
        </p:nvSpPr>
        <p:spPr>
          <a:xfrm>
            <a:off x="2611060" y="1456270"/>
            <a:ext cx="1450075"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de-DE" sz="1600" b="1" dirty="0">
                <a:solidFill>
                  <a:srgbClr val="000000"/>
                </a:solidFill>
              </a:rPr>
              <a:t>Semistationär</a:t>
            </a:r>
            <a:endParaRPr kumimoji="0" lang="de-DE" sz="1600" b="1" i="0" u="none" strike="noStrike" cap="none" spc="0" normalizeH="0" baseline="0" dirty="0">
              <a:ln>
                <a:noFill/>
              </a:ln>
              <a:solidFill>
                <a:srgbClr val="000000"/>
              </a:solidFill>
              <a:effectLst/>
              <a:uFillTx/>
              <a:latin typeface="Arial"/>
              <a:ea typeface="Arial"/>
              <a:cs typeface="Arial"/>
              <a:sym typeface="Arial"/>
            </a:endParaRPr>
          </a:p>
        </p:txBody>
      </p:sp>
      <p:sp>
        <p:nvSpPr>
          <p:cNvPr id="17" name="Textfeld 16">
            <a:extLst>
              <a:ext uri="{FF2B5EF4-FFF2-40B4-BE49-F238E27FC236}">
                <a16:creationId xmlns:a16="http://schemas.microsoft.com/office/drawing/2014/main" id="{AB1F94FF-F57D-AA4F-B52D-4ACFB164A45A}"/>
              </a:ext>
            </a:extLst>
          </p:cNvPr>
          <p:cNvSpPr txBox="1"/>
          <p:nvPr/>
        </p:nvSpPr>
        <p:spPr>
          <a:xfrm>
            <a:off x="4765601" y="1456270"/>
            <a:ext cx="1038104"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de-DE" sz="1600" b="1" dirty="0">
                <a:solidFill>
                  <a:srgbClr val="000000"/>
                </a:solidFill>
              </a:rPr>
              <a:t>Ambulant</a:t>
            </a:r>
            <a:endParaRPr kumimoji="0" lang="de-DE" sz="1600" b="1" i="0" u="none" strike="noStrike" cap="none" spc="0" normalizeH="0" baseline="0" dirty="0">
              <a:ln>
                <a:noFill/>
              </a:ln>
              <a:solidFill>
                <a:srgbClr val="000000"/>
              </a:solidFill>
              <a:effectLst/>
              <a:uFillTx/>
              <a:latin typeface="Arial"/>
              <a:ea typeface="Arial"/>
              <a:cs typeface="Arial"/>
              <a:sym typeface="Arial"/>
            </a:endParaRPr>
          </a:p>
        </p:txBody>
      </p:sp>
      <p:grpSp>
        <p:nvGrpSpPr>
          <p:cNvPr id="27" name="Gruppieren 26">
            <a:extLst>
              <a:ext uri="{FF2B5EF4-FFF2-40B4-BE49-F238E27FC236}">
                <a16:creationId xmlns:a16="http://schemas.microsoft.com/office/drawing/2014/main" id="{6809D3AB-E2FF-6641-8A24-F9A50860FA16}"/>
              </a:ext>
            </a:extLst>
          </p:cNvPr>
          <p:cNvGrpSpPr/>
          <p:nvPr/>
        </p:nvGrpSpPr>
        <p:grpSpPr>
          <a:xfrm>
            <a:off x="4680645" y="1893990"/>
            <a:ext cx="1188000" cy="1501473"/>
            <a:chOff x="4680645" y="1893990"/>
            <a:chExt cx="1188000" cy="1501473"/>
          </a:xfrm>
        </p:grpSpPr>
        <p:pic>
          <p:nvPicPr>
            <p:cNvPr id="9" name="Grafik 8">
              <a:extLst>
                <a:ext uri="{FF2B5EF4-FFF2-40B4-BE49-F238E27FC236}">
                  <a16:creationId xmlns:a16="http://schemas.microsoft.com/office/drawing/2014/main" id="{5BE6D146-DD18-3F40-AB7A-8FCC621ECC8C}"/>
                </a:ext>
              </a:extLst>
            </p:cNvPr>
            <p:cNvPicPr>
              <a:picLocks noChangeAspect="1"/>
            </p:cNvPicPr>
            <p:nvPr/>
          </p:nvPicPr>
          <p:blipFill>
            <a:blip r:embed="rId8" cstate="screen">
              <a:extLst>
                <a:ext uri="{BEBA8EAE-BF5A-486C-A8C5-ECC9F3942E4B}">
                  <a14:imgProps xmlns:a14="http://schemas.microsoft.com/office/drawing/2010/main">
                    <a14:imgLayer r:embed="rId9">
                      <a14:imgEffect>
                        <a14:artisticPhotocopy trans="82000"/>
                      </a14:imgEffect>
                    </a14:imgLayer>
                  </a14:imgProps>
                </a:ext>
                <a:ext uri="{28A0092B-C50C-407E-A947-70E740481C1C}">
                  <a14:useLocalDpi xmlns:a14="http://schemas.microsoft.com/office/drawing/2010/main"/>
                </a:ext>
              </a:extLst>
            </a:blip>
            <a:stretch>
              <a:fillRect/>
            </a:stretch>
          </p:blipFill>
          <p:spPr>
            <a:xfrm>
              <a:off x="4680645" y="1893990"/>
              <a:ext cx="1188000" cy="1188000"/>
            </a:xfrm>
            <a:prstGeom prst="roundRect">
              <a:avLst/>
            </a:prstGeom>
          </p:spPr>
        </p:pic>
        <p:sp>
          <p:nvSpPr>
            <p:cNvPr id="18" name="Textfeld 17">
              <a:extLst>
                <a:ext uri="{FF2B5EF4-FFF2-40B4-BE49-F238E27FC236}">
                  <a16:creationId xmlns:a16="http://schemas.microsoft.com/office/drawing/2014/main" id="{E2D30D0C-2E07-164D-8A5F-2298AE760C6D}"/>
                </a:ext>
              </a:extLst>
            </p:cNvPr>
            <p:cNvSpPr txBox="1"/>
            <p:nvPr/>
          </p:nvSpPr>
          <p:spPr>
            <a:xfrm>
              <a:off x="4927504" y="3141549"/>
              <a:ext cx="714296"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de-DE" sz="1050" b="0" i="0" u="none" strike="noStrike" cap="none" spc="0" normalizeH="0" baseline="0" dirty="0">
                  <a:ln>
                    <a:noFill/>
                  </a:ln>
                  <a:solidFill>
                    <a:srgbClr val="000000"/>
                  </a:solidFill>
                  <a:effectLst/>
                  <a:uFillTx/>
                  <a:latin typeface="Arial"/>
                  <a:ea typeface="Arial"/>
                  <a:cs typeface="Arial"/>
                  <a:sym typeface="Arial"/>
                </a:rPr>
                <a:t>Outpatient</a:t>
              </a:r>
            </a:p>
          </p:txBody>
        </p:sp>
      </p:grpSp>
      <p:grpSp>
        <p:nvGrpSpPr>
          <p:cNvPr id="28" name="Gruppieren 27">
            <a:extLst>
              <a:ext uri="{FF2B5EF4-FFF2-40B4-BE49-F238E27FC236}">
                <a16:creationId xmlns:a16="http://schemas.microsoft.com/office/drawing/2014/main" id="{DFB3AE15-7332-F24C-A110-B5BA1159A148}"/>
              </a:ext>
            </a:extLst>
          </p:cNvPr>
          <p:cNvGrpSpPr/>
          <p:nvPr/>
        </p:nvGrpSpPr>
        <p:grpSpPr>
          <a:xfrm>
            <a:off x="4620783" y="3672296"/>
            <a:ext cx="1307724" cy="1467307"/>
            <a:chOff x="4620783" y="3672296"/>
            <a:chExt cx="1307724" cy="1467307"/>
          </a:xfrm>
        </p:grpSpPr>
        <p:pic>
          <p:nvPicPr>
            <p:cNvPr id="19" name="Grafik 18">
              <a:extLst>
                <a:ext uri="{FF2B5EF4-FFF2-40B4-BE49-F238E27FC236}">
                  <a16:creationId xmlns:a16="http://schemas.microsoft.com/office/drawing/2014/main" id="{FC0EA7C2-6670-3343-B464-AB6DC8AB6803}"/>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artisticPhotocopy trans="80000"/>
                      </a14:imgEffect>
                    </a14:imgLayer>
                  </a14:imgProps>
                </a:ext>
                <a:ext uri="{28A0092B-C50C-407E-A947-70E740481C1C}">
                  <a14:useLocalDpi xmlns:a14="http://schemas.microsoft.com/office/drawing/2010/main"/>
                </a:ext>
              </a:extLst>
            </a:blip>
            <a:srcRect t="-165"/>
            <a:stretch/>
          </p:blipFill>
          <p:spPr>
            <a:xfrm>
              <a:off x="4620783" y="3672296"/>
              <a:ext cx="1307724" cy="1188000"/>
            </a:xfrm>
            <a:prstGeom prst="roundRect">
              <a:avLst/>
            </a:prstGeom>
          </p:spPr>
        </p:pic>
        <p:sp>
          <p:nvSpPr>
            <p:cNvPr id="20" name="Textfeld 19">
              <a:extLst>
                <a:ext uri="{FF2B5EF4-FFF2-40B4-BE49-F238E27FC236}">
                  <a16:creationId xmlns:a16="http://schemas.microsoft.com/office/drawing/2014/main" id="{CD16DBDF-BE86-C540-9FC5-0695055AEA7A}"/>
                </a:ext>
              </a:extLst>
            </p:cNvPr>
            <p:cNvSpPr txBox="1"/>
            <p:nvPr/>
          </p:nvSpPr>
          <p:spPr>
            <a:xfrm>
              <a:off x="5123070" y="4885689"/>
              <a:ext cx="323164"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de-DE" sz="1050" b="0" i="0" u="none" strike="noStrike" cap="none" spc="0" normalizeH="0" baseline="0" dirty="0">
                  <a:ln>
                    <a:noFill/>
                  </a:ln>
                  <a:solidFill>
                    <a:srgbClr val="000000"/>
                  </a:solidFill>
                  <a:effectLst/>
                  <a:uFillTx/>
                  <a:latin typeface="Arial"/>
                  <a:ea typeface="Arial"/>
                  <a:cs typeface="Arial"/>
                  <a:sym typeface="Arial"/>
                </a:rPr>
                <a:t>IOP</a:t>
              </a:r>
            </a:p>
          </p:txBody>
        </p:sp>
      </p:grpSp>
      <p:sp>
        <p:nvSpPr>
          <p:cNvPr id="21" name="Textfeld 20">
            <a:extLst>
              <a:ext uri="{FF2B5EF4-FFF2-40B4-BE49-F238E27FC236}">
                <a16:creationId xmlns:a16="http://schemas.microsoft.com/office/drawing/2014/main" id="{817572F7-554E-B84D-B6F5-7E875732AE49}"/>
              </a:ext>
            </a:extLst>
          </p:cNvPr>
          <p:cNvSpPr txBox="1"/>
          <p:nvPr/>
        </p:nvSpPr>
        <p:spPr>
          <a:xfrm>
            <a:off x="6596122" y="1456270"/>
            <a:ext cx="1275348"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de-DE" sz="1600" b="1" dirty="0">
                <a:solidFill>
                  <a:srgbClr val="000000"/>
                </a:solidFill>
              </a:rPr>
              <a:t>Aufsuchend</a:t>
            </a:r>
            <a:endParaRPr kumimoji="0" lang="de-DE" sz="1600" b="1" i="0" u="none" strike="noStrike" cap="none" spc="0" normalizeH="0" baseline="0" dirty="0">
              <a:ln>
                <a:noFill/>
              </a:ln>
              <a:solidFill>
                <a:srgbClr val="000000"/>
              </a:solidFill>
              <a:effectLst/>
              <a:uFillTx/>
              <a:latin typeface="Arial"/>
              <a:ea typeface="Arial"/>
              <a:cs typeface="Arial"/>
              <a:sym typeface="Arial"/>
            </a:endParaRPr>
          </a:p>
        </p:txBody>
      </p:sp>
      <p:grpSp>
        <p:nvGrpSpPr>
          <p:cNvPr id="29" name="Gruppieren 28">
            <a:extLst>
              <a:ext uri="{FF2B5EF4-FFF2-40B4-BE49-F238E27FC236}">
                <a16:creationId xmlns:a16="http://schemas.microsoft.com/office/drawing/2014/main" id="{A448CD82-F505-7243-96CD-3F15B513C2D5}"/>
              </a:ext>
            </a:extLst>
          </p:cNvPr>
          <p:cNvGrpSpPr/>
          <p:nvPr/>
        </p:nvGrpSpPr>
        <p:grpSpPr>
          <a:xfrm>
            <a:off x="6629201" y="1893990"/>
            <a:ext cx="1209186" cy="1501473"/>
            <a:chOff x="6629201" y="1893990"/>
            <a:chExt cx="1209186" cy="1501473"/>
          </a:xfrm>
        </p:grpSpPr>
        <p:pic>
          <p:nvPicPr>
            <p:cNvPr id="6" name="Grafik 5">
              <a:extLst>
                <a:ext uri="{FF2B5EF4-FFF2-40B4-BE49-F238E27FC236}">
                  <a16:creationId xmlns:a16="http://schemas.microsoft.com/office/drawing/2014/main" id="{66ED4258-BB39-634B-9384-717F10325D0A}"/>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artisticPhotocopy trans="80000"/>
                      </a14:imgEffect>
                    </a14:imgLayer>
                  </a14:imgProps>
                </a:ext>
                <a:ext uri="{28A0092B-C50C-407E-A947-70E740481C1C}">
                  <a14:useLocalDpi xmlns:a14="http://schemas.microsoft.com/office/drawing/2010/main"/>
                </a:ext>
              </a:extLst>
            </a:blip>
            <a:srcRect/>
            <a:stretch/>
          </p:blipFill>
          <p:spPr>
            <a:xfrm>
              <a:off x="6629201" y="1893990"/>
              <a:ext cx="1209186" cy="1188000"/>
            </a:xfrm>
            <a:prstGeom prst="roundRect">
              <a:avLst/>
            </a:prstGeom>
          </p:spPr>
        </p:pic>
        <p:sp>
          <p:nvSpPr>
            <p:cNvPr id="22" name="Textfeld 21">
              <a:extLst>
                <a:ext uri="{FF2B5EF4-FFF2-40B4-BE49-F238E27FC236}">
                  <a16:creationId xmlns:a16="http://schemas.microsoft.com/office/drawing/2014/main" id="{F57E437B-83DD-A14D-A8A2-27C3FA79A5E6}"/>
                </a:ext>
              </a:extLst>
            </p:cNvPr>
            <p:cNvSpPr txBox="1"/>
            <p:nvPr/>
          </p:nvSpPr>
          <p:spPr>
            <a:xfrm>
              <a:off x="6920902" y="3141549"/>
              <a:ext cx="646970"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de-DE" sz="1050" dirty="0" err="1">
                  <a:solidFill>
                    <a:srgbClr val="000000"/>
                  </a:solidFill>
                </a:rPr>
                <a:t>Outreach</a:t>
              </a:r>
              <a:endParaRPr kumimoji="0" lang="de-DE" sz="1050" b="0" i="0" u="none" strike="noStrike" cap="none" spc="0" normalizeH="0" baseline="0" dirty="0">
                <a:ln>
                  <a:noFill/>
                </a:ln>
                <a:solidFill>
                  <a:srgbClr val="000000"/>
                </a:solidFill>
                <a:effectLst/>
                <a:uFillTx/>
                <a:latin typeface="Arial"/>
                <a:ea typeface="Arial"/>
                <a:cs typeface="Arial"/>
                <a:sym typeface="Arial"/>
              </a:endParaRPr>
            </a:p>
          </p:txBody>
        </p:sp>
      </p:grpSp>
      <p:grpSp>
        <p:nvGrpSpPr>
          <p:cNvPr id="30" name="Gruppieren 29">
            <a:extLst>
              <a:ext uri="{FF2B5EF4-FFF2-40B4-BE49-F238E27FC236}">
                <a16:creationId xmlns:a16="http://schemas.microsoft.com/office/drawing/2014/main" id="{69CC8DFE-4CE2-8348-B895-E38EA08AFA4B}"/>
              </a:ext>
            </a:extLst>
          </p:cNvPr>
          <p:cNvGrpSpPr/>
          <p:nvPr/>
        </p:nvGrpSpPr>
        <p:grpSpPr>
          <a:xfrm>
            <a:off x="6650387" y="3672296"/>
            <a:ext cx="1188000" cy="1441914"/>
            <a:chOff x="6650387" y="3672296"/>
            <a:chExt cx="1188000" cy="1441914"/>
          </a:xfrm>
        </p:grpSpPr>
        <p:pic>
          <p:nvPicPr>
            <p:cNvPr id="8" name="Grafik 7">
              <a:extLst>
                <a:ext uri="{FF2B5EF4-FFF2-40B4-BE49-F238E27FC236}">
                  <a16:creationId xmlns:a16="http://schemas.microsoft.com/office/drawing/2014/main" id="{E29D7963-4C26-1241-9F49-1DE9C4834A55}"/>
                </a:ext>
              </a:extLst>
            </p:cNvPr>
            <p:cNvPicPr>
              <a:picLocks noChangeAspect="1"/>
            </p:cNvPicPr>
            <p:nvPr/>
          </p:nvPicPr>
          <p:blipFill>
            <a:blip r:embed="rId14" cstate="screen">
              <a:extLst>
                <a:ext uri="{BEBA8EAE-BF5A-486C-A8C5-ECC9F3942E4B}">
                  <a14:imgProps xmlns:a14="http://schemas.microsoft.com/office/drawing/2010/main">
                    <a14:imgLayer r:embed="rId15">
                      <a14:imgEffect>
                        <a14:artisticPhotocopy trans="79000"/>
                      </a14:imgEffect>
                    </a14:imgLayer>
                  </a14:imgProps>
                </a:ext>
                <a:ext uri="{28A0092B-C50C-407E-A947-70E740481C1C}">
                  <a14:useLocalDpi xmlns:a14="http://schemas.microsoft.com/office/drawing/2010/main"/>
                </a:ext>
              </a:extLst>
            </a:blip>
            <a:stretch>
              <a:fillRect/>
            </a:stretch>
          </p:blipFill>
          <p:spPr>
            <a:xfrm>
              <a:off x="6650387" y="3672296"/>
              <a:ext cx="1188000" cy="1188000"/>
            </a:xfrm>
            <a:prstGeom prst="roundRect">
              <a:avLst/>
            </a:prstGeom>
          </p:spPr>
        </p:pic>
        <p:sp>
          <p:nvSpPr>
            <p:cNvPr id="23" name="Textfeld 22">
              <a:extLst>
                <a:ext uri="{FF2B5EF4-FFF2-40B4-BE49-F238E27FC236}">
                  <a16:creationId xmlns:a16="http://schemas.microsoft.com/office/drawing/2014/main" id="{4DED6575-AF15-9E4C-BA64-1D68208FD751}"/>
                </a:ext>
              </a:extLst>
            </p:cNvPr>
            <p:cNvSpPr txBox="1"/>
            <p:nvPr/>
          </p:nvSpPr>
          <p:spPr>
            <a:xfrm>
              <a:off x="6714916" y="4860296"/>
              <a:ext cx="1058942"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de-DE" sz="1050" dirty="0">
                  <a:solidFill>
                    <a:srgbClr val="000000"/>
                  </a:solidFill>
                </a:rPr>
                <a:t>Home </a:t>
              </a:r>
              <a:r>
                <a:rPr lang="de-DE" sz="1050" dirty="0" err="1">
                  <a:solidFill>
                    <a:srgbClr val="000000"/>
                  </a:solidFill>
                </a:rPr>
                <a:t>treatment</a:t>
              </a:r>
              <a:endParaRPr kumimoji="0" lang="de-DE" sz="1050" b="0" i="0" u="none" strike="noStrike" cap="none" spc="0" normalizeH="0" baseline="0" dirty="0">
                <a:ln>
                  <a:noFill/>
                </a:ln>
                <a:solidFill>
                  <a:srgbClr val="000000"/>
                </a:solidFill>
                <a:effectLst/>
                <a:uFillTx/>
                <a:latin typeface="Arial"/>
                <a:ea typeface="Arial"/>
                <a:cs typeface="Arial"/>
                <a:sym typeface="Arial"/>
              </a:endParaRPr>
            </a:p>
          </p:txBody>
        </p:sp>
      </p:grpSp>
    </p:spTree>
    <p:extLst>
      <p:ext uri="{BB962C8B-B14F-4D97-AF65-F5344CB8AC3E}">
        <p14:creationId xmlns:p14="http://schemas.microsoft.com/office/powerpoint/2010/main" val="428050994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FEFF0D1-8C66-9043-AAD7-654AC2891718}"/>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Photocopy trans="90000"/>
                    </a14:imgEffect>
                  </a14:imgLayer>
                </a14:imgProps>
              </a:ext>
              <a:ext uri="{28A0092B-C50C-407E-A947-70E740481C1C}">
                <a14:useLocalDpi xmlns:a14="http://schemas.microsoft.com/office/drawing/2010/main"/>
              </a:ext>
            </a:extLst>
          </a:blip>
          <a:stretch>
            <a:fillRect/>
          </a:stretch>
        </p:blipFill>
        <p:spPr>
          <a:xfrm>
            <a:off x="2268990" y="1272309"/>
            <a:ext cx="1511982" cy="1511982"/>
          </a:xfrm>
          <a:prstGeom prst="roundRect">
            <a:avLst/>
          </a:prstGeom>
        </p:spPr>
      </p:pic>
      <p:sp>
        <p:nvSpPr>
          <p:cNvPr id="5" name="Textfeld 4">
            <a:extLst>
              <a:ext uri="{FF2B5EF4-FFF2-40B4-BE49-F238E27FC236}">
                <a16:creationId xmlns:a16="http://schemas.microsoft.com/office/drawing/2014/main" id="{8FCDA2B6-C9D0-A341-80D7-A2C7FB8B2DCD}"/>
              </a:ext>
            </a:extLst>
          </p:cNvPr>
          <p:cNvSpPr txBox="1"/>
          <p:nvPr/>
        </p:nvSpPr>
        <p:spPr>
          <a:xfrm>
            <a:off x="2196048" y="223932"/>
            <a:ext cx="4938209"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de-DE" sz="3200" b="1" i="0" u="none" strike="noStrike" cap="none" spc="0" normalizeH="0" baseline="0" dirty="0">
                <a:ln>
                  <a:noFill/>
                </a:ln>
                <a:solidFill>
                  <a:schemeClr val="bg1">
                    <a:lumMod val="50000"/>
                  </a:schemeClr>
                </a:solidFill>
                <a:effectLst/>
                <a:uFillTx/>
                <a:latin typeface="Arial"/>
                <a:ea typeface="Arial"/>
                <a:cs typeface="Arial"/>
                <a:sym typeface="Arial"/>
              </a:rPr>
              <a:t>Intervention und Kontext</a:t>
            </a:r>
          </a:p>
        </p:txBody>
      </p:sp>
      <p:pic>
        <p:nvPicPr>
          <p:cNvPr id="11" name="Grafik 10">
            <a:extLst>
              <a:ext uri="{FF2B5EF4-FFF2-40B4-BE49-F238E27FC236}">
                <a16:creationId xmlns:a16="http://schemas.microsoft.com/office/drawing/2014/main" id="{18505BB5-C170-E046-AC15-0E4C40A6F252}"/>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Photocopy trans="79000"/>
                    </a14:imgEffect>
                  </a14:imgLayer>
                </a14:imgProps>
              </a:ext>
              <a:ext uri="{28A0092B-C50C-407E-A947-70E740481C1C}">
                <a14:useLocalDpi xmlns:a14="http://schemas.microsoft.com/office/drawing/2010/main"/>
              </a:ext>
            </a:extLst>
          </a:blip>
          <a:stretch>
            <a:fillRect/>
          </a:stretch>
        </p:blipFill>
        <p:spPr>
          <a:xfrm>
            <a:off x="3340117" y="3429000"/>
            <a:ext cx="1556624" cy="1556624"/>
          </a:xfrm>
          <a:prstGeom prst="roundRect">
            <a:avLst/>
          </a:prstGeom>
        </p:spPr>
      </p:pic>
      <p:sp>
        <p:nvSpPr>
          <p:cNvPr id="2" name="ZoneTexte 1">
            <a:extLst>
              <a:ext uri="{FF2B5EF4-FFF2-40B4-BE49-F238E27FC236}">
                <a16:creationId xmlns:a16="http://schemas.microsoft.com/office/drawing/2014/main" id="{93E1CDA6-15F0-D7C9-06CC-062EBA06FC14}"/>
              </a:ext>
            </a:extLst>
          </p:cNvPr>
          <p:cNvSpPr txBox="1"/>
          <p:nvPr/>
        </p:nvSpPr>
        <p:spPr>
          <a:xfrm>
            <a:off x="638628" y="1843314"/>
            <a:ext cx="87459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FR" sz="1800" b="0" i="1" u="none" strike="noStrike" cap="none" spc="0" normalizeH="0" baseline="0" dirty="0" err="1">
                <a:ln>
                  <a:noFill/>
                </a:ln>
                <a:solidFill>
                  <a:srgbClr val="000000"/>
                </a:solidFill>
                <a:effectLst/>
                <a:uFillTx/>
                <a:latin typeface="Arial"/>
                <a:ea typeface="Arial"/>
                <a:cs typeface="Arial"/>
                <a:sym typeface="Arial"/>
              </a:rPr>
              <a:t>Kontext</a:t>
            </a:r>
            <a:endParaRPr kumimoji="0" lang="fr-FR" sz="1800" b="0" i="1" u="none" strike="noStrike" cap="none" spc="0" normalizeH="0" baseline="0" dirty="0">
              <a:ln>
                <a:noFill/>
              </a:ln>
              <a:solidFill>
                <a:srgbClr val="000000"/>
              </a:solidFill>
              <a:effectLst/>
              <a:uFillTx/>
              <a:latin typeface="Arial"/>
              <a:ea typeface="Arial"/>
              <a:cs typeface="Arial"/>
              <a:sym typeface="Arial"/>
            </a:endParaRPr>
          </a:p>
        </p:txBody>
      </p:sp>
      <p:sp>
        <p:nvSpPr>
          <p:cNvPr id="3" name="ZoneTexte 2">
            <a:extLst>
              <a:ext uri="{FF2B5EF4-FFF2-40B4-BE49-F238E27FC236}">
                <a16:creationId xmlns:a16="http://schemas.microsoft.com/office/drawing/2014/main" id="{DE170934-5C84-EB1A-2EAB-FDD0013EC2B8}"/>
              </a:ext>
            </a:extLst>
          </p:cNvPr>
          <p:cNvSpPr txBox="1"/>
          <p:nvPr/>
        </p:nvSpPr>
        <p:spPr>
          <a:xfrm>
            <a:off x="638628" y="4022647"/>
            <a:ext cx="1297789"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fr-FR" sz="1800" b="0" i="1" u="none" strike="noStrike" cap="none" spc="0" normalizeH="0" baseline="0" dirty="0">
                <a:ln>
                  <a:noFill/>
                </a:ln>
                <a:solidFill>
                  <a:srgbClr val="000000"/>
                </a:solidFill>
                <a:effectLst/>
                <a:uFillTx/>
                <a:latin typeface="Arial"/>
                <a:ea typeface="Arial"/>
                <a:cs typeface="Arial"/>
                <a:sym typeface="Arial"/>
              </a:rPr>
              <a:t>Intervention</a:t>
            </a:r>
          </a:p>
        </p:txBody>
      </p:sp>
      <p:cxnSp>
        <p:nvCxnSpPr>
          <p:cNvPr id="16" name="Connecteur droit 15">
            <a:extLst>
              <a:ext uri="{FF2B5EF4-FFF2-40B4-BE49-F238E27FC236}">
                <a16:creationId xmlns:a16="http://schemas.microsoft.com/office/drawing/2014/main" id="{C92CFE05-934F-0140-86B0-4F8F6457C4CB}"/>
              </a:ext>
            </a:extLst>
          </p:cNvPr>
          <p:cNvCxnSpPr>
            <a:stCxn id="4" idx="2"/>
            <a:endCxn id="11" idx="0"/>
          </p:cNvCxnSpPr>
          <p:nvPr/>
        </p:nvCxnSpPr>
        <p:spPr>
          <a:xfrm>
            <a:off x="3024981" y="2784291"/>
            <a:ext cx="1093448" cy="644709"/>
          </a:xfrm>
          <a:prstGeom prst="line">
            <a:avLst/>
          </a:prstGeom>
          <a:noFill/>
          <a:ln w="25400" cap="rnd">
            <a:solidFill>
              <a:schemeClr val="bg1">
                <a:lumMod val="50000"/>
              </a:schemeClr>
            </a:solidFill>
            <a:prstDash val="solid"/>
            <a:bevel/>
            <a:headEnd type="stealth"/>
            <a:tailEnd type="stealth"/>
          </a:ln>
          <a:effectLst/>
        </p:spPr>
        <p:style>
          <a:lnRef idx="0">
            <a:scrgbClr r="0" g="0" b="0"/>
          </a:lnRef>
          <a:fillRef idx="0">
            <a:scrgbClr r="0" g="0" b="0"/>
          </a:fillRef>
          <a:effectRef idx="0">
            <a:scrgbClr r="0" g="0" b="0"/>
          </a:effectRef>
          <a:fontRef idx="none"/>
        </p:style>
      </p:cxnSp>
      <p:pic>
        <p:nvPicPr>
          <p:cNvPr id="20" name="Image 19">
            <a:extLst>
              <a:ext uri="{FF2B5EF4-FFF2-40B4-BE49-F238E27FC236}">
                <a16:creationId xmlns:a16="http://schemas.microsoft.com/office/drawing/2014/main" id="{7BB18F8D-2F20-EA6D-04D1-53ACA256DA1B}"/>
              </a:ext>
            </a:extLst>
          </p:cNvPr>
          <p:cNvPicPr>
            <a:picLocks noChangeAspect="1"/>
          </p:cNvPicPr>
          <p:nvPr/>
        </p:nvPicPr>
        <p:blipFill>
          <a:blip r:embed="rId6" cstate="screen">
            <a:extLst>
              <a:ext uri="{BEBA8EAE-BF5A-486C-A8C5-ECC9F3942E4B}">
                <a14:imgProps xmlns:a14="http://schemas.microsoft.com/office/drawing/2010/main">
                  <a14:imgLayer r:embed="rId7">
                    <a14:imgEffect>
                      <a14:artisticPhotocopy trans="80000"/>
                    </a14:imgEffect>
                  </a14:imgLayer>
                </a14:imgProps>
              </a:ext>
              <a:ext uri="{28A0092B-C50C-407E-A947-70E740481C1C}">
                <a14:useLocalDpi xmlns:a14="http://schemas.microsoft.com/office/drawing/2010/main"/>
              </a:ext>
            </a:extLst>
          </a:blip>
          <a:stretch>
            <a:fillRect/>
          </a:stretch>
        </p:blipFill>
        <p:spPr>
          <a:xfrm>
            <a:off x="4455887" y="1272309"/>
            <a:ext cx="1511982" cy="1511982"/>
          </a:xfrm>
          <a:prstGeom prst="roundRect">
            <a:avLst/>
          </a:prstGeom>
        </p:spPr>
      </p:pic>
      <p:cxnSp>
        <p:nvCxnSpPr>
          <p:cNvPr id="22" name="Connecteur droit 21">
            <a:extLst>
              <a:ext uri="{FF2B5EF4-FFF2-40B4-BE49-F238E27FC236}">
                <a16:creationId xmlns:a16="http://schemas.microsoft.com/office/drawing/2014/main" id="{94FE6B9D-175B-63F8-A866-A8685BE304B3}"/>
              </a:ext>
            </a:extLst>
          </p:cNvPr>
          <p:cNvCxnSpPr>
            <a:cxnSpLocks/>
            <a:stCxn id="20" idx="2"/>
            <a:endCxn id="11" idx="0"/>
          </p:cNvCxnSpPr>
          <p:nvPr/>
        </p:nvCxnSpPr>
        <p:spPr>
          <a:xfrm flipH="1">
            <a:off x="4118429" y="2784291"/>
            <a:ext cx="1093449" cy="644709"/>
          </a:xfrm>
          <a:prstGeom prst="line">
            <a:avLst/>
          </a:prstGeom>
          <a:noFill/>
          <a:ln w="25400" cap="rnd">
            <a:solidFill>
              <a:schemeClr val="bg1">
                <a:lumMod val="50000"/>
              </a:schemeClr>
            </a:solidFill>
            <a:prstDash val="solid"/>
            <a:bevel/>
            <a:headEnd type="stealth"/>
            <a:tailEnd type="stealth"/>
          </a:ln>
          <a:effectLst/>
        </p:spPr>
        <p:style>
          <a:lnRef idx="0">
            <a:scrgbClr r="0" g="0" b="0"/>
          </a:lnRef>
          <a:fillRef idx="0">
            <a:scrgbClr r="0" g="0" b="0"/>
          </a:fillRef>
          <a:effectRef idx="0">
            <a:scrgbClr r="0" g="0" b="0"/>
          </a:effectRef>
          <a:fontRef idx="none"/>
        </p:style>
      </p:cxnSp>
      <p:sp>
        <p:nvSpPr>
          <p:cNvPr id="24" name="Content Placeholder 2">
            <a:extLst>
              <a:ext uri="{FF2B5EF4-FFF2-40B4-BE49-F238E27FC236}">
                <a16:creationId xmlns:a16="http://schemas.microsoft.com/office/drawing/2014/main" id="{54C1E720-3A07-E79C-36E0-DDA724333F97}"/>
              </a:ext>
            </a:extLst>
          </p:cNvPr>
          <p:cNvSpPr txBox="1">
            <a:spLocks/>
          </p:cNvSpPr>
          <p:nvPr/>
        </p:nvSpPr>
        <p:spPr>
          <a:xfrm>
            <a:off x="5499329" y="3302197"/>
            <a:ext cx="3006043" cy="964751"/>
          </a:xfrm>
          <a:prstGeom prst="rect">
            <a:avLst/>
          </a:prstGeo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a:lstStyle>
          <a:p>
            <a:pPr marL="285750" indent="-285750" algn="l">
              <a:lnSpc>
                <a:spcPct val="150000"/>
              </a:lnSpc>
              <a:buClr>
                <a:srgbClr val="9FD0AB"/>
              </a:buClr>
              <a:buSzPct val="100000"/>
              <a:buFont typeface="Arial" panose="020B0604020202020204" pitchFamily="34" charset="0"/>
              <a:buChar char="•"/>
            </a:pPr>
            <a:r>
              <a:rPr lang="fr-CH" sz="1200" dirty="0" err="1">
                <a:latin typeface="+mj-lt"/>
              </a:rPr>
              <a:t>Interaktion</a:t>
            </a:r>
            <a:r>
              <a:rPr lang="fr-CH" sz="1200" dirty="0">
                <a:latin typeface="+mj-lt"/>
              </a:rPr>
              <a:t> </a:t>
            </a:r>
            <a:r>
              <a:rPr lang="fr-CH" sz="1200" dirty="0" err="1">
                <a:latin typeface="+mj-lt"/>
              </a:rPr>
              <a:t>Kontext</a:t>
            </a:r>
            <a:r>
              <a:rPr lang="fr-CH" sz="1200" dirty="0">
                <a:latin typeface="+mj-lt"/>
              </a:rPr>
              <a:t>-Intervention?</a:t>
            </a:r>
          </a:p>
          <a:p>
            <a:pPr marL="285750" indent="-285750" algn="l">
              <a:lnSpc>
                <a:spcPct val="150000"/>
              </a:lnSpc>
              <a:buClr>
                <a:srgbClr val="9FD0AB"/>
              </a:buClr>
              <a:buSzPct val="100000"/>
              <a:buFont typeface="Arial" panose="020B0604020202020204" pitchFamily="34" charset="0"/>
              <a:buChar char="•"/>
            </a:pPr>
            <a:r>
              <a:rPr lang="fr-CH" sz="1200" dirty="0">
                <a:latin typeface="+mj-lt"/>
              </a:rPr>
              <a:t>Intervention in </a:t>
            </a:r>
            <a:r>
              <a:rPr lang="fr-CH" sz="1200" dirty="0" err="1">
                <a:latin typeface="+mj-lt"/>
              </a:rPr>
              <a:t>einem</a:t>
            </a:r>
            <a:r>
              <a:rPr lang="fr-CH" sz="1200" dirty="0">
                <a:latin typeface="+mj-lt"/>
              </a:rPr>
              <a:t> </a:t>
            </a:r>
            <a:r>
              <a:rPr lang="fr-CH" sz="1200" dirty="0" err="1">
                <a:latin typeface="+mj-lt"/>
              </a:rPr>
              <a:t>Kontext</a:t>
            </a:r>
            <a:r>
              <a:rPr lang="fr-CH" sz="1200" dirty="0">
                <a:latin typeface="+mj-lt"/>
              </a:rPr>
              <a:t> </a:t>
            </a:r>
            <a:r>
              <a:rPr lang="fr-CH" sz="1200" dirty="0" err="1">
                <a:latin typeface="+mj-lt"/>
              </a:rPr>
              <a:t>effizienter</a:t>
            </a:r>
            <a:r>
              <a:rPr lang="fr-CH" sz="1200" dirty="0">
                <a:latin typeface="+mj-lt"/>
              </a:rPr>
              <a:t> </a:t>
            </a:r>
            <a:r>
              <a:rPr lang="fr-CH" sz="1200" dirty="0" err="1">
                <a:latin typeface="+mj-lt"/>
              </a:rPr>
              <a:t>als</a:t>
            </a:r>
            <a:r>
              <a:rPr lang="fr-CH" sz="1200" dirty="0">
                <a:latin typeface="+mj-lt"/>
              </a:rPr>
              <a:t> </a:t>
            </a:r>
            <a:r>
              <a:rPr lang="fr-CH" sz="1200" dirty="0" err="1">
                <a:latin typeface="+mj-lt"/>
              </a:rPr>
              <a:t>im</a:t>
            </a:r>
            <a:r>
              <a:rPr lang="fr-CH" sz="1200" dirty="0">
                <a:latin typeface="+mj-lt"/>
              </a:rPr>
              <a:t> </a:t>
            </a:r>
            <a:r>
              <a:rPr lang="fr-CH" sz="1200" dirty="0" err="1">
                <a:latin typeface="+mj-lt"/>
              </a:rPr>
              <a:t>anderen</a:t>
            </a:r>
            <a:r>
              <a:rPr lang="fr-CH" sz="1200" dirty="0">
                <a:latin typeface="+mj-lt"/>
              </a:rPr>
              <a:t>?</a:t>
            </a:r>
          </a:p>
        </p:txBody>
      </p:sp>
    </p:spTree>
    <p:extLst>
      <p:ext uri="{BB962C8B-B14F-4D97-AF65-F5344CB8AC3E}">
        <p14:creationId xmlns:p14="http://schemas.microsoft.com/office/powerpoint/2010/main" val="353382479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wipe(left)">
                                      <p:cBhvr>
                                        <p:cTn id="35" dur="500"/>
                                        <p:tgtEl>
                                          <p:spTgt spid="2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xEl>
                                              <p:pRg st="1" end="1"/>
                                            </p:txEl>
                                          </p:spTgt>
                                        </p:tgtEl>
                                        <p:attrNameLst>
                                          <p:attrName>style.visibility</p:attrName>
                                        </p:attrNameLst>
                                      </p:cBhvr>
                                      <p:to>
                                        <p:strVal val="visible"/>
                                      </p:to>
                                    </p:set>
                                    <p:animEffect transition="in" filter="wipe(left)">
                                      <p:cBhvr>
                                        <p:cTn id="40"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D4D0709-A905-6E4A-8124-56B6085F6575}"/>
              </a:ext>
            </a:extLst>
          </p:cNvPr>
          <p:cNvSpPr txBox="1"/>
          <p:nvPr/>
        </p:nvSpPr>
        <p:spPr>
          <a:xfrm>
            <a:off x="478173" y="5545123"/>
            <a:ext cx="2479203"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de-DE" sz="1000" b="0" i="0" u="none" strike="noStrike" cap="none" spc="0" normalizeH="0" baseline="0" dirty="0">
                <a:ln>
                  <a:noFill/>
                </a:ln>
                <a:solidFill>
                  <a:srgbClr val="000000"/>
                </a:solidFill>
                <a:effectLst/>
                <a:uFillTx/>
                <a:latin typeface="Arial"/>
                <a:ea typeface="Arial"/>
                <a:cs typeface="Arial"/>
                <a:sym typeface="Arial"/>
              </a:rPr>
              <a:t>Ho &amp; </a:t>
            </a:r>
            <a:r>
              <a:rPr kumimoji="0" lang="de-DE" sz="1000" b="0" i="0" u="none" strike="noStrike" cap="none" spc="0" normalizeH="0" baseline="0" dirty="0" err="1">
                <a:ln>
                  <a:noFill/>
                </a:ln>
                <a:solidFill>
                  <a:srgbClr val="000000"/>
                </a:solidFill>
                <a:effectLst/>
                <a:uFillTx/>
                <a:latin typeface="Arial"/>
                <a:ea typeface="Arial"/>
                <a:cs typeface="Arial"/>
                <a:sym typeface="Arial"/>
              </a:rPr>
              <a:t>Adcock</a:t>
            </a:r>
            <a:r>
              <a:rPr kumimoji="0" lang="de-DE" sz="1000" b="0" i="0" u="none" strike="noStrike" cap="none" spc="0" normalizeH="0" baseline="0" dirty="0">
                <a:ln>
                  <a:noFill/>
                </a:ln>
                <a:solidFill>
                  <a:srgbClr val="000000"/>
                </a:solidFill>
                <a:effectLst/>
                <a:uFillTx/>
                <a:latin typeface="Arial"/>
                <a:ea typeface="Arial"/>
                <a:cs typeface="Arial"/>
                <a:sym typeface="Arial"/>
              </a:rPr>
              <a:t>, 2017; Friedrichs et al., 2016</a:t>
            </a:r>
          </a:p>
        </p:txBody>
      </p:sp>
      <p:sp>
        <p:nvSpPr>
          <p:cNvPr id="7" name="Rechteck 6">
            <a:extLst>
              <a:ext uri="{FF2B5EF4-FFF2-40B4-BE49-F238E27FC236}">
                <a16:creationId xmlns:a16="http://schemas.microsoft.com/office/drawing/2014/main" id="{EA79ADC2-7A36-E345-855D-EA79548FCA74}"/>
              </a:ext>
            </a:extLst>
          </p:cNvPr>
          <p:cNvSpPr/>
          <p:nvPr/>
        </p:nvSpPr>
        <p:spPr>
          <a:xfrm>
            <a:off x="2901018" y="1796986"/>
            <a:ext cx="3712129" cy="3262432"/>
          </a:xfrm>
          <a:prstGeom prst="rect">
            <a:avLst/>
          </a:prstGeom>
        </p:spPr>
        <p:txBody>
          <a:bodyPr wrap="square">
            <a:spAutoFit/>
          </a:bodyPr>
          <a:lstStyle/>
          <a:p>
            <a:pPr marL="342900" indent="-342900">
              <a:spcAft>
                <a:spcPts val="1200"/>
              </a:spcAft>
              <a:buClr>
                <a:srgbClr val="00B0F0"/>
              </a:buClr>
              <a:buFont typeface="Arial" panose="020B0604020202020204" pitchFamily="34" charset="0"/>
              <a:buChar char="•"/>
            </a:pPr>
            <a:r>
              <a:rPr lang="de-DE" sz="1600" dirty="0"/>
              <a:t>Mehrheit der Patienten bevorzugt ambulante Behandlung </a:t>
            </a:r>
          </a:p>
          <a:p>
            <a:pPr marL="342900" indent="-342900">
              <a:spcAft>
                <a:spcPts val="1200"/>
              </a:spcAft>
              <a:buClr>
                <a:srgbClr val="00B0F0"/>
              </a:buClr>
              <a:buFont typeface="Arial" panose="020B0604020202020204" pitchFamily="34" charset="0"/>
              <a:buChar char="•"/>
            </a:pPr>
            <a:r>
              <a:rPr lang="de-DE" sz="1600" dirty="0"/>
              <a:t>Bessere Entgiftungsrate bei ambulanter Behandlung</a:t>
            </a:r>
          </a:p>
          <a:p>
            <a:pPr marL="342900" indent="-342900">
              <a:spcAft>
                <a:spcPts val="1200"/>
              </a:spcAft>
              <a:buClr>
                <a:srgbClr val="00B0F0"/>
              </a:buClr>
              <a:buFont typeface="Arial" panose="020B0604020202020204" pitchFamily="34" charset="0"/>
              <a:buChar char="•"/>
            </a:pPr>
            <a:r>
              <a:rPr lang="de-DE" sz="1600" dirty="0"/>
              <a:t>keine Unterschiede in Bezug auf Sicherheit (visuelle Halluzinationen, Suizidalität, Krampfanfälle)</a:t>
            </a:r>
          </a:p>
          <a:p>
            <a:pPr marL="342900" indent="-342900">
              <a:spcAft>
                <a:spcPts val="1200"/>
              </a:spcAft>
              <a:buClr>
                <a:srgbClr val="00B0F0"/>
              </a:buClr>
              <a:buFont typeface="Arial" panose="020B0604020202020204" pitchFamily="34" charset="0"/>
              <a:buChar char="•"/>
            </a:pPr>
            <a:r>
              <a:rPr lang="de-DE" sz="1600" dirty="0"/>
              <a:t>Längerfristig  vergleichbare Wirksamkeit bezüglich Alkoholkonsum</a:t>
            </a:r>
          </a:p>
        </p:txBody>
      </p:sp>
      <p:grpSp>
        <p:nvGrpSpPr>
          <p:cNvPr id="3" name="Gruppieren 2">
            <a:extLst>
              <a:ext uri="{FF2B5EF4-FFF2-40B4-BE49-F238E27FC236}">
                <a16:creationId xmlns:a16="http://schemas.microsoft.com/office/drawing/2014/main" id="{AC6B23D1-F6B7-A849-9428-D21BE90ED4D4}"/>
              </a:ext>
            </a:extLst>
          </p:cNvPr>
          <p:cNvGrpSpPr/>
          <p:nvPr/>
        </p:nvGrpSpPr>
        <p:grpSpPr>
          <a:xfrm>
            <a:off x="506642" y="936160"/>
            <a:ext cx="2593980" cy="3258335"/>
            <a:chOff x="506642" y="936160"/>
            <a:chExt cx="2593980" cy="3258335"/>
          </a:xfrm>
        </p:grpSpPr>
        <p:pic>
          <p:nvPicPr>
            <p:cNvPr id="6" name="Grafik 5">
              <a:extLst>
                <a:ext uri="{FF2B5EF4-FFF2-40B4-BE49-F238E27FC236}">
                  <a16:creationId xmlns:a16="http://schemas.microsoft.com/office/drawing/2014/main" id="{4B8346C6-2AB7-4849-8F79-B551691ADDEF}"/>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a:ext>
              </a:extLst>
            </a:blip>
            <a:stretch>
              <a:fillRect/>
            </a:stretch>
          </p:blipFill>
          <p:spPr>
            <a:xfrm>
              <a:off x="854627" y="2296484"/>
              <a:ext cx="1898011" cy="1898011"/>
            </a:xfrm>
            <a:prstGeom prst="roundRect">
              <a:avLst/>
            </a:prstGeom>
          </p:spPr>
        </p:pic>
        <p:sp>
          <p:nvSpPr>
            <p:cNvPr id="8" name="Rechteck 7">
              <a:extLst>
                <a:ext uri="{FF2B5EF4-FFF2-40B4-BE49-F238E27FC236}">
                  <a16:creationId xmlns:a16="http://schemas.microsoft.com/office/drawing/2014/main" id="{6904C77B-B56B-164A-B815-74FF70EAC9BA}"/>
                </a:ext>
              </a:extLst>
            </p:cNvPr>
            <p:cNvSpPr/>
            <p:nvPr/>
          </p:nvSpPr>
          <p:spPr>
            <a:xfrm>
              <a:off x="506642" y="936160"/>
              <a:ext cx="2593980" cy="461665"/>
            </a:xfrm>
            <a:prstGeom prst="rect">
              <a:avLst/>
            </a:prstGeom>
          </p:spPr>
          <p:txBody>
            <a:bodyPr wrap="none">
              <a:spAutoFit/>
            </a:bodyPr>
            <a:lstStyle/>
            <a:p>
              <a:r>
                <a:rPr lang="de-DE" b="1" dirty="0">
                  <a:solidFill>
                    <a:schemeClr val="bg1">
                      <a:lumMod val="50000"/>
                    </a:schemeClr>
                  </a:solidFill>
                </a:rPr>
                <a:t>Hospitalisierung</a:t>
              </a:r>
              <a:endParaRPr lang="de-DE" dirty="0"/>
            </a:p>
          </p:txBody>
        </p:sp>
      </p:grpSp>
      <p:grpSp>
        <p:nvGrpSpPr>
          <p:cNvPr id="4" name="Gruppieren 3">
            <a:extLst>
              <a:ext uri="{FF2B5EF4-FFF2-40B4-BE49-F238E27FC236}">
                <a16:creationId xmlns:a16="http://schemas.microsoft.com/office/drawing/2014/main" id="{FF181CB1-FF6A-CB4B-8724-C603A443D341}"/>
              </a:ext>
            </a:extLst>
          </p:cNvPr>
          <p:cNvGrpSpPr/>
          <p:nvPr/>
        </p:nvGrpSpPr>
        <p:grpSpPr>
          <a:xfrm>
            <a:off x="6761527" y="936159"/>
            <a:ext cx="1898011" cy="3258336"/>
            <a:chOff x="6761527" y="936159"/>
            <a:chExt cx="1898011" cy="3258336"/>
          </a:xfrm>
        </p:grpSpPr>
        <p:pic>
          <p:nvPicPr>
            <p:cNvPr id="2" name="Grafik 1">
              <a:extLst>
                <a:ext uri="{FF2B5EF4-FFF2-40B4-BE49-F238E27FC236}">
                  <a16:creationId xmlns:a16="http://schemas.microsoft.com/office/drawing/2014/main" id="{BC7CDF7F-4152-AD4C-A323-AE2AD605263A}"/>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Photocopy trans="79000"/>
                      </a14:imgEffect>
                    </a14:imgLayer>
                  </a14:imgProps>
                </a:ext>
                <a:ext uri="{28A0092B-C50C-407E-A947-70E740481C1C}">
                  <a14:useLocalDpi xmlns:a14="http://schemas.microsoft.com/office/drawing/2010/main"/>
                </a:ext>
              </a:extLst>
            </a:blip>
            <a:stretch>
              <a:fillRect/>
            </a:stretch>
          </p:blipFill>
          <p:spPr>
            <a:xfrm>
              <a:off x="6761527" y="2296484"/>
              <a:ext cx="1898011" cy="1898011"/>
            </a:xfrm>
            <a:prstGeom prst="roundRect">
              <a:avLst/>
            </a:prstGeom>
          </p:spPr>
        </p:pic>
        <p:sp>
          <p:nvSpPr>
            <p:cNvPr id="9" name="Rechteck 8">
              <a:extLst>
                <a:ext uri="{FF2B5EF4-FFF2-40B4-BE49-F238E27FC236}">
                  <a16:creationId xmlns:a16="http://schemas.microsoft.com/office/drawing/2014/main" id="{754CB742-DD1C-EB4C-BBAC-F9476A6E5AB7}"/>
                </a:ext>
              </a:extLst>
            </p:cNvPr>
            <p:cNvSpPr/>
            <p:nvPr/>
          </p:nvSpPr>
          <p:spPr>
            <a:xfrm>
              <a:off x="6908870" y="936159"/>
              <a:ext cx="1603324" cy="461665"/>
            </a:xfrm>
            <a:prstGeom prst="rect">
              <a:avLst/>
            </a:prstGeom>
          </p:spPr>
          <p:txBody>
            <a:bodyPr wrap="none">
              <a:spAutoFit/>
            </a:bodyPr>
            <a:lstStyle/>
            <a:p>
              <a:r>
                <a:rPr lang="de-DE" b="1" dirty="0">
                  <a:solidFill>
                    <a:schemeClr val="bg1">
                      <a:lumMod val="50000"/>
                    </a:schemeClr>
                  </a:solidFill>
                </a:rPr>
                <a:t>Ambulant</a:t>
              </a:r>
              <a:endParaRPr lang="de-DE" dirty="0"/>
            </a:p>
          </p:txBody>
        </p:sp>
      </p:grpSp>
    </p:spTree>
    <p:extLst>
      <p:ext uri="{BB962C8B-B14F-4D97-AF65-F5344CB8AC3E}">
        <p14:creationId xmlns:p14="http://schemas.microsoft.com/office/powerpoint/2010/main" val="423819984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left)">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wipe(left)">
                                      <p:cBhvr>
                                        <p:cTn id="2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07219" y="464750"/>
            <a:ext cx="7929562" cy="707886"/>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a:solidFill>
                  <a:schemeClr val="bg1">
                    <a:lumMod val="50000"/>
                  </a:schemeClr>
                </a:solidFill>
                <a:latin typeface="+mj-lt"/>
                <a:ea typeface="+mj-ea"/>
                <a:cs typeface="+mj-cs"/>
              </a:rPr>
              <a:t>Der Mensch, </a:t>
            </a:r>
            <a:r>
              <a:rPr lang="en-US" sz="4000" b="1" dirty="0" err="1">
                <a:solidFill>
                  <a:schemeClr val="bg1">
                    <a:lumMod val="50000"/>
                  </a:schemeClr>
                </a:solidFill>
                <a:latin typeface="+mj-lt"/>
                <a:ea typeface="+mj-ea"/>
                <a:cs typeface="+mj-cs"/>
              </a:rPr>
              <a:t>ein</a:t>
            </a:r>
            <a:r>
              <a:rPr lang="en-US" sz="4000" b="1" dirty="0">
                <a:solidFill>
                  <a:schemeClr val="bg1">
                    <a:lumMod val="50000"/>
                  </a:schemeClr>
                </a:solidFill>
                <a:latin typeface="+mj-lt"/>
                <a:ea typeface="+mj-ea"/>
                <a:cs typeface="+mj-cs"/>
              </a:rPr>
              <a:t> </a:t>
            </a:r>
            <a:r>
              <a:rPr lang="en-US" sz="4000" b="1" dirty="0" err="1">
                <a:solidFill>
                  <a:schemeClr val="bg1">
                    <a:lumMod val="50000"/>
                  </a:schemeClr>
                </a:solidFill>
                <a:latin typeface="+mj-lt"/>
                <a:ea typeface="+mj-ea"/>
                <a:cs typeface="+mj-cs"/>
              </a:rPr>
              <a:t>Fruchtfresser</a:t>
            </a:r>
            <a:endParaRPr kumimoji="0" lang="en-US" sz="4000" b="1" i="0" u="none" strike="noStrike" kern="0" cap="none" spc="0" normalizeH="0" baseline="0" noProof="0" dirty="0">
              <a:ln>
                <a:noFill/>
              </a:ln>
              <a:solidFill>
                <a:schemeClr val="bg1">
                  <a:lumMod val="50000"/>
                </a:schemeClr>
              </a:solidFill>
              <a:effectLst/>
              <a:uLnTx/>
              <a:uFillTx/>
              <a:latin typeface="+mj-lt"/>
              <a:ea typeface="+mj-ea"/>
              <a:cs typeface="+mj-cs"/>
            </a:endParaRPr>
          </a:p>
        </p:txBody>
      </p:sp>
      <p:pic>
        <p:nvPicPr>
          <p:cNvPr id="2" name="Grafik 1">
            <a:extLst>
              <a:ext uri="{FF2B5EF4-FFF2-40B4-BE49-F238E27FC236}">
                <a16:creationId xmlns:a16="http://schemas.microsoft.com/office/drawing/2014/main" id="{868853C1-4E80-D84B-B5BE-96FE4855DC7D}"/>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a:ext>
            </a:extLst>
          </a:blip>
          <a:stretch>
            <a:fillRect/>
          </a:stretch>
        </p:blipFill>
        <p:spPr>
          <a:xfrm>
            <a:off x="0" y="1633757"/>
            <a:ext cx="3746150" cy="3746150"/>
          </a:xfrm>
          <a:prstGeom prst="rect">
            <a:avLst/>
          </a:prstGeom>
        </p:spPr>
      </p:pic>
      <p:sp>
        <p:nvSpPr>
          <p:cNvPr id="18435" name="Rectangle 3"/>
          <p:cNvSpPr>
            <a:spLocks noGrp="1" noChangeArrowheads="1"/>
          </p:cNvSpPr>
          <p:nvPr>
            <p:ph type="body" idx="1"/>
          </p:nvPr>
        </p:nvSpPr>
        <p:spPr>
          <a:xfrm>
            <a:off x="3469572" y="1989814"/>
            <a:ext cx="5355646" cy="3036088"/>
          </a:xfrm>
          <a:solidFill>
            <a:schemeClr val="bg1">
              <a:alpha val="80000"/>
            </a:schemeClr>
          </a:solidFill>
          <a:ln algn="ctr">
            <a:miter lim="800000"/>
            <a:headEnd/>
            <a:tailEnd/>
          </a:ln>
        </p:spPr>
        <p:txBody>
          <a:bodyPr vert="horz" wrap="square" lIns="91440" tIns="45720" rIns="91440" bIns="45720" numCol="1" anchor="t" anchorCtr="0" compatLnSpc="1">
            <a:prstTxWarp prst="textNoShape">
              <a:avLst/>
            </a:prstTxWarp>
            <a:spAutoFit/>
          </a:bodyPr>
          <a:lstStyle/>
          <a:p>
            <a:pPr marL="342900" indent="-342900" eaLnBrk="1" hangingPunct="1">
              <a:lnSpc>
                <a:spcPct val="150000"/>
              </a:lnSpc>
              <a:buClr>
                <a:srgbClr val="9FD0AB"/>
              </a:buClr>
              <a:buSzPct val="100000"/>
              <a:buFont typeface="Arial" panose="020B0604020202020204" pitchFamily="34" charset="0"/>
              <a:buChar char="•"/>
              <a:defRPr/>
            </a:pPr>
            <a:r>
              <a:rPr lang="fr-CH" sz="2000" dirty="0" err="1">
                <a:latin typeface="Arial" panose="020B0604020202020204" pitchFamily="34" charset="0"/>
                <a:cs typeface="Arial" panose="020B0604020202020204" pitchFamily="34" charset="0"/>
              </a:rPr>
              <a:t>Früchte</a:t>
            </a:r>
            <a:r>
              <a:rPr lang="fr-CH" sz="2000" dirty="0">
                <a:latin typeface="Arial" panose="020B0604020202020204" pitchFamily="34" charset="0"/>
                <a:cs typeface="Arial" panose="020B0604020202020204" pitchFamily="34" charset="0"/>
              </a:rPr>
              <a:t> </a:t>
            </a:r>
            <a:r>
              <a:rPr lang="fr-CH" sz="2000" dirty="0" err="1">
                <a:latin typeface="Arial" panose="020B0604020202020204" pitchFamily="34" charset="0"/>
                <a:cs typeface="Arial" panose="020B0604020202020204" pitchFamily="34" charset="0"/>
              </a:rPr>
              <a:t>enthalten</a:t>
            </a:r>
            <a:r>
              <a:rPr lang="fr-CH" sz="2000" dirty="0">
                <a:latin typeface="Arial" panose="020B0604020202020204" pitchFamily="34" charset="0"/>
                <a:cs typeface="Arial" panose="020B0604020202020204" pitchFamily="34" charset="0"/>
              </a:rPr>
              <a:t> </a:t>
            </a:r>
            <a:r>
              <a:rPr lang="fr-CH" sz="2000" dirty="0" err="1">
                <a:latin typeface="Arial" panose="020B0604020202020204" pitchFamily="34" charset="0"/>
                <a:cs typeface="Arial" panose="020B0604020202020204" pitchFamily="34" charset="0"/>
              </a:rPr>
              <a:t>Zucker</a:t>
            </a:r>
            <a:r>
              <a:rPr lang="fr-CH" sz="2000" dirty="0">
                <a:latin typeface="Arial" panose="020B0604020202020204" pitchFamily="34" charset="0"/>
                <a:cs typeface="Arial" panose="020B0604020202020204" pitchFamily="34" charset="0"/>
              </a:rPr>
              <a:t> </a:t>
            </a:r>
          </a:p>
          <a:p>
            <a:pPr marL="342900" indent="-342900" eaLnBrk="1" hangingPunct="1">
              <a:lnSpc>
                <a:spcPct val="150000"/>
              </a:lnSpc>
              <a:buClr>
                <a:srgbClr val="9FD0AB"/>
              </a:buClr>
              <a:buSzPct val="100000"/>
              <a:buFont typeface="Arial" panose="020B0604020202020204" pitchFamily="34" charset="0"/>
              <a:buChar char="•"/>
              <a:defRPr/>
            </a:pPr>
            <a:r>
              <a:rPr lang="fr-CH" sz="2000" dirty="0" err="1">
                <a:latin typeface="Arial" panose="020B0604020202020204" pitchFamily="34" charset="0"/>
                <a:cs typeface="Arial" panose="020B0604020202020204" pitchFamily="34" charset="0"/>
              </a:rPr>
              <a:t>Zucker</a:t>
            </a:r>
            <a:r>
              <a:rPr lang="fr-CH" sz="2000" dirty="0">
                <a:latin typeface="Arial" panose="020B0604020202020204" pitchFamily="34" charset="0"/>
                <a:cs typeface="Arial" panose="020B0604020202020204" pitchFamily="34" charset="0"/>
              </a:rPr>
              <a:t> </a:t>
            </a:r>
            <a:r>
              <a:rPr lang="fr-CH" sz="2000" dirty="0" err="1">
                <a:latin typeface="Arial" panose="020B0604020202020204" pitchFamily="34" charset="0"/>
                <a:cs typeface="Arial" panose="020B0604020202020204" pitchFamily="34" charset="0"/>
              </a:rPr>
              <a:t>unterliegt</a:t>
            </a:r>
            <a:r>
              <a:rPr lang="fr-CH" sz="2000" dirty="0">
                <a:latin typeface="Arial" panose="020B0604020202020204" pitchFamily="34" charset="0"/>
                <a:cs typeface="Arial" panose="020B0604020202020204" pitchFamily="34" charset="0"/>
              </a:rPr>
              <a:t> </a:t>
            </a:r>
            <a:r>
              <a:rPr lang="fr-CH" sz="2000" dirty="0" err="1">
                <a:latin typeface="Arial" panose="020B0604020202020204" pitchFamily="34" charset="0"/>
                <a:cs typeface="Arial" panose="020B0604020202020204" pitchFamily="34" charset="0"/>
              </a:rPr>
              <a:t>Gärung</a:t>
            </a:r>
            <a:endParaRPr lang="fr-CH" sz="2000" dirty="0">
              <a:latin typeface="Arial" panose="020B0604020202020204" pitchFamily="34" charset="0"/>
              <a:cs typeface="Arial" panose="020B0604020202020204" pitchFamily="34" charset="0"/>
            </a:endParaRPr>
          </a:p>
          <a:p>
            <a:pPr marL="342900" indent="-342900" eaLnBrk="1" hangingPunct="1">
              <a:lnSpc>
                <a:spcPct val="150000"/>
              </a:lnSpc>
              <a:buClr>
                <a:srgbClr val="9FD0AB"/>
              </a:buClr>
              <a:buSzPct val="100000"/>
              <a:buFont typeface="Arial" panose="020B0604020202020204" pitchFamily="34" charset="0"/>
              <a:buChar char="•"/>
              <a:defRPr/>
            </a:pPr>
            <a:r>
              <a:rPr lang="fr-CH" sz="2000" dirty="0" err="1">
                <a:latin typeface="Arial" panose="020B0604020202020204" pitchFamily="34" charset="0"/>
                <a:cs typeface="Arial" panose="020B0604020202020204" pitchFamily="34" charset="0"/>
              </a:rPr>
              <a:t>Alkohol</a:t>
            </a:r>
            <a:r>
              <a:rPr lang="fr-CH" sz="2000" dirty="0">
                <a:latin typeface="Arial" panose="020B0604020202020204" pitchFamily="34" charset="0"/>
                <a:cs typeface="Arial" panose="020B0604020202020204" pitchFamily="34" charset="0"/>
              </a:rPr>
              <a:t> Teil </a:t>
            </a:r>
            <a:r>
              <a:rPr lang="fr-CH" sz="2000" dirty="0" err="1">
                <a:latin typeface="Arial" panose="020B0604020202020204" pitchFamily="34" charset="0"/>
                <a:cs typeface="Arial" panose="020B0604020202020204" pitchFamily="34" charset="0"/>
              </a:rPr>
              <a:t>unserer</a:t>
            </a:r>
            <a:r>
              <a:rPr lang="fr-CH" sz="2000" dirty="0">
                <a:latin typeface="Arial" panose="020B0604020202020204" pitchFamily="34" charset="0"/>
                <a:cs typeface="Arial" panose="020B0604020202020204" pitchFamily="34" charset="0"/>
              </a:rPr>
              <a:t> </a:t>
            </a:r>
            <a:r>
              <a:rPr lang="fr-CH" sz="2000" dirty="0" err="1">
                <a:latin typeface="Arial" panose="020B0604020202020204" pitchFamily="34" charset="0"/>
                <a:cs typeface="Arial" panose="020B0604020202020204" pitchFamily="34" charset="0"/>
              </a:rPr>
              <a:t>evolutionären</a:t>
            </a:r>
            <a:r>
              <a:rPr lang="fr-CH" sz="2000" dirty="0">
                <a:latin typeface="Arial" panose="020B0604020202020204" pitchFamily="34" charset="0"/>
                <a:cs typeface="Arial" panose="020B0604020202020204" pitchFamily="34" charset="0"/>
              </a:rPr>
              <a:t> </a:t>
            </a:r>
            <a:r>
              <a:rPr lang="fr-CH" sz="2000" dirty="0" err="1">
                <a:latin typeface="Arial" panose="020B0604020202020204" pitchFamily="34" charset="0"/>
                <a:cs typeface="Arial" panose="020B0604020202020204" pitchFamily="34" charset="0"/>
              </a:rPr>
              <a:t>Ernährung</a:t>
            </a:r>
            <a:endParaRPr lang="fr-CH" sz="2000" dirty="0">
              <a:latin typeface="Arial" panose="020B0604020202020204" pitchFamily="34" charset="0"/>
              <a:cs typeface="Arial" panose="020B0604020202020204" pitchFamily="34" charset="0"/>
            </a:endParaRPr>
          </a:p>
          <a:p>
            <a:pPr marL="342900" indent="-342900" eaLnBrk="1" hangingPunct="1">
              <a:lnSpc>
                <a:spcPct val="150000"/>
              </a:lnSpc>
              <a:buClr>
                <a:srgbClr val="9FD0AB"/>
              </a:buClr>
              <a:buSzPct val="100000"/>
              <a:buFont typeface="Arial" panose="020B0604020202020204" pitchFamily="34" charset="0"/>
              <a:buChar char="•"/>
              <a:defRPr/>
            </a:pPr>
            <a:r>
              <a:rPr lang="fr-CH" sz="2000" dirty="0" err="1">
                <a:latin typeface="Arial" panose="020B0604020202020204" pitchFamily="34" charset="0"/>
                <a:cs typeface="Arial" panose="020B0604020202020204" pitchFamily="34" charset="0"/>
              </a:rPr>
              <a:t>Geschmack</a:t>
            </a:r>
            <a:r>
              <a:rPr lang="fr-CH" sz="2000" dirty="0">
                <a:latin typeface="Arial" panose="020B0604020202020204" pitchFamily="34" charset="0"/>
                <a:cs typeface="Arial" panose="020B0604020202020204" pitchFamily="34" charset="0"/>
              </a:rPr>
              <a:t> </a:t>
            </a:r>
            <a:r>
              <a:rPr lang="fr-CH" sz="2000" dirty="0" err="1">
                <a:latin typeface="Arial" panose="020B0604020202020204" pitchFamily="34" charset="0"/>
                <a:cs typeface="Arial" panose="020B0604020202020204" pitchFamily="34" charset="0"/>
              </a:rPr>
              <a:t>und</a:t>
            </a:r>
            <a:r>
              <a:rPr lang="fr-CH" sz="2000" dirty="0">
                <a:latin typeface="Arial" panose="020B0604020202020204" pitchFamily="34" charset="0"/>
                <a:cs typeface="Arial" panose="020B0604020202020204" pitchFamily="34" charset="0"/>
              </a:rPr>
              <a:t> </a:t>
            </a:r>
            <a:r>
              <a:rPr lang="fr-CH" sz="2000" dirty="0" err="1">
                <a:latin typeface="Arial" panose="020B0604020202020204" pitchFamily="34" charset="0"/>
                <a:cs typeface="Arial" panose="020B0604020202020204" pitchFamily="34" charset="0"/>
              </a:rPr>
              <a:t>Geruch</a:t>
            </a:r>
            <a:r>
              <a:rPr lang="fr-CH" sz="2000" dirty="0">
                <a:latin typeface="Arial" panose="020B0604020202020204" pitchFamily="34" charset="0"/>
                <a:cs typeface="Arial" panose="020B0604020202020204" pitchFamily="34" charset="0"/>
              </a:rPr>
              <a:t> mit </a:t>
            </a:r>
            <a:r>
              <a:rPr lang="fr-CH" sz="2000" dirty="0" err="1">
                <a:latin typeface="Arial" panose="020B0604020202020204" pitchFamily="34" charset="0"/>
                <a:cs typeface="Arial" panose="020B0604020202020204" pitchFamily="34" charset="0"/>
              </a:rPr>
              <a:t>physiologischer</a:t>
            </a:r>
            <a:r>
              <a:rPr lang="fr-CH" sz="2000" dirty="0">
                <a:latin typeface="Arial" panose="020B0604020202020204" pitchFamily="34" charset="0"/>
                <a:cs typeface="Arial" panose="020B0604020202020204" pitchFamily="34" charset="0"/>
              </a:rPr>
              <a:t> </a:t>
            </a:r>
            <a:r>
              <a:rPr lang="fr-CH" sz="2000" dirty="0" err="1">
                <a:latin typeface="Arial" panose="020B0604020202020204" pitchFamily="34" charset="0"/>
                <a:cs typeface="Arial" panose="020B0604020202020204" pitchFamily="34" charset="0"/>
              </a:rPr>
              <a:t>Nahrung</a:t>
            </a:r>
            <a:r>
              <a:rPr lang="fr-CH" sz="2000" dirty="0">
                <a:latin typeface="Arial" panose="020B0604020202020204" pitchFamily="34" charset="0"/>
                <a:cs typeface="Arial" panose="020B0604020202020204" pitchFamily="34" charset="0"/>
              </a:rPr>
              <a:t> </a:t>
            </a:r>
            <a:r>
              <a:rPr lang="fr-CH" sz="2000" dirty="0" err="1">
                <a:latin typeface="Arial" panose="020B0604020202020204" pitchFamily="34" charset="0"/>
                <a:cs typeface="Arial" panose="020B0604020202020204" pitchFamily="34" charset="0"/>
              </a:rPr>
              <a:t>korreliert</a:t>
            </a:r>
            <a:endParaRPr lang="fr-CH"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02717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435">
                                            <p:bg/>
                                          </p:spTgt>
                                        </p:tgtEl>
                                        <p:attrNameLst>
                                          <p:attrName>style.visibility</p:attrName>
                                        </p:attrNameLst>
                                      </p:cBhvr>
                                      <p:to>
                                        <p:strVal val="visible"/>
                                      </p:to>
                                    </p:set>
                                    <p:animEffect transition="in" filter="wipe(left)">
                                      <p:cBhvr>
                                        <p:cTn id="12" dur="500"/>
                                        <p:tgtEl>
                                          <p:spTgt spid="18435">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435">
                                            <p:txEl>
                                              <p:pRg st="0" end="0"/>
                                            </p:txEl>
                                          </p:spTgt>
                                        </p:tgtEl>
                                        <p:attrNameLst>
                                          <p:attrName>style.visibility</p:attrName>
                                        </p:attrNameLst>
                                      </p:cBhvr>
                                      <p:to>
                                        <p:strVal val="visible"/>
                                      </p:to>
                                    </p:set>
                                    <p:animEffect transition="in" filter="wipe(left)">
                                      <p:cBhvr>
                                        <p:cTn id="17" dur="500"/>
                                        <p:tgtEl>
                                          <p:spTgt spid="1843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435">
                                            <p:txEl>
                                              <p:pRg st="1" end="1"/>
                                            </p:txEl>
                                          </p:spTgt>
                                        </p:tgtEl>
                                        <p:attrNameLst>
                                          <p:attrName>style.visibility</p:attrName>
                                        </p:attrNameLst>
                                      </p:cBhvr>
                                      <p:to>
                                        <p:strVal val="visible"/>
                                      </p:to>
                                    </p:set>
                                    <p:animEffect transition="in" filter="wipe(left)">
                                      <p:cBhvr>
                                        <p:cTn id="22" dur="500"/>
                                        <p:tgtEl>
                                          <p:spTgt spid="1843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435">
                                            <p:txEl>
                                              <p:pRg st="2" end="2"/>
                                            </p:txEl>
                                          </p:spTgt>
                                        </p:tgtEl>
                                        <p:attrNameLst>
                                          <p:attrName>style.visibility</p:attrName>
                                        </p:attrNameLst>
                                      </p:cBhvr>
                                      <p:to>
                                        <p:strVal val="visible"/>
                                      </p:to>
                                    </p:set>
                                    <p:animEffect transition="in" filter="wipe(left)">
                                      <p:cBhvr>
                                        <p:cTn id="27" dur="500"/>
                                        <p:tgtEl>
                                          <p:spTgt spid="1843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435">
                                            <p:txEl>
                                              <p:pRg st="3" end="3"/>
                                            </p:txEl>
                                          </p:spTgt>
                                        </p:tgtEl>
                                        <p:attrNameLst>
                                          <p:attrName>style.visibility</p:attrName>
                                        </p:attrNameLst>
                                      </p:cBhvr>
                                      <p:to>
                                        <p:strVal val="visible"/>
                                      </p:to>
                                    </p:set>
                                    <p:animEffect transition="in" filter="wipe(left)">
                                      <p:cBhvr>
                                        <p:cTn id="32"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435"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D4D0709-A905-6E4A-8124-56B6085F6575}"/>
              </a:ext>
            </a:extLst>
          </p:cNvPr>
          <p:cNvSpPr txBox="1"/>
          <p:nvPr/>
        </p:nvSpPr>
        <p:spPr>
          <a:xfrm>
            <a:off x="478173" y="5545123"/>
            <a:ext cx="1233669"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de-DE" sz="1000" b="0" i="0" u="none" strike="noStrike" cap="none" spc="0" normalizeH="0" baseline="0" dirty="0" err="1">
                <a:ln>
                  <a:noFill/>
                </a:ln>
                <a:solidFill>
                  <a:srgbClr val="000000"/>
                </a:solidFill>
                <a:effectLst/>
                <a:uFillTx/>
                <a:latin typeface="Arial"/>
                <a:ea typeface="Arial"/>
                <a:cs typeface="Arial"/>
                <a:sym typeface="Arial"/>
              </a:rPr>
              <a:t>McCarty</a:t>
            </a:r>
            <a:r>
              <a:rPr kumimoji="0" lang="de-DE" sz="1000" b="0" i="0" u="none" strike="noStrike" cap="none" spc="0" normalizeH="0" baseline="0" dirty="0">
                <a:ln>
                  <a:noFill/>
                </a:ln>
                <a:solidFill>
                  <a:srgbClr val="000000"/>
                </a:solidFill>
                <a:effectLst/>
                <a:uFillTx/>
                <a:latin typeface="Arial"/>
                <a:ea typeface="Arial"/>
                <a:cs typeface="Arial"/>
                <a:sym typeface="Arial"/>
              </a:rPr>
              <a:t> et al., 2014</a:t>
            </a:r>
          </a:p>
        </p:txBody>
      </p:sp>
      <p:sp>
        <p:nvSpPr>
          <p:cNvPr id="7" name="Rechteck 6">
            <a:extLst>
              <a:ext uri="{FF2B5EF4-FFF2-40B4-BE49-F238E27FC236}">
                <a16:creationId xmlns:a16="http://schemas.microsoft.com/office/drawing/2014/main" id="{EA79ADC2-7A36-E345-855D-EA79548FCA74}"/>
              </a:ext>
            </a:extLst>
          </p:cNvPr>
          <p:cNvSpPr/>
          <p:nvPr/>
        </p:nvSpPr>
        <p:spPr>
          <a:xfrm>
            <a:off x="2901018" y="2296484"/>
            <a:ext cx="3712129" cy="1877437"/>
          </a:xfrm>
          <a:prstGeom prst="rect">
            <a:avLst/>
          </a:prstGeom>
        </p:spPr>
        <p:txBody>
          <a:bodyPr wrap="square">
            <a:spAutoFit/>
          </a:bodyPr>
          <a:lstStyle/>
          <a:p>
            <a:pPr marL="342900" indent="-342900">
              <a:spcAft>
                <a:spcPts val="1200"/>
              </a:spcAft>
              <a:buClr>
                <a:srgbClr val="00B0F0"/>
              </a:buClr>
              <a:buFont typeface="Arial" panose="020B0604020202020204" pitchFamily="34" charset="0"/>
              <a:buChar char="•"/>
            </a:pPr>
            <a:r>
              <a:rPr lang="de-DE" sz="1600" dirty="0"/>
              <a:t>Längerfristig  vergleichbare Wirksamkeit bezüglich Alkoholkonsum</a:t>
            </a:r>
          </a:p>
          <a:p>
            <a:pPr marL="342900" indent="-342900">
              <a:spcAft>
                <a:spcPts val="1200"/>
              </a:spcAft>
              <a:buClr>
                <a:srgbClr val="00B0F0"/>
              </a:buClr>
              <a:buFont typeface="Arial" panose="020B0604020202020204" pitchFamily="34" charset="0"/>
              <a:buChar char="•"/>
            </a:pPr>
            <a:r>
              <a:rPr lang="de-DE" sz="1600" dirty="0"/>
              <a:t>Vergleichbare Wirksamkeit ASI</a:t>
            </a:r>
          </a:p>
          <a:p>
            <a:pPr marL="342900" indent="-342900">
              <a:spcAft>
                <a:spcPts val="1200"/>
              </a:spcAft>
              <a:buClr>
                <a:srgbClr val="00B0F0"/>
              </a:buClr>
              <a:buFont typeface="Arial" panose="020B0604020202020204" pitchFamily="34" charset="0"/>
              <a:buChar char="•"/>
            </a:pPr>
            <a:r>
              <a:rPr lang="de-DE" sz="1600" dirty="0"/>
              <a:t>Kein Einfluss des Schweregrads der Erkrankung</a:t>
            </a:r>
          </a:p>
        </p:txBody>
      </p:sp>
      <p:grpSp>
        <p:nvGrpSpPr>
          <p:cNvPr id="3" name="Gruppieren 2">
            <a:extLst>
              <a:ext uri="{FF2B5EF4-FFF2-40B4-BE49-F238E27FC236}">
                <a16:creationId xmlns:a16="http://schemas.microsoft.com/office/drawing/2014/main" id="{58736FA9-A5E0-BF49-979C-B8E2782EC708}"/>
              </a:ext>
            </a:extLst>
          </p:cNvPr>
          <p:cNvGrpSpPr/>
          <p:nvPr/>
        </p:nvGrpSpPr>
        <p:grpSpPr>
          <a:xfrm>
            <a:off x="860455" y="801527"/>
            <a:ext cx="1892183" cy="3387140"/>
            <a:chOff x="860455" y="801527"/>
            <a:chExt cx="1892183" cy="3387140"/>
          </a:xfrm>
        </p:grpSpPr>
        <p:pic>
          <p:nvPicPr>
            <p:cNvPr id="4" name="Grafik 3">
              <a:extLst>
                <a:ext uri="{FF2B5EF4-FFF2-40B4-BE49-F238E27FC236}">
                  <a16:creationId xmlns:a16="http://schemas.microsoft.com/office/drawing/2014/main" id="{E9C240B7-91D5-9E42-9099-2792894929E3}"/>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Photocopy trans="79000"/>
                      </a14:imgEffect>
                    </a14:imgLayer>
                  </a14:imgProps>
                </a:ext>
                <a:ext uri="{28A0092B-C50C-407E-A947-70E740481C1C}">
                  <a14:useLocalDpi xmlns:a14="http://schemas.microsoft.com/office/drawing/2010/main"/>
                </a:ext>
              </a:extLst>
            </a:blip>
            <a:stretch>
              <a:fillRect/>
            </a:stretch>
          </p:blipFill>
          <p:spPr>
            <a:xfrm>
              <a:off x="860455" y="2296484"/>
              <a:ext cx="1892183" cy="1892183"/>
            </a:xfrm>
            <a:prstGeom prst="roundRect">
              <a:avLst/>
            </a:prstGeom>
          </p:spPr>
        </p:pic>
        <p:sp>
          <p:nvSpPr>
            <p:cNvPr id="8" name="Rechteck 7">
              <a:extLst>
                <a:ext uri="{FF2B5EF4-FFF2-40B4-BE49-F238E27FC236}">
                  <a16:creationId xmlns:a16="http://schemas.microsoft.com/office/drawing/2014/main" id="{4594D799-9152-2C4B-993C-45D5BE5F5C0E}"/>
                </a:ext>
              </a:extLst>
            </p:cNvPr>
            <p:cNvSpPr/>
            <p:nvPr/>
          </p:nvSpPr>
          <p:spPr>
            <a:xfrm>
              <a:off x="983243" y="801527"/>
              <a:ext cx="1646605" cy="646331"/>
            </a:xfrm>
            <a:prstGeom prst="rect">
              <a:avLst/>
            </a:prstGeom>
          </p:spPr>
          <p:txBody>
            <a:bodyPr wrap="none">
              <a:spAutoFit/>
            </a:bodyPr>
            <a:lstStyle/>
            <a:p>
              <a:pPr algn="ctr"/>
              <a:r>
                <a:rPr lang="de-DE" sz="1800" b="1" dirty="0">
                  <a:solidFill>
                    <a:schemeClr val="bg1">
                      <a:lumMod val="50000"/>
                    </a:schemeClr>
                  </a:solidFill>
                </a:rPr>
                <a:t>Stationäre </a:t>
              </a:r>
            </a:p>
            <a:p>
              <a:pPr algn="ctr"/>
              <a:r>
                <a:rPr lang="de-DE" sz="1800" b="1" dirty="0">
                  <a:solidFill>
                    <a:schemeClr val="bg1">
                      <a:lumMod val="50000"/>
                    </a:schemeClr>
                  </a:solidFill>
                </a:rPr>
                <a:t>Entwöhnung </a:t>
              </a:r>
              <a:endParaRPr lang="de-DE" sz="1800" dirty="0"/>
            </a:p>
          </p:txBody>
        </p:sp>
      </p:grpSp>
      <p:grpSp>
        <p:nvGrpSpPr>
          <p:cNvPr id="6" name="Gruppieren 5">
            <a:extLst>
              <a:ext uri="{FF2B5EF4-FFF2-40B4-BE49-F238E27FC236}">
                <a16:creationId xmlns:a16="http://schemas.microsoft.com/office/drawing/2014/main" id="{EF884C6E-5924-D742-92FA-7077ED4B2138}"/>
              </a:ext>
            </a:extLst>
          </p:cNvPr>
          <p:cNvGrpSpPr/>
          <p:nvPr/>
        </p:nvGrpSpPr>
        <p:grpSpPr>
          <a:xfrm>
            <a:off x="6669223" y="524528"/>
            <a:ext cx="2082621" cy="3669967"/>
            <a:chOff x="6669223" y="524528"/>
            <a:chExt cx="2082621" cy="3669967"/>
          </a:xfrm>
        </p:grpSpPr>
        <p:pic>
          <p:nvPicPr>
            <p:cNvPr id="2" name="Grafik 1">
              <a:extLst>
                <a:ext uri="{FF2B5EF4-FFF2-40B4-BE49-F238E27FC236}">
                  <a16:creationId xmlns:a16="http://schemas.microsoft.com/office/drawing/2014/main" id="{BC7CDF7F-4152-AD4C-A323-AE2AD605263A}"/>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Photocopy trans="79000"/>
                      </a14:imgEffect>
                    </a14:imgLayer>
                  </a14:imgProps>
                </a:ext>
                <a:ext uri="{28A0092B-C50C-407E-A947-70E740481C1C}">
                  <a14:useLocalDpi xmlns:a14="http://schemas.microsoft.com/office/drawing/2010/main"/>
                </a:ext>
              </a:extLst>
            </a:blip>
            <a:stretch>
              <a:fillRect/>
            </a:stretch>
          </p:blipFill>
          <p:spPr>
            <a:xfrm>
              <a:off x="6761527" y="2296484"/>
              <a:ext cx="1898011" cy="1898011"/>
            </a:xfrm>
            <a:prstGeom prst="roundRect">
              <a:avLst/>
            </a:prstGeom>
          </p:spPr>
        </p:pic>
        <p:sp>
          <p:nvSpPr>
            <p:cNvPr id="9" name="Rechteck 8">
              <a:extLst>
                <a:ext uri="{FF2B5EF4-FFF2-40B4-BE49-F238E27FC236}">
                  <a16:creationId xmlns:a16="http://schemas.microsoft.com/office/drawing/2014/main" id="{70502FC3-B974-4941-9575-B4197B62080D}"/>
                </a:ext>
              </a:extLst>
            </p:cNvPr>
            <p:cNvSpPr/>
            <p:nvPr/>
          </p:nvSpPr>
          <p:spPr>
            <a:xfrm>
              <a:off x="6669223" y="524528"/>
              <a:ext cx="2082621" cy="923330"/>
            </a:xfrm>
            <a:prstGeom prst="rect">
              <a:avLst/>
            </a:prstGeom>
          </p:spPr>
          <p:txBody>
            <a:bodyPr wrap="none">
              <a:spAutoFit/>
            </a:bodyPr>
            <a:lstStyle/>
            <a:p>
              <a:pPr algn="ctr"/>
              <a:r>
                <a:rPr lang="de-DE" sz="1800" b="1" dirty="0">
                  <a:solidFill>
                    <a:schemeClr val="bg1">
                      <a:lumMod val="50000"/>
                    </a:schemeClr>
                  </a:solidFill>
                </a:rPr>
                <a:t>Intensive </a:t>
              </a:r>
            </a:p>
            <a:p>
              <a:pPr algn="ctr"/>
              <a:r>
                <a:rPr lang="de-DE" sz="1800" b="1" dirty="0">
                  <a:solidFill>
                    <a:schemeClr val="bg1">
                      <a:lumMod val="50000"/>
                    </a:schemeClr>
                  </a:solidFill>
                </a:rPr>
                <a:t>Outpatient</a:t>
              </a:r>
            </a:p>
            <a:p>
              <a:pPr algn="ctr"/>
              <a:r>
                <a:rPr lang="de-DE" sz="1800" b="1" dirty="0">
                  <a:solidFill>
                    <a:schemeClr val="bg1">
                      <a:lumMod val="50000"/>
                    </a:schemeClr>
                  </a:solidFill>
                </a:rPr>
                <a:t>Programms (IOP)</a:t>
              </a:r>
            </a:p>
          </p:txBody>
        </p:sp>
      </p:grpSp>
    </p:spTree>
    <p:extLst>
      <p:ext uri="{BB962C8B-B14F-4D97-AF65-F5344CB8AC3E}">
        <p14:creationId xmlns:p14="http://schemas.microsoft.com/office/powerpoint/2010/main" val="92214091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left)">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B022D08-8734-7F47-B442-354BC9C77C12}"/>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Photocopy trans="94000"/>
                    </a14:imgEffect>
                  </a14:imgLayer>
                </a14:imgProps>
              </a:ext>
              <a:ext uri="{28A0092B-C50C-407E-A947-70E740481C1C}">
                <a14:useLocalDpi xmlns:a14="http://schemas.microsoft.com/office/drawing/2010/main"/>
              </a:ext>
            </a:extLst>
          </a:blip>
          <a:stretch>
            <a:fillRect/>
          </a:stretch>
        </p:blipFill>
        <p:spPr>
          <a:xfrm>
            <a:off x="0" y="1583421"/>
            <a:ext cx="3590488" cy="3590488"/>
          </a:xfrm>
          <a:prstGeom prst="rect">
            <a:avLst/>
          </a:prstGeom>
        </p:spPr>
      </p:pic>
      <p:sp>
        <p:nvSpPr>
          <p:cNvPr id="3" name="Textfeld 2">
            <a:extLst>
              <a:ext uri="{FF2B5EF4-FFF2-40B4-BE49-F238E27FC236}">
                <a16:creationId xmlns:a16="http://schemas.microsoft.com/office/drawing/2014/main" id="{5ED48DDE-0A95-E84B-88E3-8B836B7A3F4F}"/>
              </a:ext>
            </a:extLst>
          </p:cNvPr>
          <p:cNvSpPr txBox="1"/>
          <p:nvPr/>
        </p:nvSpPr>
        <p:spPr>
          <a:xfrm>
            <a:off x="453005" y="697626"/>
            <a:ext cx="2770949"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de-DE" sz="4000" b="1" i="0" u="none" strike="noStrike" cap="none" spc="0" normalizeH="0" baseline="0" dirty="0">
                <a:ln>
                  <a:noFill/>
                </a:ln>
                <a:solidFill>
                  <a:schemeClr val="bg1">
                    <a:lumMod val="50000"/>
                  </a:schemeClr>
                </a:solidFill>
                <a:effectLst/>
                <a:uFillTx/>
                <a:latin typeface="Arial"/>
                <a:ea typeface="Arial"/>
                <a:cs typeface="Arial"/>
                <a:sym typeface="Arial"/>
              </a:rPr>
              <a:t>Take </a:t>
            </a:r>
            <a:r>
              <a:rPr kumimoji="0" lang="de-DE" sz="4000" b="1" i="0" u="none" strike="noStrike" cap="none" spc="0" normalizeH="0" baseline="0" dirty="0" err="1">
                <a:ln>
                  <a:noFill/>
                </a:ln>
                <a:solidFill>
                  <a:schemeClr val="bg1">
                    <a:lumMod val="50000"/>
                  </a:schemeClr>
                </a:solidFill>
                <a:effectLst/>
                <a:uFillTx/>
                <a:latin typeface="Arial"/>
                <a:ea typeface="Arial"/>
                <a:cs typeface="Arial"/>
                <a:sym typeface="Arial"/>
              </a:rPr>
              <a:t>home</a:t>
            </a:r>
            <a:endParaRPr kumimoji="0" lang="de-DE" sz="4000" b="1" i="0" u="none" strike="noStrike" cap="none" spc="0" normalizeH="0" baseline="0" dirty="0">
              <a:ln>
                <a:noFill/>
              </a:ln>
              <a:solidFill>
                <a:schemeClr val="bg1">
                  <a:lumMod val="50000"/>
                </a:schemeClr>
              </a:solidFill>
              <a:effectLst/>
              <a:uFillTx/>
              <a:latin typeface="Arial"/>
              <a:ea typeface="Arial"/>
              <a:cs typeface="Arial"/>
              <a:sym typeface="Arial"/>
            </a:endParaRPr>
          </a:p>
        </p:txBody>
      </p:sp>
      <p:sp>
        <p:nvSpPr>
          <p:cNvPr id="4" name="Rectangle 3">
            <a:extLst>
              <a:ext uri="{FF2B5EF4-FFF2-40B4-BE49-F238E27FC236}">
                <a16:creationId xmlns:a16="http://schemas.microsoft.com/office/drawing/2014/main" id="{C4631F75-E912-7744-B184-39C7B710D301}"/>
              </a:ext>
            </a:extLst>
          </p:cNvPr>
          <p:cNvSpPr txBox="1">
            <a:spLocks noChangeArrowheads="1"/>
          </p:cNvSpPr>
          <p:nvPr/>
        </p:nvSpPr>
        <p:spPr>
          <a:xfrm>
            <a:off x="3075288" y="1724109"/>
            <a:ext cx="5942875" cy="3309111"/>
          </a:xfrm>
          <a:prstGeom prst="rect">
            <a:avLst/>
          </a:prstGeom>
          <a:solidFill>
            <a:schemeClr val="bg1">
              <a:alpha val="80000"/>
            </a:schemeClr>
          </a:solidFill>
          <a:ln algn="ctr">
            <a:miter lim="800000"/>
            <a:headEnd/>
            <a:tailEnd/>
          </a:ln>
        </p:spPr>
        <p:txBody>
          <a:bodyPr vert="horz" wrap="square" lIns="91440" tIns="45720" rIns="91440" bIns="45720" numCol="1" anchor="t" anchorCtr="0" compatLnSpc="1">
            <a:prstTxWarp prst="textNoShape">
              <a:avLst/>
            </a:prstTxWarp>
            <a:spAutoFit/>
          </a:bodyPr>
          <a:lst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a:lstStyle>
          <a:p>
            <a:pPr marL="342900" indent="-342900">
              <a:lnSpc>
                <a:spcPct val="150000"/>
              </a:lnSpc>
              <a:buClr>
                <a:srgbClr val="9FD0AB"/>
              </a:buClr>
              <a:buSzPct val="100000"/>
              <a:buFont typeface="Arial" panose="020B0604020202020204" pitchFamily="34" charset="0"/>
              <a:buChar char="•"/>
              <a:defRPr/>
            </a:pPr>
            <a:r>
              <a:rPr lang="fr-CH" sz="1600" dirty="0" err="1">
                <a:latin typeface="Arial" panose="020B0604020202020204" pitchFamily="34" charset="0"/>
                <a:cs typeface="Arial" panose="020B0604020202020204" pitchFamily="34" charset="0"/>
              </a:rPr>
              <a:t>Alkoholkonsumstörung</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hat</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einen</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evolutionären</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Ursprung</a:t>
            </a:r>
            <a:endParaRPr lang="fr-CH" sz="1600" dirty="0">
              <a:latin typeface="Arial" panose="020B0604020202020204" pitchFamily="34" charset="0"/>
              <a:cs typeface="Arial" panose="020B0604020202020204" pitchFamily="34" charset="0"/>
            </a:endParaRPr>
          </a:p>
          <a:p>
            <a:pPr marL="342900" indent="-342900">
              <a:lnSpc>
                <a:spcPct val="150000"/>
              </a:lnSpc>
              <a:buClr>
                <a:srgbClr val="9FD0AB"/>
              </a:buClr>
              <a:buSzPct val="100000"/>
              <a:buFont typeface="Arial" panose="020B0604020202020204" pitchFamily="34" charset="0"/>
              <a:buChar char="•"/>
              <a:defRPr/>
            </a:pPr>
            <a:r>
              <a:rPr lang="fr-CH" sz="1600" dirty="0" err="1">
                <a:latin typeface="Arial" panose="020B0604020202020204" pitchFamily="34" charset="0"/>
                <a:cs typeface="Arial" panose="020B0604020202020204" pitchFamily="34" charset="0"/>
              </a:rPr>
              <a:t>Alkoholkonsum</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nimmt</a:t>
            </a:r>
            <a:r>
              <a:rPr lang="fr-CH" sz="1600" dirty="0">
                <a:latin typeface="Arial" panose="020B0604020202020204" pitchFamily="34" charset="0"/>
                <a:cs typeface="Arial" panose="020B0604020202020204" pitchFamily="34" charset="0"/>
              </a:rPr>
              <a:t> ab, aber </a:t>
            </a:r>
            <a:r>
              <a:rPr lang="fr-CH" sz="1600" dirty="0" err="1">
                <a:latin typeface="Arial" panose="020B0604020202020204" pitchFamily="34" charset="0"/>
                <a:cs typeface="Arial" panose="020B0604020202020204" pitchFamily="34" charset="0"/>
              </a:rPr>
              <a:t>bleibt</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ein</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volksgesundheitliches</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Problem</a:t>
            </a:r>
            <a:endParaRPr lang="fr-CH" sz="1600" dirty="0">
              <a:latin typeface="Arial" panose="020B0604020202020204" pitchFamily="34" charset="0"/>
              <a:cs typeface="Arial" panose="020B0604020202020204" pitchFamily="34" charset="0"/>
            </a:endParaRPr>
          </a:p>
          <a:p>
            <a:pPr marL="342900" indent="-342900">
              <a:lnSpc>
                <a:spcPct val="150000"/>
              </a:lnSpc>
              <a:buClr>
                <a:srgbClr val="9FD0AB"/>
              </a:buClr>
              <a:buSzPct val="100000"/>
              <a:buFont typeface="Arial" panose="020B0604020202020204" pitchFamily="34" charset="0"/>
              <a:buChar char="•"/>
              <a:defRPr/>
            </a:pPr>
            <a:r>
              <a:rPr lang="fr-CH" sz="1600" dirty="0" err="1">
                <a:latin typeface="Arial" panose="020B0604020202020204" pitchFamily="34" charset="0"/>
                <a:cs typeface="Arial" panose="020B0604020202020204" pitchFamily="34" charset="0"/>
              </a:rPr>
              <a:t>Herausschiebung</a:t>
            </a:r>
            <a:r>
              <a:rPr lang="fr-CH" sz="1600" dirty="0">
                <a:latin typeface="Arial" panose="020B0604020202020204" pitchFamily="34" charset="0"/>
                <a:cs typeface="Arial" panose="020B0604020202020204" pitchFamily="34" charset="0"/>
              </a:rPr>
              <a:t> des </a:t>
            </a:r>
            <a:r>
              <a:rPr lang="fr-CH" sz="1600" dirty="0" err="1">
                <a:latin typeface="Arial" panose="020B0604020202020204" pitchFamily="34" charset="0"/>
                <a:cs typeface="Arial" panose="020B0604020202020204" pitchFamily="34" charset="0"/>
              </a:rPr>
              <a:t>Erstkonsums</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und</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Früherkennung</a:t>
            </a:r>
            <a:r>
              <a:rPr lang="fr-CH" sz="1600" dirty="0">
                <a:latin typeface="Arial" panose="020B0604020202020204" pitchFamily="34" charset="0"/>
                <a:cs typeface="Arial" panose="020B0604020202020204" pitchFamily="34" charset="0"/>
              </a:rPr>
              <a:t> die </a:t>
            </a:r>
            <a:r>
              <a:rPr lang="fr-CH" sz="1600" dirty="0" err="1">
                <a:latin typeface="Arial" panose="020B0604020202020204" pitchFamily="34" charset="0"/>
                <a:cs typeface="Arial" panose="020B0604020202020204" pitchFamily="34" charset="0"/>
              </a:rPr>
              <a:t>primären</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Ziele</a:t>
            </a:r>
            <a:r>
              <a:rPr lang="fr-CH" sz="1600" dirty="0">
                <a:latin typeface="Arial" panose="020B0604020202020204" pitchFamily="34" charset="0"/>
                <a:cs typeface="Arial" panose="020B0604020202020204" pitchFamily="34" charset="0"/>
              </a:rPr>
              <a:t> der </a:t>
            </a:r>
            <a:r>
              <a:rPr lang="fr-CH" sz="1600" dirty="0" err="1">
                <a:latin typeface="Arial" panose="020B0604020202020204" pitchFamily="34" charset="0"/>
                <a:cs typeface="Arial" panose="020B0604020202020204" pitchFamily="34" charset="0"/>
              </a:rPr>
              <a:t>Prävention</a:t>
            </a:r>
            <a:endParaRPr lang="fr-CH" sz="1600" dirty="0">
              <a:latin typeface="Arial" panose="020B0604020202020204" pitchFamily="34" charset="0"/>
              <a:cs typeface="Arial" panose="020B0604020202020204" pitchFamily="34" charset="0"/>
            </a:endParaRPr>
          </a:p>
          <a:p>
            <a:pPr marL="342900" indent="-342900">
              <a:lnSpc>
                <a:spcPct val="150000"/>
              </a:lnSpc>
              <a:buClr>
                <a:srgbClr val="9FD0AB"/>
              </a:buClr>
              <a:buSzPct val="100000"/>
              <a:buFont typeface="Arial" panose="020B0604020202020204" pitchFamily="34" charset="0"/>
              <a:buChar char="•"/>
              <a:defRPr/>
            </a:pPr>
            <a:r>
              <a:rPr lang="fr-CH" sz="1600" dirty="0" err="1">
                <a:latin typeface="Arial" panose="020B0604020202020204" pitchFamily="34" charset="0"/>
                <a:cs typeface="Arial" panose="020B0604020202020204" pitchFamily="34" charset="0"/>
              </a:rPr>
              <a:t>Kontrollierter</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Konsum</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eine</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machbare</a:t>
            </a:r>
            <a:r>
              <a:rPr lang="fr-CH" sz="1600" dirty="0">
                <a:latin typeface="Arial" panose="020B0604020202020204" pitchFamily="34" charset="0"/>
                <a:cs typeface="Arial" panose="020B0604020202020204" pitchFamily="34" charset="0"/>
              </a:rPr>
              <a:t> Alternative </a:t>
            </a:r>
            <a:r>
              <a:rPr lang="fr-CH" sz="1600" dirty="0" err="1">
                <a:latin typeface="Arial" panose="020B0604020202020204" pitchFamily="34" charset="0"/>
                <a:cs typeface="Arial" panose="020B0604020202020204" pitchFamily="34" charset="0"/>
              </a:rPr>
              <a:t>zur</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abstinenzgestützten</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Behandlung</a:t>
            </a:r>
            <a:endParaRPr lang="fr-CH" sz="1600" dirty="0">
              <a:latin typeface="Arial" panose="020B0604020202020204" pitchFamily="34" charset="0"/>
              <a:cs typeface="Arial" panose="020B0604020202020204" pitchFamily="34" charset="0"/>
            </a:endParaRPr>
          </a:p>
          <a:p>
            <a:pPr marL="342900" indent="-342900">
              <a:lnSpc>
                <a:spcPct val="150000"/>
              </a:lnSpc>
              <a:buClr>
                <a:srgbClr val="9FD0AB"/>
              </a:buClr>
              <a:buSzPct val="100000"/>
              <a:buFont typeface="Arial" panose="020B0604020202020204" pitchFamily="34" charset="0"/>
              <a:buChar char="•"/>
              <a:defRPr/>
            </a:pPr>
            <a:r>
              <a:rPr lang="fr-CH" sz="1600" dirty="0" err="1">
                <a:latin typeface="Arial" panose="020B0604020202020204" pitchFamily="34" charset="0"/>
                <a:cs typeface="Arial" panose="020B0604020202020204" pitchFamily="34" charset="0"/>
              </a:rPr>
              <a:t>Zweckmässigkeit</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stationärer</a:t>
            </a:r>
            <a:r>
              <a:rPr lang="fr-CH" sz="1600" dirty="0">
                <a:latin typeface="Arial" panose="020B0604020202020204" pitchFamily="34" charset="0"/>
                <a:cs typeface="Arial" panose="020B0604020202020204" pitchFamily="34" charset="0"/>
              </a:rPr>
              <a:t> </a:t>
            </a:r>
            <a:r>
              <a:rPr lang="fr-CH" sz="1600" dirty="0" err="1">
                <a:latin typeface="Arial" panose="020B0604020202020204" pitchFamily="34" charset="0"/>
                <a:cs typeface="Arial" panose="020B0604020202020204" pitchFamily="34" charset="0"/>
              </a:rPr>
              <a:t>Angebote</a:t>
            </a:r>
            <a:r>
              <a:rPr lang="fr-CH"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7344731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left)">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left)">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46331"/>
          </a:xfrm>
          <a:noFill/>
          <a:ln>
            <a:miter lim="800000"/>
            <a:headEnd/>
            <a:tailEnd/>
          </a:ln>
        </p:spPr>
        <p:txBody>
          <a:bodyPr vert="horz" wrap="square" lIns="91440" tIns="45720" rIns="91440" bIns="45720" numCol="1" anchor="t" anchorCtr="0" compatLnSpc="1">
            <a:prstTxWarp prst="textNoShape">
              <a:avLst/>
            </a:prstTxWarp>
            <a:spAutoFit/>
          </a:bodyPr>
          <a:lstStyle/>
          <a:p>
            <a:pPr algn="ctr"/>
            <a:r>
              <a:rPr lang="fr-FR" b="1" dirty="0" err="1">
                <a:solidFill>
                  <a:srgbClr val="7F7F7F"/>
                </a:solidFill>
              </a:rPr>
              <a:t>Divergenz</a:t>
            </a:r>
            <a:r>
              <a:rPr lang="fr-FR" b="1" dirty="0">
                <a:solidFill>
                  <a:srgbClr val="7F7F7F"/>
                </a:solidFill>
              </a:rPr>
              <a:t> der </a:t>
            </a:r>
            <a:r>
              <a:rPr lang="fr-FR" b="1" dirty="0" err="1">
                <a:solidFill>
                  <a:srgbClr val="7F7F7F"/>
                </a:solidFill>
              </a:rPr>
              <a:t>Evolutionen</a:t>
            </a:r>
            <a:endParaRPr lang="fr-FR" b="1" dirty="0">
              <a:solidFill>
                <a:srgbClr val="7F7F7F"/>
              </a:solidFill>
            </a:endParaRPr>
          </a:p>
        </p:txBody>
      </p:sp>
      <p:pic>
        <p:nvPicPr>
          <p:cNvPr id="4" name="Grafik 3">
            <a:extLst>
              <a:ext uri="{FF2B5EF4-FFF2-40B4-BE49-F238E27FC236}">
                <a16:creationId xmlns:a16="http://schemas.microsoft.com/office/drawing/2014/main" id="{41C31EA0-2CEF-5944-A922-7B3D8FE8B762}"/>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a:ext>
            </a:extLst>
          </a:blip>
          <a:stretch>
            <a:fillRect/>
          </a:stretch>
        </p:blipFill>
        <p:spPr>
          <a:xfrm>
            <a:off x="0" y="1627463"/>
            <a:ext cx="3383327" cy="3383327"/>
          </a:xfrm>
          <a:prstGeom prst="rect">
            <a:avLst/>
          </a:prstGeom>
        </p:spPr>
      </p:pic>
      <p:sp>
        <p:nvSpPr>
          <p:cNvPr id="6" name="Inhaltsplatzhalter 4"/>
          <p:cNvSpPr txBox="1">
            <a:spLocks/>
          </p:cNvSpPr>
          <p:nvPr/>
        </p:nvSpPr>
        <p:spPr>
          <a:xfrm>
            <a:off x="2912360" y="2131554"/>
            <a:ext cx="5262711" cy="2561336"/>
          </a:xfrm>
          <a:prstGeom prst="rect">
            <a:avLst/>
          </a:prstGeom>
          <a:solidFill>
            <a:schemeClr val="bg1">
              <a:alpha val="80000"/>
            </a:schemeClr>
          </a:solidFill>
        </p:spPr>
        <p:txBody>
          <a:bodyPr/>
          <a:lstStyle>
            <a:lvl1pPr defTabSz="457200">
              <a:spcBef>
                <a:spcPts val="600"/>
              </a:spcBef>
              <a:buClr>
                <a:srgbClr val="404040"/>
              </a:buClr>
              <a:buFont typeface="Arial"/>
              <a:defRPr sz="2800">
                <a:solidFill>
                  <a:srgbClr val="404040"/>
                </a:solidFill>
                <a:latin typeface="Arial"/>
                <a:ea typeface="Arial"/>
                <a:cs typeface="Arial"/>
                <a:sym typeface="Arial"/>
              </a:defRPr>
            </a:lvl1pPr>
            <a:lvl2pPr indent="457200" defTabSz="457200">
              <a:spcBef>
                <a:spcPts val="600"/>
              </a:spcBef>
              <a:buClr>
                <a:srgbClr val="404040"/>
              </a:buClr>
              <a:buFont typeface="Arial"/>
              <a:defRPr sz="2800">
                <a:solidFill>
                  <a:srgbClr val="404040"/>
                </a:solidFill>
                <a:latin typeface="Arial"/>
                <a:ea typeface="Arial"/>
                <a:cs typeface="Arial"/>
                <a:sym typeface="Arial"/>
              </a:defRPr>
            </a:lvl2pPr>
            <a:lvl3pPr indent="914400" defTabSz="457200">
              <a:spcBef>
                <a:spcPts val="600"/>
              </a:spcBef>
              <a:buClr>
                <a:srgbClr val="404040"/>
              </a:buClr>
              <a:buFont typeface="Arial"/>
              <a:defRPr sz="2800">
                <a:solidFill>
                  <a:srgbClr val="404040"/>
                </a:solidFill>
                <a:latin typeface="Arial"/>
                <a:ea typeface="Arial"/>
                <a:cs typeface="Arial"/>
                <a:sym typeface="Arial"/>
              </a:defRPr>
            </a:lvl3pPr>
            <a:lvl4pPr indent="1371600" defTabSz="457200">
              <a:spcBef>
                <a:spcPts val="600"/>
              </a:spcBef>
              <a:buClr>
                <a:srgbClr val="404040"/>
              </a:buClr>
              <a:buFont typeface="Arial"/>
              <a:defRPr sz="2800">
                <a:solidFill>
                  <a:srgbClr val="404040"/>
                </a:solidFill>
                <a:latin typeface="Arial"/>
                <a:ea typeface="Arial"/>
                <a:cs typeface="Arial"/>
                <a:sym typeface="Arial"/>
              </a:defRPr>
            </a:lvl4pPr>
            <a:lvl5pPr indent="1828800" defTabSz="457200">
              <a:spcBef>
                <a:spcPts val="600"/>
              </a:spcBef>
              <a:buClr>
                <a:srgbClr val="404040"/>
              </a:buClr>
              <a:buFont typeface="Arial"/>
              <a:defRPr sz="2800">
                <a:solidFill>
                  <a:srgbClr val="404040"/>
                </a:solidFill>
                <a:latin typeface="Arial"/>
                <a:ea typeface="Arial"/>
                <a:cs typeface="Arial"/>
                <a:sym typeface="Arial"/>
              </a:defRPr>
            </a:lvl5pPr>
            <a:lvl6pPr indent="2286000" defTabSz="457200">
              <a:spcBef>
                <a:spcPts val="600"/>
              </a:spcBef>
              <a:buClr>
                <a:srgbClr val="404040"/>
              </a:buClr>
              <a:buFont typeface="Arial"/>
              <a:defRPr sz="2800">
                <a:solidFill>
                  <a:srgbClr val="404040"/>
                </a:solidFill>
                <a:latin typeface="Arial"/>
                <a:ea typeface="Arial"/>
                <a:cs typeface="Arial"/>
                <a:sym typeface="Arial"/>
              </a:defRPr>
            </a:lvl6pPr>
            <a:lvl7pPr indent="2743200" defTabSz="457200">
              <a:spcBef>
                <a:spcPts val="600"/>
              </a:spcBef>
              <a:buClr>
                <a:srgbClr val="404040"/>
              </a:buClr>
              <a:buFont typeface="Arial"/>
              <a:defRPr sz="2800">
                <a:solidFill>
                  <a:srgbClr val="404040"/>
                </a:solidFill>
                <a:latin typeface="Arial"/>
                <a:ea typeface="Arial"/>
                <a:cs typeface="Arial"/>
                <a:sym typeface="Arial"/>
              </a:defRPr>
            </a:lvl7pPr>
            <a:lvl8pPr indent="3200400" defTabSz="457200">
              <a:spcBef>
                <a:spcPts val="600"/>
              </a:spcBef>
              <a:buClr>
                <a:srgbClr val="404040"/>
              </a:buClr>
              <a:buFont typeface="Arial"/>
              <a:defRPr sz="2800">
                <a:solidFill>
                  <a:srgbClr val="404040"/>
                </a:solidFill>
                <a:latin typeface="Arial"/>
                <a:ea typeface="Arial"/>
                <a:cs typeface="Arial"/>
                <a:sym typeface="Arial"/>
              </a:defRPr>
            </a:lvl8pPr>
            <a:lvl9pPr indent="3657600" defTabSz="457200">
              <a:spcBef>
                <a:spcPts val="600"/>
              </a:spcBef>
              <a:buClr>
                <a:srgbClr val="404040"/>
              </a:buClr>
              <a:buFont typeface="Arial"/>
              <a:defRPr sz="2800">
                <a:solidFill>
                  <a:srgbClr val="404040"/>
                </a:solidFill>
                <a:latin typeface="Arial"/>
                <a:ea typeface="Arial"/>
                <a:cs typeface="Arial"/>
                <a:sym typeface="Arial"/>
              </a:defRPr>
            </a:lvl9pPr>
          </a:lstStyle>
          <a:p>
            <a:pPr marL="268288" indent="-268288">
              <a:spcAft>
                <a:spcPts val="1200"/>
              </a:spcAft>
              <a:buClr>
                <a:srgbClr val="FF6FCF"/>
              </a:buClr>
              <a:buFont typeface="Arial"/>
              <a:buChar char="•"/>
            </a:pPr>
            <a:r>
              <a:rPr lang="fr-FR" sz="2000" dirty="0" err="1"/>
              <a:t>Natürliche</a:t>
            </a:r>
            <a:r>
              <a:rPr lang="fr-FR" sz="2000" dirty="0"/>
              <a:t> Evolution (Gene) </a:t>
            </a:r>
            <a:r>
              <a:rPr lang="fr-FR" sz="2000" dirty="0" err="1"/>
              <a:t>langsamer</a:t>
            </a:r>
            <a:r>
              <a:rPr lang="fr-FR" sz="2000" dirty="0"/>
              <a:t> </a:t>
            </a:r>
            <a:r>
              <a:rPr lang="fr-FR" sz="2000" dirty="0" err="1"/>
              <a:t>als</a:t>
            </a:r>
            <a:r>
              <a:rPr lang="fr-FR" sz="2000" dirty="0"/>
              <a:t> </a:t>
            </a:r>
            <a:r>
              <a:rPr lang="fr-FR" sz="2000" dirty="0" err="1"/>
              <a:t>kulturelle</a:t>
            </a:r>
            <a:r>
              <a:rPr lang="fr-FR" sz="2000" dirty="0"/>
              <a:t> Evolution (</a:t>
            </a:r>
            <a:r>
              <a:rPr lang="fr-FR" sz="2000" dirty="0" err="1"/>
              <a:t>Meme</a:t>
            </a:r>
            <a:r>
              <a:rPr lang="fr-FR" sz="2000" dirty="0"/>
              <a:t>)</a:t>
            </a:r>
          </a:p>
          <a:p>
            <a:pPr marL="268288" indent="-268288">
              <a:spcAft>
                <a:spcPts val="1200"/>
              </a:spcAft>
              <a:buClr>
                <a:srgbClr val="FF6FCF"/>
              </a:buClr>
              <a:buFont typeface="Arial"/>
              <a:buChar char="•"/>
            </a:pPr>
            <a:r>
              <a:rPr lang="fr-FR" sz="2000" dirty="0" err="1"/>
              <a:t>Biologische</a:t>
            </a:r>
            <a:r>
              <a:rPr lang="fr-FR" sz="2000" dirty="0"/>
              <a:t> </a:t>
            </a:r>
            <a:r>
              <a:rPr lang="fr-FR" sz="2000" dirty="0" err="1"/>
              <a:t>Anpassung</a:t>
            </a:r>
            <a:r>
              <a:rPr lang="fr-FR" sz="2000" dirty="0"/>
              <a:t> </a:t>
            </a:r>
            <a:r>
              <a:rPr lang="fr-FR" sz="2000" dirty="0" err="1"/>
              <a:t>von</a:t>
            </a:r>
            <a:r>
              <a:rPr lang="fr-FR" sz="2000" dirty="0"/>
              <a:t> der </a:t>
            </a:r>
            <a:r>
              <a:rPr lang="fr-FR" sz="2000" dirty="0" err="1"/>
              <a:t>Umwelt</a:t>
            </a:r>
            <a:r>
              <a:rPr lang="fr-FR" sz="2000" dirty="0"/>
              <a:t> </a:t>
            </a:r>
            <a:r>
              <a:rPr lang="fr-FR" sz="2000" dirty="0" err="1"/>
              <a:t>überfordert</a:t>
            </a:r>
            <a:endParaRPr lang="fr-FR" sz="2000" dirty="0"/>
          </a:p>
          <a:p>
            <a:pPr marL="268288" indent="-268288">
              <a:spcAft>
                <a:spcPts val="1200"/>
              </a:spcAft>
              <a:buClr>
                <a:srgbClr val="FF6FCF"/>
              </a:buClr>
              <a:buFont typeface="Arial"/>
              <a:buChar char="•"/>
            </a:pPr>
            <a:r>
              <a:rPr lang="fr-FR" sz="2000" dirty="0" err="1"/>
              <a:t>Physiologische</a:t>
            </a:r>
            <a:r>
              <a:rPr lang="fr-FR" sz="2000" dirty="0"/>
              <a:t> / </a:t>
            </a:r>
            <a:r>
              <a:rPr lang="fr-FR" sz="2000" dirty="0" err="1"/>
              <a:t>harmlose</a:t>
            </a:r>
            <a:r>
              <a:rPr lang="fr-FR" sz="2000" dirty="0"/>
              <a:t> </a:t>
            </a:r>
            <a:r>
              <a:rPr lang="fr-FR" sz="2000" dirty="0" err="1"/>
              <a:t>Vorgänge</a:t>
            </a:r>
            <a:r>
              <a:rPr lang="fr-FR" sz="2000" dirty="0"/>
              <a:t> → </a:t>
            </a:r>
            <a:r>
              <a:rPr lang="fr-FR" sz="2000" dirty="0" err="1"/>
              <a:t>gesundheitsschädlich</a:t>
            </a:r>
            <a:endParaRPr lang="fr-FR" sz="2000" dirty="0"/>
          </a:p>
          <a:p>
            <a:pPr marL="268288" indent="-268288">
              <a:spcAft>
                <a:spcPts val="1200"/>
              </a:spcAft>
              <a:buClr>
                <a:srgbClr val="FF6FCF"/>
              </a:buClr>
              <a:buFont typeface="Arial"/>
              <a:buChar char="•"/>
            </a:pPr>
            <a:endParaRPr lang="fr-FR" sz="2000" dirty="0"/>
          </a:p>
        </p:txBody>
      </p:sp>
    </p:spTree>
    <p:extLst>
      <p:ext uri="{BB962C8B-B14F-4D97-AF65-F5344CB8AC3E}">
        <p14:creationId xmlns:p14="http://schemas.microsoft.com/office/powerpoint/2010/main" val="247699952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left)">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20"/>
          <p:cNvSpPr/>
          <p:nvPr/>
        </p:nvSpPr>
        <p:spPr>
          <a:xfrm>
            <a:off x="762000" y="461173"/>
            <a:ext cx="7937501" cy="7540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ctr"/>
            <a:r>
              <a:rPr lang="de-CH" sz="3600" b="1">
                <a:solidFill>
                  <a:schemeClr val="bg1">
                    <a:lumMod val="50000"/>
                  </a:schemeClr>
                </a:solidFill>
              </a:rPr>
              <a:t>Geschichte der Suchtmittel</a:t>
            </a:r>
          </a:p>
        </p:txBody>
      </p:sp>
      <p:grpSp>
        <p:nvGrpSpPr>
          <p:cNvPr id="2" name="Gruppierung 1"/>
          <p:cNvGrpSpPr/>
          <p:nvPr/>
        </p:nvGrpSpPr>
        <p:grpSpPr>
          <a:xfrm>
            <a:off x="1180820" y="1518442"/>
            <a:ext cx="5870151" cy="1114771"/>
            <a:chOff x="1180820" y="1445447"/>
            <a:chExt cx="5870151" cy="1114771"/>
          </a:xfrm>
        </p:grpSpPr>
        <p:cxnSp>
          <p:nvCxnSpPr>
            <p:cNvPr id="21" name="Gerade Verbindung mit Pfeil 20"/>
            <p:cNvCxnSpPr>
              <a:stCxn id="3" idx="3"/>
            </p:cNvCxnSpPr>
            <p:nvPr/>
          </p:nvCxnSpPr>
          <p:spPr>
            <a:xfrm>
              <a:off x="2318309" y="1894047"/>
              <a:ext cx="4732662" cy="0"/>
            </a:xfrm>
            <a:prstGeom prst="straightConnector1">
              <a:avLst/>
            </a:prstGeom>
            <a:noFill/>
            <a:ln w="9525" cap="flat" cmpd="sng">
              <a:solidFill>
                <a:srgbClr val="7F7F7F"/>
              </a:solidFill>
              <a:prstDash val="solid"/>
              <a:bevel/>
              <a:tailEnd type="stealth"/>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3" name="Textfeld 2"/>
            <p:cNvSpPr txBox="1"/>
            <p:nvPr/>
          </p:nvSpPr>
          <p:spPr>
            <a:xfrm>
              <a:off x="1180820" y="1663215"/>
              <a:ext cx="1137489"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de-CH">
                  <a:solidFill>
                    <a:srgbClr val="000000"/>
                  </a:solidFill>
                </a:rPr>
                <a:t>Ethanol</a:t>
              </a:r>
              <a:endParaRPr kumimoji="0" lang="de-CH" sz="1400" b="0" i="0" u="none" strike="noStrike" cap="none" spc="0" normalizeH="0" baseline="0">
                <a:ln>
                  <a:noFill/>
                </a:ln>
                <a:solidFill>
                  <a:srgbClr val="000000"/>
                </a:solidFill>
                <a:effectLst/>
                <a:uFillTx/>
                <a:latin typeface="Arial"/>
                <a:ea typeface="Arial"/>
                <a:cs typeface="Arial"/>
                <a:sym typeface="Arial"/>
              </a:endParaRPr>
            </a:p>
          </p:txBody>
        </p:sp>
        <p:pic>
          <p:nvPicPr>
            <p:cNvPr id="7" name="Bild 6"/>
            <p:cNvPicPr>
              <a:picLocks noChangeAspect="1"/>
            </p:cNvPicPr>
            <p:nvPr/>
          </p:nvPicPr>
          <p:blipFill>
            <a:blip r:embed="rId2" cstate="screen">
              <a:extLst>
                <a:ext uri="{BEBA8EAE-BF5A-486C-A8C5-ECC9F3942E4B}">
                  <a14:imgProps xmlns:a14="http://schemas.microsoft.com/office/drawing/2010/main">
                    <a14:imgLayer r:embed="rId3">
                      <a14:imgEffect>
                        <a14:artisticPhotocopy trans="80000"/>
                      </a14:imgEffect>
                    </a14:imgLayer>
                  </a14:imgProps>
                </a:ext>
                <a:ext uri="{28A0092B-C50C-407E-A947-70E740481C1C}">
                  <a14:useLocalDpi xmlns:a14="http://schemas.microsoft.com/office/drawing/2010/main"/>
                </a:ext>
              </a:extLst>
            </a:blip>
            <a:stretch>
              <a:fillRect/>
            </a:stretch>
          </p:blipFill>
          <p:spPr>
            <a:xfrm>
              <a:off x="3297184" y="1445447"/>
              <a:ext cx="897199" cy="897199"/>
            </a:xfrm>
            <a:prstGeom prst="roundRect">
              <a:avLst/>
            </a:prstGeom>
            <a:ln>
              <a:solidFill>
                <a:srgbClr val="7F7F7F"/>
              </a:solidFill>
            </a:ln>
          </p:spPr>
        </p:pic>
        <p:sp>
          <p:nvSpPr>
            <p:cNvPr id="8" name="Textfeld 7"/>
            <p:cNvSpPr txBox="1"/>
            <p:nvPr/>
          </p:nvSpPr>
          <p:spPr>
            <a:xfrm>
              <a:off x="3370199" y="2298610"/>
              <a:ext cx="751165"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de-CH" sz="1100">
                  <a:solidFill>
                    <a:srgbClr val="000000"/>
                  </a:solidFill>
                </a:rPr>
                <a:t>Vergärung</a:t>
              </a:r>
              <a:endParaRPr kumimoji="0" lang="de-CH" sz="1100" b="0" i="0" u="none" strike="noStrike" cap="none" spc="0" normalizeH="0" baseline="0">
                <a:ln>
                  <a:noFill/>
                </a:ln>
                <a:solidFill>
                  <a:srgbClr val="000000"/>
                </a:solidFill>
                <a:effectLst/>
                <a:uFillTx/>
                <a:latin typeface="Arial"/>
                <a:ea typeface="Arial"/>
                <a:cs typeface="Arial"/>
                <a:sym typeface="Arial"/>
              </a:endParaRPr>
            </a:p>
          </p:txBody>
        </p:sp>
        <p:pic>
          <p:nvPicPr>
            <p:cNvPr id="9" name="Bild 8"/>
            <p:cNvPicPr>
              <a:picLocks noChangeAspect="1"/>
            </p:cNvPicPr>
            <p:nvPr/>
          </p:nvPicPr>
          <p:blipFill>
            <a:blip r:embed="rId4" cstate="screen">
              <a:extLst>
                <a:ext uri="{BEBA8EAE-BF5A-486C-A8C5-ECC9F3942E4B}">
                  <a14:imgProps xmlns:a14="http://schemas.microsoft.com/office/drawing/2010/main">
                    <a14:imgLayer r:embed="rId5">
                      <a14:imgEffect>
                        <a14:artisticPhotocopy trans="81000"/>
                      </a14:imgEffect>
                    </a14:imgLayer>
                  </a14:imgProps>
                </a:ext>
                <a:ext uri="{28A0092B-C50C-407E-A947-70E740481C1C}">
                  <a14:useLocalDpi xmlns:a14="http://schemas.microsoft.com/office/drawing/2010/main"/>
                </a:ext>
              </a:extLst>
            </a:blip>
            <a:stretch>
              <a:fillRect/>
            </a:stretch>
          </p:blipFill>
          <p:spPr>
            <a:xfrm>
              <a:off x="5347758" y="1445447"/>
              <a:ext cx="897199" cy="897199"/>
            </a:xfrm>
            <a:prstGeom prst="roundRect">
              <a:avLst/>
            </a:prstGeom>
            <a:ln>
              <a:solidFill>
                <a:srgbClr val="7F7F7F"/>
              </a:solidFill>
            </a:ln>
          </p:spPr>
        </p:pic>
        <p:sp>
          <p:nvSpPr>
            <p:cNvPr id="10" name="Textfeld 9"/>
            <p:cNvSpPr txBox="1"/>
            <p:nvPr/>
          </p:nvSpPr>
          <p:spPr>
            <a:xfrm>
              <a:off x="5403943" y="2298610"/>
              <a:ext cx="784829"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de-CH" sz="1100">
                  <a:solidFill>
                    <a:srgbClr val="000000"/>
                  </a:solidFill>
                </a:rPr>
                <a:t>Destillation</a:t>
              </a:r>
              <a:endParaRPr kumimoji="0" lang="de-CH" sz="1100" b="0" i="0" u="none" strike="noStrike" cap="none" spc="0" normalizeH="0" baseline="0">
                <a:ln>
                  <a:noFill/>
                </a:ln>
                <a:solidFill>
                  <a:srgbClr val="000000"/>
                </a:solidFill>
                <a:effectLst/>
                <a:uFillTx/>
                <a:latin typeface="Arial"/>
                <a:ea typeface="Arial"/>
                <a:cs typeface="Arial"/>
                <a:sym typeface="Arial"/>
              </a:endParaRPr>
            </a:p>
          </p:txBody>
        </p:sp>
      </p:grpSp>
      <p:grpSp>
        <p:nvGrpSpPr>
          <p:cNvPr id="6" name="Gruppierung 5"/>
          <p:cNvGrpSpPr/>
          <p:nvPr/>
        </p:nvGrpSpPr>
        <p:grpSpPr>
          <a:xfrm>
            <a:off x="1155272" y="2812483"/>
            <a:ext cx="5895699" cy="1152928"/>
            <a:chOff x="1155272" y="2957741"/>
            <a:chExt cx="5895699" cy="1152928"/>
          </a:xfrm>
        </p:grpSpPr>
        <p:cxnSp>
          <p:nvCxnSpPr>
            <p:cNvPr id="22" name="Gerade Verbindung mit Pfeil 21"/>
            <p:cNvCxnSpPr>
              <a:stCxn id="11" idx="3"/>
            </p:cNvCxnSpPr>
            <p:nvPr/>
          </p:nvCxnSpPr>
          <p:spPr>
            <a:xfrm>
              <a:off x="2190169" y="3407742"/>
              <a:ext cx="4860802" cy="0"/>
            </a:xfrm>
            <a:prstGeom prst="straightConnector1">
              <a:avLst/>
            </a:prstGeom>
            <a:noFill/>
            <a:ln w="9525" cap="flat" cmpd="sng">
              <a:solidFill>
                <a:srgbClr val="7F7F7F"/>
              </a:solidFill>
              <a:prstDash val="solid"/>
              <a:bevel/>
              <a:tailEnd type="stealth"/>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1" name="Textfeld 10"/>
            <p:cNvSpPr txBox="1"/>
            <p:nvPr/>
          </p:nvSpPr>
          <p:spPr>
            <a:xfrm>
              <a:off x="1155272" y="3176910"/>
              <a:ext cx="1034897"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de-CH">
                  <a:solidFill>
                    <a:srgbClr val="000000"/>
                  </a:solidFill>
                </a:rPr>
                <a:t>Kokain</a:t>
              </a:r>
              <a:endParaRPr kumimoji="0" lang="de-CH" sz="1400" b="0" i="0" u="none" strike="noStrike" cap="none" spc="0" normalizeH="0" baseline="0">
                <a:ln>
                  <a:noFill/>
                </a:ln>
                <a:solidFill>
                  <a:srgbClr val="000000"/>
                </a:solidFill>
                <a:effectLst/>
                <a:uFillTx/>
                <a:latin typeface="Arial"/>
                <a:ea typeface="Arial"/>
                <a:cs typeface="Arial"/>
                <a:sym typeface="Arial"/>
              </a:endParaRPr>
            </a:p>
          </p:txBody>
        </p:sp>
        <p:pic>
          <p:nvPicPr>
            <p:cNvPr id="13" name="Bild 12"/>
            <p:cNvPicPr>
              <a:picLocks/>
            </p:cNvPicPr>
            <p:nvPr/>
          </p:nvPicPr>
          <p:blipFill>
            <a:blip r:embed="rId6" cstate="screen">
              <a:extLst>
                <a:ext uri="{BEBA8EAE-BF5A-486C-A8C5-ECC9F3942E4B}">
                  <a14:imgProps xmlns:a14="http://schemas.microsoft.com/office/drawing/2010/main">
                    <a14:imgLayer r:embed="rId7">
                      <a14:imgEffect>
                        <a14:artisticPhotocopy trans="80000"/>
                      </a14:imgEffect>
                    </a14:imgLayer>
                  </a14:imgProps>
                </a:ext>
                <a:ext uri="{28A0092B-C50C-407E-A947-70E740481C1C}">
                  <a14:useLocalDpi xmlns:a14="http://schemas.microsoft.com/office/drawing/2010/main"/>
                </a:ext>
              </a:extLst>
            </a:blip>
            <a:stretch>
              <a:fillRect/>
            </a:stretch>
          </p:blipFill>
          <p:spPr>
            <a:xfrm>
              <a:off x="3295783" y="2957741"/>
              <a:ext cx="900000" cy="900000"/>
            </a:xfrm>
            <a:prstGeom prst="roundRect">
              <a:avLst/>
            </a:prstGeom>
            <a:noFill/>
            <a:ln w="9525" cap="flat" cmpd="sng">
              <a:solidFill>
                <a:srgbClr val="7F7F7F"/>
              </a:solidFill>
              <a:prstDash val="solid"/>
              <a:bevel/>
              <a:tailEnd type="stealth"/>
            </a:ln>
            <a:effectLst>
              <a:outerShdw blurRad="38100" dist="20000" dir="5400000" rotWithShape="0">
                <a:srgbClr val="000000">
                  <a:alpha val="38000"/>
                </a:srgbClr>
              </a:outerShdw>
            </a:effectLst>
          </p:spPr>
        </p:pic>
        <p:pic>
          <p:nvPicPr>
            <p:cNvPr id="14" name="Bild 13"/>
            <p:cNvPicPr>
              <a:picLocks/>
            </p:cNvPicPr>
            <p:nvPr/>
          </p:nvPicPr>
          <p:blipFill>
            <a:blip r:embed="rId8" cstate="screen">
              <a:extLst>
                <a:ext uri="{BEBA8EAE-BF5A-486C-A8C5-ECC9F3942E4B}">
                  <a14:imgProps xmlns:a14="http://schemas.microsoft.com/office/drawing/2010/main">
                    <a14:imgLayer r:embed="rId9">
                      <a14:imgEffect>
                        <a14:artisticPhotocopy trans="80000"/>
                      </a14:imgEffect>
                    </a14:imgLayer>
                  </a14:imgProps>
                </a:ext>
                <a:ext uri="{28A0092B-C50C-407E-A947-70E740481C1C}">
                  <a14:useLocalDpi xmlns:a14="http://schemas.microsoft.com/office/drawing/2010/main"/>
                </a:ext>
              </a:extLst>
            </a:blip>
            <a:stretch>
              <a:fillRect/>
            </a:stretch>
          </p:blipFill>
          <p:spPr>
            <a:xfrm>
              <a:off x="5346357" y="2957741"/>
              <a:ext cx="900000" cy="900000"/>
            </a:xfrm>
            <a:prstGeom prst="roundRect">
              <a:avLst/>
            </a:prstGeom>
            <a:noFill/>
            <a:ln w="9525" cap="flat" cmpd="sng">
              <a:solidFill>
                <a:srgbClr val="7F7F7F"/>
              </a:solidFill>
              <a:prstDash val="solid"/>
              <a:bevel/>
              <a:tailEnd type="stealth"/>
            </a:ln>
            <a:effectLst>
              <a:outerShdw blurRad="38100" dist="20000" dir="5400000" rotWithShape="0">
                <a:srgbClr val="000000">
                  <a:alpha val="38000"/>
                </a:srgbClr>
              </a:outerShdw>
            </a:effectLst>
          </p:spPr>
        </p:pic>
        <p:sp>
          <p:nvSpPr>
            <p:cNvPr id="15" name="Textfeld 14"/>
            <p:cNvSpPr txBox="1"/>
            <p:nvPr/>
          </p:nvSpPr>
          <p:spPr>
            <a:xfrm>
              <a:off x="3334934" y="3849061"/>
              <a:ext cx="821697"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de-CH" sz="1100" dirty="0">
                  <a:solidFill>
                    <a:srgbClr val="000000"/>
                  </a:solidFill>
                </a:rPr>
                <a:t>Chlorhydrat</a:t>
              </a:r>
              <a:endParaRPr kumimoji="0" lang="de-CH" sz="1100" b="0" i="0" u="none" strike="noStrike" cap="none" spc="0" normalizeH="0" baseline="0" dirty="0">
                <a:ln>
                  <a:noFill/>
                </a:ln>
                <a:solidFill>
                  <a:srgbClr val="000000"/>
                </a:solidFill>
                <a:effectLst/>
                <a:uFillTx/>
                <a:sym typeface="Arial"/>
              </a:endParaRPr>
            </a:p>
          </p:txBody>
        </p:sp>
        <p:sp>
          <p:nvSpPr>
            <p:cNvPr id="16" name="Textfeld 15"/>
            <p:cNvSpPr txBox="1"/>
            <p:nvPr/>
          </p:nvSpPr>
          <p:spPr>
            <a:xfrm>
              <a:off x="5452033" y="3849061"/>
              <a:ext cx="688649"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rtl="0" latinLnBrk="1" hangingPunct="0"/>
              <a:r>
                <a:rPr lang="de-CH" sz="1100">
                  <a:solidFill>
                    <a:srgbClr val="000000"/>
                  </a:solidFill>
                </a:rPr>
                <a:t>Freebase</a:t>
              </a:r>
              <a:endParaRPr kumimoji="0" lang="de-CH" sz="1100" b="0" i="0" u="none" strike="noStrike" cap="none" spc="0" normalizeH="0" baseline="0">
                <a:ln>
                  <a:noFill/>
                </a:ln>
                <a:solidFill>
                  <a:srgbClr val="000000"/>
                </a:solidFill>
                <a:effectLst/>
                <a:uFillTx/>
                <a:sym typeface="Arial"/>
              </a:endParaRPr>
            </a:p>
          </p:txBody>
        </p:sp>
      </p:grpSp>
      <p:grpSp>
        <p:nvGrpSpPr>
          <p:cNvPr id="12" name="Gruppierung 11"/>
          <p:cNvGrpSpPr/>
          <p:nvPr/>
        </p:nvGrpSpPr>
        <p:grpSpPr>
          <a:xfrm>
            <a:off x="1155272" y="4144682"/>
            <a:ext cx="5895699" cy="900000"/>
            <a:chOff x="1155272" y="4451261"/>
            <a:chExt cx="5895699" cy="900000"/>
          </a:xfrm>
        </p:grpSpPr>
        <p:cxnSp>
          <p:nvCxnSpPr>
            <p:cNvPr id="25" name="Gerade Verbindung mit Pfeil 24"/>
            <p:cNvCxnSpPr>
              <a:stCxn id="17" idx="3"/>
            </p:cNvCxnSpPr>
            <p:nvPr/>
          </p:nvCxnSpPr>
          <p:spPr>
            <a:xfrm>
              <a:off x="2190169" y="4901262"/>
              <a:ext cx="4860802" cy="0"/>
            </a:xfrm>
            <a:prstGeom prst="straightConnector1">
              <a:avLst/>
            </a:prstGeom>
            <a:noFill/>
            <a:ln w="9525" cap="flat" cmpd="sng">
              <a:solidFill>
                <a:srgbClr val="7F7F7F"/>
              </a:solidFill>
              <a:prstDash val="solid"/>
              <a:bevel/>
              <a:tailEnd type="stealth"/>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18" name="Bild 17"/>
            <p:cNvPicPr>
              <a:picLocks/>
            </p:cNvPicPr>
            <p:nvPr/>
          </p:nvPicPr>
          <p:blipFill>
            <a:blip r:embed="rId10" cstate="screen">
              <a:extLst>
                <a:ext uri="{BEBA8EAE-BF5A-486C-A8C5-ECC9F3942E4B}">
                  <a14:imgProps xmlns:a14="http://schemas.microsoft.com/office/drawing/2010/main">
                    <a14:imgLayer r:embed="rId11">
                      <a14:imgEffect>
                        <a14:artisticPhotocopy trans="79000"/>
                      </a14:imgEffect>
                    </a14:imgLayer>
                  </a14:imgProps>
                </a:ext>
                <a:ext uri="{28A0092B-C50C-407E-A947-70E740481C1C}">
                  <a14:useLocalDpi xmlns:a14="http://schemas.microsoft.com/office/drawing/2010/main"/>
                </a:ext>
              </a:extLst>
            </a:blip>
            <a:stretch>
              <a:fillRect/>
            </a:stretch>
          </p:blipFill>
          <p:spPr>
            <a:xfrm>
              <a:off x="3295783" y="4451261"/>
              <a:ext cx="900000" cy="900000"/>
            </a:xfrm>
            <a:prstGeom prst="roundRect">
              <a:avLst/>
            </a:prstGeom>
            <a:ln>
              <a:solidFill>
                <a:schemeClr val="bg1">
                  <a:lumMod val="50000"/>
                </a:schemeClr>
              </a:solidFill>
            </a:ln>
          </p:spPr>
        </p:pic>
        <p:sp>
          <p:nvSpPr>
            <p:cNvPr id="17" name="Textfeld 16"/>
            <p:cNvSpPr txBox="1"/>
            <p:nvPr/>
          </p:nvSpPr>
          <p:spPr>
            <a:xfrm>
              <a:off x="1155272" y="4670430"/>
              <a:ext cx="1034897"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de-CH" b="0" i="0" u="none" strike="noStrike" cap="none" spc="0" normalizeH="0" baseline="0">
                  <a:ln>
                    <a:noFill/>
                  </a:ln>
                  <a:solidFill>
                    <a:srgbClr val="000000"/>
                  </a:solidFill>
                  <a:effectLst/>
                  <a:uFillTx/>
                  <a:latin typeface="Arial"/>
                  <a:ea typeface="Arial"/>
                  <a:cs typeface="Arial"/>
                  <a:sym typeface="Arial"/>
                </a:rPr>
                <a:t>Nikotin</a:t>
              </a:r>
              <a:endParaRPr kumimoji="0" lang="de-CH" sz="1400" b="0" i="0" u="none" strike="noStrike" cap="none" spc="0" normalizeH="0" baseline="0">
                <a:ln>
                  <a:noFill/>
                </a:ln>
                <a:solidFill>
                  <a:srgbClr val="000000"/>
                </a:solidFill>
                <a:effectLst/>
                <a:uFillTx/>
                <a:latin typeface="Arial"/>
                <a:ea typeface="Arial"/>
                <a:cs typeface="Arial"/>
                <a:sym typeface="Arial"/>
              </a:endParaRPr>
            </a:p>
          </p:txBody>
        </p:sp>
        <p:pic>
          <p:nvPicPr>
            <p:cNvPr id="19" name="Bild 18"/>
            <p:cNvPicPr>
              <a:picLocks/>
            </p:cNvPicPr>
            <p:nvPr/>
          </p:nvPicPr>
          <p:blipFill>
            <a:blip r:embed="rId12" cstate="screen">
              <a:extLst>
                <a:ext uri="{BEBA8EAE-BF5A-486C-A8C5-ECC9F3942E4B}">
                  <a14:imgProps xmlns:a14="http://schemas.microsoft.com/office/drawing/2010/main">
                    <a14:imgLayer r:embed="rId13">
                      <a14:imgEffect>
                        <a14:artisticPhotocopy trans="79000"/>
                      </a14:imgEffect>
                    </a14:imgLayer>
                  </a14:imgProps>
                </a:ext>
                <a:ext uri="{28A0092B-C50C-407E-A947-70E740481C1C}">
                  <a14:useLocalDpi xmlns:a14="http://schemas.microsoft.com/office/drawing/2010/main"/>
                </a:ext>
              </a:extLst>
            </a:blip>
            <a:stretch>
              <a:fillRect/>
            </a:stretch>
          </p:blipFill>
          <p:spPr>
            <a:xfrm>
              <a:off x="5346357" y="4451261"/>
              <a:ext cx="900000" cy="900000"/>
            </a:xfrm>
            <a:prstGeom prst="roundRect">
              <a:avLst/>
            </a:prstGeom>
            <a:ln>
              <a:solidFill>
                <a:srgbClr val="7F7F7F"/>
              </a:solidFill>
            </a:ln>
          </p:spPr>
        </p:pic>
      </p:grpSp>
      <p:sp>
        <p:nvSpPr>
          <p:cNvPr id="20" name="Textfeld 19"/>
          <p:cNvSpPr txBox="1"/>
          <p:nvPr/>
        </p:nvSpPr>
        <p:spPr>
          <a:xfrm rot="16200000">
            <a:off x="6616575" y="3022800"/>
            <a:ext cx="218104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de-CH">
                <a:solidFill>
                  <a:srgbClr val="000000"/>
                </a:solidFill>
              </a:rPr>
              <a:t>↑ Suchtwirkung</a:t>
            </a:r>
          </a:p>
        </p:txBody>
      </p:sp>
      <p:sp>
        <p:nvSpPr>
          <p:cNvPr id="31" name="Textfeld 30"/>
          <p:cNvSpPr txBox="1"/>
          <p:nvPr/>
        </p:nvSpPr>
        <p:spPr>
          <a:xfrm>
            <a:off x="1438930" y="5275513"/>
            <a:ext cx="584711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de-CH" sz="1800" i="1">
                <a:solidFill>
                  <a:srgbClr val="000000"/>
                </a:solidFill>
              </a:rPr>
              <a:t>Hauptsächlich aufgrund "verbesserter" Pharmakokinetik</a:t>
            </a:r>
          </a:p>
        </p:txBody>
      </p:sp>
    </p:spTree>
    <p:extLst>
      <p:ext uri="{BB962C8B-B14F-4D97-AF65-F5344CB8AC3E}">
        <p14:creationId xmlns:p14="http://schemas.microsoft.com/office/powerpoint/2010/main" val="207785283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96340" y="542474"/>
            <a:ext cx="7929562" cy="707886"/>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CH" sz="4000" b="1" dirty="0" err="1">
                <a:solidFill>
                  <a:schemeClr val="bg1">
                    <a:lumMod val="50000"/>
                  </a:schemeClr>
                </a:solidFill>
                <a:latin typeface="+mj-lt"/>
                <a:ea typeface="+mj-ea"/>
                <a:cs typeface="+mj-cs"/>
              </a:rPr>
              <a:t>Alkoholhaltige</a:t>
            </a:r>
            <a:r>
              <a:rPr lang="fr-CH" sz="4000" b="1" dirty="0">
                <a:solidFill>
                  <a:schemeClr val="bg1">
                    <a:lumMod val="50000"/>
                  </a:schemeClr>
                </a:solidFill>
                <a:latin typeface="+mj-lt"/>
                <a:ea typeface="+mj-ea"/>
                <a:cs typeface="+mj-cs"/>
              </a:rPr>
              <a:t> </a:t>
            </a:r>
            <a:r>
              <a:rPr lang="fr-CH" sz="4000" b="1" dirty="0" err="1">
                <a:solidFill>
                  <a:schemeClr val="bg1">
                    <a:lumMod val="50000"/>
                  </a:schemeClr>
                </a:solidFill>
                <a:latin typeface="+mj-lt"/>
                <a:ea typeface="+mj-ea"/>
                <a:cs typeface="+mj-cs"/>
              </a:rPr>
              <a:t>Getränke</a:t>
            </a:r>
            <a:endParaRPr lang="fr-CH" sz="4000" b="1" dirty="0">
              <a:solidFill>
                <a:schemeClr val="bg1">
                  <a:lumMod val="50000"/>
                </a:schemeClr>
              </a:solidFill>
              <a:latin typeface="+mj-lt"/>
              <a:ea typeface="+mj-ea"/>
              <a:cs typeface="+mj-cs"/>
            </a:endParaRPr>
          </a:p>
        </p:txBody>
      </p:sp>
      <p:grpSp>
        <p:nvGrpSpPr>
          <p:cNvPr id="5" name="Gruppieren 4">
            <a:extLst>
              <a:ext uri="{FF2B5EF4-FFF2-40B4-BE49-F238E27FC236}">
                <a16:creationId xmlns:a16="http://schemas.microsoft.com/office/drawing/2014/main" id="{928D026B-D302-EA42-AB66-EED599B99FC6}"/>
              </a:ext>
            </a:extLst>
          </p:cNvPr>
          <p:cNvGrpSpPr/>
          <p:nvPr/>
        </p:nvGrpSpPr>
        <p:grpSpPr>
          <a:xfrm>
            <a:off x="755063" y="2348015"/>
            <a:ext cx="2286000" cy="2196894"/>
            <a:chOff x="755063" y="2348015"/>
            <a:chExt cx="2286000" cy="2196894"/>
          </a:xfrm>
        </p:grpSpPr>
        <p:sp>
          <p:nvSpPr>
            <p:cNvPr id="2" name="Rechteck 1">
              <a:extLst>
                <a:ext uri="{FF2B5EF4-FFF2-40B4-BE49-F238E27FC236}">
                  <a16:creationId xmlns:a16="http://schemas.microsoft.com/office/drawing/2014/main" id="{89A33204-FB13-874C-910E-391B3DEB6BC6}"/>
                </a:ext>
              </a:extLst>
            </p:cNvPr>
            <p:cNvSpPr/>
            <p:nvPr/>
          </p:nvSpPr>
          <p:spPr>
            <a:xfrm>
              <a:off x="755063" y="4021689"/>
              <a:ext cx="2286000" cy="523220"/>
            </a:xfrm>
            <a:prstGeom prst="rect">
              <a:avLst/>
            </a:prstGeom>
          </p:spPr>
          <p:txBody>
            <a:bodyPr wrap="square">
              <a:spAutoFit/>
            </a:bodyPr>
            <a:lstStyle/>
            <a:p>
              <a:pPr algn="ctr"/>
              <a:r>
                <a:rPr lang="de-DE" sz="1400" b="1" dirty="0"/>
                <a:t>Fermentierte Getränke: </a:t>
              </a:r>
            </a:p>
            <a:p>
              <a:pPr algn="ctr"/>
              <a:r>
                <a:rPr lang="de-DE" sz="1400" dirty="0"/>
                <a:t>Bier, Wein, Apfelwein usw.</a:t>
              </a:r>
            </a:p>
          </p:txBody>
        </p:sp>
        <p:pic>
          <p:nvPicPr>
            <p:cNvPr id="3" name="Grafik 2">
              <a:extLst>
                <a:ext uri="{FF2B5EF4-FFF2-40B4-BE49-F238E27FC236}">
                  <a16:creationId xmlns:a16="http://schemas.microsoft.com/office/drawing/2014/main" id="{C1C4E562-2AC7-984F-9AFD-E66A9C561142}"/>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Photocopy trans="80000"/>
                      </a14:imgEffect>
                    </a14:imgLayer>
                  </a14:imgProps>
                </a:ext>
                <a:ext uri="{28A0092B-C50C-407E-A947-70E740481C1C}">
                  <a14:useLocalDpi xmlns:a14="http://schemas.microsoft.com/office/drawing/2010/main"/>
                </a:ext>
              </a:extLst>
            </a:blip>
            <a:stretch>
              <a:fillRect/>
            </a:stretch>
          </p:blipFill>
          <p:spPr>
            <a:xfrm>
              <a:off x="1120038" y="2348015"/>
              <a:ext cx="1556050" cy="1556050"/>
            </a:xfrm>
            <a:prstGeom prst="roundRect">
              <a:avLst/>
            </a:prstGeom>
          </p:spPr>
        </p:pic>
      </p:grpSp>
      <p:grpSp>
        <p:nvGrpSpPr>
          <p:cNvPr id="9" name="Gruppieren 8">
            <a:extLst>
              <a:ext uri="{FF2B5EF4-FFF2-40B4-BE49-F238E27FC236}">
                <a16:creationId xmlns:a16="http://schemas.microsoft.com/office/drawing/2014/main" id="{9E01BBFA-C1FA-E944-87E6-8026D27AC32A}"/>
              </a:ext>
            </a:extLst>
          </p:cNvPr>
          <p:cNvGrpSpPr/>
          <p:nvPr/>
        </p:nvGrpSpPr>
        <p:grpSpPr>
          <a:xfrm>
            <a:off x="3415639" y="2348015"/>
            <a:ext cx="2198434" cy="2424089"/>
            <a:chOff x="3415639" y="2348015"/>
            <a:chExt cx="2198434" cy="2424089"/>
          </a:xfrm>
        </p:grpSpPr>
        <p:pic>
          <p:nvPicPr>
            <p:cNvPr id="6" name="Grafik 5">
              <a:extLst>
                <a:ext uri="{FF2B5EF4-FFF2-40B4-BE49-F238E27FC236}">
                  <a16:creationId xmlns:a16="http://schemas.microsoft.com/office/drawing/2014/main" id="{D84FE615-C712-D843-B328-BC0457FE1A6F}"/>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trans="80000"/>
                      </a14:imgEffect>
                    </a14:imgLayer>
                  </a14:imgProps>
                </a:ext>
                <a:ext uri="{28A0092B-C50C-407E-A947-70E740481C1C}">
                  <a14:useLocalDpi xmlns:a14="http://schemas.microsoft.com/office/drawing/2010/main"/>
                </a:ext>
              </a:extLst>
            </a:blip>
            <a:stretch>
              <a:fillRect/>
            </a:stretch>
          </p:blipFill>
          <p:spPr>
            <a:xfrm>
              <a:off x="3736831" y="2348015"/>
              <a:ext cx="1556050" cy="1556050"/>
            </a:xfrm>
            <a:prstGeom prst="roundRect">
              <a:avLst/>
            </a:prstGeom>
          </p:spPr>
        </p:pic>
        <p:sp>
          <p:nvSpPr>
            <p:cNvPr id="7" name="Rechteck 6">
              <a:extLst>
                <a:ext uri="{FF2B5EF4-FFF2-40B4-BE49-F238E27FC236}">
                  <a16:creationId xmlns:a16="http://schemas.microsoft.com/office/drawing/2014/main" id="{48E5DEA4-37BE-3F49-AB46-1875204CC76A}"/>
                </a:ext>
              </a:extLst>
            </p:cNvPr>
            <p:cNvSpPr/>
            <p:nvPr/>
          </p:nvSpPr>
          <p:spPr>
            <a:xfrm>
              <a:off x="3415639" y="4033440"/>
              <a:ext cx="2198434" cy="738664"/>
            </a:xfrm>
            <a:prstGeom prst="rect">
              <a:avLst/>
            </a:prstGeom>
          </p:spPr>
          <p:txBody>
            <a:bodyPr wrap="square">
              <a:spAutoFit/>
            </a:bodyPr>
            <a:lstStyle/>
            <a:p>
              <a:pPr algn="ctr"/>
              <a:r>
                <a:rPr lang="de-DE" sz="1400" b="1" dirty="0"/>
                <a:t>Destillierte Getränke: </a:t>
              </a:r>
            </a:p>
            <a:p>
              <a:pPr algn="ctr"/>
              <a:r>
                <a:rPr lang="de-DE" sz="1400" dirty="0"/>
                <a:t>Brandy, Rum, Whiskey, Schnaps etc.</a:t>
              </a:r>
            </a:p>
          </p:txBody>
        </p:sp>
      </p:grpSp>
      <p:grpSp>
        <p:nvGrpSpPr>
          <p:cNvPr id="10" name="Gruppieren 9">
            <a:extLst>
              <a:ext uri="{FF2B5EF4-FFF2-40B4-BE49-F238E27FC236}">
                <a16:creationId xmlns:a16="http://schemas.microsoft.com/office/drawing/2014/main" id="{EC0FD829-32FF-4549-8BB8-487D41769B41}"/>
              </a:ext>
            </a:extLst>
          </p:cNvPr>
          <p:cNvGrpSpPr/>
          <p:nvPr/>
        </p:nvGrpSpPr>
        <p:grpSpPr>
          <a:xfrm>
            <a:off x="5727038" y="2348015"/>
            <a:ext cx="2809222" cy="2412338"/>
            <a:chOff x="5727038" y="2348015"/>
            <a:chExt cx="2809222" cy="2412338"/>
          </a:xfrm>
        </p:grpSpPr>
        <p:sp>
          <p:nvSpPr>
            <p:cNvPr id="8" name="Rechteck 7">
              <a:extLst>
                <a:ext uri="{FF2B5EF4-FFF2-40B4-BE49-F238E27FC236}">
                  <a16:creationId xmlns:a16="http://schemas.microsoft.com/office/drawing/2014/main" id="{05BEF0BA-4F42-2F4D-90BE-3A092DC11FA4}"/>
                </a:ext>
              </a:extLst>
            </p:cNvPr>
            <p:cNvSpPr/>
            <p:nvPr/>
          </p:nvSpPr>
          <p:spPr>
            <a:xfrm>
              <a:off x="5727038" y="4021689"/>
              <a:ext cx="2809222" cy="738664"/>
            </a:xfrm>
            <a:prstGeom prst="rect">
              <a:avLst/>
            </a:prstGeom>
          </p:spPr>
          <p:txBody>
            <a:bodyPr wrap="square">
              <a:spAutoFit/>
            </a:bodyPr>
            <a:lstStyle/>
            <a:p>
              <a:pPr algn="ctr"/>
              <a:r>
                <a:rPr lang="de-DE" sz="1400" b="1" dirty="0" err="1"/>
                <a:t>Aufgespritete</a:t>
              </a:r>
              <a:r>
                <a:rPr lang="de-DE" sz="1400" b="1" dirty="0"/>
                <a:t> Getränke: </a:t>
              </a:r>
            </a:p>
            <a:p>
              <a:pPr algn="ctr"/>
              <a:r>
                <a:rPr lang="de-DE" sz="1400" dirty="0"/>
                <a:t>Sherry, Portwein, Madeira, Marsala, Wermut etc. </a:t>
              </a:r>
            </a:p>
          </p:txBody>
        </p:sp>
        <p:pic>
          <p:nvPicPr>
            <p:cNvPr id="11" name="Grafik 10">
              <a:extLst>
                <a:ext uri="{FF2B5EF4-FFF2-40B4-BE49-F238E27FC236}">
                  <a16:creationId xmlns:a16="http://schemas.microsoft.com/office/drawing/2014/main" id="{FCADEA1F-CB67-8A43-9A57-77B4BD5101BB}"/>
                </a:ext>
              </a:extLst>
            </p:cNvPr>
            <p:cNvPicPr>
              <a:picLocks noChangeAspect="1"/>
            </p:cNvPicPr>
            <p:nvPr/>
          </p:nvPicPr>
          <p:blipFill>
            <a:blip r:embed="rId7" cstate="screen">
              <a:extLst>
                <a:ext uri="{BEBA8EAE-BF5A-486C-A8C5-ECC9F3942E4B}">
                  <a14:imgProps xmlns:a14="http://schemas.microsoft.com/office/drawing/2010/main">
                    <a14:imgLayer r:embed="rId8">
                      <a14:imgEffect>
                        <a14:artisticPhotocopy trans="80000"/>
                      </a14:imgEffect>
                    </a14:imgLayer>
                  </a14:imgProps>
                </a:ext>
                <a:ext uri="{28A0092B-C50C-407E-A947-70E740481C1C}">
                  <a14:useLocalDpi xmlns:a14="http://schemas.microsoft.com/office/drawing/2010/main"/>
                </a:ext>
              </a:extLst>
            </a:blip>
            <a:stretch>
              <a:fillRect/>
            </a:stretch>
          </p:blipFill>
          <p:spPr>
            <a:xfrm>
              <a:off x="6353624" y="2348015"/>
              <a:ext cx="1556050" cy="1556050"/>
            </a:xfrm>
            <a:prstGeom prst="roundRect">
              <a:avLst/>
            </a:prstGeom>
          </p:spPr>
        </p:pic>
      </p:grpSp>
    </p:spTree>
    <p:extLst>
      <p:ext uri="{BB962C8B-B14F-4D97-AF65-F5344CB8AC3E}">
        <p14:creationId xmlns:p14="http://schemas.microsoft.com/office/powerpoint/2010/main" val="283473014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857280" y="665163"/>
            <a:ext cx="7929562" cy="646331"/>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CH" sz="3600" b="1" dirty="0" err="1">
                <a:solidFill>
                  <a:schemeClr val="bg1">
                    <a:lumMod val="50000"/>
                  </a:schemeClr>
                </a:solidFill>
                <a:latin typeface="+mj-lt"/>
                <a:ea typeface="+mj-ea"/>
                <a:cs typeface="+mj-cs"/>
              </a:rPr>
              <a:t>Bier</a:t>
            </a:r>
            <a:r>
              <a:rPr lang="fr-CH" sz="3600" b="1" dirty="0">
                <a:solidFill>
                  <a:schemeClr val="bg1">
                    <a:lumMod val="50000"/>
                  </a:schemeClr>
                </a:solidFill>
                <a:latin typeface="+mj-lt"/>
                <a:ea typeface="+mj-ea"/>
                <a:cs typeface="+mj-cs"/>
              </a:rPr>
              <a:t>: </a:t>
            </a:r>
            <a:r>
              <a:rPr lang="fr-CH" sz="3600" b="1" dirty="0" err="1">
                <a:solidFill>
                  <a:schemeClr val="bg1">
                    <a:lumMod val="50000"/>
                  </a:schemeClr>
                </a:solidFill>
                <a:latin typeface="+mj-lt"/>
                <a:ea typeface="+mj-ea"/>
                <a:cs typeface="+mj-cs"/>
              </a:rPr>
              <a:t>Zutaten</a:t>
            </a:r>
            <a:endParaRPr lang="fr-CH" sz="3600" b="1" dirty="0">
              <a:solidFill>
                <a:schemeClr val="bg1">
                  <a:lumMod val="50000"/>
                </a:schemeClr>
              </a:solidFill>
              <a:latin typeface="+mj-lt"/>
              <a:ea typeface="+mj-ea"/>
              <a:cs typeface="+mj-cs"/>
            </a:endParaRPr>
          </a:p>
        </p:txBody>
      </p:sp>
      <p:sp>
        <p:nvSpPr>
          <p:cNvPr id="8" name="Rectangle 7"/>
          <p:cNvSpPr/>
          <p:nvPr/>
        </p:nvSpPr>
        <p:spPr>
          <a:xfrm>
            <a:off x="642910" y="4336905"/>
            <a:ext cx="3643338" cy="655629"/>
          </a:xfrm>
          <a:prstGeom prst="rect">
            <a:avLst/>
          </a:prstGeom>
        </p:spPr>
        <p:txBody>
          <a:bodyPr wrap="square">
            <a:spAutoFit/>
          </a:bodyPr>
          <a:lstStyle/>
          <a:p>
            <a:pPr algn="ctr">
              <a:lnSpc>
                <a:spcPts val="2300"/>
              </a:lnSpc>
              <a:buClr>
                <a:srgbClr val="EA8B00"/>
              </a:buClr>
              <a:buSzPct val="80000"/>
              <a:defRPr/>
            </a:pPr>
            <a:r>
              <a:rPr lang="fr-CH" sz="1600" dirty="0"/>
              <a:t>Hohe </a:t>
            </a:r>
            <a:r>
              <a:rPr lang="fr-CH" sz="1600" dirty="0" err="1"/>
              <a:t>Konzentration</a:t>
            </a:r>
            <a:r>
              <a:rPr lang="fr-CH" sz="1600" dirty="0"/>
              <a:t> an </a:t>
            </a:r>
            <a:r>
              <a:rPr lang="fr-CH" sz="1600" dirty="0" err="1"/>
              <a:t>Enzymen</a:t>
            </a:r>
            <a:r>
              <a:rPr lang="fr-CH" sz="1600" dirty="0"/>
              <a:t>, die </a:t>
            </a:r>
            <a:r>
              <a:rPr lang="fr-CH" sz="1600" dirty="0" err="1"/>
              <a:t>Stärke</a:t>
            </a:r>
            <a:r>
              <a:rPr lang="fr-CH" sz="1600" dirty="0"/>
              <a:t> in </a:t>
            </a:r>
            <a:r>
              <a:rPr lang="fr-CH" sz="1600" dirty="0" err="1"/>
              <a:t>Zucker</a:t>
            </a:r>
            <a:r>
              <a:rPr lang="fr-CH" sz="1600" dirty="0"/>
              <a:t> </a:t>
            </a:r>
            <a:r>
              <a:rPr lang="fr-CH" sz="1600" dirty="0" err="1"/>
              <a:t>umwandeln</a:t>
            </a:r>
            <a:endParaRPr lang="fr-CH" sz="1600" dirty="0"/>
          </a:p>
        </p:txBody>
      </p:sp>
      <p:sp>
        <p:nvSpPr>
          <p:cNvPr id="10" name="Rectangle 9"/>
          <p:cNvSpPr/>
          <p:nvPr/>
        </p:nvSpPr>
        <p:spPr>
          <a:xfrm>
            <a:off x="5046858" y="4337345"/>
            <a:ext cx="3643338" cy="360676"/>
          </a:xfrm>
          <a:prstGeom prst="rect">
            <a:avLst/>
          </a:prstGeom>
        </p:spPr>
        <p:txBody>
          <a:bodyPr wrap="square">
            <a:spAutoFit/>
          </a:bodyPr>
          <a:lstStyle/>
          <a:p>
            <a:pPr algn="ctr">
              <a:lnSpc>
                <a:spcPts val="2300"/>
              </a:lnSpc>
              <a:buClr>
                <a:srgbClr val="EA8B00"/>
              </a:buClr>
              <a:buSzPct val="80000"/>
              <a:defRPr/>
            </a:pPr>
            <a:r>
              <a:rPr lang="fr-CH" sz="1600" dirty="0" err="1"/>
              <a:t>Verwendet</a:t>
            </a:r>
            <a:r>
              <a:rPr lang="fr-CH" sz="1600" dirty="0"/>
              <a:t> </a:t>
            </a:r>
            <a:r>
              <a:rPr lang="fr-CH" sz="1600" dirty="0" err="1"/>
              <a:t>für</a:t>
            </a:r>
            <a:r>
              <a:rPr lang="fr-CH" sz="1600" dirty="0"/>
              <a:t> </a:t>
            </a:r>
            <a:r>
              <a:rPr lang="fr-CH" sz="1600" dirty="0" err="1"/>
              <a:t>Weissbier</a:t>
            </a:r>
            <a:endParaRPr lang="fr-CH" sz="1600" dirty="0"/>
          </a:p>
        </p:txBody>
      </p:sp>
      <p:grpSp>
        <p:nvGrpSpPr>
          <p:cNvPr id="3" name="Gruppieren 2">
            <a:extLst>
              <a:ext uri="{FF2B5EF4-FFF2-40B4-BE49-F238E27FC236}">
                <a16:creationId xmlns:a16="http://schemas.microsoft.com/office/drawing/2014/main" id="{4D890EE6-3060-0440-9189-734FA793F602}"/>
              </a:ext>
            </a:extLst>
          </p:cNvPr>
          <p:cNvGrpSpPr/>
          <p:nvPr/>
        </p:nvGrpSpPr>
        <p:grpSpPr>
          <a:xfrm>
            <a:off x="1637177" y="2101923"/>
            <a:ext cx="1654804" cy="2116469"/>
            <a:chOff x="1637177" y="2101923"/>
            <a:chExt cx="1654804" cy="2116469"/>
          </a:xfrm>
        </p:grpSpPr>
        <p:sp>
          <p:nvSpPr>
            <p:cNvPr id="2" name="Rechteck 1">
              <a:extLst>
                <a:ext uri="{FF2B5EF4-FFF2-40B4-BE49-F238E27FC236}">
                  <a16:creationId xmlns:a16="http://schemas.microsoft.com/office/drawing/2014/main" id="{64F20B28-DC74-6248-AA75-0F8D8A382EC2}"/>
                </a:ext>
              </a:extLst>
            </p:cNvPr>
            <p:cNvSpPr/>
            <p:nvPr/>
          </p:nvSpPr>
          <p:spPr>
            <a:xfrm>
              <a:off x="1910581" y="2101923"/>
              <a:ext cx="1107996" cy="461665"/>
            </a:xfrm>
            <a:prstGeom prst="rect">
              <a:avLst/>
            </a:prstGeom>
          </p:spPr>
          <p:txBody>
            <a:bodyPr wrap="none">
              <a:spAutoFit/>
            </a:bodyPr>
            <a:lstStyle/>
            <a:p>
              <a:r>
                <a:rPr lang="de-DE" dirty="0"/>
                <a:t>Gerste</a:t>
              </a:r>
            </a:p>
          </p:txBody>
        </p:sp>
        <p:pic>
          <p:nvPicPr>
            <p:cNvPr id="5" name="Grafik 4">
              <a:extLst>
                <a:ext uri="{FF2B5EF4-FFF2-40B4-BE49-F238E27FC236}">
                  <a16:creationId xmlns:a16="http://schemas.microsoft.com/office/drawing/2014/main" id="{961FFC42-BB40-3F4B-A52D-A98F3E78C401}"/>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Photocopy trans="80000"/>
                      </a14:imgEffect>
                    </a14:imgLayer>
                  </a14:imgProps>
                </a:ext>
                <a:ext uri="{28A0092B-C50C-407E-A947-70E740481C1C}">
                  <a14:useLocalDpi xmlns:a14="http://schemas.microsoft.com/office/drawing/2010/main"/>
                </a:ext>
              </a:extLst>
            </a:blip>
            <a:stretch>
              <a:fillRect/>
            </a:stretch>
          </p:blipFill>
          <p:spPr>
            <a:xfrm>
              <a:off x="1637177" y="2563588"/>
              <a:ext cx="1654804" cy="1654804"/>
            </a:xfrm>
            <a:prstGeom prst="roundRect">
              <a:avLst/>
            </a:prstGeom>
          </p:spPr>
        </p:pic>
      </p:grpSp>
      <p:grpSp>
        <p:nvGrpSpPr>
          <p:cNvPr id="7" name="Gruppieren 6">
            <a:extLst>
              <a:ext uri="{FF2B5EF4-FFF2-40B4-BE49-F238E27FC236}">
                <a16:creationId xmlns:a16="http://schemas.microsoft.com/office/drawing/2014/main" id="{EC2511D3-3D90-EE4A-90F6-B98CE60B3F29}"/>
              </a:ext>
            </a:extLst>
          </p:cNvPr>
          <p:cNvGrpSpPr/>
          <p:nvPr/>
        </p:nvGrpSpPr>
        <p:grpSpPr>
          <a:xfrm>
            <a:off x="6041125" y="2101923"/>
            <a:ext cx="1654804" cy="2138105"/>
            <a:chOff x="6041125" y="2101923"/>
            <a:chExt cx="1654804" cy="2138105"/>
          </a:xfrm>
        </p:grpSpPr>
        <p:sp>
          <p:nvSpPr>
            <p:cNvPr id="9" name="Rechteck 8">
              <a:extLst>
                <a:ext uri="{FF2B5EF4-FFF2-40B4-BE49-F238E27FC236}">
                  <a16:creationId xmlns:a16="http://schemas.microsoft.com/office/drawing/2014/main" id="{835E9635-4490-4C48-9906-E3E993DD9FA5}"/>
                </a:ext>
              </a:extLst>
            </p:cNvPr>
            <p:cNvSpPr/>
            <p:nvPr/>
          </p:nvSpPr>
          <p:spPr>
            <a:xfrm>
              <a:off x="6262432" y="2101923"/>
              <a:ext cx="1212191" cy="461665"/>
            </a:xfrm>
            <a:prstGeom prst="rect">
              <a:avLst/>
            </a:prstGeom>
          </p:spPr>
          <p:txBody>
            <a:bodyPr wrap="none">
              <a:spAutoFit/>
            </a:bodyPr>
            <a:lstStyle/>
            <a:p>
              <a:r>
                <a:rPr lang="de-DE" dirty="0"/>
                <a:t>Weizen</a:t>
              </a:r>
            </a:p>
          </p:txBody>
        </p:sp>
        <p:pic>
          <p:nvPicPr>
            <p:cNvPr id="6" name="Grafik 5">
              <a:extLst>
                <a:ext uri="{FF2B5EF4-FFF2-40B4-BE49-F238E27FC236}">
                  <a16:creationId xmlns:a16="http://schemas.microsoft.com/office/drawing/2014/main" id="{99F87848-7A92-6549-9BFC-72C88A9822FA}"/>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trans="79000"/>
                      </a14:imgEffect>
                    </a14:imgLayer>
                  </a14:imgProps>
                </a:ext>
                <a:ext uri="{28A0092B-C50C-407E-A947-70E740481C1C}">
                  <a14:useLocalDpi xmlns:a14="http://schemas.microsoft.com/office/drawing/2010/main"/>
                </a:ext>
              </a:extLst>
            </a:blip>
            <a:stretch>
              <a:fillRect/>
            </a:stretch>
          </p:blipFill>
          <p:spPr>
            <a:xfrm>
              <a:off x="6041125" y="2585224"/>
              <a:ext cx="1654804" cy="1654804"/>
            </a:xfrm>
            <a:prstGeom prst="roundRect">
              <a:avLst/>
            </a:prstGeom>
          </p:spPr>
        </p:pic>
      </p:grpSp>
    </p:spTree>
    <p:extLst>
      <p:ext uri="{BB962C8B-B14F-4D97-AF65-F5344CB8AC3E}">
        <p14:creationId xmlns:p14="http://schemas.microsoft.com/office/powerpoint/2010/main" val="98015424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86899" y="466623"/>
            <a:ext cx="7929562" cy="830997"/>
          </a:xfrm>
          <a:prstGeom prst="rect">
            <a:avLst/>
          </a:prstGeom>
          <a:noFill/>
          <a:ln algn="ctr">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dirty="0" err="1">
                <a:solidFill>
                  <a:schemeClr val="bg1">
                    <a:lumMod val="50000"/>
                  </a:schemeClr>
                </a:solidFill>
                <a:latin typeface="+mj-lt"/>
                <a:ea typeface="+mj-ea"/>
                <a:cs typeface="+mj-cs"/>
              </a:rPr>
              <a:t>Hopfen</a:t>
            </a:r>
            <a:endParaRPr lang="en-US" sz="4800" b="1" dirty="0">
              <a:solidFill>
                <a:schemeClr val="bg1">
                  <a:lumMod val="50000"/>
                </a:schemeClr>
              </a:solidFill>
              <a:latin typeface="+mj-lt"/>
              <a:ea typeface="+mj-ea"/>
              <a:cs typeface="+mj-cs"/>
            </a:endParaRPr>
          </a:p>
        </p:txBody>
      </p:sp>
      <p:pic>
        <p:nvPicPr>
          <p:cNvPr id="2" name="Grafik 1">
            <a:extLst>
              <a:ext uri="{FF2B5EF4-FFF2-40B4-BE49-F238E27FC236}">
                <a16:creationId xmlns:a16="http://schemas.microsoft.com/office/drawing/2014/main" id="{2B28E8F4-AFCD-F44D-BC34-A3BBC256ABA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artisticPhotocopy trans="80000"/>
                    </a14:imgEffect>
                  </a14:imgLayer>
                </a14:imgProps>
              </a:ext>
              <a:ext uri="{28A0092B-C50C-407E-A947-70E740481C1C}">
                <a14:useLocalDpi xmlns:a14="http://schemas.microsoft.com/office/drawing/2010/main"/>
              </a:ext>
            </a:extLst>
          </a:blip>
          <a:srcRect/>
          <a:stretch/>
        </p:blipFill>
        <p:spPr>
          <a:xfrm>
            <a:off x="0" y="1770077"/>
            <a:ext cx="3548543" cy="3548543"/>
          </a:xfrm>
          <a:prstGeom prst="rect">
            <a:avLst/>
          </a:prstGeom>
        </p:spPr>
      </p:pic>
      <p:sp>
        <p:nvSpPr>
          <p:cNvPr id="68611" name="Text Box 3"/>
          <p:cNvSpPr txBox="1">
            <a:spLocks noChangeArrowheads="1"/>
          </p:cNvSpPr>
          <p:nvPr/>
        </p:nvSpPr>
        <p:spPr bwMode="auto">
          <a:xfrm>
            <a:off x="3238150" y="2209594"/>
            <a:ext cx="5533738" cy="2343590"/>
          </a:xfrm>
          <a:prstGeom prst="rect">
            <a:avLst/>
          </a:prstGeom>
          <a:solidFill>
            <a:srgbClr val="FFFFFF">
              <a:alpha val="80000"/>
            </a:srgbClr>
          </a:solidFill>
          <a:ln algn="ctr">
            <a:miter lim="800000"/>
            <a:headEnd/>
            <a:tailEnd/>
          </a:ln>
        </p:spPr>
        <p:txBody>
          <a:bodyPr vert="horz" wrap="square" lIns="91440" tIns="45720" rIns="91440" bIns="45720" numCol="1" anchor="t" anchorCtr="0" compatLnSpc="1">
            <a:prstTxWarp prst="textNoShape">
              <a:avLst/>
            </a:prstTxWarp>
            <a:spAutoFit/>
          </a:bodyPr>
          <a:lstStyle/>
          <a:p>
            <a:pPr marL="342900" indent="-342900" algn="l">
              <a:lnSpc>
                <a:spcPct val="150000"/>
              </a:lnSpc>
              <a:buClr>
                <a:srgbClr val="FF6AD8"/>
              </a:buClr>
              <a:buSzPct val="100000"/>
              <a:buFont typeface="Arial" panose="020B0604020202020204" pitchFamily="34" charset="0"/>
              <a:buChar char="•"/>
              <a:defRPr/>
            </a:pPr>
            <a:r>
              <a:rPr lang="fr-CH" sz="2000" dirty="0" err="1">
                <a:latin typeface="+mj-lt"/>
              </a:rPr>
              <a:t>Humulus</a:t>
            </a:r>
            <a:r>
              <a:rPr lang="fr-CH" sz="2000" dirty="0">
                <a:latin typeface="+mj-lt"/>
              </a:rPr>
              <a:t> </a:t>
            </a:r>
            <a:r>
              <a:rPr lang="fr-CH" sz="2000" dirty="0" err="1">
                <a:latin typeface="+mj-lt"/>
              </a:rPr>
              <a:t>lupulus</a:t>
            </a:r>
            <a:r>
              <a:rPr lang="fr-CH" sz="2000" dirty="0">
                <a:latin typeface="+mj-lt"/>
              </a:rPr>
              <a:t> (</a:t>
            </a:r>
            <a:r>
              <a:rPr lang="fr-CH" sz="2000" dirty="0" err="1">
                <a:latin typeface="+mj-lt"/>
              </a:rPr>
              <a:t>Cannabaceae</a:t>
            </a:r>
            <a:r>
              <a:rPr lang="fr-CH" sz="2000" dirty="0">
                <a:latin typeface="+mj-lt"/>
              </a:rPr>
              <a:t>)</a:t>
            </a:r>
          </a:p>
          <a:p>
            <a:pPr marL="342900" indent="-342900" algn="l">
              <a:lnSpc>
                <a:spcPct val="150000"/>
              </a:lnSpc>
              <a:buClr>
                <a:srgbClr val="FF6AD8"/>
              </a:buClr>
              <a:buSzPct val="100000"/>
              <a:buFont typeface="Arial" panose="020B0604020202020204" pitchFamily="34" charset="0"/>
              <a:buChar char="•"/>
              <a:defRPr/>
            </a:pPr>
            <a:r>
              <a:rPr lang="fr-CH" sz="2000" dirty="0" err="1">
                <a:latin typeface="+mj-lt"/>
              </a:rPr>
              <a:t>Bitterer</a:t>
            </a:r>
            <a:r>
              <a:rPr lang="fr-CH" sz="2000" dirty="0">
                <a:latin typeface="+mj-lt"/>
              </a:rPr>
              <a:t> </a:t>
            </a:r>
            <a:r>
              <a:rPr lang="fr-CH" sz="2000" dirty="0" err="1">
                <a:latin typeface="+mj-lt"/>
              </a:rPr>
              <a:t>Geschmack</a:t>
            </a:r>
            <a:endParaRPr lang="fr-CH" sz="2000" dirty="0">
              <a:latin typeface="+mj-lt"/>
            </a:endParaRPr>
          </a:p>
          <a:p>
            <a:pPr marL="342900" indent="-342900" algn="l">
              <a:lnSpc>
                <a:spcPct val="150000"/>
              </a:lnSpc>
              <a:buClr>
                <a:srgbClr val="FF6AD8"/>
              </a:buClr>
              <a:buSzPct val="100000"/>
              <a:buFont typeface="Arial" panose="020B0604020202020204" pitchFamily="34" charset="0"/>
              <a:buChar char="•"/>
              <a:defRPr/>
            </a:pPr>
            <a:r>
              <a:rPr lang="fr-CH" sz="2000" dirty="0">
                <a:latin typeface="+mj-lt"/>
              </a:rPr>
              <a:t>Enzyme → </a:t>
            </a:r>
            <a:r>
              <a:rPr lang="fr-CH" sz="2000" dirty="0" err="1">
                <a:latin typeface="+mj-lt"/>
              </a:rPr>
              <a:t>koagulieren</a:t>
            </a:r>
            <a:r>
              <a:rPr lang="fr-CH" sz="2000" dirty="0">
                <a:latin typeface="+mj-lt"/>
              </a:rPr>
              <a:t> </a:t>
            </a:r>
            <a:r>
              <a:rPr lang="fr-CH" sz="2000" dirty="0" err="1">
                <a:latin typeface="+mj-lt"/>
              </a:rPr>
              <a:t>Proteine</a:t>
            </a:r>
            <a:r>
              <a:rPr lang="fr-CH" sz="2000" dirty="0">
                <a:latin typeface="+mj-lt"/>
              </a:rPr>
              <a:t>, </a:t>
            </a:r>
            <a:r>
              <a:rPr lang="fr-CH" sz="2000" dirty="0" err="1">
                <a:latin typeface="+mj-lt"/>
              </a:rPr>
              <a:t>reduzieren</a:t>
            </a:r>
            <a:r>
              <a:rPr lang="fr-CH" sz="2000" dirty="0">
                <a:latin typeface="+mj-lt"/>
              </a:rPr>
              <a:t> </a:t>
            </a:r>
            <a:r>
              <a:rPr lang="fr-CH" sz="2000" dirty="0" err="1">
                <a:latin typeface="+mj-lt"/>
              </a:rPr>
              <a:t>Trübungen</a:t>
            </a:r>
            <a:endParaRPr lang="fr-CH" sz="2000" dirty="0">
              <a:latin typeface="+mj-lt"/>
              <a:sym typeface="Wingdings" pitchFamily="2" charset="2"/>
            </a:endParaRPr>
          </a:p>
          <a:p>
            <a:pPr marL="342900" indent="-342900" algn="l">
              <a:lnSpc>
                <a:spcPct val="150000"/>
              </a:lnSpc>
              <a:buClr>
                <a:srgbClr val="FF6AD8"/>
              </a:buClr>
              <a:buSzPct val="100000"/>
              <a:buFont typeface="Arial" panose="020B0604020202020204" pitchFamily="34" charset="0"/>
              <a:buChar char="•"/>
              <a:defRPr/>
            </a:pPr>
            <a:r>
              <a:rPr lang="fr-CH" sz="2000" dirty="0" err="1">
                <a:latin typeface="Arial" panose="020B0604020202020204" pitchFamily="34" charset="0"/>
                <a:cs typeface="Arial" panose="020B0604020202020204" pitchFamily="34" charset="0"/>
                <a:sym typeface="Wingdings" pitchFamily="2" charset="2"/>
              </a:rPr>
              <a:t>Antibakteriell</a:t>
            </a:r>
            <a:endParaRPr lang="fr-CH" sz="2000" dirty="0">
              <a:latin typeface="Arial" panose="020B0604020202020204" pitchFamily="34" charset="0"/>
              <a:cs typeface="Arial" panose="020B0604020202020204" pitchFamily="34" charset="0"/>
              <a:sym typeface="Wingdings" pitchFamily="2" charset="2"/>
            </a:endParaRPr>
          </a:p>
        </p:txBody>
      </p:sp>
    </p:spTree>
    <p:extLst>
      <p:ext uri="{BB962C8B-B14F-4D97-AF65-F5344CB8AC3E}">
        <p14:creationId xmlns:p14="http://schemas.microsoft.com/office/powerpoint/2010/main" val="39237314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wipe(left)">
                                      <p:cBhvr>
                                        <p:cTn id="7" dur="500"/>
                                        <p:tgtEl>
                                          <p:spTgt spid="68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8611">
                                            <p:txEl>
                                              <p:pRg st="1" end="1"/>
                                            </p:txEl>
                                          </p:spTgt>
                                        </p:tgtEl>
                                        <p:attrNameLst>
                                          <p:attrName>style.visibility</p:attrName>
                                        </p:attrNameLst>
                                      </p:cBhvr>
                                      <p:to>
                                        <p:strVal val="visible"/>
                                      </p:to>
                                    </p:set>
                                    <p:animEffect transition="in" filter="wipe(left)">
                                      <p:cBhvr>
                                        <p:cTn id="12" dur="500"/>
                                        <p:tgtEl>
                                          <p:spTgt spid="686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8611">
                                            <p:txEl>
                                              <p:pRg st="2" end="2"/>
                                            </p:txEl>
                                          </p:spTgt>
                                        </p:tgtEl>
                                        <p:attrNameLst>
                                          <p:attrName>style.visibility</p:attrName>
                                        </p:attrNameLst>
                                      </p:cBhvr>
                                      <p:to>
                                        <p:strVal val="visible"/>
                                      </p:to>
                                    </p:set>
                                    <p:animEffect transition="in" filter="wipe(left)">
                                      <p:cBhvr>
                                        <p:cTn id="17" dur="500"/>
                                        <p:tgtEl>
                                          <p:spTgt spid="686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8611">
                                            <p:txEl>
                                              <p:pRg st="3" end="3"/>
                                            </p:txEl>
                                          </p:spTgt>
                                        </p:tgtEl>
                                        <p:attrNameLst>
                                          <p:attrName>style.visibility</p:attrName>
                                        </p:attrNameLst>
                                      </p:cBhvr>
                                      <p:to>
                                        <p:strVal val="visible"/>
                                      </p:to>
                                    </p:set>
                                    <p:animEffect transition="in" filter="wipe(left)">
                                      <p:cBhvr>
                                        <p:cTn id="22" dur="500"/>
                                        <p:tgtEl>
                                          <p:spTgt spid="686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uiExpand="1" build="p" bldLvl="5" autoUpdateAnimBg="0"/>
    </p:bld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bg1">
              <a:lumMod val="50000"/>
            </a:schemeClr>
          </a:solidFill>
          <a:prstDash val="solid"/>
          <a:bevel/>
          <a:tailEnd type="stealth"/>
        </a:ln>
        <a:effectLst/>
      </a:spPr>
      <a:body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TotalTime>
  <Words>1330</Words>
  <Application>Microsoft Macintosh PowerPoint</Application>
  <PresentationFormat>On-screen Show (4:3)</PresentationFormat>
  <Paragraphs>280</Paragraphs>
  <Slides>41</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Comic Sans MS</vt:lpstr>
      <vt:lpstr>Helvetica</vt:lpstr>
      <vt:lpstr>Helvetica Neue</vt:lpstr>
      <vt:lpstr>Univers</vt:lpstr>
      <vt:lpstr>Wingdings</vt:lpstr>
      <vt:lpstr>Default</vt:lpstr>
      <vt:lpstr>PowerPoint Presentation</vt:lpstr>
      <vt:lpstr>Die Suchtkarriere</vt:lpstr>
      <vt:lpstr>Prämissen</vt:lpstr>
      <vt:lpstr>PowerPoint Presentation</vt:lpstr>
      <vt:lpstr>Divergenz der Evolutionen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OBJETS FLOTTANTS                #POSTGRADE #SYSTÉMIQUE #7 MAI 2015                                                                                                         GERARD CALZADA</dc:title>
  <dc:subject/>
  <dc:creator/>
  <cp:keywords/>
  <dc:description/>
  <cp:lastModifiedBy>Daniele Fabio Zullino</cp:lastModifiedBy>
  <cp:revision>1550</cp:revision>
  <dcterms:modified xsi:type="dcterms:W3CDTF">2025-07-07T21:40:07Z</dcterms:modified>
  <cp:category/>
</cp:coreProperties>
</file>