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655" r:id="rId2"/>
    <p:sldId id="1433" r:id="rId3"/>
    <p:sldId id="1424" r:id="rId4"/>
    <p:sldId id="1394" r:id="rId5"/>
    <p:sldId id="1406" r:id="rId6"/>
    <p:sldId id="1422" r:id="rId7"/>
    <p:sldId id="1425" r:id="rId8"/>
    <p:sldId id="1440" r:id="rId9"/>
    <p:sldId id="1413" r:id="rId10"/>
    <p:sldId id="1419" r:id="rId11"/>
    <p:sldId id="1444" r:id="rId12"/>
    <p:sldId id="1420" r:id="rId13"/>
    <p:sldId id="1427" r:id="rId14"/>
    <p:sldId id="1437" r:id="rId15"/>
    <p:sldId id="1432" r:id="rId16"/>
    <p:sldId id="1393" r:id="rId17"/>
    <p:sldId id="1395" r:id="rId18"/>
    <p:sldId id="1428" r:id="rId19"/>
    <p:sldId id="1400" r:id="rId20"/>
    <p:sldId id="1438" r:id="rId21"/>
    <p:sldId id="1401" r:id="rId22"/>
    <p:sldId id="1434" r:id="rId23"/>
    <p:sldId id="1405" r:id="rId24"/>
    <p:sldId id="1462" r:id="rId25"/>
    <p:sldId id="1410" r:id="rId26"/>
    <p:sldId id="1463" r:id="rId27"/>
  </p:sldIdLst>
  <p:sldSz cx="9144000" cy="5143500" type="screen16x9"/>
  <p:notesSz cx="6858000" cy="9144000"/>
  <p:defaultTextStyle>
    <a:lvl1pPr defTabSz="457086">
      <a:defRPr sz="2399">
        <a:latin typeface="Arial"/>
        <a:ea typeface="Arial"/>
        <a:cs typeface="Arial"/>
        <a:sym typeface="Arial"/>
      </a:defRPr>
    </a:lvl1pPr>
    <a:lvl2pPr indent="457086" defTabSz="457086">
      <a:defRPr sz="2399">
        <a:latin typeface="Arial"/>
        <a:ea typeface="Arial"/>
        <a:cs typeface="Arial"/>
        <a:sym typeface="Arial"/>
      </a:defRPr>
    </a:lvl2pPr>
    <a:lvl3pPr indent="914171" defTabSz="457086">
      <a:defRPr sz="2399">
        <a:latin typeface="Arial"/>
        <a:ea typeface="Arial"/>
        <a:cs typeface="Arial"/>
        <a:sym typeface="Arial"/>
      </a:defRPr>
    </a:lvl3pPr>
    <a:lvl4pPr indent="1371257" defTabSz="457086">
      <a:defRPr sz="2399">
        <a:latin typeface="Arial"/>
        <a:ea typeface="Arial"/>
        <a:cs typeface="Arial"/>
        <a:sym typeface="Arial"/>
      </a:defRPr>
    </a:lvl4pPr>
    <a:lvl5pPr indent="1828343" defTabSz="457086">
      <a:defRPr sz="2399">
        <a:latin typeface="Arial"/>
        <a:ea typeface="Arial"/>
        <a:cs typeface="Arial"/>
        <a:sym typeface="Arial"/>
      </a:defRPr>
    </a:lvl5pPr>
    <a:lvl6pPr defTabSz="457086">
      <a:defRPr sz="2399">
        <a:latin typeface="Arial"/>
        <a:ea typeface="Arial"/>
        <a:cs typeface="Arial"/>
        <a:sym typeface="Arial"/>
      </a:defRPr>
    </a:lvl6pPr>
    <a:lvl7pPr defTabSz="457086">
      <a:defRPr sz="2399">
        <a:latin typeface="Arial"/>
        <a:ea typeface="Arial"/>
        <a:cs typeface="Arial"/>
        <a:sym typeface="Arial"/>
      </a:defRPr>
    </a:lvl7pPr>
    <a:lvl8pPr defTabSz="457086">
      <a:defRPr sz="2399">
        <a:latin typeface="Arial"/>
        <a:ea typeface="Arial"/>
        <a:cs typeface="Arial"/>
        <a:sym typeface="Arial"/>
      </a:defRPr>
    </a:lvl8pPr>
    <a:lvl9pPr defTabSz="457086">
      <a:defRPr sz="2399">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59" userDrawn="1">
          <p15:clr>
            <a:srgbClr val="A4A3A4"/>
          </p15:clr>
        </p15:guide>
        <p15:guide id="3"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81C5A"/>
    <a:srgbClr val="B16E3D"/>
    <a:srgbClr val="525674"/>
    <a:srgbClr val="951F51"/>
    <a:srgbClr val="5D955B"/>
    <a:srgbClr val="6B3E2D"/>
    <a:srgbClr val="496B5A"/>
    <a:srgbClr val="4B2A18"/>
    <a:srgbClr val="58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86472" autoAdjust="0"/>
  </p:normalViewPr>
  <p:slideViewPr>
    <p:cSldViewPr snapToGrid="0" snapToObjects="1">
      <p:cViewPr varScale="1">
        <p:scale>
          <a:sx n="119" d="100"/>
          <a:sy n="119" d="100"/>
        </p:scale>
        <p:origin x="552" y="176"/>
      </p:cViewPr>
      <p:guideLst>
        <p:guide orient="horz" pos="1620"/>
        <p:guide pos="2159"/>
        <p:guide pos="290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65830314"/>
      </p:ext>
    </p:extLst>
  </p:cSld>
  <p:clrMap bg1="lt1" tx1="dk1" bg2="lt2" tx2="dk2" accent1="accent1" accent2="accent2" accent3="accent3" accent4="accent4" accent5="accent5" accent6="accent6" hlink="hlink" folHlink="folHlink"/>
  <p:notesStyle>
    <a:lvl1pPr defTabSz="457086">
      <a:lnSpc>
        <a:spcPct val="117999"/>
      </a:lnSpc>
      <a:defRPr sz="2174">
        <a:latin typeface="+mj-lt"/>
        <a:ea typeface="+mj-ea"/>
        <a:cs typeface="+mj-cs"/>
        <a:sym typeface="Helvetica Neue"/>
      </a:defRPr>
    </a:lvl1pPr>
    <a:lvl2pPr indent="228543" defTabSz="457086">
      <a:lnSpc>
        <a:spcPct val="117999"/>
      </a:lnSpc>
      <a:defRPr sz="2174">
        <a:latin typeface="+mj-lt"/>
        <a:ea typeface="+mj-ea"/>
        <a:cs typeface="+mj-cs"/>
        <a:sym typeface="Helvetica Neue"/>
      </a:defRPr>
    </a:lvl2pPr>
    <a:lvl3pPr indent="457086" defTabSz="457086">
      <a:lnSpc>
        <a:spcPct val="117999"/>
      </a:lnSpc>
      <a:defRPr sz="2174">
        <a:latin typeface="+mj-lt"/>
        <a:ea typeface="+mj-ea"/>
        <a:cs typeface="+mj-cs"/>
        <a:sym typeface="Helvetica Neue"/>
      </a:defRPr>
    </a:lvl3pPr>
    <a:lvl4pPr indent="685628" defTabSz="457086">
      <a:lnSpc>
        <a:spcPct val="117999"/>
      </a:lnSpc>
      <a:defRPr sz="2174">
        <a:latin typeface="+mj-lt"/>
        <a:ea typeface="+mj-ea"/>
        <a:cs typeface="+mj-cs"/>
        <a:sym typeface="Helvetica Neue"/>
      </a:defRPr>
    </a:lvl4pPr>
    <a:lvl5pPr indent="914171" defTabSz="457086">
      <a:lnSpc>
        <a:spcPct val="117999"/>
      </a:lnSpc>
      <a:defRPr sz="2174">
        <a:latin typeface="+mj-lt"/>
        <a:ea typeface="+mj-ea"/>
        <a:cs typeface="+mj-cs"/>
        <a:sym typeface="Helvetica Neue"/>
      </a:defRPr>
    </a:lvl5pPr>
    <a:lvl6pPr indent="1142714" defTabSz="457086">
      <a:lnSpc>
        <a:spcPct val="117999"/>
      </a:lnSpc>
      <a:defRPr sz="2174">
        <a:latin typeface="+mj-lt"/>
        <a:ea typeface="+mj-ea"/>
        <a:cs typeface="+mj-cs"/>
        <a:sym typeface="Helvetica Neue"/>
      </a:defRPr>
    </a:lvl6pPr>
    <a:lvl7pPr indent="1371257" defTabSz="457086">
      <a:lnSpc>
        <a:spcPct val="117999"/>
      </a:lnSpc>
      <a:defRPr sz="2174">
        <a:latin typeface="+mj-lt"/>
        <a:ea typeface="+mj-ea"/>
        <a:cs typeface="+mj-cs"/>
        <a:sym typeface="Helvetica Neue"/>
      </a:defRPr>
    </a:lvl7pPr>
    <a:lvl8pPr indent="1599800" defTabSz="457086">
      <a:lnSpc>
        <a:spcPct val="117999"/>
      </a:lnSpc>
      <a:defRPr sz="2174">
        <a:latin typeface="+mj-lt"/>
        <a:ea typeface="+mj-ea"/>
        <a:cs typeface="+mj-cs"/>
        <a:sym typeface="Helvetica Neue"/>
      </a:defRPr>
    </a:lvl8pPr>
    <a:lvl9pPr indent="1828343" defTabSz="457086">
      <a:lnSpc>
        <a:spcPct val="117999"/>
      </a:lnSpc>
      <a:defRPr sz="2174">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4031514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7" name="Shape 17"/>
          <p:cNvSpPr/>
          <p:nvPr/>
        </p:nvSpPr>
        <p:spPr>
          <a:xfrm>
            <a:off x="-1" y="4471990"/>
            <a:ext cx="9144002" cy="671513"/>
          </a:xfrm>
          <a:prstGeom prst="rect">
            <a:avLst/>
          </a:prstGeom>
          <a:ln>
            <a:solidFill>
              <a:srgbClr val="4A7EBB"/>
            </a:solidFill>
            <a:round/>
          </a:ln>
          <a:effectLst>
            <a:outerShdw blurRad="12700" dist="23000" dir="5400000" rotWithShape="0">
              <a:srgbClr val="808080">
                <a:alpha val="34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sz="1349"/>
          </a:p>
        </p:txBody>
      </p:sp>
      <p:sp>
        <p:nvSpPr>
          <p:cNvPr id="18" name="Shape 18"/>
          <p:cNvSpPr/>
          <p:nvPr userDrawn="1"/>
        </p:nvSpPr>
        <p:spPr>
          <a:xfrm>
            <a:off x="-1" y="1"/>
            <a:ext cx="9144002" cy="4463654"/>
          </a:xfrm>
          <a:prstGeom prst="rect">
            <a:avLst/>
          </a:prstGeom>
          <a:solidFill>
            <a:srgbClr val="FF6AD8"/>
          </a:solidFill>
          <a:ln>
            <a:solidFill>
              <a:srgbClr val="46AAC5"/>
            </a:solidFill>
            <a:round/>
          </a:ln>
        </p:spPr>
        <p:txBody>
          <a:bodyPr lIns="0" tIns="0" rIns="0" bIns="0" anchor="ctr"/>
          <a:lstStyle/>
          <a:p>
            <a:pPr lvl="0" algn="ctr">
              <a:defRPr sz="1800">
                <a:solidFill>
                  <a:srgbClr val="FFFFFF"/>
                </a:solidFill>
                <a:latin typeface="Calibri"/>
                <a:ea typeface="Calibri"/>
                <a:cs typeface="Calibri"/>
                <a:sym typeface="Calibri"/>
              </a:defRPr>
            </a:pPr>
            <a:endParaRPr sz="1349" dirty="0"/>
          </a:p>
        </p:txBody>
      </p:sp>
      <p:sp>
        <p:nvSpPr>
          <p:cNvPr id="19" name="Shape 19"/>
          <p:cNvSpPr/>
          <p:nvPr/>
        </p:nvSpPr>
        <p:spPr>
          <a:xfrm>
            <a:off x="1620840" y="1402556"/>
            <a:ext cx="7023101" cy="0"/>
          </a:xfrm>
          <a:prstGeom prst="line">
            <a:avLst/>
          </a:prstGeom>
          <a:ln w="25400">
            <a:solidFill>
              <a:srgbClr val="FFFFFF"/>
            </a:solidFill>
            <a:round/>
          </a:ln>
        </p:spPr>
        <p:txBody>
          <a:bodyPr lIns="0" tIns="0" rIns="0" bIns="0"/>
          <a:lstStyle/>
          <a:p>
            <a:pPr lvl="0">
              <a:defRPr sz="1200">
                <a:latin typeface="+mn-lt"/>
                <a:ea typeface="+mn-ea"/>
                <a:cs typeface="+mn-cs"/>
                <a:sym typeface="Helvetica"/>
              </a:defRPr>
            </a:pPr>
            <a:endParaRPr sz="900"/>
          </a:p>
        </p:txBody>
      </p:sp>
      <p:pic>
        <p:nvPicPr>
          <p:cNvPr id="7" name="LOGO_HUG_H_QUADRI.png" descr="LOGO_HUG_H_QUAD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7481" y="4633517"/>
            <a:ext cx="1494266" cy="342900"/>
          </a:xfrm>
          <a:prstGeom prst="rect">
            <a:avLst/>
          </a:prstGeom>
          <a:ln w="12700">
            <a:miter lim="400000"/>
          </a:ln>
        </p:spPr>
      </p:pic>
      <p:pic>
        <p:nvPicPr>
          <p:cNvPr id="8" name="Bild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2692" y="4546688"/>
            <a:ext cx="1032925" cy="493395"/>
          </a:xfrm>
          <a:prstGeom prst="rect">
            <a:avLst/>
          </a:prstGeom>
        </p:spPr>
      </p:pic>
    </p:spTree>
    <p:extLst>
      <p:ext uri="{BB962C8B-B14F-4D97-AF65-F5344CB8AC3E}">
        <p14:creationId xmlns:p14="http://schemas.microsoft.com/office/powerpoint/2010/main" val="8587415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992981"/>
          </a:xfrm>
          <a:prstGeom prst="rect">
            <a:avLst/>
          </a:prstGeom>
        </p:spPr>
        <p:txBody>
          <a:bodyPr/>
          <a:lstStyle>
            <a:lvl1pPr>
              <a:defRPr>
                <a:latin typeface="Arial" panose="020B0604020202020204" pitchFamily="34" charset="0"/>
                <a:cs typeface="Arial" panose="020B0604020202020204" pitchFamily="34" charset="0"/>
              </a:defRPr>
            </a:lvl1pPr>
          </a:lstStyle>
          <a:p>
            <a:r>
              <a:rPr lang="fr-CH"/>
              <a:t>Mastertitelformat bearbeiten</a:t>
            </a:r>
            <a:endParaRPr lang="de-DE"/>
          </a:p>
        </p:txBody>
      </p:sp>
      <p:sp>
        <p:nvSpPr>
          <p:cNvPr id="3" name="Inhaltsplatzhalter 2"/>
          <p:cNvSpPr>
            <a:spLocks noGrp="1"/>
          </p:cNvSpPr>
          <p:nvPr>
            <p:ph idx="1"/>
          </p:nvPr>
        </p:nvSpPr>
        <p:spPr>
          <a:xfrm>
            <a:off x="457200" y="1198960"/>
            <a:ext cx="8229600" cy="394454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CH"/>
              <a:t>Mastertextformat bearbeiten</a:t>
            </a:r>
          </a:p>
          <a:p>
            <a:pPr lvl="1"/>
            <a:r>
              <a:rPr lang="fr-CH"/>
              <a:t>Zweite Ebene</a:t>
            </a:r>
          </a:p>
          <a:p>
            <a:pPr lvl="2"/>
            <a:r>
              <a:rPr lang="fr-CH"/>
              <a:t>Dritte Ebene</a:t>
            </a:r>
          </a:p>
          <a:p>
            <a:pPr lvl="3"/>
            <a:r>
              <a:rPr lang="fr-CH"/>
              <a:t>Vierte Ebene</a:t>
            </a:r>
          </a:p>
          <a:p>
            <a:pPr lvl="4"/>
            <a:r>
              <a:rPr lang="fr-CH"/>
              <a:t>Fünfte Ebene</a:t>
            </a:r>
            <a:endParaRPr lang="de-DE"/>
          </a:p>
        </p:txBody>
      </p:sp>
    </p:spTree>
    <p:extLst>
      <p:ext uri="{BB962C8B-B14F-4D97-AF65-F5344CB8AC3E}">
        <p14:creationId xmlns:p14="http://schemas.microsoft.com/office/powerpoint/2010/main" val="59428027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LOGO_HUG_H_QUADRI.png" descr="LOGO_HUG_H_QUADRI.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849" y="4557003"/>
            <a:ext cx="1594714" cy="365760"/>
          </a:xfrm>
          <a:prstGeom prst="rect">
            <a:avLst/>
          </a:prstGeom>
          <a:ln w="12700">
            <a:miter lim="400000"/>
          </a:ln>
        </p:spPr>
      </p:pic>
      <p:pic>
        <p:nvPicPr>
          <p:cNvPr id="18" name="Bild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5257" y="4457943"/>
            <a:ext cx="1181100" cy="563880"/>
          </a:xfrm>
          <a:prstGeom prst="rect">
            <a:avLst/>
          </a:prstGeom>
        </p:spPr>
      </p:pic>
      <p:cxnSp>
        <p:nvCxnSpPr>
          <p:cNvPr id="19" name="Gerade Verbindung 18"/>
          <p:cNvCxnSpPr/>
          <p:nvPr/>
        </p:nvCxnSpPr>
        <p:spPr>
          <a:xfrm>
            <a:off x="396850" y="4313854"/>
            <a:ext cx="8350302" cy="0"/>
          </a:xfrm>
          <a:prstGeom prst="line">
            <a:avLst/>
          </a:prstGeom>
          <a:noFill/>
          <a:ln w="25400" cap="flat" cmpd="thinThick">
            <a:solidFill>
              <a:srgbClr val="FF6FCF"/>
            </a:solidFill>
            <a:prstDash val="solid"/>
            <a:bevel/>
            <a:tailEnd type="none"/>
          </a:ln>
          <a:effectLst/>
        </p:spPr>
        <p:style>
          <a:lnRef idx="0">
            <a:scrgbClr r="0" g="0" b="0"/>
          </a:lnRef>
          <a:fillRef idx="0">
            <a:scrgbClr r="0" g="0" b="0"/>
          </a:fillRef>
          <a:effectRef idx="0">
            <a:scrgbClr r="0" g="0" b="0"/>
          </a:effectRef>
          <a:fontRef idx="none"/>
        </p:style>
      </p:cxnSp>
    </p:spTree>
  </p:cSld>
  <p:clrMap bg1="lt1" tx1="dk1" bg2="lt2" tx2="dk2" accent1="accent1" accent2="accent2" accent3="accent3" accent4="accent4" accent5="accent5" accent6="accent6" hlink="hlink" folHlink="folHlink"/>
  <p:sldLayoutIdLst>
    <p:sldLayoutId id="2147483658" r:id="rId1"/>
    <p:sldLayoutId id="2147483659" r:id="rId2"/>
  </p:sldLayoutIdLst>
  <p:transition spd="med"/>
  <p:txStyles>
    <p:titleStyle>
      <a:lvl1pPr defTabSz="457025" eaLnBrk="1" hangingPunct="1">
        <a:defRPr sz="3598">
          <a:solidFill>
            <a:srgbClr val="595959"/>
          </a:solidFill>
          <a:latin typeface="Arial"/>
          <a:ea typeface="Arial"/>
          <a:cs typeface="Arial"/>
          <a:sym typeface="Arial"/>
        </a:defRPr>
      </a:lvl1pPr>
      <a:lvl2pPr defTabSz="457025" eaLnBrk="1" hangingPunct="1">
        <a:defRPr sz="3598">
          <a:solidFill>
            <a:srgbClr val="595959"/>
          </a:solidFill>
          <a:latin typeface="Arial"/>
          <a:ea typeface="Arial"/>
          <a:cs typeface="Arial"/>
          <a:sym typeface="Arial"/>
        </a:defRPr>
      </a:lvl2pPr>
      <a:lvl3pPr defTabSz="457025" eaLnBrk="1" hangingPunct="1">
        <a:defRPr sz="3598">
          <a:solidFill>
            <a:srgbClr val="595959"/>
          </a:solidFill>
          <a:latin typeface="Arial"/>
          <a:ea typeface="Arial"/>
          <a:cs typeface="Arial"/>
          <a:sym typeface="Arial"/>
        </a:defRPr>
      </a:lvl3pPr>
      <a:lvl4pPr defTabSz="457025" eaLnBrk="1" hangingPunct="1">
        <a:defRPr sz="3598">
          <a:solidFill>
            <a:srgbClr val="595959"/>
          </a:solidFill>
          <a:latin typeface="Arial"/>
          <a:ea typeface="Arial"/>
          <a:cs typeface="Arial"/>
          <a:sym typeface="Arial"/>
        </a:defRPr>
      </a:lvl4pPr>
      <a:lvl5pPr defTabSz="457025" eaLnBrk="1" hangingPunct="1">
        <a:defRPr sz="3598">
          <a:solidFill>
            <a:srgbClr val="595959"/>
          </a:solidFill>
          <a:latin typeface="Arial"/>
          <a:ea typeface="Arial"/>
          <a:cs typeface="Arial"/>
          <a:sym typeface="Arial"/>
        </a:defRPr>
      </a:lvl5pPr>
      <a:lvl6pPr indent="457025" defTabSz="457025" eaLnBrk="1" hangingPunct="1">
        <a:defRPr sz="3598">
          <a:solidFill>
            <a:srgbClr val="595959"/>
          </a:solidFill>
          <a:latin typeface="Arial"/>
          <a:ea typeface="Arial"/>
          <a:cs typeface="Arial"/>
          <a:sym typeface="Arial"/>
        </a:defRPr>
      </a:lvl6pPr>
      <a:lvl7pPr indent="914049" defTabSz="457025" eaLnBrk="1" hangingPunct="1">
        <a:defRPr sz="3598">
          <a:solidFill>
            <a:srgbClr val="595959"/>
          </a:solidFill>
          <a:latin typeface="Arial"/>
          <a:ea typeface="Arial"/>
          <a:cs typeface="Arial"/>
          <a:sym typeface="Arial"/>
        </a:defRPr>
      </a:lvl7pPr>
      <a:lvl8pPr indent="1371074" defTabSz="457025" eaLnBrk="1" hangingPunct="1">
        <a:defRPr sz="3598">
          <a:solidFill>
            <a:srgbClr val="595959"/>
          </a:solidFill>
          <a:latin typeface="Arial"/>
          <a:ea typeface="Arial"/>
          <a:cs typeface="Arial"/>
          <a:sym typeface="Arial"/>
        </a:defRPr>
      </a:lvl8pPr>
      <a:lvl9pPr indent="1828099" defTabSz="457025" eaLnBrk="1" hangingPunct="1">
        <a:defRPr sz="3598">
          <a:solidFill>
            <a:srgbClr val="595959"/>
          </a:solidFill>
          <a:latin typeface="Arial"/>
          <a:ea typeface="Arial"/>
          <a:cs typeface="Arial"/>
          <a:sym typeface="Arial"/>
        </a:defRPr>
      </a:lvl9pPr>
    </p:titleStyle>
    <p:bodyStyle>
      <a:lvl1pPr defTabSz="457025" eaLnBrk="1" hangingPunct="1">
        <a:spcBef>
          <a:spcPts val="600"/>
        </a:spcBef>
        <a:buClr>
          <a:srgbClr val="404040"/>
        </a:buClr>
        <a:buFont typeface="Arial"/>
        <a:defRPr sz="2774">
          <a:solidFill>
            <a:srgbClr val="404040"/>
          </a:solidFill>
          <a:latin typeface="Arial"/>
          <a:ea typeface="Arial"/>
          <a:cs typeface="Arial"/>
          <a:sym typeface="Arial"/>
        </a:defRPr>
      </a:lvl1pPr>
      <a:lvl2pPr indent="457025" defTabSz="457025" eaLnBrk="1" hangingPunct="1">
        <a:spcBef>
          <a:spcPts val="600"/>
        </a:spcBef>
        <a:buClr>
          <a:srgbClr val="404040"/>
        </a:buClr>
        <a:buFont typeface="Arial"/>
        <a:defRPr sz="2774">
          <a:solidFill>
            <a:srgbClr val="404040"/>
          </a:solidFill>
          <a:latin typeface="Arial"/>
          <a:ea typeface="Arial"/>
          <a:cs typeface="Arial"/>
          <a:sym typeface="Arial"/>
        </a:defRPr>
      </a:lvl2pPr>
      <a:lvl3pPr indent="914049" defTabSz="457025" eaLnBrk="1" hangingPunct="1">
        <a:spcBef>
          <a:spcPts val="600"/>
        </a:spcBef>
        <a:buClr>
          <a:srgbClr val="404040"/>
        </a:buClr>
        <a:buFont typeface="Arial"/>
        <a:defRPr sz="2774">
          <a:solidFill>
            <a:srgbClr val="404040"/>
          </a:solidFill>
          <a:latin typeface="Arial"/>
          <a:ea typeface="Arial"/>
          <a:cs typeface="Arial"/>
          <a:sym typeface="Arial"/>
        </a:defRPr>
      </a:lvl3pPr>
      <a:lvl4pPr indent="1371074" defTabSz="457025" eaLnBrk="1" hangingPunct="1">
        <a:spcBef>
          <a:spcPts val="600"/>
        </a:spcBef>
        <a:buClr>
          <a:srgbClr val="404040"/>
        </a:buClr>
        <a:buFont typeface="Arial"/>
        <a:defRPr sz="2774">
          <a:solidFill>
            <a:srgbClr val="404040"/>
          </a:solidFill>
          <a:latin typeface="Arial"/>
          <a:ea typeface="Arial"/>
          <a:cs typeface="Arial"/>
          <a:sym typeface="Arial"/>
        </a:defRPr>
      </a:lvl4pPr>
      <a:lvl5pPr indent="1828099" defTabSz="457025" eaLnBrk="1" hangingPunct="1">
        <a:spcBef>
          <a:spcPts val="600"/>
        </a:spcBef>
        <a:buClr>
          <a:srgbClr val="404040"/>
        </a:buClr>
        <a:buFont typeface="Arial"/>
        <a:defRPr sz="2774">
          <a:solidFill>
            <a:srgbClr val="404040"/>
          </a:solidFill>
          <a:latin typeface="Arial"/>
          <a:ea typeface="Arial"/>
          <a:cs typeface="Arial"/>
          <a:sym typeface="Arial"/>
        </a:defRPr>
      </a:lvl5pPr>
      <a:lvl6pPr indent="2285123" defTabSz="457025" eaLnBrk="1" hangingPunct="1">
        <a:spcBef>
          <a:spcPts val="600"/>
        </a:spcBef>
        <a:buClr>
          <a:srgbClr val="404040"/>
        </a:buClr>
        <a:buFont typeface="Arial"/>
        <a:defRPr sz="2774">
          <a:solidFill>
            <a:srgbClr val="404040"/>
          </a:solidFill>
          <a:latin typeface="Arial"/>
          <a:ea typeface="Arial"/>
          <a:cs typeface="Arial"/>
          <a:sym typeface="Arial"/>
        </a:defRPr>
      </a:lvl6pPr>
      <a:lvl7pPr indent="2742148" defTabSz="457025" eaLnBrk="1" hangingPunct="1">
        <a:spcBef>
          <a:spcPts val="600"/>
        </a:spcBef>
        <a:buClr>
          <a:srgbClr val="404040"/>
        </a:buClr>
        <a:buFont typeface="Arial"/>
        <a:defRPr sz="2774">
          <a:solidFill>
            <a:srgbClr val="404040"/>
          </a:solidFill>
          <a:latin typeface="Arial"/>
          <a:ea typeface="Arial"/>
          <a:cs typeface="Arial"/>
          <a:sym typeface="Arial"/>
        </a:defRPr>
      </a:lvl7pPr>
      <a:lvl8pPr indent="3199172" defTabSz="457025" eaLnBrk="1" hangingPunct="1">
        <a:spcBef>
          <a:spcPts val="600"/>
        </a:spcBef>
        <a:buClr>
          <a:srgbClr val="404040"/>
        </a:buClr>
        <a:buFont typeface="Arial"/>
        <a:defRPr sz="2774">
          <a:solidFill>
            <a:srgbClr val="404040"/>
          </a:solidFill>
          <a:latin typeface="Arial"/>
          <a:ea typeface="Arial"/>
          <a:cs typeface="Arial"/>
          <a:sym typeface="Arial"/>
        </a:defRPr>
      </a:lvl8pPr>
      <a:lvl9pPr indent="3656196" defTabSz="457025" eaLnBrk="1" hangingPunct="1">
        <a:spcBef>
          <a:spcPts val="600"/>
        </a:spcBef>
        <a:buClr>
          <a:srgbClr val="404040"/>
        </a:buClr>
        <a:buFont typeface="Arial"/>
        <a:defRPr sz="2774">
          <a:solidFill>
            <a:srgbClr val="404040"/>
          </a:solidFill>
          <a:latin typeface="Arial"/>
          <a:ea typeface="Arial"/>
          <a:cs typeface="Arial"/>
          <a:sym typeface="Arial"/>
        </a:defRPr>
      </a:lvl9pPr>
    </p:bodyStyle>
    <p:otherStyle>
      <a:lvl1pPr algn="r" defTabSz="457025" eaLnBrk="1" hangingPunct="1">
        <a:defRPr sz="1199">
          <a:solidFill>
            <a:schemeClr val="tx1"/>
          </a:solidFill>
          <a:latin typeface="+mn-lt"/>
          <a:ea typeface="+mn-ea"/>
          <a:cs typeface="+mn-cs"/>
          <a:sym typeface="Arial"/>
        </a:defRPr>
      </a:lvl1pPr>
      <a:lvl2pPr indent="457025" algn="r" defTabSz="457025" eaLnBrk="1" hangingPunct="1">
        <a:defRPr sz="1199">
          <a:solidFill>
            <a:schemeClr val="tx1"/>
          </a:solidFill>
          <a:latin typeface="+mn-lt"/>
          <a:ea typeface="+mn-ea"/>
          <a:cs typeface="+mn-cs"/>
          <a:sym typeface="Arial"/>
        </a:defRPr>
      </a:lvl2pPr>
      <a:lvl3pPr indent="914049" algn="r" defTabSz="457025" eaLnBrk="1" hangingPunct="1">
        <a:defRPr sz="1199">
          <a:solidFill>
            <a:schemeClr val="tx1"/>
          </a:solidFill>
          <a:latin typeface="+mn-lt"/>
          <a:ea typeface="+mn-ea"/>
          <a:cs typeface="+mn-cs"/>
          <a:sym typeface="Arial"/>
        </a:defRPr>
      </a:lvl3pPr>
      <a:lvl4pPr indent="1371074" algn="r" defTabSz="457025" eaLnBrk="1" hangingPunct="1">
        <a:defRPr sz="1199">
          <a:solidFill>
            <a:schemeClr val="tx1"/>
          </a:solidFill>
          <a:latin typeface="+mn-lt"/>
          <a:ea typeface="+mn-ea"/>
          <a:cs typeface="+mn-cs"/>
          <a:sym typeface="Arial"/>
        </a:defRPr>
      </a:lvl4pPr>
      <a:lvl5pPr indent="1828099" algn="r" defTabSz="457025" eaLnBrk="1" hangingPunct="1">
        <a:defRPr sz="1199">
          <a:solidFill>
            <a:schemeClr val="tx1"/>
          </a:solidFill>
          <a:latin typeface="+mn-lt"/>
          <a:ea typeface="+mn-ea"/>
          <a:cs typeface="+mn-cs"/>
          <a:sym typeface="Arial"/>
        </a:defRPr>
      </a:lvl5pPr>
      <a:lvl6pPr algn="r" defTabSz="457025" eaLnBrk="1" hangingPunct="1">
        <a:defRPr sz="1199">
          <a:solidFill>
            <a:schemeClr val="tx1"/>
          </a:solidFill>
          <a:latin typeface="+mn-lt"/>
          <a:ea typeface="+mn-ea"/>
          <a:cs typeface="+mn-cs"/>
          <a:sym typeface="Arial"/>
        </a:defRPr>
      </a:lvl6pPr>
      <a:lvl7pPr algn="r" defTabSz="457025" eaLnBrk="1" hangingPunct="1">
        <a:defRPr sz="1199">
          <a:solidFill>
            <a:schemeClr val="tx1"/>
          </a:solidFill>
          <a:latin typeface="+mn-lt"/>
          <a:ea typeface="+mn-ea"/>
          <a:cs typeface="+mn-cs"/>
          <a:sym typeface="Arial"/>
        </a:defRPr>
      </a:lvl7pPr>
      <a:lvl8pPr algn="r" defTabSz="457025" eaLnBrk="1" hangingPunct="1">
        <a:defRPr sz="1199">
          <a:solidFill>
            <a:schemeClr val="tx1"/>
          </a:solidFill>
          <a:latin typeface="+mn-lt"/>
          <a:ea typeface="+mn-ea"/>
          <a:cs typeface="+mn-cs"/>
          <a:sym typeface="Arial"/>
        </a:defRPr>
      </a:lvl8pPr>
      <a:lvl9pPr algn="r" defTabSz="457025" eaLnBrk="1" hangingPunct="1">
        <a:defRPr sz="1199">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4.tiff"/><Relationship Id="rId7" Type="http://schemas.microsoft.com/office/2007/relationships/hdphoto" Target="../media/hdphoto2.wdp"/><Relationship Id="rId2" Type="http://schemas.openxmlformats.org/officeDocument/2006/relationships/image" Target="../media/image33.tif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tiff"/><Relationship Id="rId10" Type="http://schemas.openxmlformats.org/officeDocument/2006/relationships/image" Target="../media/image39.tiff"/><Relationship Id="rId4" Type="http://schemas.openxmlformats.org/officeDocument/2006/relationships/image" Target="../media/image35.png"/><Relationship Id="rId9" Type="http://schemas.openxmlformats.org/officeDocument/2006/relationships/image" Target="../media/image38.tiff"/></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WHO">
            <a:extLst>
              <a:ext uri="{FF2B5EF4-FFF2-40B4-BE49-F238E27FC236}">
                <a16:creationId xmlns:a16="http://schemas.microsoft.com/office/drawing/2014/main" id="{5FAFAC24-2EE1-3242-8AAA-06523D3BDD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8410" y="4619795"/>
            <a:ext cx="314161" cy="249901"/>
          </a:xfrm>
          <a:prstGeom prst="rect">
            <a:avLst/>
          </a:prstGeom>
          <a:noFill/>
        </p:spPr>
      </p:pic>
      <p:sp>
        <p:nvSpPr>
          <p:cNvPr id="6" name="Text Box 7">
            <a:extLst>
              <a:ext uri="{FF2B5EF4-FFF2-40B4-BE49-F238E27FC236}">
                <a16:creationId xmlns:a16="http://schemas.microsoft.com/office/drawing/2014/main" id="{B83B5CF4-A9D2-0247-B6BA-EB44D6F73E47}"/>
              </a:ext>
            </a:extLst>
          </p:cNvPr>
          <p:cNvSpPr txBox="1">
            <a:spLocks noChangeArrowheads="1"/>
          </p:cNvSpPr>
          <p:nvPr/>
        </p:nvSpPr>
        <p:spPr bwMode="auto">
          <a:xfrm>
            <a:off x="4398832" y="4859196"/>
            <a:ext cx="1053321" cy="144270"/>
          </a:xfrm>
          <a:prstGeom prst="rect">
            <a:avLst/>
          </a:prstGeom>
          <a:noFill/>
          <a:ln w="9525" algn="ctr">
            <a:noFill/>
            <a:miter lim="800000"/>
            <a:headEnd/>
            <a:tailEnd/>
          </a:ln>
          <a:effectLst/>
        </p:spPr>
        <p:txBody>
          <a:bodyPr wrap="square">
            <a:spAutoFit/>
          </a:bodyPr>
          <a:lstStyle/>
          <a:p>
            <a:pPr algn="ctr" defTabSz="2776178">
              <a:lnSpc>
                <a:spcPct val="90000"/>
              </a:lnSpc>
              <a:spcBef>
                <a:spcPct val="20000"/>
              </a:spcBef>
              <a:buClr>
                <a:srgbClr val="FF9900"/>
              </a:buClr>
            </a:pPr>
            <a:r>
              <a:rPr lang="fr-CH" sz="375"/>
              <a:t>WHO collaborating center</a:t>
            </a:r>
          </a:p>
        </p:txBody>
      </p:sp>
      <p:sp>
        <p:nvSpPr>
          <p:cNvPr id="9" name="Textfeld 8">
            <a:extLst>
              <a:ext uri="{FF2B5EF4-FFF2-40B4-BE49-F238E27FC236}">
                <a16:creationId xmlns:a16="http://schemas.microsoft.com/office/drawing/2014/main" id="{52C6CC54-B7D3-DD44-A030-A91ED21F796E}"/>
              </a:ext>
            </a:extLst>
          </p:cNvPr>
          <p:cNvSpPr txBox="1"/>
          <p:nvPr/>
        </p:nvSpPr>
        <p:spPr>
          <a:xfrm>
            <a:off x="1618206" y="1066945"/>
            <a:ext cx="1582446" cy="2077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71" tIns="34271" rIns="34271" bIns="34271" numCol="1" spcCol="38100" rtlCol="0" anchor="t">
            <a:spAutoFit/>
          </a:bodyPr>
          <a:lstStyle/>
          <a:p>
            <a:pPr algn="l" defTabSz="342709" rtl="0" latinLnBrk="1" hangingPunct="0"/>
            <a:r>
              <a:rPr lang="fr-CH" sz="900" dirty="0">
                <a:solidFill>
                  <a:srgbClr val="FFFFFF"/>
                </a:solidFill>
              </a:rPr>
              <a:t>Prof. Dr. </a:t>
            </a:r>
            <a:r>
              <a:rPr lang="fr-CH" sz="900" dirty="0" err="1">
                <a:solidFill>
                  <a:srgbClr val="FFFFFF"/>
                </a:solidFill>
              </a:rPr>
              <a:t>med</a:t>
            </a:r>
            <a:r>
              <a:rPr lang="fr-CH" sz="900" dirty="0">
                <a:solidFill>
                  <a:srgbClr val="FFFFFF"/>
                </a:solidFill>
              </a:rPr>
              <a:t>. </a:t>
            </a:r>
            <a:r>
              <a:rPr lang="fr-CH" sz="900" dirty="0" err="1">
                <a:solidFill>
                  <a:srgbClr val="FFFFFF"/>
                </a:solidFill>
              </a:rPr>
              <a:t>Daniele</a:t>
            </a:r>
            <a:r>
              <a:rPr lang="fr-CH" sz="900" dirty="0">
                <a:solidFill>
                  <a:srgbClr val="FFFFFF"/>
                </a:solidFill>
              </a:rPr>
              <a:t> </a:t>
            </a:r>
            <a:r>
              <a:rPr lang="fr-CH" sz="900" dirty="0" err="1">
                <a:solidFill>
                  <a:srgbClr val="FFFFFF"/>
                </a:solidFill>
              </a:rPr>
              <a:t>Zullino</a:t>
            </a:r>
            <a:endParaRPr lang="fr-CH" sz="900" dirty="0">
              <a:solidFill>
                <a:srgbClr val="FFFFFF"/>
              </a:solidFill>
            </a:endParaRPr>
          </a:p>
        </p:txBody>
      </p:sp>
      <p:sp>
        <p:nvSpPr>
          <p:cNvPr id="11" name="Rechteck 10">
            <a:extLst>
              <a:ext uri="{FF2B5EF4-FFF2-40B4-BE49-F238E27FC236}">
                <a16:creationId xmlns:a16="http://schemas.microsoft.com/office/drawing/2014/main" id="{8CF0EF10-BF32-504A-B1B1-60C158A701A9}"/>
              </a:ext>
            </a:extLst>
          </p:cNvPr>
          <p:cNvSpPr/>
          <p:nvPr/>
        </p:nvSpPr>
        <p:spPr>
          <a:xfrm>
            <a:off x="1511994" y="312487"/>
            <a:ext cx="6826992" cy="584775"/>
          </a:xfrm>
          <a:prstGeom prst="rect">
            <a:avLst/>
          </a:prstGeom>
        </p:spPr>
        <p:txBody>
          <a:bodyPr wrap="square" anchor="ctr">
            <a:spAutoFit/>
          </a:bodyPr>
          <a:lstStyle/>
          <a:p>
            <a:pPr algn="l"/>
            <a:r>
              <a:rPr lang="fr-CH" sz="1600" b="1" dirty="0" err="1">
                <a:solidFill>
                  <a:schemeClr val="bg1"/>
                </a:solidFill>
              </a:rPr>
              <a:t>Dépendance</a:t>
            </a:r>
            <a:r>
              <a:rPr lang="fr-CH" sz="1600" b="1" dirty="0">
                <a:solidFill>
                  <a:schemeClr val="bg1"/>
                </a:solidFill>
              </a:rPr>
              <a:t> affective et codépendance, les troubles invisibles : Quelles </a:t>
            </a:r>
            <a:r>
              <a:rPr lang="fr-CH" sz="1600" b="1" dirty="0" err="1">
                <a:solidFill>
                  <a:schemeClr val="bg1"/>
                </a:solidFill>
              </a:rPr>
              <a:t>définitions</a:t>
            </a:r>
            <a:r>
              <a:rPr lang="fr-CH" sz="1600" b="1" dirty="0">
                <a:solidFill>
                  <a:schemeClr val="bg1"/>
                </a:solidFill>
              </a:rPr>
              <a:t> ? Quelles </a:t>
            </a:r>
            <a:r>
              <a:rPr lang="fr-CH" sz="1600" b="1" dirty="0" err="1">
                <a:solidFill>
                  <a:schemeClr val="bg1"/>
                </a:solidFill>
              </a:rPr>
              <a:t>clés</a:t>
            </a:r>
            <a:r>
              <a:rPr lang="fr-CH" sz="1600" b="1" dirty="0">
                <a:solidFill>
                  <a:schemeClr val="bg1"/>
                </a:solidFill>
              </a:rPr>
              <a:t> pour s’en sortir ?</a:t>
            </a:r>
          </a:p>
        </p:txBody>
      </p:sp>
      <p:pic>
        <p:nvPicPr>
          <p:cNvPr id="2" name="Image 1">
            <a:extLst>
              <a:ext uri="{FF2B5EF4-FFF2-40B4-BE49-F238E27FC236}">
                <a16:creationId xmlns:a16="http://schemas.microsoft.com/office/drawing/2014/main" id="{896EC4DD-7368-FD40-BB93-C7EE7A8B0ED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1634418" y="1619160"/>
            <a:ext cx="5528828" cy="2488609"/>
          </a:xfrm>
          <a:prstGeom prst="rect">
            <a:avLst/>
          </a:prstGeom>
        </p:spPr>
      </p:pic>
    </p:spTree>
    <p:extLst>
      <p:ext uri="{BB962C8B-B14F-4D97-AF65-F5344CB8AC3E}">
        <p14:creationId xmlns:p14="http://schemas.microsoft.com/office/powerpoint/2010/main" val="1778383502"/>
      </p:ext>
    </p:extLst>
  </p:cSld>
  <p:clrMapOvr>
    <a:masterClrMapping/>
  </p:clrMapOvr>
  <mc:AlternateContent xmlns:mc="http://schemas.openxmlformats.org/markup-compatibility/2006" xmlns:p15="http://schemas.microsoft.com/office/powerpoint/2012/main">
    <mc:Choice Requires="p15">
      <p:transition spd="med" advTm="40628">
        <p15:prstTrans prst="pageCurlDouble"/>
      </p:transition>
    </mc:Choice>
    <mc:Fallback xmlns="">
      <p:transition spd="med" advTm="4062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58332F78-F339-4F4E-AEB9-FBB244064173}"/>
              </a:ext>
            </a:extLst>
          </p:cNvPr>
          <p:cNvSpPr/>
          <p:nvPr/>
        </p:nvSpPr>
        <p:spPr>
          <a:xfrm>
            <a:off x="2561853" y="225192"/>
            <a:ext cx="4572000" cy="584775"/>
          </a:xfrm>
          <a:prstGeom prst="rect">
            <a:avLst/>
          </a:prstGeom>
        </p:spPr>
        <p:txBody>
          <a:bodyPr>
            <a:spAutoFit/>
          </a:bodyPr>
          <a:lstStyle/>
          <a:p>
            <a:pPr algn="ctr"/>
            <a:r>
              <a:rPr lang="fr-CH" sz="3200" b="1" dirty="0">
                <a:solidFill>
                  <a:schemeClr val="bg1">
                    <a:lumMod val="50000"/>
                  </a:schemeClr>
                </a:solidFill>
                <a:latin typeface="Arial" panose="020B0604020202020204" pitchFamily="34" charset="0"/>
                <a:cs typeface="Arial" panose="020B0604020202020204" pitchFamily="34" charset="0"/>
              </a:rPr>
              <a:t>Problèmes du terme</a:t>
            </a:r>
            <a:endParaRPr lang="fr-CH" sz="2800" b="1" dirty="0">
              <a:solidFill>
                <a:schemeClr val="bg1">
                  <a:lumMod val="50000"/>
                </a:schemeClr>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8F7748B9-5FB2-4D46-8FBC-262C22B36C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63627"/>
            <a:ext cx="2624759" cy="2504490"/>
          </a:xfrm>
          <a:prstGeom prst="rect">
            <a:avLst/>
          </a:prstGeom>
        </p:spPr>
      </p:pic>
      <p:sp>
        <p:nvSpPr>
          <p:cNvPr id="2" name="Rectangle 1">
            <a:extLst>
              <a:ext uri="{FF2B5EF4-FFF2-40B4-BE49-F238E27FC236}">
                <a16:creationId xmlns:a16="http://schemas.microsoft.com/office/drawing/2014/main" id="{5B260389-8F13-034F-BE97-F3165425AF5D}"/>
              </a:ext>
            </a:extLst>
          </p:cNvPr>
          <p:cNvSpPr/>
          <p:nvPr/>
        </p:nvSpPr>
        <p:spPr>
          <a:xfrm>
            <a:off x="2295307" y="1284536"/>
            <a:ext cx="6521034" cy="2262671"/>
          </a:xfrm>
          <a:prstGeom prst="rect">
            <a:avLst/>
          </a:prstGeom>
          <a:solidFill>
            <a:srgbClr val="FFFFFF">
              <a:alpha val="80000"/>
            </a:srgbClr>
          </a:solidFill>
        </p:spPr>
        <p:txBody>
          <a:bodyPr wrap="square">
            <a:spAutoFit/>
          </a:bodyPr>
          <a:lstStyle/>
          <a:p>
            <a:pPr marL="342900" indent="-342900">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Le </a:t>
            </a:r>
            <a:r>
              <a:rPr lang="fr-CH" sz="1600" dirty="0" err="1">
                <a:latin typeface="Arial" panose="020B0604020202020204" pitchFamily="34" charset="0"/>
                <a:cs typeface="Arial" panose="020B0604020202020204" pitchFamily="34" charset="0"/>
              </a:rPr>
              <a:t>co</a:t>
            </a:r>
            <a:r>
              <a:rPr lang="fr-CH" sz="1600" dirty="0">
                <a:latin typeface="Arial" panose="020B0604020202020204" pitchFamily="34" charset="0"/>
                <a:cs typeface="Arial" panose="020B0604020202020204" pitchFamily="34" charset="0"/>
              </a:rPr>
              <a:t>-dépendant n’est pas dépendant du même produit que le dépendant  !</a:t>
            </a:r>
          </a:p>
          <a:p>
            <a:pPr marL="342900" indent="-342900">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Est-il dépendant de la dépendance du dépendant ? (Dépendance-dépendant)</a:t>
            </a:r>
          </a:p>
          <a:p>
            <a:pPr marL="342900" indent="-342900">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Dépendant de 2ème niveau ? </a:t>
            </a:r>
          </a:p>
          <a:p>
            <a:pPr marL="579438" indent="-220663">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Dépendance secondaire (Dépendances en chaine) ?</a:t>
            </a:r>
          </a:p>
        </p:txBody>
      </p:sp>
    </p:spTree>
    <p:extLst>
      <p:ext uri="{BB962C8B-B14F-4D97-AF65-F5344CB8AC3E}">
        <p14:creationId xmlns:p14="http://schemas.microsoft.com/office/powerpoint/2010/main" val="43212222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78F6195-C1D6-534A-B253-5B934821EAD7}"/>
              </a:ext>
            </a:extLst>
          </p:cNvPr>
          <p:cNvSpPr/>
          <p:nvPr/>
        </p:nvSpPr>
        <p:spPr>
          <a:xfrm>
            <a:off x="316657" y="4044356"/>
            <a:ext cx="2090637" cy="246221"/>
          </a:xfrm>
          <a:prstGeom prst="rect">
            <a:avLst/>
          </a:prstGeom>
        </p:spPr>
        <p:txBody>
          <a:bodyPr wrap="none">
            <a:spAutoFit/>
          </a:bodyPr>
          <a:lstStyle/>
          <a:p>
            <a:r>
              <a:rPr lang="de-CH" sz="1000" dirty="0" err="1">
                <a:latin typeface="Arial" panose="020B0604020202020204" pitchFamily="34" charset="0"/>
                <a:cs typeface="Arial" panose="020B0604020202020204" pitchFamily="34" charset="0"/>
              </a:rPr>
              <a:t>Capell-Sowder</a:t>
            </a:r>
            <a:r>
              <a:rPr lang="de-CH" sz="1000" dirty="0">
                <a:latin typeface="Arial" panose="020B0604020202020204" pitchFamily="34" charset="0"/>
                <a:cs typeface="Arial" panose="020B0604020202020204" pitchFamily="34" charset="0"/>
              </a:rPr>
              <a:t>, 1984; Miller, 1994</a:t>
            </a:r>
          </a:p>
        </p:txBody>
      </p:sp>
      <p:sp>
        <p:nvSpPr>
          <p:cNvPr id="2" name="Rechteck 1">
            <a:extLst>
              <a:ext uri="{FF2B5EF4-FFF2-40B4-BE49-F238E27FC236}">
                <a16:creationId xmlns:a16="http://schemas.microsoft.com/office/drawing/2014/main" id="{E6B471E9-E9B6-474A-B497-75955B2CBE42}"/>
              </a:ext>
            </a:extLst>
          </p:cNvPr>
          <p:cNvSpPr/>
          <p:nvPr/>
        </p:nvSpPr>
        <p:spPr>
          <a:xfrm>
            <a:off x="3471621" y="1658483"/>
            <a:ext cx="5315918" cy="1702967"/>
          </a:xfrm>
          <a:prstGeom prst="rect">
            <a:avLst/>
          </a:prstGeom>
        </p:spPr>
        <p:txBody>
          <a:bodyPr wrap="square">
            <a:spAutoFit/>
          </a:bodyPr>
          <a:lstStyle/>
          <a:p>
            <a:pPr marL="342900" indent="-342900">
              <a:lnSpc>
                <a:spcPct val="150000"/>
              </a:lnSpc>
              <a:buClr>
                <a:srgbClr val="FF40FF"/>
              </a:buClr>
              <a:buFont typeface="Arial" panose="020B0604020202020204" pitchFamily="34" charset="0"/>
              <a:buChar char="•"/>
            </a:pPr>
            <a:r>
              <a:rPr lang="fr-CH" sz="1800" b="1" dirty="0">
                <a:solidFill>
                  <a:schemeClr val="tx1">
                    <a:lumMod val="95000"/>
                    <a:lumOff val="5000"/>
                  </a:schemeClr>
                </a:solidFill>
                <a:latin typeface="Arial" panose="020B0604020202020204" pitchFamily="34" charset="0"/>
                <a:cs typeface="Arial" panose="020B0604020202020204" pitchFamily="34" charset="0"/>
              </a:rPr>
              <a:t>Tolérance</a:t>
            </a:r>
            <a:r>
              <a:rPr lang="fr-CH" sz="1800" dirty="0">
                <a:solidFill>
                  <a:schemeClr val="tx1">
                    <a:lumMod val="95000"/>
                    <a:lumOff val="5000"/>
                  </a:schemeClr>
                </a:solidFill>
                <a:latin typeface="Arial" panose="020B0604020202020204" pitchFamily="34" charset="0"/>
                <a:cs typeface="Arial" panose="020B0604020202020204" pitchFamily="34" charset="0"/>
              </a:rPr>
              <a:t> de comportements inacceptables </a:t>
            </a:r>
          </a:p>
          <a:p>
            <a:pPr marL="342900" indent="-342900">
              <a:lnSpc>
                <a:spcPct val="150000"/>
              </a:lnSpc>
              <a:buClr>
                <a:srgbClr val="FF40FF"/>
              </a:buClr>
              <a:buFont typeface="Arial" panose="020B0604020202020204" pitchFamily="34" charset="0"/>
              <a:buChar char="•"/>
            </a:pPr>
            <a:r>
              <a:rPr lang="fr-CH" sz="1800" b="1" dirty="0">
                <a:solidFill>
                  <a:schemeClr val="tx1">
                    <a:lumMod val="95000"/>
                    <a:lumOff val="5000"/>
                  </a:schemeClr>
                </a:solidFill>
                <a:latin typeface="Arial" panose="020B0604020202020204" pitchFamily="34" charset="0"/>
                <a:cs typeface="Arial" panose="020B0604020202020204" pitchFamily="34" charset="0"/>
              </a:rPr>
              <a:t>Perte de contrôle </a:t>
            </a:r>
            <a:r>
              <a:rPr lang="fr-CH" sz="1800" dirty="0">
                <a:solidFill>
                  <a:schemeClr val="tx1">
                    <a:lumMod val="95000"/>
                    <a:lumOff val="5000"/>
                  </a:schemeClr>
                </a:solidFill>
                <a:latin typeface="Arial" panose="020B0604020202020204" pitchFamily="34" charset="0"/>
                <a:cs typeface="Arial" panose="020B0604020202020204" pitchFamily="34" charset="0"/>
              </a:rPr>
              <a:t>sur les émotions</a:t>
            </a:r>
          </a:p>
          <a:p>
            <a:pPr marL="342900" indent="-342900">
              <a:lnSpc>
                <a:spcPct val="150000"/>
              </a:lnSpc>
              <a:buClr>
                <a:srgbClr val="FF40FF"/>
              </a:buClr>
              <a:buFont typeface="Arial" panose="020B0604020202020204" pitchFamily="34" charset="0"/>
              <a:buChar char="•"/>
            </a:pPr>
            <a:endParaRPr lang="fr-CH" sz="18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lnSpc>
                <a:spcPct val="150000"/>
              </a:lnSpc>
              <a:buClr>
                <a:srgbClr val="FF40FF"/>
              </a:buClr>
              <a:buFont typeface="Arial" panose="020B0604020202020204" pitchFamily="34" charset="0"/>
              <a:buChar char="•"/>
            </a:pPr>
            <a:r>
              <a:rPr lang="fr-CH" sz="1800" dirty="0">
                <a:solidFill>
                  <a:schemeClr val="tx1">
                    <a:lumMod val="95000"/>
                    <a:lumOff val="5000"/>
                  </a:schemeClr>
                </a:solidFill>
                <a:latin typeface="Arial" panose="020B0604020202020204" pitchFamily="34" charset="0"/>
                <a:cs typeface="Arial" panose="020B0604020202020204" pitchFamily="34" charset="0"/>
              </a:rPr>
              <a:t>Mais : est-ce une conduite de consommation ?</a:t>
            </a:r>
          </a:p>
        </p:txBody>
      </p:sp>
      <p:sp>
        <p:nvSpPr>
          <p:cNvPr id="4" name="Textfeld 3">
            <a:extLst>
              <a:ext uri="{FF2B5EF4-FFF2-40B4-BE49-F238E27FC236}">
                <a16:creationId xmlns:a16="http://schemas.microsoft.com/office/drawing/2014/main" id="{1A5FD9DC-F8B8-A74F-A322-F020CBD09E34}"/>
              </a:ext>
            </a:extLst>
          </p:cNvPr>
          <p:cNvSpPr txBox="1"/>
          <p:nvPr/>
        </p:nvSpPr>
        <p:spPr>
          <a:xfrm>
            <a:off x="1083902" y="258540"/>
            <a:ext cx="7270578"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de-DE" sz="4000" b="1" dirty="0" err="1">
                <a:solidFill>
                  <a:schemeClr val="bg1">
                    <a:lumMod val="50000"/>
                  </a:schemeClr>
                </a:solidFill>
              </a:rPr>
              <a:t>Quand</a:t>
            </a:r>
            <a:r>
              <a:rPr lang="de-DE" sz="4000" b="1" dirty="0">
                <a:solidFill>
                  <a:schemeClr val="bg1">
                    <a:lumMod val="50000"/>
                  </a:schemeClr>
                </a:solidFill>
              </a:rPr>
              <a:t> </a:t>
            </a:r>
            <a:r>
              <a:rPr lang="de-DE" sz="4000" b="1" dirty="0" err="1">
                <a:solidFill>
                  <a:schemeClr val="bg1">
                    <a:lumMod val="50000"/>
                  </a:schemeClr>
                </a:solidFill>
              </a:rPr>
              <a:t>même</a:t>
            </a:r>
            <a:r>
              <a:rPr lang="de-DE" sz="4000" b="1" dirty="0">
                <a:solidFill>
                  <a:schemeClr val="bg1">
                    <a:lumMod val="50000"/>
                  </a:schemeClr>
                </a:solidFill>
              </a:rPr>
              <a:t> </a:t>
            </a:r>
            <a:r>
              <a:rPr lang="de-DE" sz="4000" b="1" dirty="0" err="1">
                <a:solidFill>
                  <a:schemeClr val="bg1">
                    <a:lumMod val="50000"/>
                  </a:schemeClr>
                </a:solidFill>
              </a:rPr>
              <a:t>une</a:t>
            </a:r>
            <a:r>
              <a:rPr lang="de-DE" sz="4000" b="1" dirty="0">
                <a:solidFill>
                  <a:schemeClr val="bg1">
                    <a:lumMod val="50000"/>
                  </a:schemeClr>
                </a:solidFill>
              </a:rPr>
              <a:t> </a:t>
            </a:r>
            <a:r>
              <a:rPr kumimoji="0" lang="de-DE" sz="4000" b="1" i="0" u="none" strike="noStrike" cap="none" spc="0" normalizeH="0" baseline="0" dirty="0" err="1">
                <a:ln>
                  <a:noFill/>
                </a:ln>
                <a:solidFill>
                  <a:schemeClr val="bg1">
                    <a:lumMod val="50000"/>
                  </a:schemeClr>
                </a:solidFill>
                <a:effectLst/>
                <a:uFillTx/>
                <a:latin typeface="Arial"/>
                <a:ea typeface="Arial"/>
                <a:cs typeface="Arial"/>
                <a:sym typeface="Arial"/>
              </a:rPr>
              <a:t>addiction</a:t>
            </a:r>
            <a:r>
              <a:rPr kumimoji="0" lang="de-DE" sz="4000" b="1" i="0" u="none" strike="noStrike" cap="none" spc="0" normalizeH="0" baseline="0" dirty="0">
                <a:ln>
                  <a:noFill/>
                </a:ln>
                <a:solidFill>
                  <a:schemeClr val="bg1">
                    <a:lumMod val="50000"/>
                  </a:schemeClr>
                </a:solidFill>
                <a:effectLst/>
                <a:uFillTx/>
                <a:latin typeface="Arial"/>
                <a:ea typeface="Arial"/>
                <a:cs typeface="Arial"/>
                <a:sym typeface="Arial"/>
              </a:rPr>
              <a:t> ?</a:t>
            </a:r>
          </a:p>
        </p:txBody>
      </p:sp>
      <p:pic>
        <p:nvPicPr>
          <p:cNvPr id="5" name="Grafik 4">
            <a:extLst>
              <a:ext uri="{FF2B5EF4-FFF2-40B4-BE49-F238E27FC236}">
                <a16:creationId xmlns:a16="http://schemas.microsoft.com/office/drawing/2014/main" id="{711FBB33-DCC2-FA4C-8E6E-3A40B26DCE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106" y="1239318"/>
            <a:ext cx="3370991" cy="2541299"/>
          </a:xfrm>
          <a:prstGeom prst="rect">
            <a:avLst/>
          </a:prstGeom>
          <a:ln>
            <a:solidFill>
              <a:schemeClr val="tx1"/>
            </a:solidFill>
          </a:ln>
        </p:spPr>
      </p:pic>
    </p:spTree>
    <p:extLst>
      <p:ext uri="{BB962C8B-B14F-4D97-AF65-F5344CB8AC3E}">
        <p14:creationId xmlns:p14="http://schemas.microsoft.com/office/powerpoint/2010/main" val="73569087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37BAA7-1156-A944-91F3-4D5636610652}"/>
              </a:ext>
            </a:extLst>
          </p:cNvPr>
          <p:cNvSpPr txBox="1"/>
          <p:nvPr/>
        </p:nvSpPr>
        <p:spPr>
          <a:xfrm>
            <a:off x="362606" y="4025462"/>
            <a:ext cx="2732477"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000" b="0" i="0" u="none" strike="noStrike" cap="none" spc="0" normalizeH="0" baseline="0" dirty="0" err="1">
                <a:ln>
                  <a:noFill/>
                </a:ln>
                <a:solidFill>
                  <a:srgbClr val="000000"/>
                </a:solidFill>
                <a:effectLst/>
                <a:uFillTx/>
                <a:latin typeface="Arial"/>
                <a:ea typeface="Arial"/>
                <a:cs typeface="Arial"/>
                <a:sym typeface="Arial"/>
              </a:rPr>
              <a:t>Cernak</a:t>
            </a:r>
            <a:r>
              <a:rPr kumimoji="0" lang="fr-CH" sz="1000" b="0" i="0" u="none" strike="noStrike" cap="none" spc="0" normalizeH="0" baseline="0" dirty="0">
                <a:ln>
                  <a:noFill/>
                </a:ln>
                <a:solidFill>
                  <a:srgbClr val="000000"/>
                </a:solidFill>
                <a:effectLst/>
                <a:uFillTx/>
                <a:latin typeface="Arial"/>
                <a:ea typeface="Arial"/>
                <a:cs typeface="Arial"/>
                <a:sym typeface="Arial"/>
              </a:rPr>
              <a:t>, 1986; </a:t>
            </a:r>
            <a:r>
              <a:rPr kumimoji="0" lang="fr-CH" sz="1000" b="0" i="0" u="none" strike="noStrike" cap="none" spc="0" normalizeH="0" baseline="0" dirty="0" err="1">
                <a:ln>
                  <a:noFill/>
                </a:ln>
                <a:solidFill>
                  <a:srgbClr val="000000"/>
                </a:solidFill>
                <a:effectLst/>
                <a:uFillTx/>
                <a:latin typeface="Arial"/>
                <a:ea typeface="Arial"/>
                <a:cs typeface="Arial"/>
                <a:sym typeface="Arial"/>
              </a:rPr>
              <a:t>Rennert</a:t>
            </a:r>
            <a:r>
              <a:rPr kumimoji="0" lang="fr-CH" sz="1000" b="0" i="0" u="none" strike="noStrike" cap="none" spc="0" normalizeH="0" baseline="0" dirty="0">
                <a:ln>
                  <a:noFill/>
                </a:ln>
                <a:solidFill>
                  <a:srgbClr val="000000"/>
                </a:solidFill>
                <a:effectLst/>
                <a:uFillTx/>
                <a:latin typeface="Arial"/>
                <a:ea typeface="Arial"/>
                <a:cs typeface="Arial"/>
                <a:sym typeface="Arial"/>
              </a:rPr>
              <a:t>, 2012; Armstrong, 2011</a:t>
            </a:r>
          </a:p>
        </p:txBody>
      </p:sp>
      <p:sp>
        <p:nvSpPr>
          <p:cNvPr id="3" name="ZoneTexte 2">
            <a:extLst>
              <a:ext uri="{FF2B5EF4-FFF2-40B4-BE49-F238E27FC236}">
                <a16:creationId xmlns:a16="http://schemas.microsoft.com/office/drawing/2014/main" id="{3850ED0A-97D1-A241-805C-575BB192FA4D}"/>
              </a:ext>
            </a:extLst>
          </p:cNvPr>
          <p:cNvSpPr txBox="1"/>
          <p:nvPr/>
        </p:nvSpPr>
        <p:spPr>
          <a:xfrm>
            <a:off x="3644256" y="147870"/>
            <a:ext cx="243592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3200" b="1" i="0" u="none" strike="noStrike" cap="none" spc="0" normalizeH="0" baseline="0" dirty="0">
                <a:ln>
                  <a:noFill/>
                </a:ln>
                <a:solidFill>
                  <a:schemeClr val="bg1">
                    <a:lumMod val="50000"/>
                  </a:schemeClr>
                </a:solidFill>
                <a:effectLst/>
                <a:uFillTx/>
                <a:latin typeface="Arial"/>
                <a:ea typeface="Arial"/>
                <a:cs typeface="Arial"/>
                <a:sym typeface="Arial"/>
              </a:rPr>
              <a:t>C’est quoi ?</a:t>
            </a:r>
          </a:p>
        </p:txBody>
      </p:sp>
      <p:pic>
        <p:nvPicPr>
          <p:cNvPr id="2" name="Grafik 1">
            <a:extLst>
              <a:ext uri="{FF2B5EF4-FFF2-40B4-BE49-F238E27FC236}">
                <a16:creationId xmlns:a16="http://schemas.microsoft.com/office/drawing/2014/main" id="{13A2A1B0-1D1A-C743-9D3A-777782773E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04446"/>
            <a:ext cx="3063165" cy="3078006"/>
          </a:xfrm>
          <a:prstGeom prst="rect">
            <a:avLst/>
          </a:prstGeom>
        </p:spPr>
      </p:pic>
      <p:sp>
        <p:nvSpPr>
          <p:cNvPr id="5" name="ZoneTexte 4">
            <a:extLst>
              <a:ext uri="{FF2B5EF4-FFF2-40B4-BE49-F238E27FC236}">
                <a16:creationId xmlns:a16="http://schemas.microsoft.com/office/drawing/2014/main" id="{B02A4D6F-ED96-1B47-9640-2C2C9CCCB1B2}"/>
              </a:ext>
            </a:extLst>
          </p:cNvPr>
          <p:cNvSpPr txBox="1"/>
          <p:nvPr/>
        </p:nvSpPr>
        <p:spPr>
          <a:xfrm>
            <a:off x="2863121" y="1050788"/>
            <a:ext cx="5621312" cy="2585321"/>
          </a:xfrm>
          <a:prstGeom prst="rect">
            <a:avLst/>
          </a:prstGeom>
          <a:solidFill>
            <a:srgbClr val="FFFFFF">
              <a:alpha val="80000"/>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1" hangingPunct="0">
              <a:lnSpc>
                <a:spcPct val="150000"/>
              </a:lnSpc>
              <a:spcBef>
                <a:spcPts val="0"/>
              </a:spcBef>
              <a:spcAft>
                <a:spcPts val="0"/>
              </a:spcAft>
              <a:buClr>
                <a:srgbClr val="FF40FF"/>
              </a:buClr>
              <a:buSzTx/>
              <a:buFont typeface="Arial" panose="020B0604020202020204" pitchFamily="34" charset="0"/>
              <a:buChar char="•"/>
              <a:tabLst/>
            </a:pPr>
            <a:r>
              <a:rPr kumimoji="0" lang="fr-CH" sz="1200" b="0" i="0" u="none" strike="noStrike" cap="none" spc="0" normalizeH="0" baseline="0" dirty="0">
                <a:ln>
                  <a:noFill/>
                </a:ln>
                <a:solidFill>
                  <a:srgbClr val="000000"/>
                </a:solidFill>
                <a:effectLst/>
                <a:uFillTx/>
                <a:sym typeface="Arial"/>
              </a:rPr>
              <a:t>Troubles de la personnalité propre</a:t>
            </a:r>
          </a:p>
          <a:p>
            <a:pPr marL="493713" lvl="2" indent="-223838" algn="l" defTabSz="457200" rtl="0" latinLnBrk="1" hangingPunct="0">
              <a:lnSpc>
                <a:spcPct val="150000"/>
              </a:lnSpc>
              <a:buClr>
                <a:srgbClr val="FF40FF"/>
              </a:buClr>
              <a:buFont typeface="Arial" panose="020B0604020202020204" pitchFamily="34" charset="0"/>
              <a:buChar char="•"/>
            </a:pPr>
            <a:r>
              <a:rPr lang="fr-CH" sz="1200" i="1" dirty="0">
                <a:solidFill>
                  <a:srgbClr val="000000"/>
                </a:solidFill>
              </a:rPr>
              <a:t>Patron</a:t>
            </a:r>
            <a:r>
              <a:rPr lang="fr-CH" sz="1200" dirty="0">
                <a:solidFill>
                  <a:srgbClr val="000000"/>
                </a:solidFill>
              </a:rPr>
              <a:t> reconnaissable de traits de personnalité propre à provoquer des            dysfonctionnements</a:t>
            </a:r>
          </a:p>
          <a:p>
            <a:pPr marL="285750" lvl="2" indent="-285750" algn="l" defTabSz="457200" rtl="0" latinLnBrk="1" hangingPunct="0">
              <a:lnSpc>
                <a:spcPct val="150000"/>
              </a:lnSpc>
              <a:buClr>
                <a:srgbClr val="FF40FF"/>
              </a:buClr>
              <a:buFont typeface="Arial" panose="020B0604020202020204" pitchFamily="34" charset="0"/>
              <a:buChar char="•"/>
            </a:pPr>
            <a:r>
              <a:rPr kumimoji="0" lang="fr-CH" sz="1200" b="0" i="0" u="none" strike="noStrike" cap="none" spc="0" normalizeH="0" baseline="0" dirty="0">
                <a:ln>
                  <a:noFill/>
                </a:ln>
                <a:solidFill>
                  <a:srgbClr val="000000"/>
                </a:solidFill>
                <a:effectLst/>
                <a:uFillTx/>
                <a:sym typeface="Arial"/>
              </a:rPr>
              <a:t>Expression de certains troubles de la personnalité</a:t>
            </a:r>
          </a:p>
          <a:p>
            <a:pPr marL="493713" lvl="2" indent="-223838" algn="l" defTabSz="457200" rtl="0" latinLnBrk="1" hangingPunct="0">
              <a:lnSpc>
                <a:spcPct val="150000"/>
              </a:lnSpc>
              <a:buClr>
                <a:srgbClr val="FF40FF"/>
              </a:buClr>
              <a:buFont typeface="Arial" panose="020B0604020202020204" pitchFamily="34" charset="0"/>
              <a:buChar char="•"/>
            </a:pPr>
            <a:r>
              <a:rPr lang="fr-CH" sz="1200" dirty="0">
                <a:solidFill>
                  <a:srgbClr val="000000"/>
                </a:solidFill>
              </a:rPr>
              <a:t>Personnalité dépendante</a:t>
            </a:r>
          </a:p>
          <a:p>
            <a:pPr marL="493713" lvl="2" indent="-223838" algn="l" defTabSz="457200" rtl="0" latinLnBrk="1" hangingPunct="0">
              <a:lnSpc>
                <a:spcPct val="150000"/>
              </a:lnSpc>
              <a:buClr>
                <a:srgbClr val="FF40FF"/>
              </a:buClr>
              <a:buFont typeface="Arial" panose="020B0604020202020204" pitchFamily="34" charset="0"/>
              <a:buChar char="•"/>
            </a:pPr>
            <a:r>
              <a:rPr lang="fr-CH" sz="1200" dirty="0">
                <a:solidFill>
                  <a:srgbClr val="000000"/>
                </a:solidFill>
              </a:rPr>
              <a:t>Personnalité évitante</a:t>
            </a:r>
          </a:p>
          <a:p>
            <a:pPr marL="271463" lvl="2" indent="-265113" algn="l" defTabSz="457200" rtl="0" latinLnBrk="1" hangingPunct="0">
              <a:lnSpc>
                <a:spcPct val="150000"/>
              </a:lnSpc>
              <a:buClr>
                <a:srgbClr val="FF40FF"/>
              </a:buClr>
              <a:buFont typeface="Arial" panose="020B0604020202020204" pitchFamily="34" charset="0"/>
              <a:buChar char="•"/>
            </a:pPr>
            <a:r>
              <a:rPr kumimoji="0" lang="fr-CH" sz="1200" b="0" i="0" u="none" strike="noStrike" cap="none" spc="0" normalizeH="0" baseline="0" dirty="0">
                <a:ln>
                  <a:noFill/>
                </a:ln>
                <a:solidFill>
                  <a:srgbClr val="000000"/>
                </a:solidFill>
                <a:effectLst/>
                <a:uFillTx/>
                <a:sym typeface="Arial"/>
              </a:rPr>
              <a:t>Une réaction</a:t>
            </a:r>
          </a:p>
          <a:p>
            <a:pPr marL="490538" lvl="2" indent="-219075" algn="l" defTabSz="457200" rtl="0" latinLnBrk="1" hangingPunct="0">
              <a:lnSpc>
                <a:spcPct val="150000"/>
              </a:lnSpc>
              <a:buClr>
                <a:srgbClr val="FF40FF"/>
              </a:buClr>
              <a:buFont typeface="Arial" panose="020B0604020202020204" pitchFamily="34" charset="0"/>
              <a:buChar char="•"/>
            </a:pPr>
            <a:r>
              <a:rPr kumimoji="0" lang="fr-CH" sz="1200" b="0" i="0" u="none" strike="noStrike" cap="none" spc="0" normalizeH="0" baseline="0" dirty="0">
                <a:ln>
                  <a:noFill/>
                </a:ln>
                <a:solidFill>
                  <a:srgbClr val="000000"/>
                </a:solidFill>
                <a:effectLst/>
                <a:uFillTx/>
                <a:sym typeface="Arial"/>
              </a:rPr>
              <a:t>Physiologique</a:t>
            </a:r>
          </a:p>
          <a:p>
            <a:pPr marL="490538" lvl="2" indent="-219075" algn="l" defTabSz="457200" rtl="0" latinLnBrk="1" hangingPunct="0">
              <a:lnSpc>
                <a:spcPct val="150000"/>
              </a:lnSpc>
              <a:buClr>
                <a:srgbClr val="FF40FF"/>
              </a:buClr>
              <a:buFont typeface="Arial" panose="020B0604020202020204" pitchFamily="34" charset="0"/>
              <a:buChar char="•"/>
            </a:pPr>
            <a:r>
              <a:rPr lang="fr-CH" sz="1200" dirty="0">
                <a:solidFill>
                  <a:srgbClr val="000000"/>
                </a:solidFill>
              </a:rPr>
              <a:t>Dysfonctionnelle</a:t>
            </a:r>
            <a:endParaRPr kumimoji="0" lang="fr-CH" sz="12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93085173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02CF818-2421-EA4C-87FB-CFAC0BC29503}"/>
              </a:ext>
            </a:extLst>
          </p:cNvPr>
          <p:cNvSpPr/>
          <p:nvPr/>
        </p:nvSpPr>
        <p:spPr>
          <a:xfrm>
            <a:off x="436347" y="264952"/>
            <a:ext cx="8153400" cy="584775"/>
          </a:xfrm>
          <a:prstGeom prst="rect">
            <a:avLst/>
          </a:prstGeom>
        </p:spPr>
        <p:txBody>
          <a:bodyPr wrap="square">
            <a:spAutoFit/>
          </a:bodyPr>
          <a:lstStyle/>
          <a:p>
            <a:pPr algn="ctr"/>
            <a:r>
              <a:rPr lang="fr-CH" sz="3200" b="1" dirty="0">
                <a:solidFill>
                  <a:schemeClr val="bg1">
                    <a:lumMod val="50000"/>
                  </a:schemeClr>
                </a:solidFill>
                <a:latin typeface="Arial" panose="020B0604020202020204" pitchFamily="34" charset="0"/>
              </a:rPr>
              <a:t>Codépendance : un trouble ?  </a:t>
            </a:r>
            <a:endParaRPr lang="fr-CH" sz="2800" dirty="0">
              <a:solidFill>
                <a:schemeClr val="bg1">
                  <a:lumMod val="50000"/>
                </a:schemeClr>
              </a:solidFill>
            </a:endParaRPr>
          </a:p>
        </p:txBody>
      </p:sp>
      <p:sp>
        <p:nvSpPr>
          <p:cNvPr id="6" name="ZoneTexte 3">
            <a:extLst>
              <a:ext uri="{FF2B5EF4-FFF2-40B4-BE49-F238E27FC236}">
                <a16:creationId xmlns:a16="http://schemas.microsoft.com/office/drawing/2014/main" id="{9A284846-F776-A74E-BB8F-E84BA2354103}"/>
              </a:ext>
            </a:extLst>
          </p:cNvPr>
          <p:cNvSpPr txBox="1"/>
          <p:nvPr/>
        </p:nvSpPr>
        <p:spPr>
          <a:xfrm>
            <a:off x="362606" y="4056078"/>
            <a:ext cx="2811024"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000" b="0" i="0" u="none" strike="noStrike" cap="none" spc="0" normalizeH="0" baseline="0" dirty="0" err="1">
                <a:ln>
                  <a:noFill/>
                </a:ln>
                <a:solidFill>
                  <a:srgbClr val="000000"/>
                </a:solidFill>
                <a:effectLst/>
                <a:uFillTx/>
                <a:latin typeface="Arial"/>
                <a:ea typeface="Arial"/>
                <a:cs typeface="Arial"/>
                <a:sym typeface="Arial"/>
              </a:rPr>
              <a:t>Schaef</a:t>
            </a:r>
            <a:r>
              <a:rPr lang="fr-CH" sz="1000" dirty="0">
                <a:solidFill>
                  <a:srgbClr val="000000"/>
                </a:solidFill>
              </a:rPr>
              <a:t>,  1986; van </a:t>
            </a:r>
            <a:r>
              <a:rPr lang="fr-CH" sz="1000" dirty="0" err="1">
                <a:solidFill>
                  <a:srgbClr val="000000"/>
                </a:solidFill>
              </a:rPr>
              <a:t>Wormer</a:t>
            </a:r>
            <a:r>
              <a:rPr lang="fr-CH" sz="1000" dirty="0">
                <a:solidFill>
                  <a:srgbClr val="000000"/>
                </a:solidFill>
              </a:rPr>
              <a:t>, 1989; </a:t>
            </a:r>
            <a:r>
              <a:rPr lang="fr-CH" sz="1000" dirty="0" err="1">
                <a:solidFill>
                  <a:srgbClr val="000000"/>
                </a:solidFill>
              </a:rPr>
              <a:t>Wetzel</a:t>
            </a:r>
            <a:r>
              <a:rPr lang="fr-CH" sz="1000" dirty="0">
                <a:solidFill>
                  <a:srgbClr val="000000"/>
                </a:solidFill>
              </a:rPr>
              <a:t>, 1991</a:t>
            </a:r>
            <a:endParaRPr kumimoji="0" lang="fr-CH" sz="1000" b="0" i="0" u="none" strike="noStrike" cap="none" spc="0" normalizeH="0" baseline="0" dirty="0">
              <a:ln>
                <a:noFill/>
              </a:ln>
              <a:solidFill>
                <a:srgbClr val="000000"/>
              </a:solidFill>
              <a:effectLst/>
              <a:uFillTx/>
              <a:latin typeface="Arial"/>
              <a:ea typeface="Arial"/>
              <a:cs typeface="Arial"/>
              <a:sym typeface="Arial"/>
            </a:endParaRPr>
          </a:p>
        </p:txBody>
      </p:sp>
      <p:pic>
        <p:nvPicPr>
          <p:cNvPr id="3" name="Grafik 2">
            <a:extLst>
              <a:ext uri="{FF2B5EF4-FFF2-40B4-BE49-F238E27FC236}">
                <a16:creationId xmlns:a16="http://schemas.microsoft.com/office/drawing/2014/main" id="{C21DC04F-D403-E043-B1CD-83280DC17F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61903"/>
            <a:ext cx="2420911" cy="2629550"/>
          </a:xfrm>
          <a:prstGeom prst="rect">
            <a:avLst/>
          </a:prstGeom>
        </p:spPr>
      </p:pic>
      <p:sp>
        <p:nvSpPr>
          <p:cNvPr id="2" name="Rectangle 1">
            <a:extLst>
              <a:ext uri="{FF2B5EF4-FFF2-40B4-BE49-F238E27FC236}">
                <a16:creationId xmlns:a16="http://schemas.microsoft.com/office/drawing/2014/main" id="{A83B8824-EF51-BA4E-B11E-18615246544F}"/>
              </a:ext>
            </a:extLst>
          </p:cNvPr>
          <p:cNvSpPr/>
          <p:nvPr/>
        </p:nvSpPr>
        <p:spPr>
          <a:xfrm>
            <a:off x="2173574" y="1291766"/>
            <a:ext cx="6205699" cy="2169823"/>
          </a:xfrm>
          <a:prstGeom prst="rect">
            <a:avLst/>
          </a:prstGeom>
          <a:solidFill>
            <a:srgbClr val="FFFFFF">
              <a:alpha val="80000"/>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285750" indent="-285750" algn="l" defTabSz="457200" rtl="0" latinLnBrk="1" hangingPunct="0">
              <a:lnSpc>
                <a:spcPct val="150000"/>
              </a:lnSpc>
              <a:buClr>
                <a:srgbClr val="FF40FF"/>
              </a:buClr>
              <a:buFont typeface="Arial" panose="020B0604020202020204" pitchFamily="34" charset="0"/>
              <a:buChar char="•"/>
            </a:pPr>
            <a:r>
              <a:rPr lang="fr-CH" sz="1400" dirty="0">
                <a:solidFill>
                  <a:srgbClr val="000000"/>
                </a:solidFill>
              </a:rPr>
              <a:t>Un début</a:t>
            </a:r>
          </a:p>
          <a:p>
            <a:pPr marL="285750" indent="-285750" algn="l" defTabSz="457200" rtl="0" latinLnBrk="1" hangingPunct="0">
              <a:lnSpc>
                <a:spcPct val="150000"/>
              </a:lnSpc>
              <a:buClr>
                <a:srgbClr val="FF40FF"/>
              </a:buClr>
              <a:buFont typeface="Arial" panose="020B0604020202020204" pitchFamily="34" charset="0"/>
              <a:buChar char="•"/>
            </a:pPr>
            <a:r>
              <a:rPr lang="fr-CH" sz="1400" dirty="0">
                <a:solidFill>
                  <a:srgbClr val="000000"/>
                </a:solidFill>
              </a:rPr>
              <a:t>Une évolution définie </a:t>
            </a:r>
          </a:p>
          <a:p>
            <a:pPr marL="285750" indent="-285750" algn="l" defTabSz="457200" rtl="0" latinLnBrk="1" hangingPunct="0">
              <a:lnSpc>
                <a:spcPct val="150000"/>
              </a:lnSpc>
              <a:buClr>
                <a:srgbClr val="FF40FF"/>
              </a:buClr>
              <a:buFont typeface="Arial" panose="020B0604020202020204" pitchFamily="34" charset="0"/>
              <a:buChar char="•"/>
            </a:pPr>
            <a:r>
              <a:rPr lang="fr-CH" sz="1400" dirty="0">
                <a:solidFill>
                  <a:srgbClr val="000000"/>
                </a:solidFill>
              </a:rPr>
              <a:t>Un </a:t>
            </a:r>
            <a:r>
              <a:rPr lang="fr-CH" sz="1400" i="1" dirty="0" err="1">
                <a:solidFill>
                  <a:srgbClr val="000000"/>
                </a:solidFill>
              </a:rPr>
              <a:t>outcome</a:t>
            </a:r>
            <a:r>
              <a:rPr lang="fr-CH" sz="1400" dirty="0">
                <a:solidFill>
                  <a:srgbClr val="000000"/>
                </a:solidFill>
              </a:rPr>
              <a:t> prévisible </a:t>
            </a:r>
          </a:p>
          <a:p>
            <a:pPr marL="285750" indent="-285750" algn="l" defTabSz="457200" rtl="0" latinLnBrk="1" hangingPunct="0">
              <a:lnSpc>
                <a:spcPct val="150000"/>
              </a:lnSpc>
              <a:buClr>
                <a:srgbClr val="FF40FF"/>
              </a:buClr>
              <a:buFont typeface="Arial" panose="020B0604020202020204" pitchFamily="34" charset="0"/>
              <a:buChar char="•"/>
            </a:pPr>
            <a:r>
              <a:rPr lang="fr-CH" sz="1400" dirty="0">
                <a:solidFill>
                  <a:srgbClr val="000000"/>
                </a:solidFill>
              </a:rPr>
              <a:t>Une étiologie : apprentissage dans petite enfance → relations addictives</a:t>
            </a:r>
          </a:p>
          <a:p>
            <a:pPr marL="450850" indent="-184150" algn="l" defTabSz="457200" rtl="0" latinLnBrk="1" hangingPunct="0">
              <a:lnSpc>
                <a:spcPct val="150000"/>
              </a:lnSpc>
              <a:buClr>
                <a:srgbClr val="FF40FF"/>
              </a:buClr>
              <a:buFont typeface="Arial" panose="020B0604020202020204" pitchFamily="34" charset="0"/>
              <a:buChar char="•"/>
            </a:pPr>
            <a:r>
              <a:rPr lang="fr-CH" sz="1400" dirty="0">
                <a:solidFill>
                  <a:srgbClr val="000000"/>
                </a:solidFill>
              </a:rPr>
              <a:t>socialisés à être dépendants, à n’avoir aucune estime de soi et à vivre  par procuration à travers d'autres</a:t>
            </a:r>
          </a:p>
        </p:txBody>
      </p:sp>
    </p:spTree>
    <p:extLst>
      <p:ext uri="{BB962C8B-B14F-4D97-AF65-F5344CB8AC3E}">
        <p14:creationId xmlns:p14="http://schemas.microsoft.com/office/powerpoint/2010/main" val="35184120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a:extLst>
              <a:ext uri="{FF2B5EF4-FFF2-40B4-BE49-F238E27FC236}">
                <a16:creationId xmlns:a16="http://schemas.microsoft.com/office/drawing/2014/main" id="{A3451A2E-D46E-3F43-8D5D-EAA050E38FBC}"/>
              </a:ext>
            </a:extLst>
          </p:cNvPr>
          <p:cNvSpPr/>
          <p:nvPr/>
        </p:nvSpPr>
        <p:spPr>
          <a:xfrm>
            <a:off x="1224278" y="1248391"/>
            <a:ext cx="1689316" cy="944620"/>
          </a:xfrm>
          <a:prstGeom prst="roundRect">
            <a:avLst/>
          </a:prstGeom>
          <a:solidFill>
            <a:schemeClr val="accent2">
              <a:lumMod val="75000"/>
            </a:schemeClr>
          </a:solidFill>
        </p:spPr>
        <p:txBody>
          <a:bodyPr wrap="square" rtlCol="0" anchor="ctr">
            <a:noAutofit/>
          </a:bodyPr>
          <a:lstStyle/>
          <a:p>
            <a:pPr algn="ctr"/>
            <a:r>
              <a:rPr lang="fr-CH" sz="1200">
                <a:solidFill>
                  <a:schemeClr val="bg1"/>
                </a:solidFill>
                <a:latin typeface="Arial" panose="020B0604020202020204" pitchFamily="34" charset="0"/>
                <a:cs typeface="Arial" panose="020B0604020202020204" pitchFamily="34" charset="0"/>
              </a:rPr>
              <a:t>partie du caractère de l’individu</a:t>
            </a:r>
            <a:endParaRPr lang="fr-CH" sz="1200">
              <a:solidFill>
                <a:schemeClr val="bg1"/>
              </a:solidFill>
            </a:endParaRPr>
          </a:p>
        </p:txBody>
      </p:sp>
      <p:sp>
        <p:nvSpPr>
          <p:cNvPr id="2" name="Rechteck 1">
            <a:extLst>
              <a:ext uri="{FF2B5EF4-FFF2-40B4-BE49-F238E27FC236}">
                <a16:creationId xmlns:a16="http://schemas.microsoft.com/office/drawing/2014/main" id="{A963B3CD-C906-E545-ABE1-4440354EA8D0}"/>
              </a:ext>
            </a:extLst>
          </p:cNvPr>
          <p:cNvSpPr/>
          <p:nvPr/>
        </p:nvSpPr>
        <p:spPr>
          <a:xfrm>
            <a:off x="316657" y="4044356"/>
            <a:ext cx="1842171" cy="246221"/>
          </a:xfrm>
          <a:prstGeom prst="rect">
            <a:avLst/>
          </a:prstGeom>
        </p:spPr>
        <p:txBody>
          <a:bodyPr wrap="none">
            <a:spAutoFit/>
          </a:bodyPr>
          <a:lstStyle/>
          <a:p>
            <a:r>
              <a:rPr lang="fr-CH" sz="1000" dirty="0" err="1">
                <a:latin typeface="Arial" panose="020B0604020202020204" pitchFamily="34" charset="0"/>
                <a:cs typeface="Arial" panose="020B0604020202020204" pitchFamily="34" charset="0"/>
              </a:rPr>
              <a:t>Cermak</a:t>
            </a:r>
            <a:r>
              <a:rPr lang="fr-CH" sz="1000" dirty="0">
                <a:latin typeface="Arial" panose="020B0604020202020204" pitchFamily="34" charset="0"/>
                <a:cs typeface="Arial" panose="020B0604020202020204" pitchFamily="34" charset="0"/>
              </a:rPr>
              <a:t>, 1991; </a:t>
            </a:r>
            <a:r>
              <a:rPr lang="de-CH" sz="1000" dirty="0">
                <a:latin typeface="Arial" panose="020B0604020202020204" pitchFamily="34" charset="0"/>
                <a:cs typeface="Arial" panose="020B0604020202020204" pitchFamily="34" charset="0"/>
              </a:rPr>
              <a:t>Morgan, 1991</a:t>
            </a:r>
          </a:p>
        </p:txBody>
      </p:sp>
      <p:sp>
        <p:nvSpPr>
          <p:cNvPr id="4" name="Rectangle 3">
            <a:extLst>
              <a:ext uri="{FF2B5EF4-FFF2-40B4-BE49-F238E27FC236}">
                <a16:creationId xmlns:a16="http://schemas.microsoft.com/office/drawing/2014/main" id="{0B14995D-91EF-DD41-9591-B19AE0E5A528}"/>
              </a:ext>
            </a:extLst>
          </p:cNvPr>
          <p:cNvSpPr/>
          <p:nvPr/>
        </p:nvSpPr>
        <p:spPr>
          <a:xfrm>
            <a:off x="2594661" y="196922"/>
            <a:ext cx="402770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defTabSz="457200" rtl="0" latinLnBrk="1" hangingPunct="0"/>
            <a:r>
              <a:rPr lang="fr-CH" sz="2800" b="1">
                <a:solidFill>
                  <a:schemeClr val="bg1">
                    <a:lumMod val="50000"/>
                  </a:schemeClr>
                </a:solidFill>
              </a:rPr>
              <a:t>Primaire vs secondaire</a:t>
            </a:r>
          </a:p>
        </p:txBody>
      </p:sp>
      <p:sp>
        <p:nvSpPr>
          <p:cNvPr id="7" name="Textfeld 6">
            <a:extLst>
              <a:ext uri="{FF2B5EF4-FFF2-40B4-BE49-F238E27FC236}">
                <a16:creationId xmlns:a16="http://schemas.microsoft.com/office/drawing/2014/main" id="{8A5A06CD-4400-704F-8C09-B8EA3CEF0635}"/>
              </a:ext>
            </a:extLst>
          </p:cNvPr>
          <p:cNvSpPr txBox="1"/>
          <p:nvPr/>
        </p:nvSpPr>
        <p:spPr>
          <a:xfrm>
            <a:off x="1662896" y="940616"/>
            <a:ext cx="81208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400" b="1" i="0" u="none" strike="noStrike" cap="none" spc="0" normalizeH="0" baseline="0" dirty="0">
                <a:ln>
                  <a:noFill/>
                </a:ln>
                <a:solidFill>
                  <a:srgbClr val="000000"/>
                </a:solidFill>
                <a:effectLst/>
                <a:uFillTx/>
                <a:latin typeface="Arial"/>
                <a:ea typeface="Arial"/>
                <a:cs typeface="Arial"/>
                <a:sym typeface="Arial"/>
              </a:rPr>
              <a:t>Primaire</a:t>
            </a:r>
          </a:p>
        </p:txBody>
      </p:sp>
      <p:pic>
        <p:nvPicPr>
          <p:cNvPr id="8" name="Grafik 7">
            <a:extLst>
              <a:ext uri="{FF2B5EF4-FFF2-40B4-BE49-F238E27FC236}">
                <a16:creationId xmlns:a16="http://schemas.microsoft.com/office/drawing/2014/main" id="{99B92DF9-5817-6C43-ADD1-D3BF6ADF2C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4657" y="2500785"/>
            <a:ext cx="547711" cy="958991"/>
          </a:xfrm>
          <a:prstGeom prst="rect">
            <a:avLst/>
          </a:prstGeom>
        </p:spPr>
      </p:pic>
      <p:sp>
        <p:nvSpPr>
          <p:cNvPr id="9" name="Textfeld 8">
            <a:extLst>
              <a:ext uri="{FF2B5EF4-FFF2-40B4-BE49-F238E27FC236}">
                <a16:creationId xmlns:a16="http://schemas.microsoft.com/office/drawing/2014/main" id="{27EA6C52-D96A-A84C-9EDF-DBA97FAE5067}"/>
              </a:ext>
            </a:extLst>
          </p:cNvPr>
          <p:cNvSpPr txBox="1"/>
          <p:nvPr/>
        </p:nvSpPr>
        <p:spPr>
          <a:xfrm>
            <a:off x="1371510" y="2853487"/>
            <a:ext cx="1394847" cy="6001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1100" b="0" i="0" u="none" strike="noStrike" cap="none" spc="0" normalizeH="0" baseline="0" dirty="0">
                <a:ln>
                  <a:noFill/>
                </a:ln>
                <a:solidFill>
                  <a:srgbClr val="000000"/>
                </a:solidFill>
                <a:effectLst/>
                <a:uFillTx/>
                <a:latin typeface="Arial"/>
                <a:ea typeface="Arial"/>
                <a:cs typeface="Arial"/>
                <a:sym typeface="Arial"/>
              </a:rPr>
              <a:t>Co-dépendance une </a:t>
            </a:r>
            <a:r>
              <a:rPr kumimoji="0" lang="fr-CH" sz="1100" b="1" i="0" u="none" strike="noStrike" cap="none" spc="0" normalizeH="0" baseline="0" dirty="0">
                <a:ln>
                  <a:noFill/>
                </a:ln>
                <a:solidFill>
                  <a:srgbClr val="000000"/>
                </a:solidFill>
                <a:effectLst/>
                <a:uFillTx/>
                <a:latin typeface="Arial"/>
                <a:ea typeface="Arial"/>
                <a:cs typeface="Arial"/>
                <a:sym typeface="Arial"/>
              </a:rPr>
              <a:t>manifestation</a:t>
            </a:r>
            <a:r>
              <a:rPr kumimoji="0" lang="fr-CH" sz="1100" b="0" i="0" u="none" strike="noStrike" cap="none" spc="0" normalizeH="0" baseline="0" dirty="0">
                <a:ln>
                  <a:noFill/>
                </a:ln>
                <a:solidFill>
                  <a:srgbClr val="000000"/>
                </a:solidFill>
                <a:effectLst/>
                <a:uFillTx/>
                <a:latin typeface="Arial"/>
                <a:ea typeface="Arial"/>
                <a:cs typeface="Arial"/>
                <a:sym typeface="Arial"/>
              </a:rPr>
              <a:t> de la  structure personnelle </a:t>
            </a:r>
          </a:p>
        </p:txBody>
      </p:sp>
      <p:pic>
        <p:nvPicPr>
          <p:cNvPr id="11" name="Grafik 10">
            <a:extLst>
              <a:ext uri="{FF2B5EF4-FFF2-40B4-BE49-F238E27FC236}">
                <a16:creationId xmlns:a16="http://schemas.microsoft.com/office/drawing/2014/main" id="{043910AE-2D37-B44A-8908-92CE6756C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1785532" y="2444938"/>
            <a:ext cx="566805" cy="111694"/>
          </a:xfrm>
          <a:prstGeom prst="rect">
            <a:avLst/>
          </a:prstGeom>
        </p:spPr>
      </p:pic>
      <p:pic>
        <p:nvPicPr>
          <p:cNvPr id="14" name="Grafik 13">
            <a:extLst>
              <a:ext uri="{FF2B5EF4-FFF2-40B4-BE49-F238E27FC236}">
                <a16:creationId xmlns:a16="http://schemas.microsoft.com/office/drawing/2014/main" id="{46E8C09B-AC80-2F44-829D-BEC0FA30C0EE}"/>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20733868" flipH="1">
            <a:off x="2961646" y="2904742"/>
            <a:ext cx="1032565" cy="516283"/>
          </a:xfrm>
          <a:prstGeom prst="rect">
            <a:avLst/>
          </a:prstGeom>
        </p:spPr>
      </p:pic>
      <p:sp>
        <p:nvSpPr>
          <p:cNvPr id="15" name="Abgerundetes Rechteck 14">
            <a:extLst>
              <a:ext uri="{FF2B5EF4-FFF2-40B4-BE49-F238E27FC236}">
                <a16:creationId xmlns:a16="http://schemas.microsoft.com/office/drawing/2014/main" id="{ABA521A5-1A19-B044-892E-A7AF170094E7}"/>
              </a:ext>
            </a:extLst>
          </p:cNvPr>
          <p:cNvSpPr/>
          <p:nvPr/>
        </p:nvSpPr>
        <p:spPr>
          <a:xfrm>
            <a:off x="6252139" y="1248391"/>
            <a:ext cx="1689316" cy="944620"/>
          </a:xfrm>
          <a:prstGeom prst="roundRect">
            <a:avLst/>
          </a:prstGeom>
          <a:solidFill>
            <a:schemeClr val="bg1"/>
          </a:solidFill>
          <a:ln>
            <a:solidFill>
              <a:schemeClr val="tx1"/>
            </a:solidFill>
          </a:ln>
        </p:spPr>
        <p:txBody>
          <a:bodyPr wrap="square" rtlCol="0" anchor="ctr">
            <a:noAutofit/>
          </a:bodyPr>
          <a:lstStyle/>
          <a:p>
            <a:pPr algn="ctr"/>
            <a:r>
              <a:rPr lang="fr-CH" sz="1200" dirty="0">
                <a:solidFill>
                  <a:schemeClr val="tx1"/>
                </a:solidFill>
                <a:latin typeface="Arial" panose="020B0604020202020204" pitchFamily="34" charset="0"/>
                <a:cs typeface="Arial" panose="020B0604020202020204" pitchFamily="34" charset="0"/>
              </a:rPr>
              <a:t>pas de tendance </a:t>
            </a:r>
          </a:p>
          <a:p>
            <a:pPr algn="ctr"/>
            <a:r>
              <a:rPr lang="fr-CH" sz="1200" dirty="0">
                <a:solidFill>
                  <a:schemeClr val="tx1"/>
                </a:solidFill>
                <a:latin typeface="Arial" panose="020B0604020202020204" pitchFamily="34" charset="0"/>
                <a:cs typeface="Arial" panose="020B0604020202020204" pitchFamily="34" charset="0"/>
              </a:rPr>
              <a:t>aux conduites</a:t>
            </a:r>
          </a:p>
          <a:p>
            <a:pPr algn="ctr"/>
            <a:r>
              <a:rPr lang="fr-CH" sz="1200" dirty="0">
                <a:solidFill>
                  <a:schemeClr val="tx1"/>
                </a:solidFill>
                <a:latin typeface="Arial" panose="020B0604020202020204" pitchFamily="34" charset="0"/>
                <a:cs typeface="Arial" panose="020B0604020202020204" pitchFamily="34" charset="0"/>
              </a:rPr>
              <a:t>spécifiques </a:t>
            </a:r>
            <a:endParaRPr lang="fr-CH" sz="1200" dirty="0">
              <a:solidFill>
                <a:schemeClr val="tx1"/>
              </a:solidFill>
            </a:endParaRPr>
          </a:p>
        </p:txBody>
      </p:sp>
      <p:sp>
        <p:nvSpPr>
          <p:cNvPr id="16" name="Textfeld 15">
            <a:extLst>
              <a:ext uri="{FF2B5EF4-FFF2-40B4-BE49-F238E27FC236}">
                <a16:creationId xmlns:a16="http://schemas.microsoft.com/office/drawing/2014/main" id="{DE34A55E-F854-E04F-8FA2-8244694E8DEF}"/>
              </a:ext>
            </a:extLst>
          </p:cNvPr>
          <p:cNvSpPr txBox="1"/>
          <p:nvPr/>
        </p:nvSpPr>
        <p:spPr>
          <a:xfrm>
            <a:off x="6568124" y="940616"/>
            <a:ext cx="105733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400" b="1" i="0" u="none" strike="noStrike" cap="none" spc="0" normalizeH="0" baseline="0" dirty="0">
                <a:ln>
                  <a:noFill/>
                </a:ln>
                <a:solidFill>
                  <a:srgbClr val="000000"/>
                </a:solidFill>
                <a:effectLst/>
                <a:uFillTx/>
                <a:latin typeface="Arial"/>
                <a:ea typeface="Arial"/>
                <a:cs typeface="Arial"/>
                <a:sym typeface="Arial"/>
              </a:rPr>
              <a:t>Secondaire</a:t>
            </a:r>
          </a:p>
        </p:txBody>
      </p:sp>
      <p:sp>
        <p:nvSpPr>
          <p:cNvPr id="17" name="Textfeld 16">
            <a:extLst>
              <a:ext uri="{FF2B5EF4-FFF2-40B4-BE49-F238E27FC236}">
                <a16:creationId xmlns:a16="http://schemas.microsoft.com/office/drawing/2014/main" id="{FEAD30BC-1BE6-E54A-9508-851079F24F1C}"/>
              </a:ext>
            </a:extLst>
          </p:cNvPr>
          <p:cNvSpPr txBox="1"/>
          <p:nvPr/>
        </p:nvSpPr>
        <p:spPr>
          <a:xfrm>
            <a:off x="6399371" y="2853487"/>
            <a:ext cx="1394847" cy="6001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1100" b="0" i="0" u="none" strike="noStrike" cap="none" spc="0" normalizeH="0" baseline="0" dirty="0">
                <a:ln>
                  <a:noFill/>
                </a:ln>
                <a:solidFill>
                  <a:srgbClr val="000000"/>
                </a:solidFill>
                <a:effectLst/>
                <a:uFillTx/>
                <a:latin typeface="Arial"/>
                <a:ea typeface="Arial"/>
                <a:cs typeface="Arial"/>
                <a:sym typeface="Arial"/>
              </a:rPr>
              <a:t>Co-dépendance </a:t>
            </a:r>
          </a:p>
          <a:p>
            <a:pPr marL="0" marR="0" indent="0" algn="ctr" defTabSz="457200" rtl="0" fontAlgn="auto" latinLnBrk="1" hangingPunct="0">
              <a:lnSpc>
                <a:spcPct val="100000"/>
              </a:lnSpc>
              <a:spcBef>
                <a:spcPts val="0"/>
              </a:spcBef>
              <a:spcAft>
                <a:spcPts val="0"/>
              </a:spcAft>
              <a:buClrTx/>
              <a:buSzTx/>
              <a:buFontTx/>
              <a:buNone/>
              <a:tabLst/>
            </a:pPr>
            <a:r>
              <a:rPr kumimoji="0" lang="fr-CH" sz="1100" b="1" i="0" u="none" strike="noStrike" cap="none" spc="0" normalizeH="0" baseline="0" dirty="0">
                <a:ln>
                  <a:noFill/>
                </a:ln>
                <a:solidFill>
                  <a:srgbClr val="000000"/>
                </a:solidFill>
                <a:effectLst/>
                <a:uFillTx/>
                <a:latin typeface="Arial"/>
                <a:ea typeface="Arial"/>
                <a:cs typeface="Arial"/>
                <a:sym typeface="Arial"/>
              </a:rPr>
              <a:t>déclenchée</a:t>
            </a:r>
            <a:r>
              <a:rPr kumimoji="0" lang="fr-CH" sz="1100" b="0" i="0" u="none" strike="noStrike" cap="none" spc="0" normalizeH="0" baseline="0" dirty="0">
                <a:ln>
                  <a:noFill/>
                </a:ln>
                <a:solidFill>
                  <a:srgbClr val="000000"/>
                </a:solidFill>
                <a:effectLst/>
                <a:uFillTx/>
                <a:latin typeface="Arial"/>
                <a:ea typeface="Arial"/>
                <a:cs typeface="Arial"/>
                <a:sym typeface="Arial"/>
              </a:rPr>
              <a:t> par </a:t>
            </a:r>
          </a:p>
          <a:p>
            <a:pPr marL="0" marR="0" indent="0" algn="ctr" defTabSz="457200" rtl="0" fontAlgn="auto" latinLnBrk="1" hangingPunct="0">
              <a:lnSpc>
                <a:spcPct val="100000"/>
              </a:lnSpc>
              <a:spcBef>
                <a:spcPts val="0"/>
              </a:spcBef>
              <a:spcAft>
                <a:spcPts val="0"/>
              </a:spcAft>
              <a:buClrTx/>
              <a:buSzTx/>
              <a:buFontTx/>
              <a:buNone/>
              <a:tabLst/>
            </a:pPr>
            <a:r>
              <a:rPr kumimoji="0" lang="fr-CH" sz="1100" b="0" i="0" u="none" strike="noStrike" cap="none" spc="0" normalizeH="0" baseline="0" dirty="0">
                <a:ln>
                  <a:noFill/>
                </a:ln>
                <a:solidFill>
                  <a:srgbClr val="000000"/>
                </a:solidFill>
                <a:effectLst/>
                <a:uFillTx/>
                <a:latin typeface="Arial"/>
                <a:ea typeface="Arial"/>
                <a:cs typeface="Arial"/>
                <a:sym typeface="Arial"/>
              </a:rPr>
              <a:t>addiction du proche</a:t>
            </a:r>
          </a:p>
        </p:txBody>
      </p:sp>
      <p:pic>
        <p:nvPicPr>
          <p:cNvPr id="18" name="Grafik 17">
            <a:extLst>
              <a:ext uri="{FF2B5EF4-FFF2-40B4-BE49-F238E27FC236}">
                <a16:creationId xmlns:a16="http://schemas.microsoft.com/office/drawing/2014/main" id="{862A189A-DE2B-4248-83E5-29399D6B9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6813393" y="2444938"/>
            <a:ext cx="566805" cy="111694"/>
          </a:xfrm>
          <a:prstGeom prst="rect">
            <a:avLst/>
          </a:prstGeom>
        </p:spPr>
      </p:pic>
      <p:pic>
        <p:nvPicPr>
          <p:cNvPr id="19" name="Grafik 18">
            <a:extLst>
              <a:ext uri="{FF2B5EF4-FFF2-40B4-BE49-F238E27FC236}">
                <a16:creationId xmlns:a16="http://schemas.microsoft.com/office/drawing/2014/main" id="{DB134944-06E9-014A-AE2C-EA77A804DEF1}"/>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866132">
            <a:off x="5120228" y="2889470"/>
            <a:ext cx="1032565" cy="516283"/>
          </a:xfrm>
          <a:prstGeom prst="rect">
            <a:avLst/>
          </a:prstGeom>
        </p:spPr>
      </p:pic>
      <p:sp>
        <p:nvSpPr>
          <p:cNvPr id="21" name="Textfeld 20">
            <a:extLst>
              <a:ext uri="{FF2B5EF4-FFF2-40B4-BE49-F238E27FC236}">
                <a16:creationId xmlns:a16="http://schemas.microsoft.com/office/drawing/2014/main" id="{9674A3D8-3E91-5A42-927D-B3E3F3AB7B1F}"/>
              </a:ext>
            </a:extLst>
          </p:cNvPr>
          <p:cNvSpPr txBox="1"/>
          <p:nvPr/>
        </p:nvSpPr>
        <p:spPr>
          <a:xfrm>
            <a:off x="4204639" y="2380116"/>
            <a:ext cx="847346"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7200" b="0" i="0" u="none" strike="noStrike" cap="none" spc="0" normalizeH="0" baseline="0" dirty="0">
                <a:ln>
                  <a:noFill/>
                </a:ln>
                <a:solidFill>
                  <a:srgbClr val="C00000"/>
                </a:solidFill>
                <a:effectLst/>
                <a:uFillTx/>
                <a:latin typeface="Arial"/>
                <a:ea typeface="Arial"/>
                <a:cs typeface="Arial"/>
                <a:sym typeface="Arial"/>
              </a:rPr>
              <a:t>✘</a:t>
            </a:r>
          </a:p>
        </p:txBody>
      </p:sp>
      <p:sp>
        <p:nvSpPr>
          <p:cNvPr id="22" name="Textfeld 21">
            <a:extLst>
              <a:ext uri="{FF2B5EF4-FFF2-40B4-BE49-F238E27FC236}">
                <a16:creationId xmlns:a16="http://schemas.microsoft.com/office/drawing/2014/main" id="{661C053A-3F91-4F46-80FA-44831B4D6D9F}"/>
              </a:ext>
            </a:extLst>
          </p:cNvPr>
          <p:cNvSpPr txBox="1"/>
          <p:nvPr/>
        </p:nvSpPr>
        <p:spPr>
          <a:xfrm>
            <a:off x="3113178" y="2668822"/>
            <a:ext cx="8281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800" i="0" u="none" strike="noStrike" cap="none" spc="0" normalizeH="0" baseline="0" dirty="0">
                <a:ln>
                  <a:noFill/>
                </a:ln>
                <a:solidFill>
                  <a:srgbClr val="C00000"/>
                </a:solidFill>
                <a:effectLst/>
                <a:uFillTx/>
                <a:latin typeface="Bradley Hand" pitchFamily="2" charset="77"/>
                <a:ea typeface="Ayuthaya" pitchFamily="2" charset="-34"/>
                <a:cs typeface="Ayuthaya" pitchFamily="2" charset="-34"/>
                <a:sym typeface="Arial"/>
              </a:rPr>
              <a:t>persiste</a:t>
            </a:r>
          </a:p>
        </p:txBody>
      </p:sp>
      <p:sp>
        <p:nvSpPr>
          <p:cNvPr id="23" name="Textfeld 22">
            <a:extLst>
              <a:ext uri="{FF2B5EF4-FFF2-40B4-BE49-F238E27FC236}">
                <a16:creationId xmlns:a16="http://schemas.microsoft.com/office/drawing/2014/main" id="{3BD3F4F6-BE5B-9444-A044-8401A40F02F1}"/>
              </a:ext>
            </a:extLst>
          </p:cNvPr>
          <p:cNvSpPr txBox="1"/>
          <p:nvPr/>
        </p:nvSpPr>
        <p:spPr>
          <a:xfrm>
            <a:off x="5090764" y="2668822"/>
            <a:ext cx="102527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800" i="0" u="none" strike="noStrike" cap="none" spc="0" normalizeH="0" baseline="0" dirty="0">
                <a:ln>
                  <a:noFill/>
                </a:ln>
                <a:solidFill>
                  <a:srgbClr val="C00000"/>
                </a:solidFill>
                <a:effectLst/>
                <a:uFillTx/>
                <a:latin typeface="Bradley Hand" pitchFamily="2" charset="77"/>
                <a:ea typeface="Ayuthaya" pitchFamily="2" charset="-34"/>
                <a:cs typeface="Ayuthaya" pitchFamily="2" charset="-34"/>
                <a:sym typeface="Arial"/>
              </a:rPr>
              <a:t>s‘estompe</a:t>
            </a:r>
          </a:p>
        </p:txBody>
      </p:sp>
    </p:spTree>
    <p:extLst>
      <p:ext uri="{BB962C8B-B14F-4D97-AF65-F5344CB8AC3E}">
        <p14:creationId xmlns:p14="http://schemas.microsoft.com/office/powerpoint/2010/main" val="278529318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5" grpId="0" animBg="1"/>
      <p:bldP spid="16" grpId="0"/>
      <p:bldP spid="17"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37BAA7-1156-A944-91F3-4D5636610652}"/>
              </a:ext>
            </a:extLst>
          </p:cNvPr>
          <p:cNvSpPr txBox="1"/>
          <p:nvPr/>
        </p:nvSpPr>
        <p:spPr>
          <a:xfrm>
            <a:off x="362606" y="4025462"/>
            <a:ext cx="1940594"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de-DE" sz="1000" dirty="0" err="1"/>
              <a:t>Hilgenstock</a:t>
            </a:r>
            <a:r>
              <a:rPr lang="de-DE" sz="1000" dirty="0"/>
              <a:t> 2013; </a:t>
            </a:r>
            <a:r>
              <a:rPr lang="de-DE" sz="1000" dirty="0" err="1"/>
              <a:t>Kolitzus</a:t>
            </a:r>
            <a:r>
              <a:rPr lang="de-DE" sz="1000" dirty="0"/>
              <a:t>, 2011</a:t>
            </a:r>
            <a:endParaRPr kumimoji="0" lang="fr-CH" sz="1000" b="0" i="0" u="none" strike="noStrike" cap="none" spc="0" normalizeH="0" baseline="0" dirty="0">
              <a:ln>
                <a:noFill/>
              </a:ln>
              <a:solidFill>
                <a:srgbClr val="000000"/>
              </a:solidFill>
              <a:effectLst/>
              <a:uFillTx/>
              <a:latin typeface="Arial"/>
              <a:ea typeface="Arial"/>
              <a:cs typeface="Arial"/>
              <a:sym typeface="Arial"/>
            </a:endParaRPr>
          </a:p>
        </p:txBody>
      </p:sp>
      <p:sp>
        <p:nvSpPr>
          <p:cNvPr id="2" name="Rechteck 1">
            <a:extLst>
              <a:ext uri="{FF2B5EF4-FFF2-40B4-BE49-F238E27FC236}">
                <a16:creationId xmlns:a16="http://schemas.microsoft.com/office/drawing/2014/main" id="{C320EA46-CACB-AC49-9209-8225AF8150C0}"/>
              </a:ext>
            </a:extLst>
          </p:cNvPr>
          <p:cNvSpPr/>
          <p:nvPr/>
        </p:nvSpPr>
        <p:spPr>
          <a:xfrm>
            <a:off x="1268358" y="181538"/>
            <a:ext cx="6717891" cy="584775"/>
          </a:xfrm>
          <a:prstGeom prst="rect">
            <a:avLst/>
          </a:prstGeom>
        </p:spPr>
        <p:txBody>
          <a:bodyPr wrap="square">
            <a:spAutoFit/>
          </a:bodyPr>
          <a:lstStyle/>
          <a:p>
            <a:pPr algn="ctr"/>
            <a:r>
              <a:rPr lang="fr-CH" sz="3200" b="1" dirty="0">
                <a:solidFill>
                  <a:schemeClr val="bg1">
                    <a:lumMod val="50000"/>
                  </a:schemeClr>
                </a:solidFill>
              </a:rPr>
              <a:t>Modèle des 3 phases</a:t>
            </a:r>
            <a:endParaRPr lang="de-DE" sz="2800" b="1" dirty="0">
              <a:solidFill>
                <a:schemeClr val="bg1">
                  <a:lumMod val="50000"/>
                </a:schemeClr>
              </a:solidFill>
            </a:endParaRPr>
          </a:p>
        </p:txBody>
      </p:sp>
      <p:pic>
        <p:nvPicPr>
          <p:cNvPr id="5" name="Grafik 4">
            <a:extLst>
              <a:ext uri="{FF2B5EF4-FFF2-40B4-BE49-F238E27FC236}">
                <a16:creationId xmlns:a16="http://schemas.microsoft.com/office/drawing/2014/main" id="{01F3DA67-4F1E-104C-BBA5-04673AFF62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70189"/>
            <a:ext cx="2750695" cy="2762361"/>
          </a:xfrm>
          <a:prstGeom prst="rect">
            <a:avLst/>
          </a:prstGeom>
        </p:spPr>
      </p:pic>
      <p:sp>
        <p:nvSpPr>
          <p:cNvPr id="3" name="Rechteck 2">
            <a:extLst>
              <a:ext uri="{FF2B5EF4-FFF2-40B4-BE49-F238E27FC236}">
                <a16:creationId xmlns:a16="http://schemas.microsoft.com/office/drawing/2014/main" id="{3E9CC173-7CE9-A34D-A73A-D1463FA05944}"/>
              </a:ext>
            </a:extLst>
          </p:cNvPr>
          <p:cNvSpPr/>
          <p:nvPr/>
        </p:nvSpPr>
        <p:spPr>
          <a:xfrm>
            <a:off x="2495860" y="1104874"/>
            <a:ext cx="5711255" cy="2492990"/>
          </a:xfrm>
          <a:prstGeom prst="rect">
            <a:avLst/>
          </a:prstGeom>
          <a:solidFill>
            <a:srgbClr val="FFFFFF">
              <a:alpha val="80000"/>
            </a:srgbClr>
          </a:solidFill>
        </p:spPr>
        <p:txBody>
          <a:bodyPr wrap="square">
            <a:spAutoFit/>
          </a:bodyPr>
          <a:lstStyle/>
          <a:p>
            <a:pPr marL="269875" indent="-269875">
              <a:spcAft>
                <a:spcPts val="600"/>
              </a:spcAft>
              <a:buClr>
                <a:schemeClr val="tx1"/>
              </a:buClr>
              <a:buAutoNum type="arabicPeriod"/>
            </a:pPr>
            <a:r>
              <a:rPr lang="fr-CH" sz="1400" b="1" dirty="0"/>
              <a:t>Protéger et expliquer </a:t>
            </a:r>
            <a:endParaRPr lang="fr-CH" sz="1400" dirty="0"/>
          </a:p>
          <a:p>
            <a:pPr marL="269875" lvl="1" indent="-269875">
              <a:spcAft>
                <a:spcPts val="600"/>
              </a:spcAft>
              <a:buClr>
                <a:srgbClr val="FF40FF"/>
              </a:buClr>
              <a:buFont typeface="Arial" panose="020B0604020202020204" pitchFamily="34" charset="0"/>
              <a:buChar char="•"/>
            </a:pPr>
            <a:r>
              <a:rPr lang="fr-CH" sz="1400" dirty="0"/>
              <a:t>La personne avec addiction est protégée, soutenue, </a:t>
            </a:r>
            <a:r>
              <a:rPr lang="fr-CH" sz="1400" i="1" dirty="0"/>
              <a:t>comprise</a:t>
            </a:r>
          </a:p>
          <a:p>
            <a:pPr marL="269875" lvl="1" indent="-269875">
              <a:spcAft>
                <a:spcPts val="600"/>
              </a:spcAft>
              <a:buClr>
                <a:srgbClr val="FF40FF"/>
              </a:buClr>
              <a:buFont typeface="Arial" panose="020B0604020202020204" pitchFamily="34" charset="0"/>
              <a:buChar char="•"/>
            </a:pPr>
            <a:r>
              <a:rPr lang="fr-CH" sz="1400" dirty="0"/>
              <a:t>Violation de la propre éthique et des connaissances</a:t>
            </a:r>
          </a:p>
          <a:p>
            <a:pPr marL="269875" indent="-269875">
              <a:spcAft>
                <a:spcPts val="600"/>
              </a:spcAft>
              <a:buClr>
                <a:schemeClr val="tx1"/>
              </a:buClr>
              <a:buFont typeface="+mj-lt"/>
              <a:buAutoNum type="arabicPeriod"/>
            </a:pPr>
            <a:r>
              <a:rPr lang="fr-CH" sz="1400" b="1" dirty="0"/>
              <a:t>Contrôle</a:t>
            </a:r>
          </a:p>
          <a:p>
            <a:pPr marL="269875" lvl="1" indent="-269875">
              <a:spcAft>
                <a:spcPts val="600"/>
              </a:spcAft>
              <a:buClr>
                <a:srgbClr val="FF40FF"/>
              </a:buClr>
              <a:buFont typeface="Arial" panose="020B0604020202020204" pitchFamily="34" charset="0"/>
              <a:buChar char="•"/>
            </a:pPr>
            <a:r>
              <a:rPr lang="fr-CH" sz="1400" dirty="0"/>
              <a:t>Tentatives visant à modérer consommation → incitent consommateur à devenir plus astucieux</a:t>
            </a:r>
          </a:p>
          <a:p>
            <a:pPr>
              <a:spcAft>
                <a:spcPts val="600"/>
              </a:spcAft>
              <a:buClr>
                <a:srgbClr val="FF40FF"/>
              </a:buClr>
            </a:pPr>
            <a:r>
              <a:rPr lang="fr-CH" sz="1400" b="1" dirty="0"/>
              <a:t>3. Accusations</a:t>
            </a:r>
          </a:p>
          <a:p>
            <a:pPr marL="285750" indent="-285750">
              <a:spcAft>
                <a:spcPts val="600"/>
              </a:spcAft>
              <a:buClr>
                <a:srgbClr val="FF40FF"/>
              </a:buClr>
              <a:buFont typeface="Arial" panose="020B0604020202020204" pitchFamily="34" charset="0"/>
              <a:buChar char="•"/>
            </a:pPr>
            <a:r>
              <a:rPr lang="fr-CH" sz="1400" dirty="0"/>
              <a:t>Prise de conscience de l’échec des stratégies précédentes → agacement</a:t>
            </a:r>
          </a:p>
        </p:txBody>
      </p:sp>
    </p:spTree>
    <p:extLst>
      <p:ext uri="{BB962C8B-B14F-4D97-AF65-F5344CB8AC3E}">
        <p14:creationId xmlns:p14="http://schemas.microsoft.com/office/powerpoint/2010/main" val="77327091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4EDFC7-1028-8248-AF4C-2ED6168745DB}"/>
              </a:ext>
            </a:extLst>
          </p:cNvPr>
          <p:cNvSpPr/>
          <p:nvPr/>
        </p:nvSpPr>
        <p:spPr>
          <a:xfrm>
            <a:off x="2561853" y="225192"/>
            <a:ext cx="4572000" cy="707886"/>
          </a:xfrm>
          <a:prstGeom prst="rect">
            <a:avLst/>
          </a:prstGeom>
        </p:spPr>
        <p:txBody>
          <a:bodyPr>
            <a:spAutoFit/>
          </a:bodyPr>
          <a:lstStyle/>
          <a:p>
            <a:pPr algn="ctr"/>
            <a:r>
              <a:rPr lang="fr-CH" sz="4000" b="1" dirty="0">
                <a:solidFill>
                  <a:schemeClr val="bg1">
                    <a:lumMod val="50000"/>
                  </a:schemeClr>
                </a:solidFill>
                <a:latin typeface="Arial" panose="020B0604020202020204" pitchFamily="34" charset="0"/>
                <a:cs typeface="Arial" panose="020B0604020202020204" pitchFamily="34" charset="0"/>
              </a:rPr>
              <a:t>Scénarios de vie</a:t>
            </a:r>
            <a:endParaRPr lang="fr-CH" sz="3600" b="1" dirty="0">
              <a:solidFill>
                <a:schemeClr val="bg1">
                  <a:lumMod val="50000"/>
                </a:schemeClr>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30C008B7-901B-BC4E-9D44-2EA31C79B088}"/>
              </a:ext>
            </a:extLst>
          </p:cNvPr>
          <p:cNvSpPr txBox="1"/>
          <p:nvPr/>
        </p:nvSpPr>
        <p:spPr>
          <a:xfrm>
            <a:off x="362606" y="4025462"/>
            <a:ext cx="1464501"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000" b="0" i="0" u="none" strike="noStrike" cap="none" spc="0" normalizeH="0" baseline="0" dirty="0" err="1">
                <a:ln>
                  <a:noFill/>
                </a:ln>
                <a:solidFill>
                  <a:srgbClr val="000000"/>
                </a:solidFill>
                <a:effectLst/>
                <a:uFillTx/>
                <a:latin typeface="Arial"/>
                <a:ea typeface="Arial"/>
                <a:cs typeface="Arial"/>
                <a:sym typeface="Arial"/>
              </a:rPr>
              <a:t>Gayol</a:t>
            </a:r>
            <a:r>
              <a:rPr kumimoji="0" lang="fr-CH" sz="1000" b="0" i="0" u="none" strike="noStrike" cap="none" spc="0" normalizeH="0" baseline="0" dirty="0">
                <a:ln>
                  <a:noFill/>
                </a:ln>
                <a:solidFill>
                  <a:srgbClr val="000000"/>
                </a:solidFill>
                <a:effectLst/>
                <a:uFillTx/>
                <a:latin typeface="Arial"/>
                <a:ea typeface="Arial"/>
                <a:cs typeface="Arial"/>
                <a:sym typeface="Arial"/>
              </a:rPr>
              <a:t> &amp; </a:t>
            </a:r>
            <a:r>
              <a:rPr kumimoji="0" lang="fr-CH" sz="1000" b="0" i="0" u="none" strike="noStrike" cap="none" spc="0" normalizeH="0" baseline="0" dirty="0" err="1">
                <a:ln>
                  <a:noFill/>
                </a:ln>
                <a:solidFill>
                  <a:srgbClr val="000000"/>
                </a:solidFill>
                <a:effectLst/>
                <a:uFillTx/>
                <a:latin typeface="Arial"/>
                <a:ea typeface="Arial"/>
                <a:cs typeface="Arial"/>
                <a:sym typeface="Arial"/>
              </a:rPr>
              <a:t>Montadat</a:t>
            </a:r>
            <a:r>
              <a:rPr kumimoji="0" lang="fr-CH" sz="1000" b="0" i="0" u="none" strike="noStrike" cap="none" spc="0" normalizeH="0" baseline="0" dirty="0">
                <a:ln>
                  <a:noFill/>
                </a:ln>
                <a:solidFill>
                  <a:srgbClr val="000000"/>
                </a:solidFill>
                <a:effectLst/>
                <a:uFillTx/>
                <a:latin typeface="Arial"/>
                <a:ea typeface="Arial"/>
                <a:cs typeface="Arial"/>
                <a:sym typeface="Arial"/>
              </a:rPr>
              <a:t>, 2010</a:t>
            </a:r>
          </a:p>
        </p:txBody>
      </p:sp>
      <p:pic>
        <p:nvPicPr>
          <p:cNvPr id="5" name="Grafik 4">
            <a:extLst>
              <a:ext uri="{FF2B5EF4-FFF2-40B4-BE49-F238E27FC236}">
                <a16:creationId xmlns:a16="http://schemas.microsoft.com/office/drawing/2014/main" id="{1A3C347D-5C22-A641-A1FA-16BDE48668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89034"/>
            <a:ext cx="2694648" cy="2652971"/>
          </a:xfrm>
          <a:prstGeom prst="rect">
            <a:avLst/>
          </a:prstGeom>
        </p:spPr>
      </p:pic>
      <p:sp>
        <p:nvSpPr>
          <p:cNvPr id="6" name="Rechteck 5">
            <a:extLst>
              <a:ext uri="{FF2B5EF4-FFF2-40B4-BE49-F238E27FC236}">
                <a16:creationId xmlns:a16="http://schemas.microsoft.com/office/drawing/2014/main" id="{46AB147A-5631-AA44-ACD2-4612FBA1C1D7}"/>
              </a:ext>
            </a:extLst>
          </p:cNvPr>
          <p:cNvSpPr/>
          <p:nvPr/>
        </p:nvSpPr>
        <p:spPr>
          <a:xfrm>
            <a:off x="2443795" y="1452597"/>
            <a:ext cx="6110376" cy="1893339"/>
          </a:xfrm>
          <a:prstGeom prst="rect">
            <a:avLst/>
          </a:prstGeom>
          <a:solidFill>
            <a:srgbClr val="FFFFFF">
              <a:alpha val="80000"/>
            </a:srgbClr>
          </a:solidFill>
        </p:spPr>
        <p:txBody>
          <a:bodyPr wrap="square">
            <a:spAutoFit/>
          </a:bodyPr>
          <a:lstStyle/>
          <a:p>
            <a:pPr marL="342900" indent="-342900">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Peuvent être transmis d’une génération à l’autre</a:t>
            </a:r>
          </a:p>
          <a:p>
            <a:pPr marL="342900" indent="-342900">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Individu soumis à injonctions</a:t>
            </a:r>
          </a:p>
          <a:p>
            <a:pPr marL="492125" indent="-179388">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à la fois attentes externes et des obligations internalisées</a:t>
            </a:r>
          </a:p>
          <a:p>
            <a:pPr marL="492125" indent="-179388">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règles non dites (Ex: </a:t>
            </a:r>
            <a:r>
              <a:rPr lang="fr-CH" sz="1600" i="1" dirty="0">
                <a:latin typeface="Arial" panose="020B0604020202020204" pitchFamily="34" charset="0"/>
                <a:cs typeface="Arial" panose="020B0604020202020204" pitchFamily="34" charset="0"/>
              </a:rPr>
              <a:t>Ne dis pas, Ne fais pas confiance, Ne ressens pas</a:t>
            </a:r>
            <a:r>
              <a:rPr lang="fr-CH"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377289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108F71E-574C-C847-A9D3-9F6B13C178C2}"/>
              </a:ext>
            </a:extLst>
          </p:cNvPr>
          <p:cNvSpPr txBox="1"/>
          <p:nvPr/>
        </p:nvSpPr>
        <p:spPr>
          <a:xfrm>
            <a:off x="1073393" y="253253"/>
            <a:ext cx="721767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fr-CH" sz="3200" b="1" dirty="0">
                <a:solidFill>
                  <a:schemeClr val="bg1">
                    <a:lumMod val="50000"/>
                  </a:schemeClr>
                </a:solidFill>
              </a:rPr>
              <a:t>Continuum de maturité émotionnelle</a:t>
            </a:r>
            <a:endParaRPr kumimoji="0" lang="fr-CH" sz="3200" b="1" i="0" u="none" strike="noStrike" cap="none" spc="0" normalizeH="0" baseline="0" dirty="0">
              <a:ln>
                <a:noFill/>
              </a:ln>
              <a:solidFill>
                <a:schemeClr val="bg1">
                  <a:lumMod val="50000"/>
                </a:schemeClr>
              </a:solidFill>
              <a:effectLst/>
              <a:uFillTx/>
              <a:latin typeface="Arial"/>
              <a:ea typeface="Arial"/>
              <a:cs typeface="Arial"/>
              <a:sym typeface="Arial"/>
            </a:endParaRPr>
          </a:p>
        </p:txBody>
      </p:sp>
      <p:sp>
        <p:nvSpPr>
          <p:cNvPr id="4" name="Rechteck 3">
            <a:extLst>
              <a:ext uri="{FF2B5EF4-FFF2-40B4-BE49-F238E27FC236}">
                <a16:creationId xmlns:a16="http://schemas.microsoft.com/office/drawing/2014/main" id="{B703DF1E-6427-DE49-ACF1-1E559B3ECF72}"/>
              </a:ext>
            </a:extLst>
          </p:cNvPr>
          <p:cNvSpPr/>
          <p:nvPr/>
        </p:nvSpPr>
        <p:spPr>
          <a:xfrm>
            <a:off x="287842" y="3969933"/>
            <a:ext cx="5817618" cy="246221"/>
          </a:xfrm>
          <a:prstGeom prst="rect">
            <a:avLst/>
          </a:prstGeom>
        </p:spPr>
        <p:txBody>
          <a:bodyPr wrap="none">
            <a:spAutoFit/>
          </a:bodyPr>
          <a:lstStyle/>
          <a:p>
            <a:r>
              <a:rPr lang="fr-CH" sz="1000" dirty="0">
                <a:solidFill>
                  <a:schemeClr val="tx1">
                    <a:lumMod val="95000"/>
                    <a:lumOff val="5000"/>
                  </a:schemeClr>
                </a:solidFill>
                <a:latin typeface="Arial" panose="020B0604020202020204" pitchFamily="34" charset="0"/>
                <a:cs typeface="Arial" panose="020B0604020202020204" pitchFamily="34" charset="0"/>
              </a:rPr>
              <a:t>Bowen, 1966; Bowen, 1971; </a:t>
            </a:r>
            <a:r>
              <a:rPr lang="fr-CH" sz="1000" dirty="0" err="1">
                <a:solidFill>
                  <a:schemeClr val="tx1">
                    <a:lumMod val="95000"/>
                    <a:lumOff val="5000"/>
                  </a:schemeClr>
                </a:solidFill>
                <a:latin typeface="Arial" panose="020B0604020202020204" pitchFamily="34" charset="0"/>
                <a:cs typeface="Arial" panose="020B0604020202020204" pitchFamily="34" charset="0"/>
              </a:rPr>
              <a:t>Boiwen</a:t>
            </a:r>
            <a:r>
              <a:rPr lang="fr-CH" sz="1000" dirty="0">
                <a:solidFill>
                  <a:schemeClr val="tx1">
                    <a:lumMod val="95000"/>
                    <a:lumOff val="5000"/>
                  </a:schemeClr>
                </a:solidFill>
                <a:latin typeface="Arial" panose="020B0604020202020204" pitchFamily="34" charset="0"/>
                <a:cs typeface="Arial" panose="020B0604020202020204" pitchFamily="34" charset="0"/>
              </a:rPr>
              <a:t>, 1985; </a:t>
            </a:r>
            <a:r>
              <a:rPr lang="fr-CH" sz="1000" dirty="0" err="1">
                <a:solidFill>
                  <a:schemeClr val="tx1"/>
                </a:solidFill>
                <a:latin typeface="Arial" panose="020B0604020202020204" pitchFamily="34" charset="0"/>
                <a:cs typeface="Arial" panose="020B0604020202020204" pitchFamily="34" charset="0"/>
              </a:rPr>
              <a:t>Friel</a:t>
            </a:r>
            <a:r>
              <a:rPr lang="fr-CH" sz="1000" dirty="0">
                <a:solidFill>
                  <a:schemeClr val="tx1"/>
                </a:solidFill>
                <a:latin typeface="Arial" panose="020B0604020202020204" pitchFamily="34" charset="0"/>
                <a:cs typeface="Arial" panose="020B0604020202020204" pitchFamily="34" charset="0"/>
              </a:rPr>
              <a:t> &amp; </a:t>
            </a:r>
            <a:r>
              <a:rPr lang="fr-CH" sz="1000" dirty="0" err="1">
                <a:solidFill>
                  <a:schemeClr val="tx1"/>
                </a:solidFill>
                <a:latin typeface="Arial" panose="020B0604020202020204" pitchFamily="34" charset="0"/>
                <a:cs typeface="Arial" panose="020B0604020202020204" pitchFamily="34" charset="0"/>
              </a:rPr>
              <a:t>Friel</a:t>
            </a:r>
            <a:r>
              <a:rPr lang="fr-CH" sz="1000" dirty="0">
                <a:solidFill>
                  <a:schemeClr val="tx1"/>
                </a:solidFill>
                <a:latin typeface="Arial" panose="020B0604020202020204" pitchFamily="34" charset="0"/>
                <a:cs typeface="Arial" panose="020B0604020202020204" pitchFamily="34" charset="0"/>
              </a:rPr>
              <a:t>, 1986; </a:t>
            </a:r>
            <a:r>
              <a:rPr lang="fr-CH" sz="1000" dirty="0" err="1">
                <a:solidFill>
                  <a:schemeClr val="tx1"/>
                </a:solidFill>
                <a:latin typeface="Arial" panose="020B0604020202020204" pitchFamily="34" charset="0"/>
                <a:cs typeface="Arial" panose="020B0604020202020204" pitchFamily="34" charset="0"/>
              </a:rPr>
              <a:t>Friel</a:t>
            </a:r>
            <a:r>
              <a:rPr lang="fr-CH" sz="1000" dirty="0">
                <a:solidFill>
                  <a:schemeClr val="tx1"/>
                </a:solidFill>
                <a:latin typeface="Arial" panose="020B0604020202020204" pitchFamily="34" charset="0"/>
                <a:cs typeface="Arial" panose="020B0604020202020204" pitchFamily="34" charset="0"/>
              </a:rPr>
              <a:t> &amp; </a:t>
            </a:r>
            <a:r>
              <a:rPr lang="fr-CH" sz="1000" dirty="0" err="1">
                <a:solidFill>
                  <a:schemeClr val="tx1"/>
                </a:solidFill>
                <a:latin typeface="Arial" panose="020B0604020202020204" pitchFamily="34" charset="0"/>
                <a:cs typeface="Arial" panose="020B0604020202020204" pitchFamily="34" charset="0"/>
              </a:rPr>
              <a:t>Friel</a:t>
            </a:r>
            <a:r>
              <a:rPr lang="fr-CH" sz="1000" dirty="0">
                <a:solidFill>
                  <a:schemeClr val="tx1"/>
                </a:solidFill>
                <a:latin typeface="Arial" panose="020B0604020202020204" pitchFamily="34" charset="0"/>
                <a:cs typeface="Arial" panose="020B0604020202020204" pitchFamily="34" charset="0"/>
              </a:rPr>
              <a:t>, 1988; </a:t>
            </a:r>
            <a:r>
              <a:rPr lang="fr-CH" sz="1000" dirty="0" err="1">
                <a:solidFill>
                  <a:schemeClr val="tx1"/>
                </a:solidFill>
                <a:latin typeface="Arial" panose="020B0604020202020204" pitchFamily="34" charset="0"/>
                <a:cs typeface="Arial" panose="020B0604020202020204" pitchFamily="34" charset="0"/>
              </a:rPr>
              <a:t>Friel</a:t>
            </a:r>
            <a:r>
              <a:rPr lang="fr-CH" sz="1000" dirty="0">
                <a:solidFill>
                  <a:schemeClr val="tx1"/>
                </a:solidFill>
                <a:latin typeface="Arial" panose="020B0604020202020204" pitchFamily="34" charset="0"/>
                <a:cs typeface="Arial" panose="020B0604020202020204" pitchFamily="34" charset="0"/>
              </a:rPr>
              <a:t> &amp; </a:t>
            </a:r>
            <a:r>
              <a:rPr lang="fr-CH" sz="1000" dirty="0" err="1">
                <a:solidFill>
                  <a:schemeClr val="tx1"/>
                </a:solidFill>
                <a:latin typeface="Arial" panose="020B0604020202020204" pitchFamily="34" charset="0"/>
                <a:cs typeface="Arial" panose="020B0604020202020204" pitchFamily="34" charset="0"/>
              </a:rPr>
              <a:t>Friel</a:t>
            </a:r>
            <a:r>
              <a:rPr lang="fr-CH" sz="1000" dirty="0">
                <a:solidFill>
                  <a:schemeClr val="tx1"/>
                </a:solidFill>
                <a:latin typeface="Arial" panose="020B0604020202020204" pitchFamily="34" charset="0"/>
                <a:cs typeface="Arial" panose="020B0604020202020204" pitchFamily="34" charset="0"/>
              </a:rPr>
              <a:t>, 1989</a:t>
            </a:r>
            <a:endParaRPr lang="fr-CH" sz="10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B37EB70C-62D7-AB4E-B523-77F4BEEEDB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79290"/>
            <a:ext cx="2616605" cy="2548330"/>
          </a:xfrm>
          <a:prstGeom prst="rect">
            <a:avLst/>
          </a:prstGeom>
        </p:spPr>
      </p:pic>
      <p:sp>
        <p:nvSpPr>
          <p:cNvPr id="2" name="Rectangle 1">
            <a:extLst>
              <a:ext uri="{FF2B5EF4-FFF2-40B4-BE49-F238E27FC236}">
                <a16:creationId xmlns:a16="http://schemas.microsoft.com/office/drawing/2014/main" id="{D90135A5-5397-1D4A-AD1B-52556718A328}"/>
              </a:ext>
            </a:extLst>
          </p:cNvPr>
          <p:cNvSpPr/>
          <p:nvPr/>
        </p:nvSpPr>
        <p:spPr>
          <a:xfrm>
            <a:off x="2353456" y="1180339"/>
            <a:ext cx="5937616" cy="2314544"/>
          </a:xfrm>
          <a:prstGeom prst="rect">
            <a:avLst/>
          </a:prstGeom>
          <a:solidFill>
            <a:srgbClr val="FFFFFF">
              <a:alpha val="80000"/>
            </a:srgbClr>
          </a:solidFill>
        </p:spPr>
        <p:txBody>
          <a:bodyPr wrap="square">
            <a:spAutoFit/>
          </a:bodyPr>
          <a:lstStyle/>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Allant de indifférencié à très différencié</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Niveau de différenciation déterminé par «</a:t>
            </a:r>
            <a:r>
              <a:rPr lang="fr-CH" sz="1400" dirty="0" err="1">
                <a:solidFill>
                  <a:schemeClr val="tx1">
                    <a:lumMod val="95000"/>
                    <a:lumOff val="5000"/>
                  </a:schemeClr>
                </a:solidFill>
                <a:latin typeface="Arial" panose="020B0604020202020204" pitchFamily="34" charset="0"/>
                <a:cs typeface="Arial" panose="020B0604020202020204" pitchFamily="34" charset="0"/>
              </a:rPr>
              <a:t>togetherness</a:t>
            </a:r>
            <a:r>
              <a:rPr lang="fr-CH" sz="1400" dirty="0">
                <a:solidFill>
                  <a:schemeClr val="tx1">
                    <a:lumMod val="95000"/>
                    <a:lumOff val="5000"/>
                  </a:schemeClr>
                </a:solidFill>
                <a:latin typeface="Arial" panose="020B0604020202020204" pitchFamily="34" charset="0"/>
                <a:cs typeface="Arial" panose="020B0604020202020204" pitchFamily="34" charset="0"/>
              </a:rPr>
              <a:t>» (fusions) et le degré du «soi fondamental» (individuation).</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Plus le </a:t>
            </a:r>
            <a:r>
              <a:rPr lang="fr-CH" sz="1400" i="1" dirty="0" err="1">
                <a:solidFill>
                  <a:schemeClr val="tx1">
                    <a:lumMod val="95000"/>
                    <a:lumOff val="5000"/>
                  </a:schemeClr>
                </a:solidFill>
                <a:latin typeface="Arial" panose="020B0604020202020204" pitchFamily="34" charset="0"/>
                <a:cs typeface="Arial" panose="020B0604020202020204" pitchFamily="34" charset="0"/>
              </a:rPr>
              <a:t>togetherness</a:t>
            </a:r>
            <a:r>
              <a:rPr lang="fr-CH" sz="1400" dirty="0">
                <a:solidFill>
                  <a:schemeClr val="tx1">
                    <a:lumMod val="95000"/>
                    <a:lumOff val="5000"/>
                  </a:schemeClr>
                </a:solidFill>
                <a:latin typeface="Arial" panose="020B0604020202020204" pitchFamily="34" charset="0"/>
                <a:cs typeface="Arial" panose="020B0604020202020204" pitchFamily="34" charset="0"/>
              </a:rPr>
              <a:t> est fort, plus les pensées, les sentiments et le comportement sont déterminés par d’autres personnes</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 un sentiment indifférencié de soi</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Développement de l’identité ← individuation</a:t>
            </a:r>
          </a:p>
        </p:txBody>
      </p:sp>
    </p:spTree>
    <p:extLst>
      <p:ext uri="{BB962C8B-B14F-4D97-AF65-F5344CB8AC3E}">
        <p14:creationId xmlns:p14="http://schemas.microsoft.com/office/powerpoint/2010/main" val="405800480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37BAA7-1156-A944-91F3-4D5636610652}"/>
              </a:ext>
            </a:extLst>
          </p:cNvPr>
          <p:cNvSpPr txBox="1"/>
          <p:nvPr/>
        </p:nvSpPr>
        <p:spPr>
          <a:xfrm>
            <a:off x="362606" y="4025462"/>
            <a:ext cx="6637392"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defTabSz="457200" rtl="0" latinLnBrk="1" hangingPunct="0"/>
            <a:r>
              <a:rPr kumimoji="0" lang="fr-CH" sz="1000" b="0" i="0" u="none" strike="noStrike" cap="none" spc="0" normalizeH="0" baseline="0" dirty="0" err="1">
                <a:ln>
                  <a:noFill/>
                </a:ln>
                <a:solidFill>
                  <a:srgbClr val="000000"/>
                </a:solidFill>
                <a:effectLst/>
                <a:uFillTx/>
                <a:latin typeface="Arial"/>
                <a:ea typeface="Arial"/>
                <a:cs typeface="Arial"/>
                <a:sym typeface="Arial"/>
              </a:rPr>
              <a:t>Gayol</a:t>
            </a:r>
            <a:r>
              <a:rPr kumimoji="0" lang="fr-CH" sz="1000" b="0" i="0" u="none" strike="noStrike" cap="none" spc="0" normalizeH="0" baseline="0" dirty="0">
                <a:ln>
                  <a:noFill/>
                </a:ln>
                <a:solidFill>
                  <a:srgbClr val="000000"/>
                </a:solidFill>
                <a:effectLst/>
                <a:uFillTx/>
                <a:latin typeface="Arial"/>
                <a:ea typeface="Arial"/>
                <a:cs typeface="Arial"/>
                <a:sym typeface="Arial"/>
              </a:rPr>
              <a:t> &amp; </a:t>
            </a:r>
            <a:r>
              <a:rPr kumimoji="0" lang="fr-CH" sz="1000" b="0" i="0" u="none" strike="noStrike" cap="none" spc="0" normalizeH="0" baseline="0" dirty="0" err="1">
                <a:ln>
                  <a:noFill/>
                </a:ln>
                <a:solidFill>
                  <a:srgbClr val="000000"/>
                </a:solidFill>
                <a:effectLst/>
                <a:uFillTx/>
                <a:latin typeface="Arial"/>
                <a:ea typeface="Arial"/>
                <a:cs typeface="Arial"/>
                <a:sym typeface="Arial"/>
              </a:rPr>
              <a:t>Montadat</a:t>
            </a:r>
            <a:r>
              <a:rPr kumimoji="0" lang="fr-CH" sz="1000" b="0" i="0" u="none" strike="noStrike" cap="none" spc="0" normalizeH="0" baseline="0" dirty="0">
                <a:ln>
                  <a:noFill/>
                </a:ln>
                <a:solidFill>
                  <a:srgbClr val="000000"/>
                </a:solidFill>
                <a:effectLst/>
                <a:uFillTx/>
                <a:latin typeface="Arial"/>
                <a:ea typeface="Arial"/>
                <a:cs typeface="Arial"/>
                <a:sym typeface="Arial"/>
              </a:rPr>
              <a:t>, </a:t>
            </a:r>
            <a:r>
              <a:rPr lang="fr-CH" sz="1000" dirty="0">
                <a:solidFill>
                  <a:srgbClr val="000000"/>
                </a:solidFill>
              </a:rPr>
              <a:t>2010; </a:t>
            </a:r>
            <a:r>
              <a:rPr lang="fr-CH" sz="1000" dirty="0" err="1">
                <a:solidFill>
                  <a:srgbClr val="000000"/>
                </a:solidFill>
              </a:rPr>
              <a:t>Meacham</a:t>
            </a:r>
            <a:r>
              <a:rPr lang="fr-CH" sz="1000" dirty="0">
                <a:solidFill>
                  <a:srgbClr val="000000"/>
                </a:solidFill>
              </a:rPr>
              <a:t>, 1990; </a:t>
            </a:r>
            <a:r>
              <a:rPr lang="fr-CH" sz="1000" dirty="0" err="1">
                <a:solidFill>
                  <a:srgbClr val="000000"/>
                </a:solidFill>
              </a:rPr>
              <a:t>Meacham</a:t>
            </a:r>
            <a:r>
              <a:rPr lang="fr-CH" sz="1000" dirty="0">
                <a:solidFill>
                  <a:srgbClr val="000000"/>
                </a:solidFill>
              </a:rPr>
              <a:t>, 1991; Walters, 1990; </a:t>
            </a:r>
            <a:r>
              <a:rPr lang="fr-CH" sz="1000" dirty="0" err="1">
                <a:solidFill>
                  <a:srgbClr val="000000"/>
                </a:solidFill>
              </a:rPr>
              <a:t>Krestan</a:t>
            </a:r>
            <a:r>
              <a:rPr lang="fr-CH" sz="1000" dirty="0">
                <a:solidFill>
                  <a:srgbClr val="000000"/>
                </a:solidFill>
              </a:rPr>
              <a:t> &amp; </a:t>
            </a:r>
            <a:r>
              <a:rPr lang="fr-CH" sz="1000" dirty="0" err="1">
                <a:solidFill>
                  <a:srgbClr val="000000"/>
                </a:solidFill>
              </a:rPr>
              <a:t>Bepko</a:t>
            </a:r>
            <a:r>
              <a:rPr lang="fr-CH" sz="1000" dirty="0">
                <a:solidFill>
                  <a:srgbClr val="000000"/>
                </a:solidFill>
              </a:rPr>
              <a:t>, 1990; Anderson, 1994</a:t>
            </a:r>
          </a:p>
          <a:p>
            <a:pPr marL="0" marR="0" indent="0" algn="l" defTabSz="457200" rtl="0" fontAlgn="auto" latinLnBrk="1" hangingPunct="0">
              <a:lnSpc>
                <a:spcPct val="100000"/>
              </a:lnSpc>
              <a:spcBef>
                <a:spcPts val="0"/>
              </a:spcBef>
              <a:spcAft>
                <a:spcPts val="0"/>
              </a:spcAft>
              <a:buClrTx/>
              <a:buSzTx/>
              <a:buFontTx/>
              <a:buNone/>
              <a:tabLst/>
            </a:pPr>
            <a:endParaRPr kumimoji="0" lang="fr-CH" sz="1000" b="0" i="0" u="none" strike="noStrike" cap="none" spc="0" normalizeH="0" baseline="0" dirty="0">
              <a:ln>
                <a:noFill/>
              </a:ln>
              <a:solidFill>
                <a:srgbClr val="000000"/>
              </a:solidFill>
              <a:effectLst/>
              <a:uFillTx/>
              <a:latin typeface="Arial"/>
              <a:ea typeface="Arial"/>
              <a:cs typeface="Arial"/>
              <a:sym typeface="Arial"/>
            </a:endParaRPr>
          </a:p>
        </p:txBody>
      </p:sp>
      <p:sp>
        <p:nvSpPr>
          <p:cNvPr id="3" name="ZoneTexte 2">
            <a:extLst>
              <a:ext uri="{FF2B5EF4-FFF2-40B4-BE49-F238E27FC236}">
                <a16:creationId xmlns:a16="http://schemas.microsoft.com/office/drawing/2014/main" id="{A956FBE0-5D96-6746-A66A-1E4D158CF666}"/>
              </a:ext>
            </a:extLst>
          </p:cNvPr>
          <p:cNvSpPr txBox="1"/>
          <p:nvPr/>
        </p:nvSpPr>
        <p:spPr>
          <a:xfrm>
            <a:off x="2984938" y="367862"/>
            <a:ext cx="315086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2400" b="1" i="0" u="none" strike="noStrike" cap="none" spc="0" normalizeH="0" baseline="0" dirty="0">
                <a:ln>
                  <a:noFill/>
                </a:ln>
                <a:solidFill>
                  <a:schemeClr val="bg1">
                    <a:lumMod val="50000"/>
                  </a:schemeClr>
                </a:solidFill>
                <a:effectLst/>
                <a:uFillTx/>
                <a:latin typeface="Arial"/>
                <a:ea typeface="Arial"/>
                <a:cs typeface="Arial"/>
                <a:sym typeface="Arial"/>
              </a:rPr>
              <a:t>Critiques du concept</a:t>
            </a:r>
          </a:p>
        </p:txBody>
      </p:sp>
      <p:pic>
        <p:nvPicPr>
          <p:cNvPr id="5" name="Grafik 4">
            <a:extLst>
              <a:ext uri="{FF2B5EF4-FFF2-40B4-BE49-F238E27FC236}">
                <a16:creationId xmlns:a16="http://schemas.microsoft.com/office/drawing/2014/main" id="{8362A185-08D1-9843-85BF-115039587C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09961"/>
            <a:ext cx="2750891" cy="2655133"/>
          </a:xfrm>
          <a:prstGeom prst="rect">
            <a:avLst/>
          </a:prstGeom>
        </p:spPr>
      </p:pic>
      <p:sp>
        <p:nvSpPr>
          <p:cNvPr id="2" name="Rectangle 1">
            <a:extLst>
              <a:ext uri="{FF2B5EF4-FFF2-40B4-BE49-F238E27FC236}">
                <a16:creationId xmlns:a16="http://schemas.microsoft.com/office/drawing/2014/main" id="{3B436A25-9974-2A43-810A-603DACB04EB9}"/>
              </a:ext>
            </a:extLst>
          </p:cNvPr>
          <p:cNvSpPr/>
          <p:nvPr/>
        </p:nvSpPr>
        <p:spPr>
          <a:xfrm>
            <a:off x="2570813" y="1171219"/>
            <a:ext cx="6281194" cy="2328039"/>
          </a:xfrm>
          <a:prstGeom prst="rect">
            <a:avLst/>
          </a:prstGeom>
          <a:solidFill>
            <a:srgbClr val="FFFFFF">
              <a:alpha val="80000"/>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285750" indent="-285750" algn="l" defTabSz="457200" rtl="0" latinLnBrk="1" hangingPunct="0">
              <a:lnSpc>
                <a:spcPct val="150000"/>
              </a:lnSpc>
              <a:buClr>
                <a:srgbClr val="FF40FF"/>
              </a:buClr>
              <a:buFont typeface="Arial" panose="020B0604020202020204" pitchFamily="34" charset="0"/>
              <a:buChar char="•"/>
            </a:pPr>
            <a:r>
              <a:rPr lang="fr-CH" sz="1200" i="1" dirty="0">
                <a:solidFill>
                  <a:srgbClr val="000000"/>
                </a:solidFill>
              </a:rPr>
              <a:t>Power-</a:t>
            </a:r>
            <a:r>
              <a:rPr lang="fr-CH" sz="1200" i="1" dirty="0" err="1">
                <a:solidFill>
                  <a:srgbClr val="000000"/>
                </a:solidFill>
              </a:rPr>
              <a:t>mongering</a:t>
            </a:r>
            <a:r>
              <a:rPr lang="fr-CH" sz="1200" i="1" dirty="0">
                <a:solidFill>
                  <a:srgbClr val="000000"/>
                </a:solidFill>
              </a:rPr>
              <a:t> </a:t>
            </a:r>
            <a:r>
              <a:rPr lang="fr-CH" sz="1200" i="1" dirty="0" err="1">
                <a:solidFill>
                  <a:srgbClr val="000000"/>
                </a:solidFill>
              </a:rPr>
              <a:t>overdiagnosis</a:t>
            </a:r>
            <a:r>
              <a:rPr lang="fr-CH" sz="1200" dirty="0">
                <a:solidFill>
                  <a:srgbClr val="000000"/>
                </a:solidFill>
              </a:rPr>
              <a:t> </a:t>
            </a:r>
          </a:p>
          <a:p>
            <a:pPr marL="285750" indent="-285750" algn="l" defTabSz="457200" rtl="0" latinLnBrk="1" hangingPunct="0">
              <a:lnSpc>
                <a:spcPct val="150000"/>
              </a:lnSpc>
              <a:buClr>
                <a:srgbClr val="FF40FF"/>
              </a:buClr>
              <a:buFont typeface="Arial" panose="020B0604020202020204" pitchFamily="34" charset="0"/>
              <a:buChar char="•"/>
            </a:pPr>
            <a:r>
              <a:rPr lang="fr-CH" sz="1200" dirty="0">
                <a:solidFill>
                  <a:srgbClr val="000000"/>
                </a:solidFill>
              </a:rPr>
              <a:t>Pathologisation de caractéristiques féminines</a:t>
            </a:r>
          </a:p>
          <a:p>
            <a:pPr marL="450850" indent="-184150" algn="l" defTabSz="457200" rtl="0" latinLnBrk="1" hangingPunct="0">
              <a:lnSpc>
                <a:spcPct val="150000"/>
              </a:lnSpc>
              <a:buClr>
                <a:srgbClr val="FF40FF"/>
              </a:buClr>
              <a:buFont typeface="Arial" panose="020B0604020202020204" pitchFamily="34" charset="0"/>
              <a:buChar char="•"/>
            </a:pPr>
            <a:r>
              <a:rPr lang="fr-CH" sz="1200" dirty="0">
                <a:solidFill>
                  <a:srgbClr val="000000"/>
                </a:solidFill>
              </a:rPr>
              <a:t>étiquette de </a:t>
            </a:r>
            <a:r>
              <a:rPr lang="fr-CH" sz="1200" dirty="0" err="1">
                <a:solidFill>
                  <a:srgbClr val="000000"/>
                </a:solidFill>
              </a:rPr>
              <a:t>codépendance</a:t>
            </a:r>
            <a:r>
              <a:rPr lang="fr-CH" sz="1200" dirty="0">
                <a:solidFill>
                  <a:srgbClr val="000000"/>
                </a:solidFill>
              </a:rPr>
              <a:t>, au niveau politique, simplement un autre outil dans l'oppression des femmes</a:t>
            </a:r>
          </a:p>
          <a:p>
            <a:pPr marL="450850" indent="-184150" algn="l" defTabSz="457200" rtl="0" latinLnBrk="1" hangingPunct="0">
              <a:lnSpc>
                <a:spcPct val="150000"/>
              </a:lnSpc>
              <a:buClr>
                <a:srgbClr val="FF40FF"/>
              </a:buClr>
              <a:buFont typeface="Arial" panose="020B0604020202020204" pitchFamily="34" charset="0"/>
              <a:buChar char="•"/>
            </a:pPr>
            <a:r>
              <a:rPr lang="fr-CH" sz="1200" dirty="0">
                <a:solidFill>
                  <a:srgbClr val="000000"/>
                </a:solidFill>
              </a:rPr>
              <a:t>favorisant le déni de la responsabilité des hommes</a:t>
            </a:r>
          </a:p>
          <a:p>
            <a:pPr marL="450850" indent="-184150" algn="l" defTabSz="457200" rtl="0" latinLnBrk="1" hangingPunct="0">
              <a:lnSpc>
                <a:spcPct val="150000"/>
              </a:lnSpc>
              <a:buClr>
                <a:srgbClr val="FF40FF"/>
              </a:buClr>
              <a:buFont typeface="Arial" panose="020B0604020202020204" pitchFamily="34" charset="0"/>
              <a:buChar char="•"/>
            </a:pPr>
            <a:r>
              <a:rPr lang="fr-CH" sz="1200" dirty="0">
                <a:solidFill>
                  <a:srgbClr val="000000"/>
                </a:solidFill>
              </a:rPr>
              <a:t>Quand hommes sont dysfonctionnels, leurs partenaires féminines doivent également être étiquetés comme malades pour maintenir l'équilibre des forces dans la relation</a:t>
            </a:r>
          </a:p>
          <a:p>
            <a:pPr marL="285750" indent="-285750" algn="l" defTabSz="457200" rtl="0" latinLnBrk="1" hangingPunct="0">
              <a:lnSpc>
                <a:spcPct val="150000"/>
              </a:lnSpc>
              <a:buClr>
                <a:srgbClr val="FF40FF"/>
              </a:buClr>
              <a:buFont typeface="Arial" panose="020B0604020202020204" pitchFamily="34" charset="0"/>
              <a:buChar char="•"/>
            </a:pPr>
            <a:r>
              <a:rPr lang="fr-CH" sz="1200" dirty="0">
                <a:solidFill>
                  <a:srgbClr val="000000"/>
                </a:solidFill>
              </a:rPr>
              <a:t>Pathologisation de caractéristiques associées avec les soins</a:t>
            </a:r>
          </a:p>
        </p:txBody>
      </p:sp>
    </p:spTree>
    <p:extLst>
      <p:ext uri="{BB962C8B-B14F-4D97-AF65-F5344CB8AC3E}">
        <p14:creationId xmlns:p14="http://schemas.microsoft.com/office/powerpoint/2010/main" val="297991344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B6633A-FDBE-1E44-BCC8-1F5CB331F59B}"/>
              </a:ext>
            </a:extLst>
          </p:cNvPr>
          <p:cNvSpPr/>
          <p:nvPr/>
        </p:nvSpPr>
        <p:spPr>
          <a:xfrm>
            <a:off x="326185" y="3852447"/>
            <a:ext cx="8215711" cy="400110"/>
          </a:xfrm>
          <a:prstGeom prst="rect">
            <a:avLst/>
          </a:prstGeom>
        </p:spPr>
        <p:txBody>
          <a:bodyPr wrap="none">
            <a:spAutoFit/>
          </a:bodyPr>
          <a:lstStyle/>
          <a:p>
            <a:r>
              <a:rPr lang="fr-CH" sz="1000" dirty="0">
                <a:solidFill>
                  <a:schemeClr val="tx1"/>
                </a:solidFill>
                <a:latin typeface="Arial" panose="020B0604020202020204" pitchFamily="34" charset="0"/>
                <a:cs typeface="Arial" panose="020B0604020202020204" pitchFamily="34" charset="0"/>
              </a:rPr>
              <a:t>Van </a:t>
            </a:r>
            <a:r>
              <a:rPr lang="fr-CH" sz="1000" dirty="0" err="1">
                <a:solidFill>
                  <a:schemeClr val="tx1"/>
                </a:solidFill>
                <a:latin typeface="Arial" panose="020B0604020202020204" pitchFamily="34" charset="0"/>
                <a:cs typeface="Arial" panose="020B0604020202020204" pitchFamily="34" charset="0"/>
              </a:rPr>
              <a:t>Wormer</a:t>
            </a:r>
            <a:r>
              <a:rPr lang="fr-CH" sz="1000" dirty="0">
                <a:solidFill>
                  <a:schemeClr val="tx1"/>
                </a:solidFill>
                <a:latin typeface="Arial" panose="020B0604020202020204" pitchFamily="34" charset="0"/>
                <a:cs typeface="Arial" panose="020B0604020202020204" pitchFamily="34" charset="0"/>
              </a:rPr>
              <a:t>, 1990, Walters, 1990; </a:t>
            </a:r>
            <a:r>
              <a:rPr lang="de-CH" sz="1000" dirty="0">
                <a:latin typeface="Arial" panose="020B0604020202020204" pitchFamily="34" charset="0"/>
                <a:cs typeface="Arial" panose="020B0604020202020204" pitchFamily="34" charset="0"/>
              </a:rPr>
              <a:t>Harkness &amp; </a:t>
            </a:r>
            <a:r>
              <a:rPr lang="de-CH" sz="1000" dirty="0" err="1">
                <a:latin typeface="Arial" panose="020B0604020202020204" pitchFamily="34" charset="0"/>
                <a:cs typeface="Arial" panose="020B0604020202020204" pitchFamily="34" charset="0"/>
              </a:rPr>
              <a:t>Cotrell</a:t>
            </a:r>
            <a:r>
              <a:rPr lang="de-CH" sz="1000" dirty="0">
                <a:latin typeface="Arial" panose="020B0604020202020204" pitchFamily="34" charset="0"/>
                <a:cs typeface="Arial" panose="020B0604020202020204" pitchFamily="34" charset="0"/>
              </a:rPr>
              <a:t>, 1997; </a:t>
            </a:r>
            <a:r>
              <a:rPr lang="de-CH" sz="1000" dirty="0" err="1">
                <a:latin typeface="Arial" panose="020B0604020202020204" pitchFamily="34" charset="0"/>
                <a:cs typeface="Arial" panose="020B0604020202020204" pitchFamily="34" charset="0"/>
              </a:rPr>
              <a:t>Krestan</a:t>
            </a:r>
            <a:r>
              <a:rPr lang="de-CH" sz="1000" dirty="0">
                <a:latin typeface="Arial" panose="020B0604020202020204" pitchFamily="34" charset="0"/>
                <a:cs typeface="Arial" panose="020B0604020202020204" pitchFamily="34" charset="0"/>
              </a:rPr>
              <a:t> &amp; </a:t>
            </a:r>
            <a:r>
              <a:rPr lang="de-CH" sz="1000" dirty="0" err="1">
                <a:latin typeface="Arial" panose="020B0604020202020204" pitchFamily="34" charset="0"/>
                <a:cs typeface="Arial" panose="020B0604020202020204" pitchFamily="34" charset="0"/>
              </a:rPr>
              <a:t>Bepko</a:t>
            </a:r>
            <a:r>
              <a:rPr lang="de-CH" sz="1000" dirty="0">
                <a:latin typeface="Arial" panose="020B0604020202020204" pitchFamily="34" charset="0"/>
                <a:cs typeface="Arial" panose="020B0604020202020204" pitchFamily="34" charset="0"/>
              </a:rPr>
              <a:t>, 1990; Frank &amp; Golden, 1992; </a:t>
            </a:r>
            <a:r>
              <a:rPr lang="de-CH" sz="1000" dirty="0" err="1">
                <a:latin typeface="Arial" panose="020B0604020202020204" pitchFamily="34" charset="0"/>
                <a:cs typeface="Arial" panose="020B0604020202020204" pitchFamily="34" charset="0"/>
              </a:rPr>
              <a:t>Longino</a:t>
            </a:r>
            <a:r>
              <a:rPr lang="de-CH" sz="1000" dirty="0">
                <a:latin typeface="Arial" panose="020B0604020202020204" pitchFamily="34" charset="0"/>
                <a:cs typeface="Arial" panose="020B0604020202020204" pitchFamily="34" charset="0"/>
              </a:rPr>
              <a:t>, 1993; </a:t>
            </a:r>
            <a:r>
              <a:rPr lang="de-CH" sz="1000" dirty="0" err="1">
                <a:latin typeface="Arial" panose="020B0604020202020204" pitchFamily="34" charset="0"/>
                <a:cs typeface="Arial" panose="020B0604020202020204" pitchFamily="34" charset="0"/>
              </a:rPr>
              <a:t>Swigonski</a:t>
            </a:r>
            <a:r>
              <a:rPr lang="de-CH" sz="1000" dirty="0">
                <a:latin typeface="Arial" panose="020B0604020202020204" pitchFamily="34" charset="0"/>
                <a:cs typeface="Arial" panose="020B0604020202020204" pitchFamily="34" charset="0"/>
              </a:rPr>
              <a:t>, 1994; </a:t>
            </a:r>
          </a:p>
          <a:p>
            <a:r>
              <a:rPr lang="de-CH" sz="1000" dirty="0">
                <a:latin typeface="Arial" panose="020B0604020202020204" pitchFamily="34" charset="0"/>
                <a:cs typeface="Arial" panose="020B0604020202020204" pitchFamily="34" charset="0"/>
              </a:rPr>
              <a:t>Collins, 1993; </a:t>
            </a:r>
            <a:r>
              <a:rPr lang="de-CH" sz="1000" dirty="0">
                <a:solidFill>
                  <a:schemeClr val="tx1">
                    <a:lumMod val="95000"/>
                    <a:lumOff val="5000"/>
                  </a:schemeClr>
                </a:solidFill>
                <a:latin typeface="Arial" panose="020B0604020202020204" pitchFamily="34" charset="0"/>
                <a:cs typeface="Arial" panose="020B0604020202020204" pitchFamily="34" charset="0"/>
              </a:rPr>
              <a:t>Asher, 1992; </a:t>
            </a:r>
            <a:r>
              <a:rPr lang="de-CH" sz="1000" dirty="0" err="1">
                <a:solidFill>
                  <a:schemeClr val="tx1">
                    <a:lumMod val="95000"/>
                    <a:lumOff val="5000"/>
                  </a:schemeClr>
                </a:solidFill>
                <a:latin typeface="Arial" panose="020B0604020202020204" pitchFamily="34" charset="0"/>
                <a:cs typeface="Arial" panose="020B0604020202020204" pitchFamily="34" charset="0"/>
              </a:rPr>
              <a:t>Finagarette</a:t>
            </a:r>
            <a:r>
              <a:rPr lang="de-CH" sz="1000" dirty="0">
                <a:solidFill>
                  <a:schemeClr val="tx1">
                    <a:lumMod val="95000"/>
                    <a:lumOff val="5000"/>
                  </a:schemeClr>
                </a:solidFill>
                <a:latin typeface="Arial" panose="020B0604020202020204" pitchFamily="34" charset="0"/>
                <a:cs typeface="Arial" panose="020B0604020202020204" pitchFamily="34" charset="0"/>
              </a:rPr>
              <a:t>, 1991; Nelson-</a:t>
            </a:r>
            <a:r>
              <a:rPr lang="de-CH" sz="1000" dirty="0" err="1">
                <a:solidFill>
                  <a:schemeClr val="tx1">
                    <a:lumMod val="95000"/>
                    <a:lumOff val="5000"/>
                  </a:schemeClr>
                </a:solidFill>
                <a:latin typeface="Arial" panose="020B0604020202020204" pitchFamily="34" charset="0"/>
                <a:cs typeface="Arial" panose="020B0604020202020204" pitchFamily="34" charset="0"/>
              </a:rPr>
              <a:t>Zlupko</a:t>
            </a:r>
            <a:r>
              <a:rPr lang="de-CH" sz="1000" dirty="0">
                <a:solidFill>
                  <a:schemeClr val="tx1">
                    <a:lumMod val="95000"/>
                    <a:lumOff val="5000"/>
                  </a:schemeClr>
                </a:solidFill>
                <a:latin typeface="Arial" panose="020B0604020202020204" pitchFamily="34" charset="0"/>
                <a:cs typeface="Arial" panose="020B0604020202020204" pitchFamily="34" charset="0"/>
              </a:rPr>
              <a:t> et al., 1995</a:t>
            </a:r>
            <a:endParaRPr lang="fr-CH" sz="10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348EC5CE-4238-DB44-831D-4292A999189A}"/>
              </a:ext>
            </a:extLst>
          </p:cNvPr>
          <p:cNvPicPr>
            <a:picLocks noChangeAspect="1"/>
          </p:cNvPicPr>
          <p:nvPr/>
        </p:nvPicPr>
        <p:blipFill>
          <a:blip r:embed="rId2"/>
          <a:stretch>
            <a:fillRect/>
          </a:stretch>
        </p:blipFill>
        <p:spPr>
          <a:xfrm>
            <a:off x="0" y="930326"/>
            <a:ext cx="2682407" cy="2682407"/>
          </a:xfrm>
          <a:prstGeom prst="rect">
            <a:avLst/>
          </a:prstGeom>
        </p:spPr>
      </p:pic>
      <p:sp>
        <p:nvSpPr>
          <p:cNvPr id="2" name="Rectangle 1">
            <a:extLst>
              <a:ext uri="{FF2B5EF4-FFF2-40B4-BE49-F238E27FC236}">
                <a16:creationId xmlns:a16="http://schemas.microsoft.com/office/drawing/2014/main" id="{0535246E-FA0E-1346-940C-AB79B48B886A}"/>
              </a:ext>
            </a:extLst>
          </p:cNvPr>
          <p:cNvSpPr/>
          <p:nvPr/>
        </p:nvSpPr>
        <p:spPr>
          <a:xfrm>
            <a:off x="2383436" y="1255866"/>
            <a:ext cx="6158460" cy="2031325"/>
          </a:xfrm>
          <a:prstGeom prst="rect">
            <a:avLst/>
          </a:prstGeom>
          <a:solidFill>
            <a:srgbClr val="FFFFFF">
              <a:alpha val="80000"/>
            </a:srgbClr>
          </a:solidFill>
        </p:spPr>
        <p:txBody>
          <a:bodyPr wrap="square">
            <a:spAutoFit/>
          </a:bodyPr>
          <a:lstStyle/>
          <a:p>
            <a:pPr marL="342900" indent="-342900">
              <a:buClr>
                <a:srgbClr val="FF40FF"/>
              </a:buClr>
              <a:buFont typeface="Arial" panose="020B0604020202020204" pitchFamily="34" charset="0"/>
              <a:buChar char="•"/>
            </a:pPr>
            <a:r>
              <a:rPr lang="fr-CH" sz="1400" b="1" dirty="0">
                <a:solidFill>
                  <a:schemeClr val="tx1">
                    <a:lumMod val="95000"/>
                    <a:lumOff val="5000"/>
                  </a:schemeClr>
                </a:solidFill>
                <a:latin typeface="Arial" panose="020B0604020202020204" pitchFamily="34" charset="0"/>
                <a:cs typeface="Arial" panose="020B0604020202020204" pitchFamily="34" charset="0"/>
              </a:rPr>
              <a:t>Concept de </a:t>
            </a:r>
            <a:r>
              <a:rPr lang="fr-CH" sz="1400" b="1" dirty="0" err="1">
                <a:solidFill>
                  <a:schemeClr val="tx1">
                    <a:lumMod val="95000"/>
                    <a:lumOff val="5000"/>
                  </a:schemeClr>
                </a:solidFill>
                <a:latin typeface="Arial" panose="020B0604020202020204" pitchFamily="34" charset="0"/>
                <a:cs typeface="Arial" panose="020B0604020202020204" pitchFamily="34" charset="0"/>
              </a:rPr>
              <a:t>co</a:t>
            </a:r>
            <a:r>
              <a:rPr lang="fr-CH" sz="1400" b="1" dirty="0">
                <a:solidFill>
                  <a:schemeClr val="tx1">
                    <a:lumMod val="95000"/>
                    <a:lumOff val="5000"/>
                  </a:schemeClr>
                </a:solidFill>
                <a:latin typeface="Arial" panose="020B0604020202020204" pitchFamily="34" charset="0"/>
                <a:cs typeface="Arial" panose="020B0604020202020204" pitchFamily="34" charset="0"/>
              </a:rPr>
              <a:t>-dépendance représente essentiellement une exagération du rôle culturel prescrit pour les femmes </a:t>
            </a:r>
          </a:p>
          <a:p>
            <a:pPr marL="342900" indent="-342900">
              <a:buClr>
                <a:srgbClr val="FF40FF"/>
              </a:buClr>
              <a:buFont typeface="Arial" panose="020B0604020202020204" pitchFamily="34" charset="0"/>
              <a:buChar char="•"/>
            </a:pPr>
            <a:endParaRPr lang="fr-CH" sz="14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Blâme les individus (femmes en particulier) d’assumer un rôle social perçu auparavant comme normatif et fonctionnel</a:t>
            </a:r>
          </a:p>
          <a:p>
            <a:pPr marL="342900" indent="-342900">
              <a:buClr>
                <a:srgbClr val="FF40FF"/>
              </a:buClr>
              <a:buFont typeface="Arial" panose="020B0604020202020204" pitchFamily="34" charset="0"/>
              <a:buChar char="•"/>
            </a:pPr>
            <a:endParaRPr lang="fr-CH" sz="14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Traitement lui-même est toxique</a:t>
            </a:r>
          </a:p>
          <a:p>
            <a:pPr marL="533400" indent="-215900">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pour sortir de </a:t>
            </a:r>
            <a:r>
              <a:rPr lang="fr-CH" sz="1400" dirty="0" err="1">
                <a:solidFill>
                  <a:schemeClr val="tx1">
                    <a:lumMod val="95000"/>
                    <a:lumOff val="5000"/>
                  </a:schemeClr>
                </a:solidFill>
                <a:latin typeface="Arial" panose="020B0604020202020204" pitchFamily="34" charset="0"/>
                <a:cs typeface="Arial" panose="020B0604020202020204" pitchFamily="34" charset="0"/>
              </a:rPr>
              <a:t>co</a:t>
            </a:r>
            <a:r>
              <a:rPr lang="fr-CH" sz="1400" dirty="0">
                <a:solidFill>
                  <a:schemeClr val="tx1">
                    <a:lumMod val="95000"/>
                    <a:lumOff val="5000"/>
                  </a:schemeClr>
                </a:solidFill>
                <a:latin typeface="Arial" panose="020B0604020202020204" pitchFamily="34" charset="0"/>
                <a:cs typeface="Arial" panose="020B0604020202020204" pitchFamily="34" charset="0"/>
              </a:rPr>
              <a:t>-dépendance, elles doivent accepter leur manque de pouvoir</a:t>
            </a:r>
          </a:p>
        </p:txBody>
      </p:sp>
      <p:sp>
        <p:nvSpPr>
          <p:cNvPr id="5" name="Rectangle 3">
            <a:extLst>
              <a:ext uri="{FF2B5EF4-FFF2-40B4-BE49-F238E27FC236}">
                <a16:creationId xmlns:a16="http://schemas.microsoft.com/office/drawing/2014/main" id="{0CDA002A-7884-0C4A-85AC-4A5806E1AA27}"/>
              </a:ext>
            </a:extLst>
          </p:cNvPr>
          <p:cNvSpPr/>
          <p:nvPr/>
        </p:nvSpPr>
        <p:spPr>
          <a:xfrm>
            <a:off x="3044304" y="206158"/>
            <a:ext cx="3128418"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defTabSz="457200" rtl="0" latinLnBrk="1" hangingPunct="0"/>
            <a:r>
              <a:rPr lang="fr-CH" sz="2800" b="1" dirty="0">
                <a:solidFill>
                  <a:schemeClr val="bg1">
                    <a:lumMod val="50000"/>
                  </a:schemeClr>
                </a:solidFill>
              </a:rPr>
              <a:t>Critique féministe</a:t>
            </a:r>
          </a:p>
        </p:txBody>
      </p:sp>
    </p:spTree>
    <p:extLst>
      <p:ext uri="{BB962C8B-B14F-4D97-AF65-F5344CB8AC3E}">
        <p14:creationId xmlns:p14="http://schemas.microsoft.com/office/powerpoint/2010/main" val="292690829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155F104-2AC7-044A-A0BF-91F344D2AEA9}"/>
              </a:ext>
            </a:extLst>
          </p:cNvPr>
          <p:cNvSpPr/>
          <p:nvPr/>
        </p:nvSpPr>
        <p:spPr>
          <a:xfrm>
            <a:off x="316657" y="4044356"/>
            <a:ext cx="5394425" cy="246221"/>
          </a:xfrm>
          <a:prstGeom prst="rect">
            <a:avLst/>
          </a:prstGeom>
        </p:spPr>
        <p:txBody>
          <a:bodyPr wrap="none">
            <a:spAutoFit/>
          </a:bodyPr>
          <a:lstStyle/>
          <a:p>
            <a:r>
              <a:rPr lang="fr-CH" sz="1000">
                <a:latin typeface="Arial" panose="020B0604020202020204" pitchFamily="34" charset="0"/>
                <a:cs typeface="Arial" panose="020B0604020202020204" pitchFamily="34" charset="0"/>
              </a:rPr>
              <a:t>Harkness &amp; Cotrell, 1997; Fischer et al, 1991, Fischer &amp; Crawford, 1992; Fischer et al., 1992</a:t>
            </a:r>
          </a:p>
        </p:txBody>
      </p:sp>
      <p:sp>
        <p:nvSpPr>
          <p:cNvPr id="2" name="Rechteck 1">
            <a:extLst>
              <a:ext uri="{FF2B5EF4-FFF2-40B4-BE49-F238E27FC236}">
                <a16:creationId xmlns:a16="http://schemas.microsoft.com/office/drawing/2014/main" id="{8AD85F3D-24C6-1044-B4A3-262B8A9742F7}"/>
              </a:ext>
            </a:extLst>
          </p:cNvPr>
          <p:cNvSpPr/>
          <p:nvPr/>
        </p:nvSpPr>
        <p:spPr>
          <a:xfrm>
            <a:off x="655782" y="1049359"/>
            <a:ext cx="8128000" cy="2308324"/>
          </a:xfrm>
          <a:prstGeom prst="rect">
            <a:avLst/>
          </a:prstGeom>
        </p:spPr>
        <p:txBody>
          <a:bodyPr wrap="square">
            <a:spAutoFit/>
          </a:bodyPr>
          <a:lstStyle/>
          <a:p>
            <a:pPr marL="342900" indent="-342900">
              <a:buClr>
                <a:srgbClr val="FF40FF"/>
              </a:buClr>
              <a:buFont typeface="Arial" panose="020B0604020202020204" pitchFamily="34" charset="0"/>
              <a:buChar char="•"/>
            </a:pPr>
            <a:r>
              <a:rPr lang="fr-CH" sz="1800" i="1" dirty="0">
                <a:solidFill>
                  <a:schemeClr val="tx1">
                    <a:lumMod val="95000"/>
                    <a:lumOff val="5000"/>
                  </a:schemeClr>
                </a:solidFill>
                <a:latin typeface="Arial" panose="020B0604020202020204" pitchFamily="34" charset="0"/>
                <a:cs typeface="Arial" panose="020B0604020202020204" pitchFamily="34" charset="0"/>
              </a:rPr>
              <a:t>a </a:t>
            </a:r>
            <a:r>
              <a:rPr lang="fr-CH" sz="1800" i="1" dirty="0" err="1">
                <a:solidFill>
                  <a:schemeClr val="tx1">
                    <a:lumMod val="95000"/>
                    <a:lumOff val="5000"/>
                  </a:schemeClr>
                </a:solidFill>
                <a:latin typeface="Arial" panose="020B0604020202020204" pitchFamily="34" charset="0"/>
                <a:cs typeface="Arial" panose="020B0604020202020204" pitchFamily="34" charset="0"/>
              </a:rPr>
              <a:t>dysfunctional</a:t>
            </a:r>
            <a:r>
              <a:rPr lang="fr-CH" sz="1800" i="1" dirty="0">
                <a:solidFill>
                  <a:schemeClr val="tx1">
                    <a:lumMod val="95000"/>
                    <a:lumOff val="5000"/>
                  </a:schemeClr>
                </a:solidFill>
                <a:latin typeface="Arial" panose="020B0604020202020204" pitchFamily="34" charset="0"/>
                <a:cs typeface="Arial" panose="020B0604020202020204" pitchFamily="34" charset="0"/>
              </a:rPr>
              <a:t> pattern of </a:t>
            </a:r>
            <a:r>
              <a:rPr lang="fr-CH" sz="1800" i="1" dirty="0" err="1">
                <a:solidFill>
                  <a:schemeClr val="tx1">
                    <a:lumMod val="95000"/>
                    <a:lumOff val="5000"/>
                  </a:schemeClr>
                </a:solidFill>
                <a:latin typeface="Arial" panose="020B0604020202020204" pitchFamily="34" charset="0"/>
                <a:cs typeface="Arial" panose="020B0604020202020204" pitchFamily="34" charset="0"/>
              </a:rPr>
              <a:t>relating</a:t>
            </a:r>
            <a:r>
              <a:rPr lang="fr-CH" sz="1800" i="1" dirty="0">
                <a:solidFill>
                  <a:schemeClr val="tx1">
                    <a:lumMod val="95000"/>
                    <a:lumOff val="5000"/>
                  </a:schemeClr>
                </a:solidFill>
                <a:latin typeface="Arial" panose="020B0604020202020204" pitchFamily="34" charset="0"/>
                <a:cs typeface="Arial" panose="020B0604020202020204" pitchFamily="34" charset="0"/>
              </a:rPr>
              <a:t> to </a:t>
            </a:r>
            <a:r>
              <a:rPr lang="fr-CH" sz="1800" i="1" dirty="0" err="1">
                <a:solidFill>
                  <a:schemeClr val="tx1">
                    <a:lumMod val="95000"/>
                    <a:lumOff val="5000"/>
                  </a:schemeClr>
                </a:solidFill>
                <a:latin typeface="Arial" panose="020B0604020202020204" pitchFamily="34" charset="0"/>
                <a:cs typeface="Arial" panose="020B0604020202020204" pitchFamily="34" charset="0"/>
              </a:rPr>
              <a:t>others</a:t>
            </a:r>
            <a:r>
              <a:rPr lang="fr-CH" sz="1800" i="1" dirty="0">
                <a:solidFill>
                  <a:schemeClr val="tx1">
                    <a:lumMod val="95000"/>
                    <a:lumOff val="5000"/>
                  </a:schemeClr>
                </a:solidFill>
                <a:latin typeface="Arial" panose="020B0604020202020204" pitchFamily="34" charset="0"/>
                <a:cs typeface="Arial" panose="020B0604020202020204" pitchFamily="34" charset="0"/>
              </a:rPr>
              <a:t> </a:t>
            </a:r>
            <a:r>
              <a:rPr lang="fr-CH" sz="1800" i="1" dirty="0" err="1">
                <a:solidFill>
                  <a:schemeClr val="tx1">
                    <a:lumMod val="95000"/>
                    <a:lumOff val="5000"/>
                  </a:schemeClr>
                </a:solidFill>
                <a:latin typeface="Arial" panose="020B0604020202020204" pitchFamily="34" charset="0"/>
                <a:cs typeface="Arial" panose="020B0604020202020204" pitchFamily="34" charset="0"/>
              </a:rPr>
              <a:t>with</a:t>
            </a:r>
            <a:r>
              <a:rPr lang="fr-CH" sz="1800" i="1" dirty="0">
                <a:solidFill>
                  <a:schemeClr val="tx1">
                    <a:lumMod val="95000"/>
                    <a:lumOff val="5000"/>
                  </a:schemeClr>
                </a:solidFill>
                <a:latin typeface="Arial" panose="020B0604020202020204" pitchFamily="34" charset="0"/>
                <a:cs typeface="Arial" panose="020B0604020202020204" pitchFamily="34" charset="0"/>
              </a:rPr>
              <a:t> "an </a:t>
            </a:r>
            <a:r>
              <a:rPr lang="fr-CH" sz="1800" i="1" dirty="0" err="1">
                <a:solidFill>
                  <a:schemeClr val="tx1">
                    <a:lumMod val="95000"/>
                    <a:lumOff val="5000"/>
                  </a:schemeClr>
                </a:solidFill>
                <a:latin typeface="Arial" panose="020B0604020202020204" pitchFamily="34" charset="0"/>
                <a:cs typeface="Arial" panose="020B0604020202020204" pitchFamily="34" charset="0"/>
              </a:rPr>
              <a:t>extreme</a:t>
            </a:r>
            <a:r>
              <a:rPr lang="fr-CH" sz="1800" i="1" dirty="0">
                <a:solidFill>
                  <a:schemeClr val="tx1">
                    <a:lumMod val="95000"/>
                    <a:lumOff val="5000"/>
                  </a:schemeClr>
                </a:solidFill>
                <a:latin typeface="Arial" panose="020B0604020202020204" pitchFamily="34" charset="0"/>
                <a:cs typeface="Arial" panose="020B0604020202020204" pitchFamily="34" charset="0"/>
              </a:rPr>
              <a:t> focus </a:t>
            </a:r>
            <a:r>
              <a:rPr lang="fr-CH" sz="1800" i="1" dirty="0" err="1">
                <a:solidFill>
                  <a:schemeClr val="tx1">
                    <a:lumMod val="95000"/>
                    <a:lumOff val="5000"/>
                  </a:schemeClr>
                </a:solidFill>
                <a:latin typeface="Arial" panose="020B0604020202020204" pitchFamily="34" charset="0"/>
                <a:cs typeface="Arial" panose="020B0604020202020204" pitchFamily="34" charset="0"/>
              </a:rPr>
              <a:t>outside</a:t>
            </a:r>
            <a:r>
              <a:rPr lang="fr-CH" sz="1800" i="1" dirty="0">
                <a:solidFill>
                  <a:schemeClr val="tx1">
                    <a:lumMod val="95000"/>
                    <a:lumOff val="5000"/>
                  </a:schemeClr>
                </a:solidFill>
                <a:latin typeface="Arial" panose="020B0604020202020204" pitchFamily="34" charset="0"/>
                <a:cs typeface="Arial" panose="020B0604020202020204" pitchFamily="34" charset="0"/>
              </a:rPr>
              <a:t> </a:t>
            </a:r>
            <a:r>
              <a:rPr lang="fr-CH" sz="1800" i="1" dirty="0" err="1">
                <a:solidFill>
                  <a:schemeClr val="tx1">
                    <a:lumMod val="95000"/>
                    <a:lumOff val="5000"/>
                  </a:schemeClr>
                </a:solidFill>
                <a:latin typeface="Arial" panose="020B0604020202020204" pitchFamily="34" charset="0"/>
                <a:cs typeface="Arial" panose="020B0604020202020204" pitchFamily="34" charset="0"/>
              </a:rPr>
              <a:t>oneself</a:t>
            </a:r>
            <a:r>
              <a:rPr lang="fr-CH" sz="1800" i="1" dirty="0">
                <a:solidFill>
                  <a:schemeClr val="tx1">
                    <a:lumMod val="95000"/>
                    <a:lumOff val="5000"/>
                  </a:schemeClr>
                </a:solidFill>
                <a:latin typeface="Arial" panose="020B0604020202020204" pitchFamily="34" charset="0"/>
                <a:cs typeface="Arial" panose="020B0604020202020204" pitchFamily="34" charset="0"/>
              </a:rPr>
              <a:t>, </a:t>
            </a:r>
            <a:r>
              <a:rPr lang="fr-CH" sz="1800" i="1" dirty="0" err="1">
                <a:solidFill>
                  <a:schemeClr val="tx1">
                    <a:lumMod val="95000"/>
                    <a:lumOff val="5000"/>
                  </a:schemeClr>
                </a:solidFill>
                <a:latin typeface="Arial" panose="020B0604020202020204" pitchFamily="34" charset="0"/>
                <a:cs typeface="Arial" panose="020B0604020202020204" pitchFamily="34" charset="0"/>
              </a:rPr>
              <a:t>lack</a:t>
            </a:r>
            <a:r>
              <a:rPr lang="fr-CH" sz="1800" i="1" dirty="0">
                <a:solidFill>
                  <a:schemeClr val="tx1">
                    <a:lumMod val="95000"/>
                    <a:lumOff val="5000"/>
                  </a:schemeClr>
                </a:solidFill>
                <a:latin typeface="Arial" panose="020B0604020202020204" pitchFamily="34" charset="0"/>
                <a:cs typeface="Arial" panose="020B0604020202020204" pitchFamily="34" charset="0"/>
              </a:rPr>
              <a:t> of open expression of feelings, and </a:t>
            </a:r>
            <a:r>
              <a:rPr lang="fr-CH" sz="1800" i="1" dirty="0" err="1">
                <a:solidFill>
                  <a:schemeClr val="tx1">
                    <a:lumMod val="95000"/>
                    <a:lumOff val="5000"/>
                  </a:schemeClr>
                </a:solidFill>
                <a:latin typeface="Arial" panose="020B0604020202020204" pitchFamily="34" charset="0"/>
                <a:cs typeface="Arial" panose="020B0604020202020204" pitchFamily="34" charset="0"/>
              </a:rPr>
              <a:t>attempts</a:t>
            </a:r>
            <a:r>
              <a:rPr lang="fr-CH" sz="1800" i="1" dirty="0">
                <a:solidFill>
                  <a:schemeClr val="tx1">
                    <a:lumMod val="95000"/>
                    <a:lumOff val="5000"/>
                  </a:schemeClr>
                </a:solidFill>
                <a:latin typeface="Arial" panose="020B0604020202020204" pitchFamily="34" charset="0"/>
                <a:cs typeface="Arial" panose="020B0604020202020204" pitchFamily="34" charset="0"/>
              </a:rPr>
              <a:t> to </a:t>
            </a:r>
            <a:r>
              <a:rPr lang="fr-CH" sz="1800" i="1" dirty="0" err="1">
                <a:solidFill>
                  <a:schemeClr val="tx1">
                    <a:lumMod val="95000"/>
                    <a:lumOff val="5000"/>
                  </a:schemeClr>
                </a:solidFill>
                <a:latin typeface="Arial" panose="020B0604020202020204" pitchFamily="34" charset="0"/>
                <a:cs typeface="Arial" panose="020B0604020202020204" pitchFamily="34" charset="0"/>
              </a:rPr>
              <a:t>derive</a:t>
            </a:r>
            <a:r>
              <a:rPr lang="fr-CH" sz="1800" i="1" dirty="0">
                <a:solidFill>
                  <a:schemeClr val="tx1">
                    <a:lumMod val="95000"/>
                    <a:lumOff val="5000"/>
                  </a:schemeClr>
                </a:solidFill>
                <a:latin typeface="Arial" panose="020B0604020202020204" pitchFamily="34" charset="0"/>
                <a:cs typeface="Arial" panose="020B0604020202020204" pitchFamily="34" charset="0"/>
              </a:rPr>
              <a:t> a </a:t>
            </a:r>
            <a:r>
              <a:rPr lang="fr-CH" sz="1800" i="1" dirty="0" err="1">
                <a:solidFill>
                  <a:schemeClr val="tx1">
                    <a:lumMod val="95000"/>
                    <a:lumOff val="5000"/>
                  </a:schemeClr>
                </a:solidFill>
                <a:latin typeface="Arial" panose="020B0604020202020204" pitchFamily="34" charset="0"/>
                <a:cs typeface="Arial" panose="020B0604020202020204" pitchFamily="34" charset="0"/>
              </a:rPr>
              <a:t>sense</a:t>
            </a:r>
            <a:r>
              <a:rPr lang="fr-CH" sz="1800" i="1" dirty="0">
                <a:solidFill>
                  <a:schemeClr val="tx1">
                    <a:lumMod val="95000"/>
                    <a:lumOff val="5000"/>
                  </a:schemeClr>
                </a:solidFill>
                <a:latin typeface="Arial" panose="020B0604020202020204" pitchFamily="34" charset="0"/>
                <a:cs typeface="Arial" panose="020B0604020202020204" pitchFamily="34" charset="0"/>
              </a:rPr>
              <a:t> of </a:t>
            </a:r>
            <a:r>
              <a:rPr lang="fr-CH" sz="1800" i="1" dirty="0" err="1">
                <a:solidFill>
                  <a:schemeClr val="tx1">
                    <a:lumMod val="95000"/>
                    <a:lumOff val="5000"/>
                  </a:schemeClr>
                </a:solidFill>
                <a:latin typeface="Arial" panose="020B0604020202020204" pitchFamily="34" charset="0"/>
                <a:cs typeface="Arial" panose="020B0604020202020204" pitchFamily="34" charset="0"/>
              </a:rPr>
              <a:t>purpose</a:t>
            </a:r>
            <a:r>
              <a:rPr lang="fr-CH" sz="1800" i="1" dirty="0">
                <a:solidFill>
                  <a:schemeClr val="tx1">
                    <a:lumMod val="95000"/>
                    <a:lumOff val="5000"/>
                  </a:schemeClr>
                </a:solidFill>
                <a:latin typeface="Arial" panose="020B0604020202020204" pitchFamily="34" charset="0"/>
                <a:cs typeface="Arial" panose="020B0604020202020204" pitchFamily="34" charset="0"/>
              </a:rPr>
              <a:t> [</a:t>
            </a:r>
            <a:r>
              <a:rPr lang="fr-CH" sz="1800" i="1" dirty="0" err="1">
                <a:solidFill>
                  <a:schemeClr val="tx1">
                    <a:lumMod val="95000"/>
                    <a:lumOff val="5000"/>
                  </a:schemeClr>
                </a:solidFill>
                <a:latin typeface="Arial" panose="020B0604020202020204" pitchFamily="34" charset="0"/>
                <a:cs typeface="Arial" panose="020B0604020202020204" pitchFamily="34" charset="0"/>
              </a:rPr>
              <a:t>exclusively</a:t>
            </a:r>
            <a:r>
              <a:rPr lang="fr-CH" sz="1800" i="1" dirty="0">
                <a:solidFill>
                  <a:schemeClr val="tx1">
                    <a:lumMod val="95000"/>
                    <a:lumOff val="5000"/>
                  </a:schemeClr>
                </a:solidFill>
                <a:latin typeface="Arial" panose="020B0604020202020204" pitchFamily="34" charset="0"/>
                <a:cs typeface="Arial" panose="020B0604020202020204" pitchFamily="34" charset="0"/>
              </a:rPr>
              <a:t>] </a:t>
            </a:r>
            <a:r>
              <a:rPr lang="fr-CH" sz="1800" i="1" dirty="0" err="1">
                <a:solidFill>
                  <a:schemeClr val="tx1">
                    <a:lumMod val="95000"/>
                    <a:lumOff val="5000"/>
                  </a:schemeClr>
                </a:solidFill>
                <a:latin typeface="Arial" panose="020B0604020202020204" pitchFamily="34" charset="0"/>
                <a:cs typeface="Arial" panose="020B0604020202020204" pitchFamily="34" charset="0"/>
              </a:rPr>
              <a:t>through</a:t>
            </a:r>
            <a:r>
              <a:rPr lang="fr-CH" sz="1800" i="1" dirty="0">
                <a:solidFill>
                  <a:schemeClr val="tx1">
                    <a:lumMod val="95000"/>
                    <a:lumOff val="5000"/>
                  </a:schemeClr>
                </a:solidFill>
                <a:latin typeface="Arial" panose="020B0604020202020204" pitchFamily="34" charset="0"/>
                <a:cs typeface="Arial" panose="020B0604020202020204" pitchFamily="34" charset="0"/>
              </a:rPr>
              <a:t> </a:t>
            </a:r>
            <a:r>
              <a:rPr lang="fr-CH" sz="1800" i="1" dirty="0" err="1">
                <a:solidFill>
                  <a:schemeClr val="tx1">
                    <a:lumMod val="95000"/>
                    <a:lumOff val="5000"/>
                  </a:schemeClr>
                </a:solidFill>
                <a:latin typeface="Arial" panose="020B0604020202020204" pitchFamily="34" charset="0"/>
                <a:cs typeface="Arial" panose="020B0604020202020204" pitchFamily="34" charset="0"/>
              </a:rPr>
              <a:t>relationships</a:t>
            </a:r>
            <a:r>
              <a:rPr lang="fr-CH" sz="1800" i="1" dirty="0">
                <a:solidFill>
                  <a:schemeClr val="tx1">
                    <a:lumMod val="95000"/>
                    <a:lumOff val="5000"/>
                  </a:schemeClr>
                </a:solidFill>
                <a:latin typeface="Arial" panose="020B0604020202020204" pitchFamily="34" charset="0"/>
                <a:cs typeface="Arial" panose="020B0604020202020204" pitchFamily="34" charset="0"/>
              </a:rPr>
              <a:t>" </a:t>
            </a:r>
            <a:r>
              <a:rPr lang="fr-CH" sz="1800" i="1" dirty="0" err="1">
                <a:solidFill>
                  <a:schemeClr val="tx1">
                    <a:lumMod val="95000"/>
                    <a:lumOff val="5000"/>
                  </a:schemeClr>
                </a:solidFill>
                <a:latin typeface="Arial" panose="020B0604020202020204" pitchFamily="34" charset="0"/>
                <a:cs typeface="Arial" panose="020B0604020202020204" pitchFamily="34" charset="0"/>
              </a:rPr>
              <a:t>with</a:t>
            </a:r>
            <a:r>
              <a:rPr lang="fr-CH" sz="1800" i="1" dirty="0">
                <a:solidFill>
                  <a:schemeClr val="tx1">
                    <a:lumMod val="95000"/>
                    <a:lumOff val="5000"/>
                  </a:schemeClr>
                </a:solidFill>
                <a:latin typeface="Arial" panose="020B0604020202020204" pitchFamily="34" charset="0"/>
                <a:cs typeface="Arial" panose="020B0604020202020204" pitchFamily="34" charset="0"/>
              </a:rPr>
              <a:t> </a:t>
            </a:r>
            <a:r>
              <a:rPr lang="fr-CH" sz="1800" i="1" dirty="0" err="1">
                <a:solidFill>
                  <a:schemeClr val="tx1">
                    <a:lumMod val="95000"/>
                    <a:lumOff val="5000"/>
                  </a:schemeClr>
                </a:solidFill>
                <a:latin typeface="Arial" panose="020B0604020202020204" pitchFamily="34" charset="0"/>
                <a:cs typeface="Arial" panose="020B0604020202020204" pitchFamily="34" charset="0"/>
              </a:rPr>
              <a:t>others</a:t>
            </a:r>
            <a:endParaRPr lang="fr-CH" sz="1800" i="1"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rgbClr val="FF40FF"/>
              </a:buClr>
              <a:buFont typeface="Arial" panose="020B0604020202020204" pitchFamily="34" charset="0"/>
              <a:buChar char="•"/>
            </a:pPr>
            <a:endParaRPr lang="fr-CH" sz="18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Clr>
                <a:srgbClr val="FF40FF"/>
              </a:buClr>
              <a:buFont typeface="Arial" panose="020B0604020202020204" pitchFamily="34" charset="0"/>
              <a:buChar char="•"/>
            </a:pPr>
            <a:r>
              <a:rPr lang="fr-CH" sz="1800" dirty="0">
                <a:solidFill>
                  <a:schemeClr val="tx1">
                    <a:lumMod val="95000"/>
                    <a:lumOff val="5000"/>
                  </a:schemeClr>
                </a:solidFill>
                <a:latin typeface="Arial" panose="020B0604020202020204" pitchFamily="34" charset="0"/>
                <a:cs typeface="Arial" panose="020B0604020202020204" pitchFamily="34" charset="0"/>
              </a:rPr>
              <a:t>un patron dysfonctionnel de relations avec les autres avec «une concentration extrême sur le dehors de soi, un manque d'expression ouverte des sentiments et une tentative de dégager un sentiment de sens [exclusivement] par le biais de relations» avec les autres</a:t>
            </a:r>
          </a:p>
        </p:txBody>
      </p:sp>
      <p:sp>
        <p:nvSpPr>
          <p:cNvPr id="4" name="Rectangle 3">
            <a:extLst>
              <a:ext uri="{FF2B5EF4-FFF2-40B4-BE49-F238E27FC236}">
                <a16:creationId xmlns:a16="http://schemas.microsoft.com/office/drawing/2014/main" id="{A3CCF43B-FA3C-9343-B3A8-90F6F9D7A447}"/>
              </a:ext>
            </a:extLst>
          </p:cNvPr>
          <p:cNvSpPr/>
          <p:nvPr/>
        </p:nvSpPr>
        <p:spPr>
          <a:xfrm>
            <a:off x="3250446" y="243103"/>
            <a:ext cx="1749836"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defTabSz="457200" rtl="0" latinLnBrk="1" hangingPunct="0"/>
            <a:r>
              <a:rPr lang="fr-CH" sz="2800" b="1">
                <a:solidFill>
                  <a:schemeClr val="bg1">
                    <a:lumMod val="50000"/>
                  </a:schemeClr>
                </a:solidFill>
              </a:rPr>
              <a:t>Définition</a:t>
            </a:r>
          </a:p>
        </p:txBody>
      </p:sp>
    </p:spTree>
    <p:extLst>
      <p:ext uri="{BB962C8B-B14F-4D97-AF65-F5344CB8AC3E}">
        <p14:creationId xmlns:p14="http://schemas.microsoft.com/office/powerpoint/2010/main" val="30405124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963B3CD-C906-E545-ABE1-4440354EA8D0}"/>
              </a:ext>
            </a:extLst>
          </p:cNvPr>
          <p:cNvSpPr/>
          <p:nvPr/>
        </p:nvSpPr>
        <p:spPr>
          <a:xfrm>
            <a:off x="316657" y="4044356"/>
            <a:ext cx="1237839" cy="246221"/>
          </a:xfrm>
          <a:prstGeom prst="rect">
            <a:avLst/>
          </a:prstGeom>
        </p:spPr>
        <p:txBody>
          <a:bodyPr wrap="none">
            <a:spAutoFit/>
          </a:bodyPr>
          <a:lstStyle/>
          <a:p>
            <a:r>
              <a:rPr lang="de-CH" sz="1000" dirty="0">
                <a:latin typeface="Arial" panose="020B0604020202020204" pitchFamily="34" charset="0"/>
                <a:cs typeface="Arial" panose="020B0604020202020204" pitchFamily="34" charset="0"/>
              </a:rPr>
              <a:t>Jordan et al., 1991</a:t>
            </a:r>
          </a:p>
        </p:txBody>
      </p:sp>
      <p:sp>
        <p:nvSpPr>
          <p:cNvPr id="4" name="Rechteck 3">
            <a:extLst>
              <a:ext uri="{FF2B5EF4-FFF2-40B4-BE49-F238E27FC236}">
                <a16:creationId xmlns:a16="http://schemas.microsoft.com/office/drawing/2014/main" id="{D8928094-D712-4E44-B4BA-26BB612AE159}"/>
              </a:ext>
            </a:extLst>
          </p:cNvPr>
          <p:cNvSpPr/>
          <p:nvPr/>
        </p:nvSpPr>
        <p:spPr>
          <a:xfrm>
            <a:off x="763754" y="91479"/>
            <a:ext cx="792620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defTabSz="457200" rtl="0" latinLnBrk="1" hangingPunct="0"/>
            <a:r>
              <a:rPr lang="de-CH" sz="2800" b="1" dirty="0" err="1">
                <a:solidFill>
                  <a:schemeClr val="bg1">
                    <a:lumMod val="50000"/>
                  </a:schemeClr>
                </a:solidFill>
              </a:rPr>
              <a:t>Modèle</a:t>
            </a:r>
            <a:r>
              <a:rPr lang="de-CH" sz="2800" b="1" dirty="0">
                <a:solidFill>
                  <a:schemeClr val="bg1">
                    <a:lumMod val="50000"/>
                  </a:schemeClr>
                </a:solidFill>
              </a:rPr>
              <a:t> </a:t>
            </a:r>
            <a:r>
              <a:rPr lang="de-CH" sz="2800" b="1" dirty="0" err="1">
                <a:solidFill>
                  <a:schemeClr val="bg1">
                    <a:lumMod val="50000"/>
                  </a:schemeClr>
                </a:solidFill>
              </a:rPr>
              <a:t>féministe</a:t>
            </a:r>
            <a:r>
              <a:rPr lang="de-CH" sz="2800" b="1" dirty="0">
                <a:solidFill>
                  <a:schemeClr val="bg1">
                    <a:lumMod val="50000"/>
                  </a:schemeClr>
                </a:solidFill>
              </a:rPr>
              <a:t> de </a:t>
            </a:r>
            <a:r>
              <a:rPr lang="de-CH" sz="2800" b="1" dirty="0" err="1">
                <a:solidFill>
                  <a:schemeClr val="bg1">
                    <a:lumMod val="50000"/>
                  </a:schemeClr>
                </a:solidFill>
              </a:rPr>
              <a:t>croissance</a:t>
            </a:r>
            <a:r>
              <a:rPr lang="de-CH" sz="2800" b="1" dirty="0">
                <a:solidFill>
                  <a:schemeClr val="bg1">
                    <a:lumMod val="50000"/>
                  </a:schemeClr>
                </a:solidFill>
              </a:rPr>
              <a:t> en </a:t>
            </a:r>
            <a:r>
              <a:rPr lang="de-CH" sz="2800" b="1" dirty="0" err="1">
                <a:solidFill>
                  <a:schemeClr val="bg1">
                    <a:lumMod val="50000"/>
                  </a:schemeClr>
                </a:solidFill>
              </a:rPr>
              <a:t>connexion</a:t>
            </a:r>
            <a:endParaRPr lang="de-CH" sz="2800" b="1" dirty="0">
              <a:solidFill>
                <a:schemeClr val="bg1">
                  <a:lumMod val="50000"/>
                </a:schemeClr>
              </a:solidFill>
            </a:endParaRPr>
          </a:p>
          <a:p>
            <a:pPr algn="ctr" defTabSz="457200" rtl="0" latinLnBrk="1" hangingPunct="0"/>
            <a:r>
              <a:rPr lang="de-DE" sz="1600" dirty="0">
                <a:solidFill>
                  <a:schemeClr val="bg1">
                    <a:lumMod val="50000"/>
                  </a:schemeClr>
                </a:solidFill>
              </a:rPr>
              <a:t>Growth in Connection</a:t>
            </a:r>
          </a:p>
        </p:txBody>
      </p:sp>
      <p:pic>
        <p:nvPicPr>
          <p:cNvPr id="5" name="Grafik 4">
            <a:extLst>
              <a:ext uri="{FF2B5EF4-FFF2-40B4-BE49-F238E27FC236}">
                <a16:creationId xmlns:a16="http://schemas.microsoft.com/office/drawing/2014/main" id="{EF663753-FEDE-5146-993F-1CA13D401C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07389"/>
            <a:ext cx="3258896" cy="2735451"/>
          </a:xfrm>
          <a:prstGeom prst="rect">
            <a:avLst/>
          </a:prstGeom>
        </p:spPr>
      </p:pic>
      <p:sp>
        <p:nvSpPr>
          <p:cNvPr id="3" name="Rechteck 2">
            <a:extLst>
              <a:ext uri="{FF2B5EF4-FFF2-40B4-BE49-F238E27FC236}">
                <a16:creationId xmlns:a16="http://schemas.microsoft.com/office/drawing/2014/main" id="{AF7CBF4D-D734-0E4D-9295-549EAA96D703}"/>
              </a:ext>
            </a:extLst>
          </p:cNvPr>
          <p:cNvSpPr/>
          <p:nvPr/>
        </p:nvSpPr>
        <p:spPr>
          <a:xfrm>
            <a:off x="2975674" y="1379424"/>
            <a:ext cx="5512021" cy="1991379"/>
          </a:xfrm>
          <a:prstGeom prst="rect">
            <a:avLst/>
          </a:prstGeom>
          <a:solidFill>
            <a:srgbClr val="FFFFFF">
              <a:alpha val="80000"/>
            </a:srgbClr>
          </a:solidFill>
        </p:spPr>
        <p:txBody>
          <a:bodyPr wrap="square">
            <a:spAutoFit/>
          </a:bodyPr>
          <a:lstStyle/>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Remet en question que le sens de soi devrait être déconnecté émotionnellement des autres</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Lien avec les autres permet de mieux réaliser l'autonomisation personnelle</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Manière dont cette «connectivité» est réalisée constitue la variable critique</a:t>
            </a:r>
          </a:p>
        </p:txBody>
      </p:sp>
    </p:spTree>
    <p:extLst>
      <p:ext uri="{BB962C8B-B14F-4D97-AF65-F5344CB8AC3E}">
        <p14:creationId xmlns:p14="http://schemas.microsoft.com/office/powerpoint/2010/main" val="294196939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1CF5B1-174E-A14C-90C4-36435ED5B0C5}"/>
              </a:ext>
            </a:extLst>
          </p:cNvPr>
          <p:cNvSpPr/>
          <p:nvPr/>
        </p:nvSpPr>
        <p:spPr>
          <a:xfrm>
            <a:off x="318721" y="3931067"/>
            <a:ext cx="1843774" cy="253916"/>
          </a:xfrm>
          <a:prstGeom prst="rect">
            <a:avLst/>
          </a:prstGeom>
        </p:spPr>
        <p:txBody>
          <a:bodyPr wrap="none">
            <a:spAutoFit/>
          </a:bodyPr>
          <a:lstStyle/>
          <a:p>
            <a:r>
              <a:rPr lang="fr-CH" sz="1050" dirty="0" err="1">
                <a:solidFill>
                  <a:srgbClr val="333333"/>
                </a:solidFill>
                <a:latin typeface="ArialMT"/>
              </a:rPr>
              <a:t>Davidhizar</a:t>
            </a:r>
            <a:r>
              <a:rPr lang="fr-CH" sz="1050" dirty="0">
                <a:solidFill>
                  <a:srgbClr val="333333"/>
                </a:solidFill>
                <a:latin typeface="ArialMT"/>
              </a:rPr>
              <a:t> &amp;</a:t>
            </a:r>
            <a:r>
              <a:rPr lang="fr-CH" sz="1050" dirty="0">
                <a:latin typeface="ArialMT"/>
              </a:rPr>
              <a:t> </a:t>
            </a:r>
            <a:r>
              <a:rPr lang="fr-CH" sz="1050" dirty="0" err="1">
                <a:solidFill>
                  <a:srgbClr val="333333"/>
                </a:solidFill>
                <a:latin typeface="ArialMT"/>
              </a:rPr>
              <a:t>Shearer</a:t>
            </a:r>
            <a:r>
              <a:rPr lang="fr-CH" sz="1050" dirty="0">
                <a:solidFill>
                  <a:srgbClr val="333333"/>
                </a:solidFill>
                <a:latin typeface="ArialMT"/>
              </a:rPr>
              <a:t>, 1994</a:t>
            </a:r>
            <a:endParaRPr lang="fr-CH" sz="1050" dirty="0"/>
          </a:p>
        </p:txBody>
      </p:sp>
      <p:sp>
        <p:nvSpPr>
          <p:cNvPr id="4" name="Rectangle 3">
            <a:extLst>
              <a:ext uri="{FF2B5EF4-FFF2-40B4-BE49-F238E27FC236}">
                <a16:creationId xmlns:a16="http://schemas.microsoft.com/office/drawing/2014/main" id="{DCD3C47F-36F8-0343-BBE7-B524B600499C}"/>
              </a:ext>
            </a:extLst>
          </p:cNvPr>
          <p:cNvSpPr/>
          <p:nvPr/>
        </p:nvSpPr>
        <p:spPr>
          <a:xfrm>
            <a:off x="771512" y="239666"/>
            <a:ext cx="779957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defTabSz="457200" rtl="0" latinLnBrk="1" hangingPunct="0"/>
            <a:r>
              <a:rPr lang="fr-CH" sz="2400" b="1" dirty="0">
                <a:solidFill>
                  <a:schemeClr val="bg1">
                    <a:lumMod val="50000"/>
                  </a:schemeClr>
                </a:solidFill>
              </a:rPr>
              <a:t>S’adapter aux autres: </a:t>
            </a:r>
            <a:r>
              <a:rPr lang="fr-CH" sz="2400" b="1" dirty="0" err="1">
                <a:solidFill>
                  <a:schemeClr val="bg1">
                    <a:lumMod val="50000"/>
                  </a:schemeClr>
                </a:solidFill>
              </a:rPr>
              <a:t>co-dépendence</a:t>
            </a:r>
            <a:r>
              <a:rPr lang="fr-CH" sz="2400" b="1" dirty="0">
                <a:solidFill>
                  <a:schemeClr val="bg1">
                    <a:lumMod val="50000"/>
                  </a:schemeClr>
                </a:solidFill>
              </a:rPr>
              <a:t> ou flexibilité ? </a:t>
            </a:r>
          </a:p>
        </p:txBody>
      </p:sp>
      <p:pic>
        <p:nvPicPr>
          <p:cNvPr id="5" name="Grafik 4">
            <a:extLst>
              <a:ext uri="{FF2B5EF4-FFF2-40B4-BE49-F238E27FC236}">
                <a16:creationId xmlns:a16="http://schemas.microsoft.com/office/drawing/2014/main" id="{CC127899-5FC2-8144-A8FC-AFCD07CC9F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19" y="946680"/>
            <a:ext cx="2473377" cy="2641600"/>
          </a:xfrm>
          <a:prstGeom prst="rect">
            <a:avLst/>
          </a:prstGeom>
        </p:spPr>
      </p:pic>
      <p:sp>
        <p:nvSpPr>
          <p:cNvPr id="2" name="Rectangle 1">
            <a:extLst>
              <a:ext uri="{FF2B5EF4-FFF2-40B4-BE49-F238E27FC236}">
                <a16:creationId xmlns:a16="http://schemas.microsoft.com/office/drawing/2014/main" id="{B8551892-9BCD-1546-ADF7-66765784F6BF}"/>
              </a:ext>
            </a:extLst>
          </p:cNvPr>
          <p:cNvSpPr/>
          <p:nvPr/>
        </p:nvSpPr>
        <p:spPr>
          <a:xfrm>
            <a:off x="2241028" y="1226393"/>
            <a:ext cx="6475751" cy="2082173"/>
          </a:xfrm>
          <a:prstGeom prst="rect">
            <a:avLst/>
          </a:prstGeom>
          <a:solidFill>
            <a:srgbClr val="FFFFFF">
              <a:alpha val="80000"/>
            </a:srgbClr>
          </a:solidFill>
        </p:spPr>
        <p:txBody>
          <a:bodyPr wrap="square">
            <a:spAutoFit/>
          </a:bodyPr>
          <a:lstStyle/>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l'énergie est concentrée sur ce qui fait apparaitre normal de l'extérieur la famille plutôt que de se concentrer sur les besoins des membres de la famille</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S’adapter aux autres (flexibilité) ≠ </a:t>
            </a:r>
            <a:r>
              <a:rPr lang="fr-CH" sz="1400" dirty="0" err="1">
                <a:solidFill>
                  <a:schemeClr val="tx1">
                    <a:lumMod val="95000"/>
                    <a:lumOff val="5000"/>
                  </a:schemeClr>
                </a:solidFill>
                <a:latin typeface="Arial" panose="020B0604020202020204" pitchFamily="34" charset="0"/>
                <a:cs typeface="Arial" panose="020B0604020202020204" pitchFamily="34" charset="0"/>
              </a:rPr>
              <a:t>co-dependence</a:t>
            </a:r>
            <a:endParaRPr lang="fr-CH" sz="1400" dirty="0">
              <a:solidFill>
                <a:schemeClr val="tx1">
                  <a:lumMod val="95000"/>
                  <a:lumOff val="5000"/>
                </a:schemeClr>
              </a:solidFill>
              <a:latin typeface="Arial" panose="020B0604020202020204" pitchFamily="34" charset="0"/>
              <a:cs typeface="Arial" panose="020B0604020202020204" pitchFamily="34" charset="0"/>
            </a:endParaRPr>
          </a:p>
          <a:p>
            <a:pPr marL="533400" indent="-174625">
              <a:lnSpc>
                <a:spcPct val="150000"/>
              </a:lnSpc>
              <a:buClr>
                <a:srgbClr val="FF40FF"/>
              </a:buClr>
              <a:buFont typeface="Arial" panose="020B0604020202020204" pitchFamily="34" charset="0"/>
              <a:buChar char="•"/>
            </a:pPr>
            <a:r>
              <a:rPr lang="fr-CH" sz="1050" dirty="0">
                <a:solidFill>
                  <a:schemeClr val="tx1">
                    <a:lumMod val="95000"/>
                    <a:lumOff val="5000"/>
                  </a:schemeClr>
                </a:solidFill>
                <a:latin typeface="Arial" panose="020B0604020202020204" pitchFamily="34" charset="0"/>
                <a:cs typeface="Arial" panose="020B0604020202020204" pitchFamily="34" charset="0"/>
              </a:rPr>
              <a:t>Un individu flexible a confiance en lui-même et est capable d'écouter les points de vue opposés et d'écouter activement les autres</a:t>
            </a:r>
          </a:p>
          <a:p>
            <a:pPr marL="533400" indent="-174625">
              <a:lnSpc>
                <a:spcPct val="150000"/>
              </a:lnSpc>
              <a:buClr>
                <a:srgbClr val="FF40FF"/>
              </a:buClr>
              <a:buFont typeface="Arial" panose="020B0604020202020204" pitchFamily="34" charset="0"/>
              <a:buChar char="•"/>
            </a:pPr>
            <a:r>
              <a:rPr lang="fr-CH" sz="1050" dirty="0">
                <a:solidFill>
                  <a:schemeClr val="tx1">
                    <a:lumMod val="95000"/>
                    <a:lumOff val="5000"/>
                  </a:schemeClr>
                </a:solidFill>
                <a:latin typeface="Arial" panose="020B0604020202020204" pitchFamily="34" charset="0"/>
                <a:cs typeface="Arial" panose="020B0604020202020204" pitchFamily="34" charset="0"/>
              </a:rPr>
              <a:t>Changement et compromis sont possibles pour cette personne.</a:t>
            </a:r>
          </a:p>
        </p:txBody>
      </p:sp>
    </p:spTree>
    <p:extLst>
      <p:ext uri="{BB962C8B-B14F-4D97-AF65-F5344CB8AC3E}">
        <p14:creationId xmlns:p14="http://schemas.microsoft.com/office/powerpoint/2010/main" val="422785865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8CB557-3DB7-F240-9A17-D3E2E3767E0E}"/>
              </a:ext>
            </a:extLst>
          </p:cNvPr>
          <p:cNvSpPr/>
          <p:nvPr/>
        </p:nvSpPr>
        <p:spPr>
          <a:xfrm>
            <a:off x="382770" y="3987157"/>
            <a:ext cx="1656223" cy="246221"/>
          </a:xfrm>
          <a:prstGeom prst="rect">
            <a:avLst/>
          </a:prstGeom>
        </p:spPr>
        <p:txBody>
          <a:bodyPr wrap="none">
            <a:spAutoFit/>
          </a:bodyPr>
          <a:lstStyle/>
          <a:p>
            <a:r>
              <a:rPr lang="de-CH" sz="1000" dirty="0">
                <a:latin typeface="Arial" panose="020B0604020202020204" pitchFamily="34" charset="0"/>
                <a:cs typeface="Arial" panose="020B0604020202020204" pitchFamily="34" charset="0"/>
              </a:rPr>
              <a:t>Lyon &amp; </a:t>
            </a:r>
            <a:r>
              <a:rPr lang="de-CH" sz="1000" dirty="0" err="1">
                <a:latin typeface="Arial" panose="020B0604020202020204" pitchFamily="34" charset="0"/>
                <a:cs typeface="Arial" panose="020B0604020202020204" pitchFamily="34" charset="0"/>
              </a:rPr>
              <a:t>Greenberg</a:t>
            </a:r>
            <a:r>
              <a:rPr lang="de-CH" sz="1000" dirty="0">
                <a:latin typeface="Arial" panose="020B0604020202020204" pitchFamily="34" charset="0"/>
                <a:cs typeface="Arial" panose="020B0604020202020204" pitchFamily="34" charset="0"/>
              </a:rPr>
              <a:t>, 1991 </a:t>
            </a:r>
            <a:endParaRPr lang="fr-CH" sz="1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384F19-736C-6E43-85B9-9F6492343FF7}"/>
              </a:ext>
            </a:extLst>
          </p:cNvPr>
          <p:cNvSpPr/>
          <p:nvPr/>
        </p:nvSpPr>
        <p:spPr>
          <a:xfrm>
            <a:off x="3086251" y="239666"/>
            <a:ext cx="3170098"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defTabSz="457200" rtl="0" latinLnBrk="1" hangingPunct="0"/>
            <a:r>
              <a:rPr lang="fr-CH" sz="4000" b="1" dirty="0">
                <a:solidFill>
                  <a:schemeClr val="bg1">
                    <a:lumMod val="50000"/>
                  </a:schemeClr>
                </a:solidFill>
              </a:rPr>
              <a:t>Recherche ?</a:t>
            </a:r>
          </a:p>
        </p:txBody>
      </p:sp>
      <p:pic>
        <p:nvPicPr>
          <p:cNvPr id="5" name="Grafik 4">
            <a:extLst>
              <a:ext uri="{FF2B5EF4-FFF2-40B4-BE49-F238E27FC236}">
                <a16:creationId xmlns:a16="http://schemas.microsoft.com/office/drawing/2014/main" id="{9A0F9288-9DCC-0B40-BCCA-8183DEA365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25576"/>
            <a:ext cx="3056702" cy="2702302"/>
          </a:xfrm>
          <a:prstGeom prst="rect">
            <a:avLst/>
          </a:prstGeom>
        </p:spPr>
      </p:pic>
      <p:sp>
        <p:nvSpPr>
          <p:cNvPr id="2" name="Rechteck 1">
            <a:extLst>
              <a:ext uri="{FF2B5EF4-FFF2-40B4-BE49-F238E27FC236}">
                <a16:creationId xmlns:a16="http://schemas.microsoft.com/office/drawing/2014/main" id="{BA9238FF-AEB8-3845-B075-7C7B16BAC08B}"/>
              </a:ext>
            </a:extLst>
          </p:cNvPr>
          <p:cNvSpPr/>
          <p:nvPr/>
        </p:nvSpPr>
        <p:spPr>
          <a:xfrm>
            <a:off x="2712378" y="1219455"/>
            <a:ext cx="6203828" cy="2314544"/>
          </a:xfrm>
          <a:prstGeom prst="rect">
            <a:avLst/>
          </a:prstGeom>
          <a:solidFill>
            <a:srgbClr val="FFFFFF">
              <a:alpha val="80000"/>
            </a:srgbClr>
          </a:solidFill>
        </p:spPr>
        <p:txBody>
          <a:bodyPr wrap="square">
            <a:spAutoFit/>
          </a:bodyPr>
          <a:lstStyle/>
          <a:p>
            <a:pPr marL="342900" indent="-342900">
              <a:lnSpc>
                <a:spcPct val="150000"/>
              </a:lnSpc>
              <a:buClr>
                <a:srgbClr val="FF40FF"/>
              </a:buClr>
              <a:buFont typeface="Arial" panose="020B0604020202020204" pitchFamily="34" charset="0"/>
              <a:buChar char="•"/>
            </a:pPr>
            <a:r>
              <a:rPr lang="fr-CH" sz="1400" dirty="0" err="1">
                <a:solidFill>
                  <a:schemeClr val="tx1">
                    <a:lumMod val="95000"/>
                    <a:lumOff val="5000"/>
                  </a:schemeClr>
                </a:solidFill>
                <a:latin typeface="Arial" panose="020B0604020202020204" pitchFamily="34" charset="0"/>
                <a:cs typeface="Arial" panose="020B0604020202020204" pitchFamily="34" charset="0"/>
              </a:rPr>
              <a:t>Opérationalisation</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co-dépendence</a:t>
            </a:r>
            <a:r>
              <a:rPr lang="fr-CH" sz="1400" dirty="0">
                <a:solidFill>
                  <a:schemeClr val="tx1">
                    <a:lumMod val="95000"/>
                    <a:lumOff val="5000"/>
                  </a:schemeClr>
                </a:solidFill>
                <a:latin typeface="Arial" panose="020B0604020202020204" pitchFamily="34" charset="0"/>
                <a:cs typeface="Arial" panose="020B0604020202020204" pitchFamily="34" charset="0"/>
              </a:rPr>
              <a:t> = femmes qui trouvent les hommes </a:t>
            </a:r>
            <a:r>
              <a:rPr lang="fr-CH" sz="1400" i="1" dirty="0">
                <a:solidFill>
                  <a:schemeClr val="tx1">
                    <a:lumMod val="95000"/>
                    <a:lumOff val="5000"/>
                  </a:schemeClr>
                </a:solidFill>
                <a:latin typeface="Arial" panose="020B0604020202020204" pitchFamily="34" charset="0"/>
                <a:cs typeface="Arial" panose="020B0604020202020204" pitchFamily="34" charset="0"/>
              </a:rPr>
              <a:t>exploiteurs</a:t>
            </a:r>
            <a:r>
              <a:rPr lang="fr-CH" sz="1400" dirty="0">
                <a:solidFill>
                  <a:schemeClr val="tx1">
                    <a:lumMod val="95000"/>
                    <a:lumOff val="5000"/>
                  </a:schemeClr>
                </a:solidFill>
                <a:latin typeface="Arial" panose="020B0604020202020204" pitchFamily="34" charset="0"/>
                <a:cs typeface="Arial" panose="020B0604020202020204" pitchFamily="34" charset="0"/>
              </a:rPr>
              <a:t> attrayantes et leur offrent de l'aide</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Etudiantes filles de parents avec TUA vs parents sans TUA</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Exposées à des demandes d'aide émanant d’un étudiant masculin dans des conditions d'exploitation ou de neutralité</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Filles de parents TUA trouvent les </a:t>
            </a:r>
            <a:r>
              <a:rPr lang="fr-CH" sz="1400" i="1" dirty="0">
                <a:solidFill>
                  <a:schemeClr val="tx1">
                    <a:lumMod val="95000"/>
                    <a:lumOff val="5000"/>
                  </a:schemeClr>
                </a:solidFill>
                <a:latin typeface="Arial" panose="020B0604020202020204" pitchFamily="34" charset="0"/>
                <a:cs typeface="Arial" panose="020B0604020202020204" pitchFamily="34" charset="0"/>
              </a:rPr>
              <a:t>exploitants</a:t>
            </a:r>
            <a:r>
              <a:rPr lang="fr-CH" sz="1400" dirty="0">
                <a:solidFill>
                  <a:schemeClr val="tx1">
                    <a:lumMod val="95000"/>
                    <a:lumOff val="5000"/>
                  </a:schemeClr>
                </a:solidFill>
                <a:latin typeface="Arial" panose="020B0604020202020204" pitchFamily="34" charset="0"/>
                <a:cs typeface="Arial" panose="020B0604020202020204" pitchFamily="34" charset="0"/>
              </a:rPr>
              <a:t> beaucoup plus attrayants</a:t>
            </a:r>
          </a:p>
          <a:p>
            <a:pPr marL="536575" indent="-179388">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Ont accepté de les aider deux fois plus souvent</a:t>
            </a:r>
          </a:p>
        </p:txBody>
      </p:sp>
    </p:spTree>
    <p:extLst>
      <p:ext uri="{BB962C8B-B14F-4D97-AF65-F5344CB8AC3E}">
        <p14:creationId xmlns:p14="http://schemas.microsoft.com/office/powerpoint/2010/main" val="194415901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9057405-065E-3948-95BC-16744B3B2E53}"/>
              </a:ext>
            </a:extLst>
          </p:cNvPr>
          <p:cNvSpPr/>
          <p:nvPr/>
        </p:nvSpPr>
        <p:spPr>
          <a:xfrm>
            <a:off x="372382" y="4023722"/>
            <a:ext cx="1577676" cy="246221"/>
          </a:xfrm>
          <a:prstGeom prst="rect">
            <a:avLst/>
          </a:prstGeom>
        </p:spPr>
        <p:txBody>
          <a:bodyPr wrap="none">
            <a:spAutoFit/>
          </a:bodyPr>
          <a:lstStyle/>
          <a:p>
            <a:r>
              <a:rPr lang="fr-CH" sz="1000" b="1">
                <a:solidFill>
                  <a:schemeClr val="bg1">
                    <a:lumMod val="50000"/>
                  </a:schemeClr>
                </a:solidFill>
                <a:latin typeface="Arial" panose="020B0604020202020204" pitchFamily="34" charset="0"/>
                <a:cs typeface="Arial" panose="020B0604020202020204" pitchFamily="34" charset="0"/>
              </a:rPr>
              <a:t>https://www.alanon.ch/</a:t>
            </a:r>
          </a:p>
        </p:txBody>
      </p:sp>
      <p:sp>
        <p:nvSpPr>
          <p:cNvPr id="4" name="Textfeld 3">
            <a:extLst>
              <a:ext uri="{FF2B5EF4-FFF2-40B4-BE49-F238E27FC236}">
                <a16:creationId xmlns:a16="http://schemas.microsoft.com/office/drawing/2014/main" id="{36F24502-B400-E94C-8096-91ADBDD6CB26}"/>
              </a:ext>
            </a:extLst>
          </p:cNvPr>
          <p:cNvSpPr txBox="1"/>
          <p:nvPr/>
        </p:nvSpPr>
        <p:spPr>
          <a:xfrm>
            <a:off x="3490487" y="224241"/>
            <a:ext cx="2298063"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3600" b="1" i="0" u="none" strike="noStrike" cap="none" spc="0" normalizeH="0" baseline="0" dirty="0">
                <a:ln>
                  <a:noFill/>
                </a:ln>
                <a:solidFill>
                  <a:schemeClr val="bg1">
                    <a:lumMod val="50000"/>
                  </a:schemeClr>
                </a:solidFill>
                <a:effectLst/>
                <a:uFillTx/>
                <a:latin typeface="Arial" panose="020B0604020202020204" pitchFamily="34" charset="0"/>
                <a:cs typeface="Arial" panose="020B0604020202020204" pitchFamily="34" charset="0"/>
                <a:sym typeface="Arial"/>
              </a:rPr>
              <a:t>Dépistage</a:t>
            </a:r>
          </a:p>
          <a:p>
            <a:pPr marL="0" marR="0" indent="0" algn="ctr" defTabSz="457200" rtl="0" fontAlgn="auto" latinLnBrk="1" hangingPunct="0">
              <a:lnSpc>
                <a:spcPct val="100000"/>
              </a:lnSpc>
              <a:spcBef>
                <a:spcPts val="0"/>
              </a:spcBef>
              <a:spcAft>
                <a:spcPts val="0"/>
              </a:spcAft>
              <a:buClrTx/>
              <a:buSzTx/>
              <a:buFontTx/>
              <a:buNone/>
              <a:tabLst/>
            </a:pPr>
            <a:r>
              <a:rPr lang="fr-CH" sz="2000" i="1" dirty="0">
                <a:solidFill>
                  <a:schemeClr val="bg1">
                    <a:lumMod val="50000"/>
                  </a:schemeClr>
                </a:solidFill>
                <a:latin typeface="Arial" panose="020B0604020202020204" pitchFamily="34" charset="0"/>
                <a:cs typeface="Arial" panose="020B0604020202020204" pitchFamily="34" charset="0"/>
              </a:rPr>
              <a:t>Sélection</a:t>
            </a:r>
            <a:endParaRPr kumimoji="0" lang="fr-CH" sz="2000" i="1" u="none" strike="noStrike" cap="none" spc="0" normalizeH="0" baseline="0" dirty="0">
              <a:ln>
                <a:noFill/>
              </a:ln>
              <a:solidFill>
                <a:schemeClr val="bg1">
                  <a:lumMod val="50000"/>
                </a:schemeClr>
              </a:solidFill>
              <a:effectLst/>
              <a:uFillTx/>
              <a:latin typeface="Arial" panose="020B0604020202020204" pitchFamily="34" charset="0"/>
              <a:cs typeface="Arial" panose="020B0604020202020204" pitchFamily="34" charset="0"/>
              <a:sym typeface="Arial"/>
            </a:endParaRPr>
          </a:p>
        </p:txBody>
      </p:sp>
      <p:pic>
        <p:nvPicPr>
          <p:cNvPr id="5" name="Grafik 4">
            <a:extLst>
              <a:ext uri="{FF2B5EF4-FFF2-40B4-BE49-F238E27FC236}">
                <a16:creationId xmlns:a16="http://schemas.microsoft.com/office/drawing/2014/main" id="{2499F8CE-E43A-DA41-98B7-0B4EF69540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56807"/>
            <a:ext cx="2766368" cy="2732998"/>
          </a:xfrm>
          <a:prstGeom prst="rect">
            <a:avLst/>
          </a:prstGeom>
        </p:spPr>
      </p:pic>
      <p:sp>
        <p:nvSpPr>
          <p:cNvPr id="2" name="Rechteck 1">
            <a:extLst>
              <a:ext uri="{FF2B5EF4-FFF2-40B4-BE49-F238E27FC236}">
                <a16:creationId xmlns:a16="http://schemas.microsoft.com/office/drawing/2014/main" id="{F01EFE58-9B93-984E-8CFC-10413C058F8A}"/>
              </a:ext>
            </a:extLst>
          </p:cNvPr>
          <p:cNvSpPr/>
          <p:nvPr/>
        </p:nvSpPr>
        <p:spPr>
          <a:xfrm>
            <a:off x="2518347" y="1299886"/>
            <a:ext cx="5981076" cy="2308324"/>
          </a:xfrm>
          <a:prstGeom prst="rect">
            <a:avLst/>
          </a:prstGeom>
          <a:solidFill>
            <a:srgbClr val="FFFFFF">
              <a:alpha val="80000"/>
            </a:srgbClr>
          </a:solidFill>
        </p:spPr>
        <p:txBody>
          <a:bodyPr wrap="square">
            <a:spAutoFit/>
          </a:bodyPr>
          <a:lstStyle/>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Vous arrive-t-il de mentir pour couvrir quelqu'un qui boit?</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Croyez-vous que, si la personne qui boit vous aimait vraiment, elle cesserait de le faire ?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Rejetez-vous la responsabilité de la conduite de la personne qui boit sur ses fréquentations?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Vos projets sont-ils souvent perturbés ou annulés à cause de la personne qui boit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Faites-vous des menaces telles que «Si tu ne cesses pas de boire je vais te quitter»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Essayez-vous discrètement de sentir l'haleine de la personne qui boit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Avez-vous peur de contrarier la personne qui boit par crainte de la pousser à consommer ?</a:t>
            </a:r>
          </a:p>
        </p:txBody>
      </p:sp>
    </p:spTree>
    <p:extLst>
      <p:ext uri="{BB962C8B-B14F-4D97-AF65-F5344CB8AC3E}">
        <p14:creationId xmlns:p14="http://schemas.microsoft.com/office/powerpoint/2010/main" val="198906295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9057405-065E-3948-95BC-16744B3B2E53}"/>
              </a:ext>
            </a:extLst>
          </p:cNvPr>
          <p:cNvSpPr/>
          <p:nvPr/>
        </p:nvSpPr>
        <p:spPr>
          <a:xfrm>
            <a:off x="372382" y="4023722"/>
            <a:ext cx="1577676" cy="246221"/>
          </a:xfrm>
          <a:prstGeom prst="rect">
            <a:avLst/>
          </a:prstGeom>
        </p:spPr>
        <p:txBody>
          <a:bodyPr wrap="none">
            <a:spAutoFit/>
          </a:bodyPr>
          <a:lstStyle/>
          <a:p>
            <a:r>
              <a:rPr lang="fr-CH" sz="1000" b="1">
                <a:solidFill>
                  <a:schemeClr val="bg1">
                    <a:lumMod val="50000"/>
                  </a:schemeClr>
                </a:solidFill>
                <a:latin typeface="Arial" panose="020B0604020202020204" pitchFamily="34" charset="0"/>
                <a:cs typeface="Arial" panose="020B0604020202020204" pitchFamily="34" charset="0"/>
              </a:rPr>
              <a:t>https://www.alanon.ch/</a:t>
            </a:r>
          </a:p>
        </p:txBody>
      </p:sp>
      <p:sp>
        <p:nvSpPr>
          <p:cNvPr id="4" name="Textfeld 3">
            <a:extLst>
              <a:ext uri="{FF2B5EF4-FFF2-40B4-BE49-F238E27FC236}">
                <a16:creationId xmlns:a16="http://schemas.microsoft.com/office/drawing/2014/main" id="{36F24502-B400-E94C-8096-91ADBDD6CB26}"/>
              </a:ext>
            </a:extLst>
          </p:cNvPr>
          <p:cNvSpPr txBox="1"/>
          <p:nvPr/>
        </p:nvSpPr>
        <p:spPr>
          <a:xfrm>
            <a:off x="3497982" y="345781"/>
            <a:ext cx="2298063"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3600" b="1" i="0" u="none" strike="noStrike" cap="none" spc="0" normalizeH="0" baseline="0" dirty="0">
                <a:ln>
                  <a:noFill/>
                </a:ln>
                <a:solidFill>
                  <a:schemeClr val="bg1">
                    <a:lumMod val="50000"/>
                  </a:schemeClr>
                </a:solidFill>
                <a:effectLst/>
                <a:uFillTx/>
                <a:latin typeface="Arial" panose="020B0604020202020204" pitchFamily="34" charset="0"/>
                <a:cs typeface="Arial" panose="020B0604020202020204" pitchFamily="34" charset="0"/>
                <a:sym typeface="Arial"/>
              </a:rPr>
              <a:t>Dépistage</a:t>
            </a:r>
          </a:p>
          <a:p>
            <a:pPr marL="0" marR="0" indent="0" algn="ctr" defTabSz="457200" rtl="0" fontAlgn="auto" latinLnBrk="1" hangingPunct="0">
              <a:lnSpc>
                <a:spcPct val="100000"/>
              </a:lnSpc>
              <a:spcBef>
                <a:spcPts val="0"/>
              </a:spcBef>
              <a:spcAft>
                <a:spcPts val="0"/>
              </a:spcAft>
              <a:buClrTx/>
              <a:buSzTx/>
              <a:buFontTx/>
              <a:buNone/>
              <a:tabLst/>
            </a:pPr>
            <a:r>
              <a:rPr lang="fr-CH" sz="2000" i="1" dirty="0">
                <a:solidFill>
                  <a:schemeClr val="bg1">
                    <a:lumMod val="50000"/>
                  </a:schemeClr>
                </a:solidFill>
                <a:latin typeface="Arial" panose="020B0604020202020204" pitchFamily="34" charset="0"/>
                <a:cs typeface="Arial" panose="020B0604020202020204" pitchFamily="34" charset="0"/>
              </a:rPr>
              <a:t>Sélection</a:t>
            </a:r>
            <a:endParaRPr kumimoji="0" lang="fr-CH" sz="2000" i="1" u="none" strike="noStrike" cap="none" spc="0" normalizeH="0" baseline="0" dirty="0">
              <a:ln>
                <a:noFill/>
              </a:ln>
              <a:solidFill>
                <a:schemeClr val="bg1">
                  <a:lumMod val="50000"/>
                </a:schemeClr>
              </a:solidFill>
              <a:effectLst/>
              <a:uFillTx/>
              <a:latin typeface="Arial" panose="020B0604020202020204" pitchFamily="34" charset="0"/>
              <a:cs typeface="Arial" panose="020B0604020202020204" pitchFamily="34" charset="0"/>
              <a:sym typeface="Arial"/>
            </a:endParaRPr>
          </a:p>
        </p:txBody>
      </p:sp>
      <p:pic>
        <p:nvPicPr>
          <p:cNvPr id="5" name="Grafik 4">
            <a:extLst>
              <a:ext uri="{FF2B5EF4-FFF2-40B4-BE49-F238E27FC236}">
                <a16:creationId xmlns:a16="http://schemas.microsoft.com/office/drawing/2014/main" id="{9B8C58B9-0322-3A41-859D-ECC777048B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56807"/>
            <a:ext cx="2766368" cy="2732998"/>
          </a:xfrm>
          <a:prstGeom prst="rect">
            <a:avLst/>
          </a:prstGeom>
        </p:spPr>
      </p:pic>
      <p:sp>
        <p:nvSpPr>
          <p:cNvPr id="2" name="Rechteck 1">
            <a:extLst>
              <a:ext uri="{FF2B5EF4-FFF2-40B4-BE49-F238E27FC236}">
                <a16:creationId xmlns:a16="http://schemas.microsoft.com/office/drawing/2014/main" id="{F01EFE58-9B93-984E-8CFC-10413C058F8A}"/>
              </a:ext>
            </a:extLst>
          </p:cNvPr>
          <p:cNvSpPr/>
          <p:nvPr/>
        </p:nvSpPr>
        <p:spPr>
          <a:xfrm>
            <a:off x="2473377" y="1730808"/>
            <a:ext cx="5826324" cy="1384995"/>
          </a:xfrm>
          <a:prstGeom prst="rect">
            <a:avLst/>
          </a:prstGeom>
          <a:solidFill>
            <a:srgbClr val="FFFFFF">
              <a:alpha val="80000"/>
            </a:srgbClr>
          </a:solidFill>
        </p:spPr>
        <p:txBody>
          <a:bodyPr wrap="square">
            <a:spAutoFit/>
          </a:bodyPr>
          <a:lstStyle/>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Vous êtes-vous déjà̀ surpris à fouiller la maison à la recherche de boissons alcoolisées?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La peur ou l'anxiété vous font-elles refuser des invitations?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Eprouvez-vous parfois un sentiment d’échec en songeant à tout ce que vous avez fait pour l'empêcher de boire?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Vous sentez-vous habituellement fâché, confus ou déprimé? </a:t>
            </a:r>
          </a:p>
          <a:p>
            <a:pPr marL="342900" indent="-342900">
              <a:buClr>
                <a:srgbClr val="FF40FF"/>
              </a:buClr>
              <a:buFont typeface="Arial" panose="020B0604020202020204" pitchFamily="34" charset="0"/>
              <a:buChar char="•"/>
            </a:pPr>
            <a:r>
              <a:rPr lang="fr-CH" sz="1200" dirty="0">
                <a:latin typeface="Arial" panose="020B0604020202020204" pitchFamily="34" charset="0"/>
                <a:cs typeface="Arial" panose="020B0604020202020204" pitchFamily="34" charset="0"/>
              </a:rPr>
              <a:t>Avez-vous l'impression que personne ne comprend vos problèmes? </a:t>
            </a:r>
          </a:p>
        </p:txBody>
      </p:sp>
    </p:spTree>
    <p:extLst>
      <p:ext uri="{BB962C8B-B14F-4D97-AF65-F5344CB8AC3E}">
        <p14:creationId xmlns:p14="http://schemas.microsoft.com/office/powerpoint/2010/main" val="33221111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45242F5-63B4-1A41-B13B-459EC7E848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477" y="1206074"/>
            <a:ext cx="882622" cy="982397"/>
          </a:xfrm>
          <a:prstGeom prst="rect">
            <a:avLst/>
          </a:prstGeom>
        </p:spPr>
      </p:pic>
      <p:pic>
        <p:nvPicPr>
          <p:cNvPr id="9" name="Image 8">
            <a:extLst>
              <a:ext uri="{FF2B5EF4-FFF2-40B4-BE49-F238E27FC236}">
                <a16:creationId xmlns:a16="http://schemas.microsoft.com/office/drawing/2014/main" id="{E3902F0A-7AF5-DF47-94BE-80A62D86F0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000" y="1206074"/>
            <a:ext cx="885684" cy="890577"/>
          </a:xfrm>
          <a:prstGeom prst="rect">
            <a:avLst/>
          </a:prstGeom>
        </p:spPr>
      </p:pic>
      <p:pic>
        <p:nvPicPr>
          <p:cNvPr id="12" name="Image 11">
            <a:extLst>
              <a:ext uri="{FF2B5EF4-FFF2-40B4-BE49-F238E27FC236}">
                <a16:creationId xmlns:a16="http://schemas.microsoft.com/office/drawing/2014/main" id="{865FA86A-4514-A448-AA20-9B04172625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46809">
            <a:off x="1463277" y="1697272"/>
            <a:ext cx="498908" cy="206596"/>
          </a:xfrm>
          <a:prstGeom prst="rect">
            <a:avLst/>
          </a:prstGeom>
        </p:spPr>
      </p:pic>
      <p:grpSp>
        <p:nvGrpSpPr>
          <p:cNvPr id="5" name="Gruppieren 4">
            <a:extLst>
              <a:ext uri="{FF2B5EF4-FFF2-40B4-BE49-F238E27FC236}">
                <a16:creationId xmlns:a16="http://schemas.microsoft.com/office/drawing/2014/main" id="{C0DCE233-868E-3141-921A-BD5E24220C60}"/>
              </a:ext>
            </a:extLst>
          </p:cNvPr>
          <p:cNvGrpSpPr/>
          <p:nvPr/>
        </p:nvGrpSpPr>
        <p:grpSpPr>
          <a:xfrm>
            <a:off x="776404" y="2176153"/>
            <a:ext cx="1509203" cy="984648"/>
            <a:chOff x="776404" y="2176153"/>
            <a:chExt cx="1509203" cy="984648"/>
          </a:xfrm>
        </p:grpSpPr>
        <p:sp>
          <p:nvSpPr>
            <p:cNvPr id="13" name="ZoneTexte 12">
              <a:extLst>
                <a:ext uri="{FF2B5EF4-FFF2-40B4-BE49-F238E27FC236}">
                  <a16:creationId xmlns:a16="http://schemas.microsoft.com/office/drawing/2014/main" id="{C714A320-6CF3-FB42-B023-DAF6ED92FA04}"/>
                </a:ext>
              </a:extLst>
            </p:cNvPr>
            <p:cNvSpPr txBox="1"/>
            <p:nvPr/>
          </p:nvSpPr>
          <p:spPr>
            <a:xfrm>
              <a:off x="908085" y="2929971"/>
              <a:ext cx="1195197"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900" b="0" i="0" u="none" strike="noStrike" cap="none" spc="0" normalizeH="0" baseline="0" dirty="0">
                  <a:ln>
                    <a:noFill/>
                  </a:ln>
                  <a:solidFill>
                    <a:srgbClr val="000000"/>
                  </a:solidFill>
                  <a:effectLst/>
                  <a:uFillTx/>
                  <a:latin typeface="Arial"/>
                  <a:ea typeface="Arial"/>
                  <a:cs typeface="Arial"/>
                  <a:sym typeface="Arial"/>
                </a:rPr>
                <a:t>Priorité thérapeutique</a:t>
              </a:r>
            </a:p>
          </p:txBody>
        </p:sp>
        <p:grpSp>
          <p:nvGrpSpPr>
            <p:cNvPr id="3" name="Gruppieren 2">
              <a:extLst>
                <a:ext uri="{FF2B5EF4-FFF2-40B4-BE49-F238E27FC236}">
                  <a16:creationId xmlns:a16="http://schemas.microsoft.com/office/drawing/2014/main" id="{2C6714FB-2CFB-C74F-B835-38B5DDAB8E2D}"/>
                </a:ext>
              </a:extLst>
            </p:cNvPr>
            <p:cNvGrpSpPr/>
            <p:nvPr/>
          </p:nvGrpSpPr>
          <p:grpSpPr>
            <a:xfrm>
              <a:off x="776404" y="2176153"/>
              <a:ext cx="1509203" cy="575823"/>
              <a:chOff x="776404" y="2176153"/>
              <a:chExt cx="1509203" cy="575823"/>
            </a:xfrm>
          </p:grpSpPr>
          <p:pic>
            <p:nvPicPr>
              <p:cNvPr id="14" name="Image 13">
                <a:extLst>
                  <a:ext uri="{FF2B5EF4-FFF2-40B4-BE49-F238E27FC236}">
                    <a16:creationId xmlns:a16="http://schemas.microsoft.com/office/drawing/2014/main" id="{CCEE0692-1895-B644-9D68-42B76C6DD2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404" y="2180891"/>
                <a:ext cx="572876" cy="571085"/>
              </a:xfrm>
              <a:prstGeom prst="rect">
                <a:avLst/>
              </a:prstGeom>
            </p:spPr>
          </p:pic>
          <p:pic>
            <p:nvPicPr>
              <p:cNvPr id="16" name="Image 15">
                <a:extLst>
                  <a:ext uri="{FF2B5EF4-FFF2-40B4-BE49-F238E27FC236}">
                    <a16:creationId xmlns:a16="http://schemas.microsoft.com/office/drawing/2014/main" id="{E595E10F-C2C2-DA4A-A7E0-3A2647E59B5B}"/>
                  </a:ext>
                </a:extLst>
              </p:cNvPr>
              <p:cNvPicPr>
                <a:picLocks noChangeAspect="1"/>
              </p:cNvPicPr>
              <p:nvPr/>
            </p:nvPicPr>
            <p:blipFill>
              <a:blip r:embed="rId6" cstate="screen">
                <a:duotone>
                  <a:srgbClr val="B2C0D9">
                    <a:shade val="45000"/>
                    <a:satMod val="135000"/>
                  </a:srgbClr>
                  <a:prstClr val="white"/>
                </a:duotone>
                <a:alphaModFix amt="63000"/>
                <a:extLst>
                  <a:ext uri="{BEBA8EAE-BF5A-486C-A8C5-ECC9F3942E4B}">
                    <a14:imgProps xmlns:a14="http://schemas.microsoft.com/office/drawing/2010/main">
                      <a14:imgLayer r:embed="rId7">
                        <a14:imgEffect>
                          <a14:sharpenSoften amount="-72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flipH="1">
                <a:off x="1712731" y="2176153"/>
                <a:ext cx="572876" cy="571085"/>
              </a:xfrm>
              <a:prstGeom prst="rect">
                <a:avLst/>
              </a:prstGeom>
            </p:spPr>
          </p:pic>
        </p:grpSp>
      </p:grpSp>
      <p:pic>
        <p:nvPicPr>
          <p:cNvPr id="17" name="Image 16">
            <a:extLst>
              <a:ext uri="{FF2B5EF4-FFF2-40B4-BE49-F238E27FC236}">
                <a16:creationId xmlns:a16="http://schemas.microsoft.com/office/drawing/2014/main" id="{7EB58032-F5FE-8247-8FAF-6C9DCE9455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6153" y="1160819"/>
            <a:ext cx="882622" cy="982397"/>
          </a:xfrm>
          <a:prstGeom prst="rect">
            <a:avLst/>
          </a:prstGeom>
        </p:spPr>
      </p:pic>
      <p:pic>
        <p:nvPicPr>
          <p:cNvPr id="18" name="Image 17">
            <a:extLst>
              <a:ext uri="{FF2B5EF4-FFF2-40B4-BE49-F238E27FC236}">
                <a16:creationId xmlns:a16="http://schemas.microsoft.com/office/drawing/2014/main" id="{8BD2DDB6-7A51-F64C-83DD-25338C07C9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1676" y="1160819"/>
            <a:ext cx="885684" cy="890577"/>
          </a:xfrm>
          <a:prstGeom prst="rect">
            <a:avLst/>
          </a:prstGeom>
        </p:spPr>
      </p:pic>
      <p:pic>
        <p:nvPicPr>
          <p:cNvPr id="19" name="Image 18">
            <a:extLst>
              <a:ext uri="{FF2B5EF4-FFF2-40B4-BE49-F238E27FC236}">
                <a16:creationId xmlns:a16="http://schemas.microsoft.com/office/drawing/2014/main" id="{8ABE14E8-1901-7941-920C-817A31B7F3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53191" flipH="1">
            <a:off x="4494953" y="1652017"/>
            <a:ext cx="498908" cy="206596"/>
          </a:xfrm>
          <a:prstGeom prst="rect">
            <a:avLst/>
          </a:prstGeom>
        </p:spPr>
      </p:pic>
      <p:grpSp>
        <p:nvGrpSpPr>
          <p:cNvPr id="6" name="Gruppieren 5">
            <a:extLst>
              <a:ext uri="{FF2B5EF4-FFF2-40B4-BE49-F238E27FC236}">
                <a16:creationId xmlns:a16="http://schemas.microsoft.com/office/drawing/2014/main" id="{9523D590-FC80-5C4A-ADFC-EB184ED030D2}"/>
              </a:ext>
            </a:extLst>
          </p:cNvPr>
          <p:cNvGrpSpPr/>
          <p:nvPr/>
        </p:nvGrpSpPr>
        <p:grpSpPr>
          <a:xfrm>
            <a:off x="3819869" y="2189280"/>
            <a:ext cx="1497414" cy="971521"/>
            <a:chOff x="3819869" y="2189280"/>
            <a:chExt cx="1497414" cy="971521"/>
          </a:xfrm>
        </p:grpSpPr>
        <p:sp>
          <p:nvSpPr>
            <p:cNvPr id="20" name="ZoneTexte 19">
              <a:extLst>
                <a:ext uri="{FF2B5EF4-FFF2-40B4-BE49-F238E27FC236}">
                  <a16:creationId xmlns:a16="http://schemas.microsoft.com/office/drawing/2014/main" id="{897A5513-CF59-5D4D-8C7D-B18047C114F4}"/>
                </a:ext>
              </a:extLst>
            </p:cNvPr>
            <p:cNvSpPr txBox="1"/>
            <p:nvPr/>
          </p:nvSpPr>
          <p:spPr>
            <a:xfrm>
              <a:off x="3939761" y="2929971"/>
              <a:ext cx="1195197"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900" b="0" i="0" u="none" strike="noStrike" cap="none" spc="0" normalizeH="0" baseline="0" dirty="0">
                  <a:ln>
                    <a:noFill/>
                  </a:ln>
                  <a:solidFill>
                    <a:srgbClr val="000000"/>
                  </a:solidFill>
                  <a:effectLst/>
                  <a:uFillTx/>
                  <a:latin typeface="Arial"/>
                  <a:ea typeface="Arial"/>
                  <a:cs typeface="Arial"/>
                  <a:sym typeface="Arial"/>
                </a:rPr>
                <a:t>Priorité thérapeutique</a:t>
              </a:r>
            </a:p>
          </p:txBody>
        </p:sp>
        <p:grpSp>
          <p:nvGrpSpPr>
            <p:cNvPr id="4" name="Gruppieren 3">
              <a:extLst>
                <a:ext uri="{FF2B5EF4-FFF2-40B4-BE49-F238E27FC236}">
                  <a16:creationId xmlns:a16="http://schemas.microsoft.com/office/drawing/2014/main" id="{3B3913E8-AB55-904B-8CD0-4F21AE9E7832}"/>
                </a:ext>
              </a:extLst>
            </p:cNvPr>
            <p:cNvGrpSpPr/>
            <p:nvPr/>
          </p:nvGrpSpPr>
          <p:grpSpPr>
            <a:xfrm>
              <a:off x="3819869" y="2189280"/>
              <a:ext cx="1497414" cy="572896"/>
              <a:chOff x="3819869" y="2189280"/>
              <a:chExt cx="1497414" cy="572896"/>
            </a:xfrm>
          </p:grpSpPr>
          <p:pic>
            <p:nvPicPr>
              <p:cNvPr id="22" name="Image 21">
                <a:extLst>
                  <a:ext uri="{FF2B5EF4-FFF2-40B4-BE49-F238E27FC236}">
                    <a16:creationId xmlns:a16="http://schemas.microsoft.com/office/drawing/2014/main" id="{4F7773D4-5515-364B-B832-F2FE49D85EAB}"/>
                  </a:ext>
                </a:extLst>
              </p:cNvPr>
              <p:cNvPicPr>
                <a:picLocks noChangeAspect="1"/>
              </p:cNvPicPr>
              <p:nvPr/>
            </p:nvPicPr>
            <p:blipFill>
              <a:blip r:embed="rId6" cstate="screen">
                <a:alphaModFix amt="63000"/>
                <a:duotone>
                  <a:srgbClr val="B2C0D9">
                    <a:shade val="45000"/>
                    <a:satMod val="135000"/>
                  </a:srgbClr>
                  <a:prstClr val="white"/>
                </a:duotone>
                <a:extLst>
                  <a:ext uri="{BEBA8EAE-BF5A-486C-A8C5-ECC9F3942E4B}">
                    <a14:imgProps xmlns:a14="http://schemas.microsoft.com/office/drawing/2010/main">
                      <a14:imgLayer r:embed="rId8">
                        <a14:imgEffect>
                          <a14:sharpenSoften amount="-72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819869" y="2191091"/>
                <a:ext cx="572876" cy="571085"/>
              </a:xfrm>
              <a:prstGeom prst="rect">
                <a:avLst/>
              </a:prstGeom>
            </p:spPr>
          </p:pic>
          <p:pic>
            <p:nvPicPr>
              <p:cNvPr id="25" name="Image 24">
                <a:extLst>
                  <a:ext uri="{FF2B5EF4-FFF2-40B4-BE49-F238E27FC236}">
                    <a16:creationId xmlns:a16="http://schemas.microsoft.com/office/drawing/2014/main" id="{C56E67A8-F9B9-F847-AC37-46F73EB739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744407" y="2189280"/>
                <a:ext cx="572876" cy="571085"/>
              </a:xfrm>
              <a:prstGeom prst="rect">
                <a:avLst/>
              </a:prstGeom>
            </p:spPr>
          </p:pic>
        </p:grpSp>
      </p:grpSp>
      <p:grpSp>
        <p:nvGrpSpPr>
          <p:cNvPr id="2" name="Gruppieren 1">
            <a:extLst>
              <a:ext uri="{FF2B5EF4-FFF2-40B4-BE49-F238E27FC236}">
                <a16:creationId xmlns:a16="http://schemas.microsoft.com/office/drawing/2014/main" id="{D8318D72-E560-EA42-AD07-5620F977633D}"/>
              </a:ext>
            </a:extLst>
          </p:cNvPr>
          <p:cNvGrpSpPr/>
          <p:nvPr/>
        </p:nvGrpSpPr>
        <p:grpSpPr>
          <a:xfrm>
            <a:off x="323279" y="457198"/>
            <a:ext cx="2826327" cy="2752437"/>
            <a:chOff x="323279" y="457198"/>
            <a:chExt cx="2826327" cy="2752437"/>
          </a:xfrm>
        </p:grpSpPr>
        <p:sp>
          <p:nvSpPr>
            <p:cNvPr id="10" name="ZoneTexte 9">
              <a:extLst>
                <a:ext uri="{FF2B5EF4-FFF2-40B4-BE49-F238E27FC236}">
                  <a16:creationId xmlns:a16="http://schemas.microsoft.com/office/drawing/2014/main" id="{9668B2E5-2097-0A41-B3E3-311CFE23C971}"/>
                </a:ext>
              </a:extLst>
            </p:cNvPr>
            <p:cNvSpPr txBox="1"/>
            <p:nvPr/>
          </p:nvSpPr>
          <p:spPr>
            <a:xfrm>
              <a:off x="944930" y="535707"/>
              <a:ext cx="1600757"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1400" b="1" i="0" u="none" strike="noStrike" cap="none" spc="0" normalizeH="0" baseline="0" dirty="0">
                  <a:ln>
                    <a:noFill/>
                  </a:ln>
                  <a:solidFill>
                    <a:srgbClr val="000000"/>
                  </a:solidFill>
                  <a:effectLst/>
                  <a:uFillTx/>
                  <a:latin typeface="Arial"/>
                  <a:ea typeface="Arial"/>
                  <a:cs typeface="Arial"/>
                  <a:sym typeface="Arial"/>
                </a:rPr>
                <a:t>Co-dépendance</a:t>
              </a:r>
            </a:p>
            <a:p>
              <a:pPr marL="0" marR="0" indent="0" algn="ctr" defTabSz="457200" rtl="0" fontAlgn="auto" latinLnBrk="1" hangingPunct="0">
                <a:lnSpc>
                  <a:spcPct val="100000"/>
                </a:lnSpc>
                <a:spcBef>
                  <a:spcPts val="0"/>
                </a:spcBef>
                <a:spcAft>
                  <a:spcPts val="0"/>
                </a:spcAft>
                <a:buClrTx/>
                <a:buSzTx/>
                <a:buFontTx/>
                <a:buNone/>
                <a:tabLst/>
              </a:pPr>
              <a:r>
                <a:rPr lang="fr-CH" sz="1400" b="1" dirty="0">
                  <a:solidFill>
                    <a:srgbClr val="000000"/>
                  </a:solidFill>
                </a:rPr>
                <a:t>une conséquence</a:t>
              </a:r>
              <a:endParaRPr kumimoji="0" lang="fr-CH" sz="1400" b="1" i="0" u="none" strike="noStrike" cap="none" spc="0" normalizeH="0" baseline="0" dirty="0">
                <a:ln>
                  <a:noFill/>
                </a:ln>
                <a:solidFill>
                  <a:srgbClr val="000000"/>
                </a:solidFill>
                <a:effectLst/>
                <a:uFillTx/>
                <a:latin typeface="Arial"/>
                <a:ea typeface="Arial"/>
                <a:cs typeface="Arial"/>
                <a:sym typeface="Arial"/>
              </a:endParaRPr>
            </a:p>
          </p:txBody>
        </p:sp>
        <p:sp>
          <p:nvSpPr>
            <p:cNvPr id="23" name="Rectangle à coins arrondis 22">
              <a:extLst>
                <a:ext uri="{FF2B5EF4-FFF2-40B4-BE49-F238E27FC236}">
                  <a16:creationId xmlns:a16="http://schemas.microsoft.com/office/drawing/2014/main" id="{0F98F122-C3CB-B649-995A-5A0ACB3F6D68}"/>
                </a:ext>
              </a:extLst>
            </p:cNvPr>
            <p:cNvSpPr/>
            <p:nvPr/>
          </p:nvSpPr>
          <p:spPr>
            <a:xfrm>
              <a:off x="323279" y="457198"/>
              <a:ext cx="2826327" cy="2752437"/>
            </a:xfrm>
            <a:prstGeom prst="roundRect">
              <a:avLst/>
            </a:prstGeom>
            <a:ln>
              <a:solidFill>
                <a:schemeClr val="bg1">
                  <a:lumMod val="50000"/>
                </a:schemeClr>
              </a:solidFill>
            </a:ln>
          </p:spPr>
          <p:txBody>
            <a:bodyPr wrap="square" rtlCol="0" anchor="ctr">
              <a:spAutoFit/>
            </a:bodyPr>
            <a:lstStyle/>
            <a:p>
              <a:pPr marL="342900" indent="-342900" algn="l">
                <a:buClr>
                  <a:srgbClr val="FF40FF"/>
                </a:buClr>
                <a:buFont typeface="Arial" panose="020B0604020202020204" pitchFamily="34" charset="0"/>
                <a:buChar char="•"/>
              </a:pPr>
              <a:endParaRPr lang="fr-CH" sz="1800"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1" name="Gruppieren 10">
            <a:extLst>
              <a:ext uri="{FF2B5EF4-FFF2-40B4-BE49-F238E27FC236}">
                <a16:creationId xmlns:a16="http://schemas.microsoft.com/office/drawing/2014/main" id="{0C425BA9-A9FF-FA42-B2EC-02E19556428F}"/>
              </a:ext>
            </a:extLst>
          </p:cNvPr>
          <p:cNvGrpSpPr/>
          <p:nvPr/>
        </p:nvGrpSpPr>
        <p:grpSpPr>
          <a:xfrm>
            <a:off x="3233457" y="457198"/>
            <a:ext cx="2826327" cy="2752437"/>
            <a:chOff x="3233457" y="457198"/>
            <a:chExt cx="2826327" cy="2752437"/>
          </a:xfrm>
        </p:grpSpPr>
        <p:sp>
          <p:nvSpPr>
            <p:cNvPr id="15" name="ZoneTexte 14">
              <a:extLst>
                <a:ext uri="{FF2B5EF4-FFF2-40B4-BE49-F238E27FC236}">
                  <a16:creationId xmlns:a16="http://schemas.microsoft.com/office/drawing/2014/main" id="{F4D90C2B-39D0-AE4A-85CE-96C29681C3E5}"/>
                </a:ext>
              </a:extLst>
            </p:cNvPr>
            <p:cNvSpPr txBox="1"/>
            <p:nvPr/>
          </p:nvSpPr>
          <p:spPr>
            <a:xfrm>
              <a:off x="3947716" y="520553"/>
              <a:ext cx="143244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1400" b="1" i="0" u="none" strike="noStrike" cap="none" spc="0" normalizeH="0" baseline="0" dirty="0">
                  <a:ln>
                    <a:noFill/>
                  </a:ln>
                  <a:solidFill>
                    <a:srgbClr val="000000"/>
                  </a:solidFill>
                  <a:effectLst/>
                  <a:uFillTx/>
                  <a:latin typeface="Arial"/>
                  <a:ea typeface="Arial"/>
                  <a:cs typeface="Arial"/>
                  <a:sym typeface="Arial"/>
                </a:rPr>
                <a:t>Co-dépendance</a:t>
              </a:r>
            </a:p>
            <a:p>
              <a:pPr marL="0" marR="0" indent="0" algn="ctr" defTabSz="457200" rtl="0" fontAlgn="auto" latinLnBrk="1" hangingPunct="0">
                <a:lnSpc>
                  <a:spcPct val="100000"/>
                </a:lnSpc>
                <a:spcBef>
                  <a:spcPts val="0"/>
                </a:spcBef>
                <a:spcAft>
                  <a:spcPts val="0"/>
                </a:spcAft>
                <a:buClrTx/>
                <a:buSzTx/>
                <a:buFontTx/>
                <a:buNone/>
                <a:tabLst/>
              </a:pPr>
              <a:r>
                <a:rPr lang="fr-CH" sz="1400" b="1" dirty="0">
                  <a:solidFill>
                    <a:srgbClr val="000000"/>
                  </a:solidFill>
                </a:rPr>
                <a:t>une des causes</a:t>
              </a:r>
              <a:endParaRPr kumimoji="0" lang="fr-CH" sz="1400" b="1" i="0" u="none" strike="noStrike" cap="none" spc="0" normalizeH="0" baseline="0" dirty="0">
                <a:ln>
                  <a:noFill/>
                </a:ln>
                <a:solidFill>
                  <a:srgbClr val="000000"/>
                </a:solidFill>
                <a:effectLst/>
                <a:uFillTx/>
                <a:latin typeface="Arial"/>
                <a:ea typeface="Arial"/>
                <a:cs typeface="Arial"/>
                <a:sym typeface="Arial"/>
              </a:endParaRPr>
            </a:p>
          </p:txBody>
        </p:sp>
        <p:sp>
          <p:nvSpPr>
            <p:cNvPr id="24" name="Rectangle à coins arrondis 23">
              <a:extLst>
                <a:ext uri="{FF2B5EF4-FFF2-40B4-BE49-F238E27FC236}">
                  <a16:creationId xmlns:a16="http://schemas.microsoft.com/office/drawing/2014/main" id="{7581C722-4751-5D4A-8761-5A42A604F346}"/>
                </a:ext>
              </a:extLst>
            </p:cNvPr>
            <p:cNvSpPr/>
            <p:nvPr/>
          </p:nvSpPr>
          <p:spPr>
            <a:xfrm>
              <a:off x="3233457" y="457198"/>
              <a:ext cx="2826327" cy="2752437"/>
            </a:xfrm>
            <a:prstGeom prst="roundRect">
              <a:avLst/>
            </a:prstGeom>
            <a:ln>
              <a:solidFill>
                <a:schemeClr val="bg1">
                  <a:lumMod val="50000"/>
                </a:schemeClr>
              </a:solidFill>
            </a:ln>
          </p:spPr>
          <p:txBody>
            <a:bodyPr wrap="square" rtlCol="0" anchor="ctr">
              <a:spAutoFit/>
            </a:bodyPr>
            <a:lstStyle/>
            <a:p>
              <a:pPr marL="342900" indent="-342900" algn="l">
                <a:buClr>
                  <a:srgbClr val="FF40FF"/>
                </a:buClr>
                <a:buFont typeface="Arial" panose="020B0604020202020204" pitchFamily="34" charset="0"/>
                <a:buChar char="•"/>
              </a:pPr>
              <a:endParaRPr lang="fr-CH" sz="1800"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27" name="Image 26">
            <a:extLst>
              <a:ext uri="{FF2B5EF4-FFF2-40B4-BE49-F238E27FC236}">
                <a16:creationId xmlns:a16="http://schemas.microsoft.com/office/drawing/2014/main" id="{DDA50304-0C9D-4742-9947-11FA69E253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03054" y="1974742"/>
            <a:ext cx="882622" cy="982397"/>
          </a:xfrm>
          <a:prstGeom prst="rect">
            <a:avLst/>
          </a:prstGeom>
        </p:spPr>
      </p:pic>
      <p:pic>
        <p:nvPicPr>
          <p:cNvPr id="28" name="Image 27">
            <a:extLst>
              <a:ext uri="{FF2B5EF4-FFF2-40B4-BE49-F238E27FC236}">
                <a16:creationId xmlns:a16="http://schemas.microsoft.com/office/drawing/2014/main" id="{C25A22E2-75CF-3E42-B2E4-B3371D6F1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8577" y="1974742"/>
            <a:ext cx="885684" cy="890577"/>
          </a:xfrm>
          <a:prstGeom prst="rect">
            <a:avLst/>
          </a:prstGeom>
        </p:spPr>
      </p:pic>
      <p:pic>
        <p:nvPicPr>
          <p:cNvPr id="29" name="Image 28">
            <a:extLst>
              <a:ext uri="{FF2B5EF4-FFF2-40B4-BE49-F238E27FC236}">
                <a16:creationId xmlns:a16="http://schemas.microsoft.com/office/drawing/2014/main" id="{A2C931F2-5255-2E4A-BA3C-C944A9D1E95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34671" y="940882"/>
            <a:ext cx="493600" cy="530383"/>
          </a:xfrm>
          <a:prstGeom prst="rect">
            <a:avLst/>
          </a:prstGeom>
        </p:spPr>
      </p:pic>
      <p:grpSp>
        <p:nvGrpSpPr>
          <p:cNvPr id="21" name="Gruppieren 20">
            <a:extLst>
              <a:ext uri="{FF2B5EF4-FFF2-40B4-BE49-F238E27FC236}">
                <a16:creationId xmlns:a16="http://schemas.microsoft.com/office/drawing/2014/main" id="{2DAFFE71-7D76-4D4A-B1CC-930801CF469F}"/>
              </a:ext>
            </a:extLst>
          </p:cNvPr>
          <p:cNvGrpSpPr/>
          <p:nvPr/>
        </p:nvGrpSpPr>
        <p:grpSpPr>
          <a:xfrm>
            <a:off x="6143635" y="457198"/>
            <a:ext cx="2826327" cy="2752437"/>
            <a:chOff x="6143635" y="457198"/>
            <a:chExt cx="2826327" cy="2752437"/>
          </a:xfrm>
        </p:grpSpPr>
        <p:sp>
          <p:nvSpPr>
            <p:cNvPr id="26" name="Rectangle à coins arrondis 25">
              <a:extLst>
                <a:ext uri="{FF2B5EF4-FFF2-40B4-BE49-F238E27FC236}">
                  <a16:creationId xmlns:a16="http://schemas.microsoft.com/office/drawing/2014/main" id="{D7BDACA3-1065-1D4C-9315-BF72260DCE68}"/>
                </a:ext>
              </a:extLst>
            </p:cNvPr>
            <p:cNvSpPr/>
            <p:nvPr/>
          </p:nvSpPr>
          <p:spPr>
            <a:xfrm>
              <a:off x="6143635" y="457198"/>
              <a:ext cx="2826327" cy="2752437"/>
            </a:xfrm>
            <a:prstGeom prst="roundRect">
              <a:avLst/>
            </a:prstGeom>
            <a:ln>
              <a:solidFill>
                <a:schemeClr val="bg1">
                  <a:lumMod val="50000"/>
                </a:schemeClr>
              </a:solidFill>
            </a:ln>
          </p:spPr>
          <p:txBody>
            <a:bodyPr wrap="square" rtlCol="0" anchor="ctr">
              <a:spAutoFit/>
            </a:bodyPr>
            <a:lstStyle/>
            <a:p>
              <a:pPr marL="342900" indent="-342900" algn="l">
                <a:buClr>
                  <a:srgbClr val="FF40FF"/>
                </a:buClr>
                <a:buFont typeface="Arial" panose="020B0604020202020204" pitchFamily="34" charset="0"/>
                <a:buChar char="•"/>
              </a:pPr>
              <a:endParaRPr lang="fr-CH" sz="1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0" name="ZoneTexte 29">
              <a:extLst>
                <a:ext uri="{FF2B5EF4-FFF2-40B4-BE49-F238E27FC236}">
                  <a16:creationId xmlns:a16="http://schemas.microsoft.com/office/drawing/2014/main" id="{C1B7054F-E865-1F4F-9C72-A686296F9DF6}"/>
                </a:ext>
              </a:extLst>
            </p:cNvPr>
            <p:cNvSpPr txBox="1"/>
            <p:nvPr/>
          </p:nvSpPr>
          <p:spPr>
            <a:xfrm>
              <a:off x="6675744" y="535707"/>
              <a:ext cx="19438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1400" b="1" i="0" u="none" strike="noStrike" cap="none" spc="0" normalizeH="0" baseline="0" dirty="0">
                  <a:ln>
                    <a:noFill/>
                  </a:ln>
                  <a:solidFill>
                    <a:srgbClr val="000000"/>
                  </a:solidFill>
                  <a:effectLst/>
                  <a:uFillTx/>
                  <a:latin typeface="Arial"/>
                  <a:ea typeface="Arial"/>
                  <a:cs typeface="Arial"/>
                  <a:sym typeface="Arial"/>
                </a:rPr>
                <a:t>Problème systémique</a:t>
              </a:r>
            </a:p>
          </p:txBody>
        </p:sp>
      </p:grpSp>
      <p:grpSp>
        <p:nvGrpSpPr>
          <p:cNvPr id="31" name="Gruppieren 30">
            <a:extLst>
              <a:ext uri="{FF2B5EF4-FFF2-40B4-BE49-F238E27FC236}">
                <a16:creationId xmlns:a16="http://schemas.microsoft.com/office/drawing/2014/main" id="{EBD269A1-AC27-2A4C-8AF8-0EA93E909039}"/>
              </a:ext>
            </a:extLst>
          </p:cNvPr>
          <p:cNvGrpSpPr/>
          <p:nvPr/>
        </p:nvGrpSpPr>
        <p:grpSpPr>
          <a:xfrm>
            <a:off x="7059663" y="1445261"/>
            <a:ext cx="1175961" cy="1715540"/>
            <a:chOff x="7059663" y="1445261"/>
            <a:chExt cx="1175961" cy="1715540"/>
          </a:xfrm>
        </p:grpSpPr>
        <p:pic>
          <p:nvPicPr>
            <p:cNvPr id="33" name="Image 32">
              <a:extLst>
                <a:ext uri="{FF2B5EF4-FFF2-40B4-BE49-F238E27FC236}">
                  <a16:creationId xmlns:a16="http://schemas.microsoft.com/office/drawing/2014/main" id="{9FEE4C27-49CA-8041-B08F-953AC47D0778}"/>
                </a:ext>
              </a:extLst>
            </p:cNvPr>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6200000">
              <a:off x="7193497" y="1553106"/>
              <a:ext cx="726603" cy="510914"/>
            </a:xfrm>
            <a:prstGeom prst="rect">
              <a:avLst/>
            </a:prstGeom>
          </p:spPr>
        </p:pic>
        <p:sp>
          <p:nvSpPr>
            <p:cNvPr id="34" name="ZoneTexte 33">
              <a:extLst>
                <a:ext uri="{FF2B5EF4-FFF2-40B4-BE49-F238E27FC236}">
                  <a16:creationId xmlns:a16="http://schemas.microsoft.com/office/drawing/2014/main" id="{9FFE153D-CE0A-FB46-9C6F-6B559F178010}"/>
                </a:ext>
              </a:extLst>
            </p:cNvPr>
            <p:cNvSpPr txBox="1"/>
            <p:nvPr/>
          </p:nvSpPr>
          <p:spPr>
            <a:xfrm>
              <a:off x="7059663" y="2929971"/>
              <a:ext cx="1175961"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lvl1pPr marL="0" marR="0" indent="0" algn="ctr"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lvl1pPr>
            </a:lstStyle>
            <a:p>
              <a:r>
                <a:rPr lang="fr-CH" dirty="0"/>
                <a:t>Porteurs de solutions</a:t>
              </a:r>
            </a:p>
          </p:txBody>
        </p:sp>
      </p:grpSp>
      <p:sp>
        <p:nvSpPr>
          <p:cNvPr id="35" name="ZoneTexte 34">
            <a:extLst>
              <a:ext uri="{FF2B5EF4-FFF2-40B4-BE49-F238E27FC236}">
                <a16:creationId xmlns:a16="http://schemas.microsoft.com/office/drawing/2014/main" id="{1B7A012E-2ED9-A944-8AA0-6AB19334A993}"/>
              </a:ext>
            </a:extLst>
          </p:cNvPr>
          <p:cNvSpPr txBox="1"/>
          <p:nvPr/>
        </p:nvSpPr>
        <p:spPr>
          <a:xfrm>
            <a:off x="1736442" y="3737048"/>
            <a:ext cx="275011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600" b="1" u="none" strike="noStrike" cap="none" spc="0" normalizeH="0" baseline="0" dirty="0">
                <a:ln>
                  <a:noFill/>
                </a:ln>
                <a:solidFill>
                  <a:schemeClr val="accent6">
                    <a:lumMod val="75000"/>
                  </a:schemeClr>
                </a:solidFill>
                <a:effectLst/>
                <a:uFillTx/>
                <a:latin typeface="Arial"/>
                <a:ea typeface="Arial"/>
                <a:cs typeface="Arial"/>
                <a:sym typeface="Arial"/>
              </a:rPr>
              <a:t>Modèles orientés problème</a:t>
            </a:r>
          </a:p>
        </p:txBody>
      </p:sp>
      <p:sp>
        <p:nvSpPr>
          <p:cNvPr id="36" name="ZoneTexte 35">
            <a:extLst>
              <a:ext uri="{FF2B5EF4-FFF2-40B4-BE49-F238E27FC236}">
                <a16:creationId xmlns:a16="http://schemas.microsoft.com/office/drawing/2014/main" id="{03333485-E64D-0142-87FC-1AB44205064F}"/>
              </a:ext>
            </a:extLst>
          </p:cNvPr>
          <p:cNvSpPr txBox="1"/>
          <p:nvPr/>
        </p:nvSpPr>
        <p:spPr>
          <a:xfrm>
            <a:off x="6382746" y="3742837"/>
            <a:ext cx="2397449"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600" b="1" u="none" strike="noStrike" cap="none" spc="0" normalizeH="0" baseline="0" dirty="0">
                <a:ln>
                  <a:noFill/>
                </a:ln>
                <a:solidFill>
                  <a:schemeClr val="accent6">
                    <a:lumMod val="75000"/>
                  </a:schemeClr>
                </a:solidFill>
                <a:effectLst/>
                <a:uFillTx/>
                <a:latin typeface="Arial"/>
                <a:ea typeface="Arial"/>
                <a:cs typeface="Arial"/>
                <a:sym typeface="Arial"/>
              </a:rPr>
              <a:t>Modèle orienté solution</a:t>
            </a:r>
          </a:p>
        </p:txBody>
      </p:sp>
    </p:spTree>
    <p:extLst>
      <p:ext uri="{BB962C8B-B14F-4D97-AF65-F5344CB8AC3E}">
        <p14:creationId xmlns:p14="http://schemas.microsoft.com/office/powerpoint/2010/main" val="176057114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6F24502-B400-E94C-8096-91ADBDD6CB26}"/>
              </a:ext>
            </a:extLst>
          </p:cNvPr>
          <p:cNvSpPr txBox="1"/>
          <p:nvPr/>
        </p:nvSpPr>
        <p:spPr>
          <a:xfrm>
            <a:off x="3404728" y="224241"/>
            <a:ext cx="246958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CH" sz="3600" b="1" i="0" u="none" strike="noStrike" cap="none" spc="0" normalizeH="0" baseline="0" dirty="0" err="1">
                <a:ln>
                  <a:noFill/>
                </a:ln>
                <a:solidFill>
                  <a:schemeClr val="bg1">
                    <a:lumMod val="50000"/>
                  </a:schemeClr>
                </a:solidFill>
                <a:effectLst/>
                <a:uFillTx/>
                <a:latin typeface="Arial" panose="020B0604020202020204" pitchFamily="34" charset="0"/>
                <a:cs typeface="Arial" panose="020B0604020202020204" pitchFamily="34" charset="0"/>
                <a:sym typeface="Arial"/>
              </a:rPr>
              <a:t>Take</a:t>
            </a:r>
            <a:r>
              <a:rPr kumimoji="0" lang="fr-CH" sz="3600" b="1" i="0" u="none" strike="noStrike" cap="none" spc="0" normalizeH="0" baseline="0" dirty="0">
                <a:ln>
                  <a:noFill/>
                </a:ln>
                <a:solidFill>
                  <a:schemeClr val="bg1">
                    <a:lumMod val="50000"/>
                  </a:schemeClr>
                </a:solidFill>
                <a:effectLst/>
                <a:uFillTx/>
                <a:latin typeface="Arial" panose="020B0604020202020204" pitchFamily="34" charset="0"/>
                <a:cs typeface="Arial" panose="020B0604020202020204" pitchFamily="34" charset="0"/>
                <a:sym typeface="Arial"/>
              </a:rPr>
              <a:t> home</a:t>
            </a:r>
          </a:p>
        </p:txBody>
      </p:sp>
      <p:pic>
        <p:nvPicPr>
          <p:cNvPr id="7" name="Grafik 6">
            <a:extLst>
              <a:ext uri="{FF2B5EF4-FFF2-40B4-BE49-F238E27FC236}">
                <a16:creationId xmlns:a16="http://schemas.microsoft.com/office/drawing/2014/main" id="{57FA5792-FEB5-104C-A49D-30FB594AD7D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flipH="1">
            <a:off x="-1" y="1187707"/>
            <a:ext cx="3218329" cy="2724407"/>
          </a:xfrm>
          <a:prstGeom prst="rect">
            <a:avLst/>
          </a:prstGeom>
        </p:spPr>
      </p:pic>
      <p:sp>
        <p:nvSpPr>
          <p:cNvPr id="2" name="Rechteck 1">
            <a:extLst>
              <a:ext uri="{FF2B5EF4-FFF2-40B4-BE49-F238E27FC236}">
                <a16:creationId xmlns:a16="http://schemas.microsoft.com/office/drawing/2014/main" id="{F01EFE58-9B93-984E-8CFC-10413C058F8A}"/>
              </a:ext>
            </a:extLst>
          </p:cNvPr>
          <p:cNvSpPr/>
          <p:nvPr/>
        </p:nvSpPr>
        <p:spPr>
          <a:xfrm>
            <a:off x="3003176" y="1418574"/>
            <a:ext cx="5388670" cy="2262671"/>
          </a:xfrm>
          <a:prstGeom prst="rect">
            <a:avLst/>
          </a:prstGeom>
          <a:solidFill>
            <a:srgbClr val="FFFFFF">
              <a:alpha val="80000"/>
            </a:srgbClr>
          </a:solidFill>
        </p:spPr>
        <p:txBody>
          <a:bodyPr wrap="square">
            <a:spAutoFit/>
          </a:bodyPr>
          <a:lstStyle/>
          <a:p>
            <a:pPr marL="312738" indent="-312738">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Co-dépendance concept bien décrit</a:t>
            </a:r>
          </a:p>
          <a:p>
            <a:pPr marL="312738" indent="-312738">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Nosologie contestée</a:t>
            </a:r>
          </a:p>
          <a:p>
            <a:pPr marL="536575" indent="-223838">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Critique féministe entre autres</a:t>
            </a:r>
          </a:p>
          <a:p>
            <a:pPr marL="312738" indent="-312738">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Pas un trouble → pas à traiter !</a:t>
            </a:r>
          </a:p>
          <a:p>
            <a:pPr marL="312738" indent="-312738">
              <a:lnSpc>
                <a:spcPct val="150000"/>
              </a:lnSpc>
              <a:buClr>
                <a:srgbClr val="FF40FF"/>
              </a:buClr>
              <a:buFont typeface="Arial" panose="020B0604020202020204" pitchFamily="34" charset="0"/>
              <a:buChar char="•"/>
            </a:pPr>
            <a:r>
              <a:rPr lang="fr-CH" sz="1600" dirty="0">
                <a:latin typeface="Arial" panose="020B0604020202020204" pitchFamily="34" charset="0"/>
                <a:cs typeface="Arial" panose="020B0604020202020204" pitchFamily="34" charset="0"/>
              </a:rPr>
              <a:t>Source de souffrance → à prendre en considération</a:t>
            </a:r>
          </a:p>
          <a:p>
            <a:pPr>
              <a:lnSpc>
                <a:spcPct val="150000"/>
              </a:lnSpc>
              <a:buClr>
                <a:srgbClr val="FF40FF"/>
              </a:buClr>
            </a:pPr>
            <a:endParaRPr lang="fr-C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28967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6FC13CD-F67D-7248-A5FC-46C96B797EE2}"/>
              </a:ext>
            </a:extLst>
          </p:cNvPr>
          <p:cNvSpPr/>
          <p:nvPr/>
        </p:nvSpPr>
        <p:spPr>
          <a:xfrm>
            <a:off x="952742" y="1157926"/>
            <a:ext cx="7349121" cy="2308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gn="l" defTabSz="457200" rtl="0" latinLnBrk="1" hangingPunct="0">
              <a:lnSpc>
                <a:spcPct val="150000"/>
              </a:lnSpc>
              <a:buClr>
                <a:srgbClr val="FF40FF"/>
              </a:buClr>
              <a:buFont typeface="Arial" panose="020B0604020202020204" pitchFamily="34" charset="0"/>
              <a:buChar char="•"/>
            </a:pPr>
            <a:r>
              <a:rPr lang="fr-CH" sz="1600" dirty="0">
                <a:solidFill>
                  <a:srgbClr val="000000"/>
                </a:solidFill>
              </a:rPr>
              <a:t>Comportements, pensées, émotions</a:t>
            </a:r>
          </a:p>
          <a:p>
            <a:pPr marL="285750" indent="-285750" algn="l" defTabSz="457200" rtl="0" latinLnBrk="1" hangingPunct="0">
              <a:lnSpc>
                <a:spcPct val="150000"/>
              </a:lnSpc>
              <a:buClr>
                <a:srgbClr val="FF40FF"/>
              </a:buClr>
              <a:buFont typeface="Arial" panose="020B0604020202020204" pitchFamily="34" charset="0"/>
              <a:buChar char="•"/>
            </a:pPr>
            <a:r>
              <a:rPr lang="fr-CH" sz="1600" dirty="0">
                <a:solidFill>
                  <a:srgbClr val="000000"/>
                </a:solidFill>
              </a:rPr>
              <a:t>Donner une priorité plus basse à ses propres besoins tout en se préoccupant excessivement des besoins des autres </a:t>
            </a:r>
          </a:p>
          <a:p>
            <a:pPr marL="285750" indent="-285750" algn="l" defTabSz="457200" rtl="0" latinLnBrk="1" hangingPunct="0">
              <a:lnSpc>
                <a:spcPct val="150000"/>
              </a:lnSpc>
              <a:buClr>
                <a:srgbClr val="FF40FF"/>
              </a:buClr>
              <a:buFont typeface="Arial" panose="020B0604020202020204" pitchFamily="34" charset="0"/>
              <a:buChar char="•"/>
            </a:pPr>
            <a:r>
              <a:rPr lang="fr-CH" sz="1600" dirty="0">
                <a:solidFill>
                  <a:srgbClr val="000000"/>
                </a:solidFill>
              </a:rPr>
              <a:t>Va au-delà des formes normales de sacrifice de soi et de soin d'autrui</a:t>
            </a:r>
          </a:p>
          <a:p>
            <a:pPr marL="285750" indent="-285750" algn="l" defTabSz="457200" rtl="0" latinLnBrk="1" hangingPunct="0">
              <a:lnSpc>
                <a:spcPct val="150000"/>
              </a:lnSpc>
              <a:buClr>
                <a:srgbClr val="FF40FF"/>
              </a:buClr>
              <a:buFont typeface="Arial" panose="020B0604020202020204" pitchFamily="34" charset="0"/>
              <a:buChar char="•"/>
            </a:pPr>
            <a:r>
              <a:rPr lang="fr-CH" sz="1600" dirty="0">
                <a:solidFill>
                  <a:srgbClr val="000000"/>
                </a:solidFill>
              </a:rPr>
              <a:t>Peut apparaitre dans tous types de relations</a:t>
            </a:r>
          </a:p>
          <a:p>
            <a:pPr marL="539750" indent="-182563" algn="l" defTabSz="457200" rtl="0" latinLnBrk="1" hangingPunct="0">
              <a:lnSpc>
                <a:spcPct val="150000"/>
              </a:lnSpc>
              <a:buClr>
                <a:srgbClr val="FF40FF"/>
              </a:buClr>
              <a:buFont typeface="Arial" panose="020B0604020202020204" pitchFamily="34" charset="0"/>
              <a:buChar char="•"/>
            </a:pPr>
            <a:r>
              <a:rPr lang="fr-CH" sz="1600" dirty="0">
                <a:solidFill>
                  <a:srgbClr val="000000"/>
                </a:solidFill>
              </a:rPr>
              <a:t>familiales, professionnelles, amicales, amoureuses, sociales …</a:t>
            </a:r>
          </a:p>
        </p:txBody>
      </p:sp>
      <p:sp>
        <p:nvSpPr>
          <p:cNvPr id="6" name="Rechteck 5">
            <a:extLst>
              <a:ext uri="{FF2B5EF4-FFF2-40B4-BE49-F238E27FC236}">
                <a16:creationId xmlns:a16="http://schemas.microsoft.com/office/drawing/2014/main" id="{35AFBD6D-6754-DE45-A54B-C486ECE2F654}"/>
              </a:ext>
            </a:extLst>
          </p:cNvPr>
          <p:cNvSpPr/>
          <p:nvPr/>
        </p:nvSpPr>
        <p:spPr>
          <a:xfrm>
            <a:off x="1268356" y="319851"/>
            <a:ext cx="6717891" cy="584775"/>
          </a:xfrm>
          <a:prstGeom prst="rect">
            <a:avLst/>
          </a:prstGeom>
        </p:spPr>
        <p:txBody>
          <a:bodyPr wrap="square">
            <a:spAutoFit/>
          </a:bodyPr>
          <a:lstStyle/>
          <a:p>
            <a:pPr algn="ctr"/>
            <a:r>
              <a:rPr lang="fr-CH" sz="3200" b="1" dirty="0">
                <a:solidFill>
                  <a:schemeClr val="bg1">
                    <a:lumMod val="50000"/>
                  </a:schemeClr>
                </a:solidFill>
              </a:rPr>
              <a:t>Concept de </a:t>
            </a:r>
            <a:r>
              <a:rPr lang="fr-CH" sz="3200" b="1" dirty="0" err="1">
                <a:solidFill>
                  <a:schemeClr val="bg1">
                    <a:lumMod val="50000"/>
                  </a:schemeClr>
                </a:solidFill>
              </a:rPr>
              <a:t>co</a:t>
            </a:r>
            <a:r>
              <a:rPr lang="fr-CH" sz="3200" b="1" dirty="0">
                <a:solidFill>
                  <a:schemeClr val="bg1">
                    <a:lumMod val="50000"/>
                  </a:schemeClr>
                </a:solidFill>
              </a:rPr>
              <a:t>-dépendance</a:t>
            </a:r>
            <a:endParaRPr lang="fr-CH" sz="2800" b="1" dirty="0">
              <a:solidFill>
                <a:schemeClr val="bg1">
                  <a:lumMod val="50000"/>
                </a:schemeClr>
              </a:solidFill>
            </a:endParaRPr>
          </a:p>
        </p:txBody>
      </p:sp>
    </p:spTree>
    <p:extLst>
      <p:ext uri="{BB962C8B-B14F-4D97-AF65-F5344CB8AC3E}">
        <p14:creationId xmlns:p14="http://schemas.microsoft.com/office/powerpoint/2010/main" val="86893207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37BAA7-1156-A944-91F3-4D5636610652}"/>
              </a:ext>
            </a:extLst>
          </p:cNvPr>
          <p:cNvSpPr txBox="1"/>
          <p:nvPr/>
        </p:nvSpPr>
        <p:spPr>
          <a:xfrm>
            <a:off x="362606" y="4025462"/>
            <a:ext cx="1464501"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000" b="0" i="0" u="none" strike="noStrike" cap="none" spc="0" normalizeH="0" baseline="0" dirty="0" err="1">
                <a:ln>
                  <a:noFill/>
                </a:ln>
                <a:solidFill>
                  <a:srgbClr val="000000"/>
                </a:solidFill>
                <a:effectLst/>
                <a:uFillTx/>
                <a:latin typeface="Arial"/>
                <a:ea typeface="Arial"/>
                <a:cs typeface="Arial"/>
                <a:sym typeface="Arial"/>
              </a:rPr>
              <a:t>Gayol</a:t>
            </a:r>
            <a:r>
              <a:rPr kumimoji="0" lang="fr-CH" sz="1000" b="0" i="0" u="none" strike="noStrike" cap="none" spc="0" normalizeH="0" baseline="0" dirty="0">
                <a:ln>
                  <a:noFill/>
                </a:ln>
                <a:solidFill>
                  <a:srgbClr val="000000"/>
                </a:solidFill>
                <a:effectLst/>
                <a:uFillTx/>
                <a:latin typeface="Arial"/>
                <a:ea typeface="Arial"/>
                <a:cs typeface="Arial"/>
                <a:sym typeface="Arial"/>
              </a:rPr>
              <a:t> &amp; </a:t>
            </a:r>
            <a:r>
              <a:rPr kumimoji="0" lang="fr-CH" sz="1000" b="0" i="0" u="none" strike="noStrike" cap="none" spc="0" normalizeH="0" baseline="0" dirty="0" err="1">
                <a:ln>
                  <a:noFill/>
                </a:ln>
                <a:solidFill>
                  <a:srgbClr val="000000"/>
                </a:solidFill>
                <a:effectLst/>
                <a:uFillTx/>
                <a:latin typeface="Arial"/>
                <a:ea typeface="Arial"/>
                <a:cs typeface="Arial"/>
                <a:sym typeface="Arial"/>
              </a:rPr>
              <a:t>Montadat</a:t>
            </a:r>
            <a:r>
              <a:rPr kumimoji="0" lang="fr-CH" sz="1000" b="0" i="0" u="none" strike="noStrike" cap="none" spc="0" normalizeH="0" baseline="0" dirty="0">
                <a:ln>
                  <a:noFill/>
                </a:ln>
                <a:solidFill>
                  <a:srgbClr val="000000"/>
                </a:solidFill>
                <a:effectLst/>
                <a:uFillTx/>
                <a:latin typeface="Arial"/>
                <a:ea typeface="Arial"/>
                <a:cs typeface="Arial"/>
                <a:sym typeface="Arial"/>
              </a:rPr>
              <a:t>, 2010</a:t>
            </a:r>
          </a:p>
        </p:txBody>
      </p:sp>
      <p:sp>
        <p:nvSpPr>
          <p:cNvPr id="3" name="Textfeld 2">
            <a:extLst>
              <a:ext uri="{FF2B5EF4-FFF2-40B4-BE49-F238E27FC236}">
                <a16:creationId xmlns:a16="http://schemas.microsoft.com/office/drawing/2014/main" id="{7A43F81F-C583-084B-91E5-6FE6458E1103}"/>
              </a:ext>
            </a:extLst>
          </p:cNvPr>
          <p:cNvSpPr txBox="1"/>
          <p:nvPr/>
        </p:nvSpPr>
        <p:spPr>
          <a:xfrm>
            <a:off x="4606189" y="1115757"/>
            <a:ext cx="260647"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de-DE" sz="2400" b="0" i="0" u="none" strike="noStrike" cap="none" spc="0" normalizeH="0" baseline="0" dirty="0">
                <a:ln>
                  <a:noFill/>
                </a:ln>
                <a:solidFill>
                  <a:srgbClr val="000000"/>
                </a:solidFill>
                <a:effectLst/>
                <a:uFillTx/>
                <a:latin typeface="Arial"/>
                <a:ea typeface="Arial"/>
                <a:cs typeface="Arial"/>
                <a:sym typeface="Arial"/>
              </a:rPr>
              <a:t>≠</a:t>
            </a:r>
          </a:p>
        </p:txBody>
      </p:sp>
      <p:sp>
        <p:nvSpPr>
          <p:cNvPr id="8" name="Rechteck 7">
            <a:extLst>
              <a:ext uri="{FF2B5EF4-FFF2-40B4-BE49-F238E27FC236}">
                <a16:creationId xmlns:a16="http://schemas.microsoft.com/office/drawing/2014/main" id="{9FDAD448-4036-2044-9E9E-5521EEFF7ED2}"/>
              </a:ext>
            </a:extLst>
          </p:cNvPr>
          <p:cNvSpPr/>
          <p:nvPr/>
        </p:nvSpPr>
        <p:spPr>
          <a:xfrm>
            <a:off x="1206703" y="2812039"/>
            <a:ext cx="2615784" cy="822726"/>
          </a:xfrm>
          <a:prstGeom prst="rect">
            <a:avLst/>
          </a:prstGeom>
        </p:spPr>
        <p:txBody>
          <a:bodyPr wrap="square">
            <a:spAutoFit/>
          </a:bodyPr>
          <a:lstStyle/>
          <a:p>
            <a:pPr algn="ctr">
              <a:lnSpc>
                <a:spcPct val="150000"/>
              </a:lnSpc>
              <a:buClr>
                <a:srgbClr val="FF40FF"/>
              </a:buClr>
            </a:pPr>
            <a:r>
              <a:rPr lang="fr-CH" sz="1100" dirty="0">
                <a:latin typeface="Arial" panose="020B0604020202020204" pitchFamily="34" charset="0"/>
                <a:cs typeface="Arial" panose="020B0604020202020204" pitchFamily="34" charset="0"/>
              </a:rPr>
              <a:t>toujours besoin de s’appuyer sur quelqu’un d'autre à cause d’un manque de confiance en soi</a:t>
            </a:r>
            <a:endParaRPr lang="de-DE" sz="1100" dirty="0">
              <a:latin typeface="Arial" panose="020B0604020202020204" pitchFamily="34" charset="0"/>
              <a:cs typeface="Arial" panose="020B0604020202020204" pitchFamily="34" charset="0"/>
            </a:endParaRPr>
          </a:p>
        </p:txBody>
      </p:sp>
      <p:pic>
        <p:nvPicPr>
          <p:cNvPr id="13" name="Grafik 12">
            <a:extLst>
              <a:ext uri="{FF2B5EF4-FFF2-40B4-BE49-F238E27FC236}">
                <a16:creationId xmlns:a16="http://schemas.microsoft.com/office/drawing/2014/main" id="{16E20C7B-D0A9-0B4D-8818-74A0B07693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146671" y="2173205"/>
            <a:ext cx="717589" cy="286413"/>
          </a:xfrm>
          <a:prstGeom prst="rect">
            <a:avLst/>
          </a:prstGeom>
        </p:spPr>
      </p:pic>
      <p:sp>
        <p:nvSpPr>
          <p:cNvPr id="5" name="Rectangle 4">
            <a:extLst>
              <a:ext uri="{FF2B5EF4-FFF2-40B4-BE49-F238E27FC236}">
                <a16:creationId xmlns:a16="http://schemas.microsoft.com/office/drawing/2014/main" id="{37F3D69B-B651-F94B-A9EA-4D69193C9A9D}"/>
              </a:ext>
            </a:extLst>
          </p:cNvPr>
          <p:cNvSpPr/>
          <p:nvPr/>
        </p:nvSpPr>
        <p:spPr>
          <a:xfrm>
            <a:off x="5538923" y="2812039"/>
            <a:ext cx="2465882" cy="822726"/>
          </a:xfrm>
          <a:prstGeom prst="rect">
            <a:avLst/>
          </a:prstGeom>
        </p:spPr>
        <p:txBody>
          <a:bodyPr wrap="square">
            <a:spAutoFit/>
          </a:bodyPr>
          <a:lstStyle/>
          <a:p>
            <a:pPr algn="ctr">
              <a:lnSpc>
                <a:spcPct val="150000"/>
              </a:lnSpc>
              <a:buClr>
                <a:srgbClr val="FF40FF"/>
              </a:buClr>
            </a:pPr>
            <a:r>
              <a:rPr lang="fr-CH" sz="1100" dirty="0">
                <a:latin typeface="Arial" panose="020B0604020202020204" pitchFamily="34" charset="0"/>
                <a:cs typeface="Arial" panose="020B0604020202020204" pitchFamily="34" charset="0"/>
              </a:rPr>
              <a:t>essaye toujours d’être aidante et organise et contrôle la vie des personnes autour d’elle</a:t>
            </a:r>
          </a:p>
        </p:txBody>
      </p:sp>
      <p:pic>
        <p:nvPicPr>
          <p:cNvPr id="14" name="Grafik 13">
            <a:extLst>
              <a:ext uri="{FF2B5EF4-FFF2-40B4-BE49-F238E27FC236}">
                <a16:creationId xmlns:a16="http://schemas.microsoft.com/office/drawing/2014/main" id="{F5BC52BC-567E-CD47-8A3A-D8F3999121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13070" y="2028355"/>
            <a:ext cx="717589" cy="286413"/>
          </a:xfrm>
          <a:prstGeom prst="rect">
            <a:avLst/>
          </a:prstGeom>
        </p:spPr>
      </p:pic>
      <p:grpSp>
        <p:nvGrpSpPr>
          <p:cNvPr id="10" name="Gruppieren 9">
            <a:extLst>
              <a:ext uri="{FF2B5EF4-FFF2-40B4-BE49-F238E27FC236}">
                <a16:creationId xmlns:a16="http://schemas.microsoft.com/office/drawing/2014/main" id="{6C15D552-E0EB-9A41-9788-8E53101352B9}"/>
              </a:ext>
            </a:extLst>
          </p:cNvPr>
          <p:cNvGrpSpPr/>
          <p:nvPr/>
        </p:nvGrpSpPr>
        <p:grpSpPr>
          <a:xfrm>
            <a:off x="1271724" y="270659"/>
            <a:ext cx="2485742" cy="1542108"/>
            <a:chOff x="1271724" y="270659"/>
            <a:chExt cx="2485742" cy="1542108"/>
          </a:xfrm>
        </p:grpSpPr>
        <p:sp>
          <p:nvSpPr>
            <p:cNvPr id="2" name="Rechteck 1">
              <a:extLst>
                <a:ext uri="{FF2B5EF4-FFF2-40B4-BE49-F238E27FC236}">
                  <a16:creationId xmlns:a16="http://schemas.microsoft.com/office/drawing/2014/main" id="{6FF08E53-C759-CD45-96D7-71297AB2E735}"/>
                </a:ext>
              </a:extLst>
            </p:cNvPr>
            <p:cNvSpPr/>
            <p:nvPr/>
          </p:nvSpPr>
          <p:spPr>
            <a:xfrm>
              <a:off x="1271724" y="1114050"/>
              <a:ext cx="2485742" cy="698717"/>
            </a:xfrm>
            <a:prstGeom prst="rect">
              <a:avLst/>
            </a:prstGeom>
          </p:spPr>
          <p:txBody>
            <a:bodyPr wrap="square">
              <a:spAutoFit/>
            </a:bodyPr>
            <a:lstStyle/>
            <a:p>
              <a:pPr algn="ctr">
                <a:lnSpc>
                  <a:spcPct val="150000"/>
                </a:lnSpc>
                <a:buClr>
                  <a:srgbClr val="FF40FF"/>
                </a:buClr>
              </a:pPr>
              <a:r>
                <a:rPr lang="fr-CH" sz="1400" b="1" dirty="0">
                  <a:latin typeface="Arial" panose="020B0604020202020204" pitchFamily="34" charset="0"/>
                  <a:cs typeface="Arial" panose="020B0604020202020204" pitchFamily="34" charset="0"/>
                </a:rPr>
                <a:t>Personnalité dépendante (CIM, DSM)</a:t>
              </a:r>
              <a:endParaRPr lang="de-DE" sz="1400" b="1"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EDBB1039-5252-2945-83E8-AD9695F020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1"/>
            <a:stretch/>
          </p:blipFill>
          <p:spPr>
            <a:xfrm>
              <a:off x="2092046" y="270659"/>
              <a:ext cx="845098" cy="845098"/>
            </a:xfrm>
            <a:prstGeom prst="ellipse">
              <a:avLst/>
            </a:prstGeom>
            <a:ln>
              <a:solidFill>
                <a:schemeClr val="bg1">
                  <a:lumMod val="50000"/>
                </a:schemeClr>
              </a:solidFill>
            </a:ln>
          </p:spPr>
        </p:pic>
      </p:grpSp>
      <p:grpSp>
        <p:nvGrpSpPr>
          <p:cNvPr id="11" name="Gruppieren 10">
            <a:extLst>
              <a:ext uri="{FF2B5EF4-FFF2-40B4-BE49-F238E27FC236}">
                <a16:creationId xmlns:a16="http://schemas.microsoft.com/office/drawing/2014/main" id="{750BE2F6-C6B0-B341-A959-E6F242622190}"/>
              </a:ext>
            </a:extLst>
          </p:cNvPr>
          <p:cNvGrpSpPr/>
          <p:nvPr/>
        </p:nvGrpSpPr>
        <p:grpSpPr>
          <a:xfrm>
            <a:off x="5528994" y="259922"/>
            <a:ext cx="2485742" cy="1231387"/>
            <a:chOff x="5528994" y="259922"/>
            <a:chExt cx="2485742" cy="1231387"/>
          </a:xfrm>
        </p:grpSpPr>
        <p:sp>
          <p:nvSpPr>
            <p:cNvPr id="6" name="Rechteck 5">
              <a:extLst>
                <a:ext uri="{FF2B5EF4-FFF2-40B4-BE49-F238E27FC236}">
                  <a16:creationId xmlns:a16="http://schemas.microsoft.com/office/drawing/2014/main" id="{15E8D66B-D7B3-DC48-BC27-0DEAAB141613}"/>
                </a:ext>
              </a:extLst>
            </p:cNvPr>
            <p:cNvSpPr/>
            <p:nvPr/>
          </p:nvSpPr>
          <p:spPr>
            <a:xfrm>
              <a:off x="5528994" y="1115757"/>
              <a:ext cx="2485742" cy="375552"/>
            </a:xfrm>
            <a:prstGeom prst="rect">
              <a:avLst/>
            </a:prstGeom>
          </p:spPr>
          <p:txBody>
            <a:bodyPr wrap="square">
              <a:spAutoFit/>
            </a:bodyPr>
            <a:lstStyle/>
            <a:p>
              <a:pPr algn="ctr">
                <a:lnSpc>
                  <a:spcPct val="150000"/>
                </a:lnSpc>
                <a:buClr>
                  <a:srgbClr val="FF40FF"/>
                </a:buClr>
              </a:pPr>
              <a:r>
                <a:rPr lang="fr-CH" sz="1400" b="1" dirty="0">
                  <a:latin typeface="Arial" panose="020B0604020202020204" pitchFamily="34" charset="0"/>
                  <a:cs typeface="Arial" panose="020B0604020202020204" pitchFamily="34" charset="0"/>
                </a:rPr>
                <a:t>Personne </a:t>
              </a:r>
              <a:r>
                <a:rPr lang="fr-CH" sz="1400" b="1" dirty="0" err="1">
                  <a:latin typeface="Arial" panose="020B0604020202020204" pitchFamily="34" charset="0"/>
                  <a:cs typeface="Arial" panose="020B0604020202020204" pitchFamily="34" charset="0"/>
                </a:rPr>
                <a:t>co</a:t>
              </a:r>
              <a:r>
                <a:rPr lang="fr-CH" sz="1400" b="1" dirty="0">
                  <a:latin typeface="Arial" panose="020B0604020202020204" pitchFamily="34" charset="0"/>
                  <a:cs typeface="Arial" panose="020B0604020202020204" pitchFamily="34" charset="0"/>
                </a:rPr>
                <a:t>-dépendante</a:t>
              </a:r>
              <a:endParaRPr lang="de-DE" sz="1400" b="1"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189409A4-E970-C844-AC17-C011C2448A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3946" y="259922"/>
              <a:ext cx="855835" cy="855835"/>
            </a:xfrm>
            <a:prstGeom prst="ellipse">
              <a:avLst/>
            </a:prstGeom>
            <a:ln>
              <a:solidFill>
                <a:schemeClr val="bg1">
                  <a:lumMod val="50000"/>
                </a:schemeClr>
              </a:solidFill>
            </a:ln>
          </p:spPr>
        </p:pic>
      </p:grpSp>
    </p:spTree>
    <p:extLst>
      <p:ext uri="{BB962C8B-B14F-4D97-AF65-F5344CB8AC3E}">
        <p14:creationId xmlns:p14="http://schemas.microsoft.com/office/powerpoint/2010/main" val="92558965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0745B37-6DA5-D14B-A381-20E4AEB190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5498" y="648122"/>
            <a:ext cx="1441207" cy="1808574"/>
          </a:xfrm>
          <a:prstGeom prst="rect">
            <a:avLst/>
          </a:prstGeom>
        </p:spPr>
      </p:pic>
      <p:pic>
        <p:nvPicPr>
          <p:cNvPr id="5" name="Image 4">
            <a:extLst>
              <a:ext uri="{FF2B5EF4-FFF2-40B4-BE49-F238E27FC236}">
                <a16:creationId xmlns:a16="http://schemas.microsoft.com/office/drawing/2014/main" id="{1BC805F4-2352-594C-A8A3-3EB0362824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946" y="574231"/>
            <a:ext cx="2822387" cy="3530784"/>
          </a:xfrm>
          <a:prstGeom prst="rect">
            <a:avLst/>
          </a:prstGeom>
        </p:spPr>
      </p:pic>
      <p:grpSp>
        <p:nvGrpSpPr>
          <p:cNvPr id="2" name="Gruppieren 1">
            <a:extLst>
              <a:ext uri="{FF2B5EF4-FFF2-40B4-BE49-F238E27FC236}">
                <a16:creationId xmlns:a16="http://schemas.microsoft.com/office/drawing/2014/main" id="{48D57A51-6EE4-BC45-B23B-9A7EA44FEE93}"/>
              </a:ext>
            </a:extLst>
          </p:cNvPr>
          <p:cNvGrpSpPr/>
          <p:nvPr/>
        </p:nvGrpSpPr>
        <p:grpSpPr>
          <a:xfrm>
            <a:off x="3921859" y="1082716"/>
            <a:ext cx="1556099" cy="761710"/>
            <a:chOff x="3921859" y="1082716"/>
            <a:chExt cx="1556099" cy="761710"/>
          </a:xfrm>
        </p:grpSpPr>
        <p:pic>
          <p:nvPicPr>
            <p:cNvPr id="7" name="Image 6">
              <a:extLst>
                <a:ext uri="{FF2B5EF4-FFF2-40B4-BE49-F238E27FC236}">
                  <a16:creationId xmlns:a16="http://schemas.microsoft.com/office/drawing/2014/main" id="{B9AC1D53-09A1-5F43-9251-A2A1AE9D01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60680">
              <a:off x="3921859" y="1461951"/>
              <a:ext cx="1556099" cy="382475"/>
            </a:xfrm>
            <a:prstGeom prst="rect">
              <a:avLst/>
            </a:prstGeom>
          </p:spPr>
        </p:pic>
        <p:sp>
          <p:nvSpPr>
            <p:cNvPr id="8" name="ZoneTexte 7">
              <a:extLst>
                <a:ext uri="{FF2B5EF4-FFF2-40B4-BE49-F238E27FC236}">
                  <a16:creationId xmlns:a16="http://schemas.microsoft.com/office/drawing/2014/main" id="{2CBACF67-73E0-B249-BF4C-AEB5212B83D6}"/>
                </a:ext>
              </a:extLst>
            </p:cNvPr>
            <p:cNvSpPr txBox="1"/>
            <p:nvPr/>
          </p:nvSpPr>
          <p:spPr>
            <a:xfrm>
              <a:off x="4154552" y="1082716"/>
              <a:ext cx="79124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200" i="0" u="none" strike="noStrike" cap="none" spc="0" normalizeH="0" baseline="0" dirty="0">
                  <a:ln>
                    <a:noFill/>
                  </a:ln>
                  <a:solidFill>
                    <a:srgbClr val="000000"/>
                  </a:solidFill>
                  <a:effectLst/>
                  <a:uFillTx/>
                  <a:latin typeface="Arial"/>
                  <a:ea typeface="Arial"/>
                  <a:cs typeface="Arial"/>
                  <a:sym typeface="Arial"/>
                </a:rPr>
                <a:t>Promotion</a:t>
              </a:r>
            </a:p>
          </p:txBody>
        </p:sp>
      </p:grpSp>
      <p:grpSp>
        <p:nvGrpSpPr>
          <p:cNvPr id="3" name="Gruppieren 2">
            <a:extLst>
              <a:ext uri="{FF2B5EF4-FFF2-40B4-BE49-F238E27FC236}">
                <a16:creationId xmlns:a16="http://schemas.microsoft.com/office/drawing/2014/main" id="{1A2813AA-43F6-6A42-92E4-B2259DB99CB4}"/>
              </a:ext>
            </a:extLst>
          </p:cNvPr>
          <p:cNvGrpSpPr/>
          <p:nvPr/>
        </p:nvGrpSpPr>
        <p:grpSpPr>
          <a:xfrm>
            <a:off x="4167742" y="2615243"/>
            <a:ext cx="1563200" cy="860517"/>
            <a:chOff x="4167742" y="2615243"/>
            <a:chExt cx="1563200" cy="860517"/>
          </a:xfrm>
        </p:grpSpPr>
        <p:pic>
          <p:nvPicPr>
            <p:cNvPr id="9" name="Image 8">
              <a:extLst>
                <a:ext uri="{FF2B5EF4-FFF2-40B4-BE49-F238E27FC236}">
                  <a16:creationId xmlns:a16="http://schemas.microsoft.com/office/drawing/2014/main" id="{C8EC1E1D-A738-0141-97AF-0AF5E4A431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818442">
              <a:off x="4167742" y="2615243"/>
              <a:ext cx="1556099" cy="382475"/>
            </a:xfrm>
            <a:prstGeom prst="rect">
              <a:avLst/>
            </a:prstGeom>
          </p:spPr>
        </p:pic>
        <p:sp>
          <p:nvSpPr>
            <p:cNvPr id="10" name="ZoneTexte 9">
              <a:extLst>
                <a:ext uri="{FF2B5EF4-FFF2-40B4-BE49-F238E27FC236}">
                  <a16:creationId xmlns:a16="http://schemas.microsoft.com/office/drawing/2014/main" id="{BE312D92-4D9A-3B49-8751-D169FA196A20}"/>
                </a:ext>
              </a:extLst>
            </p:cNvPr>
            <p:cNvSpPr txBox="1"/>
            <p:nvPr/>
          </p:nvSpPr>
          <p:spPr>
            <a:xfrm>
              <a:off x="4550172" y="3198763"/>
              <a:ext cx="118077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200" i="0" u="none" strike="noStrike" cap="none" spc="0" normalizeH="0" baseline="0" dirty="0">
                  <a:ln>
                    <a:noFill/>
                  </a:ln>
                  <a:solidFill>
                    <a:srgbClr val="000000"/>
                  </a:solidFill>
                  <a:effectLst/>
                  <a:uFillTx/>
                  <a:latin typeface="Arial"/>
                  <a:ea typeface="Arial"/>
                  <a:cs typeface="Arial"/>
                  <a:sym typeface="Arial"/>
                </a:rPr>
                <a:t>Crée souffrance</a:t>
              </a:r>
            </a:p>
          </p:txBody>
        </p:sp>
      </p:grpSp>
    </p:spTree>
    <p:extLst>
      <p:ext uri="{BB962C8B-B14F-4D97-AF65-F5344CB8AC3E}">
        <p14:creationId xmlns:p14="http://schemas.microsoft.com/office/powerpoint/2010/main" val="61633560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1F05DDC-4349-A74F-B503-12C27B478D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916" y="865777"/>
            <a:ext cx="3740046" cy="2937108"/>
          </a:xfrm>
          <a:prstGeom prst="rect">
            <a:avLst/>
          </a:prstGeom>
        </p:spPr>
      </p:pic>
      <p:sp>
        <p:nvSpPr>
          <p:cNvPr id="4" name="ZoneTexte 3">
            <a:extLst>
              <a:ext uri="{FF2B5EF4-FFF2-40B4-BE49-F238E27FC236}">
                <a16:creationId xmlns:a16="http://schemas.microsoft.com/office/drawing/2014/main" id="{6237BAA7-1156-A944-91F3-4D5636610652}"/>
              </a:ext>
            </a:extLst>
          </p:cNvPr>
          <p:cNvSpPr txBox="1"/>
          <p:nvPr/>
        </p:nvSpPr>
        <p:spPr>
          <a:xfrm>
            <a:off x="362606" y="4025462"/>
            <a:ext cx="1464501"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000" b="0" i="0" u="none" strike="noStrike" cap="none" spc="0" normalizeH="0" baseline="0" dirty="0" err="1">
                <a:ln>
                  <a:noFill/>
                </a:ln>
                <a:solidFill>
                  <a:srgbClr val="000000"/>
                </a:solidFill>
                <a:effectLst/>
                <a:uFillTx/>
                <a:latin typeface="Arial"/>
                <a:ea typeface="Arial"/>
                <a:cs typeface="Arial"/>
                <a:sym typeface="Arial"/>
              </a:rPr>
              <a:t>Gayol</a:t>
            </a:r>
            <a:r>
              <a:rPr kumimoji="0" lang="fr-CH" sz="1000" b="0" i="0" u="none" strike="noStrike" cap="none" spc="0" normalizeH="0" baseline="0" dirty="0">
                <a:ln>
                  <a:noFill/>
                </a:ln>
                <a:solidFill>
                  <a:srgbClr val="000000"/>
                </a:solidFill>
                <a:effectLst/>
                <a:uFillTx/>
                <a:latin typeface="Arial"/>
                <a:ea typeface="Arial"/>
                <a:cs typeface="Arial"/>
                <a:sym typeface="Arial"/>
              </a:rPr>
              <a:t> &amp; </a:t>
            </a:r>
            <a:r>
              <a:rPr kumimoji="0" lang="fr-CH" sz="1000" b="0" i="0" u="none" strike="noStrike" cap="none" spc="0" normalizeH="0" baseline="0" dirty="0" err="1">
                <a:ln>
                  <a:noFill/>
                </a:ln>
                <a:solidFill>
                  <a:srgbClr val="000000"/>
                </a:solidFill>
                <a:effectLst/>
                <a:uFillTx/>
                <a:latin typeface="Arial"/>
                <a:ea typeface="Arial"/>
                <a:cs typeface="Arial"/>
                <a:sym typeface="Arial"/>
              </a:rPr>
              <a:t>Montadat</a:t>
            </a:r>
            <a:r>
              <a:rPr kumimoji="0" lang="fr-CH" sz="1000" b="0" i="0" u="none" strike="noStrike" cap="none" spc="0" normalizeH="0" baseline="0" dirty="0">
                <a:ln>
                  <a:noFill/>
                </a:ln>
                <a:solidFill>
                  <a:srgbClr val="000000"/>
                </a:solidFill>
                <a:effectLst/>
                <a:uFillTx/>
                <a:latin typeface="Arial"/>
                <a:ea typeface="Arial"/>
                <a:cs typeface="Arial"/>
                <a:sym typeface="Arial"/>
              </a:rPr>
              <a:t>, 2010</a:t>
            </a:r>
          </a:p>
        </p:txBody>
      </p:sp>
      <p:sp>
        <p:nvSpPr>
          <p:cNvPr id="2" name="Rechteck 1">
            <a:extLst>
              <a:ext uri="{FF2B5EF4-FFF2-40B4-BE49-F238E27FC236}">
                <a16:creationId xmlns:a16="http://schemas.microsoft.com/office/drawing/2014/main" id="{C320EA46-CACB-AC49-9209-8225AF8150C0}"/>
              </a:ext>
            </a:extLst>
          </p:cNvPr>
          <p:cNvSpPr/>
          <p:nvPr/>
        </p:nvSpPr>
        <p:spPr>
          <a:xfrm>
            <a:off x="857362" y="181538"/>
            <a:ext cx="753988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defTabSz="457200" rtl="0" latinLnBrk="1" hangingPunct="0"/>
            <a:r>
              <a:rPr lang="fr-CH" sz="2800" b="1" dirty="0">
                <a:solidFill>
                  <a:schemeClr val="bg1">
                    <a:lumMod val="50000"/>
                  </a:schemeClr>
                </a:solidFill>
              </a:rPr>
              <a:t>Comportement de promotion de l’ addiction</a:t>
            </a:r>
            <a:endParaRPr lang="de-DE" sz="2800" b="1" dirty="0">
              <a:solidFill>
                <a:schemeClr val="bg1">
                  <a:lumMod val="50000"/>
                </a:schemeClr>
              </a:solidFill>
            </a:endParaRPr>
          </a:p>
        </p:txBody>
      </p:sp>
      <p:sp>
        <p:nvSpPr>
          <p:cNvPr id="5" name="Rechteck 4">
            <a:extLst>
              <a:ext uri="{FF2B5EF4-FFF2-40B4-BE49-F238E27FC236}">
                <a16:creationId xmlns:a16="http://schemas.microsoft.com/office/drawing/2014/main" id="{8DE8490A-681F-384C-B5AC-DF6C2E492842}"/>
              </a:ext>
            </a:extLst>
          </p:cNvPr>
          <p:cNvSpPr/>
          <p:nvPr/>
        </p:nvSpPr>
        <p:spPr>
          <a:xfrm>
            <a:off x="3410263" y="1080141"/>
            <a:ext cx="4896161" cy="2508379"/>
          </a:xfrm>
          <a:prstGeom prst="rect">
            <a:avLst/>
          </a:prstGeom>
          <a:solidFill>
            <a:srgbClr val="FFFFFF">
              <a:alpha val="80000"/>
            </a:srgbClr>
          </a:solidFill>
        </p:spPr>
        <p:txBody>
          <a:bodyPr wrap="square">
            <a:spAutoFit/>
          </a:bodyPr>
          <a:lstStyle/>
          <a:p>
            <a:pPr marL="342900" indent="-342900">
              <a:spcAft>
                <a:spcPts val="300"/>
              </a:spcAft>
              <a:buClr>
                <a:srgbClr val="FF40FF"/>
              </a:buClr>
              <a:buAutoNum type="arabicPeriod"/>
            </a:pPr>
            <a:r>
              <a:rPr lang="fr-CH" sz="1200" b="1" dirty="0"/>
              <a:t>Éviter, protéger</a:t>
            </a:r>
          </a:p>
          <a:p>
            <a:pPr marL="644525" lvl="2" indent="-285750">
              <a:spcAft>
                <a:spcPts val="300"/>
              </a:spcAft>
              <a:buClr>
                <a:srgbClr val="FF40FF"/>
              </a:buClr>
              <a:buFont typeface="Arial" panose="020B0604020202020204" pitchFamily="34" charset="0"/>
              <a:buChar char="•"/>
            </a:pPr>
            <a:r>
              <a:rPr lang="fr-CH" sz="1200" dirty="0"/>
              <a:t>Aider, excuser, minimiser, défendre</a:t>
            </a:r>
          </a:p>
          <a:p>
            <a:pPr marL="342900" indent="-342900">
              <a:spcAft>
                <a:spcPts val="300"/>
              </a:spcAft>
              <a:buClr>
                <a:srgbClr val="FF40FF"/>
              </a:buClr>
              <a:buAutoNum type="arabicPeriod"/>
            </a:pPr>
            <a:r>
              <a:rPr lang="fr-CH" sz="1200" b="1" dirty="0"/>
              <a:t>Tentatives de contrôle</a:t>
            </a:r>
            <a:r>
              <a:rPr lang="fr-CH" sz="1200" dirty="0"/>
              <a:t> de la consommation</a:t>
            </a:r>
          </a:p>
          <a:p>
            <a:pPr marL="342900" indent="-342900">
              <a:spcAft>
                <a:spcPts val="300"/>
              </a:spcAft>
              <a:buClr>
                <a:srgbClr val="FF40FF"/>
              </a:buClr>
              <a:buAutoNum type="arabicPeriod"/>
            </a:pPr>
            <a:r>
              <a:rPr lang="fr-CH" sz="1200" b="1" dirty="0"/>
              <a:t>Assumer des responsabilités</a:t>
            </a:r>
          </a:p>
          <a:p>
            <a:pPr marL="628650" lvl="2" indent="-271463">
              <a:spcAft>
                <a:spcPts val="300"/>
              </a:spcAft>
              <a:buClr>
                <a:srgbClr val="FF40FF"/>
              </a:buClr>
              <a:buFont typeface="Arial" panose="020B0604020202020204" pitchFamily="34" charset="0"/>
              <a:buChar char="•"/>
            </a:pPr>
            <a:r>
              <a:rPr lang="fr-CH" sz="1200" dirty="0"/>
              <a:t>Reprise de tâches du consommateur</a:t>
            </a:r>
          </a:p>
          <a:p>
            <a:pPr marL="342900" indent="-342900">
              <a:spcAft>
                <a:spcPts val="300"/>
              </a:spcAft>
              <a:buClr>
                <a:srgbClr val="FF40FF"/>
              </a:buClr>
              <a:buFont typeface="+mj-lt"/>
              <a:buAutoNum type="arabicPeriod" startAt="4"/>
            </a:pPr>
            <a:r>
              <a:rPr lang="fr-CH" sz="1200" b="1" dirty="0"/>
              <a:t>Rationalisation, acceptation</a:t>
            </a:r>
          </a:p>
          <a:p>
            <a:pPr marL="581025" lvl="1" indent="-261938">
              <a:spcAft>
                <a:spcPts val="300"/>
              </a:spcAft>
              <a:buClr>
                <a:srgbClr val="FF40FF"/>
              </a:buClr>
              <a:buFont typeface="Arial" panose="020B0604020202020204" pitchFamily="34" charset="0"/>
              <a:buChar char="•"/>
            </a:pPr>
            <a:r>
              <a:rPr lang="fr-CH" sz="1200" dirty="0"/>
              <a:t>trouver raisons pour </a:t>
            </a:r>
            <a:r>
              <a:rPr lang="fr-CH" sz="1200" i="1" dirty="0"/>
              <a:t>expliquer</a:t>
            </a:r>
            <a:r>
              <a:rPr lang="fr-CH" sz="1200" dirty="0"/>
              <a:t> consommation</a:t>
            </a:r>
          </a:p>
          <a:p>
            <a:pPr marL="342900" indent="-342900">
              <a:spcAft>
                <a:spcPts val="300"/>
              </a:spcAft>
              <a:buClr>
                <a:srgbClr val="FF40FF"/>
              </a:buClr>
              <a:buAutoNum type="arabicPeriod" startAt="4"/>
            </a:pPr>
            <a:r>
              <a:rPr lang="fr-CH" sz="1200" b="1" dirty="0"/>
              <a:t>Coopération, collaboration</a:t>
            </a:r>
          </a:p>
          <a:p>
            <a:pPr marL="581025" lvl="1" indent="-223838">
              <a:spcAft>
                <a:spcPts val="300"/>
              </a:spcAft>
              <a:buClr>
                <a:srgbClr val="FF40FF"/>
              </a:buClr>
              <a:buFont typeface="Arial" panose="020B0604020202020204" pitchFamily="34" charset="0"/>
              <a:buChar char="•"/>
            </a:pPr>
            <a:r>
              <a:rPr lang="fr-CH" sz="1200" dirty="0"/>
              <a:t>Fournir produit et / ou finances </a:t>
            </a:r>
          </a:p>
          <a:p>
            <a:pPr marL="342900" indent="-342900">
              <a:spcAft>
                <a:spcPts val="300"/>
              </a:spcAft>
              <a:buClr>
                <a:srgbClr val="FF40FF"/>
              </a:buClr>
              <a:buAutoNum type="arabicPeriod" startAt="4"/>
            </a:pPr>
            <a:r>
              <a:rPr lang="fr-CH" sz="1200" b="1" dirty="0"/>
              <a:t>Sauver, se rendre utile</a:t>
            </a:r>
          </a:p>
          <a:p>
            <a:pPr marL="581025" lvl="1" indent="-261938">
              <a:spcAft>
                <a:spcPts val="300"/>
              </a:spcAft>
              <a:buClr>
                <a:srgbClr val="FF40FF"/>
              </a:buClr>
              <a:buFont typeface="Arial" panose="020B0604020202020204" pitchFamily="34" charset="0"/>
              <a:buChar char="•"/>
            </a:pPr>
            <a:r>
              <a:rPr lang="fr-CH" sz="1200" dirty="0"/>
              <a:t>Supprimer traces, rester aux côtés du consommateur</a:t>
            </a:r>
          </a:p>
        </p:txBody>
      </p:sp>
    </p:spTree>
    <p:extLst>
      <p:ext uri="{BB962C8B-B14F-4D97-AF65-F5344CB8AC3E}">
        <p14:creationId xmlns:p14="http://schemas.microsoft.com/office/powerpoint/2010/main" val="34315658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left)">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ipe(left)">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wipe(left)">
                                      <p:cBhvr>
                                        <p:cTn id="6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37BAA7-1156-A944-91F3-4D5636610652}"/>
              </a:ext>
            </a:extLst>
          </p:cNvPr>
          <p:cNvSpPr txBox="1"/>
          <p:nvPr/>
        </p:nvSpPr>
        <p:spPr>
          <a:xfrm>
            <a:off x="362606" y="4025462"/>
            <a:ext cx="1464501"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000" b="0" i="0" u="none" strike="noStrike" cap="none" spc="0" normalizeH="0" baseline="0" dirty="0" err="1">
                <a:ln>
                  <a:noFill/>
                </a:ln>
                <a:solidFill>
                  <a:srgbClr val="000000"/>
                </a:solidFill>
                <a:effectLst/>
                <a:uFillTx/>
                <a:latin typeface="Arial"/>
                <a:ea typeface="Arial"/>
                <a:cs typeface="Arial"/>
                <a:sym typeface="Arial"/>
              </a:rPr>
              <a:t>Gayol</a:t>
            </a:r>
            <a:r>
              <a:rPr kumimoji="0" lang="fr-CH" sz="1000" b="0" i="0" u="none" strike="noStrike" cap="none" spc="0" normalizeH="0" baseline="0" dirty="0">
                <a:ln>
                  <a:noFill/>
                </a:ln>
                <a:solidFill>
                  <a:srgbClr val="000000"/>
                </a:solidFill>
                <a:effectLst/>
                <a:uFillTx/>
                <a:latin typeface="Arial"/>
                <a:ea typeface="Arial"/>
                <a:cs typeface="Arial"/>
                <a:sym typeface="Arial"/>
              </a:rPr>
              <a:t> &amp; </a:t>
            </a:r>
            <a:r>
              <a:rPr kumimoji="0" lang="fr-CH" sz="1000" b="0" i="0" u="none" strike="noStrike" cap="none" spc="0" normalizeH="0" baseline="0" dirty="0" err="1">
                <a:ln>
                  <a:noFill/>
                </a:ln>
                <a:solidFill>
                  <a:srgbClr val="000000"/>
                </a:solidFill>
                <a:effectLst/>
                <a:uFillTx/>
                <a:latin typeface="Arial"/>
                <a:ea typeface="Arial"/>
                <a:cs typeface="Arial"/>
                <a:sym typeface="Arial"/>
              </a:rPr>
              <a:t>Montadat</a:t>
            </a:r>
            <a:r>
              <a:rPr kumimoji="0" lang="fr-CH" sz="1000" b="0" i="0" u="none" strike="noStrike" cap="none" spc="0" normalizeH="0" baseline="0" dirty="0">
                <a:ln>
                  <a:noFill/>
                </a:ln>
                <a:solidFill>
                  <a:srgbClr val="000000"/>
                </a:solidFill>
                <a:effectLst/>
                <a:uFillTx/>
                <a:latin typeface="Arial"/>
                <a:ea typeface="Arial"/>
                <a:cs typeface="Arial"/>
                <a:sym typeface="Arial"/>
              </a:rPr>
              <a:t>, 2010</a:t>
            </a:r>
          </a:p>
        </p:txBody>
      </p:sp>
      <p:sp>
        <p:nvSpPr>
          <p:cNvPr id="5" name="Rechteck 4">
            <a:extLst>
              <a:ext uri="{FF2B5EF4-FFF2-40B4-BE49-F238E27FC236}">
                <a16:creationId xmlns:a16="http://schemas.microsoft.com/office/drawing/2014/main" id="{240B8098-6E28-2B44-A676-7CEC125C0FF4}"/>
              </a:ext>
            </a:extLst>
          </p:cNvPr>
          <p:cNvSpPr/>
          <p:nvPr/>
        </p:nvSpPr>
        <p:spPr>
          <a:xfrm>
            <a:off x="1268358" y="181538"/>
            <a:ext cx="6717891" cy="584775"/>
          </a:xfrm>
          <a:prstGeom prst="rect">
            <a:avLst/>
          </a:prstGeom>
        </p:spPr>
        <p:txBody>
          <a:bodyPr wrap="square">
            <a:spAutoFit/>
          </a:bodyPr>
          <a:lstStyle/>
          <a:p>
            <a:pPr algn="ctr"/>
            <a:r>
              <a:rPr lang="fr-CH" sz="3200" b="1" dirty="0">
                <a:solidFill>
                  <a:schemeClr val="bg1">
                    <a:lumMod val="50000"/>
                  </a:schemeClr>
                </a:solidFill>
              </a:rPr>
              <a:t>Composantes du phénomène</a:t>
            </a:r>
            <a:endParaRPr lang="fr-CH" sz="2800" b="1" dirty="0">
              <a:solidFill>
                <a:schemeClr val="bg1">
                  <a:lumMod val="50000"/>
                </a:schemeClr>
              </a:solidFill>
            </a:endParaRPr>
          </a:p>
        </p:txBody>
      </p:sp>
      <p:pic>
        <p:nvPicPr>
          <p:cNvPr id="3" name="Grafik 2">
            <a:extLst>
              <a:ext uri="{FF2B5EF4-FFF2-40B4-BE49-F238E27FC236}">
                <a16:creationId xmlns:a16="http://schemas.microsoft.com/office/drawing/2014/main" id="{4DEEB908-F24A-184A-97F6-50CDCE304B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55371"/>
            <a:ext cx="2486108" cy="2681032"/>
          </a:xfrm>
          <a:prstGeom prst="rect">
            <a:avLst/>
          </a:prstGeom>
        </p:spPr>
      </p:pic>
      <p:sp>
        <p:nvSpPr>
          <p:cNvPr id="2" name="Rechteck 1">
            <a:extLst>
              <a:ext uri="{FF2B5EF4-FFF2-40B4-BE49-F238E27FC236}">
                <a16:creationId xmlns:a16="http://schemas.microsoft.com/office/drawing/2014/main" id="{99B8F0C2-86FB-6A44-BE78-1A0EA4634307}"/>
              </a:ext>
            </a:extLst>
          </p:cNvPr>
          <p:cNvSpPr/>
          <p:nvPr/>
        </p:nvSpPr>
        <p:spPr>
          <a:xfrm>
            <a:off x="2269317" y="1336654"/>
            <a:ext cx="4089581" cy="2118465"/>
          </a:xfrm>
          <a:prstGeom prst="rect">
            <a:avLst/>
          </a:prstGeom>
          <a:solidFill>
            <a:srgbClr val="FFFFFF">
              <a:alpha val="80000"/>
            </a:srgbClr>
          </a:solidFill>
        </p:spPr>
        <p:txBody>
          <a:bodyPr wrap="square">
            <a:spAutoFit/>
          </a:bodyPr>
          <a:lstStyle/>
          <a:p>
            <a:pPr marL="342900" indent="-342900">
              <a:lnSpc>
                <a:spcPct val="150000"/>
              </a:lnSpc>
              <a:buClr>
                <a:srgbClr val="FF40FF"/>
              </a:buClr>
              <a:buFont typeface="Arial" panose="020B0604020202020204" pitchFamily="34" charset="0"/>
              <a:buChar char="•"/>
            </a:pPr>
            <a:r>
              <a:rPr lang="fr-CH" sz="1800" dirty="0">
                <a:latin typeface="Arial" panose="020B0604020202020204" pitchFamily="34" charset="0"/>
                <a:cs typeface="Arial" panose="020B0604020202020204" pitchFamily="34" charset="0"/>
              </a:rPr>
              <a:t>Déni</a:t>
            </a:r>
          </a:p>
          <a:p>
            <a:pPr marL="342900" indent="-342900">
              <a:lnSpc>
                <a:spcPct val="150000"/>
              </a:lnSpc>
              <a:buClr>
                <a:srgbClr val="FF40FF"/>
              </a:buClr>
              <a:buFont typeface="Arial" panose="020B0604020202020204" pitchFamily="34" charset="0"/>
              <a:buChar char="•"/>
            </a:pPr>
            <a:r>
              <a:rPr lang="fr-CH" sz="1800" dirty="0">
                <a:latin typeface="Arial" panose="020B0604020202020204" pitchFamily="34" charset="0"/>
                <a:cs typeface="Arial" panose="020B0604020202020204" pitchFamily="34" charset="0"/>
              </a:rPr>
              <a:t>Faible estime de soi </a:t>
            </a:r>
          </a:p>
          <a:p>
            <a:pPr marL="342900" indent="-342900">
              <a:lnSpc>
                <a:spcPct val="150000"/>
              </a:lnSpc>
              <a:buClr>
                <a:srgbClr val="FF40FF"/>
              </a:buClr>
              <a:buFont typeface="Arial" panose="020B0604020202020204" pitchFamily="34" charset="0"/>
              <a:buChar char="•"/>
            </a:pPr>
            <a:r>
              <a:rPr lang="fr-CH" sz="1800" dirty="0">
                <a:latin typeface="Arial" panose="020B0604020202020204" pitchFamily="34" charset="0"/>
                <a:cs typeface="Arial" panose="020B0604020202020204" pitchFamily="34" charset="0"/>
              </a:rPr>
              <a:t>Evitement </a:t>
            </a:r>
          </a:p>
          <a:p>
            <a:pPr marL="342900" indent="-342900">
              <a:lnSpc>
                <a:spcPct val="150000"/>
              </a:lnSpc>
              <a:buClr>
                <a:srgbClr val="FF40FF"/>
              </a:buClr>
              <a:buFont typeface="Arial" panose="020B0604020202020204" pitchFamily="34" charset="0"/>
              <a:buChar char="•"/>
            </a:pPr>
            <a:r>
              <a:rPr lang="fr-CH" sz="1800" dirty="0">
                <a:latin typeface="Arial" panose="020B0604020202020204" pitchFamily="34" charset="0"/>
                <a:cs typeface="Arial" panose="020B0604020202020204" pitchFamily="34" charset="0"/>
              </a:rPr>
              <a:t>Conformité </a:t>
            </a:r>
          </a:p>
          <a:p>
            <a:pPr marL="342900" indent="-342900">
              <a:lnSpc>
                <a:spcPct val="150000"/>
              </a:lnSpc>
              <a:buClr>
                <a:srgbClr val="FF40FF"/>
              </a:buClr>
              <a:buFont typeface="Arial" panose="020B0604020202020204" pitchFamily="34" charset="0"/>
              <a:buChar char="•"/>
            </a:pPr>
            <a:r>
              <a:rPr lang="fr-CH" sz="1800" dirty="0">
                <a:latin typeface="Arial" panose="020B0604020202020204" pitchFamily="34" charset="0"/>
                <a:cs typeface="Arial" panose="020B0604020202020204" pitchFamily="34" charset="0"/>
              </a:rPr>
              <a:t>Contrôle </a:t>
            </a:r>
          </a:p>
        </p:txBody>
      </p:sp>
    </p:spTree>
    <p:extLst>
      <p:ext uri="{BB962C8B-B14F-4D97-AF65-F5344CB8AC3E}">
        <p14:creationId xmlns:p14="http://schemas.microsoft.com/office/powerpoint/2010/main" val="33791589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963B3CD-C906-E545-ABE1-4440354EA8D0}"/>
              </a:ext>
            </a:extLst>
          </p:cNvPr>
          <p:cNvSpPr/>
          <p:nvPr/>
        </p:nvSpPr>
        <p:spPr>
          <a:xfrm>
            <a:off x="376481" y="3904955"/>
            <a:ext cx="6638356" cy="400110"/>
          </a:xfrm>
          <a:prstGeom prst="rect">
            <a:avLst/>
          </a:prstGeom>
        </p:spPr>
        <p:txBody>
          <a:bodyPr wrap="none">
            <a:spAutoFit/>
          </a:bodyPr>
          <a:lstStyle/>
          <a:p>
            <a:r>
              <a:rPr lang="fr-CH" sz="1000" dirty="0" err="1">
                <a:solidFill>
                  <a:schemeClr val="tx1">
                    <a:lumMod val="95000"/>
                    <a:lumOff val="5000"/>
                  </a:schemeClr>
                </a:solidFill>
                <a:latin typeface="Arial" panose="020B0604020202020204" pitchFamily="34" charset="0"/>
                <a:cs typeface="Arial" panose="020B0604020202020204" pitchFamily="34" charset="0"/>
              </a:rPr>
              <a:t>Friel</a:t>
            </a:r>
            <a:r>
              <a:rPr lang="fr-CH" sz="1000" dirty="0">
                <a:solidFill>
                  <a:schemeClr val="tx1">
                    <a:lumMod val="95000"/>
                    <a:lumOff val="5000"/>
                  </a:schemeClr>
                </a:solidFill>
                <a:latin typeface="Arial" panose="020B0604020202020204" pitchFamily="34" charset="0"/>
                <a:cs typeface="Arial" panose="020B0604020202020204" pitchFamily="34" charset="0"/>
              </a:rPr>
              <a:t>, 1985; </a:t>
            </a:r>
            <a:r>
              <a:rPr lang="fr-CH" sz="1000" dirty="0">
                <a:latin typeface="Arial" panose="020B0604020202020204" pitchFamily="34" charset="0"/>
                <a:cs typeface="Arial" panose="020B0604020202020204" pitchFamily="34" charset="0"/>
              </a:rPr>
              <a:t>Stafford, 2001; Potter-</a:t>
            </a:r>
            <a:r>
              <a:rPr lang="fr-CH" sz="1000" dirty="0" err="1">
                <a:latin typeface="Arial" panose="020B0604020202020204" pitchFamily="34" charset="0"/>
                <a:cs typeface="Arial" panose="020B0604020202020204" pitchFamily="34" charset="0"/>
              </a:rPr>
              <a:t>Effron</a:t>
            </a:r>
            <a:r>
              <a:rPr lang="fr-CH" sz="1000" dirty="0">
                <a:latin typeface="Arial" panose="020B0604020202020204" pitchFamily="34" charset="0"/>
                <a:cs typeface="Arial" panose="020B0604020202020204" pitchFamily="34" charset="0"/>
              </a:rPr>
              <a:t> &amp; Potter-</a:t>
            </a:r>
            <a:r>
              <a:rPr lang="fr-CH" sz="1000" dirty="0" err="1">
                <a:latin typeface="Arial" panose="020B0604020202020204" pitchFamily="34" charset="0"/>
                <a:cs typeface="Arial" panose="020B0604020202020204" pitchFamily="34" charset="0"/>
              </a:rPr>
              <a:t>Effron</a:t>
            </a:r>
            <a:r>
              <a:rPr lang="fr-CH" sz="1000" dirty="0">
                <a:latin typeface="Arial" panose="020B0604020202020204" pitchFamily="34" charset="0"/>
                <a:cs typeface="Arial" panose="020B0604020202020204" pitchFamily="34" charset="0"/>
              </a:rPr>
              <a:t>, 1989; Fisher et al., 1991; Beck, 1991; </a:t>
            </a:r>
            <a:r>
              <a:rPr lang="fr-CH" sz="1000" dirty="0" err="1">
                <a:latin typeface="Arial" panose="020B0604020202020204" pitchFamily="34" charset="0"/>
                <a:cs typeface="Arial" panose="020B0604020202020204" pitchFamily="34" charset="0"/>
              </a:rPr>
              <a:t>Kottke</a:t>
            </a:r>
            <a:r>
              <a:rPr lang="fr-CH" sz="1000" dirty="0">
                <a:latin typeface="Arial" panose="020B0604020202020204" pitchFamily="34" charset="0"/>
                <a:cs typeface="Arial" panose="020B0604020202020204" pitchFamily="34" charset="0"/>
              </a:rPr>
              <a:t> et al., 1993; </a:t>
            </a:r>
          </a:p>
          <a:p>
            <a:r>
              <a:rPr lang="fr-CH" sz="1000" dirty="0" err="1">
                <a:latin typeface="Arial" panose="020B0604020202020204" pitchFamily="34" charset="0"/>
                <a:cs typeface="Arial" panose="020B0604020202020204" pitchFamily="34" charset="0"/>
              </a:rPr>
              <a:t>Roehling</a:t>
            </a:r>
            <a:r>
              <a:rPr lang="fr-CH" sz="1000" dirty="0">
                <a:latin typeface="Arial" panose="020B0604020202020204" pitchFamily="34" charset="0"/>
                <a:cs typeface="Arial" panose="020B0604020202020204" pitchFamily="34" charset="0"/>
              </a:rPr>
              <a:t> &amp; </a:t>
            </a:r>
            <a:r>
              <a:rPr lang="fr-CH" sz="1000" dirty="0" err="1">
                <a:latin typeface="Arial" panose="020B0604020202020204" pitchFamily="34" charset="0"/>
                <a:cs typeface="Arial" panose="020B0604020202020204" pitchFamily="34" charset="0"/>
              </a:rPr>
              <a:t>Gaumond</a:t>
            </a:r>
            <a:r>
              <a:rPr lang="fr-CH" sz="1000" dirty="0">
                <a:latin typeface="Arial" panose="020B0604020202020204" pitchFamily="34" charset="0"/>
                <a:cs typeface="Arial" panose="020B0604020202020204" pitchFamily="34" charset="0"/>
              </a:rPr>
              <a:t>, 1996; </a:t>
            </a:r>
            <a:r>
              <a:rPr lang="fr-CH" sz="1000" dirty="0" err="1">
                <a:solidFill>
                  <a:schemeClr val="tx1">
                    <a:lumMod val="95000"/>
                    <a:lumOff val="5000"/>
                  </a:schemeClr>
                </a:solidFill>
                <a:latin typeface="Arial" panose="020B0604020202020204" pitchFamily="34" charset="0"/>
                <a:cs typeface="Arial" panose="020B0604020202020204" pitchFamily="34" charset="0"/>
              </a:rPr>
              <a:t>Wegscheider-Cruse</a:t>
            </a:r>
            <a:r>
              <a:rPr lang="fr-CH" sz="1000" dirty="0">
                <a:solidFill>
                  <a:schemeClr val="tx1">
                    <a:lumMod val="95000"/>
                    <a:lumOff val="5000"/>
                  </a:schemeClr>
                </a:solidFill>
                <a:latin typeface="Arial" panose="020B0604020202020204" pitchFamily="34" charset="0"/>
                <a:cs typeface="Arial" panose="020B0604020202020204" pitchFamily="34" charset="0"/>
              </a:rPr>
              <a:t> &amp; </a:t>
            </a:r>
            <a:r>
              <a:rPr lang="fr-CH" sz="1000" dirty="0" err="1">
                <a:solidFill>
                  <a:schemeClr val="tx1">
                    <a:lumMod val="95000"/>
                    <a:lumOff val="5000"/>
                  </a:schemeClr>
                </a:solidFill>
                <a:latin typeface="Arial" panose="020B0604020202020204" pitchFamily="34" charset="0"/>
                <a:cs typeface="Arial" panose="020B0604020202020204" pitchFamily="34" charset="0"/>
              </a:rPr>
              <a:t>Cruse</a:t>
            </a:r>
            <a:r>
              <a:rPr lang="fr-CH" sz="1000" dirty="0">
                <a:solidFill>
                  <a:schemeClr val="tx1">
                    <a:lumMod val="95000"/>
                    <a:lumOff val="5000"/>
                  </a:schemeClr>
                </a:solidFill>
                <a:latin typeface="Arial" panose="020B0604020202020204" pitchFamily="34" charset="0"/>
                <a:cs typeface="Arial" panose="020B0604020202020204" pitchFamily="34" charset="0"/>
              </a:rPr>
              <a:t>, 1990</a:t>
            </a:r>
            <a:r>
              <a:rPr lang="fr-CH" sz="1000" dirty="0">
                <a:latin typeface="Arial" panose="020B0604020202020204" pitchFamily="34" charset="0"/>
                <a:cs typeface="Arial" panose="020B0604020202020204" pitchFamily="34" charset="0"/>
              </a:rPr>
              <a:t> </a:t>
            </a:r>
          </a:p>
        </p:txBody>
      </p:sp>
      <p:sp>
        <p:nvSpPr>
          <p:cNvPr id="4" name="Rechteck 3">
            <a:extLst>
              <a:ext uri="{FF2B5EF4-FFF2-40B4-BE49-F238E27FC236}">
                <a16:creationId xmlns:a16="http://schemas.microsoft.com/office/drawing/2014/main" id="{0E00FE4A-ED16-1446-A711-C988F89DE4E8}"/>
              </a:ext>
            </a:extLst>
          </p:cNvPr>
          <p:cNvSpPr/>
          <p:nvPr/>
        </p:nvSpPr>
        <p:spPr>
          <a:xfrm>
            <a:off x="1814450" y="121665"/>
            <a:ext cx="532773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defTabSz="457200" rtl="0" latinLnBrk="1" hangingPunct="0"/>
            <a:r>
              <a:rPr lang="fr-CH" sz="2800" b="1" dirty="0" err="1">
                <a:solidFill>
                  <a:schemeClr val="bg1">
                    <a:lumMod val="50000"/>
                  </a:schemeClr>
                </a:solidFill>
              </a:rPr>
              <a:t>Instrumemts</a:t>
            </a:r>
            <a:r>
              <a:rPr lang="fr-CH" sz="2800" b="1" dirty="0">
                <a:solidFill>
                  <a:schemeClr val="bg1">
                    <a:lumMod val="50000"/>
                  </a:schemeClr>
                </a:solidFill>
              </a:rPr>
              <a:t> psychométriques</a:t>
            </a:r>
            <a:endParaRPr lang="fr-CH" sz="1600" dirty="0">
              <a:solidFill>
                <a:schemeClr val="bg1">
                  <a:lumMod val="50000"/>
                </a:schemeClr>
              </a:solidFill>
            </a:endParaRPr>
          </a:p>
        </p:txBody>
      </p:sp>
      <p:pic>
        <p:nvPicPr>
          <p:cNvPr id="5" name="Grafik 4">
            <a:extLst>
              <a:ext uri="{FF2B5EF4-FFF2-40B4-BE49-F238E27FC236}">
                <a16:creationId xmlns:a16="http://schemas.microsoft.com/office/drawing/2014/main" id="{A03DC63B-92E2-7345-BA27-5D42A0ABA7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81157"/>
            <a:ext cx="3532756" cy="2977181"/>
          </a:xfrm>
          <a:prstGeom prst="rect">
            <a:avLst/>
          </a:prstGeom>
        </p:spPr>
      </p:pic>
      <p:sp>
        <p:nvSpPr>
          <p:cNvPr id="3" name="Rechteck 2">
            <a:extLst>
              <a:ext uri="{FF2B5EF4-FFF2-40B4-BE49-F238E27FC236}">
                <a16:creationId xmlns:a16="http://schemas.microsoft.com/office/drawing/2014/main" id="{F7E892C8-B828-614C-B7C9-89B1F6E61AE9}"/>
              </a:ext>
            </a:extLst>
          </p:cNvPr>
          <p:cNvSpPr/>
          <p:nvPr/>
        </p:nvSpPr>
        <p:spPr>
          <a:xfrm>
            <a:off x="3285641" y="950892"/>
            <a:ext cx="5247676" cy="2637710"/>
          </a:xfrm>
          <a:prstGeom prst="rect">
            <a:avLst/>
          </a:prstGeom>
          <a:solidFill>
            <a:srgbClr val="FFFFFF">
              <a:alpha val="80000"/>
            </a:srgbClr>
          </a:solidFill>
        </p:spPr>
        <p:txBody>
          <a:bodyPr wrap="square">
            <a:spAutoFit/>
          </a:bodyPr>
          <a:lstStyle/>
          <a:p>
            <a:pPr marL="342900" indent="-342900">
              <a:lnSpc>
                <a:spcPct val="150000"/>
              </a:lnSpc>
              <a:buClr>
                <a:srgbClr val="FF40FF"/>
              </a:buClr>
              <a:buFont typeface="Arial" panose="020B0604020202020204" pitchFamily="34" charset="0"/>
              <a:buChar char="•"/>
            </a:pPr>
            <a:r>
              <a:rPr lang="fr-CH" sz="1400" dirty="0" err="1">
                <a:solidFill>
                  <a:schemeClr val="tx1">
                    <a:lumMod val="95000"/>
                    <a:lumOff val="5000"/>
                  </a:schemeClr>
                </a:solidFill>
                <a:latin typeface="Arial" panose="020B0604020202020204" pitchFamily="34" charset="0"/>
                <a:cs typeface="Arial" panose="020B0604020202020204" pitchFamily="34" charset="0"/>
              </a:rPr>
              <a:t>Friel</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Adult</a:t>
            </a:r>
            <a:r>
              <a:rPr lang="fr-CH" sz="1400" dirty="0">
                <a:solidFill>
                  <a:schemeClr val="tx1">
                    <a:lumMod val="95000"/>
                    <a:lumOff val="5000"/>
                  </a:schemeClr>
                </a:solidFill>
                <a:latin typeface="Arial" panose="020B0604020202020204" pitchFamily="34" charset="0"/>
                <a:cs typeface="Arial" panose="020B0604020202020204" pitchFamily="34" charset="0"/>
              </a:rPr>
              <a:t> Child/Co-</a:t>
            </a:r>
            <a:r>
              <a:rPr lang="fr-CH" sz="1400" dirty="0" err="1">
                <a:solidFill>
                  <a:schemeClr val="tx1">
                    <a:lumMod val="95000"/>
                    <a:lumOff val="5000"/>
                  </a:schemeClr>
                </a:solidFill>
                <a:latin typeface="Arial" panose="020B0604020202020204" pitchFamily="34" charset="0"/>
                <a:cs typeface="Arial" panose="020B0604020202020204" pitchFamily="34" charset="0"/>
              </a:rPr>
              <a:t>dependency</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Assessment</a:t>
            </a:r>
            <a:r>
              <a:rPr lang="fr-CH" sz="1400" dirty="0">
                <a:solidFill>
                  <a:schemeClr val="tx1">
                    <a:lumMod val="95000"/>
                    <a:lumOff val="5000"/>
                  </a:schemeClr>
                </a:solidFill>
                <a:latin typeface="Arial" panose="020B0604020202020204" pitchFamily="34" charset="0"/>
                <a:cs typeface="Arial" panose="020B0604020202020204" pitchFamily="34" charset="0"/>
              </a:rPr>
              <a:t> Inventory </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The </a:t>
            </a:r>
            <a:r>
              <a:rPr lang="fr-CH" sz="1400" dirty="0" err="1">
                <a:solidFill>
                  <a:schemeClr val="tx1">
                    <a:lumMod val="95000"/>
                    <a:lumOff val="5000"/>
                  </a:schemeClr>
                </a:solidFill>
                <a:latin typeface="Arial" panose="020B0604020202020204" pitchFamily="34" charset="0"/>
                <a:cs typeface="Arial" panose="020B0604020202020204" pitchFamily="34" charset="0"/>
              </a:rPr>
              <a:t>Codependency</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Assessment</a:t>
            </a:r>
            <a:r>
              <a:rPr lang="fr-CH" sz="1400" dirty="0">
                <a:solidFill>
                  <a:schemeClr val="tx1">
                    <a:lumMod val="95000"/>
                    <a:lumOff val="5000"/>
                  </a:schemeClr>
                </a:solidFill>
                <a:latin typeface="Arial" panose="020B0604020202020204" pitchFamily="34" charset="0"/>
                <a:cs typeface="Arial" panose="020B0604020202020204" pitchFamily="34" charset="0"/>
              </a:rPr>
              <a:t> Questionnaire (CAQ) </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The Co-</a:t>
            </a:r>
            <a:r>
              <a:rPr lang="fr-CH" sz="1400" dirty="0" err="1">
                <a:solidFill>
                  <a:schemeClr val="tx1">
                    <a:lumMod val="95000"/>
                    <a:lumOff val="5000"/>
                  </a:schemeClr>
                </a:solidFill>
                <a:latin typeface="Arial" panose="020B0604020202020204" pitchFamily="34" charset="0"/>
                <a:cs typeface="Arial" panose="020B0604020202020204" pitchFamily="34" charset="0"/>
              </a:rPr>
              <a:t>Dependency</a:t>
            </a:r>
            <a:r>
              <a:rPr lang="fr-CH" sz="1400" dirty="0">
                <a:solidFill>
                  <a:schemeClr val="tx1">
                    <a:lumMod val="95000"/>
                    <a:lumOff val="5000"/>
                  </a:schemeClr>
                </a:solidFill>
                <a:latin typeface="Arial" panose="020B0604020202020204" pitchFamily="34" charset="0"/>
                <a:cs typeface="Arial" panose="020B0604020202020204" pitchFamily="34" charset="0"/>
              </a:rPr>
              <a:t> Inventory (CDI) </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The Spann-Fischer </a:t>
            </a:r>
            <a:r>
              <a:rPr lang="fr-CH" sz="1400" dirty="0" err="1">
                <a:solidFill>
                  <a:schemeClr val="tx1">
                    <a:lumMod val="95000"/>
                    <a:lumOff val="5000"/>
                  </a:schemeClr>
                </a:solidFill>
                <a:latin typeface="Arial" panose="020B0604020202020204" pitchFamily="34" charset="0"/>
                <a:cs typeface="Arial" panose="020B0604020202020204" pitchFamily="34" charset="0"/>
              </a:rPr>
              <a:t>Codependency</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Scale</a:t>
            </a:r>
            <a:r>
              <a:rPr lang="fr-CH" sz="1400" dirty="0">
                <a:solidFill>
                  <a:schemeClr val="tx1">
                    <a:lumMod val="95000"/>
                    <a:lumOff val="5000"/>
                  </a:schemeClr>
                </a:solidFill>
                <a:latin typeface="Arial" panose="020B0604020202020204" pitchFamily="34" charset="0"/>
                <a:cs typeface="Arial" panose="020B0604020202020204" pitchFamily="34" charset="0"/>
              </a:rPr>
              <a:t> (SFCDS) </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The Beck </a:t>
            </a:r>
            <a:r>
              <a:rPr lang="fr-CH" sz="1400" dirty="0" err="1">
                <a:solidFill>
                  <a:schemeClr val="tx1">
                    <a:lumMod val="95000"/>
                    <a:lumOff val="5000"/>
                  </a:schemeClr>
                </a:solidFill>
                <a:latin typeface="Arial" panose="020B0604020202020204" pitchFamily="34" charset="0"/>
                <a:cs typeface="Arial" panose="020B0604020202020204" pitchFamily="34" charset="0"/>
              </a:rPr>
              <a:t>Codependency</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A</a:t>
            </a:r>
            <a:r>
              <a:rPr lang="fr-CH" sz="1200" dirty="0" err="1">
                <a:solidFill>
                  <a:schemeClr val="tx1">
                    <a:lumMod val="95000"/>
                    <a:lumOff val="5000"/>
                  </a:schemeClr>
                </a:solidFill>
                <a:latin typeface="Arial" panose="020B0604020202020204" pitchFamily="34" charset="0"/>
                <a:cs typeface="Arial" panose="020B0604020202020204" pitchFamily="34" charset="0"/>
              </a:rPr>
              <a:t>s</a:t>
            </a:r>
            <a:r>
              <a:rPr lang="fr-CH" sz="1400" dirty="0" err="1">
                <a:solidFill>
                  <a:schemeClr val="tx1">
                    <a:lumMod val="95000"/>
                    <a:lumOff val="5000"/>
                  </a:schemeClr>
                </a:solidFill>
                <a:latin typeface="Arial" panose="020B0604020202020204" pitchFamily="34" charset="0"/>
                <a:cs typeface="Arial" panose="020B0604020202020204" pitchFamily="34" charset="0"/>
              </a:rPr>
              <a:t>sessment</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Scale</a:t>
            </a:r>
            <a:r>
              <a:rPr lang="fr-CH" sz="1400" dirty="0">
                <a:solidFill>
                  <a:schemeClr val="tx1">
                    <a:lumMod val="95000"/>
                    <a:lumOff val="5000"/>
                  </a:schemeClr>
                </a:solidFill>
                <a:latin typeface="Arial" panose="020B0604020202020204" pitchFamily="34" charset="0"/>
                <a:cs typeface="Arial" panose="020B0604020202020204" pitchFamily="34" charset="0"/>
              </a:rPr>
              <a:t> (BCAS)</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The </a:t>
            </a:r>
            <a:r>
              <a:rPr lang="fr-CH" sz="1400" dirty="0" err="1">
                <a:solidFill>
                  <a:schemeClr val="tx1">
                    <a:lumMod val="95000"/>
                    <a:lumOff val="5000"/>
                  </a:schemeClr>
                </a:solidFill>
                <a:latin typeface="Arial" panose="020B0604020202020204" pitchFamily="34" charset="0"/>
                <a:cs typeface="Arial" panose="020B0604020202020204" pitchFamily="34" charset="0"/>
              </a:rPr>
              <a:t>Eight</a:t>
            </a:r>
            <a:r>
              <a:rPr lang="fr-CH" sz="1400" dirty="0">
                <a:solidFill>
                  <a:schemeClr val="tx1">
                    <a:lumMod val="95000"/>
                    <a:lumOff val="5000"/>
                  </a:schemeClr>
                </a:solidFill>
                <a:latin typeface="Arial" panose="020B0604020202020204" pitchFamily="34" charset="0"/>
                <a:cs typeface="Arial" panose="020B0604020202020204" pitchFamily="34" charset="0"/>
              </a:rPr>
              <a:t>-Factor </a:t>
            </a:r>
            <a:r>
              <a:rPr lang="fr-CH" sz="1400" dirty="0" err="1">
                <a:solidFill>
                  <a:schemeClr val="tx1">
                    <a:lumMod val="95000"/>
                    <a:lumOff val="5000"/>
                  </a:schemeClr>
                </a:solidFill>
                <a:latin typeface="Arial" panose="020B0604020202020204" pitchFamily="34" charset="0"/>
                <a:cs typeface="Arial" panose="020B0604020202020204" pitchFamily="34" charset="0"/>
              </a:rPr>
              <a:t>Codependency</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Scale</a:t>
            </a:r>
            <a:r>
              <a:rPr lang="fr-CH" sz="1400" dirty="0">
                <a:solidFill>
                  <a:schemeClr val="tx1">
                    <a:lumMod val="95000"/>
                    <a:lumOff val="5000"/>
                  </a:schemeClr>
                </a:solidFill>
                <a:latin typeface="Arial" panose="020B0604020202020204" pitchFamily="34" charset="0"/>
                <a:cs typeface="Arial" panose="020B0604020202020204" pitchFamily="34" charset="0"/>
              </a:rPr>
              <a:t> (EFCDS) </a:t>
            </a:r>
          </a:p>
          <a:p>
            <a:pPr marL="342900" indent="-342900">
              <a:lnSpc>
                <a:spcPct val="150000"/>
              </a:lnSpc>
              <a:buClr>
                <a:srgbClr val="FF40FF"/>
              </a:buClr>
              <a:buFont typeface="Arial" panose="020B0604020202020204" pitchFamily="34" charset="0"/>
              <a:buChar char="•"/>
            </a:pPr>
            <a:r>
              <a:rPr lang="fr-CH" sz="1400" dirty="0" err="1">
                <a:solidFill>
                  <a:schemeClr val="tx1">
                    <a:lumMod val="95000"/>
                    <a:lumOff val="5000"/>
                  </a:schemeClr>
                </a:solidFill>
                <a:latin typeface="Arial" panose="020B0604020202020204" pitchFamily="34" charset="0"/>
                <a:cs typeface="Arial" panose="020B0604020202020204" pitchFamily="34" charset="0"/>
              </a:rPr>
              <a:t>Codependent</a:t>
            </a:r>
            <a:r>
              <a:rPr lang="fr-CH" sz="1400" dirty="0">
                <a:solidFill>
                  <a:schemeClr val="tx1">
                    <a:lumMod val="95000"/>
                    <a:lumOff val="5000"/>
                  </a:schemeClr>
                </a:solidFill>
                <a:latin typeface="Arial" panose="020B0604020202020204" pitchFamily="34" charset="0"/>
                <a:cs typeface="Arial" panose="020B0604020202020204" pitchFamily="34" charset="0"/>
              </a:rPr>
              <a:t> Questionnaire (</a:t>
            </a:r>
            <a:r>
              <a:rPr lang="fr-CH" sz="1400" dirty="0" err="1">
                <a:solidFill>
                  <a:schemeClr val="tx1">
                    <a:lumMod val="95000"/>
                    <a:lumOff val="5000"/>
                  </a:schemeClr>
                </a:solidFill>
                <a:latin typeface="Arial" panose="020B0604020202020204" pitchFamily="34" charset="0"/>
                <a:cs typeface="Arial" panose="020B0604020202020204" pitchFamily="34" charset="0"/>
              </a:rPr>
              <a:t>CdQ</a:t>
            </a:r>
            <a:r>
              <a:rPr lang="fr-CH" sz="1400" dirty="0">
                <a:solidFill>
                  <a:schemeClr val="tx1">
                    <a:lumMod val="95000"/>
                    <a:lumOff val="5000"/>
                  </a:schemeClr>
                </a:solidFill>
                <a:latin typeface="Arial" panose="020B0604020202020204" pitchFamily="34" charset="0"/>
                <a:cs typeface="Arial" panose="020B0604020202020204" pitchFamily="34" charset="0"/>
              </a:rPr>
              <a:t>)</a:t>
            </a:r>
          </a:p>
          <a:p>
            <a:pPr marL="342900" indent="-342900">
              <a:lnSpc>
                <a:spcPct val="150000"/>
              </a:lnSpc>
              <a:buClr>
                <a:srgbClr val="FF40FF"/>
              </a:buClr>
              <a:buFont typeface="Arial" panose="020B0604020202020204" pitchFamily="34" charset="0"/>
              <a:buChar char="•"/>
            </a:pPr>
            <a:r>
              <a:rPr lang="fr-CH" sz="1400" dirty="0">
                <a:solidFill>
                  <a:schemeClr val="tx1">
                    <a:lumMod val="95000"/>
                    <a:lumOff val="5000"/>
                  </a:schemeClr>
                </a:solidFill>
                <a:latin typeface="Arial" panose="020B0604020202020204" pitchFamily="34" charset="0"/>
                <a:cs typeface="Arial" panose="020B0604020202020204" pitchFamily="34" charset="0"/>
              </a:rPr>
              <a:t>The </a:t>
            </a:r>
            <a:r>
              <a:rPr lang="fr-CH" sz="1400" dirty="0" err="1">
                <a:solidFill>
                  <a:schemeClr val="tx1">
                    <a:lumMod val="95000"/>
                    <a:lumOff val="5000"/>
                  </a:schemeClr>
                </a:solidFill>
                <a:latin typeface="Arial" panose="020B0604020202020204" pitchFamily="34" charset="0"/>
                <a:cs typeface="Arial" panose="020B0604020202020204" pitchFamily="34" charset="0"/>
              </a:rPr>
              <a:t>Codependency</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Assessment</a:t>
            </a:r>
            <a:r>
              <a:rPr lang="fr-CH" sz="1400" dirty="0">
                <a:solidFill>
                  <a:schemeClr val="tx1">
                    <a:lumMod val="95000"/>
                    <a:lumOff val="5000"/>
                  </a:schemeClr>
                </a:solidFill>
                <a:latin typeface="Arial" panose="020B0604020202020204" pitchFamily="34" charset="0"/>
                <a:cs typeface="Arial" panose="020B0604020202020204" pitchFamily="34" charset="0"/>
              </a:rPr>
              <a:t>. </a:t>
            </a:r>
            <a:r>
              <a:rPr lang="fr-CH" sz="1400" dirty="0" err="1">
                <a:solidFill>
                  <a:schemeClr val="tx1">
                    <a:lumMod val="95000"/>
                    <a:lumOff val="5000"/>
                  </a:schemeClr>
                </a:solidFill>
                <a:latin typeface="Arial" panose="020B0604020202020204" pitchFamily="34" charset="0"/>
                <a:cs typeface="Arial" panose="020B0604020202020204" pitchFamily="34" charset="0"/>
              </a:rPr>
              <a:t>Tool</a:t>
            </a:r>
            <a:r>
              <a:rPr lang="fr-CH" sz="1400" dirty="0">
                <a:solidFill>
                  <a:schemeClr val="tx1">
                    <a:lumMod val="95000"/>
                    <a:lumOff val="5000"/>
                  </a:schemeClr>
                </a:solidFill>
                <a:latin typeface="Arial" panose="020B0604020202020204" pitchFamily="34" charset="0"/>
                <a:cs typeface="Arial" panose="020B0604020202020204" pitchFamily="34" charset="0"/>
              </a:rPr>
              <a:t>(CODAT) </a:t>
            </a:r>
          </a:p>
        </p:txBody>
      </p:sp>
    </p:spTree>
    <p:extLst>
      <p:ext uri="{BB962C8B-B14F-4D97-AF65-F5344CB8AC3E}">
        <p14:creationId xmlns:p14="http://schemas.microsoft.com/office/powerpoint/2010/main" val="306376154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50609-1C8F-8542-9D88-A97453CF0460}"/>
              </a:ext>
            </a:extLst>
          </p:cNvPr>
          <p:cNvSpPr/>
          <p:nvPr/>
        </p:nvSpPr>
        <p:spPr>
          <a:xfrm>
            <a:off x="2167014" y="312422"/>
            <a:ext cx="4179349" cy="461665"/>
          </a:xfrm>
          <a:prstGeom prst="rect">
            <a:avLst/>
          </a:prstGeom>
        </p:spPr>
        <p:txBody>
          <a:bodyPr wrap="none">
            <a:spAutoFit/>
          </a:bodyPr>
          <a:lstStyle/>
          <a:p>
            <a:r>
              <a:rPr lang="fr-CH" sz="2400" b="1" dirty="0" err="1">
                <a:solidFill>
                  <a:schemeClr val="bg1">
                    <a:lumMod val="50000"/>
                  </a:schemeClr>
                </a:solidFill>
                <a:latin typeface="OpenSans"/>
              </a:rPr>
              <a:t>Holyoake</a:t>
            </a:r>
            <a:r>
              <a:rPr lang="fr-CH" sz="2400" b="1" dirty="0">
                <a:solidFill>
                  <a:schemeClr val="bg1">
                    <a:lumMod val="50000"/>
                  </a:schemeClr>
                </a:solidFill>
                <a:latin typeface="OpenSans"/>
              </a:rPr>
              <a:t> </a:t>
            </a:r>
            <a:r>
              <a:rPr lang="fr-CH" sz="2400" b="1" dirty="0" err="1">
                <a:solidFill>
                  <a:schemeClr val="bg1">
                    <a:lumMod val="50000"/>
                  </a:schemeClr>
                </a:solidFill>
                <a:latin typeface="OpenSans"/>
              </a:rPr>
              <a:t>Codependency</a:t>
            </a:r>
            <a:r>
              <a:rPr lang="fr-CH" sz="2400" b="1" dirty="0">
                <a:solidFill>
                  <a:schemeClr val="bg1">
                    <a:lumMod val="50000"/>
                  </a:schemeClr>
                </a:solidFill>
                <a:latin typeface="OpenSans"/>
              </a:rPr>
              <a:t> Index </a:t>
            </a:r>
            <a:endParaRPr lang="fr-CH" dirty="0">
              <a:solidFill>
                <a:schemeClr val="bg1">
                  <a:lumMod val="50000"/>
                </a:schemeClr>
              </a:solidFill>
            </a:endParaRPr>
          </a:p>
        </p:txBody>
      </p:sp>
      <p:pic>
        <p:nvPicPr>
          <p:cNvPr id="4" name="Grafik 3">
            <a:extLst>
              <a:ext uri="{FF2B5EF4-FFF2-40B4-BE49-F238E27FC236}">
                <a16:creationId xmlns:a16="http://schemas.microsoft.com/office/drawing/2014/main" id="{3174095E-BC2A-0344-8579-680110A7C0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82494"/>
            <a:ext cx="1878001" cy="2890466"/>
          </a:xfrm>
          <a:prstGeom prst="rect">
            <a:avLst/>
          </a:prstGeom>
        </p:spPr>
      </p:pic>
      <p:sp>
        <p:nvSpPr>
          <p:cNvPr id="3" name="Rectangle 2">
            <a:extLst>
              <a:ext uri="{FF2B5EF4-FFF2-40B4-BE49-F238E27FC236}">
                <a16:creationId xmlns:a16="http://schemas.microsoft.com/office/drawing/2014/main" id="{34387D58-6EE0-854E-AB53-FC638AB94489}"/>
              </a:ext>
            </a:extLst>
          </p:cNvPr>
          <p:cNvSpPr/>
          <p:nvPr/>
        </p:nvSpPr>
        <p:spPr>
          <a:xfrm>
            <a:off x="1211376" y="1088899"/>
            <a:ext cx="7708888" cy="2677656"/>
          </a:xfrm>
          <a:prstGeom prst="rect">
            <a:avLst/>
          </a:prstGeom>
          <a:solidFill>
            <a:srgbClr val="FFFFFF">
              <a:alpha val="80000"/>
            </a:srgbClr>
          </a:solidFill>
        </p:spPr>
        <p:txBody>
          <a:bodyPr wrap="square">
            <a:spAutoFit/>
          </a:bodyPr>
          <a:lstStyle/>
          <a:p>
            <a:pPr marL="342900" indent="-342900">
              <a:buAutoNum type="arabicPeriod"/>
            </a:pPr>
            <a:r>
              <a:rPr lang="fr-CH" sz="1200" dirty="0">
                <a:latin typeface="Arial" panose="020B0604020202020204" pitchFamily="34" charset="0"/>
                <a:cs typeface="Arial" panose="020B0604020202020204" pitchFamily="34" charset="0"/>
              </a:rPr>
              <a:t>Très souvent, je n’essaye pas de devenir amis avec des gens parce que je pense qu’ils ne m’aiment pas</a:t>
            </a:r>
          </a:p>
          <a:p>
            <a:pPr marL="342900" indent="-342900">
              <a:buFontTx/>
              <a:buAutoNum type="arabicPeriod"/>
            </a:pPr>
            <a:r>
              <a:rPr lang="fr-CH" sz="1200" dirty="0">
                <a:latin typeface="Arial" panose="020B0604020202020204" pitchFamily="34" charset="0"/>
                <a:cs typeface="Arial" panose="020B0604020202020204" pitchFamily="34" charset="0"/>
              </a:rPr>
              <a:t>Peu importe ce qui arrive, la famille vient toujours en premier</a:t>
            </a:r>
          </a:p>
          <a:p>
            <a:pPr marL="342900" indent="-342900">
              <a:buFontTx/>
              <a:buAutoNum type="arabicPeriod"/>
            </a:pPr>
            <a:r>
              <a:rPr lang="fr-CH" sz="1200" dirty="0">
                <a:latin typeface="Arial" panose="020B0604020202020204" pitchFamily="34" charset="0"/>
                <a:cs typeface="Arial" panose="020B0604020202020204" pitchFamily="34" charset="0"/>
              </a:rPr>
              <a:t>Ma vie est contrôlée par le comportement et les problèmes de mon partenaire</a:t>
            </a:r>
          </a:p>
          <a:p>
            <a:pPr marL="342900" indent="-342900">
              <a:buFontTx/>
              <a:buAutoNum type="arabicPeriod"/>
            </a:pPr>
            <a:r>
              <a:rPr lang="fr-CH" sz="1200" dirty="0">
                <a:latin typeface="Arial" panose="020B0604020202020204" pitchFamily="34" charset="0"/>
                <a:cs typeface="Arial" panose="020B0604020202020204" pitchFamily="34" charset="0"/>
              </a:rPr>
              <a:t>Je fais toujours passer les besoins de ma famille avant mes propres besoins</a:t>
            </a:r>
          </a:p>
          <a:p>
            <a:pPr marL="342900" indent="-342900">
              <a:buFontTx/>
              <a:buAutoNum type="arabicPeriod"/>
            </a:pPr>
            <a:r>
              <a:rPr lang="fr-CH" sz="1200" dirty="0">
                <a:latin typeface="Arial" panose="020B0604020202020204" pitchFamily="34" charset="0"/>
                <a:cs typeface="Arial" panose="020B0604020202020204" pitchFamily="34" charset="0"/>
              </a:rPr>
              <a:t>Je vis trop selon les normes des autres</a:t>
            </a:r>
          </a:p>
          <a:p>
            <a:pPr marL="342900" indent="-342900">
              <a:buFontTx/>
              <a:buAutoNum type="arabicPeriod"/>
            </a:pPr>
            <a:r>
              <a:rPr lang="fr-CH" sz="1200" dirty="0">
                <a:latin typeface="Arial" panose="020B0604020202020204" pitchFamily="34" charset="0"/>
                <a:cs typeface="Arial" panose="020B0604020202020204" pitchFamily="34" charset="0"/>
              </a:rPr>
              <a:t>Je monte un spectacle pour impressionner les gens; Je ne suis pas la personne que je prétends être</a:t>
            </a:r>
          </a:p>
          <a:p>
            <a:pPr marL="342900" indent="-342900">
              <a:buFontTx/>
              <a:buAutoNum type="arabicPeriod"/>
            </a:pPr>
            <a:r>
              <a:rPr lang="fr-CH" sz="1200" dirty="0"/>
              <a:t>Les effets du comportement de mon partenaire sont une menace constante pour moi</a:t>
            </a:r>
          </a:p>
          <a:p>
            <a:pPr marL="342900" indent="-342900">
              <a:buFontTx/>
              <a:buAutoNum type="arabicPeriod"/>
            </a:pPr>
            <a:r>
              <a:rPr lang="fr-CH" sz="1200" dirty="0"/>
              <a:t>Il est de ma responsabilité de consacrer mon énergie à aider mes proches à résoudre leurs problèmes </a:t>
            </a:r>
          </a:p>
          <a:p>
            <a:pPr marL="342900" indent="-342900">
              <a:buFontTx/>
              <a:buAutoNum type="arabicPeriod"/>
            </a:pPr>
            <a:r>
              <a:rPr lang="fr-CH" sz="1200" dirty="0"/>
              <a:t>Il faut que je sois ce que les gens veulent que je sois, pour bien m'entendre avec eux et être aimé </a:t>
            </a:r>
          </a:p>
          <a:p>
            <a:pPr marL="342900" indent="-342900">
              <a:buFontTx/>
              <a:buAutoNum type="arabicPeriod"/>
            </a:pPr>
            <a:r>
              <a:rPr lang="fr-CH" sz="1200" dirty="0"/>
              <a:t>Je pourrais gérer les choses correctement si seulement le comportement de mon partenaire changeait pour le mieux</a:t>
            </a:r>
          </a:p>
          <a:p>
            <a:pPr marL="342900" indent="-342900">
              <a:buFontTx/>
              <a:buAutoNum type="arabicPeriod"/>
            </a:pPr>
            <a:r>
              <a:rPr lang="fr-CH" sz="1200" dirty="0"/>
              <a:t>Ce que je pense n’est pas important tant que ceux que j’aime vont bien</a:t>
            </a:r>
          </a:p>
          <a:p>
            <a:pPr marL="342900" indent="-342900">
              <a:buFontTx/>
              <a:buAutoNum type="arabicPeriod"/>
            </a:pPr>
            <a:r>
              <a:rPr lang="fr-CH" sz="1200" dirty="0"/>
              <a:t>Parce que ce serait égoïste, je ne peux pas faire passer mes propres besoins avant ceux des autres</a:t>
            </a:r>
          </a:p>
          <a:p>
            <a:pPr marL="342900" indent="-342900">
              <a:buFontTx/>
              <a:buAutoNum type="arabicPeriod"/>
            </a:pPr>
            <a:r>
              <a:rPr lang="fr-CH" sz="1200" dirty="0"/>
              <a:t>Je dois m'excuser la plupart du temps</a:t>
            </a:r>
            <a:endParaRPr lang="fr-CH"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43379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theme/theme1.xml><?xml version="1.0" encoding="utf-8"?>
<a:theme xmlns:a="http://schemas.openxmlformats.org/drawingml/2006/main" name="Planches">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342900" indent="-342900" algn="l">
          <a:buClr>
            <a:srgbClr val="FF40FF"/>
          </a:buClr>
          <a:buFont typeface="Arial" panose="020B0604020202020204" pitchFamily="34" charset="0"/>
          <a:buChar char="•"/>
          <a:defRPr sz="1800" dirty="0">
            <a:solidFill>
              <a:schemeClr val="tx1">
                <a:lumMod val="95000"/>
                <a:lumOff val="5000"/>
              </a:schemeClr>
            </a:solidFill>
            <a:latin typeface="Arial" panose="020B0604020202020204" pitchFamily="34" charset="0"/>
            <a:cs typeface="Arial" panose="020B0604020202020204" pitchFamily="34" charset="0"/>
          </a:defRPr>
        </a:defPPr>
      </a:lstStyle>
    </a:spDef>
    <a:lnDef>
      <a:spPr>
        <a:noFill/>
        <a:ln w="25400" cap="flat">
          <a:solidFill>
            <a:schemeClr val="bg1">
              <a:lumMod val="50000"/>
            </a:schemeClr>
          </a:solidFill>
          <a:prstDash val="solid"/>
          <a:bevel/>
          <a:tailEnd type="stealth"/>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Planches.potx</Template>
  <TotalTime>0</TotalTime>
  <Words>1644</Words>
  <Application>Microsoft Macintosh PowerPoint</Application>
  <PresentationFormat>On-screen Show (16:9)</PresentationFormat>
  <Paragraphs>202</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ArialMT</vt:lpstr>
      <vt:lpstr>Bradley Hand</vt:lpstr>
      <vt:lpstr>Helvetica Neue</vt:lpstr>
      <vt:lpstr>OpenSans</vt:lpstr>
      <vt:lpstr>Planches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planches du Service d'Addictologie</dc:title>
  <dc:subject/>
  <dc:creator/>
  <cp:keywords/>
  <dc:description/>
  <cp:lastModifiedBy>Daniele Fabio Zullino</cp:lastModifiedBy>
  <cp:revision>976</cp:revision>
  <dcterms:modified xsi:type="dcterms:W3CDTF">2025-07-14T09:57:15Z</dcterms:modified>
  <cp:category/>
</cp:coreProperties>
</file>