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515" r:id="rId2"/>
    <p:sldId id="1036" r:id="rId3"/>
    <p:sldId id="1037" r:id="rId4"/>
    <p:sldId id="1038" r:id="rId5"/>
    <p:sldId id="1039" r:id="rId6"/>
    <p:sldId id="1040" r:id="rId7"/>
    <p:sldId id="1041" r:id="rId8"/>
    <p:sldId id="1042" r:id="rId9"/>
    <p:sldId id="1043" r:id="rId10"/>
    <p:sldId id="1044" r:id="rId11"/>
    <p:sldId id="1045" r:id="rId12"/>
    <p:sldId id="1046" r:id="rId13"/>
    <p:sldId id="1047" r:id="rId14"/>
    <p:sldId id="1048" r:id="rId15"/>
    <p:sldId id="1049" r:id="rId16"/>
    <p:sldId id="1050" r:id="rId17"/>
    <p:sldId id="1051" r:id="rId18"/>
    <p:sldId id="1052" r:id="rId19"/>
    <p:sldId id="1053" r:id="rId20"/>
    <p:sldId id="1054" r:id="rId21"/>
    <p:sldId id="1055" r:id="rId22"/>
    <p:sldId id="1056" r:id="rId23"/>
    <p:sldId id="1057" r:id="rId24"/>
    <p:sldId id="1058" r:id="rId25"/>
    <p:sldId id="1059" r:id="rId26"/>
    <p:sldId id="1060" r:id="rId27"/>
    <p:sldId id="1061" r:id="rId28"/>
    <p:sldId id="1062" r:id="rId29"/>
    <p:sldId id="1063" r:id="rId30"/>
    <p:sldId id="1064" r:id="rId31"/>
    <p:sldId id="1065" r:id="rId32"/>
    <p:sldId id="1066" r:id="rId33"/>
    <p:sldId id="1067" r:id="rId34"/>
    <p:sldId id="1068" r:id="rId35"/>
    <p:sldId id="1069" r:id="rId36"/>
    <p:sldId id="1070" r:id="rId37"/>
    <p:sldId id="1071" r:id="rId38"/>
    <p:sldId id="1072" r:id="rId39"/>
    <p:sldId id="1073" r:id="rId40"/>
    <p:sldId id="1074" r:id="rId41"/>
    <p:sldId id="1075" r:id="rId42"/>
    <p:sldId id="1076" r:id="rId43"/>
    <p:sldId id="1077" r:id="rId44"/>
    <p:sldId id="1078" r:id="rId45"/>
    <p:sldId id="1079" r:id="rId46"/>
    <p:sldId id="1080" r:id="rId47"/>
    <p:sldId id="1081" r:id="rId48"/>
    <p:sldId id="1082" r:id="rId49"/>
    <p:sldId id="1083" r:id="rId50"/>
    <p:sldId id="1084" r:id="rId51"/>
    <p:sldId id="1085" r:id="rId52"/>
    <p:sldId id="1086" r:id="rId53"/>
    <p:sldId id="1087" r:id="rId54"/>
    <p:sldId id="1088" r:id="rId55"/>
    <p:sldId id="1089" r:id="rId56"/>
    <p:sldId id="1090" r:id="rId57"/>
    <p:sldId id="1091" r:id="rId58"/>
    <p:sldId id="1092" r:id="rId59"/>
    <p:sldId id="1093" r:id="rId60"/>
    <p:sldId id="1094" r:id="rId61"/>
    <p:sldId id="1095" r:id="rId62"/>
    <p:sldId id="1096" r:id="rId63"/>
    <p:sldId id="1097" r:id="rId64"/>
    <p:sldId id="1098" r:id="rId65"/>
    <p:sldId id="1099" r:id="rId66"/>
    <p:sldId id="1100" r:id="rId67"/>
    <p:sldId id="1101" r:id="rId68"/>
    <p:sldId id="1102" r:id="rId69"/>
    <p:sldId id="1103" r:id="rId70"/>
    <p:sldId id="1104" r:id="rId71"/>
    <p:sldId id="1105" r:id="rId72"/>
    <p:sldId id="1106" r:id="rId73"/>
    <p:sldId id="1107" r:id="rId74"/>
    <p:sldId id="1108" r:id="rId75"/>
    <p:sldId id="1109" r:id="rId76"/>
    <p:sldId id="1110" r:id="rId77"/>
    <p:sldId id="1111" r:id="rId78"/>
    <p:sldId id="1112" r:id="rId79"/>
    <p:sldId id="1113" r:id="rId80"/>
    <p:sldId id="1114" r:id="rId81"/>
    <p:sldId id="1115" r:id="rId82"/>
    <p:sldId id="1116" r:id="rId83"/>
    <p:sldId id="1117" r:id="rId84"/>
    <p:sldId id="1118" r:id="rId85"/>
    <p:sldId id="1119" r:id="rId86"/>
    <p:sldId id="1120" r:id="rId87"/>
    <p:sldId id="1121" r:id="rId88"/>
    <p:sldId id="1034" r:id="rId89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F8"/>
    <a:srgbClr val="EA81E9"/>
    <a:srgbClr val="EDFDB2"/>
    <a:srgbClr val="FF6FCF"/>
    <a:srgbClr val="469347"/>
    <a:srgbClr val="B9AA2D"/>
    <a:srgbClr val="4EA955"/>
    <a:srgbClr val="71B876"/>
    <a:srgbClr val="80FF58"/>
    <a:srgbClr val="8BE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90" autoAdjust="0"/>
    <p:restoredTop sz="86400" autoAdjust="0"/>
  </p:normalViewPr>
  <p:slideViewPr>
    <p:cSldViewPr snapToGrid="0" snapToObjects="1">
      <p:cViewPr varScale="1">
        <p:scale>
          <a:sx n="105" d="100"/>
          <a:sy n="105" d="100"/>
        </p:scale>
        <p:origin x="161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7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41B78F6E-9B3F-C44A-9CB1-3925719EA49B}" type="slidenum">
              <a:rPr lang="en-GB"/>
              <a:pPr/>
              <a:t>34</a:t>
            </a:fld>
            <a:endParaRPr lang="en-GB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41B78F6E-9B3F-C44A-9CB1-3925719EA49B}" type="slidenum">
              <a:rPr lang="en-GB"/>
              <a:pPr/>
              <a:t>35</a:t>
            </a:fld>
            <a:endParaRPr lang="en-GB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FF6AD8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2081213"/>
            <a:ext cx="6718300" cy="4227512"/>
          </a:xfrm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2203884641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3396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148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396849" y="5935038"/>
            <a:ext cx="8350302" cy="0"/>
          </a:xfrm>
          <a:prstGeom prst="line">
            <a:avLst/>
          </a:prstGeom>
          <a:noFill/>
          <a:ln w="25400" cap="flat" cmpd="thinThick">
            <a:solidFill>
              <a:srgbClr val="FF6FCF"/>
            </a:solidFill>
            <a:prstDash val="solid"/>
            <a:bevel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7" r:id="rId2"/>
    <p:sldLayoutId id="2147483659" r:id="rId3"/>
    <p:sldLayoutId id="2147483660" r:id="rId4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wmf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6.w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g-ge.ch/addictologie" TargetMode="External"/><Relationship Id="rId2" Type="http://schemas.openxmlformats.org/officeDocument/2006/relationships/hyperlink" Target="https://www.facebook.com/addictologieHU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98445" y="201251"/>
            <a:ext cx="84984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4800" b="1" dirty="0">
                <a:solidFill>
                  <a:schemeClr val="bg1"/>
                </a:solidFill>
              </a:rPr>
              <a:t>Internet Use Disorder: </a:t>
            </a:r>
            <a:r>
              <a:rPr lang="fr-CH" sz="4000" b="1" dirty="0">
                <a:solidFill>
                  <a:schemeClr val="bg1"/>
                </a:solidFill>
              </a:rPr>
              <a:t>esiste davvero ?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793239" y="2113382"/>
            <a:ext cx="211076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Prof. Dr. med. Daniele Zullino</a:t>
            </a: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/>
              <a:t>WHO collaborating center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593" y="2762998"/>
            <a:ext cx="5142001" cy="2571001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p:transition spd="slow">
    <p:pull dir="l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212" name="Group 212"/>
          <p:cNvGrpSpPr/>
          <p:nvPr/>
        </p:nvGrpSpPr>
        <p:grpSpPr>
          <a:xfrm>
            <a:off x="1043608" y="920500"/>
            <a:ext cx="6832601" cy="5042403"/>
            <a:chOff x="-215900" y="-139699"/>
            <a:chExt cx="6832600" cy="5042402"/>
          </a:xfrm>
        </p:grpSpPr>
        <p:pic>
          <p:nvPicPr>
            <p:cNvPr id="211" name="image33.jp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400800" cy="44836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0" name="Bild 20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215900" y="-139700"/>
              <a:ext cx="6832600" cy="504240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1386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218" name="Bild 217"/>
          <p:cNvPicPr/>
          <p:nvPr/>
        </p:nvPicPr>
        <p:blipFill>
          <a:blip r:embed="rId2"/>
          <a:stretch>
            <a:fillRect/>
          </a:stretch>
        </p:blipFill>
        <p:spPr>
          <a:xfrm>
            <a:off x="816337" y="1495425"/>
            <a:ext cx="5207001" cy="414020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221" name="Group 221"/>
          <p:cNvGrpSpPr/>
          <p:nvPr/>
        </p:nvGrpSpPr>
        <p:grpSpPr>
          <a:xfrm>
            <a:off x="5997937" y="1498599"/>
            <a:ext cx="2606511" cy="4140201"/>
            <a:chOff x="-215899" y="-139700"/>
            <a:chExt cx="2606510" cy="4140200"/>
          </a:xfrm>
        </p:grpSpPr>
        <p:pic>
          <p:nvPicPr>
            <p:cNvPr id="220" name="droppedImage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174711" cy="3581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9" name="Bild 21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215900" y="-139700"/>
              <a:ext cx="2606511" cy="414020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4778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455912" y="298992"/>
            <a:ext cx="8338814" cy="1323439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>
                <a:solidFill>
                  <a:srgbClr val="7F7F7F"/>
                </a:solidFill>
              </a:rPr>
              <a:t>Provate a piazzare le pietre di confine</a:t>
            </a:r>
            <a:endParaRPr sz="4000" b="1" dirty="0">
              <a:solidFill>
                <a:srgbClr val="7F7F7F"/>
              </a:solidFill>
            </a:endParaRPr>
          </a:p>
        </p:txBody>
      </p:sp>
      <p:grpSp>
        <p:nvGrpSpPr>
          <p:cNvPr id="232" name="Group 232"/>
          <p:cNvGrpSpPr/>
          <p:nvPr/>
        </p:nvGrpSpPr>
        <p:grpSpPr>
          <a:xfrm>
            <a:off x="5321275" y="1762740"/>
            <a:ext cx="2209801" cy="1828801"/>
            <a:chOff x="-215900" y="-139700"/>
            <a:chExt cx="2209800" cy="1828800"/>
          </a:xfrm>
        </p:grpSpPr>
        <p:pic>
          <p:nvPicPr>
            <p:cNvPr id="230" name="Bild 229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215900" y="-139700"/>
              <a:ext cx="2209800" cy="1828800"/>
            </a:xfrm>
            <a:prstGeom prst="rect">
              <a:avLst/>
            </a:prstGeom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231" name="Shape 231"/>
            <p:cNvSpPr/>
            <p:nvPr/>
          </p:nvSpPr>
          <p:spPr>
            <a:xfrm>
              <a:off x="715613" y="1409712"/>
              <a:ext cx="519035" cy="27443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lang="fr-CH" sz="1400" dirty="0">
                  <a:uFill>
                    <a:solidFill/>
                  </a:uFill>
                </a:rPr>
                <a:t>Lingue</a:t>
              </a:r>
              <a:endParaRPr sz="1400" dirty="0">
                <a:uFill>
                  <a:solidFill/>
                </a:uFill>
              </a:endParaRPr>
            </a:p>
          </p:txBody>
        </p:sp>
      </p:grpSp>
      <p:grpSp>
        <p:nvGrpSpPr>
          <p:cNvPr id="235" name="Group 235"/>
          <p:cNvGrpSpPr/>
          <p:nvPr/>
        </p:nvGrpSpPr>
        <p:grpSpPr>
          <a:xfrm>
            <a:off x="5321290" y="3909040"/>
            <a:ext cx="2209802" cy="1831784"/>
            <a:chOff x="-215900" y="-139700"/>
            <a:chExt cx="2209801" cy="1831783"/>
          </a:xfrm>
        </p:grpSpPr>
        <p:pic>
          <p:nvPicPr>
            <p:cNvPr id="233" name="Bild 23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215900" y="-139700"/>
              <a:ext cx="2209801" cy="1828800"/>
            </a:xfrm>
            <a:prstGeom prst="rect">
              <a:avLst/>
            </a:prstGeom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234" name="Shape 234"/>
            <p:cNvSpPr/>
            <p:nvPr/>
          </p:nvSpPr>
          <p:spPr>
            <a:xfrm>
              <a:off x="684732" y="1417649"/>
              <a:ext cx="412523" cy="27443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lang="fr-CH" sz="1400" dirty="0">
                  <a:uFill>
                    <a:solidFill/>
                  </a:uFill>
                </a:rPr>
                <a:t>Etnie</a:t>
              </a:r>
              <a:endParaRPr sz="1400" dirty="0">
                <a:uFill>
                  <a:solidFill/>
                </a:uFill>
              </a:endParaRPr>
            </a:p>
          </p:txBody>
        </p:sp>
      </p:grpSp>
      <p:grpSp>
        <p:nvGrpSpPr>
          <p:cNvPr id="238" name="Group 238"/>
          <p:cNvGrpSpPr/>
          <p:nvPr/>
        </p:nvGrpSpPr>
        <p:grpSpPr>
          <a:xfrm>
            <a:off x="1381130" y="1762739"/>
            <a:ext cx="2209802" cy="1831783"/>
            <a:chOff x="-215900" y="-139700"/>
            <a:chExt cx="2209802" cy="1831783"/>
          </a:xfrm>
        </p:grpSpPr>
        <p:pic>
          <p:nvPicPr>
            <p:cNvPr id="236" name="Bild 23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215900" y="-139700"/>
              <a:ext cx="2209802" cy="1828802"/>
            </a:xfrm>
            <a:prstGeom prst="rect">
              <a:avLst/>
            </a:prstGeom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237" name="Shape 237"/>
            <p:cNvSpPr/>
            <p:nvPr/>
          </p:nvSpPr>
          <p:spPr>
            <a:xfrm>
              <a:off x="528815" y="1417649"/>
              <a:ext cx="723555" cy="27443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lang="fr-CH" sz="1400" dirty="0">
                  <a:uFill>
                    <a:solidFill/>
                  </a:uFill>
                </a:rPr>
                <a:t>Geografia</a:t>
              </a:r>
              <a:endParaRPr sz="1400" dirty="0">
                <a:uFill>
                  <a:solidFill/>
                </a:uFill>
              </a:endParaRPr>
            </a:p>
          </p:txBody>
        </p:sp>
      </p:grpSp>
      <p:grpSp>
        <p:nvGrpSpPr>
          <p:cNvPr id="241" name="Group 241"/>
          <p:cNvGrpSpPr/>
          <p:nvPr/>
        </p:nvGrpSpPr>
        <p:grpSpPr>
          <a:xfrm>
            <a:off x="1387451" y="3915404"/>
            <a:ext cx="2209802" cy="1828801"/>
            <a:chOff x="-215900" y="-139700"/>
            <a:chExt cx="2209801" cy="1828800"/>
          </a:xfrm>
        </p:grpSpPr>
        <p:pic>
          <p:nvPicPr>
            <p:cNvPr id="239" name="Bild 23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-215900" y="-139700"/>
              <a:ext cx="2209801" cy="1828800"/>
            </a:xfrm>
            <a:prstGeom prst="rect">
              <a:avLst/>
            </a:prstGeom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240" name="Shape 240"/>
            <p:cNvSpPr/>
            <p:nvPr/>
          </p:nvSpPr>
          <p:spPr>
            <a:xfrm>
              <a:off x="561333" y="1406535"/>
              <a:ext cx="641502" cy="27443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lang="fr-CH" sz="1400" dirty="0">
                  <a:uFill>
                    <a:solidFill/>
                  </a:uFill>
                </a:rPr>
                <a:t>Religioni</a:t>
              </a:r>
              <a:endParaRPr sz="1400" dirty="0">
                <a:uFill>
                  <a:solidFill/>
                </a:u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48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 advAuto="0"/>
      <p:bldP spid="232" grpId="0" animBg="1" advAuto="0"/>
      <p:bldP spid="235" grpId="0" animBg="1" advAuto="0"/>
      <p:bldP spid="238" grpId="0" animBg="1" advAuto="0"/>
      <p:bldP spid="241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/>
        </p:nvSpPr>
        <p:spPr>
          <a:xfrm flipV="1">
            <a:off x="762000" y="-292217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906613" y="338063"/>
            <a:ext cx="7937501" cy="923330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sz="5400" b="1" dirty="0">
                <a:solidFill>
                  <a:srgbClr val="7F7F7F"/>
                </a:solidFill>
              </a:rPr>
              <a:t>La </a:t>
            </a:r>
            <a:r>
              <a:rPr lang="fr-CH" sz="5400" b="1" dirty="0">
                <a:solidFill>
                  <a:srgbClr val="7F7F7F"/>
                </a:solidFill>
              </a:rPr>
              <a:t>Svizzera</a:t>
            </a:r>
            <a:r>
              <a:rPr sz="5400" b="1" dirty="0">
                <a:solidFill>
                  <a:srgbClr val="7F7F7F"/>
                </a:solidFill>
              </a:rPr>
              <a:t> ?</a:t>
            </a:r>
          </a:p>
        </p:txBody>
      </p:sp>
      <p:grpSp>
        <p:nvGrpSpPr>
          <p:cNvPr id="252" name="Group 252"/>
          <p:cNvGrpSpPr/>
          <p:nvPr/>
        </p:nvGrpSpPr>
        <p:grpSpPr>
          <a:xfrm>
            <a:off x="3844900" y="1987422"/>
            <a:ext cx="1651001" cy="1368968"/>
            <a:chOff x="0" y="0"/>
            <a:chExt cx="1651000" cy="1368966"/>
          </a:xfrm>
        </p:grpSpPr>
        <p:pic>
          <p:nvPicPr>
            <p:cNvPr id="250" name="image45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651001" cy="10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1" name="Shape 251"/>
            <p:cNvSpPr/>
            <p:nvPr/>
          </p:nvSpPr>
          <p:spPr>
            <a:xfrm>
              <a:off x="546027" y="1095383"/>
              <a:ext cx="484437" cy="27358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1416</a:t>
              </a:r>
            </a:p>
          </p:txBody>
        </p:sp>
      </p:grpSp>
      <p:grpSp>
        <p:nvGrpSpPr>
          <p:cNvPr id="255" name="Group 255"/>
          <p:cNvGrpSpPr/>
          <p:nvPr/>
        </p:nvGrpSpPr>
        <p:grpSpPr>
          <a:xfrm>
            <a:off x="1416044" y="1976765"/>
            <a:ext cx="1651001" cy="1378041"/>
            <a:chOff x="0" y="-4310"/>
            <a:chExt cx="1651000" cy="1378040"/>
          </a:xfrm>
        </p:grpSpPr>
        <p:pic>
          <p:nvPicPr>
            <p:cNvPr id="253" name="image46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4310"/>
              <a:ext cx="1651000" cy="10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" name="Shape 254"/>
            <p:cNvSpPr/>
            <p:nvPr/>
          </p:nvSpPr>
          <p:spPr>
            <a:xfrm>
              <a:off x="579366" y="1100145"/>
              <a:ext cx="484437" cy="273585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1385</a:t>
              </a:r>
            </a:p>
          </p:txBody>
        </p:sp>
      </p:grpSp>
      <p:grpSp>
        <p:nvGrpSpPr>
          <p:cNvPr id="258" name="Group 258"/>
          <p:cNvGrpSpPr/>
          <p:nvPr/>
        </p:nvGrpSpPr>
        <p:grpSpPr>
          <a:xfrm>
            <a:off x="6486539" y="1976312"/>
            <a:ext cx="1651001" cy="1380079"/>
            <a:chOff x="0" y="0"/>
            <a:chExt cx="1651000" cy="1380077"/>
          </a:xfrm>
        </p:grpSpPr>
        <p:pic>
          <p:nvPicPr>
            <p:cNvPr id="256" name="image47.png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651001" cy="10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" name="Shape 257"/>
            <p:cNvSpPr/>
            <p:nvPr/>
          </p:nvSpPr>
          <p:spPr>
            <a:xfrm>
              <a:off x="590477" y="1106493"/>
              <a:ext cx="484437" cy="273585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1536</a:t>
              </a:r>
            </a:p>
          </p:txBody>
        </p:sp>
      </p:grpSp>
      <p:grpSp>
        <p:nvGrpSpPr>
          <p:cNvPr id="261" name="Group 261"/>
          <p:cNvGrpSpPr/>
          <p:nvPr/>
        </p:nvGrpSpPr>
        <p:grpSpPr>
          <a:xfrm>
            <a:off x="2390748" y="3759086"/>
            <a:ext cx="1651001" cy="1430879"/>
            <a:chOff x="0" y="0"/>
            <a:chExt cx="1651000" cy="1430878"/>
          </a:xfrm>
        </p:grpSpPr>
        <p:pic>
          <p:nvPicPr>
            <p:cNvPr id="259" name="image48.png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651000" cy="10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0" name="Shape 260"/>
            <p:cNvSpPr/>
            <p:nvPr/>
          </p:nvSpPr>
          <p:spPr>
            <a:xfrm>
              <a:off x="581989" y="1157294"/>
              <a:ext cx="484436" cy="273585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1798</a:t>
              </a:r>
            </a:p>
          </p:txBody>
        </p:sp>
      </p:grpSp>
      <p:grpSp>
        <p:nvGrpSpPr>
          <p:cNvPr id="264" name="Group 264"/>
          <p:cNvGrpSpPr/>
          <p:nvPr/>
        </p:nvGrpSpPr>
        <p:grpSpPr>
          <a:xfrm>
            <a:off x="5221277" y="3752738"/>
            <a:ext cx="1651001" cy="1359441"/>
            <a:chOff x="0" y="0"/>
            <a:chExt cx="1651000" cy="1359439"/>
          </a:xfrm>
        </p:grpSpPr>
        <p:pic>
          <p:nvPicPr>
            <p:cNvPr id="262" name="image49.png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651001" cy="10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3" name="Shape 263"/>
            <p:cNvSpPr/>
            <p:nvPr/>
          </p:nvSpPr>
          <p:spPr>
            <a:xfrm>
              <a:off x="582539" y="1085856"/>
              <a:ext cx="484436" cy="27358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1815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536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 animBg="1" advAuto="0"/>
      <p:bldP spid="252" grpId="0" animBg="1" advAuto="0"/>
      <p:bldP spid="255" grpId="0" animBg="1" advAuto="0"/>
      <p:bldP spid="258" grpId="0" animBg="1" advAuto="0"/>
      <p:bldP spid="261" grpId="0" animBg="1" advAuto="0"/>
      <p:bldP spid="264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857224" y="404664"/>
            <a:ext cx="7937501" cy="923330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5400" b="1" dirty="0">
                <a:solidFill>
                  <a:srgbClr val="7F7F7F"/>
                </a:solidFill>
              </a:rPr>
              <a:t>Il ridotto nazionale</a:t>
            </a:r>
            <a:endParaRPr sz="5400" b="1" dirty="0">
              <a:solidFill>
                <a:srgbClr val="7F7F7F"/>
              </a:solidFill>
            </a:endParaRPr>
          </a:p>
        </p:txBody>
      </p:sp>
      <p:pic>
        <p:nvPicPr>
          <p:cNvPr id="273" name="image3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59952" y="1458266"/>
            <a:ext cx="5694871" cy="40005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303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 animBg="1" advAuto="0"/>
      <p:bldP spid="273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281" name="Group 281"/>
          <p:cNvGrpSpPr/>
          <p:nvPr/>
        </p:nvGrpSpPr>
        <p:grpSpPr>
          <a:xfrm>
            <a:off x="671533" y="974563"/>
            <a:ext cx="6945286" cy="4914901"/>
            <a:chOff x="-215900" y="-139700"/>
            <a:chExt cx="6945285" cy="4914900"/>
          </a:xfrm>
        </p:grpSpPr>
        <p:pic>
          <p:nvPicPr>
            <p:cNvPr id="280" name="url?sa=i&amp;rct=j&amp;q=frontière+sezegnin&amp;source=images&amp;cd=&amp;docid=GQ8xI81ThfhhhM&amp;tbnid=S-vwHcpXVKskCM-&amp;ved=&amp;url=http%3A%2F%2Fjpcomte.fr%2Fpromenades%2Flaire%2Flaire1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13486" cy="4356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9" name="Bild 27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215900" y="-139700"/>
              <a:ext cx="6945286" cy="491490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78361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295" name="image38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182" y="0"/>
            <a:ext cx="6675840" cy="5634036"/>
          </a:xfrm>
          <a:prstGeom prst="rect">
            <a:avLst/>
          </a:prstGeom>
          <a:ln w="12700">
            <a:round/>
          </a:ln>
        </p:spPr>
      </p:pic>
    </p:spTree>
    <p:extLst>
      <p:ext uri="{BB962C8B-B14F-4D97-AF65-F5344CB8AC3E}">
        <p14:creationId xmlns:p14="http://schemas.microsoft.com/office/powerpoint/2010/main" val="20757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301" name="image39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9590" y="0"/>
            <a:ext cx="8115878" cy="5677458"/>
          </a:xfrm>
          <a:prstGeom prst="rect">
            <a:avLst/>
          </a:prstGeom>
          <a:ln w="12700">
            <a:round/>
          </a:ln>
        </p:spPr>
      </p:pic>
    </p:spTree>
    <p:extLst>
      <p:ext uri="{BB962C8B-B14F-4D97-AF65-F5344CB8AC3E}">
        <p14:creationId xmlns:p14="http://schemas.microsoft.com/office/powerpoint/2010/main" val="234511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307" name="image40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0"/>
            <a:ext cx="7704856" cy="5733256"/>
          </a:xfrm>
          <a:prstGeom prst="rect">
            <a:avLst/>
          </a:prstGeom>
          <a:ln w="12700">
            <a:round/>
          </a:ln>
        </p:spPr>
      </p:pic>
    </p:spTree>
    <p:extLst>
      <p:ext uri="{BB962C8B-B14F-4D97-AF65-F5344CB8AC3E}">
        <p14:creationId xmlns:p14="http://schemas.microsoft.com/office/powerpoint/2010/main" val="16705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857224" y="404664"/>
            <a:ext cx="7937501" cy="1015663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6000" b="1" dirty="0">
                <a:solidFill>
                  <a:srgbClr val="7F7F7F"/>
                </a:solidFill>
              </a:rPr>
              <a:t>I </a:t>
            </a:r>
            <a:r>
              <a:rPr lang="de-DE" sz="6000" b="1" dirty="0" err="1">
                <a:solidFill>
                  <a:srgbClr val="7F7F7F"/>
                </a:solidFill>
              </a:rPr>
              <a:t>miti</a:t>
            </a:r>
            <a:r>
              <a:rPr lang="de-DE" sz="6000" b="1" dirty="0">
                <a:solidFill>
                  <a:srgbClr val="7F7F7F"/>
                </a:solidFill>
              </a:rPr>
              <a:t> </a:t>
            </a:r>
            <a:r>
              <a:rPr lang="de-DE" sz="6000" b="1" dirty="0" err="1">
                <a:solidFill>
                  <a:srgbClr val="7F7F7F"/>
                </a:solidFill>
              </a:rPr>
              <a:t>fondatori</a:t>
            </a:r>
            <a:endParaRPr sz="6000" b="1" dirty="0">
              <a:solidFill>
                <a:srgbClr val="7F7F7F"/>
              </a:solidFill>
            </a:endParaRPr>
          </a:p>
        </p:txBody>
      </p:sp>
      <p:pic>
        <p:nvPicPr>
          <p:cNvPr id="316" name="image3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500165" y="2240994"/>
            <a:ext cx="1917702" cy="2540001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317" name="image36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819" y="2240994"/>
            <a:ext cx="1836521" cy="2540001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318" name="image37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2" y="2312432"/>
            <a:ext cx="1627029" cy="2540001"/>
          </a:xfrm>
          <a:prstGeom prst="rect">
            <a:avLst/>
          </a:prstGeom>
          <a:ln w="12700">
            <a:noFill/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096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" grpId="0" animBg="1" advAuto="0"/>
      <p:bldP spid="316" grpId="0" advAuto="0"/>
      <p:bldP spid="317" grpId="0" advAuto="0"/>
      <p:bldP spid="318" grpId="0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 lang="it-IT"/>
          </a:p>
        </p:txBody>
      </p:sp>
      <p:sp>
        <p:nvSpPr>
          <p:cNvPr id="44" name="Shape 44"/>
          <p:cNvSpPr/>
          <p:nvPr/>
        </p:nvSpPr>
        <p:spPr>
          <a:xfrm>
            <a:off x="857224" y="615759"/>
            <a:ext cx="7937501" cy="707886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b="1" dirty="0">
                <a:solidFill>
                  <a:srgbClr val="7F7F7F"/>
                </a:solidFill>
              </a:rPr>
              <a:t>Tassonomia</a:t>
            </a:r>
          </a:p>
        </p:txBody>
      </p:sp>
      <p:sp>
        <p:nvSpPr>
          <p:cNvPr id="45" name="Shape 45"/>
          <p:cNvSpPr/>
          <p:nvPr/>
        </p:nvSpPr>
        <p:spPr>
          <a:xfrm>
            <a:off x="3419871" y="1989776"/>
            <a:ext cx="5231378" cy="322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1600" dirty="0">
                <a:cs typeface="Arial" pitchFamily="34" charset="0"/>
                <a:sym typeface="Arial"/>
              </a:rPr>
              <a:t>dal greco </a:t>
            </a:r>
            <a:r>
              <a:rPr lang="it-IT" sz="1600" dirty="0" err="1">
                <a:cs typeface="Arial" pitchFamily="34" charset="0"/>
                <a:sym typeface="Arial"/>
              </a:rPr>
              <a:t>τ</a:t>
            </a:r>
            <a:r>
              <a:rPr lang="it-IT" sz="1600" dirty="0">
                <a:cs typeface="Arial" pitchFamily="34" charset="0"/>
                <a:sym typeface="Arial"/>
              </a:rPr>
              <a:t>α</a:t>
            </a:r>
            <a:r>
              <a:rPr lang="it-IT" sz="1600" dirty="0" err="1">
                <a:cs typeface="Arial" pitchFamily="34" charset="0"/>
                <a:sym typeface="Arial"/>
              </a:rPr>
              <a:t>ξινομί</a:t>
            </a:r>
            <a:r>
              <a:rPr lang="it-IT" sz="1600" dirty="0">
                <a:cs typeface="Arial" pitchFamily="34" charset="0"/>
                <a:sym typeface="Arial"/>
              </a:rPr>
              <a:t>α (</a:t>
            </a:r>
            <a:r>
              <a:rPr lang="it-IT" sz="1600" dirty="0" err="1">
                <a:cs typeface="Arial" pitchFamily="34" charset="0"/>
                <a:sym typeface="Arial"/>
              </a:rPr>
              <a:t>taxinomia</a:t>
            </a:r>
            <a:r>
              <a:rPr lang="it-IT" sz="1600" dirty="0">
                <a:cs typeface="Arial" pitchFamily="34" charset="0"/>
                <a:sym typeface="Arial"/>
              </a:rPr>
              <a:t>) </a:t>
            </a:r>
          </a:p>
          <a:p>
            <a:pPr marL="742950" lvl="1" indent="-28575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1600" dirty="0" err="1">
                <a:cs typeface="Arial" pitchFamily="34" charset="0"/>
                <a:sym typeface="Arial"/>
              </a:rPr>
              <a:t>τάξις</a:t>
            </a:r>
            <a:r>
              <a:rPr lang="it-IT" sz="1600" dirty="0">
                <a:cs typeface="Arial" pitchFamily="34" charset="0"/>
                <a:sym typeface="Arial"/>
              </a:rPr>
              <a:t> (taxis) : posizionamento, classifica, ordine</a:t>
            </a:r>
          </a:p>
          <a:p>
            <a:pPr marL="285750" lvl="1" indent="-28575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1600" dirty="0">
                <a:cs typeface="Arial" pitchFamily="34" charset="0"/>
                <a:sym typeface="Arial"/>
              </a:rPr>
              <a:t>e di </a:t>
            </a:r>
            <a:r>
              <a:rPr lang="it-IT" sz="1600" dirty="0" err="1">
                <a:cs typeface="Arial" pitchFamily="34" charset="0"/>
                <a:sym typeface="Arial"/>
              </a:rPr>
              <a:t>νομός</a:t>
            </a:r>
            <a:r>
              <a:rPr lang="it-IT" sz="1600" dirty="0">
                <a:cs typeface="Arial" pitchFamily="34" charset="0"/>
                <a:sym typeface="Arial"/>
              </a:rPr>
              <a:t> (</a:t>
            </a:r>
            <a:r>
              <a:rPr lang="it-IT" sz="1600" dirty="0" err="1">
                <a:cs typeface="Arial" pitchFamily="34" charset="0"/>
                <a:sym typeface="Arial"/>
              </a:rPr>
              <a:t>nomos</a:t>
            </a:r>
            <a:r>
              <a:rPr lang="it-IT" sz="1600" dirty="0">
                <a:cs typeface="Arial" pitchFamily="34" charset="0"/>
                <a:sym typeface="Arial"/>
              </a:rPr>
              <a:t>) che significa "legge", "regola“</a:t>
            </a:r>
          </a:p>
          <a:p>
            <a:pPr marL="742950" lvl="1" indent="-28575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it-IT" sz="1600" dirty="0">
              <a:cs typeface="Arial" pitchFamily="34" charset="0"/>
              <a:sym typeface="Arial"/>
            </a:endParaRP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1600" dirty="0">
                <a:cs typeface="Arial" pitchFamily="34" charset="0"/>
                <a:sym typeface="Arial"/>
              </a:rPr>
              <a:t>scienza che ha come obiettivo la descrizione degli  organismi viventi</a:t>
            </a:r>
          </a:p>
          <a:p>
            <a:pPr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</a:pPr>
            <a:r>
              <a:rPr lang="it-IT" sz="1600" dirty="0">
                <a:cs typeface="Arial" pitchFamily="34" charset="0"/>
                <a:sym typeface="Arial"/>
              </a:rPr>
              <a:t>e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1600" dirty="0">
                <a:cs typeface="Arial" pitchFamily="34" charset="0"/>
                <a:sym typeface="Arial"/>
              </a:rPr>
              <a:t>il loro raggruppamento in entità (</a:t>
            </a:r>
            <a:r>
              <a:rPr lang="it-IT" sz="1600" dirty="0" err="1">
                <a:cs typeface="Arial" pitchFamily="34" charset="0"/>
                <a:sym typeface="Arial"/>
              </a:rPr>
              <a:t>taxa</a:t>
            </a:r>
            <a:r>
              <a:rPr lang="it-IT" sz="1600" dirty="0">
                <a:cs typeface="Arial" pitchFamily="34" charset="0"/>
                <a:sym typeface="Arial"/>
              </a:rPr>
              <a:t>)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898586" y="2420887"/>
            <a:ext cx="2222501" cy="2126676"/>
            <a:chOff x="0" y="0"/>
            <a:chExt cx="2222500" cy="2126674"/>
          </a:xfrm>
        </p:grpSpPr>
        <p:pic>
          <p:nvPicPr>
            <p:cNvPr id="47" name="image3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168" y="0"/>
              <a:ext cx="1347464" cy="1599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" name="Shape 48"/>
            <p:cNvSpPr/>
            <p:nvPr/>
          </p:nvSpPr>
          <p:spPr>
            <a:xfrm>
              <a:off x="0" y="1711176"/>
              <a:ext cx="2222500" cy="415498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algn="ctr" defTabSz="914400">
                <a:spcBef>
                  <a:spcPts val="200"/>
                </a:spcBef>
                <a:buClr>
                  <a:srgbClr val="D48A00"/>
                </a:buClr>
                <a:buFont typeface="Arial"/>
                <a:defRPr sz="11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lang="it-IT" sz="1100">
                  <a:uFill>
                    <a:solidFill/>
                  </a:uFill>
                </a:rPr>
                <a:t>Augustin Pyrame de Candolle (1778-1841)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382052" y="5571266"/>
            <a:ext cx="1033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Bochsler, 2005</a:t>
            </a:r>
          </a:p>
        </p:txBody>
      </p:sp>
    </p:spTree>
    <p:extLst>
      <p:ext uri="{BB962C8B-B14F-4D97-AF65-F5344CB8AC3E}">
        <p14:creationId xmlns:p14="http://schemas.microsoft.com/office/powerpoint/2010/main" val="40301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875888" y="384229"/>
            <a:ext cx="7937501" cy="1107996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6600" b="1" dirty="0">
                <a:solidFill>
                  <a:srgbClr val="7F7F7F"/>
                </a:solidFill>
              </a:rPr>
              <a:t>Valori</a:t>
            </a:r>
            <a:endParaRPr sz="6600" b="1" dirty="0">
              <a:solidFill>
                <a:srgbClr val="7F7F7F"/>
              </a:solidFill>
            </a:endParaRPr>
          </a:p>
        </p:txBody>
      </p:sp>
      <p:pic>
        <p:nvPicPr>
          <p:cNvPr id="327" name="image1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113832" y="2285875"/>
            <a:ext cx="2495551" cy="1543051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Shape 328"/>
          <p:cNvSpPr/>
          <p:nvPr/>
        </p:nvSpPr>
        <p:spPr>
          <a:xfrm>
            <a:off x="1405259" y="4254375"/>
            <a:ext cx="5905501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30000"/>
              </a:lnSpc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2000" dirty="0" err="1">
                <a:cs typeface="Arial" pitchFamily="34" charset="0"/>
                <a:sym typeface="Arial"/>
              </a:rPr>
              <a:t>Qualità</a:t>
            </a:r>
            <a:r>
              <a:rPr lang="de-DE" sz="2000" dirty="0">
                <a:cs typeface="Arial" pitchFamily="34" charset="0"/>
                <a:sym typeface="Arial"/>
              </a:rPr>
              <a:t> di </a:t>
            </a:r>
            <a:r>
              <a:rPr lang="de-DE" sz="2000" dirty="0" err="1">
                <a:cs typeface="Arial" pitchFamily="34" charset="0"/>
                <a:sym typeface="Arial"/>
              </a:rPr>
              <a:t>qualcosa</a:t>
            </a:r>
            <a:r>
              <a:rPr lang="de-DE" sz="2000" dirty="0">
                <a:cs typeface="Arial" pitchFamily="34" charset="0"/>
                <a:sym typeface="Arial"/>
              </a:rPr>
              <a:t> per la </a:t>
            </a:r>
            <a:r>
              <a:rPr lang="de-DE" sz="2000" dirty="0" err="1">
                <a:cs typeface="Arial" pitchFamily="34" charset="0"/>
                <a:sym typeface="Arial"/>
              </a:rPr>
              <a:t>quale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questa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coda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è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considerata</a:t>
            </a:r>
            <a:r>
              <a:rPr lang="de-DE" sz="2000" dirty="0">
                <a:cs typeface="Arial" pitchFamily="34" charset="0"/>
                <a:sym typeface="Arial"/>
              </a:rPr>
              <a:t> più / </a:t>
            </a:r>
            <a:r>
              <a:rPr lang="de-DE" sz="2000" dirty="0" err="1">
                <a:cs typeface="Arial" pitchFamily="34" charset="0"/>
                <a:sym typeface="Arial"/>
              </a:rPr>
              <a:t>meno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auspicabile</a:t>
            </a:r>
            <a:r>
              <a:rPr lang="de-DE" sz="2000" dirty="0">
                <a:cs typeface="Arial" pitchFamily="34" charset="0"/>
                <a:sym typeface="Arial"/>
              </a:rPr>
              <a:t>, </a:t>
            </a:r>
            <a:r>
              <a:rPr lang="de-DE" sz="2000" dirty="0" err="1">
                <a:cs typeface="Arial" pitchFamily="34" charset="0"/>
                <a:sym typeface="Arial"/>
              </a:rPr>
              <a:t>utile</a:t>
            </a:r>
            <a:r>
              <a:rPr lang="de-DE" sz="2000" dirty="0">
                <a:cs typeface="Arial" pitchFamily="34" charset="0"/>
                <a:sym typeface="Arial"/>
              </a:rPr>
              <a:t>, </a:t>
            </a:r>
            <a:r>
              <a:rPr lang="de-DE" sz="2000" dirty="0" err="1">
                <a:cs typeface="Arial" pitchFamily="34" charset="0"/>
                <a:sym typeface="Arial"/>
              </a:rPr>
              <a:t>importante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ecc</a:t>
            </a:r>
            <a:endParaRPr sz="2000" dirty="0"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5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 advAuto="0"/>
      <p:bldP spid="327" grpId="0" animBg="1" advAuto="0"/>
      <p:bldP spid="328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857224" y="384229"/>
            <a:ext cx="7937501" cy="1015663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sz="6000" b="1" dirty="0">
                <a:solidFill>
                  <a:srgbClr val="7F7F7F"/>
                </a:solidFill>
              </a:rPr>
              <a:t>F</a:t>
            </a:r>
            <a:r>
              <a:rPr lang="fr-CH" sz="6000" b="1" dirty="0">
                <a:solidFill>
                  <a:srgbClr val="7F7F7F"/>
                </a:solidFill>
              </a:rPr>
              <a:t>u</a:t>
            </a:r>
            <a:r>
              <a:rPr sz="6000" b="1" dirty="0">
                <a:solidFill>
                  <a:srgbClr val="7F7F7F"/>
                </a:solidFill>
              </a:rPr>
              <a:t>n</a:t>
            </a:r>
            <a:r>
              <a:rPr lang="fr-CH" sz="6000" b="1" dirty="0">
                <a:solidFill>
                  <a:srgbClr val="7F7F7F"/>
                </a:solidFill>
              </a:rPr>
              <a:t>zioni</a:t>
            </a:r>
            <a:r>
              <a:rPr sz="6000" b="1" dirty="0">
                <a:solidFill>
                  <a:srgbClr val="7F7F7F"/>
                </a:solidFill>
              </a:rPr>
              <a:t> de</a:t>
            </a:r>
            <a:r>
              <a:rPr lang="fr-CH" sz="6000" b="1" dirty="0">
                <a:solidFill>
                  <a:srgbClr val="7F7F7F"/>
                </a:solidFill>
              </a:rPr>
              <a:t>i</a:t>
            </a:r>
            <a:r>
              <a:rPr sz="6000" b="1" dirty="0">
                <a:solidFill>
                  <a:srgbClr val="7F7F7F"/>
                </a:solidFill>
              </a:rPr>
              <a:t> val</a:t>
            </a:r>
            <a:r>
              <a:rPr lang="fr-CH" sz="6000" b="1" dirty="0">
                <a:solidFill>
                  <a:srgbClr val="7F7F7F"/>
                </a:solidFill>
              </a:rPr>
              <a:t>ori</a:t>
            </a:r>
            <a:endParaRPr sz="6000" b="1" dirty="0">
              <a:solidFill>
                <a:srgbClr val="7F7F7F"/>
              </a:solidFill>
            </a:endParaRPr>
          </a:p>
        </p:txBody>
      </p:sp>
      <p:grpSp>
        <p:nvGrpSpPr>
          <p:cNvPr id="340" name="Group 340"/>
          <p:cNvGrpSpPr/>
          <p:nvPr/>
        </p:nvGrpSpPr>
        <p:grpSpPr>
          <a:xfrm>
            <a:off x="1117007" y="3422944"/>
            <a:ext cx="7644028" cy="1228698"/>
            <a:chOff x="0" y="0"/>
            <a:chExt cx="7644026" cy="1228696"/>
          </a:xfrm>
        </p:grpSpPr>
        <p:sp>
          <p:nvSpPr>
            <p:cNvPr id="338" name="Shape 338"/>
            <p:cNvSpPr/>
            <p:nvPr/>
          </p:nvSpPr>
          <p:spPr>
            <a:xfrm>
              <a:off x="1522625" y="370692"/>
              <a:ext cx="6121401" cy="58477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lvl="0" defTabSz="914400">
                <a:lnSpc>
                  <a:spcPct val="200000"/>
                </a:lnSpc>
                <a:spcBef>
                  <a:spcPts val="300"/>
                </a:spcBef>
                <a:buClr>
                  <a:srgbClr val="D48A00"/>
                </a:buClr>
                <a:buFont typeface="Arial"/>
                <a:defRPr sz="1800"/>
              </a:pPr>
              <a:r>
                <a:rPr lang="de-DE" b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Regolatori</a:t>
              </a:r>
              <a:r>
                <a:rPr lang="de-DE" b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: </a:t>
              </a:r>
              <a:r>
                <a:rPr lang="de-DE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Influenzano</a:t>
              </a:r>
              <a:r>
                <a:rPr lang="de-DE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, </a:t>
              </a:r>
              <a:r>
                <a:rPr lang="de-DE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guidano</a:t>
              </a:r>
              <a:r>
                <a:rPr lang="de-DE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, </a:t>
              </a:r>
              <a:r>
                <a:rPr lang="de-DE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regolano</a:t>
              </a:r>
              <a:r>
                <a:rPr lang="de-DE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le </a:t>
              </a:r>
              <a:r>
                <a:rPr lang="de-DE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azioni</a:t>
              </a:r>
              <a:r>
                <a:rPr lang="de-DE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delle </a:t>
              </a:r>
              <a:r>
                <a:rPr lang="de-DE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persone</a:t>
              </a:r>
              <a:endParaRPr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339" name="image15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951" cy="1228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3" name="Group 343"/>
          <p:cNvGrpSpPr/>
          <p:nvPr/>
        </p:nvGrpSpPr>
        <p:grpSpPr>
          <a:xfrm>
            <a:off x="972993" y="1982783"/>
            <a:ext cx="6810142" cy="936106"/>
            <a:chOff x="0" y="0"/>
            <a:chExt cx="6810141" cy="936105"/>
          </a:xfrm>
        </p:grpSpPr>
        <p:pic>
          <p:nvPicPr>
            <p:cNvPr id="341" name="image16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98580" cy="9361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2" name="Shape 342"/>
            <p:cNvSpPr/>
            <p:nvPr/>
          </p:nvSpPr>
          <p:spPr>
            <a:xfrm>
              <a:off x="1666640" y="224396"/>
              <a:ext cx="5143501" cy="58477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lvl="0" defTabSz="914400">
                <a:lnSpc>
                  <a:spcPct val="200000"/>
                </a:lnSpc>
                <a:spcBef>
                  <a:spcPts val="300"/>
                </a:spcBef>
                <a:buClr>
                  <a:srgbClr val="D48A00"/>
                </a:buClr>
                <a:buFont typeface="Arial"/>
                <a:defRPr sz="1800"/>
              </a:pPr>
              <a:r>
                <a:rPr lang="de-DE" b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Descrittivi</a:t>
              </a:r>
              <a:r>
                <a:rPr lang="de-DE" b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: </a:t>
              </a:r>
              <a:r>
                <a:rPr lang="de-DE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descrivono</a:t>
              </a:r>
              <a:r>
                <a:rPr lang="de-DE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la </a:t>
              </a:r>
              <a:r>
                <a:rPr lang="de-DE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qualità</a:t>
              </a:r>
              <a:r>
                <a:rPr lang="de-DE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di </a:t>
              </a:r>
              <a:r>
                <a:rPr lang="de-DE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qualcosa</a:t>
              </a:r>
              <a:endParaRPr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404810" y="5518347"/>
            <a:ext cx="9048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Sadler, 2005</a:t>
            </a:r>
          </a:p>
        </p:txBody>
      </p:sp>
    </p:spTree>
    <p:extLst>
      <p:ext uri="{BB962C8B-B14F-4D97-AF65-F5344CB8AC3E}">
        <p14:creationId xmlns:p14="http://schemas.microsoft.com/office/powerpoint/2010/main" val="36500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 animBg="1" advAuto="0"/>
      <p:bldP spid="340" grpId="0" animBg="1" advAuto="0"/>
      <p:bldP spid="343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827583" y="501550"/>
            <a:ext cx="7937501" cy="923330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5400" b="1" dirty="0" err="1">
                <a:solidFill>
                  <a:srgbClr val="7F7F7F"/>
                </a:solidFill>
              </a:rPr>
              <a:t>Diagnosi</a:t>
            </a:r>
            <a:r>
              <a:rPr lang="de-DE" sz="5400" b="1" dirty="0">
                <a:solidFill>
                  <a:srgbClr val="7F7F7F"/>
                </a:solidFill>
              </a:rPr>
              <a:t>?</a:t>
            </a:r>
            <a:endParaRPr sz="5400" b="1" dirty="0">
              <a:solidFill>
                <a:srgbClr val="7F7F7F"/>
              </a:solidFill>
            </a:endParaRPr>
          </a:p>
        </p:txBody>
      </p:sp>
      <p:pic>
        <p:nvPicPr>
          <p:cNvPr id="352" name="image4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146" y="1942356"/>
            <a:ext cx="1727894" cy="1391807"/>
          </a:xfrm>
          <a:prstGeom prst="rect">
            <a:avLst/>
          </a:prstGeom>
          <a:ln w="12700">
            <a:round/>
          </a:ln>
        </p:spPr>
      </p:pic>
      <p:sp>
        <p:nvSpPr>
          <p:cNvPr id="353" name="Shape 353"/>
          <p:cNvSpPr/>
          <p:nvPr/>
        </p:nvSpPr>
        <p:spPr>
          <a:xfrm>
            <a:off x="4193446" y="3238500"/>
            <a:ext cx="823994" cy="33086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 defTabSz="914400">
              <a:lnSpc>
                <a:spcPct val="90000"/>
              </a:lnSpc>
              <a:spcBef>
                <a:spcPts val="400"/>
              </a:spcBef>
              <a:buClr>
                <a:srgbClr val="FFA900"/>
              </a:buClr>
              <a:buFont typeface="Arial"/>
              <a:defRPr sz="18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>
                <a:uFillTx/>
              </a:defRPr>
            </a:pPr>
            <a:r>
              <a:rPr dirty="0">
                <a:uFill>
                  <a:solidFill/>
                </a:uFill>
              </a:rPr>
              <a:t>Diagnos</a:t>
            </a:r>
            <a:r>
              <a:rPr lang="fr-CH" dirty="0">
                <a:uFill>
                  <a:solidFill/>
                </a:uFill>
              </a:rPr>
              <a:t>i</a:t>
            </a:r>
            <a:endParaRPr dirty="0">
              <a:uFill>
                <a:solidFill/>
              </a:uFill>
            </a:endParaRPr>
          </a:p>
        </p:txBody>
      </p:sp>
      <p:sp>
        <p:nvSpPr>
          <p:cNvPr id="354" name="Shape 354"/>
          <p:cNvSpPr/>
          <p:nvPr/>
        </p:nvSpPr>
        <p:spPr>
          <a:xfrm>
            <a:off x="1235519" y="4727912"/>
            <a:ext cx="819988" cy="506805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800"/>
            </a:pPr>
            <a:r>
              <a:rPr lang="fr-CH" sz="1400" b="1" i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descrittiva</a:t>
            </a:r>
            <a:endParaRPr sz="1400" dirty="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800"/>
            </a:pP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com'è</a:t>
            </a:r>
            <a:r>
              <a:rPr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...</a:t>
            </a:r>
          </a:p>
        </p:txBody>
      </p:sp>
      <p:sp>
        <p:nvSpPr>
          <p:cNvPr id="355" name="Shape 355"/>
          <p:cNvSpPr/>
          <p:nvPr/>
        </p:nvSpPr>
        <p:spPr>
          <a:xfrm>
            <a:off x="7057331" y="4727912"/>
            <a:ext cx="884858" cy="506805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800"/>
            </a:pPr>
            <a:r>
              <a:rPr sz="1400" b="1" i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prescr</a:t>
            </a:r>
            <a:r>
              <a:rPr lang="fr-CH" sz="1400" b="1" i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ittiva</a:t>
            </a:r>
            <a:endParaRPr sz="1400" dirty="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800"/>
            </a:pP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cosa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fare</a:t>
            </a:r>
            <a:endParaRPr sz="1400" dirty="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56" name="Shape 356"/>
          <p:cNvSpPr/>
          <p:nvPr/>
        </p:nvSpPr>
        <p:spPr>
          <a:xfrm>
            <a:off x="3756690" y="4727912"/>
            <a:ext cx="1697505" cy="506805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800"/>
            </a:pPr>
            <a:r>
              <a:rPr lang="fr-CH" sz="1400" b="1" i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normativa</a:t>
            </a:r>
            <a:endParaRPr sz="1400" dirty="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800"/>
            </a:pP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come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dovrebbe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essere</a:t>
            </a:r>
            <a:r>
              <a:rPr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..</a:t>
            </a:r>
          </a:p>
        </p:txBody>
      </p:sp>
      <p:cxnSp>
        <p:nvCxnSpPr>
          <p:cNvPr id="357" name="Connector 357"/>
          <p:cNvCxnSpPr>
            <a:stCxn id="353" idx="2"/>
            <a:endCxn id="354" idx="0"/>
          </p:cNvCxnSpPr>
          <p:nvPr/>
        </p:nvCxnSpPr>
        <p:spPr>
          <a:xfrm flipH="1">
            <a:off x="1645513" y="3569360"/>
            <a:ext cx="2959930" cy="1158552"/>
          </a:xfrm>
          <a:prstGeom prst="straightConnector1">
            <a:avLst/>
          </a:prstGeom>
          <a:ln>
            <a:solidFill/>
            <a:round/>
            <a:tailEnd type="stealth"/>
          </a:ln>
        </p:spPr>
      </p:cxnSp>
      <p:cxnSp>
        <p:nvCxnSpPr>
          <p:cNvPr id="358" name="Connector 358"/>
          <p:cNvCxnSpPr>
            <a:stCxn id="354" idx="3"/>
            <a:endCxn id="356" idx="1"/>
          </p:cNvCxnSpPr>
          <p:nvPr/>
        </p:nvCxnSpPr>
        <p:spPr>
          <a:xfrm>
            <a:off x="2055507" y="4981315"/>
            <a:ext cx="1701183" cy="0"/>
          </a:xfrm>
          <a:prstGeom prst="straightConnector1">
            <a:avLst/>
          </a:prstGeom>
          <a:ln>
            <a:solidFill/>
            <a:round/>
            <a:tailEnd type="stealth"/>
          </a:ln>
        </p:spPr>
      </p:cxnSp>
      <p:cxnSp>
        <p:nvCxnSpPr>
          <p:cNvPr id="359" name="Connector 359"/>
          <p:cNvCxnSpPr>
            <a:stCxn id="353" idx="2"/>
            <a:endCxn id="356" idx="0"/>
          </p:cNvCxnSpPr>
          <p:nvPr/>
        </p:nvCxnSpPr>
        <p:spPr>
          <a:xfrm>
            <a:off x="4605443" y="3569360"/>
            <a:ext cx="0" cy="1158552"/>
          </a:xfrm>
          <a:prstGeom prst="straightConnector1">
            <a:avLst/>
          </a:prstGeom>
          <a:ln>
            <a:solidFill/>
            <a:round/>
            <a:tailEnd type="stealth"/>
          </a:ln>
        </p:spPr>
      </p:cxnSp>
      <p:cxnSp>
        <p:nvCxnSpPr>
          <p:cNvPr id="360" name="Connector 360"/>
          <p:cNvCxnSpPr>
            <a:stCxn id="353" idx="2"/>
            <a:endCxn id="355" idx="0"/>
          </p:cNvCxnSpPr>
          <p:nvPr/>
        </p:nvCxnSpPr>
        <p:spPr>
          <a:xfrm>
            <a:off x="4605443" y="3569360"/>
            <a:ext cx="2894317" cy="1158552"/>
          </a:xfrm>
          <a:prstGeom prst="straightConnector1">
            <a:avLst/>
          </a:prstGeom>
          <a:ln>
            <a:solidFill/>
            <a:round/>
            <a:tailEnd type="stealth"/>
          </a:ln>
        </p:spPr>
      </p:cxnSp>
      <p:cxnSp>
        <p:nvCxnSpPr>
          <p:cNvPr id="361" name="Connector 361"/>
          <p:cNvCxnSpPr>
            <a:stCxn id="356" idx="3"/>
          </p:cNvCxnSpPr>
          <p:nvPr/>
        </p:nvCxnSpPr>
        <p:spPr>
          <a:xfrm>
            <a:off x="5454195" y="4981315"/>
            <a:ext cx="1494069" cy="599"/>
          </a:xfrm>
          <a:prstGeom prst="straightConnector1">
            <a:avLst/>
          </a:prstGeom>
          <a:ln>
            <a:solidFill/>
            <a:round/>
            <a:tailEnd type="stealth"/>
          </a:ln>
        </p:spPr>
      </p:cxnSp>
    </p:spTree>
    <p:extLst>
      <p:ext uri="{BB962C8B-B14F-4D97-AF65-F5344CB8AC3E}">
        <p14:creationId xmlns:p14="http://schemas.microsoft.com/office/powerpoint/2010/main" val="303661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 animBg="1" advAuto="0"/>
      <p:bldP spid="352" grpId="0" animBg="1" advAuto="0"/>
      <p:bldP spid="353" grpId="0" animBg="1" advAuto="0"/>
      <p:bldP spid="354" grpId="0" build="p" bldLvl="5" animBg="1" advAuto="0"/>
      <p:bldP spid="355" grpId="0" build="p" bldLvl="5" advAuto="0"/>
      <p:bldP spid="356" grpId="0" build="p" bldLvl="5" animBg="1" advAuto="0"/>
      <p:bldP spid="357" grpId="0" animBg="1" advAuto="0"/>
      <p:bldP spid="358" grpId="0" animBg="1" advAuto="0"/>
      <p:bldP spid="359" grpId="0" animBg="1" advAuto="0"/>
      <p:bldP spid="360" grpId="0" animBg="1" advAuto="0"/>
      <p:bldP spid="361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/>
        </p:nvSpPr>
        <p:spPr>
          <a:xfrm flipV="1">
            <a:off x="762000" y="-246221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958074" y="279472"/>
            <a:ext cx="7937501" cy="830997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4800" b="1" dirty="0" err="1">
                <a:solidFill>
                  <a:srgbClr val="7F7F7F"/>
                </a:solidFill>
              </a:rPr>
              <a:t>Valori</a:t>
            </a:r>
            <a:r>
              <a:rPr lang="de-DE" sz="4800" b="1" dirty="0">
                <a:solidFill>
                  <a:srgbClr val="7F7F7F"/>
                </a:solidFill>
              </a:rPr>
              <a:t>: 5 </a:t>
            </a:r>
            <a:r>
              <a:rPr lang="de-DE" sz="4800" b="1" dirty="0" err="1">
                <a:solidFill>
                  <a:srgbClr val="7F7F7F"/>
                </a:solidFill>
              </a:rPr>
              <a:t>tipi</a:t>
            </a:r>
            <a:r>
              <a:rPr lang="de-DE" sz="4800" b="1" dirty="0">
                <a:solidFill>
                  <a:srgbClr val="7F7F7F"/>
                </a:solidFill>
              </a:rPr>
              <a:t> </a:t>
            </a:r>
            <a:r>
              <a:rPr lang="de-DE" sz="4800" b="1" dirty="0" err="1">
                <a:solidFill>
                  <a:srgbClr val="7F7F7F"/>
                </a:solidFill>
              </a:rPr>
              <a:t>euristici</a:t>
            </a:r>
            <a:endParaRPr sz="4800" b="1" dirty="0">
              <a:solidFill>
                <a:srgbClr val="7F7F7F"/>
              </a:solidFill>
            </a:endParaRPr>
          </a:p>
        </p:txBody>
      </p:sp>
      <p:grpSp>
        <p:nvGrpSpPr>
          <p:cNvPr id="373" name="Group 373"/>
          <p:cNvGrpSpPr/>
          <p:nvPr/>
        </p:nvGrpSpPr>
        <p:grpSpPr>
          <a:xfrm>
            <a:off x="5007839" y="3830851"/>
            <a:ext cx="1247017" cy="1636655"/>
            <a:chOff x="81014" y="0"/>
            <a:chExt cx="1247015" cy="1636654"/>
          </a:xfrm>
        </p:grpSpPr>
        <p:pic>
          <p:nvPicPr>
            <p:cNvPr id="371" name="image17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110" y="0"/>
              <a:ext cx="1008113" cy="871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" name="Shape 372"/>
            <p:cNvSpPr/>
            <p:nvPr/>
          </p:nvSpPr>
          <p:spPr>
            <a:xfrm>
              <a:off x="81014" y="871829"/>
              <a:ext cx="1247015" cy="764825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400" b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Estetici</a:t>
              </a:r>
              <a:endParaRPr lang="de-DE"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endParaRPr sz="9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lnSpc>
                  <a:spcPct val="90000"/>
                </a:lnSpc>
                <a:spcBef>
                  <a:spcPts val="2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000" i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Elegante, </a:t>
              </a: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ben</a:t>
              </a:r>
              <a:r>
                <a:rPr lang="de-DE" sz="1000" i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</a:t>
              </a: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formulato</a:t>
              </a:r>
              <a:r>
                <a:rPr lang="de-DE" sz="1000" i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,</a:t>
              </a:r>
            </a:p>
            <a:p>
              <a:pPr lvl="0" algn="ctr" defTabSz="914400">
                <a:lnSpc>
                  <a:spcPct val="90000"/>
                </a:lnSpc>
                <a:spcBef>
                  <a:spcPts val="2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proporzionato</a:t>
              </a:r>
              <a:endParaRPr sz="1000" i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376" name="Group 376"/>
          <p:cNvGrpSpPr/>
          <p:nvPr/>
        </p:nvGrpSpPr>
        <p:grpSpPr>
          <a:xfrm>
            <a:off x="1960626" y="3758843"/>
            <a:ext cx="1588581" cy="1544089"/>
            <a:chOff x="160864" y="0"/>
            <a:chExt cx="1588580" cy="1544088"/>
          </a:xfrm>
        </p:grpSpPr>
        <p:pic>
          <p:nvPicPr>
            <p:cNvPr id="374" name="image18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87" y="0"/>
              <a:ext cx="888838" cy="8220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5" name="Shape 375"/>
            <p:cNvSpPr/>
            <p:nvPr/>
          </p:nvSpPr>
          <p:spPr>
            <a:xfrm>
              <a:off x="160864" y="792087"/>
              <a:ext cx="1588580" cy="752001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fr-CH" sz="1400" b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Epistemici</a:t>
              </a:r>
              <a:endParaRPr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lnSpc>
                  <a:spcPct val="90000"/>
                </a:lnSpc>
                <a:spcBef>
                  <a:spcPts val="200"/>
                </a:spcBef>
                <a:buClr>
                  <a:srgbClr val="FFA900"/>
                </a:buClr>
                <a:buFont typeface="Arial"/>
                <a:defRPr sz="1800"/>
              </a:pPr>
              <a:endParaRPr sz="9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lnSpc>
                  <a:spcPct val="90000"/>
                </a:lnSpc>
                <a:spcBef>
                  <a:spcPts val="2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fr-CH"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Riguardano</a:t>
              </a:r>
              <a:r>
                <a:rPr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</a:t>
              </a:r>
              <a:r>
                <a:rPr lang="fr-CH"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nozioni di </a:t>
              </a:r>
              <a:r>
                <a:rPr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ra</a:t>
              </a:r>
              <a:r>
                <a:rPr lang="fr-CH"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z</a:t>
              </a:r>
              <a:r>
                <a:rPr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ionalit</a:t>
              </a:r>
              <a:r>
                <a:rPr lang="fr-CH"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à</a:t>
              </a:r>
              <a:r>
                <a:rPr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</a:t>
              </a:r>
              <a:endParaRPr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lnSpc>
                  <a:spcPct val="90000"/>
                </a:lnSpc>
                <a:spcBef>
                  <a:spcPts val="2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Coerenza</a:t>
              </a:r>
              <a:r>
                <a:rPr lang="de-DE" sz="1000" i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, </a:t>
              </a: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precisione</a:t>
              </a:r>
              <a:endParaRPr sz="1000" i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379" name="Group 379"/>
          <p:cNvGrpSpPr/>
          <p:nvPr/>
        </p:nvGrpSpPr>
        <p:grpSpPr>
          <a:xfrm>
            <a:off x="871614" y="1844837"/>
            <a:ext cx="1436810" cy="1656104"/>
            <a:chOff x="120200" y="0"/>
            <a:chExt cx="1436808" cy="1656102"/>
          </a:xfrm>
        </p:grpSpPr>
        <p:pic>
          <p:nvPicPr>
            <p:cNvPr id="377" name="image19.png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201" y="0"/>
              <a:ext cx="936106" cy="976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8" name="Shape 378"/>
            <p:cNvSpPr/>
            <p:nvPr/>
          </p:nvSpPr>
          <p:spPr>
            <a:xfrm>
              <a:off x="120200" y="904102"/>
              <a:ext cx="1436808" cy="752000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fr-CH" sz="1400" b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Etici</a:t>
              </a:r>
              <a:endParaRPr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lnSpc>
                  <a:spcPct val="90000"/>
                </a:lnSpc>
                <a:spcBef>
                  <a:spcPts val="200"/>
                </a:spcBef>
                <a:buClr>
                  <a:srgbClr val="FFA900"/>
                </a:buClr>
                <a:buFont typeface="Arial"/>
                <a:defRPr sz="1800"/>
              </a:pPr>
              <a:endParaRPr sz="900" i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lnSpc>
                  <a:spcPct val="90000"/>
                </a:lnSpc>
                <a:spcBef>
                  <a:spcPts val="2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Autonomia</a:t>
              </a:r>
              <a:r>
                <a:rPr lang="de-DE" sz="1000" i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, </a:t>
              </a: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beneficenza</a:t>
              </a:r>
              <a:r>
                <a:rPr lang="de-DE" sz="1000" i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,</a:t>
              </a:r>
            </a:p>
            <a:p>
              <a:pPr lvl="0" algn="ctr" defTabSz="914400">
                <a:lnSpc>
                  <a:spcPct val="90000"/>
                </a:lnSpc>
                <a:spcBef>
                  <a:spcPts val="2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discrezione</a:t>
              </a:r>
              <a:r>
                <a:rPr lang="de-DE" sz="1000" i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, brutto, </a:t>
              </a: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squallido</a:t>
              </a:r>
              <a:endParaRPr sz="1000" i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382" name="Group 382"/>
          <p:cNvGrpSpPr/>
          <p:nvPr/>
        </p:nvGrpSpPr>
        <p:grpSpPr>
          <a:xfrm>
            <a:off x="5073042" y="1886634"/>
            <a:ext cx="4267201" cy="1926530"/>
            <a:chOff x="0" y="0"/>
            <a:chExt cx="4267200" cy="1926527"/>
          </a:xfrm>
        </p:grpSpPr>
        <p:pic>
          <p:nvPicPr>
            <p:cNvPr id="380" name="image20.png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7104" y="0"/>
              <a:ext cx="919252" cy="864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1" name="Shape 381"/>
            <p:cNvSpPr/>
            <p:nvPr/>
          </p:nvSpPr>
          <p:spPr>
            <a:xfrm>
              <a:off x="0" y="833409"/>
              <a:ext cx="4267200" cy="1093118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400" b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Ontologici</a:t>
              </a:r>
              <a:endParaRPr lang="de-DE"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endParaRPr sz="9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0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Riguardano</a:t>
              </a:r>
              <a:r>
                <a:rPr lang="de-DE"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</a:t>
              </a:r>
              <a:r>
                <a:rPr lang="de-DE" sz="10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l'impegno</a:t>
              </a:r>
              <a:r>
                <a:rPr lang="de-DE"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a </a:t>
              </a:r>
              <a:r>
                <a:rPr lang="de-DE" sz="10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particolari</a:t>
              </a:r>
              <a:r>
                <a:rPr lang="de-DE"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</a:t>
              </a:r>
              <a:r>
                <a:rPr lang="de-DE" sz="10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nozioni</a:t>
              </a:r>
              <a:endParaRPr lang="de-DE" sz="10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della natura </a:t>
              </a:r>
              <a:r>
                <a:rPr lang="de-DE" sz="10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umana</a:t>
              </a:r>
              <a:endParaRPr lang="de-DE" sz="10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Che</a:t>
              </a:r>
              <a:r>
                <a:rPr lang="de-DE" sz="1000" i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</a:t>
              </a: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cosa</a:t>
              </a:r>
              <a:r>
                <a:rPr lang="de-DE" sz="1000" i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</a:t>
              </a: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è</a:t>
              </a:r>
              <a:r>
                <a:rPr lang="de-DE" sz="1000" i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</a:t>
              </a: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una</a:t>
              </a:r>
              <a:r>
                <a:rPr lang="de-DE" sz="1000" i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</a:t>
              </a: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malattia</a:t>
              </a:r>
              <a:r>
                <a:rPr lang="de-DE" sz="1000" i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mentale?</a:t>
              </a:r>
              <a:endParaRPr sz="1400" i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0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Valori</a:t>
              </a:r>
              <a:r>
                <a:rPr lang="de-DE"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</a:t>
              </a:r>
              <a:r>
                <a:rPr lang="de-DE" sz="10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spesso</a:t>
              </a:r>
              <a:r>
                <a:rPr lang="de-DE"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</a:t>
              </a:r>
              <a:r>
                <a:rPr lang="de-DE" sz="10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profondamente</a:t>
              </a:r>
              <a:r>
                <a:rPr lang="de-DE"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</a:t>
              </a:r>
              <a:r>
                <a:rPr lang="de-DE" sz="10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radicati</a:t>
              </a:r>
              <a:endParaRPr sz="10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385" name="Group 385"/>
          <p:cNvGrpSpPr/>
          <p:nvPr/>
        </p:nvGrpSpPr>
        <p:grpSpPr>
          <a:xfrm>
            <a:off x="3402417" y="1814627"/>
            <a:ext cx="1579765" cy="1863285"/>
            <a:chOff x="148653" y="0"/>
            <a:chExt cx="1579763" cy="1863284"/>
          </a:xfrm>
        </p:grpSpPr>
        <p:pic>
          <p:nvPicPr>
            <p:cNvPr id="383" name="image21.png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133" y="0"/>
              <a:ext cx="936105" cy="9361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4" name="Shape 384"/>
            <p:cNvSpPr/>
            <p:nvPr/>
          </p:nvSpPr>
          <p:spPr>
            <a:xfrm>
              <a:off x="148653" y="934312"/>
              <a:ext cx="1579763" cy="928972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400" b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Pragmatici</a:t>
              </a:r>
              <a:endParaRPr lang="de-DE"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endParaRPr sz="9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lnSpc>
                  <a:spcPct val="90000"/>
                </a:lnSpc>
                <a:spcBef>
                  <a:spcPts val="2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0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Riguardano</a:t>
              </a:r>
              <a:r>
                <a:rPr lang="de-DE"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</a:t>
              </a:r>
              <a:r>
                <a:rPr lang="de-DE" sz="10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l'efficienza</a:t>
              </a:r>
              <a:r>
                <a:rPr lang="de-DE"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, </a:t>
              </a:r>
              <a:r>
                <a:rPr lang="de-DE" sz="10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l'utilità</a:t>
              </a:r>
              <a:r>
                <a:rPr lang="de-DE" sz="10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,</a:t>
              </a:r>
            </a:p>
            <a:p>
              <a:pPr lvl="0" algn="ctr" defTabSz="914400">
                <a:lnSpc>
                  <a:spcPct val="90000"/>
                </a:lnSpc>
                <a:spcBef>
                  <a:spcPts val="2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0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l‘applicabilità</a:t>
              </a:r>
              <a:endParaRPr lang="de-DE" sz="10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lnSpc>
                  <a:spcPct val="90000"/>
                </a:lnSpc>
                <a:spcBef>
                  <a:spcPts val="2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efficiente</a:t>
              </a:r>
              <a:r>
                <a:rPr lang="de-DE" sz="1000" i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, </a:t>
              </a: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facile</a:t>
              </a:r>
              <a:r>
                <a:rPr lang="de-DE" sz="1000" i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da </a:t>
              </a: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usare</a:t>
              </a:r>
              <a:r>
                <a:rPr lang="de-DE" sz="1000" i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, </a:t>
              </a:r>
              <a:r>
                <a:rPr lang="de-DE" sz="1000" i="1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goffo</a:t>
              </a:r>
              <a:endParaRPr sz="1000" i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419200" y="5630333"/>
            <a:ext cx="9048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Sadler, 2005</a:t>
            </a:r>
          </a:p>
        </p:txBody>
      </p:sp>
    </p:spTree>
    <p:extLst>
      <p:ext uri="{BB962C8B-B14F-4D97-AF65-F5344CB8AC3E}">
        <p14:creationId xmlns:p14="http://schemas.microsoft.com/office/powerpoint/2010/main" val="150648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 animBg="1" advAuto="0"/>
      <p:bldP spid="373" grpId="0" animBg="1" advAuto="0"/>
      <p:bldP spid="376" grpId="0" animBg="1" advAuto="0"/>
      <p:bldP spid="379" grpId="0" animBg="1" advAuto="0"/>
      <p:bldP spid="382" grpId="0" animBg="1" advAuto="0"/>
      <p:bldP spid="385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93" name="Shape 393"/>
          <p:cNvSpPr/>
          <p:nvPr/>
        </p:nvSpPr>
        <p:spPr>
          <a:xfrm>
            <a:off x="857224" y="623081"/>
            <a:ext cx="7937501" cy="923330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sz="5400" b="1" dirty="0">
                <a:solidFill>
                  <a:srgbClr val="7F7F7F"/>
                </a:solidFill>
              </a:rPr>
              <a:t>Val</a:t>
            </a:r>
            <a:r>
              <a:rPr lang="fr-CH" sz="5400" b="1" dirty="0">
                <a:solidFill>
                  <a:srgbClr val="7F7F7F"/>
                </a:solidFill>
              </a:rPr>
              <a:t>ori</a:t>
            </a:r>
            <a:r>
              <a:rPr sz="5400" b="1" dirty="0">
                <a:solidFill>
                  <a:srgbClr val="7F7F7F"/>
                </a:solidFill>
              </a:rPr>
              <a:t> ontologi</a:t>
            </a:r>
            <a:r>
              <a:rPr lang="fr-CH" sz="5400" b="1" dirty="0">
                <a:solidFill>
                  <a:srgbClr val="7F7F7F"/>
                </a:solidFill>
              </a:rPr>
              <a:t>ci</a:t>
            </a:r>
            <a:endParaRPr sz="5400" b="1" dirty="0">
              <a:solidFill>
                <a:srgbClr val="7F7F7F"/>
              </a:solidFill>
            </a:endParaRPr>
          </a:p>
        </p:txBody>
      </p:sp>
      <p:pic>
        <p:nvPicPr>
          <p:cNvPr id="394" name="image2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273484" y="2513855"/>
            <a:ext cx="2810214" cy="2641601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Shape 395"/>
          <p:cNvSpPr/>
          <p:nvPr/>
        </p:nvSpPr>
        <p:spPr>
          <a:xfrm>
            <a:off x="4749659" y="3263900"/>
            <a:ext cx="2802863" cy="33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800"/>
            </a:pPr>
            <a:r>
              <a:rPr lang="de-DE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Qual </a:t>
            </a:r>
            <a:r>
              <a:rPr lang="de-DE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è</a:t>
            </a:r>
            <a:r>
              <a:rPr lang="de-DE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la natura di </a:t>
            </a:r>
            <a:r>
              <a:rPr lang="de-DE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questa</a:t>
            </a:r>
            <a:r>
              <a:rPr lang="de-DE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de-DE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cosa</a:t>
            </a:r>
            <a:r>
              <a:rPr lang="de-DE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?</a:t>
            </a:r>
            <a:endParaRPr dirty="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429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" grpId="0" animBg="1" advAuto="0"/>
      <p:bldP spid="394" grpId="0" animBg="1" advAuto="0"/>
      <p:bldP spid="395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/>
        </p:nvSpPr>
        <p:spPr>
          <a:xfrm flipV="1">
            <a:off x="762000" y="-683928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632848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sz="4000" b="1" dirty="0">
                <a:solidFill>
                  <a:srgbClr val="7F7F7F"/>
                </a:solidFill>
              </a:rPr>
              <a:t>Causalism</a:t>
            </a:r>
            <a:r>
              <a:rPr lang="fr-CH" sz="4000" b="1" dirty="0">
                <a:solidFill>
                  <a:srgbClr val="7F7F7F"/>
                </a:solidFill>
              </a:rPr>
              <a:t>o</a:t>
            </a:r>
            <a:r>
              <a:rPr sz="4000" b="1" dirty="0">
                <a:solidFill>
                  <a:srgbClr val="7F7F7F"/>
                </a:solidFill>
              </a:rPr>
              <a:t> vs </a:t>
            </a:r>
            <a:r>
              <a:rPr lang="de-DE" sz="4000" b="1" dirty="0" err="1">
                <a:solidFill>
                  <a:srgbClr val="7F7F7F"/>
                </a:solidFill>
              </a:rPr>
              <a:t>descrittivismo</a:t>
            </a:r>
            <a:endParaRPr sz="4000" b="1" dirty="0">
              <a:solidFill>
                <a:srgbClr val="7F7F7F"/>
              </a:solidFill>
            </a:endParaRPr>
          </a:p>
        </p:txBody>
      </p:sp>
      <p:sp>
        <p:nvSpPr>
          <p:cNvPr id="402" name="Shape 402"/>
          <p:cNvSpPr>
            <a:spLocks noGrp="1"/>
          </p:cNvSpPr>
          <p:nvPr>
            <p:ph type="body" idx="1"/>
          </p:nvPr>
        </p:nvSpPr>
        <p:spPr>
          <a:xfrm>
            <a:off x="971601" y="1397285"/>
            <a:ext cx="7920879" cy="105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lnSpc>
                <a:spcPct val="130000"/>
              </a:lnSpc>
              <a:spcAft>
                <a:spcPts val="2400"/>
              </a:spcAft>
            </a:pPr>
            <a:r>
              <a:rPr lang="fr-CH" sz="2000"/>
              <a:t>Classificazione in base alle cause (causalismo) o caratteristiche cliniche (descrittivismo)?</a:t>
            </a:r>
            <a:endParaRPr sz="2000" dirty="0"/>
          </a:p>
        </p:txBody>
      </p:sp>
      <p:grpSp>
        <p:nvGrpSpPr>
          <p:cNvPr id="408" name="Group 408"/>
          <p:cNvGrpSpPr/>
          <p:nvPr/>
        </p:nvGrpSpPr>
        <p:grpSpPr>
          <a:xfrm>
            <a:off x="1254890" y="2817080"/>
            <a:ext cx="1698062" cy="2217800"/>
            <a:chOff x="0" y="0"/>
            <a:chExt cx="1800200" cy="2649847"/>
          </a:xfrm>
        </p:grpSpPr>
        <p:pic>
          <p:nvPicPr>
            <p:cNvPr id="406" name="image53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00200" cy="241251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407" name="Shape 407"/>
            <p:cNvSpPr/>
            <p:nvPr/>
          </p:nvSpPr>
          <p:spPr>
            <a:xfrm>
              <a:off x="367841" y="2376264"/>
              <a:ext cx="1077219" cy="27358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Robert Koch</a:t>
              </a:r>
            </a:p>
          </p:txBody>
        </p:sp>
      </p:grpSp>
      <p:sp>
        <p:nvSpPr>
          <p:cNvPr id="409" name="Shape 409"/>
          <p:cNvSpPr/>
          <p:nvPr/>
        </p:nvSpPr>
        <p:spPr>
          <a:xfrm>
            <a:off x="2952952" y="3500970"/>
            <a:ext cx="4584701" cy="78329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 algn="ctr" defTabSz="914400">
              <a:lnSpc>
                <a:spcPct val="16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800"/>
            </a:pPr>
            <a:r>
              <a:rPr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Postulat</a:t>
            </a:r>
            <a:r>
              <a:rPr lang="fr-CH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o</a:t>
            </a:r>
            <a:r>
              <a:rPr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: </a:t>
            </a:r>
          </a:p>
          <a:p>
            <a:pPr lvl="0" algn="ctr" defTabSz="914400">
              <a:lnSpc>
                <a:spcPct val="16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800"/>
            </a:pP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Una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de-DE" sz="1400" i="1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vera</a:t>
            </a:r>
            <a:r>
              <a:rPr lang="de-DE" sz="1400" i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de-DE" sz="1400" i="1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malattia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ha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una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causa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unica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e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identificabile</a:t>
            </a:r>
            <a:endParaRPr sz="1400" dirty="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71043" y="5681126"/>
            <a:ext cx="15676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/>
              <a:t>Zachar &amp; Kendler,, 2007</a:t>
            </a:r>
          </a:p>
        </p:txBody>
      </p:sp>
    </p:spTree>
    <p:extLst>
      <p:ext uri="{BB962C8B-B14F-4D97-AF65-F5344CB8AC3E}">
        <p14:creationId xmlns:p14="http://schemas.microsoft.com/office/powerpoint/2010/main" val="249267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0" animBg="1" advAuto="0"/>
      <p:bldP spid="402" grpId="0" build="p" animBg="1" advAuto="0"/>
      <p:bldP spid="408" grpId="0" animBg="1" advAuto="0"/>
      <p:bldP spid="409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17" name="Shape 417"/>
          <p:cNvSpPr/>
          <p:nvPr/>
        </p:nvSpPr>
        <p:spPr>
          <a:xfrm>
            <a:off x="897803" y="353272"/>
            <a:ext cx="7791451" cy="1446550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4400" b="1" dirty="0" err="1">
                <a:solidFill>
                  <a:srgbClr val="7F7F7F"/>
                </a:solidFill>
              </a:rPr>
              <a:t>Essenzialismo</a:t>
            </a:r>
            <a:r>
              <a:rPr sz="4400" b="1" dirty="0">
                <a:solidFill>
                  <a:srgbClr val="7F7F7F"/>
                </a:solidFill>
              </a:rPr>
              <a:t> vs </a:t>
            </a:r>
            <a:r>
              <a:rPr lang="fr-CH" sz="4400" b="1" dirty="0">
                <a:solidFill>
                  <a:srgbClr val="7F7F7F"/>
                </a:solidFill>
              </a:rPr>
              <a:t>n</a:t>
            </a:r>
            <a:r>
              <a:rPr sz="4400" b="1" dirty="0">
                <a:solidFill>
                  <a:srgbClr val="7F7F7F"/>
                </a:solidFill>
              </a:rPr>
              <a:t>ominalism</a:t>
            </a:r>
            <a:r>
              <a:rPr lang="fr-CH" sz="4400" b="1" dirty="0">
                <a:solidFill>
                  <a:srgbClr val="7F7F7F"/>
                </a:solidFill>
              </a:rPr>
              <a:t>o</a:t>
            </a:r>
            <a:endParaRPr sz="4400" b="1" dirty="0">
              <a:solidFill>
                <a:srgbClr val="7F7F7F"/>
              </a:solidFill>
            </a:endParaRPr>
          </a:p>
        </p:txBody>
      </p:sp>
      <p:grpSp>
        <p:nvGrpSpPr>
          <p:cNvPr id="420" name="Group 420"/>
          <p:cNvGrpSpPr/>
          <p:nvPr/>
        </p:nvGrpSpPr>
        <p:grpSpPr>
          <a:xfrm>
            <a:off x="752475" y="2349500"/>
            <a:ext cx="3403600" cy="2825257"/>
            <a:chOff x="0" y="0"/>
            <a:chExt cx="3403600" cy="2825256"/>
          </a:xfrm>
        </p:grpSpPr>
        <p:pic>
          <p:nvPicPr>
            <p:cNvPr id="418" name="image54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850" y="0"/>
              <a:ext cx="1728788" cy="1624013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419" name="Shape 419"/>
            <p:cNvSpPr/>
            <p:nvPr/>
          </p:nvSpPr>
          <p:spPr>
            <a:xfrm>
              <a:off x="0" y="1871662"/>
              <a:ext cx="3403600" cy="953594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lvl="0" algn="ctr" defTabSz="914400">
                <a:lnSpc>
                  <a:spcPct val="90000"/>
                </a:lnSpc>
                <a:spcBef>
                  <a:spcPts val="7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sz="3200" b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essen</a:t>
              </a:r>
              <a:r>
                <a:rPr lang="fr-CH" sz="3200" b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z</a:t>
              </a:r>
              <a:r>
                <a:rPr sz="3200" b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ialist</a:t>
              </a:r>
              <a:r>
                <a:rPr lang="fr-CH" sz="3200" b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a</a:t>
              </a:r>
              <a:endParaRPr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spcBef>
                  <a:spcPts val="5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24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La </a:t>
              </a:r>
              <a:r>
                <a:rPr lang="de-DE" sz="24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malattia</a:t>
              </a:r>
              <a:r>
                <a:rPr lang="de-DE" sz="24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si </a:t>
              </a:r>
              <a:r>
                <a:rPr lang="de-DE" sz="24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scopre</a:t>
              </a:r>
              <a:endParaRPr sz="2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423" name="Group 423"/>
          <p:cNvGrpSpPr/>
          <p:nvPr/>
        </p:nvGrpSpPr>
        <p:grpSpPr>
          <a:xfrm>
            <a:off x="4856162" y="2489199"/>
            <a:ext cx="3835401" cy="3119009"/>
            <a:chOff x="0" y="0"/>
            <a:chExt cx="3835400" cy="3119007"/>
          </a:xfrm>
        </p:grpSpPr>
        <p:sp>
          <p:nvSpPr>
            <p:cNvPr id="421" name="Shape 421"/>
            <p:cNvSpPr/>
            <p:nvPr/>
          </p:nvSpPr>
          <p:spPr>
            <a:xfrm>
              <a:off x="0" y="1731962"/>
              <a:ext cx="3835400" cy="1387045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lvl="0" algn="ctr" defTabSz="914400">
                <a:lnSpc>
                  <a:spcPct val="90000"/>
                </a:lnSpc>
                <a:spcBef>
                  <a:spcPts val="7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sz="3200" b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nominalist</a:t>
              </a:r>
              <a:r>
                <a:rPr lang="fr-CH" sz="3200" b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a</a:t>
              </a:r>
              <a:endParaRPr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spcBef>
                  <a:spcPts val="5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fr-CH" sz="24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La malattia si definisce</a:t>
              </a:r>
            </a:p>
            <a:p>
              <a:pPr lvl="0" algn="ctr" defTabSz="914400">
                <a:spcBef>
                  <a:spcPts val="5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fr-CH" sz="24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(si inventa)</a:t>
              </a:r>
              <a:endParaRPr sz="2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422" name="image55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336" y="0"/>
              <a:ext cx="1973264" cy="1660525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10960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0" animBg="1" advAuto="0"/>
      <p:bldP spid="420" grpId="0" animBg="1" advAuto="0"/>
      <p:bldP spid="423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29" name="Shape 429"/>
          <p:cNvSpPr>
            <a:spLocks noGrp="1"/>
          </p:cNvSpPr>
          <p:nvPr>
            <p:ph type="title"/>
          </p:nvPr>
        </p:nvSpPr>
        <p:spPr>
          <a:xfrm>
            <a:off x="391161" y="266700"/>
            <a:ext cx="8511424" cy="156966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4800" b="1" dirty="0" err="1">
                <a:solidFill>
                  <a:srgbClr val="7F7F7F"/>
                </a:solidFill>
              </a:rPr>
              <a:t>Internalismo</a:t>
            </a:r>
            <a:r>
              <a:rPr sz="4800" b="1" dirty="0">
                <a:solidFill>
                  <a:srgbClr val="7F7F7F"/>
                </a:solidFill>
              </a:rPr>
              <a:t> vs </a:t>
            </a:r>
            <a:r>
              <a:rPr lang="de-DE" sz="4800" b="1" dirty="0" err="1">
                <a:solidFill>
                  <a:srgbClr val="7F7F7F"/>
                </a:solidFill>
              </a:rPr>
              <a:t>esternalismo</a:t>
            </a:r>
            <a:endParaRPr sz="4800" b="1" dirty="0">
              <a:solidFill>
                <a:srgbClr val="7F7F7F"/>
              </a:solidFill>
            </a:endParaRPr>
          </a:p>
        </p:txBody>
      </p:sp>
      <p:grpSp>
        <p:nvGrpSpPr>
          <p:cNvPr id="435" name="Group 435"/>
          <p:cNvGrpSpPr/>
          <p:nvPr/>
        </p:nvGrpSpPr>
        <p:grpSpPr>
          <a:xfrm>
            <a:off x="1259630" y="2517842"/>
            <a:ext cx="2262905" cy="2825619"/>
            <a:chOff x="265629" y="0"/>
            <a:chExt cx="2262904" cy="2825618"/>
          </a:xfrm>
        </p:grpSpPr>
        <p:pic>
          <p:nvPicPr>
            <p:cNvPr id="433" name="image56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629" y="0"/>
              <a:ext cx="2262904" cy="196526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434" name="Shape 434"/>
            <p:cNvSpPr/>
            <p:nvPr/>
          </p:nvSpPr>
          <p:spPr>
            <a:xfrm>
              <a:off x="372732" y="2086441"/>
              <a:ext cx="2061398" cy="739177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sz="1400" b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Internalism</a:t>
              </a:r>
              <a:r>
                <a:rPr lang="fr-CH" sz="1400" b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o</a:t>
              </a:r>
              <a:endParaRPr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endParaRPr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4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La </a:t>
              </a:r>
              <a:r>
                <a:rPr lang="de-DE" sz="14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cosa</a:t>
              </a:r>
              <a:r>
                <a:rPr lang="de-DE" sz="14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</a:t>
              </a:r>
              <a:r>
                <a:rPr lang="de-DE" sz="14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è</a:t>
              </a:r>
              <a:r>
                <a:rPr lang="de-DE" sz="14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</a:t>
              </a:r>
              <a:r>
                <a:rPr lang="de-DE" sz="14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all'interno</a:t>
              </a:r>
              <a:r>
                <a:rPr lang="de-DE" sz="14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del </a:t>
              </a:r>
              <a:r>
                <a:rPr lang="de-DE" sz="14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cranio</a:t>
              </a:r>
              <a:endParaRPr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438" name="Group 438"/>
          <p:cNvGrpSpPr/>
          <p:nvPr/>
        </p:nvGrpSpPr>
        <p:grpSpPr>
          <a:xfrm>
            <a:off x="5253953" y="2077001"/>
            <a:ext cx="2033171" cy="3194452"/>
            <a:chOff x="411545" y="0"/>
            <a:chExt cx="2033169" cy="3194450"/>
          </a:xfrm>
        </p:grpSpPr>
        <p:pic>
          <p:nvPicPr>
            <p:cNvPr id="436" name="image57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679" y="0"/>
              <a:ext cx="1800201" cy="2458607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437" name="Shape 437"/>
            <p:cNvSpPr/>
            <p:nvPr/>
          </p:nvSpPr>
          <p:spPr>
            <a:xfrm>
              <a:off x="411545" y="2455273"/>
              <a:ext cx="2033169" cy="739177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sz="1400" b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E</a:t>
              </a:r>
              <a:r>
                <a:rPr lang="fr-CH" sz="1400" b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s</a:t>
              </a:r>
              <a:r>
                <a:rPr sz="1400" b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ternalism</a:t>
              </a:r>
              <a:r>
                <a:rPr lang="fr-CH" sz="1400" b="1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o</a:t>
              </a:r>
              <a:endParaRPr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endParaRPr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lang="de-DE" sz="14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La </a:t>
              </a:r>
              <a:r>
                <a:rPr lang="de-DE" sz="14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cosa</a:t>
              </a:r>
              <a:r>
                <a:rPr lang="de-DE" sz="14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</a:t>
              </a:r>
              <a:r>
                <a:rPr lang="de-DE" sz="14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è</a:t>
              </a:r>
              <a:r>
                <a:rPr lang="de-DE" sz="14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al di </a:t>
              </a:r>
              <a:r>
                <a:rPr lang="de-DE" sz="14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fuori</a:t>
              </a:r>
              <a:r>
                <a:rPr lang="de-DE" sz="1400" dirty="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 del </a:t>
              </a:r>
              <a:r>
                <a:rPr lang="de-DE" sz="1400" dirty="0" err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cranio</a:t>
              </a:r>
              <a:endParaRPr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391161" y="5626876"/>
            <a:ext cx="15676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/>
              <a:t>Zachar &amp; Kendler,, 2007</a:t>
            </a:r>
          </a:p>
        </p:txBody>
      </p:sp>
    </p:spTree>
    <p:extLst>
      <p:ext uri="{BB962C8B-B14F-4D97-AF65-F5344CB8AC3E}">
        <p14:creationId xmlns:p14="http://schemas.microsoft.com/office/powerpoint/2010/main" val="5444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 animBg="1" advAuto="0"/>
      <p:bldP spid="435" grpId="0" animBg="1" advAuto="0"/>
      <p:bldP spid="438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59" name="Shape 459"/>
          <p:cNvSpPr/>
          <p:nvPr/>
        </p:nvSpPr>
        <p:spPr>
          <a:xfrm>
            <a:off x="885596" y="404664"/>
            <a:ext cx="7937501" cy="1323439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4000" b="1" dirty="0" err="1">
                <a:solidFill>
                  <a:srgbClr val="7F7F7F"/>
                </a:solidFill>
              </a:rPr>
              <a:t>Fare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una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diagnosi</a:t>
            </a:r>
            <a:r>
              <a:rPr lang="de-DE" sz="4000" b="1" dirty="0">
                <a:solidFill>
                  <a:srgbClr val="7F7F7F"/>
                </a:solidFill>
              </a:rPr>
              <a:t> non </a:t>
            </a:r>
            <a:r>
              <a:rPr lang="de-DE" sz="4000" b="1" dirty="0" err="1">
                <a:solidFill>
                  <a:srgbClr val="7F7F7F"/>
                </a:solidFill>
              </a:rPr>
              <a:t>è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un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affare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privato</a:t>
            </a:r>
            <a:r>
              <a:rPr lang="de-DE" sz="4000" b="1" dirty="0">
                <a:solidFill>
                  <a:srgbClr val="7F7F7F"/>
                </a:solidFill>
              </a:rPr>
              <a:t>!</a:t>
            </a:r>
            <a:endParaRPr sz="4000" b="1" dirty="0">
              <a:solidFill>
                <a:srgbClr val="7F7F7F"/>
              </a:solidFill>
            </a:endParaRPr>
          </a:p>
        </p:txBody>
      </p:sp>
      <p:sp>
        <p:nvSpPr>
          <p:cNvPr id="460" name="Shape 460"/>
          <p:cNvSpPr/>
          <p:nvPr/>
        </p:nvSpPr>
        <p:spPr>
          <a:xfrm>
            <a:off x="4422866" y="1952741"/>
            <a:ext cx="4330701" cy="367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ct val="13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400" dirty="0" err="1">
                <a:cs typeface="Arial" pitchFamily="34" charset="0"/>
                <a:sym typeface="Arial"/>
              </a:rPr>
              <a:t>Clinico</a:t>
            </a:r>
            <a:r>
              <a:rPr lang="de-DE" sz="1400" dirty="0">
                <a:cs typeface="Arial" pitchFamily="34" charset="0"/>
                <a:sym typeface="Arial"/>
              </a:rPr>
              <a:t>: </a:t>
            </a:r>
            <a:r>
              <a:rPr lang="de-DE" sz="1400" dirty="0" err="1">
                <a:cs typeface="Arial" pitchFamily="34" charset="0"/>
                <a:sym typeface="Arial"/>
              </a:rPr>
              <a:t>caratterizza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esperienza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malattia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come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esempio</a:t>
            </a:r>
            <a:r>
              <a:rPr lang="de-DE" sz="1400" dirty="0">
                <a:cs typeface="Arial" pitchFamily="34" charset="0"/>
                <a:sym typeface="Arial"/>
              </a:rPr>
              <a:t> di </a:t>
            </a:r>
            <a:r>
              <a:rPr lang="de-DE" sz="1400" dirty="0" err="1">
                <a:cs typeface="Arial" pitchFamily="34" charset="0"/>
                <a:sym typeface="Arial"/>
              </a:rPr>
              <a:t>un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fenomeno</a:t>
            </a:r>
            <a:r>
              <a:rPr lang="de-DE" sz="1400" dirty="0">
                <a:cs typeface="Arial" pitchFamily="34" charset="0"/>
                <a:sym typeface="Arial"/>
              </a:rPr>
              <a:t> più </a:t>
            </a:r>
            <a:r>
              <a:rPr lang="de-DE" sz="1400" dirty="0" err="1">
                <a:cs typeface="Arial" pitchFamily="34" charset="0"/>
                <a:sym typeface="Arial"/>
              </a:rPr>
              <a:t>generale</a:t>
            </a:r>
            <a:endParaRPr lang="de-DE" sz="1400" dirty="0">
              <a:cs typeface="Arial" pitchFamily="34" charset="0"/>
              <a:sym typeface="Arial"/>
            </a:endParaRPr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400" dirty="0">
                <a:cs typeface="Arial" pitchFamily="34" charset="0"/>
                <a:sym typeface="Arial"/>
              </a:rPr>
              <a:t>Non più </a:t>
            </a:r>
            <a:r>
              <a:rPr lang="de-DE" sz="1400" dirty="0" err="1">
                <a:cs typeface="Arial" pitchFamily="34" charset="0"/>
                <a:sym typeface="Arial"/>
              </a:rPr>
              <a:t>una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visione</a:t>
            </a:r>
            <a:r>
              <a:rPr lang="de-DE" sz="1400" dirty="0">
                <a:cs typeface="Arial" pitchFamily="34" charset="0"/>
                <a:sym typeface="Arial"/>
              </a:rPr>
              <a:t> della </a:t>
            </a:r>
            <a:r>
              <a:rPr lang="de-DE" sz="1400" dirty="0" err="1">
                <a:cs typeface="Arial" pitchFamily="34" charset="0"/>
                <a:sym typeface="Arial"/>
              </a:rPr>
              <a:t>malattia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come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un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fenomeno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unico</a:t>
            </a:r>
            <a:r>
              <a:rPr lang="de-DE" sz="1400" dirty="0">
                <a:cs typeface="Arial" pitchFamily="34" charset="0"/>
                <a:sym typeface="Arial"/>
              </a:rPr>
              <a:t>, </a:t>
            </a:r>
            <a:r>
              <a:rPr lang="de-DE" sz="1400" dirty="0" err="1">
                <a:cs typeface="Arial" pitchFamily="34" charset="0"/>
                <a:sym typeface="Arial"/>
              </a:rPr>
              <a:t>singolare</a:t>
            </a:r>
            <a:endParaRPr lang="de-DE" sz="1400" dirty="0">
              <a:cs typeface="Arial" pitchFamily="34" charset="0"/>
              <a:sym typeface="Arial"/>
            </a:endParaRPr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400" dirty="0" err="1">
                <a:cs typeface="Arial" pitchFamily="34" charset="0"/>
                <a:sym typeface="Arial"/>
              </a:rPr>
              <a:t>Attenzione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su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ciò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che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è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condiviso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con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gli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altri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e</a:t>
            </a:r>
            <a:r>
              <a:rPr lang="de-DE" sz="1400" dirty="0">
                <a:cs typeface="Arial" pitchFamily="34" charset="0"/>
                <a:sym typeface="Arial"/>
              </a:rPr>
              <a:t> non </a:t>
            </a:r>
            <a:r>
              <a:rPr lang="de-DE" sz="1400" dirty="0" err="1">
                <a:cs typeface="Arial" pitchFamily="34" charset="0"/>
                <a:sym typeface="Arial"/>
              </a:rPr>
              <a:t>su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ciò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che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è</a:t>
            </a:r>
            <a:r>
              <a:rPr lang="de-DE" sz="1400" dirty="0">
                <a:cs typeface="Arial" pitchFamily="34" charset="0"/>
                <a:sym typeface="Arial"/>
              </a:rPr>
              <a:t> individuale</a:t>
            </a:r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400" dirty="0" err="1">
                <a:cs typeface="Arial" pitchFamily="34" charset="0"/>
                <a:sym typeface="Arial"/>
              </a:rPr>
              <a:t>Riduzione</a:t>
            </a:r>
            <a:r>
              <a:rPr lang="de-DE" sz="1400" dirty="0">
                <a:cs typeface="Arial" pitchFamily="34" charset="0"/>
                <a:sym typeface="Arial"/>
              </a:rPr>
              <a:t> di </a:t>
            </a:r>
            <a:r>
              <a:rPr lang="de-DE" sz="1400" dirty="0" err="1">
                <a:cs typeface="Arial" pitchFamily="34" charset="0"/>
                <a:sym typeface="Arial"/>
              </a:rPr>
              <a:t>un'entità</a:t>
            </a:r>
            <a:r>
              <a:rPr lang="de-DE" sz="1400" dirty="0">
                <a:cs typeface="Arial" pitchFamily="34" charset="0"/>
                <a:sym typeface="Arial"/>
              </a:rPr>
              <a:t> più </a:t>
            </a:r>
            <a:r>
              <a:rPr lang="de-DE" sz="1400" dirty="0" err="1">
                <a:cs typeface="Arial" pitchFamily="34" charset="0"/>
                <a:sym typeface="Arial"/>
              </a:rPr>
              <a:t>complesso</a:t>
            </a:r>
            <a:r>
              <a:rPr lang="de-DE" sz="1400" dirty="0">
                <a:cs typeface="Arial" pitchFamily="34" charset="0"/>
                <a:sym typeface="Arial"/>
              </a:rPr>
              <a:t> in </a:t>
            </a:r>
            <a:r>
              <a:rPr lang="de-DE" sz="1400" dirty="0" err="1">
                <a:cs typeface="Arial" pitchFamily="34" charset="0"/>
                <a:sym typeface="Arial"/>
              </a:rPr>
              <a:t>una</a:t>
            </a:r>
            <a:r>
              <a:rPr lang="de-DE" sz="1400" dirty="0">
                <a:cs typeface="Arial" pitchFamily="34" charset="0"/>
                <a:sym typeface="Arial"/>
              </a:rPr>
              <a:t> più semplice (</a:t>
            </a:r>
            <a:r>
              <a:rPr lang="de-DE" sz="1400" dirty="0" err="1">
                <a:cs typeface="Arial" pitchFamily="34" charset="0"/>
                <a:sym typeface="Arial"/>
              </a:rPr>
              <a:t>denominazione</a:t>
            </a:r>
            <a:r>
              <a:rPr lang="de-DE" sz="1400" dirty="0">
                <a:cs typeface="Arial" pitchFamily="34" charset="0"/>
                <a:sym typeface="Arial"/>
              </a:rPr>
              <a:t>)</a:t>
            </a:r>
            <a:endParaRPr sz="1400" dirty="0">
              <a:cs typeface="Arial" pitchFamily="34" charset="0"/>
              <a:sym typeface="Arial"/>
            </a:endParaRPr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400" dirty="0">
                <a:cs typeface="Arial" pitchFamily="34" charset="0"/>
                <a:sym typeface="Arial"/>
              </a:rPr>
              <a:t>Cosa personale </a:t>
            </a:r>
            <a:r>
              <a:rPr lang="de-DE" sz="1400" dirty="0" err="1">
                <a:cs typeface="Arial" pitchFamily="34" charset="0"/>
                <a:sym typeface="Arial"/>
              </a:rPr>
              <a:t>e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unica</a:t>
            </a:r>
            <a:r>
              <a:rPr sz="1400" dirty="0">
                <a:cs typeface="Arial" pitchFamily="34" charset="0"/>
                <a:sym typeface="Arial"/>
              </a:rPr>
              <a:t>➛ </a:t>
            </a:r>
            <a:r>
              <a:rPr lang="de-DE" sz="1400" dirty="0" err="1">
                <a:cs typeface="Arial" pitchFamily="34" charset="0"/>
                <a:sym typeface="Arial"/>
              </a:rPr>
              <a:t>cosa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pubblica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e</a:t>
            </a:r>
            <a:r>
              <a:rPr lang="de-DE" sz="1400" dirty="0">
                <a:cs typeface="Arial" pitchFamily="34" charset="0"/>
                <a:sym typeface="Arial"/>
              </a:rPr>
              <a:t> </a:t>
            </a:r>
            <a:r>
              <a:rPr lang="de-DE" sz="1400" dirty="0" err="1">
                <a:cs typeface="Arial" pitchFamily="34" charset="0"/>
                <a:sym typeface="Arial"/>
              </a:rPr>
              <a:t>consensuale</a:t>
            </a:r>
            <a:endParaRPr sz="1400" dirty="0">
              <a:cs typeface="Arial" pitchFamily="34" charset="0"/>
              <a:sym typeface="Arial"/>
            </a:endParaRPr>
          </a:p>
        </p:txBody>
      </p:sp>
      <p:grpSp>
        <p:nvGrpSpPr>
          <p:cNvPr id="464" name="Group 464"/>
          <p:cNvGrpSpPr/>
          <p:nvPr/>
        </p:nvGrpSpPr>
        <p:grpSpPr>
          <a:xfrm>
            <a:off x="628700" y="2500941"/>
            <a:ext cx="3586670" cy="2628901"/>
            <a:chOff x="-215900" y="-139700"/>
            <a:chExt cx="3586668" cy="2628900"/>
          </a:xfrm>
          <a:effectLst/>
        </p:grpSpPr>
        <p:pic>
          <p:nvPicPr>
            <p:cNvPr id="463" name="image10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154869" cy="2070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2" name="Bild 46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215900" y="-139700"/>
              <a:ext cx="3586669" cy="2628900"/>
            </a:xfrm>
            <a:prstGeom prst="rect">
              <a:avLst/>
            </a:prstGeom>
            <a:effectLst/>
          </p:spPr>
        </p:pic>
      </p:grpSp>
      <p:sp>
        <p:nvSpPr>
          <p:cNvPr id="10" name="Textfeld 9"/>
          <p:cNvSpPr txBox="1"/>
          <p:nvPr/>
        </p:nvSpPr>
        <p:spPr>
          <a:xfrm>
            <a:off x="345594" y="5626876"/>
            <a:ext cx="8328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/>
              <a:t>Sadler, 2005</a:t>
            </a:r>
          </a:p>
        </p:txBody>
      </p:sp>
    </p:spTree>
    <p:extLst>
      <p:ext uri="{BB962C8B-B14F-4D97-AF65-F5344CB8AC3E}">
        <p14:creationId xmlns:p14="http://schemas.microsoft.com/office/powerpoint/2010/main" val="36378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 advAuto="0"/>
      <p:bldP spid="460" grpId="0" build="p" bldLvl="5" animBg="1" advAuto="0"/>
      <p:bldP spid="464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73" name="Shape 473"/>
          <p:cNvSpPr/>
          <p:nvPr/>
        </p:nvSpPr>
        <p:spPr>
          <a:xfrm>
            <a:off x="881062" y="1913611"/>
            <a:ext cx="7823201" cy="353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30000"/>
              </a:lnSpc>
              <a:spcAft>
                <a:spcPts val="4200"/>
              </a:spcAft>
              <a:buClr>
                <a:srgbClr val="EA81E9"/>
              </a:buClr>
              <a:buFont typeface="Arial"/>
              <a:buChar char="•"/>
            </a:pPr>
            <a:r>
              <a:rPr lang="de-DE" dirty="0" err="1">
                <a:cs typeface="Arial" pitchFamily="34" charset="0"/>
                <a:sym typeface="Arial"/>
              </a:rPr>
              <a:t>Diagnosi</a:t>
            </a:r>
            <a:r>
              <a:rPr lang="de-DE" dirty="0">
                <a:cs typeface="Arial" pitchFamily="34" charset="0"/>
                <a:sym typeface="Arial"/>
              </a:rPr>
              <a:t> = </a:t>
            </a:r>
            <a:r>
              <a:rPr lang="de-DE" dirty="0" err="1">
                <a:cs typeface="Arial" pitchFamily="34" charset="0"/>
                <a:sym typeface="Arial"/>
              </a:rPr>
              <a:t>rivelazione</a:t>
            </a:r>
            <a:r>
              <a:rPr lang="de-DE" dirty="0">
                <a:cs typeface="Arial" pitchFamily="34" charset="0"/>
                <a:sym typeface="Arial"/>
              </a:rPr>
              <a:t> di </a:t>
            </a:r>
            <a:r>
              <a:rPr lang="de-DE" dirty="0" err="1">
                <a:cs typeface="Arial" pitchFamily="34" charset="0"/>
                <a:sym typeface="Arial"/>
              </a:rPr>
              <a:t>ciò</a:t>
            </a:r>
            <a:r>
              <a:rPr lang="de-DE" dirty="0">
                <a:cs typeface="Arial" pitchFamily="34" charset="0"/>
                <a:sym typeface="Arial"/>
              </a:rPr>
              <a:t> </a:t>
            </a:r>
            <a:r>
              <a:rPr lang="de-DE" dirty="0" err="1">
                <a:cs typeface="Arial" pitchFamily="34" charset="0"/>
                <a:sym typeface="Arial"/>
              </a:rPr>
              <a:t>che</a:t>
            </a:r>
            <a:r>
              <a:rPr lang="de-DE" dirty="0">
                <a:cs typeface="Arial" pitchFamily="34" charset="0"/>
                <a:sym typeface="Arial"/>
              </a:rPr>
              <a:t> </a:t>
            </a:r>
            <a:r>
              <a:rPr lang="de-DE" dirty="0" err="1">
                <a:cs typeface="Arial" pitchFamily="34" charset="0"/>
                <a:sym typeface="Arial"/>
              </a:rPr>
              <a:t>è</a:t>
            </a:r>
            <a:r>
              <a:rPr lang="de-DE" dirty="0">
                <a:cs typeface="Arial" pitchFamily="34" charset="0"/>
                <a:sym typeface="Arial"/>
              </a:rPr>
              <a:t> </a:t>
            </a:r>
            <a:r>
              <a:rPr lang="de-DE" dirty="0" err="1">
                <a:cs typeface="Arial" pitchFamily="34" charset="0"/>
                <a:sym typeface="Arial"/>
              </a:rPr>
              <a:t>oscuro</a:t>
            </a:r>
            <a:r>
              <a:rPr lang="de-DE" dirty="0">
                <a:cs typeface="Arial" pitchFamily="34" charset="0"/>
                <a:sym typeface="Arial"/>
              </a:rPr>
              <a:t>, </a:t>
            </a:r>
            <a:r>
              <a:rPr lang="de-DE" dirty="0" err="1">
                <a:cs typeface="Arial" pitchFamily="34" charset="0"/>
                <a:sym typeface="Arial"/>
              </a:rPr>
              <a:t>nascosto</a:t>
            </a:r>
            <a:r>
              <a:rPr lang="de-DE" dirty="0">
                <a:cs typeface="Arial" pitchFamily="34" charset="0"/>
                <a:sym typeface="Arial"/>
              </a:rPr>
              <a:t>, non </a:t>
            </a:r>
            <a:r>
              <a:rPr lang="de-DE" dirty="0" err="1">
                <a:cs typeface="Arial" pitchFamily="34" charset="0"/>
                <a:sym typeface="Arial"/>
              </a:rPr>
              <a:t>ovvio</a:t>
            </a:r>
            <a:endParaRPr lang="de-DE" dirty="0">
              <a:cs typeface="Arial" pitchFamily="34" charset="0"/>
              <a:sym typeface="Arial"/>
            </a:endParaRPr>
          </a:p>
          <a:p>
            <a:pPr marL="800100" lvl="1" indent="-342900">
              <a:lnSpc>
                <a:spcPct val="130000"/>
              </a:lnSpc>
              <a:spcAft>
                <a:spcPts val="4200"/>
              </a:spcAft>
              <a:buClr>
                <a:srgbClr val="EA81E9"/>
              </a:buClr>
              <a:buFont typeface="Arial"/>
              <a:buChar char="•"/>
            </a:pPr>
            <a:r>
              <a:rPr dirty="0">
                <a:cs typeface="Arial" pitchFamily="34" charset="0"/>
                <a:sym typeface="Arial"/>
              </a:rPr>
              <a:t>A</a:t>
            </a:r>
            <a:r>
              <a:rPr lang="fr-CH" dirty="0">
                <a:cs typeface="Arial" pitchFamily="34" charset="0"/>
                <a:sym typeface="Arial"/>
              </a:rPr>
              <a:t>l</a:t>
            </a:r>
            <a:r>
              <a:rPr dirty="0">
                <a:cs typeface="Arial" pitchFamily="34" charset="0"/>
                <a:sym typeface="Arial"/>
              </a:rPr>
              <a:t> pa</a:t>
            </a:r>
            <a:r>
              <a:rPr lang="fr-CH" dirty="0">
                <a:cs typeface="Arial" pitchFamily="34" charset="0"/>
                <a:sym typeface="Arial"/>
              </a:rPr>
              <a:t>z</a:t>
            </a:r>
            <a:r>
              <a:rPr dirty="0">
                <a:cs typeface="Arial" pitchFamily="34" charset="0"/>
                <a:sym typeface="Arial"/>
              </a:rPr>
              <a:t>ient</a:t>
            </a:r>
            <a:r>
              <a:rPr lang="fr-CH" dirty="0">
                <a:cs typeface="Arial" pitchFamily="34" charset="0"/>
                <a:sym typeface="Arial"/>
              </a:rPr>
              <a:t>e</a:t>
            </a:r>
            <a:endParaRPr dirty="0">
              <a:cs typeface="Arial" pitchFamily="34" charset="0"/>
              <a:sym typeface="Arial"/>
            </a:endParaRPr>
          </a:p>
          <a:p>
            <a:pPr marL="800100" lvl="1" indent="-342900">
              <a:spcBef>
                <a:spcPts val="600"/>
              </a:spcBef>
              <a:spcAft>
                <a:spcPts val="4200"/>
              </a:spcAft>
              <a:buClr>
                <a:srgbClr val="EA81E9"/>
              </a:buClr>
              <a:buFont typeface="Arial"/>
              <a:buChar char="•"/>
            </a:pPr>
            <a:r>
              <a:rPr lang="fr-CH" dirty="0">
                <a:cs typeface="Arial" pitchFamily="34" charset="0"/>
                <a:sym typeface="Arial"/>
              </a:rPr>
              <a:t>Agli altri</a:t>
            </a:r>
            <a:endParaRPr dirty="0">
              <a:cs typeface="Arial" pitchFamily="34" charset="0"/>
              <a:sym typeface="Arial"/>
            </a:endParaRPr>
          </a:p>
        </p:txBody>
      </p:sp>
      <p:pic>
        <p:nvPicPr>
          <p:cNvPr id="475" name="image1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788024" y="3140967"/>
            <a:ext cx="2759748" cy="2304257"/>
          </a:xfrm>
          <a:prstGeom prst="rect">
            <a:avLst/>
          </a:prstGeom>
          <a:ln w="12700">
            <a:round/>
          </a:ln>
        </p:spPr>
      </p:pic>
      <p:sp>
        <p:nvSpPr>
          <p:cNvPr id="476" name="Shape 476"/>
          <p:cNvSpPr/>
          <p:nvPr/>
        </p:nvSpPr>
        <p:spPr>
          <a:xfrm>
            <a:off x="857224" y="623081"/>
            <a:ext cx="7937501" cy="707886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4000" b="1" dirty="0">
                <a:solidFill>
                  <a:srgbClr val="7F7F7F"/>
                </a:solidFill>
              </a:rPr>
              <a:t>La </a:t>
            </a:r>
            <a:r>
              <a:rPr lang="de-DE" sz="4000" b="1" dirty="0" err="1">
                <a:solidFill>
                  <a:srgbClr val="7F7F7F"/>
                </a:solidFill>
              </a:rPr>
              <a:t>diagnosi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rivela</a:t>
            </a:r>
            <a:r>
              <a:rPr lang="de-DE" sz="4000" b="1" dirty="0">
                <a:solidFill>
                  <a:srgbClr val="7F7F7F"/>
                </a:solidFill>
              </a:rPr>
              <a:t>...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92640" y="5583454"/>
            <a:ext cx="976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/>
              <a:t>Sadler, 2005</a:t>
            </a:r>
          </a:p>
        </p:txBody>
      </p:sp>
    </p:spTree>
    <p:extLst>
      <p:ext uri="{BB962C8B-B14F-4D97-AF65-F5344CB8AC3E}">
        <p14:creationId xmlns:p14="http://schemas.microsoft.com/office/powerpoint/2010/main" val="286638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droppedImage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767" y="3048000"/>
            <a:ext cx="1378633" cy="927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" name="Group 58"/>
          <p:cNvGrpSpPr/>
          <p:nvPr/>
        </p:nvGrpSpPr>
        <p:grpSpPr>
          <a:xfrm>
            <a:off x="812800" y="2209799"/>
            <a:ext cx="1752797" cy="1765301"/>
            <a:chOff x="0" y="0"/>
            <a:chExt cx="1752796" cy="1765299"/>
          </a:xfrm>
        </p:grpSpPr>
        <p:pic>
          <p:nvPicPr>
            <p:cNvPr id="56" name="droppedImage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65200"/>
              <a:ext cx="1752797" cy="800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" name="Shape 57"/>
            <p:cNvSpPr/>
            <p:nvPr/>
          </p:nvSpPr>
          <p:spPr>
            <a:xfrm>
              <a:off x="438106" y="0"/>
              <a:ext cx="859570" cy="499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Alfred</a:t>
              </a:r>
            </a:p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Hitchcock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5967432" y="2209799"/>
            <a:ext cx="1574801" cy="1766382"/>
            <a:chOff x="0" y="0"/>
            <a:chExt cx="1574800" cy="1766380"/>
          </a:xfrm>
        </p:grpSpPr>
        <p:pic>
          <p:nvPicPr>
            <p:cNvPr id="59" name="droppedImage.png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81631"/>
              <a:ext cx="1574801" cy="1084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" name="Shape 60"/>
            <p:cNvSpPr/>
            <p:nvPr/>
          </p:nvSpPr>
          <p:spPr>
            <a:xfrm>
              <a:off x="495553" y="0"/>
              <a:ext cx="592870" cy="499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David</a:t>
              </a:r>
            </a:p>
            <a:p>
              <a:pPr lvl="0"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800"/>
              </a:pPr>
              <a:r>
                <a: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rPr>
                <a:t>Lynch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35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 advAuto="0"/>
      <p:bldP spid="58" grpId="0" animBg="1" advAuto="0"/>
      <p:bldP spid="61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520" name="Shape 520"/>
          <p:cNvSpPr/>
          <p:nvPr/>
        </p:nvSpPr>
        <p:spPr>
          <a:xfrm>
            <a:off x="855662" y="623081"/>
            <a:ext cx="7937501" cy="707886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4000" b="1" dirty="0" err="1">
                <a:solidFill>
                  <a:srgbClr val="7F7F7F"/>
                </a:solidFill>
              </a:rPr>
              <a:t>Diagnosi</a:t>
            </a:r>
            <a:r>
              <a:rPr lang="de-DE" sz="4000" b="1" dirty="0">
                <a:solidFill>
                  <a:srgbClr val="7F7F7F"/>
                </a:solidFill>
              </a:rPr>
              <a:t> = </a:t>
            </a:r>
            <a:r>
              <a:rPr lang="de-DE" sz="4000" b="1" dirty="0" err="1">
                <a:solidFill>
                  <a:srgbClr val="7F7F7F"/>
                </a:solidFill>
              </a:rPr>
              <a:t>esercizio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potere</a:t>
            </a:r>
            <a:endParaRPr sz="4000" b="1" dirty="0">
              <a:solidFill>
                <a:srgbClr val="7F7F7F"/>
              </a:solidFill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855662" y="1484784"/>
            <a:ext cx="770593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600" dirty="0" err="1">
                <a:cs typeface="Arial" pitchFamily="34" charset="0"/>
                <a:sym typeface="Arial"/>
              </a:rPr>
              <a:t>Rimborso</a:t>
            </a:r>
            <a:r>
              <a:rPr lang="de-DE" sz="1600" dirty="0">
                <a:cs typeface="Arial" pitchFamily="34" charset="0"/>
                <a:sym typeface="Arial"/>
              </a:rPr>
              <a:t> </a:t>
            </a:r>
            <a:r>
              <a:rPr lang="de-DE" sz="1600" dirty="0" err="1">
                <a:cs typeface="Arial" pitchFamily="34" charset="0"/>
                <a:sym typeface="Arial"/>
              </a:rPr>
              <a:t>assicurativo</a:t>
            </a:r>
            <a:endParaRPr lang="de-DE" sz="1600" dirty="0">
              <a:cs typeface="Arial" pitchFamily="34" charset="0"/>
              <a:sym typeface="Arial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600" dirty="0" err="1">
                <a:cs typeface="Arial" pitchFamily="34" charset="0"/>
                <a:sym typeface="Arial"/>
              </a:rPr>
              <a:t>Decisioni</a:t>
            </a:r>
            <a:r>
              <a:rPr lang="de-DE" sz="1600" dirty="0">
                <a:cs typeface="Arial" pitchFamily="34" charset="0"/>
                <a:sym typeface="Arial"/>
              </a:rPr>
              <a:t> </a:t>
            </a:r>
            <a:r>
              <a:rPr lang="de-DE" sz="1600" dirty="0" err="1">
                <a:cs typeface="Arial" pitchFamily="34" charset="0"/>
                <a:sym typeface="Arial"/>
              </a:rPr>
              <a:t>riguardo</a:t>
            </a:r>
            <a:r>
              <a:rPr lang="de-DE" sz="1600" dirty="0">
                <a:cs typeface="Arial" pitchFamily="34" charset="0"/>
                <a:sym typeface="Arial"/>
              </a:rPr>
              <a:t> </a:t>
            </a:r>
            <a:r>
              <a:rPr lang="de-DE" sz="1600" dirty="0" err="1">
                <a:cs typeface="Arial" pitchFamily="34" charset="0"/>
                <a:sym typeface="Arial"/>
              </a:rPr>
              <a:t>invalidità</a:t>
            </a:r>
            <a:endParaRPr lang="de-DE" sz="1600" dirty="0">
              <a:cs typeface="Arial" pitchFamily="34" charset="0"/>
              <a:sym typeface="Arial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600" dirty="0" err="1">
                <a:cs typeface="Arial" pitchFamily="34" charset="0"/>
                <a:sym typeface="Arial"/>
              </a:rPr>
              <a:t>Responsabilità</a:t>
            </a:r>
            <a:r>
              <a:rPr lang="de-DE" sz="1600" dirty="0">
                <a:cs typeface="Arial" pitchFamily="34" charset="0"/>
                <a:sym typeface="Arial"/>
              </a:rPr>
              <a:t> </a:t>
            </a:r>
            <a:r>
              <a:rPr lang="de-DE" sz="1600" dirty="0" err="1">
                <a:cs typeface="Arial" pitchFamily="34" charset="0"/>
                <a:sym typeface="Arial"/>
              </a:rPr>
              <a:t>professionali</a:t>
            </a:r>
            <a:endParaRPr lang="de-DE" sz="1600" dirty="0">
              <a:cs typeface="Arial" pitchFamily="34" charset="0"/>
              <a:sym typeface="Arial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600" dirty="0" err="1">
                <a:cs typeface="Arial" pitchFamily="34" charset="0"/>
                <a:sym typeface="Arial"/>
              </a:rPr>
              <a:t>Ammissibilità</a:t>
            </a:r>
            <a:r>
              <a:rPr lang="de-DE" sz="1600" dirty="0">
                <a:cs typeface="Arial" pitchFamily="34" charset="0"/>
                <a:sym typeface="Arial"/>
              </a:rPr>
              <a:t> ai </a:t>
            </a:r>
            <a:r>
              <a:rPr lang="de-DE" sz="1600" dirty="0" err="1">
                <a:cs typeface="Arial" pitchFamily="34" charset="0"/>
                <a:sym typeface="Arial"/>
              </a:rPr>
              <a:t>programmi</a:t>
            </a:r>
            <a:r>
              <a:rPr lang="de-DE" sz="1600" dirty="0">
                <a:cs typeface="Arial" pitchFamily="34" charset="0"/>
                <a:sym typeface="Arial"/>
              </a:rPr>
              <a:t> </a:t>
            </a:r>
            <a:r>
              <a:rPr lang="de-DE" sz="1600" dirty="0" err="1">
                <a:cs typeface="Arial" pitchFamily="34" charset="0"/>
                <a:sym typeface="Arial"/>
              </a:rPr>
              <a:t>terapeutici</a:t>
            </a:r>
            <a:endParaRPr lang="de-DE" sz="1600" dirty="0">
              <a:cs typeface="Arial" pitchFamily="34" charset="0"/>
              <a:sym typeface="Arial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600" dirty="0">
                <a:cs typeface="Arial" pitchFamily="34" charset="0"/>
                <a:sym typeface="Arial"/>
              </a:rPr>
              <a:t>Nel </a:t>
            </a:r>
            <a:r>
              <a:rPr lang="de-DE" sz="1600" dirty="0" err="1">
                <a:cs typeface="Arial" pitchFamily="34" charset="0"/>
                <a:sym typeface="Arial"/>
              </a:rPr>
              <a:t>contesto</a:t>
            </a:r>
            <a:r>
              <a:rPr lang="de-DE" sz="1600" dirty="0">
                <a:cs typeface="Arial" pitchFamily="34" charset="0"/>
                <a:sym typeface="Arial"/>
              </a:rPr>
              <a:t> </a:t>
            </a:r>
            <a:r>
              <a:rPr lang="de-DE" sz="1600" dirty="0" err="1">
                <a:cs typeface="Arial" pitchFamily="34" charset="0"/>
                <a:sym typeface="Arial"/>
              </a:rPr>
              <a:t>americano</a:t>
            </a:r>
            <a:r>
              <a:rPr sz="1600" dirty="0">
                <a:cs typeface="Arial" pitchFamily="34" charset="0"/>
                <a:sym typeface="Arial"/>
              </a:rPr>
              <a:t>: </a:t>
            </a:r>
            <a:r>
              <a:rPr lang="de-DE" sz="1600" dirty="0" err="1">
                <a:cs typeface="Arial" pitchFamily="34" charset="0"/>
                <a:sym typeface="Arial"/>
              </a:rPr>
              <a:t>rimborso</a:t>
            </a:r>
            <a:r>
              <a:rPr lang="de-DE" sz="1600" dirty="0">
                <a:cs typeface="Arial" pitchFamily="34" charset="0"/>
                <a:sym typeface="Arial"/>
              </a:rPr>
              <a:t> </a:t>
            </a:r>
            <a:r>
              <a:rPr lang="de-DE" sz="1600" dirty="0" err="1">
                <a:cs typeface="Arial" pitchFamily="34" charset="0"/>
                <a:sym typeface="Arial"/>
              </a:rPr>
              <a:t>relativo</a:t>
            </a:r>
            <a:r>
              <a:rPr lang="de-DE" sz="1600" dirty="0">
                <a:cs typeface="Arial" pitchFamily="34" charset="0"/>
                <a:sym typeface="Arial"/>
              </a:rPr>
              <a:t> alla </a:t>
            </a:r>
            <a:r>
              <a:rPr lang="de-DE" sz="1600" dirty="0" err="1">
                <a:cs typeface="Arial" pitchFamily="34" charset="0"/>
                <a:sym typeface="Arial"/>
              </a:rPr>
              <a:t>diagnosi</a:t>
            </a:r>
            <a:r>
              <a:rPr sz="1600" dirty="0">
                <a:cs typeface="Arial" pitchFamily="34" charset="0"/>
                <a:sym typeface="Arial"/>
              </a:rPr>
              <a:t> </a:t>
            </a:r>
          </a:p>
          <a:p>
            <a:pPr marL="1200150" lvl="2" indent="-285750">
              <a:lnSpc>
                <a:spcPct val="13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600" dirty="0">
                <a:cs typeface="Arial" pitchFamily="34" charset="0"/>
                <a:sym typeface="Arial"/>
              </a:rPr>
              <a:t>Senza </a:t>
            </a:r>
            <a:r>
              <a:rPr lang="de-DE" sz="1600" dirty="0" err="1">
                <a:cs typeface="Arial" pitchFamily="34" charset="0"/>
                <a:sym typeface="Arial"/>
              </a:rPr>
              <a:t>definizione</a:t>
            </a:r>
            <a:r>
              <a:rPr lang="de-DE" sz="1600" dirty="0">
                <a:cs typeface="Arial" pitchFamily="34" charset="0"/>
                <a:sym typeface="Arial"/>
              </a:rPr>
              <a:t> di </a:t>
            </a:r>
            <a:r>
              <a:rPr lang="de-DE" sz="1600" dirty="0" err="1">
                <a:cs typeface="Arial" pitchFamily="34" charset="0"/>
                <a:sym typeface="Arial"/>
              </a:rPr>
              <a:t>una</a:t>
            </a:r>
            <a:r>
              <a:rPr lang="de-DE" sz="1600" dirty="0">
                <a:cs typeface="Arial" pitchFamily="34" charset="0"/>
                <a:sym typeface="Arial"/>
              </a:rPr>
              <a:t> </a:t>
            </a:r>
            <a:r>
              <a:rPr lang="de-DE" sz="1600" dirty="0" err="1">
                <a:cs typeface="Arial" pitchFamily="34" charset="0"/>
                <a:sym typeface="Arial"/>
              </a:rPr>
              <a:t>soglia</a:t>
            </a:r>
            <a:r>
              <a:rPr lang="de-DE" sz="1600" dirty="0">
                <a:cs typeface="Arial" pitchFamily="34" charset="0"/>
                <a:sym typeface="Arial"/>
              </a:rPr>
              <a:t> per </a:t>
            </a:r>
            <a:r>
              <a:rPr lang="de-DE" sz="1600" dirty="0" err="1">
                <a:cs typeface="Arial" pitchFamily="34" charset="0"/>
                <a:sym typeface="Arial"/>
              </a:rPr>
              <a:t>ciascun</a:t>
            </a:r>
            <a:r>
              <a:rPr lang="de-DE" sz="1600" dirty="0">
                <a:cs typeface="Arial" pitchFamily="34" charset="0"/>
                <a:sym typeface="Arial"/>
              </a:rPr>
              <a:t> </a:t>
            </a:r>
            <a:r>
              <a:rPr lang="de-DE" sz="1600" dirty="0" err="1">
                <a:cs typeface="Arial" pitchFamily="34" charset="0"/>
                <a:sym typeface="Arial"/>
              </a:rPr>
              <a:t>criterio</a:t>
            </a:r>
            <a:r>
              <a:rPr lang="de-DE" sz="1600" dirty="0">
                <a:cs typeface="Arial" pitchFamily="34" charset="0"/>
                <a:sym typeface="Arial"/>
              </a:rPr>
              <a:t> si </a:t>
            </a:r>
            <a:r>
              <a:rPr lang="de-DE" sz="1600" dirty="0" err="1">
                <a:cs typeface="Arial" pitchFamily="34" charset="0"/>
                <a:sym typeface="Arial"/>
              </a:rPr>
              <a:t>evita</a:t>
            </a:r>
            <a:r>
              <a:rPr lang="de-DE" sz="1600" dirty="0">
                <a:cs typeface="Arial" pitchFamily="34" charset="0"/>
                <a:sym typeface="Arial"/>
              </a:rPr>
              <a:t> la </a:t>
            </a:r>
            <a:r>
              <a:rPr lang="de-DE" sz="1600" dirty="0" err="1">
                <a:cs typeface="Arial" pitchFamily="34" charset="0"/>
                <a:sym typeface="Arial"/>
              </a:rPr>
              <a:t>possibilità</a:t>
            </a:r>
            <a:r>
              <a:rPr lang="de-DE" sz="1600" dirty="0">
                <a:cs typeface="Arial" pitchFamily="34" charset="0"/>
                <a:sym typeface="Arial"/>
              </a:rPr>
              <a:t> di </a:t>
            </a:r>
            <a:r>
              <a:rPr lang="de-DE" sz="1600" dirty="0" err="1">
                <a:cs typeface="Arial" pitchFamily="34" charset="0"/>
                <a:sym typeface="Arial"/>
              </a:rPr>
              <a:t>un</a:t>
            </a:r>
            <a:r>
              <a:rPr lang="de-DE" sz="1600" dirty="0">
                <a:cs typeface="Arial" pitchFamily="34" charset="0"/>
                <a:sym typeface="Arial"/>
              </a:rPr>
              <a:t> </a:t>
            </a:r>
            <a:r>
              <a:rPr lang="de-DE" sz="1600" dirty="0" err="1">
                <a:cs typeface="Arial" pitchFamily="34" charset="0"/>
                <a:sym typeface="Arial"/>
              </a:rPr>
              <a:t>secondo</a:t>
            </a:r>
            <a:r>
              <a:rPr lang="de-DE" sz="1600" dirty="0">
                <a:cs typeface="Arial" pitchFamily="34" charset="0"/>
                <a:sym typeface="Arial"/>
              </a:rPr>
              <a:t> </a:t>
            </a:r>
            <a:r>
              <a:rPr lang="de-DE" sz="1600" dirty="0" err="1">
                <a:cs typeface="Arial" pitchFamily="34" charset="0"/>
                <a:sym typeface="Arial"/>
              </a:rPr>
              <a:t>parere</a:t>
            </a:r>
            <a:r>
              <a:rPr lang="de-DE" sz="1600" dirty="0">
                <a:cs typeface="Arial" pitchFamily="34" charset="0"/>
                <a:sym typeface="Arial"/>
              </a:rPr>
              <a:t> </a:t>
            </a:r>
            <a:r>
              <a:rPr lang="de-DE" sz="1600" dirty="0" err="1">
                <a:cs typeface="Arial" pitchFamily="34" charset="0"/>
                <a:sym typeface="Arial"/>
              </a:rPr>
              <a:t>richiesto</a:t>
            </a:r>
            <a:r>
              <a:rPr lang="de-DE" sz="1600" dirty="0">
                <a:cs typeface="Arial" pitchFamily="34" charset="0"/>
                <a:sym typeface="Arial"/>
              </a:rPr>
              <a:t> </a:t>
            </a:r>
            <a:r>
              <a:rPr lang="de-DE" sz="1600" dirty="0" err="1">
                <a:cs typeface="Arial" pitchFamily="34" charset="0"/>
                <a:sym typeface="Arial"/>
              </a:rPr>
              <a:t>dal</a:t>
            </a:r>
            <a:r>
              <a:rPr lang="de-DE" sz="1600" dirty="0">
                <a:cs typeface="Arial" pitchFamily="34" charset="0"/>
                <a:sym typeface="Arial"/>
              </a:rPr>
              <a:t> </a:t>
            </a:r>
            <a:r>
              <a:rPr lang="de-DE" sz="1600" dirty="0" err="1">
                <a:cs typeface="Arial" pitchFamily="34" charset="0"/>
                <a:sym typeface="Arial"/>
              </a:rPr>
              <a:t>pagatore</a:t>
            </a:r>
            <a:endParaRPr lang="de-DE" sz="1600" dirty="0">
              <a:cs typeface="Arial" pitchFamily="34" charset="0"/>
              <a:sym typeface="Arial"/>
            </a:endParaRPr>
          </a:p>
          <a:p>
            <a:pPr marL="1200150" lvl="2" indent="-285750">
              <a:lnSpc>
                <a:spcPct val="13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600" dirty="0" err="1">
                <a:cs typeface="Arial" pitchFamily="34" charset="0"/>
                <a:sym typeface="Arial"/>
              </a:rPr>
              <a:t>Impone</a:t>
            </a:r>
            <a:r>
              <a:rPr lang="de-DE" sz="1600" dirty="0">
                <a:cs typeface="Arial" pitchFamily="34" charset="0"/>
                <a:sym typeface="Arial"/>
              </a:rPr>
              <a:t> </a:t>
            </a:r>
            <a:r>
              <a:rPr lang="de-DE" sz="1600" dirty="0" err="1">
                <a:cs typeface="Arial" pitchFamily="34" charset="0"/>
                <a:sym typeface="Arial"/>
              </a:rPr>
              <a:t>confini</a:t>
            </a:r>
            <a:r>
              <a:rPr lang="de-DE" sz="1600" dirty="0">
                <a:cs typeface="Arial" pitchFamily="34" charset="0"/>
                <a:sym typeface="Arial"/>
              </a:rPr>
              <a:t> di </a:t>
            </a:r>
            <a:r>
              <a:rPr lang="de-DE" sz="1600" dirty="0" err="1">
                <a:cs typeface="Arial" pitchFamily="34" charset="0"/>
                <a:sym typeface="Arial"/>
              </a:rPr>
              <a:t>corporazioni</a:t>
            </a:r>
            <a:r>
              <a:rPr lang="de-DE" sz="1600" dirty="0">
                <a:cs typeface="Arial" pitchFamily="34" charset="0"/>
                <a:sym typeface="Arial"/>
              </a:rPr>
              <a:t> </a:t>
            </a:r>
            <a:r>
              <a:rPr lang="de-DE" sz="1600" dirty="0" err="1">
                <a:cs typeface="Arial" pitchFamily="34" charset="0"/>
                <a:sym typeface="Arial"/>
              </a:rPr>
              <a:t>professionali</a:t>
            </a:r>
            <a:endParaRPr sz="1600" dirty="0">
              <a:cs typeface="Arial" pitchFamily="34" charset="0"/>
              <a:sym typeface="Arial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41744" y="5491886"/>
            <a:ext cx="1048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Sadler, 2005</a:t>
            </a:r>
          </a:p>
        </p:txBody>
      </p:sp>
    </p:spTree>
    <p:extLst>
      <p:ext uri="{BB962C8B-B14F-4D97-AF65-F5344CB8AC3E}">
        <p14:creationId xmlns:p14="http://schemas.microsoft.com/office/powerpoint/2010/main" val="376944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" grpId="0" build="p" bldLvl="5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557" name="Shape 557"/>
          <p:cNvSpPr>
            <a:spLocks noGrp="1"/>
          </p:cNvSpPr>
          <p:nvPr>
            <p:ph type="title"/>
          </p:nvPr>
        </p:nvSpPr>
        <p:spPr>
          <a:xfrm>
            <a:off x="946905" y="404664"/>
            <a:ext cx="7729551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4000" b="1">
                <a:solidFill>
                  <a:srgbClr val="7F7F7F"/>
                </a:solidFill>
              </a:rPr>
              <a:t>Una Bibbia ... ma di che cosa?</a:t>
            </a:r>
            <a:endParaRPr sz="4000" b="1" dirty="0">
              <a:solidFill>
                <a:srgbClr val="7F7F7F"/>
              </a:solidFill>
            </a:endParaRPr>
          </a:p>
        </p:txBody>
      </p:sp>
      <p:pic>
        <p:nvPicPr>
          <p:cNvPr id="561" name="image58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2428998"/>
            <a:ext cx="1502421" cy="2304025"/>
          </a:xfrm>
          <a:prstGeom prst="rect">
            <a:avLst/>
          </a:prstGeom>
          <a:ln w="12700">
            <a:round/>
          </a:ln>
        </p:spPr>
      </p:pic>
      <p:pic>
        <p:nvPicPr>
          <p:cNvPr id="562" name="image59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298" y="2348880"/>
            <a:ext cx="1651883" cy="2304256"/>
          </a:xfrm>
          <a:prstGeom prst="rect">
            <a:avLst/>
          </a:prstGeom>
          <a:ln w="12700">
            <a:round/>
          </a:ln>
        </p:spPr>
      </p:pic>
      <p:sp>
        <p:nvSpPr>
          <p:cNvPr id="563" name="Shape 563"/>
          <p:cNvSpPr/>
          <p:nvPr/>
        </p:nvSpPr>
        <p:spPr>
          <a:xfrm>
            <a:off x="1441441" y="1988840"/>
            <a:ext cx="2614297" cy="274434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1400" dirty="0">
                <a:uFill>
                  <a:solidFill/>
                </a:uFill>
              </a:rPr>
              <a:t>Manu</a:t>
            </a:r>
            <a:r>
              <a:rPr lang="fr-CH" sz="1400" dirty="0">
                <a:uFill>
                  <a:solidFill/>
                </a:uFill>
              </a:rPr>
              <a:t>a</a:t>
            </a:r>
            <a:r>
              <a:rPr sz="1400" dirty="0">
                <a:uFill>
                  <a:solidFill/>
                </a:uFill>
              </a:rPr>
              <a:t>l</a:t>
            </a:r>
            <a:r>
              <a:rPr lang="fr-CH" sz="1400" dirty="0">
                <a:uFill>
                  <a:solidFill/>
                </a:uFill>
              </a:rPr>
              <a:t>e</a:t>
            </a:r>
            <a:r>
              <a:rPr sz="1400" dirty="0">
                <a:uFill>
                  <a:solidFill/>
                </a:uFill>
              </a:rPr>
              <a:t> diagnosti</a:t>
            </a:r>
            <a:r>
              <a:rPr lang="fr-CH" sz="1400" dirty="0">
                <a:uFill>
                  <a:solidFill/>
                </a:uFill>
              </a:rPr>
              <a:t>co</a:t>
            </a:r>
            <a:r>
              <a:rPr sz="1400" dirty="0">
                <a:uFill>
                  <a:solidFill/>
                </a:uFill>
              </a:rPr>
              <a:t> opera</a:t>
            </a:r>
            <a:r>
              <a:rPr lang="fr-CH" sz="1400" dirty="0">
                <a:uFill>
                  <a:solidFill/>
                </a:uFill>
              </a:rPr>
              <a:t>z</a:t>
            </a:r>
            <a:r>
              <a:rPr sz="1400" dirty="0">
                <a:uFill>
                  <a:solidFill/>
                </a:uFill>
              </a:rPr>
              <a:t>ionali</a:t>
            </a:r>
            <a:r>
              <a:rPr lang="fr-CH" sz="1400" dirty="0">
                <a:uFill>
                  <a:solidFill/>
                </a:uFill>
              </a:rPr>
              <a:t>zzato</a:t>
            </a:r>
            <a:endParaRPr sz="1400" dirty="0">
              <a:uFill>
                <a:solidFill/>
              </a:uFill>
            </a:endParaRPr>
          </a:p>
        </p:txBody>
      </p:sp>
      <p:sp>
        <p:nvSpPr>
          <p:cNvPr id="564" name="Shape 564"/>
          <p:cNvSpPr/>
          <p:nvPr/>
        </p:nvSpPr>
        <p:spPr>
          <a:xfrm>
            <a:off x="1655477" y="4797152"/>
            <a:ext cx="2186233" cy="274434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800"/>
            </a:pPr>
            <a:r>
              <a:rPr lang="fr-CH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Sufficiente per fare una diagnosi</a:t>
            </a:r>
            <a:endParaRPr sz="1400" dirty="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65" name="Shape 565"/>
          <p:cNvSpPr/>
          <p:nvPr/>
        </p:nvSpPr>
        <p:spPr>
          <a:xfrm>
            <a:off x="4484463" y="2924943"/>
            <a:ext cx="548928" cy="10160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 defTabSz="914400">
              <a:lnSpc>
                <a:spcPct val="90000"/>
              </a:lnSpc>
              <a:spcBef>
                <a:spcPts val="1500"/>
              </a:spcBef>
              <a:buClr>
                <a:srgbClr val="FFA900"/>
              </a:buClr>
              <a:buFont typeface="Arial"/>
              <a:defRPr sz="6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6600">
                <a:uFill>
                  <a:solidFill/>
                </a:uFill>
              </a:rPr>
              <a:t>≠</a:t>
            </a:r>
          </a:p>
        </p:txBody>
      </p:sp>
      <p:sp>
        <p:nvSpPr>
          <p:cNvPr id="566" name="Shape 566"/>
          <p:cNvSpPr/>
          <p:nvPr/>
        </p:nvSpPr>
        <p:spPr>
          <a:xfrm>
            <a:off x="5793985" y="1988840"/>
            <a:ext cx="1542076" cy="274434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lang="fr-CH" sz="1400" dirty="0">
                <a:uFill>
                  <a:solidFill/>
                </a:uFill>
              </a:rPr>
              <a:t>Libro di psicopatologia</a:t>
            </a:r>
            <a:endParaRPr sz="1400" dirty="0">
              <a:uFill>
                <a:solidFill/>
              </a:uFill>
            </a:endParaRPr>
          </a:p>
        </p:txBody>
      </p:sp>
      <p:sp>
        <p:nvSpPr>
          <p:cNvPr id="567" name="Shape 567"/>
          <p:cNvSpPr/>
          <p:nvPr/>
        </p:nvSpPr>
        <p:spPr>
          <a:xfrm>
            <a:off x="5368755" y="4797152"/>
            <a:ext cx="2617015" cy="506805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800"/>
            </a:pP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Tutto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ciò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che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descrive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i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fenomeni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legati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</a:p>
          <a:p>
            <a:pPr lvl="0"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800"/>
            </a:pP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alla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malattia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mentale</a:t>
            </a:r>
            <a:endParaRPr sz="1400" dirty="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23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 animBg="1" advAuto="0"/>
      <p:bldP spid="561" grpId="0" animBg="1" advAuto="0"/>
      <p:bldP spid="562" grpId="0" animBg="1" advAuto="0"/>
      <p:bldP spid="563" grpId="0" animBg="1" advAuto="0"/>
      <p:bldP spid="564" grpId="0" animBg="1" advAuto="0"/>
      <p:bldP spid="565" grpId="0" animBg="1" advAuto="0"/>
      <p:bldP spid="566" grpId="0" animBg="1" advAuto="0"/>
      <p:bldP spid="567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575" name="Group 575"/>
          <p:cNvGrpSpPr/>
          <p:nvPr/>
        </p:nvGrpSpPr>
        <p:grpSpPr>
          <a:xfrm>
            <a:off x="482600" y="1739899"/>
            <a:ext cx="2606511" cy="4140201"/>
            <a:chOff x="-215899" y="-139700"/>
            <a:chExt cx="2606510" cy="4140200"/>
          </a:xfrm>
        </p:grpSpPr>
        <p:pic>
          <p:nvPicPr>
            <p:cNvPr id="574" name="droppedImage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174711" cy="3581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3" name="Bild 57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215900" y="-139700"/>
              <a:ext cx="2606511" cy="4140200"/>
            </a:xfrm>
            <a:prstGeom prst="rect">
              <a:avLst/>
            </a:prstGeom>
            <a:effectLst/>
          </p:spPr>
        </p:pic>
      </p:grpSp>
      <p:sp>
        <p:nvSpPr>
          <p:cNvPr id="576" name="Shape 576"/>
          <p:cNvSpPr/>
          <p:nvPr/>
        </p:nvSpPr>
        <p:spPr>
          <a:xfrm>
            <a:off x="3138263" y="3293243"/>
            <a:ext cx="548928" cy="10160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 defTabSz="914400">
              <a:lnSpc>
                <a:spcPct val="90000"/>
              </a:lnSpc>
              <a:spcBef>
                <a:spcPts val="1500"/>
              </a:spcBef>
              <a:buClr>
                <a:srgbClr val="FFA900"/>
              </a:buClr>
              <a:buFont typeface="Arial"/>
              <a:defRPr sz="6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6600">
                <a:uFill>
                  <a:solidFill/>
                </a:uFill>
              </a:rPr>
              <a:t>≠</a:t>
            </a:r>
          </a:p>
        </p:txBody>
      </p:sp>
      <p:grpSp>
        <p:nvGrpSpPr>
          <p:cNvPr id="579" name="Group 579"/>
          <p:cNvGrpSpPr/>
          <p:nvPr/>
        </p:nvGrpSpPr>
        <p:grpSpPr>
          <a:xfrm>
            <a:off x="3727449" y="1744980"/>
            <a:ext cx="4908552" cy="4140201"/>
            <a:chOff x="-215900" y="-139699"/>
            <a:chExt cx="4908550" cy="4140200"/>
          </a:xfrm>
        </p:grpSpPr>
        <p:pic>
          <p:nvPicPr>
            <p:cNvPr id="578" name="droppedImage.pn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476751" cy="35814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7" name="Bild 57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-215900" y="-139700"/>
              <a:ext cx="4908551" cy="414020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81538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/>
        </p:nvSpPr>
        <p:spPr>
          <a:xfrm>
            <a:off x="857224" y="468082"/>
            <a:ext cx="7937501" cy="830997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sz="4800" b="1" dirty="0">
                <a:solidFill>
                  <a:srgbClr val="7F7F7F"/>
                </a:solidFill>
              </a:rPr>
              <a:t>Mod</a:t>
            </a:r>
            <a:r>
              <a:rPr lang="fr-CH" sz="4800" b="1" dirty="0">
                <a:solidFill>
                  <a:srgbClr val="7F7F7F"/>
                </a:solidFill>
              </a:rPr>
              <a:t>e</a:t>
            </a:r>
            <a:r>
              <a:rPr sz="4800" b="1" dirty="0">
                <a:solidFill>
                  <a:srgbClr val="7F7F7F"/>
                </a:solidFill>
              </a:rPr>
              <a:t>l</a:t>
            </a:r>
            <a:r>
              <a:rPr lang="fr-CH" sz="4800" b="1" dirty="0">
                <a:solidFill>
                  <a:srgbClr val="7F7F7F"/>
                </a:solidFill>
              </a:rPr>
              <a:t>lo</a:t>
            </a:r>
            <a:r>
              <a:rPr sz="4800" b="1" dirty="0">
                <a:solidFill>
                  <a:srgbClr val="7F7F7F"/>
                </a:solidFill>
              </a:rPr>
              <a:t> bidimension</a:t>
            </a:r>
            <a:r>
              <a:rPr lang="fr-CH" sz="4800" b="1" dirty="0">
                <a:solidFill>
                  <a:srgbClr val="7F7F7F"/>
                </a:solidFill>
              </a:rPr>
              <a:t>a</a:t>
            </a:r>
            <a:r>
              <a:rPr sz="4800" b="1" dirty="0">
                <a:solidFill>
                  <a:srgbClr val="7F7F7F"/>
                </a:solidFill>
              </a:rPr>
              <a:t>l</a:t>
            </a:r>
            <a:r>
              <a:rPr lang="fr-CH" sz="4800" b="1" dirty="0">
                <a:solidFill>
                  <a:srgbClr val="7F7F7F"/>
                </a:solidFill>
              </a:rPr>
              <a:t>e</a:t>
            </a:r>
            <a:endParaRPr sz="4800" b="1" dirty="0">
              <a:solidFill>
                <a:srgbClr val="7F7F7F"/>
              </a:solidFill>
            </a:endParaRPr>
          </a:p>
        </p:txBody>
      </p:sp>
      <p:sp>
        <p:nvSpPr>
          <p:cNvPr id="542" name="Shape 542"/>
          <p:cNvSpPr/>
          <p:nvPr/>
        </p:nvSpPr>
        <p:spPr>
          <a:xfrm>
            <a:off x="5078219" y="3505406"/>
            <a:ext cx="3124201" cy="274434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1400" dirty="0">
                <a:uFill>
                  <a:solidFill/>
                </a:uFill>
              </a:rPr>
              <a:t>Cons</a:t>
            </a:r>
            <a:r>
              <a:rPr lang="fr-CH" sz="1400" dirty="0">
                <a:uFill>
                  <a:solidFill/>
                </a:uFill>
              </a:rPr>
              <a:t>eg</a:t>
            </a:r>
            <a:r>
              <a:rPr sz="1400" dirty="0">
                <a:uFill>
                  <a:solidFill/>
                </a:uFill>
              </a:rPr>
              <a:t>uen</a:t>
            </a:r>
            <a:r>
              <a:rPr lang="fr-CH" sz="1400" dirty="0">
                <a:uFill>
                  <a:solidFill/>
                </a:uFill>
              </a:rPr>
              <a:t>ze</a:t>
            </a:r>
            <a:r>
              <a:rPr sz="1400" dirty="0">
                <a:uFill>
                  <a:solidFill/>
                </a:uFill>
              </a:rPr>
              <a:t> m</a:t>
            </a:r>
            <a:r>
              <a:rPr lang="fr-CH" sz="1400" dirty="0">
                <a:uFill>
                  <a:solidFill/>
                </a:uFill>
              </a:rPr>
              <a:t>e</a:t>
            </a:r>
            <a:r>
              <a:rPr sz="1400" dirty="0">
                <a:uFill>
                  <a:solidFill/>
                </a:uFill>
              </a:rPr>
              <a:t>dic</a:t>
            </a:r>
            <a:r>
              <a:rPr lang="fr-CH" sz="1400" dirty="0">
                <a:uFill>
                  <a:solidFill/>
                </a:uFill>
              </a:rPr>
              <a:t>he </a:t>
            </a:r>
            <a:r>
              <a:rPr sz="1400" dirty="0">
                <a:uFill>
                  <a:solidFill/>
                </a:uFill>
              </a:rPr>
              <a:t>/ps</a:t>
            </a:r>
            <a:r>
              <a:rPr lang="fr-CH" sz="1400" dirty="0">
                <a:uFill>
                  <a:solidFill/>
                </a:uFill>
              </a:rPr>
              <a:t>i</a:t>
            </a:r>
            <a:r>
              <a:rPr sz="1400" dirty="0">
                <a:uFill>
                  <a:solidFill/>
                </a:uFill>
              </a:rPr>
              <a:t>chiatri</a:t>
            </a:r>
            <a:r>
              <a:rPr lang="fr-CH" sz="1400" dirty="0">
                <a:uFill>
                  <a:solidFill/>
                </a:uFill>
              </a:rPr>
              <a:t>che </a:t>
            </a:r>
            <a:r>
              <a:rPr sz="1400" dirty="0">
                <a:uFill>
                  <a:solidFill/>
                </a:uFill>
              </a:rPr>
              <a:t>/social</a:t>
            </a:r>
            <a:r>
              <a:rPr lang="fr-CH" sz="1400" dirty="0">
                <a:uFill>
                  <a:solidFill/>
                </a:uFill>
              </a:rPr>
              <a:t>i</a:t>
            </a:r>
            <a:endParaRPr sz="1400" dirty="0">
              <a:uFill>
                <a:solidFill/>
              </a:uFill>
            </a:endParaRPr>
          </a:p>
        </p:txBody>
      </p:sp>
      <p:sp>
        <p:nvSpPr>
          <p:cNvPr id="543" name="Shape 543"/>
          <p:cNvSpPr/>
          <p:nvPr/>
        </p:nvSpPr>
        <p:spPr>
          <a:xfrm>
            <a:off x="1242970" y="4779424"/>
            <a:ext cx="2131092" cy="274434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lang="fr-CH" sz="1400" dirty="0">
                <a:uFill>
                  <a:solidFill/>
                </a:uFill>
              </a:rPr>
              <a:t>Poche variazioni </a:t>
            </a:r>
            <a:r>
              <a:rPr sz="1400" dirty="0">
                <a:uFill>
                  <a:solidFill/>
                </a:uFill>
              </a:rPr>
              <a:t>interindividu</a:t>
            </a:r>
            <a:r>
              <a:rPr lang="fr-CH" sz="1400" dirty="0">
                <a:uFill>
                  <a:solidFill/>
                </a:uFill>
              </a:rPr>
              <a:t>ali</a:t>
            </a:r>
            <a:endParaRPr sz="1400" dirty="0">
              <a:uFill>
                <a:solidFill/>
              </a:uFill>
            </a:endParaRPr>
          </a:p>
        </p:txBody>
      </p:sp>
      <p:sp>
        <p:nvSpPr>
          <p:cNvPr id="544" name="Shape 544"/>
          <p:cNvSpPr/>
          <p:nvPr/>
        </p:nvSpPr>
        <p:spPr>
          <a:xfrm>
            <a:off x="5562546" y="4707416"/>
            <a:ext cx="2155550" cy="274434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1400" dirty="0">
                <a:uFill>
                  <a:solidFill/>
                </a:uFill>
              </a:rPr>
              <a:t>Grand</a:t>
            </a:r>
            <a:r>
              <a:rPr lang="fr-CH" sz="1400" dirty="0">
                <a:uFill>
                  <a:solidFill/>
                </a:uFill>
              </a:rPr>
              <a:t>i</a:t>
            </a:r>
            <a:r>
              <a:rPr sz="1400" dirty="0">
                <a:uFill>
                  <a:solidFill/>
                </a:uFill>
              </a:rPr>
              <a:t> varia</a:t>
            </a:r>
            <a:r>
              <a:rPr lang="fr-CH" sz="1400" dirty="0">
                <a:uFill>
                  <a:solidFill/>
                </a:uFill>
              </a:rPr>
              <a:t>zioni</a:t>
            </a:r>
            <a:r>
              <a:rPr sz="1400" dirty="0">
                <a:uFill>
                  <a:solidFill/>
                </a:uFill>
              </a:rPr>
              <a:t> interindividu</a:t>
            </a:r>
            <a:r>
              <a:rPr lang="fr-CH" sz="1400" dirty="0">
                <a:uFill>
                  <a:solidFill/>
                </a:uFill>
              </a:rPr>
              <a:t>ali</a:t>
            </a:r>
            <a:endParaRPr sz="1400" dirty="0">
              <a:uFill>
                <a:solidFill/>
              </a:uFill>
            </a:endParaRPr>
          </a:p>
        </p:txBody>
      </p:sp>
      <p:pic>
        <p:nvPicPr>
          <p:cNvPr id="545" name="image24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142" y="2102400"/>
            <a:ext cx="984042" cy="1413149"/>
          </a:xfrm>
          <a:prstGeom prst="rect">
            <a:avLst/>
          </a:prstGeom>
          <a:ln w="12700">
            <a:round/>
          </a:ln>
        </p:spPr>
      </p:pic>
      <p:sp>
        <p:nvSpPr>
          <p:cNvPr id="546" name="Shape 546"/>
          <p:cNvSpPr/>
          <p:nvPr/>
        </p:nvSpPr>
        <p:spPr>
          <a:xfrm>
            <a:off x="1672653" y="3505406"/>
            <a:ext cx="1271720" cy="274434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1400" dirty="0">
                <a:uFill>
                  <a:solidFill/>
                </a:uFill>
              </a:rPr>
              <a:t>S</a:t>
            </a:r>
            <a:r>
              <a:rPr lang="fr-CH" sz="1400" dirty="0">
                <a:uFill>
                  <a:solidFill/>
                </a:uFill>
              </a:rPr>
              <a:t>i</a:t>
            </a:r>
            <a:r>
              <a:rPr sz="1400" dirty="0">
                <a:uFill>
                  <a:solidFill/>
                </a:uFill>
              </a:rPr>
              <a:t>ndrome central</a:t>
            </a:r>
            <a:r>
              <a:rPr lang="fr-CH" sz="1400" dirty="0">
                <a:uFill>
                  <a:solidFill/>
                </a:uFill>
              </a:rPr>
              <a:t>e</a:t>
            </a:r>
            <a:endParaRPr sz="1400" dirty="0">
              <a:uFill>
                <a:solidFill/>
              </a:uFill>
            </a:endParaRPr>
          </a:p>
        </p:txBody>
      </p:sp>
      <p:pic>
        <p:nvPicPr>
          <p:cNvPr id="547" name="image25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574" y="2111273"/>
            <a:ext cx="2064793" cy="1395401"/>
          </a:xfrm>
          <a:prstGeom prst="rect">
            <a:avLst/>
          </a:prstGeom>
          <a:ln w="12700">
            <a:round/>
          </a:ln>
        </p:spPr>
      </p:pic>
      <p:sp>
        <p:nvSpPr>
          <p:cNvPr id="551" name="Shape 551"/>
          <p:cNvSpPr/>
          <p:nvPr/>
        </p:nvSpPr>
        <p:spPr>
          <a:xfrm>
            <a:off x="2794183" y="2808973"/>
            <a:ext cx="2807392" cy="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solidFill>
            <a:srgbClr val="00D2A9"/>
          </a:solidFill>
          <a:ln>
            <a:solidFill/>
            <a:round/>
            <a:tailEnd type="stealth"/>
          </a:ln>
        </p:spPr>
        <p:txBody>
          <a:bodyPr/>
          <a:lstStyle/>
          <a:p>
            <a:pPr lvl="0"/>
            <a:endParaRPr/>
          </a:p>
        </p:txBody>
      </p:sp>
      <p:cxnSp>
        <p:nvCxnSpPr>
          <p:cNvPr id="549" name="Connector 549"/>
          <p:cNvCxnSpPr>
            <a:stCxn id="546" idx="2"/>
            <a:endCxn id="543" idx="0"/>
          </p:cNvCxnSpPr>
          <p:nvPr/>
        </p:nvCxnSpPr>
        <p:spPr>
          <a:xfrm>
            <a:off x="2308513" y="3779840"/>
            <a:ext cx="3" cy="999584"/>
          </a:xfrm>
          <a:prstGeom prst="straightConnector1">
            <a:avLst/>
          </a:prstGeom>
          <a:ln>
            <a:solidFill/>
            <a:prstDash val="dashDot"/>
            <a:round/>
          </a:ln>
        </p:spPr>
      </p:cxnSp>
      <p:cxnSp>
        <p:nvCxnSpPr>
          <p:cNvPr id="550" name="Connector 550"/>
          <p:cNvCxnSpPr>
            <a:stCxn id="542" idx="2"/>
            <a:endCxn id="544" idx="0"/>
          </p:cNvCxnSpPr>
          <p:nvPr/>
        </p:nvCxnSpPr>
        <p:spPr>
          <a:xfrm>
            <a:off x="6640320" y="3779840"/>
            <a:ext cx="1" cy="927576"/>
          </a:xfrm>
          <a:prstGeom prst="straightConnector1">
            <a:avLst/>
          </a:prstGeom>
          <a:ln>
            <a:solidFill/>
            <a:prstDash val="dashDot"/>
            <a:round/>
          </a:ln>
        </p:spPr>
      </p:cxnSp>
      <p:sp>
        <p:nvSpPr>
          <p:cNvPr id="14" name="Textfeld 13"/>
          <p:cNvSpPr txBox="1"/>
          <p:nvPr/>
        </p:nvSpPr>
        <p:spPr>
          <a:xfrm>
            <a:off x="328036" y="5605165"/>
            <a:ext cx="26892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 err="1"/>
              <a:t>Babor</a:t>
            </a:r>
            <a:r>
              <a:rPr lang="fi-FI" sz="1000" dirty="0"/>
              <a:t>, 2006; </a:t>
            </a:r>
            <a:r>
              <a:rPr lang="fi-FI" sz="1000" dirty="0" err="1"/>
              <a:t>Room</a:t>
            </a:r>
            <a:r>
              <a:rPr lang="fi-FI" sz="1000" dirty="0"/>
              <a:t>, 2011; </a:t>
            </a:r>
            <a:r>
              <a:rPr lang="fi-FI" sz="1000" dirty="0" err="1"/>
              <a:t>Drummond</a:t>
            </a:r>
            <a:r>
              <a:rPr lang="fi-FI" sz="1000" dirty="0"/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264048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" grpId="0" animBg="1" advAuto="0"/>
      <p:bldP spid="542" grpId="0" animBg="1" advAuto="0"/>
      <p:bldP spid="543" grpId="0" animBg="1" advAuto="0"/>
      <p:bldP spid="544" grpId="0" animBg="1" advAuto="0"/>
      <p:bldP spid="545" grpId="0" animBg="1" advAuto="0"/>
      <p:bldP spid="546" grpId="0" animBg="1" advAuto="0"/>
      <p:bldP spid="547" grpId="0" animBg="1" advAuto="0"/>
      <p:bldP spid="551" grpId="0" animBg="1" advAuto="0"/>
      <p:bldP spid="549" grpId="0" animBg="1" advAuto="0"/>
      <p:bldP spid="550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992888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4000" b="1" dirty="0" err="1">
                <a:solidFill>
                  <a:srgbClr val="7F7F7F"/>
                </a:solidFill>
              </a:rPr>
              <a:t>Addiction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oppure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addictions</a:t>
            </a:r>
            <a:endParaRPr lang="fr-CH" sz="4000" b="1" dirty="0">
              <a:solidFill>
                <a:srgbClr val="7F7F7F"/>
              </a:solidFill>
            </a:endParaRPr>
          </a:p>
        </p:txBody>
      </p:sp>
      <p:grpSp>
        <p:nvGrpSpPr>
          <p:cNvPr id="22" name="Gruppierung 21"/>
          <p:cNvGrpSpPr/>
          <p:nvPr/>
        </p:nvGrpSpPr>
        <p:grpSpPr>
          <a:xfrm>
            <a:off x="664009" y="2904509"/>
            <a:ext cx="2520280" cy="2520280"/>
            <a:chOff x="1025311" y="1768762"/>
            <a:chExt cx="2520280" cy="2520280"/>
          </a:xfrm>
        </p:grpSpPr>
        <p:sp>
          <p:nvSpPr>
            <p:cNvPr id="3" name="Oval 2"/>
            <p:cNvSpPr/>
            <p:nvPr/>
          </p:nvSpPr>
          <p:spPr>
            <a:xfrm>
              <a:off x="1881255" y="1768762"/>
              <a:ext cx="808392" cy="152167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6" name="Oval 5"/>
            <p:cNvSpPr/>
            <p:nvPr/>
          </p:nvSpPr>
          <p:spPr>
            <a:xfrm rot="16200000">
              <a:off x="1381954" y="2268063"/>
              <a:ext cx="808392" cy="152167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9000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7" name="Oval 6"/>
            <p:cNvSpPr/>
            <p:nvPr/>
          </p:nvSpPr>
          <p:spPr>
            <a:xfrm rot="10800000">
              <a:off x="1881255" y="2767364"/>
              <a:ext cx="808392" cy="1521678"/>
            </a:xfrm>
            <a:prstGeom prst="ellipse">
              <a:avLst/>
            </a:prstGeom>
            <a:solidFill>
              <a:srgbClr val="800000">
                <a:alpha val="33000"/>
              </a:srgbClr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9" name="Oval 8"/>
            <p:cNvSpPr/>
            <p:nvPr/>
          </p:nvSpPr>
          <p:spPr>
            <a:xfrm rot="16200000">
              <a:off x="2380556" y="2272117"/>
              <a:ext cx="808392" cy="1521678"/>
            </a:xfrm>
            <a:prstGeom prst="ellipse">
              <a:avLst/>
            </a:prstGeom>
            <a:solidFill>
              <a:srgbClr val="FFFF00">
                <a:alpha val="49000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27" name="Gruppierung 26"/>
          <p:cNvGrpSpPr/>
          <p:nvPr/>
        </p:nvGrpSpPr>
        <p:grpSpPr>
          <a:xfrm>
            <a:off x="6012160" y="3354324"/>
            <a:ext cx="2464576" cy="1571137"/>
            <a:chOff x="4895913" y="2099386"/>
            <a:chExt cx="2464576" cy="1571137"/>
          </a:xfrm>
        </p:grpSpPr>
        <p:sp>
          <p:nvSpPr>
            <p:cNvPr id="11" name="Oval 10"/>
            <p:cNvSpPr/>
            <p:nvPr/>
          </p:nvSpPr>
          <p:spPr>
            <a:xfrm rot="1200000" flipH="1">
              <a:off x="4895913" y="2101291"/>
              <a:ext cx="808392" cy="152167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2" name="Oval 11"/>
            <p:cNvSpPr/>
            <p:nvPr/>
          </p:nvSpPr>
          <p:spPr>
            <a:xfrm rot="20400000">
              <a:off x="5448758" y="2099386"/>
              <a:ext cx="808392" cy="152167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9000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Oval 12"/>
            <p:cNvSpPr/>
            <p:nvPr/>
          </p:nvSpPr>
          <p:spPr>
            <a:xfrm rot="1200000" flipV="1">
              <a:off x="6048042" y="2148845"/>
              <a:ext cx="808392" cy="1521678"/>
            </a:xfrm>
            <a:prstGeom prst="ellipse">
              <a:avLst/>
            </a:prstGeom>
            <a:solidFill>
              <a:srgbClr val="800000">
                <a:alpha val="33000"/>
              </a:srgbClr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4" name="Oval 13"/>
            <p:cNvSpPr/>
            <p:nvPr/>
          </p:nvSpPr>
          <p:spPr>
            <a:xfrm rot="20400000">
              <a:off x="6552097" y="2148845"/>
              <a:ext cx="808392" cy="1521678"/>
            </a:xfrm>
            <a:prstGeom prst="ellipse">
              <a:avLst/>
            </a:prstGeom>
            <a:solidFill>
              <a:srgbClr val="FFFF00">
                <a:alpha val="49000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33" name="Gruppierung 32"/>
          <p:cNvGrpSpPr/>
          <p:nvPr/>
        </p:nvGrpSpPr>
        <p:grpSpPr>
          <a:xfrm>
            <a:off x="3535076" y="1266357"/>
            <a:ext cx="2201576" cy="2167318"/>
            <a:chOff x="3184289" y="4286960"/>
            <a:chExt cx="2201576" cy="2167318"/>
          </a:xfrm>
        </p:grpSpPr>
        <p:sp>
          <p:nvSpPr>
            <p:cNvPr id="16" name="Oval 15"/>
            <p:cNvSpPr/>
            <p:nvPr/>
          </p:nvSpPr>
          <p:spPr>
            <a:xfrm>
              <a:off x="3203871" y="4286960"/>
              <a:ext cx="2172764" cy="2118542"/>
            </a:xfrm>
            <a:custGeom>
              <a:avLst/>
              <a:gdLst>
                <a:gd name="connsiteX0" fmla="*/ 0 w 1296144"/>
                <a:gd name="connsiteY0" fmla="*/ 648072 h 1296144"/>
                <a:gd name="connsiteX1" fmla="*/ 648072 w 1296144"/>
                <a:gd name="connsiteY1" fmla="*/ 0 h 1296144"/>
                <a:gd name="connsiteX2" fmla="*/ 1296144 w 1296144"/>
                <a:gd name="connsiteY2" fmla="*/ 648072 h 1296144"/>
                <a:gd name="connsiteX3" fmla="*/ 648072 w 1296144"/>
                <a:gd name="connsiteY3" fmla="*/ 1296144 h 1296144"/>
                <a:gd name="connsiteX4" fmla="*/ 0 w 1296144"/>
                <a:gd name="connsiteY4" fmla="*/ 648072 h 1296144"/>
                <a:gd name="connsiteX0" fmla="*/ 0 w 1387332"/>
                <a:gd name="connsiteY0" fmla="*/ 753169 h 1401241"/>
                <a:gd name="connsiteX1" fmla="*/ 648072 w 1387332"/>
                <a:gd name="connsiteY1" fmla="*/ 105097 h 1401241"/>
                <a:gd name="connsiteX2" fmla="*/ 1331269 w 1387332"/>
                <a:gd name="connsiteY2" fmla="*/ 66057 h 1401241"/>
                <a:gd name="connsiteX3" fmla="*/ 1296144 w 1387332"/>
                <a:gd name="connsiteY3" fmla="*/ 753169 h 1401241"/>
                <a:gd name="connsiteX4" fmla="*/ 648072 w 1387332"/>
                <a:gd name="connsiteY4" fmla="*/ 1401241 h 1401241"/>
                <a:gd name="connsiteX5" fmla="*/ 0 w 1387332"/>
                <a:gd name="connsiteY5" fmla="*/ 753169 h 1401241"/>
                <a:gd name="connsiteX0" fmla="*/ 0 w 1381426"/>
                <a:gd name="connsiteY0" fmla="*/ 753169 h 1562607"/>
                <a:gd name="connsiteX1" fmla="*/ 648072 w 1381426"/>
                <a:gd name="connsiteY1" fmla="*/ 105097 h 1562607"/>
                <a:gd name="connsiteX2" fmla="*/ 1331269 w 1381426"/>
                <a:gd name="connsiteY2" fmla="*/ 66057 h 1562607"/>
                <a:gd name="connsiteX3" fmla="*/ 1296144 w 1381426"/>
                <a:gd name="connsiteY3" fmla="*/ 753169 h 1562607"/>
                <a:gd name="connsiteX4" fmla="*/ 1248439 w 1381426"/>
                <a:gd name="connsiteY4" fmla="*/ 1515660 h 1562607"/>
                <a:gd name="connsiteX5" fmla="*/ 648072 w 1381426"/>
                <a:gd name="connsiteY5" fmla="*/ 1401241 h 1562607"/>
                <a:gd name="connsiteX6" fmla="*/ 0 w 1381426"/>
                <a:gd name="connsiteY6" fmla="*/ 753169 h 1562607"/>
                <a:gd name="connsiteX0" fmla="*/ 102689 w 1484115"/>
                <a:gd name="connsiteY0" fmla="*/ 753169 h 1547038"/>
                <a:gd name="connsiteX1" fmla="*/ 750761 w 1484115"/>
                <a:gd name="connsiteY1" fmla="*/ 105097 h 1547038"/>
                <a:gd name="connsiteX2" fmla="*/ 1433958 w 1484115"/>
                <a:gd name="connsiteY2" fmla="*/ 66057 h 1547038"/>
                <a:gd name="connsiteX3" fmla="*/ 1398833 w 1484115"/>
                <a:gd name="connsiteY3" fmla="*/ 753169 h 1547038"/>
                <a:gd name="connsiteX4" fmla="*/ 1351128 w 1484115"/>
                <a:gd name="connsiteY4" fmla="*/ 1515660 h 1547038"/>
                <a:gd name="connsiteX5" fmla="*/ 750761 w 1484115"/>
                <a:gd name="connsiteY5" fmla="*/ 1401241 h 1547038"/>
                <a:gd name="connsiteX6" fmla="*/ 67276 w 1484115"/>
                <a:gd name="connsiteY6" fmla="*/ 1405214 h 1547038"/>
                <a:gd name="connsiteX7" fmla="*/ 102689 w 1484115"/>
                <a:gd name="connsiteY7" fmla="*/ 753169 h 1547038"/>
                <a:gd name="connsiteX0" fmla="*/ 136225 w 1517651"/>
                <a:gd name="connsiteY0" fmla="*/ 729835 h 1523704"/>
                <a:gd name="connsiteX1" fmla="*/ 31788 w 1517651"/>
                <a:gd name="connsiteY1" fmla="*/ 153169 h 1523704"/>
                <a:gd name="connsiteX2" fmla="*/ 784297 w 1517651"/>
                <a:gd name="connsiteY2" fmla="*/ 81763 h 1523704"/>
                <a:gd name="connsiteX3" fmla="*/ 1467494 w 1517651"/>
                <a:gd name="connsiteY3" fmla="*/ 42723 h 1523704"/>
                <a:gd name="connsiteX4" fmla="*/ 1432369 w 1517651"/>
                <a:gd name="connsiteY4" fmla="*/ 729835 h 1523704"/>
                <a:gd name="connsiteX5" fmla="*/ 1384664 w 1517651"/>
                <a:gd name="connsiteY5" fmla="*/ 1492326 h 1523704"/>
                <a:gd name="connsiteX6" fmla="*/ 784297 w 1517651"/>
                <a:gd name="connsiteY6" fmla="*/ 1377907 h 1523704"/>
                <a:gd name="connsiteX7" fmla="*/ 100812 w 1517651"/>
                <a:gd name="connsiteY7" fmla="*/ 1381880 h 1523704"/>
                <a:gd name="connsiteX8" fmla="*/ 136225 w 1517651"/>
                <a:gd name="connsiteY8" fmla="*/ 729835 h 1523704"/>
                <a:gd name="connsiteX0" fmla="*/ 136225 w 1750132"/>
                <a:gd name="connsiteY0" fmla="*/ 943677 h 1737546"/>
                <a:gd name="connsiteX1" fmla="*/ 31788 w 1750132"/>
                <a:gd name="connsiteY1" fmla="*/ 367011 h 1737546"/>
                <a:gd name="connsiteX2" fmla="*/ 784297 w 1750132"/>
                <a:gd name="connsiteY2" fmla="*/ 295605 h 1737546"/>
                <a:gd name="connsiteX3" fmla="*/ 1729787 w 1750132"/>
                <a:gd name="connsiteY3" fmla="*/ 21868 h 1737546"/>
                <a:gd name="connsiteX4" fmla="*/ 1432369 w 1750132"/>
                <a:gd name="connsiteY4" fmla="*/ 943677 h 1737546"/>
                <a:gd name="connsiteX5" fmla="*/ 1384664 w 1750132"/>
                <a:gd name="connsiteY5" fmla="*/ 1706168 h 1737546"/>
                <a:gd name="connsiteX6" fmla="*/ 784297 w 1750132"/>
                <a:gd name="connsiteY6" fmla="*/ 1591749 h 1737546"/>
                <a:gd name="connsiteX7" fmla="*/ 100812 w 1750132"/>
                <a:gd name="connsiteY7" fmla="*/ 1595722 h 1737546"/>
                <a:gd name="connsiteX8" fmla="*/ 136225 w 1750132"/>
                <a:gd name="connsiteY8" fmla="*/ 943677 h 1737546"/>
                <a:gd name="connsiteX0" fmla="*/ 136225 w 1750132"/>
                <a:gd name="connsiteY0" fmla="*/ 943677 h 2120808"/>
                <a:gd name="connsiteX1" fmla="*/ 31788 w 1750132"/>
                <a:gd name="connsiteY1" fmla="*/ 367011 h 2120808"/>
                <a:gd name="connsiteX2" fmla="*/ 784297 w 1750132"/>
                <a:gd name="connsiteY2" fmla="*/ 295605 h 2120808"/>
                <a:gd name="connsiteX3" fmla="*/ 1729787 w 1750132"/>
                <a:gd name="connsiteY3" fmla="*/ 21868 h 2120808"/>
                <a:gd name="connsiteX4" fmla="*/ 1432369 w 1750132"/>
                <a:gd name="connsiteY4" fmla="*/ 943677 h 2120808"/>
                <a:gd name="connsiteX5" fmla="*/ 1605542 w 1750132"/>
                <a:gd name="connsiteY5" fmla="*/ 2106534 h 2120808"/>
                <a:gd name="connsiteX6" fmla="*/ 784297 w 1750132"/>
                <a:gd name="connsiteY6" fmla="*/ 1591749 h 2120808"/>
                <a:gd name="connsiteX7" fmla="*/ 100812 w 1750132"/>
                <a:gd name="connsiteY7" fmla="*/ 1595722 h 2120808"/>
                <a:gd name="connsiteX8" fmla="*/ 136225 w 1750132"/>
                <a:gd name="connsiteY8" fmla="*/ 943677 h 2120808"/>
                <a:gd name="connsiteX0" fmla="*/ 559545 w 2173452"/>
                <a:gd name="connsiteY0" fmla="*/ 943677 h 2119980"/>
                <a:gd name="connsiteX1" fmla="*/ 455108 w 2173452"/>
                <a:gd name="connsiteY1" fmla="*/ 367011 h 2119980"/>
                <a:gd name="connsiteX2" fmla="*/ 1207617 w 2173452"/>
                <a:gd name="connsiteY2" fmla="*/ 295605 h 2119980"/>
                <a:gd name="connsiteX3" fmla="*/ 2153107 w 2173452"/>
                <a:gd name="connsiteY3" fmla="*/ 21868 h 2119980"/>
                <a:gd name="connsiteX4" fmla="*/ 1855689 w 2173452"/>
                <a:gd name="connsiteY4" fmla="*/ 943677 h 2119980"/>
                <a:gd name="connsiteX5" fmla="*/ 2028862 w 2173452"/>
                <a:gd name="connsiteY5" fmla="*/ 2106534 h 2119980"/>
                <a:gd name="connsiteX6" fmla="*/ 1207617 w 2173452"/>
                <a:gd name="connsiteY6" fmla="*/ 1591749 h 2119980"/>
                <a:gd name="connsiteX7" fmla="*/ 13352 w 2173452"/>
                <a:gd name="connsiteY7" fmla="*/ 1830420 h 2119980"/>
                <a:gd name="connsiteX8" fmla="*/ 559545 w 2173452"/>
                <a:gd name="connsiteY8" fmla="*/ 943677 h 2119980"/>
                <a:gd name="connsiteX0" fmla="*/ 558857 w 2172764"/>
                <a:gd name="connsiteY0" fmla="*/ 942239 h 2118542"/>
                <a:gd name="connsiteX1" fmla="*/ 233542 w 2172764"/>
                <a:gd name="connsiteY1" fmla="*/ 186099 h 2118542"/>
                <a:gd name="connsiteX2" fmla="*/ 1206929 w 2172764"/>
                <a:gd name="connsiteY2" fmla="*/ 294167 h 2118542"/>
                <a:gd name="connsiteX3" fmla="*/ 2152419 w 2172764"/>
                <a:gd name="connsiteY3" fmla="*/ 20430 h 2118542"/>
                <a:gd name="connsiteX4" fmla="*/ 1855001 w 2172764"/>
                <a:gd name="connsiteY4" fmla="*/ 942239 h 2118542"/>
                <a:gd name="connsiteX5" fmla="*/ 2028174 w 2172764"/>
                <a:gd name="connsiteY5" fmla="*/ 2105096 h 2118542"/>
                <a:gd name="connsiteX6" fmla="*/ 1206929 w 2172764"/>
                <a:gd name="connsiteY6" fmla="*/ 1590311 h 2118542"/>
                <a:gd name="connsiteX7" fmla="*/ 12664 w 2172764"/>
                <a:gd name="connsiteY7" fmla="*/ 1828982 h 2118542"/>
                <a:gd name="connsiteX8" fmla="*/ 558857 w 2172764"/>
                <a:gd name="connsiteY8" fmla="*/ 942239 h 211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64" h="2118542">
                  <a:moveTo>
                    <a:pt x="558857" y="942239"/>
                  </a:moveTo>
                  <a:cubicBezTo>
                    <a:pt x="595670" y="668425"/>
                    <a:pt x="125530" y="294111"/>
                    <a:pt x="233542" y="186099"/>
                  </a:cubicBezTo>
                  <a:cubicBezTo>
                    <a:pt x="341554" y="78087"/>
                    <a:pt x="887116" y="321779"/>
                    <a:pt x="1206929" y="294167"/>
                  </a:cubicBezTo>
                  <a:cubicBezTo>
                    <a:pt x="1526742" y="266556"/>
                    <a:pt x="2044407" y="-87582"/>
                    <a:pt x="2152419" y="20430"/>
                  </a:cubicBezTo>
                  <a:cubicBezTo>
                    <a:pt x="2260431" y="128442"/>
                    <a:pt x="1905619" y="762764"/>
                    <a:pt x="1855001" y="942239"/>
                  </a:cubicBezTo>
                  <a:cubicBezTo>
                    <a:pt x="1804383" y="1121714"/>
                    <a:pt x="2136186" y="1997084"/>
                    <a:pt x="2028174" y="2105096"/>
                  </a:cubicBezTo>
                  <a:cubicBezTo>
                    <a:pt x="1920162" y="2213108"/>
                    <a:pt x="1542847" y="1636330"/>
                    <a:pt x="1206929" y="1590311"/>
                  </a:cubicBezTo>
                  <a:cubicBezTo>
                    <a:pt x="871011" y="1544292"/>
                    <a:pt x="120676" y="1936994"/>
                    <a:pt x="12664" y="1828982"/>
                  </a:cubicBezTo>
                  <a:cubicBezTo>
                    <a:pt x="-95348" y="1720970"/>
                    <a:pt x="522044" y="1216053"/>
                    <a:pt x="558857" y="9422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18000"/>
                  </a:schemeClr>
                </a:gs>
                <a:gs pos="1000">
                  <a:schemeClr val="accent1">
                    <a:shade val="93000"/>
                    <a:satMod val="130000"/>
                  </a:schemeClr>
                </a:gs>
                <a:gs pos="66000">
                  <a:schemeClr val="accent1">
                    <a:shade val="94000"/>
                    <a:satMod val="135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8" name="Oval 15"/>
            <p:cNvSpPr/>
            <p:nvPr/>
          </p:nvSpPr>
          <p:spPr>
            <a:xfrm>
              <a:off x="3203871" y="4286960"/>
              <a:ext cx="2172764" cy="2118542"/>
            </a:xfrm>
            <a:custGeom>
              <a:avLst/>
              <a:gdLst>
                <a:gd name="connsiteX0" fmla="*/ 0 w 1296144"/>
                <a:gd name="connsiteY0" fmla="*/ 648072 h 1296144"/>
                <a:gd name="connsiteX1" fmla="*/ 648072 w 1296144"/>
                <a:gd name="connsiteY1" fmla="*/ 0 h 1296144"/>
                <a:gd name="connsiteX2" fmla="*/ 1296144 w 1296144"/>
                <a:gd name="connsiteY2" fmla="*/ 648072 h 1296144"/>
                <a:gd name="connsiteX3" fmla="*/ 648072 w 1296144"/>
                <a:gd name="connsiteY3" fmla="*/ 1296144 h 1296144"/>
                <a:gd name="connsiteX4" fmla="*/ 0 w 1296144"/>
                <a:gd name="connsiteY4" fmla="*/ 648072 h 1296144"/>
                <a:gd name="connsiteX0" fmla="*/ 0 w 1387332"/>
                <a:gd name="connsiteY0" fmla="*/ 753169 h 1401241"/>
                <a:gd name="connsiteX1" fmla="*/ 648072 w 1387332"/>
                <a:gd name="connsiteY1" fmla="*/ 105097 h 1401241"/>
                <a:gd name="connsiteX2" fmla="*/ 1331269 w 1387332"/>
                <a:gd name="connsiteY2" fmla="*/ 66057 h 1401241"/>
                <a:gd name="connsiteX3" fmla="*/ 1296144 w 1387332"/>
                <a:gd name="connsiteY3" fmla="*/ 753169 h 1401241"/>
                <a:gd name="connsiteX4" fmla="*/ 648072 w 1387332"/>
                <a:gd name="connsiteY4" fmla="*/ 1401241 h 1401241"/>
                <a:gd name="connsiteX5" fmla="*/ 0 w 1387332"/>
                <a:gd name="connsiteY5" fmla="*/ 753169 h 1401241"/>
                <a:gd name="connsiteX0" fmla="*/ 0 w 1381426"/>
                <a:gd name="connsiteY0" fmla="*/ 753169 h 1562607"/>
                <a:gd name="connsiteX1" fmla="*/ 648072 w 1381426"/>
                <a:gd name="connsiteY1" fmla="*/ 105097 h 1562607"/>
                <a:gd name="connsiteX2" fmla="*/ 1331269 w 1381426"/>
                <a:gd name="connsiteY2" fmla="*/ 66057 h 1562607"/>
                <a:gd name="connsiteX3" fmla="*/ 1296144 w 1381426"/>
                <a:gd name="connsiteY3" fmla="*/ 753169 h 1562607"/>
                <a:gd name="connsiteX4" fmla="*/ 1248439 w 1381426"/>
                <a:gd name="connsiteY4" fmla="*/ 1515660 h 1562607"/>
                <a:gd name="connsiteX5" fmla="*/ 648072 w 1381426"/>
                <a:gd name="connsiteY5" fmla="*/ 1401241 h 1562607"/>
                <a:gd name="connsiteX6" fmla="*/ 0 w 1381426"/>
                <a:gd name="connsiteY6" fmla="*/ 753169 h 1562607"/>
                <a:gd name="connsiteX0" fmla="*/ 102689 w 1484115"/>
                <a:gd name="connsiteY0" fmla="*/ 753169 h 1547038"/>
                <a:gd name="connsiteX1" fmla="*/ 750761 w 1484115"/>
                <a:gd name="connsiteY1" fmla="*/ 105097 h 1547038"/>
                <a:gd name="connsiteX2" fmla="*/ 1433958 w 1484115"/>
                <a:gd name="connsiteY2" fmla="*/ 66057 h 1547038"/>
                <a:gd name="connsiteX3" fmla="*/ 1398833 w 1484115"/>
                <a:gd name="connsiteY3" fmla="*/ 753169 h 1547038"/>
                <a:gd name="connsiteX4" fmla="*/ 1351128 w 1484115"/>
                <a:gd name="connsiteY4" fmla="*/ 1515660 h 1547038"/>
                <a:gd name="connsiteX5" fmla="*/ 750761 w 1484115"/>
                <a:gd name="connsiteY5" fmla="*/ 1401241 h 1547038"/>
                <a:gd name="connsiteX6" fmla="*/ 67276 w 1484115"/>
                <a:gd name="connsiteY6" fmla="*/ 1405214 h 1547038"/>
                <a:gd name="connsiteX7" fmla="*/ 102689 w 1484115"/>
                <a:gd name="connsiteY7" fmla="*/ 753169 h 1547038"/>
                <a:gd name="connsiteX0" fmla="*/ 136225 w 1517651"/>
                <a:gd name="connsiteY0" fmla="*/ 729835 h 1523704"/>
                <a:gd name="connsiteX1" fmla="*/ 31788 w 1517651"/>
                <a:gd name="connsiteY1" fmla="*/ 153169 h 1523704"/>
                <a:gd name="connsiteX2" fmla="*/ 784297 w 1517651"/>
                <a:gd name="connsiteY2" fmla="*/ 81763 h 1523704"/>
                <a:gd name="connsiteX3" fmla="*/ 1467494 w 1517651"/>
                <a:gd name="connsiteY3" fmla="*/ 42723 h 1523704"/>
                <a:gd name="connsiteX4" fmla="*/ 1432369 w 1517651"/>
                <a:gd name="connsiteY4" fmla="*/ 729835 h 1523704"/>
                <a:gd name="connsiteX5" fmla="*/ 1384664 w 1517651"/>
                <a:gd name="connsiteY5" fmla="*/ 1492326 h 1523704"/>
                <a:gd name="connsiteX6" fmla="*/ 784297 w 1517651"/>
                <a:gd name="connsiteY6" fmla="*/ 1377907 h 1523704"/>
                <a:gd name="connsiteX7" fmla="*/ 100812 w 1517651"/>
                <a:gd name="connsiteY7" fmla="*/ 1381880 h 1523704"/>
                <a:gd name="connsiteX8" fmla="*/ 136225 w 1517651"/>
                <a:gd name="connsiteY8" fmla="*/ 729835 h 1523704"/>
                <a:gd name="connsiteX0" fmla="*/ 136225 w 1750132"/>
                <a:gd name="connsiteY0" fmla="*/ 943677 h 1737546"/>
                <a:gd name="connsiteX1" fmla="*/ 31788 w 1750132"/>
                <a:gd name="connsiteY1" fmla="*/ 367011 h 1737546"/>
                <a:gd name="connsiteX2" fmla="*/ 784297 w 1750132"/>
                <a:gd name="connsiteY2" fmla="*/ 295605 h 1737546"/>
                <a:gd name="connsiteX3" fmla="*/ 1729787 w 1750132"/>
                <a:gd name="connsiteY3" fmla="*/ 21868 h 1737546"/>
                <a:gd name="connsiteX4" fmla="*/ 1432369 w 1750132"/>
                <a:gd name="connsiteY4" fmla="*/ 943677 h 1737546"/>
                <a:gd name="connsiteX5" fmla="*/ 1384664 w 1750132"/>
                <a:gd name="connsiteY5" fmla="*/ 1706168 h 1737546"/>
                <a:gd name="connsiteX6" fmla="*/ 784297 w 1750132"/>
                <a:gd name="connsiteY6" fmla="*/ 1591749 h 1737546"/>
                <a:gd name="connsiteX7" fmla="*/ 100812 w 1750132"/>
                <a:gd name="connsiteY7" fmla="*/ 1595722 h 1737546"/>
                <a:gd name="connsiteX8" fmla="*/ 136225 w 1750132"/>
                <a:gd name="connsiteY8" fmla="*/ 943677 h 1737546"/>
                <a:gd name="connsiteX0" fmla="*/ 136225 w 1750132"/>
                <a:gd name="connsiteY0" fmla="*/ 943677 h 2120808"/>
                <a:gd name="connsiteX1" fmla="*/ 31788 w 1750132"/>
                <a:gd name="connsiteY1" fmla="*/ 367011 h 2120808"/>
                <a:gd name="connsiteX2" fmla="*/ 784297 w 1750132"/>
                <a:gd name="connsiteY2" fmla="*/ 295605 h 2120808"/>
                <a:gd name="connsiteX3" fmla="*/ 1729787 w 1750132"/>
                <a:gd name="connsiteY3" fmla="*/ 21868 h 2120808"/>
                <a:gd name="connsiteX4" fmla="*/ 1432369 w 1750132"/>
                <a:gd name="connsiteY4" fmla="*/ 943677 h 2120808"/>
                <a:gd name="connsiteX5" fmla="*/ 1605542 w 1750132"/>
                <a:gd name="connsiteY5" fmla="*/ 2106534 h 2120808"/>
                <a:gd name="connsiteX6" fmla="*/ 784297 w 1750132"/>
                <a:gd name="connsiteY6" fmla="*/ 1591749 h 2120808"/>
                <a:gd name="connsiteX7" fmla="*/ 100812 w 1750132"/>
                <a:gd name="connsiteY7" fmla="*/ 1595722 h 2120808"/>
                <a:gd name="connsiteX8" fmla="*/ 136225 w 1750132"/>
                <a:gd name="connsiteY8" fmla="*/ 943677 h 2120808"/>
                <a:gd name="connsiteX0" fmla="*/ 559545 w 2173452"/>
                <a:gd name="connsiteY0" fmla="*/ 943677 h 2119980"/>
                <a:gd name="connsiteX1" fmla="*/ 455108 w 2173452"/>
                <a:gd name="connsiteY1" fmla="*/ 367011 h 2119980"/>
                <a:gd name="connsiteX2" fmla="*/ 1207617 w 2173452"/>
                <a:gd name="connsiteY2" fmla="*/ 295605 h 2119980"/>
                <a:gd name="connsiteX3" fmla="*/ 2153107 w 2173452"/>
                <a:gd name="connsiteY3" fmla="*/ 21868 h 2119980"/>
                <a:gd name="connsiteX4" fmla="*/ 1855689 w 2173452"/>
                <a:gd name="connsiteY4" fmla="*/ 943677 h 2119980"/>
                <a:gd name="connsiteX5" fmla="*/ 2028862 w 2173452"/>
                <a:gd name="connsiteY5" fmla="*/ 2106534 h 2119980"/>
                <a:gd name="connsiteX6" fmla="*/ 1207617 w 2173452"/>
                <a:gd name="connsiteY6" fmla="*/ 1591749 h 2119980"/>
                <a:gd name="connsiteX7" fmla="*/ 13352 w 2173452"/>
                <a:gd name="connsiteY7" fmla="*/ 1830420 h 2119980"/>
                <a:gd name="connsiteX8" fmla="*/ 559545 w 2173452"/>
                <a:gd name="connsiteY8" fmla="*/ 943677 h 2119980"/>
                <a:gd name="connsiteX0" fmla="*/ 558857 w 2172764"/>
                <a:gd name="connsiteY0" fmla="*/ 942239 h 2118542"/>
                <a:gd name="connsiteX1" fmla="*/ 233542 w 2172764"/>
                <a:gd name="connsiteY1" fmla="*/ 186099 h 2118542"/>
                <a:gd name="connsiteX2" fmla="*/ 1206929 w 2172764"/>
                <a:gd name="connsiteY2" fmla="*/ 294167 h 2118542"/>
                <a:gd name="connsiteX3" fmla="*/ 2152419 w 2172764"/>
                <a:gd name="connsiteY3" fmla="*/ 20430 h 2118542"/>
                <a:gd name="connsiteX4" fmla="*/ 1855001 w 2172764"/>
                <a:gd name="connsiteY4" fmla="*/ 942239 h 2118542"/>
                <a:gd name="connsiteX5" fmla="*/ 2028174 w 2172764"/>
                <a:gd name="connsiteY5" fmla="*/ 2105096 h 2118542"/>
                <a:gd name="connsiteX6" fmla="*/ 1206929 w 2172764"/>
                <a:gd name="connsiteY6" fmla="*/ 1590311 h 2118542"/>
                <a:gd name="connsiteX7" fmla="*/ 12664 w 2172764"/>
                <a:gd name="connsiteY7" fmla="*/ 1828982 h 2118542"/>
                <a:gd name="connsiteX8" fmla="*/ 558857 w 2172764"/>
                <a:gd name="connsiteY8" fmla="*/ 942239 h 211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64" h="2118542">
                  <a:moveTo>
                    <a:pt x="558857" y="942239"/>
                  </a:moveTo>
                  <a:cubicBezTo>
                    <a:pt x="595670" y="668425"/>
                    <a:pt x="125530" y="294111"/>
                    <a:pt x="233542" y="186099"/>
                  </a:cubicBezTo>
                  <a:cubicBezTo>
                    <a:pt x="341554" y="78087"/>
                    <a:pt x="887116" y="321779"/>
                    <a:pt x="1206929" y="294167"/>
                  </a:cubicBezTo>
                  <a:cubicBezTo>
                    <a:pt x="1526742" y="266556"/>
                    <a:pt x="2044407" y="-87582"/>
                    <a:pt x="2152419" y="20430"/>
                  </a:cubicBezTo>
                  <a:cubicBezTo>
                    <a:pt x="2260431" y="128442"/>
                    <a:pt x="1905619" y="762764"/>
                    <a:pt x="1855001" y="942239"/>
                  </a:cubicBezTo>
                  <a:cubicBezTo>
                    <a:pt x="1804383" y="1121714"/>
                    <a:pt x="2136186" y="1997084"/>
                    <a:pt x="2028174" y="2105096"/>
                  </a:cubicBezTo>
                  <a:cubicBezTo>
                    <a:pt x="1920162" y="2213108"/>
                    <a:pt x="1542847" y="1636330"/>
                    <a:pt x="1206929" y="1590311"/>
                  </a:cubicBezTo>
                  <a:cubicBezTo>
                    <a:pt x="871011" y="1544292"/>
                    <a:pt x="120676" y="1936994"/>
                    <a:pt x="12664" y="1828982"/>
                  </a:cubicBezTo>
                  <a:cubicBezTo>
                    <a:pt x="-95348" y="1720970"/>
                    <a:pt x="522044" y="1216053"/>
                    <a:pt x="558857" y="94223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00"/>
                </a:gs>
                <a:gs pos="43000">
                  <a:schemeClr val="bg1">
                    <a:alpha val="49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0" name="Oval 15"/>
            <p:cNvSpPr/>
            <p:nvPr/>
          </p:nvSpPr>
          <p:spPr>
            <a:xfrm>
              <a:off x="3210556" y="4306529"/>
              <a:ext cx="2172764" cy="2118542"/>
            </a:xfrm>
            <a:custGeom>
              <a:avLst/>
              <a:gdLst>
                <a:gd name="connsiteX0" fmla="*/ 0 w 1296144"/>
                <a:gd name="connsiteY0" fmla="*/ 648072 h 1296144"/>
                <a:gd name="connsiteX1" fmla="*/ 648072 w 1296144"/>
                <a:gd name="connsiteY1" fmla="*/ 0 h 1296144"/>
                <a:gd name="connsiteX2" fmla="*/ 1296144 w 1296144"/>
                <a:gd name="connsiteY2" fmla="*/ 648072 h 1296144"/>
                <a:gd name="connsiteX3" fmla="*/ 648072 w 1296144"/>
                <a:gd name="connsiteY3" fmla="*/ 1296144 h 1296144"/>
                <a:gd name="connsiteX4" fmla="*/ 0 w 1296144"/>
                <a:gd name="connsiteY4" fmla="*/ 648072 h 1296144"/>
                <a:gd name="connsiteX0" fmla="*/ 0 w 1387332"/>
                <a:gd name="connsiteY0" fmla="*/ 753169 h 1401241"/>
                <a:gd name="connsiteX1" fmla="*/ 648072 w 1387332"/>
                <a:gd name="connsiteY1" fmla="*/ 105097 h 1401241"/>
                <a:gd name="connsiteX2" fmla="*/ 1331269 w 1387332"/>
                <a:gd name="connsiteY2" fmla="*/ 66057 h 1401241"/>
                <a:gd name="connsiteX3" fmla="*/ 1296144 w 1387332"/>
                <a:gd name="connsiteY3" fmla="*/ 753169 h 1401241"/>
                <a:gd name="connsiteX4" fmla="*/ 648072 w 1387332"/>
                <a:gd name="connsiteY4" fmla="*/ 1401241 h 1401241"/>
                <a:gd name="connsiteX5" fmla="*/ 0 w 1387332"/>
                <a:gd name="connsiteY5" fmla="*/ 753169 h 1401241"/>
                <a:gd name="connsiteX0" fmla="*/ 0 w 1381426"/>
                <a:gd name="connsiteY0" fmla="*/ 753169 h 1562607"/>
                <a:gd name="connsiteX1" fmla="*/ 648072 w 1381426"/>
                <a:gd name="connsiteY1" fmla="*/ 105097 h 1562607"/>
                <a:gd name="connsiteX2" fmla="*/ 1331269 w 1381426"/>
                <a:gd name="connsiteY2" fmla="*/ 66057 h 1562607"/>
                <a:gd name="connsiteX3" fmla="*/ 1296144 w 1381426"/>
                <a:gd name="connsiteY3" fmla="*/ 753169 h 1562607"/>
                <a:gd name="connsiteX4" fmla="*/ 1248439 w 1381426"/>
                <a:gd name="connsiteY4" fmla="*/ 1515660 h 1562607"/>
                <a:gd name="connsiteX5" fmla="*/ 648072 w 1381426"/>
                <a:gd name="connsiteY5" fmla="*/ 1401241 h 1562607"/>
                <a:gd name="connsiteX6" fmla="*/ 0 w 1381426"/>
                <a:gd name="connsiteY6" fmla="*/ 753169 h 1562607"/>
                <a:gd name="connsiteX0" fmla="*/ 102689 w 1484115"/>
                <a:gd name="connsiteY0" fmla="*/ 753169 h 1547038"/>
                <a:gd name="connsiteX1" fmla="*/ 750761 w 1484115"/>
                <a:gd name="connsiteY1" fmla="*/ 105097 h 1547038"/>
                <a:gd name="connsiteX2" fmla="*/ 1433958 w 1484115"/>
                <a:gd name="connsiteY2" fmla="*/ 66057 h 1547038"/>
                <a:gd name="connsiteX3" fmla="*/ 1398833 w 1484115"/>
                <a:gd name="connsiteY3" fmla="*/ 753169 h 1547038"/>
                <a:gd name="connsiteX4" fmla="*/ 1351128 w 1484115"/>
                <a:gd name="connsiteY4" fmla="*/ 1515660 h 1547038"/>
                <a:gd name="connsiteX5" fmla="*/ 750761 w 1484115"/>
                <a:gd name="connsiteY5" fmla="*/ 1401241 h 1547038"/>
                <a:gd name="connsiteX6" fmla="*/ 67276 w 1484115"/>
                <a:gd name="connsiteY6" fmla="*/ 1405214 h 1547038"/>
                <a:gd name="connsiteX7" fmla="*/ 102689 w 1484115"/>
                <a:gd name="connsiteY7" fmla="*/ 753169 h 1547038"/>
                <a:gd name="connsiteX0" fmla="*/ 136225 w 1517651"/>
                <a:gd name="connsiteY0" fmla="*/ 729835 h 1523704"/>
                <a:gd name="connsiteX1" fmla="*/ 31788 w 1517651"/>
                <a:gd name="connsiteY1" fmla="*/ 153169 h 1523704"/>
                <a:gd name="connsiteX2" fmla="*/ 784297 w 1517651"/>
                <a:gd name="connsiteY2" fmla="*/ 81763 h 1523704"/>
                <a:gd name="connsiteX3" fmla="*/ 1467494 w 1517651"/>
                <a:gd name="connsiteY3" fmla="*/ 42723 h 1523704"/>
                <a:gd name="connsiteX4" fmla="*/ 1432369 w 1517651"/>
                <a:gd name="connsiteY4" fmla="*/ 729835 h 1523704"/>
                <a:gd name="connsiteX5" fmla="*/ 1384664 w 1517651"/>
                <a:gd name="connsiteY5" fmla="*/ 1492326 h 1523704"/>
                <a:gd name="connsiteX6" fmla="*/ 784297 w 1517651"/>
                <a:gd name="connsiteY6" fmla="*/ 1377907 h 1523704"/>
                <a:gd name="connsiteX7" fmla="*/ 100812 w 1517651"/>
                <a:gd name="connsiteY7" fmla="*/ 1381880 h 1523704"/>
                <a:gd name="connsiteX8" fmla="*/ 136225 w 1517651"/>
                <a:gd name="connsiteY8" fmla="*/ 729835 h 1523704"/>
                <a:gd name="connsiteX0" fmla="*/ 136225 w 1750132"/>
                <a:gd name="connsiteY0" fmla="*/ 943677 h 1737546"/>
                <a:gd name="connsiteX1" fmla="*/ 31788 w 1750132"/>
                <a:gd name="connsiteY1" fmla="*/ 367011 h 1737546"/>
                <a:gd name="connsiteX2" fmla="*/ 784297 w 1750132"/>
                <a:gd name="connsiteY2" fmla="*/ 295605 h 1737546"/>
                <a:gd name="connsiteX3" fmla="*/ 1729787 w 1750132"/>
                <a:gd name="connsiteY3" fmla="*/ 21868 h 1737546"/>
                <a:gd name="connsiteX4" fmla="*/ 1432369 w 1750132"/>
                <a:gd name="connsiteY4" fmla="*/ 943677 h 1737546"/>
                <a:gd name="connsiteX5" fmla="*/ 1384664 w 1750132"/>
                <a:gd name="connsiteY5" fmla="*/ 1706168 h 1737546"/>
                <a:gd name="connsiteX6" fmla="*/ 784297 w 1750132"/>
                <a:gd name="connsiteY6" fmla="*/ 1591749 h 1737546"/>
                <a:gd name="connsiteX7" fmla="*/ 100812 w 1750132"/>
                <a:gd name="connsiteY7" fmla="*/ 1595722 h 1737546"/>
                <a:gd name="connsiteX8" fmla="*/ 136225 w 1750132"/>
                <a:gd name="connsiteY8" fmla="*/ 943677 h 1737546"/>
                <a:gd name="connsiteX0" fmla="*/ 136225 w 1750132"/>
                <a:gd name="connsiteY0" fmla="*/ 943677 h 2120808"/>
                <a:gd name="connsiteX1" fmla="*/ 31788 w 1750132"/>
                <a:gd name="connsiteY1" fmla="*/ 367011 h 2120808"/>
                <a:gd name="connsiteX2" fmla="*/ 784297 w 1750132"/>
                <a:gd name="connsiteY2" fmla="*/ 295605 h 2120808"/>
                <a:gd name="connsiteX3" fmla="*/ 1729787 w 1750132"/>
                <a:gd name="connsiteY3" fmla="*/ 21868 h 2120808"/>
                <a:gd name="connsiteX4" fmla="*/ 1432369 w 1750132"/>
                <a:gd name="connsiteY4" fmla="*/ 943677 h 2120808"/>
                <a:gd name="connsiteX5" fmla="*/ 1605542 w 1750132"/>
                <a:gd name="connsiteY5" fmla="*/ 2106534 h 2120808"/>
                <a:gd name="connsiteX6" fmla="*/ 784297 w 1750132"/>
                <a:gd name="connsiteY6" fmla="*/ 1591749 h 2120808"/>
                <a:gd name="connsiteX7" fmla="*/ 100812 w 1750132"/>
                <a:gd name="connsiteY7" fmla="*/ 1595722 h 2120808"/>
                <a:gd name="connsiteX8" fmla="*/ 136225 w 1750132"/>
                <a:gd name="connsiteY8" fmla="*/ 943677 h 2120808"/>
                <a:gd name="connsiteX0" fmla="*/ 559545 w 2173452"/>
                <a:gd name="connsiteY0" fmla="*/ 943677 h 2119980"/>
                <a:gd name="connsiteX1" fmla="*/ 455108 w 2173452"/>
                <a:gd name="connsiteY1" fmla="*/ 367011 h 2119980"/>
                <a:gd name="connsiteX2" fmla="*/ 1207617 w 2173452"/>
                <a:gd name="connsiteY2" fmla="*/ 295605 h 2119980"/>
                <a:gd name="connsiteX3" fmla="*/ 2153107 w 2173452"/>
                <a:gd name="connsiteY3" fmla="*/ 21868 h 2119980"/>
                <a:gd name="connsiteX4" fmla="*/ 1855689 w 2173452"/>
                <a:gd name="connsiteY4" fmla="*/ 943677 h 2119980"/>
                <a:gd name="connsiteX5" fmla="*/ 2028862 w 2173452"/>
                <a:gd name="connsiteY5" fmla="*/ 2106534 h 2119980"/>
                <a:gd name="connsiteX6" fmla="*/ 1207617 w 2173452"/>
                <a:gd name="connsiteY6" fmla="*/ 1591749 h 2119980"/>
                <a:gd name="connsiteX7" fmla="*/ 13352 w 2173452"/>
                <a:gd name="connsiteY7" fmla="*/ 1830420 h 2119980"/>
                <a:gd name="connsiteX8" fmla="*/ 559545 w 2173452"/>
                <a:gd name="connsiteY8" fmla="*/ 943677 h 2119980"/>
                <a:gd name="connsiteX0" fmla="*/ 558857 w 2172764"/>
                <a:gd name="connsiteY0" fmla="*/ 942239 h 2118542"/>
                <a:gd name="connsiteX1" fmla="*/ 233542 w 2172764"/>
                <a:gd name="connsiteY1" fmla="*/ 186099 h 2118542"/>
                <a:gd name="connsiteX2" fmla="*/ 1206929 w 2172764"/>
                <a:gd name="connsiteY2" fmla="*/ 294167 h 2118542"/>
                <a:gd name="connsiteX3" fmla="*/ 2152419 w 2172764"/>
                <a:gd name="connsiteY3" fmla="*/ 20430 h 2118542"/>
                <a:gd name="connsiteX4" fmla="*/ 1855001 w 2172764"/>
                <a:gd name="connsiteY4" fmla="*/ 942239 h 2118542"/>
                <a:gd name="connsiteX5" fmla="*/ 2028174 w 2172764"/>
                <a:gd name="connsiteY5" fmla="*/ 2105096 h 2118542"/>
                <a:gd name="connsiteX6" fmla="*/ 1206929 w 2172764"/>
                <a:gd name="connsiteY6" fmla="*/ 1590311 h 2118542"/>
                <a:gd name="connsiteX7" fmla="*/ 12664 w 2172764"/>
                <a:gd name="connsiteY7" fmla="*/ 1828982 h 2118542"/>
                <a:gd name="connsiteX8" fmla="*/ 558857 w 2172764"/>
                <a:gd name="connsiteY8" fmla="*/ 942239 h 211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64" h="2118542">
                  <a:moveTo>
                    <a:pt x="558857" y="942239"/>
                  </a:moveTo>
                  <a:cubicBezTo>
                    <a:pt x="595670" y="668425"/>
                    <a:pt x="125530" y="294111"/>
                    <a:pt x="233542" y="186099"/>
                  </a:cubicBezTo>
                  <a:cubicBezTo>
                    <a:pt x="341554" y="78087"/>
                    <a:pt x="887116" y="321779"/>
                    <a:pt x="1206929" y="294167"/>
                  </a:cubicBezTo>
                  <a:cubicBezTo>
                    <a:pt x="1526742" y="266556"/>
                    <a:pt x="2044407" y="-87582"/>
                    <a:pt x="2152419" y="20430"/>
                  </a:cubicBezTo>
                  <a:cubicBezTo>
                    <a:pt x="2260431" y="128442"/>
                    <a:pt x="1905619" y="762764"/>
                    <a:pt x="1855001" y="942239"/>
                  </a:cubicBezTo>
                  <a:cubicBezTo>
                    <a:pt x="1804383" y="1121714"/>
                    <a:pt x="2136186" y="1997084"/>
                    <a:pt x="2028174" y="2105096"/>
                  </a:cubicBezTo>
                  <a:cubicBezTo>
                    <a:pt x="1920162" y="2213108"/>
                    <a:pt x="1542847" y="1636330"/>
                    <a:pt x="1206929" y="1590311"/>
                  </a:cubicBezTo>
                  <a:cubicBezTo>
                    <a:pt x="871011" y="1544292"/>
                    <a:pt x="120676" y="1936994"/>
                    <a:pt x="12664" y="1828982"/>
                  </a:cubicBezTo>
                  <a:cubicBezTo>
                    <a:pt x="-95348" y="1720970"/>
                    <a:pt x="522044" y="1216053"/>
                    <a:pt x="558857" y="94223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66000"/>
                  </a:srgbClr>
                </a:gs>
                <a:gs pos="43000">
                  <a:schemeClr val="bg1">
                    <a:alpha val="49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1" name="Oval 15"/>
            <p:cNvSpPr/>
            <p:nvPr/>
          </p:nvSpPr>
          <p:spPr>
            <a:xfrm>
              <a:off x="3213101" y="4306529"/>
              <a:ext cx="2172764" cy="2118542"/>
            </a:xfrm>
            <a:custGeom>
              <a:avLst/>
              <a:gdLst>
                <a:gd name="connsiteX0" fmla="*/ 0 w 1296144"/>
                <a:gd name="connsiteY0" fmla="*/ 648072 h 1296144"/>
                <a:gd name="connsiteX1" fmla="*/ 648072 w 1296144"/>
                <a:gd name="connsiteY1" fmla="*/ 0 h 1296144"/>
                <a:gd name="connsiteX2" fmla="*/ 1296144 w 1296144"/>
                <a:gd name="connsiteY2" fmla="*/ 648072 h 1296144"/>
                <a:gd name="connsiteX3" fmla="*/ 648072 w 1296144"/>
                <a:gd name="connsiteY3" fmla="*/ 1296144 h 1296144"/>
                <a:gd name="connsiteX4" fmla="*/ 0 w 1296144"/>
                <a:gd name="connsiteY4" fmla="*/ 648072 h 1296144"/>
                <a:gd name="connsiteX0" fmla="*/ 0 w 1387332"/>
                <a:gd name="connsiteY0" fmla="*/ 753169 h 1401241"/>
                <a:gd name="connsiteX1" fmla="*/ 648072 w 1387332"/>
                <a:gd name="connsiteY1" fmla="*/ 105097 h 1401241"/>
                <a:gd name="connsiteX2" fmla="*/ 1331269 w 1387332"/>
                <a:gd name="connsiteY2" fmla="*/ 66057 h 1401241"/>
                <a:gd name="connsiteX3" fmla="*/ 1296144 w 1387332"/>
                <a:gd name="connsiteY3" fmla="*/ 753169 h 1401241"/>
                <a:gd name="connsiteX4" fmla="*/ 648072 w 1387332"/>
                <a:gd name="connsiteY4" fmla="*/ 1401241 h 1401241"/>
                <a:gd name="connsiteX5" fmla="*/ 0 w 1387332"/>
                <a:gd name="connsiteY5" fmla="*/ 753169 h 1401241"/>
                <a:gd name="connsiteX0" fmla="*/ 0 w 1381426"/>
                <a:gd name="connsiteY0" fmla="*/ 753169 h 1562607"/>
                <a:gd name="connsiteX1" fmla="*/ 648072 w 1381426"/>
                <a:gd name="connsiteY1" fmla="*/ 105097 h 1562607"/>
                <a:gd name="connsiteX2" fmla="*/ 1331269 w 1381426"/>
                <a:gd name="connsiteY2" fmla="*/ 66057 h 1562607"/>
                <a:gd name="connsiteX3" fmla="*/ 1296144 w 1381426"/>
                <a:gd name="connsiteY3" fmla="*/ 753169 h 1562607"/>
                <a:gd name="connsiteX4" fmla="*/ 1248439 w 1381426"/>
                <a:gd name="connsiteY4" fmla="*/ 1515660 h 1562607"/>
                <a:gd name="connsiteX5" fmla="*/ 648072 w 1381426"/>
                <a:gd name="connsiteY5" fmla="*/ 1401241 h 1562607"/>
                <a:gd name="connsiteX6" fmla="*/ 0 w 1381426"/>
                <a:gd name="connsiteY6" fmla="*/ 753169 h 1562607"/>
                <a:gd name="connsiteX0" fmla="*/ 102689 w 1484115"/>
                <a:gd name="connsiteY0" fmla="*/ 753169 h 1547038"/>
                <a:gd name="connsiteX1" fmla="*/ 750761 w 1484115"/>
                <a:gd name="connsiteY1" fmla="*/ 105097 h 1547038"/>
                <a:gd name="connsiteX2" fmla="*/ 1433958 w 1484115"/>
                <a:gd name="connsiteY2" fmla="*/ 66057 h 1547038"/>
                <a:gd name="connsiteX3" fmla="*/ 1398833 w 1484115"/>
                <a:gd name="connsiteY3" fmla="*/ 753169 h 1547038"/>
                <a:gd name="connsiteX4" fmla="*/ 1351128 w 1484115"/>
                <a:gd name="connsiteY4" fmla="*/ 1515660 h 1547038"/>
                <a:gd name="connsiteX5" fmla="*/ 750761 w 1484115"/>
                <a:gd name="connsiteY5" fmla="*/ 1401241 h 1547038"/>
                <a:gd name="connsiteX6" fmla="*/ 67276 w 1484115"/>
                <a:gd name="connsiteY6" fmla="*/ 1405214 h 1547038"/>
                <a:gd name="connsiteX7" fmla="*/ 102689 w 1484115"/>
                <a:gd name="connsiteY7" fmla="*/ 753169 h 1547038"/>
                <a:gd name="connsiteX0" fmla="*/ 136225 w 1517651"/>
                <a:gd name="connsiteY0" fmla="*/ 729835 h 1523704"/>
                <a:gd name="connsiteX1" fmla="*/ 31788 w 1517651"/>
                <a:gd name="connsiteY1" fmla="*/ 153169 h 1523704"/>
                <a:gd name="connsiteX2" fmla="*/ 784297 w 1517651"/>
                <a:gd name="connsiteY2" fmla="*/ 81763 h 1523704"/>
                <a:gd name="connsiteX3" fmla="*/ 1467494 w 1517651"/>
                <a:gd name="connsiteY3" fmla="*/ 42723 h 1523704"/>
                <a:gd name="connsiteX4" fmla="*/ 1432369 w 1517651"/>
                <a:gd name="connsiteY4" fmla="*/ 729835 h 1523704"/>
                <a:gd name="connsiteX5" fmla="*/ 1384664 w 1517651"/>
                <a:gd name="connsiteY5" fmla="*/ 1492326 h 1523704"/>
                <a:gd name="connsiteX6" fmla="*/ 784297 w 1517651"/>
                <a:gd name="connsiteY6" fmla="*/ 1377907 h 1523704"/>
                <a:gd name="connsiteX7" fmla="*/ 100812 w 1517651"/>
                <a:gd name="connsiteY7" fmla="*/ 1381880 h 1523704"/>
                <a:gd name="connsiteX8" fmla="*/ 136225 w 1517651"/>
                <a:gd name="connsiteY8" fmla="*/ 729835 h 1523704"/>
                <a:gd name="connsiteX0" fmla="*/ 136225 w 1750132"/>
                <a:gd name="connsiteY0" fmla="*/ 943677 h 1737546"/>
                <a:gd name="connsiteX1" fmla="*/ 31788 w 1750132"/>
                <a:gd name="connsiteY1" fmla="*/ 367011 h 1737546"/>
                <a:gd name="connsiteX2" fmla="*/ 784297 w 1750132"/>
                <a:gd name="connsiteY2" fmla="*/ 295605 h 1737546"/>
                <a:gd name="connsiteX3" fmla="*/ 1729787 w 1750132"/>
                <a:gd name="connsiteY3" fmla="*/ 21868 h 1737546"/>
                <a:gd name="connsiteX4" fmla="*/ 1432369 w 1750132"/>
                <a:gd name="connsiteY4" fmla="*/ 943677 h 1737546"/>
                <a:gd name="connsiteX5" fmla="*/ 1384664 w 1750132"/>
                <a:gd name="connsiteY5" fmla="*/ 1706168 h 1737546"/>
                <a:gd name="connsiteX6" fmla="*/ 784297 w 1750132"/>
                <a:gd name="connsiteY6" fmla="*/ 1591749 h 1737546"/>
                <a:gd name="connsiteX7" fmla="*/ 100812 w 1750132"/>
                <a:gd name="connsiteY7" fmla="*/ 1595722 h 1737546"/>
                <a:gd name="connsiteX8" fmla="*/ 136225 w 1750132"/>
                <a:gd name="connsiteY8" fmla="*/ 943677 h 1737546"/>
                <a:gd name="connsiteX0" fmla="*/ 136225 w 1750132"/>
                <a:gd name="connsiteY0" fmla="*/ 943677 h 2120808"/>
                <a:gd name="connsiteX1" fmla="*/ 31788 w 1750132"/>
                <a:gd name="connsiteY1" fmla="*/ 367011 h 2120808"/>
                <a:gd name="connsiteX2" fmla="*/ 784297 w 1750132"/>
                <a:gd name="connsiteY2" fmla="*/ 295605 h 2120808"/>
                <a:gd name="connsiteX3" fmla="*/ 1729787 w 1750132"/>
                <a:gd name="connsiteY3" fmla="*/ 21868 h 2120808"/>
                <a:gd name="connsiteX4" fmla="*/ 1432369 w 1750132"/>
                <a:gd name="connsiteY4" fmla="*/ 943677 h 2120808"/>
                <a:gd name="connsiteX5" fmla="*/ 1605542 w 1750132"/>
                <a:gd name="connsiteY5" fmla="*/ 2106534 h 2120808"/>
                <a:gd name="connsiteX6" fmla="*/ 784297 w 1750132"/>
                <a:gd name="connsiteY6" fmla="*/ 1591749 h 2120808"/>
                <a:gd name="connsiteX7" fmla="*/ 100812 w 1750132"/>
                <a:gd name="connsiteY7" fmla="*/ 1595722 h 2120808"/>
                <a:gd name="connsiteX8" fmla="*/ 136225 w 1750132"/>
                <a:gd name="connsiteY8" fmla="*/ 943677 h 2120808"/>
                <a:gd name="connsiteX0" fmla="*/ 559545 w 2173452"/>
                <a:gd name="connsiteY0" fmla="*/ 943677 h 2119980"/>
                <a:gd name="connsiteX1" fmla="*/ 455108 w 2173452"/>
                <a:gd name="connsiteY1" fmla="*/ 367011 h 2119980"/>
                <a:gd name="connsiteX2" fmla="*/ 1207617 w 2173452"/>
                <a:gd name="connsiteY2" fmla="*/ 295605 h 2119980"/>
                <a:gd name="connsiteX3" fmla="*/ 2153107 w 2173452"/>
                <a:gd name="connsiteY3" fmla="*/ 21868 h 2119980"/>
                <a:gd name="connsiteX4" fmla="*/ 1855689 w 2173452"/>
                <a:gd name="connsiteY4" fmla="*/ 943677 h 2119980"/>
                <a:gd name="connsiteX5" fmla="*/ 2028862 w 2173452"/>
                <a:gd name="connsiteY5" fmla="*/ 2106534 h 2119980"/>
                <a:gd name="connsiteX6" fmla="*/ 1207617 w 2173452"/>
                <a:gd name="connsiteY6" fmla="*/ 1591749 h 2119980"/>
                <a:gd name="connsiteX7" fmla="*/ 13352 w 2173452"/>
                <a:gd name="connsiteY7" fmla="*/ 1830420 h 2119980"/>
                <a:gd name="connsiteX8" fmla="*/ 559545 w 2173452"/>
                <a:gd name="connsiteY8" fmla="*/ 943677 h 2119980"/>
                <a:gd name="connsiteX0" fmla="*/ 558857 w 2172764"/>
                <a:gd name="connsiteY0" fmla="*/ 942239 h 2118542"/>
                <a:gd name="connsiteX1" fmla="*/ 233542 w 2172764"/>
                <a:gd name="connsiteY1" fmla="*/ 186099 h 2118542"/>
                <a:gd name="connsiteX2" fmla="*/ 1206929 w 2172764"/>
                <a:gd name="connsiteY2" fmla="*/ 294167 h 2118542"/>
                <a:gd name="connsiteX3" fmla="*/ 2152419 w 2172764"/>
                <a:gd name="connsiteY3" fmla="*/ 20430 h 2118542"/>
                <a:gd name="connsiteX4" fmla="*/ 1855001 w 2172764"/>
                <a:gd name="connsiteY4" fmla="*/ 942239 h 2118542"/>
                <a:gd name="connsiteX5" fmla="*/ 2028174 w 2172764"/>
                <a:gd name="connsiteY5" fmla="*/ 2105096 h 2118542"/>
                <a:gd name="connsiteX6" fmla="*/ 1206929 w 2172764"/>
                <a:gd name="connsiteY6" fmla="*/ 1590311 h 2118542"/>
                <a:gd name="connsiteX7" fmla="*/ 12664 w 2172764"/>
                <a:gd name="connsiteY7" fmla="*/ 1828982 h 2118542"/>
                <a:gd name="connsiteX8" fmla="*/ 558857 w 2172764"/>
                <a:gd name="connsiteY8" fmla="*/ 942239 h 211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64" h="2118542">
                  <a:moveTo>
                    <a:pt x="558857" y="942239"/>
                  </a:moveTo>
                  <a:cubicBezTo>
                    <a:pt x="595670" y="668425"/>
                    <a:pt x="125530" y="294111"/>
                    <a:pt x="233542" y="186099"/>
                  </a:cubicBezTo>
                  <a:cubicBezTo>
                    <a:pt x="341554" y="78087"/>
                    <a:pt x="887116" y="321779"/>
                    <a:pt x="1206929" y="294167"/>
                  </a:cubicBezTo>
                  <a:cubicBezTo>
                    <a:pt x="1526742" y="266556"/>
                    <a:pt x="2044407" y="-87582"/>
                    <a:pt x="2152419" y="20430"/>
                  </a:cubicBezTo>
                  <a:cubicBezTo>
                    <a:pt x="2260431" y="128442"/>
                    <a:pt x="1905619" y="762764"/>
                    <a:pt x="1855001" y="942239"/>
                  </a:cubicBezTo>
                  <a:cubicBezTo>
                    <a:pt x="1804383" y="1121714"/>
                    <a:pt x="2136186" y="1997084"/>
                    <a:pt x="2028174" y="2105096"/>
                  </a:cubicBezTo>
                  <a:cubicBezTo>
                    <a:pt x="1920162" y="2213108"/>
                    <a:pt x="1542847" y="1636330"/>
                    <a:pt x="1206929" y="1590311"/>
                  </a:cubicBezTo>
                  <a:cubicBezTo>
                    <a:pt x="871011" y="1544292"/>
                    <a:pt x="120676" y="1936994"/>
                    <a:pt x="12664" y="1828982"/>
                  </a:cubicBezTo>
                  <a:cubicBezTo>
                    <a:pt x="-95348" y="1720970"/>
                    <a:pt x="522044" y="1216053"/>
                    <a:pt x="558857" y="94223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8000">
                    <a:alpha val="66000"/>
                  </a:srgbClr>
                </a:gs>
                <a:gs pos="43000">
                  <a:schemeClr val="bg1">
                    <a:alpha val="49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2" name="Oval 15"/>
            <p:cNvSpPr/>
            <p:nvPr/>
          </p:nvSpPr>
          <p:spPr>
            <a:xfrm>
              <a:off x="3184289" y="4335736"/>
              <a:ext cx="2172764" cy="2118542"/>
            </a:xfrm>
            <a:custGeom>
              <a:avLst/>
              <a:gdLst>
                <a:gd name="connsiteX0" fmla="*/ 0 w 1296144"/>
                <a:gd name="connsiteY0" fmla="*/ 648072 h 1296144"/>
                <a:gd name="connsiteX1" fmla="*/ 648072 w 1296144"/>
                <a:gd name="connsiteY1" fmla="*/ 0 h 1296144"/>
                <a:gd name="connsiteX2" fmla="*/ 1296144 w 1296144"/>
                <a:gd name="connsiteY2" fmla="*/ 648072 h 1296144"/>
                <a:gd name="connsiteX3" fmla="*/ 648072 w 1296144"/>
                <a:gd name="connsiteY3" fmla="*/ 1296144 h 1296144"/>
                <a:gd name="connsiteX4" fmla="*/ 0 w 1296144"/>
                <a:gd name="connsiteY4" fmla="*/ 648072 h 1296144"/>
                <a:gd name="connsiteX0" fmla="*/ 0 w 1387332"/>
                <a:gd name="connsiteY0" fmla="*/ 753169 h 1401241"/>
                <a:gd name="connsiteX1" fmla="*/ 648072 w 1387332"/>
                <a:gd name="connsiteY1" fmla="*/ 105097 h 1401241"/>
                <a:gd name="connsiteX2" fmla="*/ 1331269 w 1387332"/>
                <a:gd name="connsiteY2" fmla="*/ 66057 h 1401241"/>
                <a:gd name="connsiteX3" fmla="*/ 1296144 w 1387332"/>
                <a:gd name="connsiteY3" fmla="*/ 753169 h 1401241"/>
                <a:gd name="connsiteX4" fmla="*/ 648072 w 1387332"/>
                <a:gd name="connsiteY4" fmla="*/ 1401241 h 1401241"/>
                <a:gd name="connsiteX5" fmla="*/ 0 w 1387332"/>
                <a:gd name="connsiteY5" fmla="*/ 753169 h 1401241"/>
                <a:gd name="connsiteX0" fmla="*/ 0 w 1381426"/>
                <a:gd name="connsiteY0" fmla="*/ 753169 h 1562607"/>
                <a:gd name="connsiteX1" fmla="*/ 648072 w 1381426"/>
                <a:gd name="connsiteY1" fmla="*/ 105097 h 1562607"/>
                <a:gd name="connsiteX2" fmla="*/ 1331269 w 1381426"/>
                <a:gd name="connsiteY2" fmla="*/ 66057 h 1562607"/>
                <a:gd name="connsiteX3" fmla="*/ 1296144 w 1381426"/>
                <a:gd name="connsiteY3" fmla="*/ 753169 h 1562607"/>
                <a:gd name="connsiteX4" fmla="*/ 1248439 w 1381426"/>
                <a:gd name="connsiteY4" fmla="*/ 1515660 h 1562607"/>
                <a:gd name="connsiteX5" fmla="*/ 648072 w 1381426"/>
                <a:gd name="connsiteY5" fmla="*/ 1401241 h 1562607"/>
                <a:gd name="connsiteX6" fmla="*/ 0 w 1381426"/>
                <a:gd name="connsiteY6" fmla="*/ 753169 h 1562607"/>
                <a:gd name="connsiteX0" fmla="*/ 102689 w 1484115"/>
                <a:gd name="connsiteY0" fmla="*/ 753169 h 1547038"/>
                <a:gd name="connsiteX1" fmla="*/ 750761 w 1484115"/>
                <a:gd name="connsiteY1" fmla="*/ 105097 h 1547038"/>
                <a:gd name="connsiteX2" fmla="*/ 1433958 w 1484115"/>
                <a:gd name="connsiteY2" fmla="*/ 66057 h 1547038"/>
                <a:gd name="connsiteX3" fmla="*/ 1398833 w 1484115"/>
                <a:gd name="connsiteY3" fmla="*/ 753169 h 1547038"/>
                <a:gd name="connsiteX4" fmla="*/ 1351128 w 1484115"/>
                <a:gd name="connsiteY4" fmla="*/ 1515660 h 1547038"/>
                <a:gd name="connsiteX5" fmla="*/ 750761 w 1484115"/>
                <a:gd name="connsiteY5" fmla="*/ 1401241 h 1547038"/>
                <a:gd name="connsiteX6" fmla="*/ 67276 w 1484115"/>
                <a:gd name="connsiteY6" fmla="*/ 1405214 h 1547038"/>
                <a:gd name="connsiteX7" fmla="*/ 102689 w 1484115"/>
                <a:gd name="connsiteY7" fmla="*/ 753169 h 1547038"/>
                <a:gd name="connsiteX0" fmla="*/ 136225 w 1517651"/>
                <a:gd name="connsiteY0" fmla="*/ 729835 h 1523704"/>
                <a:gd name="connsiteX1" fmla="*/ 31788 w 1517651"/>
                <a:gd name="connsiteY1" fmla="*/ 153169 h 1523704"/>
                <a:gd name="connsiteX2" fmla="*/ 784297 w 1517651"/>
                <a:gd name="connsiteY2" fmla="*/ 81763 h 1523704"/>
                <a:gd name="connsiteX3" fmla="*/ 1467494 w 1517651"/>
                <a:gd name="connsiteY3" fmla="*/ 42723 h 1523704"/>
                <a:gd name="connsiteX4" fmla="*/ 1432369 w 1517651"/>
                <a:gd name="connsiteY4" fmla="*/ 729835 h 1523704"/>
                <a:gd name="connsiteX5" fmla="*/ 1384664 w 1517651"/>
                <a:gd name="connsiteY5" fmla="*/ 1492326 h 1523704"/>
                <a:gd name="connsiteX6" fmla="*/ 784297 w 1517651"/>
                <a:gd name="connsiteY6" fmla="*/ 1377907 h 1523704"/>
                <a:gd name="connsiteX7" fmla="*/ 100812 w 1517651"/>
                <a:gd name="connsiteY7" fmla="*/ 1381880 h 1523704"/>
                <a:gd name="connsiteX8" fmla="*/ 136225 w 1517651"/>
                <a:gd name="connsiteY8" fmla="*/ 729835 h 1523704"/>
                <a:gd name="connsiteX0" fmla="*/ 136225 w 1750132"/>
                <a:gd name="connsiteY0" fmla="*/ 943677 h 1737546"/>
                <a:gd name="connsiteX1" fmla="*/ 31788 w 1750132"/>
                <a:gd name="connsiteY1" fmla="*/ 367011 h 1737546"/>
                <a:gd name="connsiteX2" fmla="*/ 784297 w 1750132"/>
                <a:gd name="connsiteY2" fmla="*/ 295605 h 1737546"/>
                <a:gd name="connsiteX3" fmla="*/ 1729787 w 1750132"/>
                <a:gd name="connsiteY3" fmla="*/ 21868 h 1737546"/>
                <a:gd name="connsiteX4" fmla="*/ 1432369 w 1750132"/>
                <a:gd name="connsiteY4" fmla="*/ 943677 h 1737546"/>
                <a:gd name="connsiteX5" fmla="*/ 1384664 w 1750132"/>
                <a:gd name="connsiteY5" fmla="*/ 1706168 h 1737546"/>
                <a:gd name="connsiteX6" fmla="*/ 784297 w 1750132"/>
                <a:gd name="connsiteY6" fmla="*/ 1591749 h 1737546"/>
                <a:gd name="connsiteX7" fmla="*/ 100812 w 1750132"/>
                <a:gd name="connsiteY7" fmla="*/ 1595722 h 1737546"/>
                <a:gd name="connsiteX8" fmla="*/ 136225 w 1750132"/>
                <a:gd name="connsiteY8" fmla="*/ 943677 h 1737546"/>
                <a:gd name="connsiteX0" fmla="*/ 136225 w 1750132"/>
                <a:gd name="connsiteY0" fmla="*/ 943677 h 2120808"/>
                <a:gd name="connsiteX1" fmla="*/ 31788 w 1750132"/>
                <a:gd name="connsiteY1" fmla="*/ 367011 h 2120808"/>
                <a:gd name="connsiteX2" fmla="*/ 784297 w 1750132"/>
                <a:gd name="connsiteY2" fmla="*/ 295605 h 2120808"/>
                <a:gd name="connsiteX3" fmla="*/ 1729787 w 1750132"/>
                <a:gd name="connsiteY3" fmla="*/ 21868 h 2120808"/>
                <a:gd name="connsiteX4" fmla="*/ 1432369 w 1750132"/>
                <a:gd name="connsiteY4" fmla="*/ 943677 h 2120808"/>
                <a:gd name="connsiteX5" fmla="*/ 1605542 w 1750132"/>
                <a:gd name="connsiteY5" fmla="*/ 2106534 h 2120808"/>
                <a:gd name="connsiteX6" fmla="*/ 784297 w 1750132"/>
                <a:gd name="connsiteY6" fmla="*/ 1591749 h 2120808"/>
                <a:gd name="connsiteX7" fmla="*/ 100812 w 1750132"/>
                <a:gd name="connsiteY7" fmla="*/ 1595722 h 2120808"/>
                <a:gd name="connsiteX8" fmla="*/ 136225 w 1750132"/>
                <a:gd name="connsiteY8" fmla="*/ 943677 h 2120808"/>
                <a:gd name="connsiteX0" fmla="*/ 559545 w 2173452"/>
                <a:gd name="connsiteY0" fmla="*/ 943677 h 2119980"/>
                <a:gd name="connsiteX1" fmla="*/ 455108 w 2173452"/>
                <a:gd name="connsiteY1" fmla="*/ 367011 h 2119980"/>
                <a:gd name="connsiteX2" fmla="*/ 1207617 w 2173452"/>
                <a:gd name="connsiteY2" fmla="*/ 295605 h 2119980"/>
                <a:gd name="connsiteX3" fmla="*/ 2153107 w 2173452"/>
                <a:gd name="connsiteY3" fmla="*/ 21868 h 2119980"/>
                <a:gd name="connsiteX4" fmla="*/ 1855689 w 2173452"/>
                <a:gd name="connsiteY4" fmla="*/ 943677 h 2119980"/>
                <a:gd name="connsiteX5" fmla="*/ 2028862 w 2173452"/>
                <a:gd name="connsiteY5" fmla="*/ 2106534 h 2119980"/>
                <a:gd name="connsiteX6" fmla="*/ 1207617 w 2173452"/>
                <a:gd name="connsiteY6" fmla="*/ 1591749 h 2119980"/>
                <a:gd name="connsiteX7" fmla="*/ 13352 w 2173452"/>
                <a:gd name="connsiteY7" fmla="*/ 1830420 h 2119980"/>
                <a:gd name="connsiteX8" fmla="*/ 559545 w 2173452"/>
                <a:gd name="connsiteY8" fmla="*/ 943677 h 2119980"/>
                <a:gd name="connsiteX0" fmla="*/ 558857 w 2172764"/>
                <a:gd name="connsiteY0" fmla="*/ 942239 h 2118542"/>
                <a:gd name="connsiteX1" fmla="*/ 233542 w 2172764"/>
                <a:gd name="connsiteY1" fmla="*/ 186099 h 2118542"/>
                <a:gd name="connsiteX2" fmla="*/ 1206929 w 2172764"/>
                <a:gd name="connsiteY2" fmla="*/ 294167 h 2118542"/>
                <a:gd name="connsiteX3" fmla="*/ 2152419 w 2172764"/>
                <a:gd name="connsiteY3" fmla="*/ 20430 h 2118542"/>
                <a:gd name="connsiteX4" fmla="*/ 1855001 w 2172764"/>
                <a:gd name="connsiteY4" fmla="*/ 942239 h 2118542"/>
                <a:gd name="connsiteX5" fmla="*/ 2028174 w 2172764"/>
                <a:gd name="connsiteY5" fmla="*/ 2105096 h 2118542"/>
                <a:gd name="connsiteX6" fmla="*/ 1206929 w 2172764"/>
                <a:gd name="connsiteY6" fmla="*/ 1590311 h 2118542"/>
                <a:gd name="connsiteX7" fmla="*/ 12664 w 2172764"/>
                <a:gd name="connsiteY7" fmla="*/ 1828982 h 2118542"/>
                <a:gd name="connsiteX8" fmla="*/ 558857 w 2172764"/>
                <a:gd name="connsiteY8" fmla="*/ 942239 h 211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64" h="2118542">
                  <a:moveTo>
                    <a:pt x="558857" y="942239"/>
                  </a:moveTo>
                  <a:cubicBezTo>
                    <a:pt x="595670" y="668425"/>
                    <a:pt x="125530" y="294111"/>
                    <a:pt x="233542" y="186099"/>
                  </a:cubicBezTo>
                  <a:cubicBezTo>
                    <a:pt x="341554" y="78087"/>
                    <a:pt x="887116" y="321779"/>
                    <a:pt x="1206929" y="294167"/>
                  </a:cubicBezTo>
                  <a:cubicBezTo>
                    <a:pt x="1526742" y="266556"/>
                    <a:pt x="2044407" y="-87582"/>
                    <a:pt x="2152419" y="20430"/>
                  </a:cubicBezTo>
                  <a:cubicBezTo>
                    <a:pt x="2260431" y="128442"/>
                    <a:pt x="1905619" y="762764"/>
                    <a:pt x="1855001" y="942239"/>
                  </a:cubicBezTo>
                  <a:cubicBezTo>
                    <a:pt x="1804383" y="1121714"/>
                    <a:pt x="2136186" y="1997084"/>
                    <a:pt x="2028174" y="2105096"/>
                  </a:cubicBezTo>
                  <a:cubicBezTo>
                    <a:pt x="1920162" y="2213108"/>
                    <a:pt x="1542847" y="1636330"/>
                    <a:pt x="1206929" y="1590311"/>
                  </a:cubicBezTo>
                  <a:cubicBezTo>
                    <a:pt x="871011" y="1544292"/>
                    <a:pt x="120676" y="1936994"/>
                    <a:pt x="12664" y="1828982"/>
                  </a:cubicBezTo>
                  <a:cubicBezTo>
                    <a:pt x="-95348" y="1720970"/>
                    <a:pt x="522044" y="1216053"/>
                    <a:pt x="558857" y="9422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0"/>
                    <a:alpha val="66000"/>
                  </a:schemeClr>
                </a:gs>
                <a:gs pos="47000">
                  <a:schemeClr val="bg1">
                    <a:alpha val="49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321935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992888" cy="132343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>
                <a:solidFill>
                  <a:srgbClr val="7F7F7F"/>
                </a:solidFill>
              </a:rPr>
              <a:t>Validatori raggruppamento/fusione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734615"/>
            <a:ext cx="7344816" cy="367637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err="1"/>
              <a:t>Similarità</a:t>
            </a:r>
            <a:r>
              <a:rPr lang="fr-FR" sz="2000" dirty="0"/>
              <a:t>/</a:t>
            </a:r>
            <a:r>
              <a:rPr lang="fr-FR" sz="2000" dirty="0" err="1"/>
              <a:t>stabilità</a:t>
            </a:r>
            <a:r>
              <a:rPr lang="fr-FR" sz="2000" dirty="0"/>
              <a:t> </a:t>
            </a:r>
            <a:r>
              <a:rPr lang="fr-FR" sz="2000" dirty="0" err="1"/>
              <a:t>sintomi</a:t>
            </a:r>
            <a:endParaRPr lang="fr-FR" sz="2000" dirty="0"/>
          </a:p>
          <a:p>
            <a:pPr marL="342900" indent="-342900">
              <a:lnSpc>
                <a:spcPct val="14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err="1"/>
              <a:t>Evoluzione</a:t>
            </a:r>
            <a:r>
              <a:rPr lang="fr-FR" sz="2000" dirty="0"/>
              <a:t> </a:t>
            </a:r>
            <a:r>
              <a:rPr lang="fr-FR" sz="2000" dirty="0" err="1"/>
              <a:t>naturale</a:t>
            </a:r>
            <a:r>
              <a:rPr lang="fr-FR" sz="2000" dirty="0"/>
              <a:t> dei </a:t>
            </a:r>
            <a:r>
              <a:rPr lang="fr-FR" sz="2000" dirty="0" err="1"/>
              <a:t>disturbi</a:t>
            </a:r>
            <a:endParaRPr lang="fr-FR" sz="2000" dirty="0"/>
          </a:p>
          <a:p>
            <a:pPr marL="342900" indent="-342900">
              <a:lnSpc>
                <a:spcPct val="14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/>
              <a:t>Comorbidità</a:t>
            </a:r>
          </a:p>
          <a:p>
            <a:pPr marL="342900" indent="-342900">
              <a:lnSpc>
                <a:spcPct val="14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err="1"/>
              <a:t>Neurobiologia</a:t>
            </a:r>
            <a:endParaRPr lang="fr-FR" sz="2000" dirty="0"/>
          </a:p>
          <a:p>
            <a:pPr marL="342900" indent="-342900">
              <a:lnSpc>
                <a:spcPct val="14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err="1"/>
              <a:t>Fattori</a:t>
            </a:r>
            <a:r>
              <a:rPr lang="fr-FR" sz="2000" dirty="0"/>
              <a:t> di </a:t>
            </a:r>
            <a:r>
              <a:rPr lang="fr-FR" sz="2000" dirty="0" err="1"/>
              <a:t>rischio</a:t>
            </a:r>
            <a:r>
              <a:rPr lang="fr-FR" sz="2000" dirty="0"/>
              <a:t> </a:t>
            </a:r>
            <a:r>
              <a:rPr lang="fr-FR" sz="2000" dirty="0" err="1"/>
              <a:t>familiari</a:t>
            </a:r>
            <a:r>
              <a:rPr lang="fr-FR" sz="2000" dirty="0"/>
              <a:t>, </a:t>
            </a:r>
            <a:r>
              <a:rPr lang="fr-FR" sz="2000" dirty="0" err="1"/>
              <a:t>genetici</a:t>
            </a:r>
            <a:r>
              <a:rPr lang="fr-FR" sz="2000" dirty="0"/>
              <a:t>, </a:t>
            </a:r>
            <a:r>
              <a:rPr lang="fr-FR" sz="2000" dirty="0" err="1"/>
              <a:t>ambientali</a:t>
            </a:r>
            <a:endParaRPr lang="fr-FR" sz="2000" dirty="0"/>
          </a:p>
          <a:p>
            <a:pPr marL="342900" indent="-342900">
              <a:lnSpc>
                <a:spcPct val="14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err="1"/>
              <a:t>Altri</a:t>
            </a:r>
            <a:r>
              <a:rPr lang="fr-FR" sz="2000" dirty="0"/>
              <a:t> </a:t>
            </a:r>
            <a:r>
              <a:rPr lang="fr-FR" sz="2000" dirty="0" err="1"/>
              <a:t>biomarkers</a:t>
            </a:r>
            <a:endParaRPr lang="fr-FR" sz="2000" dirty="0">
              <a:latin typeface="Univers Medium" pitchFamily="-8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75603" y="5558036"/>
            <a:ext cx="11471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/>
              <a:t>Stein et al., 2010</a:t>
            </a:r>
          </a:p>
        </p:txBody>
      </p:sp>
    </p:spTree>
    <p:extLst>
      <p:ext uri="{BB962C8B-B14F-4D97-AF65-F5344CB8AC3E}">
        <p14:creationId xmlns:p14="http://schemas.microsoft.com/office/powerpoint/2010/main" val="345284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7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7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730" name="Text Box 2"/>
          <p:cNvSpPr txBox="1">
            <a:spLocks noChangeArrowheads="1"/>
          </p:cNvSpPr>
          <p:nvPr/>
        </p:nvSpPr>
        <p:spPr bwMode="auto">
          <a:xfrm>
            <a:off x="1360488" y="1153710"/>
            <a:ext cx="1811337" cy="457200"/>
          </a:xfrm>
          <a:prstGeom prst="rect">
            <a:avLst/>
          </a:prstGeom>
          <a:solidFill>
            <a:srgbClr val="688E3E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CH" sz="2400">
                <a:solidFill>
                  <a:schemeClr val="bg1"/>
                </a:solidFill>
              </a:rPr>
              <a:t>Dipendenza</a:t>
            </a:r>
          </a:p>
        </p:txBody>
      </p:sp>
      <p:sp>
        <p:nvSpPr>
          <p:cNvPr id="1481731" name="Text Box 3"/>
          <p:cNvSpPr txBox="1">
            <a:spLocks noChangeArrowheads="1"/>
          </p:cNvSpPr>
          <p:nvPr/>
        </p:nvSpPr>
        <p:spPr bwMode="auto">
          <a:xfrm>
            <a:off x="4418013" y="1153710"/>
            <a:ext cx="1530350" cy="457200"/>
          </a:xfrm>
          <a:prstGeom prst="rect">
            <a:avLst/>
          </a:prstGeom>
          <a:solidFill>
            <a:srgbClr val="913417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CH" sz="2400">
                <a:solidFill>
                  <a:schemeClr val="bg1"/>
                </a:solidFill>
              </a:rPr>
              <a:t>Addiction</a:t>
            </a:r>
          </a:p>
        </p:txBody>
      </p:sp>
      <p:cxnSp>
        <p:nvCxnSpPr>
          <p:cNvPr id="1481732" name="AutoShape 4"/>
          <p:cNvCxnSpPr>
            <a:cxnSpLocks noChangeShapeType="1"/>
            <a:stCxn id="1481730" idx="3"/>
            <a:endCxn id="1481731" idx="1"/>
          </p:cNvCxnSpPr>
          <p:nvPr/>
        </p:nvCxnSpPr>
        <p:spPr bwMode="auto">
          <a:xfrm>
            <a:off x="3171825" y="1382310"/>
            <a:ext cx="12461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1481733" name="Text Box 5"/>
          <p:cNvSpPr txBox="1">
            <a:spLocks noChangeArrowheads="1"/>
          </p:cNvSpPr>
          <p:nvPr/>
        </p:nvSpPr>
        <p:spPr bwMode="auto">
          <a:xfrm>
            <a:off x="2549525" y="5017685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fr-CH" sz="2400"/>
              <a:t>Tolleranza</a:t>
            </a:r>
          </a:p>
        </p:txBody>
      </p:sp>
      <p:sp>
        <p:nvSpPr>
          <p:cNvPr id="1481734" name="Rectangle 6"/>
          <p:cNvSpPr>
            <a:spLocks noChangeArrowheads="1"/>
          </p:cNvSpPr>
          <p:nvPr/>
        </p:nvSpPr>
        <p:spPr bwMode="auto">
          <a:xfrm>
            <a:off x="5435600" y="5017685"/>
            <a:ext cx="2678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fr-CH" sz="2400"/>
              <a:t>Sintomi astinenza</a:t>
            </a:r>
          </a:p>
        </p:txBody>
      </p:sp>
      <p:pic>
        <p:nvPicPr>
          <p:cNvPr id="148173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766610"/>
            <a:ext cx="471487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4817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766610"/>
            <a:ext cx="471487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48173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2766610"/>
            <a:ext cx="471487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48173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2768198"/>
            <a:ext cx="471487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48173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50" y="2768198"/>
            <a:ext cx="471487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724525" y="3090460"/>
            <a:ext cx="1347788" cy="1835150"/>
            <a:chOff x="3606" y="2228"/>
            <a:chExt cx="849" cy="1156"/>
          </a:xfrm>
        </p:grpSpPr>
        <p:pic>
          <p:nvPicPr>
            <p:cNvPr id="1481741" name="Picture 13" descr="Sans tit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" y="2614"/>
              <a:ext cx="329" cy="544"/>
            </a:xfrm>
            <a:prstGeom prst="rect">
              <a:avLst/>
            </a:prstGeom>
            <a:noFill/>
          </p:spPr>
        </p:pic>
        <p:cxnSp>
          <p:nvCxnSpPr>
            <p:cNvPr id="1481742" name="AutoShape 14"/>
            <p:cNvCxnSpPr>
              <a:cxnSpLocks noChangeShapeType="1"/>
            </p:cNvCxnSpPr>
            <p:nvPr/>
          </p:nvCxnSpPr>
          <p:spPr bwMode="auto">
            <a:xfrm>
              <a:off x="4291" y="3158"/>
              <a:ext cx="0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481743" name="AutoShape 15"/>
            <p:cNvCxnSpPr>
              <a:cxnSpLocks noChangeShapeType="1"/>
            </p:cNvCxnSpPr>
            <p:nvPr/>
          </p:nvCxnSpPr>
          <p:spPr bwMode="auto">
            <a:xfrm>
              <a:off x="3606" y="2228"/>
              <a:ext cx="685" cy="386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cxnSp>
        <p:nvCxnSpPr>
          <p:cNvPr id="1481744" name="AutoShape 16"/>
          <p:cNvCxnSpPr>
            <a:cxnSpLocks noChangeShapeType="1"/>
            <a:stCxn id="1481730" idx="2"/>
          </p:cNvCxnSpPr>
          <p:nvPr/>
        </p:nvCxnSpPr>
        <p:spPr bwMode="auto">
          <a:xfrm rot="16200000" flipH="1">
            <a:off x="2219325" y="1658535"/>
            <a:ext cx="1157288" cy="1062038"/>
          </a:xfrm>
          <a:prstGeom prst="curvedConnector3">
            <a:avLst>
              <a:gd name="adj1" fmla="val 4993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481745" name="Rectangle 17"/>
          <p:cNvSpPr>
            <a:spLocks noChangeArrowheads="1"/>
          </p:cNvSpPr>
          <p:nvPr/>
        </p:nvSpPr>
        <p:spPr bwMode="auto">
          <a:xfrm>
            <a:off x="5686425" y="2768198"/>
            <a:ext cx="2305050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cxnSp>
        <p:nvCxnSpPr>
          <p:cNvPr id="1481746" name="AutoShape 18"/>
          <p:cNvCxnSpPr>
            <a:cxnSpLocks noChangeShapeType="1"/>
            <a:stCxn id="1481730" idx="2"/>
            <a:endCxn id="1481745" idx="0"/>
          </p:cNvCxnSpPr>
          <p:nvPr/>
        </p:nvCxnSpPr>
        <p:spPr bwMode="auto">
          <a:xfrm rot="16200000" flipH="1">
            <a:off x="3974306" y="-96446"/>
            <a:ext cx="1157288" cy="4572000"/>
          </a:xfrm>
          <a:prstGeom prst="curvedConnector3">
            <a:avLst>
              <a:gd name="adj1" fmla="val 4993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1481747" name="Picture 19" descr="parachiute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83288" y="1214035"/>
            <a:ext cx="2476500" cy="2847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328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8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48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48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8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8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8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8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8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8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8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8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8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8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81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81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8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81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81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81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8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1730" grpId="0" animBg="1" autoUpdateAnimBg="0"/>
      <p:bldP spid="1481730" grpId="1" animBg="1"/>
      <p:bldP spid="1481731" grpId="0" animBg="1" autoUpdateAnimBg="0"/>
      <p:bldP spid="1481731" grpId="1" animBg="1"/>
      <p:bldP spid="1481733" grpId="0"/>
      <p:bldP spid="1481734" grpId="0"/>
      <p:bldP spid="1481745" grpId="0" animBg="1"/>
      <p:bldP spid="148174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754" name="Text Box 2"/>
          <p:cNvSpPr txBox="1">
            <a:spLocks noChangeArrowheads="1"/>
          </p:cNvSpPr>
          <p:nvPr/>
        </p:nvSpPr>
        <p:spPr bwMode="auto">
          <a:xfrm>
            <a:off x="1400175" y="1143000"/>
            <a:ext cx="1811338" cy="457200"/>
          </a:xfrm>
          <a:prstGeom prst="rect">
            <a:avLst/>
          </a:prstGeom>
          <a:solidFill>
            <a:srgbClr val="688E3E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CH" sz="2400">
                <a:solidFill>
                  <a:schemeClr val="bg1"/>
                </a:solidFill>
              </a:rPr>
              <a:t>Dipendenza</a:t>
            </a:r>
          </a:p>
        </p:txBody>
      </p:sp>
      <p:sp>
        <p:nvSpPr>
          <p:cNvPr id="1482755" name="Text Box 3"/>
          <p:cNvSpPr txBox="1">
            <a:spLocks noChangeArrowheads="1"/>
          </p:cNvSpPr>
          <p:nvPr/>
        </p:nvSpPr>
        <p:spPr bwMode="auto">
          <a:xfrm>
            <a:off x="4456113" y="1143000"/>
            <a:ext cx="1530350" cy="457200"/>
          </a:xfrm>
          <a:prstGeom prst="rect">
            <a:avLst/>
          </a:prstGeom>
          <a:solidFill>
            <a:srgbClr val="913417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CH" sz="2400">
                <a:solidFill>
                  <a:schemeClr val="bg1"/>
                </a:solidFill>
              </a:rPr>
              <a:t>Addiction</a:t>
            </a:r>
          </a:p>
        </p:txBody>
      </p:sp>
      <p:cxnSp>
        <p:nvCxnSpPr>
          <p:cNvPr id="1482756" name="AutoShape 4"/>
          <p:cNvCxnSpPr>
            <a:cxnSpLocks noChangeShapeType="1"/>
            <a:stCxn id="1482754" idx="3"/>
            <a:endCxn id="1482755" idx="1"/>
          </p:cNvCxnSpPr>
          <p:nvPr/>
        </p:nvCxnSpPr>
        <p:spPr bwMode="auto">
          <a:xfrm>
            <a:off x="3211513" y="1371600"/>
            <a:ext cx="1244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482757" name="AutoShape 5"/>
          <p:cNvCxnSpPr>
            <a:cxnSpLocks noChangeShapeType="1"/>
            <a:stCxn id="1482755" idx="2"/>
          </p:cNvCxnSpPr>
          <p:nvPr/>
        </p:nvCxnSpPr>
        <p:spPr bwMode="auto">
          <a:xfrm>
            <a:off x="5221288" y="1600200"/>
            <a:ext cx="3175" cy="434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1482758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725" y="2540000"/>
            <a:ext cx="736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2759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725" y="3979863"/>
            <a:ext cx="68421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2760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8575" y="3979863"/>
            <a:ext cx="88741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2761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725" y="3259138"/>
            <a:ext cx="11080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2762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2188" y="2540000"/>
            <a:ext cx="8683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2763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825" y="3259138"/>
            <a:ext cx="7207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2764" name="Picture 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2538" y="2540000"/>
            <a:ext cx="9588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2765" name="Picture 1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5213" y="3979863"/>
            <a:ext cx="795337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482766" name="Picture 1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9725" y="3259138"/>
            <a:ext cx="7651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82767" name="Rectangle 15"/>
          <p:cNvSpPr>
            <a:spLocks noChangeArrowheads="1"/>
          </p:cNvSpPr>
          <p:nvPr/>
        </p:nvSpPr>
        <p:spPr bwMode="auto">
          <a:xfrm>
            <a:off x="722313" y="2755900"/>
            <a:ext cx="44640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2563" indent="-182563">
              <a:spcBef>
                <a:spcPct val="0"/>
              </a:spcBef>
              <a:buClrTx/>
              <a:buFontTx/>
              <a:buNone/>
            </a:pPr>
            <a:r>
              <a:rPr lang="fr-CH" b="1" i="1" dirty="0"/>
              <a:t>Comportamento mal adattato</a:t>
            </a:r>
          </a:p>
          <a:p>
            <a:pPr marL="182563" indent="-182563">
              <a:spcBef>
                <a:spcPct val="0"/>
              </a:spcBef>
              <a:buClr>
                <a:srgbClr val="C07200"/>
              </a:buClr>
              <a:buSzPct val="70000"/>
              <a:buFont typeface="Wingdings" pitchFamily="2" charset="2"/>
              <a:buChar char="§"/>
            </a:pPr>
            <a:r>
              <a:rPr lang="it-IT" dirty="0"/>
              <a:t>Focalizzazione progressiva sulla ricerca e il consumo</a:t>
            </a:r>
            <a:endParaRPr lang="fr-CH" dirty="0"/>
          </a:p>
          <a:p>
            <a:pPr marL="182563" indent="-182563">
              <a:spcBef>
                <a:spcPct val="0"/>
              </a:spcBef>
              <a:buClr>
                <a:srgbClr val="C07200"/>
              </a:buClr>
              <a:buSzPct val="70000"/>
              <a:buFont typeface="Wingdings" pitchFamily="2" charset="2"/>
              <a:buChar char="§"/>
            </a:pPr>
            <a:r>
              <a:rPr lang="it-IT" dirty="0">
                <a:sym typeface="Wingdings 3" pitchFamily="18" charset="2"/>
              </a:rPr>
              <a:t></a:t>
            </a:r>
            <a:r>
              <a:rPr lang="it-IT" dirty="0"/>
              <a:t> comportamenti alternativi</a:t>
            </a:r>
          </a:p>
          <a:p>
            <a:pPr marL="182563" indent="-182563">
              <a:spcBef>
                <a:spcPct val="0"/>
              </a:spcBef>
              <a:buClr>
                <a:srgbClr val="C07200"/>
              </a:buClr>
              <a:buSzPct val="70000"/>
              <a:buFont typeface="Wingdings" pitchFamily="2" charset="2"/>
              <a:buChar char="§"/>
            </a:pPr>
            <a:r>
              <a:rPr lang="it-IT" dirty="0"/>
              <a:t>Perdita controllo (automatizzazione)</a:t>
            </a:r>
          </a:p>
        </p:txBody>
      </p:sp>
    </p:spTree>
    <p:extLst>
      <p:ext uri="{BB962C8B-B14F-4D97-AF65-F5344CB8AC3E}">
        <p14:creationId xmlns:p14="http://schemas.microsoft.com/office/powerpoint/2010/main" val="301168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8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2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27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27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27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8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82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8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8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8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8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8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82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8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148276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276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4" name="Text Box 4"/>
          <p:cNvSpPr txBox="1">
            <a:spLocks noChangeArrowheads="1"/>
          </p:cNvSpPr>
          <p:nvPr/>
        </p:nvSpPr>
        <p:spPr bwMode="auto">
          <a:xfrm>
            <a:off x="898525" y="487362"/>
            <a:ext cx="7921625" cy="7318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it-CH" dirty="0"/>
              <a:t>La carriera del paziente addict</a:t>
            </a:r>
          </a:p>
        </p:txBody>
      </p:sp>
      <p:cxnSp>
        <p:nvCxnSpPr>
          <p:cNvPr id="1500165" name="AutoShape 5"/>
          <p:cNvCxnSpPr>
            <a:cxnSpLocks noChangeShapeType="1"/>
          </p:cNvCxnSpPr>
          <p:nvPr/>
        </p:nvCxnSpPr>
        <p:spPr bwMode="auto">
          <a:xfrm>
            <a:off x="5362575" y="3051175"/>
            <a:ext cx="1185863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500166" name="AutoShape 6"/>
          <p:cNvCxnSpPr>
            <a:cxnSpLocks noChangeShapeType="1"/>
          </p:cNvCxnSpPr>
          <p:nvPr/>
        </p:nvCxnSpPr>
        <p:spPr bwMode="auto">
          <a:xfrm>
            <a:off x="2698750" y="3051175"/>
            <a:ext cx="12239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1500167" name="Group 7"/>
          <p:cNvGrpSpPr>
            <a:grpSpLocks/>
          </p:cNvGrpSpPr>
          <p:nvPr/>
        </p:nvGrpSpPr>
        <p:grpSpPr bwMode="auto">
          <a:xfrm>
            <a:off x="1350963" y="4189416"/>
            <a:ext cx="1295401" cy="1223963"/>
            <a:chOff x="884" y="2639"/>
            <a:chExt cx="816" cy="771"/>
          </a:xfrm>
        </p:grpSpPr>
        <p:sp>
          <p:nvSpPr>
            <p:cNvPr id="1500168" name="Text Box 8"/>
            <p:cNvSpPr txBox="1">
              <a:spLocks noChangeArrowheads="1"/>
            </p:cNvSpPr>
            <p:nvPr/>
          </p:nvSpPr>
          <p:spPr bwMode="auto">
            <a:xfrm>
              <a:off x="884" y="3158"/>
              <a:ext cx="816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b="1" dirty="0">
                  <a:solidFill>
                    <a:srgbClr val="EA81E9"/>
                  </a:solidFill>
                </a:rPr>
                <a:t>Contesto</a:t>
              </a:r>
            </a:p>
          </p:txBody>
        </p:sp>
        <p:cxnSp>
          <p:nvCxnSpPr>
            <p:cNvPr id="1500169" name="AutoShape 9"/>
            <p:cNvCxnSpPr>
              <a:cxnSpLocks noChangeShapeType="1"/>
              <a:stCxn id="1500168" idx="0"/>
              <a:endCxn id="1500177" idx="2"/>
            </p:cNvCxnSpPr>
            <p:nvPr/>
          </p:nvCxnSpPr>
          <p:spPr bwMode="auto">
            <a:xfrm flipH="1" flipV="1">
              <a:off x="1279" y="2639"/>
              <a:ext cx="13" cy="5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500170" name="Group 10"/>
          <p:cNvGrpSpPr>
            <a:grpSpLocks/>
          </p:cNvGrpSpPr>
          <p:nvPr/>
        </p:nvGrpSpPr>
        <p:grpSpPr bwMode="auto">
          <a:xfrm>
            <a:off x="2627313" y="3068638"/>
            <a:ext cx="1584325" cy="2358884"/>
            <a:chOff x="1746" y="1888"/>
            <a:chExt cx="830" cy="1531"/>
          </a:xfrm>
        </p:grpSpPr>
        <p:sp>
          <p:nvSpPr>
            <p:cNvPr id="1500171" name="Text Box 11"/>
            <p:cNvSpPr txBox="1">
              <a:spLocks noChangeArrowheads="1"/>
            </p:cNvSpPr>
            <p:nvPr/>
          </p:nvSpPr>
          <p:spPr bwMode="auto">
            <a:xfrm>
              <a:off x="1746" y="3159"/>
              <a:ext cx="830" cy="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b="1" dirty="0">
                  <a:solidFill>
                    <a:srgbClr val="EA81E9"/>
                  </a:solidFill>
                </a:rPr>
                <a:t>«Piacere»</a:t>
              </a:r>
            </a:p>
          </p:txBody>
        </p:sp>
        <p:cxnSp>
          <p:nvCxnSpPr>
            <p:cNvPr id="1500172" name="AutoShape 12"/>
            <p:cNvCxnSpPr>
              <a:cxnSpLocks noChangeShapeType="1"/>
              <a:stCxn id="1500171" idx="0"/>
            </p:cNvCxnSpPr>
            <p:nvPr/>
          </p:nvCxnSpPr>
          <p:spPr bwMode="auto">
            <a:xfrm rot="16200000" flipV="1">
              <a:off x="1522" y="2520"/>
              <a:ext cx="1271" cy="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500173" name="Group 13"/>
          <p:cNvGrpSpPr>
            <a:grpSpLocks/>
          </p:cNvGrpSpPr>
          <p:nvPr/>
        </p:nvGrpSpPr>
        <p:grpSpPr bwMode="auto">
          <a:xfrm>
            <a:off x="4849814" y="3070177"/>
            <a:ext cx="2351088" cy="2355802"/>
            <a:chOff x="3076" y="1889"/>
            <a:chExt cx="1481" cy="1529"/>
          </a:xfrm>
        </p:grpSpPr>
        <p:sp>
          <p:nvSpPr>
            <p:cNvPr id="1500174" name="Text Box 14"/>
            <p:cNvSpPr txBox="1">
              <a:spLocks noChangeArrowheads="1"/>
            </p:cNvSpPr>
            <p:nvPr/>
          </p:nvSpPr>
          <p:spPr bwMode="auto">
            <a:xfrm>
              <a:off x="3076" y="3158"/>
              <a:ext cx="1481" cy="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b="1" dirty="0">
                  <a:solidFill>
                    <a:srgbClr val="EA81E9"/>
                  </a:solidFill>
                </a:rPr>
                <a:t>Automatizzazione</a:t>
              </a:r>
            </a:p>
          </p:txBody>
        </p:sp>
        <p:cxnSp>
          <p:nvCxnSpPr>
            <p:cNvPr id="1500175" name="AutoShape 15"/>
            <p:cNvCxnSpPr>
              <a:cxnSpLocks noChangeShapeType="1"/>
              <a:stCxn id="1500174" idx="0"/>
            </p:cNvCxnSpPr>
            <p:nvPr/>
          </p:nvCxnSpPr>
          <p:spPr bwMode="auto">
            <a:xfrm flipH="1" flipV="1">
              <a:off x="3789" y="1889"/>
              <a:ext cx="28" cy="12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500196" name="Group 36"/>
          <p:cNvGrpSpPr>
            <a:grpSpLocks/>
          </p:cNvGrpSpPr>
          <p:nvPr/>
        </p:nvGrpSpPr>
        <p:grpSpPr bwMode="auto">
          <a:xfrm>
            <a:off x="1258888" y="2312988"/>
            <a:ext cx="1439862" cy="1876425"/>
            <a:chOff x="793" y="1457"/>
            <a:chExt cx="907" cy="1182"/>
          </a:xfrm>
        </p:grpSpPr>
        <p:sp>
          <p:nvSpPr>
            <p:cNvPr id="1500177" name="Text Box 17"/>
            <p:cNvSpPr txBox="1">
              <a:spLocks noChangeArrowheads="1"/>
            </p:cNvSpPr>
            <p:nvPr/>
          </p:nvSpPr>
          <p:spPr bwMode="auto">
            <a:xfrm>
              <a:off x="806" y="2387"/>
              <a:ext cx="881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dirty="0"/>
                <a:t>Iniziazione</a:t>
              </a:r>
            </a:p>
          </p:txBody>
        </p:sp>
        <p:pic>
          <p:nvPicPr>
            <p:cNvPr id="1500191" name="Picture 31"/>
            <p:cNvPicPr>
              <a:picLocks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1457"/>
              <a:ext cx="907" cy="90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1500197" name="Group 37"/>
          <p:cNvGrpSpPr>
            <a:grpSpLocks/>
          </p:cNvGrpSpPr>
          <p:nvPr/>
        </p:nvGrpSpPr>
        <p:grpSpPr bwMode="auto">
          <a:xfrm>
            <a:off x="3924301" y="2312988"/>
            <a:ext cx="1439863" cy="2184400"/>
            <a:chOff x="2472" y="1457"/>
            <a:chExt cx="907" cy="1376"/>
          </a:xfrm>
        </p:grpSpPr>
        <p:sp>
          <p:nvSpPr>
            <p:cNvPr id="1500180" name="Text Box 20"/>
            <p:cNvSpPr txBox="1">
              <a:spLocks noChangeArrowheads="1"/>
            </p:cNvSpPr>
            <p:nvPr/>
          </p:nvSpPr>
          <p:spPr bwMode="auto">
            <a:xfrm>
              <a:off x="2528" y="2387"/>
              <a:ext cx="808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dirty="0"/>
                <a:t>Consumo</a:t>
              </a:r>
            </a:p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dirty="0"/>
                <a:t>edonico</a:t>
              </a:r>
            </a:p>
          </p:txBody>
        </p:sp>
        <p:pic>
          <p:nvPicPr>
            <p:cNvPr id="1500193" name="Picture 3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457"/>
              <a:ext cx="907" cy="90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1500198" name="Group 38"/>
          <p:cNvGrpSpPr>
            <a:grpSpLocks/>
          </p:cNvGrpSpPr>
          <p:nvPr/>
        </p:nvGrpSpPr>
        <p:grpSpPr bwMode="auto">
          <a:xfrm>
            <a:off x="6588125" y="2312988"/>
            <a:ext cx="1439863" cy="1873250"/>
            <a:chOff x="4150" y="1457"/>
            <a:chExt cx="907" cy="1180"/>
          </a:xfrm>
        </p:grpSpPr>
        <p:sp>
          <p:nvSpPr>
            <p:cNvPr id="1500183" name="Text Box 23"/>
            <p:cNvSpPr txBox="1">
              <a:spLocks noChangeArrowheads="1"/>
            </p:cNvSpPr>
            <p:nvPr/>
          </p:nvSpPr>
          <p:spPr bwMode="auto">
            <a:xfrm>
              <a:off x="4169" y="2387"/>
              <a:ext cx="81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/>
                <a:t>Addiction</a:t>
              </a:r>
            </a:p>
          </p:txBody>
        </p:sp>
        <p:pic>
          <p:nvPicPr>
            <p:cNvPr id="1500194" name="Picture 34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1457"/>
              <a:ext cx="907" cy="90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20838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0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0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00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00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0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0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00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00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016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0165" name="AutoShape 5"/>
          <p:cNvCxnSpPr>
            <a:cxnSpLocks noChangeShapeType="1"/>
          </p:cNvCxnSpPr>
          <p:nvPr/>
        </p:nvCxnSpPr>
        <p:spPr bwMode="auto">
          <a:xfrm>
            <a:off x="5362575" y="3051175"/>
            <a:ext cx="1185863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500166" name="AutoShape 6"/>
          <p:cNvCxnSpPr>
            <a:cxnSpLocks noChangeShapeType="1"/>
          </p:cNvCxnSpPr>
          <p:nvPr/>
        </p:nvCxnSpPr>
        <p:spPr bwMode="auto">
          <a:xfrm>
            <a:off x="2698750" y="3051175"/>
            <a:ext cx="12239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350963" y="4189416"/>
            <a:ext cx="1295401" cy="1223963"/>
            <a:chOff x="884" y="2639"/>
            <a:chExt cx="816" cy="771"/>
          </a:xfrm>
        </p:grpSpPr>
        <p:sp>
          <p:nvSpPr>
            <p:cNvPr id="1500168" name="Text Box 8"/>
            <p:cNvSpPr txBox="1">
              <a:spLocks noChangeArrowheads="1"/>
            </p:cNvSpPr>
            <p:nvPr/>
          </p:nvSpPr>
          <p:spPr bwMode="auto">
            <a:xfrm>
              <a:off x="884" y="3158"/>
              <a:ext cx="816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b="1" dirty="0">
                  <a:solidFill>
                    <a:srgbClr val="EA81E9"/>
                  </a:solidFill>
                </a:rPr>
                <a:t>Contesto</a:t>
              </a:r>
            </a:p>
          </p:txBody>
        </p:sp>
        <p:cxnSp>
          <p:nvCxnSpPr>
            <p:cNvPr id="1500169" name="AutoShape 9"/>
            <p:cNvCxnSpPr>
              <a:cxnSpLocks noChangeShapeType="1"/>
              <a:stCxn id="1500168" idx="0"/>
              <a:endCxn id="1500177" idx="2"/>
            </p:cNvCxnSpPr>
            <p:nvPr/>
          </p:nvCxnSpPr>
          <p:spPr bwMode="auto">
            <a:xfrm flipH="1" flipV="1">
              <a:off x="1279" y="2639"/>
              <a:ext cx="13" cy="5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627313" y="3068638"/>
            <a:ext cx="1584325" cy="2358884"/>
            <a:chOff x="1746" y="1888"/>
            <a:chExt cx="830" cy="1531"/>
          </a:xfrm>
        </p:grpSpPr>
        <p:sp>
          <p:nvSpPr>
            <p:cNvPr id="1500171" name="Text Box 11"/>
            <p:cNvSpPr txBox="1">
              <a:spLocks noChangeArrowheads="1"/>
            </p:cNvSpPr>
            <p:nvPr/>
          </p:nvSpPr>
          <p:spPr bwMode="auto">
            <a:xfrm>
              <a:off x="1746" y="3159"/>
              <a:ext cx="830" cy="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b="1" dirty="0">
                  <a:solidFill>
                    <a:srgbClr val="EA81E9"/>
                  </a:solidFill>
                </a:rPr>
                <a:t>«Piacere»</a:t>
              </a:r>
            </a:p>
          </p:txBody>
        </p:sp>
        <p:cxnSp>
          <p:nvCxnSpPr>
            <p:cNvPr id="1500172" name="AutoShape 12"/>
            <p:cNvCxnSpPr>
              <a:cxnSpLocks noChangeShapeType="1"/>
              <a:stCxn id="1500171" idx="0"/>
            </p:cNvCxnSpPr>
            <p:nvPr/>
          </p:nvCxnSpPr>
          <p:spPr bwMode="auto">
            <a:xfrm rot="16200000" flipV="1">
              <a:off x="1522" y="2520"/>
              <a:ext cx="1271" cy="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849814" y="3070177"/>
            <a:ext cx="2351088" cy="2355802"/>
            <a:chOff x="3076" y="1889"/>
            <a:chExt cx="1481" cy="1529"/>
          </a:xfrm>
        </p:grpSpPr>
        <p:sp>
          <p:nvSpPr>
            <p:cNvPr id="1500174" name="Text Box 14"/>
            <p:cNvSpPr txBox="1">
              <a:spLocks noChangeArrowheads="1"/>
            </p:cNvSpPr>
            <p:nvPr/>
          </p:nvSpPr>
          <p:spPr bwMode="auto">
            <a:xfrm>
              <a:off x="3076" y="3158"/>
              <a:ext cx="1481" cy="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b="1" dirty="0">
                  <a:solidFill>
                    <a:srgbClr val="EA81E9"/>
                  </a:solidFill>
                </a:rPr>
                <a:t>Automatizzazione</a:t>
              </a:r>
            </a:p>
          </p:txBody>
        </p:sp>
        <p:cxnSp>
          <p:nvCxnSpPr>
            <p:cNvPr id="1500175" name="AutoShape 15"/>
            <p:cNvCxnSpPr>
              <a:cxnSpLocks noChangeShapeType="1"/>
              <a:stCxn id="1500174" idx="0"/>
            </p:cNvCxnSpPr>
            <p:nvPr/>
          </p:nvCxnSpPr>
          <p:spPr bwMode="auto">
            <a:xfrm flipH="1" flipV="1">
              <a:off x="3789" y="1889"/>
              <a:ext cx="28" cy="12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1258888" y="2312988"/>
            <a:ext cx="1439862" cy="1876425"/>
            <a:chOff x="793" y="1457"/>
            <a:chExt cx="907" cy="1182"/>
          </a:xfrm>
        </p:grpSpPr>
        <p:sp>
          <p:nvSpPr>
            <p:cNvPr id="1500177" name="Text Box 17"/>
            <p:cNvSpPr txBox="1">
              <a:spLocks noChangeArrowheads="1"/>
            </p:cNvSpPr>
            <p:nvPr/>
          </p:nvSpPr>
          <p:spPr bwMode="auto">
            <a:xfrm>
              <a:off x="806" y="2387"/>
              <a:ext cx="881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dirty="0"/>
                <a:t>Iniziazione</a:t>
              </a:r>
            </a:p>
          </p:txBody>
        </p:sp>
        <p:pic>
          <p:nvPicPr>
            <p:cNvPr id="1500191" name="Picture 31"/>
            <p:cNvPicPr>
              <a:picLocks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1457"/>
              <a:ext cx="907" cy="90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3924301" y="2312988"/>
            <a:ext cx="1439863" cy="2184400"/>
            <a:chOff x="2472" y="1457"/>
            <a:chExt cx="907" cy="1376"/>
          </a:xfrm>
        </p:grpSpPr>
        <p:sp>
          <p:nvSpPr>
            <p:cNvPr id="1500180" name="Text Box 20"/>
            <p:cNvSpPr txBox="1">
              <a:spLocks noChangeArrowheads="1"/>
            </p:cNvSpPr>
            <p:nvPr/>
          </p:nvSpPr>
          <p:spPr bwMode="auto">
            <a:xfrm>
              <a:off x="2528" y="2387"/>
              <a:ext cx="808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dirty="0"/>
                <a:t>Consumo</a:t>
              </a:r>
            </a:p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dirty="0"/>
                <a:t>edonico</a:t>
              </a:r>
            </a:p>
          </p:txBody>
        </p:sp>
        <p:pic>
          <p:nvPicPr>
            <p:cNvPr id="1500193" name="Picture 3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457"/>
              <a:ext cx="907" cy="90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6588125" y="2312988"/>
            <a:ext cx="1439863" cy="1873250"/>
            <a:chOff x="4150" y="1457"/>
            <a:chExt cx="907" cy="1180"/>
          </a:xfrm>
        </p:grpSpPr>
        <p:sp>
          <p:nvSpPr>
            <p:cNvPr id="1500183" name="Text Box 23"/>
            <p:cNvSpPr txBox="1">
              <a:spLocks noChangeArrowheads="1"/>
            </p:cNvSpPr>
            <p:nvPr/>
          </p:nvSpPr>
          <p:spPr bwMode="auto">
            <a:xfrm>
              <a:off x="4169" y="2387"/>
              <a:ext cx="81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/>
                <a:t>Addiction</a:t>
              </a:r>
            </a:p>
          </p:txBody>
        </p:sp>
        <p:pic>
          <p:nvPicPr>
            <p:cNvPr id="1500194" name="Picture 34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1457"/>
              <a:ext cx="907" cy="90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1116013" y="4149725"/>
            <a:ext cx="5761037" cy="2303463"/>
          </a:xfrm>
          <a:prstGeom prst="ellipse">
            <a:avLst/>
          </a:prstGeom>
          <a:gradFill flip="none" rotWithShape="1">
            <a:gsLst>
              <a:gs pos="0">
                <a:srgbClr val="EA81E9">
                  <a:alpha val="49001"/>
                </a:srgbClr>
              </a:gs>
              <a:gs pos="100000">
                <a:srgbClr val="FFFFFF">
                  <a:alpha val="49001"/>
                </a:srgbClr>
              </a:gs>
            </a:gsLst>
            <a:lin ang="0" scaled="1"/>
            <a:tileRect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CH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898525" y="487362"/>
            <a:ext cx="7921625" cy="7318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it-CH" dirty="0"/>
              <a:t>La carriera del paziente addict</a:t>
            </a:r>
          </a:p>
        </p:txBody>
      </p:sp>
    </p:spTree>
    <p:extLst>
      <p:ext uri="{BB962C8B-B14F-4D97-AF65-F5344CB8AC3E}">
        <p14:creationId xmlns:p14="http://schemas.microsoft.com/office/powerpoint/2010/main" val="270415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857224" y="470575"/>
            <a:ext cx="7937501" cy="830997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4800" b="1" dirty="0" err="1">
                <a:solidFill>
                  <a:srgbClr val="7F7F7F"/>
                </a:solidFill>
              </a:rPr>
              <a:t>Problema</a:t>
            </a:r>
            <a:r>
              <a:rPr lang="de-DE" sz="4800" b="1" dirty="0">
                <a:solidFill>
                  <a:srgbClr val="7F7F7F"/>
                </a:solidFill>
              </a:rPr>
              <a:t> </a:t>
            </a:r>
            <a:r>
              <a:rPr lang="de-DE" sz="4800" b="1" dirty="0" err="1">
                <a:solidFill>
                  <a:srgbClr val="7F7F7F"/>
                </a:solidFill>
              </a:rPr>
              <a:t>modifiche</a:t>
            </a:r>
            <a:endParaRPr sz="4800" b="1" dirty="0">
              <a:solidFill>
                <a:srgbClr val="7F7F7F"/>
              </a:solidFill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919162" y="1916832"/>
            <a:ext cx="782320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30000"/>
              </a:lnSpc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2000" dirty="0" err="1">
                <a:cs typeface="Arial" pitchFamily="34" charset="0"/>
                <a:sym typeface="Arial"/>
              </a:rPr>
              <a:t>Qualsiasi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modifica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essenziale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strumento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scientifico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è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perturbante</a:t>
            </a:r>
            <a:endParaRPr lang="de-DE" sz="2000" dirty="0">
              <a:cs typeface="Arial" pitchFamily="34" charset="0"/>
              <a:sym typeface="Arial"/>
            </a:endParaRPr>
          </a:p>
          <a:p>
            <a:pPr marL="714375" lvl="3" indent="-171450">
              <a:spcAft>
                <a:spcPts val="2400"/>
              </a:spcAft>
              <a:buClr>
                <a:srgbClr val="EA81E9"/>
              </a:buClr>
            </a:pPr>
            <a:r>
              <a:rPr sz="2000" dirty="0">
                <a:cs typeface="Arial" pitchFamily="34" charset="0"/>
              </a:rPr>
              <a:t>➛ </a:t>
            </a:r>
            <a:r>
              <a:rPr lang="fr-CH" sz="2000" dirty="0">
                <a:cs typeface="Arial" pitchFamily="34" charset="0"/>
              </a:rPr>
              <a:t>ragionamento </a:t>
            </a:r>
            <a:r>
              <a:rPr lang="de-DE" sz="2000" dirty="0" err="1">
                <a:cs typeface="Arial" pitchFamily="34" charset="0"/>
              </a:rPr>
              <a:t>clinico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deve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essere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riadattato</a:t>
            </a:r>
            <a:endParaRPr sz="2000" dirty="0">
              <a:cs typeface="Arial" pitchFamily="34" charset="0"/>
            </a:endParaRPr>
          </a:p>
          <a:p>
            <a:pPr marL="714375" lvl="3" indent="-171450">
              <a:spcAft>
                <a:spcPts val="2400"/>
              </a:spcAft>
              <a:buClr>
                <a:srgbClr val="EA81E9"/>
              </a:buClr>
            </a:pPr>
            <a:r>
              <a:rPr sz="2000" dirty="0">
                <a:cs typeface="Arial" pitchFamily="34" charset="0"/>
              </a:rPr>
              <a:t>➛ </a:t>
            </a:r>
            <a:r>
              <a:rPr lang="de-DE" sz="2000" dirty="0" err="1">
                <a:cs typeface="Arial" pitchFamily="34" charset="0"/>
              </a:rPr>
              <a:t>dati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scientifici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devono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essere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reinterpretati</a:t>
            </a:r>
            <a:endParaRPr sz="2000" dirty="0">
              <a:cs typeface="Arial" pitchFamily="34" charset="0"/>
            </a:endParaRPr>
          </a:p>
          <a:p>
            <a:pPr marL="342900" indent="-342900">
              <a:lnSpc>
                <a:spcPct val="130000"/>
              </a:lnSpc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2000" dirty="0" err="1">
                <a:cs typeface="Arial" pitchFamily="34" charset="0"/>
                <a:sym typeface="Arial"/>
              </a:rPr>
              <a:t>Importanza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cambiamenti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graduali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ed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evolutivi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piuttosto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che</a:t>
            </a:r>
            <a:r>
              <a:rPr lang="de-DE" sz="2000" dirty="0">
                <a:cs typeface="Arial" pitchFamily="34" charset="0"/>
                <a:sym typeface="Arial"/>
              </a:rPr>
              <a:t> </a:t>
            </a:r>
            <a:r>
              <a:rPr lang="de-DE" sz="2000" dirty="0" err="1">
                <a:cs typeface="Arial" pitchFamily="34" charset="0"/>
                <a:sym typeface="Arial"/>
              </a:rPr>
              <a:t>rivoluzionari</a:t>
            </a:r>
            <a:endParaRPr sz="2000" dirty="0">
              <a:cs typeface="Arial" pitchFamily="34" charset="0"/>
              <a:sym typeface="Arial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02059" y="5571266"/>
            <a:ext cx="2009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/>
              <a:t>Helzer, Bucholz, Gossop, 2007</a:t>
            </a:r>
          </a:p>
        </p:txBody>
      </p:sp>
    </p:spTree>
    <p:extLst>
      <p:ext uri="{BB962C8B-B14F-4D97-AF65-F5344CB8AC3E}">
        <p14:creationId xmlns:p14="http://schemas.microsoft.com/office/powerpoint/2010/main" val="78559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716" name="Text Box 4"/>
          <p:cNvSpPr txBox="1">
            <a:spLocks noChangeArrowheads="1"/>
          </p:cNvSpPr>
          <p:nvPr/>
        </p:nvSpPr>
        <p:spPr bwMode="auto">
          <a:xfrm>
            <a:off x="3491880" y="548680"/>
            <a:ext cx="2160240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it-CH" dirty="0"/>
              <a:t>3 A</a:t>
            </a:r>
            <a:endParaRPr lang="it-CH" dirty="0">
              <a:sym typeface="Wingdings" pitchFamily="2" charset="2"/>
            </a:endParaRPr>
          </a:p>
        </p:txBody>
      </p:sp>
      <p:sp>
        <p:nvSpPr>
          <p:cNvPr id="1523717" name="Rectangle 5"/>
          <p:cNvSpPr>
            <a:spLocks noChangeArrowheads="1"/>
          </p:cNvSpPr>
          <p:nvPr/>
        </p:nvSpPr>
        <p:spPr bwMode="auto">
          <a:xfrm>
            <a:off x="3395663" y="2784453"/>
            <a:ext cx="2663825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>
              <a:lnSpc>
                <a:spcPct val="140000"/>
              </a:lnSpc>
              <a:spcBef>
                <a:spcPct val="0"/>
              </a:spcBef>
              <a:buClr>
                <a:srgbClr val="EA81E9"/>
              </a:buClr>
              <a:buFont typeface="Arial"/>
              <a:buChar char="•"/>
            </a:pPr>
            <a:r>
              <a:rPr lang="it-CH" sz="2000" dirty="0"/>
              <a:t>Accessibilità</a:t>
            </a:r>
          </a:p>
          <a:p>
            <a:pPr marL="342900" indent="-342900" algn="l">
              <a:lnSpc>
                <a:spcPct val="140000"/>
              </a:lnSpc>
              <a:spcBef>
                <a:spcPct val="0"/>
              </a:spcBef>
              <a:buClr>
                <a:srgbClr val="EA81E9"/>
              </a:buClr>
              <a:buFont typeface="Arial"/>
              <a:buChar char="•"/>
            </a:pPr>
            <a:r>
              <a:rPr lang="it-CH" sz="2000" dirty="0"/>
              <a:t>Abordabilidità</a:t>
            </a:r>
          </a:p>
          <a:p>
            <a:pPr marL="342900" indent="-342900" algn="l">
              <a:lnSpc>
                <a:spcPct val="140000"/>
              </a:lnSpc>
              <a:spcBef>
                <a:spcPct val="0"/>
              </a:spcBef>
              <a:buClr>
                <a:srgbClr val="EA81E9"/>
              </a:buClr>
              <a:buFont typeface="Arial"/>
              <a:buChar char="•"/>
            </a:pPr>
            <a:r>
              <a:rPr lang="it-CH" sz="2000" dirty="0"/>
              <a:t>Anonimato</a:t>
            </a:r>
          </a:p>
        </p:txBody>
      </p:sp>
      <p:pic>
        <p:nvPicPr>
          <p:cNvPr id="152371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1919265"/>
            <a:ext cx="1681162" cy="3179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5237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971112"/>
            <a:ext cx="1608138" cy="345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775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23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23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7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237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371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8834" name="Picture 2" descr="everquest-pizza-hut-promo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7081" y="0"/>
            <a:ext cx="5561033" cy="56726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975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0165" name="AutoShape 5"/>
          <p:cNvCxnSpPr>
            <a:cxnSpLocks noChangeShapeType="1"/>
          </p:cNvCxnSpPr>
          <p:nvPr/>
        </p:nvCxnSpPr>
        <p:spPr bwMode="auto">
          <a:xfrm>
            <a:off x="5362575" y="3051175"/>
            <a:ext cx="1185863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500166" name="AutoShape 6"/>
          <p:cNvCxnSpPr>
            <a:cxnSpLocks noChangeShapeType="1"/>
          </p:cNvCxnSpPr>
          <p:nvPr/>
        </p:nvCxnSpPr>
        <p:spPr bwMode="auto">
          <a:xfrm>
            <a:off x="2698750" y="3051175"/>
            <a:ext cx="12239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350963" y="4189416"/>
            <a:ext cx="1295401" cy="1223963"/>
            <a:chOff x="884" y="2639"/>
            <a:chExt cx="816" cy="771"/>
          </a:xfrm>
        </p:grpSpPr>
        <p:sp>
          <p:nvSpPr>
            <p:cNvPr id="1500168" name="Text Box 8"/>
            <p:cNvSpPr txBox="1">
              <a:spLocks noChangeArrowheads="1"/>
            </p:cNvSpPr>
            <p:nvPr/>
          </p:nvSpPr>
          <p:spPr bwMode="auto">
            <a:xfrm>
              <a:off x="884" y="3158"/>
              <a:ext cx="816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b="1" dirty="0">
                  <a:solidFill>
                    <a:srgbClr val="EA81E9"/>
                  </a:solidFill>
                </a:rPr>
                <a:t>Contesto</a:t>
              </a:r>
            </a:p>
          </p:txBody>
        </p:sp>
        <p:cxnSp>
          <p:nvCxnSpPr>
            <p:cNvPr id="1500169" name="AutoShape 9"/>
            <p:cNvCxnSpPr>
              <a:cxnSpLocks noChangeShapeType="1"/>
              <a:stCxn id="1500168" idx="0"/>
              <a:endCxn id="1500177" idx="2"/>
            </p:cNvCxnSpPr>
            <p:nvPr/>
          </p:nvCxnSpPr>
          <p:spPr bwMode="auto">
            <a:xfrm flipH="1" flipV="1">
              <a:off x="1279" y="2639"/>
              <a:ext cx="13" cy="5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627313" y="3068638"/>
            <a:ext cx="1584325" cy="2358884"/>
            <a:chOff x="1746" y="1888"/>
            <a:chExt cx="830" cy="1531"/>
          </a:xfrm>
        </p:grpSpPr>
        <p:sp>
          <p:nvSpPr>
            <p:cNvPr id="1500171" name="Text Box 11"/>
            <p:cNvSpPr txBox="1">
              <a:spLocks noChangeArrowheads="1"/>
            </p:cNvSpPr>
            <p:nvPr/>
          </p:nvSpPr>
          <p:spPr bwMode="auto">
            <a:xfrm>
              <a:off x="1746" y="3159"/>
              <a:ext cx="830" cy="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b="1" dirty="0">
                  <a:solidFill>
                    <a:srgbClr val="EA81E9"/>
                  </a:solidFill>
                </a:rPr>
                <a:t>«Piacere»</a:t>
              </a:r>
            </a:p>
          </p:txBody>
        </p:sp>
        <p:cxnSp>
          <p:nvCxnSpPr>
            <p:cNvPr id="1500172" name="AutoShape 12"/>
            <p:cNvCxnSpPr>
              <a:cxnSpLocks noChangeShapeType="1"/>
              <a:stCxn id="1500171" idx="0"/>
            </p:cNvCxnSpPr>
            <p:nvPr/>
          </p:nvCxnSpPr>
          <p:spPr bwMode="auto">
            <a:xfrm rot="16200000" flipV="1">
              <a:off x="1522" y="2520"/>
              <a:ext cx="1271" cy="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849814" y="3070177"/>
            <a:ext cx="2351088" cy="2355802"/>
            <a:chOff x="3076" y="1889"/>
            <a:chExt cx="1481" cy="1529"/>
          </a:xfrm>
        </p:grpSpPr>
        <p:sp>
          <p:nvSpPr>
            <p:cNvPr id="1500174" name="Text Box 14"/>
            <p:cNvSpPr txBox="1">
              <a:spLocks noChangeArrowheads="1"/>
            </p:cNvSpPr>
            <p:nvPr/>
          </p:nvSpPr>
          <p:spPr bwMode="auto">
            <a:xfrm>
              <a:off x="3076" y="3158"/>
              <a:ext cx="1481" cy="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b="1" dirty="0">
                  <a:solidFill>
                    <a:srgbClr val="EA81E9"/>
                  </a:solidFill>
                </a:rPr>
                <a:t>Automatizzazione</a:t>
              </a:r>
            </a:p>
          </p:txBody>
        </p:sp>
        <p:cxnSp>
          <p:nvCxnSpPr>
            <p:cNvPr id="1500175" name="AutoShape 15"/>
            <p:cNvCxnSpPr>
              <a:cxnSpLocks noChangeShapeType="1"/>
              <a:stCxn id="1500174" idx="0"/>
            </p:cNvCxnSpPr>
            <p:nvPr/>
          </p:nvCxnSpPr>
          <p:spPr bwMode="auto">
            <a:xfrm flipH="1" flipV="1">
              <a:off x="3789" y="1889"/>
              <a:ext cx="28" cy="12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1258888" y="2312988"/>
            <a:ext cx="1439862" cy="1876425"/>
            <a:chOff x="793" y="1457"/>
            <a:chExt cx="907" cy="1182"/>
          </a:xfrm>
        </p:grpSpPr>
        <p:sp>
          <p:nvSpPr>
            <p:cNvPr id="1500177" name="Text Box 17"/>
            <p:cNvSpPr txBox="1">
              <a:spLocks noChangeArrowheads="1"/>
            </p:cNvSpPr>
            <p:nvPr/>
          </p:nvSpPr>
          <p:spPr bwMode="auto">
            <a:xfrm>
              <a:off x="806" y="2387"/>
              <a:ext cx="881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dirty="0"/>
                <a:t>Iniziazione</a:t>
              </a:r>
            </a:p>
          </p:txBody>
        </p:sp>
        <p:pic>
          <p:nvPicPr>
            <p:cNvPr id="1500191" name="Picture 31"/>
            <p:cNvPicPr>
              <a:picLocks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1457"/>
              <a:ext cx="907" cy="90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3924301" y="2312988"/>
            <a:ext cx="1439863" cy="2184400"/>
            <a:chOff x="2472" y="1457"/>
            <a:chExt cx="907" cy="1376"/>
          </a:xfrm>
        </p:grpSpPr>
        <p:sp>
          <p:nvSpPr>
            <p:cNvPr id="1500180" name="Text Box 20"/>
            <p:cNvSpPr txBox="1">
              <a:spLocks noChangeArrowheads="1"/>
            </p:cNvSpPr>
            <p:nvPr/>
          </p:nvSpPr>
          <p:spPr bwMode="auto">
            <a:xfrm>
              <a:off x="2528" y="2387"/>
              <a:ext cx="808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dirty="0"/>
                <a:t>Consumo</a:t>
              </a:r>
            </a:p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dirty="0"/>
                <a:t>edonico</a:t>
              </a:r>
            </a:p>
          </p:txBody>
        </p:sp>
        <p:pic>
          <p:nvPicPr>
            <p:cNvPr id="1500193" name="Picture 3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457"/>
              <a:ext cx="907" cy="90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6588125" y="2312988"/>
            <a:ext cx="1439863" cy="1873250"/>
            <a:chOff x="4150" y="1457"/>
            <a:chExt cx="907" cy="1180"/>
          </a:xfrm>
        </p:grpSpPr>
        <p:sp>
          <p:nvSpPr>
            <p:cNvPr id="1500183" name="Text Box 23"/>
            <p:cNvSpPr txBox="1">
              <a:spLocks noChangeArrowheads="1"/>
            </p:cNvSpPr>
            <p:nvPr/>
          </p:nvSpPr>
          <p:spPr bwMode="auto">
            <a:xfrm>
              <a:off x="4169" y="2387"/>
              <a:ext cx="81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/>
                <a:t>Addiction</a:t>
              </a:r>
            </a:p>
          </p:txBody>
        </p:sp>
        <p:pic>
          <p:nvPicPr>
            <p:cNvPr id="1500194" name="Picture 34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1457"/>
              <a:ext cx="907" cy="90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1116013" y="4149725"/>
            <a:ext cx="5761037" cy="2303463"/>
          </a:xfrm>
          <a:prstGeom prst="ellipse">
            <a:avLst/>
          </a:prstGeom>
          <a:gradFill rotWithShape="1">
            <a:gsLst>
              <a:gs pos="0">
                <a:schemeClr val="bg1">
                  <a:alpha val="69000"/>
                </a:schemeClr>
              </a:gs>
              <a:gs pos="50000">
                <a:srgbClr val="2F6F3B">
                  <a:alpha val="49001"/>
                </a:srgbClr>
              </a:gs>
              <a:gs pos="100000">
                <a:schemeClr val="bg1">
                  <a:alpha val="69000"/>
                </a:scheme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CH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898525" y="487362"/>
            <a:ext cx="7921625" cy="7318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it-CH" dirty="0"/>
              <a:t>La carriera del paziente addict</a:t>
            </a:r>
          </a:p>
        </p:txBody>
      </p:sp>
    </p:spTree>
    <p:extLst>
      <p:ext uri="{BB962C8B-B14F-4D97-AF65-F5344CB8AC3E}">
        <p14:creationId xmlns:p14="http://schemas.microsoft.com/office/powerpoint/2010/main" val="3601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0165" name="AutoShape 5"/>
          <p:cNvCxnSpPr>
            <a:cxnSpLocks noChangeShapeType="1"/>
          </p:cNvCxnSpPr>
          <p:nvPr/>
        </p:nvCxnSpPr>
        <p:spPr bwMode="auto">
          <a:xfrm>
            <a:off x="5362575" y="3051175"/>
            <a:ext cx="1185863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500166" name="AutoShape 6"/>
          <p:cNvCxnSpPr>
            <a:cxnSpLocks noChangeShapeType="1"/>
          </p:cNvCxnSpPr>
          <p:nvPr/>
        </p:nvCxnSpPr>
        <p:spPr bwMode="auto">
          <a:xfrm>
            <a:off x="2698750" y="3051175"/>
            <a:ext cx="12239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350963" y="4189416"/>
            <a:ext cx="1257301" cy="1223963"/>
            <a:chOff x="884" y="2639"/>
            <a:chExt cx="792" cy="771"/>
          </a:xfrm>
        </p:grpSpPr>
        <p:sp>
          <p:nvSpPr>
            <p:cNvPr id="1500168" name="Text Box 8"/>
            <p:cNvSpPr txBox="1">
              <a:spLocks noChangeArrowheads="1"/>
            </p:cNvSpPr>
            <p:nvPr/>
          </p:nvSpPr>
          <p:spPr bwMode="auto">
            <a:xfrm>
              <a:off x="884" y="3158"/>
              <a:ext cx="792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b="1" dirty="0">
                  <a:solidFill>
                    <a:srgbClr val="C48404"/>
                  </a:solidFill>
                </a:rPr>
                <a:t>Contesto</a:t>
              </a:r>
            </a:p>
          </p:txBody>
        </p:sp>
        <p:cxnSp>
          <p:nvCxnSpPr>
            <p:cNvPr id="1500169" name="AutoShape 9"/>
            <p:cNvCxnSpPr>
              <a:cxnSpLocks noChangeShapeType="1"/>
              <a:stCxn id="1500168" idx="0"/>
              <a:endCxn id="1500177" idx="2"/>
            </p:cNvCxnSpPr>
            <p:nvPr/>
          </p:nvCxnSpPr>
          <p:spPr bwMode="auto">
            <a:xfrm rot="16200000" flipV="1">
              <a:off x="1020" y="2899"/>
              <a:ext cx="519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627313" y="3068638"/>
            <a:ext cx="1584325" cy="2358884"/>
            <a:chOff x="1746" y="1888"/>
            <a:chExt cx="830" cy="1531"/>
          </a:xfrm>
        </p:grpSpPr>
        <p:sp>
          <p:nvSpPr>
            <p:cNvPr id="1500171" name="Text Box 11"/>
            <p:cNvSpPr txBox="1">
              <a:spLocks noChangeArrowheads="1"/>
            </p:cNvSpPr>
            <p:nvPr/>
          </p:nvSpPr>
          <p:spPr bwMode="auto">
            <a:xfrm>
              <a:off x="1746" y="3159"/>
              <a:ext cx="830" cy="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b="1" dirty="0">
                  <a:solidFill>
                    <a:srgbClr val="C48404"/>
                  </a:solidFill>
                </a:rPr>
                <a:t>«Piacere»</a:t>
              </a:r>
            </a:p>
          </p:txBody>
        </p:sp>
        <p:cxnSp>
          <p:nvCxnSpPr>
            <p:cNvPr id="1500172" name="AutoShape 12"/>
            <p:cNvCxnSpPr>
              <a:cxnSpLocks noChangeShapeType="1"/>
              <a:stCxn id="1500171" idx="0"/>
            </p:cNvCxnSpPr>
            <p:nvPr/>
          </p:nvCxnSpPr>
          <p:spPr bwMode="auto">
            <a:xfrm rot="16200000" flipV="1">
              <a:off x="1522" y="2520"/>
              <a:ext cx="1271" cy="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849814" y="3070177"/>
            <a:ext cx="2274888" cy="2355802"/>
            <a:chOff x="3076" y="1889"/>
            <a:chExt cx="1433" cy="1529"/>
          </a:xfrm>
        </p:grpSpPr>
        <p:sp>
          <p:nvSpPr>
            <p:cNvPr id="1500174" name="Text Box 14"/>
            <p:cNvSpPr txBox="1">
              <a:spLocks noChangeArrowheads="1"/>
            </p:cNvSpPr>
            <p:nvPr/>
          </p:nvSpPr>
          <p:spPr bwMode="auto">
            <a:xfrm>
              <a:off x="3076" y="3158"/>
              <a:ext cx="1433" cy="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b="1" dirty="0">
                  <a:solidFill>
                    <a:srgbClr val="C48404"/>
                  </a:solidFill>
                </a:rPr>
                <a:t>Automatizzazione</a:t>
              </a:r>
            </a:p>
          </p:txBody>
        </p:sp>
        <p:cxnSp>
          <p:nvCxnSpPr>
            <p:cNvPr id="1500175" name="AutoShape 15"/>
            <p:cNvCxnSpPr>
              <a:cxnSpLocks noChangeShapeType="1"/>
              <a:stCxn id="1500174" idx="0"/>
            </p:cNvCxnSpPr>
            <p:nvPr/>
          </p:nvCxnSpPr>
          <p:spPr bwMode="auto">
            <a:xfrm rot="16200000" flipV="1">
              <a:off x="3156" y="2521"/>
              <a:ext cx="1270" cy="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1258888" y="2312988"/>
            <a:ext cx="1439862" cy="1876425"/>
            <a:chOff x="793" y="1457"/>
            <a:chExt cx="907" cy="1182"/>
          </a:xfrm>
        </p:grpSpPr>
        <p:sp>
          <p:nvSpPr>
            <p:cNvPr id="1500177" name="Text Box 17"/>
            <p:cNvSpPr txBox="1">
              <a:spLocks noChangeArrowheads="1"/>
            </p:cNvSpPr>
            <p:nvPr/>
          </p:nvSpPr>
          <p:spPr bwMode="auto">
            <a:xfrm>
              <a:off x="806" y="2387"/>
              <a:ext cx="881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dirty="0"/>
                <a:t>Iniziazione</a:t>
              </a:r>
            </a:p>
          </p:txBody>
        </p:sp>
        <p:pic>
          <p:nvPicPr>
            <p:cNvPr id="1500191" name="Picture 31"/>
            <p:cNvPicPr>
              <a:picLocks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1457"/>
              <a:ext cx="907" cy="90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3924301" y="2312988"/>
            <a:ext cx="1439863" cy="2184400"/>
            <a:chOff x="2472" y="1457"/>
            <a:chExt cx="907" cy="1376"/>
          </a:xfrm>
        </p:grpSpPr>
        <p:sp>
          <p:nvSpPr>
            <p:cNvPr id="1500180" name="Text Box 20"/>
            <p:cNvSpPr txBox="1">
              <a:spLocks noChangeArrowheads="1"/>
            </p:cNvSpPr>
            <p:nvPr/>
          </p:nvSpPr>
          <p:spPr bwMode="auto">
            <a:xfrm>
              <a:off x="2528" y="2387"/>
              <a:ext cx="808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dirty="0"/>
                <a:t>Consumo</a:t>
              </a:r>
            </a:p>
            <a:p>
              <a:pPr algn="ctr"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 dirty="0"/>
                <a:t>edonico</a:t>
              </a:r>
            </a:p>
          </p:txBody>
        </p:sp>
        <p:pic>
          <p:nvPicPr>
            <p:cNvPr id="1500193" name="Picture 3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457"/>
              <a:ext cx="907" cy="90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6588125" y="2312988"/>
            <a:ext cx="1439863" cy="1873250"/>
            <a:chOff x="4150" y="1457"/>
            <a:chExt cx="907" cy="1180"/>
          </a:xfrm>
        </p:grpSpPr>
        <p:sp>
          <p:nvSpPr>
            <p:cNvPr id="1500183" name="Text Box 23"/>
            <p:cNvSpPr txBox="1">
              <a:spLocks noChangeArrowheads="1"/>
            </p:cNvSpPr>
            <p:nvPr/>
          </p:nvSpPr>
          <p:spPr bwMode="auto">
            <a:xfrm>
              <a:off x="4169" y="2387"/>
              <a:ext cx="81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it-CH" sz="2000"/>
                <a:t>Addiction</a:t>
              </a:r>
            </a:p>
          </p:txBody>
        </p:sp>
        <p:pic>
          <p:nvPicPr>
            <p:cNvPr id="1500194" name="Picture 34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1457"/>
              <a:ext cx="907" cy="90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3059113" y="4437063"/>
            <a:ext cx="5761037" cy="1657350"/>
          </a:xfrm>
          <a:prstGeom prst="ellipse">
            <a:avLst/>
          </a:prstGeom>
          <a:gradFill rotWithShape="1">
            <a:gsLst>
              <a:gs pos="0">
                <a:schemeClr val="bg1">
                  <a:alpha val="28000"/>
                </a:schemeClr>
              </a:gs>
              <a:gs pos="100000">
                <a:srgbClr val="8A2514"/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CH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898525" y="487362"/>
            <a:ext cx="7921625" cy="7318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it-CH" dirty="0"/>
              <a:t>La carriera del paziente addict</a:t>
            </a:r>
          </a:p>
        </p:txBody>
      </p:sp>
    </p:spTree>
    <p:extLst>
      <p:ext uri="{BB962C8B-B14F-4D97-AF65-F5344CB8AC3E}">
        <p14:creationId xmlns:p14="http://schemas.microsoft.com/office/powerpoint/2010/main" val="5275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450" name="Picture 2" descr="evi_deinotherium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989138"/>
            <a:ext cx="5111750" cy="384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8904" y="274638"/>
            <a:ext cx="7869560" cy="132343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>
                <a:solidFill>
                  <a:srgbClr val="7F7F7F"/>
                </a:solidFill>
              </a:rPr>
              <a:t>Vantaggio evoluzionistico dell’automatizzazione</a:t>
            </a:r>
          </a:p>
        </p:txBody>
      </p:sp>
    </p:spTree>
    <p:extLst>
      <p:ext uri="{BB962C8B-B14F-4D97-AF65-F5344CB8AC3E}">
        <p14:creationId xmlns:p14="http://schemas.microsoft.com/office/powerpoint/2010/main" val="36192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03352" y="2428339"/>
            <a:ext cx="892175" cy="1412875"/>
            <a:chOff x="884" y="1776"/>
            <a:chExt cx="562" cy="890"/>
          </a:xfrm>
        </p:grpSpPr>
        <p:sp>
          <p:nvSpPr>
            <p:cNvPr id="1513477" name="Text Box 5"/>
            <p:cNvSpPr txBox="1">
              <a:spLocks noChangeArrowheads="1"/>
            </p:cNvSpPr>
            <p:nvPr/>
          </p:nvSpPr>
          <p:spPr bwMode="auto">
            <a:xfrm>
              <a:off x="884" y="2383"/>
              <a:ext cx="562" cy="2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fr-FR" sz="1600"/>
                <a:t>Stimolo</a:t>
              </a:r>
            </a:p>
            <a:p>
              <a:pPr algn="ctr">
                <a:lnSpc>
                  <a:spcPct val="70000"/>
                </a:lnSpc>
              </a:pPr>
              <a:r>
                <a:rPr lang="fr-FR" sz="1600"/>
                <a:t>saliente</a:t>
              </a:r>
            </a:p>
          </p:txBody>
        </p:sp>
        <p:pic>
          <p:nvPicPr>
            <p:cNvPr id="1513478" name="Picture 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" y="1776"/>
              <a:ext cx="521" cy="56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262188" y="2426753"/>
            <a:ext cx="3362325" cy="1247775"/>
            <a:chOff x="1425" y="1775"/>
            <a:chExt cx="2118" cy="786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500" y="1775"/>
              <a:ext cx="1043" cy="786"/>
              <a:chOff x="2500" y="1775"/>
              <a:chExt cx="1043" cy="786"/>
            </a:xfrm>
          </p:grpSpPr>
          <p:pic>
            <p:nvPicPr>
              <p:cNvPr id="1513481" name="Picture 9" descr="evi_deinotherium_larg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1" y="1775"/>
                <a:ext cx="755" cy="56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513482" name="Text Box 10"/>
              <p:cNvSpPr txBox="1">
                <a:spLocks noChangeArrowheads="1"/>
              </p:cNvSpPr>
              <p:nvPr/>
            </p:nvSpPr>
            <p:spPr bwMode="auto">
              <a:xfrm>
                <a:off x="2500" y="2387"/>
                <a:ext cx="1043" cy="17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fr-FR" sz="1600"/>
                  <a:t>Comportamento</a:t>
                </a:r>
              </a:p>
            </p:txBody>
          </p:sp>
        </p:grpSp>
        <p:cxnSp>
          <p:nvCxnSpPr>
            <p:cNvPr id="1513483" name="AutoShape 11"/>
            <p:cNvCxnSpPr>
              <a:cxnSpLocks noChangeShapeType="1"/>
            </p:cNvCxnSpPr>
            <p:nvPr/>
          </p:nvCxnSpPr>
          <p:spPr bwMode="auto">
            <a:xfrm flipV="1">
              <a:off x="1425" y="2059"/>
              <a:ext cx="1216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5391150" y="1598077"/>
            <a:ext cx="2819400" cy="1279525"/>
            <a:chOff x="3396" y="1253"/>
            <a:chExt cx="1776" cy="806"/>
          </a:xfrm>
        </p:grpSpPr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4605" y="1253"/>
              <a:ext cx="567" cy="763"/>
              <a:chOff x="3719" y="1253"/>
              <a:chExt cx="567" cy="763"/>
            </a:xfrm>
          </p:grpSpPr>
          <p:pic>
            <p:nvPicPr>
              <p:cNvPr id="1513486" name="Picture 14"/>
              <p:cNvPicPr preferRelativeResize="0">
                <a:picLocks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9" y="1253"/>
                <a:ext cx="567" cy="567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513487" name="Text Box 15"/>
              <p:cNvSpPr txBox="1">
                <a:spLocks noChangeArrowheads="1"/>
              </p:cNvSpPr>
              <p:nvPr/>
            </p:nvSpPr>
            <p:spPr bwMode="auto">
              <a:xfrm>
                <a:off x="3781" y="1842"/>
                <a:ext cx="447" cy="17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fr-FR" sz="1600"/>
                  <a:t>Morte</a:t>
                </a:r>
              </a:p>
            </p:txBody>
          </p:sp>
        </p:grpSp>
        <p:cxnSp>
          <p:nvCxnSpPr>
            <p:cNvPr id="1513488" name="AutoShape 16"/>
            <p:cNvCxnSpPr>
              <a:cxnSpLocks noChangeShapeType="1"/>
            </p:cNvCxnSpPr>
            <p:nvPr/>
          </p:nvCxnSpPr>
          <p:spPr bwMode="auto">
            <a:xfrm flipV="1">
              <a:off x="3396" y="1537"/>
              <a:ext cx="1209" cy="522"/>
            </a:xfrm>
            <a:prstGeom prst="bentConnector3">
              <a:avLst>
                <a:gd name="adj1" fmla="val 4995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5391150" y="2877603"/>
            <a:ext cx="3143250" cy="1589088"/>
            <a:chOff x="3396" y="2059"/>
            <a:chExt cx="1980" cy="1001"/>
          </a:xfrm>
        </p:grpSpPr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4412" y="2297"/>
              <a:ext cx="964" cy="763"/>
              <a:chOff x="3526" y="2297"/>
              <a:chExt cx="964" cy="763"/>
            </a:xfrm>
          </p:grpSpPr>
          <p:pic>
            <p:nvPicPr>
              <p:cNvPr id="1513491" name="Picture 19"/>
              <p:cNvPicPr preferRelativeResize="0"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19" y="2297"/>
                <a:ext cx="567" cy="567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513492" name="Text Box 20"/>
              <p:cNvSpPr txBox="1">
                <a:spLocks noChangeArrowheads="1"/>
              </p:cNvSpPr>
              <p:nvPr/>
            </p:nvSpPr>
            <p:spPr bwMode="auto">
              <a:xfrm>
                <a:off x="3526" y="2886"/>
                <a:ext cx="964" cy="17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fr-FR" sz="1600"/>
                  <a:t>Sopravvivenza</a:t>
                </a:r>
              </a:p>
            </p:txBody>
          </p:sp>
        </p:grpSp>
        <p:cxnSp>
          <p:nvCxnSpPr>
            <p:cNvPr id="1513493" name="AutoShape 21"/>
            <p:cNvCxnSpPr>
              <a:cxnSpLocks noChangeShapeType="1"/>
            </p:cNvCxnSpPr>
            <p:nvPr/>
          </p:nvCxnSpPr>
          <p:spPr bwMode="auto">
            <a:xfrm>
              <a:off x="3396" y="2059"/>
              <a:ext cx="1209" cy="522"/>
            </a:xfrm>
            <a:prstGeom prst="bentConnector3">
              <a:avLst>
                <a:gd name="adj1" fmla="val 4995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</p:grp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3132138" y="3109377"/>
            <a:ext cx="4637088" cy="2650791"/>
            <a:chOff x="1973" y="2114"/>
            <a:chExt cx="2921" cy="1759"/>
          </a:xfrm>
        </p:grpSpPr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2751" y="3022"/>
              <a:ext cx="540" cy="851"/>
              <a:chOff x="2751" y="3022"/>
              <a:chExt cx="540" cy="851"/>
            </a:xfrm>
          </p:grpSpPr>
          <p:pic>
            <p:nvPicPr>
              <p:cNvPr id="1513496" name="Picture 24" descr="Sans titre 1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3022"/>
                <a:ext cx="443" cy="529"/>
              </a:xfrm>
              <a:prstGeom prst="rect">
                <a:avLst/>
              </a:prstGeom>
              <a:noFill/>
            </p:spPr>
          </p:pic>
          <p:sp>
            <p:nvSpPr>
              <p:cNvPr id="1513497" name="Text Box 25"/>
              <p:cNvSpPr txBox="1">
                <a:spLocks noChangeArrowheads="1"/>
              </p:cNvSpPr>
              <p:nvPr/>
            </p:nvSpPr>
            <p:spPr bwMode="auto">
              <a:xfrm>
                <a:off x="2751" y="3575"/>
                <a:ext cx="540" cy="29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fr-FR" sz="1600"/>
                  <a:t>Vale 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fr-FR" sz="1600"/>
                  <a:t>la pena</a:t>
                </a:r>
              </a:p>
            </p:txBody>
          </p:sp>
        </p:grpSp>
        <p:cxnSp>
          <p:nvCxnSpPr>
            <p:cNvPr id="1513498" name="AutoShape 26"/>
            <p:cNvCxnSpPr>
              <a:cxnSpLocks noChangeShapeType="1"/>
              <a:stCxn id="1513492" idx="2"/>
            </p:cNvCxnSpPr>
            <p:nvPr/>
          </p:nvCxnSpPr>
          <p:spPr bwMode="auto">
            <a:xfrm rot="5400000">
              <a:off x="4009" y="2402"/>
              <a:ext cx="272" cy="1498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prstDash val="dashDot"/>
              <a:miter lim="800000"/>
              <a:headEnd/>
              <a:tailEnd/>
            </a:ln>
            <a:effectLst/>
          </p:spPr>
        </p:cxnSp>
        <p:cxnSp>
          <p:nvCxnSpPr>
            <p:cNvPr id="1513499" name="AutoShape 27"/>
            <p:cNvCxnSpPr>
              <a:cxnSpLocks noChangeShapeType="1"/>
            </p:cNvCxnSpPr>
            <p:nvPr/>
          </p:nvCxnSpPr>
          <p:spPr bwMode="auto">
            <a:xfrm rot="10800000">
              <a:off x="1973" y="2114"/>
              <a:ext cx="824" cy="1173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prstDash val="dashDot"/>
              <a:miter lim="800000"/>
              <a:headEnd/>
              <a:tailEnd type="triangle" w="med" len="med"/>
            </a:ln>
            <a:effectLst/>
          </p:spPr>
        </p:cxnSp>
      </p:grpSp>
      <p:grpSp>
        <p:nvGrpSpPr>
          <p:cNvPr id="11" name="Group 28"/>
          <p:cNvGrpSpPr>
            <a:grpSpLocks/>
          </p:cNvGrpSpPr>
          <p:nvPr/>
        </p:nvGrpSpPr>
        <p:grpSpPr bwMode="auto">
          <a:xfrm>
            <a:off x="1849438" y="2966503"/>
            <a:ext cx="2044700" cy="2528888"/>
            <a:chOff x="1165" y="2115"/>
            <a:chExt cx="1288" cy="1593"/>
          </a:xfrm>
        </p:grpSpPr>
        <p:grpSp>
          <p:nvGrpSpPr>
            <p:cNvPr id="12" name="Group 29"/>
            <p:cNvGrpSpPr>
              <a:grpSpLocks/>
            </p:cNvGrpSpPr>
            <p:nvPr/>
          </p:nvGrpSpPr>
          <p:grpSpPr bwMode="auto">
            <a:xfrm>
              <a:off x="1489" y="2886"/>
              <a:ext cx="964" cy="822"/>
              <a:chOff x="1535" y="2886"/>
              <a:chExt cx="964" cy="822"/>
            </a:xfrm>
          </p:grpSpPr>
          <p:pic>
            <p:nvPicPr>
              <p:cNvPr id="1513502" name="Picture 30" descr="dopaminepathway"/>
              <p:cNvPicPr>
                <a:picLocks noChangeAspect="1" noChangeArrowheads="1" noCrop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750" y="2886"/>
                <a:ext cx="540" cy="566"/>
              </a:xfrm>
              <a:prstGeom prst="rect">
                <a:avLst/>
              </a:prstGeom>
              <a:noFill/>
            </p:spPr>
          </p:pic>
          <p:sp>
            <p:nvSpPr>
              <p:cNvPr id="1513503" name="Text Box 31"/>
              <p:cNvSpPr txBox="1">
                <a:spLocks noChangeArrowheads="1"/>
              </p:cNvSpPr>
              <p:nvPr/>
            </p:nvSpPr>
            <p:spPr bwMode="auto">
              <a:xfrm>
                <a:off x="1535" y="3521"/>
                <a:ext cx="964" cy="18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fr-FR" sz="1600"/>
                  <a:t>Rafforzamento</a:t>
                </a:r>
              </a:p>
            </p:txBody>
          </p:sp>
        </p:grpSp>
        <p:cxnSp>
          <p:nvCxnSpPr>
            <p:cNvPr id="1513504" name="AutoShape 32"/>
            <p:cNvCxnSpPr>
              <a:cxnSpLocks noChangeShapeType="1"/>
              <a:stCxn id="1513477" idx="2"/>
            </p:cNvCxnSpPr>
            <p:nvPr/>
          </p:nvCxnSpPr>
          <p:spPr bwMode="auto">
            <a:xfrm rot="16200000" flipH="1">
              <a:off x="1306" y="2525"/>
              <a:ext cx="257" cy="539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1513505" name="AutoShape 33"/>
            <p:cNvCxnSpPr>
              <a:cxnSpLocks noChangeShapeType="1"/>
            </p:cNvCxnSpPr>
            <p:nvPr/>
          </p:nvCxnSpPr>
          <p:spPr bwMode="auto">
            <a:xfrm rot="5400000" flipH="1">
              <a:off x="1588" y="2500"/>
              <a:ext cx="771" cy="1"/>
            </a:xfrm>
            <a:prstGeom prst="bentConnector3">
              <a:avLst>
                <a:gd name="adj1" fmla="val 4993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</p:grpSp>
      <p:sp>
        <p:nvSpPr>
          <p:cNvPr id="37" name="Titel 1"/>
          <p:cNvSpPr>
            <a:spLocks noGrp="1"/>
          </p:cNvSpPr>
          <p:nvPr>
            <p:ph type="title"/>
          </p:nvPr>
        </p:nvSpPr>
        <p:spPr>
          <a:xfrm>
            <a:off x="878904" y="274638"/>
            <a:ext cx="7869560" cy="107721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3200" b="1" dirty="0">
                <a:solidFill>
                  <a:srgbClr val="7F7F7F"/>
                </a:solidFill>
              </a:rPr>
              <a:t>Vantaggio evoluzionistico dell’automatizzazione</a:t>
            </a:r>
          </a:p>
        </p:txBody>
      </p:sp>
    </p:spTree>
    <p:extLst>
      <p:ext uri="{BB962C8B-B14F-4D97-AF65-F5344CB8AC3E}">
        <p14:creationId xmlns:p14="http://schemas.microsoft.com/office/powerpoint/2010/main" val="381418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498" name="Text Box 2"/>
          <p:cNvSpPr txBox="1">
            <a:spLocks noChangeArrowheads="1"/>
          </p:cNvSpPr>
          <p:nvPr/>
        </p:nvSpPr>
        <p:spPr bwMode="auto">
          <a:xfrm>
            <a:off x="939800" y="549275"/>
            <a:ext cx="22383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CH" sz="2400"/>
              <a:t>Stimoli salienti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87425" y="1268413"/>
            <a:ext cx="919163" cy="1135062"/>
            <a:chOff x="622" y="799"/>
            <a:chExt cx="579" cy="715"/>
          </a:xfrm>
        </p:grpSpPr>
        <p:pic>
          <p:nvPicPr>
            <p:cNvPr id="1514500" name="Picture 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" y="799"/>
              <a:ext cx="453" cy="45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514501" name="Text Box 5"/>
            <p:cNvSpPr txBox="1">
              <a:spLocks noChangeArrowheads="1"/>
            </p:cNvSpPr>
            <p:nvPr/>
          </p:nvSpPr>
          <p:spPr bwMode="auto">
            <a:xfrm>
              <a:off x="622" y="1302"/>
              <a:ext cx="579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/>
                <a:t>sessuali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132013" y="1268413"/>
            <a:ext cx="1093787" cy="1128712"/>
            <a:chOff x="1343" y="799"/>
            <a:chExt cx="689" cy="711"/>
          </a:xfrm>
        </p:grpSpPr>
        <p:pic>
          <p:nvPicPr>
            <p:cNvPr id="1514503" name="Picture 7" descr="T-Bone240x200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" y="799"/>
              <a:ext cx="453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14504" name="Text Box 8"/>
            <p:cNvSpPr txBox="1">
              <a:spLocks noChangeArrowheads="1"/>
            </p:cNvSpPr>
            <p:nvPr/>
          </p:nvSpPr>
          <p:spPr bwMode="auto">
            <a:xfrm>
              <a:off x="1343" y="1298"/>
              <a:ext cx="689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/>
                <a:t>alimentari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989013" y="2735263"/>
            <a:ext cx="917575" cy="1081087"/>
            <a:chOff x="623" y="1706"/>
            <a:chExt cx="578" cy="681"/>
          </a:xfrm>
        </p:grpSpPr>
        <p:pic>
          <p:nvPicPr>
            <p:cNvPr id="1514506" name="Picture 10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" y="1706"/>
              <a:ext cx="453" cy="45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514507" name="Text Box 11"/>
            <p:cNvSpPr txBox="1">
              <a:spLocks noChangeArrowheads="1"/>
            </p:cNvSpPr>
            <p:nvPr/>
          </p:nvSpPr>
          <p:spPr bwMode="auto">
            <a:xfrm>
              <a:off x="623" y="2175"/>
              <a:ext cx="578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/>
                <a:t>pericolo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295525" y="2732088"/>
            <a:ext cx="760413" cy="1081087"/>
            <a:chOff x="1446" y="1706"/>
            <a:chExt cx="479" cy="681"/>
          </a:xfrm>
        </p:grpSpPr>
        <p:pic>
          <p:nvPicPr>
            <p:cNvPr id="1514509" name="Picture 13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57" y="1706"/>
              <a:ext cx="453" cy="45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514510" name="Text Box 14"/>
            <p:cNvSpPr txBox="1">
              <a:spLocks noChangeArrowheads="1"/>
            </p:cNvSpPr>
            <p:nvPr/>
          </p:nvSpPr>
          <p:spPr bwMode="auto">
            <a:xfrm>
              <a:off x="1446" y="2175"/>
              <a:ext cx="479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/>
                <a:t>dolore</a:t>
              </a: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1065213" y="4149725"/>
            <a:ext cx="760412" cy="1128713"/>
            <a:chOff x="671" y="2614"/>
            <a:chExt cx="479" cy="711"/>
          </a:xfrm>
        </p:grpSpPr>
        <p:pic>
          <p:nvPicPr>
            <p:cNvPr id="1514512" name="Picture 16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" y="2614"/>
              <a:ext cx="453" cy="45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514513" name="Text Box 17"/>
            <p:cNvSpPr txBox="1">
              <a:spLocks noChangeArrowheads="1"/>
            </p:cNvSpPr>
            <p:nvPr/>
          </p:nvSpPr>
          <p:spPr bwMode="auto">
            <a:xfrm>
              <a:off x="671" y="3113"/>
              <a:ext cx="479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/>
                <a:t>novità</a:t>
              </a:r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2109788" y="4149725"/>
            <a:ext cx="1128712" cy="1422400"/>
            <a:chOff x="1329" y="2614"/>
            <a:chExt cx="711" cy="896"/>
          </a:xfrm>
        </p:grpSpPr>
        <p:pic>
          <p:nvPicPr>
            <p:cNvPr id="1514515" name="Picture 19"/>
            <p:cNvPicPr>
              <a:picLocks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" y="2614"/>
              <a:ext cx="453" cy="45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514516" name="Text Box 20"/>
            <p:cNvSpPr txBox="1">
              <a:spLocks noChangeArrowheads="1"/>
            </p:cNvSpPr>
            <p:nvPr/>
          </p:nvSpPr>
          <p:spPr bwMode="auto">
            <a:xfrm>
              <a:off x="1329" y="3113"/>
              <a:ext cx="711" cy="3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/>
                <a:t>situazioni </a:t>
              </a:r>
            </a:p>
            <a:p>
              <a:pPr algn="ctr"/>
              <a:r>
                <a:rPr lang="fr-CH" sz="1600"/>
                <a:t>sociali</a:t>
              </a: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3635375" y="3716338"/>
            <a:ext cx="3983038" cy="922337"/>
            <a:chOff x="2290" y="2341"/>
            <a:chExt cx="2509" cy="581"/>
          </a:xfrm>
        </p:grpSpPr>
        <p:sp>
          <p:nvSpPr>
            <p:cNvPr id="1514518" name="Text Box 22"/>
            <p:cNvSpPr txBox="1">
              <a:spLocks noChangeArrowheads="1"/>
            </p:cNvSpPr>
            <p:nvPr/>
          </p:nvSpPr>
          <p:spPr bwMode="auto">
            <a:xfrm>
              <a:off x="3501" y="2341"/>
              <a:ext cx="1298" cy="5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CH" sz="2800"/>
                <a:t>Azione </a:t>
              </a:r>
            </a:p>
            <a:p>
              <a:pPr algn="ctr">
                <a:lnSpc>
                  <a:spcPct val="80000"/>
                </a:lnSpc>
              </a:pPr>
              <a:r>
                <a:rPr lang="fr-CH" sz="1600"/>
                <a:t>(comportamento, </a:t>
              </a:r>
            </a:p>
            <a:p>
              <a:pPr algn="ctr">
                <a:lnSpc>
                  <a:spcPct val="80000"/>
                </a:lnSpc>
              </a:pPr>
              <a:r>
                <a:rPr lang="fr-CH" sz="1600"/>
                <a:t>pensiero, emozione)</a:t>
              </a:r>
            </a:p>
          </p:txBody>
        </p:sp>
        <p:cxnSp>
          <p:nvCxnSpPr>
            <p:cNvPr id="1514519" name="AutoShape 23"/>
            <p:cNvCxnSpPr>
              <a:cxnSpLocks noChangeShapeType="1"/>
              <a:endCxn id="1514518" idx="1"/>
            </p:cNvCxnSpPr>
            <p:nvPr/>
          </p:nvCxnSpPr>
          <p:spPr bwMode="auto">
            <a:xfrm>
              <a:off x="2290" y="2737"/>
              <a:ext cx="127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5768975" y="1231900"/>
            <a:ext cx="1660525" cy="1819275"/>
            <a:chOff x="3634" y="776"/>
            <a:chExt cx="1046" cy="1146"/>
          </a:xfrm>
        </p:grpSpPr>
        <p:pic>
          <p:nvPicPr>
            <p:cNvPr id="1514521" name="Picture 25" descr="dopaminepathway"/>
            <p:cNvPicPr>
              <a:picLocks noChangeAspect="1" noChangeArrowheads="1" noCrop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90" y="776"/>
              <a:ext cx="735" cy="771"/>
            </a:xfrm>
            <a:prstGeom prst="rect">
              <a:avLst/>
            </a:prstGeom>
            <a:noFill/>
          </p:spPr>
        </p:pic>
        <p:sp>
          <p:nvSpPr>
            <p:cNvPr id="1514522" name="Text Box 26"/>
            <p:cNvSpPr txBox="1">
              <a:spLocks noChangeArrowheads="1"/>
            </p:cNvSpPr>
            <p:nvPr/>
          </p:nvSpPr>
          <p:spPr bwMode="auto">
            <a:xfrm>
              <a:off x="3634" y="1553"/>
              <a:ext cx="1046" cy="3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CH" sz="1800"/>
                <a:t>Centro del</a:t>
              </a:r>
            </a:p>
            <a:p>
              <a:pPr algn="ctr">
                <a:lnSpc>
                  <a:spcPct val="80000"/>
                </a:lnSpc>
              </a:pPr>
              <a:r>
                <a:rPr lang="fr-CH" sz="1800"/>
                <a:t>rafforzamento</a:t>
              </a:r>
            </a:p>
          </p:txBody>
        </p:sp>
      </p:grpSp>
      <p:cxnSp>
        <p:nvCxnSpPr>
          <p:cNvPr id="1514523" name="AutoShape 27"/>
          <p:cNvCxnSpPr>
            <a:cxnSpLocks noChangeShapeType="1"/>
          </p:cNvCxnSpPr>
          <p:nvPr/>
        </p:nvCxnSpPr>
        <p:spPr bwMode="auto">
          <a:xfrm flipV="1">
            <a:off x="3635375" y="1843088"/>
            <a:ext cx="2382838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3525838" y="1843088"/>
            <a:ext cx="2492375" cy="2449512"/>
            <a:chOff x="2221" y="1161"/>
            <a:chExt cx="1570" cy="1543"/>
          </a:xfrm>
        </p:grpSpPr>
        <p:cxnSp>
          <p:nvCxnSpPr>
            <p:cNvPr id="1514525" name="AutoShape 29"/>
            <p:cNvCxnSpPr>
              <a:cxnSpLocks noChangeShapeType="1"/>
            </p:cNvCxnSpPr>
            <p:nvPr/>
          </p:nvCxnSpPr>
          <p:spPr bwMode="auto">
            <a:xfrm rot="10800000" flipV="1">
              <a:off x="2789" y="1161"/>
              <a:ext cx="1002" cy="1543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  <p:sp>
          <p:nvSpPr>
            <p:cNvPr id="1514526" name="Text Box 30"/>
            <p:cNvSpPr txBox="1">
              <a:spLocks noChangeArrowheads="1"/>
            </p:cNvSpPr>
            <p:nvPr/>
          </p:nvSpPr>
          <p:spPr bwMode="auto">
            <a:xfrm>
              <a:off x="2221" y="2069"/>
              <a:ext cx="1388" cy="25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/>
                <a:t>automatizzazione</a:t>
              </a:r>
            </a:p>
          </p:txBody>
        </p:sp>
      </p:grpSp>
      <p:cxnSp>
        <p:nvCxnSpPr>
          <p:cNvPr id="1514527" name="AutoShape 31"/>
          <p:cNvCxnSpPr>
            <a:cxnSpLocks noChangeShapeType="1"/>
          </p:cNvCxnSpPr>
          <p:nvPr/>
        </p:nvCxnSpPr>
        <p:spPr bwMode="auto">
          <a:xfrm>
            <a:off x="3635375" y="4365625"/>
            <a:ext cx="2020888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853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1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1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1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449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635375" y="3716338"/>
            <a:ext cx="3983038" cy="922337"/>
            <a:chOff x="2290" y="2341"/>
            <a:chExt cx="2509" cy="581"/>
          </a:xfrm>
        </p:grpSpPr>
        <p:sp>
          <p:nvSpPr>
            <p:cNvPr id="1516566" name="Text Box 22"/>
            <p:cNvSpPr txBox="1">
              <a:spLocks noChangeArrowheads="1"/>
            </p:cNvSpPr>
            <p:nvPr/>
          </p:nvSpPr>
          <p:spPr bwMode="auto">
            <a:xfrm>
              <a:off x="3501" y="2341"/>
              <a:ext cx="1298" cy="5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CH" sz="2800"/>
                <a:t>Azione </a:t>
              </a:r>
            </a:p>
            <a:p>
              <a:pPr algn="ctr">
                <a:lnSpc>
                  <a:spcPct val="80000"/>
                </a:lnSpc>
              </a:pPr>
              <a:r>
                <a:rPr lang="fr-CH" sz="1600"/>
                <a:t>(comportamento, </a:t>
              </a:r>
            </a:p>
            <a:p>
              <a:pPr algn="ctr">
                <a:lnSpc>
                  <a:spcPct val="80000"/>
                </a:lnSpc>
              </a:pPr>
              <a:r>
                <a:rPr lang="fr-CH" sz="1600"/>
                <a:t>pensiero, emozione)</a:t>
              </a:r>
            </a:p>
          </p:txBody>
        </p:sp>
        <p:cxnSp>
          <p:nvCxnSpPr>
            <p:cNvPr id="1516567" name="AutoShape 23"/>
            <p:cNvCxnSpPr>
              <a:cxnSpLocks noChangeShapeType="1"/>
              <a:endCxn id="1516566" idx="1"/>
            </p:cNvCxnSpPr>
            <p:nvPr/>
          </p:nvCxnSpPr>
          <p:spPr bwMode="auto">
            <a:xfrm>
              <a:off x="2290" y="2737"/>
              <a:ext cx="127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768975" y="1231900"/>
            <a:ext cx="1660525" cy="1819275"/>
            <a:chOff x="3634" y="776"/>
            <a:chExt cx="1046" cy="1146"/>
          </a:xfrm>
        </p:grpSpPr>
        <p:pic>
          <p:nvPicPr>
            <p:cNvPr id="1516569" name="Picture 25" descr="dopaminepathway"/>
            <p:cNvPicPr>
              <a:picLocks noChangeAspect="1" noChangeArrowheads="1" noCrop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90" y="776"/>
              <a:ext cx="735" cy="771"/>
            </a:xfrm>
            <a:prstGeom prst="rect">
              <a:avLst/>
            </a:prstGeom>
            <a:noFill/>
          </p:spPr>
        </p:pic>
        <p:sp>
          <p:nvSpPr>
            <p:cNvPr id="1516570" name="Text Box 26"/>
            <p:cNvSpPr txBox="1">
              <a:spLocks noChangeArrowheads="1"/>
            </p:cNvSpPr>
            <p:nvPr/>
          </p:nvSpPr>
          <p:spPr bwMode="auto">
            <a:xfrm>
              <a:off x="3634" y="1553"/>
              <a:ext cx="1046" cy="3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CH" sz="1800"/>
                <a:t>Centro del</a:t>
              </a:r>
            </a:p>
            <a:p>
              <a:pPr algn="ctr">
                <a:lnSpc>
                  <a:spcPct val="80000"/>
                </a:lnSpc>
              </a:pPr>
              <a:r>
                <a:rPr lang="fr-CH" sz="1800"/>
                <a:t>rafforzamento</a:t>
              </a:r>
            </a:p>
          </p:txBody>
        </p:sp>
      </p:grpSp>
      <p:cxnSp>
        <p:nvCxnSpPr>
          <p:cNvPr id="1516571" name="AutoShape 27"/>
          <p:cNvCxnSpPr>
            <a:cxnSpLocks noChangeShapeType="1"/>
          </p:cNvCxnSpPr>
          <p:nvPr/>
        </p:nvCxnSpPr>
        <p:spPr bwMode="auto">
          <a:xfrm flipV="1">
            <a:off x="3635375" y="1843088"/>
            <a:ext cx="2382838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3525838" y="1843088"/>
            <a:ext cx="2492375" cy="2449512"/>
            <a:chOff x="2221" y="1161"/>
            <a:chExt cx="1570" cy="1543"/>
          </a:xfrm>
        </p:grpSpPr>
        <p:cxnSp>
          <p:nvCxnSpPr>
            <p:cNvPr id="1516573" name="AutoShape 29"/>
            <p:cNvCxnSpPr>
              <a:cxnSpLocks noChangeShapeType="1"/>
            </p:cNvCxnSpPr>
            <p:nvPr/>
          </p:nvCxnSpPr>
          <p:spPr bwMode="auto">
            <a:xfrm rot="10800000" flipV="1">
              <a:off x="2789" y="1161"/>
              <a:ext cx="1002" cy="1543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  <p:sp>
          <p:nvSpPr>
            <p:cNvPr id="1516574" name="Text Box 30"/>
            <p:cNvSpPr txBox="1">
              <a:spLocks noChangeArrowheads="1"/>
            </p:cNvSpPr>
            <p:nvPr/>
          </p:nvSpPr>
          <p:spPr bwMode="auto">
            <a:xfrm>
              <a:off x="2221" y="2069"/>
              <a:ext cx="1388" cy="25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/>
                <a:t>automatizzazione</a:t>
              </a:r>
            </a:p>
          </p:txBody>
        </p:sp>
      </p:grpSp>
      <p:cxnSp>
        <p:nvCxnSpPr>
          <p:cNvPr id="1516575" name="AutoShape 31"/>
          <p:cNvCxnSpPr>
            <a:cxnSpLocks noChangeShapeType="1"/>
          </p:cNvCxnSpPr>
          <p:nvPr/>
        </p:nvCxnSpPr>
        <p:spPr bwMode="auto">
          <a:xfrm>
            <a:off x="3635375" y="4365625"/>
            <a:ext cx="2020888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923925" y="1268413"/>
            <a:ext cx="992188" cy="1135062"/>
            <a:chOff x="582" y="799"/>
            <a:chExt cx="625" cy="715"/>
          </a:xfrm>
        </p:grpSpPr>
        <p:pic>
          <p:nvPicPr>
            <p:cNvPr id="1516577" name="Picture 33" descr="01mak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" y="799"/>
              <a:ext cx="453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16578" name="Text Box 34"/>
            <p:cNvSpPr txBox="1">
              <a:spLocks noChangeArrowheads="1"/>
            </p:cNvSpPr>
            <p:nvPr/>
          </p:nvSpPr>
          <p:spPr bwMode="auto">
            <a:xfrm>
              <a:off x="582" y="1302"/>
              <a:ext cx="6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fr-CH" sz="1600"/>
                <a:t>Oppiacei</a:t>
              </a:r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2195513" y="1268413"/>
            <a:ext cx="950912" cy="1135062"/>
            <a:chOff x="1383" y="799"/>
            <a:chExt cx="599" cy="715"/>
          </a:xfrm>
        </p:grpSpPr>
        <p:pic>
          <p:nvPicPr>
            <p:cNvPr id="1516580" name="Picture 36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" y="799"/>
              <a:ext cx="453" cy="45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516581" name="Text Box 37"/>
            <p:cNvSpPr txBox="1">
              <a:spLocks noChangeArrowheads="1"/>
            </p:cNvSpPr>
            <p:nvPr/>
          </p:nvSpPr>
          <p:spPr bwMode="auto">
            <a:xfrm>
              <a:off x="1383" y="1302"/>
              <a:ext cx="59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fr-CH" sz="1600"/>
                <a:t>Nicotina</a:t>
              </a:r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979488" y="2714625"/>
            <a:ext cx="931862" cy="1101725"/>
            <a:chOff x="617" y="1710"/>
            <a:chExt cx="587" cy="694"/>
          </a:xfrm>
        </p:grpSpPr>
        <p:pic>
          <p:nvPicPr>
            <p:cNvPr id="1516583" name="Picture 39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" y="1710"/>
              <a:ext cx="453" cy="45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516584" name="Text Box 40"/>
            <p:cNvSpPr txBox="1">
              <a:spLocks noChangeArrowheads="1"/>
            </p:cNvSpPr>
            <p:nvPr/>
          </p:nvSpPr>
          <p:spPr bwMode="auto">
            <a:xfrm>
              <a:off x="617" y="2192"/>
              <a:ext cx="587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/>
                <a:t>Cocaina</a:t>
              </a:r>
            </a:p>
          </p:txBody>
        </p: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1949450" y="4149725"/>
            <a:ext cx="1481138" cy="1128713"/>
            <a:chOff x="1228" y="2614"/>
            <a:chExt cx="933" cy="711"/>
          </a:xfrm>
        </p:grpSpPr>
        <p:pic>
          <p:nvPicPr>
            <p:cNvPr id="1516586" name="Picture 42" descr="pcp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" y="2614"/>
              <a:ext cx="453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16587" name="Text Box 43"/>
            <p:cNvSpPr txBox="1">
              <a:spLocks noChangeArrowheads="1"/>
            </p:cNvSpPr>
            <p:nvPr/>
          </p:nvSpPr>
          <p:spPr bwMode="auto">
            <a:xfrm>
              <a:off x="1228" y="3113"/>
              <a:ext cx="933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/>
                <a:t>Amphetamine</a:t>
              </a:r>
            </a:p>
          </p:txBody>
        </p:sp>
      </p:grp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2312988" y="2735263"/>
            <a:ext cx="719137" cy="1081087"/>
            <a:chOff x="1457" y="1723"/>
            <a:chExt cx="453" cy="681"/>
          </a:xfrm>
        </p:grpSpPr>
        <p:pic>
          <p:nvPicPr>
            <p:cNvPr id="1516589" name="Picture 45" descr="cannabist"/>
            <p:cNvPicPr>
              <a:picLocks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" y="1723"/>
              <a:ext cx="453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16590" name="Text Box 46"/>
            <p:cNvSpPr txBox="1">
              <a:spLocks noChangeArrowheads="1"/>
            </p:cNvSpPr>
            <p:nvPr/>
          </p:nvSpPr>
          <p:spPr bwMode="auto">
            <a:xfrm>
              <a:off x="1474" y="2192"/>
              <a:ext cx="37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fr-CH" sz="1600"/>
                <a:t>THC</a:t>
              </a:r>
            </a:p>
          </p:txBody>
        </p:sp>
      </p:grpSp>
      <p:grpSp>
        <p:nvGrpSpPr>
          <p:cNvPr id="10" name="Group 47"/>
          <p:cNvGrpSpPr>
            <a:grpSpLocks/>
          </p:cNvGrpSpPr>
          <p:nvPr/>
        </p:nvGrpSpPr>
        <p:grpSpPr bwMode="auto">
          <a:xfrm>
            <a:off x="1060450" y="4149725"/>
            <a:ext cx="771525" cy="1128713"/>
            <a:chOff x="668" y="2614"/>
            <a:chExt cx="486" cy="711"/>
          </a:xfrm>
        </p:grpSpPr>
        <p:sp>
          <p:nvSpPr>
            <p:cNvPr id="1516592" name="Text Box 48"/>
            <p:cNvSpPr txBox="1">
              <a:spLocks noChangeArrowheads="1"/>
            </p:cNvSpPr>
            <p:nvPr/>
          </p:nvSpPr>
          <p:spPr bwMode="auto">
            <a:xfrm>
              <a:off x="668" y="3113"/>
              <a:ext cx="486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/>
                <a:t>Alcool</a:t>
              </a:r>
            </a:p>
          </p:txBody>
        </p:sp>
        <p:pic>
          <p:nvPicPr>
            <p:cNvPr id="1516593" name="Picture 49" descr="addicts_or_idiots"/>
            <p:cNvPicPr>
              <a:picLocks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" y="2614"/>
              <a:ext cx="453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063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5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2060575"/>
            <a:ext cx="3514725" cy="3729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465350" name="Text Box 6"/>
          <p:cNvSpPr txBox="1">
            <a:spLocks noChangeArrowheads="1"/>
          </p:cNvSpPr>
          <p:nvPr/>
        </p:nvSpPr>
        <p:spPr bwMode="auto">
          <a:xfrm>
            <a:off x="1187450" y="2060575"/>
            <a:ext cx="2014538" cy="76072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fr-CH" b="1" dirty="0">
                <a:solidFill>
                  <a:srgbClr val="EA81E9"/>
                </a:solidFill>
              </a:rPr>
              <a:t>Stimoli sessuali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9248" y="274638"/>
            <a:ext cx="8003232" cy="132343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>
                <a:solidFill>
                  <a:srgbClr val="7F7F7F"/>
                </a:solidFill>
              </a:rPr>
              <a:t>Liberazione DA nel nucleus accumbens</a:t>
            </a:r>
            <a:endParaRPr lang="fr-CH" sz="4000" b="1" dirty="0">
              <a:solidFill>
                <a:srgbClr val="7F7F7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25362" y="6365054"/>
            <a:ext cx="12539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/>
              <a:t>Becker et al., 2001</a:t>
            </a:r>
          </a:p>
        </p:txBody>
      </p:sp>
    </p:spTree>
    <p:extLst>
      <p:ext uri="{BB962C8B-B14F-4D97-AF65-F5344CB8AC3E}">
        <p14:creationId xmlns:p14="http://schemas.microsoft.com/office/powerpoint/2010/main" val="28976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6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5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535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6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2133600"/>
            <a:ext cx="4449762" cy="3946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466374" name="Text Box 6"/>
          <p:cNvSpPr txBox="1">
            <a:spLocks noChangeArrowheads="1"/>
          </p:cNvSpPr>
          <p:nvPr/>
        </p:nvSpPr>
        <p:spPr bwMode="auto">
          <a:xfrm>
            <a:off x="1187450" y="2060575"/>
            <a:ext cx="2232025" cy="42832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fr-CH" b="1">
                <a:solidFill>
                  <a:srgbClr val="EA81E9"/>
                </a:solidFill>
              </a:rPr>
              <a:t>Novità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889248" y="274638"/>
            <a:ext cx="8003232" cy="132343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>
                <a:solidFill>
                  <a:srgbClr val="7F7F7F"/>
                </a:solidFill>
              </a:rPr>
              <a:t>Liberazione DA nel nucleus accumbens</a:t>
            </a:r>
            <a:endParaRPr lang="fr-CH" sz="4000" b="1" dirty="0">
              <a:solidFill>
                <a:srgbClr val="7F7F7F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25362" y="6365054"/>
            <a:ext cx="1403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 err="1"/>
              <a:t>Legault</a:t>
            </a:r>
            <a:r>
              <a:rPr lang="da-DK" sz="1000" dirty="0"/>
              <a:t> &amp; </a:t>
            </a:r>
            <a:r>
              <a:rPr lang="da-DK" sz="1000" dirty="0" err="1"/>
              <a:t>Wise</a:t>
            </a:r>
            <a:r>
              <a:rPr lang="da-DK" sz="1000" dirty="0"/>
              <a:t>, 2001</a:t>
            </a:r>
          </a:p>
        </p:txBody>
      </p:sp>
    </p:spTree>
    <p:extLst>
      <p:ext uri="{BB962C8B-B14F-4D97-AF65-F5344CB8AC3E}">
        <p14:creationId xmlns:p14="http://schemas.microsoft.com/office/powerpoint/2010/main" val="99746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6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63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857224" y="548680"/>
            <a:ext cx="7937501" cy="923330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5400" b="1" dirty="0" err="1">
                <a:solidFill>
                  <a:srgbClr val="7F7F7F"/>
                </a:solidFill>
              </a:rPr>
              <a:t>Empirismo</a:t>
            </a:r>
            <a:r>
              <a:rPr lang="de-DE" sz="5400" b="1" dirty="0">
                <a:solidFill>
                  <a:srgbClr val="7F7F7F"/>
                </a:solidFill>
              </a:rPr>
              <a:t> </a:t>
            </a:r>
            <a:r>
              <a:rPr lang="de-DE" sz="5400" b="1" dirty="0" err="1">
                <a:solidFill>
                  <a:srgbClr val="7F7F7F"/>
                </a:solidFill>
              </a:rPr>
              <a:t>cieco</a:t>
            </a:r>
            <a:endParaRPr sz="5400" b="1" dirty="0">
              <a:solidFill>
                <a:srgbClr val="7F7F7F"/>
              </a:solidFill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855662" y="2014538"/>
            <a:ext cx="7823201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30000"/>
              </a:lnSpc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2000" dirty="0" err="1">
                <a:cs typeface="Arial" pitchFamily="34" charset="0"/>
              </a:rPr>
              <a:t>Considerazioni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statistiche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priorità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su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questioni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concettuali</a:t>
            </a:r>
            <a:endParaRPr lang="de-DE" sz="2000" dirty="0">
              <a:cs typeface="Arial" pitchFamily="34" charset="0"/>
            </a:endParaRPr>
          </a:p>
          <a:p>
            <a:pPr marL="342900" indent="-342900">
              <a:lnSpc>
                <a:spcPct val="130000"/>
              </a:lnSpc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2000" dirty="0">
                <a:cs typeface="Arial" pitchFamily="34" charset="0"/>
              </a:rPr>
              <a:t>I </a:t>
            </a:r>
            <a:r>
              <a:rPr lang="de-DE" sz="2000" dirty="0" err="1">
                <a:cs typeface="Arial" pitchFamily="34" charset="0"/>
              </a:rPr>
              <a:t>criteri</a:t>
            </a:r>
            <a:r>
              <a:rPr lang="de-DE" sz="2000" dirty="0">
                <a:cs typeface="Arial" pitchFamily="34" charset="0"/>
              </a:rPr>
              <a:t> non </a:t>
            </a:r>
            <a:r>
              <a:rPr lang="de-DE" sz="2000" dirty="0" err="1">
                <a:cs typeface="Arial" pitchFamily="34" charset="0"/>
              </a:rPr>
              <a:t>determinano</a:t>
            </a:r>
            <a:r>
              <a:rPr lang="de-DE" sz="2000" dirty="0">
                <a:cs typeface="Arial" pitchFamily="34" charset="0"/>
              </a:rPr>
              <a:t> la </a:t>
            </a:r>
            <a:r>
              <a:rPr lang="de-DE" sz="2000" dirty="0" err="1">
                <a:cs typeface="Arial" pitchFamily="34" charset="0"/>
              </a:rPr>
              <a:t>necessità</a:t>
            </a:r>
            <a:r>
              <a:rPr lang="de-DE" sz="2000" dirty="0">
                <a:cs typeface="Arial" pitchFamily="34" charset="0"/>
              </a:rPr>
              <a:t> di </a:t>
            </a:r>
            <a:r>
              <a:rPr lang="de-DE" sz="2000" dirty="0" err="1">
                <a:cs typeface="Arial" pitchFamily="34" charset="0"/>
              </a:rPr>
              <a:t>un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trattamento</a:t>
            </a:r>
            <a:endParaRPr lang="de-DE" sz="2000" dirty="0">
              <a:cs typeface="Arial" pitchFamily="34" charset="0"/>
            </a:endParaRPr>
          </a:p>
          <a:p>
            <a:pPr marL="342900" indent="-342900">
              <a:lnSpc>
                <a:spcPct val="130000"/>
              </a:lnSpc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2000" dirty="0">
                <a:cs typeface="Arial" pitchFamily="34" charset="0"/>
              </a:rPr>
              <a:t>Non </a:t>
            </a:r>
            <a:r>
              <a:rPr lang="de-DE" sz="2000" dirty="0" err="1">
                <a:cs typeface="Arial" pitchFamily="34" charset="0"/>
              </a:rPr>
              <a:t>definirscono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un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livello</a:t>
            </a:r>
            <a:r>
              <a:rPr lang="de-DE" sz="2000" dirty="0">
                <a:cs typeface="Arial" pitchFamily="34" charset="0"/>
              </a:rPr>
              <a:t> di </a:t>
            </a:r>
            <a:r>
              <a:rPr lang="de-DE" sz="2000" dirty="0" err="1">
                <a:cs typeface="Arial" pitchFamily="34" charset="0"/>
              </a:rPr>
              <a:t>gravità</a:t>
            </a:r>
            <a:r>
              <a:rPr lang="de-DE" sz="2000" dirty="0">
                <a:cs typeface="Arial" pitchFamily="34" charset="0"/>
              </a:rPr>
              <a:t> a </a:t>
            </a:r>
            <a:r>
              <a:rPr lang="de-DE" sz="2000" dirty="0" err="1">
                <a:cs typeface="Arial" pitchFamily="34" charset="0"/>
              </a:rPr>
              <a:t>partire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dal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quale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l‘item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dovrebbe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essere</a:t>
            </a:r>
            <a:r>
              <a:rPr lang="de-DE" sz="2000" dirty="0">
                <a:cs typeface="Arial" pitchFamily="34" charset="0"/>
              </a:rPr>
              <a:t> </a:t>
            </a:r>
            <a:r>
              <a:rPr lang="de-DE" sz="2000" dirty="0" err="1">
                <a:cs typeface="Arial" pitchFamily="34" charset="0"/>
              </a:rPr>
              <a:t>codificato</a:t>
            </a:r>
            <a:endParaRPr sz="2000" dirty="0"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49146" y="5555222"/>
            <a:ext cx="26892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 err="1"/>
              <a:t>Babor</a:t>
            </a:r>
            <a:r>
              <a:rPr lang="fi-FI" sz="1000" dirty="0"/>
              <a:t>, 2006; </a:t>
            </a:r>
            <a:r>
              <a:rPr lang="fi-FI" sz="1000" dirty="0" err="1"/>
              <a:t>Room</a:t>
            </a:r>
            <a:r>
              <a:rPr lang="fi-FI" sz="1000" dirty="0"/>
              <a:t>, 2011; </a:t>
            </a:r>
            <a:r>
              <a:rPr lang="fi-FI" sz="1000" dirty="0" err="1"/>
              <a:t>Drummond</a:t>
            </a:r>
            <a:r>
              <a:rPr lang="fi-FI" sz="1000" dirty="0"/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29569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978" name="Text Box 2"/>
          <p:cNvSpPr txBox="1">
            <a:spLocks noChangeArrowheads="1"/>
          </p:cNvSpPr>
          <p:nvPr/>
        </p:nvSpPr>
        <p:spPr bwMode="auto">
          <a:xfrm>
            <a:off x="865401" y="155031"/>
            <a:ext cx="7272338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it-IT" dirty="0"/>
              <a:t>Il prodotto e i suoi vettori</a:t>
            </a:r>
          </a:p>
        </p:txBody>
      </p:sp>
      <p:grpSp>
        <p:nvGrpSpPr>
          <p:cNvPr id="1534979" name="Group 3"/>
          <p:cNvGrpSpPr>
            <a:grpSpLocks/>
          </p:cNvGrpSpPr>
          <p:nvPr/>
        </p:nvGrpSpPr>
        <p:grpSpPr bwMode="auto">
          <a:xfrm>
            <a:off x="3786189" y="1341438"/>
            <a:ext cx="1716088" cy="1092200"/>
            <a:chOff x="2385" y="845"/>
            <a:chExt cx="1081" cy="688"/>
          </a:xfrm>
        </p:grpSpPr>
        <p:pic>
          <p:nvPicPr>
            <p:cNvPr id="1534980" name="Picture 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" y="845"/>
              <a:ext cx="636" cy="5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4981" name="Rectangle 5"/>
            <p:cNvSpPr>
              <a:spLocks noChangeArrowheads="1"/>
            </p:cNvSpPr>
            <p:nvPr/>
          </p:nvSpPr>
          <p:spPr bwMode="auto">
            <a:xfrm>
              <a:off x="2385" y="1388"/>
              <a:ext cx="1081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it-IT" sz="900" i="1" dirty="0"/>
                <a:t>Albero del cafè del Kentucky</a:t>
              </a:r>
              <a:endParaRPr lang="en-US" sz="900" i="1" dirty="0"/>
            </a:p>
          </p:txBody>
        </p:sp>
      </p:grpSp>
      <p:grpSp>
        <p:nvGrpSpPr>
          <p:cNvPr id="1534982" name="Group 6"/>
          <p:cNvGrpSpPr>
            <a:grpSpLocks/>
          </p:cNvGrpSpPr>
          <p:nvPr/>
        </p:nvGrpSpPr>
        <p:grpSpPr bwMode="auto">
          <a:xfrm>
            <a:off x="4295778" y="2924175"/>
            <a:ext cx="700088" cy="949325"/>
            <a:chOff x="2706" y="1842"/>
            <a:chExt cx="441" cy="598"/>
          </a:xfrm>
        </p:grpSpPr>
        <p:pic>
          <p:nvPicPr>
            <p:cNvPr id="1534983" name="Picture 7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6" y="1842"/>
              <a:ext cx="438" cy="4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4984" name="Rectangle 8"/>
            <p:cNvSpPr>
              <a:spLocks noChangeArrowheads="1"/>
            </p:cNvSpPr>
            <p:nvPr/>
          </p:nvSpPr>
          <p:spPr bwMode="auto">
            <a:xfrm>
              <a:off x="2767" y="2295"/>
              <a:ext cx="380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900" i="1" dirty="0" err="1"/>
                <a:t>tabacco</a:t>
              </a:r>
              <a:endParaRPr lang="en-US" sz="900" i="1" dirty="0"/>
            </a:p>
          </p:txBody>
        </p:sp>
      </p:grpSp>
      <p:grpSp>
        <p:nvGrpSpPr>
          <p:cNvPr id="1534985" name="Group 9"/>
          <p:cNvGrpSpPr>
            <a:grpSpLocks/>
          </p:cNvGrpSpPr>
          <p:nvPr/>
        </p:nvGrpSpPr>
        <p:grpSpPr bwMode="auto">
          <a:xfrm>
            <a:off x="1193800" y="2924175"/>
            <a:ext cx="995363" cy="1387475"/>
            <a:chOff x="752" y="1842"/>
            <a:chExt cx="627" cy="874"/>
          </a:xfrm>
        </p:grpSpPr>
        <p:pic>
          <p:nvPicPr>
            <p:cNvPr id="1534986" name="Picture 1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" y="1842"/>
              <a:ext cx="627" cy="7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4987" name="Rectangle 11"/>
            <p:cNvSpPr>
              <a:spLocks noChangeArrowheads="1"/>
            </p:cNvSpPr>
            <p:nvPr/>
          </p:nvSpPr>
          <p:spPr bwMode="auto">
            <a:xfrm>
              <a:off x="872" y="2572"/>
              <a:ext cx="387" cy="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900" i="1" dirty="0" err="1"/>
                <a:t>Nicotina</a:t>
              </a:r>
              <a:endParaRPr lang="en-US" sz="900" i="1" dirty="0"/>
            </a:p>
          </p:txBody>
        </p:sp>
      </p:grpSp>
      <p:grpSp>
        <p:nvGrpSpPr>
          <p:cNvPr id="1534988" name="Group 12"/>
          <p:cNvGrpSpPr>
            <a:grpSpLocks/>
          </p:cNvGrpSpPr>
          <p:nvPr/>
        </p:nvGrpSpPr>
        <p:grpSpPr bwMode="auto">
          <a:xfrm>
            <a:off x="4119561" y="4495800"/>
            <a:ext cx="1047749" cy="877888"/>
            <a:chOff x="2595" y="2832"/>
            <a:chExt cx="660" cy="553"/>
          </a:xfrm>
        </p:grpSpPr>
        <p:pic>
          <p:nvPicPr>
            <p:cNvPr id="1534989" name="Picture 1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832"/>
              <a:ext cx="453" cy="4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4990" name="Rectangle 14"/>
            <p:cNvSpPr>
              <a:spLocks noChangeArrowheads="1"/>
            </p:cNvSpPr>
            <p:nvPr/>
          </p:nvSpPr>
          <p:spPr bwMode="auto">
            <a:xfrm>
              <a:off x="2595" y="3240"/>
              <a:ext cx="660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900" i="1" dirty="0" err="1"/>
                <a:t>Cicuta</a:t>
              </a:r>
              <a:r>
                <a:rPr lang="en-US" sz="900" i="1" dirty="0"/>
                <a:t> </a:t>
              </a:r>
              <a:r>
                <a:rPr lang="en-US" sz="900" i="1" dirty="0" err="1"/>
                <a:t>maggiore</a:t>
              </a:r>
              <a:endParaRPr lang="en-US" sz="900" i="1" dirty="0"/>
            </a:p>
          </p:txBody>
        </p:sp>
      </p:grpSp>
      <p:grpSp>
        <p:nvGrpSpPr>
          <p:cNvPr id="1534991" name="Group 15"/>
          <p:cNvGrpSpPr>
            <a:grpSpLocks/>
          </p:cNvGrpSpPr>
          <p:nvPr/>
        </p:nvGrpSpPr>
        <p:grpSpPr bwMode="auto">
          <a:xfrm>
            <a:off x="466725" y="1125538"/>
            <a:ext cx="2449513" cy="5127624"/>
            <a:chOff x="294" y="709"/>
            <a:chExt cx="1543" cy="3230"/>
          </a:xfrm>
        </p:grpSpPr>
        <p:sp>
          <p:nvSpPr>
            <p:cNvPr id="1534992" name="Text Box 16"/>
            <p:cNvSpPr txBox="1">
              <a:spLocks noChangeArrowheads="1"/>
            </p:cNvSpPr>
            <p:nvPr/>
          </p:nvSpPr>
          <p:spPr bwMode="auto">
            <a:xfrm>
              <a:off x="731" y="3706"/>
              <a:ext cx="666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800" dirty="0" err="1"/>
                <a:t>Prodotto</a:t>
              </a:r>
              <a:endParaRPr lang="fr-FR" sz="2000" dirty="0"/>
            </a:p>
          </p:txBody>
        </p:sp>
        <p:sp>
          <p:nvSpPr>
            <p:cNvPr id="1534993" name="Rectangle 17"/>
            <p:cNvSpPr>
              <a:spLocks noChangeArrowheads="1"/>
            </p:cNvSpPr>
            <p:nvPr/>
          </p:nvSpPr>
          <p:spPr bwMode="auto">
            <a:xfrm>
              <a:off x="294" y="709"/>
              <a:ext cx="1543" cy="290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</p:grpSp>
      <p:grpSp>
        <p:nvGrpSpPr>
          <p:cNvPr id="1534994" name="Group 18"/>
          <p:cNvGrpSpPr>
            <a:grpSpLocks/>
          </p:cNvGrpSpPr>
          <p:nvPr/>
        </p:nvGrpSpPr>
        <p:grpSpPr bwMode="auto">
          <a:xfrm>
            <a:off x="2916238" y="1125538"/>
            <a:ext cx="2951162" cy="5403849"/>
            <a:chOff x="1837" y="709"/>
            <a:chExt cx="1859" cy="3404"/>
          </a:xfrm>
        </p:grpSpPr>
        <p:grpSp>
          <p:nvGrpSpPr>
            <p:cNvPr id="1534995" name="Group 19"/>
            <p:cNvGrpSpPr>
              <a:grpSpLocks/>
            </p:cNvGrpSpPr>
            <p:nvPr/>
          </p:nvGrpSpPr>
          <p:grpSpPr bwMode="auto">
            <a:xfrm>
              <a:off x="2153" y="709"/>
              <a:ext cx="1543" cy="3404"/>
              <a:chOff x="2153" y="709"/>
              <a:chExt cx="1543" cy="3404"/>
            </a:xfrm>
          </p:grpSpPr>
          <p:sp>
            <p:nvSpPr>
              <p:cNvPr id="1534996" name="Text Box 20"/>
              <p:cNvSpPr txBox="1">
                <a:spLocks noChangeArrowheads="1"/>
              </p:cNvSpPr>
              <p:nvPr/>
            </p:nvSpPr>
            <p:spPr bwMode="auto">
              <a:xfrm>
                <a:off x="2444" y="3706"/>
                <a:ext cx="960" cy="40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342900" indent="-342900" algn="ctr"/>
                <a:r>
                  <a:rPr lang="fr-CH" sz="1800" dirty="0" err="1"/>
                  <a:t>Vettore</a:t>
                </a:r>
                <a:endParaRPr lang="fr-CH" sz="1800" dirty="0"/>
              </a:p>
              <a:p>
                <a:pPr marL="342900" indent="-342900" algn="ctr"/>
                <a:r>
                  <a:rPr lang="fr-CH" sz="1800" i="1" dirty="0"/>
                  <a:t>primo </a:t>
                </a:r>
                <a:r>
                  <a:rPr lang="fr-CH" sz="1800" i="1" dirty="0" err="1"/>
                  <a:t>ordine</a:t>
                </a:r>
                <a:endParaRPr lang="fr-CH" sz="2000" i="1" dirty="0"/>
              </a:p>
            </p:txBody>
          </p:sp>
          <p:sp>
            <p:nvSpPr>
              <p:cNvPr id="1534997" name="Rectangle 21"/>
              <p:cNvSpPr>
                <a:spLocks noChangeArrowheads="1"/>
              </p:cNvSpPr>
              <p:nvPr/>
            </p:nvSpPr>
            <p:spPr bwMode="auto">
              <a:xfrm>
                <a:off x="2153" y="709"/>
                <a:ext cx="1543" cy="2903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fr-CH"/>
              </a:p>
            </p:txBody>
          </p:sp>
        </p:grpSp>
        <p:cxnSp>
          <p:nvCxnSpPr>
            <p:cNvPr id="1534998" name="AutoShape 22"/>
            <p:cNvCxnSpPr>
              <a:cxnSpLocks noChangeShapeType="1"/>
              <a:stCxn id="1534993" idx="3"/>
              <a:endCxn id="1534997" idx="1"/>
            </p:cNvCxnSpPr>
            <p:nvPr/>
          </p:nvCxnSpPr>
          <p:spPr bwMode="auto">
            <a:xfrm>
              <a:off x="1837" y="2161"/>
              <a:ext cx="31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1534999" name="Group 23"/>
          <p:cNvGrpSpPr>
            <a:grpSpLocks/>
          </p:cNvGrpSpPr>
          <p:nvPr/>
        </p:nvGrpSpPr>
        <p:grpSpPr bwMode="auto">
          <a:xfrm>
            <a:off x="5867400" y="1125538"/>
            <a:ext cx="2952750" cy="5403849"/>
            <a:chOff x="3696" y="709"/>
            <a:chExt cx="1860" cy="3404"/>
          </a:xfrm>
        </p:grpSpPr>
        <p:sp>
          <p:nvSpPr>
            <p:cNvPr id="1535000" name="Text Box 24"/>
            <p:cNvSpPr txBox="1">
              <a:spLocks noChangeArrowheads="1"/>
            </p:cNvSpPr>
            <p:nvPr/>
          </p:nvSpPr>
          <p:spPr bwMode="auto">
            <a:xfrm>
              <a:off x="4212" y="3706"/>
              <a:ext cx="1145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800" dirty="0" err="1"/>
                <a:t>Vettore</a:t>
              </a:r>
              <a:endParaRPr lang="fr-CH" sz="1800" dirty="0"/>
            </a:p>
            <a:p>
              <a:pPr marL="342900" indent="-342900" algn="ctr"/>
              <a:r>
                <a:rPr lang="fr-CH" sz="1800" i="1" dirty="0" err="1"/>
                <a:t>secondo</a:t>
              </a:r>
              <a:r>
                <a:rPr lang="fr-CH" sz="1800" i="1" dirty="0"/>
                <a:t> </a:t>
              </a:r>
              <a:r>
                <a:rPr lang="fr-CH" sz="1800" i="1" dirty="0" err="1"/>
                <a:t>ordine</a:t>
              </a:r>
              <a:endParaRPr lang="fr-CH" sz="2000" i="1" dirty="0"/>
            </a:p>
          </p:txBody>
        </p:sp>
        <p:sp>
          <p:nvSpPr>
            <p:cNvPr id="1535001" name="Rectangle 25"/>
            <p:cNvSpPr>
              <a:spLocks noChangeArrowheads="1"/>
            </p:cNvSpPr>
            <p:nvPr/>
          </p:nvSpPr>
          <p:spPr bwMode="auto">
            <a:xfrm>
              <a:off x="4013" y="709"/>
              <a:ext cx="1543" cy="290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  <p:cxnSp>
          <p:nvCxnSpPr>
            <p:cNvPr id="1535002" name="AutoShape 26"/>
            <p:cNvCxnSpPr>
              <a:cxnSpLocks noChangeShapeType="1"/>
              <a:stCxn id="1534997" idx="3"/>
              <a:endCxn id="1535001" idx="1"/>
            </p:cNvCxnSpPr>
            <p:nvPr/>
          </p:nvCxnSpPr>
          <p:spPr bwMode="auto">
            <a:xfrm>
              <a:off x="3696" y="2161"/>
              <a:ext cx="31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1535003" name="Group 27"/>
          <p:cNvGrpSpPr>
            <a:grpSpLocks/>
          </p:cNvGrpSpPr>
          <p:nvPr/>
        </p:nvGrpSpPr>
        <p:grpSpPr bwMode="auto">
          <a:xfrm>
            <a:off x="7235825" y="3011488"/>
            <a:ext cx="677863" cy="777875"/>
            <a:chOff x="4368" y="1026"/>
            <a:chExt cx="427" cy="490"/>
          </a:xfrm>
        </p:grpSpPr>
        <p:pic>
          <p:nvPicPr>
            <p:cNvPr id="1535004" name="Picture 28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" y="1026"/>
              <a:ext cx="363" cy="3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5005" name="Text Box 29"/>
            <p:cNvSpPr txBox="1">
              <a:spLocks noChangeArrowheads="1"/>
            </p:cNvSpPr>
            <p:nvPr/>
          </p:nvSpPr>
          <p:spPr bwMode="auto">
            <a:xfrm>
              <a:off x="4368" y="1389"/>
              <a:ext cx="417" cy="1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900" i="1" dirty="0" err="1"/>
                <a:t>Sigaretta</a:t>
              </a:r>
              <a:endParaRPr lang="fr-CH" sz="900" i="1" dirty="0"/>
            </a:p>
          </p:txBody>
        </p:sp>
      </p:grpSp>
      <p:grpSp>
        <p:nvGrpSpPr>
          <p:cNvPr id="1535006" name="Group 30"/>
          <p:cNvGrpSpPr>
            <a:grpSpLocks/>
          </p:cNvGrpSpPr>
          <p:nvPr/>
        </p:nvGrpSpPr>
        <p:grpSpPr bwMode="auto">
          <a:xfrm>
            <a:off x="7812088" y="1412875"/>
            <a:ext cx="611187" cy="993775"/>
            <a:chOff x="5239" y="1253"/>
            <a:chExt cx="385" cy="626"/>
          </a:xfrm>
        </p:grpSpPr>
        <p:pic>
          <p:nvPicPr>
            <p:cNvPr id="1535007" name="Picture 31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9" y="1253"/>
              <a:ext cx="306" cy="4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5008" name="Text Box 32"/>
            <p:cNvSpPr txBox="1">
              <a:spLocks noChangeArrowheads="1"/>
            </p:cNvSpPr>
            <p:nvPr/>
          </p:nvSpPr>
          <p:spPr bwMode="auto">
            <a:xfrm>
              <a:off x="5239" y="1752"/>
              <a:ext cx="385" cy="1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900" i="1" dirty="0" err="1"/>
                <a:t>Narghilè</a:t>
              </a:r>
              <a:endParaRPr lang="fr-CH" sz="900" i="1" dirty="0"/>
            </a:p>
          </p:txBody>
        </p:sp>
      </p:grpSp>
      <p:grpSp>
        <p:nvGrpSpPr>
          <p:cNvPr id="1535009" name="Group 33"/>
          <p:cNvGrpSpPr>
            <a:grpSpLocks/>
          </p:cNvGrpSpPr>
          <p:nvPr/>
        </p:nvGrpSpPr>
        <p:grpSpPr bwMode="auto">
          <a:xfrm>
            <a:off x="6511946" y="1803402"/>
            <a:ext cx="1081091" cy="604838"/>
            <a:chOff x="4062" y="1689"/>
            <a:chExt cx="681" cy="381"/>
          </a:xfrm>
        </p:grpSpPr>
        <p:pic>
          <p:nvPicPr>
            <p:cNvPr id="1535010" name="Picture 34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1689"/>
              <a:ext cx="454" cy="3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5011" name="Text Box 35"/>
            <p:cNvSpPr txBox="1">
              <a:spLocks noChangeArrowheads="1"/>
            </p:cNvSpPr>
            <p:nvPr/>
          </p:nvSpPr>
          <p:spPr bwMode="auto">
            <a:xfrm>
              <a:off x="4062" y="1942"/>
              <a:ext cx="681" cy="1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900" i="1" dirty="0" err="1"/>
                <a:t>Tabacco</a:t>
              </a:r>
              <a:r>
                <a:rPr lang="fr-CH" sz="900" i="1" dirty="0"/>
                <a:t> da </a:t>
              </a:r>
              <a:r>
                <a:rPr lang="fr-CH" sz="900" i="1" dirty="0" err="1"/>
                <a:t>fiuto</a:t>
              </a:r>
              <a:endParaRPr lang="fr-FR" sz="900" i="1" dirty="0"/>
            </a:p>
          </p:txBody>
        </p:sp>
      </p:grpSp>
      <p:grpSp>
        <p:nvGrpSpPr>
          <p:cNvPr id="1535012" name="Group 36"/>
          <p:cNvGrpSpPr>
            <a:grpSpLocks/>
          </p:cNvGrpSpPr>
          <p:nvPr/>
        </p:nvGrpSpPr>
        <p:grpSpPr bwMode="auto">
          <a:xfrm>
            <a:off x="6667505" y="4538669"/>
            <a:ext cx="860426" cy="577851"/>
            <a:chOff x="4699" y="2329"/>
            <a:chExt cx="542" cy="364"/>
          </a:xfrm>
        </p:grpSpPr>
        <p:pic>
          <p:nvPicPr>
            <p:cNvPr id="1535013" name="Picture 37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" y="2329"/>
              <a:ext cx="363" cy="1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5014" name="Rectangle 38"/>
            <p:cNvSpPr>
              <a:spLocks noChangeArrowheads="1"/>
            </p:cNvSpPr>
            <p:nvPr/>
          </p:nvSpPr>
          <p:spPr bwMode="auto">
            <a:xfrm>
              <a:off x="4699" y="2478"/>
              <a:ext cx="542" cy="2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FR" sz="900" i="1" dirty="0" err="1"/>
                <a:t>Tabacco</a:t>
              </a:r>
              <a:r>
                <a:rPr lang="fr-FR" sz="900" i="1" dirty="0"/>
                <a:t> </a:t>
              </a:r>
            </a:p>
            <a:p>
              <a:pPr marL="342900" indent="-342900"/>
              <a:r>
                <a:rPr lang="fr-FR" sz="900" i="1" dirty="0"/>
                <a:t>da </a:t>
              </a:r>
              <a:r>
                <a:rPr lang="fr-FR" sz="900" i="1" dirty="0" err="1"/>
                <a:t>masticare</a:t>
              </a:r>
              <a:endParaRPr lang="fr-FR" sz="900" i="1" dirty="0"/>
            </a:p>
          </p:txBody>
        </p:sp>
      </p:grpSp>
      <p:grpSp>
        <p:nvGrpSpPr>
          <p:cNvPr id="1535015" name="Group 39"/>
          <p:cNvGrpSpPr>
            <a:grpSpLocks/>
          </p:cNvGrpSpPr>
          <p:nvPr/>
        </p:nvGrpSpPr>
        <p:grpSpPr bwMode="auto">
          <a:xfrm>
            <a:off x="7869238" y="4437070"/>
            <a:ext cx="815975" cy="679451"/>
            <a:chOff x="4458" y="3036"/>
            <a:chExt cx="514" cy="428"/>
          </a:xfrm>
        </p:grpSpPr>
        <p:pic>
          <p:nvPicPr>
            <p:cNvPr id="1535016" name="Picture 40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" y="3036"/>
              <a:ext cx="318" cy="2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5017" name="Rectangle 41"/>
            <p:cNvSpPr>
              <a:spLocks noChangeArrowheads="1"/>
            </p:cNvSpPr>
            <p:nvPr/>
          </p:nvSpPr>
          <p:spPr bwMode="auto">
            <a:xfrm>
              <a:off x="4458" y="3249"/>
              <a:ext cx="514" cy="2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FR" sz="900" i="1" dirty="0" err="1"/>
                <a:t>cerotti</a:t>
              </a:r>
              <a:r>
                <a:rPr lang="fr-FR" sz="900" i="1" dirty="0"/>
                <a:t> </a:t>
              </a:r>
            </a:p>
            <a:p>
              <a:pPr marL="342900" indent="-342900"/>
              <a:r>
                <a:rPr lang="fr-FR" sz="900" i="1" dirty="0"/>
                <a:t>alla </a:t>
              </a:r>
              <a:r>
                <a:rPr lang="fr-FR" sz="900" i="1" dirty="0" err="1"/>
                <a:t>nicotina</a:t>
              </a:r>
              <a:endParaRPr lang="fr-FR" sz="9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5405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4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4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4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4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3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4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4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4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4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4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4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34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34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3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35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35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35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35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35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35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5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5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3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35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35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35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35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35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35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497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003" name="Group 3"/>
          <p:cNvGrpSpPr>
            <a:grpSpLocks/>
          </p:cNvGrpSpPr>
          <p:nvPr/>
        </p:nvGrpSpPr>
        <p:grpSpPr bwMode="auto">
          <a:xfrm>
            <a:off x="466725" y="1125538"/>
            <a:ext cx="2449513" cy="5127625"/>
            <a:chOff x="294" y="709"/>
            <a:chExt cx="1543" cy="3230"/>
          </a:xfrm>
        </p:grpSpPr>
        <p:sp>
          <p:nvSpPr>
            <p:cNvPr id="1536004" name="Text Box 4"/>
            <p:cNvSpPr txBox="1">
              <a:spLocks noChangeArrowheads="1"/>
            </p:cNvSpPr>
            <p:nvPr/>
          </p:nvSpPr>
          <p:spPr bwMode="auto">
            <a:xfrm>
              <a:off x="732" y="3706"/>
              <a:ext cx="666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800" dirty="0"/>
                <a:t>Prodotto</a:t>
              </a:r>
              <a:endParaRPr lang="fr-FR" sz="2000" dirty="0"/>
            </a:p>
          </p:txBody>
        </p:sp>
        <p:sp>
          <p:nvSpPr>
            <p:cNvPr id="1536005" name="Rectangle 5"/>
            <p:cNvSpPr>
              <a:spLocks noChangeArrowheads="1"/>
            </p:cNvSpPr>
            <p:nvPr/>
          </p:nvSpPr>
          <p:spPr bwMode="auto">
            <a:xfrm>
              <a:off x="294" y="709"/>
              <a:ext cx="1543" cy="290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</p:grpSp>
      <p:grpSp>
        <p:nvGrpSpPr>
          <p:cNvPr id="1536006" name="Group 6"/>
          <p:cNvGrpSpPr>
            <a:grpSpLocks/>
          </p:cNvGrpSpPr>
          <p:nvPr/>
        </p:nvGrpSpPr>
        <p:grpSpPr bwMode="auto">
          <a:xfrm>
            <a:off x="3417888" y="1125538"/>
            <a:ext cx="2449512" cy="5403849"/>
            <a:chOff x="2153" y="709"/>
            <a:chExt cx="1543" cy="3404"/>
          </a:xfrm>
        </p:grpSpPr>
        <p:sp>
          <p:nvSpPr>
            <p:cNvPr id="1536007" name="Text Box 7"/>
            <p:cNvSpPr txBox="1">
              <a:spLocks noChangeArrowheads="1"/>
            </p:cNvSpPr>
            <p:nvPr/>
          </p:nvSpPr>
          <p:spPr bwMode="auto">
            <a:xfrm>
              <a:off x="2445" y="3706"/>
              <a:ext cx="960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800" dirty="0" err="1"/>
                <a:t>Vettore</a:t>
              </a:r>
              <a:endParaRPr lang="fr-CH" sz="1800" dirty="0"/>
            </a:p>
            <a:p>
              <a:pPr marL="342900" indent="-342900" algn="ctr"/>
              <a:r>
                <a:rPr lang="fr-CH" sz="1800" i="1" dirty="0"/>
                <a:t>primo </a:t>
              </a:r>
              <a:r>
                <a:rPr lang="fr-CH" sz="1800" i="1" dirty="0" err="1"/>
                <a:t>ordine</a:t>
              </a:r>
              <a:endParaRPr lang="fr-FR" sz="2000" i="1" dirty="0"/>
            </a:p>
          </p:txBody>
        </p:sp>
        <p:sp>
          <p:nvSpPr>
            <p:cNvPr id="1536008" name="Rectangle 8"/>
            <p:cNvSpPr>
              <a:spLocks noChangeArrowheads="1"/>
            </p:cNvSpPr>
            <p:nvPr/>
          </p:nvSpPr>
          <p:spPr bwMode="auto">
            <a:xfrm>
              <a:off x="2153" y="709"/>
              <a:ext cx="1543" cy="290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</p:grpSp>
      <p:cxnSp>
        <p:nvCxnSpPr>
          <p:cNvPr id="1536009" name="AutoShape 9"/>
          <p:cNvCxnSpPr>
            <a:cxnSpLocks noChangeShapeType="1"/>
            <a:stCxn id="1536005" idx="3"/>
            <a:endCxn id="1536008" idx="1"/>
          </p:cNvCxnSpPr>
          <p:nvPr/>
        </p:nvCxnSpPr>
        <p:spPr bwMode="auto">
          <a:xfrm>
            <a:off x="2916238" y="3429794"/>
            <a:ext cx="5016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1536010" name="Text Box 10"/>
          <p:cNvSpPr txBox="1">
            <a:spLocks noChangeArrowheads="1"/>
          </p:cNvSpPr>
          <p:nvPr/>
        </p:nvSpPr>
        <p:spPr bwMode="auto">
          <a:xfrm>
            <a:off x="6686601" y="5883275"/>
            <a:ext cx="181759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ctr"/>
            <a:r>
              <a:rPr lang="fr-CH" sz="1800" dirty="0" err="1"/>
              <a:t>Vettore</a:t>
            </a:r>
            <a:endParaRPr lang="fr-CH" sz="1800" dirty="0"/>
          </a:p>
          <a:p>
            <a:pPr marL="342900" indent="-342900" algn="ctr"/>
            <a:r>
              <a:rPr lang="fr-CH" sz="1800" i="1" dirty="0" err="1"/>
              <a:t>secondo</a:t>
            </a:r>
            <a:r>
              <a:rPr lang="fr-CH" sz="1800" i="1" dirty="0"/>
              <a:t> </a:t>
            </a:r>
            <a:r>
              <a:rPr lang="fr-CH" sz="1800" i="1" dirty="0" err="1"/>
              <a:t>ordine</a:t>
            </a:r>
            <a:endParaRPr lang="fr-FR" sz="2000" i="1" dirty="0"/>
          </a:p>
        </p:txBody>
      </p:sp>
      <p:sp>
        <p:nvSpPr>
          <p:cNvPr id="1536011" name="Rectangle 11"/>
          <p:cNvSpPr>
            <a:spLocks noChangeArrowheads="1"/>
          </p:cNvSpPr>
          <p:nvPr/>
        </p:nvSpPr>
        <p:spPr bwMode="auto">
          <a:xfrm>
            <a:off x="6370638" y="1125538"/>
            <a:ext cx="2449512" cy="46085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CH"/>
          </a:p>
        </p:txBody>
      </p:sp>
      <p:cxnSp>
        <p:nvCxnSpPr>
          <p:cNvPr id="1536012" name="AutoShape 12"/>
          <p:cNvCxnSpPr>
            <a:cxnSpLocks noChangeShapeType="1"/>
            <a:stCxn id="1536008" idx="3"/>
            <a:endCxn id="1536011" idx="1"/>
          </p:cNvCxnSpPr>
          <p:nvPr/>
        </p:nvCxnSpPr>
        <p:spPr bwMode="auto">
          <a:xfrm>
            <a:off x="5867400" y="3430588"/>
            <a:ext cx="5032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1536013" name="Group 13"/>
          <p:cNvGrpSpPr>
            <a:grpSpLocks/>
          </p:cNvGrpSpPr>
          <p:nvPr/>
        </p:nvGrpSpPr>
        <p:grpSpPr bwMode="auto">
          <a:xfrm>
            <a:off x="1116013" y="2924175"/>
            <a:ext cx="1152525" cy="1020763"/>
            <a:chOff x="793" y="1842"/>
            <a:chExt cx="726" cy="643"/>
          </a:xfrm>
        </p:grpSpPr>
        <p:sp>
          <p:nvSpPr>
            <p:cNvPr id="1536014" name="Rectangle 14"/>
            <p:cNvSpPr>
              <a:spLocks noChangeArrowheads="1"/>
            </p:cNvSpPr>
            <p:nvPr/>
          </p:nvSpPr>
          <p:spPr bwMode="auto">
            <a:xfrm>
              <a:off x="847" y="2340"/>
              <a:ext cx="603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900" i="1" dirty="0" err="1"/>
                <a:t>Stimoli</a:t>
              </a:r>
              <a:r>
                <a:rPr lang="en-US" sz="900" i="1" dirty="0"/>
                <a:t> </a:t>
              </a:r>
              <a:r>
                <a:rPr lang="en-US" sz="900" i="1" dirty="0" err="1"/>
                <a:t>salienti</a:t>
              </a:r>
              <a:endParaRPr lang="en-US" sz="900" i="1" dirty="0"/>
            </a:p>
          </p:txBody>
        </p:sp>
        <p:pic>
          <p:nvPicPr>
            <p:cNvPr id="1536015" name="Picture 1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1842"/>
              <a:ext cx="726" cy="4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536016" name="Group 16"/>
          <p:cNvGrpSpPr>
            <a:grpSpLocks/>
          </p:cNvGrpSpPr>
          <p:nvPr/>
        </p:nvGrpSpPr>
        <p:grpSpPr bwMode="auto">
          <a:xfrm>
            <a:off x="4140200" y="2782889"/>
            <a:ext cx="1003300" cy="1281113"/>
            <a:chOff x="2608" y="1753"/>
            <a:chExt cx="632" cy="807"/>
          </a:xfrm>
        </p:grpSpPr>
        <p:pic>
          <p:nvPicPr>
            <p:cNvPr id="1536017" name="Picture 17" descr="wow-burning-crusad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1753"/>
              <a:ext cx="632" cy="632"/>
            </a:xfrm>
            <a:prstGeom prst="rect">
              <a:avLst/>
            </a:prstGeom>
            <a:noFill/>
          </p:spPr>
        </p:pic>
        <p:sp>
          <p:nvSpPr>
            <p:cNvPr id="1536018" name="Text Box 18"/>
            <p:cNvSpPr txBox="1">
              <a:spLocks noChangeArrowheads="1"/>
            </p:cNvSpPr>
            <p:nvPr/>
          </p:nvSpPr>
          <p:spPr bwMode="auto">
            <a:xfrm>
              <a:off x="2713" y="2432"/>
              <a:ext cx="423" cy="1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900" i="1" dirty="0"/>
                <a:t>Software</a:t>
              </a:r>
            </a:p>
          </p:txBody>
        </p:sp>
      </p:grpSp>
      <p:grpSp>
        <p:nvGrpSpPr>
          <p:cNvPr id="1536019" name="Group 19"/>
          <p:cNvGrpSpPr>
            <a:grpSpLocks/>
          </p:cNvGrpSpPr>
          <p:nvPr/>
        </p:nvGrpSpPr>
        <p:grpSpPr bwMode="auto">
          <a:xfrm>
            <a:off x="6897690" y="1412875"/>
            <a:ext cx="1397001" cy="4164013"/>
            <a:chOff x="4345" y="890"/>
            <a:chExt cx="880" cy="2623"/>
          </a:xfrm>
        </p:grpSpPr>
        <p:pic>
          <p:nvPicPr>
            <p:cNvPr id="1536020" name="Picture 2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1704"/>
              <a:ext cx="544" cy="3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536021" name="Picture 2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" y="2205"/>
              <a:ext cx="245" cy="4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536022" name="Picture 2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" y="2931"/>
              <a:ext cx="589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1536023" name="Group 23"/>
            <p:cNvGrpSpPr>
              <a:grpSpLocks/>
            </p:cNvGrpSpPr>
            <p:nvPr/>
          </p:nvGrpSpPr>
          <p:grpSpPr bwMode="auto">
            <a:xfrm>
              <a:off x="4345" y="890"/>
              <a:ext cx="880" cy="2623"/>
              <a:chOff x="4345" y="890"/>
              <a:chExt cx="880" cy="2623"/>
            </a:xfrm>
          </p:grpSpPr>
          <p:pic>
            <p:nvPicPr>
              <p:cNvPr id="1536024" name="Picture 24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4" y="890"/>
                <a:ext cx="861" cy="58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36025" name="Text Box 25"/>
              <p:cNvSpPr txBox="1">
                <a:spLocks noChangeArrowheads="1"/>
              </p:cNvSpPr>
              <p:nvPr/>
            </p:nvSpPr>
            <p:spPr bwMode="auto">
              <a:xfrm>
                <a:off x="4345" y="3385"/>
                <a:ext cx="880" cy="12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342900" indent="-342900"/>
                <a:r>
                  <a:rPr lang="fr-CH" sz="900" i="1" dirty="0" err="1"/>
                  <a:t>Tecnologia</a:t>
                </a:r>
                <a:r>
                  <a:rPr lang="fr-CH" sz="900" i="1" dirty="0"/>
                  <a:t> di </a:t>
                </a:r>
                <a:r>
                  <a:rPr lang="fr-CH" sz="900" i="1" dirty="0" err="1"/>
                  <a:t>supporto</a:t>
                </a:r>
                <a:endParaRPr lang="fr-CH" sz="900" i="1" dirty="0"/>
              </a:p>
            </p:txBody>
          </p:sp>
        </p:grpSp>
      </p:grp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865401" y="155031"/>
            <a:ext cx="7272338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it-IT" dirty="0"/>
              <a:t>Il prodotto e i suoi vettori</a:t>
            </a:r>
          </a:p>
        </p:txBody>
      </p:sp>
    </p:spTree>
    <p:extLst>
      <p:ext uri="{BB962C8B-B14F-4D97-AF65-F5344CB8AC3E}">
        <p14:creationId xmlns:p14="http://schemas.microsoft.com/office/powerpoint/2010/main" val="393719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26" name="Text Box 2"/>
          <p:cNvSpPr txBox="1">
            <a:spLocks noChangeArrowheads="1"/>
          </p:cNvSpPr>
          <p:nvPr/>
        </p:nvSpPr>
        <p:spPr bwMode="auto">
          <a:xfrm>
            <a:off x="684213" y="412205"/>
            <a:ext cx="8307683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 err="1"/>
              <a:t>Induzione</a:t>
            </a:r>
            <a:r>
              <a:rPr lang="fr-CH" dirty="0"/>
              <a:t> addiction </a:t>
            </a:r>
            <a:r>
              <a:rPr lang="fr-CH" dirty="0" err="1"/>
              <a:t>dipende</a:t>
            </a:r>
            <a:r>
              <a:rPr lang="fr-CH" dirty="0"/>
              <a:t> da...</a:t>
            </a:r>
            <a:endParaRPr lang="fr-CH" dirty="0">
              <a:sym typeface="Wingdings" pitchFamily="2" charset="2"/>
            </a:endParaRPr>
          </a:p>
        </p:txBody>
      </p:sp>
      <p:grpSp>
        <p:nvGrpSpPr>
          <p:cNvPr id="1537027" name="Group 3"/>
          <p:cNvGrpSpPr>
            <a:grpSpLocks/>
          </p:cNvGrpSpPr>
          <p:nvPr/>
        </p:nvGrpSpPr>
        <p:grpSpPr bwMode="auto">
          <a:xfrm>
            <a:off x="1279525" y="2346325"/>
            <a:ext cx="1866900" cy="1409700"/>
            <a:chOff x="806" y="1478"/>
            <a:chExt cx="1176" cy="888"/>
          </a:xfrm>
        </p:grpSpPr>
        <p:pic>
          <p:nvPicPr>
            <p:cNvPr id="1537028" name="Picture 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1478"/>
              <a:ext cx="505" cy="4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7029" name="Text Box 5"/>
            <p:cNvSpPr txBox="1">
              <a:spLocks noChangeArrowheads="1"/>
            </p:cNvSpPr>
            <p:nvPr/>
          </p:nvSpPr>
          <p:spPr bwMode="auto">
            <a:xfrm>
              <a:off x="806" y="1998"/>
              <a:ext cx="1176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 dirty="0" err="1"/>
                <a:t>capacità</a:t>
              </a:r>
              <a:r>
                <a:rPr lang="fr-CH" sz="1600" dirty="0"/>
                <a:t> di </a:t>
              </a:r>
              <a:r>
                <a:rPr lang="fr-CH" sz="1600" dirty="0" err="1"/>
                <a:t>attivare</a:t>
              </a:r>
              <a:r>
                <a:rPr lang="fr-CH" sz="1600" dirty="0"/>
                <a:t> VTA</a:t>
              </a:r>
            </a:p>
          </p:txBody>
        </p:sp>
      </p:grpSp>
      <p:grpSp>
        <p:nvGrpSpPr>
          <p:cNvPr id="1537030" name="Group 6"/>
          <p:cNvGrpSpPr>
            <a:grpSpLocks/>
          </p:cNvGrpSpPr>
          <p:nvPr/>
        </p:nvGrpSpPr>
        <p:grpSpPr bwMode="auto">
          <a:xfrm>
            <a:off x="3424238" y="2236788"/>
            <a:ext cx="2441575" cy="1519237"/>
            <a:chOff x="2157" y="1409"/>
            <a:chExt cx="1538" cy="957"/>
          </a:xfrm>
        </p:grpSpPr>
        <p:sp>
          <p:nvSpPr>
            <p:cNvPr id="1537031" name="Rectangle 7"/>
            <p:cNvSpPr>
              <a:spLocks noChangeArrowheads="1"/>
            </p:cNvSpPr>
            <p:nvPr/>
          </p:nvSpPr>
          <p:spPr bwMode="auto">
            <a:xfrm>
              <a:off x="2157" y="1998"/>
              <a:ext cx="1538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it-IT" sz="1600" dirty="0"/>
                <a:t>concentrazione di nicotina nel tabacco</a:t>
              </a:r>
            </a:p>
          </p:txBody>
        </p:sp>
        <p:pic>
          <p:nvPicPr>
            <p:cNvPr id="1537032" name="Picture 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" y="1409"/>
              <a:ext cx="473" cy="4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537033" name="Group 9"/>
          <p:cNvGrpSpPr>
            <a:grpSpLocks/>
          </p:cNvGrpSpPr>
          <p:nvPr/>
        </p:nvGrpSpPr>
        <p:grpSpPr bwMode="auto">
          <a:xfrm>
            <a:off x="6038849" y="2162177"/>
            <a:ext cx="1963738" cy="1381126"/>
            <a:chOff x="3804" y="1362"/>
            <a:chExt cx="1237" cy="870"/>
          </a:xfrm>
        </p:grpSpPr>
        <p:sp>
          <p:nvSpPr>
            <p:cNvPr id="1537034" name="Rectangle 10"/>
            <p:cNvSpPr>
              <a:spLocks noChangeArrowheads="1"/>
            </p:cNvSpPr>
            <p:nvPr/>
          </p:nvSpPr>
          <p:spPr bwMode="auto">
            <a:xfrm>
              <a:off x="3804" y="2019"/>
              <a:ext cx="1237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600" dirty="0" err="1"/>
                <a:t>tecnologia</a:t>
              </a:r>
              <a:r>
                <a:rPr lang="fr-CH" sz="1600" dirty="0"/>
                <a:t> </a:t>
              </a:r>
              <a:r>
                <a:rPr lang="fr-CH" sz="1600" dirty="0" err="1"/>
                <a:t>sigaretta</a:t>
              </a:r>
              <a:endParaRPr lang="fr-CH" sz="1600" dirty="0"/>
            </a:p>
          </p:txBody>
        </p:sp>
        <p:pic>
          <p:nvPicPr>
            <p:cNvPr id="1537035" name="Picture 1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" y="1362"/>
              <a:ext cx="617" cy="6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1537036" name="Text Box 12"/>
          <p:cNvSpPr txBox="1">
            <a:spLocks noChangeArrowheads="1"/>
          </p:cNvSpPr>
          <p:nvPr/>
        </p:nvSpPr>
        <p:spPr bwMode="auto">
          <a:xfrm rot="-5400000">
            <a:off x="-86997" y="2661203"/>
            <a:ext cx="154401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2800" b="1" dirty="0" err="1"/>
              <a:t>Nicotina</a:t>
            </a:r>
            <a:endParaRPr lang="fr-CH" sz="2800" b="1" dirty="0"/>
          </a:p>
        </p:txBody>
      </p:sp>
      <p:sp>
        <p:nvSpPr>
          <p:cNvPr id="1537037" name="Text Box 13"/>
          <p:cNvSpPr txBox="1">
            <a:spLocks noChangeArrowheads="1"/>
          </p:cNvSpPr>
          <p:nvPr/>
        </p:nvSpPr>
        <p:spPr bwMode="auto">
          <a:xfrm rot="-5400000">
            <a:off x="137319" y="4983957"/>
            <a:ext cx="1095375" cy="433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2800" b="1"/>
              <a:t>WoW</a:t>
            </a:r>
          </a:p>
        </p:txBody>
      </p:sp>
      <p:sp>
        <p:nvSpPr>
          <p:cNvPr id="1537038" name="Text Box 14"/>
          <p:cNvSpPr txBox="1">
            <a:spLocks noChangeArrowheads="1"/>
          </p:cNvSpPr>
          <p:nvPr/>
        </p:nvSpPr>
        <p:spPr bwMode="auto">
          <a:xfrm>
            <a:off x="1733550" y="6094413"/>
            <a:ext cx="108286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1800" b="1" dirty="0" err="1"/>
              <a:t>salienza</a:t>
            </a:r>
            <a:endParaRPr lang="fr-CH" sz="1800" b="1" dirty="0"/>
          </a:p>
        </p:txBody>
      </p:sp>
      <p:sp>
        <p:nvSpPr>
          <p:cNvPr id="1537039" name="Text Box 15"/>
          <p:cNvSpPr txBox="1">
            <a:spLocks noChangeArrowheads="1"/>
          </p:cNvSpPr>
          <p:nvPr/>
        </p:nvSpPr>
        <p:spPr bwMode="auto">
          <a:xfrm>
            <a:off x="4188812" y="6094413"/>
            <a:ext cx="104431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1800" b="1" dirty="0" err="1"/>
              <a:t>cinetica</a:t>
            </a:r>
            <a:endParaRPr lang="fr-CH" sz="1800" b="1" dirty="0"/>
          </a:p>
        </p:txBody>
      </p:sp>
      <p:sp>
        <p:nvSpPr>
          <p:cNvPr id="1537040" name="Text Box 16"/>
          <p:cNvSpPr txBox="1">
            <a:spLocks noChangeArrowheads="1"/>
          </p:cNvSpPr>
          <p:nvPr/>
        </p:nvSpPr>
        <p:spPr bwMode="auto">
          <a:xfrm>
            <a:off x="6633562" y="6094413"/>
            <a:ext cx="104431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1800" b="1" dirty="0" err="1"/>
              <a:t>cinetica</a:t>
            </a:r>
            <a:endParaRPr lang="fr-CH" sz="1800" b="1" dirty="0"/>
          </a:p>
        </p:txBody>
      </p:sp>
      <p:grpSp>
        <p:nvGrpSpPr>
          <p:cNvPr id="1537041" name="Group 17"/>
          <p:cNvGrpSpPr>
            <a:grpSpLocks/>
          </p:cNvGrpSpPr>
          <p:nvPr/>
        </p:nvGrpSpPr>
        <p:grpSpPr bwMode="auto">
          <a:xfrm>
            <a:off x="1117600" y="1660525"/>
            <a:ext cx="2303463" cy="2087563"/>
            <a:chOff x="704" y="1046"/>
            <a:chExt cx="1451" cy="1315"/>
          </a:xfrm>
        </p:grpSpPr>
        <p:sp>
          <p:nvSpPr>
            <p:cNvPr id="1537042" name="Text Box 18"/>
            <p:cNvSpPr txBox="1">
              <a:spLocks noChangeArrowheads="1"/>
            </p:cNvSpPr>
            <p:nvPr/>
          </p:nvSpPr>
          <p:spPr bwMode="auto">
            <a:xfrm>
              <a:off x="783" y="1046"/>
              <a:ext cx="122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800" dirty="0" err="1"/>
                <a:t>farmacodinamica</a:t>
              </a:r>
              <a:endParaRPr lang="fr-CH" dirty="0"/>
            </a:p>
          </p:txBody>
        </p:sp>
        <p:sp>
          <p:nvSpPr>
            <p:cNvPr id="1537043" name="Rectangle 19"/>
            <p:cNvSpPr>
              <a:spLocks noChangeArrowheads="1"/>
            </p:cNvSpPr>
            <p:nvPr/>
          </p:nvSpPr>
          <p:spPr bwMode="auto">
            <a:xfrm>
              <a:off x="704" y="1253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</p:grpSp>
      <p:grpSp>
        <p:nvGrpSpPr>
          <p:cNvPr id="1537044" name="Group 20"/>
          <p:cNvGrpSpPr>
            <a:grpSpLocks/>
          </p:cNvGrpSpPr>
          <p:nvPr/>
        </p:nvGrpSpPr>
        <p:grpSpPr bwMode="auto">
          <a:xfrm>
            <a:off x="3494088" y="1660525"/>
            <a:ext cx="2303462" cy="2087563"/>
            <a:chOff x="2201" y="1046"/>
            <a:chExt cx="1451" cy="1315"/>
          </a:xfrm>
        </p:grpSpPr>
        <p:sp>
          <p:nvSpPr>
            <p:cNvPr id="1537045" name="Text Box 21"/>
            <p:cNvSpPr txBox="1">
              <a:spLocks noChangeArrowheads="1"/>
            </p:cNvSpPr>
            <p:nvPr/>
          </p:nvSpPr>
          <p:spPr bwMode="auto">
            <a:xfrm>
              <a:off x="2358" y="1046"/>
              <a:ext cx="1135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800" dirty="0" err="1"/>
                <a:t>farmacocinetica</a:t>
              </a:r>
              <a:endParaRPr lang="fr-CH" sz="1800" dirty="0"/>
            </a:p>
          </p:txBody>
        </p:sp>
        <p:sp>
          <p:nvSpPr>
            <p:cNvPr id="1537046" name="Rectangle 22"/>
            <p:cNvSpPr>
              <a:spLocks noChangeArrowheads="1"/>
            </p:cNvSpPr>
            <p:nvPr/>
          </p:nvSpPr>
          <p:spPr bwMode="auto">
            <a:xfrm>
              <a:off x="2201" y="1253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</p:grpSp>
      <p:grpSp>
        <p:nvGrpSpPr>
          <p:cNvPr id="1537047" name="Group 23"/>
          <p:cNvGrpSpPr>
            <a:grpSpLocks/>
          </p:cNvGrpSpPr>
          <p:nvPr/>
        </p:nvGrpSpPr>
        <p:grpSpPr bwMode="auto">
          <a:xfrm>
            <a:off x="5867400" y="1660525"/>
            <a:ext cx="2303463" cy="2087563"/>
            <a:chOff x="3696" y="1046"/>
            <a:chExt cx="1451" cy="1315"/>
          </a:xfrm>
        </p:grpSpPr>
        <p:sp>
          <p:nvSpPr>
            <p:cNvPr id="1537048" name="Text Box 24"/>
            <p:cNvSpPr txBox="1">
              <a:spLocks noChangeArrowheads="1"/>
            </p:cNvSpPr>
            <p:nvPr/>
          </p:nvSpPr>
          <p:spPr bwMode="auto">
            <a:xfrm>
              <a:off x="3855" y="1046"/>
              <a:ext cx="1135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800" dirty="0" err="1"/>
                <a:t>farmacocinetica</a:t>
              </a:r>
              <a:endParaRPr lang="fr-CH" sz="1800" dirty="0"/>
            </a:p>
          </p:txBody>
        </p:sp>
        <p:sp>
          <p:nvSpPr>
            <p:cNvPr id="1537049" name="Rectangle 25"/>
            <p:cNvSpPr>
              <a:spLocks noChangeArrowheads="1"/>
            </p:cNvSpPr>
            <p:nvPr/>
          </p:nvSpPr>
          <p:spPr bwMode="auto">
            <a:xfrm>
              <a:off x="3696" y="1253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</p:grpSp>
      <p:grpSp>
        <p:nvGrpSpPr>
          <p:cNvPr id="1537050" name="Group 26"/>
          <p:cNvGrpSpPr>
            <a:grpSpLocks/>
          </p:cNvGrpSpPr>
          <p:nvPr/>
        </p:nvGrpSpPr>
        <p:grpSpPr bwMode="auto">
          <a:xfrm>
            <a:off x="1116013" y="3748090"/>
            <a:ext cx="2303462" cy="2273301"/>
            <a:chOff x="703" y="2361"/>
            <a:chExt cx="1451" cy="1432"/>
          </a:xfrm>
        </p:grpSpPr>
        <p:pic>
          <p:nvPicPr>
            <p:cNvPr id="1537051" name="Picture 2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3136"/>
              <a:ext cx="505" cy="4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7052" name="Text Box 28"/>
            <p:cNvSpPr txBox="1">
              <a:spLocks noChangeArrowheads="1"/>
            </p:cNvSpPr>
            <p:nvPr/>
          </p:nvSpPr>
          <p:spPr bwMode="auto">
            <a:xfrm>
              <a:off x="806" y="2763"/>
              <a:ext cx="1176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 dirty="0" err="1"/>
                <a:t>capacità</a:t>
              </a:r>
              <a:r>
                <a:rPr lang="fr-CH" sz="1600" dirty="0"/>
                <a:t> di </a:t>
              </a:r>
              <a:r>
                <a:rPr lang="fr-CH" sz="1600" dirty="0" err="1"/>
                <a:t>attivare</a:t>
              </a:r>
              <a:r>
                <a:rPr lang="fr-CH" sz="1600" dirty="0"/>
                <a:t> VTA</a:t>
              </a:r>
            </a:p>
          </p:txBody>
        </p:sp>
        <p:sp>
          <p:nvSpPr>
            <p:cNvPr id="1537053" name="Rectangle 29"/>
            <p:cNvSpPr>
              <a:spLocks noChangeArrowheads="1"/>
            </p:cNvSpPr>
            <p:nvPr/>
          </p:nvSpPr>
          <p:spPr bwMode="auto">
            <a:xfrm>
              <a:off x="703" y="2685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  <p:cxnSp>
          <p:nvCxnSpPr>
            <p:cNvPr id="1537054" name="AutoShape 30"/>
            <p:cNvCxnSpPr>
              <a:cxnSpLocks noChangeShapeType="1"/>
              <a:stCxn id="1537043" idx="2"/>
              <a:endCxn id="1537053" idx="0"/>
            </p:cNvCxnSpPr>
            <p:nvPr/>
          </p:nvCxnSpPr>
          <p:spPr bwMode="auto">
            <a:xfrm flipH="1">
              <a:off x="1429" y="2361"/>
              <a:ext cx="1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1537055" name="Group 31"/>
          <p:cNvGrpSpPr>
            <a:grpSpLocks/>
          </p:cNvGrpSpPr>
          <p:nvPr/>
        </p:nvGrpSpPr>
        <p:grpSpPr bwMode="auto">
          <a:xfrm>
            <a:off x="3424238" y="3748090"/>
            <a:ext cx="2441575" cy="2273301"/>
            <a:chOff x="2157" y="2361"/>
            <a:chExt cx="1538" cy="1432"/>
          </a:xfrm>
        </p:grpSpPr>
        <p:pic>
          <p:nvPicPr>
            <p:cNvPr id="1537056" name="Picture 3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" y="3112"/>
              <a:ext cx="681" cy="5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7057" name="Rectangle 33"/>
            <p:cNvSpPr>
              <a:spLocks noChangeArrowheads="1"/>
            </p:cNvSpPr>
            <p:nvPr/>
          </p:nvSpPr>
          <p:spPr bwMode="auto">
            <a:xfrm>
              <a:off x="2157" y="2763"/>
              <a:ext cx="1538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 dirty="0" err="1"/>
                <a:t>disposizioni</a:t>
              </a:r>
              <a:endParaRPr lang="fr-CH" sz="1600" dirty="0"/>
            </a:p>
            <a:p>
              <a:pPr algn="ctr"/>
              <a:r>
                <a:rPr lang="fr-CH" sz="1600" dirty="0" err="1"/>
                <a:t>sofware</a:t>
              </a:r>
              <a:endParaRPr lang="fr-CH" sz="1600" dirty="0"/>
            </a:p>
          </p:txBody>
        </p:sp>
        <p:sp>
          <p:nvSpPr>
            <p:cNvPr id="1537058" name="Rectangle 34"/>
            <p:cNvSpPr>
              <a:spLocks noChangeArrowheads="1"/>
            </p:cNvSpPr>
            <p:nvPr/>
          </p:nvSpPr>
          <p:spPr bwMode="auto">
            <a:xfrm>
              <a:off x="2201" y="2685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  <p:cxnSp>
          <p:nvCxnSpPr>
            <p:cNvPr id="1537059" name="AutoShape 35"/>
            <p:cNvCxnSpPr>
              <a:cxnSpLocks noChangeShapeType="1"/>
              <a:stCxn id="1537046" idx="2"/>
              <a:endCxn id="1537058" idx="0"/>
            </p:cNvCxnSpPr>
            <p:nvPr/>
          </p:nvCxnSpPr>
          <p:spPr bwMode="auto">
            <a:xfrm>
              <a:off x="2927" y="2361"/>
              <a:ext cx="0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1537060" name="Group 36"/>
          <p:cNvGrpSpPr>
            <a:grpSpLocks/>
          </p:cNvGrpSpPr>
          <p:nvPr/>
        </p:nvGrpSpPr>
        <p:grpSpPr bwMode="auto">
          <a:xfrm>
            <a:off x="5797550" y="3748090"/>
            <a:ext cx="2584450" cy="2273301"/>
            <a:chOff x="3652" y="2361"/>
            <a:chExt cx="1628" cy="1432"/>
          </a:xfrm>
        </p:grpSpPr>
        <p:pic>
          <p:nvPicPr>
            <p:cNvPr id="1537061" name="Picture 37" descr="Sans titre 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" y="3131"/>
              <a:ext cx="771" cy="461"/>
            </a:xfrm>
            <a:prstGeom prst="rect">
              <a:avLst/>
            </a:prstGeom>
            <a:noFill/>
          </p:spPr>
        </p:pic>
        <p:sp>
          <p:nvSpPr>
            <p:cNvPr id="1537062" name="Rectangle 38"/>
            <p:cNvSpPr>
              <a:spLocks noChangeArrowheads="1"/>
            </p:cNvSpPr>
            <p:nvPr/>
          </p:nvSpPr>
          <p:spPr bwMode="auto">
            <a:xfrm>
              <a:off x="3652" y="2763"/>
              <a:ext cx="1628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 dirty="0" err="1"/>
                <a:t>tecnologia</a:t>
              </a:r>
              <a:endParaRPr lang="fr-CH" sz="1600" dirty="0"/>
            </a:p>
            <a:p>
              <a:pPr algn="ctr"/>
              <a:r>
                <a:rPr lang="fr-CH" sz="1600" dirty="0" err="1"/>
                <a:t>informatica</a:t>
              </a:r>
              <a:endParaRPr lang="fr-CH" sz="1600" dirty="0"/>
            </a:p>
          </p:txBody>
        </p:sp>
        <p:sp>
          <p:nvSpPr>
            <p:cNvPr id="1537063" name="Rectangle 39"/>
            <p:cNvSpPr>
              <a:spLocks noChangeArrowheads="1"/>
            </p:cNvSpPr>
            <p:nvPr/>
          </p:nvSpPr>
          <p:spPr bwMode="auto">
            <a:xfrm>
              <a:off x="3696" y="2685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  <p:cxnSp>
          <p:nvCxnSpPr>
            <p:cNvPr id="1537064" name="AutoShape 40"/>
            <p:cNvCxnSpPr>
              <a:cxnSpLocks noChangeShapeType="1"/>
              <a:stCxn id="1537049" idx="2"/>
              <a:endCxn id="1537063" idx="0"/>
            </p:cNvCxnSpPr>
            <p:nvPr/>
          </p:nvCxnSpPr>
          <p:spPr bwMode="auto">
            <a:xfrm>
              <a:off x="4422" y="2361"/>
              <a:ext cx="0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0942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7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7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3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37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3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37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3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37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537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37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26" grpId="0" animBg="1"/>
      <p:bldP spid="1537036" grpId="0"/>
      <p:bldP spid="1537037" grpId="0"/>
      <p:bldP spid="1537038" grpId="0"/>
      <p:bldP spid="1537039" grpId="0"/>
      <p:bldP spid="153704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356" name="Text Box 4"/>
          <p:cNvSpPr txBox="1">
            <a:spLocks noChangeArrowheads="1"/>
          </p:cNvSpPr>
          <p:nvPr/>
        </p:nvSpPr>
        <p:spPr bwMode="auto">
          <a:xfrm>
            <a:off x="2757175" y="539410"/>
            <a:ext cx="3653318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sz="5400" dirty="0" err="1"/>
              <a:t>Salienza</a:t>
            </a:r>
            <a:r>
              <a:rPr lang="fr-CH" sz="5400" dirty="0"/>
              <a:t> </a:t>
            </a:r>
          </a:p>
        </p:txBody>
      </p:sp>
      <p:sp>
        <p:nvSpPr>
          <p:cNvPr id="1508357" name="Rectangle 5"/>
          <p:cNvSpPr>
            <a:spLocks noChangeArrowheads="1"/>
          </p:cNvSpPr>
          <p:nvPr/>
        </p:nvSpPr>
        <p:spPr bwMode="auto">
          <a:xfrm>
            <a:off x="900113" y="2060574"/>
            <a:ext cx="7775575" cy="329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400" dirty="0">
                <a:cs typeface="Arial" pitchFamily="34" charset="0"/>
              </a:rPr>
              <a:t>Proprietà di uno stimolo</a:t>
            </a: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inaspettato</a:t>
            </a:r>
          </a:p>
          <a:p>
            <a:pPr lvl="1" indent="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</a:pPr>
            <a:r>
              <a:rPr lang="fr-CH" sz="2000" dirty="0"/>
              <a:t>	e</a:t>
            </a: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/>
              <a:t>accattivante, eccitante</a:t>
            </a:r>
          </a:p>
          <a:p>
            <a:pPr lvl="1" indent="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</a:pPr>
            <a:r>
              <a:rPr lang="fr-CH" sz="2000" dirty="0"/>
              <a:t>	e</a:t>
            </a: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/>
              <a:t>inducente una transizione attenzionale-comportamentale</a:t>
            </a:r>
          </a:p>
        </p:txBody>
      </p:sp>
    </p:spTree>
    <p:extLst>
      <p:ext uri="{BB962C8B-B14F-4D97-AF65-F5344CB8AC3E}">
        <p14:creationId xmlns:p14="http://schemas.microsoft.com/office/powerpoint/2010/main" val="102491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0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08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08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08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08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835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8" name="Text Box 4"/>
          <p:cNvSpPr txBox="1">
            <a:spLocks noChangeArrowheads="1"/>
          </p:cNvSpPr>
          <p:nvPr/>
        </p:nvSpPr>
        <p:spPr bwMode="auto">
          <a:xfrm>
            <a:off x="900113" y="522988"/>
            <a:ext cx="7614108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 err="1"/>
              <a:t>Aspettativa</a:t>
            </a:r>
            <a:r>
              <a:rPr lang="fr-CH" dirty="0"/>
              <a:t> di </a:t>
            </a:r>
            <a:r>
              <a:rPr lang="fr-CH" dirty="0" err="1"/>
              <a:t>una</a:t>
            </a:r>
            <a:r>
              <a:rPr lang="fr-CH" dirty="0"/>
              <a:t> </a:t>
            </a:r>
            <a:r>
              <a:rPr lang="fr-CH" dirty="0" err="1"/>
              <a:t>ricompensa</a:t>
            </a:r>
            <a:endParaRPr lang="fr-CH" dirty="0"/>
          </a:p>
        </p:txBody>
      </p:sp>
      <p:pic>
        <p:nvPicPr>
          <p:cNvPr id="128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6625"/>
            <a:ext cx="4394200" cy="3638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81031" name="Text Box 7"/>
          <p:cNvSpPr txBox="1">
            <a:spLocks noChangeArrowheads="1"/>
          </p:cNvSpPr>
          <p:nvPr/>
        </p:nvSpPr>
        <p:spPr bwMode="auto">
          <a:xfrm>
            <a:off x="5919788" y="2031165"/>
            <a:ext cx="2900362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it-IT" sz="2000" dirty="0"/>
              <a:t>60% di possibilità di vincere fino a € 1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23726" y="5605165"/>
            <a:ext cx="11170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dirty="0"/>
              <a:t>Walter et al., 2005</a:t>
            </a:r>
          </a:p>
        </p:txBody>
      </p:sp>
    </p:spTree>
    <p:extLst>
      <p:ext uri="{BB962C8B-B14F-4D97-AF65-F5344CB8AC3E}">
        <p14:creationId xmlns:p14="http://schemas.microsoft.com/office/powerpoint/2010/main" val="60863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8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8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8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1028" grpId="0" animBg="1"/>
      <p:bldP spid="128103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4" name="Text Box 4"/>
          <p:cNvSpPr txBox="1">
            <a:spLocks noChangeArrowheads="1"/>
          </p:cNvSpPr>
          <p:nvPr/>
        </p:nvSpPr>
        <p:spPr bwMode="auto">
          <a:xfrm>
            <a:off x="1942375" y="548680"/>
            <a:ext cx="5298105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 err="1"/>
              <a:t>Video</a:t>
            </a:r>
            <a:r>
              <a:rPr lang="fr-CH" dirty="0"/>
              <a:t> </a:t>
            </a:r>
            <a:r>
              <a:rPr lang="fr-CH" dirty="0" err="1"/>
              <a:t>game</a:t>
            </a:r>
            <a:endParaRPr lang="fr-CH" dirty="0"/>
          </a:p>
        </p:txBody>
      </p:sp>
      <p:pic>
        <p:nvPicPr>
          <p:cNvPr id="12851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7" y="1769605"/>
            <a:ext cx="3863975" cy="296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85128" name="Rectangle 8"/>
          <p:cNvSpPr>
            <a:spLocks noChangeArrowheads="1"/>
          </p:cNvSpPr>
          <p:nvPr/>
        </p:nvSpPr>
        <p:spPr bwMode="auto">
          <a:xfrm>
            <a:off x="4441487" y="1886270"/>
            <a:ext cx="4196534" cy="223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it-IT" dirty="0">
                <a:cs typeface="Arial" pitchFamily="34" charset="0"/>
              </a:rPr>
              <a:t>Soggetti di sesso maschile durante gioco</a:t>
            </a: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it-IT" dirty="0">
                <a:cs typeface="Arial" pitchFamily="34" charset="0"/>
              </a:rPr>
              <a:t>Apprendimento conduzione carro armato per vincere incentivi monetari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80306" y="5626876"/>
            <a:ext cx="11170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 err="1"/>
              <a:t>Koepp</a:t>
            </a:r>
            <a:r>
              <a:rPr lang="nl-NL" sz="900" dirty="0"/>
              <a:t> et al., 1992</a:t>
            </a:r>
          </a:p>
        </p:txBody>
      </p:sp>
    </p:spTree>
    <p:extLst>
      <p:ext uri="{BB962C8B-B14F-4D97-AF65-F5344CB8AC3E}">
        <p14:creationId xmlns:p14="http://schemas.microsoft.com/office/powerpoint/2010/main" val="32420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8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8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8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8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5124" grpId="0" animBg="1"/>
      <p:bldP spid="1285128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476" name="Text Box 4"/>
          <p:cNvSpPr txBox="1">
            <a:spLocks noChangeArrowheads="1"/>
          </p:cNvSpPr>
          <p:nvPr/>
        </p:nvSpPr>
        <p:spPr bwMode="auto">
          <a:xfrm>
            <a:off x="1268417" y="548680"/>
            <a:ext cx="6607166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 err="1"/>
              <a:t>Stimoli</a:t>
            </a:r>
            <a:r>
              <a:rPr lang="fr-CH" dirty="0"/>
              <a:t> </a:t>
            </a:r>
            <a:r>
              <a:rPr lang="fr-CH" dirty="0" err="1"/>
              <a:t>sessuali</a:t>
            </a:r>
            <a:endParaRPr lang="fr-CH" dirty="0"/>
          </a:p>
        </p:txBody>
      </p:sp>
      <p:sp>
        <p:nvSpPr>
          <p:cNvPr id="1513481" name="Text Box 9"/>
          <p:cNvSpPr txBox="1">
            <a:spLocks noChangeArrowheads="1"/>
          </p:cNvSpPr>
          <p:nvPr/>
        </p:nvSpPr>
        <p:spPr bwMode="auto">
          <a:xfrm>
            <a:off x="4572000" y="2205038"/>
            <a:ext cx="206178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buClr>
                <a:srgbClr val="EA8B00"/>
              </a:buClr>
            </a:pPr>
            <a:r>
              <a:rPr lang="fr-CH" sz="2800" dirty="0"/>
              <a:t>film </a:t>
            </a:r>
            <a:r>
              <a:rPr lang="fr-CH" sz="2800" dirty="0" err="1"/>
              <a:t>erotico</a:t>
            </a:r>
            <a:endParaRPr lang="fr-CH" sz="2800" dirty="0"/>
          </a:p>
        </p:txBody>
      </p:sp>
      <p:pic>
        <p:nvPicPr>
          <p:cNvPr id="151348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2205038"/>
            <a:ext cx="3246437" cy="2768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Textfeld 7"/>
          <p:cNvSpPr txBox="1"/>
          <p:nvPr/>
        </p:nvSpPr>
        <p:spPr>
          <a:xfrm>
            <a:off x="349146" y="5584495"/>
            <a:ext cx="11919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err="1"/>
              <a:t>Karama</a:t>
            </a:r>
            <a:r>
              <a:rPr lang="fr-FR" sz="900" dirty="0"/>
              <a:t> et al., 2002</a:t>
            </a:r>
          </a:p>
        </p:txBody>
      </p:sp>
    </p:spTree>
    <p:extLst>
      <p:ext uri="{BB962C8B-B14F-4D97-AF65-F5344CB8AC3E}">
        <p14:creationId xmlns:p14="http://schemas.microsoft.com/office/powerpoint/2010/main" val="422855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13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3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3476" grpId="0" animBg="1"/>
      <p:bldP spid="151348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148" name="Text Box 4"/>
          <p:cNvSpPr txBox="1">
            <a:spLocks noChangeArrowheads="1"/>
          </p:cNvSpPr>
          <p:nvPr/>
        </p:nvSpPr>
        <p:spPr bwMode="auto">
          <a:xfrm>
            <a:off x="987451" y="577305"/>
            <a:ext cx="7130998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 err="1"/>
              <a:t>Interazione</a:t>
            </a:r>
            <a:r>
              <a:rPr lang="fr-CH" dirty="0"/>
              <a:t> sociale</a:t>
            </a:r>
          </a:p>
        </p:txBody>
      </p:sp>
      <p:sp>
        <p:nvSpPr>
          <p:cNvPr id="1414151" name="Text Box 7"/>
          <p:cNvSpPr txBox="1">
            <a:spLocks noChangeArrowheads="1"/>
          </p:cNvSpPr>
          <p:nvPr/>
        </p:nvSpPr>
        <p:spPr bwMode="auto">
          <a:xfrm>
            <a:off x="4552950" y="3231073"/>
            <a:ext cx="4305330" cy="990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>
                <a:srgbClr val="EA8B00"/>
              </a:buClr>
            </a:pPr>
            <a:r>
              <a:rPr lang="it-IT" sz="2000" dirty="0"/>
              <a:t>Dilemma del prigioniero</a:t>
            </a:r>
          </a:p>
          <a:p>
            <a:pPr algn="l">
              <a:lnSpc>
                <a:spcPct val="150000"/>
              </a:lnSpc>
              <a:buClr>
                <a:srgbClr val="EA8B00"/>
              </a:buClr>
            </a:pPr>
            <a:r>
              <a:rPr lang="it-IT" sz="2000" dirty="0"/>
              <a:t> (partner umano vs computer)</a:t>
            </a:r>
          </a:p>
        </p:txBody>
      </p:sp>
      <p:pic>
        <p:nvPicPr>
          <p:cNvPr id="141415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287588"/>
            <a:ext cx="3095625" cy="2941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" name="Textfeld 7"/>
          <p:cNvSpPr txBox="1"/>
          <p:nvPr/>
        </p:nvSpPr>
        <p:spPr>
          <a:xfrm>
            <a:off x="436383" y="5544806"/>
            <a:ext cx="11021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err="1"/>
              <a:t>Rilling</a:t>
            </a:r>
            <a:r>
              <a:rPr lang="fr-FR" sz="900" dirty="0"/>
              <a:t> et al., 2002</a:t>
            </a:r>
          </a:p>
        </p:txBody>
      </p:sp>
    </p:spTree>
    <p:extLst>
      <p:ext uri="{BB962C8B-B14F-4D97-AF65-F5344CB8AC3E}">
        <p14:creationId xmlns:p14="http://schemas.microsoft.com/office/powerpoint/2010/main" val="256865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1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1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4148" grpId="0" animBg="1"/>
      <p:bldP spid="141415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764" name="Text Box 4"/>
          <p:cNvSpPr txBox="1">
            <a:spLocks noChangeArrowheads="1"/>
          </p:cNvSpPr>
          <p:nvPr/>
        </p:nvSpPr>
        <p:spPr bwMode="auto">
          <a:xfrm>
            <a:off x="1812861" y="548680"/>
            <a:ext cx="5356830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 err="1"/>
              <a:t>Collaborazione</a:t>
            </a:r>
            <a:endParaRPr lang="fr-CH" dirty="0"/>
          </a:p>
        </p:txBody>
      </p:sp>
      <p:sp>
        <p:nvSpPr>
          <p:cNvPr id="1397765" name="Rectangle 5"/>
          <p:cNvSpPr>
            <a:spLocks noChangeArrowheads="1"/>
          </p:cNvSpPr>
          <p:nvPr/>
        </p:nvSpPr>
        <p:spPr bwMode="auto">
          <a:xfrm>
            <a:off x="900113" y="2060575"/>
            <a:ext cx="7775575" cy="244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30000"/>
              </a:lnSpc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400" dirty="0" err="1">
                <a:cs typeface="Arial" pitchFamily="34" charset="0"/>
              </a:rPr>
              <a:t>Uomo</a:t>
            </a:r>
            <a:r>
              <a:rPr lang="fr-CH" sz="2400" dirty="0">
                <a:cs typeface="Arial" pitchFamily="34" charset="0"/>
              </a:rPr>
              <a:t> un animale sociale</a:t>
            </a:r>
          </a:p>
          <a:p>
            <a:pPr marL="342900" indent="-342900">
              <a:lnSpc>
                <a:spcPct val="130000"/>
              </a:lnSpc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400" dirty="0" err="1">
                <a:cs typeface="Arial" pitchFamily="34" charset="0"/>
              </a:rPr>
              <a:t>Importanza</a:t>
            </a:r>
            <a:r>
              <a:rPr lang="fr-CH" sz="2400" dirty="0">
                <a:cs typeface="Arial" pitchFamily="34" charset="0"/>
              </a:rPr>
              <a:t> </a:t>
            </a:r>
            <a:r>
              <a:rPr lang="fr-CH" sz="2400" dirty="0" err="1">
                <a:cs typeface="Arial" pitchFamily="34" charset="0"/>
              </a:rPr>
              <a:t>della</a:t>
            </a:r>
            <a:r>
              <a:rPr lang="fr-CH" sz="2400" dirty="0">
                <a:cs typeface="Arial" pitchFamily="34" charset="0"/>
              </a:rPr>
              <a:t> </a:t>
            </a:r>
            <a:r>
              <a:rPr lang="fr-CH" sz="2400" dirty="0" err="1">
                <a:cs typeface="Arial" pitchFamily="34" charset="0"/>
              </a:rPr>
              <a:t>collaborazione</a:t>
            </a:r>
            <a:endParaRPr lang="fr-CH" sz="2400" dirty="0">
              <a:cs typeface="Arial" pitchFamily="34" charset="0"/>
            </a:endParaRPr>
          </a:p>
          <a:p>
            <a:pPr marL="342900" indent="-342900">
              <a:lnSpc>
                <a:spcPct val="130000"/>
              </a:lnSpc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400" dirty="0">
                <a:cs typeface="Arial" pitchFamily="34" charset="0"/>
              </a:rPr>
              <a:t>stimoli che indicano accettazione o trattamento equo </a:t>
            </a:r>
            <a:r>
              <a:rPr lang="fr-CH" sz="2400" dirty="0">
                <a:cs typeface="Arial" pitchFamily="34" charset="0"/>
                <a:sym typeface="Wingdings 3" pitchFamily="18" charset="2"/>
              </a:rPr>
              <a:t> </a:t>
            </a:r>
            <a:r>
              <a:rPr lang="it-IT" sz="2400" dirty="0">
                <a:cs typeface="Arial" pitchFamily="34" charset="0"/>
              </a:rPr>
              <a:t>altamente </a:t>
            </a:r>
            <a:r>
              <a:rPr lang="fr-CH" sz="2400" dirty="0" err="1">
                <a:cs typeface="Arial" pitchFamily="34" charset="0"/>
                <a:sym typeface="Wingdings 3" pitchFamily="18" charset="2"/>
              </a:rPr>
              <a:t>salienti</a:t>
            </a:r>
            <a:endParaRPr lang="fr-CH" sz="2400" dirty="0">
              <a:cs typeface="Arial" pitchFamily="34" charset="0"/>
              <a:sym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719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97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7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97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7764" grpId="0" animBg="1"/>
      <p:bldP spid="139776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2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2349500"/>
            <a:ext cx="3003550" cy="3025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412103" name="Text Box 7"/>
          <p:cNvSpPr txBox="1">
            <a:spLocks noChangeArrowheads="1"/>
          </p:cNvSpPr>
          <p:nvPr/>
        </p:nvSpPr>
        <p:spPr bwMode="auto">
          <a:xfrm>
            <a:off x="825362" y="416382"/>
            <a:ext cx="7539485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 err="1"/>
              <a:t>Ricompensa</a:t>
            </a:r>
            <a:r>
              <a:rPr lang="fr-CH" dirty="0"/>
              <a:t> sociale</a:t>
            </a:r>
          </a:p>
        </p:txBody>
      </p:sp>
      <p:sp>
        <p:nvSpPr>
          <p:cNvPr id="1412104" name="Text Box 8"/>
          <p:cNvSpPr txBox="1">
            <a:spLocks noChangeArrowheads="1"/>
          </p:cNvSpPr>
          <p:nvPr/>
        </p:nvSpPr>
        <p:spPr bwMode="auto">
          <a:xfrm>
            <a:off x="4840288" y="2420938"/>
            <a:ext cx="3692525" cy="8740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it-IT" sz="2400" dirty="0"/>
              <a:t>Informazione percezione da parte di altri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02059" y="5571266"/>
            <a:ext cx="11021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err="1"/>
              <a:t>Izuma</a:t>
            </a:r>
            <a:r>
              <a:rPr lang="pt-BR" sz="900" dirty="0"/>
              <a:t> et al., 2008</a:t>
            </a:r>
          </a:p>
        </p:txBody>
      </p:sp>
    </p:spTree>
    <p:extLst>
      <p:ext uri="{BB962C8B-B14F-4D97-AF65-F5344CB8AC3E}">
        <p14:creationId xmlns:p14="http://schemas.microsoft.com/office/powerpoint/2010/main" val="364218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1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1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2103" grpId="0" animBg="1"/>
      <p:bldP spid="14121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857224" y="188640"/>
            <a:ext cx="7937501" cy="1323439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>
                <a:solidFill>
                  <a:srgbClr val="7F7F7F"/>
                </a:solidFill>
              </a:rPr>
              <a:t>Ragionamento </a:t>
            </a:r>
            <a:r>
              <a:rPr sz="4000" b="1" dirty="0">
                <a:solidFill>
                  <a:srgbClr val="7F7F7F"/>
                </a:solidFill>
              </a:rPr>
              <a:t>scien</a:t>
            </a:r>
            <a:r>
              <a:rPr lang="fr-CH" sz="4000" b="1" dirty="0">
                <a:solidFill>
                  <a:srgbClr val="7F7F7F"/>
                </a:solidFill>
              </a:rPr>
              <a:t>tifico</a:t>
            </a:r>
            <a:r>
              <a:rPr sz="4000" b="1" dirty="0">
                <a:solidFill>
                  <a:srgbClr val="7F7F7F"/>
                </a:solidFill>
              </a:rPr>
              <a:t> vs clini</a:t>
            </a:r>
            <a:r>
              <a:rPr lang="fr-CH" sz="4000" b="1" dirty="0">
                <a:solidFill>
                  <a:srgbClr val="7F7F7F"/>
                </a:solidFill>
              </a:rPr>
              <a:t>co</a:t>
            </a:r>
            <a:endParaRPr sz="4000" b="1" dirty="0">
              <a:solidFill>
                <a:srgbClr val="7F7F7F"/>
              </a:solidFill>
            </a:endParaRPr>
          </a:p>
        </p:txBody>
      </p:sp>
      <p:grpSp>
        <p:nvGrpSpPr>
          <p:cNvPr id="170" name="Group 170"/>
          <p:cNvGrpSpPr/>
          <p:nvPr/>
        </p:nvGrpSpPr>
        <p:grpSpPr>
          <a:xfrm>
            <a:off x="1466745" y="1830388"/>
            <a:ext cx="1301241" cy="1858610"/>
            <a:chOff x="0" y="0"/>
            <a:chExt cx="1301240" cy="1858609"/>
          </a:xfrm>
        </p:grpSpPr>
        <p:pic>
          <p:nvPicPr>
            <p:cNvPr id="168" name="image12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301240" cy="167578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69" name="Shape 169"/>
            <p:cNvSpPr/>
            <p:nvPr/>
          </p:nvSpPr>
          <p:spPr>
            <a:xfrm>
              <a:off x="337915" y="1584175"/>
              <a:ext cx="638108" cy="27443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400" b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 b="0">
                  <a:uFillTx/>
                </a:defRPr>
              </a:pPr>
              <a:r>
                <a:rPr sz="1400" b="1" dirty="0">
                  <a:uFill>
                    <a:solidFill/>
                  </a:uFill>
                </a:rPr>
                <a:t>Scien</a:t>
              </a:r>
              <a:r>
                <a:rPr lang="fr-CH" sz="1400" b="1" dirty="0">
                  <a:uFill>
                    <a:solidFill/>
                  </a:uFill>
                </a:rPr>
                <a:t>za</a:t>
              </a:r>
              <a:endParaRPr sz="1400" b="1" dirty="0">
                <a:uFill>
                  <a:solidFill/>
                </a:uFill>
              </a:endParaRPr>
            </a:p>
          </p:txBody>
        </p:sp>
      </p:grpSp>
      <p:grpSp>
        <p:nvGrpSpPr>
          <p:cNvPr id="173" name="Group 173"/>
          <p:cNvGrpSpPr/>
          <p:nvPr/>
        </p:nvGrpSpPr>
        <p:grpSpPr>
          <a:xfrm>
            <a:off x="6106256" y="2040932"/>
            <a:ext cx="974267" cy="1648067"/>
            <a:chOff x="0" y="0"/>
            <a:chExt cx="974266" cy="1648065"/>
          </a:xfrm>
        </p:grpSpPr>
        <p:pic>
          <p:nvPicPr>
            <p:cNvPr id="171" name="image13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74266" cy="125469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72" name="Shape 172"/>
            <p:cNvSpPr/>
            <p:nvPr/>
          </p:nvSpPr>
          <p:spPr>
            <a:xfrm>
              <a:off x="213627" y="1373631"/>
              <a:ext cx="559710" cy="27443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400" b="1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 b="0">
                  <a:uFillTx/>
                </a:defRPr>
              </a:pPr>
              <a:r>
                <a:rPr sz="1400" b="1" dirty="0">
                  <a:uFill>
                    <a:solidFill/>
                  </a:uFill>
                </a:rPr>
                <a:t>Clini</a:t>
              </a:r>
              <a:r>
                <a:rPr lang="fr-CH" sz="1400" b="1" dirty="0">
                  <a:uFill>
                    <a:solidFill/>
                  </a:uFill>
                </a:rPr>
                <a:t>ca</a:t>
              </a:r>
              <a:endParaRPr sz="1400" b="1" dirty="0">
                <a:uFill>
                  <a:solidFill/>
                </a:uFill>
              </a:endParaRPr>
            </a:p>
          </p:txBody>
        </p:sp>
      </p:grpSp>
      <p:sp>
        <p:nvSpPr>
          <p:cNvPr id="175" name="Shape 175"/>
          <p:cNvSpPr/>
          <p:nvPr/>
        </p:nvSpPr>
        <p:spPr>
          <a:xfrm>
            <a:off x="5024939" y="3990628"/>
            <a:ext cx="3149601" cy="46833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lang="fr-CH" sz="1400" dirty="0">
                <a:uFill>
                  <a:solidFill/>
                </a:uFill>
              </a:rPr>
              <a:t>Definito</a:t>
            </a:r>
            <a:r>
              <a:rPr sz="1400" dirty="0">
                <a:uFill>
                  <a:solidFill/>
                </a:uFill>
              </a:rPr>
              <a:t> / </a:t>
            </a:r>
            <a:r>
              <a:rPr lang="fr-CH" sz="1400" dirty="0">
                <a:uFill>
                  <a:solidFill/>
                </a:uFill>
              </a:rPr>
              <a:t>inquadrato dal </a:t>
            </a:r>
            <a:r>
              <a:rPr sz="1400" dirty="0">
                <a:uFill>
                  <a:solidFill/>
                </a:uFill>
              </a:rPr>
              <a:t>orienta</a:t>
            </a:r>
            <a:r>
              <a:rPr lang="fr-CH" sz="1400" dirty="0">
                <a:uFill>
                  <a:solidFill/>
                </a:uFill>
              </a:rPr>
              <a:t>mento</a:t>
            </a:r>
            <a:r>
              <a:rPr sz="1400" dirty="0">
                <a:uFill>
                  <a:solidFill/>
                </a:uFill>
              </a:rPr>
              <a:t> </a:t>
            </a:r>
            <a:r>
              <a:rPr lang="fr-CH" sz="1400" dirty="0">
                <a:uFill>
                  <a:solidFill/>
                </a:uFill>
              </a:rPr>
              <a:t>strumentale o pragmatico specifico</a:t>
            </a:r>
            <a:endParaRPr sz="1400" dirty="0">
              <a:uFill>
                <a:solidFill/>
              </a:uFill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4713789" y="4998739"/>
            <a:ext cx="3771901" cy="506805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marL="457200" lvl="1" indent="0"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800"/>
            </a:pPr>
            <a:r>
              <a:rPr lang="fr-CH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modellato dalla</a:t>
            </a:r>
            <a:r>
              <a:rPr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pertinen</a:t>
            </a:r>
            <a:r>
              <a:rPr lang="fr-CH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za</a:t>
            </a:r>
            <a:r>
              <a:rPr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fr-CH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terapeutica</a:t>
            </a:r>
            <a:endParaRPr sz="1400" dirty="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marL="457200" lvl="1" indent="0"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  <a:defRPr sz="1800"/>
            </a:pPr>
            <a:r>
              <a:rPr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(</a:t>
            </a:r>
            <a:r>
              <a:rPr lang="fr-CH"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P</a:t>
            </a:r>
            <a:r>
              <a:rPr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raxis</a:t>
            </a:r>
            <a:r>
              <a:rPr lang="fr-CH"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c</a:t>
            </a:r>
            <a:r>
              <a:rPr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entr</a:t>
            </a:r>
            <a:r>
              <a:rPr lang="fr-CH"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ato</a:t>
            </a:r>
            <a:r>
              <a:rPr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)</a:t>
            </a:r>
          </a:p>
        </p:txBody>
      </p:sp>
      <p:cxnSp>
        <p:nvCxnSpPr>
          <p:cNvPr id="177" name="Connector 177"/>
          <p:cNvCxnSpPr>
            <a:stCxn id="176" idx="0"/>
          </p:cNvCxnSpPr>
          <p:nvPr/>
        </p:nvCxnSpPr>
        <p:spPr>
          <a:xfrm flipV="1">
            <a:off x="6599740" y="4460529"/>
            <a:ext cx="0" cy="538210"/>
          </a:xfrm>
          <a:prstGeom prst="straightConnector1">
            <a:avLst/>
          </a:prstGeom>
          <a:ln>
            <a:solidFill/>
            <a:round/>
            <a:tailEnd type="stealth"/>
          </a:ln>
        </p:spPr>
      </p:cxnSp>
      <p:sp>
        <p:nvSpPr>
          <p:cNvPr id="15" name="Textfeld 14"/>
          <p:cNvSpPr txBox="1"/>
          <p:nvPr/>
        </p:nvSpPr>
        <p:spPr>
          <a:xfrm>
            <a:off x="404810" y="5612893"/>
            <a:ext cx="9048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Sadler, 2005</a:t>
            </a:r>
          </a:p>
        </p:txBody>
      </p:sp>
      <p:sp>
        <p:nvSpPr>
          <p:cNvPr id="2" name="Rechteck 1"/>
          <p:cNvSpPr/>
          <p:nvPr/>
        </p:nvSpPr>
        <p:spPr>
          <a:xfrm>
            <a:off x="857225" y="4115420"/>
            <a:ext cx="2520280" cy="933076"/>
          </a:xfrm>
          <a:prstGeom prst="rect">
            <a:avLst/>
          </a:prstGeom>
          <a:ln w="12700">
            <a:round/>
          </a:ln>
        </p:spPr>
        <p:txBody>
          <a:bodyPr wrap="square" lIns="38100" tIns="38100" rIns="38100" bIns="3810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</a:pP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Può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cercare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la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conoscenza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/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comprensione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per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essa</a:t>
            </a: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de-DE" sz="1400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stessa</a:t>
            </a:r>
            <a:endParaRPr lang="de-DE" sz="1400" dirty="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</a:pPr>
            <a:r>
              <a:rPr lang="de-DE" sz="1400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(a priori)</a:t>
            </a:r>
          </a:p>
          <a:p>
            <a:pPr algn="ctr" defTabSz="914400">
              <a:lnSpc>
                <a:spcPct val="90000"/>
              </a:lnSpc>
              <a:spcBef>
                <a:spcPts val="300"/>
              </a:spcBef>
              <a:buClr>
                <a:srgbClr val="FFA900"/>
              </a:buClr>
              <a:buFont typeface="Arial"/>
            </a:pPr>
            <a:r>
              <a:rPr lang="de-DE"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(</a:t>
            </a:r>
            <a:r>
              <a:rPr lang="de-DE" sz="1400" b="1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Episteme</a:t>
            </a:r>
            <a:r>
              <a:rPr lang="de-DE"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de-DE" sz="1400" b="1" dirty="0" err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centrato</a:t>
            </a:r>
            <a:r>
              <a:rPr lang="de-DE" sz="1400" b="1" dirty="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99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 advAuto="0"/>
      <p:bldP spid="173" grpId="0" animBg="1" advAuto="0"/>
      <p:bldP spid="175" grpId="0" animBg="1" advAuto="0"/>
      <p:bldP spid="176" grpId="0" build="p" bldLvl="5" animBg="1" advAuto="0"/>
      <p:bldP spid="177" grpId="0" animBg="1" advAuto="0"/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788" name="Text Box 4"/>
          <p:cNvSpPr txBox="1">
            <a:spLocks noChangeArrowheads="1"/>
          </p:cNvSpPr>
          <p:nvPr/>
        </p:nvSpPr>
        <p:spPr bwMode="auto">
          <a:xfrm>
            <a:off x="1455697" y="548680"/>
            <a:ext cx="6282805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 err="1"/>
              <a:t>Cooperazione</a:t>
            </a:r>
            <a:endParaRPr lang="fr-CH" dirty="0"/>
          </a:p>
        </p:txBody>
      </p:sp>
      <p:sp>
        <p:nvSpPr>
          <p:cNvPr id="1398789" name="Rectangle 5"/>
          <p:cNvSpPr>
            <a:spLocks noChangeArrowheads="1"/>
          </p:cNvSpPr>
          <p:nvPr/>
        </p:nvSpPr>
        <p:spPr bwMode="auto">
          <a:xfrm>
            <a:off x="900113" y="2060575"/>
            <a:ext cx="7775575" cy="230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15900" indent="-215900">
              <a:lnSpc>
                <a:spcPct val="130000"/>
              </a:lnSpc>
              <a:spcAft>
                <a:spcPts val="30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800" dirty="0" err="1">
                <a:cs typeface="Arial" pitchFamily="34" charset="0"/>
              </a:rPr>
              <a:t>Interazione</a:t>
            </a:r>
            <a:r>
              <a:rPr lang="fr-CH" sz="2800" dirty="0">
                <a:cs typeface="Arial" pitchFamily="34" charset="0"/>
              </a:rPr>
              <a:t> </a:t>
            </a:r>
            <a:r>
              <a:rPr lang="fr-CH" sz="2800" dirty="0" err="1">
                <a:cs typeface="Arial" pitchFamily="34" charset="0"/>
              </a:rPr>
              <a:t>cooperativa</a:t>
            </a:r>
            <a:r>
              <a:rPr lang="fr-CH" sz="2800" dirty="0">
                <a:cs typeface="Arial" pitchFamily="34" charset="0"/>
              </a:rPr>
              <a:t> </a:t>
            </a:r>
            <a:r>
              <a:rPr lang="fr-CH" sz="2800" dirty="0">
                <a:cs typeface="Arial" pitchFamily="34" charset="0"/>
                <a:sym typeface="Wingdings 3" pitchFamily="18" charset="2"/>
              </a:rPr>
              <a:t></a:t>
            </a:r>
            <a:r>
              <a:rPr lang="fr-CH" sz="2800" dirty="0">
                <a:cs typeface="Arial" pitchFamily="34" charset="0"/>
              </a:rPr>
              <a:t> </a:t>
            </a:r>
            <a:r>
              <a:rPr lang="fr-CH" sz="2800" dirty="0" err="1">
                <a:cs typeface="Arial" pitchFamily="34" charset="0"/>
              </a:rPr>
              <a:t>attivazione</a:t>
            </a:r>
            <a:endParaRPr lang="fr-CH" sz="2800" dirty="0">
              <a:cs typeface="Arial" pitchFamily="34" charset="0"/>
            </a:endParaRPr>
          </a:p>
          <a:p>
            <a:pPr marL="215900" indent="-215900">
              <a:lnSpc>
                <a:spcPct val="130000"/>
              </a:lnSpc>
              <a:spcAft>
                <a:spcPts val="30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sz="2800" dirty="0" err="1">
                <a:cs typeface="Arial" pitchFamily="34" charset="0"/>
              </a:rPr>
              <a:t>Comportamento</a:t>
            </a:r>
            <a:r>
              <a:rPr lang="fr-CH" sz="2800" dirty="0">
                <a:cs typeface="Arial" pitchFamily="34" charset="0"/>
              </a:rPr>
              <a:t> non </a:t>
            </a:r>
            <a:r>
              <a:rPr lang="fr-CH" sz="2800" dirty="0" err="1">
                <a:cs typeface="Arial" pitchFamily="34" charset="0"/>
              </a:rPr>
              <a:t>cooperativo</a:t>
            </a:r>
            <a:r>
              <a:rPr lang="fr-CH" sz="2800" dirty="0">
                <a:cs typeface="Arial" pitchFamily="34" charset="0"/>
              </a:rPr>
              <a:t> </a:t>
            </a:r>
            <a:r>
              <a:rPr lang="fr-CH" sz="2800" dirty="0">
                <a:cs typeface="Arial" pitchFamily="34" charset="0"/>
                <a:sym typeface="Wingdings 3" pitchFamily="18" charset="2"/>
              </a:rPr>
              <a:t> </a:t>
            </a:r>
            <a:r>
              <a:rPr lang="fr-CH" sz="2800" dirty="0" err="1">
                <a:cs typeface="Arial" pitchFamily="34" charset="0"/>
                <a:sym typeface="Wingdings 3" pitchFamily="18" charset="2"/>
              </a:rPr>
              <a:t>nessuna</a:t>
            </a:r>
            <a:r>
              <a:rPr lang="fr-CH" sz="2800" dirty="0">
                <a:cs typeface="Arial" pitchFamily="34" charset="0"/>
                <a:sym typeface="Wingdings 3" pitchFamily="18" charset="2"/>
              </a:rPr>
              <a:t> </a:t>
            </a:r>
            <a:r>
              <a:rPr lang="fr-CH" sz="2800" dirty="0" err="1">
                <a:cs typeface="Arial" pitchFamily="34" charset="0"/>
                <a:sym typeface="Wingdings 3" pitchFamily="18" charset="2"/>
              </a:rPr>
              <a:t>attivazione</a:t>
            </a:r>
            <a:endParaRPr lang="fr-CH" sz="2800" dirty="0">
              <a:cs typeface="Arial" pitchFamily="34" charset="0"/>
              <a:sym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8609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98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8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8788" grpId="0" animBg="1"/>
      <p:bldP spid="1398789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8994" y="1506368"/>
            <a:ext cx="4104456" cy="37463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413127" name="Text Box 7"/>
          <p:cNvSpPr txBox="1">
            <a:spLocks noChangeArrowheads="1"/>
          </p:cNvSpPr>
          <p:nvPr/>
        </p:nvSpPr>
        <p:spPr bwMode="auto">
          <a:xfrm>
            <a:off x="639592" y="182929"/>
            <a:ext cx="7920359" cy="120032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sz="3600" dirty="0"/>
              <a:t>Cooperazione vs. </a:t>
            </a:r>
          </a:p>
          <a:p>
            <a:r>
              <a:rPr lang="fr-CH" sz="3600" dirty="0"/>
              <a:t>non-cooperazione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33902" y="5605165"/>
            <a:ext cx="11021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err="1"/>
              <a:t>Rilling</a:t>
            </a:r>
            <a:r>
              <a:rPr lang="fr-FR" sz="900" dirty="0"/>
              <a:t> et al., 2002</a:t>
            </a:r>
          </a:p>
        </p:txBody>
      </p:sp>
    </p:spTree>
    <p:extLst>
      <p:ext uri="{BB962C8B-B14F-4D97-AF65-F5344CB8AC3E}">
        <p14:creationId xmlns:p14="http://schemas.microsoft.com/office/powerpoint/2010/main" val="6371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1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1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2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7634" name="Picture 2" descr="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950" cy="6919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367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812" name="Text Box 4"/>
          <p:cNvSpPr txBox="1">
            <a:spLocks noChangeArrowheads="1"/>
          </p:cNvSpPr>
          <p:nvPr/>
        </p:nvSpPr>
        <p:spPr bwMode="auto">
          <a:xfrm>
            <a:off x="683568" y="604380"/>
            <a:ext cx="7935319" cy="83099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sz="4800" dirty="0" err="1"/>
              <a:t>WoW</a:t>
            </a:r>
            <a:r>
              <a:rPr lang="fr-CH" sz="4800" dirty="0"/>
              <a:t>: </a:t>
            </a:r>
            <a:r>
              <a:rPr lang="fr-CH" sz="4800" dirty="0" err="1"/>
              <a:t>interazione</a:t>
            </a:r>
            <a:r>
              <a:rPr lang="fr-CH" sz="4800" dirty="0"/>
              <a:t> sociale</a:t>
            </a:r>
          </a:p>
        </p:txBody>
      </p:sp>
      <p:sp>
        <p:nvSpPr>
          <p:cNvPr id="1399813" name="Rectangle 5"/>
          <p:cNvSpPr>
            <a:spLocks noChangeArrowheads="1"/>
          </p:cNvSpPr>
          <p:nvPr/>
        </p:nvSpPr>
        <p:spPr bwMode="auto">
          <a:xfrm>
            <a:off x="928662" y="2140464"/>
            <a:ext cx="7775575" cy="29731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>
              <a:lnSpc>
                <a:spcPct val="130000"/>
              </a:lnSpc>
              <a:spcBef>
                <a:spcPct val="0"/>
              </a:spcBef>
              <a:buClr>
                <a:srgbClr val="EA81E9"/>
              </a:buClr>
              <a:buFont typeface="Arial"/>
              <a:buChar char="•"/>
            </a:pPr>
            <a:r>
              <a:rPr lang="fr-CH" sz="2400" dirty="0" err="1"/>
              <a:t>Interazione</a:t>
            </a:r>
            <a:r>
              <a:rPr lang="fr-CH" sz="2400" dirty="0"/>
              <a:t> </a:t>
            </a:r>
            <a:r>
              <a:rPr lang="fr-CH" sz="2400" dirty="0" err="1"/>
              <a:t>progressiva</a:t>
            </a:r>
            <a:r>
              <a:rPr lang="fr-CH" sz="2400" dirty="0"/>
              <a:t> </a:t>
            </a:r>
          </a:p>
          <a:p>
            <a:pPr marL="342900" indent="-342900" algn="l">
              <a:lnSpc>
                <a:spcPct val="130000"/>
              </a:lnSpc>
              <a:spcBef>
                <a:spcPct val="0"/>
              </a:spcBef>
              <a:buClr>
                <a:srgbClr val="EA81E9"/>
              </a:buClr>
              <a:buFont typeface="Arial"/>
              <a:buChar char="•"/>
            </a:pPr>
            <a:r>
              <a:rPr lang="fr-CH" sz="2400" dirty="0" err="1"/>
              <a:t>All'inizio</a:t>
            </a:r>
            <a:r>
              <a:rPr lang="fr-CH" sz="2400" dirty="0"/>
              <a:t>: </a:t>
            </a:r>
            <a:r>
              <a:rPr lang="fr-CH" sz="2400" dirty="0" err="1"/>
              <a:t>nessuna</a:t>
            </a:r>
            <a:r>
              <a:rPr lang="fr-CH" sz="2400" dirty="0"/>
              <a:t> </a:t>
            </a:r>
            <a:r>
              <a:rPr lang="fr-CH" sz="2400" dirty="0" err="1"/>
              <a:t>necessità</a:t>
            </a:r>
            <a:r>
              <a:rPr lang="fr-CH" sz="2400" dirty="0"/>
              <a:t> </a:t>
            </a:r>
          </a:p>
          <a:p>
            <a:pPr marL="800100" lvl="1" indent="-342900" algn="l">
              <a:lnSpc>
                <a:spcPct val="130000"/>
              </a:lnSpc>
              <a:spcBef>
                <a:spcPct val="0"/>
              </a:spcBef>
              <a:buClr>
                <a:srgbClr val="EA81E9"/>
              </a:buClr>
              <a:buFont typeface="Arial"/>
              <a:buChar char="•"/>
            </a:pPr>
            <a:r>
              <a:rPr lang="it-IT" sz="2400" dirty="0"/>
              <a:t>Ma circondato da altri giocatori con i quali ci si puo paragonare</a:t>
            </a:r>
          </a:p>
          <a:p>
            <a:pPr marL="1241425" lvl="2" indent="-342900" algn="l">
              <a:lnSpc>
                <a:spcPct val="130000"/>
              </a:lnSpc>
              <a:spcBef>
                <a:spcPct val="0"/>
              </a:spcBef>
              <a:buClr>
                <a:srgbClr val="EA81E9"/>
              </a:buClr>
              <a:buFont typeface="Arial"/>
              <a:buChar char="•"/>
            </a:pPr>
            <a:r>
              <a:rPr lang="it-IT" sz="2400" dirty="0"/>
              <a:t>Opzione WoW: visione esperienza et attrezzatura altri giocatori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79627" y="5550887"/>
            <a:ext cx="13717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err="1"/>
              <a:t>Duchenault</a:t>
            </a:r>
            <a:r>
              <a:rPr lang="fr-FR" sz="900" dirty="0"/>
              <a:t> et al., 2006</a:t>
            </a:r>
          </a:p>
        </p:txBody>
      </p:sp>
    </p:spTree>
    <p:extLst>
      <p:ext uri="{BB962C8B-B14F-4D97-AF65-F5344CB8AC3E}">
        <p14:creationId xmlns:p14="http://schemas.microsoft.com/office/powerpoint/2010/main" val="39559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99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98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998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998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9812" grpId="0" animBg="1"/>
      <p:bldP spid="139981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501" name="Rectangle 5"/>
          <p:cNvSpPr>
            <a:spLocks noChangeArrowheads="1"/>
          </p:cNvSpPr>
          <p:nvPr/>
        </p:nvSpPr>
        <p:spPr bwMode="auto">
          <a:xfrm>
            <a:off x="928662" y="1628800"/>
            <a:ext cx="7675588" cy="4047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Per progredire e necessaria progressiva interazione con altri giocatori</a:t>
            </a:r>
          </a:p>
          <a:p>
            <a:pPr marL="800100" lvl="1" indent="-342900">
              <a:lnSpc>
                <a:spcPct val="13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>
                <a:sym typeface="Wingdings 3" pitchFamily="18" charset="2"/>
              </a:rPr>
              <a:t>  </a:t>
            </a:r>
            <a:r>
              <a:rPr lang="it-IT" sz="2000" dirty="0">
                <a:sym typeface="Wingdings 3" pitchFamily="18" charset="2"/>
              </a:rPr>
              <a:t>confronto altri giocatori (compagni di gilda e altri)</a:t>
            </a:r>
          </a:p>
          <a:p>
            <a:pPr marL="342900" indent="-342900">
              <a:lnSpc>
                <a:spcPct val="13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>
                <a:sym typeface="Wingdings 3" pitchFamily="18" charset="2"/>
              </a:rPr>
              <a:t> </a:t>
            </a:r>
            <a:r>
              <a:rPr lang="it-IT" sz="2000" dirty="0">
                <a:sym typeface="Wingdings 3" pitchFamily="18" charset="2"/>
              </a:rPr>
              <a:t>sviluppo di gilde altamente competitivi</a:t>
            </a:r>
            <a:endParaRPr lang="fr-CH" sz="2000" dirty="0">
              <a:sym typeface="Wingdings 3" pitchFamily="18" charset="2"/>
            </a:endParaRPr>
          </a:p>
          <a:p>
            <a:pPr marL="800100" lvl="1" indent="-342900">
              <a:lnSpc>
                <a:spcPct val="13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 err="1"/>
              <a:t>Obiettivi</a:t>
            </a:r>
            <a:r>
              <a:rPr lang="fr-CH" sz="2000" dirty="0"/>
              <a:t>: </a:t>
            </a:r>
            <a:r>
              <a:rPr lang="fr-CH" sz="2000" dirty="0" err="1"/>
              <a:t>Primati</a:t>
            </a:r>
            <a:r>
              <a:rPr lang="fr-CH" sz="2000" dirty="0"/>
              <a:t>; </a:t>
            </a:r>
            <a:r>
              <a:rPr lang="fr-CH" sz="2000" dirty="0" err="1"/>
              <a:t>Essere</a:t>
            </a:r>
            <a:r>
              <a:rPr lang="fr-CH" sz="2000" dirty="0"/>
              <a:t> i </a:t>
            </a:r>
            <a:r>
              <a:rPr lang="it-IT" sz="2000" dirty="0"/>
              <a:t>primi a raggiungere determinati obiettivi</a:t>
            </a:r>
            <a:endParaRPr lang="fr-CH" sz="2000" dirty="0"/>
          </a:p>
          <a:p>
            <a:pPr marL="800100" lvl="1" indent="-342900">
              <a:lnSpc>
                <a:spcPct val="13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Criteri di reclutamento molto selettivi</a:t>
            </a:r>
          </a:p>
          <a:p>
            <a:pPr marL="1241425" lvl="2" indent="-342900">
              <a:lnSpc>
                <a:spcPct val="13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Eg Impegno a giocare 3-5 sere a settimana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00113" y="452403"/>
            <a:ext cx="7360560" cy="76944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sz="4400" dirty="0" err="1"/>
              <a:t>WoW</a:t>
            </a:r>
            <a:r>
              <a:rPr lang="fr-CH" sz="4400" dirty="0"/>
              <a:t>: </a:t>
            </a:r>
            <a:r>
              <a:rPr lang="fr-CH" sz="4400" dirty="0" err="1"/>
              <a:t>interazione</a:t>
            </a:r>
            <a:r>
              <a:rPr lang="fr-CH" sz="4400" dirty="0"/>
              <a:t> sociale</a:t>
            </a:r>
          </a:p>
        </p:txBody>
      </p:sp>
    </p:spTree>
    <p:extLst>
      <p:ext uri="{BB962C8B-B14F-4D97-AF65-F5344CB8AC3E}">
        <p14:creationId xmlns:p14="http://schemas.microsoft.com/office/powerpoint/2010/main" val="28356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4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14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14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14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14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14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4501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173" name="Rectangle 5"/>
          <p:cNvSpPr>
            <a:spLocks noChangeArrowheads="1"/>
          </p:cNvSpPr>
          <p:nvPr/>
        </p:nvSpPr>
        <p:spPr bwMode="auto">
          <a:xfrm>
            <a:off x="900113" y="1349456"/>
            <a:ext cx="7775575" cy="15142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30000"/>
              </a:lnSpc>
              <a:buClr>
                <a:srgbClr val="EA81E9"/>
              </a:buClr>
              <a:buFont typeface="Arial"/>
              <a:buChar char="•"/>
            </a:pPr>
            <a:r>
              <a:rPr lang="it-IT" dirty="0"/>
              <a:t>Giocatori ambiziosi devono unirsi con i giocatori complementari per compensare le proprie debolezze</a:t>
            </a:r>
          </a:p>
          <a:p>
            <a:pPr marL="342900" indent="-342900">
              <a:lnSpc>
                <a:spcPct val="130000"/>
              </a:lnSpc>
              <a:buClr>
                <a:srgbClr val="EA81E9"/>
              </a:buClr>
              <a:buFont typeface="Arial"/>
              <a:buChar char="•"/>
            </a:pPr>
            <a:r>
              <a:rPr lang="it-IT" dirty="0" err="1"/>
              <a:t>Eg</a:t>
            </a:r>
            <a:endParaRPr lang="it-IT" dirty="0"/>
          </a:p>
        </p:txBody>
      </p:sp>
      <p:grpSp>
        <p:nvGrpSpPr>
          <p:cNvPr id="1415186" name="Group 18"/>
          <p:cNvGrpSpPr>
            <a:grpSpLocks/>
          </p:cNvGrpSpPr>
          <p:nvPr/>
        </p:nvGrpSpPr>
        <p:grpSpPr bwMode="auto">
          <a:xfrm>
            <a:off x="1276351" y="3417326"/>
            <a:ext cx="2138363" cy="1601786"/>
            <a:chOff x="804" y="2461"/>
            <a:chExt cx="1347" cy="1009"/>
          </a:xfrm>
        </p:grpSpPr>
        <p:pic>
          <p:nvPicPr>
            <p:cNvPr id="1415174" name="Picture 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" y="2461"/>
              <a:ext cx="818" cy="75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415176" name="Rectangle 8"/>
            <p:cNvSpPr>
              <a:spLocks noChangeArrowheads="1"/>
            </p:cNvSpPr>
            <p:nvPr/>
          </p:nvSpPr>
          <p:spPr bwMode="auto">
            <a:xfrm>
              <a:off x="804" y="3218"/>
              <a:ext cx="1347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it-IT" sz="2000"/>
                <a:t>guerriero potente </a:t>
              </a:r>
            </a:p>
          </p:txBody>
        </p:sp>
      </p:grpSp>
      <p:grpSp>
        <p:nvGrpSpPr>
          <p:cNvPr id="1415187" name="Group 19"/>
          <p:cNvGrpSpPr>
            <a:grpSpLocks/>
          </p:cNvGrpSpPr>
          <p:nvPr/>
        </p:nvGrpSpPr>
        <p:grpSpPr bwMode="auto">
          <a:xfrm>
            <a:off x="5357812" y="3561792"/>
            <a:ext cx="2786061" cy="1765301"/>
            <a:chOff x="3375" y="2552"/>
            <a:chExt cx="1755" cy="1112"/>
          </a:xfrm>
        </p:grpSpPr>
        <p:pic>
          <p:nvPicPr>
            <p:cNvPr id="1415175" name="Picture 7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2552"/>
              <a:ext cx="258" cy="6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415177" name="Rectangle 9"/>
            <p:cNvSpPr>
              <a:spLocks noChangeArrowheads="1"/>
            </p:cNvSpPr>
            <p:nvPr/>
          </p:nvSpPr>
          <p:spPr bwMode="auto">
            <a:xfrm>
              <a:off x="3375" y="3218"/>
              <a:ext cx="1755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it-IT" sz="2000"/>
                <a:t>sacerdote</a:t>
              </a:r>
            </a:p>
            <a:p>
              <a:pPr marL="342900" indent="-342900"/>
              <a:r>
                <a:rPr lang="it-IT" sz="2000"/>
                <a:t> fragile </a:t>
              </a:r>
            </a:p>
          </p:txBody>
        </p:sp>
      </p:grpSp>
      <p:grpSp>
        <p:nvGrpSpPr>
          <p:cNvPr id="1415189" name="Group 21"/>
          <p:cNvGrpSpPr>
            <a:grpSpLocks/>
          </p:cNvGrpSpPr>
          <p:nvPr/>
        </p:nvGrpSpPr>
        <p:grpSpPr bwMode="auto">
          <a:xfrm>
            <a:off x="2409826" y="2579128"/>
            <a:ext cx="4311651" cy="969962"/>
            <a:chOff x="1518" y="1933"/>
            <a:chExt cx="2716" cy="611"/>
          </a:xfrm>
        </p:grpSpPr>
        <p:sp>
          <p:nvSpPr>
            <p:cNvPr id="1415178" name="Text Box 10"/>
            <p:cNvSpPr txBox="1">
              <a:spLocks noChangeArrowheads="1"/>
            </p:cNvSpPr>
            <p:nvPr/>
          </p:nvSpPr>
          <p:spPr bwMode="auto">
            <a:xfrm>
              <a:off x="2517" y="1933"/>
              <a:ext cx="754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it-IT" sz="2000"/>
                <a:t>protegge</a:t>
              </a:r>
            </a:p>
          </p:txBody>
        </p:sp>
        <p:cxnSp>
          <p:nvCxnSpPr>
            <p:cNvPr id="1415182" name="AutoShape 14"/>
            <p:cNvCxnSpPr>
              <a:cxnSpLocks noChangeShapeType="1"/>
              <a:stCxn id="1415174" idx="0"/>
              <a:endCxn id="1415178" idx="1"/>
            </p:cNvCxnSpPr>
            <p:nvPr/>
          </p:nvCxnSpPr>
          <p:spPr bwMode="auto">
            <a:xfrm rot="5400000" flipH="1" flipV="1">
              <a:off x="1821" y="1756"/>
              <a:ext cx="394" cy="999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1415183" name="AutoShape 15"/>
            <p:cNvCxnSpPr>
              <a:cxnSpLocks noChangeShapeType="1"/>
              <a:stCxn id="1415178" idx="3"/>
              <a:endCxn id="1415175" idx="0"/>
            </p:cNvCxnSpPr>
            <p:nvPr/>
          </p:nvCxnSpPr>
          <p:spPr bwMode="auto">
            <a:xfrm>
              <a:off x="3271" y="2059"/>
              <a:ext cx="963" cy="485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415188" name="Group 20"/>
          <p:cNvGrpSpPr>
            <a:grpSpLocks/>
          </p:cNvGrpSpPr>
          <p:nvPr/>
        </p:nvGrpSpPr>
        <p:grpSpPr bwMode="auto">
          <a:xfrm>
            <a:off x="2346325" y="5006416"/>
            <a:ext cx="4405313" cy="709613"/>
            <a:chOff x="1478" y="3462"/>
            <a:chExt cx="2775" cy="447"/>
          </a:xfrm>
        </p:grpSpPr>
        <p:sp>
          <p:nvSpPr>
            <p:cNvPr id="1415179" name="Text Box 11"/>
            <p:cNvSpPr txBox="1">
              <a:spLocks noChangeArrowheads="1"/>
            </p:cNvSpPr>
            <p:nvPr/>
          </p:nvSpPr>
          <p:spPr bwMode="auto">
            <a:xfrm>
              <a:off x="2596" y="3657"/>
              <a:ext cx="484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it-IT" sz="2000"/>
                <a:t>tratta</a:t>
              </a:r>
            </a:p>
          </p:txBody>
        </p:sp>
        <p:cxnSp>
          <p:nvCxnSpPr>
            <p:cNvPr id="1415184" name="AutoShape 16"/>
            <p:cNvCxnSpPr>
              <a:cxnSpLocks noChangeShapeType="1"/>
              <a:stCxn id="1415177" idx="2"/>
              <a:endCxn id="1415179" idx="3"/>
            </p:cNvCxnSpPr>
            <p:nvPr/>
          </p:nvCxnSpPr>
          <p:spPr bwMode="auto">
            <a:xfrm rot="5400000">
              <a:off x="3603" y="3133"/>
              <a:ext cx="127" cy="1172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1415185" name="AutoShape 17"/>
            <p:cNvCxnSpPr>
              <a:cxnSpLocks noChangeShapeType="1"/>
              <a:stCxn id="1415179" idx="1"/>
              <a:endCxn id="1415176" idx="2"/>
            </p:cNvCxnSpPr>
            <p:nvPr/>
          </p:nvCxnSpPr>
          <p:spPr bwMode="auto">
            <a:xfrm rot="10800000">
              <a:off x="1478" y="3462"/>
              <a:ext cx="1118" cy="321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42751" y="470582"/>
            <a:ext cx="8238963" cy="76944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it-IT" sz="4400"/>
              <a:t>WoW: interazione sociale</a:t>
            </a:r>
          </a:p>
        </p:txBody>
      </p:sp>
    </p:spTree>
    <p:extLst>
      <p:ext uri="{BB962C8B-B14F-4D97-AF65-F5344CB8AC3E}">
        <p14:creationId xmlns:p14="http://schemas.microsoft.com/office/powerpoint/2010/main" val="6080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15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15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1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1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1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1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517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8" name="Text Box 4"/>
          <p:cNvSpPr txBox="1">
            <a:spLocks noChangeArrowheads="1"/>
          </p:cNvSpPr>
          <p:nvPr/>
        </p:nvSpPr>
        <p:spPr bwMode="auto">
          <a:xfrm>
            <a:off x="900112" y="435470"/>
            <a:ext cx="7473345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 err="1"/>
              <a:t>Buona</a:t>
            </a:r>
            <a:r>
              <a:rPr lang="fr-CH" dirty="0"/>
              <a:t> </a:t>
            </a:r>
            <a:r>
              <a:rPr lang="fr-CH" dirty="0" err="1"/>
              <a:t>reputazione</a:t>
            </a:r>
            <a:endParaRPr lang="fr-CH" dirty="0">
              <a:sym typeface="Wingdings" pitchFamily="2" charset="2"/>
            </a:endParaRPr>
          </a:p>
        </p:txBody>
      </p:sp>
      <p:sp>
        <p:nvSpPr>
          <p:cNvPr id="1424389" name="Rectangle 5"/>
          <p:cNvSpPr>
            <a:spLocks noChangeArrowheads="1"/>
          </p:cNvSpPr>
          <p:nvPr/>
        </p:nvSpPr>
        <p:spPr bwMode="auto">
          <a:xfrm>
            <a:off x="900113" y="1844824"/>
            <a:ext cx="7775575" cy="502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>
              <a:lnSpc>
                <a:spcPct val="140000"/>
              </a:lnSpc>
              <a:spcBef>
                <a:spcPct val="0"/>
              </a:spcBef>
              <a:buClr>
                <a:srgbClr val="EA81E9"/>
              </a:buClr>
              <a:buFont typeface="Arial"/>
              <a:buChar char="•"/>
            </a:pPr>
            <a:r>
              <a:rPr lang="fr-CH" sz="2000" dirty="0" err="1"/>
              <a:t>Buona</a:t>
            </a:r>
            <a:r>
              <a:rPr lang="fr-CH" sz="2000" dirty="0"/>
              <a:t> </a:t>
            </a:r>
            <a:r>
              <a:rPr lang="fr-CH" sz="2000" dirty="0" err="1"/>
              <a:t>reputazione</a:t>
            </a:r>
            <a:r>
              <a:rPr lang="fr-CH" sz="2000" dirty="0"/>
              <a:t> </a:t>
            </a:r>
            <a:r>
              <a:rPr lang="fr-CH" sz="2000" dirty="0" err="1"/>
              <a:t>valutata</a:t>
            </a:r>
            <a:r>
              <a:rPr lang="fr-CH" sz="2000" dirty="0"/>
              <a:t> da </a:t>
            </a:r>
            <a:r>
              <a:rPr lang="fr-CH" sz="2000" dirty="0" err="1"/>
              <a:t>altre</a:t>
            </a:r>
            <a:r>
              <a:rPr lang="fr-CH" sz="2000" dirty="0"/>
              <a:t> </a:t>
            </a:r>
            <a:r>
              <a:rPr lang="fr-CH" sz="2000" dirty="0" err="1"/>
              <a:t>persone</a:t>
            </a:r>
            <a:endParaRPr lang="fr-CH" sz="2000" dirty="0"/>
          </a:p>
        </p:txBody>
      </p:sp>
      <p:pic>
        <p:nvPicPr>
          <p:cNvPr id="14243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2482298"/>
            <a:ext cx="2397125" cy="2776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1424399" name="Group 15"/>
          <p:cNvGrpSpPr>
            <a:grpSpLocks/>
          </p:cNvGrpSpPr>
          <p:nvPr/>
        </p:nvGrpSpPr>
        <p:grpSpPr bwMode="auto">
          <a:xfrm>
            <a:off x="4500563" y="3369710"/>
            <a:ext cx="3384550" cy="581025"/>
            <a:chOff x="2835" y="2356"/>
            <a:chExt cx="2132" cy="366"/>
          </a:xfrm>
        </p:grpSpPr>
        <p:pic>
          <p:nvPicPr>
            <p:cNvPr id="1424395" name="Picture 1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35" y="2387"/>
              <a:ext cx="113" cy="1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424396" name="Text Box 12"/>
            <p:cNvSpPr txBox="1">
              <a:spLocks noChangeArrowheads="1"/>
            </p:cNvSpPr>
            <p:nvPr/>
          </p:nvSpPr>
          <p:spPr bwMode="auto">
            <a:xfrm>
              <a:off x="3061" y="2356"/>
              <a:ext cx="1906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CH" sz="2000" dirty="0" err="1"/>
                <a:t>Ricompensa</a:t>
              </a:r>
              <a:r>
                <a:rPr lang="fr-CH" sz="2000" dirty="0"/>
                <a:t> sociale (</a:t>
              </a:r>
              <a:r>
                <a:rPr lang="fr-CH" sz="2000" dirty="0" err="1"/>
                <a:t>buona</a:t>
              </a:r>
              <a:r>
                <a:rPr lang="fr-CH" sz="2000" dirty="0"/>
                <a:t> </a:t>
              </a:r>
              <a:r>
                <a:rPr lang="fr-CH" sz="2000" dirty="0" err="1"/>
                <a:t>reputazione</a:t>
              </a:r>
              <a:r>
                <a:rPr lang="fr-CH" sz="2000" dirty="0"/>
                <a:t>)</a:t>
              </a:r>
            </a:p>
          </p:txBody>
        </p:sp>
      </p:grpSp>
      <p:grpSp>
        <p:nvGrpSpPr>
          <p:cNvPr id="1424398" name="Group 14"/>
          <p:cNvGrpSpPr>
            <a:grpSpLocks/>
          </p:cNvGrpSpPr>
          <p:nvPr/>
        </p:nvGrpSpPr>
        <p:grpSpPr bwMode="auto">
          <a:xfrm>
            <a:off x="4487864" y="2887113"/>
            <a:ext cx="4085044" cy="646113"/>
            <a:chOff x="2827" y="2052"/>
            <a:chExt cx="2093" cy="407"/>
          </a:xfrm>
        </p:grpSpPr>
        <p:sp>
          <p:nvSpPr>
            <p:cNvPr id="1424394" name="Text Box 10"/>
            <p:cNvSpPr txBox="1">
              <a:spLocks noChangeArrowheads="1"/>
            </p:cNvSpPr>
            <p:nvPr/>
          </p:nvSpPr>
          <p:spPr bwMode="auto">
            <a:xfrm>
              <a:off x="3017" y="2052"/>
              <a:ext cx="1903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 algn="l"/>
              <a:r>
                <a:rPr lang="fr-CH" sz="2000" dirty="0" err="1"/>
                <a:t>Ricompensa</a:t>
              </a:r>
              <a:r>
                <a:rPr lang="fr-CH" sz="2000" dirty="0"/>
                <a:t> </a:t>
              </a:r>
              <a:r>
                <a:rPr lang="fr-CH" sz="2000" dirty="0" err="1"/>
                <a:t>monetaria</a:t>
              </a:r>
              <a:endParaRPr lang="fr-CH" sz="2000" dirty="0"/>
            </a:p>
            <a:p>
              <a:pPr marL="342900" indent="-342900" algn="l"/>
              <a:endParaRPr lang="fr-CH" sz="2000" dirty="0"/>
            </a:p>
          </p:txBody>
        </p:sp>
        <p:pic>
          <p:nvPicPr>
            <p:cNvPr id="1424397" name="Picture 13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27" y="2109"/>
              <a:ext cx="113" cy="1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extfeld 13"/>
          <p:cNvSpPr txBox="1"/>
          <p:nvPr/>
        </p:nvSpPr>
        <p:spPr>
          <a:xfrm>
            <a:off x="349045" y="5629275"/>
            <a:ext cx="11021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err="1"/>
              <a:t>Izuma</a:t>
            </a:r>
            <a:r>
              <a:rPr lang="pt-BR" sz="900" dirty="0"/>
              <a:t> et al., 2008</a:t>
            </a:r>
          </a:p>
        </p:txBody>
      </p:sp>
    </p:spTree>
    <p:extLst>
      <p:ext uri="{BB962C8B-B14F-4D97-AF65-F5344CB8AC3E}">
        <p14:creationId xmlns:p14="http://schemas.microsoft.com/office/powerpoint/2010/main" val="138181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4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2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2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2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4388" grpId="0" animBg="1"/>
      <p:bldP spid="1424389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932" name="Text Box 4"/>
          <p:cNvSpPr txBox="1">
            <a:spLocks noChangeArrowheads="1"/>
          </p:cNvSpPr>
          <p:nvPr/>
        </p:nvSpPr>
        <p:spPr bwMode="auto">
          <a:xfrm>
            <a:off x="2303659" y="620688"/>
            <a:ext cx="4536682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 err="1"/>
              <a:t>Gerarchia</a:t>
            </a:r>
            <a:endParaRPr lang="fr-CH" dirty="0"/>
          </a:p>
        </p:txBody>
      </p:sp>
      <p:sp>
        <p:nvSpPr>
          <p:cNvPr id="1404933" name="Rectangle 5"/>
          <p:cNvSpPr>
            <a:spLocks noChangeArrowheads="1"/>
          </p:cNvSpPr>
          <p:nvPr/>
        </p:nvSpPr>
        <p:spPr bwMode="auto">
          <a:xfrm>
            <a:off x="939829" y="1835668"/>
            <a:ext cx="7775575" cy="34009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 err="1"/>
              <a:t>Gerarchie</a:t>
            </a:r>
            <a:r>
              <a:rPr lang="fr-CH" sz="2000" dirty="0"/>
              <a:t> </a:t>
            </a:r>
            <a:r>
              <a:rPr lang="fr-CH" sz="2000" dirty="0" err="1"/>
              <a:t>sociali</a:t>
            </a:r>
            <a:endParaRPr lang="fr-CH" sz="2000" dirty="0"/>
          </a:p>
          <a:p>
            <a:pPr marL="800100" lvl="1" indent="-342900">
              <a:lnSpc>
                <a:spcPct val="130000"/>
              </a:lnSpc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/>
              <a:t>setting </a:t>
            </a:r>
            <a:r>
              <a:rPr lang="fr-CH" sz="2000" dirty="0" err="1"/>
              <a:t>familiare</a:t>
            </a:r>
            <a:r>
              <a:rPr lang="fr-CH" sz="2000" dirty="0"/>
              <a:t>, </a:t>
            </a:r>
            <a:r>
              <a:rPr lang="fr-CH" sz="2000" dirty="0" err="1"/>
              <a:t>del</a:t>
            </a:r>
            <a:r>
              <a:rPr lang="fr-CH" sz="2000" dirty="0"/>
              <a:t> </a:t>
            </a:r>
            <a:r>
              <a:rPr lang="fr-CH" sz="2000" dirty="0" err="1"/>
              <a:t>lavoro</a:t>
            </a:r>
            <a:r>
              <a:rPr lang="fr-CH" sz="2000" dirty="0"/>
              <a:t>, </a:t>
            </a:r>
            <a:r>
              <a:rPr lang="fr-CH" sz="2000" dirty="0" err="1"/>
              <a:t>ricreativo</a:t>
            </a:r>
            <a:r>
              <a:rPr lang="fr-CH" sz="2000" dirty="0"/>
              <a:t> </a:t>
            </a:r>
            <a:r>
              <a:rPr lang="fr-CH" sz="2000" dirty="0" err="1"/>
              <a:t>ecc</a:t>
            </a:r>
            <a:r>
              <a:rPr lang="fr-CH" sz="2000" dirty="0"/>
              <a:t>. </a:t>
            </a:r>
          </a:p>
          <a:p>
            <a:pPr marL="342900" indent="-342900">
              <a:lnSpc>
                <a:spcPct val="130000"/>
              </a:lnSpc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Aiutano a definire le aspettative implicite per quanto riguarda i comportamenti sociali adeguati</a:t>
            </a:r>
          </a:p>
          <a:p>
            <a:pPr marL="342900" indent="-342900">
              <a:lnSpc>
                <a:spcPct val="130000"/>
              </a:lnSpc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 err="1"/>
              <a:t>Livello</a:t>
            </a:r>
            <a:r>
              <a:rPr lang="fr-CH" sz="2000" dirty="0"/>
              <a:t> </a:t>
            </a:r>
            <a:r>
              <a:rPr lang="fr-CH" sz="2000" dirty="0" err="1"/>
              <a:t>gerarchico</a:t>
            </a:r>
            <a:r>
              <a:rPr lang="fr-CH" sz="2000" dirty="0"/>
              <a:t> </a:t>
            </a:r>
            <a:r>
              <a:rPr lang="fr-CH" sz="2000" dirty="0" err="1"/>
              <a:t>spesso</a:t>
            </a:r>
            <a:r>
              <a:rPr lang="fr-CH" sz="2000" dirty="0"/>
              <a:t> </a:t>
            </a:r>
            <a:r>
              <a:rPr lang="fr-CH" sz="2000" dirty="0" err="1"/>
              <a:t>reso</a:t>
            </a:r>
            <a:r>
              <a:rPr lang="fr-CH" sz="2000" dirty="0"/>
              <a:t> </a:t>
            </a:r>
            <a:r>
              <a:rPr lang="fr-CH" sz="2000" dirty="0" err="1"/>
              <a:t>esplicito</a:t>
            </a:r>
            <a:r>
              <a:rPr lang="fr-CH" sz="2000" dirty="0"/>
              <a:t> (</a:t>
            </a:r>
            <a:r>
              <a:rPr lang="fr-CH" sz="2000" dirty="0" err="1"/>
              <a:t>Eg</a:t>
            </a:r>
            <a:r>
              <a:rPr lang="fr-CH" sz="2000" dirty="0"/>
              <a:t>. </a:t>
            </a:r>
            <a:r>
              <a:rPr lang="fr-CH" sz="2000" dirty="0" err="1"/>
              <a:t>uniformi</a:t>
            </a:r>
            <a:r>
              <a:rPr lang="fr-CH" sz="2000" dirty="0"/>
              <a:t>, </a:t>
            </a:r>
            <a:r>
              <a:rPr lang="fr-CH" sz="2000" dirty="0" err="1"/>
              <a:t>particolare</a:t>
            </a:r>
            <a:r>
              <a:rPr lang="fr-CH" sz="2000" dirty="0"/>
              <a:t> </a:t>
            </a:r>
            <a:r>
              <a:rPr lang="fr-CH" sz="2000" dirty="0" err="1"/>
              <a:t>linguaggio</a:t>
            </a:r>
            <a:r>
              <a:rPr lang="fr-CH" sz="2000" dirty="0"/>
              <a:t>  </a:t>
            </a:r>
            <a:r>
              <a:rPr lang="fr-CH" sz="2000" dirty="0" err="1"/>
              <a:t>ecc</a:t>
            </a:r>
            <a:r>
              <a:rPr lang="fr-CH" sz="2000" dirty="0"/>
              <a:t>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49682" y="5540130"/>
            <a:ext cx="9802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err="1"/>
              <a:t>Festinger</a:t>
            </a:r>
            <a:r>
              <a:rPr lang="pt-BR" sz="900" dirty="0"/>
              <a:t>, 1954</a:t>
            </a:r>
          </a:p>
        </p:txBody>
      </p:sp>
    </p:spTree>
    <p:extLst>
      <p:ext uri="{BB962C8B-B14F-4D97-AF65-F5344CB8AC3E}">
        <p14:creationId xmlns:p14="http://schemas.microsoft.com/office/powerpoint/2010/main" val="166617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493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956" name="Text Box 4"/>
          <p:cNvSpPr txBox="1">
            <a:spLocks noChangeArrowheads="1"/>
          </p:cNvSpPr>
          <p:nvPr/>
        </p:nvSpPr>
        <p:spPr bwMode="auto">
          <a:xfrm>
            <a:off x="686825" y="548680"/>
            <a:ext cx="7770351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sz="4000" dirty="0" err="1"/>
              <a:t>Gerarchia</a:t>
            </a:r>
            <a:r>
              <a:rPr lang="fr-CH" sz="4000" dirty="0"/>
              <a:t> sociale </a:t>
            </a:r>
            <a:r>
              <a:rPr lang="fr-CH" sz="4000" dirty="0" err="1"/>
              <a:t>sperimentale</a:t>
            </a:r>
            <a:r>
              <a:rPr lang="fr-CH" sz="4000" dirty="0"/>
              <a:t> </a:t>
            </a:r>
          </a:p>
        </p:txBody>
      </p:sp>
      <p:sp>
        <p:nvSpPr>
          <p:cNvPr id="1405957" name="Rectangle 5"/>
          <p:cNvSpPr>
            <a:spLocks noChangeArrowheads="1"/>
          </p:cNvSpPr>
          <p:nvPr/>
        </p:nvSpPr>
        <p:spPr bwMode="auto">
          <a:xfrm>
            <a:off x="900113" y="1412205"/>
            <a:ext cx="7775575" cy="502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>
              <a:lnSpc>
                <a:spcPct val="140000"/>
              </a:lnSpc>
              <a:spcBef>
                <a:spcPct val="0"/>
              </a:spcBef>
              <a:buClr>
                <a:srgbClr val="EA81E9"/>
              </a:buClr>
              <a:buFont typeface="Arial"/>
              <a:buChar char="•"/>
            </a:pPr>
            <a:r>
              <a:rPr lang="fr-CH" sz="2000" dirty="0" err="1"/>
              <a:t>Gioco</a:t>
            </a:r>
            <a:r>
              <a:rPr lang="fr-CH" sz="2000" dirty="0"/>
              <a:t> </a:t>
            </a:r>
            <a:r>
              <a:rPr lang="fr-CH" sz="2000" dirty="0" err="1"/>
              <a:t>interattivo</a:t>
            </a:r>
            <a:endParaRPr lang="fr-CH" sz="2000" dirty="0"/>
          </a:p>
        </p:txBody>
      </p:sp>
      <p:grpSp>
        <p:nvGrpSpPr>
          <p:cNvPr id="1405965" name="Group 13"/>
          <p:cNvGrpSpPr>
            <a:grpSpLocks/>
          </p:cNvGrpSpPr>
          <p:nvPr/>
        </p:nvGrpSpPr>
        <p:grpSpPr bwMode="auto">
          <a:xfrm>
            <a:off x="1116013" y="2132930"/>
            <a:ext cx="3024187" cy="3503613"/>
            <a:chOff x="703" y="1752"/>
            <a:chExt cx="1905" cy="2207"/>
          </a:xfrm>
        </p:grpSpPr>
        <p:pic>
          <p:nvPicPr>
            <p:cNvPr id="1405961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5" y="1752"/>
              <a:ext cx="1361" cy="13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405962" name="Rectangle 10"/>
            <p:cNvSpPr>
              <a:spLocks noChangeArrowheads="1"/>
            </p:cNvSpPr>
            <p:nvPr/>
          </p:nvSpPr>
          <p:spPr bwMode="auto">
            <a:xfrm>
              <a:off x="703" y="3203"/>
              <a:ext cx="1905" cy="7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CH" sz="1800" i="1" dirty="0" err="1"/>
                <a:t>Attività</a:t>
              </a:r>
              <a:r>
                <a:rPr lang="fr-CH" sz="1800" i="1" dirty="0"/>
                <a:t>  </a:t>
              </a:r>
              <a:r>
                <a:rPr lang="fr-CH" sz="1800" i="1" dirty="0">
                  <a:sym typeface="Wingdings 3" pitchFamily="18" charset="2"/>
                </a:rPr>
                <a:t> </a:t>
              </a:r>
              <a:r>
                <a:rPr lang="it-IT" sz="1800" i="1" dirty="0">
                  <a:sym typeface="Wingdings 3" pitchFamily="18" charset="2"/>
                </a:rPr>
                <a:t>quando soggetti vedono giocatori di livello superiore rispetto a giocatori di livello inferiore</a:t>
              </a:r>
              <a:endParaRPr lang="fr-FR" sz="1800" i="1" dirty="0">
                <a:sym typeface="Wingdings 3" pitchFamily="18" charset="2"/>
              </a:endParaRPr>
            </a:p>
          </p:txBody>
        </p:sp>
      </p:grpSp>
      <p:grpSp>
        <p:nvGrpSpPr>
          <p:cNvPr id="1405967" name="Group 15"/>
          <p:cNvGrpSpPr>
            <a:grpSpLocks/>
          </p:cNvGrpSpPr>
          <p:nvPr/>
        </p:nvGrpSpPr>
        <p:grpSpPr bwMode="auto">
          <a:xfrm>
            <a:off x="5508625" y="1772568"/>
            <a:ext cx="2833688" cy="3309938"/>
            <a:chOff x="3470" y="1525"/>
            <a:chExt cx="1785" cy="2085"/>
          </a:xfrm>
        </p:grpSpPr>
        <p:sp>
          <p:nvSpPr>
            <p:cNvPr id="1405963" name="Rectangle 11"/>
            <p:cNvSpPr>
              <a:spLocks noChangeArrowheads="1"/>
            </p:cNvSpPr>
            <p:nvPr/>
          </p:nvSpPr>
          <p:spPr bwMode="auto">
            <a:xfrm>
              <a:off x="3470" y="3203"/>
              <a:ext cx="1785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it-IT" sz="1800" i="1" dirty="0">
                  <a:sym typeface="Wingdings 3" pitchFamily="18" charset="2"/>
                </a:rPr>
                <a:t>Maggiore effetto se gerarchia instabile</a:t>
              </a:r>
            </a:p>
          </p:txBody>
        </p:sp>
        <p:pic>
          <p:nvPicPr>
            <p:cNvPr id="1405964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96" y="1525"/>
              <a:ext cx="1428" cy="15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13" name="Textfeld 12"/>
          <p:cNvSpPr txBox="1"/>
          <p:nvPr/>
        </p:nvSpPr>
        <p:spPr>
          <a:xfrm>
            <a:off x="397173" y="5636543"/>
            <a:ext cx="10058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err="1"/>
              <a:t>Zink</a:t>
            </a:r>
            <a:r>
              <a:rPr lang="fr-FR" sz="900" dirty="0"/>
              <a:t> et al., 2008</a:t>
            </a:r>
          </a:p>
        </p:txBody>
      </p:sp>
    </p:spTree>
    <p:extLst>
      <p:ext uri="{BB962C8B-B14F-4D97-AF65-F5344CB8AC3E}">
        <p14:creationId xmlns:p14="http://schemas.microsoft.com/office/powerpoint/2010/main" val="335105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05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0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0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5956" grpId="0" animBg="1"/>
      <p:bldP spid="1405957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980" name="Text Box 4"/>
          <p:cNvSpPr txBox="1">
            <a:spLocks noChangeArrowheads="1"/>
          </p:cNvSpPr>
          <p:nvPr/>
        </p:nvSpPr>
        <p:spPr bwMode="auto">
          <a:xfrm>
            <a:off x="1185876" y="548680"/>
            <a:ext cx="6772249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 err="1"/>
              <a:t>Confronti</a:t>
            </a:r>
            <a:r>
              <a:rPr lang="fr-CH" dirty="0"/>
              <a:t> </a:t>
            </a:r>
            <a:r>
              <a:rPr lang="fr-CH" dirty="0" err="1"/>
              <a:t>sociali</a:t>
            </a:r>
            <a:endParaRPr lang="fr-CH" dirty="0"/>
          </a:p>
        </p:txBody>
      </p:sp>
      <p:sp>
        <p:nvSpPr>
          <p:cNvPr id="1406981" name="Rectangle 5"/>
          <p:cNvSpPr>
            <a:spLocks noChangeArrowheads="1"/>
          </p:cNvSpPr>
          <p:nvPr/>
        </p:nvSpPr>
        <p:spPr bwMode="auto">
          <a:xfrm>
            <a:off x="4787900" y="2060575"/>
            <a:ext cx="3887788" cy="2136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40000"/>
              </a:lnSpc>
              <a:spcBef>
                <a:spcPct val="0"/>
              </a:spcBef>
              <a:buClr>
                <a:srgbClr val="D27D00"/>
              </a:buClr>
            </a:pPr>
            <a:r>
              <a:rPr lang="it-IT" sz="2400" dirty="0"/>
              <a:t>Attivazione dello striato ventrale, pur non essendo i soggetti attivamente impegnati nelle decisioni</a:t>
            </a:r>
          </a:p>
        </p:txBody>
      </p:sp>
      <p:pic>
        <p:nvPicPr>
          <p:cNvPr id="140698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2152650"/>
            <a:ext cx="3175000" cy="3221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" name="Textfeld 7"/>
          <p:cNvSpPr txBox="1"/>
          <p:nvPr/>
        </p:nvSpPr>
        <p:spPr>
          <a:xfrm>
            <a:off x="373236" y="5624185"/>
            <a:ext cx="1339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err="1"/>
              <a:t>Fliessbach</a:t>
            </a:r>
            <a:r>
              <a:rPr lang="fr-FR" sz="900" dirty="0"/>
              <a:t> et al., 2007</a:t>
            </a:r>
          </a:p>
        </p:txBody>
      </p:sp>
    </p:spTree>
    <p:extLst>
      <p:ext uri="{BB962C8B-B14F-4D97-AF65-F5344CB8AC3E}">
        <p14:creationId xmlns:p14="http://schemas.microsoft.com/office/powerpoint/2010/main" val="26311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0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6980" grpId="0" animBg="1"/>
      <p:bldP spid="14069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2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002842" y="1572938"/>
            <a:ext cx="4305301" cy="32863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" name="Group 186"/>
          <p:cNvGrpSpPr/>
          <p:nvPr/>
        </p:nvGrpSpPr>
        <p:grpSpPr>
          <a:xfrm>
            <a:off x="634971" y="1858689"/>
            <a:ext cx="2835682" cy="2773915"/>
            <a:chOff x="0" y="0"/>
            <a:chExt cx="2835680" cy="2773913"/>
          </a:xfrm>
        </p:grpSpPr>
        <p:pic>
          <p:nvPicPr>
            <p:cNvPr id="184" name="image30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835681" cy="2476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Shape 185"/>
            <p:cNvSpPr/>
            <p:nvPr/>
          </p:nvSpPr>
          <p:spPr>
            <a:xfrm>
              <a:off x="865399" y="2500329"/>
              <a:ext cx="1004815" cy="273585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Ben Vautier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64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 advAuto="0"/>
      <p:bldP spid="186" grpId="0" animBg="1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548" name="Text Box 4"/>
          <p:cNvSpPr txBox="1">
            <a:spLocks noChangeArrowheads="1"/>
          </p:cNvSpPr>
          <p:nvPr/>
        </p:nvSpPr>
        <p:spPr bwMode="auto">
          <a:xfrm>
            <a:off x="2006193" y="548680"/>
            <a:ext cx="5131614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 err="1"/>
              <a:t>Oggetti</a:t>
            </a:r>
            <a:r>
              <a:rPr lang="fr-CH" dirty="0"/>
              <a:t> </a:t>
            </a:r>
            <a:r>
              <a:rPr lang="fr-CH" dirty="0" err="1"/>
              <a:t>epici</a:t>
            </a:r>
            <a:endParaRPr lang="fr-CH" dirty="0">
              <a:sym typeface="Wingdings" pitchFamily="2" charset="2"/>
            </a:endParaRPr>
          </a:p>
        </p:txBody>
      </p:sp>
      <p:pic>
        <p:nvPicPr>
          <p:cNvPr id="1516549" name="Picture 5" descr="http://img117.imageshack.us/img117/9523/wowscrnshot120307161753ch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563" y="1844824"/>
            <a:ext cx="4968875" cy="372745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53666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1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654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340" name="Text Box 4"/>
          <p:cNvSpPr txBox="1">
            <a:spLocks noChangeArrowheads="1"/>
          </p:cNvSpPr>
          <p:nvPr/>
        </p:nvSpPr>
        <p:spPr bwMode="auto">
          <a:xfrm>
            <a:off x="1111018" y="620688"/>
            <a:ext cx="6921965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/>
              <a:t>Le </a:t>
            </a:r>
            <a:r>
              <a:rPr lang="fr-CH" dirty="0" err="1"/>
              <a:t>macchine</a:t>
            </a:r>
            <a:r>
              <a:rPr lang="fr-CH" dirty="0"/>
              <a:t> </a:t>
            </a:r>
            <a:r>
              <a:rPr lang="fr-CH" dirty="0" err="1"/>
              <a:t>salienti</a:t>
            </a:r>
            <a:endParaRPr lang="fr-CH" dirty="0">
              <a:sym typeface="Wingdings" pitchFamily="2" charset="2"/>
            </a:endParaRPr>
          </a:p>
        </p:txBody>
      </p:sp>
      <p:sp>
        <p:nvSpPr>
          <p:cNvPr id="1422341" name="Rectangle 5"/>
          <p:cNvSpPr>
            <a:spLocks noChangeArrowheads="1"/>
          </p:cNvSpPr>
          <p:nvPr/>
        </p:nvSpPr>
        <p:spPr bwMode="auto">
          <a:xfrm>
            <a:off x="900113" y="1772816"/>
            <a:ext cx="7775575" cy="37394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Presentazione foto auto ... </a:t>
            </a:r>
            <a:r>
              <a:rPr lang="fr-CH" sz="2000" dirty="0"/>
              <a:t>à </a:t>
            </a:r>
            <a:r>
              <a:rPr lang="fr-CH" sz="2000" dirty="0" err="1"/>
              <a:t>soggetti</a:t>
            </a:r>
            <a:r>
              <a:rPr lang="fr-CH" sz="2000" dirty="0"/>
              <a:t> </a:t>
            </a:r>
            <a:r>
              <a:rPr lang="fr-CH" sz="2000" dirty="0" err="1"/>
              <a:t>maschili</a:t>
            </a:r>
            <a:endParaRPr lang="fr-CH" sz="2000" dirty="0"/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(1) Auto sportive, (2) classe media, (3) piccole</a:t>
            </a: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Apprezzamento attrattività indipendentemente del prezzo e degli aspetti pratici</a:t>
            </a: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/>
              <a:t>Sportive &gt; </a:t>
            </a:r>
            <a:r>
              <a:rPr lang="fr-CH" sz="2000" dirty="0" err="1"/>
              <a:t>medie</a:t>
            </a:r>
            <a:r>
              <a:rPr lang="fr-CH" sz="2000" dirty="0"/>
              <a:t> &gt; </a:t>
            </a:r>
            <a:r>
              <a:rPr lang="fr-CH" sz="2000" dirty="0" err="1"/>
              <a:t>piccole</a:t>
            </a:r>
            <a:endParaRPr lang="fr-CH" sz="2000" dirty="0"/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/>
              <a:t>Auto </a:t>
            </a:r>
            <a:r>
              <a:rPr lang="fr-CH" sz="2000" dirty="0" err="1"/>
              <a:t>attrative</a:t>
            </a:r>
            <a:r>
              <a:rPr lang="fr-CH" sz="2000" dirty="0"/>
              <a:t> </a:t>
            </a:r>
            <a:r>
              <a:rPr lang="fr-CH" sz="2000" dirty="0">
                <a:sym typeface="Wingdings 3" pitchFamily="18" charset="2"/>
              </a:rPr>
              <a:t> </a:t>
            </a:r>
            <a:r>
              <a:rPr lang="fr-CH" sz="2000" dirty="0" err="1">
                <a:sym typeface="Wingdings 3" pitchFamily="18" charset="2"/>
              </a:rPr>
              <a:t>attivazione</a:t>
            </a:r>
            <a:r>
              <a:rPr lang="fr-CH" sz="2000" dirty="0">
                <a:sym typeface="Wingdings 3" pitchFamily="18" charset="2"/>
              </a:rPr>
              <a:t> </a:t>
            </a:r>
            <a:r>
              <a:rPr lang="fr-CH" sz="2000" dirty="0" err="1"/>
              <a:t>striato</a:t>
            </a:r>
            <a:r>
              <a:rPr lang="fr-CH" sz="2000" dirty="0"/>
              <a:t> ventrale </a:t>
            </a:r>
            <a:r>
              <a:rPr lang="fr-CH" sz="2000" dirty="0" err="1"/>
              <a:t>maggiore</a:t>
            </a:r>
            <a:endParaRPr lang="fr-CH" sz="2000" dirty="0"/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Vettura sportiva segnala dominanza sociale</a:t>
            </a: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Effetto coda del pavone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19631" y="5663875"/>
            <a:ext cx="9609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Erk et al., 2002</a:t>
            </a:r>
          </a:p>
        </p:txBody>
      </p:sp>
    </p:spTree>
    <p:extLst>
      <p:ext uri="{BB962C8B-B14F-4D97-AF65-F5344CB8AC3E}">
        <p14:creationId xmlns:p14="http://schemas.microsoft.com/office/powerpoint/2010/main" val="215477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2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2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22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22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22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22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22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341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2063750"/>
            <a:ext cx="3168650" cy="2586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423382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3000375"/>
            <a:ext cx="4059238" cy="1508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274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2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412" name="Text Box 4"/>
          <p:cNvSpPr txBox="1">
            <a:spLocks noChangeArrowheads="1"/>
          </p:cNvSpPr>
          <p:nvPr/>
        </p:nvSpPr>
        <p:spPr bwMode="auto">
          <a:xfrm>
            <a:off x="1827444" y="548680"/>
            <a:ext cx="5489112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/>
              <a:t>Vanity pets</a:t>
            </a:r>
            <a:endParaRPr lang="fr-CH" dirty="0">
              <a:sym typeface="Wingdings" pitchFamily="2" charset="2"/>
            </a:endParaRPr>
          </a:p>
        </p:txBody>
      </p:sp>
      <p:pic>
        <p:nvPicPr>
          <p:cNvPr id="142541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2492375"/>
            <a:ext cx="2085975" cy="2808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4254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636838"/>
            <a:ext cx="3457575" cy="2593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1120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2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2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54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508" name="Text Box 4"/>
          <p:cNvSpPr txBox="1">
            <a:spLocks noChangeArrowheads="1"/>
          </p:cNvSpPr>
          <p:nvPr/>
        </p:nvSpPr>
        <p:spPr bwMode="auto">
          <a:xfrm>
            <a:off x="450057" y="643335"/>
            <a:ext cx="8243887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 err="1"/>
              <a:t>Vettore</a:t>
            </a:r>
            <a:r>
              <a:rPr lang="fr-CH" dirty="0"/>
              <a:t> di primo </a:t>
            </a:r>
            <a:r>
              <a:rPr lang="fr-CH" dirty="0" err="1"/>
              <a:t>ordine</a:t>
            </a:r>
            <a:endParaRPr lang="fr-CH" dirty="0"/>
          </a:p>
        </p:txBody>
      </p:sp>
      <p:sp>
        <p:nvSpPr>
          <p:cNvPr id="1429509" name="Rectangle 5"/>
          <p:cNvSpPr>
            <a:spLocks noChangeArrowheads="1"/>
          </p:cNvSpPr>
          <p:nvPr/>
        </p:nvSpPr>
        <p:spPr bwMode="auto">
          <a:xfrm>
            <a:off x="900113" y="2060575"/>
            <a:ext cx="7775575" cy="26930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Stimoli salienti presenti durante il gioco necessari ma non sufficienti</a:t>
            </a:r>
          </a:p>
          <a:p>
            <a:pPr marL="342900" indent="-342900">
              <a:lnSpc>
                <a:spcPct val="130000"/>
              </a:lnSpc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 err="1"/>
              <a:t>Importanza</a:t>
            </a:r>
            <a:r>
              <a:rPr lang="fr-CH" sz="2000" dirty="0"/>
              <a:t> </a:t>
            </a:r>
            <a:r>
              <a:rPr lang="fr-CH" sz="2000" dirty="0" err="1"/>
              <a:t>modalità</a:t>
            </a:r>
            <a:r>
              <a:rPr lang="fr-CH" sz="2000" dirty="0"/>
              <a:t> di </a:t>
            </a:r>
            <a:r>
              <a:rPr lang="fr-CH" sz="2000" dirty="0" err="1"/>
              <a:t>presentazione</a:t>
            </a:r>
            <a:endParaRPr lang="fr-CH" sz="2000" dirty="0"/>
          </a:p>
          <a:p>
            <a:pPr marL="342900" indent="-342900">
              <a:lnSpc>
                <a:spcPct val="130000"/>
              </a:lnSpc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Quali sono le caratteristiche del software WoW (vettore di primo ordine) che supportano l'effetto “addiction” degli stimoli salienti?</a:t>
            </a:r>
          </a:p>
        </p:txBody>
      </p:sp>
    </p:spTree>
    <p:extLst>
      <p:ext uri="{BB962C8B-B14F-4D97-AF65-F5344CB8AC3E}">
        <p14:creationId xmlns:p14="http://schemas.microsoft.com/office/powerpoint/2010/main" val="334535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9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29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9509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6938" y="620688"/>
            <a:ext cx="7595573" cy="83099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800" b="1" dirty="0">
                <a:solidFill>
                  <a:srgbClr val="7F7F7F"/>
                </a:solidFill>
              </a:rPr>
              <a:t>Impatto farmacocinetica</a:t>
            </a:r>
          </a:p>
        </p:txBody>
      </p:sp>
      <p:sp>
        <p:nvSpPr>
          <p:cNvPr id="860165" name="Freeform 5"/>
          <p:cNvSpPr>
            <a:spLocks/>
          </p:cNvSpPr>
          <p:nvPr/>
        </p:nvSpPr>
        <p:spPr bwMode="auto">
          <a:xfrm>
            <a:off x="1547813" y="2107663"/>
            <a:ext cx="4537075" cy="3494087"/>
          </a:xfrm>
          <a:custGeom>
            <a:avLst/>
            <a:gdLst/>
            <a:ahLst/>
            <a:cxnLst>
              <a:cxn ang="0">
                <a:pos x="0" y="2201"/>
              </a:cxn>
              <a:cxn ang="0">
                <a:pos x="454" y="341"/>
              </a:cxn>
              <a:cxn ang="0">
                <a:pos x="771" y="159"/>
              </a:cxn>
              <a:cxn ang="0">
                <a:pos x="1451" y="1293"/>
              </a:cxn>
              <a:cxn ang="0">
                <a:pos x="2086" y="1974"/>
              </a:cxn>
              <a:cxn ang="0">
                <a:pos x="2858" y="2155"/>
              </a:cxn>
            </a:cxnLst>
            <a:rect l="0" t="0" r="r" b="b"/>
            <a:pathLst>
              <a:path w="2858" h="2201">
                <a:moveTo>
                  <a:pt x="0" y="2201"/>
                </a:moveTo>
                <a:cubicBezTo>
                  <a:pt x="162" y="1441"/>
                  <a:pt x="325" y="681"/>
                  <a:pt x="454" y="341"/>
                </a:cubicBezTo>
                <a:cubicBezTo>
                  <a:pt x="583" y="1"/>
                  <a:pt x="605" y="0"/>
                  <a:pt x="771" y="159"/>
                </a:cubicBezTo>
                <a:cubicBezTo>
                  <a:pt x="937" y="318"/>
                  <a:pt x="1232" y="991"/>
                  <a:pt x="1451" y="1293"/>
                </a:cubicBezTo>
                <a:cubicBezTo>
                  <a:pt x="1670" y="1595"/>
                  <a:pt x="1852" y="1830"/>
                  <a:pt x="2086" y="1974"/>
                </a:cubicBezTo>
                <a:cubicBezTo>
                  <a:pt x="2320" y="2118"/>
                  <a:pt x="2707" y="2140"/>
                  <a:pt x="2858" y="2155"/>
                </a:cubicBezTo>
              </a:path>
            </a:pathLst>
          </a:custGeom>
          <a:noFill/>
          <a:ln w="28575" cap="flat" cmpd="sng">
            <a:solidFill>
              <a:srgbClr val="C5270D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CH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95513" y="2217200"/>
            <a:ext cx="685800" cy="3311525"/>
            <a:chOff x="1383" y="1480"/>
            <a:chExt cx="432" cy="2086"/>
          </a:xfrm>
        </p:grpSpPr>
        <p:sp>
          <p:nvSpPr>
            <p:cNvPr id="860167" name="Line 7"/>
            <p:cNvSpPr>
              <a:spLocks noChangeShapeType="1"/>
            </p:cNvSpPr>
            <p:nvPr/>
          </p:nvSpPr>
          <p:spPr bwMode="auto">
            <a:xfrm>
              <a:off x="1610" y="1480"/>
              <a:ext cx="0" cy="20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fr-CH"/>
            </a:p>
          </p:txBody>
        </p:sp>
        <p:sp>
          <p:nvSpPr>
            <p:cNvPr id="860168" name="Text Box 8"/>
            <p:cNvSpPr txBox="1">
              <a:spLocks noChangeArrowheads="1"/>
            </p:cNvSpPr>
            <p:nvPr/>
          </p:nvSpPr>
          <p:spPr bwMode="auto">
            <a:xfrm>
              <a:off x="1383" y="2836"/>
              <a:ext cx="432" cy="23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buSzTx/>
                <a:buFont typeface="Wingdings" pitchFamily="2" charset="2"/>
                <a:buNone/>
              </a:pPr>
              <a:r>
                <a:rPr lang="fr-CH" sz="2000"/>
                <a:t>C</a:t>
              </a:r>
              <a:r>
                <a:rPr lang="fr-CH" sz="2000" baseline="30000"/>
                <a:t>max</a:t>
              </a:r>
              <a:endParaRPr lang="fr-FR" sz="2000" baseline="30000"/>
            </a:p>
          </p:txBody>
        </p:sp>
      </p:grpSp>
      <p:sp>
        <p:nvSpPr>
          <p:cNvPr id="860169" name="Line 9"/>
          <p:cNvSpPr>
            <a:spLocks noChangeShapeType="1"/>
          </p:cNvSpPr>
          <p:nvPr/>
        </p:nvSpPr>
        <p:spPr bwMode="auto">
          <a:xfrm>
            <a:off x="3635375" y="3872963"/>
            <a:ext cx="0" cy="172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r-CH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55875" y="3584038"/>
            <a:ext cx="1079500" cy="366712"/>
            <a:chOff x="1610" y="2341"/>
            <a:chExt cx="680" cy="231"/>
          </a:xfrm>
        </p:grpSpPr>
        <p:sp>
          <p:nvSpPr>
            <p:cNvPr id="860171" name="Line 11"/>
            <p:cNvSpPr>
              <a:spLocks noChangeShapeType="1"/>
            </p:cNvSpPr>
            <p:nvPr/>
          </p:nvSpPr>
          <p:spPr bwMode="auto">
            <a:xfrm>
              <a:off x="1610" y="2465"/>
              <a:ext cx="680" cy="0"/>
            </a:xfrm>
            <a:prstGeom prst="line">
              <a:avLst/>
            </a:prstGeom>
            <a:noFill/>
            <a:ln w="38100">
              <a:solidFill>
                <a:srgbClr val="2E246A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fr-CH"/>
            </a:p>
          </p:txBody>
        </p:sp>
        <p:sp>
          <p:nvSpPr>
            <p:cNvPr id="860172" name="Text Box 12"/>
            <p:cNvSpPr txBox="1">
              <a:spLocks noChangeArrowheads="1"/>
            </p:cNvSpPr>
            <p:nvPr/>
          </p:nvSpPr>
          <p:spPr bwMode="auto">
            <a:xfrm>
              <a:off x="1775" y="2341"/>
              <a:ext cx="334" cy="23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buSzTx/>
                <a:buFont typeface="Wingdings" pitchFamily="2" charset="2"/>
                <a:buNone/>
              </a:pPr>
              <a:r>
                <a:rPr lang="fr-CH" sz="2000"/>
                <a:t>t½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547813" y="2217200"/>
            <a:ext cx="1008062" cy="366713"/>
            <a:chOff x="975" y="1480"/>
            <a:chExt cx="635" cy="231"/>
          </a:xfrm>
        </p:grpSpPr>
        <p:sp>
          <p:nvSpPr>
            <p:cNvPr id="860174" name="Line 14"/>
            <p:cNvSpPr>
              <a:spLocks noChangeShapeType="1"/>
            </p:cNvSpPr>
            <p:nvPr/>
          </p:nvSpPr>
          <p:spPr bwMode="auto">
            <a:xfrm flipV="1">
              <a:off x="975" y="1480"/>
              <a:ext cx="635" cy="0"/>
            </a:xfrm>
            <a:prstGeom prst="line">
              <a:avLst/>
            </a:prstGeom>
            <a:noFill/>
            <a:ln w="38100">
              <a:solidFill>
                <a:srgbClr val="2E246A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fr-CH"/>
            </a:p>
          </p:txBody>
        </p:sp>
        <p:sp>
          <p:nvSpPr>
            <p:cNvPr id="860175" name="Text Box 15"/>
            <p:cNvSpPr txBox="1">
              <a:spLocks noChangeArrowheads="1"/>
            </p:cNvSpPr>
            <p:nvPr/>
          </p:nvSpPr>
          <p:spPr bwMode="auto">
            <a:xfrm>
              <a:off x="1004" y="1480"/>
              <a:ext cx="43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SzTx/>
                <a:buFont typeface="Wingdings" pitchFamily="2" charset="2"/>
                <a:buNone/>
              </a:pPr>
              <a:r>
                <a:rPr lang="fr-CH" sz="2000" dirty="0" err="1"/>
                <a:t>t</a:t>
              </a:r>
              <a:r>
                <a:rPr lang="fr-CH" sz="2000" baseline="30000" dirty="0" err="1"/>
                <a:t>max</a:t>
              </a:r>
              <a:endParaRPr lang="fr-CH" sz="2000" baseline="30000" dirty="0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547813" y="5404900"/>
            <a:ext cx="6403975" cy="366713"/>
            <a:chOff x="975" y="3488"/>
            <a:chExt cx="4034" cy="231"/>
          </a:xfrm>
        </p:grpSpPr>
        <p:sp>
          <p:nvSpPr>
            <p:cNvPr id="860177" name="Line 17"/>
            <p:cNvSpPr>
              <a:spLocks noChangeShapeType="1"/>
            </p:cNvSpPr>
            <p:nvPr/>
          </p:nvSpPr>
          <p:spPr bwMode="auto">
            <a:xfrm>
              <a:off x="975" y="3612"/>
              <a:ext cx="38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fr-CH"/>
            </a:p>
          </p:txBody>
        </p:sp>
        <p:sp>
          <p:nvSpPr>
            <p:cNvPr id="860178" name="Text Box 18"/>
            <p:cNvSpPr txBox="1">
              <a:spLocks noChangeArrowheads="1"/>
            </p:cNvSpPr>
            <p:nvPr/>
          </p:nvSpPr>
          <p:spPr bwMode="auto">
            <a:xfrm>
              <a:off x="4834" y="3488"/>
              <a:ext cx="175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buSzTx/>
                <a:buFont typeface="Wingdings" pitchFamily="2" charset="2"/>
                <a:buNone/>
              </a:pPr>
              <a:r>
                <a:rPr lang="fr-CH" sz="2000"/>
                <a:t>t</a:t>
              </a:r>
              <a:endParaRPr lang="fr-FR" sz="2000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1006475" y="2072738"/>
            <a:ext cx="541338" cy="3529012"/>
            <a:chOff x="634" y="1389"/>
            <a:chExt cx="341" cy="2223"/>
          </a:xfrm>
        </p:grpSpPr>
        <p:sp>
          <p:nvSpPr>
            <p:cNvPr id="860180" name="Line 20"/>
            <p:cNvSpPr>
              <a:spLocks noChangeShapeType="1"/>
            </p:cNvSpPr>
            <p:nvPr/>
          </p:nvSpPr>
          <p:spPr bwMode="auto">
            <a:xfrm flipV="1">
              <a:off x="975" y="1389"/>
              <a:ext cx="0" cy="22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fr-CH"/>
            </a:p>
          </p:txBody>
        </p:sp>
        <p:sp>
          <p:nvSpPr>
            <p:cNvPr id="860181" name="Text Box 21"/>
            <p:cNvSpPr txBox="1">
              <a:spLocks noChangeArrowheads="1"/>
            </p:cNvSpPr>
            <p:nvPr/>
          </p:nvSpPr>
          <p:spPr bwMode="auto">
            <a:xfrm>
              <a:off x="634" y="1447"/>
              <a:ext cx="22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buSzTx/>
                <a:buFont typeface="Wingdings" pitchFamily="2" charset="2"/>
                <a:buNone/>
              </a:pPr>
              <a:r>
                <a:rPr lang="fr-CH" sz="2000"/>
                <a:t>C</a:t>
              </a:r>
              <a:endParaRPr lang="fr-FR" sz="2000"/>
            </a:p>
          </p:txBody>
        </p:sp>
      </p:grpSp>
    </p:spTree>
    <p:extLst>
      <p:ext uri="{BB962C8B-B14F-4D97-AF65-F5344CB8AC3E}">
        <p14:creationId xmlns:p14="http://schemas.microsoft.com/office/powerpoint/2010/main" val="41750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65" grpId="0" animBg="1"/>
      <p:bldP spid="86016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47813" y="2072738"/>
            <a:ext cx="6119812" cy="3529012"/>
            <a:chOff x="975" y="1389"/>
            <a:chExt cx="3855" cy="2223"/>
          </a:xfrm>
        </p:grpSpPr>
        <p:sp>
          <p:nvSpPr>
            <p:cNvPr id="861189" name="Line 5"/>
            <p:cNvSpPr>
              <a:spLocks noChangeShapeType="1"/>
            </p:cNvSpPr>
            <p:nvPr/>
          </p:nvSpPr>
          <p:spPr bwMode="auto">
            <a:xfrm flipV="1">
              <a:off x="975" y="1389"/>
              <a:ext cx="0" cy="22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fr-CH"/>
            </a:p>
          </p:txBody>
        </p:sp>
        <p:sp>
          <p:nvSpPr>
            <p:cNvPr id="861190" name="Line 6"/>
            <p:cNvSpPr>
              <a:spLocks noChangeShapeType="1"/>
            </p:cNvSpPr>
            <p:nvPr/>
          </p:nvSpPr>
          <p:spPr bwMode="auto">
            <a:xfrm>
              <a:off x="975" y="3612"/>
              <a:ext cx="38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fr-CH"/>
            </a:p>
          </p:txBody>
        </p:sp>
      </p:grpSp>
      <p:sp>
        <p:nvSpPr>
          <p:cNvPr id="861191" name="Freeform 7"/>
          <p:cNvSpPr>
            <a:spLocks/>
          </p:cNvSpPr>
          <p:nvPr/>
        </p:nvSpPr>
        <p:spPr bwMode="auto">
          <a:xfrm>
            <a:off x="1547813" y="2107663"/>
            <a:ext cx="4537075" cy="3494087"/>
          </a:xfrm>
          <a:custGeom>
            <a:avLst/>
            <a:gdLst/>
            <a:ahLst/>
            <a:cxnLst>
              <a:cxn ang="0">
                <a:pos x="0" y="2201"/>
              </a:cxn>
              <a:cxn ang="0">
                <a:pos x="454" y="341"/>
              </a:cxn>
              <a:cxn ang="0">
                <a:pos x="771" y="159"/>
              </a:cxn>
              <a:cxn ang="0">
                <a:pos x="1451" y="1293"/>
              </a:cxn>
              <a:cxn ang="0">
                <a:pos x="2086" y="1974"/>
              </a:cxn>
              <a:cxn ang="0">
                <a:pos x="2858" y="2155"/>
              </a:cxn>
            </a:cxnLst>
            <a:rect l="0" t="0" r="r" b="b"/>
            <a:pathLst>
              <a:path w="2858" h="2201">
                <a:moveTo>
                  <a:pt x="0" y="2201"/>
                </a:moveTo>
                <a:cubicBezTo>
                  <a:pt x="162" y="1441"/>
                  <a:pt x="325" y="681"/>
                  <a:pt x="454" y="341"/>
                </a:cubicBezTo>
                <a:cubicBezTo>
                  <a:pt x="583" y="1"/>
                  <a:pt x="605" y="0"/>
                  <a:pt x="771" y="159"/>
                </a:cubicBezTo>
                <a:cubicBezTo>
                  <a:pt x="937" y="318"/>
                  <a:pt x="1232" y="991"/>
                  <a:pt x="1451" y="1293"/>
                </a:cubicBezTo>
                <a:cubicBezTo>
                  <a:pt x="1670" y="1595"/>
                  <a:pt x="1852" y="1830"/>
                  <a:pt x="2086" y="1974"/>
                </a:cubicBezTo>
                <a:cubicBezTo>
                  <a:pt x="2320" y="2118"/>
                  <a:pt x="2707" y="2140"/>
                  <a:pt x="2858" y="2155"/>
                </a:cubicBezTo>
              </a:path>
            </a:pathLst>
          </a:custGeom>
          <a:noFill/>
          <a:ln w="28575" cap="flat" cmpd="sng">
            <a:solidFill>
              <a:srgbClr val="C5270D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CH"/>
          </a:p>
        </p:txBody>
      </p:sp>
      <p:sp>
        <p:nvSpPr>
          <p:cNvPr id="861192" name="Line 8"/>
          <p:cNvSpPr>
            <a:spLocks noChangeShapeType="1"/>
          </p:cNvSpPr>
          <p:nvPr/>
        </p:nvSpPr>
        <p:spPr bwMode="auto">
          <a:xfrm>
            <a:off x="2555875" y="2217200"/>
            <a:ext cx="0" cy="33115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r-CH"/>
          </a:p>
        </p:txBody>
      </p:sp>
      <p:sp>
        <p:nvSpPr>
          <p:cNvPr id="861193" name="Line 9"/>
          <p:cNvSpPr>
            <a:spLocks noChangeShapeType="1"/>
          </p:cNvSpPr>
          <p:nvPr/>
        </p:nvSpPr>
        <p:spPr bwMode="auto">
          <a:xfrm>
            <a:off x="3635375" y="3872963"/>
            <a:ext cx="0" cy="172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r-CH"/>
          </a:p>
        </p:txBody>
      </p:sp>
      <p:sp>
        <p:nvSpPr>
          <p:cNvPr id="861195" name="Line 11"/>
          <p:cNvSpPr>
            <a:spLocks noChangeShapeType="1"/>
          </p:cNvSpPr>
          <p:nvPr/>
        </p:nvSpPr>
        <p:spPr bwMode="auto">
          <a:xfrm flipH="1">
            <a:off x="1979613" y="4809588"/>
            <a:ext cx="576262" cy="0"/>
          </a:xfrm>
          <a:prstGeom prst="line">
            <a:avLst/>
          </a:prstGeom>
          <a:noFill/>
          <a:ln w="57150">
            <a:solidFill>
              <a:srgbClr val="AC66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CH"/>
          </a:p>
        </p:txBody>
      </p:sp>
      <p:sp>
        <p:nvSpPr>
          <p:cNvPr id="861196" name="Text Box 12"/>
          <p:cNvSpPr txBox="1">
            <a:spLocks noChangeArrowheads="1"/>
          </p:cNvSpPr>
          <p:nvPr/>
        </p:nvSpPr>
        <p:spPr bwMode="auto">
          <a:xfrm>
            <a:off x="1017609" y="5017550"/>
            <a:ext cx="1276311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SzTx/>
              <a:buFont typeface="Wingdings" pitchFamily="2" charset="2"/>
              <a:buNone/>
            </a:pPr>
            <a:r>
              <a:rPr lang="fr-FR" sz="2000" dirty="0">
                <a:sym typeface="Wingdings 3" pitchFamily="18" charset="2"/>
              </a:rPr>
              <a:t> </a:t>
            </a:r>
            <a:r>
              <a:rPr lang="fr-FR" sz="2000" dirty="0" err="1">
                <a:sym typeface="Wingdings 3" pitchFamily="18" charset="2"/>
              </a:rPr>
              <a:t>rinforzo</a:t>
            </a:r>
            <a:endParaRPr lang="fr-FR" sz="2000" dirty="0">
              <a:sym typeface="Wingdings 3" pitchFamily="18" charset="2"/>
            </a:endParaRPr>
          </a:p>
        </p:txBody>
      </p:sp>
      <p:sp>
        <p:nvSpPr>
          <p:cNvPr id="861197" name="Line 13"/>
          <p:cNvSpPr>
            <a:spLocks noChangeShapeType="1"/>
          </p:cNvSpPr>
          <p:nvPr/>
        </p:nvSpPr>
        <p:spPr bwMode="auto">
          <a:xfrm flipH="1">
            <a:off x="3059113" y="4304763"/>
            <a:ext cx="576262" cy="0"/>
          </a:xfrm>
          <a:prstGeom prst="line">
            <a:avLst/>
          </a:prstGeom>
          <a:noFill/>
          <a:ln w="57150">
            <a:solidFill>
              <a:srgbClr val="AC66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CH"/>
          </a:p>
        </p:txBody>
      </p:sp>
      <p:sp>
        <p:nvSpPr>
          <p:cNvPr id="861198" name="Text Box 14"/>
          <p:cNvSpPr txBox="1">
            <a:spLocks noChangeArrowheads="1"/>
          </p:cNvSpPr>
          <p:nvPr/>
        </p:nvSpPr>
        <p:spPr bwMode="auto">
          <a:xfrm>
            <a:off x="2825258" y="3728500"/>
            <a:ext cx="3023585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SzTx/>
              <a:buFont typeface="Wingdings" pitchFamily="2" charset="2"/>
              <a:buNone/>
            </a:pPr>
            <a:r>
              <a:rPr lang="fr-FR" sz="2000" dirty="0">
                <a:sym typeface="Wingdings 3" pitchFamily="18" charset="2"/>
              </a:rPr>
              <a:t> </a:t>
            </a:r>
            <a:r>
              <a:rPr lang="fr-FR" sz="2000" dirty="0" err="1">
                <a:sym typeface="Wingdings 3" pitchFamily="18" charset="2"/>
              </a:rPr>
              <a:t>sindrome</a:t>
            </a:r>
            <a:r>
              <a:rPr lang="fr-FR" sz="2000" dirty="0">
                <a:sym typeface="Wingdings 3" pitchFamily="18" charset="2"/>
              </a:rPr>
              <a:t> da </a:t>
            </a:r>
            <a:r>
              <a:rPr lang="fr-FR" sz="2000" dirty="0" err="1">
                <a:sym typeface="Wingdings 3" pitchFamily="18" charset="2"/>
              </a:rPr>
              <a:t>astinenza</a:t>
            </a:r>
            <a:endParaRPr lang="fr-FR" sz="2000" dirty="0">
              <a:sym typeface="Wingdings 3" pitchFamily="18" charset="2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6938" y="620688"/>
            <a:ext cx="7595573" cy="83099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800" b="1" dirty="0">
                <a:solidFill>
                  <a:srgbClr val="7F7F7F"/>
                </a:solidFill>
              </a:rPr>
              <a:t>Impatto farmacocinetica</a:t>
            </a:r>
          </a:p>
        </p:txBody>
      </p:sp>
    </p:spTree>
    <p:extLst>
      <p:ext uri="{BB962C8B-B14F-4D97-AF65-F5344CB8AC3E}">
        <p14:creationId xmlns:p14="http://schemas.microsoft.com/office/powerpoint/2010/main" val="271734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6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6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195" grpId="0" animBg="1"/>
      <p:bldP spid="861196" grpId="0" animBg="1"/>
      <p:bldP spid="861197" grpId="0" animBg="1"/>
      <p:bldP spid="86119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26" name="Text Box 2"/>
          <p:cNvSpPr txBox="1">
            <a:spLocks noChangeArrowheads="1"/>
          </p:cNvSpPr>
          <p:nvPr/>
        </p:nvSpPr>
        <p:spPr bwMode="auto">
          <a:xfrm>
            <a:off x="944837" y="412205"/>
            <a:ext cx="8307683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eaLnBrk="1" hangingPunct="1">
              <a:defRPr sz="4400" b="1" spc="200">
                <a:solidFill>
                  <a:srgbClr val="468BB5"/>
                </a:solidFill>
                <a:latin typeface="Arial Narrow" pitchFamily="34" charset="0"/>
                <a:cs typeface="+mj-cs"/>
              </a:defRPr>
            </a:lvl1pPr>
            <a:lvl2pPr eaLnBrk="1" hangingPunct="1">
              <a:defRPr sz="3200" b="1">
                <a:latin typeface="Arial Narrow" pitchFamily="34" charset="0"/>
              </a:defRPr>
            </a:lvl2pPr>
            <a:lvl3pPr eaLnBrk="1" hangingPunct="1">
              <a:defRPr sz="3200" b="1">
                <a:latin typeface="Arial Narrow" pitchFamily="34" charset="0"/>
              </a:defRPr>
            </a:lvl3pPr>
            <a:lvl4pPr eaLnBrk="1" hangingPunct="1">
              <a:defRPr sz="3200" b="1">
                <a:latin typeface="Arial Narrow" pitchFamily="34" charset="0"/>
              </a:defRPr>
            </a:lvl4pPr>
            <a:lvl5pPr eaLnBrk="1" hangingPunct="1">
              <a:defRPr sz="3200" b="1">
                <a:latin typeface="Arial Narrow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latin typeface="Arial Narrow" pitchFamily="34" charset="0"/>
              </a:defRPr>
            </a:lvl9pPr>
          </a:lstStyle>
          <a:p>
            <a:r>
              <a:rPr lang="fr-CH" sz="4000" dirty="0" err="1"/>
              <a:t>Induzione</a:t>
            </a:r>
            <a:r>
              <a:rPr lang="fr-CH" sz="4000" dirty="0"/>
              <a:t> </a:t>
            </a:r>
            <a:r>
              <a:rPr lang="fr-CH" sz="3600" dirty="0"/>
              <a:t>addiction</a:t>
            </a:r>
            <a:r>
              <a:rPr lang="fr-CH" sz="4000" dirty="0"/>
              <a:t> </a:t>
            </a:r>
            <a:r>
              <a:rPr lang="fr-CH" sz="4000" dirty="0" err="1"/>
              <a:t>dipende</a:t>
            </a:r>
            <a:r>
              <a:rPr lang="fr-CH" sz="4000" dirty="0"/>
              <a:t> da...</a:t>
            </a:r>
            <a:endParaRPr lang="fr-CH" sz="4000" dirty="0">
              <a:sym typeface="Wingdings" pitchFamily="2" charset="2"/>
            </a:endParaRPr>
          </a:p>
        </p:txBody>
      </p:sp>
      <p:grpSp>
        <p:nvGrpSpPr>
          <p:cNvPr id="1537027" name="Group 3"/>
          <p:cNvGrpSpPr>
            <a:grpSpLocks/>
          </p:cNvGrpSpPr>
          <p:nvPr/>
        </p:nvGrpSpPr>
        <p:grpSpPr bwMode="auto">
          <a:xfrm>
            <a:off x="1279525" y="2147875"/>
            <a:ext cx="1866900" cy="1409700"/>
            <a:chOff x="806" y="1478"/>
            <a:chExt cx="1176" cy="888"/>
          </a:xfrm>
        </p:grpSpPr>
        <p:pic>
          <p:nvPicPr>
            <p:cNvPr id="1537028" name="Picture 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1478"/>
              <a:ext cx="505" cy="4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7029" name="Text Box 5"/>
            <p:cNvSpPr txBox="1">
              <a:spLocks noChangeArrowheads="1"/>
            </p:cNvSpPr>
            <p:nvPr/>
          </p:nvSpPr>
          <p:spPr bwMode="auto">
            <a:xfrm>
              <a:off x="806" y="1998"/>
              <a:ext cx="1176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 dirty="0" err="1"/>
                <a:t>capacità</a:t>
              </a:r>
              <a:r>
                <a:rPr lang="fr-CH" sz="1600" dirty="0"/>
                <a:t> di </a:t>
              </a:r>
              <a:r>
                <a:rPr lang="fr-CH" sz="1600" dirty="0" err="1"/>
                <a:t>attivare</a:t>
              </a:r>
              <a:r>
                <a:rPr lang="fr-CH" sz="1600" dirty="0"/>
                <a:t> VTA</a:t>
              </a:r>
            </a:p>
          </p:txBody>
        </p:sp>
      </p:grpSp>
      <p:grpSp>
        <p:nvGrpSpPr>
          <p:cNvPr id="1537030" name="Group 6"/>
          <p:cNvGrpSpPr>
            <a:grpSpLocks/>
          </p:cNvGrpSpPr>
          <p:nvPr/>
        </p:nvGrpSpPr>
        <p:grpSpPr bwMode="auto">
          <a:xfrm>
            <a:off x="3424238" y="2038338"/>
            <a:ext cx="2441575" cy="1519237"/>
            <a:chOff x="2157" y="1409"/>
            <a:chExt cx="1538" cy="957"/>
          </a:xfrm>
        </p:grpSpPr>
        <p:sp>
          <p:nvSpPr>
            <p:cNvPr id="1537031" name="Rectangle 7"/>
            <p:cNvSpPr>
              <a:spLocks noChangeArrowheads="1"/>
            </p:cNvSpPr>
            <p:nvPr/>
          </p:nvSpPr>
          <p:spPr bwMode="auto">
            <a:xfrm>
              <a:off x="2157" y="1998"/>
              <a:ext cx="1538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it-IT" sz="1600" dirty="0"/>
                <a:t>concentrazione di nicotina nel tabacco</a:t>
              </a:r>
            </a:p>
          </p:txBody>
        </p:sp>
        <p:pic>
          <p:nvPicPr>
            <p:cNvPr id="1537032" name="Picture 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" y="1409"/>
              <a:ext cx="473" cy="4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537033" name="Group 9"/>
          <p:cNvGrpSpPr>
            <a:grpSpLocks/>
          </p:cNvGrpSpPr>
          <p:nvPr/>
        </p:nvGrpSpPr>
        <p:grpSpPr bwMode="auto">
          <a:xfrm>
            <a:off x="6038849" y="1963727"/>
            <a:ext cx="1963738" cy="1381126"/>
            <a:chOff x="3804" y="1362"/>
            <a:chExt cx="1237" cy="870"/>
          </a:xfrm>
        </p:grpSpPr>
        <p:sp>
          <p:nvSpPr>
            <p:cNvPr id="1537034" name="Rectangle 10"/>
            <p:cNvSpPr>
              <a:spLocks noChangeArrowheads="1"/>
            </p:cNvSpPr>
            <p:nvPr/>
          </p:nvSpPr>
          <p:spPr bwMode="auto">
            <a:xfrm>
              <a:off x="3804" y="2019"/>
              <a:ext cx="1237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600" dirty="0" err="1"/>
                <a:t>tecnologia</a:t>
              </a:r>
              <a:r>
                <a:rPr lang="fr-CH" sz="1600" dirty="0"/>
                <a:t> </a:t>
              </a:r>
              <a:r>
                <a:rPr lang="fr-CH" sz="1600" dirty="0" err="1"/>
                <a:t>sigaretta</a:t>
              </a:r>
              <a:endParaRPr lang="fr-CH" sz="1600" dirty="0"/>
            </a:p>
          </p:txBody>
        </p:sp>
        <p:pic>
          <p:nvPicPr>
            <p:cNvPr id="1537035" name="Picture 1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" y="1362"/>
              <a:ext cx="617" cy="6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1537036" name="Text Box 12"/>
          <p:cNvSpPr txBox="1">
            <a:spLocks noChangeArrowheads="1"/>
          </p:cNvSpPr>
          <p:nvPr/>
        </p:nvSpPr>
        <p:spPr bwMode="auto">
          <a:xfrm rot="-5400000">
            <a:off x="-86997" y="2462753"/>
            <a:ext cx="154401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2800" b="1" dirty="0" err="1"/>
              <a:t>Nicotina</a:t>
            </a:r>
            <a:endParaRPr lang="fr-CH" sz="2800" b="1" dirty="0"/>
          </a:p>
        </p:txBody>
      </p:sp>
      <p:sp>
        <p:nvSpPr>
          <p:cNvPr id="1537037" name="Text Box 13"/>
          <p:cNvSpPr txBox="1">
            <a:spLocks noChangeArrowheads="1"/>
          </p:cNvSpPr>
          <p:nvPr/>
        </p:nvSpPr>
        <p:spPr bwMode="auto">
          <a:xfrm rot="-5400000">
            <a:off x="137319" y="4785507"/>
            <a:ext cx="1095375" cy="433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2800" b="1"/>
              <a:t>WoW</a:t>
            </a:r>
          </a:p>
        </p:txBody>
      </p:sp>
      <p:sp>
        <p:nvSpPr>
          <p:cNvPr id="1537038" name="Text Box 14"/>
          <p:cNvSpPr txBox="1">
            <a:spLocks noChangeArrowheads="1"/>
          </p:cNvSpPr>
          <p:nvPr/>
        </p:nvSpPr>
        <p:spPr bwMode="auto">
          <a:xfrm>
            <a:off x="1733550" y="5895963"/>
            <a:ext cx="103157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1800" dirty="0" err="1"/>
              <a:t>salienza</a:t>
            </a:r>
            <a:endParaRPr lang="fr-CH" dirty="0"/>
          </a:p>
        </p:txBody>
      </p:sp>
      <p:sp>
        <p:nvSpPr>
          <p:cNvPr id="1537039" name="Text Box 15"/>
          <p:cNvSpPr txBox="1">
            <a:spLocks noChangeArrowheads="1"/>
          </p:cNvSpPr>
          <p:nvPr/>
        </p:nvSpPr>
        <p:spPr bwMode="auto">
          <a:xfrm>
            <a:off x="4188812" y="5895963"/>
            <a:ext cx="96733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1800" dirty="0" err="1"/>
              <a:t>cinetica</a:t>
            </a:r>
            <a:endParaRPr lang="fr-CH" dirty="0"/>
          </a:p>
        </p:txBody>
      </p:sp>
      <p:sp>
        <p:nvSpPr>
          <p:cNvPr id="1537040" name="Text Box 16"/>
          <p:cNvSpPr txBox="1">
            <a:spLocks noChangeArrowheads="1"/>
          </p:cNvSpPr>
          <p:nvPr/>
        </p:nvSpPr>
        <p:spPr bwMode="auto">
          <a:xfrm>
            <a:off x="6633562" y="5895963"/>
            <a:ext cx="96733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1800" dirty="0" err="1"/>
              <a:t>cinetica</a:t>
            </a:r>
            <a:endParaRPr lang="fr-CH" dirty="0"/>
          </a:p>
        </p:txBody>
      </p:sp>
      <p:grpSp>
        <p:nvGrpSpPr>
          <p:cNvPr id="1537041" name="Group 17"/>
          <p:cNvGrpSpPr>
            <a:grpSpLocks/>
          </p:cNvGrpSpPr>
          <p:nvPr/>
        </p:nvGrpSpPr>
        <p:grpSpPr bwMode="auto">
          <a:xfrm>
            <a:off x="1117600" y="1462075"/>
            <a:ext cx="2303463" cy="2087563"/>
            <a:chOff x="704" y="1046"/>
            <a:chExt cx="1451" cy="1315"/>
          </a:xfrm>
        </p:grpSpPr>
        <p:sp>
          <p:nvSpPr>
            <p:cNvPr id="1537042" name="Text Box 18"/>
            <p:cNvSpPr txBox="1">
              <a:spLocks noChangeArrowheads="1"/>
            </p:cNvSpPr>
            <p:nvPr/>
          </p:nvSpPr>
          <p:spPr bwMode="auto">
            <a:xfrm>
              <a:off x="783" y="1046"/>
              <a:ext cx="122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800" dirty="0" err="1"/>
                <a:t>farmacodinamica</a:t>
              </a:r>
              <a:endParaRPr lang="fr-CH" dirty="0"/>
            </a:p>
          </p:txBody>
        </p:sp>
        <p:sp>
          <p:nvSpPr>
            <p:cNvPr id="1537043" name="Rectangle 19"/>
            <p:cNvSpPr>
              <a:spLocks noChangeArrowheads="1"/>
            </p:cNvSpPr>
            <p:nvPr/>
          </p:nvSpPr>
          <p:spPr bwMode="auto">
            <a:xfrm>
              <a:off x="704" y="1253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</p:grpSp>
      <p:grpSp>
        <p:nvGrpSpPr>
          <p:cNvPr id="1537044" name="Group 20"/>
          <p:cNvGrpSpPr>
            <a:grpSpLocks/>
          </p:cNvGrpSpPr>
          <p:nvPr/>
        </p:nvGrpSpPr>
        <p:grpSpPr bwMode="auto">
          <a:xfrm>
            <a:off x="3494088" y="1462075"/>
            <a:ext cx="2303462" cy="2087563"/>
            <a:chOff x="2201" y="1046"/>
            <a:chExt cx="1451" cy="1315"/>
          </a:xfrm>
        </p:grpSpPr>
        <p:sp>
          <p:nvSpPr>
            <p:cNvPr id="1537045" name="Text Box 21"/>
            <p:cNvSpPr txBox="1">
              <a:spLocks noChangeArrowheads="1"/>
            </p:cNvSpPr>
            <p:nvPr/>
          </p:nvSpPr>
          <p:spPr bwMode="auto">
            <a:xfrm>
              <a:off x="2358" y="1046"/>
              <a:ext cx="1135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800" dirty="0" err="1"/>
                <a:t>farmacocinetica</a:t>
              </a:r>
              <a:endParaRPr lang="fr-CH" dirty="0"/>
            </a:p>
          </p:txBody>
        </p:sp>
        <p:sp>
          <p:nvSpPr>
            <p:cNvPr id="1537046" name="Rectangle 22"/>
            <p:cNvSpPr>
              <a:spLocks noChangeArrowheads="1"/>
            </p:cNvSpPr>
            <p:nvPr/>
          </p:nvSpPr>
          <p:spPr bwMode="auto">
            <a:xfrm>
              <a:off x="2201" y="1253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</p:grpSp>
      <p:grpSp>
        <p:nvGrpSpPr>
          <p:cNvPr id="1537047" name="Group 23"/>
          <p:cNvGrpSpPr>
            <a:grpSpLocks/>
          </p:cNvGrpSpPr>
          <p:nvPr/>
        </p:nvGrpSpPr>
        <p:grpSpPr bwMode="auto">
          <a:xfrm>
            <a:off x="5867400" y="1462075"/>
            <a:ext cx="2303463" cy="2087563"/>
            <a:chOff x="3696" y="1046"/>
            <a:chExt cx="1451" cy="1315"/>
          </a:xfrm>
        </p:grpSpPr>
        <p:sp>
          <p:nvSpPr>
            <p:cNvPr id="1537048" name="Text Box 24"/>
            <p:cNvSpPr txBox="1">
              <a:spLocks noChangeArrowheads="1"/>
            </p:cNvSpPr>
            <p:nvPr/>
          </p:nvSpPr>
          <p:spPr bwMode="auto">
            <a:xfrm>
              <a:off x="3855" y="1046"/>
              <a:ext cx="1135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800" dirty="0" err="1"/>
                <a:t>farmacocinetica</a:t>
              </a:r>
              <a:endParaRPr lang="fr-CH" dirty="0"/>
            </a:p>
          </p:txBody>
        </p:sp>
        <p:sp>
          <p:nvSpPr>
            <p:cNvPr id="1537049" name="Rectangle 25"/>
            <p:cNvSpPr>
              <a:spLocks noChangeArrowheads="1"/>
            </p:cNvSpPr>
            <p:nvPr/>
          </p:nvSpPr>
          <p:spPr bwMode="auto">
            <a:xfrm>
              <a:off x="3696" y="1253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</p:grpSp>
      <p:grpSp>
        <p:nvGrpSpPr>
          <p:cNvPr id="1537050" name="Group 26"/>
          <p:cNvGrpSpPr>
            <a:grpSpLocks/>
          </p:cNvGrpSpPr>
          <p:nvPr/>
        </p:nvGrpSpPr>
        <p:grpSpPr bwMode="auto">
          <a:xfrm>
            <a:off x="1116013" y="3562340"/>
            <a:ext cx="2303462" cy="2260601"/>
            <a:chOff x="703" y="2369"/>
            <a:chExt cx="1451" cy="1424"/>
          </a:xfrm>
        </p:grpSpPr>
        <p:pic>
          <p:nvPicPr>
            <p:cNvPr id="1537051" name="Picture 2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3136"/>
              <a:ext cx="505" cy="4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7052" name="Text Box 28"/>
            <p:cNvSpPr txBox="1">
              <a:spLocks noChangeArrowheads="1"/>
            </p:cNvSpPr>
            <p:nvPr/>
          </p:nvSpPr>
          <p:spPr bwMode="auto">
            <a:xfrm>
              <a:off x="806" y="2763"/>
              <a:ext cx="1176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 dirty="0" err="1"/>
                <a:t>capacità</a:t>
              </a:r>
              <a:r>
                <a:rPr lang="fr-CH" sz="1600" dirty="0"/>
                <a:t> di </a:t>
              </a:r>
              <a:r>
                <a:rPr lang="fr-CH" sz="1600" dirty="0" err="1"/>
                <a:t>attivare</a:t>
              </a:r>
              <a:r>
                <a:rPr lang="fr-CH" sz="1600" dirty="0"/>
                <a:t> VTA</a:t>
              </a:r>
            </a:p>
          </p:txBody>
        </p:sp>
        <p:sp>
          <p:nvSpPr>
            <p:cNvPr id="1537053" name="Rectangle 29"/>
            <p:cNvSpPr>
              <a:spLocks noChangeArrowheads="1"/>
            </p:cNvSpPr>
            <p:nvPr/>
          </p:nvSpPr>
          <p:spPr bwMode="auto">
            <a:xfrm>
              <a:off x="703" y="2685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  <p:cxnSp>
          <p:nvCxnSpPr>
            <p:cNvPr id="1537054" name="AutoShape 30"/>
            <p:cNvCxnSpPr>
              <a:cxnSpLocks noChangeShapeType="1"/>
              <a:stCxn id="1537043" idx="2"/>
              <a:endCxn id="1537053" idx="0"/>
            </p:cNvCxnSpPr>
            <p:nvPr/>
          </p:nvCxnSpPr>
          <p:spPr bwMode="auto">
            <a:xfrm flipH="1">
              <a:off x="1428" y="2369"/>
              <a:ext cx="1" cy="3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1537055" name="Group 31"/>
          <p:cNvGrpSpPr>
            <a:grpSpLocks/>
          </p:cNvGrpSpPr>
          <p:nvPr/>
        </p:nvGrpSpPr>
        <p:grpSpPr bwMode="auto">
          <a:xfrm>
            <a:off x="3424238" y="3562340"/>
            <a:ext cx="2441575" cy="2260601"/>
            <a:chOff x="2157" y="2369"/>
            <a:chExt cx="1538" cy="1424"/>
          </a:xfrm>
        </p:grpSpPr>
        <p:pic>
          <p:nvPicPr>
            <p:cNvPr id="1537056" name="Picture 3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" y="3112"/>
              <a:ext cx="681" cy="5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7057" name="Rectangle 33"/>
            <p:cNvSpPr>
              <a:spLocks noChangeArrowheads="1"/>
            </p:cNvSpPr>
            <p:nvPr/>
          </p:nvSpPr>
          <p:spPr bwMode="auto">
            <a:xfrm>
              <a:off x="2157" y="2763"/>
              <a:ext cx="1538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 dirty="0" err="1"/>
                <a:t>disposizioni</a:t>
              </a:r>
              <a:endParaRPr lang="fr-CH" sz="1600" dirty="0"/>
            </a:p>
            <a:p>
              <a:pPr algn="ctr"/>
              <a:r>
                <a:rPr lang="fr-CH" sz="1600" dirty="0" err="1"/>
                <a:t>sofware</a:t>
              </a:r>
              <a:endParaRPr lang="fr-CH" sz="1600" dirty="0"/>
            </a:p>
          </p:txBody>
        </p:sp>
        <p:sp>
          <p:nvSpPr>
            <p:cNvPr id="1537058" name="Rectangle 34"/>
            <p:cNvSpPr>
              <a:spLocks noChangeArrowheads="1"/>
            </p:cNvSpPr>
            <p:nvPr/>
          </p:nvSpPr>
          <p:spPr bwMode="auto">
            <a:xfrm>
              <a:off x="2201" y="2685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  <p:cxnSp>
          <p:nvCxnSpPr>
            <p:cNvPr id="1537059" name="AutoShape 35"/>
            <p:cNvCxnSpPr>
              <a:cxnSpLocks noChangeShapeType="1"/>
              <a:stCxn id="1537046" idx="2"/>
              <a:endCxn id="1537058" idx="0"/>
            </p:cNvCxnSpPr>
            <p:nvPr/>
          </p:nvCxnSpPr>
          <p:spPr bwMode="auto">
            <a:xfrm>
              <a:off x="2926" y="2369"/>
              <a:ext cx="0" cy="3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1537060" name="Group 36"/>
          <p:cNvGrpSpPr>
            <a:grpSpLocks/>
          </p:cNvGrpSpPr>
          <p:nvPr/>
        </p:nvGrpSpPr>
        <p:grpSpPr bwMode="auto">
          <a:xfrm>
            <a:off x="5797550" y="3562340"/>
            <a:ext cx="2584450" cy="2260601"/>
            <a:chOff x="3652" y="2369"/>
            <a:chExt cx="1628" cy="1424"/>
          </a:xfrm>
        </p:grpSpPr>
        <p:pic>
          <p:nvPicPr>
            <p:cNvPr id="1537061" name="Picture 37" descr="Sans titre 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" y="3131"/>
              <a:ext cx="771" cy="461"/>
            </a:xfrm>
            <a:prstGeom prst="rect">
              <a:avLst/>
            </a:prstGeom>
            <a:noFill/>
          </p:spPr>
        </p:pic>
        <p:sp>
          <p:nvSpPr>
            <p:cNvPr id="1537062" name="Rectangle 38"/>
            <p:cNvSpPr>
              <a:spLocks noChangeArrowheads="1"/>
            </p:cNvSpPr>
            <p:nvPr/>
          </p:nvSpPr>
          <p:spPr bwMode="auto">
            <a:xfrm>
              <a:off x="3652" y="2763"/>
              <a:ext cx="1628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 dirty="0" err="1"/>
                <a:t>tecnologia</a:t>
              </a:r>
              <a:endParaRPr lang="fr-CH" sz="1600" dirty="0"/>
            </a:p>
            <a:p>
              <a:pPr algn="ctr"/>
              <a:r>
                <a:rPr lang="fr-CH" sz="1600" dirty="0" err="1"/>
                <a:t>informatica</a:t>
              </a:r>
              <a:endParaRPr lang="fr-CH" sz="1600" dirty="0"/>
            </a:p>
          </p:txBody>
        </p:sp>
        <p:sp>
          <p:nvSpPr>
            <p:cNvPr id="1537063" name="Rectangle 39"/>
            <p:cNvSpPr>
              <a:spLocks noChangeArrowheads="1"/>
            </p:cNvSpPr>
            <p:nvPr/>
          </p:nvSpPr>
          <p:spPr bwMode="auto">
            <a:xfrm>
              <a:off x="3696" y="2685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  <p:cxnSp>
          <p:nvCxnSpPr>
            <p:cNvPr id="1537064" name="AutoShape 40"/>
            <p:cNvCxnSpPr>
              <a:cxnSpLocks noChangeShapeType="1"/>
              <a:stCxn id="1537049" idx="2"/>
              <a:endCxn id="1537063" idx="0"/>
            </p:cNvCxnSpPr>
            <p:nvPr/>
          </p:nvCxnSpPr>
          <p:spPr bwMode="auto">
            <a:xfrm>
              <a:off x="4422" y="2369"/>
              <a:ext cx="0" cy="3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998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7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7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3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37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3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37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3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37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537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37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26" grpId="0"/>
      <p:bldP spid="1537036" grpId="0"/>
      <p:bldP spid="1537037" grpId="0"/>
      <p:bldP spid="1537038" grpId="0"/>
      <p:bldP spid="1537039" grpId="0"/>
      <p:bldP spid="153704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532" name="Text Box 4"/>
          <p:cNvSpPr txBox="1">
            <a:spLocks noChangeArrowheads="1"/>
          </p:cNvSpPr>
          <p:nvPr/>
        </p:nvSpPr>
        <p:spPr bwMode="auto">
          <a:xfrm>
            <a:off x="383618" y="692696"/>
            <a:ext cx="8201489" cy="83099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sz="4800" dirty="0" err="1"/>
              <a:t>Condizionamento</a:t>
            </a:r>
            <a:r>
              <a:rPr lang="fr-CH" sz="4800" dirty="0"/>
              <a:t> </a:t>
            </a:r>
            <a:r>
              <a:rPr lang="fr-CH" sz="4800" dirty="0" err="1"/>
              <a:t>operante</a:t>
            </a:r>
            <a:endParaRPr lang="fr-CH" sz="4800" dirty="0"/>
          </a:p>
        </p:txBody>
      </p:sp>
      <p:sp>
        <p:nvSpPr>
          <p:cNvPr id="1430533" name="Rectangle 5"/>
          <p:cNvSpPr>
            <a:spLocks noChangeArrowheads="1"/>
          </p:cNvSpPr>
          <p:nvPr/>
        </p:nvSpPr>
        <p:spPr bwMode="auto">
          <a:xfrm>
            <a:off x="1042988" y="3573463"/>
            <a:ext cx="3671887" cy="12988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 algn="l">
              <a:lnSpc>
                <a:spcPct val="140000"/>
              </a:lnSpc>
              <a:spcBef>
                <a:spcPct val="0"/>
              </a:spcBef>
              <a:buClr>
                <a:srgbClr val="EA81E9"/>
              </a:buClr>
              <a:buFont typeface="Arial"/>
              <a:buChar char="•"/>
            </a:pPr>
            <a:r>
              <a:rPr lang="it-IT" sz="1400" dirty="0"/>
              <a:t>comportamento desiderato rinforzato ogni volta che si verifica</a:t>
            </a:r>
          </a:p>
          <a:p>
            <a:pPr marL="285750" indent="-285750" algn="l">
              <a:lnSpc>
                <a:spcPct val="140000"/>
              </a:lnSpc>
              <a:spcBef>
                <a:spcPct val="0"/>
              </a:spcBef>
              <a:buClr>
                <a:srgbClr val="EA81E9"/>
              </a:buClr>
              <a:buFont typeface="Arial"/>
              <a:buChar char="•"/>
            </a:pPr>
            <a:r>
              <a:rPr lang="it-IT" sz="1400" dirty="0"/>
              <a:t>Apprendimento molto efficace nelle fasi iniziali</a:t>
            </a:r>
          </a:p>
        </p:txBody>
      </p:sp>
      <p:sp>
        <p:nvSpPr>
          <p:cNvPr id="1430534" name="Text Box 6"/>
          <p:cNvSpPr txBox="1">
            <a:spLocks noChangeArrowheads="1"/>
          </p:cNvSpPr>
          <p:nvPr/>
        </p:nvSpPr>
        <p:spPr bwMode="auto">
          <a:xfrm>
            <a:off x="1747053" y="2276475"/>
            <a:ext cx="2263761" cy="33855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2000" dirty="0" err="1"/>
              <a:t>Rinforzo</a:t>
            </a:r>
            <a:r>
              <a:rPr lang="fr-CH" sz="2000" dirty="0"/>
              <a:t> continuo</a:t>
            </a:r>
            <a:endParaRPr lang="fr-FR" sz="2000" dirty="0"/>
          </a:p>
        </p:txBody>
      </p:sp>
      <p:sp>
        <p:nvSpPr>
          <p:cNvPr id="1430535" name="Text Box 7"/>
          <p:cNvSpPr txBox="1">
            <a:spLocks noChangeArrowheads="1"/>
          </p:cNvSpPr>
          <p:nvPr/>
        </p:nvSpPr>
        <p:spPr bwMode="auto">
          <a:xfrm>
            <a:off x="5420355" y="2276475"/>
            <a:ext cx="2135521" cy="33855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2000" dirty="0" err="1"/>
              <a:t>Rinforzo</a:t>
            </a:r>
            <a:r>
              <a:rPr lang="fr-CH" sz="2000" dirty="0"/>
              <a:t> </a:t>
            </a:r>
            <a:r>
              <a:rPr lang="fr-CH" sz="2000" dirty="0" err="1"/>
              <a:t>parziale</a:t>
            </a:r>
            <a:endParaRPr lang="fr-FR" sz="2000" dirty="0"/>
          </a:p>
        </p:txBody>
      </p:sp>
      <p:cxnSp>
        <p:nvCxnSpPr>
          <p:cNvPr id="1430536" name="AutoShape 8"/>
          <p:cNvCxnSpPr>
            <a:cxnSpLocks noChangeShapeType="1"/>
            <a:stCxn id="1430534" idx="2"/>
            <a:endCxn id="1430533" idx="0"/>
          </p:cNvCxnSpPr>
          <p:nvPr/>
        </p:nvCxnSpPr>
        <p:spPr bwMode="auto">
          <a:xfrm rot="5400000">
            <a:off x="2399716" y="3094245"/>
            <a:ext cx="958434" cy="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430537" name="AutoShape 9"/>
          <p:cNvCxnSpPr>
            <a:cxnSpLocks noChangeShapeType="1"/>
            <a:stCxn id="1430534" idx="3"/>
            <a:endCxn id="1430535" idx="1"/>
          </p:cNvCxnSpPr>
          <p:nvPr/>
        </p:nvCxnSpPr>
        <p:spPr bwMode="auto">
          <a:xfrm>
            <a:off x="4010814" y="2445752"/>
            <a:ext cx="1409541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430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0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0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3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30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30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0532" grpId="0" animBg="1"/>
      <p:bldP spid="1430533" grpId="0" build="p"/>
      <p:bldP spid="1430534" grpId="0" animBg="1"/>
      <p:bldP spid="143053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556" name="Text Box 4"/>
          <p:cNvSpPr txBox="1">
            <a:spLocks noChangeArrowheads="1"/>
          </p:cNvSpPr>
          <p:nvPr/>
        </p:nvSpPr>
        <p:spPr bwMode="auto">
          <a:xfrm>
            <a:off x="901469" y="533936"/>
            <a:ext cx="7341062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 err="1"/>
              <a:t>Rinforzo</a:t>
            </a:r>
            <a:r>
              <a:rPr lang="fr-CH" dirty="0"/>
              <a:t> intermittente</a:t>
            </a:r>
          </a:p>
        </p:txBody>
      </p:sp>
      <p:sp>
        <p:nvSpPr>
          <p:cNvPr id="1431557" name="Rectangle 5"/>
          <p:cNvSpPr>
            <a:spLocks noChangeArrowheads="1"/>
          </p:cNvSpPr>
          <p:nvPr/>
        </p:nvSpPr>
        <p:spPr bwMode="auto">
          <a:xfrm>
            <a:off x="900113" y="1608352"/>
            <a:ext cx="7775575" cy="35148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400" dirty="0" err="1"/>
              <a:t>Risposta</a:t>
            </a:r>
            <a:r>
              <a:rPr lang="fr-CH" sz="2400" dirty="0"/>
              <a:t> </a:t>
            </a:r>
            <a:r>
              <a:rPr lang="fr-CH" sz="2400" dirty="0" err="1"/>
              <a:t>rinforzata</a:t>
            </a:r>
            <a:r>
              <a:rPr lang="fr-CH" sz="2400" dirty="0"/>
              <a:t> </a:t>
            </a:r>
            <a:r>
              <a:rPr lang="fr-CH" sz="2400" dirty="0" err="1"/>
              <a:t>soltanto</a:t>
            </a:r>
            <a:r>
              <a:rPr lang="fr-CH" sz="2400" dirty="0"/>
              <a:t> parte </a:t>
            </a:r>
            <a:r>
              <a:rPr lang="fr-CH" sz="2400" dirty="0" err="1"/>
              <a:t>del</a:t>
            </a:r>
            <a:r>
              <a:rPr lang="fr-CH" sz="2400" dirty="0"/>
              <a:t> tempo</a:t>
            </a:r>
          </a:p>
          <a:p>
            <a:pPr marL="800100" lvl="1" indent="-34290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programma a rapporto fisso,</a:t>
            </a:r>
          </a:p>
          <a:p>
            <a:pPr marL="800100" lvl="1" indent="-34290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programma a rapporto variabile</a:t>
            </a:r>
          </a:p>
          <a:p>
            <a:pPr marL="800100" lvl="1" indent="-34290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programma ad intervallo fisso</a:t>
            </a:r>
          </a:p>
          <a:p>
            <a:pPr marL="800100" lvl="1" indent="-34290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programma ad intervallo variabile</a:t>
            </a:r>
          </a:p>
          <a:p>
            <a:pPr marL="342900" indent="-342900">
              <a:lnSpc>
                <a:spcPct val="13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400" dirty="0"/>
              <a:t>Pur producendo un apprendimento più lento, risulta molto più resistente all'estinzione</a:t>
            </a:r>
          </a:p>
        </p:txBody>
      </p:sp>
    </p:spTree>
    <p:extLst>
      <p:ext uri="{BB962C8B-B14F-4D97-AF65-F5344CB8AC3E}">
        <p14:creationId xmlns:p14="http://schemas.microsoft.com/office/powerpoint/2010/main" val="343530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1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3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31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31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31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155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194" name="Group 194"/>
          <p:cNvGrpSpPr/>
          <p:nvPr/>
        </p:nvGrpSpPr>
        <p:grpSpPr>
          <a:xfrm>
            <a:off x="428595" y="2428867"/>
            <a:ext cx="1822142" cy="2488163"/>
            <a:chOff x="0" y="0"/>
            <a:chExt cx="1822140" cy="2488161"/>
          </a:xfrm>
        </p:grpSpPr>
        <p:pic>
          <p:nvPicPr>
            <p:cNvPr id="192" name="image31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22141" cy="22669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Shape 193"/>
            <p:cNvSpPr/>
            <p:nvPr/>
          </p:nvSpPr>
          <p:spPr>
            <a:xfrm>
              <a:off x="367279" y="2214578"/>
              <a:ext cx="1166032" cy="27358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Sacha Guitry </a:t>
              </a:r>
            </a:p>
          </p:txBody>
        </p:sp>
      </p:grpSp>
      <p:sp>
        <p:nvSpPr>
          <p:cNvPr id="195" name="Shape 195"/>
          <p:cNvSpPr/>
          <p:nvPr/>
        </p:nvSpPr>
        <p:spPr>
          <a:xfrm>
            <a:off x="2857487" y="3122609"/>
            <a:ext cx="4830119" cy="470968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marL="261938" indent="-261938" defTabSz="914400">
              <a:lnSpc>
                <a:spcPct val="200000"/>
              </a:lnSpc>
              <a:spcBef>
                <a:spcPts val="600"/>
              </a:spcBef>
              <a:buClr>
                <a:srgbClr val="D48A00"/>
              </a:buClr>
              <a:buFont typeface="Arial"/>
              <a:defRPr sz="2800" i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 i="0">
                <a:uFillTx/>
              </a:defRPr>
            </a:pPr>
            <a:r>
              <a:rPr sz="2800" i="1">
                <a:uFill>
                  <a:solidFill/>
                </a:uFill>
              </a:rPr>
              <a:t>Ne Suisse que si l'on s'en sert</a:t>
            </a:r>
          </a:p>
        </p:txBody>
      </p:sp>
    </p:spTree>
    <p:extLst>
      <p:ext uri="{BB962C8B-B14F-4D97-AF65-F5344CB8AC3E}">
        <p14:creationId xmlns:p14="http://schemas.microsoft.com/office/powerpoint/2010/main" val="271285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 advAuto="0"/>
      <p:bldP spid="195" grpId="0" animBg="1" advAuto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60" name="Text Box 4"/>
          <p:cNvSpPr txBox="1">
            <a:spLocks noChangeArrowheads="1"/>
          </p:cNvSpPr>
          <p:nvPr/>
        </p:nvSpPr>
        <p:spPr bwMode="auto">
          <a:xfrm>
            <a:off x="529129" y="403150"/>
            <a:ext cx="8146560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 err="1"/>
              <a:t>Programmi</a:t>
            </a:r>
            <a:r>
              <a:rPr lang="fr-CH" dirty="0"/>
              <a:t> </a:t>
            </a:r>
            <a:r>
              <a:rPr lang="fr-CH" dirty="0" err="1"/>
              <a:t>concatenati</a:t>
            </a:r>
            <a:endParaRPr lang="fr-CH" dirty="0"/>
          </a:p>
        </p:txBody>
      </p:sp>
      <p:sp>
        <p:nvSpPr>
          <p:cNvPr id="1453061" name="Rectangle 5"/>
          <p:cNvSpPr>
            <a:spLocks noChangeArrowheads="1"/>
          </p:cNvSpPr>
          <p:nvPr/>
        </p:nvSpPr>
        <p:spPr bwMode="auto">
          <a:xfrm>
            <a:off x="900113" y="2060575"/>
            <a:ext cx="7775575" cy="9002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 algn="l">
              <a:lnSpc>
                <a:spcPct val="150000"/>
              </a:lnSpc>
              <a:spcBef>
                <a:spcPct val="0"/>
              </a:spcBef>
              <a:buClr>
                <a:srgbClr val="EA81E9"/>
              </a:buClr>
              <a:buFont typeface="Arial"/>
              <a:buChar char="•"/>
            </a:pPr>
            <a:r>
              <a:rPr lang="fr-CH" sz="1800" dirty="0" err="1"/>
              <a:t>Stimolo</a:t>
            </a:r>
            <a:r>
              <a:rPr lang="fr-CH" sz="1800" dirty="0"/>
              <a:t> </a:t>
            </a:r>
            <a:r>
              <a:rPr lang="fr-CH" sz="1800" dirty="0" err="1"/>
              <a:t>indica</a:t>
            </a:r>
            <a:r>
              <a:rPr lang="fr-CH" sz="1800" dirty="0"/>
              <a:t> </a:t>
            </a:r>
            <a:r>
              <a:rPr lang="it-IT" sz="1800" dirty="0"/>
              <a:t>quando uno schema è stato compiuto </a:t>
            </a:r>
            <a:r>
              <a:rPr lang="fr-CH" sz="1800" dirty="0"/>
              <a:t>e il </a:t>
            </a:r>
            <a:r>
              <a:rPr lang="fr-CH" sz="1800" dirty="0" err="1"/>
              <a:t>prossimo</a:t>
            </a:r>
            <a:r>
              <a:rPr lang="fr-CH" sz="1800" dirty="0"/>
              <a:t> </a:t>
            </a:r>
            <a:r>
              <a:rPr lang="fr-CH" sz="1800" dirty="0" err="1"/>
              <a:t>inizia</a:t>
            </a:r>
            <a:endParaRPr lang="fr-CH" sz="1800" dirty="0"/>
          </a:p>
          <a:p>
            <a:pPr marL="285750" indent="-285750" algn="l">
              <a:lnSpc>
                <a:spcPct val="150000"/>
              </a:lnSpc>
              <a:spcBef>
                <a:spcPct val="0"/>
              </a:spcBef>
              <a:buClr>
                <a:srgbClr val="EA81E9"/>
              </a:buClr>
              <a:buFont typeface="Arial"/>
              <a:buChar char="•"/>
            </a:pPr>
            <a:r>
              <a:rPr lang="it-IT" sz="1800" dirty="0"/>
              <a:t>Implica concatenazione seriale di comportamenti distinti</a:t>
            </a:r>
          </a:p>
        </p:txBody>
      </p:sp>
      <p:pic>
        <p:nvPicPr>
          <p:cNvPr id="1453063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375" y="3710480"/>
            <a:ext cx="895350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453065" name="Rectangle 9"/>
          <p:cNvSpPr>
            <a:spLocks noChangeArrowheads="1"/>
          </p:cNvSpPr>
          <p:nvPr/>
        </p:nvSpPr>
        <p:spPr bwMode="auto">
          <a:xfrm>
            <a:off x="1044575" y="4221655"/>
            <a:ext cx="1374775" cy="3460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342900" indent="-342900"/>
            <a:r>
              <a:rPr lang="fr-CH" sz="2000" dirty="0" err="1"/>
              <a:t>Schema</a:t>
            </a:r>
            <a:r>
              <a:rPr lang="fr-CH" sz="2000" dirty="0"/>
              <a:t> 1</a:t>
            </a:r>
            <a:endParaRPr lang="fr-FR" sz="2000" dirty="0"/>
          </a:p>
        </p:txBody>
      </p:sp>
      <p:sp>
        <p:nvSpPr>
          <p:cNvPr id="1453066" name="Rectangle 10"/>
          <p:cNvSpPr>
            <a:spLocks noChangeArrowheads="1"/>
          </p:cNvSpPr>
          <p:nvPr/>
        </p:nvSpPr>
        <p:spPr bwMode="auto">
          <a:xfrm>
            <a:off x="6508750" y="4221655"/>
            <a:ext cx="1374775" cy="3460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342900" indent="-342900"/>
            <a:r>
              <a:rPr lang="fr-CH" sz="2000" dirty="0" err="1"/>
              <a:t>Schema</a:t>
            </a:r>
            <a:r>
              <a:rPr lang="fr-CH" sz="2000" dirty="0"/>
              <a:t> 2</a:t>
            </a:r>
            <a:endParaRPr lang="fr-FR" sz="2000" dirty="0"/>
          </a:p>
        </p:txBody>
      </p:sp>
      <p:sp>
        <p:nvSpPr>
          <p:cNvPr id="1453067" name="Text Box 11"/>
          <p:cNvSpPr txBox="1">
            <a:spLocks noChangeArrowheads="1"/>
          </p:cNvSpPr>
          <p:nvPr/>
        </p:nvSpPr>
        <p:spPr bwMode="auto">
          <a:xfrm>
            <a:off x="992826" y="4628055"/>
            <a:ext cx="1476686" cy="2400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1200" i="1" dirty="0" err="1"/>
              <a:t>Comportamento</a:t>
            </a:r>
            <a:r>
              <a:rPr lang="fr-CH" sz="1200" i="1" dirty="0"/>
              <a:t> 1</a:t>
            </a:r>
          </a:p>
        </p:txBody>
      </p:sp>
      <p:sp>
        <p:nvSpPr>
          <p:cNvPr id="1453068" name="Text Box 12"/>
          <p:cNvSpPr txBox="1">
            <a:spLocks noChangeArrowheads="1"/>
          </p:cNvSpPr>
          <p:nvPr/>
        </p:nvSpPr>
        <p:spPr bwMode="auto">
          <a:xfrm>
            <a:off x="6458588" y="4628055"/>
            <a:ext cx="1476686" cy="2400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1200" i="1" dirty="0" err="1"/>
              <a:t>Comportamento</a:t>
            </a:r>
            <a:r>
              <a:rPr lang="fr-CH" sz="1200" i="1" dirty="0"/>
              <a:t> 2</a:t>
            </a:r>
          </a:p>
        </p:txBody>
      </p:sp>
      <p:grpSp>
        <p:nvGrpSpPr>
          <p:cNvPr id="1453073" name="Group 17"/>
          <p:cNvGrpSpPr>
            <a:grpSpLocks/>
          </p:cNvGrpSpPr>
          <p:nvPr/>
        </p:nvGrpSpPr>
        <p:grpSpPr bwMode="auto">
          <a:xfrm>
            <a:off x="2419350" y="4395482"/>
            <a:ext cx="1597025" cy="290513"/>
            <a:chOff x="1524" y="2967"/>
            <a:chExt cx="1006" cy="183"/>
          </a:xfrm>
        </p:grpSpPr>
        <p:cxnSp>
          <p:nvCxnSpPr>
            <p:cNvPr id="1453069" name="AutoShape 13"/>
            <p:cNvCxnSpPr>
              <a:cxnSpLocks noChangeShapeType="1"/>
              <a:stCxn id="1453065" idx="3"/>
              <a:endCxn id="1453063" idx="1"/>
            </p:cNvCxnSpPr>
            <p:nvPr/>
          </p:nvCxnSpPr>
          <p:spPr bwMode="auto">
            <a:xfrm>
              <a:off x="1524" y="2967"/>
              <a:ext cx="100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sp>
          <p:nvSpPr>
            <p:cNvPr id="1453071" name="Text Box 15"/>
            <p:cNvSpPr txBox="1">
              <a:spLocks noChangeArrowheads="1"/>
            </p:cNvSpPr>
            <p:nvPr/>
          </p:nvSpPr>
          <p:spPr bwMode="auto">
            <a:xfrm>
              <a:off x="1777" y="2976"/>
              <a:ext cx="477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1200" b="1" dirty="0" err="1"/>
                <a:t>rinforzo</a:t>
              </a:r>
              <a:endParaRPr lang="fr-FR" sz="1200" b="1" dirty="0"/>
            </a:p>
          </p:txBody>
        </p:sp>
      </p:grpSp>
      <p:grpSp>
        <p:nvGrpSpPr>
          <p:cNvPr id="1453074" name="Group 18"/>
          <p:cNvGrpSpPr>
            <a:grpSpLocks/>
          </p:cNvGrpSpPr>
          <p:nvPr/>
        </p:nvGrpSpPr>
        <p:grpSpPr bwMode="auto">
          <a:xfrm>
            <a:off x="4886325" y="4316904"/>
            <a:ext cx="1622425" cy="461963"/>
            <a:chOff x="3078" y="2976"/>
            <a:chExt cx="1022" cy="291"/>
          </a:xfrm>
        </p:grpSpPr>
        <p:cxnSp>
          <p:nvCxnSpPr>
            <p:cNvPr id="1453070" name="AutoShape 14"/>
            <p:cNvCxnSpPr>
              <a:cxnSpLocks noChangeShapeType="1"/>
              <a:stCxn id="1453063" idx="3"/>
              <a:endCxn id="1453066" idx="1"/>
            </p:cNvCxnSpPr>
            <p:nvPr/>
          </p:nvCxnSpPr>
          <p:spPr bwMode="auto">
            <a:xfrm>
              <a:off x="3094" y="3025"/>
              <a:ext cx="100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453072" name="Text Box 16"/>
            <p:cNvSpPr txBox="1">
              <a:spLocks noChangeArrowheads="1"/>
            </p:cNvSpPr>
            <p:nvPr/>
          </p:nvSpPr>
          <p:spPr bwMode="auto">
            <a:xfrm>
              <a:off x="3078" y="2976"/>
              <a:ext cx="800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200" b="1" dirty="0" err="1"/>
                <a:t>stimolo</a:t>
              </a:r>
              <a:endParaRPr lang="fr-CH" sz="1200" b="1" dirty="0"/>
            </a:p>
            <a:p>
              <a:pPr marL="342900" indent="-342900" algn="ctr"/>
              <a:r>
                <a:rPr lang="fr-CH" sz="1200" b="1" dirty="0"/>
                <a:t> </a:t>
              </a:r>
              <a:r>
                <a:rPr lang="fr-CH" sz="1200" b="1" dirty="0" err="1"/>
                <a:t>discriminativo</a:t>
              </a:r>
              <a:endParaRPr lang="fr-CH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52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53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53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5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5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5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5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5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5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5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3060" grpId="0" animBg="1"/>
      <p:bldP spid="1453061" grpId="0" build="p"/>
      <p:bldP spid="1453065" grpId="0" animBg="1"/>
      <p:bldP spid="1453066" grpId="0" animBg="1"/>
      <p:bldP spid="1453067" grpId="0"/>
      <p:bldP spid="145306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668" name="Text Box 4"/>
          <p:cNvSpPr txBox="1">
            <a:spLocks noChangeArrowheads="1"/>
          </p:cNvSpPr>
          <p:nvPr/>
        </p:nvSpPr>
        <p:spPr bwMode="auto">
          <a:xfrm>
            <a:off x="900113" y="548680"/>
            <a:ext cx="7203765" cy="14465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sz="4400" dirty="0" err="1"/>
              <a:t>Programmi</a:t>
            </a:r>
            <a:r>
              <a:rPr lang="fr-CH" sz="4400" dirty="0"/>
              <a:t> </a:t>
            </a:r>
            <a:r>
              <a:rPr lang="fr-CH" sz="4400" dirty="0" err="1"/>
              <a:t>concatenati</a:t>
            </a:r>
            <a:r>
              <a:rPr lang="fr-CH" sz="4400" dirty="0"/>
              <a:t> in </a:t>
            </a:r>
            <a:r>
              <a:rPr lang="fr-CH" sz="4400" dirty="0" err="1"/>
              <a:t>WoW</a:t>
            </a:r>
            <a:endParaRPr lang="fr-CH" sz="4400" dirty="0"/>
          </a:p>
        </p:txBody>
      </p:sp>
      <p:grpSp>
        <p:nvGrpSpPr>
          <p:cNvPr id="1521699" name="Group 35"/>
          <p:cNvGrpSpPr>
            <a:grpSpLocks/>
          </p:cNvGrpSpPr>
          <p:nvPr/>
        </p:nvGrpSpPr>
        <p:grpSpPr bwMode="auto">
          <a:xfrm>
            <a:off x="107950" y="4008438"/>
            <a:ext cx="1385888" cy="1362075"/>
            <a:chOff x="283" y="2525"/>
            <a:chExt cx="873" cy="858"/>
          </a:xfrm>
        </p:grpSpPr>
        <p:sp>
          <p:nvSpPr>
            <p:cNvPr id="1521670" name="Rectangle 6"/>
            <p:cNvSpPr>
              <a:spLocks noChangeArrowheads="1"/>
            </p:cNvSpPr>
            <p:nvPr/>
          </p:nvSpPr>
          <p:spPr bwMode="auto">
            <a:xfrm>
              <a:off x="283" y="3053"/>
              <a:ext cx="87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fr-CH" sz="1400" dirty="0" err="1"/>
                <a:t>Acquisire</a:t>
              </a:r>
              <a:r>
                <a:rPr lang="fr-CH" sz="1400" dirty="0"/>
                <a:t> </a:t>
              </a:r>
              <a:r>
                <a:rPr lang="fr-CH" sz="1400" dirty="0" err="1"/>
                <a:t>metallo</a:t>
              </a:r>
              <a:endParaRPr lang="fr-CH" sz="1400" dirty="0"/>
            </a:p>
          </p:txBody>
        </p:sp>
        <p:pic>
          <p:nvPicPr>
            <p:cNvPr id="1521671" name="Picture 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2525"/>
              <a:ext cx="375" cy="4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521700" name="Group 36"/>
          <p:cNvGrpSpPr>
            <a:grpSpLocks/>
          </p:cNvGrpSpPr>
          <p:nvPr/>
        </p:nvGrpSpPr>
        <p:grpSpPr bwMode="auto">
          <a:xfrm>
            <a:off x="1154113" y="3017838"/>
            <a:ext cx="1852612" cy="1316037"/>
            <a:chOff x="942" y="1901"/>
            <a:chExt cx="1167" cy="829"/>
          </a:xfrm>
        </p:grpSpPr>
        <p:sp>
          <p:nvSpPr>
            <p:cNvPr id="1521672" name="Text Box 8"/>
            <p:cNvSpPr txBox="1">
              <a:spLocks noChangeArrowheads="1"/>
            </p:cNvSpPr>
            <p:nvPr/>
          </p:nvSpPr>
          <p:spPr bwMode="auto">
            <a:xfrm>
              <a:off x="1157" y="1901"/>
              <a:ext cx="952" cy="1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200" dirty="0" err="1"/>
                <a:t>Punti</a:t>
              </a:r>
              <a:r>
                <a:rPr lang="fr-CH" sz="1200" dirty="0"/>
                <a:t> di </a:t>
              </a:r>
              <a:r>
                <a:rPr lang="fr-CH" sz="1200" dirty="0" err="1"/>
                <a:t>esperienza</a:t>
              </a:r>
              <a:endParaRPr lang="fr-CH" sz="1200" dirty="0"/>
            </a:p>
          </p:txBody>
        </p:sp>
        <p:cxnSp>
          <p:nvCxnSpPr>
            <p:cNvPr id="1521673" name="AutoShape 9"/>
            <p:cNvCxnSpPr>
              <a:cxnSpLocks noChangeShapeType="1"/>
              <a:endCxn id="1521672" idx="2"/>
            </p:cNvCxnSpPr>
            <p:nvPr/>
          </p:nvCxnSpPr>
          <p:spPr bwMode="auto">
            <a:xfrm flipV="1">
              <a:off x="942" y="2143"/>
              <a:ext cx="691" cy="587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521703" name="Group 39"/>
          <p:cNvGrpSpPr>
            <a:grpSpLocks/>
          </p:cNvGrpSpPr>
          <p:nvPr/>
        </p:nvGrpSpPr>
        <p:grpSpPr bwMode="auto">
          <a:xfrm>
            <a:off x="3151188" y="3213100"/>
            <a:ext cx="1511300" cy="1120775"/>
            <a:chOff x="2200" y="2024"/>
            <a:chExt cx="952" cy="706"/>
          </a:xfrm>
        </p:grpSpPr>
        <p:sp>
          <p:nvSpPr>
            <p:cNvPr id="1521676" name="Text Box 12"/>
            <p:cNvSpPr txBox="1">
              <a:spLocks noChangeArrowheads="1"/>
            </p:cNvSpPr>
            <p:nvPr/>
          </p:nvSpPr>
          <p:spPr bwMode="auto">
            <a:xfrm>
              <a:off x="2200" y="2024"/>
              <a:ext cx="952" cy="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200" dirty="0" err="1"/>
                <a:t>Ricompensa</a:t>
              </a:r>
              <a:endParaRPr lang="fr-FR" sz="1200" dirty="0"/>
            </a:p>
          </p:txBody>
        </p:sp>
        <p:cxnSp>
          <p:nvCxnSpPr>
            <p:cNvPr id="1521677" name="AutoShape 13"/>
            <p:cNvCxnSpPr>
              <a:cxnSpLocks noChangeShapeType="1"/>
              <a:endCxn id="1521676" idx="2"/>
            </p:cNvCxnSpPr>
            <p:nvPr/>
          </p:nvCxnSpPr>
          <p:spPr bwMode="auto">
            <a:xfrm flipV="1">
              <a:off x="2244" y="2174"/>
              <a:ext cx="432" cy="556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521702" name="Group 38"/>
          <p:cNvGrpSpPr>
            <a:grpSpLocks/>
          </p:cNvGrpSpPr>
          <p:nvPr/>
        </p:nvGrpSpPr>
        <p:grpSpPr bwMode="auto">
          <a:xfrm>
            <a:off x="1638300" y="3860800"/>
            <a:ext cx="2087563" cy="1316038"/>
            <a:chOff x="1247" y="2432"/>
            <a:chExt cx="1315" cy="829"/>
          </a:xfrm>
        </p:grpSpPr>
        <p:pic>
          <p:nvPicPr>
            <p:cNvPr id="1521674" name="Picture 1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4" y="2432"/>
              <a:ext cx="680" cy="5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21675" name="Rectangle 11"/>
            <p:cNvSpPr>
              <a:spLocks noChangeArrowheads="1"/>
            </p:cNvSpPr>
            <p:nvPr/>
          </p:nvSpPr>
          <p:spPr bwMode="auto">
            <a:xfrm>
              <a:off x="1247" y="3067"/>
              <a:ext cx="1315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400" dirty="0" err="1"/>
                <a:t>portarla</a:t>
              </a:r>
              <a:r>
                <a:rPr lang="fr-CH" sz="1400" dirty="0"/>
                <a:t> al </a:t>
              </a:r>
              <a:r>
                <a:rPr lang="fr-CH" sz="1400" dirty="0" err="1"/>
                <a:t>fabbro</a:t>
              </a:r>
              <a:endParaRPr lang="fr-CH" sz="1400" dirty="0"/>
            </a:p>
          </p:txBody>
        </p:sp>
      </p:grpSp>
      <p:cxnSp>
        <p:nvCxnSpPr>
          <p:cNvPr id="1521678" name="AutoShape 14"/>
          <p:cNvCxnSpPr>
            <a:cxnSpLocks noChangeShapeType="1"/>
          </p:cNvCxnSpPr>
          <p:nvPr/>
        </p:nvCxnSpPr>
        <p:spPr bwMode="auto">
          <a:xfrm>
            <a:off x="1154113" y="4333875"/>
            <a:ext cx="9874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1521704" name="Group 40"/>
          <p:cNvGrpSpPr>
            <a:grpSpLocks/>
          </p:cNvGrpSpPr>
          <p:nvPr/>
        </p:nvGrpSpPr>
        <p:grpSpPr bwMode="auto">
          <a:xfrm>
            <a:off x="4086225" y="3792538"/>
            <a:ext cx="2016125" cy="1600200"/>
            <a:chOff x="2789" y="2389"/>
            <a:chExt cx="1270" cy="1008"/>
          </a:xfrm>
        </p:grpSpPr>
        <p:sp>
          <p:nvSpPr>
            <p:cNvPr id="1521684" name="Rectangle 20"/>
            <p:cNvSpPr>
              <a:spLocks noChangeArrowheads="1"/>
            </p:cNvSpPr>
            <p:nvPr/>
          </p:nvSpPr>
          <p:spPr bwMode="auto">
            <a:xfrm>
              <a:off x="2789" y="3067"/>
              <a:ext cx="1270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it-IT" sz="1400" dirty="0"/>
                <a:t>usare la spada per combattere mostro</a:t>
              </a:r>
            </a:p>
          </p:txBody>
        </p:sp>
        <p:grpSp>
          <p:nvGrpSpPr>
            <p:cNvPr id="1521693" name="Group 29"/>
            <p:cNvGrpSpPr>
              <a:grpSpLocks/>
            </p:cNvGrpSpPr>
            <p:nvPr/>
          </p:nvGrpSpPr>
          <p:grpSpPr bwMode="auto">
            <a:xfrm>
              <a:off x="2880" y="2389"/>
              <a:ext cx="1043" cy="681"/>
              <a:chOff x="3016" y="2389"/>
              <a:chExt cx="1043" cy="681"/>
            </a:xfrm>
          </p:grpSpPr>
          <p:pic>
            <p:nvPicPr>
              <p:cNvPr id="1521682" name="Picture 18" descr="World of Warcraft Paladin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4" y="2662"/>
                <a:ext cx="245" cy="408"/>
              </a:xfrm>
              <a:prstGeom prst="rect">
                <a:avLst/>
              </a:prstGeom>
              <a:noFill/>
            </p:spPr>
          </p:pic>
          <p:pic>
            <p:nvPicPr>
              <p:cNvPr id="1521687" name="Picture 2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016" y="2389"/>
                <a:ext cx="771" cy="6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1521706" name="Group 42"/>
          <p:cNvGrpSpPr>
            <a:grpSpLocks/>
          </p:cNvGrpSpPr>
          <p:nvPr/>
        </p:nvGrpSpPr>
        <p:grpSpPr bwMode="auto">
          <a:xfrm>
            <a:off x="6607175" y="4041776"/>
            <a:ext cx="1439863" cy="1350963"/>
            <a:chOff x="4377" y="2546"/>
            <a:chExt cx="907" cy="851"/>
          </a:xfrm>
        </p:grpSpPr>
        <p:sp>
          <p:nvSpPr>
            <p:cNvPr id="1521685" name="Rectangle 21"/>
            <p:cNvSpPr>
              <a:spLocks noChangeArrowheads="1"/>
            </p:cNvSpPr>
            <p:nvPr/>
          </p:nvSpPr>
          <p:spPr bwMode="auto">
            <a:xfrm>
              <a:off x="4377" y="3067"/>
              <a:ext cx="907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it-IT" sz="1400" dirty="0"/>
                <a:t>Portare la testa del mostro al re</a:t>
              </a:r>
            </a:p>
          </p:txBody>
        </p:sp>
        <p:pic>
          <p:nvPicPr>
            <p:cNvPr id="1521689" name="Picture 2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9" y="2546"/>
              <a:ext cx="342" cy="3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1521692" name="AutoShape 28"/>
          <p:cNvCxnSpPr>
            <a:cxnSpLocks noChangeShapeType="1"/>
          </p:cNvCxnSpPr>
          <p:nvPr/>
        </p:nvCxnSpPr>
        <p:spPr bwMode="auto">
          <a:xfrm flipV="1">
            <a:off x="3221038" y="4329113"/>
            <a:ext cx="1011237" cy="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521694" name="AutoShape 30"/>
          <p:cNvCxnSpPr>
            <a:cxnSpLocks noChangeShapeType="1"/>
          </p:cNvCxnSpPr>
          <p:nvPr/>
        </p:nvCxnSpPr>
        <p:spPr bwMode="auto">
          <a:xfrm>
            <a:off x="5991225" y="4332288"/>
            <a:ext cx="93662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1521705" name="Group 41"/>
          <p:cNvGrpSpPr>
            <a:grpSpLocks/>
          </p:cNvGrpSpPr>
          <p:nvPr/>
        </p:nvGrpSpPr>
        <p:grpSpPr bwMode="auto">
          <a:xfrm>
            <a:off x="5670550" y="3213100"/>
            <a:ext cx="1511300" cy="1069975"/>
            <a:chOff x="3787" y="2024"/>
            <a:chExt cx="952" cy="674"/>
          </a:xfrm>
        </p:grpSpPr>
        <p:sp>
          <p:nvSpPr>
            <p:cNvPr id="1521680" name="Text Box 16"/>
            <p:cNvSpPr txBox="1">
              <a:spLocks noChangeArrowheads="1"/>
            </p:cNvSpPr>
            <p:nvPr/>
          </p:nvSpPr>
          <p:spPr bwMode="auto">
            <a:xfrm>
              <a:off x="3787" y="2024"/>
              <a:ext cx="952" cy="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200" dirty="0" err="1"/>
                <a:t>Ricompensa</a:t>
              </a:r>
              <a:endParaRPr lang="fr-FR" sz="1200" dirty="0"/>
            </a:p>
          </p:txBody>
        </p:sp>
        <p:cxnSp>
          <p:nvCxnSpPr>
            <p:cNvPr id="1521696" name="AutoShape 32"/>
            <p:cNvCxnSpPr>
              <a:cxnSpLocks noChangeShapeType="1"/>
              <a:endCxn id="1521680" idx="2"/>
            </p:cNvCxnSpPr>
            <p:nvPr/>
          </p:nvCxnSpPr>
          <p:spPr bwMode="auto">
            <a:xfrm flipV="1">
              <a:off x="3923" y="2174"/>
              <a:ext cx="340" cy="524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521709" name="Group 45"/>
          <p:cNvGrpSpPr>
            <a:grpSpLocks/>
          </p:cNvGrpSpPr>
          <p:nvPr/>
        </p:nvGrpSpPr>
        <p:grpSpPr bwMode="auto">
          <a:xfrm>
            <a:off x="7470775" y="2060575"/>
            <a:ext cx="1565275" cy="2273300"/>
            <a:chOff x="4706" y="1298"/>
            <a:chExt cx="986" cy="1432"/>
          </a:xfrm>
        </p:grpSpPr>
        <p:sp>
          <p:nvSpPr>
            <p:cNvPr id="1521686" name="Rectangle 22"/>
            <p:cNvSpPr>
              <a:spLocks noChangeArrowheads="1"/>
            </p:cNvSpPr>
            <p:nvPr/>
          </p:nvSpPr>
          <p:spPr bwMode="auto">
            <a:xfrm>
              <a:off x="4740" y="1298"/>
              <a:ext cx="952" cy="3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200" dirty="0" err="1"/>
                <a:t>Oggetto</a:t>
              </a:r>
              <a:endParaRPr lang="fr-CH" sz="1200" dirty="0"/>
            </a:p>
            <a:p>
              <a:r>
                <a:rPr lang="fr-CH" sz="1200" dirty="0" err="1"/>
                <a:t>particolarment</a:t>
              </a:r>
              <a:r>
                <a:rPr lang="fr-CH" sz="1200" dirty="0"/>
                <a:t> </a:t>
              </a:r>
              <a:r>
                <a:rPr lang="fr-CH" sz="1200" dirty="0" err="1"/>
                <a:t>prezioso</a:t>
              </a:r>
              <a:endParaRPr lang="fr-CH" sz="1200" dirty="0"/>
            </a:p>
          </p:txBody>
        </p:sp>
        <p:cxnSp>
          <p:nvCxnSpPr>
            <p:cNvPr id="1521697" name="AutoShape 33"/>
            <p:cNvCxnSpPr>
              <a:cxnSpLocks noChangeShapeType="1"/>
              <a:endCxn id="1521686" idx="2"/>
            </p:cNvCxnSpPr>
            <p:nvPr/>
          </p:nvCxnSpPr>
          <p:spPr bwMode="auto">
            <a:xfrm flipV="1">
              <a:off x="4706" y="1655"/>
              <a:ext cx="510" cy="1075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615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2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2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2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2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2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2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2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2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2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2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2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166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84" name="Text Box 4"/>
          <p:cNvSpPr txBox="1">
            <a:spLocks noChangeArrowheads="1"/>
          </p:cNvSpPr>
          <p:nvPr/>
        </p:nvSpPr>
        <p:spPr bwMode="auto">
          <a:xfrm>
            <a:off x="900113" y="260648"/>
            <a:ext cx="7704335" cy="132343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en-US" sz="4000" dirty="0">
                <a:sym typeface="Wingdings" pitchFamily="2" charset="2"/>
              </a:rPr>
              <a:t>Differential reinforcement </a:t>
            </a:r>
          </a:p>
          <a:p>
            <a:r>
              <a:rPr lang="en-US" sz="4000" dirty="0">
                <a:sym typeface="Wingdings" pitchFamily="2" charset="2"/>
              </a:rPr>
              <a:t>of high rates (DRH)</a:t>
            </a:r>
            <a:endParaRPr lang="fr-CH" sz="4000" dirty="0">
              <a:sym typeface="Wingdings" pitchFamily="2" charset="2"/>
            </a:endParaRPr>
          </a:p>
        </p:txBody>
      </p:sp>
      <p:sp>
        <p:nvSpPr>
          <p:cNvPr id="1454085" name="Rectangle 5"/>
          <p:cNvSpPr>
            <a:spLocks noChangeArrowheads="1"/>
          </p:cNvSpPr>
          <p:nvPr/>
        </p:nvSpPr>
        <p:spPr bwMode="auto">
          <a:xfrm>
            <a:off x="900113" y="1844824"/>
            <a:ext cx="7775575" cy="37723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140000"/>
              </a:lnSpc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800" dirty="0"/>
              <a:t>Rinforzo secondo la frequenza della risposta</a:t>
            </a:r>
          </a:p>
          <a:p>
            <a:pPr marL="457200" indent="-457200">
              <a:lnSpc>
                <a:spcPct val="140000"/>
              </a:lnSpc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800" dirty="0">
                <a:sym typeface="Wingdings 3" pitchFamily="18" charset="2"/>
              </a:rPr>
              <a:t>  alto </a:t>
            </a:r>
            <a:r>
              <a:rPr lang="fr-CH" sz="2800" dirty="0" err="1">
                <a:sym typeface="Wingdings 3" pitchFamily="18" charset="2"/>
              </a:rPr>
              <a:t>tasso</a:t>
            </a:r>
            <a:r>
              <a:rPr lang="fr-CH" sz="2800" dirty="0">
                <a:sym typeface="Wingdings 3" pitchFamily="18" charset="2"/>
              </a:rPr>
              <a:t> di </a:t>
            </a:r>
            <a:r>
              <a:rPr lang="fr-CH" sz="2800" dirty="0" err="1">
                <a:sym typeface="Wingdings 3" pitchFamily="18" charset="2"/>
              </a:rPr>
              <a:t>risposta</a:t>
            </a:r>
            <a:r>
              <a:rPr lang="fr-CH" sz="2800" dirty="0">
                <a:sym typeface="Wingdings 3" pitchFamily="18" charset="2"/>
              </a:rPr>
              <a:t> </a:t>
            </a:r>
          </a:p>
          <a:p>
            <a:pPr marL="457200" indent="-457200">
              <a:lnSpc>
                <a:spcPct val="140000"/>
              </a:lnSpc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800" dirty="0">
                <a:sym typeface="Wingdings 3" pitchFamily="18" charset="2"/>
              </a:rPr>
              <a:t>~ </a:t>
            </a:r>
            <a:r>
              <a:rPr lang="fr-CH" sz="2800" dirty="0"/>
              <a:t>programma </a:t>
            </a:r>
            <a:r>
              <a:rPr lang="fr-CH" sz="2800" dirty="0" err="1"/>
              <a:t>intervallo</a:t>
            </a:r>
            <a:endParaRPr lang="fr-CH" sz="2800" dirty="0"/>
          </a:p>
          <a:p>
            <a:pPr marL="914400" lvl="1" indent="-457200">
              <a:lnSpc>
                <a:spcPct val="140000"/>
              </a:lnSpc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2800" dirty="0"/>
              <a:t>Ma numero minimo di risposte richiesto durante l'intervallo</a:t>
            </a:r>
          </a:p>
        </p:txBody>
      </p:sp>
    </p:spTree>
    <p:extLst>
      <p:ext uri="{BB962C8B-B14F-4D97-AF65-F5344CB8AC3E}">
        <p14:creationId xmlns:p14="http://schemas.microsoft.com/office/powerpoint/2010/main" val="33966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54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54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54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085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692" name="Text Box 4"/>
          <p:cNvSpPr txBox="1">
            <a:spLocks noChangeArrowheads="1"/>
          </p:cNvSpPr>
          <p:nvPr/>
        </p:nvSpPr>
        <p:spPr bwMode="auto">
          <a:xfrm>
            <a:off x="900113" y="476672"/>
            <a:ext cx="7720012" cy="83099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sz="4800" dirty="0">
                <a:sym typeface="Wingdings" pitchFamily="2" charset="2"/>
              </a:rPr>
              <a:t>DRH nel WoW (esempio)</a:t>
            </a:r>
          </a:p>
        </p:txBody>
      </p:sp>
      <p:grpSp>
        <p:nvGrpSpPr>
          <p:cNvPr id="1522717" name="Group 29"/>
          <p:cNvGrpSpPr>
            <a:grpSpLocks/>
          </p:cNvGrpSpPr>
          <p:nvPr/>
        </p:nvGrpSpPr>
        <p:grpSpPr bwMode="auto">
          <a:xfrm>
            <a:off x="1755775" y="3098250"/>
            <a:ext cx="2239963" cy="265113"/>
            <a:chOff x="1106" y="2160"/>
            <a:chExt cx="1411" cy="167"/>
          </a:xfrm>
        </p:grpSpPr>
        <p:cxnSp>
          <p:nvCxnSpPr>
            <p:cNvPr id="1522700" name="AutoShape 12"/>
            <p:cNvCxnSpPr>
              <a:cxnSpLocks noChangeShapeType="1"/>
            </p:cNvCxnSpPr>
            <p:nvPr/>
          </p:nvCxnSpPr>
          <p:spPr bwMode="auto">
            <a:xfrm>
              <a:off x="1106" y="2311"/>
              <a:ext cx="141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522701" name="Rectangle 13"/>
            <p:cNvSpPr>
              <a:spLocks noChangeArrowheads="1"/>
            </p:cNvSpPr>
            <p:nvPr/>
          </p:nvSpPr>
          <p:spPr bwMode="auto">
            <a:xfrm>
              <a:off x="1196" y="2160"/>
              <a:ext cx="1314" cy="1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400" dirty="0" err="1"/>
                <a:t>ristabilisce</a:t>
              </a:r>
              <a:r>
                <a:rPr lang="fr-CH" sz="1400" dirty="0"/>
                <a:t> </a:t>
              </a:r>
              <a:r>
                <a:rPr lang="fr-CH" sz="1400" dirty="0" err="1"/>
                <a:t>punti</a:t>
              </a:r>
              <a:r>
                <a:rPr lang="fr-CH" sz="1400" dirty="0"/>
                <a:t> </a:t>
              </a:r>
              <a:r>
                <a:rPr lang="fr-CH" sz="1400" dirty="0" err="1"/>
                <a:t>salute</a:t>
              </a:r>
              <a:endParaRPr lang="fr-CH" sz="1400" dirty="0"/>
            </a:p>
          </p:txBody>
        </p:sp>
      </p:grpSp>
      <p:grpSp>
        <p:nvGrpSpPr>
          <p:cNvPr id="1522718" name="Group 30"/>
          <p:cNvGrpSpPr>
            <a:grpSpLocks/>
          </p:cNvGrpSpPr>
          <p:nvPr/>
        </p:nvGrpSpPr>
        <p:grpSpPr bwMode="auto">
          <a:xfrm>
            <a:off x="4965700" y="3098250"/>
            <a:ext cx="1693863" cy="265113"/>
            <a:chOff x="3128" y="2160"/>
            <a:chExt cx="1067" cy="167"/>
          </a:xfrm>
        </p:grpSpPr>
        <p:sp>
          <p:nvSpPr>
            <p:cNvPr id="1522704" name="Text Box 16"/>
            <p:cNvSpPr txBox="1">
              <a:spLocks noChangeArrowheads="1"/>
            </p:cNvSpPr>
            <p:nvPr/>
          </p:nvSpPr>
          <p:spPr bwMode="auto">
            <a:xfrm>
              <a:off x="3312" y="2160"/>
              <a:ext cx="608" cy="1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400" dirty="0"/>
                <a:t>combatte</a:t>
              </a:r>
            </a:p>
          </p:txBody>
        </p:sp>
        <p:cxnSp>
          <p:nvCxnSpPr>
            <p:cNvPr id="1522702" name="AutoShape 14"/>
            <p:cNvCxnSpPr>
              <a:cxnSpLocks noChangeShapeType="1"/>
            </p:cNvCxnSpPr>
            <p:nvPr/>
          </p:nvCxnSpPr>
          <p:spPr bwMode="auto">
            <a:xfrm>
              <a:off x="3128" y="2311"/>
              <a:ext cx="1067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2" name="Gruppierung 1"/>
          <p:cNvGrpSpPr/>
          <p:nvPr/>
        </p:nvGrpSpPr>
        <p:grpSpPr>
          <a:xfrm>
            <a:off x="4481513" y="1945725"/>
            <a:ext cx="2251076" cy="1081088"/>
            <a:chOff x="4481513" y="2276475"/>
            <a:chExt cx="2251076" cy="1081088"/>
          </a:xfrm>
        </p:grpSpPr>
        <p:sp>
          <p:nvSpPr>
            <p:cNvPr id="1522705" name="Text Box 17"/>
            <p:cNvSpPr txBox="1">
              <a:spLocks noChangeArrowheads="1"/>
            </p:cNvSpPr>
            <p:nvPr/>
          </p:nvSpPr>
          <p:spPr bwMode="auto">
            <a:xfrm>
              <a:off x="5337685" y="2276475"/>
              <a:ext cx="846707" cy="4801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400" dirty="0" err="1"/>
                <a:t>lesioni</a:t>
              </a:r>
              <a:endParaRPr lang="fr-CH" sz="1400" dirty="0"/>
            </a:p>
            <a:p>
              <a:r>
                <a:rPr lang="fr-CH" sz="1400" dirty="0" err="1"/>
                <a:t>costanti</a:t>
              </a:r>
              <a:endParaRPr lang="fr-FR" sz="1400" dirty="0"/>
            </a:p>
          </p:txBody>
        </p:sp>
        <p:cxnSp>
          <p:nvCxnSpPr>
            <p:cNvPr id="1522706" name="AutoShape 18"/>
            <p:cNvCxnSpPr>
              <a:cxnSpLocks noChangeShapeType="1"/>
              <a:endCxn id="1522705" idx="3"/>
            </p:cNvCxnSpPr>
            <p:nvPr/>
          </p:nvCxnSpPr>
          <p:spPr bwMode="auto">
            <a:xfrm rot="10800000">
              <a:off x="6302376" y="2514600"/>
              <a:ext cx="430213" cy="842963"/>
            </a:xfrm>
            <a:prstGeom prst="curvedConnector3">
              <a:avLst>
                <a:gd name="adj1" fmla="val 4981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1522707" name="AutoShape 19"/>
            <p:cNvCxnSpPr>
              <a:cxnSpLocks noChangeShapeType="1"/>
              <a:stCxn id="1522705" idx="1"/>
            </p:cNvCxnSpPr>
            <p:nvPr/>
          </p:nvCxnSpPr>
          <p:spPr bwMode="auto">
            <a:xfrm rot="10800000" flipV="1">
              <a:off x="4481513" y="2514600"/>
              <a:ext cx="738188" cy="627063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522720" name="Group 32"/>
          <p:cNvGrpSpPr>
            <a:grpSpLocks/>
          </p:cNvGrpSpPr>
          <p:nvPr/>
        </p:nvGrpSpPr>
        <p:grpSpPr bwMode="auto">
          <a:xfrm>
            <a:off x="2124075" y="3387180"/>
            <a:ext cx="1511300" cy="1362076"/>
            <a:chOff x="1338" y="2342"/>
            <a:chExt cx="952" cy="858"/>
          </a:xfrm>
        </p:grpSpPr>
        <p:sp>
          <p:nvSpPr>
            <p:cNvPr id="1522709" name="Text Box 21"/>
            <p:cNvSpPr txBox="1">
              <a:spLocks noChangeArrowheads="1"/>
            </p:cNvSpPr>
            <p:nvPr/>
          </p:nvSpPr>
          <p:spPr bwMode="auto">
            <a:xfrm>
              <a:off x="1338" y="2816"/>
              <a:ext cx="952" cy="3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400" dirty="0" err="1"/>
                <a:t>Incantesimi</a:t>
              </a:r>
              <a:r>
                <a:rPr lang="fr-CH" sz="1400" dirty="0"/>
                <a:t> « si </a:t>
              </a:r>
              <a:r>
                <a:rPr lang="fr-CH" sz="1400" dirty="0" err="1"/>
                <a:t>raffredano</a:t>
              </a:r>
              <a:r>
                <a:rPr lang="fr-CH" sz="1400" dirty="0"/>
                <a:t>  » in </a:t>
              </a:r>
              <a:r>
                <a:rPr lang="fr-CH" sz="1400" dirty="0" err="1"/>
                <a:t>pochi</a:t>
              </a:r>
              <a:r>
                <a:rPr lang="fr-CH" sz="1400" dirty="0"/>
                <a:t> </a:t>
              </a:r>
              <a:r>
                <a:rPr lang="fr-CH" sz="1400" dirty="0" err="1"/>
                <a:t>secondi</a:t>
              </a:r>
              <a:endParaRPr lang="fr-FR" sz="1400" dirty="0"/>
            </a:p>
          </p:txBody>
        </p:sp>
        <p:cxnSp>
          <p:nvCxnSpPr>
            <p:cNvPr id="1522710" name="AutoShape 22"/>
            <p:cNvCxnSpPr>
              <a:cxnSpLocks noChangeShapeType="1"/>
              <a:endCxn id="1522709" idx="0"/>
            </p:cNvCxnSpPr>
            <p:nvPr/>
          </p:nvCxnSpPr>
          <p:spPr bwMode="auto">
            <a:xfrm rot="5400000">
              <a:off x="1577" y="2578"/>
              <a:ext cx="474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grpSp>
        <p:nvGrpSpPr>
          <p:cNvPr id="1522714" name="Group 26"/>
          <p:cNvGrpSpPr>
            <a:grpSpLocks/>
          </p:cNvGrpSpPr>
          <p:nvPr/>
        </p:nvGrpSpPr>
        <p:grpSpPr bwMode="auto">
          <a:xfrm>
            <a:off x="974726" y="2868064"/>
            <a:ext cx="814388" cy="1262063"/>
            <a:chOff x="614" y="2015"/>
            <a:chExt cx="513" cy="795"/>
          </a:xfrm>
        </p:grpSpPr>
        <p:pic>
          <p:nvPicPr>
            <p:cNvPr id="1522694" name="Picture 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" y="2015"/>
              <a:ext cx="378" cy="5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22711" name="Text Box 23"/>
            <p:cNvSpPr txBox="1">
              <a:spLocks noChangeArrowheads="1"/>
            </p:cNvSpPr>
            <p:nvPr/>
          </p:nvSpPr>
          <p:spPr bwMode="auto">
            <a:xfrm>
              <a:off x="614" y="2659"/>
              <a:ext cx="513" cy="1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200" dirty="0" err="1"/>
                <a:t>guaritore</a:t>
              </a:r>
              <a:endParaRPr lang="fr-CH" sz="1200" dirty="0"/>
            </a:p>
          </p:txBody>
        </p:sp>
      </p:grpSp>
      <p:grpSp>
        <p:nvGrpSpPr>
          <p:cNvPr id="1522715" name="Group 27"/>
          <p:cNvGrpSpPr>
            <a:grpSpLocks/>
          </p:cNvGrpSpPr>
          <p:nvPr/>
        </p:nvGrpSpPr>
        <p:grpSpPr bwMode="auto">
          <a:xfrm>
            <a:off x="3995738" y="2810914"/>
            <a:ext cx="969962" cy="1319213"/>
            <a:chOff x="2517" y="1979"/>
            <a:chExt cx="611" cy="831"/>
          </a:xfrm>
        </p:grpSpPr>
        <p:pic>
          <p:nvPicPr>
            <p:cNvPr id="1522698" name="Picture 1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1979"/>
              <a:ext cx="611" cy="6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22712" name="Text Box 24"/>
            <p:cNvSpPr txBox="1">
              <a:spLocks noChangeArrowheads="1"/>
            </p:cNvSpPr>
            <p:nvPr/>
          </p:nvSpPr>
          <p:spPr bwMode="auto">
            <a:xfrm>
              <a:off x="2533" y="2659"/>
              <a:ext cx="512" cy="1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200" dirty="0" err="1"/>
                <a:t>guerriero</a:t>
              </a:r>
              <a:endParaRPr lang="fr-CH" sz="1200" dirty="0"/>
            </a:p>
          </p:txBody>
        </p:sp>
      </p:grpSp>
      <p:grpSp>
        <p:nvGrpSpPr>
          <p:cNvPr id="1522716" name="Group 28"/>
          <p:cNvGrpSpPr>
            <a:grpSpLocks/>
          </p:cNvGrpSpPr>
          <p:nvPr/>
        </p:nvGrpSpPr>
        <p:grpSpPr bwMode="auto">
          <a:xfrm>
            <a:off x="6732588" y="2060026"/>
            <a:ext cx="1887537" cy="2192338"/>
            <a:chOff x="4241" y="1506"/>
            <a:chExt cx="1189" cy="1381"/>
          </a:xfrm>
        </p:grpSpPr>
        <p:pic>
          <p:nvPicPr>
            <p:cNvPr id="1522699" name="Picture 1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1506"/>
              <a:ext cx="1189" cy="12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22713" name="Text Box 25"/>
            <p:cNvSpPr txBox="1">
              <a:spLocks noChangeArrowheads="1"/>
            </p:cNvSpPr>
            <p:nvPr/>
          </p:nvSpPr>
          <p:spPr bwMode="auto">
            <a:xfrm>
              <a:off x="4528" y="2736"/>
              <a:ext cx="429" cy="1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200" dirty="0" err="1"/>
                <a:t>mostro</a:t>
              </a:r>
              <a:endParaRPr lang="fr-CH" sz="1200" dirty="0"/>
            </a:p>
          </p:txBody>
        </p:sp>
      </p:grpSp>
      <p:sp>
        <p:nvSpPr>
          <p:cNvPr id="1522722" name="Oval 34"/>
          <p:cNvSpPr>
            <a:spLocks noChangeArrowheads="1"/>
          </p:cNvSpPr>
          <p:nvPr/>
        </p:nvSpPr>
        <p:spPr bwMode="auto">
          <a:xfrm>
            <a:off x="684213" y="2018750"/>
            <a:ext cx="3671887" cy="3024188"/>
          </a:xfrm>
          <a:prstGeom prst="ellipse">
            <a:avLst/>
          </a:prstGeom>
          <a:noFill/>
          <a:ln w="57150" algn="ctr">
            <a:solidFill>
              <a:srgbClr val="8A2514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CH"/>
          </a:p>
        </p:txBody>
      </p:sp>
      <p:sp>
        <p:nvSpPr>
          <p:cNvPr id="1522723" name="Text Box 35"/>
          <p:cNvSpPr txBox="1">
            <a:spLocks noChangeArrowheads="1"/>
          </p:cNvSpPr>
          <p:nvPr/>
        </p:nvSpPr>
        <p:spPr bwMode="auto">
          <a:xfrm>
            <a:off x="4294188" y="5073100"/>
            <a:ext cx="1136650" cy="531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3600" b="1">
                <a:solidFill>
                  <a:srgbClr val="8A2514"/>
                </a:solidFill>
              </a:rPr>
              <a:t>DRH</a:t>
            </a:r>
            <a:endParaRPr lang="fr-FR" sz="3600" b="1">
              <a:solidFill>
                <a:srgbClr val="8A2514"/>
              </a:solidFill>
            </a:endParaRPr>
          </a:p>
        </p:txBody>
      </p:sp>
      <p:cxnSp>
        <p:nvCxnSpPr>
          <p:cNvPr id="1522724" name="AutoShape 36"/>
          <p:cNvCxnSpPr>
            <a:cxnSpLocks noChangeShapeType="1"/>
            <a:stCxn id="1522722" idx="5"/>
            <a:endCxn id="1522723" idx="0"/>
          </p:cNvCxnSpPr>
          <p:nvPr/>
        </p:nvCxnSpPr>
        <p:spPr bwMode="auto">
          <a:xfrm>
            <a:off x="3817938" y="4628600"/>
            <a:ext cx="1044575" cy="444500"/>
          </a:xfrm>
          <a:prstGeom prst="straightConnector1">
            <a:avLst/>
          </a:prstGeom>
          <a:noFill/>
          <a:ln w="38100">
            <a:solidFill>
              <a:srgbClr val="8A2514"/>
            </a:solidFill>
            <a:round/>
            <a:headEnd/>
            <a:tailEnd/>
          </a:ln>
          <a:effectLst/>
        </p:spPr>
      </p:cxnSp>
    </p:spTree>
    <p:extLst>
      <p:ext uri="{BB962C8B-B14F-4D97-AF65-F5344CB8AC3E}">
        <p14:creationId xmlns:p14="http://schemas.microsoft.com/office/powerpoint/2010/main" val="37427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2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2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2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2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2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22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22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22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22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22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22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2692" grpId="0" animBg="1"/>
      <p:bldP spid="1522722" grpId="0" animBg="1"/>
      <p:bldP spid="152272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3538" name="Picture 2" descr="pong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9400"/>
            <a:ext cx="9396413" cy="6154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84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62" name="Picture 2" descr="Virtua%20Tennis0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09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5586" name="Picture 2" descr="36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794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7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260648"/>
            <a:ext cx="2160588" cy="11160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547269" name="Text Box 5"/>
          <p:cNvSpPr txBox="1">
            <a:spLocks noChangeArrowheads="1"/>
          </p:cNvSpPr>
          <p:nvPr/>
        </p:nvSpPr>
        <p:spPr bwMode="auto">
          <a:xfrm>
            <a:off x="3563938" y="452735"/>
            <a:ext cx="4875660" cy="9233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5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de-CH"/>
              <a:t>Take home</a:t>
            </a:r>
          </a:p>
        </p:txBody>
      </p:sp>
      <p:sp>
        <p:nvSpPr>
          <p:cNvPr id="1547270" name="Rectangle 6"/>
          <p:cNvSpPr>
            <a:spLocks noChangeArrowheads="1"/>
          </p:cNvSpPr>
          <p:nvPr/>
        </p:nvSpPr>
        <p:spPr bwMode="auto">
          <a:xfrm>
            <a:off x="900113" y="1844824"/>
            <a:ext cx="7920037" cy="324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160000"/>
              </a:lnSpc>
              <a:buClr>
                <a:srgbClr val="EA81E9"/>
              </a:buClr>
              <a:buFont typeface="Arial"/>
              <a:buChar char="•"/>
            </a:pPr>
            <a:r>
              <a:rPr lang="fr-CH" sz="2400" dirty="0">
                <a:latin typeface="Arial" charset="0"/>
              </a:rPr>
              <a:t>Fattori che inducono addiction in Internet</a:t>
            </a:r>
          </a:p>
          <a:p>
            <a:pPr marL="800100" lvl="1" indent="-342900" algn="l">
              <a:lnSpc>
                <a:spcPct val="160000"/>
              </a:lnSpc>
              <a:buClr>
                <a:srgbClr val="EA81E9"/>
              </a:buClr>
              <a:buFont typeface="Arial"/>
              <a:buChar char="•"/>
            </a:pPr>
            <a:r>
              <a:rPr lang="fr-CH" sz="2400" dirty="0">
                <a:latin typeface="Arial" charset="0"/>
              </a:rPr>
              <a:t>Stimoli salienti</a:t>
            </a:r>
          </a:p>
          <a:p>
            <a:pPr marL="800100" lvl="1" indent="-342900" algn="l">
              <a:lnSpc>
                <a:spcPct val="160000"/>
              </a:lnSpc>
              <a:buClr>
                <a:srgbClr val="EA81E9"/>
              </a:buClr>
              <a:buFont typeface="Arial"/>
              <a:buChar char="•"/>
            </a:pPr>
            <a:r>
              <a:rPr lang="fr-CH" sz="2400" dirty="0" err="1">
                <a:latin typeface="Arial" charset="0"/>
              </a:rPr>
              <a:t>Programmi</a:t>
            </a:r>
            <a:r>
              <a:rPr lang="fr-CH" sz="2400" dirty="0">
                <a:latin typeface="Arial" charset="0"/>
              </a:rPr>
              <a:t> di </a:t>
            </a:r>
            <a:r>
              <a:rPr lang="fr-CH" sz="2400" dirty="0" err="1">
                <a:latin typeface="Arial" charset="0"/>
              </a:rPr>
              <a:t>condizionamento</a:t>
            </a:r>
            <a:r>
              <a:rPr lang="fr-CH" sz="2400" dirty="0">
                <a:latin typeface="Arial" charset="0"/>
              </a:rPr>
              <a:t> </a:t>
            </a:r>
            <a:r>
              <a:rPr lang="fr-CH" sz="2400" dirty="0" err="1">
                <a:latin typeface="Arial" charset="0"/>
              </a:rPr>
              <a:t>operante</a:t>
            </a:r>
            <a:endParaRPr lang="fr-CH" sz="2400" dirty="0">
              <a:latin typeface="Arial" charset="0"/>
            </a:endParaRPr>
          </a:p>
          <a:p>
            <a:pPr marL="800100" lvl="1" indent="-342900" algn="l">
              <a:lnSpc>
                <a:spcPct val="160000"/>
              </a:lnSpc>
              <a:buClr>
                <a:srgbClr val="EA81E9"/>
              </a:buClr>
              <a:buFont typeface="Arial"/>
              <a:buChar char="•"/>
            </a:pPr>
            <a:r>
              <a:rPr lang="fr-CH" sz="2400" dirty="0" err="1">
                <a:latin typeface="Arial" charset="0"/>
                <a:sym typeface="Wingdings 3" pitchFamily="18" charset="2"/>
              </a:rPr>
              <a:t>Progressi</a:t>
            </a:r>
            <a:r>
              <a:rPr lang="fr-CH" sz="2400" dirty="0">
                <a:latin typeface="Arial" charset="0"/>
                <a:sym typeface="Wingdings 3" pitchFamily="18" charset="2"/>
              </a:rPr>
              <a:t> </a:t>
            </a:r>
            <a:r>
              <a:rPr lang="fr-CH" sz="2400" dirty="0" err="1">
                <a:latin typeface="Arial" charset="0"/>
                <a:sym typeface="Wingdings 3" pitchFamily="18" charset="2"/>
              </a:rPr>
              <a:t>tecnologici</a:t>
            </a:r>
            <a:r>
              <a:rPr lang="fr-CH" sz="2400" dirty="0">
                <a:latin typeface="Arial" charset="0"/>
                <a:sym typeface="Wingdings 3" pitchFamily="18" charset="2"/>
              </a:rPr>
              <a:t>  </a:t>
            </a:r>
            <a:r>
              <a:rPr lang="fr-CH" sz="2400" dirty="0" err="1">
                <a:latin typeface="Arial" charset="0"/>
                <a:sym typeface="Wingdings 3" pitchFamily="18" charset="2"/>
              </a:rPr>
              <a:t>Disponibilità</a:t>
            </a:r>
            <a:r>
              <a:rPr lang="fr-CH" sz="2400" dirty="0">
                <a:latin typeface="Arial" charset="0"/>
                <a:sym typeface="Wingdings 3" pitchFamily="18" charset="2"/>
              </a:rPr>
              <a:t> e </a:t>
            </a:r>
            <a:r>
              <a:rPr lang="fr-CH" sz="2400" dirty="0" err="1">
                <a:latin typeface="Arial" charset="0"/>
                <a:sym typeface="Wingdings 3" pitchFamily="18" charset="2"/>
              </a:rPr>
              <a:t>applicabilità</a:t>
            </a:r>
            <a:endParaRPr lang="fr-CH" sz="2400" dirty="0">
              <a:latin typeface="Arial" charset="0"/>
              <a:sym typeface="Wingdings 3" pitchFamily="18" charset="2"/>
            </a:endParaRPr>
          </a:p>
          <a:p>
            <a:pPr marL="342900" indent="-342900" algn="l">
              <a:lnSpc>
                <a:spcPct val="160000"/>
              </a:lnSpc>
              <a:buClr>
                <a:srgbClr val="EA81E9"/>
              </a:buClr>
              <a:buFont typeface="Arial"/>
              <a:buChar char="•"/>
            </a:pPr>
            <a:r>
              <a:rPr lang="it-IT" sz="2400" dirty="0">
                <a:latin typeface="Arial" charset="0"/>
                <a:sym typeface="Wingdings 3" pitchFamily="18" charset="2"/>
              </a:rPr>
              <a:t>Conclusione: vecchi prodotti, nuovi vettori</a:t>
            </a:r>
          </a:p>
        </p:txBody>
      </p:sp>
    </p:spTree>
    <p:extLst>
      <p:ext uri="{BB962C8B-B14F-4D97-AF65-F5344CB8AC3E}">
        <p14:creationId xmlns:p14="http://schemas.microsoft.com/office/powerpoint/2010/main" val="149909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81" y="2081213"/>
            <a:ext cx="7456619" cy="3447524"/>
          </a:xfrm>
        </p:spPr>
        <p:txBody>
          <a:bodyPr/>
          <a:lstStyle/>
          <a:p>
            <a:pPr marL="285750" indent="-285750">
              <a:buClr>
                <a:srgbClr val="FF6AD8"/>
              </a:buClr>
              <a:buFont typeface="Arial"/>
              <a:buChar char="•"/>
            </a:pPr>
            <a:r>
              <a:rPr lang="fr-CH" sz="2400" noProof="0" dirty="0">
                <a:solidFill>
                  <a:srgbClr val="FF6AD8"/>
                </a:solidFill>
                <a:hlinkClick r:id="rId2"/>
              </a:rPr>
              <a:t>http://addictohug.ch/</a:t>
            </a:r>
          </a:p>
          <a:p>
            <a:pPr marL="285750" indent="-285750">
              <a:buClr>
                <a:srgbClr val="FF6AD8"/>
              </a:buClr>
              <a:buFont typeface="Arial"/>
              <a:buChar char="•"/>
            </a:pPr>
            <a:r>
              <a:rPr lang="fr-CH" sz="2400" noProof="0" dirty="0">
                <a:solidFill>
                  <a:srgbClr val="FF6AD8"/>
                </a:solidFill>
                <a:hlinkClick r:id="rId2"/>
              </a:rPr>
              <a:t>https://www.facebook.com/addictologieHUG/</a:t>
            </a:r>
            <a:endParaRPr lang="fr-CH" sz="2400" noProof="0" dirty="0">
              <a:solidFill>
                <a:srgbClr val="FF6AD8"/>
              </a:solidFill>
            </a:endParaRPr>
          </a:p>
          <a:p>
            <a:pPr marL="285750" indent="-285750">
              <a:buClr>
                <a:srgbClr val="FF6AD8"/>
              </a:buClr>
              <a:buFont typeface="Arial"/>
              <a:buChar char="•"/>
            </a:pPr>
            <a:r>
              <a:rPr lang="fr-CH" sz="2400" noProof="0" dirty="0">
                <a:solidFill>
                  <a:srgbClr val="FF6AD8"/>
                </a:solidFill>
                <a:hlinkClick r:id="rId3"/>
              </a:rPr>
              <a:t>http://www.hug-ge.ch/addictologie</a:t>
            </a:r>
            <a:endParaRPr lang="fr-CH" sz="2400" noProof="0" dirty="0">
              <a:solidFill>
                <a:srgbClr val="FF6AD8"/>
              </a:solidFill>
            </a:endParaRPr>
          </a:p>
          <a:p>
            <a:pPr marL="285750" indent="-285750">
              <a:buClr>
                <a:srgbClr val="FF6AD8"/>
              </a:buClr>
              <a:buFont typeface="Arial"/>
              <a:buChar char="•"/>
            </a:pPr>
            <a:endParaRPr lang="fr-CH" sz="2400" noProof="0" dirty="0"/>
          </a:p>
          <a:p>
            <a:pPr marL="285750" indent="-285750">
              <a:buClr>
                <a:srgbClr val="FF6AD8"/>
              </a:buClr>
              <a:buFont typeface="Arial"/>
              <a:buChar char="•"/>
            </a:pPr>
            <a:endParaRPr lang="fr-CH" sz="2400" noProof="0" dirty="0"/>
          </a:p>
          <a:p>
            <a:pPr marL="285750" indent="-285750">
              <a:buClr>
                <a:srgbClr val="FF6AD8"/>
              </a:buClr>
              <a:buFont typeface="Arial"/>
              <a:buChar char="•"/>
            </a:pPr>
            <a:endParaRPr lang="fr-CH" sz="2400" noProof="0" dirty="0"/>
          </a:p>
          <a:p>
            <a:pPr marL="285750" indent="-285750">
              <a:buClr>
                <a:srgbClr val="FF6AD8"/>
              </a:buClr>
              <a:buFont typeface="Arial"/>
              <a:buChar char="•"/>
            </a:pPr>
            <a:endParaRPr lang="fr-CH" sz="2400" noProof="0" dirty="0"/>
          </a:p>
          <a:p>
            <a:pPr marL="285750" indent="-285750">
              <a:buClr>
                <a:srgbClr val="FF6AD8"/>
              </a:buClr>
              <a:buFont typeface="Arial"/>
              <a:buChar char="•"/>
            </a:pPr>
            <a:endParaRPr lang="fr-CH" sz="2400" noProof="0" dirty="0"/>
          </a:p>
          <a:p>
            <a:pPr marL="285750" indent="-285750">
              <a:buClr>
                <a:srgbClr val="FF6AD8"/>
              </a:buClr>
              <a:buFont typeface="Arial"/>
              <a:buChar char="•"/>
            </a:pPr>
            <a:endParaRPr lang="fr-CH" sz="2400" noProof="0" dirty="0"/>
          </a:p>
          <a:p>
            <a:pPr marL="285750" indent="-285750">
              <a:buClr>
                <a:srgbClr val="FF6AD8"/>
              </a:buClr>
              <a:buFont typeface="Arial"/>
              <a:buChar char="•"/>
            </a:pPr>
            <a:endParaRPr lang="fr-CH" sz="2400" noProof="0" dirty="0"/>
          </a:p>
          <a:p>
            <a:pPr marL="285750" indent="-285750">
              <a:buClr>
                <a:srgbClr val="FF6AD8"/>
              </a:buClr>
              <a:buFont typeface="Arial"/>
              <a:buChar char="•"/>
            </a:pPr>
            <a:endParaRPr lang="fr-CH" sz="2400" noProof="0" dirty="0"/>
          </a:p>
          <a:p>
            <a:pPr marL="285750" indent="-285750">
              <a:buClr>
                <a:srgbClr val="FF6AD8"/>
              </a:buClr>
              <a:buFont typeface="Arial"/>
              <a:buChar char="•"/>
            </a:pPr>
            <a:endParaRPr lang="fr-CH" sz="2400" noProof="0" dirty="0"/>
          </a:p>
        </p:txBody>
      </p:sp>
    </p:spTree>
    <p:extLst>
      <p:ext uri="{BB962C8B-B14F-4D97-AF65-F5344CB8AC3E}">
        <p14:creationId xmlns:p14="http://schemas.microsoft.com/office/powerpoint/2010/main" val="1838185569"/>
      </p:ext>
    </p:extLst>
  </p:cSld>
  <p:clrMapOvr>
    <a:masterClrMapping/>
  </p:clrMapOvr>
  <p:transition spd="slow">
    <p:pull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grpSp>
        <p:nvGrpSpPr>
          <p:cNvPr id="203" name="Group 203"/>
          <p:cNvGrpSpPr/>
          <p:nvPr/>
        </p:nvGrpSpPr>
        <p:grpSpPr>
          <a:xfrm>
            <a:off x="714347" y="1785925"/>
            <a:ext cx="3352171" cy="3088731"/>
            <a:chOff x="0" y="0"/>
            <a:chExt cx="3352169" cy="3088729"/>
          </a:xfrm>
        </p:grpSpPr>
        <p:pic>
          <p:nvPicPr>
            <p:cNvPr id="201" name="image32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352169" cy="28479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2" name="Shape 202"/>
            <p:cNvSpPr/>
            <p:nvPr/>
          </p:nvSpPr>
          <p:spPr>
            <a:xfrm>
              <a:off x="361242" y="2786082"/>
              <a:ext cx="2340283" cy="302647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90000"/>
                </a:lnSpc>
                <a:spcBef>
                  <a:spcPts val="300"/>
                </a:spcBef>
                <a:buClr>
                  <a:srgbClr val="FFA900"/>
                </a:buClr>
                <a:buFont typeface="Arial"/>
                <a:defRPr sz="1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lang="de-DE" sz="1600" dirty="0" err="1"/>
                <a:t>Immigrato</a:t>
              </a:r>
              <a:r>
                <a:rPr lang="de-DE" sz="1600" dirty="0"/>
                <a:t> </a:t>
              </a:r>
              <a:r>
                <a:rPr lang="de-DE" sz="1600" dirty="0" err="1"/>
                <a:t>tibetano</a:t>
              </a:r>
              <a:r>
                <a:rPr lang="de-DE" sz="1600" dirty="0"/>
                <a:t> in </a:t>
              </a:r>
              <a:r>
                <a:rPr lang="de-DE" sz="1600" dirty="0" err="1"/>
                <a:t>Svizzera</a:t>
              </a:r>
              <a:endParaRPr sz="1050" dirty="0">
                <a:uFill>
                  <a:solidFill/>
                </a:uFill>
              </a:endParaRPr>
            </a:p>
          </p:txBody>
        </p:sp>
      </p:grpSp>
      <p:sp>
        <p:nvSpPr>
          <p:cNvPr id="2" name="Rechteck 1"/>
          <p:cNvSpPr/>
          <p:nvPr/>
        </p:nvSpPr>
        <p:spPr>
          <a:xfrm>
            <a:off x="4283968" y="2030085"/>
            <a:ext cx="4354550" cy="2364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800"/>
              </a:spcAft>
              <a:defRPr sz="1800" i="0">
                <a:uFillTx/>
              </a:defRPr>
            </a:pPr>
            <a:r>
              <a:rPr lang="de-DE" sz="2400" i="1" dirty="0" err="1"/>
              <a:t>Io</a:t>
            </a:r>
            <a:r>
              <a:rPr lang="de-DE" sz="2400" i="1" dirty="0"/>
              <a:t> </a:t>
            </a:r>
            <a:r>
              <a:rPr lang="de-DE" sz="2400" i="1" dirty="0" err="1"/>
              <a:t>amo</a:t>
            </a:r>
            <a:r>
              <a:rPr lang="de-DE" sz="2400" i="1" dirty="0"/>
              <a:t> </a:t>
            </a:r>
            <a:r>
              <a:rPr lang="de-DE" sz="2400" i="1" dirty="0" err="1"/>
              <a:t>questo</a:t>
            </a:r>
            <a:r>
              <a:rPr lang="de-DE" sz="2400" i="1" dirty="0"/>
              <a:t> </a:t>
            </a:r>
            <a:r>
              <a:rPr lang="de-DE" sz="2400" i="1" dirty="0" err="1"/>
              <a:t>paese</a:t>
            </a:r>
            <a:r>
              <a:rPr lang="de-DE" sz="2400" i="1" dirty="0"/>
              <a:t>, </a:t>
            </a:r>
            <a:r>
              <a:rPr lang="de-DE" sz="2400" i="1" dirty="0" err="1"/>
              <a:t>nonostante</a:t>
            </a:r>
            <a:r>
              <a:rPr lang="de-DE" sz="2400" i="1" dirty="0"/>
              <a:t> due </a:t>
            </a:r>
            <a:r>
              <a:rPr lang="de-DE" sz="2400" i="1" dirty="0" err="1"/>
              <a:t>gravi</a:t>
            </a:r>
            <a:r>
              <a:rPr lang="de-DE" sz="2400" i="1" dirty="0"/>
              <a:t> </a:t>
            </a:r>
            <a:r>
              <a:rPr lang="de-DE" sz="2400" i="1" dirty="0" err="1"/>
              <a:t>difetti</a:t>
            </a:r>
            <a:r>
              <a:rPr lang="de-DE" sz="2400" i="1" dirty="0"/>
              <a:t>: </a:t>
            </a:r>
            <a:r>
              <a:rPr lang="de-DE" sz="2400" i="1" dirty="0" err="1"/>
              <a:t>è</a:t>
            </a:r>
            <a:r>
              <a:rPr lang="de-DE" sz="2400" i="1" dirty="0"/>
              <a:t> </a:t>
            </a:r>
            <a:r>
              <a:rPr lang="de-DE" sz="2400" i="1" dirty="0" err="1"/>
              <a:t>davvero</a:t>
            </a:r>
            <a:r>
              <a:rPr lang="de-DE" sz="2400" i="1" dirty="0"/>
              <a:t> troppo </a:t>
            </a:r>
            <a:r>
              <a:rPr lang="de-DE" sz="2400" i="1" dirty="0" err="1"/>
              <a:t>piatto</a:t>
            </a:r>
            <a:r>
              <a:rPr lang="de-DE" sz="2400" i="1" dirty="0"/>
              <a:t>, </a:t>
            </a:r>
            <a:r>
              <a:rPr lang="de-DE" sz="2400" i="1" dirty="0" err="1"/>
              <a:t>e</a:t>
            </a:r>
            <a:r>
              <a:rPr lang="de-DE" sz="2400" i="1" dirty="0"/>
              <a:t> le </a:t>
            </a:r>
            <a:r>
              <a:rPr lang="de-DE" sz="2400" i="1" dirty="0" err="1"/>
              <a:t>persone</a:t>
            </a:r>
            <a:r>
              <a:rPr lang="de-DE" sz="2400" i="1" dirty="0"/>
              <a:t> </a:t>
            </a:r>
            <a:r>
              <a:rPr lang="de-DE" sz="2400" i="1" dirty="0" err="1"/>
              <a:t>sono</a:t>
            </a:r>
            <a:r>
              <a:rPr lang="de-DE" sz="2400" i="1" dirty="0"/>
              <a:t> molto </a:t>
            </a:r>
            <a:r>
              <a:rPr lang="de-DE" sz="2400" i="1" dirty="0" err="1"/>
              <a:t>nervose</a:t>
            </a:r>
            <a:r>
              <a:rPr lang="de-DE" sz="2800" i="1" dirty="0">
                <a:uFill>
                  <a:solidFill/>
                </a:u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410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 advAuto="0"/>
      <p:bldP spid="2" grpId="0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>
          <a:lnSpc>
            <a:spcPct val="120000"/>
          </a:lnSpc>
          <a:spcAft>
            <a:spcPts val="1200"/>
          </a:spcAft>
          <a:buClr>
            <a:srgbClr val="EA81E9"/>
          </a:buClr>
          <a:defRPr sz="1800" dirty="0"/>
        </a:defPPr>
      </a:lst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non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1776</Words>
  <Application>Microsoft Macintosh PowerPoint</Application>
  <PresentationFormat>On-screen Show (4:3)</PresentationFormat>
  <Paragraphs>473</Paragraphs>
  <Slides>88</Slides>
  <Notes>2</Notes>
  <HiddenSlides>27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4" baseType="lpstr">
      <vt:lpstr>Arial</vt:lpstr>
      <vt:lpstr>Helvetica Neue</vt:lpstr>
      <vt:lpstr>Univers Medium</vt:lpstr>
      <vt:lpstr>Wingdings</vt:lpstr>
      <vt:lpstr>Wingdings 3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Causalismo vs descrittivismo</vt:lpstr>
      <vt:lpstr>PowerPoint Presentation</vt:lpstr>
      <vt:lpstr>Internalismo vs esternalismo</vt:lpstr>
      <vt:lpstr>PowerPoint Presentation</vt:lpstr>
      <vt:lpstr>PowerPoint Presentation</vt:lpstr>
      <vt:lpstr>PowerPoint Presentation</vt:lpstr>
      <vt:lpstr>Una Bibbia ... ma di che cosa?</vt:lpstr>
      <vt:lpstr>PowerPoint Presentation</vt:lpstr>
      <vt:lpstr>PowerPoint Presentation</vt:lpstr>
      <vt:lpstr>Addiction oppure addictions</vt:lpstr>
      <vt:lpstr>Validatori raggruppamento/fusione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Vantaggio evoluzionistico dell’automatizzazione</vt:lpstr>
      <vt:lpstr>Vantaggio evoluzionistico dell’automatizzazione</vt:lpstr>
      <vt:lpstr>PowerPoint Presentation</vt:lpstr>
      <vt:lpstr>PowerPoint Presentation</vt:lpstr>
      <vt:lpstr>Liberazione DA nel nucleus accumbens</vt:lpstr>
      <vt:lpstr>Liberazione DA nel nucleus accumbens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Impatto farmacocinetica</vt:lpstr>
      <vt:lpstr>Impatto farmacocinetica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cp:lastModifiedBy>Daniele Fabio Zullino</cp:lastModifiedBy>
  <cp:revision>1493</cp:revision>
  <dcterms:modified xsi:type="dcterms:W3CDTF">2025-07-08T21:35:36Z</dcterms:modified>
</cp:coreProperties>
</file>