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15" r:id="rId2"/>
    <p:sldId id="2199" r:id="rId3"/>
    <p:sldId id="2146" r:id="rId4"/>
    <p:sldId id="2172" r:id="rId5"/>
    <p:sldId id="2193" r:id="rId6"/>
    <p:sldId id="2173" r:id="rId7"/>
    <p:sldId id="2175" r:id="rId8"/>
    <p:sldId id="2176" r:id="rId9"/>
    <p:sldId id="2196" r:id="rId10"/>
    <p:sldId id="2197" r:id="rId11"/>
    <p:sldId id="2198" r:id="rId12"/>
    <p:sldId id="2177" r:id="rId13"/>
    <p:sldId id="2179" r:id="rId14"/>
    <p:sldId id="2190" r:id="rId15"/>
    <p:sldId id="2200" r:id="rId16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62B"/>
    <a:srgbClr val="9FD0AB"/>
    <a:srgbClr val="02A089"/>
    <a:srgbClr val="F3AD04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8" autoAdjust="0"/>
    <p:restoredTop sz="93750" autoAdjust="0"/>
  </p:normalViewPr>
  <p:slideViewPr>
    <p:cSldViewPr snapToGrid="0" snapToObjects="1">
      <p:cViewPr varScale="1">
        <p:scale>
          <a:sx n="97" d="100"/>
          <a:sy n="97" d="100"/>
        </p:scale>
        <p:origin x="3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2C26BE97-9E39-3F42-91C7-AC2141D132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190742C-C0C9-8049-8B2B-EA5B2CD889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2188902704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40.png"/><Relationship Id="rId4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3.wdp"/><Relationship Id="rId3" Type="http://schemas.microsoft.com/office/2007/relationships/hdphoto" Target="../media/hdphoto28.wdp"/><Relationship Id="rId7" Type="http://schemas.microsoft.com/office/2007/relationships/hdphoto" Target="../media/hdphoto30.wdp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6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32.wdp"/><Relationship Id="rId5" Type="http://schemas.microsoft.com/office/2007/relationships/hdphoto" Target="../media/hdphoto29.wdp"/><Relationship Id="rId15" Type="http://schemas.openxmlformats.org/officeDocument/2006/relationships/image" Target="../media/image53.tiff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31.wdp"/><Relationship Id="rId14" Type="http://schemas.openxmlformats.org/officeDocument/2006/relationships/image" Target="../media/image52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13.wdp"/><Relationship Id="rId10" Type="http://schemas.openxmlformats.org/officeDocument/2006/relationships/image" Target="../media/image25.tiff"/><Relationship Id="rId4" Type="http://schemas.openxmlformats.org/officeDocument/2006/relationships/image" Target="../media/image22.png"/><Relationship Id="rId9" Type="http://schemas.microsoft.com/office/2007/relationships/hdphoto" Target="../media/hdphoto15.wdp"/><Relationship Id="rId1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01561" y="217839"/>
            <a:ext cx="7494158" cy="1554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CH" sz="3600" b="1" dirty="0">
                <a:solidFill>
                  <a:schemeClr val="bg1"/>
                </a:solidFill>
              </a:rPr>
              <a:t>E-­</a:t>
            </a:r>
            <a:r>
              <a:rPr lang="fr-CH" sz="3600" b="1" dirty="0" err="1">
                <a:solidFill>
                  <a:schemeClr val="bg1"/>
                </a:solidFill>
              </a:rPr>
              <a:t>Zigaretten</a:t>
            </a:r>
            <a:endParaRPr lang="fr-CH" sz="3600" b="1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</a:pPr>
            <a:r>
              <a:rPr lang="fr-CH" sz="3600" b="1" dirty="0" err="1">
                <a:solidFill>
                  <a:schemeClr val="bg1"/>
                </a:solidFill>
              </a:rPr>
              <a:t>Marketing­Coup</a:t>
            </a:r>
            <a:r>
              <a:rPr lang="fr-CH" sz="3600" b="1" dirty="0">
                <a:solidFill>
                  <a:schemeClr val="bg1"/>
                </a:solidFill>
              </a:rPr>
              <a:t> </a:t>
            </a:r>
            <a:r>
              <a:rPr lang="fr-CH" sz="3600" b="1" dirty="0" err="1">
                <a:solidFill>
                  <a:schemeClr val="bg1"/>
                </a:solidFill>
              </a:rPr>
              <a:t>von</a:t>
            </a:r>
            <a:r>
              <a:rPr lang="fr-CH" sz="3600" b="1" dirty="0">
                <a:solidFill>
                  <a:schemeClr val="bg1"/>
                </a:solidFill>
              </a:rPr>
              <a:t> </a:t>
            </a:r>
            <a:r>
              <a:rPr lang="fr-CH" sz="3600" b="1" dirty="0" err="1">
                <a:solidFill>
                  <a:schemeClr val="bg1"/>
                </a:solidFill>
              </a:rPr>
              <a:t>Big</a:t>
            </a:r>
            <a:r>
              <a:rPr lang="fr-CH" sz="3600" b="1" dirty="0">
                <a:solidFill>
                  <a:schemeClr val="bg1"/>
                </a:solidFill>
              </a:rPr>
              <a:t> Tobacco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01561" y="2247844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D95496-4257-1945-B3C0-484367AAC7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763" y="2709507"/>
            <a:ext cx="4837455" cy="27642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EC24743-20EB-4547-810F-7F283FCC81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768" y="1853514"/>
            <a:ext cx="2940908" cy="2940908"/>
          </a:xfrm>
          <a:prstGeom prst="round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7AEF40C-BA06-DD48-A736-D1602CBC77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779" y="1853514"/>
            <a:ext cx="2940908" cy="2940908"/>
          </a:xfrm>
          <a:prstGeom prst="round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384691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Weniger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gefährlich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430598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026ECB-3BCF-0344-A69D-22E732E6D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779" y="1853514"/>
            <a:ext cx="2947086" cy="2947086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D29C7D2-907E-9F48-B006-0268F7E1C7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590" y="1847336"/>
            <a:ext cx="2947086" cy="2947086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384691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Weniger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gefährlich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0039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67064CA-A6B3-7B41-B6E1-39C929222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9338">
            <a:off x="2470696" y="1393640"/>
            <a:ext cx="4519047" cy="26249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22CF259-DB44-0E4B-A3E9-BBAB3C016060}"/>
              </a:ext>
            </a:extLst>
          </p:cNvPr>
          <p:cNvSpPr txBox="1"/>
          <p:nvPr/>
        </p:nvSpPr>
        <p:spPr>
          <a:xfrm>
            <a:off x="428150" y="5553281"/>
            <a:ext cx="83433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/>
            <a:r>
              <a:rPr lang="de-CH" sz="1000" dirty="0"/>
              <a:t>Yang B et al., 2019;</a:t>
            </a:r>
            <a:r>
              <a:rPr lang="de-CH" sz="1000" b="1" dirty="0"/>
              <a:t> </a:t>
            </a:r>
            <a:r>
              <a:rPr lang="de-DE" sz="1000" dirty="0">
                <a:solidFill>
                  <a:srgbClr val="000000"/>
                </a:solidFill>
              </a:rPr>
              <a:t>Collins et al. 2019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25705AC-646B-D646-86BF-0E5E36350B7E}"/>
              </a:ext>
            </a:extLst>
          </p:cNvPr>
          <p:cNvGrpSpPr/>
          <p:nvPr/>
        </p:nvGrpSpPr>
        <p:grpSpPr>
          <a:xfrm>
            <a:off x="1" y="1453886"/>
            <a:ext cx="2771466" cy="3395725"/>
            <a:chOff x="1" y="1453886"/>
            <a:chExt cx="2771466" cy="3395725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87E117A-FA7B-E443-B51C-512F97A9CFF2}"/>
                </a:ext>
              </a:extLst>
            </p:cNvPr>
            <p:cNvSpPr/>
            <p:nvPr/>
          </p:nvSpPr>
          <p:spPr>
            <a:xfrm>
              <a:off x="1" y="4203280"/>
              <a:ext cx="27714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800" dirty="0"/>
                <a:t>Exposition </a:t>
              </a:r>
            </a:p>
            <a:p>
              <a:pPr algn="ctr"/>
              <a:r>
                <a:rPr lang="de-CH" sz="1800" dirty="0"/>
                <a:t>E-Zigaretten-Werbung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E1B93D8-E702-034C-8FF9-7D81E1FF6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" y="1453886"/>
              <a:ext cx="2681416" cy="2681416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DD8CFA6-D9D6-8A4B-8306-18F25B997941}"/>
              </a:ext>
            </a:extLst>
          </p:cNvPr>
          <p:cNvGrpSpPr/>
          <p:nvPr/>
        </p:nvGrpSpPr>
        <p:grpSpPr>
          <a:xfrm>
            <a:off x="6462584" y="1453886"/>
            <a:ext cx="2681416" cy="3395725"/>
            <a:chOff x="6462584" y="1453886"/>
            <a:chExt cx="2681416" cy="339572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8675D64-BE7D-2C4A-84C6-A80DDDBFE4C2}"/>
                </a:ext>
              </a:extLst>
            </p:cNvPr>
            <p:cNvSpPr/>
            <p:nvPr/>
          </p:nvSpPr>
          <p:spPr>
            <a:xfrm>
              <a:off x="6928693" y="4203280"/>
              <a:ext cx="17491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800" dirty="0"/>
                <a:t>offener </a:t>
              </a:r>
              <a:r>
                <a:rPr lang="de-CH" sz="1800" dirty="0" err="1"/>
                <a:t>für</a:t>
              </a:r>
              <a:r>
                <a:rPr lang="de-CH" sz="1800" dirty="0"/>
                <a:t> </a:t>
              </a:r>
            </a:p>
            <a:p>
              <a:pPr algn="ctr"/>
              <a:r>
                <a:rPr lang="de-CH" sz="1800" dirty="0"/>
                <a:t>deren Konsum </a:t>
              </a: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1C29202-472D-5545-91F6-61337510B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2584" y="1453886"/>
              <a:ext cx="2681416" cy="268141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AE8E5B5-ACF3-B643-9376-C74A35FDED53}"/>
              </a:ext>
            </a:extLst>
          </p:cNvPr>
          <p:cNvGrpSpPr/>
          <p:nvPr/>
        </p:nvGrpSpPr>
        <p:grpSpPr>
          <a:xfrm>
            <a:off x="3212757" y="262875"/>
            <a:ext cx="2990335" cy="2240610"/>
            <a:chOff x="3212757" y="262875"/>
            <a:chExt cx="2990335" cy="224061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80CBDEA9-8FA2-AC45-98C5-A6DC71F0DD62}"/>
                </a:ext>
              </a:extLst>
            </p:cNvPr>
            <p:cNvSpPr/>
            <p:nvPr/>
          </p:nvSpPr>
          <p:spPr>
            <a:xfrm>
              <a:off x="3212757" y="262875"/>
              <a:ext cx="29903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800" dirty="0"/>
                <a:t>Ausschlaggebend Vergleich mit Zigaretten</a:t>
              </a:r>
              <a:endParaRPr lang="de-DE" sz="1800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1973002-B6B9-474A-8D93-783CEA38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4180" y="1011406"/>
              <a:ext cx="1492079" cy="1492079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1058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5324E66-9300-954F-882A-C4FA68E946AC}"/>
              </a:ext>
            </a:extLst>
          </p:cNvPr>
          <p:cNvSpPr/>
          <p:nvPr/>
        </p:nvSpPr>
        <p:spPr>
          <a:xfrm>
            <a:off x="450629" y="5581960"/>
            <a:ext cx="6184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</a:t>
            </a:r>
            <a:r>
              <a:rPr lang="de-CH" sz="1000" dirty="0" err="1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de-CH" sz="1000" dirty="0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Kids Survey, 2013-2015 </a:t>
            </a:r>
            <a:endParaRPr lang="de-CH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4EBC5F-3AB5-D04D-9A61-12A450688A9A}"/>
              </a:ext>
            </a:extLst>
          </p:cNvPr>
          <p:cNvSpPr/>
          <p:nvPr/>
        </p:nvSpPr>
        <p:spPr>
          <a:xfrm>
            <a:off x="5647586" y="1062199"/>
            <a:ext cx="28302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3x häufiger </a:t>
            </a:r>
          </a:p>
          <a:p>
            <a:r>
              <a:rPr lang="de-CH" sz="1600" dirty="0" err="1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CH" sz="1600" dirty="0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-Zigaretten als Zigaretten</a:t>
            </a:r>
          </a:p>
          <a:p>
            <a:r>
              <a:rPr lang="de-CH" sz="1600" i="1" dirty="0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Unterschied bei den Jüngsten am grössten</a:t>
            </a:r>
            <a:endParaRPr lang="de-DE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AAFC2F3-857F-8044-9CC2-0CC88DC21A81}"/>
              </a:ext>
            </a:extLst>
          </p:cNvPr>
          <p:cNvSpPr/>
          <p:nvPr/>
        </p:nvSpPr>
        <p:spPr>
          <a:xfrm>
            <a:off x="5647586" y="3804089"/>
            <a:ext cx="2822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 auf Schulgelände 2x häufiger mit </a:t>
            </a:r>
            <a:r>
              <a:rPr lang="de-CH" sz="1600" dirty="0" err="1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CH" sz="1600" dirty="0">
                <a:solidFill>
                  <a:srgbClr val="28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-Zigaretten</a:t>
            </a:r>
            <a:endParaRPr lang="de-DE" sz="1600" dirty="0">
              <a:solidFill>
                <a:srgbClr val="28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2601B58-699B-F74D-8DCE-F41716D0909B}"/>
              </a:ext>
            </a:extLst>
          </p:cNvPr>
          <p:cNvGrpSpPr/>
          <p:nvPr/>
        </p:nvGrpSpPr>
        <p:grpSpPr>
          <a:xfrm>
            <a:off x="0" y="1600808"/>
            <a:ext cx="2582562" cy="2941944"/>
            <a:chOff x="0" y="1600808"/>
            <a:chExt cx="2582562" cy="2941944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32A12F1-E261-FC46-ACEF-7EC6A8A9BA1E}"/>
                </a:ext>
              </a:extLst>
            </p:cNvPr>
            <p:cNvSpPr/>
            <p:nvPr/>
          </p:nvSpPr>
          <p:spPr>
            <a:xfrm>
              <a:off x="323708" y="4234975"/>
              <a:ext cx="19351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dirty="0">
                  <a:solidFill>
                    <a:srgbClr val="282B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12-15 jährige Schüler 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9367875-4475-294F-B135-BF726901A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00808"/>
              <a:ext cx="2582562" cy="2582562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FF5948B9-CA84-8741-98B2-E2A5357D24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369" y="3377869"/>
            <a:ext cx="1437217" cy="1437217"/>
          </a:xfrm>
          <a:prstGeom prst="round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DCC8876-1994-404B-9EA3-825DB50E29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369" y="882200"/>
            <a:ext cx="1437217" cy="1437217"/>
          </a:xfrm>
          <a:prstGeom prst="round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A1E96C5-EE45-4A41-99B6-F0208E443A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342" y="1328517"/>
            <a:ext cx="1451980" cy="7357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4A4FCD5-FA95-6E4D-9E56-AB4C638DBD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817342" y="3728609"/>
            <a:ext cx="1451980" cy="7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7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8224C2-5A96-9440-925B-F179C99E50BC}"/>
              </a:ext>
            </a:extLst>
          </p:cNvPr>
          <p:cNvSpPr txBox="1"/>
          <p:nvPr/>
        </p:nvSpPr>
        <p:spPr>
          <a:xfrm>
            <a:off x="521640" y="5568275"/>
            <a:ext cx="977189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Kim et al., 2023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DCF46D6-2D4A-C54C-8902-B8CA469D18B8}"/>
              </a:ext>
            </a:extLst>
          </p:cNvPr>
          <p:cNvGrpSpPr/>
          <p:nvPr/>
        </p:nvGrpSpPr>
        <p:grpSpPr>
          <a:xfrm>
            <a:off x="935625" y="2798962"/>
            <a:ext cx="7090730" cy="1627721"/>
            <a:chOff x="906077" y="2332517"/>
            <a:chExt cx="7090730" cy="1627721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B849BE8-AA2C-2947-A84E-4B7479B0E123}"/>
                </a:ext>
              </a:extLst>
            </p:cNvPr>
            <p:cNvGrpSpPr/>
            <p:nvPr/>
          </p:nvGrpSpPr>
          <p:grpSpPr>
            <a:xfrm>
              <a:off x="906077" y="2360657"/>
              <a:ext cx="1164740" cy="1349057"/>
              <a:chOff x="906077" y="2360657"/>
              <a:chExt cx="1164740" cy="1349057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13FE601F-56DE-B44A-857D-DE802A483F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 trans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3196" y="2360657"/>
                <a:ext cx="1010503" cy="1010503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8549D5E-AC77-9B4D-BECF-F4D2E1E9C7CC}"/>
                  </a:ext>
                </a:extLst>
              </p:cNvPr>
              <p:cNvSpPr txBox="1"/>
              <p:nvPr/>
            </p:nvSpPr>
            <p:spPr>
              <a:xfrm>
                <a:off x="906077" y="3371162"/>
                <a:ext cx="1164740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Mainstream</a:t>
                </a:r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AB23548-24C5-FD4A-A4A5-827F349D7A1D}"/>
                </a:ext>
              </a:extLst>
            </p:cNvPr>
            <p:cNvGrpSpPr/>
            <p:nvPr/>
          </p:nvGrpSpPr>
          <p:grpSpPr>
            <a:xfrm>
              <a:off x="2367842" y="2332517"/>
              <a:ext cx="1219243" cy="1627721"/>
              <a:chOff x="2367842" y="2332517"/>
              <a:chExt cx="1219243" cy="1627721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778E8CB3-4CA2-A84A-B089-14D888F4C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 trans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86283" y="2332517"/>
                <a:ext cx="982363" cy="982363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C2738033-7780-044D-93F8-C8ADBA76C22F}"/>
                  </a:ext>
                </a:extLst>
              </p:cNvPr>
              <p:cNvSpPr/>
              <p:nvPr/>
            </p:nvSpPr>
            <p:spPr>
              <a:xfrm>
                <a:off x="2367842" y="3375465"/>
                <a:ext cx="1219243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ctr" rtl="0" latinLnBrk="1" hangingPunct="0"/>
                <a:r>
                  <a:rPr lang="de-CH" sz="1600" dirty="0">
                    <a:solidFill>
                      <a:srgbClr val="000000"/>
                    </a:solidFill>
                  </a:rPr>
                  <a:t>Young </a:t>
                </a:r>
              </a:p>
              <a:p>
                <a:pPr algn="ctr" rtl="0" latinLnBrk="1" hangingPunct="0"/>
                <a:r>
                  <a:rPr lang="de-CH" sz="1600" dirty="0">
                    <a:solidFill>
                      <a:srgbClr val="000000"/>
                    </a:solidFill>
                  </a:rPr>
                  <a:t>Professional</a:t>
                </a: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73167736-C3B9-9440-9BEC-8E0139DDA4BF}"/>
                </a:ext>
              </a:extLst>
            </p:cNvPr>
            <p:cNvGrpSpPr/>
            <p:nvPr/>
          </p:nvGrpSpPr>
          <p:grpSpPr>
            <a:xfrm>
              <a:off x="3961229" y="2332517"/>
              <a:ext cx="990099" cy="1373339"/>
              <a:chOff x="3961229" y="2332517"/>
              <a:chExt cx="990099" cy="1373339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6D38394F-C78B-2E44-8D2C-D6B9CF33BB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 trans="8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98"/>
              <a:stretch/>
            </p:blipFill>
            <p:spPr>
              <a:xfrm>
                <a:off x="3961229" y="2332517"/>
                <a:ext cx="990099" cy="990099"/>
              </a:xfrm>
              <a:prstGeom prst="roundRect">
                <a:avLst/>
              </a:prstGeom>
              <a:noFill/>
              <a:ln w="12700" cap="flat">
                <a:solidFill>
                  <a:schemeClr val="bg1">
                    <a:lumMod val="50000"/>
                  </a:schemeClr>
                </a:solidFill>
                <a:miter lim="400000"/>
              </a:ln>
              <a:effectLst/>
            </p:spPr>
          </p:pic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8D56A9AA-6A85-D24D-ABC6-E4F9A3535AD5}"/>
                  </a:ext>
                </a:extLst>
              </p:cNvPr>
              <p:cNvSpPr/>
              <p:nvPr/>
            </p:nvSpPr>
            <p:spPr>
              <a:xfrm>
                <a:off x="4040620" y="3367304"/>
                <a:ext cx="831316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algn="l" rtl="0" latinLnBrk="1" hangingPunct="0"/>
                <a:r>
                  <a:rPr lang="de-CH" sz="1600" dirty="0">
                    <a:solidFill>
                      <a:srgbClr val="000000"/>
                    </a:solidFill>
                  </a:rPr>
                  <a:t>Hip Hop</a:t>
                </a: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559321ED-C878-904A-915D-539A601614B2}"/>
                </a:ext>
              </a:extLst>
            </p:cNvPr>
            <p:cNvGrpSpPr/>
            <p:nvPr/>
          </p:nvGrpSpPr>
          <p:grpSpPr>
            <a:xfrm>
              <a:off x="5443911" y="2335515"/>
              <a:ext cx="1031789" cy="1378504"/>
              <a:chOff x="5443911" y="2335515"/>
              <a:chExt cx="1031789" cy="1378504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76B60CA2-F9D4-164A-9AA7-92EF6AB72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hotocopy trans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3911" y="2335515"/>
                <a:ext cx="1031789" cy="1031789"/>
              </a:xfrm>
              <a:prstGeom prst="roundRect">
                <a:avLst/>
              </a:prstGeom>
              <a:noFill/>
              <a:ln w="12700" cap="flat">
                <a:solidFill>
                  <a:schemeClr val="bg1">
                    <a:lumMod val="50000"/>
                  </a:schemeClr>
                </a:solidFill>
                <a:miter lim="400000"/>
              </a:ln>
              <a:effectLst/>
            </p:spPr>
          </p:pic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04167CA-5A4A-BF4B-A893-3428908384FF}"/>
                  </a:ext>
                </a:extLst>
              </p:cNvPr>
              <p:cNvSpPr/>
              <p:nvPr/>
            </p:nvSpPr>
            <p:spPr>
              <a:xfrm>
                <a:off x="5542863" y="3375465"/>
                <a:ext cx="8338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CH" sz="1600" dirty="0"/>
                  <a:t>Hipster</a:t>
                </a:r>
                <a:endParaRPr lang="de-DE" sz="1600" dirty="0"/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5C38E2F9-3D82-5643-ADF9-9B8A7623D98E}"/>
                </a:ext>
              </a:extLst>
            </p:cNvPr>
            <p:cNvGrpSpPr/>
            <p:nvPr/>
          </p:nvGrpSpPr>
          <p:grpSpPr>
            <a:xfrm>
              <a:off x="6968284" y="2338781"/>
              <a:ext cx="1028523" cy="1375238"/>
              <a:chOff x="6968284" y="2338781"/>
              <a:chExt cx="1028523" cy="1375238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2A53BC7-F61C-1348-94CD-F8D6648C0E16}"/>
                  </a:ext>
                </a:extLst>
              </p:cNvPr>
              <p:cNvSpPr/>
              <p:nvPr/>
            </p:nvSpPr>
            <p:spPr>
              <a:xfrm>
                <a:off x="7047970" y="3375465"/>
                <a:ext cx="8691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CH" sz="1600" dirty="0" err="1"/>
                  <a:t>Grunge</a:t>
                </a:r>
                <a:endParaRPr lang="de-DE" sz="1600" dirty="0"/>
              </a:p>
            </p:txBody>
          </p:sp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0148CBDE-29C9-F049-B832-A5E2285BA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hotocopy trans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68284" y="2338781"/>
                <a:ext cx="1028523" cy="1028523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B79F5CF-3BD1-764F-B80F-CEDD01B7888E}"/>
              </a:ext>
            </a:extLst>
          </p:cNvPr>
          <p:cNvGrpSpPr/>
          <p:nvPr/>
        </p:nvGrpSpPr>
        <p:grpSpPr>
          <a:xfrm>
            <a:off x="2790462" y="210284"/>
            <a:ext cx="3381054" cy="1735297"/>
            <a:chOff x="2790462" y="210284"/>
            <a:chExt cx="3381054" cy="173529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F5FDE122-B78D-EB4C-8CC5-78DF5A08B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8396" y="210284"/>
              <a:ext cx="1205186" cy="1205186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DBC0D348-361C-324B-8037-99F3FA361D64}"/>
                </a:ext>
              </a:extLst>
            </p:cNvPr>
            <p:cNvSpPr/>
            <p:nvPr/>
          </p:nvSpPr>
          <p:spPr>
            <a:xfrm>
              <a:off x="2790462" y="1483916"/>
              <a:ext cx="338105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CH" b="1" dirty="0">
                  <a:solidFill>
                    <a:schemeClr val="bg1">
                      <a:lumMod val="50000"/>
                    </a:schemeClr>
                  </a:solidFill>
                </a:rPr>
                <a:t>Peer </a:t>
              </a:r>
              <a:r>
                <a:rPr lang="de-CH" b="1" dirty="0" err="1">
                  <a:solidFill>
                    <a:schemeClr val="bg1">
                      <a:lumMod val="50000"/>
                    </a:schemeClr>
                  </a:solidFill>
                </a:rPr>
                <a:t>crowd</a:t>
              </a:r>
              <a:r>
                <a:rPr lang="de-CH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e-CH" b="1" dirty="0" err="1">
                  <a:solidFill>
                    <a:schemeClr val="bg1">
                      <a:lumMod val="50000"/>
                    </a:schemeClr>
                  </a:solidFill>
                </a:rPr>
                <a:t>matching</a:t>
              </a:r>
              <a:r>
                <a:rPr lang="de-CH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endParaRPr lang="de-DE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2CDF75-FD37-A445-82DD-80C69734CFA9}"/>
              </a:ext>
            </a:extLst>
          </p:cNvPr>
          <p:cNvGrpSpPr/>
          <p:nvPr/>
        </p:nvGrpSpPr>
        <p:grpSpPr>
          <a:xfrm>
            <a:off x="1447705" y="2073900"/>
            <a:ext cx="6154862" cy="656616"/>
            <a:chOff x="1447705" y="2073900"/>
            <a:chExt cx="6154862" cy="656616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DB78DD8-7572-8E43-A602-28ABB40BE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86541">
              <a:off x="1447705" y="2298705"/>
              <a:ext cx="1848018" cy="173563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44CFA7CD-B3F1-D640-A065-3405CFBE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19282" flipV="1">
              <a:off x="2915475" y="2322014"/>
              <a:ext cx="943098" cy="149982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C524A542-4A0E-3241-A3CA-D6AB51697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V="1">
              <a:off x="4145243" y="2341318"/>
              <a:ext cx="656616" cy="12178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4815128F-5F6A-DC4A-828C-4619BA450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80718" flipH="1" flipV="1">
              <a:off x="5191699" y="2351874"/>
              <a:ext cx="943098" cy="149982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A96EF623-B8EA-6748-B51A-B9CE730C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13459" flipH="1">
              <a:off x="5754549" y="2297678"/>
              <a:ext cx="1848018" cy="173563"/>
            </a:xfrm>
            <a:prstGeom prst="rect">
              <a:avLst/>
            </a:prstGeom>
          </p:spPr>
        </p:pic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200E4F9A-C244-C54F-A12F-C8E255E7D4AA}"/>
              </a:ext>
            </a:extLst>
          </p:cNvPr>
          <p:cNvSpPr/>
          <p:nvPr/>
        </p:nvSpPr>
        <p:spPr>
          <a:xfrm>
            <a:off x="2194989" y="46751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800" dirty="0"/>
              <a:t>↑ positive Bewertung der Werbung </a:t>
            </a:r>
            <a:r>
              <a:rPr lang="de-DE" sz="1800" b="1" dirty="0"/>
              <a:t>insbesondere bei Nichtkonsumenten</a:t>
            </a:r>
          </a:p>
        </p:txBody>
      </p:sp>
    </p:spTree>
    <p:extLst>
      <p:ext uri="{BB962C8B-B14F-4D97-AF65-F5344CB8AC3E}">
        <p14:creationId xmlns:p14="http://schemas.microsoft.com/office/powerpoint/2010/main" val="1803180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876CF9-C4F9-E24B-9125-61DA3E39A9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00" y="623453"/>
            <a:ext cx="4726709" cy="47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23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C54AC74-4BD0-A948-A0C4-F6B2C822A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57" y="1051560"/>
            <a:ext cx="6499512" cy="371400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5ED6C22-F88B-8C4F-892C-641EEE0B8585}"/>
              </a:ext>
            </a:extLst>
          </p:cNvPr>
          <p:cNvSpPr/>
          <p:nvPr/>
        </p:nvSpPr>
        <p:spPr>
          <a:xfrm>
            <a:off x="5964510" y="4674127"/>
            <a:ext cx="2852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b="1" dirty="0">
                <a:solidFill>
                  <a:srgbClr val="202122"/>
                </a:solidFill>
                <a:latin typeface="Arial" panose="020B0604020202020204" pitchFamily="34" charset="0"/>
              </a:rPr>
              <a:t>James </a:t>
            </a:r>
            <a:r>
              <a:rPr lang="de-CH" sz="1200" b="1" dirty="0" err="1">
                <a:solidFill>
                  <a:srgbClr val="202122"/>
                </a:solidFill>
                <a:latin typeface="Arial" panose="020B0604020202020204" pitchFamily="34" charset="0"/>
              </a:rPr>
              <a:t>Whitcomb</a:t>
            </a:r>
            <a:r>
              <a:rPr lang="de-CH" sz="1200" b="1" dirty="0">
                <a:solidFill>
                  <a:srgbClr val="202122"/>
                </a:solidFill>
                <a:latin typeface="Arial" panose="020B0604020202020204" pitchFamily="34" charset="0"/>
              </a:rPr>
              <a:t> Riley</a:t>
            </a:r>
          </a:p>
          <a:p>
            <a:r>
              <a:rPr lang="de-DE" sz="1200" dirty="0" err="1"/>
              <a:t>When</a:t>
            </a:r>
            <a:r>
              <a:rPr lang="de-DE" sz="1200" dirty="0"/>
              <a:t> I </a:t>
            </a:r>
            <a:r>
              <a:rPr lang="de-DE" sz="1200" dirty="0" err="1"/>
              <a:t>see</a:t>
            </a:r>
            <a:r>
              <a:rPr lang="de-DE" sz="1200" dirty="0"/>
              <a:t> a </a:t>
            </a:r>
            <a:r>
              <a:rPr lang="de-DE" sz="1200" dirty="0" err="1"/>
              <a:t>bird</a:t>
            </a:r>
            <a:r>
              <a:rPr lang="de-DE" sz="1200" dirty="0"/>
              <a:t> </a:t>
            </a:r>
            <a:r>
              <a:rPr lang="de-DE" sz="1200" dirty="0" err="1"/>
              <a:t>that</a:t>
            </a:r>
            <a:r>
              <a:rPr lang="de-DE" sz="1200" dirty="0"/>
              <a:t> </a:t>
            </a:r>
            <a:r>
              <a:rPr lang="de-DE" sz="1200" dirty="0" err="1"/>
              <a:t>walks</a:t>
            </a:r>
            <a:r>
              <a:rPr lang="de-DE" sz="1200" dirty="0"/>
              <a:t> like a duck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swims</a:t>
            </a:r>
            <a:r>
              <a:rPr lang="de-DE" sz="1200" dirty="0"/>
              <a:t> like a duck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quacks</a:t>
            </a:r>
            <a:r>
              <a:rPr lang="de-DE" sz="1200" dirty="0"/>
              <a:t> like a duck, I </a:t>
            </a:r>
            <a:r>
              <a:rPr lang="de-DE" sz="1200" dirty="0" err="1"/>
              <a:t>call</a:t>
            </a:r>
            <a:r>
              <a:rPr lang="de-DE" sz="1200" dirty="0"/>
              <a:t> </a:t>
            </a:r>
            <a:r>
              <a:rPr lang="de-DE" sz="1200" dirty="0" err="1"/>
              <a:t>that</a:t>
            </a:r>
            <a:r>
              <a:rPr lang="de-DE" sz="1200" dirty="0"/>
              <a:t> </a:t>
            </a:r>
            <a:r>
              <a:rPr lang="de-DE" sz="1200" dirty="0" err="1"/>
              <a:t>bird</a:t>
            </a:r>
            <a:r>
              <a:rPr lang="de-DE" sz="1200" dirty="0"/>
              <a:t> a duck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879DEAB-122F-584B-876A-355138904DF2}"/>
              </a:ext>
            </a:extLst>
          </p:cNvPr>
          <p:cNvSpPr/>
          <p:nvPr/>
        </p:nvSpPr>
        <p:spPr>
          <a:xfrm>
            <a:off x="398522" y="599386"/>
            <a:ext cx="2605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b="1" dirty="0">
                <a:solidFill>
                  <a:srgbClr val="202122"/>
                </a:solidFill>
                <a:latin typeface="Arial" panose="020B0604020202020204" pitchFamily="34" charset="0"/>
              </a:rPr>
              <a:t>William </a:t>
            </a:r>
            <a:r>
              <a:rPr lang="de-CH" sz="1200" b="1" dirty="0" err="1">
                <a:solidFill>
                  <a:srgbClr val="202122"/>
                </a:solidFill>
                <a:latin typeface="Arial" panose="020B0604020202020204" pitchFamily="34" charset="0"/>
              </a:rPr>
              <a:t>of</a:t>
            </a:r>
            <a:r>
              <a:rPr lang="de-CH" sz="1200" b="1" dirty="0">
                <a:solidFill>
                  <a:srgbClr val="202122"/>
                </a:solidFill>
                <a:latin typeface="Arial" panose="020B0604020202020204" pitchFamily="34" charset="0"/>
              </a:rPr>
              <a:t> Ockham</a:t>
            </a:r>
          </a:p>
          <a:p>
            <a:r>
              <a:rPr lang="de-CH" sz="1200" dirty="0"/>
              <a:t>Wähle stets die einfachste mögliche Hypothese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70424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FC5FDD1-D620-1144-B600-6B74A4525E1A}"/>
              </a:ext>
            </a:extLst>
          </p:cNvPr>
          <p:cNvGrpSpPr/>
          <p:nvPr/>
        </p:nvGrpSpPr>
        <p:grpSpPr>
          <a:xfrm>
            <a:off x="3473929" y="2163716"/>
            <a:ext cx="2381011" cy="2212851"/>
            <a:chOff x="3381493" y="2267141"/>
            <a:chExt cx="2381011" cy="2212851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CCCF9A30-B421-974E-A1B7-AE7F802D02D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381493" y="3695162"/>
              <a:ext cx="238101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indent="457200"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indent="914400"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indent="1371600"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indent="1828800"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EA81E9"/>
                </a:buClr>
              </a:pPr>
              <a:r>
                <a:rPr lang="fr-CH" sz="2000" b="1" dirty="0" err="1">
                  <a:solidFill>
                    <a:schemeClr val="bg1">
                      <a:lumMod val="50000"/>
                    </a:schemeClr>
                  </a:solidFill>
                </a:rPr>
                <a:t>Ziele</a:t>
              </a:r>
              <a:r>
                <a:rPr lang="fr-CH" sz="2000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  <a:p>
              <a:pPr algn="ctr">
                <a:spcBef>
                  <a:spcPts val="600"/>
                </a:spcBef>
                <a:buClr>
                  <a:srgbClr val="EA81E9"/>
                </a:buClr>
              </a:pPr>
              <a:r>
                <a:rPr lang="fr-CH" sz="2000" b="1" dirty="0">
                  <a:solidFill>
                    <a:schemeClr val="bg1">
                      <a:lumMod val="50000"/>
                    </a:schemeClr>
                  </a:solidFill>
                </a:rPr>
                <a:t>Marketing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6843EC0-E854-4D43-B838-2FBB48E02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7989" y="2267141"/>
              <a:ext cx="1428021" cy="1428021"/>
            </a:xfrm>
            <a:prstGeom prst="ellipse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A8D511B-EDAA-FF47-A671-8828B55C06DC}"/>
              </a:ext>
            </a:extLst>
          </p:cNvPr>
          <p:cNvGrpSpPr/>
          <p:nvPr/>
        </p:nvGrpSpPr>
        <p:grpSpPr>
          <a:xfrm>
            <a:off x="6587113" y="684393"/>
            <a:ext cx="1340431" cy="1479323"/>
            <a:chOff x="1492389" y="823082"/>
            <a:chExt cx="1340431" cy="1479323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2A4AF19-36DE-1D46-BA25-358E608334E2}"/>
                </a:ext>
              </a:extLst>
            </p:cNvPr>
            <p:cNvSpPr/>
            <p:nvPr/>
          </p:nvSpPr>
          <p:spPr>
            <a:xfrm>
              <a:off x="1492389" y="2040795"/>
              <a:ext cx="13404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fr-CH" sz="1100" dirty="0" err="1"/>
                <a:t>Kundenakquisition</a:t>
              </a:r>
              <a:endParaRPr lang="fr-CH" sz="1100" dirty="0"/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B868A8EC-0908-2248-A175-94B18B79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7447" y="823082"/>
              <a:ext cx="1180070" cy="1180070"/>
            </a:xfrm>
            <a:prstGeom prst="round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2820CCF-5FB7-B34A-B958-7C58AFE825C9}"/>
              </a:ext>
            </a:extLst>
          </p:cNvPr>
          <p:cNvGrpSpPr/>
          <p:nvPr/>
        </p:nvGrpSpPr>
        <p:grpSpPr>
          <a:xfrm>
            <a:off x="6587113" y="3419805"/>
            <a:ext cx="1180068" cy="1453402"/>
            <a:chOff x="1524579" y="3278759"/>
            <a:chExt cx="1180068" cy="1453402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A8F8C74-CCC5-4443-93FC-C1D1B0BF5A25}"/>
                </a:ext>
              </a:extLst>
            </p:cNvPr>
            <p:cNvSpPr/>
            <p:nvPr/>
          </p:nvSpPr>
          <p:spPr>
            <a:xfrm>
              <a:off x="1526952" y="4470551"/>
              <a:ext cx="117532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fr-CH" sz="1100" dirty="0" err="1"/>
                <a:t>Kundenbindung</a:t>
              </a:r>
              <a:endParaRPr lang="de-DE" sz="1100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C2BD0EA-4955-6B40-82CE-0B6A1C29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579" y="3278759"/>
              <a:ext cx="1180068" cy="1180068"/>
            </a:xfrm>
            <a:prstGeom prst="round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AC331B7-0314-F84C-8C2B-DE52833B6B62}"/>
              </a:ext>
            </a:extLst>
          </p:cNvPr>
          <p:cNvGrpSpPr/>
          <p:nvPr/>
        </p:nvGrpSpPr>
        <p:grpSpPr>
          <a:xfrm>
            <a:off x="739768" y="684393"/>
            <a:ext cx="1972234" cy="1895651"/>
            <a:chOff x="661390" y="684393"/>
            <a:chExt cx="1972234" cy="1895651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3016362-826F-B348-855A-2A5C30F7E4EF}"/>
                </a:ext>
              </a:extLst>
            </p:cNvPr>
            <p:cNvSpPr/>
            <p:nvPr/>
          </p:nvSpPr>
          <p:spPr>
            <a:xfrm>
              <a:off x="661390" y="1864463"/>
              <a:ext cx="1972234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fr-CH" sz="1100" dirty="0" err="1"/>
                <a:t>Markenbekanntheit</a:t>
              </a:r>
              <a:r>
                <a:rPr lang="fr-CH" sz="1100" dirty="0"/>
                <a:t> </a:t>
              </a:r>
              <a:r>
                <a:rPr lang="fr-CH" sz="1100" dirty="0" err="1"/>
                <a:t>und</a:t>
              </a:r>
              <a:r>
                <a:rPr lang="fr-CH" sz="1100" dirty="0"/>
                <a:t> –</a:t>
              </a:r>
              <a:r>
                <a:rPr lang="fr-CH" sz="1100" dirty="0" err="1"/>
                <a:t>wahrnehmung</a:t>
              </a:r>
              <a:endParaRPr lang="fr-CH" sz="1100" dirty="0"/>
            </a:p>
            <a:p>
              <a:pPr algn="ctr"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fr-CH" sz="1100" dirty="0"/>
                <a:t>Positives Image </a:t>
              </a:r>
              <a:r>
                <a:rPr lang="fr-CH" sz="1100" dirty="0" err="1"/>
                <a:t>aufbauen</a:t>
              </a:r>
              <a:endParaRPr lang="fr-CH" sz="1100" dirty="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C7EF487-FC0D-8F41-9FB0-2023C2304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926" y="684393"/>
              <a:ext cx="1180070" cy="1180070"/>
            </a:xfrm>
            <a:prstGeom prst="round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4C7DEBF-BED8-BA40-ADBC-201AC642D76B}"/>
              </a:ext>
            </a:extLst>
          </p:cNvPr>
          <p:cNvGrpSpPr/>
          <p:nvPr/>
        </p:nvGrpSpPr>
        <p:grpSpPr>
          <a:xfrm>
            <a:off x="736222" y="3556471"/>
            <a:ext cx="1972234" cy="2056958"/>
            <a:chOff x="657844" y="3556471"/>
            <a:chExt cx="1972234" cy="2056958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418FF97-C074-E549-B974-A6CF94533B4D}"/>
                </a:ext>
              </a:extLst>
            </p:cNvPr>
            <p:cNvSpPr/>
            <p:nvPr/>
          </p:nvSpPr>
          <p:spPr>
            <a:xfrm>
              <a:off x="657844" y="4728571"/>
              <a:ext cx="1972234" cy="884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fr-CH" sz="1100" dirty="0" err="1"/>
                <a:t>Wettbewerbsvorteile</a:t>
              </a:r>
              <a:endParaRPr lang="fr-CH" sz="1100" dirty="0"/>
            </a:p>
            <a:p>
              <a:pPr algn="ctr">
                <a:spcBef>
                  <a:spcPts val="600"/>
                </a:spcBef>
                <a:spcAft>
                  <a:spcPts val="300"/>
                </a:spcAft>
                <a:buClr>
                  <a:srgbClr val="9FD0AB"/>
                </a:buClr>
              </a:pPr>
              <a:r>
                <a:rPr lang="fr-CH" sz="1100" dirty="0" err="1"/>
                <a:t>Differenzierte</a:t>
              </a:r>
              <a:r>
                <a:rPr lang="fr-CH" sz="1100" dirty="0"/>
                <a:t> </a:t>
              </a:r>
              <a:r>
                <a:rPr lang="fr-CH" sz="1100" dirty="0" err="1"/>
                <a:t>Positionierung</a:t>
              </a:r>
              <a:r>
                <a:rPr lang="fr-CH" sz="1100" dirty="0"/>
                <a:t> </a:t>
              </a:r>
              <a:r>
                <a:rPr lang="fr-CH" sz="1100" dirty="0" err="1"/>
                <a:t>und</a:t>
              </a:r>
              <a:r>
                <a:rPr lang="fr-CH" sz="1100" dirty="0"/>
                <a:t> </a:t>
              </a:r>
              <a:r>
                <a:rPr lang="fr-CH" sz="1100" dirty="0" err="1"/>
                <a:t>einzigartige</a:t>
              </a:r>
              <a:r>
                <a:rPr lang="fr-CH" sz="1100" dirty="0"/>
                <a:t> </a:t>
              </a:r>
              <a:r>
                <a:rPr lang="fr-CH" sz="1100" dirty="0" err="1"/>
                <a:t>Wertversprechen</a:t>
              </a:r>
              <a:endParaRPr lang="fr-CH" sz="1100" dirty="0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E96FD215-ACA0-D244-9968-AC9087BBC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926" y="3556471"/>
              <a:ext cx="1180070" cy="1180070"/>
            </a:xfrm>
            <a:prstGeom prst="round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D4427109-0E2F-164D-BDA4-69C4B9B57E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7452">
            <a:off x="5461627" y="1259905"/>
            <a:ext cx="1191623" cy="119162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609349F-7242-FE48-A359-DAFE70210DD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2548" flipV="1">
            <a:off x="5410340" y="3117785"/>
            <a:ext cx="1191623" cy="119162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5FEAD3A-8828-6041-86BF-179797A23B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7452" flipH="1" flipV="1">
            <a:off x="2707614" y="3117785"/>
            <a:ext cx="1191623" cy="119162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03E2DA5-6247-4943-9D17-D479332B898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2548" flipH="1">
            <a:off x="2675619" y="1259905"/>
            <a:ext cx="1191623" cy="119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70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6F091FB-BED1-FA42-BEB3-B9191A554308}"/>
              </a:ext>
            </a:extLst>
          </p:cNvPr>
          <p:cNvGrpSpPr/>
          <p:nvPr/>
        </p:nvGrpSpPr>
        <p:grpSpPr>
          <a:xfrm>
            <a:off x="6531921" y="1624797"/>
            <a:ext cx="2488569" cy="1771573"/>
            <a:chOff x="6531921" y="1624797"/>
            <a:chExt cx="2488569" cy="1771573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E2D334E5-3F71-9948-82F7-DAD43F80A914}"/>
                </a:ext>
              </a:extLst>
            </p:cNvPr>
            <p:cNvSpPr/>
            <p:nvPr/>
          </p:nvSpPr>
          <p:spPr>
            <a:xfrm>
              <a:off x="6531921" y="2734650"/>
              <a:ext cx="2488569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dirty="0" err="1">
                  <a:solidFill>
                    <a:srgbClr val="0D0D0D"/>
                  </a:solidFill>
                  <a:latin typeface="Söhne"/>
                </a:rPr>
                <a:t>Social</a:t>
              </a:r>
              <a:r>
                <a:rPr lang="de-CH" sz="1600" dirty="0">
                  <a:solidFill>
                    <a:srgbClr val="0D0D0D"/>
                  </a:solidFill>
                  <a:latin typeface="Söhne"/>
                </a:rPr>
                <a:t>-Media-Buzz</a:t>
              </a:r>
            </a:p>
            <a:p>
              <a:pPr algn="ctr"/>
              <a:r>
                <a:rPr lang="de-DE" sz="1000" dirty="0"/>
                <a:t>Bsp. </a:t>
              </a:r>
              <a:r>
                <a:rPr lang="de-DE" sz="1000" dirty="0" err="1"/>
                <a:t>Social</a:t>
              </a:r>
              <a:r>
                <a:rPr lang="de-DE" sz="1000" dirty="0"/>
                <a:t>-Media-Wachstum und JUUL-Verkaufszahlen stark korreliert</a:t>
              </a: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CC95711-69A5-6B4F-B500-883E7CC39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9805" y="1624797"/>
              <a:ext cx="1109853" cy="1109853"/>
            </a:xfrm>
            <a:prstGeom prst="round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FD5AB92-AFC9-6842-B97C-5C88B53234D1}"/>
              </a:ext>
            </a:extLst>
          </p:cNvPr>
          <p:cNvGrpSpPr/>
          <p:nvPr/>
        </p:nvGrpSpPr>
        <p:grpSpPr>
          <a:xfrm>
            <a:off x="2987292" y="3673687"/>
            <a:ext cx="3320561" cy="2017794"/>
            <a:chOff x="2987292" y="3673687"/>
            <a:chExt cx="3320561" cy="201779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92DE639-8DB2-CE47-82F3-0A327764C4E0}"/>
                </a:ext>
              </a:extLst>
            </p:cNvPr>
            <p:cNvSpPr/>
            <p:nvPr/>
          </p:nvSpPr>
          <p:spPr>
            <a:xfrm>
              <a:off x="2987292" y="4783540"/>
              <a:ext cx="3320561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dirty="0">
                  <a:solidFill>
                    <a:srgbClr val="0D0D0D"/>
                  </a:solidFill>
                  <a:latin typeface="Söhne"/>
                </a:rPr>
                <a:t>Attraktive </a:t>
              </a:r>
            </a:p>
            <a:p>
              <a:pPr algn="ctr"/>
              <a:r>
                <a:rPr lang="de-CH" sz="1600" dirty="0">
                  <a:solidFill>
                    <a:srgbClr val="0D0D0D"/>
                  </a:solidFill>
                  <a:latin typeface="Söhne"/>
                </a:rPr>
                <a:t>Geschmacksrichtungen</a:t>
              </a:r>
            </a:p>
            <a:p>
              <a:pPr algn="ctr"/>
              <a:r>
                <a:rPr lang="de-CH" sz="1000" dirty="0"/>
                <a:t>43% der Schüler probieren E-Zigaretten wegen Geschmack</a:t>
              </a:r>
              <a:endParaRPr lang="de-DE" sz="1000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FCF4058-E4FC-144B-9F70-4EA7F8F5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2647" y="3673687"/>
              <a:ext cx="1109853" cy="1109853"/>
            </a:xfrm>
            <a:prstGeom prst="round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08698B6-91F9-DD43-9906-6923E4BBE752}"/>
              </a:ext>
            </a:extLst>
          </p:cNvPr>
          <p:cNvGrpSpPr/>
          <p:nvPr/>
        </p:nvGrpSpPr>
        <p:grpSpPr>
          <a:xfrm>
            <a:off x="347711" y="1638794"/>
            <a:ext cx="2372498" cy="1945312"/>
            <a:chOff x="347711" y="1638794"/>
            <a:chExt cx="2372498" cy="1945312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1F518C8-B174-5942-8149-5AAF1970C315}"/>
                </a:ext>
              </a:extLst>
            </p:cNvPr>
            <p:cNvSpPr/>
            <p:nvPr/>
          </p:nvSpPr>
          <p:spPr>
            <a:xfrm>
              <a:off x="347711" y="2753109"/>
              <a:ext cx="23724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dirty="0">
                  <a:solidFill>
                    <a:srgbClr val="0D0D0D"/>
                  </a:solidFill>
                  <a:latin typeface="Söhne"/>
                </a:rPr>
                <a:t>Sponsoring von Musikfestivals/ Veranstaltungen</a:t>
              </a:r>
              <a:endParaRPr lang="de-DE" sz="16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C1A3930-7159-1540-AD38-DF7FEC38A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032" y="1638794"/>
              <a:ext cx="1095856" cy="1095856"/>
            </a:xfrm>
            <a:prstGeom prst="round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3BE786F-9A56-3842-AD43-379943918564}"/>
              </a:ext>
            </a:extLst>
          </p:cNvPr>
          <p:cNvGrpSpPr/>
          <p:nvPr/>
        </p:nvGrpSpPr>
        <p:grpSpPr>
          <a:xfrm>
            <a:off x="2987292" y="443035"/>
            <a:ext cx="3457903" cy="2449210"/>
            <a:chOff x="2987292" y="443035"/>
            <a:chExt cx="3457903" cy="244921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CCCF9A30-B421-974E-A1B7-AE7F802D02D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987292" y="2107415"/>
              <a:ext cx="3457903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indent="457200"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indent="914400"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indent="1371600"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indent="1828800" defTabSz="4572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EA81E9"/>
                </a:buClr>
              </a:pPr>
              <a:r>
                <a:rPr lang="fr-CH" sz="2000" b="1" dirty="0">
                  <a:solidFill>
                    <a:schemeClr val="bg1">
                      <a:lumMod val="50000"/>
                    </a:schemeClr>
                  </a:solidFill>
                </a:rPr>
                <a:t>E-</a:t>
              </a:r>
              <a:r>
                <a:rPr lang="fr-CH" sz="2000" b="1" dirty="0" err="1">
                  <a:solidFill>
                    <a:schemeClr val="bg1">
                      <a:lumMod val="50000"/>
                    </a:schemeClr>
                  </a:solidFill>
                </a:rPr>
                <a:t>Zigaretten</a:t>
              </a:r>
              <a:r>
                <a:rPr lang="fr-CH" sz="2000" b="1" dirty="0">
                  <a:solidFill>
                    <a:schemeClr val="bg1">
                      <a:lumMod val="50000"/>
                    </a:schemeClr>
                  </a:solidFill>
                </a:rPr>
                <a:t>: </a:t>
              </a:r>
            </a:p>
            <a:p>
              <a:pPr algn="ctr">
                <a:spcBef>
                  <a:spcPts val="600"/>
                </a:spcBef>
                <a:buClr>
                  <a:srgbClr val="EA81E9"/>
                </a:buClr>
              </a:pPr>
              <a:r>
                <a:rPr lang="fr-CH" sz="2000" b="1" dirty="0" err="1">
                  <a:solidFill>
                    <a:schemeClr val="bg1">
                      <a:lumMod val="50000"/>
                    </a:schemeClr>
                  </a:solidFill>
                </a:rPr>
                <a:t>Jugendmarketing</a:t>
              </a:r>
              <a:endParaRPr lang="fr-CH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FF6E9A9-B021-AC49-941A-3082E0521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2379" y="443035"/>
              <a:ext cx="1641193" cy="1641193"/>
            </a:xfrm>
            <a:prstGeom prst="ellipse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58115F26-BE54-F643-9D80-00FE341827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5335">
            <a:off x="2387955" y="1509938"/>
            <a:ext cx="1463624" cy="5568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D938460-B84B-8C45-9E6F-0CB88A00D2E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4665" flipH="1">
            <a:off x="5541841" y="1509937"/>
            <a:ext cx="1463624" cy="55682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86F7923-BAD1-7C4B-B224-021482E8C4A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51629" y="2947680"/>
            <a:ext cx="529228" cy="5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58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1364DDD-0323-E54B-B2DA-433719796ED1}"/>
              </a:ext>
            </a:extLst>
          </p:cNvPr>
          <p:cNvSpPr txBox="1"/>
          <p:nvPr/>
        </p:nvSpPr>
        <p:spPr>
          <a:xfrm>
            <a:off x="457202" y="5545842"/>
            <a:ext cx="1082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Smith et al., 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DB6190-06EA-9B4A-9E82-7E4C3630C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2" y="1453566"/>
            <a:ext cx="3064476" cy="30644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7C8BEB3-AAC4-CE4E-812A-79A205EE7CED}"/>
              </a:ext>
            </a:extLst>
          </p:cNvPr>
          <p:cNvSpPr txBox="1"/>
          <p:nvPr/>
        </p:nvSpPr>
        <p:spPr>
          <a:xfrm>
            <a:off x="687257" y="863296"/>
            <a:ext cx="277736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Internet-Marketing</a:t>
            </a:r>
            <a:endParaRPr kumimoji="0" lang="de-DE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CE03DC-C3CF-834A-9783-41152839D3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390" y="1988436"/>
            <a:ext cx="826530" cy="5721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37FB9A-D2B8-9642-A8D0-257212AE35B4}"/>
              </a:ext>
            </a:extLst>
          </p:cNvPr>
          <p:cNvSpPr txBox="1"/>
          <p:nvPr/>
        </p:nvSpPr>
        <p:spPr>
          <a:xfrm>
            <a:off x="5067632" y="1735885"/>
            <a:ext cx="3509933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76% Nutzergenerierte Videos</a:t>
            </a:r>
          </a:p>
          <a:p>
            <a:pPr algn="l" rtl="0" latinLnBrk="1" hangingPunct="0"/>
            <a:r>
              <a:rPr lang="de-DE" sz="1600" dirty="0">
                <a:solidFill>
                  <a:srgbClr val="000000"/>
                </a:solidFill>
              </a:rPr>
              <a:t>57% Ohne Alterswarnungen</a:t>
            </a:r>
          </a:p>
          <a:p>
            <a:pPr algn="l" rtl="0" latinLnBrk="1" hangingPunct="0"/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74% Ohne </a:t>
            </a:r>
            <a:r>
              <a:rPr lang="de-DE" sz="1600" dirty="0">
                <a:solidFill>
                  <a:srgbClr val="000000"/>
                </a:solidFill>
              </a:rPr>
              <a:t>Gesundheitswarnhinweise</a:t>
            </a:r>
          </a:p>
          <a:p>
            <a:pPr algn="l" rtl="0" latinLnBrk="1" hangingPunct="0"/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23% Mit deklariertem Sponsor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2658BF0-F780-BC47-8174-99A282B391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050" y="3217719"/>
            <a:ext cx="701371" cy="70137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C60E877-EE88-C249-9A90-EE62E4C9C2DB}"/>
              </a:ext>
            </a:extLst>
          </p:cNvPr>
          <p:cNvSpPr txBox="1"/>
          <p:nvPr/>
        </p:nvSpPr>
        <p:spPr>
          <a:xfrm>
            <a:off x="5067632" y="3039800"/>
            <a:ext cx="3582069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65% Nutzergenerierte Posts</a:t>
            </a:r>
          </a:p>
          <a:p>
            <a:pPr algn="l" rtl="0" latinLnBrk="1" hangingPunct="0"/>
            <a:r>
              <a:rPr lang="de-DE" sz="1600" dirty="0">
                <a:solidFill>
                  <a:srgbClr val="000000"/>
                </a:solidFill>
              </a:rPr>
              <a:t>80% Ohne Alterswarnungen</a:t>
            </a:r>
          </a:p>
          <a:p>
            <a:pPr algn="l" rtl="0" latinLnBrk="1" hangingPunct="0"/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79% Ohne </a:t>
            </a:r>
            <a:r>
              <a:rPr lang="de-DE" sz="1600" dirty="0">
                <a:solidFill>
                  <a:srgbClr val="000000"/>
                </a:solidFill>
              </a:rPr>
              <a:t>Gesundheitswarnhinweise</a:t>
            </a:r>
          </a:p>
          <a:p>
            <a:pPr algn="l" rtl="0" latinLnBrk="1" hangingPunct="0"/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Keine Posts mit deklariertem Sponsor </a:t>
            </a:r>
          </a:p>
        </p:txBody>
      </p:sp>
    </p:spTree>
    <p:extLst>
      <p:ext uri="{BB962C8B-B14F-4D97-AF65-F5344CB8AC3E}">
        <p14:creationId xmlns:p14="http://schemas.microsoft.com/office/powerpoint/2010/main" val="3392735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1" y="151234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Kommunikationsstrategie</a:t>
            </a:r>
            <a:endParaRPr lang="fr-CH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CDE5B94-D29D-6F44-9B22-10FD9B760690}"/>
              </a:ext>
            </a:extLst>
          </p:cNvPr>
          <p:cNvGrpSpPr/>
          <p:nvPr/>
        </p:nvGrpSpPr>
        <p:grpSpPr>
          <a:xfrm>
            <a:off x="2939355" y="2486980"/>
            <a:ext cx="2335925" cy="1983871"/>
            <a:chOff x="2939355" y="2486980"/>
            <a:chExt cx="2335925" cy="1983871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14D974C4-22A6-B243-AE11-F8D33633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896" y="2486980"/>
              <a:ext cx="1345202" cy="1345202"/>
            </a:xfrm>
            <a:prstGeom prst="ellipse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F0B74185-8099-FB4A-999A-A0826FC635A6}"/>
                </a:ext>
              </a:extLst>
            </p:cNvPr>
            <p:cNvSpPr txBox="1"/>
            <p:nvPr/>
          </p:nvSpPr>
          <p:spPr>
            <a:xfrm>
              <a:off x="2939355" y="3886078"/>
              <a:ext cx="233592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Gesundes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Produkt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FC6D163-0E66-7F46-B3EA-15F6443891BB}"/>
              </a:ext>
            </a:extLst>
          </p:cNvPr>
          <p:cNvGrpSpPr/>
          <p:nvPr/>
        </p:nvGrpSpPr>
        <p:grpSpPr>
          <a:xfrm>
            <a:off x="5141011" y="1147765"/>
            <a:ext cx="1038103" cy="1202610"/>
            <a:chOff x="5141011" y="1147765"/>
            <a:chExt cx="1038103" cy="120261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9B99709-A374-724A-A72C-07E26468B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6573" y="1147765"/>
              <a:ext cx="894835" cy="894835"/>
            </a:xfrm>
            <a:prstGeom prst="round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2687063-C0AF-FF40-A277-E2D3671B4B46}"/>
                </a:ext>
              </a:extLst>
            </p:cNvPr>
            <p:cNvSpPr txBox="1"/>
            <p:nvPr/>
          </p:nvSpPr>
          <p:spPr>
            <a:xfrm>
              <a:off x="5141011" y="2042600"/>
              <a:ext cx="103810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Geschmack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67CAC05-C8E7-0945-B67A-611C6EB895DD}"/>
              </a:ext>
            </a:extLst>
          </p:cNvPr>
          <p:cNvGrpSpPr/>
          <p:nvPr/>
        </p:nvGrpSpPr>
        <p:grpSpPr>
          <a:xfrm>
            <a:off x="7093725" y="2552908"/>
            <a:ext cx="1605566" cy="2093297"/>
            <a:chOff x="7093725" y="2552908"/>
            <a:chExt cx="1605566" cy="209329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DC254EB-0DE4-B643-92C8-A654D847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5683" y="2552908"/>
              <a:ext cx="1343539" cy="1343539"/>
            </a:xfrm>
            <a:prstGeom prst="round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4E3E423-6696-7D44-B600-4C36F17E45A5}"/>
                </a:ext>
              </a:extLst>
            </p:cNvPr>
            <p:cNvSpPr txBox="1"/>
            <p:nvPr/>
          </p:nvSpPr>
          <p:spPr>
            <a:xfrm>
              <a:off x="7093725" y="3907543"/>
              <a:ext cx="1605566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Weniger schädlich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=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Nicht schädlich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9C7826C-EA73-2C46-8EF2-469415DF9F9F}"/>
              </a:ext>
            </a:extLst>
          </p:cNvPr>
          <p:cNvGrpSpPr/>
          <p:nvPr/>
        </p:nvGrpSpPr>
        <p:grpSpPr>
          <a:xfrm>
            <a:off x="5141011" y="4090132"/>
            <a:ext cx="1047721" cy="1416835"/>
            <a:chOff x="5141011" y="4090132"/>
            <a:chExt cx="1047721" cy="1416835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175EA8B-760F-9647-9C49-B091EF5712DE}"/>
                </a:ext>
              </a:extLst>
            </p:cNvPr>
            <p:cNvSpPr txBox="1"/>
            <p:nvPr/>
          </p:nvSpPr>
          <p:spPr>
            <a:xfrm>
              <a:off x="5141011" y="4983749"/>
              <a:ext cx="104772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rgbClr val="000000"/>
                  </a:solidFill>
                </a:rPr>
                <a:t>Moderne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Technologie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A72D97C-3CC5-5D45-A21A-88DEFC1D5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6573" y="4090132"/>
              <a:ext cx="894835" cy="894835"/>
            </a:xfrm>
            <a:prstGeom prst="round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9A9EF0CE-75DB-FA4A-A5E6-B33A5471BD2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46824" flipV="1">
            <a:off x="2148317" y="2459317"/>
            <a:ext cx="1048772" cy="12181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BB650BE-CD28-ED47-898B-3032028C1B9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12480" flipH="1">
            <a:off x="4750032" y="2513503"/>
            <a:ext cx="874942" cy="55682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C1524B6-D47E-2148-B650-F0161B014A4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7520" flipH="1" flipV="1">
            <a:off x="4755087" y="3330740"/>
            <a:ext cx="874942" cy="55682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D72281D-08DE-F149-B61A-7628338E247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48575" y="2922717"/>
            <a:ext cx="1946495" cy="556828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2D2CE75-F8EC-0048-AA93-789FE2969C5B}"/>
              </a:ext>
            </a:extLst>
          </p:cNvPr>
          <p:cNvGrpSpPr/>
          <p:nvPr/>
        </p:nvGrpSpPr>
        <p:grpSpPr>
          <a:xfrm>
            <a:off x="252763" y="2494461"/>
            <a:ext cx="2335925" cy="1978151"/>
            <a:chOff x="252763" y="2494461"/>
            <a:chExt cx="2335925" cy="1978151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ADBD1F0-F114-6745-99AA-D1D08948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66" y="2494461"/>
              <a:ext cx="1337721" cy="1337721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C534312-87E3-4240-9066-AD70C51F8118}"/>
                </a:ext>
              </a:extLst>
            </p:cNvPr>
            <p:cNvSpPr txBox="1"/>
            <p:nvPr/>
          </p:nvSpPr>
          <p:spPr>
            <a:xfrm>
              <a:off x="252763" y="3887839"/>
              <a:ext cx="233592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Verantwortungsvolle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dirty="0">
                  <a:solidFill>
                    <a:srgbClr val="000000"/>
                  </a:solidFill>
                </a:rPr>
                <a:t>Industrie</a:t>
              </a:r>
              <a:endPara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166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4A80772-3BEE-064F-BCA0-2A6A69890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93" y="234778"/>
            <a:ext cx="5042804" cy="501409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32C90C0-44AB-CB4E-B8EE-04BD6F8C3062}"/>
              </a:ext>
            </a:extLst>
          </p:cNvPr>
          <p:cNvSpPr/>
          <p:nvPr/>
        </p:nvSpPr>
        <p:spPr>
          <a:xfrm>
            <a:off x="429201" y="5595378"/>
            <a:ext cx="13644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CIPRET-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Vaud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, 2015 </a:t>
            </a:r>
          </a:p>
        </p:txBody>
      </p:sp>
    </p:spTree>
    <p:extLst>
      <p:ext uri="{BB962C8B-B14F-4D97-AF65-F5344CB8AC3E}">
        <p14:creationId xmlns:p14="http://schemas.microsoft.com/office/powerpoint/2010/main" val="1016089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384691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Weniger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gefährlich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…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88B8329-8439-7743-B305-14A914F3B8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779" y="1853514"/>
            <a:ext cx="2940908" cy="2940908"/>
          </a:xfrm>
          <a:prstGeom prst="round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3775BF3-A510-5845-8C28-B5B6CD1BBD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767" y="1853514"/>
            <a:ext cx="2940908" cy="29409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20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1D98B8A-5591-A94F-90E1-9B1364D0EF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779" y="1853514"/>
            <a:ext cx="2940908" cy="2940908"/>
          </a:xfrm>
          <a:prstGeom prst="round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384691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Weniger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gefährlich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…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61276E-5FF8-0C4D-9E8F-19F3F83662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2768" y="1853515"/>
            <a:ext cx="2940908" cy="29409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84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Macintosh PowerPoint</Application>
  <PresentationFormat>On-screen Show (4:3)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Helvetica Neue</vt:lpstr>
      <vt:lpstr>Söhne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1064</cp:revision>
  <dcterms:modified xsi:type="dcterms:W3CDTF">2025-07-01T20:07:09Z</dcterms:modified>
  <cp:category/>
</cp:coreProperties>
</file>