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264" r:id="rId2"/>
    <p:sldId id="2547" r:id="rId3"/>
    <p:sldId id="2542" r:id="rId4"/>
    <p:sldId id="2541" r:id="rId5"/>
    <p:sldId id="2218" r:id="rId6"/>
    <p:sldId id="2219" r:id="rId7"/>
    <p:sldId id="2220" r:id="rId8"/>
    <p:sldId id="2532" r:id="rId9"/>
    <p:sldId id="2533" r:id="rId10"/>
    <p:sldId id="2534" r:id="rId11"/>
    <p:sldId id="2539" r:id="rId12"/>
    <p:sldId id="2537" r:id="rId13"/>
    <p:sldId id="2501" r:id="rId14"/>
    <p:sldId id="2543" r:id="rId15"/>
    <p:sldId id="2499" r:id="rId16"/>
    <p:sldId id="2465" r:id="rId17"/>
    <p:sldId id="2544" r:id="rId18"/>
    <p:sldId id="2545" r:id="rId19"/>
    <p:sldId id="2466" r:id="rId20"/>
    <p:sldId id="2507" r:id="rId21"/>
    <p:sldId id="2468" r:id="rId22"/>
    <p:sldId id="2470" r:id="rId23"/>
    <p:sldId id="2549" r:id="rId24"/>
    <p:sldId id="2550" r:id="rId25"/>
    <p:sldId id="2473" r:id="rId26"/>
    <p:sldId id="2464" r:id="rId27"/>
    <p:sldId id="2460" r:id="rId28"/>
    <p:sldId id="2463" r:id="rId29"/>
    <p:sldId id="2488" r:id="rId30"/>
    <p:sldId id="2531" r:id="rId31"/>
    <p:sldId id="2504" r:id="rId32"/>
    <p:sldId id="2528" r:id="rId33"/>
    <p:sldId id="2529" r:id="rId34"/>
    <p:sldId id="2483" r:id="rId35"/>
    <p:sldId id="2480" r:id="rId36"/>
    <p:sldId id="2540" r:id="rId37"/>
    <p:sldId id="2482" r:id="rId38"/>
    <p:sldId id="2548" r:id="rId39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CAF8F19E-0973-E144-97C0-59C602B60FE0}">
          <p14:sldIdLst>
            <p14:sldId id="2264"/>
            <p14:sldId id="2547"/>
            <p14:sldId id="2542"/>
            <p14:sldId id="2541"/>
            <p14:sldId id="2218"/>
            <p14:sldId id="2219"/>
            <p14:sldId id="2220"/>
            <p14:sldId id="2532"/>
            <p14:sldId id="2533"/>
            <p14:sldId id="2534"/>
            <p14:sldId id="2539"/>
            <p14:sldId id="2537"/>
            <p14:sldId id="2501"/>
            <p14:sldId id="2543"/>
            <p14:sldId id="2499"/>
            <p14:sldId id="2465"/>
            <p14:sldId id="2544"/>
            <p14:sldId id="2545"/>
            <p14:sldId id="2466"/>
            <p14:sldId id="2507"/>
            <p14:sldId id="2468"/>
            <p14:sldId id="2470"/>
            <p14:sldId id="2549"/>
            <p14:sldId id="2550"/>
            <p14:sldId id="2473"/>
            <p14:sldId id="2464"/>
            <p14:sldId id="2460"/>
            <p14:sldId id="2463"/>
            <p14:sldId id="2488"/>
            <p14:sldId id="2531"/>
            <p14:sldId id="2504"/>
            <p14:sldId id="2528"/>
            <p14:sldId id="2529"/>
            <p14:sldId id="2483"/>
            <p14:sldId id="2480"/>
            <p14:sldId id="2540"/>
            <p14:sldId id="2482"/>
            <p14:sldId id="2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A89"/>
    <a:srgbClr val="C19100"/>
    <a:srgbClr val="F3AD04"/>
    <a:srgbClr val="FAE62B"/>
    <a:srgbClr val="9FD0AB"/>
    <a:srgbClr val="02A089"/>
    <a:srgbClr val="FF2400"/>
    <a:srgbClr val="0A5208"/>
    <a:srgbClr val="CEFFA5"/>
    <a:srgbClr val="FF6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5" autoAdjust="0"/>
    <p:restoredTop sz="95694" autoAdjust="0"/>
  </p:normalViewPr>
  <p:slideViewPr>
    <p:cSldViewPr snapToGrid="0" snapToObjects="1">
      <p:cViewPr varScale="1">
        <p:scale>
          <a:sx n="105" d="100"/>
          <a:sy n="105" d="100"/>
        </p:scale>
        <p:origin x="9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2" name="Picture 6" descr="WHO">
            <a:extLst>
              <a:ext uri="{FF2B5EF4-FFF2-40B4-BE49-F238E27FC236}">
                <a16:creationId xmlns:a16="http://schemas.microsoft.com/office/drawing/2014/main" id="{5FAD5200-A816-AB42-929E-469913578C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A312AAA1-AEA1-08B9-0284-17066F68B0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O">
            <a:extLst>
              <a:ext uri="{FF2B5EF4-FFF2-40B4-BE49-F238E27FC236}">
                <a16:creationId xmlns:a16="http://schemas.microsoft.com/office/drawing/2014/main" id="{BA14D4BD-550A-41AF-659A-5364C64046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4D23C525-1CB5-E9BF-6DF8-B041045980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201502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38399F29-B789-3441-B105-0441A584A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333" y="6056738"/>
            <a:ext cx="314161" cy="333201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39CB749-8AF6-F44A-B68E-7711B63ACF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3755" y="6375939"/>
            <a:ext cx="1053321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617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/>
              <a:t>WHO collaborating center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B778347-17FD-7641-A275-240ED768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anchor="t" anchorCtr="1"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16735F5-3CC4-CC40-ACFB-F15ED58FC9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1" y="2010419"/>
            <a:ext cx="7886699" cy="3307816"/>
          </a:xfrm>
          <a:prstGeom prst="rect">
            <a:avLst/>
          </a:prstGeom>
        </p:spPr>
        <p:txBody>
          <a:bodyPr/>
          <a:lstStyle>
            <a:lvl1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342900" indent="-342900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1</a:t>
            </a:r>
          </a:p>
          <a:p>
            <a: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16743300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8" r:id="rId3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42.png"/><Relationship Id="rId12" Type="http://schemas.openxmlformats.org/officeDocument/2006/relationships/image" Target="../media/image46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5.tiff"/><Relationship Id="rId5" Type="http://schemas.microsoft.com/office/2007/relationships/hdphoto" Target="../media/hdphoto5.wdp"/><Relationship Id="rId10" Type="http://schemas.openxmlformats.org/officeDocument/2006/relationships/image" Target="../media/image44.tiff"/><Relationship Id="rId4" Type="http://schemas.openxmlformats.org/officeDocument/2006/relationships/image" Target="../media/image40.png"/><Relationship Id="rId9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microsoft.com/office/2007/relationships/hdphoto" Target="../media/hdphoto13.wdp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microsoft.com/office/2007/relationships/hdphoto" Target="../media/hdphoto14.wdp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jpeg"/><Relationship Id="rId14" Type="http://schemas.openxmlformats.org/officeDocument/2006/relationships/image" Target="../media/image71.ti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47250" y="118456"/>
            <a:ext cx="7552793" cy="131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CH" sz="3200" b="1" dirty="0">
                <a:solidFill>
                  <a:schemeClr val="bg1"/>
                </a:solidFill>
              </a:rPr>
              <a:t>Le scandale devenu modèle</a:t>
            </a:r>
          </a:p>
          <a:p>
            <a:pPr algn="l">
              <a:lnSpc>
                <a:spcPct val="150000"/>
              </a:lnSpc>
            </a:pPr>
            <a:r>
              <a:rPr lang="fr-CH" b="1" dirty="0">
                <a:solidFill>
                  <a:schemeClr val="bg1"/>
                </a:solidFill>
              </a:rPr>
              <a:t>Moins de tableaux Excel, plus de vertige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600415" y="2247844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erson with a stethoscope and a stethoscope with colorful paint splashes&#10;&#10;AI-generated content may be incorrect.">
            <a:extLst>
              <a:ext uri="{FF2B5EF4-FFF2-40B4-BE49-F238E27FC236}">
                <a16:creationId xmlns:a16="http://schemas.microsoft.com/office/drawing/2014/main" id="{C9624407-282E-9B0B-0502-BE438553A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415" y="2820894"/>
            <a:ext cx="6352288" cy="2748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59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88525B-42B6-4A3D-EB77-38E613859238}"/>
              </a:ext>
            </a:extLst>
          </p:cNvPr>
          <p:cNvSpPr txBox="1"/>
          <p:nvPr/>
        </p:nvSpPr>
        <p:spPr>
          <a:xfrm>
            <a:off x="5760580" y="390759"/>
            <a:ext cx="196291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Hétérotopies </a:t>
            </a:r>
          </a:p>
          <a:p>
            <a:pPr algn="ctr"/>
            <a:r>
              <a:rPr lang="fr-CH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crise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DB8AF-F3E7-10BD-6F20-D52B944B7F8A}"/>
              </a:ext>
            </a:extLst>
          </p:cNvPr>
          <p:cNvSpPr txBox="1"/>
          <p:nvPr/>
        </p:nvSpPr>
        <p:spPr>
          <a:xfrm>
            <a:off x="5059108" y="3181305"/>
            <a:ext cx="3365856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Espaces réservés à des individus qui se trouvent dans une situation de crise, de transition, de réorientation </a:t>
            </a:r>
            <a:b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Espace sert à ritualiser ou accompagner cette discontinuité</a:t>
            </a:r>
          </a:p>
          <a:p>
            <a:pPr algn="ctr"/>
            <a:endParaRPr lang="fr-CH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des possibles</a:t>
            </a:r>
            <a:endParaRPr lang="fr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erson sitting in a cave&#10;&#10;AI-generated content may be incorrect.">
            <a:extLst>
              <a:ext uri="{FF2B5EF4-FFF2-40B4-BE49-F238E27FC236}">
                <a16:creationId xmlns:a16="http://schemas.microsoft.com/office/drawing/2014/main" id="{B2BA1389-BFA3-8525-A328-6C37837607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104" y="1306815"/>
            <a:ext cx="2423865" cy="161591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5E2632-2169-1006-D631-4B20080F7EFD}"/>
              </a:ext>
            </a:extLst>
          </p:cNvPr>
          <p:cNvSpPr txBox="1"/>
          <p:nvPr/>
        </p:nvSpPr>
        <p:spPr>
          <a:xfrm>
            <a:off x="1891505" y="382558"/>
            <a:ext cx="196291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Hétérotopies </a:t>
            </a:r>
          </a:p>
          <a:p>
            <a:pPr algn="ctr"/>
            <a:r>
              <a:rPr lang="fr-CH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déviation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426B4-6804-B130-7A05-9E3C5D648AB3}"/>
              </a:ext>
            </a:extLst>
          </p:cNvPr>
          <p:cNvSpPr txBox="1"/>
          <p:nvPr/>
        </p:nvSpPr>
        <p:spPr>
          <a:xfrm>
            <a:off x="1190033" y="3181305"/>
            <a:ext cx="3365856" cy="2616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600" i="0" u="none" strike="noStrike">
                <a:solidFill>
                  <a:srgbClr val="000000"/>
                </a:solidFill>
                <a:effectLst/>
                <a:latin typeface="-webkit-standard"/>
              </a:defRPr>
            </a:lvl1pPr>
          </a:lstStyle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Espaces où sont placés les individus dont le comportement s’écarte durablement des normes sociales ou morales</a:t>
            </a:r>
          </a:p>
          <a:p>
            <a:b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Elles organisent et contiennent la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Réduction des possibles</a:t>
            </a:r>
          </a:p>
        </p:txBody>
      </p:sp>
      <p:pic>
        <p:nvPicPr>
          <p:cNvPr id="15" name="Picture 14" descr="A person sitting on a bed in a prison cell&#10;&#10;AI-generated content may be incorrect.">
            <a:extLst>
              <a:ext uri="{FF2B5EF4-FFF2-40B4-BE49-F238E27FC236}">
                <a16:creationId xmlns:a16="http://schemas.microsoft.com/office/drawing/2014/main" id="{7C49B5BD-AEC8-76C4-B470-84984A6915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029" y="1323217"/>
            <a:ext cx="2423865" cy="161591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57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12" grpId="0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riting on a chalkboard&#10;&#10;AI-generated content may be incorrect.">
            <a:extLst>
              <a:ext uri="{FF2B5EF4-FFF2-40B4-BE49-F238E27FC236}">
                <a16:creationId xmlns:a16="http://schemas.microsoft.com/office/drawing/2014/main" id="{4F14803B-EB65-EB63-7B3C-BE9A280FAE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93537" y="959389"/>
            <a:ext cx="2159999" cy="144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painting a map of the world&#10;&#10;AI-generated content may be incorrect.">
            <a:extLst>
              <a:ext uri="{FF2B5EF4-FFF2-40B4-BE49-F238E27FC236}">
                <a16:creationId xmlns:a16="http://schemas.microsoft.com/office/drawing/2014/main" id="{CA8D6EF3-B5D6-7880-CD98-299086F066D0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0466" y="959389"/>
            <a:ext cx="2160000" cy="144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D74CDD-53F2-A8A6-4DCE-22E79EC3A295}"/>
              </a:ext>
            </a:extLst>
          </p:cNvPr>
          <p:cNvSpPr txBox="1"/>
          <p:nvPr/>
        </p:nvSpPr>
        <p:spPr>
          <a:xfrm>
            <a:off x="1837465" y="342593"/>
            <a:ext cx="12721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 règle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0AD85D-321D-85F6-0E5F-2D281941AE57}"/>
              </a:ext>
            </a:extLst>
          </p:cNvPr>
          <p:cNvSpPr txBox="1"/>
          <p:nvPr/>
        </p:nvSpPr>
        <p:spPr>
          <a:xfrm>
            <a:off x="5948633" y="342593"/>
            <a:ext cx="14436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 valeur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DD0967-CBE7-7927-0537-8267654A2C59}"/>
              </a:ext>
            </a:extLst>
          </p:cNvPr>
          <p:cNvSpPr txBox="1"/>
          <p:nvPr/>
        </p:nvSpPr>
        <p:spPr>
          <a:xfrm>
            <a:off x="586730" y="2554522"/>
            <a:ext cx="3773606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600" i="0" u="none" strike="noStrike" dirty="0">
                <a:solidFill>
                  <a:srgbClr val="000000"/>
                </a:solidFill>
                <a:effectLst/>
              </a:rPr>
              <a:t>Appartient à l’univers de la prévisibilité</a:t>
            </a:r>
          </a:p>
          <a:p>
            <a:pPr algn="ctr"/>
            <a:r>
              <a:rPr lang="fr-CH" sz="1600" dirty="0">
                <a:solidFill>
                  <a:srgbClr val="000000"/>
                </a:solidFill>
              </a:rPr>
              <a:t>→ mêmes conditions, mêmes gestes, mêmes effets</a:t>
            </a:r>
          </a:p>
          <a:p>
            <a:pPr algn="ctr"/>
            <a:endParaRPr lang="fr-CH" sz="1600" dirty="0">
              <a:solidFill>
                <a:srgbClr val="000000"/>
              </a:solidFill>
            </a:endParaRPr>
          </a:p>
          <a:p>
            <a:pPr algn="ctr"/>
            <a:r>
              <a:rPr lang="fr-CH" sz="1600" dirty="0">
                <a:solidFill>
                  <a:srgbClr val="000000"/>
                </a:solidFill>
              </a:rPr>
              <a:t>Horizon est le résultat prédéfini</a:t>
            </a:r>
          </a:p>
          <a:p>
            <a:pPr algn="ctr"/>
            <a:endParaRPr lang="fr-CH" sz="1600" dirty="0">
              <a:solidFill>
                <a:srgbClr val="000000"/>
              </a:solidFill>
            </a:endParaRPr>
          </a:p>
          <a:p>
            <a:pPr algn="ctr"/>
            <a:r>
              <a:rPr lang="fr-CH" sz="1600" dirty="0">
                <a:solidFill>
                  <a:srgbClr val="000000"/>
                </a:solidFill>
              </a:rPr>
              <a:t>Déviance y est perçue comme une erreur à corriger, une anomalie à contenir</a:t>
            </a:r>
            <a:endParaRPr lang="fr-CH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A3EBF4-73A2-A4B6-88C0-EAF3DF3495FC}"/>
              </a:ext>
            </a:extLst>
          </p:cNvPr>
          <p:cNvSpPr txBox="1"/>
          <p:nvPr/>
        </p:nvSpPr>
        <p:spPr>
          <a:xfrm>
            <a:off x="4783664" y="2554522"/>
            <a:ext cx="3773606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600" i="0" u="none" strike="noStrike" dirty="0">
                <a:solidFill>
                  <a:srgbClr val="000000"/>
                </a:solidFill>
                <a:effectLst/>
              </a:rPr>
              <a:t>Relève de l’univers de la possibilité</a:t>
            </a:r>
          </a:p>
          <a:p>
            <a:pPr algn="ctr"/>
            <a:br>
              <a:rPr lang="fr-CH" sz="1600" i="0" u="none" strike="noStrike" dirty="0">
                <a:solidFill>
                  <a:srgbClr val="000000"/>
                </a:solidFill>
                <a:effectLst/>
              </a:rPr>
            </a:br>
            <a:r>
              <a:rPr lang="fr-CH" sz="1600" i="0" u="none" strike="noStrike" dirty="0">
                <a:solidFill>
                  <a:srgbClr val="000000"/>
                </a:solidFill>
                <a:effectLst/>
              </a:rPr>
              <a:t>N’impose pas un chemin, elle oriente</a:t>
            </a:r>
          </a:p>
          <a:p>
            <a:pPr algn="ctr"/>
            <a:br>
              <a:rPr lang="fr-CH" sz="1600" i="0" u="none" strike="noStrike" dirty="0">
                <a:solidFill>
                  <a:srgbClr val="000000"/>
                </a:solidFill>
                <a:effectLst/>
              </a:rPr>
            </a:br>
            <a:r>
              <a:rPr lang="fr-CH" sz="1600" i="0" u="none" strike="noStrike" dirty="0">
                <a:solidFill>
                  <a:srgbClr val="000000"/>
                </a:solidFill>
                <a:effectLst/>
              </a:rPr>
              <a:t>Ouvre vers un résultat à imaginer, un sens à construire, non à appliquer</a:t>
            </a:r>
            <a:br>
              <a:rPr lang="fr-CH" sz="1600" i="0" u="none" strike="noStrike" dirty="0">
                <a:solidFill>
                  <a:srgbClr val="000000"/>
                </a:solidFill>
                <a:effectLst/>
              </a:rPr>
            </a:br>
            <a:endParaRPr lang="fr-CH" sz="1600" i="0" u="none" strike="noStrike" dirty="0">
              <a:solidFill>
                <a:srgbClr val="000000"/>
              </a:solidFill>
              <a:effectLst/>
            </a:endParaRPr>
          </a:p>
          <a:p>
            <a:pPr algn="ctr"/>
            <a:r>
              <a:rPr lang="fr-CH" sz="1600" i="0" u="none" strike="noStrike" dirty="0">
                <a:solidFill>
                  <a:srgbClr val="000000"/>
                </a:solidFill>
                <a:effectLst/>
              </a:rPr>
              <a:t>Produit de la création, parfois au prix de la stabilité</a:t>
            </a:r>
          </a:p>
          <a:p>
            <a:pPr algn="ctr"/>
            <a:endParaRPr lang="fr-CH" sz="1600" i="0" u="none" strike="noStrike" dirty="0" err="1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433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build="p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7E0638-CA03-EB04-EFFD-E04A62E25310}"/>
              </a:ext>
            </a:extLst>
          </p:cNvPr>
          <p:cNvSpPr txBox="1"/>
          <p:nvPr/>
        </p:nvSpPr>
        <p:spPr>
          <a:xfrm>
            <a:off x="410342" y="2753621"/>
            <a:ext cx="3756546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Règles organisent le monde du même</a:t>
            </a:r>
          </a:p>
          <a:p>
            <a:pPr algn="ctr"/>
            <a:endParaRPr lang="fr-CH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Tâches répétitives, bien définies</a:t>
            </a:r>
          </a:p>
          <a:p>
            <a:pPr algn="ctr"/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Motivation extrinsèque efficace (récompense/punition)</a:t>
            </a:r>
          </a:p>
          <a:p>
            <a:pPr algn="ctr"/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Efficace dans les contextes stables, industriels</a:t>
            </a:r>
          </a:p>
        </p:txBody>
      </p:sp>
      <p:pic>
        <p:nvPicPr>
          <p:cNvPr id="9" name="Picture 8" descr="A person drawing a diagram&#10;&#10;AI-generated content may be incorrect.">
            <a:extLst>
              <a:ext uri="{FF2B5EF4-FFF2-40B4-BE49-F238E27FC236}">
                <a16:creationId xmlns:a16="http://schemas.microsoft.com/office/drawing/2014/main" id="{B56FD0CC-FA2A-EB30-CE46-503AB67B6E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669" y="1087032"/>
            <a:ext cx="2212644" cy="14750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7ECE7C-37AC-A1FB-008A-429C6AEB6869}"/>
              </a:ext>
            </a:extLst>
          </p:cNvPr>
          <p:cNvSpPr txBox="1"/>
          <p:nvPr/>
        </p:nvSpPr>
        <p:spPr>
          <a:xfrm>
            <a:off x="1484535" y="243219"/>
            <a:ext cx="196291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2000" b="1" i="0" u="none" strike="noStrike" dirty="0">
                <a:solidFill>
                  <a:srgbClr val="000000"/>
                </a:solidFill>
                <a:effectLst/>
              </a:rPr>
              <a:t>Système algorithmique</a:t>
            </a:r>
            <a:endParaRPr lang="fr-CH" sz="2000" dirty="0"/>
          </a:p>
        </p:txBody>
      </p:sp>
      <p:pic>
        <p:nvPicPr>
          <p:cNvPr id="12" name="Picture 11" descr="A compass on a street&#10;&#10;AI-generated content may be incorrect.">
            <a:extLst>
              <a:ext uri="{FF2B5EF4-FFF2-40B4-BE49-F238E27FC236}">
                <a16:creationId xmlns:a16="http://schemas.microsoft.com/office/drawing/2014/main" id="{191A4633-90A2-665E-775A-2F8FE76CC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194" y="1087032"/>
            <a:ext cx="2212644" cy="14750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392637-E8C8-9AEB-F90F-818C2DB375C4}"/>
              </a:ext>
            </a:extLst>
          </p:cNvPr>
          <p:cNvSpPr txBox="1"/>
          <p:nvPr/>
        </p:nvSpPr>
        <p:spPr>
          <a:xfrm>
            <a:off x="5513061" y="243219"/>
            <a:ext cx="196291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2000" b="1" i="0" u="none" strike="noStrike" dirty="0">
                <a:solidFill>
                  <a:srgbClr val="000000"/>
                </a:solidFill>
                <a:effectLst/>
              </a:rPr>
              <a:t>Système heuristique</a:t>
            </a:r>
            <a:endParaRPr lang="fr-CH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57C918-6703-027F-5A9B-1DA980BC2BB9}"/>
              </a:ext>
            </a:extLst>
          </p:cNvPr>
          <p:cNvSpPr txBox="1"/>
          <p:nvPr/>
        </p:nvSpPr>
        <p:spPr>
          <a:xfrm>
            <a:off x="4617392" y="2753621"/>
            <a:ext cx="3754248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Fondé sur les valeurs et la créativité</a:t>
            </a:r>
          </a:p>
          <a:p>
            <a:pPr algn="ctr"/>
            <a:endParaRPr lang="fr-CH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Tâches ouvertes, nécessitant réflexion et invention</a:t>
            </a:r>
          </a:p>
          <a:p>
            <a:pPr algn="ctr"/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Motivation intrinsèque nécessaire (autonomie, maîtrise, sens)</a:t>
            </a:r>
          </a:p>
          <a:p>
            <a:pPr algn="ctr"/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Essentiel dans les contextes complexes, incertains, innovants</a:t>
            </a:r>
          </a:p>
        </p:txBody>
      </p:sp>
    </p:spTree>
    <p:extLst>
      <p:ext uri="{BB962C8B-B14F-4D97-AF65-F5344CB8AC3E}">
        <p14:creationId xmlns:p14="http://schemas.microsoft.com/office/powerpoint/2010/main" val="269809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13" grpId="0"/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79263-766E-59BD-3A10-F53E210F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11A2FF4-03EE-4DC6-EDF3-729A0587CD81}"/>
              </a:ext>
            </a:extLst>
          </p:cNvPr>
          <p:cNvGrpSpPr/>
          <p:nvPr/>
        </p:nvGrpSpPr>
        <p:grpSpPr>
          <a:xfrm>
            <a:off x="1615091" y="522931"/>
            <a:ext cx="1720312" cy="2297761"/>
            <a:chOff x="1615091" y="522931"/>
            <a:chExt cx="1720312" cy="22977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9261D4-3FAD-C645-8536-8CC7EC04EE39}"/>
                </a:ext>
              </a:extLst>
            </p:cNvPr>
            <p:cNvSpPr txBox="1"/>
            <p:nvPr/>
          </p:nvSpPr>
          <p:spPr>
            <a:xfrm>
              <a:off x="1924136" y="522931"/>
              <a:ext cx="110222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fr-CH" b="1" dirty="0">
                  <a:solidFill>
                    <a:schemeClr val="tx1"/>
                  </a:solidFill>
                </a:rPr>
                <a:t>Règles</a:t>
              </a:r>
              <a:endParaRPr kumimoji="0" lang="fr-CH" sz="24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Picture 6" descr="A hand holding a paper&#10;&#10;AI-generated content may be incorrect.">
              <a:extLst>
                <a:ext uri="{FF2B5EF4-FFF2-40B4-BE49-F238E27FC236}">
                  <a16:creationId xmlns:a16="http://schemas.microsoft.com/office/drawing/2014/main" id="{6056E3B2-5CAA-8299-6FE2-E97308396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091" y="1100380"/>
              <a:ext cx="1720312" cy="1720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5ECB2E-67ED-6359-8A27-209517A619CB}"/>
              </a:ext>
            </a:extLst>
          </p:cNvPr>
          <p:cNvGrpSpPr/>
          <p:nvPr/>
        </p:nvGrpSpPr>
        <p:grpSpPr>
          <a:xfrm>
            <a:off x="6161090" y="522931"/>
            <a:ext cx="1720311" cy="2297758"/>
            <a:chOff x="6161090" y="522931"/>
            <a:chExt cx="1720311" cy="2297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380F36-CF64-3D4B-F4F8-75961647945B}"/>
                </a:ext>
              </a:extLst>
            </p:cNvPr>
            <p:cNvSpPr txBox="1"/>
            <p:nvPr/>
          </p:nvSpPr>
          <p:spPr>
            <a:xfrm>
              <a:off x="6356756" y="522931"/>
              <a:ext cx="1328978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b="1" dirty="0">
                  <a:solidFill>
                    <a:schemeClr val="tx1"/>
                  </a:solidFill>
                </a:rPr>
                <a:t>Valeurs</a:t>
              </a:r>
              <a:endParaRPr lang="en-CH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 descr="A painting of hands reaching for the earth&#10;&#10;AI-generated content may be incorrect.">
              <a:extLst>
                <a:ext uri="{FF2B5EF4-FFF2-40B4-BE49-F238E27FC236}">
                  <a16:creationId xmlns:a16="http://schemas.microsoft.com/office/drawing/2014/main" id="{6117126A-A102-62FD-200B-502F8F164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1090" y="1100378"/>
              <a:ext cx="1720311" cy="172031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356FBC3-A95B-8559-9BB1-055CE8E7C99D}"/>
              </a:ext>
            </a:extLst>
          </p:cNvPr>
          <p:cNvSpPr txBox="1"/>
          <p:nvPr/>
        </p:nvSpPr>
        <p:spPr>
          <a:xfrm>
            <a:off x="1890185" y="2936478"/>
            <a:ext cx="117012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800" dirty="0"/>
              <a:t>limitent</a:t>
            </a:r>
            <a:endParaRPr lang="en-CH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E4C361-31FA-56E1-423D-E6A75A68FF79}"/>
              </a:ext>
            </a:extLst>
          </p:cNvPr>
          <p:cNvSpPr txBox="1"/>
          <p:nvPr/>
        </p:nvSpPr>
        <p:spPr>
          <a:xfrm>
            <a:off x="6436183" y="2940353"/>
            <a:ext cx="117012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800" dirty="0"/>
              <a:t>habilitent</a:t>
            </a:r>
            <a:endParaRPr lang="en-CH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E927D8-EAFC-6804-961B-CD89C48D2E0A}"/>
              </a:ext>
            </a:extLst>
          </p:cNvPr>
          <p:cNvSpPr txBox="1"/>
          <p:nvPr/>
        </p:nvSpPr>
        <p:spPr>
          <a:xfrm>
            <a:off x="1178664" y="4293185"/>
            <a:ext cx="259316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800"/>
            </a:lvl1pPr>
          </a:lstStyle>
          <a:p>
            <a:r>
              <a:rPr lang="fr-CH" dirty="0"/>
              <a:t>servent à restreindre le comportement</a:t>
            </a:r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F367E-5587-BE24-207C-5B2C2D90B7F3}"/>
              </a:ext>
            </a:extLst>
          </p:cNvPr>
          <p:cNvSpPr txBox="1"/>
          <p:nvPr/>
        </p:nvSpPr>
        <p:spPr>
          <a:xfrm>
            <a:off x="6030267" y="4162001"/>
            <a:ext cx="198195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800"/>
            </a:lvl1pPr>
          </a:lstStyle>
          <a:p>
            <a:r>
              <a:rPr lang="fr-CH" dirty="0"/>
              <a:t>servent à inspirer le comportement</a:t>
            </a:r>
            <a:endParaRPr lang="en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C3E522-3F00-58A7-1077-7F7158DB5001}"/>
              </a:ext>
            </a:extLst>
          </p:cNvPr>
          <p:cNvSpPr txBox="1"/>
          <p:nvPr/>
        </p:nvSpPr>
        <p:spPr>
          <a:xfrm>
            <a:off x="1069381" y="5110039"/>
            <a:ext cx="28117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800"/>
            </a:lvl1pPr>
          </a:lstStyle>
          <a:p>
            <a:r>
              <a:rPr lang="fr-CH" dirty="0"/>
              <a:t>créent de la conformité </a:t>
            </a:r>
            <a:endParaRPr lang="en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5FB8C8-8F32-05B5-DE65-0435F90728F1}"/>
              </a:ext>
            </a:extLst>
          </p:cNvPr>
          <p:cNvSpPr txBox="1"/>
          <p:nvPr/>
        </p:nvSpPr>
        <p:spPr>
          <a:xfrm>
            <a:off x="5471415" y="5049823"/>
            <a:ext cx="30996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800"/>
            </a:lvl1pPr>
          </a:lstStyle>
          <a:p>
            <a:r>
              <a:rPr lang="fr-CH" dirty="0"/>
              <a:t>créent de la responsabilité</a:t>
            </a:r>
            <a:endParaRPr lang="en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081E3-68EF-A3B8-CC66-574B95A45F92}"/>
              </a:ext>
            </a:extLst>
          </p:cNvPr>
          <p:cNvSpPr txBox="1"/>
          <p:nvPr/>
        </p:nvSpPr>
        <p:spPr>
          <a:xfrm>
            <a:off x="1069381" y="3476332"/>
            <a:ext cx="281173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800"/>
            </a:lvl1pPr>
          </a:lstStyle>
          <a:p>
            <a:r>
              <a:rPr lang="fr-CH" dirty="0"/>
              <a:t>naissent de la peur et du soupçon </a:t>
            </a:r>
            <a:endParaRPr lang="en-CH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41727F-AF75-5C55-0C17-56AA0C11ABB0}"/>
              </a:ext>
            </a:extLst>
          </p:cNvPr>
          <p:cNvSpPr txBox="1"/>
          <p:nvPr/>
        </p:nvSpPr>
        <p:spPr>
          <a:xfrm>
            <a:off x="5495629" y="3551177"/>
            <a:ext cx="30512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800"/>
            </a:lvl1pPr>
          </a:lstStyle>
          <a:p>
            <a:r>
              <a:rPr lang="fr-CH" dirty="0"/>
              <a:t>naissent de la confiance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4244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7" grpId="0"/>
      <p:bldP spid="19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76A439-7B48-9606-9C2E-E859147EA16A}"/>
              </a:ext>
            </a:extLst>
          </p:cNvPr>
          <p:cNvSpPr txBox="1"/>
          <p:nvPr/>
        </p:nvSpPr>
        <p:spPr>
          <a:xfrm>
            <a:off x="1606296" y="1920895"/>
            <a:ext cx="5931408" cy="3016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000000"/>
                </a:solidFill>
              </a:rPr>
              <a:t>La vraie liberté n’est pas l’absence de règles,</a:t>
            </a:r>
            <a:br>
              <a:rPr lang="fr-CH" sz="2000" dirty="0">
                <a:solidFill>
                  <a:srgbClr val="000000"/>
                </a:solidFill>
              </a:rPr>
            </a:br>
            <a:r>
              <a:rPr lang="fr-CH" sz="2000" dirty="0">
                <a:solidFill>
                  <a:srgbClr val="000000"/>
                </a:solidFill>
              </a:rPr>
              <a:t>mais la capacité de décider dans l’incertitude</a:t>
            </a:r>
          </a:p>
          <a:p>
            <a: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000000"/>
                </a:solidFill>
              </a:rPr>
              <a:t>Là où tout est prévisible, il n’y a plus de choix, donc plus de liberté</a:t>
            </a:r>
          </a:p>
          <a:p>
            <a: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000000"/>
                </a:solidFill>
              </a:rPr>
              <a:t>Décider sans garantie, c’est assumer la responsabilité du sens</a:t>
            </a:r>
          </a:p>
          <a:p>
            <a: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000000"/>
                </a:solidFill>
              </a:rPr>
              <a:t>L’innovation, comme le soin, naît dans cet espace fragile entre le connu et le possible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999C45-DF10-84C4-6659-CF17317B0EA0}"/>
              </a:ext>
            </a:extLst>
          </p:cNvPr>
          <p:cNvSpPr txBox="1"/>
          <p:nvPr/>
        </p:nvSpPr>
        <p:spPr>
          <a:xfrm>
            <a:off x="2286000" y="189792"/>
            <a:ext cx="457200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fr-CH" sz="4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La vraie liberté</a:t>
            </a:r>
          </a:p>
        </p:txBody>
      </p:sp>
    </p:spTree>
    <p:extLst>
      <p:ext uri="{BB962C8B-B14F-4D97-AF65-F5344CB8AC3E}">
        <p14:creationId xmlns:p14="http://schemas.microsoft.com/office/powerpoint/2010/main" val="3522833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4FAAB-1126-E8C5-A974-07CFAAC2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D7011A9-A1ED-555C-55BC-86667972E705}"/>
              </a:ext>
            </a:extLst>
          </p:cNvPr>
          <p:cNvGrpSpPr/>
          <p:nvPr/>
        </p:nvGrpSpPr>
        <p:grpSpPr>
          <a:xfrm>
            <a:off x="1562226" y="535900"/>
            <a:ext cx="2164080" cy="2483259"/>
            <a:chOff x="1562226" y="535900"/>
            <a:chExt cx="2164080" cy="24832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269538-AD9F-6343-1ADB-E2A341D3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5802" y="1182231"/>
              <a:ext cx="1836928" cy="18369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C33865-B896-1943-C9F2-92AC8E33DAEA}"/>
                </a:ext>
              </a:extLst>
            </p:cNvPr>
            <p:cNvSpPr txBox="1"/>
            <p:nvPr/>
          </p:nvSpPr>
          <p:spPr>
            <a:xfrm>
              <a:off x="1562226" y="535900"/>
              <a:ext cx="2164080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sz="1800" dirty="0"/>
                <a:t>Dans un monde </a:t>
              </a:r>
              <a:r>
                <a:rPr lang="fr-CH" sz="1800" b="1" dirty="0"/>
                <a:t>stable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2CE55C-08F7-9BA2-66DE-5A7CCB3600D9}"/>
              </a:ext>
            </a:extLst>
          </p:cNvPr>
          <p:cNvGrpSpPr/>
          <p:nvPr/>
        </p:nvGrpSpPr>
        <p:grpSpPr>
          <a:xfrm>
            <a:off x="5261863" y="510968"/>
            <a:ext cx="2164080" cy="2508190"/>
            <a:chOff x="5261863" y="510968"/>
            <a:chExt cx="2164080" cy="25081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A5FC2D-468E-B69C-0BF1-A2BFB67D0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8383" y="1048118"/>
              <a:ext cx="1971040" cy="1971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3959E1-F95D-A57D-8E0D-CF02C75B7A56}"/>
                </a:ext>
              </a:extLst>
            </p:cNvPr>
            <p:cNvSpPr txBox="1"/>
            <p:nvPr/>
          </p:nvSpPr>
          <p:spPr>
            <a:xfrm>
              <a:off x="5261863" y="510968"/>
              <a:ext cx="2164080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sz="1800" dirty="0"/>
                <a:t>Dans un monde</a:t>
              </a:r>
            </a:p>
            <a:p>
              <a:pPr algn="ctr"/>
              <a:r>
                <a:rPr lang="fr-CH" sz="1800" b="1" dirty="0"/>
                <a:t>mouvant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1A932C0-EF13-2975-3069-89BCF58038CD}"/>
              </a:ext>
            </a:extLst>
          </p:cNvPr>
          <p:cNvSpPr txBox="1"/>
          <p:nvPr/>
        </p:nvSpPr>
        <p:spPr>
          <a:xfrm>
            <a:off x="820420" y="3178679"/>
            <a:ext cx="3647693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600" dirty="0"/>
              <a:t>Planification est une vertu</a:t>
            </a:r>
          </a:p>
          <a:p>
            <a:pPr algn="ctr"/>
            <a:endParaRPr lang="fr-CH" sz="1600" dirty="0"/>
          </a:p>
          <a:p>
            <a:pPr algn="ctr"/>
            <a:r>
              <a:rPr lang="fr-CH" sz="1600" dirty="0"/>
              <a:t>Modèle idéal pour </a:t>
            </a:r>
            <a:r>
              <a:rPr lang="fr-CH" sz="1600" dirty="0" err="1"/>
              <a:t>executer</a:t>
            </a:r>
            <a:endParaRPr lang="fr-CH" sz="1600" dirty="0"/>
          </a:p>
          <a:p>
            <a:pPr algn="ctr"/>
            <a:endParaRPr lang="fr-CH" sz="1600" dirty="0"/>
          </a:p>
          <a:p>
            <a:pPr algn="ctr"/>
            <a:r>
              <a:rPr lang="fr-CH" sz="1600" dirty="0"/>
              <a:t>Pas pour inventer</a:t>
            </a:r>
          </a:p>
          <a:p>
            <a:pPr algn="ctr"/>
            <a:endParaRPr lang="fr-CH" sz="1600" dirty="0"/>
          </a:p>
          <a:p>
            <a:pPr algn="ctr"/>
            <a:r>
              <a:rPr lang="fr-CH" sz="1600" dirty="0"/>
              <a:t>Culture du contrôle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89122-D4E7-A0DE-A1BF-D7C716E38D57}"/>
              </a:ext>
            </a:extLst>
          </p:cNvPr>
          <p:cNvSpPr txBox="1"/>
          <p:nvPr/>
        </p:nvSpPr>
        <p:spPr>
          <a:xfrm>
            <a:off x="4468113" y="3178679"/>
            <a:ext cx="3751580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600"/>
            </a:lvl1pPr>
          </a:lstStyle>
          <a:p>
            <a:r>
              <a:rPr lang="fr-CH" dirty="0"/>
              <a:t>Environnements complexes, non-linéaires</a:t>
            </a:r>
          </a:p>
          <a:p>
            <a:endParaRPr lang="fr-CH" dirty="0"/>
          </a:p>
          <a:p>
            <a:r>
              <a:rPr lang="fr-CH" dirty="0"/>
              <a:t>Adaptation à l’imprévu</a:t>
            </a:r>
          </a:p>
          <a:p>
            <a:r>
              <a:rPr lang="fr-CH" dirty="0"/>
              <a:t>Incertitude un terrain d’exploration</a:t>
            </a:r>
          </a:p>
          <a:p>
            <a:endParaRPr lang="fr-CH" dirty="0"/>
          </a:p>
          <a:p>
            <a:r>
              <a:rPr lang="fr-CH" dirty="0"/>
              <a:t>Culture du sens </a:t>
            </a:r>
          </a:p>
          <a:p>
            <a:endParaRPr lang="fr-CH" dirty="0"/>
          </a:p>
          <a:p>
            <a:r>
              <a:rPr lang="fr-CH" dirty="0"/>
              <a:t>Mission prime sur les procédures</a:t>
            </a:r>
          </a:p>
        </p:txBody>
      </p:sp>
    </p:spTree>
    <p:extLst>
      <p:ext uri="{BB962C8B-B14F-4D97-AF65-F5344CB8AC3E}">
        <p14:creationId xmlns:p14="http://schemas.microsoft.com/office/powerpoint/2010/main" val="26036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B2F54-8592-AA01-05A7-37ED9452A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7E8899-F80D-01DF-2E06-7ADE675ABC54}"/>
              </a:ext>
            </a:extLst>
          </p:cNvPr>
          <p:cNvSpPr txBox="1"/>
          <p:nvPr/>
        </p:nvSpPr>
        <p:spPr>
          <a:xfrm>
            <a:off x="803275" y="219055"/>
            <a:ext cx="668020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fr-CH" sz="4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Valeurs et objectifs</a:t>
            </a:r>
          </a:p>
        </p:txBody>
      </p:sp>
      <p:pic>
        <p:nvPicPr>
          <p:cNvPr id="7" name="Picture 6" descr="A group of men in white coats holding a compass&#10;&#10;AI-generated content may be incorrect.">
            <a:extLst>
              <a:ext uri="{FF2B5EF4-FFF2-40B4-BE49-F238E27FC236}">
                <a16:creationId xmlns:a16="http://schemas.microsoft.com/office/drawing/2014/main" id="{4147A00D-830B-6C5C-6267-E1735AB3AC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8054"/>
            <a:ext cx="3721891" cy="3721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15CA8-62BD-2483-38F7-3141E9172A30}"/>
              </a:ext>
            </a:extLst>
          </p:cNvPr>
          <p:cNvSpPr txBox="1"/>
          <p:nvPr/>
        </p:nvSpPr>
        <p:spPr>
          <a:xfrm>
            <a:off x="3336925" y="2400099"/>
            <a:ext cx="5507037" cy="2057799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Valeurs ne décrivent pas ce que l’institution fait, mais pourquoi elle le fait</a:t>
            </a:r>
          </a:p>
          <a:p>
            <a:r>
              <a:rPr lang="fr-CH" dirty="0"/>
              <a:t>Le « pourquoi » transforme l’organisation en communauté de sens, plutôt qu’en simple machine à produire</a:t>
            </a:r>
          </a:p>
        </p:txBody>
      </p:sp>
    </p:spTree>
    <p:extLst>
      <p:ext uri="{BB962C8B-B14F-4D97-AF65-F5344CB8AC3E}">
        <p14:creationId xmlns:p14="http://schemas.microsoft.com/office/powerpoint/2010/main" val="76553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4228877-1F5D-B90F-9CAE-DA74CF2407D7}"/>
              </a:ext>
            </a:extLst>
          </p:cNvPr>
          <p:cNvGrpSpPr/>
          <p:nvPr/>
        </p:nvGrpSpPr>
        <p:grpSpPr>
          <a:xfrm>
            <a:off x="6101955" y="1115119"/>
            <a:ext cx="2657475" cy="3004522"/>
            <a:chOff x="6101955" y="1115119"/>
            <a:chExt cx="2657475" cy="30045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48D277-8BF8-B253-A241-B22B0FB6E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5751" y="1683940"/>
              <a:ext cx="1589881" cy="158988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6F381C-C6BF-7E31-9BA2-D6C1B519E4BE}"/>
                </a:ext>
              </a:extLst>
            </p:cNvPr>
            <p:cNvSpPr txBox="1"/>
            <p:nvPr/>
          </p:nvSpPr>
          <p:spPr>
            <a:xfrm>
              <a:off x="6101955" y="3380977"/>
              <a:ext cx="2657475" cy="738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sz="1400" dirty="0"/>
                <a:t>Fondement éthique institution</a:t>
              </a:r>
            </a:p>
            <a:p>
              <a:pPr algn="ctr"/>
              <a:r>
                <a:rPr lang="fr-CH" sz="1400" dirty="0"/>
                <a:t>Décrivent qui nous sommes et ce qui est important pour nous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6F127F-41CB-A358-4C34-0FED1A0DC12E}"/>
                </a:ext>
              </a:extLst>
            </p:cNvPr>
            <p:cNvSpPr txBox="1"/>
            <p:nvPr/>
          </p:nvSpPr>
          <p:spPr>
            <a:xfrm>
              <a:off x="6722468" y="1115119"/>
              <a:ext cx="1416448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b="1" dirty="0"/>
                <a:t>Valeurs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55D6EB-D90D-292E-6190-076C0C112A1F}"/>
              </a:ext>
            </a:extLst>
          </p:cNvPr>
          <p:cNvGrpSpPr/>
          <p:nvPr/>
        </p:nvGrpSpPr>
        <p:grpSpPr>
          <a:xfrm>
            <a:off x="3243261" y="1115119"/>
            <a:ext cx="2657475" cy="3866294"/>
            <a:chOff x="3243261" y="1115119"/>
            <a:chExt cx="2657475" cy="386629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38B79C-73B6-9EFA-4498-D5FCE2ABD0CD}"/>
                </a:ext>
              </a:extLst>
            </p:cNvPr>
            <p:cNvSpPr txBox="1"/>
            <p:nvPr/>
          </p:nvSpPr>
          <p:spPr>
            <a:xfrm>
              <a:off x="3243261" y="3380975"/>
              <a:ext cx="2657475" cy="1600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>
              <a:lvl1pPr>
                <a:defRPr sz="1400"/>
              </a:lvl1pPr>
            </a:lstStyle>
            <a:p>
              <a:pPr algn="ctr"/>
              <a:r>
                <a:rPr lang="fr-CH" dirty="0"/>
                <a:t>Traduit les valeurs en action concrète et collective</a:t>
              </a:r>
            </a:p>
            <a:p>
              <a:pPr algn="ctr"/>
              <a:br>
                <a:rPr lang="fr-CH" dirty="0"/>
              </a:br>
              <a:r>
                <a:rPr lang="fr-CH" dirty="0"/>
                <a:t>Décrit la finalité de l’institution : à quoi elle sert, quelle contribution elle veut apporter au monde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B34CD5-E1EA-CB23-9628-D7412F6E421E}"/>
                </a:ext>
              </a:extLst>
            </p:cNvPr>
            <p:cNvSpPr txBox="1"/>
            <p:nvPr/>
          </p:nvSpPr>
          <p:spPr>
            <a:xfrm>
              <a:off x="3836390" y="1115119"/>
              <a:ext cx="1416448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b="1" dirty="0"/>
                <a:t>Mission</a:t>
              </a:r>
            </a:p>
          </p:txBody>
        </p:sp>
        <p:pic>
          <p:nvPicPr>
            <p:cNvPr id="14" name="Picture 13" descr="A compass on a map&#10;&#10;AI-generated content may be incorrect.">
              <a:extLst>
                <a:ext uri="{FF2B5EF4-FFF2-40B4-BE49-F238E27FC236}">
                  <a16:creationId xmlns:a16="http://schemas.microsoft.com/office/drawing/2014/main" id="{0C09F6CB-D032-4FD1-B9DC-AFE1E81E1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7059" y="1683939"/>
              <a:ext cx="1589881" cy="1589881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25ECFF-1E3E-9A63-9F7F-B39680C49D0F}"/>
              </a:ext>
            </a:extLst>
          </p:cNvPr>
          <p:cNvGrpSpPr/>
          <p:nvPr/>
        </p:nvGrpSpPr>
        <p:grpSpPr>
          <a:xfrm>
            <a:off x="424848" y="1115118"/>
            <a:ext cx="2657475" cy="3052546"/>
            <a:chOff x="424848" y="1115118"/>
            <a:chExt cx="2657475" cy="30525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A69B74-D288-6055-A0CF-0698DA1649C8}"/>
                </a:ext>
              </a:extLst>
            </p:cNvPr>
            <p:cNvSpPr txBox="1"/>
            <p:nvPr/>
          </p:nvSpPr>
          <p:spPr>
            <a:xfrm>
              <a:off x="1045362" y="1115118"/>
              <a:ext cx="1416448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fr-CH" b="1" dirty="0"/>
                <a:t>Moyens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29BF57-5984-CD36-CD91-FF0F9C2FE171}"/>
                </a:ext>
              </a:extLst>
            </p:cNvPr>
            <p:cNvSpPr txBox="1"/>
            <p:nvPr/>
          </p:nvSpPr>
          <p:spPr>
            <a:xfrm>
              <a:off x="424848" y="3429000"/>
              <a:ext cx="2657475" cy="738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>
              <a:lvl1pPr>
                <a:defRPr sz="1400"/>
              </a:lvl1pPr>
            </a:lstStyle>
            <a:p>
              <a:pPr algn="ctr"/>
              <a:r>
                <a:rPr lang="fr-CH" dirty="0"/>
                <a:t>Support, structure concrète (humains, finances, organisation, savoir)</a:t>
              </a:r>
            </a:p>
          </p:txBody>
        </p:sp>
        <p:pic>
          <p:nvPicPr>
            <p:cNvPr id="20" name="Picture 19" descr="A clock and money on gears&#10;&#10;AI-generated content may be incorrect.">
              <a:extLst>
                <a:ext uri="{FF2B5EF4-FFF2-40B4-BE49-F238E27FC236}">
                  <a16:creationId xmlns:a16="http://schemas.microsoft.com/office/drawing/2014/main" id="{A59FC506-3D41-1059-EFAB-D5BAA5A2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368" y="1683938"/>
              <a:ext cx="1589881" cy="15898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4793F0-EF82-BD67-B6EB-CBE6907D12A7}"/>
              </a:ext>
            </a:extLst>
          </p:cNvPr>
          <p:cNvGrpSpPr/>
          <p:nvPr/>
        </p:nvGrpSpPr>
        <p:grpSpPr>
          <a:xfrm>
            <a:off x="2568475" y="2042647"/>
            <a:ext cx="1148357" cy="436231"/>
            <a:chOff x="2568475" y="2042647"/>
            <a:chExt cx="1148357" cy="436231"/>
          </a:xfrm>
        </p:grpSpPr>
        <p:pic>
          <p:nvPicPr>
            <p:cNvPr id="24" name="Picture 23" descr="A grey line in a black background&#10;&#10;AI-generated content may be incorrect.">
              <a:extLst>
                <a:ext uri="{FF2B5EF4-FFF2-40B4-BE49-F238E27FC236}">
                  <a16:creationId xmlns:a16="http://schemas.microsoft.com/office/drawing/2014/main" id="{844E3B91-A291-3A97-1763-E17AFF2E2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8475" y="2181146"/>
              <a:ext cx="1148357" cy="29773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CE6D9E-7D8A-FC08-A628-B9ECFC0370A5}"/>
                </a:ext>
              </a:extLst>
            </p:cNvPr>
            <p:cNvSpPr txBox="1"/>
            <p:nvPr/>
          </p:nvSpPr>
          <p:spPr>
            <a:xfrm>
              <a:off x="2949257" y="2042647"/>
              <a:ext cx="501097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définit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4BB88F-F2AD-0091-D99F-84BF621FD3D5}"/>
              </a:ext>
            </a:extLst>
          </p:cNvPr>
          <p:cNvGrpSpPr/>
          <p:nvPr/>
        </p:nvGrpSpPr>
        <p:grpSpPr>
          <a:xfrm>
            <a:off x="5427167" y="2042647"/>
            <a:ext cx="1148357" cy="436231"/>
            <a:chOff x="5427167" y="2042647"/>
            <a:chExt cx="1148357" cy="436231"/>
          </a:xfrm>
        </p:grpSpPr>
        <p:pic>
          <p:nvPicPr>
            <p:cNvPr id="26" name="Picture 25" descr="A grey line in a black background&#10;&#10;AI-generated content may be incorrect.">
              <a:extLst>
                <a:ext uri="{FF2B5EF4-FFF2-40B4-BE49-F238E27FC236}">
                  <a16:creationId xmlns:a16="http://schemas.microsoft.com/office/drawing/2014/main" id="{515C5E51-03C5-CA82-14ED-FDC24734E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7167" y="2181146"/>
              <a:ext cx="1148357" cy="2977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7E8222-FA3E-9044-C1C4-F712F37E5B21}"/>
                </a:ext>
              </a:extLst>
            </p:cNvPr>
            <p:cNvSpPr txBox="1"/>
            <p:nvPr/>
          </p:nvSpPr>
          <p:spPr>
            <a:xfrm>
              <a:off x="5807949" y="2042647"/>
              <a:ext cx="501097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définit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CFF5A6-00C9-50D8-A906-210371E6B386}"/>
              </a:ext>
            </a:extLst>
          </p:cNvPr>
          <p:cNvGrpSpPr/>
          <p:nvPr/>
        </p:nvGrpSpPr>
        <p:grpSpPr>
          <a:xfrm>
            <a:off x="2568475" y="2485193"/>
            <a:ext cx="1148357" cy="462064"/>
            <a:chOff x="2568475" y="2485193"/>
            <a:chExt cx="1148357" cy="462064"/>
          </a:xfrm>
        </p:grpSpPr>
        <p:pic>
          <p:nvPicPr>
            <p:cNvPr id="28" name="Picture 27" descr="A grey line in a black background&#10;&#10;AI-generated content may be incorrect.">
              <a:extLst>
                <a:ext uri="{FF2B5EF4-FFF2-40B4-BE49-F238E27FC236}">
                  <a16:creationId xmlns:a16="http://schemas.microsoft.com/office/drawing/2014/main" id="{953BC3C6-B8E8-0DA9-C798-11776DCD3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568475" y="2485193"/>
              <a:ext cx="1148357" cy="2977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3410B4-674E-5000-998A-C7A59CF7265E}"/>
                </a:ext>
              </a:extLst>
            </p:cNvPr>
            <p:cNvSpPr txBox="1"/>
            <p:nvPr/>
          </p:nvSpPr>
          <p:spPr>
            <a:xfrm>
              <a:off x="2871266" y="2670260"/>
              <a:ext cx="54277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réalise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676103-D132-D237-92EE-7002E14591AD}"/>
              </a:ext>
            </a:extLst>
          </p:cNvPr>
          <p:cNvGrpSpPr/>
          <p:nvPr/>
        </p:nvGrpSpPr>
        <p:grpSpPr>
          <a:xfrm>
            <a:off x="5426645" y="2521394"/>
            <a:ext cx="1148357" cy="462064"/>
            <a:chOff x="5426645" y="2521394"/>
            <a:chExt cx="1148357" cy="462064"/>
          </a:xfrm>
        </p:grpSpPr>
        <p:pic>
          <p:nvPicPr>
            <p:cNvPr id="31" name="Picture 30" descr="A grey line in a black background&#10;&#10;AI-generated content may be incorrect.">
              <a:extLst>
                <a:ext uri="{FF2B5EF4-FFF2-40B4-BE49-F238E27FC236}">
                  <a16:creationId xmlns:a16="http://schemas.microsoft.com/office/drawing/2014/main" id="{EFAAFB04-0BAE-666F-A618-19BC3F9B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426645" y="2521394"/>
              <a:ext cx="1148357" cy="2977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18873F-6CB9-B327-CCA1-8F948CC58A7C}"/>
                </a:ext>
              </a:extLst>
            </p:cNvPr>
            <p:cNvSpPr txBox="1"/>
            <p:nvPr/>
          </p:nvSpPr>
          <p:spPr>
            <a:xfrm>
              <a:off x="5729436" y="2706461"/>
              <a:ext cx="54277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réalise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21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B326-FFAA-7C0C-26FD-87768FE7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80C34-083F-932F-287F-2F95AF3D3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751" y="1683940"/>
            <a:ext cx="1589881" cy="158988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5D181-536A-0495-6F42-B01CE2B212CA}"/>
              </a:ext>
            </a:extLst>
          </p:cNvPr>
          <p:cNvSpPr txBox="1"/>
          <p:nvPr/>
        </p:nvSpPr>
        <p:spPr>
          <a:xfrm>
            <a:off x="6722468" y="1115119"/>
            <a:ext cx="141644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b="1" dirty="0"/>
              <a:t>Valeurs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59093-DBFF-8878-DFE5-309986060D01}"/>
              </a:ext>
            </a:extLst>
          </p:cNvPr>
          <p:cNvSpPr txBox="1"/>
          <p:nvPr/>
        </p:nvSpPr>
        <p:spPr>
          <a:xfrm>
            <a:off x="3836390" y="1115119"/>
            <a:ext cx="141644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b="1" dirty="0"/>
              <a:t>Mission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DE9085-C23D-50A7-E3A1-F38A9F697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059" y="1683939"/>
            <a:ext cx="1589881" cy="158988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758FB5-3602-8AE1-AD4D-F3AA96E8A651}"/>
              </a:ext>
            </a:extLst>
          </p:cNvPr>
          <p:cNvSpPr txBox="1"/>
          <p:nvPr/>
        </p:nvSpPr>
        <p:spPr>
          <a:xfrm>
            <a:off x="1045362" y="1115118"/>
            <a:ext cx="141644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b="1" dirty="0"/>
              <a:t>Moyens</a:t>
            </a:r>
          </a:p>
        </p:txBody>
      </p:sp>
      <p:pic>
        <p:nvPicPr>
          <p:cNvPr id="20" name="Picture 19" descr="A clock and money on gears&#10;&#10;AI-generated content may be incorrect.">
            <a:extLst>
              <a:ext uri="{FF2B5EF4-FFF2-40B4-BE49-F238E27FC236}">
                <a16:creationId xmlns:a16="http://schemas.microsoft.com/office/drawing/2014/main" id="{B1E774BB-15F8-815C-2D24-75FC42D8C6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68" y="1683938"/>
            <a:ext cx="1589881" cy="158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2F90E10-4C09-7E33-7D6F-96C4DA26CB5B}"/>
              </a:ext>
            </a:extLst>
          </p:cNvPr>
          <p:cNvGrpSpPr/>
          <p:nvPr/>
        </p:nvGrpSpPr>
        <p:grpSpPr>
          <a:xfrm>
            <a:off x="2568475" y="2036332"/>
            <a:ext cx="1148357" cy="442546"/>
            <a:chOff x="2568475" y="2036332"/>
            <a:chExt cx="1148357" cy="442546"/>
          </a:xfrm>
        </p:grpSpPr>
        <p:pic>
          <p:nvPicPr>
            <p:cNvPr id="24" name="Picture 23" descr="A grey line in a black background&#10;&#10;AI-generated content may be incorrect.">
              <a:extLst>
                <a:ext uri="{FF2B5EF4-FFF2-40B4-BE49-F238E27FC236}">
                  <a16:creationId xmlns:a16="http://schemas.microsoft.com/office/drawing/2014/main" id="{AE5CCDDA-B344-912D-58BC-9856A86A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568475" y="2181146"/>
              <a:ext cx="1148357" cy="29773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A7DC81-9B2E-47DB-F792-8611B60C986A}"/>
                </a:ext>
              </a:extLst>
            </p:cNvPr>
            <p:cNvSpPr txBox="1"/>
            <p:nvPr/>
          </p:nvSpPr>
          <p:spPr>
            <a:xfrm>
              <a:off x="2642829" y="2036332"/>
              <a:ext cx="824904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définissent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2926BB-FAFE-9A88-9C64-606DFE93827A}"/>
              </a:ext>
            </a:extLst>
          </p:cNvPr>
          <p:cNvGrpSpPr/>
          <p:nvPr/>
        </p:nvGrpSpPr>
        <p:grpSpPr>
          <a:xfrm>
            <a:off x="5427167" y="2053015"/>
            <a:ext cx="1148357" cy="425863"/>
            <a:chOff x="5427167" y="2053015"/>
            <a:chExt cx="1148357" cy="425863"/>
          </a:xfrm>
        </p:grpSpPr>
        <p:pic>
          <p:nvPicPr>
            <p:cNvPr id="26" name="Picture 25" descr="A grey line in a black background&#10;&#10;AI-generated content may be incorrect.">
              <a:extLst>
                <a:ext uri="{FF2B5EF4-FFF2-40B4-BE49-F238E27FC236}">
                  <a16:creationId xmlns:a16="http://schemas.microsoft.com/office/drawing/2014/main" id="{B02614F9-EEE2-DC41-7926-2AB5212F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427167" y="2181146"/>
              <a:ext cx="1148357" cy="2977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CF7D6D-080E-4A1A-7349-B6C591143D24}"/>
                </a:ext>
              </a:extLst>
            </p:cNvPr>
            <p:cNvSpPr txBox="1"/>
            <p:nvPr/>
          </p:nvSpPr>
          <p:spPr>
            <a:xfrm>
              <a:off x="5517528" y="2053015"/>
              <a:ext cx="824904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définissent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32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B3EB-651F-2DDF-008D-7DD931A8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2973F3-E2F7-79C6-A32F-5CC65797BFD8}"/>
              </a:ext>
            </a:extLst>
          </p:cNvPr>
          <p:cNvSpPr txBox="1"/>
          <p:nvPr/>
        </p:nvSpPr>
        <p:spPr>
          <a:xfrm>
            <a:off x="2286000" y="239068"/>
            <a:ext cx="457200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fr-CH" sz="4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Au-delà du profit</a:t>
            </a:r>
          </a:p>
        </p:txBody>
      </p:sp>
      <p:pic>
        <p:nvPicPr>
          <p:cNvPr id="4" name="Picture 3" descr="A heart and money on a scale&#10;&#10;AI-generated content may be incorrect.">
            <a:extLst>
              <a:ext uri="{FF2B5EF4-FFF2-40B4-BE49-F238E27FC236}">
                <a16:creationId xmlns:a16="http://schemas.microsoft.com/office/drawing/2014/main" id="{DD9A6AC6-293F-D9BD-5AE7-B73970B5C6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3429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641FD5-B2D5-2145-1F3B-3A95D1F20FDC}"/>
              </a:ext>
            </a:extLst>
          </p:cNvPr>
          <p:cNvSpPr txBox="1"/>
          <p:nvPr/>
        </p:nvSpPr>
        <p:spPr>
          <a:xfrm>
            <a:off x="3224191" y="2228671"/>
            <a:ext cx="4981622" cy="2400657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Innovation ne se définit pas par les bénéfices, mais par la contribution au monde</a:t>
            </a:r>
          </a:p>
          <a:p>
            <a:r>
              <a:rPr lang="fr-CH" dirty="0"/>
              <a:t>Orientation vers un but supérieur génère engagement émotionnel, bien plus durable que la recherche de rendement</a:t>
            </a:r>
          </a:p>
        </p:txBody>
      </p:sp>
    </p:spTree>
    <p:extLst>
      <p:ext uri="{BB962C8B-B14F-4D97-AF65-F5344CB8AC3E}">
        <p14:creationId xmlns:p14="http://schemas.microsoft.com/office/powerpoint/2010/main" val="202266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115658-CCCB-8682-E9E9-93417AAF56FE}"/>
              </a:ext>
            </a:extLst>
          </p:cNvPr>
          <p:cNvSpPr txBox="1"/>
          <p:nvPr/>
        </p:nvSpPr>
        <p:spPr>
          <a:xfrm>
            <a:off x="785628" y="288213"/>
            <a:ext cx="760720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 succès du programme </a:t>
            </a:r>
            <a:r>
              <a:rPr kumimoji="0" lang="fr-CH" sz="36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HeGeBe</a:t>
            </a:r>
            <a:endParaRPr kumimoji="0" lang="fr-CH" sz="3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CAD039-1691-709B-113C-3BF0D1A7DDB4}"/>
              </a:ext>
            </a:extLst>
          </p:cNvPr>
          <p:cNvGrpSpPr/>
          <p:nvPr/>
        </p:nvGrpSpPr>
        <p:grpSpPr>
          <a:xfrm>
            <a:off x="1564638" y="1632930"/>
            <a:ext cx="1746504" cy="2085056"/>
            <a:chOff x="1564638" y="1632930"/>
            <a:chExt cx="1746504" cy="20850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66977D-54AA-9AF5-3663-6FA001FD5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4638" y="1971482"/>
              <a:ext cx="1746504" cy="174650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4F723D-FB53-4EB1-1E46-531450020E0C}"/>
                </a:ext>
              </a:extLst>
            </p:cNvPr>
            <p:cNvSpPr txBox="1"/>
            <p:nvPr/>
          </p:nvSpPr>
          <p:spPr>
            <a:xfrm>
              <a:off x="1649536" y="1632930"/>
              <a:ext cx="1576712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Criminalisation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354340E-296F-3C82-2877-C7818119EE12}"/>
              </a:ext>
            </a:extLst>
          </p:cNvPr>
          <p:cNvGrpSpPr/>
          <p:nvPr/>
        </p:nvGrpSpPr>
        <p:grpSpPr>
          <a:xfrm>
            <a:off x="5832858" y="1632930"/>
            <a:ext cx="1746504" cy="2085056"/>
            <a:chOff x="5832858" y="1632930"/>
            <a:chExt cx="1746504" cy="2085056"/>
          </a:xfrm>
        </p:grpSpPr>
        <p:pic>
          <p:nvPicPr>
            <p:cNvPr id="5" name="Picture 4" descr="A close-up of a syringe&#10;&#10;AI-generated content may be incorrect.">
              <a:extLst>
                <a:ext uri="{FF2B5EF4-FFF2-40B4-BE49-F238E27FC236}">
                  <a16:creationId xmlns:a16="http://schemas.microsoft.com/office/drawing/2014/main" id="{071600E7-3DF8-A9AF-BA6B-80082A463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2858" y="1971482"/>
              <a:ext cx="1746504" cy="174650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A94CD2-1994-8E9F-A652-5703B7E10047}"/>
                </a:ext>
              </a:extLst>
            </p:cNvPr>
            <p:cNvSpPr txBox="1"/>
            <p:nvPr/>
          </p:nvSpPr>
          <p:spPr>
            <a:xfrm>
              <a:off x="5952218" y="1632930"/>
              <a:ext cx="1507783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6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Medicalisation</a:t>
              </a:r>
              <a:endParaRPr kumimoji="0" lang="fr-CH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BE2FEA-A4DD-7E84-594B-8FCCB82F8894}"/>
              </a:ext>
            </a:extLst>
          </p:cNvPr>
          <p:cNvSpPr txBox="1"/>
          <p:nvPr/>
        </p:nvSpPr>
        <p:spPr>
          <a:xfrm>
            <a:off x="1381033" y="3902141"/>
            <a:ext cx="2113718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Moralisation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000000"/>
                </a:solidFill>
              </a:rPr>
              <a:t>Stigmatisation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000000"/>
                </a:solidFill>
              </a:rPr>
              <a:t>Discrimination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000000"/>
                </a:solidFill>
              </a:rPr>
              <a:t>Exclusion/marginalisation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80F78-88A8-803D-A584-63E15916A9CF}"/>
              </a:ext>
            </a:extLst>
          </p:cNvPr>
          <p:cNvSpPr txBox="1"/>
          <p:nvPr/>
        </p:nvSpPr>
        <p:spPr>
          <a:xfrm>
            <a:off x="5649251" y="3902141"/>
            <a:ext cx="211371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Accès à un service public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000000"/>
                </a:solidFill>
              </a:rPr>
              <a:t>Survie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Santé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47467C-4CA6-30DA-57AA-40FE825129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8737">
            <a:off x="3711845" y="1702536"/>
            <a:ext cx="1754776" cy="17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1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CD047-6ED0-5E49-21B8-2A4873B3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28B4E7-BB6B-D0CB-5ABD-DAD9FF138D63}"/>
              </a:ext>
            </a:extLst>
          </p:cNvPr>
          <p:cNvSpPr txBox="1"/>
          <p:nvPr/>
        </p:nvSpPr>
        <p:spPr>
          <a:xfrm>
            <a:off x="600881" y="462605"/>
            <a:ext cx="794223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2800" b="1" dirty="0">
                <a:solidFill>
                  <a:schemeClr val="bg1">
                    <a:lumMod val="50000"/>
                  </a:schemeClr>
                </a:solidFill>
              </a:rPr>
              <a:t>La bureaucratie – la mort lente de l’innovation</a:t>
            </a:r>
          </a:p>
        </p:txBody>
      </p:sp>
      <p:pic>
        <p:nvPicPr>
          <p:cNvPr id="5" name="Picture 4" descr="A person wrapped in newspaper&#10;&#10;AI-generated content may be incorrect.">
            <a:extLst>
              <a:ext uri="{FF2B5EF4-FFF2-40B4-BE49-F238E27FC236}">
                <a16:creationId xmlns:a16="http://schemas.microsoft.com/office/drawing/2014/main" id="{DCF36023-A854-E69E-730B-3307988BCD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61881"/>
            <a:ext cx="3812343" cy="38123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350EF-E850-C85E-BF95-BE19D0938D1C}"/>
              </a:ext>
            </a:extLst>
          </p:cNvPr>
          <p:cNvSpPr txBox="1"/>
          <p:nvPr/>
        </p:nvSpPr>
        <p:spPr>
          <a:xfrm>
            <a:off x="3446077" y="2036891"/>
            <a:ext cx="5097041" cy="2862322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Bureaucratie repose sur une idée implicite : le système se protège de l’erreur en multipliant les règles.</a:t>
            </a:r>
          </a:p>
          <a:p>
            <a:r>
              <a:rPr lang="fr-CH" dirty="0"/>
              <a:t>Fabrique de la conformité</a:t>
            </a:r>
          </a:p>
          <a:p>
            <a:r>
              <a:rPr lang="fr-CH" dirty="0"/>
              <a:t>Rend l’institution autotélique — elle existe pour elle-même, non pour servir la mission</a:t>
            </a:r>
            <a:br>
              <a:rPr lang="fr-CH" dirty="0"/>
            </a:b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6482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CCA29-BD7E-D9C9-9B8B-A9AF01FC5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4AECF8-6477-7A2A-2D6E-E57EDF9C7AD9}"/>
              </a:ext>
            </a:extLst>
          </p:cNvPr>
          <p:cNvSpPr txBox="1"/>
          <p:nvPr/>
        </p:nvSpPr>
        <p:spPr>
          <a:xfrm>
            <a:off x="1195492" y="4137551"/>
            <a:ext cx="270843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Logique salariale</a:t>
            </a:r>
          </a:p>
          <a:p>
            <a:pPr algn="ctr" rtl="0" latinLnBrk="1" hangingPunct="0"/>
            <a:r>
              <a:rPr lang="fr-CH" sz="1800" dirty="0">
                <a:solidFill>
                  <a:srgbClr val="000000"/>
                </a:solidFill>
              </a:rPr>
              <a:t>Travailler pour l’institution</a:t>
            </a:r>
          </a:p>
          <a:p>
            <a:pPr algn="ctr" rtl="0" latinLnBrk="1" hangingPunct="0"/>
            <a:r>
              <a:rPr lang="fr-CH" sz="1800" dirty="0">
                <a:solidFill>
                  <a:srgbClr val="000000"/>
                </a:solidFill>
              </a:rPr>
              <a:t>Ressources humaines</a:t>
            </a:r>
          </a:p>
          <a:p>
            <a:pPr algn="ctr" rtl="0" latinLnBrk="1" hangingPunct="0"/>
            <a:r>
              <a:rPr lang="fr-CH" sz="1800" dirty="0">
                <a:solidFill>
                  <a:srgbClr val="000000"/>
                </a:solidFill>
              </a:rPr>
              <a:t>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F3A03-5C7B-A352-5FDF-F632F95E4CD9}"/>
              </a:ext>
            </a:extLst>
          </p:cNvPr>
          <p:cNvSpPr txBox="1"/>
          <p:nvPr/>
        </p:nvSpPr>
        <p:spPr>
          <a:xfrm>
            <a:off x="5482751" y="4150868"/>
            <a:ext cx="231088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ctr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lvl1pPr>
          </a:lstStyle>
          <a:p>
            <a:r>
              <a:rPr lang="fr-CH" dirty="0"/>
              <a:t>Logique </a:t>
            </a:r>
            <a:r>
              <a:rPr lang="fr-CH" dirty="0" err="1"/>
              <a:t>institutionelle</a:t>
            </a:r>
            <a:endParaRPr lang="fr-CH" dirty="0"/>
          </a:p>
          <a:p>
            <a:r>
              <a:rPr lang="fr-CH" dirty="0"/>
              <a:t>Être l’institution</a:t>
            </a:r>
          </a:p>
          <a:p>
            <a:r>
              <a:rPr lang="fr-CH" dirty="0"/>
              <a:t>Porteurs du sens</a:t>
            </a:r>
          </a:p>
          <a:p>
            <a:r>
              <a:rPr lang="fr-CH" dirty="0"/>
              <a:t>Pertinence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072D1C-D755-68A8-4B81-692ABEABBD54}"/>
              </a:ext>
            </a:extLst>
          </p:cNvPr>
          <p:cNvGrpSpPr/>
          <p:nvPr/>
        </p:nvGrpSpPr>
        <p:grpSpPr>
          <a:xfrm>
            <a:off x="1565266" y="923493"/>
            <a:ext cx="1968884" cy="2676768"/>
            <a:chOff x="1565266" y="923493"/>
            <a:chExt cx="1968884" cy="26767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58DE9D-4100-50C8-7D05-731932B547C3}"/>
                </a:ext>
              </a:extLst>
            </p:cNvPr>
            <p:cNvSpPr txBox="1"/>
            <p:nvPr/>
          </p:nvSpPr>
          <p:spPr>
            <a:xfrm>
              <a:off x="1677995" y="923493"/>
              <a:ext cx="1743425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Direction par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le contrôle</a:t>
              </a:r>
            </a:p>
          </p:txBody>
        </p:sp>
        <p:pic>
          <p:nvPicPr>
            <p:cNvPr id="3" name="Picture 2" descr="A person holding a tablet in front of a group of people&#10;&#10;AI-generated content may be incorrect.">
              <a:extLst>
                <a:ext uri="{FF2B5EF4-FFF2-40B4-BE49-F238E27FC236}">
                  <a16:creationId xmlns:a16="http://schemas.microsoft.com/office/drawing/2014/main" id="{4EB607B3-A77C-6CCB-1696-52AAE039B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5266" y="1631377"/>
              <a:ext cx="1968884" cy="1968884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0F0624-688F-4CBA-553F-395332D02F02}"/>
              </a:ext>
            </a:extLst>
          </p:cNvPr>
          <p:cNvGrpSpPr/>
          <p:nvPr/>
        </p:nvGrpSpPr>
        <p:grpSpPr>
          <a:xfrm>
            <a:off x="5616601" y="891777"/>
            <a:ext cx="2043186" cy="2708484"/>
            <a:chOff x="5616601" y="891777"/>
            <a:chExt cx="2043186" cy="27084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04BCCB-FB07-FBF1-65A8-C63D856836A0}"/>
                </a:ext>
              </a:extLst>
            </p:cNvPr>
            <p:cNvSpPr txBox="1"/>
            <p:nvPr/>
          </p:nvSpPr>
          <p:spPr>
            <a:xfrm>
              <a:off x="5616601" y="891777"/>
              <a:ext cx="2043186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fr-CH" dirty="0"/>
                <a:t>Direction par </a:t>
              </a:r>
            </a:p>
            <a:p>
              <a:r>
                <a:rPr lang="fr-CH" dirty="0"/>
                <a:t>la force du sens</a:t>
              </a:r>
            </a:p>
          </p:txBody>
        </p:sp>
        <p:pic>
          <p:nvPicPr>
            <p:cNvPr id="13" name="Picture 12" descr="A group of people standing around a whiteboard&#10;&#10;AI-generated content may be incorrect.">
              <a:extLst>
                <a:ext uri="{FF2B5EF4-FFF2-40B4-BE49-F238E27FC236}">
                  <a16:creationId xmlns:a16="http://schemas.microsoft.com/office/drawing/2014/main" id="{0576224D-0622-0D73-0486-9DA52F91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753" y="1631377"/>
              <a:ext cx="1968884" cy="1968884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473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7103-C2EB-AA99-351D-ABEA38EC6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7A8FF8-A89E-DF99-9746-B36677FF188B}"/>
              </a:ext>
            </a:extLst>
          </p:cNvPr>
          <p:cNvSpPr txBox="1"/>
          <p:nvPr/>
        </p:nvSpPr>
        <p:spPr>
          <a:xfrm>
            <a:off x="774700" y="3617037"/>
            <a:ext cx="379730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  <a:defRPr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sz="1800" dirty="0"/>
              <a:t>Collaborateur  un exécutant</a:t>
            </a:r>
          </a:p>
          <a:p>
            <a:r>
              <a:rPr lang="fr-CH" sz="1800" dirty="0"/>
              <a:t>Vend temps contre salaire</a:t>
            </a:r>
          </a:p>
          <a:p>
            <a:r>
              <a:rPr lang="fr-CH" sz="1800" dirty="0"/>
              <a:t>Institution perçue comme entité séparée, abstraite, qui emploie, gère et contrôle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14E4C-07E8-7AED-9B29-1C35267573B3}"/>
              </a:ext>
            </a:extLst>
          </p:cNvPr>
          <p:cNvSpPr txBox="1"/>
          <p:nvPr/>
        </p:nvSpPr>
        <p:spPr>
          <a:xfrm>
            <a:off x="590706" y="343920"/>
            <a:ext cx="807461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fr-CH" sz="4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De la transaction à l’incarnation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BEC7C-C280-34E5-3254-D7055BEB9711}"/>
              </a:ext>
            </a:extLst>
          </p:cNvPr>
          <p:cNvSpPr txBox="1"/>
          <p:nvPr/>
        </p:nvSpPr>
        <p:spPr>
          <a:xfrm>
            <a:off x="4628015" y="3617037"/>
            <a:ext cx="3797300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  <a:defRPr sz="18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Institution n’est pas ce pour quoi on travaille, mais ce que l’on fait vivre</a:t>
            </a:r>
          </a:p>
          <a:p>
            <a:r>
              <a:rPr lang="fr-CH" dirty="0"/>
              <a:t>Collaborateur devient le visage, la voix et la conscience</a:t>
            </a:r>
          </a:p>
          <a:p>
            <a:r>
              <a:rPr lang="fr-CH" dirty="0"/>
              <a:t>On ne “sert” pas l’institution, on la fait exister</a:t>
            </a:r>
          </a:p>
        </p:txBody>
      </p:sp>
      <p:pic>
        <p:nvPicPr>
          <p:cNvPr id="4" name="Picture 3" descr="A person sitting at a desk in a box with a computer&#10;&#10;AI-generated content may be incorrect.">
            <a:extLst>
              <a:ext uri="{FF2B5EF4-FFF2-40B4-BE49-F238E27FC236}">
                <a16:creationId xmlns:a16="http://schemas.microsoft.com/office/drawing/2014/main" id="{3D1FF9E1-72FD-8CD4-7386-EB57C94DE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006" y="1357091"/>
            <a:ext cx="1954663" cy="195466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erson wearing a box with a hug sign&#10;&#10;AI-generated content may be incorrect.">
            <a:extLst>
              <a:ext uri="{FF2B5EF4-FFF2-40B4-BE49-F238E27FC236}">
                <a16:creationId xmlns:a16="http://schemas.microsoft.com/office/drawing/2014/main" id="{3E94493C-0623-C8AD-CCB5-DFADC08C0F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333" y="1357090"/>
            <a:ext cx="1954663" cy="195466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238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1FCBCA-9AE5-E250-195C-77CEC24F4D8A}"/>
              </a:ext>
            </a:extLst>
          </p:cNvPr>
          <p:cNvSpPr txBox="1"/>
          <p:nvPr/>
        </p:nvSpPr>
        <p:spPr>
          <a:xfrm>
            <a:off x="3357827" y="211693"/>
            <a:ext cx="254973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Citoyenneté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BC0363-AB86-531E-CA30-C7C913424E7C}"/>
              </a:ext>
            </a:extLst>
          </p:cNvPr>
          <p:cNvGrpSpPr/>
          <p:nvPr/>
        </p:nvGrpSpPr>
        <p:grpSpPr>
          <a:xfrm>
            <a:off x="428870" y="1880616"/>
            <a:ext cx="1545158" cy="1664547"/>
            <a:chOff x="428870" y="1880616"/>
            <a:chExt cx="1545158" cy="16645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67C73A-157F-5E7E-C18B-98347D8CCBF3}"/>
                </a:ext>
              </a:extLst>
            </p:cNvPr>
            <p:cNvSpPr txBox="1"/>
            <p:nvPr/>
          </p:nvSpPr>
          <p:spPr>
            <a:xfrm>
              <a:off x="428870" y="2898834"/>
              <a:ext cx="15451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200" b="1" dirty="0">
                  <a:solidFill>
                    <a:srgbClr val="000000"/>
                  </a:solidFill>
                </a:rPr>
                <a:t>Valeurs civiques</a:t>
              </a:r>
            </a:p>
            <a:p>
              <a:pPr algn="ctr"/>
              <a:r>
                <a:rPr lang="fr-CH" sz="1200" dirty="0"/>
                <a:t>Participation</a:t>
              </a:r>
            </a:p>
            <a:p>
              <a:pPr algn="ctr"/>
              <a:r>
                <a:rPr lang="fr-CH" sz="1200" dirty="0"/>
                <a:t>Engagement public</a:t>
              </a:r>
            </a:p>
          </p:txBody>
        </p:sp>
        <p:pic>
          <p:nvPicPr>
            <p:cNvPr id="11" name="Picture 10" descr="A person putting a piece of paper into a ballot box&#10;&#10;AI-generated content may be incorrect.">
              <a:extLst>
                <a:ext uri="{FF2B5EF4-FFF2-40B4-BE49-F238E27FC236}">
                  <a16:creationId xmlns:a16="http://schemas.microsoft.com/office/drawing/2014/main" id="{B0A56D7A-E7DA-B606-68D2-5CF5469A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1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076" y="1880616"/>
              <a:ext cx="969495" cy="969495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8215C6-DCBF-0B4C-A392-F7A4F1C29D4B}"/>
              </a:ext>
            </a:extLst>
          </p:cNvPr>
          <p:cNvGrpSpPr/>
          <p:nvPr/>
        </p:nvGrpSpPr>
        <p:grpSpPr>
          <a:xfrm>
            <a:off x="1963740" y="2994956"/>
            <a:ext cx="1931040" cy="1663751"/>
            <a:chOff x="1963740" y="2994956"/>
            <a:chExt cx="1931040" cy="16637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38FCD8-31FD-D0DB-7A5B-C999F2996660}"/>
                </a:ext>
              </a:extLst>
            </p:cNvPr>
            <p:cNvSpPr txBox="1"/>
            <p:nvPr/>
          </p:nvSpPr>
          <p:spPr>
            <a:xfrm>
              <a:off x="1963740" y="4012378"/>
              <a:ext cx="193104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fr-CH" sz="1200" b="1" dirty="0"/>
                <a:t>Valeurs démocratiques</a:t>
              </a:r>
            </a:p>
            <a:p>
              <a:pPr algn="ctr"/>
              <a:r>
                <a:rPr lang="fr-CH" sz="1200" dirty="0"/>
                <a:t>Égalité</a:t>
              </a:r>
            </a:p>
            <a:p>
              <a:pPr algn="ctr"/>
              <a:r>
                <a:rPr lang="fr-CH" sz="1200" dirty="0"/>
                <a:t>Délibération</a:t>
              </a:r>
            </a:p>
          </p:txBody>
        </p:sp>
        <p:pic>
          <p:nvPicPr>
            <p:cNvPr id="13" name="Picture 12" descr="A person and person sitting at a round table with papers and a box&#10;&#10;AI-generated content may be incorrect.">
              <a:extLst>
                <a:ext uri="{FF2B5EF4-FFF2-40B4-BE49-F238E27FC236}">
                  <a16:creationId xmlns:a16="http://schemas.microsoft.com/office/drawing/2014/main" id="{347DC387-12E2-DF12-5527-5D0A8C6EA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4513" y="2994956"/>
              <a:ext cx="969495" cy="969495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DF3F0D-5093-689E-7E0D-9454345351B6}"/>
              </a:ext>
            </a:extLst>
          </p:cNvPr>
          <p:cNvGrpSpPr/>
          <p:nvPr/>
        </p:nvGrpSpPr>
        <p:grpSpPr>
          <a:xfrm>
            <a:off x="3667176" y="3850796"/>
            <a:ext cx="1931041" cy="1675712"/>
            <a:chOff x="3667176" y="3850796"/>
            <a:chExt cx="1931041" cy="16757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F9EA09-B99A-0A12-7786-DBFFDDD356AF}"/>
                </a:ext>
              </a:extLst>
            </p:cNvPr>
            <p:cNvSpPr txBox="1"/>
            <p:nvPr/>
          </p:nvSpPr>
          <p:spPr>
            <a:xfrm>
              <a:off x="3667176" y="4880179"/>
              <a:ext cx="193104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fr-CH" sz="1200" b="1" dirty="0"/>
                <a:t>Valeurs républicaines</a:t>
              </a:r>
            </a:p>
            <a:p>
              <a:pPr algn="ctr"/>
              <a:r>
                <a:rPr lang="fr-CH" sz="1200" dirty="0"/>
                <a:t>Laïcité</a:t>
              </a:r>
            </a:p>
            <a:p>
              <a:pPr algn="ctr"/>
              <a:r>
                <a:rPr lang="fr-CH" sz="1200" dirty="0"/>
                <a:t>Neutralité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461BB3-624D-2648-5E52-BF6CFD42F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950" y="3850796"/>
              <a:ext cx="969495" cy="969495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1FA23-BF2F-AAEA-206E-F34726D94E89}"/>
              </a:ext>
            </a:extLst>
          </p:cNvPr>
          <p:cNvGrpSpPr/>
          <p:nvPr/>
        </p:nvGrpSpPr>
        <p:grpSpPr>
          <a:xfrm>
            <a:off x="5456251" y="2894419"/>
            <a:ext cx="1724009" cy="1663750"/>
            <a:chOff x="5474129" y="2994956"/>
            <a:chExt cx="1724009" cy="16637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C44EB1-41C2-AB95-31BD-090E32E154F4}"/>
                </a:ext>
              </a:extLst>
            </p:cNvPr>
            <p:cNvSpPr txBox="1"/>
            <p:nvPr/>
          </p:nvSpPr>
          <p:spPr>
            <a:xfrm>
              <a:off x="5474129" y="4012377"/>
              <a:ext cx="172400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fr-CH" sz="1200" b="1" dirty="0"/>
                <a:t>Valeurs sociales</a:t>
              </a:r>
            </a:p>
            <a:p>
              <a:pPr algn="ctr"/>
              <a:r>
                <a:rPr lang="fr-CH" sz="1200" dirty="0"/>
                <a:t>Solidarité</a:t>
              </a:r>
            </a:p>
            <a:p>
              <a:pPr algn="ctr"/>
              <a:r>
                <a:rPr lang="fr-CH" sz="1200" dirty="0"/>
                <a:t>Inclusion</a:t>
              </a:r>
            </a:p>
          </p:txBody>
        </p:sp>
        <p:pic>
          <p:nvPicPr>
            <p:cNvPr id="17" name="Picture 16" descr="A close-up of several hands holding each other&#10;&#10;AI-generated content may be incorrect.">
              <a:extLst>
                <a:ext uri="{FF2B5EF4-FFF2-40B4-BE49-F238E27FC236}">
                  <a16:creationId xmlns:a16="http://schemas.microsoft.com/office/drawing/2014/main" id="{AA512135-9616-16DE-2A89-6B087EB0D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25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1387" y="2994956"/>
              <a:ext cx="969495" cy="969495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D1A4A8-795E-C7BC-BDFF-8BEAE803AE78}"/>
              </a:ext>
            </a:extLst>
          </p:cNvPr>
          <p:cNvGrpSpPr/>
          <p:nvPr/>
        </p:nvGrpSpPr>
        <p:grpSpPr>
          <a:xfrm>
            <a:off x="7180260" y="1861468"/>
            <a:ext cx="1724009" cy="2184482"/>
            <a:chOff x="7180260" y="1861468"/>
            <a:chExt cx="1724009" cy="21844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904886-8618-9BEE-8B47-10B5A96958F1}"/>
                </a:ext>
              </a:extLst>
            </p:cNvPr>
            <p:cNvSpPr txBox="1"/>
            <p:nvPr/>
          </p:nvSpPr>
          <p:spPr>
            <a:xfrm>
              <a:off x="7180260" y="2845623"/>
              <a:ext cx="1724009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fr-CH" sz="1200" b="1" dirty="0"/>
                <a:t>Valeurs de “capabilités” </a:t>
              </a:r>
              <a:r>
                <a:rPr lang="fr-CH" sz="1200" dirty="0"/>
                <a:t>Autonomie réellement possible</a:t>
              </a:r>
            </a:p>
            <a:p>
              <a:pPr algn="ctr"/>
              <a:r>
                <a:rPr lang="fr-CH" sz="1200" dirty="0"/>
                <a:t>Liberté effective de choix</a:t>
              </a:r>
            </a:p>
          </p:txBody>
        </p:sp>
        <p:pic>
          <p:nvPicPr>
            <p:cNvPr id="3" name="Picture 2" descr="A person standing in a circle with arrows pointing at the center&#10;&#10;AI-generated content may be incorrect.">
              <a:extLst>
                <a:ext uri="{FF2B5EF4-FFF2-40B4-BE49-F238E27FC236}">
                  <a16:creationId xmlns:a16="http://schemas.microsoft.com/office/drawing/2014/main" id="{1FC99DAC-9CD9-C97A-C7C6-11BCD671F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822" y="1861468"/>
              <a:ext cx="969495" cy="969495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Picture 19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3CB9CE6C-8607-88F1-0BA6-47D25831BF0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6751">
            <a:off x="1670642" y="1457200"/>
            <a:ext cx="2092871" cy="389064"/>
          </a:xfrm>
          <a:prstGeom prst="rect">
            <a:avLst/>
          </a:prstGeom>
        </p:spPr>
      </p:pic>
      <p:pic>
        <p:nvPicPr>
          <p:cNvPr id="21" name="Picture 20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A79A4765-DE9C-144B-3426-EFC1E81E4E7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83249" flipH="1">
            <a:off x="5381159" y="1409272"/>
            <a:ext cx="2092871" cy="389064"/>
          </a:xfrm>
          <a:prstGeom prst="rect">
            <a:avLst/>
          </a:prstGeom>
        </p:spPr>
      </p:pic>
      <p:pic>
        <p:nvPicPr>
          <p:cNvPr id="22" name="Picture 21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62F944CA-36F8-A88A-A5DE-9ED5138E37C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42468">
            <a:off x="2697389" y="1632614"/>
            <a:ext cx="1755232" cy="372819"/>
          </a:xfrm>
          <a:prstGeom prst="rect">
            <a:avLst/>
          </a:prstGeom>
        </p:spPr>
      </p:pic>
      <p:pic>
        <p:nvPicPr>
          <p:cNvPr id="23" name="Picture 22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471252F4-8BFA-928F-5CB0-6B52543B15C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57532" flipH="1">
            <a:off x="4691380" y="1595428"/>
            <a:ext cx="1755232" cy="372819"/>
          </a:xfrm>
          <a:prstGeom prst="rect">
            <a:avLst/>
          </a:prstGeom>
        </p:spPr>
      </p:pic>
      <p:pic>
        <p:nvPicPr>
          <p:cNvPr id="24" name="Picture 23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69B17182-2D4C-4D64-1D97-8B4CC8630A3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3362988" y="2089045"/>
            <a:ext cx="2539415" cy="3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6B7CD8-E3D5-ED9A-C39F-CCB42D7BEC9F}"/>
              </a:ext>
            </a:extLst>
          </p:cNvPr>
          <p:cNvSpPr txBox="1"/>
          <p:nvPr/>
        </p:nvSpPr>
        <p:spPr>
          <a:xfrm>
            <a:off x="590706" y="343920"/>
            <a:ext cx="807461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fr-CH" sz="4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Alors comment faire</a:t>
            </a:r>
          </a:p>
        </p:txBody>
      </p:sp>
      <p:pic>
        <p:nvPicPr>
          <p:cNvPr id="7" name="Picture 6" descr="A group of people in medical uniforms&#10;&#10;AI-generated content may be incorrect.">
            <a:extLst>
              <a:ext uri="{FF2B5EF4-FFF2-40B4-BE49-F238E27FC236}">
                <a16:creationId xmlns:a16="http://schemas.microsoft.com/office/drawing/2014/main" id="{3E8FC9A4-C597-17DC-9A6F-44B72226EB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4800"/>
            <a:ext cx="3467100" cy="346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E03E60-2CF5-C53A-5C22-FD926845EEDA}"/>
              </a:ext>
            </a:extLst>
          </p:cNvPr>
          <p:cNvSpPr txBox="1"/>
          <p:nvPr/>
        </p:nvSpPr>
        <p:spPr>
          <a:xfrm>
            <a:off x="3225800" y="2074783"/>
            <a:ext cx="5759452" cy="2708434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GB" dirty="0"/>
              <a:t>Oser, </a:t>
            </a:r>
            <a:r>
              <a:rPr lang="en-GB" dirty="0" err="1"/>
              <a:t>risquer</a:t>
            </a:r>
            <a:endParaRPr lang="en-GB" dirty="0"/>
          </a:p>
          <a:p>
            <a:r>
              <a:rPr lang="en-GB" dirty="0"/>
              <a:t>Essayer </a:t>
            </a:r>
            <a:r>
              <a:rPr lang="en-GB" dirty="0" err="1"/>
              <a:t>ce</a:t>
            </a:r>
            <a:r>
              <a:rPr lang="en-GB" dirty="0"/>
              <a:t> qui </a:t>
            </a:r>
            <a:r>
              <a:rPr lang="en-GB" dirty="0" err="1"/>
              <a:t>n'a</a:t>
            </a:r>
            <a:r>
              <a:rPr lang="en-GB" dirty="0"/>
              <a:t> pas encore </a:t>
            </a:r>
            <a:r>
              <a:rPr lang="en-GB" dirty="0" err="1"/>
              <a:t>été</a:t>
            </a:r>
            <a:r>
              <a:rPr lang="en-GB" dirty="0"/>
              <a:t> </a:t>
            </a:r>
            <a:r>
              <a:rPr lang="en-GB" dirty="0" err="1"/>
              <a:t>essayé</a:t>
            </a:r>
            <a:endParaRPr lang="en-GB" dirty="0"/>
          </a:p>
          <a:p>
            <a:r>
              <a:rPr lang="en-GB" dirty="0" err="1"/>
              <a:t>Echouer</a:t>
            </a:r>
            <a:r>
              <a:rPr lang="en-GB" dirty="0"/>
              <a:t> </a:t>
            </a:r>
            <a:r>
              <a:rPr lang="en-CH" dirty="0"/>
              <a:t> </a:t>
            </a:r>
          </a:p>
          <a:p>
            <a:r>
              <a:rPr lang="en-CH" dirty="0"/>
              <a:t>Connaitre les règles … et aller au-delà </a:t>
            </a:r>
          </a:p>
          <a:p>
            <a:r>
              <a:rPr lang="en-CH" dirty="0"/>
              <a:t>Eviter la perfection</a:t>
            </a:r>
          </a:p>
          <a:p>
            <a:r>
              <a:rPr lang="en-CH" dirty="0"/>
              <a:t>Changer</a:t>
            </a:r>
          </a:p>
        </p:txBody>
      </p:sp>
    </p:spTree>
    <p:extLst>
      <p:ext uri="{BB962C8B-B14F-4D97-AF65-F5344CB8AC3E}">
        <p14:creationId xmlns:p14="http://schemas.microsoft.com/office/powerpoint/2010/main" val="4183522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3E851-3042-5196-7D8A-E0357929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tor talking to a person on a cliff&#10;&#10;AI-generated content may be incorrect.">
            <a:extLst>
              <a:ext uri="{FF2B5EF4-FFF2-40B4-BE49-F238E27FC236}">
                <a16:creationId xmlns:a16="http://schemas.microsoft.com/office/drawing/2014/main" id="{46E586E7-05B3-7641-5A4A-32AF1F278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653652"/>
            <a:ext cx="3230879" cy="32308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A1D44-B436-D2C4-5500-C4FCD77CE85B}"/>
              </a:ext>
            </a:extLst>
          </p:cNvPr>
          <p:cNvSpPr txBox="1"/>
          <p:nvPr/>
        </p:nvSpPr>
        <p:spPr>
          <a:xfrm>
            <a:off x="3349230" y="279680"/>
            <a:ext cx="2445539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Thérapie</a:t>
            </a:r>
            <a:endParaRPr kumimoji="0" lang="fr-CH" sz="44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 descr="A group of people walking on a bridge&#10;&#10;AI-generated content may be incorrect.">
            <a:extLst>
              <a:ext uri="{FF2B5EF4-FFF2-40B4-BE49-F238E27FC236}">
                <a16:creationId xmlns:a16="http://schemas.microsoft.com/office/drawing/2014/main" id="{E426E77F-C993-8403-829E-3B249A38D9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8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96"/>
          <a:stretch>
            <a:fillRect/>
          </a:stretch>
        </p:blipFill>
        <p:spPr>
          <a:xfrm>
            <a:off x="0" y="1653653"/>
            <a:ext cx="3230880" cy="3230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9C2D89-FBE1-DA96-FABC-F6C3B053D404}"/>
              </a:ext>
            </a:extLst>
          </p:cNvPr>
          <p:cNvSpPr txBox="1"/>
          <p:nvPr/>
        </p:nvSpPr>
        <p:spPr>
          <a:xfrm>
            <a:off x="3061972" y="2284052"/>
            <a:ext cx="5702300" cy="1785104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Capacité à faire croire en une possibilité avant qu’elle n’existe</a:t>
            </a:r>
          </a:p>
          <a:p>
            <a:r>
              <a:rPr lang="fr-CH" dirty="0"/>
              <a:t>Ne pas de rassurer, mais déséquilibrer </a:t>
            </a:r>
            <a:r>
              <a:rPr lang="fr-CH" dirty="0" err="1"/>
              <a:t>créativement</a:t>
            </a:r>
            <a:r>
              <a:rPr lang="fr-CH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25647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40AF6-1EC0-87B0-C1C2-E9833E59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38DA50-5633-2280-7EFA-E6B132A07A10}"/>
              </a:ext>
            </a:extLst>
          </p:cNvPr>
          <p:cNvSpPr txBox="1"/>
          <p:nvPr/>
        </p:nvSpPr>
        <p:spPr>
          <a:xfrm>
            <a:off x="896112" y="335846"/>
            <a:ext cx="699211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4000" b="1" i="0" u="none" strike="noStrike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fr-CH" sz="3200" dirty="0"/>
              <a:t> Changer la signification de l’échec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D2CC0-8319-52A0-B518-8C348176D42F}"/>
              </a:ext>
            </a:extLst>
          </p:cNvPr>
          <p:cNvSpPr txBox="1"/>
          <p:nvPr/>
        </p:nvSpPr>
        <p:spPr>
          <a:xfrm>
            <a:off x="896111" y="1338566"/>
            <a:ext cx="29443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800" b="1" i="0" u="none" strike="noStrike" dirty="0">
                <a:solidFill>
                  <a:srgbClr val="000000"/>
                </a:solidFill>
                <a:effectLst/>
              </a:rPr>
              <a:t>Culture bureaucratique</a:t>
            </a:r>
            <a:endParaRPr lang="fr-CH" sz="1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2DC0B-E8CA-6C18-938E-0857F803F815}"/>
              </a:ext>
            </a:extLst>
          </p:cNvPr>
          <p:cNvSpPr txBox="1"/>
          <p:nvPr/>
        </p:nvSpPr>
        <p:spPr>
          <a:xfrm>
            <a:off x="5303521" y="1338566"/>
            <a:ext cx="29443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800" b="1" i="0" u="none" strike="noStrike" dirty="0">
                <a:solidFill>
                  <a:srgbClr val="000000"/>
                </a:solidFill>
                <a:effectLst/>
              </a:rPr>
              <a:t>Culture de l’innovation</a:t>
            </a:r>
            <a:endParaRPr lang="fr-CH" sz="1800" b="1" dirty="0"/>
          </a:p>
        </p:txBody>
      </p:sp>
      <p:pic>
        <p:nvPicPr>
          <p:cNvPr id="11" name="Picture 10" descr="A person in a white coat reading a paper&#10;&#10;AI-generated content may be incorrect.">
            <a:extLst>
              <a:ext uri="{FF2B5EF4-FFF2-40B4-BE49-F238E27FC236}">
                <a16:creationId xmlns:a16="http://schemas.microsoft.com/office/drawing/2014/main" id="{1318FA75-6E77-1A1D-3040-D542E0A75E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48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256" y="1832376"/>
            <a:ext cx="1910078" cy="19100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87CAE1-28EC-27EA-A55C-689F7F34DD6A}"/>
              </a:ext>
            </a:extLst>
          </p:cNvPr>
          <p:cNvSpPr txBox="1"/>
          <p:nvPr/>
        </p:nvSpPr>
        <p:spPr>
          <a:xfrm>
            <a:off x="1413256" y="3866932"/>
            <a:ext cx="191007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600" b="0" i="0" u="none" strike="noStrike" dirty="0">
                <a:solidFill>
                  <a:srgbClr val="000000"/>
                </a:solidFill>
                <a:effectLst/>
              </a:rPr>
              <a:t>Echec est une faute, un déficit de conformité</a:t>
            </a:r>
            <a:endParaRPr lang="fr-CH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B4BD26-4C62-7AB8-7E73-AA17C9972013}"/>
              </a:ext>
            </a:extLst>
          </p:cNvPr>
          <p:cNvSpPr txBox="1"/>
          <p:nvPr/>
        </p:nvSpPr>
        <p:spPr>
          <a:xfrm>
            <a:off x="5247132" y="3866932"/>
            <a:ext cx="3057145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600" b="0" i="0" u="none" strike="noStrike" dirty="0">
                <a:solidFill>
                  <a:srgbClr val="000000"/>
                </a:solidFill>
                <a:effectLst/>
              </a:rPr>
              <a:t>Echec une preuve de vitalité et d’engagement</a:t>
            </a:r>
            <a:br>
              <a:rPr lang="fr-CH" sz="1600" b="0" i="0" u="none" strike="noStrike" dirty="0">
                <a:solidFill>
                  <a:srgbClr val="000000"/>
                </a:solidFill>
                <a:effectLst/>
              </a:rPr>
            </a:br>
            <a:endParaRPr lang="fr-CH" sz="1600" b="0" i="0" u="none" strike="noStrike" dirty="0">
              <a:solidFill>
                <a:srgbClr val="000000"/>
              </a:solidFill>
              <a:effectLst/>
            </a:endParaRPr>
          </a:p>
          <a:p>
            <a:pPr algn="ctr"/>
            <a:r>
              <a:rPr lang="fr-CH" sz="1600" b="0" i="0" u="none" strike="noStrike" dirty="0">
                <a:solidFill>
                  <a:srgbClr val="000000"/>
                </a:solidFill>
                <a:effectLst/>
              </a:rPr>
              <a:t>Signe qu’un système cherche, expérimente, apprend</a:t>
            </a:r>
          </a:p>
          <a:p>
            <a:pPr algn="ctr"/>
            <a:endParaRPr lang="fr-CH" sz="1600" b="0" i="0" u="none" strike="noStrike" dirty="0" err="1">
              <a:solidFill>
                <a:srgbClr val="000000"/>
              </a:solidFill>
              <a:effectLst/>
            </a:endParaRPr>
          </a:p>
        </p:txBody>
      </p:sp>
      <p:pic>
        <p:nvPicPr>
          <p:cNvPr id="18" name="Picture 17" descr="A group of people in a room with a brain&#10;&#10;AI-generated content may be incorrect.">
            <a:extLst>
              <a:ext uri="{FF2B5EF4-FFF2-40B4-BE49-F238E27FC236}">
                <a16:creationId xmlns:a16="http://schemas.microsoft.com/office/drawing/2014/main" id="{1368C4BE-01DF-DEA9-5A8C-ACE665752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666" y="1832376"/>
            <a:ext cx="1910078" cy="19100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934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0C0CC1-2466-9000-8F61-27E5C2511CC6}"/>
              </a:ext>
            </a:extLst>
          </p:cNvPr>
          <p:cNvSpPr txBox="1"/>
          <p:nvPr/>
        </p:nvSpPr>
        <p:spPr>
          <a:xfrm>
            <a:off x="861237" y="172779"/>
            <a:ext cx="742152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36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Valoriser l’échec</a:t>
            </a:r>
            <a:endParaRPr lang="fr-CH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 sketch of a light bulb on a notebook next to crumpled paper&#10;&#10;AI-generated content may be incorrect.">
            <a:extLst>
              <a:ext uri="{FF2B5EF4-FFF2-40B4-BE49-F238E27FC236}">
                <a16:creationId xmlns:a16="http://schemas.microsoft.com/office/drawing/2014/main" id="{494B8315-A161-F0BD-41F2-CD717B7F92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4535"/>
            <a:ext cx="3998242" cy="3998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333A62-FAF7-96C9-7334-191C489A1F91}"/>
              </a:ext>
            </a:extLst>
          </p:cNvPr>
          <p:cNvSpPr txBox="1"/>
          <p:nvPr/>
        </p:nvSpPr>
        <p:spPr>
          <a:xfrm>
            <a:off x="3194303" y="1515223"/>
            <a:ext cx="5608321" cy="3647659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L’échec comme moteur d’apprentissage</a:t>
            </a:r>
          </a:p>
          <a:p>
            <a:r>
              <a:rPr lang="fr-CH" dirty="0"/>
              <a:t>L’échec comme preuve d’ambition </a:t>
            </a:r>
          </a:p>
          <a:p>
            <a:r>
              <a:rPr lang="fr-CH" dirty="0"/>
              <a:t>Bienveillance envers l’erreur – (« fail fast, </a:t>
            </a:r>
            <a:r>
              <a:rPr lang="fr-CH" dirty="0" err="1"/>
              <a:t>learn</a:t>
            </a:r>
            <a:r>
              <a:rPr lang="fr-CH" dirty="0"/>
              <a:t> </a:t>
            </a:r>
            <a:r>
              <a:rPr lang="fr-CH" dirty="0" err="1"/>
              <a:t>faster</a:t>
            </a:r>
            <a:r>
              <a:rPr lang="fr-CH" dirty="0"/>
              <a:t> »)</a:t>
            </a:r>
          </a:p>
          <a:p>
            <a:r>
              <a:rPr lang="fr-CH" dirty="0"/>
              <a:t>Objectif n’est pas d’éviter les erreurs, mais de les commettre tôt, à faible coût et avec le maximum d’enseignements</a:t>
            </a:r>
          </a:p>
        </p:txBody>
      </p:sp>
    </p:spTree>
    <p:extLst>
      <p:ext uri="{BB962C8B-B14F-4D97-AF65-F5344CB8AC3E}">
        <p14:creationId xmlns:p14="http://schemas.microsoft.com/office/powerpoint/2010/main" val="303411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6101A-7BD1-D4EB-0172-CE267E104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ver paper bags&#10;&#10;AI-generated content may be incorrect.">
            <a:extLst>
              <a:ext uri="{FF2B5EF4-FFF2-40B4-BE49-F238E27FC236}">
                <a16:creationId xmlns:a16="http://schemas.microsoft.com/office/drawing/2014/main" id="{FB24C50D-3AE2-6EFD-B504-D728D9F41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1368"/>
            <a:ext cx="3255264" cy="3255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7BA8F-B79A-28FC-6AB5-80AF0D7C59EF}"/>
              </a:ext>
            </a:extLst>
          </p:cNvPr>
          <p:cNvSpPr txBox="1"/>
          <p:nvPr/>
        </p:nvSpPr>
        <p:spPr>
          <a:xfrm>
            <a:off x="436219" y="212390"/>
            <a:ext cx="8271562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28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fr-CH" sz="2800" b="1" dirty="0">
                <a:solidFill>
                  <a:schemeClr val="bg1">
                    <a:lumMod val="50000"/>
                  </a:schemeClr>
                </a:solidFill>
                <a:latin typeface="-webkit-standard"/>
              </a:rPr>
              <a:t>’échec n’est pas une sortie de route </a:t>
            </a:r>
          </a:p>
          <a:p>
            <a:pPr algn="ctr"/>
            <a:r>
              <a:rPr lang="fr-CH" sz="2800" b="1" dirty="0">
                <a:solidFill>
                  <a:schemeClr val="bg1">
                    <a:lumMod val="50000"/>
                  </a:schemeClr>
                </a:solidFill>
                <a:latin typeface="-webkit-standard"/>
              </a:rPr>
              <a:t>C’est le chemin lui-même </a:t>
            </a:r>
            <a:endParaRPr lang="fr-CH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18CD8-46FF-3274-8497-733556929A24}"/>
              </a:ext>
            </a:extLst>
          </p:cNvPr>
          <p:cNvSpPr txBox="1"/>
          <p:nvPr/>
        </p:nvSpPr>
        <p:spPr>
          <a:xfrm>
            <a:off x="3048000" y="2540392"/>
            <a:ext cx="5089450" cy="1777216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Absence d’échec bien plus inquiétant que sa présence</a:t>
            </a:r>
          </a:p>
          <a:p>
            <a:r>
              <a:rPr lang="fr-CH" dirty="0"/>
              <a:t>Signifie absence d’audace, d’expérimentation ou de vision</a:t>
            </a:r>
          </a:p>
        </p:txBody>
      </p:sp>
    </p:spTree>
    <p:extLst>
      <p:ext uri="{BB962C8B-B14F-4D97-AF65-F5344CB8AC3E}">
        <p14:creationId xmlns:p14="http://schemas.microsoft.com/office/powerpoint/2010/main" val="1297235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01F06-1031-D76C-65AB-5F8DEEBBC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FAF014-6815-440F-8265-DA054CA2305C}"/>
              </a:ext>
            </a:extLst>
          </p:cNvPr>
          <p:cNvSpPr txBox="1"/>
          <p:nvPr/>
        </p:nvSpPr>
        <p:spPr>
          <a:xfrm>
            <a:off x="2140566" y="280416"/>
            <a:ext cx="486286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Pas de perfection svp</a:t>
            </a:r>
            <a:endParaRPr kumimoji="0" lang="fr-CH" sz="3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5CD1D-D01D-3B45-44EC-7D2BF69BCD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6944"/>
            <a:ext cx="3767328" cy="3767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CAAE5E-A8E3-5522-44D3-172DB5050A91}"/>
              </a:ext>
            </a:extLst>
          </p:cNvPr>
          <p:cNvSpPr txBox="1"/>
          <p:nvPr/>
        </p:nvSpPr>
        <p:spPr>
          <a:xfrm>
            <a:off x="3486912" y="1488044"/>
            <a:ext cx="5230368" cy="3767328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sz="1600" dirty="0"/>
              <a:t>“</a:t>
            </a:r>
            <a:r>
              <a:rPr lang="fr-CH" sz="1600" dirty="0" err="1"/>
              <a:t>Done</a:t>
            </a:r>
            <a:r>
              <a:rPr lang="fr-CH" sz="1600" dirty="0"/>
              <a:t> </a:t>
            </a:r>
            <a:r>
              <a:rPr lang="fr-CH" sz="1600" dirty="0" err="1"/>
              <a:t>is</a:t>
            </a:r>
            <a:r>
              <a:rPr lang="fr-CH" sz="1600" dirty="0"/>
              <a:t> </a:t>
            </a:r>
            <a:r>
              <a:rPr lang="fr-CH" sz="1600" dirty="0" err="1"/>
              <a:t>better</a:t>
            </a:r>
            <a:r>
              <a:rPr lang="fr-CH" sz="1600" dirty="0"/>
              <a:t> </a:t>
            </a:r>
            <a:r>
              <a:rPr lang="fr-CH" sz="1600" dirty="0" err="1"/>
              <a:t>than</a:t>
            </a:r>
            <a:r>
              <a:rPr lang="fr-CH" sz="1600" dirty="0"/>
              <a:t> </a:t>
            </a:r>
            <a:r>
              <a:rPr lang="fr-CH" sz="1600" dirty="0" err="1"/>
              <a:t>perfect</a:t>
            </a:r>
            <a:r>
              <a:rPr lang="fr-CH" sz="1600" dirty="0"/>
              <a:t>.”</a:t>
            </a:r>
          </a:p>
          <a:p>
            <a:r>
              <a:rPr lang="fr-CH" sz="1600" dirty="0"/>
              <a:t>Innovation pas un événement unique, mais un processus itératif </a:t>
            </a:r>
          </a:p>
          <a:p>
            <a:r>
              <a:rPr lang="fr-CH" sz="1600" dirty="0"/>
              <a:t>Chaque version devient le tremplin de la suivante</a:t>
            </a:r>
          </a:p>
          <a:p>
            <a:r>
              <a:rPr lang="fr-CH" sz="1600" dirty="0"/>
              <a:t>La perfection est statique, l’itération, elle, est vivante</a:t>
            </a:r>
          </a:p>
          <a:p>
            <a:r>
              <a:rPr lang="fr-CH" sz="1600" dirty="0"/>
              <a:t>Peur de l’imperfection = mort de l’innovation</a:t>
            </a:r>
          </a:p>
          <a:p>
            <a:r>
              <a:rPr lang="fr-CH" sz="1600" dirty="0"/>
              <a:t>→ paralysie organisationnelle : réunions interminables, validations multiples, contrôle excessif</a:t>
            </a:r>
          </a:p>
          <a:p>
            <a:r>
              <a:rPr lang="fr-CH" sz="1600" dirty="0"/>
              <a:t>Dans l’innovation, la lenteur est plus risquée que l’erreur</a:t>
            </a:r>
          </a:p>
        </p:txBody>
      </p:sp>
    </p:spTree>
    <p:extLst>
      <p:ext uri="{BB962C8B-B14F-4D97-AF65-F5344CB8AC3E}">
        <p14:creationId xmlns:p14="http://schemas.microsoft.com/office/powerpoint/2010/main" val="179253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urse giving a syringe to a person&#10;&#10;AI-generated content may be incorrect.">
            <a:extLst>
              <a:ext uri="{FF2B5EF4-FFF2-40B4-BE49-F238E27FC236}">
                <a16:creationId xmlns:a16="http://schemas.microsoft.com/office/drawing/2014/main" id="{60B6274C-301F-A039-BF4B-FD41AF8A13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555426"/>
            <a:ext cx="3747146" cy="3747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E13CCA-DE9F-79FD-6760-24F39038CA84}"/>
              </a:ext>
            </a:extLst>
          </p:cNvPr>
          <p:cNvSpPr txBox="1"/>
          <p:nvPr/>
        </p:nvSpPr>
        <p:spPr>
          <a:xfrm>
            <a:off x="3456122" y="1843949"/>
            <a:ext cx="5377912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Du contrôle à la confiance</a:t>
            </a:r>
            <a:br>
              <a:rPr lang="fr-CH" dirty="0"/>
            </a:br>
            <a:r>
              <a:rPr lang="fr-CH" sz="1400" b="0" dirty="0"/>
              <a:t>→ Passage logique surveillance à logique de soin et de partenariat thérapeutique</a:t>
            </a:r>
          </a:p>
          <a:p>
            <a:r>
              <a:rPr lang="fr-CH" dirty="0"/>
              <a:t>De la marginalité à l’inclusion</a:t>
            </a:r>
            <a:br>
              <a:rPr lang="fr-CH" dirty="0"/>
            </a:br>
            <a:r>
              <a:rPr lang="fr-CH" sz="1400" b="0" dirty="0"/>
              <a:t>→ Usagers exclus devenus patients reconnus</a:t>
            </a:r>
          </a:p>
          <a:p>
            <a:r>
              <a:rPr lang="fr-CH" dirty="0"/>
              <a:t>De la répression à la santé publique</a:t>
            </a:r>
            <a:br>
              <a:rPr lang="fr-CH" dirty="0"/>
            </a:br>
            <a:r>
              <a:rPr lang="fr-CH" sz="1400" b="0" dirty="0"/>
              <a:t>→ État assumé responsabilité sanitaire là où il n’exerçait qu’une fonction policière</a:t>
            </a:r>
          </a:p>
          <a:p>
            <a:r>
              <a:rPr lang="fr-CH" dirty="0"/>
              <a:t>Du mythe moral à la réalité clinique</a:t>
            </a:r>
            <a:br>
              <a:rPr lang="fr-CH" dirty="0"/>
            </a:br>
            <a:r>
              <a:rPr lang="fr-CH" sz="1400" b="0" dirty="0"/>
              <a:t>→ Héroïne passée du statut de symbole du vice à celui d’outil médical efficace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8CB62-CD4E-D167-FB78-46C21AEF368E}"/>
              </a:ext>
            </a:extLst>
          </p:cNvPr>
          <p:cNvSpPr txBox="1"/>
          <p:nvPr/>
        </p:nvSpPr>
        <p:spPr>
          <a:xfrm>
            <a:off x="704335" y="245588"/>
            <a:ext cx="773533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fr-CH" sz="4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Ce que </a:t>
            </a:r>
            <a:r>
              <a:rPr lang="fr-CH" sz="40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</a:rPr>
              <a:t>HeGeBe</a:t>
            </a:r>
            <a:r>
              <a:rPr lang="fr-CH" sz="4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 a changé</a:t>
            </a:r>
          </a:p>
        </p:txBody>
      </p:sp>
    </p:spTree>
    <p:extLst>
      <p:ext uri="{BB962C8B-B14F-4D97-AF65-F5344CB8AC3E}">
        <p14:creationId xmlns:p14="http://schemas.microsoft.com/office/powerpoint/2010/main" val="199397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69BF8-0826-083B-12B9-0BE03495D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24D50C-219F-CAD1-FAEA-8171000D36AD}"/>
              </a:ext>
            </a:extLst>
          </p:cNvPr>
          <p:cNvSpPr txBox="1"/>
          <p:nvPr/>
        </p:nvSpPr>
        <p:spPr>
          <a:xfrm>
            <a:off x="3359104" y="2228671"/>
            <a:ext cx="457200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fr-CH" sz="3600" b="1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Celui qui ne risque rien risque le plus</a:t>
            </a:r>
          </a:p>
        </p:txBody>
      </p:sp>
      <p:pic>
        <p:nvPicPr>
          <p:cNvPr id="8" name="Picture 7" descr="A portrait of a person&#10;&#10;AI-generated content may be incorrect.">
            <a:extLst>
              <a:ext uri="{FF2B5EF4-FFF2-40B4-BE49-F238E27FC236}">
                <a16:creationId xmlns:a16="http://schemas.microsoft.com/office/drawing/2014/main" id="{458F3473-68EF-7F04-60C6-D33B449873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2" y="618696"/>
            <a:ext cx="2842638" cy="426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967A1F-E0A7-321C-66FC-657B782FDCA3}"/>
              </a:ext>
            </a:extLst>
          </p:cNvPr>
          <p:cNvSpPr txBox="1"/>
          <p:nvPr/>
        </p:nvSpPr>
        <p:spPr>
          <a:xfrm>
            <a:off x="263547" y="4882652"/>
            <a:ext cx="2370667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2000" dirty="0">
                <a:solidFill>
                  <a:srgbClr val="000000"/>
                </a:solidFill>
              </a:rPr>
              <a:t>Søren Kierkegaard</a:t>
            </a:r>
          </a:p>
          <a:p>
            <a:pPr algn="ctr"/>
            <a:r>
              <a:rPr lang="fr-CH" sz="1400" dirty="0">
                <a:solidFill>
                  <a:srgbClr val="000000"/>
                </a:solidFill>
              </a:rPr>
              <a:t>1813-1855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364582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BB092-AD37-2BAB-DEA3-69475B745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7CADC4-3100-4CFF-460D-B71D87D34E6A}"/>
              </a:ext>
            </a:extLst>
          </p:cNvPr>
          <p:cNvSpPr txBox="1"/>
          <p:nvPr/>
        </p:nvSpPr>
        <p:spPr>
          <a:xfrm>
            <a:off x="1080981" y="383798"/>
            <a:ext cx="69820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2800" b="1" dirty="0">
                <a:solidFill>
                  <a:schemeClr val="bg1">
                    <a:lumMod val="50000"/>
                  </a:schemeClr>
                </a:solidFill>
              </a:rPr>
              <a:t>Peur du risque → compétence du risque</a:t>
            </a:r>
            <a:endParaRPr kumimoji="0" lang="fr-CH" sz="28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erson climbing a mountain with a light bulb&#10;&#10;AI-generated content may be incorrect.">
            <a:extLst>
              <a:ext uri="{FF2B5EF4-FFF2-40B4-BE49-F238E27FC236}">
                <a16:creationId xmlns:a16="http://schemas.microsoft.com/office/drawing/2014/main" id="{5769EB3F-F9FE-CC5C-88BA-AE1A65282B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683"/>
            <a:ext cx="4247813" cy="4247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D9ACA-9694-ACC4-7D34-BFF170079454}"/>
              </a:ext>
            </a:extLst>
          </p:cNvPr>
          <p:cNvSpPr txBox="1"/>
          <p:nvPr/>
        </p:nvSpPr>
        <p:spPr>
          <a:xfrm>
            <a:off x="3409627" y="1661554"/>
            <a:ext cx="5238427" cy="3716358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sz="1800" dirty="0"/>
              <a:t>Le risque n’est pas un accident de l’innovation, il en est le moteur</a:t>
            </a:r>
          </a:p>
          <a:p>
            <a:r>
              <a:rPr lang="fr-CH" sz="1800" dirty="0"/>
              <a:t>Dans zone de risque se trouve zone d’apprentissage</a:t>
            </a:r>
          </a:p>
          <a:p>
            <a:r>
              <a:rPr lang="fr-CH" sz="1800" dirty="0"/>
              <a:t>Compétence du risque: </a:t>
            </a:r>
          </a:p>
          <a:p>
            <a:pPr marL="719138" indent="-184150"/>
            <a:r>
              <a:rPr lang="fr-CH" sz="1800" dirty="0"/>
              <a:t>Comprendre, doser et utiliser le risque</a:t>
            </a:r>
          </a:p>
          <a:p>
            <a:pPr marL="719138" indent="-184150"/>
            <a:r>
              <a:rPr lang="fr-CH" sz="1800" dirty="0"/>
              <a:t>Capacité à l’assumer consciemment, à en tirer des enseignements</a:t>
            </a:r>
          </a:p>
          <a:p>
            <a:pPr marL="719138" indent="-184150"/>
            <a:r>
              <a:rPr lang="fr-CH" sz="1800" dirty="0"/>
              <a:t>Thérapeute: pas un </a:t>
            </a:r>
            <a:r>
              <a:rPr lang="fr-CH" sz="1800" dirty="0" err="1"/>
              <a:t>éviteur</a:t>
            </a:r>
            <a:r>
              <a:rPr lang="fr-CH" sz="1800" dirty="0"/>
              <a:t> de risque, mais un amplificateur de courage</a:t>
            </a:r>
          </a:p>
        </p:txBody>
      </p:sp>
    </p:spTree>
    <p:extLst>
      <p:ext uri="{BB962C8B-B14F-4D97-AF65-F5344CB8AC3E}">
        <p14:creationId xmlns:p14="http://schemas.microsoft.com/office/powerpoint/2010/main" val="247298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8E58B-3030-B2B2-01EC-991D8E9C1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E9B964-48B1-276E-87FC-C572A9FB9A72}"/>
              </a:ext>
            </a:extLst>
          </p:cNvPr>
          <p:cNvSpPr txBox="1"/>
          <p:nvPr/>
        </p:nvSpPr>
        <p:spPr>
          <a:xfrm>
            <a:off x="1320800" y="237520"/>
            <a:ext cx="6502400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fr-CH" sz="32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Minimum Viable Product</a:t>
            </a:r>
          </a:p>
          <a:p>
            <a:pPr algn="ctr">
              <a:buNone/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Minimum Viable </a:t>
            </a: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Pogramm</a:t>
            </a:r>
            <a:endParaRPr lang="fr-CH" sz="3200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6783D-B141-5A5F-9823-64ADC80718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18"/>
                    </a14:imgEffect>
                    <a14:imgEffect>
                      <a14:saturation sat="1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2814"/>
            <a:ext cx="3512372" cy="351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DA978-E12C-9DC1-EA33-A38D2F9758A4}"/>
              </a:ext>
            </a:extLst>
          </p:cNvPr>
          <p:cNvSpPr txBox="1"/>
          <p:nvPr/>
        </p:nvSpPr>
        <p:spPr>
          <a:xfrm>
            <a:off x="3255264" y="1738739"/>
            <a:ext cx="5625084" cy="3380522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sz="1800" dirty="0"/>
              <a:t>Au lieu d’attendre la perfection, on crée un MVP</a:t>
            </a:r>
          </a:p>
          <a:p>
            <a:r>
              <a:rPr lang="fr-CH" sz="1800" dirty="0"/>
              <a:t>Version fonctionnelle minimale</a:t>
            </a:r>
          </a:p>
          <a:p>
            <a:r>
              <a:rPr lang="fr-CH" sz="1800" dirty="0"/>
              <a:t>Evite les erreurs coûteuses</a:t>
            </a:r>
          </a:p>
          <a:p>
            <a:r>
              <a:rPr lang="fr-CH" sz="1800" dirty="0"/>
              <a:t>Retour immédiat des utilisateurs</a:t>
            </a:r>
          </a:p>
          <a:p>
            <a:r>
              <a:rPr lang="fr-CH" sz="1800" dirty="0"/>
              <a:t>Permet de mesurer pertinence réelle de l’idée</a:t>
            </a:r>
          </a:p>
          <a:p>
            <a:pPr marL="0" indent="0">
              <a:buNone/>
            </a:pPr>
            <a:endParaRPr lang="fr-CH" sz="1800" dirty="0"/>
          </a:p>
          <a:p>
            <a:r>
              <a:rPr lang="fr-CH" sz="1800" i="1" dirty="0"/>
              <a:t>Mieux vaut échouer sur un prototype que sur un produit fini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124343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9678A-8A34-6594-2C05-193850BA8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63DCD1-9D17-48AF-E190-C52E2D4162FD}"/>
              </a:ext>
            </a:extLst>
          </p:cNvPr>
          <p:cNvSpPr txBox="1"/>
          <p:nvPr/>
        </p:nvSpPr>
        <p:spPr>
          <a:xfrm>
            <a:off x="3221050" y="2228671"/>
            <a:ext cx="5677571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  <a:defRPr sz="18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pPr marL="0" indent="0">
              <a:buNone/>
            </a:pPr>
            <a:r>
              <a:rPr lang="fr-CH" sz="3600" b="1" i="1" dirty="0">
                <a:latin typeface="Bradley Hand" pitchFamily="2" charset="77"/>
                <a:cs typeface="Dreaming Outloud Script Pro" panose="03050502040304050704" pitchFamily="66" charset="77"/>
              </a:rPr>
              <a:t>If </a:t>
            </a:r>
            <a:r>
              <a:rPr lang="fr-CH" sz="3600" b="1" i="1" dirty="0" err="1">
                <a:latin typeface="Bradley Hand" pitchFamily="2" charset="77"/>
                <a:cs typeface="Dreaming Outloud Script Pro" panose="03050502040304050704" pitchFamily="66" charset="77"/>
              </a:rPr>
              <a:t>you</a:t>
            </a:r>
            <a:r>
              <a:rPr lang="fr-CH" sz="3600" b="1" i="1" dirty="0">
                <a:latin typeface="Bradley Hand" pitchFamily="2" charset="77"/>
                <a:cs typeface="Dreaming Outloud Script Pro" panose="03050502040304050704" pitchFamily="66" charset="77"/>
              </a:rPr>
              <a:t> </a:t>
            </a:r>
            <a:r>
              <a:rPr lang="fr-CH" sz="3600" b="1" i="1" dirty="0" err="1">
                <a:latin typeface="Bradley Hand" pitchFamily="2" charset="77"/>
                <a:cs typeface="Dreaming Outloud Script Pro" panose="03050502040304050704" pitchFamily="66" charset="77"/>
              </a:rPr>
              <a:t>obey</a:t>
            </a:r>
            <a:r>
              <a:rPr lang="fr-CH" sz="3600" b="1" i="1" dirty="0">
                <a:latin typeface="Bradley Hand" pitchFamily="2" charset="77"/>
                <a:cs typeface="Dreaming Outloud Script Pro" panose="03050502040304050704" pitchFamily="66" charset="77"/>
              </a:rPr>
              <a:t> all the </a:t>
            </a:r>
            <a:r>
              <a:rPr lang="fr-CH" sz="3600" b="1" i="1" dirty="0" err="1">
                <a:latin typeface="Bradley Hand" pitchFamily="2" charset="77"/>
                <a:cs typeface="Dreaming Outloud Script Pro" panose="03050502040304050704" pitchFamily="66" charset="77"/>
              </a:rPr>
              <a:t>rules</a:t>
            </a:r>
            <a:r>
              <a:rPr lang="fr-CH" sz="3600" b="1" i="1" dirty="0">
                <a:latin typeface="Bradley Hand" pitchFamily="2" charset="77"/>
                <a:cs typeface="Dreaming Outloud Script Pro" panose="03050502040304050704" pitchFamily="66" charset="77"/>
              </a:rPr>
              <a:t>, </a:t>
            </a:r>
          </a:p>
          <a:p>
            <a:pPr marL="0" indent="0">
              <a:buNone/>
            </a:pPr>
            <a:r>
              <a:rPr lang="fr-CH" sz="3600" b="1" i="1" dirty="0" err="1">
                <a:latin typeface="Bradley Hand" pitchFamily="2" charset="77"/>
                <a:cs typeface="Dreaming Outloud Script Pro" panose="03050502040304050704" pitchFamily="66" charset="77"/>
              </a:rPr>
              <a:t>you</a:t>
            </a:r>
            <a:r>
              <a:rPr lang="fr-CH" sz="3600" b="1" i="1" dirty="0">
                <a:latin typeface="Bradley Hand" pitchFamily="2" charset="77"/>
                <a:cs typeface="Dreaming Outloud Script Pro" panose="03050502040304050704" pitchFamily="66" charset="77"/>
              </a:rPr>
              <a:t> miss all the fun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65503-6B9E-9EAF-49D1-437DB3D9AB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33400"/>
            <a:ext cx="2944678" cy="4417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D4F61-B9CA-EC62-67F4-9AE4AA1A7634}"/>
              </a:ext>
            </a:extLst>
          </p:cNvPr>
          <p:cNvSpPr txBox="1"/>
          <p:nvPr/>
        </p:nvSpPr>
        <p:spPr>
          <a:xfrm>
            <a:off x="1" y="4950416"/>
            <a:ext cx="2944678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400" dirty="0"/>
              <a:t>Katharine Hepburn</a:t>
            </a:r>
          </a:p>
          <a:p>
            <a:pPr algn="ctr"/>
            <a:r>
              <a:rPr lang="fr-CH" sz="1100" dirty="0"/>
              <a:t>1907-2003</a:t>
            </a:r>
          </a:p>
        </p:txBody>
      </p:sp>
    </p:spTree>
    <p:extLst>
      <p:ext uri="{BB962C8B-B14F-4D97-AF65-F5344CB8AC3E}">
        <p14:creationId xmlns:p14="http://schemas.microsoft.com/office/powerpoint/2010/main" val="3239593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CAF51-6D5E-E91A-9BB1-2A7956D5B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B788FA-0340-6CC0-E630-C333D354ED45}"/>
              </a:ext>
            </a:extLst>
          </p:cNvPr>
          <p:cNvSpPr txBox="1"/>
          <p:nvPr/>
        </p:nvSpPr>
        <p:spPr>
          <a:xfrm>
            <a:off x="660400" y="406400"/>
            <a:ext cx="816345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La désobéissance créative comme source d’innovation</a:t>
            </a:r>
          </a:p>
        </p:txBody>
      </p:sp>
      <p:pic>
        <p:nvPicPr>
          <p:cNvPr id="4" name="Picture 3" descr="A light bulb with many rows of light bulbs&#10;&#10;AI-generated content may be incorrect.">
            <a:extLst>
              <a:ext uri="{FF2B5EF4-FFF2-40B4-BE49-F238E27FC236}">
                <a16:creationId xmlns:a16="http://schemas.microsoft.com/office/drawing/2014/main" id="{83BA834A-3784-4C2E-77F5-D175D3DAE7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1" y="1259236"/>
            <a:ext cx="3840991" cy="3840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4183F4-FB56-44A8-E023-3E22B3D5C89C}"/>
              </a:ext>
            </a:extLst>
          </p:cNvPr>
          <p:cNvSpPr txBox="1"/>
          <p:nvPr/>
        </p:nvSpPr>
        <p:spPr>
          <a:xfrm>
            <a:off x="3471620" y="1451674"/>
            <a:ext cx="5507214" cy="3456113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6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Véritable innovation commence par un acte de doute</a:t>
            </a:r>
          </a:p>
          <a:p>
            <a:r>
              <a:rPr lang="fr-CH" dirty="0"/>
              <a:t>Transgresser une règle ne signifie pas la mépriser mais en révéler la limite</a:t>
            </a:r>
          </a:p>
          <a:p>
            <a:r>
              <a:rPr lang="fr-CH" dirty="0"/>
              <a:t>Désobéissance créative est un acte de loyauté envers la finalité du système (sa valeur)</a:t>
            </a:r>
          </a:p>
          <a:p>
            <a:r>
              <a:rPr lang="fr-CH" dirty="0"/>
              <a:t>Les pionniers de la réduction des risques ont brisé les interdits pour sauver des vies</a:t>
            </a:r>
          </a:p>
          <a:p>
            <a:r>
              <a:rPr lang="fr-CH" dirty="0"/>
              <a:t>Elle suppose une éthique claire, une responsabilité assumée, et une mission partagée</a:t>
            </a:r>
          </a:p>
        </p:txBody>
      </p:sp>
    </p:spTree>
    <p:extLst>
      <p:ext uri="{BB962C8B-B14F-4D97-AF65-F5344CB8AC3E}">
        <p14:creationId xmlns:p14="http://schemas.microsoft.com/office/powerpoint/2010/main" val="145157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D9DD1-ED21-F3DD-0087-3650090D1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2207A9-511B-C89F-ABD1-6F14F59650F3}"/>
              </a:ext>
            </a:extLst>
          </p:cNvPr>
          <p:cNvSpPr txBox="1"/>
          <p:nvPr/>
        </p:nvSpPr>
        <p:spPr>
          <a:xfrm>
            <a:off x="1070561" y="406400"/>
            <a:ext cx="70028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2800" b="1" dirty="0">
                <a:solidFill>
                  <a:schemeClr val="bg1">
                    <a:lumMod val="50000"/>
                  </a:schemeClr>
                </a:solidFill>
              </a:rPr>
              <a:t>La diversité comme moteur d’innovation</a:t>
            </a:r>
          </a:p>
        </p:txBody>
      </p:sp>
      <p:pic>
        <p:nvPicPr>
          <p:cNvPr id="5" name="Picture 4" descr="A colorful puzzle brain&#10;&#10;AI-generated content may be incorrect.">
            <a:extLst>
              <a:ext uri="{FF2B5EF4-FFF2-40B4-BE49-F238E27FC236}">
                <a16:creationId xmlns:a16="http://schemas.microsoft.com/office/drawing/2014/main" id="{2C854D3C-5641-AB47-23B8-E72706FF27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244600"/>
            <a:ext cx="3851656" cy="3851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8FDA2-7132-5633-EE10-19580627432B}"/>
              </a:ext>
            </a:extLst>
          </p:cNvPr>
          <p:cNvSpPr txBox="1"/>
          <p:nvPr/>
        </p:nvSpPr>
        <p:spPr>
          <a:xfrm>
            <a:off x="3572256" y="1683512"/>
            <a:ext cx="5221224" cy="2973832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6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dirty="0"/>
              <a:t>Equipes homogènes efficaces pour exécuter, mais limitées pour inventer</a:t>
            </a:r>
          </a:p>
          <a:p>
            <a:r>
              <a:rPr lang="fr-CH" dirty="0"/>
              <a:t>Equipes hétérogènes (âges, genres, origines, disciplines et formations) ouvrent les perspectives, déclenchent l’inattendu</a:t>
            </a:r>
          </a:p>
          <a:p>
            <a:r>
              <a:rPr lang="fr-CH" dirty="0"/>
              <a:t>Là où tout le monde pense pareil, personne ne pense vraiment</a:t>
            </a:r>
          </a:p>
          <a:p>
            <a:r>
              <a:rPr lang="fr-CH" dirty="0"/>
              <a:t>Diversité pas une question morale/politique : c’est une ressource cognitive</a:t>
            </a:r>
          </a:p>
        </p:txBody>
      </p:sp>
    </p:spTree>
    <p:extLst>
      <p:ext uri="{BB962C8B-B14F-4D97-AF65-F5344CB8AC3E}">
        <p14:creationId xmlns:p14="http://schemas.microsoft.com/office/powerpoint/2010/main" val="123603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0F2E3B89-7D3D-BC66-CCD8-3153262F0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1627" y="817726"/>
            <a:ext cx="1174845" cy="117484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FDF9A3A-56FD-87DB-6517-AD6696A906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78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835" y="817726"/>
            <a:ext cx="1174845" cy="117484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with his arms out in front of a planet earth&#10;&#10;AI-generated content may be incorrect.">
            <a:extLst>
              <a:ext uri="{FF2B5EF4-FFF2-40B4-BE49-F238E27FC236}">
                <a16:creationId xmlns:a16="http://schemas.microsoft.com/office/drawing/2014/main" id="{697C0738-E462-AFC9-D110-4439DD4D5D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42" y="817726"/>
            <a:ext cx="1174845" cy="117484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oup of people looking at a map&#10;&#10;AI-generated content may be incorrect.">
            <a:extLst>
              <a:ext uri="{FF2B5EF4-FFF2-40B4-BE49-F238E27FC236}">
                <a16:creationId xmlns:a16="http://schemas.microsoft.com/office/drawing/2014/main" id="{02181984-6AEC-0313-FEDD-5351F78EC2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27" y="3957852"/>
            <a:ext cx="1174845" cy="11748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846848-F62C-7631-0CF5-03F5FAEA97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5835" y="3957852"/>
            <a:ext cx="1174845" cy="11748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FDCC1C41-5887-9098-CCD1-C1468904CB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76" y="3957851"/>
            <a:ext cx="1174845" cy="11748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431EEA66-1E9F-C7AB-876D-11AF1509AB8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975" y="959938"/>
            <a:ext cx="792109" cy="445210"/>
          </a:xfrm>
          <a:prstGeom prst="rect">
            <a:avLst/>
          </a:prstGeom>
        </p:spPr>
      </p:pic>
      <p:pic>
        <p:nvPicPr>
          <p:cNvPr id="18" name="Picture 17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EA612E5B-5A85-A947-36C2-AC09C8B7DE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775" y="959938"/>
            <a:ext cx="792109" cy="445210"/>
          </a:xfrm>
          <a:prstGeom prst="rect">
            <a:avLst/>
          </a:prstGeom>
        </p:spPr>
      </p:pic>
      <p:pic>
        <p:nvPicPr>
          <p:cNvPr id="19" name="Picture 18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D4C31C5E-BDB9-BCD9-392E-AEC855E3BF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000" y="4231737"/>
            <a:ext cx="792109" cy="445210"/>
          </a:xfrm>
          <a:prstGeom prst="rect">
            <a:avLst/>
          </a:prstGeom>
        </p:spPr>
      </p:pic>
      <p:pic>
        <p:nvPicPr>
          <p:cNvPr id="20" name="Picture 19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F4846125-0AFC-7FFE-9C81-0BBA0BEFE14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775" y="4229152"/>
            <a:ext cx="792109" cy="4452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2DC277-85EC-6AF3-1559-8F546DA704AB}"/>
              </a:ext>
            </a:extLst>
          </p:cNvPr>
          <p:cNvSpPr txBox="1"/>
          <p:nvPr/>
        </p:nvSpPr>
        <p:spPr>
          <a:xfrm>
            <a:off x="1714619" y="245733"/>
            <a:ext cx="347627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Maturation personnelle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B1298D-FE27-2A97-8923-299F12355FB7}"/>
              </a:ext>
            </a:extLst>
          </p:cNvPr>
          <p:cNvSpPr txBox="1"/>
          <p:nvPr/>
        </p:nvSpPr>
        <p:spPr>
          <a:xfrm>
            <a:off x="1599768" y="3398175"/>
            <a:ext cx="37471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Maturation </a:t>
            </a:r>
            <a:r>
              <a:rPr kumimoji="0" lang="fr-CH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institutionelle</a:t>
            </a:r>
            <a:endParaRPr kumimoji="0" lang="fr-CH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F94EAA-ADD1-8BB9-73C4-6D5EE66075F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2379" y="817725"/>
            <a:ext cx="1174845" cy="117484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1327994-B841-C3D2-765F-6529364C30F4}"/>
              </a:ext>
            </a:extLst>
          </p:cNvPr>
          <p:cNvGrpSpPr/>
          <p:nvPr/>
        </p:nvGrpSpPr>
        <p:grpSpPr>
          <a:xfrm>
            <a:off x="5828783" y="254988"/>
            <a:ext cx="1409900" cy="1409900"/>
            <a:chOff x="5828783" y="254988"/>
            <a:chExt cx="1409900" cy="1409900"/>
          </a:xfrm>
        </p:grpSpPr>
        <p:pic>
          <p:nvPicPr>
            <p:cNvPr id="26" name="Picture 25" descr="A black arrow pointing up&#10;&#10;AI-generated content may be incorrect.">
              <a:extLst>
                <a:ext uri="{FF2B5EF4-FFF2-40B4-BE49-F238E27FC236}">
                  <a16:creationId xmlns:a16="http://schemas.microsoft.com/office/drawing/2014/main" id="{E1C1665F-99B3-0A7E-6368-48B4558B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166339">
              <a:off x="5828783" y="254988"/>
              <a:ext cx="1409900" cy="14099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0E31D9-9B8C-560C-F12B-B84AEDAC0587}"/>
                </a:ext>
              </a:extLst>
            </p:cNvPr>
            <p:cNvSpPr txBox="1"/>
            <p:nvPr/>
          </p:nvSpPr>
          <p:spPr>
            <a:xfrm>
              <a:off x="6211674" y="890736"/>
              <a:ext cx="50911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dérive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7F1EE5A-C75E-8E18-2510-F551E2424EA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7725" y="3957851"/>
            <a:ext cx="1174845" cy="11748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3FD881-9D42-BE68-A5EC-77A21887F00B}"/>
              </a:ext>
            </a:extLst>
          </p:cNvPr>
          <p:cNvGrpSpPr/>
          <p:nvPr/>
        </p:nvGrpSpPr>
        <p:grpSpPr>
          <a:xfrm>
            <a:off x="5851490" y="3297740"/>
            <a:ext cx="1409900" cy="1409900"/>
            <a:chOff x="5851490" y="3297740"/>
            <a:chExt cx="1409900" cy="1409900"/>
          </a:xfrm>
        </p:grpSpPr>
        <p:pic>
          <p:nvPicPr>
            <p:cNvPr id="29" name="Picture 28" descr="A black arrow pointing up&#10;&#10;AI-generated content may be incorrect.">
              <a:extLst>
                <a:ext uri="{FF2B5EF4-FFF2-40B4-BE49-F238E27FC236}">
                  <a16:creationId xmlns:a16="http://schemas.microsoft.com/office/drawing/2014/main" id="{2D70BB5A-970A-BFF0-9FAC-EA8F87BFB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166339">
              <a:off x="5851490" y="3297740"/>
              <a:ext cx="1409900" cy="14099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577BB4-D2E0-0547-65B9-A9A5B5BA1428}"/>
                </a:ext>
              </a:extLst>
            </p:cNvPr>
            <p:cNvSpPr txBox="1"/>
            <p:nvPr/>
          </p:nvSpPr>
          <p:spPr>
            <a:xfrm>
              <a:off x="6234381" y="3933488"/>
              <a:ext cx="50911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dérive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F1E5F-FB2F-E52D-4829-3B9829873E4D}"/>
              </a:ext>
            </a:extLst>
          </p:cNvPr>
          <p:cNvGrpSpPr/>
          <p:nvPr/>
        </p:nvGrpSpPr>
        <p:grpSpPr>
          <a:xfrm>
            <a:off x="1678363" y="1593016"/>
            <a:ext cx="3385684" cy="1384704"/>
            <a:chOff x="1678363" y="1593016"/>
            <a:chExt cx="3385684" cy="1384704"/>
          </a:xfrm>
        </p:grpSpPr>
        <p:pic>
          <p:nvPicPr>
            <p:cNvPr id="32" name="Picture 31" descr="A long curved arrow pointing upwards&#10;&#10;AI-generated content may be incorrect.">
              <a:extLst>
                <a:ext uri="{FF2B5EF4-FFF2-40B4-BE49-F238E27FC236}">
                  <a16:creationId xmlns:a16="http://schemas.microsoft.com/office/drawing/2014/main" id="{BC018F15-ECA9-9505-A75E-48C222729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476731">
              <a:off x="1678363" y="1593016"/>
              <a:ext cx="3385684" cy="138470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F50B7B-8625-4F23-CCD2-AAD1B4A4EA0A}"/>
                </a:ext>
              </a:extLst>
            </p:cNvPr>
            <p:cNvSpPr txBox="1"/>
            <p:nvPr/>
          </p:nvSpPr>
          <p:spPr>
            <a:xfrm>
              <a:off x="3238700" y="2231840"/>
              <a:ext cx="807270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régression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92AED8-F6CB-11AB-D104-05129FD256F0}"/>
              </a:ext>
            </a:extLst>
          </p:cNvPr>
          <p:cNvGrpSpPr/>
          <p:nvPr/>
        </p:nvGrpSpPr>
        <p:grpSpPr>
          <a:xfrm>
            <a:off x="1702486" y="4816784"/>
            <a:ext cx="3385684" cy="1384704"/>
            <a:chOff x="1702486" y="4816784"/>
            <a:chExt cx="3385684" cy="1384704"/>
          </a:xfrm>
        </p:grpSpPr>
        <p:pic>
          <p:nvPicPr>
            <p:cNvPr id="34" name="Picture 33" descr="A long curved arrow pointing upwards&#10;&#10;AI-generated content may be incorrect.">
              <a:extLst>
                <a:ext uri="{FF2B5EF4-FFF2-40B4-BE49-F238E27FC236}">
                  <a16:creationId xmlns:a16="http://schemas.microsoft.com/office/drawing/2014/main" id="{E68B5002-6639-A93C-6590-ED14B47FC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476731">
              <a:off x="1702486" y="4816784"/>
              <a:ext cx="3385684" cy="138470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7BD3C1-C3A0-E65C-409A-35325AAC8FFC}"/>
                </a:ext>
              </a:extLst>
            </p:cNvPr>
            <p:cNvSpPr txBox="1"/>
            <p:nvPr/>
          </p:nvSpPr>
          <p:spPr>
            <a:xfrm>
              <a:off x="3262823" y="5455608"/>
              <a:ext cx="807270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régression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B425DD-4AA5-D3AC-3DA1-125B12E8C248}"/>
              </a:ext>
            </a:extLst>
          </p:cNvPr>
          <p:cNvCxnSpPr/>
          <p:nvPr/>
        </p:nvCxnSpPr>
        <p:spPr>
          <a:xfrm>
            <a:off x="0" y="2906973"/>
            <a:ext cx="9239534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6181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BD822-DB2F-997E-D2AE-74C017533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D81118-40E3-A345-B408-ED773DFE6C95}"/>
              </a:ext>
            </a:extLst>
          </p:cNvPr>
          <p:cNvSpPr txBox="1"/>
          <p:nvPr/>
        </p:nvSpPr>
        <p:spPr>
          <a:xfrm>
            <a:off x="953516" y="377952"/>
            <a:ext cx="77001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Chaque succès porte en lui sa propre obsolescence</a:t>
            </a:r>
            <a:endParaRPr kumimoji="0" lang="fr-CH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group of men building a house&#10;&#10;AI-generated content may be incorrect.">
            <a:extLst>
              <a:ext uri="{FF2B5EF4-FFF2-40B4-BE49-F238E27FC236}">
                <a16:creationId xmlns:a16="http://schemas.microsoft.com/office/drawing/2014/main" id="{55BCD077-56FF-B6D2-41E1-E8B0BFE12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085"/>
            <a:ext cx="3889829" cy="3889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FD4581-3B61-40FD-59D7-D907BCADE2B6}"/>
              </a:ext>
            </a:extLst>
          </p:cNvPr>
          <p:cNvSpPr txBox="1"/>
          <p:nvPr/>
        </p:nvSpPr>
        <p:spPr>
          <a:xfrm>
            <a:off x="3522685" y="1645255"/>
            <a:ext cx="5429503" cy="3595624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6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fr-CH" sz="2000" dirty="0"/>
              <a:t>Si on ne disrupte pas son propre modèle, quelqu’un d’autre le fera à notre place</a:t>
            </a:r>
          </a:p>
          <a:p>
            <a:r>
              <a:rPr lang="fr-CH" sz="2000" dirty="0"/>
              <a:t>La disruption n’est possible que dans une culture de non-attachement :</a:t>
            </a:r>
          </a:p>
          <a:p>
            <a:pPr marL="533400" indent="-260350"/>
            <a:r>
              <a:rPr lang="fr-CH" sz="2000" dirty="0"/>
              <a:t>à ses anciens succès</a:t>
            </a:r>
          </a:p>
          <a:p>
            <a:pPr marL="533400" indent="-260350"/>
            <a:r>
              <a:rPr lang="fr-CH" sz="2000" dirty="0"/>
              <a:t>à ses habitudes</a:t>
            </a:r>
          </a:p>
          <a:p>
            <a:pPr marL="533400" indent="-260350"/>
            <a:r>
              <a:rPr lang="fr-CH" sz="2000" dirty="0"/>
              <a:t>à ses ego institutionnels</a:t>
            </a:r>
          </a:p>
        </p:txBody>
      </p:sp>
    </p:spTree>
    <p:extLst>
      <p:ext uri="{BB962C8B-B14F-4D97-AF65-F5344CB8AC3E}">
        <p14:creationId xmlns:p14="http://schemas.microsoft.com/office/powerpoint/2010/main" val="145415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704D6-34E1-5C88-3938-4FE18954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D66233A-4983-A2EB-F89B-8E0A381A23EA}"/>
              </a:ext>
            </a:extLst>
          </p:cNvPr>
          <p:cNvSpPr txBox="1"/>
          <p:nvPr/>
        </p:nvSpPr>
        <p:spPr>
          <a:xfrm>
            <a:off x="1063348" y="363952"/>
            <a:ext cx="701730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 succès futur du programme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854A92-B57B-4D76-7320-570BE407C075}"/>
              </a:ext>
            </a:extLst>
          </p:cNvPr>
          <p:cNvGrpSpPr/>
          <p:nvPr/>
        </p:nvGrpSpPr>
        <p:grpSpPr>
          <a:xfrm>
            <a:off x="501039" y="1899164"/>
            <a:ext cx="1746504" cy="2085056"/>
            <a:chOff x="501039" y="1899164"/>
            <a:chExt cx="1746504" cy="20850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282FE2-E03D-E025-0C79-059F0B1F7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039" y="2237716"/>
              <a:ext cx="1746504" cy="174650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67A9E2-6C93-A0C3-484C-E64A0EA7AB49}"/>
                </a:ext>
              </a:extLst>
            </p:cNvPr>
            <p:cNvSpPr txBox="1"/>
            <p:nvPr/>
          </p:nvSpPr>
          <p:spPr>
            <a:xfrm>
              <a:off x="585937" y="1899164"/>
              <a:ext cx="1576712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Criminalisation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1B3095-B6E3-FFDF-B9E9-C821F01B584C}"/>
              </a:ext>
            </a:extLst>
          </p:cNvPr>
          <p:cNvGrpSpPr/>
          <p:nvPr/>
        </p:nvGrpSpPr>
        <p:grpSpPr>
          <a:xfrm>
            <a:off x="3698748" y="1924795"/>
            <a:ext cx="1746504" cy="2059425"/>
            <a:chOff x="3698748" y="1924795"/>
            <a:chExt cx="1746504" cy="2059425"/>
          </a:xfrm>
        </p:grpSpPr>
        <p:pic>
          <p:nvPicPr>
            <p:cNvPr id="5" name="Picture 4" descr="A close-up of a syringe&#10;&#10;AI-generated content may be incorrect.">
              <a:extLst>
                <a:ext uri="{FF2B5EF4-FFF2-40B4-BE49-F238E27FC236}">
                  <a16:creationId xmlns:a16="http://schemas.microsoft.com/office/drawing/2014/main" id="{8052CA28-0CF2-15EC-3A57-67AC4B57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748" y="2237716"/>
              <a:ext cx="1746504" cy="174650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CF647E-5463-AE5E-F046-558D927FADC6}"/>
                </a:ext>
              </a:extLst>
            </p:cNvPr>
            <p:cNvSpPr txBox="1"/>
            <p:nvPr/>
          </p:nvSpPr>
          <p:spPr>
            <a:xfrm>
              <a:off x="3818108" y="1924795"/>
              <a:ext cx="1507783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6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Medicalisation</a:t>
              </a:r>
              <a:endParaRPr kumimoji="0" lang="fr-CH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3A357D-0B46-91E1-E92B-C5BF41A32EC6}"/>
              </a:ext>
            </a:extLst>
          </p:cNvPr>
          <p:cNvSpPr txBox="1"/>
          <p:nvPr/>
        </p:nvSpPr>
        <p:spPr>
          <a:xfrm>
            <a:off x="3515140" y="4154579"/>
            <a:ext cx="211371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Accès à un service public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 patient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56B987-C3CA-C389-C776-A9B3F3D023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8737">
            <a:off x="2575715" y="2305967"/>
            <a:ext cx="935063" cy="935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23210-0610-3207-30F5-5F5C16FDDED9}"/>
              </a:ext>
            </a:extLst>
          </p:cNvPr>
          <p:cNvSpPr txBox="1"/>
          <p:nvPr/>
        </p:nvSpPr>
        <p:spPr>
          <a:xfrm>
            <a:off x="700212" y="4154577"/>
            <a:ext cx="1348157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CH" sz="1400" dirty="0">
                <a:solidFill>
                  <a:srgbClr val="000000"/>
                </a:solidFill>
              </a:rPr>
              <a:t>Exclusion</a:t>
            </a:r>
          </a:p>
          <a:p>
            <a:pPr algn="ctr"/>
            <a:endParaRPr lang="fr-CH" sz="1400" dirty="0">
              <a:solidFill>
                <a:srgbClr val="000000"/>
              </a:solidFill>
            </a:endParaRPr>
          </a:p>
          <a:p>
            <a:pPr algn="ctr"/>
            <a:r>
              <a:rPr lang="fr-CH" sz="1400" dirty="0">
                <a:solidFill>
                  <a:srgbClr val="000000"/>
                </a:solidFill>
              </a:rPr>
              <a:t>Le non-patient</a:t>
            </a:r>
            <a:endParaRPr lang="fr-CH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34F2D6-0525-6853-536B-C52105672A9A}"/>
              </a:ext>
            </a:extLst>
          </p:cNvPr>
          <p:cNvGrpSpPr/>
          <p:nvPr/>
        </p:nvGrpSpPr>
        <p:grpSpPr>
          <a:xfrm>
            <a:off x="6595792" y="1899163"/>
            <a:ext cx="1757851" cy="2085057"/>
            <a:chOff x="6595792" y="1899163"/>
            <a:chExt cx="1757851" cy="20850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44B65B-04EC-407B-A8FC-B90E67090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3959"/>
                      </a14:imgEffect>
                      <a14:imgEffect>
                        <a14:saturation sat="1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138" y="2237715"/>
              <a:ext cx="1746505" cy="1746505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167D63-61AA-32D4-300B-EB6714071363}"/>
                </a:ext>
              </a:extLst>
            </p:cNvPr>
            <p:cNvSpPr txBox="1"/>
            <p:nvPr/>
          </p:nvSpPr>
          <p:spPr>
            <a:xfrm>
              <a:off x="6595792" y="1899163"/>
              <a:ext cx="175785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Inclusion civique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23B9F24-635E-DC29-5693-5E11385A0F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8737">
            <a:off x="5564336" y="2342117"/>
            <a:ext cx="935063" cy="935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E20DE7-C1F4-F1C3-F282-E2F53C1A113F}"/>
              </a:ext>
            </a:extLst>
          </p:cNvPr>
          <p:cNvSpPr txBox="1"/>
          <p:nvPr/>
        </p:nvSpPr>
        <p:spPr>
          <a:xfrm>
            <a:off x="6722431" y="4154577"/>
            <a:ext cx="150457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Participation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000000"/>
                </a:solidFill>
              </a:rPr>
              <a:t>Le citoyen-patient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88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6" grpId="0" build="p"/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coat talking to another person in a forest&#10;&#10;AI-generated content may be incorrect.">
            <a:extLst>
              <a:ext uri="{FF2B5EF4-FFF2-40B4-BE49-F238E27FC236}">
                <a16:creationId xmlns:a16="http://schemas.microsoft.com/office/drawing/2014/main" id="{0706E261-DB61-974B-6D52-6D02B4C9A7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5482"/>
            <a:ext cx="3855420" cy="3855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7E62A6-749C-F101-EE9C-0B9F1DEC7014}"/>
              </a:ext>
            </a:extLst>
          </p:cNvPr>
          <p:cNvSpPr txBox="1"/>
          <p:nvPr/>
        </p:nvSpPr>
        <p:spPr>
          <a:xfrm>
            <a:off x="3510576" y="1727310"/>
            <a:ext cx="5633424" cy="3631763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  <a:defRPr i="0" u="none" strike="noStrike">
                <a:solidFill>
                  <a:srgbClr val="000000"/>
                </a:solidFill>
                <a:effectLst/>
              </a:defRPr>
            </a:lvl1pPr>
          </a:lstStyle>
          <a:p>
            <a:pPr>
              <a:spcAft>
                <a:spcPts val="1200"/>
              </a:spcAft>
            </a:pPr>
            <a:r>
              <a:rPr lang="fr-CH" sz="1800" b="1" dirty="0"/>
              <a:t>Nouvelles règles au lieu du désordre</a:t>
            </a:r>
          </a:p>
          <a:p>
            <a:pPr>
              <a:spcAft>
                <a:spcPts val="1200"/>
              </a:spcAft>
            </a:pPr>
            <a:r>
              <a:rPr lang="fr-CH" sz="1800" b="1" dirty="0"/>
              <a:t>	</a:t>
            </a:r>
            <a:r>
              <a:rPr lang="fr-CH" sz="1800" dirty="0"/>
              <a:t>Programmes extrêmement réglés</a:t>
            </a:r>
            <a:br>
              <a:rPr lang="fr-CH" sz="1800" dirty="0"/>
            </a:br>
            <a:r>
              <a:rPr lang="fr-CH" sz="1800" dirty="0"/>
              <a:t>	→ Sentiment de contrôle préservé</a:t>
            </a:r>
          </a:p>
          <a:p>
            <a:pPr>
              <a:spcAft>
                <a:spcPts val="1200"/>
              </a:spcAft>
            </a:pPr>
            <a:r>
              <a:rPr lang="fr-CH" sz="1800" b="1" dirty="0"/>
              <a:t>Récit moral de la santé plutôt que de l’hédonisme</a:t>
            </a:r>
          </a:p>
          <a:p>
            <a:pPr>
              <a:spcAft>
                <a:spcPts val="1200"/>
              </a:spcAft>
            </a:pPr>
            <a:r>
              <a:rPr lang="fr-CH" sz="1800" b="1" dirty="0"/>
              <a:t>	</a:t>
            </a:r>
            <a:r>
              <a:rPr lang="fr-CH" sz="1800" dirty="0"/>
              <a:t>→ Héroïne pas une complaisance envers la 	dépendance, mais un outil 	thérapeutique au 	service de la santé publique</a:t>
            </a:r>
          </a:p>
          <a:p>
            <a:pPr>
              <a:spcAft>
                <a:spcPts val="1200"/>
              </a:spcAft>
            </a:pPr>
            <a:r>
              <a:rPr lang="fr-CH" sz="1800" b="1" dirty="0"/>
              <a:t>Intégration institutionnelle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fr-CH" sz="1800" dirty="0"/>
              <a:t>	→ Cadre médical et administratif, non en marge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F791F-2D01-0D3F-212E-57B885417CA5}"/>
              </a:ext>
            </a:extLst>
          </p:cNvPr>
          <p:cNvSpPr txBox="1"/>
          <p:nvPr/>
        </p:nvSpPr>
        <p:spPr>
          <a:xfrm>
            <a:off x="1904924" y="234570"/>
            <a:ext cx="5334151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 a fallu convaincre</a:t>
            </a:r>
          </a:p>
        </p:txBody>
      </p:sp>
    </p:spTree>
    <p:extLst>
      <p:ext uri="{BB962C8B-B14F-4D97-AF65-F5344CB8AC3E}">
        <p14:creationId xmlns:p14="http://schemas.microsoft.com/office/powerpoint/2010/main" val="234761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fr-CH" sz="4000" dirty="0"/>
              <a:t>Médicalisation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090DA8-4B1D-B046-BDFB-CB66A4FD85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1270"/>
            <a:ext cx="4087905" cy="408790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2823" y="1475588"/>
            <a:ext cx="5906620" cy="3539267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fr-CH" sz="1600" dirty="0"/>
              <a:t>Processus par lequel des problèmes non médicaux sont définis et traités comme des problèmes médicaux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fr-CH" sz="1600" dirty="0"/>
              <a:t>Moyen de «</a:t>
            </a:r>
            <a:r>
              <a:rPr lang="fr-CH" sz="1600" dirty="0" err="1"/>
              <a:t>Dé-Moralisation</a:t>
            </a:r>
            <a:r>
              <a:rPr lang="fr-CH" sz="1600" dirty="0"/>
              <a:t> » ? </a:t>
            </a:r>
          </a:p>
          <a:p>
            <a:pPr>
              <a:spcAft>
                <a:spcPts val="600"/>
              </a:spcAft>
              <a:buClr>
                <a:srgbClr val="9FD0AB"/>
              </a:buClr>
            </a:pPr>
            <a:r>
              <a:rPr lang="fr-CH" sz="1600" dirty="0"/>
              <a:t>Phénomène écarté de la « sphère morale »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fr-CH" sz="1600" dirty="0"/>
              <a:t>Mais: Qualificatif « maladie » rend intrinsèquement négatif le phénomène</a:t>
            </a:r>
          </a:p>
          <a:p>
            <a:pPr marL="495300" indent="-180975">
              <a:spcAft>
                <a:spcPts val="600"/>
              </a:spcAft>
              <a:buClr>
                <a:srgbClr val="9FD0AB"/>
              </a:buClr>
            </a:pPr>
            <a:r>
              <a:rPr lang="fr-CH" sz="1600" dirty="0"/>
              <a:t>Devra nécessairement être traité (guéri)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776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fr-CH" sz="4000" dirty="0"/>
              <a:t>Médicalisation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47B446-A4AF-0247-95C1-23448641E5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6422"/>
            <a:ext cx="3790962" cy="3790962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9627" y="1846152"/>
            <a:ext cx="5594888" cy="2931502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fr-CH" sz="1800" dirty="0"/>
              <a:t>Dirige l'attention vers l'individu</a:t>
            </a:r>
            <a:endParaRPr lang="fr-CH" sz="1800" b="1" dirty="0"/>
          </a:p>
          <a:p>
            <a:pPr marL="268288" indent="-260350">
              <a:buClr>
                <a:srgbClr val="9FD0AB"/>
              </a:buClr>
            </a:pPr>
            <a:r>
              <a:rPr lang="fr-CH" sz="1800" dirty="0"/>
              <a:t>Sort le problème de son contexte politique, juridique et social</a:t>
            </a:r>
          </a:p>
          <a:p>
            <a:pPr marL="268288" indent="-260350">
              <a:buClr>
                <a:srgbClr val="9FD0AB"/>
              </a:buClr>
            </a:pPr>
            <a:r>
              <a:rPr lang="fr-CH" sz="1800" dirty="0"/>
              <a:t>Relève ainsi politiciens, législateurs, employeurs et autres membres de la société de leur responsabilité</a:t>
            </a:r>
          </a:p>
          <a:p>
            <a:pPr marL="268288" indent="-260350">
              <a:buClr>
                <a:srgbClr val="9FD0AB"/>
              </a:buClr>
            </a:pP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214455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fr-CH" sz="4000" dirty="0"/>
              <a:t>Médicalisation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FE827B-ACEF-E246-8EDF-8EF58578CA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1930"/>
            <a:ext cx="3294846" cy="329484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8610" y="1869760"/>
            <a:ext cx="5906620" cy="2939186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fr-CH" sz="2000" dirty="0"/>
              <a:t>Transforme une question morale qui aurait pu être débattue en une maladie qui doit être éradiquée</a:t>
            </a:r>
          </a:p>
          <a:p>
            <a:pPr marL="268288" indent="-260350">
              <a:buClr>
                <a:srgbClr val="9FD0AB"/>
              </a:buClr>
            </a:pPr>
            <a:r>
              <a:rPr lang="fr-CH" sz="2000" dirty="0"/>
              <a:t>Conduit à un désengagement de la responsabilité sociale et des principes démocratiques</a:t>
            </a:r>
          </a:p>
        </p:txBody>
      </p:sp>
    </p:spTree>
    <p:extLst>
      <p:ext uri="{BB962C8B-B14F-4D97-AF65-F5344CB8AC3E}">
        <p14:creationId xmlns:p14="http://schemas.microsoft.com/office/powerpoint/2010/main" val="2219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 and a turtleneck&#10;&#10;AI-generated content may be incorrect.">
            <a:extLst>
              <a:ext uri="{FF2B5EF4-FFF2-40B4-BE49-F238E27FC236}">
                <a16:creationId xmlns:a16="http://schemas.microsoft.com/office/drawing/2014/main" id="{E5655C91-5F9B-1DED-93E3-78E927F912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1942"/>
            <a:ext cx="2458995" cy="3688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CFCF32-F83D-2037-43BC-897725DA7A3E}"/>
              </a:ext>
            </a:extLst>
          </p:cNvPr>
          <p:cNvSpPr txBox="1"/>
          <p:nvPr/>
        </p:nvSpPr>
        <p:spPr>
          <a:xfrm>
            <a:off x="487680" y="5583936"/>
            <a:ext cx="213135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Foucault, Des espaces autres, 1967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65685-A1B6-A61D-DF5E-3547CB98C0B5}"/>
              </a:ext>
            </a:extLst>
          </p:cNvPr>
          <p:cNvSpPr txBox="1"/>
          <p:nvPr/>
        </p:nvSpPr>
        <p:spPr>
          <a:xfrm>
            <a:off x="2792626" y="1745571"/>
            <a:ext cx="5226909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H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Espaces </a:t>
            </a:r>
            <a:r>
              <a:rPr lang="fr-CH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réels mais “autres”</a:t>
            </a:r>
            <a:r>
              <a:rPr lang="fr-CH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des </a:t>
            </a:r>
            <a:r>
              <a:rPr lang="fr-CH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contre-espaces</a:t>
            </a:r>
            <a:r>
              <a:rPr lang="fr-CH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où les règles ordinaires du monde social sont suspendues, renversées ou reformulées</a:t>
            </a:r>
            <a:endParaRPr lang="fr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5D10E-88BC-560E-EF1B-41F208608EE9}"/>
              </a:ext>
            </a:extLst>
          </p:cNvPr>
          <p:cNvSpPr txBox="1"/>
          <p:nvPr/>
        </p:nvSpPr>
        <p:spPr>
          <a:xfrm>
            <a:off x="2792626" y="3450436"/>
            <a:ext cx="457200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H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Fonction de miroir ou d’inversion</a:t>
            </a:r>
            <a:r>
              <a:rPr lang="fr-CH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reflètent la société, mais d’une manière qui la critique ou la subvertit</a:t>
            </a:r>
            <a:endParaRPr lang="fr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BDA0A-BB2D-3375-D3D8-93FB749AAA32}"/>
              </a:ext>
            </a:extLst>
          </p:cNvPr>
          <p:cNvSpPr txBox="1"/>
          <p:nvPr/>
        </p:nvSpPr>
        <p:spPr>
          <a:xfrm>
            <a:off x="2679175" y="208330"/>
            <a:ext cx="37856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Les hétérotopies</a:t>
            </a:r>
          </a:p>
        </p:txBody>
      </p:sp>
    </p:spTree>
    <p:extLst>
      <p:ext uri="{BB962C8B-B14F-4D97-AF65-F5344CB8AC3E}">
        <p14:creationId xmlns:p14="http://schemas.microsoft.com/office/powerpoint/2010/main" val="41374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C9C91F-4B65-9996-CE3F-F2E9A984F0C7}"/>
              </a:ext>
            </a:extLst>
          </p:cNvPr>
          <p:cNvSpPr txBox="1"/>
          <p:nvPr/>
        </p:nvSpPr>
        <p:spPr>
          <a:xfrm>
            <a:off x="2050798" y="438996"/>
            <a:ext cx="504240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PEPS, une hétérotopie</a:t>
            </a:r>
          </a:p>
        </p:txBody>
      </p:sp>
      <p:pic>
        <p:nvPicPr>
          <p:cNvPr id="8" name="Picture 7" descr="A group of people looking at a large window&#10;&#10;AI-generated content may be incorrect.">
            <a:extLst>
              <a:ext uri="{FF2B5EF4-FFF2-40B4-BE49-F238E27FC236}">
                <a16:creationId xmlns:a16="http://schemas.microsoft.com/office/drawing/2014/main" id="{F4906540-48EE-1CE0-6AEC-C701FB354B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19865"/>
            <a:ext cx="3636335" cy="3636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48FA4-FEA7-B5FD-3035-16DE9ECC2FA4}"/>
              </a:ext>
            </a:extLst>
          </p:cNvPr>
          <p:cNvSpPr txBox="1"/>
          <p:nvPr/>
        </p:nvSpPr>
        <p:spPr>
          <a:xfrm>
            <a:off x="3336612" y="1701800"/>
            <a:ext cx="5042404" cy="2864608"/>
          </a:xfrm>
          <a:prstGeom prst="rect">
            <a:avLst/>
          </a:prstGeom>
          <a:solidFill>
            <a:srgbClr val="FFFFFF">
              <a:alpha val="79911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noAutofit/>
          </a:bodyPr>
          <a:lstStyle>
            <a:lvl1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  <a:defRPr i="0" u="none" strike="noStrike">
                <a:solidFill>
                  <a:srgbClr val="000000"/>
                </a:solidFill>
                <a:effectLst/>
              </a:defRPr>
            </a:lvl1pPr>
          </a:lstStyle>
          <a:p>
            <a:pPr>
              <a:spcAft>
                <a:spcPts val="1200"/>
              </a:spcAft>
            </a:pPr>
            <a:r>
              <a:rPr lang="fr-CH" sz="2000" dirty="0"/>
              <a:t>Un lieu réel, institutionnel, mais qui inverse les règles de la médecine et de la morale</a:t>
            </a:r>
          </a:p>
          <a:p>
            <a:pPr>
              <a:spcAft>
                <a:spcPts val="1200"/>
              </a:spcAft>
            </a:pPr>
            <a:r>
              <a:rPr lang="fr-CH" sz="2000" dirty="0"/>
              <a:t>Reflète la société en la renversant : ce qui est considéré comme l’échec devient un moyen de guérison</a:t>
            </a:r>
          </a:p>
        </p:txBody>
      </p:sp>
    </p:spTree>
    <p:extLst>
      <p:ext uri="{BB962C8B-B14F-4D97-AF65-F5344CB8AC3E}">
        <p14:creationId xmlns:p14="http://schemas.microsoft.com/office/powerpoint/2010/main" val="170204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20314</TotalTime>
  <Words>1585</Words>
  <Application>Microsoft Macintosh PowerPoint</Application>
  <PresentationFormat>On-screen Show (4:3)</PresentationFormat>
  <Paragraphs>275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-webkit-standard</vt:lpstr>
      <vt:lpstr>Arial</vt:lpstr>
      <vt:lpstr>Bradley Hand</vt:lpstr>
      <vt:lpstr>Helvetica Neue</vt:lpstr>
      <vt:lpstr>Lucida Bright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Médicalisation</vt:lpstr>
      <vt:lpstr>Médicalisation</vt:lpstr>
      <vt:lpstr>Médicalisation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1703</cp:revision>
  <dcterms:modified xsi:type="dcterms:W3CDTF">2025-11-16T14:59:32Z</dcterms:modified>
  <cp:category/>
</cp:coreProperties>
</file>