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15" r:id="rId2"/>
    <p:sldId id="675" r:id="rId3"/>
    <p:sldId id="676" r:id="rId4"/>
    <p:sldId id="677" r:id="rId5"/>
    <p:sldId id="654" r:id="rId6"/>
    <p:sldId id="582" r:id="rId7"/>
    <p:sldId id="674" r:id="rId8"/>
    <p:sldId id="2170" r:id="rId9"/>
    <p:sldId id="574" r:id="rId10"/>
    <p:sldId id="576" r:id="rId11"/>
    <p:sldId id="2172" r:id="rId12"/>
    <p:sldId id="2171" r:id="rId13"/>
    <p:sldId id="2173" r:id="rId14"/>
    <p:sldId id="595" r:id="rId15"/>
    <p:sldId id="596" r:id="rId16"/>
    <p:sldId id="612" r:id="rId17"/>
    <p:sldId id="607" r:id="rId18"/>
    <p:sldId id="613" r:id="rId19"/>
    <p:sldId id="598" r:id="rId20"/>
    <p:sldId id="620" r:id="rId21"/>
    <p:sldId id="642" r:id="rId22"/>
    <p:sldId id="621" r:id="rId23"/>
    <p:sldId id="622" r:id="rId24"/>
    <p:sldId id="624" r:id="rId25"/>
    <p:sldId id="2174" r:id="rId26"/>
    <p:sldId id="2175" r:id="rId27"/>
    <p:sldId id="2176" r:id="rId28"/>
    <p:sldId id="2177" r:id="rId29"/>
    <p:sldId id="655" r:id="rId30"/>
    <p:sldId id="643" r:id="rId31"/>
    <p:sldId id="644" r:id="rId32"/>
    <p:sldId id="664" r:id="rId33"/>
    <p:sldId id="639" r:id="rId34"/>
    <p:sldId id="651" r:id="rId35"/>
    <p:sldId id="637" r:id="rId36"/>
    <p:sldId id="638" r:id="rId37"/>
    <p:sldId id="670" r:id="rId38"/>
    <p:sldId id="653" r:id="rId39"/>
    <p:sldId id="661" r:id="rId40"/>
    <p:sldId id="652" r:id="rId41"/>
    <p:sldId id="662" r:id="rId42"/>
    <p:sldId id="2178" r:id="rId43"/>
    <p:sldId id="2179" r:id="rId44"/>
    <p:sldId id="2180" r:id="rId45"/>
    <p:sldId id="689" r:id="rId46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62B"/>
    <a:srgbClr val="9FD0AB"/>
    <a:srgbClr val="02A089"/>
    <a:srgbClr val="F3AD04"/>
    <a:srgbClr val="FF2400"/>
    <a:srgbClr val="0A5208"/>
    <a:srgbClr val="CEFFA5"/>
    <a:srgbClr val="FF6AD8"/>
    <a:srgbClr val="FFEDFF"/>
    <a:srgbClr val="F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 autoAdjust="0"/>
    <p:restoredTop sz="93671" autoAdjust="0"/>
  </p:normalViewPr>
  <p:slideViewPr>
    <p:cSldViewPr snapToGrid="0" snapToObjects="1">
      <p:cViewPr varScale="1">
        <p:scale>
          <a:sx n="97" d="100"/>
          <a:sy n="97" d="100"/>
        </p:scale>
        <p:origin x="18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26A31D9-0BE9-4CEF-897E-830E32F6CF98}" type="slidenum">
              <a:rPr lang="fr-FR"/>
              <a:pPr/>
              <a:t>19</a:t>
            </a:fld>
            <a:endParaRPr lang="fr-FR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205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26A31D9-0BE9-4CEF-897E-830E32F6CF98}" type="slidenum">
              <a:rPr lang="fr-FR"/>
              <a:pPr/>
              <a:t>30</a:t>
            </a:fld>
            <a:endParaRPr lang="fr-FR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551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26A31D9-0BE9-4CEF-897E-830E32F6CF98}" type="slidenum">
              <a:rPr lang="fr-FR"/>
              <a:pPr/>
              <a:t>31</a:t>
            </a:fld>
            <a:endParaRPr lang="fr-FR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851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26A31D9-0BE9-4CEF-897E-830E32F6CF98}" type="slidenum">
              <a:rPr lang="fr-FR"/>
              <a:pPr/>
              <a:t>33</a:t>
            </a:fld>
            <a:endParaRPr lang="fr-FR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188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26A31D9-0BE9-4CEF-897E-830E32F6CF98}" type="slidenum">
              <a:rPr lang="fr-FR"/>
              <a:pPr/>
              <a:t>35</a:t>
            </a:fld>
            <a:endParaRPr lang="fr-FR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3155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26A31D9-0BE9-4CEF-897E-830E32F6CF98}" type="slidenum">
              <a:rPr lang="fr-FR"/>
              <a:pPr/>
              <a:t>36</a:t>
            </a:fld>
            <a:endParaRPr lang="fr-FR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6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Matz et al.,</a:t>
            </a:r>
            <a:r>
              <a:rPr lang="fr-CH" baseline="0" dirty="0"/>
              <a:t> Effect of nalmefene 20 and 80 mg on the corrected QT interval and T-wave morphology: a randomized, double-blind, parallel-group, placebo- and moxifloxacin-controlled, single-centre study. </a:t>
            </a:r>
            <a:r>
              <a:rPr lang="hr-HR" baseline="0" dirty="0"/>
              <a:t>Clin Drug Investig. 2011;31(11):799-811</a:t>
            </a:r>
          </a:p>
          <a:p>
            <a:r>
              <a:rPr lang="de-DE" dirty="0"/>
              <a:t>https://</a:t>
            </a:r>
            <a:r>
              <a:rPr lang="de-DE" dirty="0" err="1"/>
              <a:t>www.crediblemeds.org</a:t>
            </a:r>
            <a:r>
              <a:rPr lang="de-DE" dirty="0"/>
              <a:t>/</a:t>
            </a:r>
            <a:r>
              <a:rPr lang="de-DE" dirty="0" err="1"/>
              <a:t>pdftemp</a:t>
            </a:r>
            <a:r>
              <a:rPr lang="de-DE" dirty="0"/>
              <a:t>/</a:t>
            </a:r>
            <a:r>
              <a:rPr lang="de-DE" dirty="0" err="1"/>
              <a:t>pdf</a:t>
            </a:r>
            <a:r>
              <a:rPr lang="de-DE" dirty="0"/>
              <a:t>/</a:t>
            </a:r>
            <a:r>
              <a:rPr lang="de-DE" dirty="0" err="1"/>
              <a:t>CompositeList.pdf</a:t>
            </a:r>
            <a:endParaRPr lang="de-DE" dirty="0"/>
          </a:p>
          <a:p>
            <a:r>
              <a:rPr lang="fr-CH" sz="2200" u="sng" dirty="0">
                <a:latin typeface="+mj-lt"/>
                <a:ea typeface="+mj-ea"/>
                <a:cs typeface="+mj-cs"/>
                <a:sym typeface="Helvetica Neue"/>
              </a:rPr>
              <a:t>Darpo et al., Differentiating the Effect of an Opioid Agonist on Cardiac Repolarization From µ-Receptor-mediated, Indirect Effects on the QT Interval: A Randomized, 3-way Crossover Study in Healthy Subjects. </a:t>
            </a:r>
            <a:r>
              <a:rPr lang="en-US" sz="2200" u="sng" dirty="0" err="1">
                <a:latin typeface="+mj-lt"/>
                <a:ea typeface="+mj-ea"/>
                <a:cs typeface="+mj-cs"/>
                <a:sym typeface="Helvetica Neue"/>
              </a:rPr>
              <a:t>Clin</a:t>
            </a:r>
            <a:r>
              <a:rPr lang="en-US" sz="2200" u="sng" dirty="0"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2200" u="sng" dirty="0" err="1">
                <a:latin typeface="+mj-lt"/>
                <a:ea typeface="+mj-ea"/>
                <a:cs typeface="+mj-cs"/>
                <a:sym typeface="Helvetica Neue"/>
              </a:rPr>
              <a:t>Ther</a:t>
            </a:r>
            <a:r>
              <a:rPr lang="en-US" sz="2200" u="sng" dirty="0">
                <a:latin typeface="+mj-lt"/>
                <a:ea typeface="+mj-ea"/>
                <a:cs typeface="+mj-cs"/>
                <a:sym typeface="Helvetica Neue"/>
              </a:rPr>
              <a:t>. 2016</a:t>
            </a:r>
            <a:r>
              <a:rPr lang="en-US" sz="2200" u="sng" baseline="0" dirty="0"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2200" u="sng" dirty="0">
                <a:latin typeface="+mj-lt"/>
                <a:ea typeface="+mj-ea"/>
                <a:cs typeface="+mj-cs"/>
                <a:sym typeface="Helvetica Neue"/>
              </a:rPr>
              <a:t>;38(2):315-26</a:t>
            </a:r>
          </a:p>
          <a:p>
            <a:r>
              <a:rPr lang="en-US" sz="2200" u="sng" dirty="0">
                <a:latin typeface="+mj-lt"/>
                <a:ea typeface="+mj-ea"/>
                <a:cs typeface="+mj-cs"/>
                <a:sym typeface="Helvetica Neue"/>
              </a:rPr>
              <a:t>Kwon et al. The potential for QT prolongation by antiepileptic drugs in children. </a:t>
            </a:r>
            <a:r>
              <a:rPr lang="ro-RO" sz="2200" u="sng" dirty="0">
                <a:latin typeface="+mj-lt"/>
                <a:ea typeface="+mj-ea"/>
                <a:cs typeface="+mj-cs"/>
                <a:sym typeface="Helvetica Neue"/>
              </a:rPr>
              <a:t>Pediatr Neurol. 2004;30(2):99-101</a:t>
            </a:r>
            <a:endParaRPr lang="de-DE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0477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  <p:pic>
        <p:nvPicPr>
          <p:cNvPr id="4" name="Picture 6" descr="WHO">
            <a:extLst>
              <a:ext uri="{FF2B5EF4-FFF2-40B4-BE49-F238E27FC236}">
                <a16:creationId xmlns:a16="http://schemas.microsoft.com/office/drawing/2014/main" id="{2C26BE97-9E39-3F42-91C7-AC2141D13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190742C-C0C9-8049-8B2B-EA5B2CD889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</p:spTree>
    <p:extLst>
      <p:ext uri="{BB962C8B-B14F-4D97-AF65-F5344CB8AC3E}">
        <p14:creationId xmlns:p14="http://schemas.microsoft.com/office/powerpoint/2010/main" val="218890270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13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15185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8.wdp"/><Relationship Id="rId5" Type="http://schemas.openxmlformats.org/officeDocument/2006/relationships/image" Target="../media/image30.pn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25.wdp"/><Relationship Id="rId3" Type="http://schemas.openxmlformats.org/officeDocument/2006/relationships/image" Target="../media/image44.jpeg"/><Relationship Id="rId7" Type="http://schemas.microsoft.com/office/2007/relationships/hdphoto" Target="../media/hdphoto22.wdp"/><Relationship Id="rId12" Type="http://schemas.openxmlformats.org/officeDocument/2006/relationships/image" Target="../media/image49.png"/><Relationship Id="rId17" Type="http://schemas.microsoft.com/office/2007/relationships/hdphoto" Target="../media/hdphoto27.wdp"/><Relationship Id="rId2" Type="http://schemas.openxmlformats.org/officeDocument/2006/relationships/image" Target="../media/image43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5" Type="http://schemas.microsoft.com/office/2007/relationships/hdphoto" Target="../media/hdphoto26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23.wdp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9.wdp"/><Relationship Id="rId5" Type="http://schemas.openxmlformats.org/officeDocument/2006/relationships/image" Target="../media/image73.png"/><Relationship Id="rId4" Type="http://schemas.microsoft.com/office/2007/relationships/hdphoto" Target="../media/hdphoto28.wdp"/><Relationship Id="rId9" Type="http://schemas.microsoft.com/office/2007/relationships/hdphoto" Target="../media/hdphoto3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tiff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7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0.wdp"/><Relationship Id="rId1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1561" y="384694"/>
            <a:ext cx="7289130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sz="3200" b="1" dirty="0" err="1">
                <a:solidFill>
                  <a:schemeClr val="bg1"/>
                </a:solidFill>
              </a:rPr>
              <a:t>Grundlagen</a:t>
            </a:r>
            <a:r>
              <a:rPr lang="fr-CH" sz="3200" b="1" dirty="0">
                <a:solidFill>
                  <a:schemeClr val="bg1"/>
                </a:solidFill>
              </a:rPr>
              <a:t> der </a:t>
            </a:r>
            <a:r>
              <a:rPr lang="fr-CH" sz="3200" b="1" dirty="0" err="1">
                <a:solidFill>
                  <a:schemeClr val="bg1"/>
                </a:solidFill>
              </a:rPr>
              <a:t>Pharmakotherapie</a:t>
            </a:r>
            <a:endParaRPr lang="fr-CH" sz="32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01561" y="1431362"/>
            <a:ext cx="2097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 Daniele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7159A7-23E1-114B-9EF5-C12BA0589D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61" y="2399598"/>
            <a:ext cx="5910982" cy="29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8597" y="196281"/>
            <a:ext cx="3320140" cy="1261884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Naloxon</a:t>
            </a:r>
            <a:br>
              <a:rPr lang="fr-CH" sz="4800" b="1" dirty="0">
                <a:solidFill>
                  <a:srgbClr val="7F7F7F"/>
                </a:solidFill>
              </a:rPr>
            </a:br>
            <a:r>
              <a:rPr lang="fr-CH" sz="2800" b="1" dirty="0" err="1">
                <a:solidFill>
                  <a:srgbClr val="7F7F7F"/>
                </a:solidFill>
              </a:rPr>
              <a:t>Opioid-Antagonist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4038" y="4583534"/>
            <a:ext cx="7349259" cy="935182"/>
          </a:xfrm>
        </p:spPr>
        <p:txBody>
          <a:bodyPr/>
          <a:lstStyle/>
          <a:p>
            <a:pPr algn="ctr"/>
            <a:r>
              <a:rPr lang="fr-CH" sz="1100" dirty="0"/>
              <a:t>Maximale </a:t>
            </a:r>
            <a:r>
              <a:rPr lang="fr-CH" sz="1100" dirty="0" err="1"/>
              <a:t>Gesamtdosis</a:t>
            </a:r>
            <a:r>
              <a:rPr lang="fr-CH" sz="1100" dirty="0"/>
              <a:t>: 10 mg</a:t>
            </a:r>
          </a:p>
        </p:txBody>
      </p:sp>
      <p:sp>
        <p:nvSpPr>
          <p:cNvPr id="6" name="Rechteck 5"/>
          <p:cNvSpPr/>
          <p:nvPr/>
        </p:nvSpPr>
        <p:spPr>
          <a:xfrm>
            <a:off x="2563090" y="1981901"/>
            <a:ext cx="3452091" cy="338552"/>
          </a:xfrm>
          <a:prstGeom prst="rect">
            <a:avLst/>
          </a:prstGeom>
          <a:solidFill>
            <a:srgbClr val="814B95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Initialdosis</a:t>
            </a:r>
            <a:r>
              <a:rPr lang="fr-CH" sz="1600" dirty="0">
                <a:solidFill>
                  <a:srgbClr val="FFFFFF"/>
                </a:solidFill>
              </a:rPr>
              <a:t> </a:t>
            </a:r>
            <a:r>
              <a:rPr lang="fr-CH" sz="1600" dirty="0" err="1">
                <a:solidFill>
                  <a:srgbClr val="FFFFFF"/>
                </a:solidFill>
              </a:rPr>
              <a:t>i.v</a:t>
            </a:r>
            <a:r>
              <a:rPr lang="fr-CH" sz="1600" dirty="0">
                <a:solidFill>
                  <a:srgbClr val="FFFFFF"/>
                </a:solidFill>
              </a:rPr>
              <a:t>./</a:t>
            </a:r>
            <a:r>
              <a:rPr lang="fr-CH" sz="1600" dirty="0" err="1">
                <a:solidFill>
                  <a:srgbClr val="FFFFFF"/>
                </a:solidFill>
              </a:rPr>
              <a:t>s.c</a:t>
            </a:r>
            <a:r>
              <a:rPr lang="fr-CH" sz="1600" dirty="0">
                <a:solidFill>
                  <a:srgbClr val="FFFFFF"/>
                </a:solidFill>
              </a:rPr>
              <a:t>./</a:t>
            </a:r>
            <a:r>
              <a:rPr lang="fr-CH" sz="1600" dirty="0" err="1">
                <a:solidFill>
                  <a:srgbClr val="FFFFFF"/>
                </a:solidFill>
              </a:rPr>
              <a:t>i.m</a:t>
            </a:r>
            <a:r>
              <a:rPr lang="fr-CH" sz="1600" dirty="0">
                <a:solidFill>
                  <a:srgbClr val="FFFFFF"/>
                </a:solidFill>
              </a:rPr>
              <a:t>. 0,4 mg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2692365" y="2320453"/>
            <a:ext cx="3193540" cy="1062199"/>
            <a:chOff x="2692365" y="2320453"/>
            <a:chExt cx="3193540" cy="1062199"/>
          </a:xfrm>
        </p:grpSpPr>
        <p:sp>
          <p:nvSpPr>
            <p:cNvPr id="8" name="Textfeld 7"/>
            <p:cNvSpPr txBox="1"/>
            <p:nvPr/>
          </p:nvSpPr>
          <p:spPr>
            <a:xfrm>
              <a:off x="2692365" y="2920989"/>
              <a:ext cx="319354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i="1" dirty="0" err="1">
                  <a:solidFill>
                    <a:srgbClr val="000000"/>
                  </a:solidFill>
                </a:rPr>
                <a:t>wenn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gewünschter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Bewusstseinsgrad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nicht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i="1" dirty="0" err="1">
                  <a:solidFill>
                    <a:srgbClr val="000000"/>
                  </a:solidFill>
                </a:rPr>
                <a:t>innerhalb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von</a:t>
              </a:r>
              <a:r>
                <a:rPr lang="fr-CH" sz="1200" i="1" dirty="0">
                  <a:solidFill>
                    <a:srgbClr val="000000"/>
                  </a:solidFill>
                </a:rPr>
                <a:t> 2-3 </a:t>
              </a:r>
              <a:r>
                <a:rPr lang="fr-CH" sz="1200" i="1" dirty="0" err="1">
                  <a:solidFill>
                    <a:srgbClr val="000000"/>
                  </a:solidFill>
                </a:rPr>
                <a:t>Minuten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erreicht</a:t>
              </a:r>
              <a:endParaRPr lang="fr-CH" sz="1200" i="1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Gerade Verbindung 11"/>
            <p:cNvCxnSpPr>
              <a:stCxn id="6" idx="2"/>
              <a:endCxn id="8" idx="0"/>
            </p:cNvCxnSpPr>
            <p:nvPr/>
          </p:nvCxnSpPr>
          <p:spPr>
            <a:xfrm flipH="1">
              <a:off x="4289135" y="2320453"/>
              <a:ext cx="1" cy="60053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Gruppierung 4"/>
          <p:cNvGrpSpPr/>
          <p:nvPr/>
        </p:nvGrpSpPr>
        <p:grpSpPr>
          <a:xfrm>
            <a:off x="2949862" y="3382652"/>
            <a:ext cx="2678546" cy="907465"/>
            <a:chOff x="2949862" y="3382652"/>
            <a:chExt cx="2678546" cy="907465"/>
          </a:xfrm>
        </p:grpSpPr>
        <p:sp>
          <p:nvSpPr>
            <p:cNvPr id="13" name="Rechteck 12"/>
            <p:cNvSpPr/>
            <p:nvPr/>
          </p:nvSpPr>
          <p:spPr>
            <a:xfrm>
              <a:off x="2949862" y="3951565"/>
              <a:ext cx="2678546" cy="338552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>
                  <a:solidFill>
                    <a:schemeClr val="tx1"/>
                  </a:solidFill>
                </a:rPr>
                <a:t>0-4 mg </a:t>
              </a:r>
              <a:r>
                <a:rPr lang="fr-CH" sz="1600" dirty="0" err="1">
                  <a:solidFill>
                    <a:schemeClr val="tx1"/>
                  </a:solidFill>
                </a:rPr>
                <a:t>i.v</a:t>
              </a:r>
              <a:r>
                <a:rPr lang="fr-CH" sz="1600" dirty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15" name="Gerade Verbindung 14"/>
            <p:cNvCxnSpPr>
              <a:stCxn id="8" idx="2"/>
              <a:endCxn id="13" idx="0"/>
            </p:cNvCxnSpPr>
            <p:nvPr/>
          </p:nvCxnSpPr>
          <p:spPr>
            <a:xfrm>
              <a:off x="4289135" y="3382652"/>
              <a:ext cx="0" cy="56891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7" name="Gewinkelte Verbindung 16"/>
          <p:cNvCxnSpPr>
            <a:stCxn id="13" idx="1"/>
            <a:endCxn id="8" idx="1"/>
          </p:cNvCxnSpPr>
          <p:nvPr/>
        </p:nvCxnSpPr>
        <p:spPr>
          <a:xfrm rot="10800000">
            <a:off x="2692366" y="3151821"/>
            <a:ext cx="257497" cy="969020"/>
          </a:xfrm>
          <a:prstGeom prst="bentConnector3">
            <a:avLst>
              <a:gd name="adj1" fmla="val 188778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9701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797A89E-1A09-7E4B-893C-2C2DBD4E1B77}"/>
              </a:ext>
            </a:extLst>
          </p:cNvPr>
          <p:cNvGrpSpPr/>
          <p:nvPr/>
        </p:nvGrpSpPr>
        <p:grpSpPr>
          <a:xfrm>
            <a:off x="1282821" y="792611"/>
            <a:ext cx="1732039" cy="2041303"/>
            <a:chOff x="1282821" y="792611"/>
            <a:chExt cx="1732039" cy="204130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4AD6774-0FBC-FA4E-9A42-D5582CAD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821" y="1664788"/>
              <a:ext cx="1732039" cy="1169126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09121E1-2508-B346-8975-CC4C1E011FF4}"/>
                </a:ext>
              </a:extLst>
            </p:cNvPr>
            <p:cNvSpPr txBox="1"/>
            <p:nvPr/>
          </p:nvSpPr>
          <p:spPr>
            <a:xfrm>
              <a:off x="1495938" y="792611"/>
              <a:ext cx="130580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Naloxon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C9993DA-BA84-F545-8144-5CAC0EE16EF6}"/>
              </a:ext>
            </a:extLst>
          </p:cNvPr>
          <p:cNvGrpSpPr/>
          <p:nvPr/>
        </p:nvGrpSpPr>
        <p:grpSpPr>
          <a:xfrm>
            <a:off x="5667906" y="766354"/>
            <a:ext cx="1512592" cy="2283823"/>
            <a:chOff x="5667906" y="766354"/>
            <a:chExt cx="1512592" cy="228382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6363009-A914-0644-8C7F-14C07B57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6319" y="1664788"/>
              <a:ext cx="1435767" cy="1385389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F5866F9-4998-2F4C-A776-F010AEB872EB}"/>
                </a:ext>
              </a:extLst>
            </p:cNvPr>
            <p:cNvSpPr txBox="1"/>
            <p:nvPr/>
          </p:nvSpPr>
          <p:spPr>
            <a:xfrm>
              <a:off x="5667906" y="766354"/>
              <a:ext cx="151259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Naltrexon</a:t>
              </a:r>
              <a:endPara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8471A44E-48B6-6847-9389-D19229D58AE1}"/>
              </a:ext>
            </a:extLst>
          </p:cNvPr>
          <p:cNvSpPr/>
          <p:nvPr/>
        </p:nvSpPr>
        <p:spPr>
          <a:xfrm>
            <a:off x="701040" y="3320144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400" dirty="0"/>
              <a:t>Hoher First-Pass-Effekt</a:t>
            </a:r>
          </a:p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400" dirty="0"/>
              <a:t>intravenös, intramuskulär oder intranasal</a:t>
            </a:r>
          </a:p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Wirkdauer etwa 30 Minuten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8714FB3-F45C-C34F-960F-75F1A947D542}"/>
              </a:ext>
            </a:extLst>
          </p:cNvPr>
          <p:cNvSpPr/>
          <p:nvPr/>
        </p:nvSpPr>
        <p:spPr>
          <a:xfrm>
            <a:off x="4563290" y="3320144"/>
            <a:ext cx="3721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400" dirty="0"/>
              <a:t>Hohe Biodisponibilität</a:t>
            </a:r>
          </a:p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400" dirty="0"/>
              <a:t>150 mg /d blockieren Effekt von 25 mg Heroin für circa 72 Stunden</a:t>
            </a:r>
          </a:p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HWZ Opiatrezeptoren-Blockade 72 - 108 Stunden</a:t>
            </a:r>
          </a:p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50 mg / 2d → nach 48 Stunden immer noch 70–80 % der Opiatrezeptoren blockiert</a:t>
            </a:r>
          </a:p>
          <a:p>
            <a:pPr marL="285750" indent="-28575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Lebertoxizität bei steigender Dosierung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565615E-EB7E-2846-A58D-8D6743421A38}"/>
              </a:ext>
            </a:extLst>
          </p:cNvPr>
          <p:cNvSpPr/>
          <p:nvPr/>
        </p:nvSpPr>
        <p:spPr>
          <a:xfrm>
            <a:off x="3460190" y="1664576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600" dirty="0"/>
              <a:t>kompetitive </a:t>
            </a:r>
          </a:p>
          <a:p>
            <a:pPr algn="ctr"/>
            <a:r>
              <a:rPr lang="de-CH" sz="1600" dirty="0"/>
              <a:t>Antagonisten</a:t>
            </a:r>
          </a:p>
        </p:txBody>
      </p:sp>
    </p:spTree>
    <p:extLst>
      <p:ext uri="{BB962C8B-B14F-4D97-AF65-F5344CB8AC3E}">
        <p14:creationId xmlns:p14="http://schemas.microsoft.com/office/powerpoint/2010/main" val="303018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BCEF974-52FB-0E4A-8020-1F6904F29EE6}"/>
              </a:ext>
            </a:extLst>
          </p:cNvPr>
          <p:cNvSpPr/>
          <p:nvPr/>
        </p:nvSpPr>
        <p:spPr>
          <a:xfrm>
            <a:off x="2441452" y="275243"/>
            <a:ext cx="4261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4000" b="1" dirty="0" err="1">
                <a:solidFill>
                  <a:schemeClr val="bg1">
                    <a:lumMod val="50000"/>
                  </a:schemeClr>
                </a:solidFill>
              </a:rPr>
              <a:t>Weitere</a:t>
            </a:r>
            <a:r>
              <a:rPr lang="fr-CH" sz="4000" b="1" dirty="0">
                <a:solidFill>
                  <a:schemeClr val="bg1">
                    <a:lumMod val="50000"/>
                  </a:schemeClr>
                </a:solidFill>
              </a:rPr>
              <a:t> Antidote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D74BCB-E0B1-4847-A0AE-670039E804F1}"/>
              </a:ext>
            </a:extLst>
          </p:cNvPr>
          <p:cNvGrpSpPr/>
          <p:nvPr/>
        </p:nvGrpSpPr>
        <p:grpSpPr>
          <a:xfrm>
            <a:off x="1134459" y="1678576"/>
            <a:ext cx="2535307" cy="3280635"/>
            <a:chOff x="1134459" y="1678576"/>
            <a:chExt cx="2535307" cy="328063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E425EB5-8B14-9948-AB6A-EEF62A69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5635" y="1678576"/>
              <a:ext cx="2092960" cy="2092960"/>
            </a:xfrm>
            <a:prstGeom prst="round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9671E61-E1E9-9642-B5A0-BE26560C55AE}"/>
                </a:ext>
              </a:extLst>
            </p:cNvPr>
            <p:cNvSpPr txBox="1"/>
            <p:nvPr/>
          </p:nvSpPr>
          <p:spPr>
            <a:xfrm>
              <a:off x="1134459" y="3866606"/>
              <a:ext cx="2535307" cy="1092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 err="1">
                  <a:solidFill>
                    <a:srgbClr val="000000"/>
                  </a:solidFill>
                </a:rPr>
                <a:t>Rimonabant</a:t>
              </a:r>
              <a:endParaRPr lang="de-DE" sz="1800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de-DE" sz="1800" dirty="0">
                  <a:solidFill>
                    <a:srgbClr val="000000"/>
                  </a:solidFill>
                </a:rPr>
                <a:t>B</a:t>
              </a:r>
              <a:r>
                <a:rPr lang="de-DE" sz="1800" baseline="-25000" dirty="0">
                  <a:solidFill>
                    <a:srgbClr val="000000"/>
                  </a:solidFill>
                </a:rPr>
                <a:t>1</a:t>
              </a:r>
              <a:r>
                <a:rPr lang="de-DE" sz="1800" dirty="0">
                  <a:solidFill>
                    <a:srgbClr val="000000"/>
                  </a:solidFill>
                </a:rPr>
                <a:t>-Antagonist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algn="ctr" rtl="0" latinLnBrk="1" hangingPunct="0"/>
              <a:r>
                <a:rPr lang="de-DE" sz="1100" dirty="0">
                  <a:solidFill>
                    <a:srgbClr val="000000"/>
                  </a:solidFill>
                </a:rPr>
                <a:t>2008 vom Schweizer Markt genommen</a:t>
              </a:r>
              <a:endParaRPr kumimoji="0" lang="de-DE" sz="11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8D8C8EF-6481-0D4A-85F1-B23C66B78491}"/>
              </a:ext>
            </a:extLst>
          </p:cNvPr>
          <p:cNvGrpSpPr/>
          <p:nvPr/>
        </p:nvGrpSpPr>
        <p:grpSpPr>
          <a:xfrm>
            <a:off x="5439954" y="1669867"/>
            <a:ext cx="2101669" cy="3120067"/>
            <a:chOff x="5439954" y="1669867"/>
            <a:chExt cx="2101669" cy="312006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D1B6B32-5675-A141-A9EB-9F14F94BC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9954" y="1669867"/>
              <a:ext cx="2101669" cy="2101669"/>
            </a:xfrm>
            <a:prstGeom prst="round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9798013-C350-4F40-84B3-88E165E21AAC}"/>
                </a:ext>
              </a:extLst>
            </p:cNvPr>
            <p:cNvSpPr txBox="1"/>
            <p:nvPr/>
          </p:nvSpPr>
          <p:spPr>
            <a:xfrm>
              <a:off x="5549346" y="3866606"/>
              <a:ext cx="1882885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 err="1">
                  <a:solidFill>
                    <a:srgbClr val="000000"/>
                  </a:solidFill>
                </a:rPr>
                <a:t>Ketanserin</a:t>
              </a:r>
              <a:endParaRPr lang="de-DE" sz="1800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>
                  <a:solidFill>
                    <a:srgbClr val="000000"/>
                  </a:solidFill>
                </a:rPr>
                <a:t>5HT</a:t>
              </a:r>
              <a:r>
                <a:rPr lang="de-DE" sz="1800" baseline="-25000" dirty="0">
                  <a:solidFill>
                    <a:srgbClr val="000000"/>
                  </a:solidFill>
                </a:rPr>
                <a:t>2A</a:t>
              </a:r>
              <a:r>
                <a:rPr lang="de-DE" sz="1800" dirty="0">
                  <a:solidFill>
                    <a:srgbClr val="000000"/>
                  </a:solidFill>
                </a:rPr>
                <a:t>-Antagonist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1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79D144F-7713-6E4A-9D46-7E5B6E144B03}"/>
              </a:ext>
            </a:extLst>
          </p:cNvPr>
          <p:cNvGrpSpPr/>
          <p:nvPr/>
        </p:nvGrpSpPr>
        <p:grpSpPr>
          <a:xfrm>
            <a:off x="928914" y="2519121"/>
            <a:ext cx="1613988" cy="2158107"/>
            <a:chOff x="928914" y="2519121"/>
            <a:chExt cx="1613988" cy="215810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C29C241-15A3-7846-8869-E8F23348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28914" y="3063240"/>
              <a:ext cx="1613988" cy="1613988"/>
            </a:xfrm>
            <a:prstGeom prst="round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739A196-BCA3-F343-B09A-AAC6F8BF99CB}"/>
                </a:ext>
              </a:extLst>
            </p:cNvPr>
            <p:cNvSpPr/>
            <p:nvPr/>
          </p:nvSpPr>
          <p:spPr>
            <a:xfrm>
              <a:off x="1217176" y="2519121"/>
              <a:ext cx="10374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fr-CH" sz="1200" dirty="0">
                  <a:solidFill>
                    <a:srgbClr val="000000"/>
                  </a:solidFill>
                </a:rPr>
                <a:t>Progressive </a:t>
              </a:r>
            </a:p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Reduktion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ACD5F3A-0CDC-4C4B-9129-C90E4EBBD624}"/>
              </a:ext>
            </a:extLst>
          </p:cNvPr>
          <p:cNvGrpSpPr/>
          <p:nvPr/>
        </p:nvGrpSpPr>
        <p:grpSpPr>
          <a:xfrm>
            <a:off x="3811450" y="2519121"/>
            <a:ext cx="1613988" cy="2158107"/>
            <a:chOff x="3811450" y="2519121"/>
            <a:chExt cx="1613988" cy="215810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D3A0B12-C1AA-9D41-86BB-B78A3BA3C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811450" y="3063240"/>
              <a:ext cx="1613988" cy="1613988"/>
            </a:xfrm>
            <a:prstGeom prst="round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2D49F93-810E-1A45-AFC9-F3E634A01F89}"/>
                </a:ext>
              </a:extLst>
            </p:cNvPr>
            <p:cNvSpPr/>
            <p:nvPr/>
          </p:nvSpPr>
          <p:spPr>
            <a:xfrm>
              <a:off x="3989907" y="2519121"/>
              <a:ext cx="12570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de-DE" sz="1200" dirty="0">
                  <a:solidFill>
                    <a:srgbClr val="000000"/>
                  </a:solidFill>
                </a:rPr>
                <a:t>Substitution, </a:t>
              </a:r>
            </a:p>
            <a:p>
              <a:pPr algn="ctr" rtl="0" latinLnBrk="1" hangingPunct="0"/>
              <a:r>
                <a:rPr lang="de-DE" sz="1200" dirty="0">
                  <a:solidFill>
                    <a:srgbClr val="000000"/>
                  </a:solidFill>
                </a:rPr>
                <a:t>dann Reduktion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21ADDFB-33E1-E949-B9C7-CBC2018C07DD}"/>
              </a:ext>
            </a:extLst>
          </p:cNvPr>
          <p:cNvGrpSpPr/>
          <p:nvPr/>
        </p:nvGrpSpPr>
        <p:grpSpPr>
          <a:xfrm>
            <a:off x="6493332" y="2519120"/>
            <a:ext cx="2015295" cy="2158108"/>
            <a:chOff x="6493332" y="2519120"/>
            <a:chExt cx="2015295" cy="2158108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95F0D13-D3C5-FC46-94FA-AF963E77C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 trans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3986" y="3063240"/>
              <a:ext cx="1613988" cy="1613988"/>
            </a:xfrm>
            <a:prstGeom prst="round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E3BF58D-6A2C-7846-97F9-876C9578DA4D}"/>
                </a:ext>
              </a:extLst>
            </p:cNvPr>
            <p:cNvSpPr/>
            <p:nvPr/>
          </p:nvSpPr>
          <p:spPr>
            <a:xfrm>
              <a:off x="6493332" y="2519120"/>
              <a:ext cx="20152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de-DE" sz="1200" dirty="0">
                  <a:solidFill>
                    <a:srgbClr val="000000"/>
                  </a:solidFill>
                </a:rPr>
                <a:t>Absetzen, </a:t>
              </a:r>
            </a:p>
            <a:p>
              <a:pPr algn="ctr" rtl="0" latinLnBrk="1" hangingPunct="0"/>
              <a:r>
                <a:rPr lang="de-DE" sz="1200" dirty="0">
                  <a:solidFill>
                    <a:srgbClr val="000000"/>
                  </a:solidFill>
                </a:rPr>
                <a:t>dann Symptombehandlung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3F5BAE4-523B-D347-A8BE-AB4E01BB5EC3}"/>
              </a:ext>
            </a:extLst>
          </p:cNvPr>
          <p:cNvSpPr txBox="1"/>
          <p:nvPr/>
        </p:nvSpPr>
        <p:spPr>
          <a:xfrm>
            <a:off x="2125294" y="337399"/>
            <a:ext cx="498629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Methoden der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Entzugsbehandlung</a:t>
            </a:r>
          </a:p>
        </p:txBody>
      </p:sp>
    </p:spTree>
    <p:extLst>
      <p:ext uri="{BB962C8B-B14F-4D97-AF65-F5344CB8AC3E}">
        <p14:creationId xmlns:p14="http://schemas.microsoft.com/office/powerpoint/2010/main" val="193162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9306" y="370275"/>
            <a:ext cx="5081839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Methadonentzug</a:t>
            </a:r>
            <a:endParaRPr lang="fr-CH" sz="4800" b="1" dirty="0">
              <a:solidFill>
                <a:srgbClr val="7F7F7F"/>
              </a:solidFill>
            </a:endParaRPr>
          </a:p>
        </p:txBody>
      </p:sp>
      <p:grpSp>
        <p:nvGrpSpPr>
          <p:cNvPr id="17" name="Gruppierung 16"/>
          <p:cNvGrpSpPr/>
          <p:nvPr/>
        </p:nvGrpSpPr>
        <p:grpSpPr>
          <a:xfrm>
            <a:off x="1075129" y="3150208"/>
            <a:ext cx="6495301" cy="338552"/>
            <a:chOff x="1075129" y="3150208"/>
            <a:chExt cx="6495301" cy="338552"/>
          </a:xfrm>
        </p:grpSpPr>
        <p:sp>
          <p:nvSpPr>
            <p:cNvPr id="6" name="Rechteck 5"/>
            <p:cNvSpPr/>
            <p:nvPr/>
          </p:nvSpPr>
          <p:spPr>
            <a:xfrm>
              <a:off x="1075129" y="3150208"/>
              <a:ext cx="2579232" cy="338552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 rtl="0" latinLnBrk="1" hangingPunct="0"/>
              <a:r>
                <a:rPr lang="fr-CH" sz="1600" dirty="0" err="1">
                  <a:solidFill>
                    <a:schemeClr val="tx1"/>
                  </a:solidFill>
                </a:rPr>
                <a:t>Tägliche</a:t>
              </a:r>
              <a:r>
                <a:rPr lang="fr-CH" sz="1600" dirty="0">
                  <a:solidFill>
                    <a:schemeClr val="tx1"/>
                  </a:solidFill>
                </a:rPr>
                <a:t> </a:t>
              </a:r>
              <a:r>
                <a:rPr lang="fr-CH" sz="1600" dirty="0" err="1">
                  <a:solidFill>
                    <a:schemeClr val="tx1"/>
                  </a:solidFill>
                </a:rPr>
                <a:t>Dosis</a:t>
              </a:r>
              <a:r>
                <a:rPr lang="fr-CH" sz="1600" dirty="0">
                  <a:solidFill>
                    <a:schemeClr val="tx1"/>
                  </a:solidFill>
                </a:rPr>
                <a:t> &gt; 30mg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376891" y="3150208"/>
              <a:ext cx="3193539" cy="3385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 err="1">
                  <a:solidFill>
                    <a:srgbClr val="FFFFFF"/>
                  </a:solidFill>
                </a:rPr>
                <a:t>Reduktion</a:t>
              </a:r>
              <a:r>
                <a:rPr lang="fr-CH" sz="1600" dirty="0">
                  <a:solidFill>
                    <a:srgbClr val="FFFFFF"/>
                  </a:solidFill>
                </a:rPr>
                <a:t> </a:t>
              </a:r>
              <a:r>
                <a:rPr lang="fr-CH" sz="1600" dirty="0" err="1">
                  <a:solidFill>
                    <a:srgbClr val="FFFFFF"/>
                  </a:solidFill>
                </a:rPr>
                <a:t>um</a:t>
              </a:r>
              <a:r>
                <a:rPr lang="fr-CH" sz="1600" dirty="0">
                  <a:solidFill>
                    <a:srgbClr val="FFFFFF"/>
                  </a:solidFill>
                </a:rPr>
                <a:t> 5mg / </a:t>
              </a:r>
              <a:r>
                <a:rPr lang="fr-CH" sz="1600" dirty="0" err="1">
                  <a:solidFill>
                    <a:srgbClr val="FFFFFF"/>
                  </a:solidFill>
                </a:rPr>
                <a:t>Woche</a:t>
              </a:r>
              <a:endParaRPr lang="fr-CH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Gerade Verbindung 13"/>
            <p:cNvCxnSpPr>
              <a:stCxn id="6" idx="3"/>
              <a:endCxn id="16" idx="1"/>
            </p:cNvCxnSpPr>
            <p:nvPr/>
          </p:nvCxnSpPr>
          <p:spPr>
            <a:xfrm>
              <a:off x="3654361" y="3319484"/>
              <a:ext cx="722530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8" name="Gruppierung 17"/>
          <p:cNvGrpSpPr/>
          <p:nvPr/>
        </p:nvGrpSpPr>
        <p:grpSpPr>
          <a:xfrm>
            <a:off x="1075130" y="4099154"/>
            <a:ext cx="6495301" cy="338552"/>
            <a:chOff x="1075130" y="4099154"/>
            <a:chExt cx="6495301" cy="338552"/>
          </a:xfrm>
        </p:grpSpPr>
        <p:sp>
          <p:nvSpPr>
            <p:cNvPr id="19" name="Rechteck 18"/>
            <p:cNvSpPr/>
            <p:nvPr/>
          </p:nvSpPr>
          <p:spPr>
            <a:xfrm>
              <a:off x="1075130" y="4099154"/>
              <a:ext cx="2579231" cy="338552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 rtl="0" latinLnBrk="1" hangingPunct="0"/>
              <a:r>
                <a:rPr lang="fr-CH" sz="1600" dirty="0" err="1">
                  <a:solidFill>
                    <a:schemeClr val="tx1"/>
                  </a:solidFill>
                </a:rPr>
                <a:t>Tagesdosis</a:t>
              </a:r>
              <a:r>
                <a:rPr lang="fr-CH" sz="1600" dirty="0">
                  <a:solidFill>
                    <a:schemeClr val="tx1"/>
                  </a:solidFill>
                </a:rPr>
                <a:t> &lt; 30mg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376892" y="4099154"/>
              <a:ext cx="3193539" cy="338552"/>
            </a:xfrm>
            <a:prstGeom prst="rect">
              <a:avLst/>
            </a:prstGeom>
            <a:solidFill>
              <a:srgbClr val="677D9A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 err="1">
                  <a:solidFill>
                    <a:srgbClr val="FFFFFF"/>
                  </a:solidFill>
                </a:rPr>
                <a:t>Langsamere</a:t>
              </a:r>
              <a:r>
                <a:rPr lang="fr-CH" sz="1600" dirty="0">
                  <a:solidFill>
                    <a:srgbClr val="FFFFFF"/>
                  </a:solidFill>
                </a:rPr>
                <a:t> </a:t>
              </a:r>
              <a:r>
                <a:rPr lang="fr-CH" sz="1600" dirty="0" err="1">
                  <a:solidFill>
                    <a:srgbClr val="FFFFFF"/>
                  </a:solidFill>
                </a:rPr>
                <a:t>Reduktion</a:t>
              </a:r>
              <a:endParaRPr lang="fr-CH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Gerade Verbindung 20"/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3654361" y="4268430"/>
              <a:ext cx="722531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Textfeld 2"/>
          <p:cNvSpPr txBox="1"/>
          <p:nvPr/>
        </p:nvSpPr>
        <p:spPr>
          <a:xfrm>
            <a:off x="2034520" y="4841428"/>
            <a:ext cx="5251413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400" b="1" dirty="0" err="1">
                <a:solidFill>
                  <a:srgbClr val="000000"/>
                </a:solidFill>
              </a:rPr>
              <a:t>Unterbruch</a:t>
            </a:r>
            <a:r>
              <a:rPr lang="fr-CH" sz="1400" b="1" dirty="0">
                <a:solidFill>
                  <a:srgbClr val="000000"/>
                </a:solidFill>
              </a:rPr>
              <a:t> der </a:t>
            </a:r>
            <a:r>
              <a:rPr lang="fr-CH" sz="1400" b="1" dirty="0" err="1">
                <a:solidFill>
                  <a:srgbClr val="000000"/>
                </a:solidFill>
              </a:rPr>
              <a:t>Reduktion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  <a:r>
              <a:rPr lang="fr-CH" sz="1400" b="1" dirty="0" err="1">
                <a:solidFill>
                  <a:srgbClr val="000000"/>
                </a:solidFill>
              </a:rPr>
              <a:t>oder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  <a:r>
              <a:rPr lang="fr-CH" sz="1400" b="1" dirty="0" err="1">
                <a:solidFill>
                  <a:srgbClr val="000000"/>
                </a:solidFill>
              </a:rPr>
              <a:t>sogar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  <a:r>
              <a:rPr lang="fr-CH" sz="1400" b="1" dirty="0" err="1">
                <a:solidFill>
                  <a:srgbClr val="000000"/>
                </a:solidFill>
              </a:rPr>
              <a:t>Erhöhung</a:t>
            </a:r>
            <a:r>
              <a:rPr lang="fr-CH" sz="1400" b="1" dirty="0">
                <a:solidFill>
                  <a:srgbClr val="000000"/>
                </a:solidFill>
              </a:rPr>
              <a:t> der </a:t>
            </a:r>
            <a:r>
              <a:rPr lang="fr-CH" sz="1400" b="1" dirty="0" err="1">
                <a:solidFill>
                  <a:srgbClr val="000000"/>
                </a:solidFill>
              </a:rPr>
              <a:t>Dosis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400" b="1" dirty="0" err="1">
                <a:solidFill>
                  <a:srgbClr val="000000"/>
                </a:solidFill>
              </a:rPr>
              <a:t>bei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  <a:r>
              <a:rPr lang="fr-CH" sz="1400" b="1" dirty="0" err="1">
                <a:solidFill>
                  <a:srgbClr val="000000"/>
                </a:solidFill>
              </a:rPr>
              <a:t>Beschwerden</a:t>
            </a:r>
            <a:r>
              <a:rPr lang="fr-CH" sz="1400" b="1" dirty="0">
                <a:solidFill>
                  <a:srgbClr val="000000"/>
                </a:solidFill>
              </a:rPr>
              <a:t>, </a:t>
            </a:r>
            <a:r>
              <a:rPr lang="fr-CH" sz="1400" b="1" dirty="0" err="1">
                <a:solidFill>
                  <a:srgbClr val="000000"/>
                </a:solidFill>
              </a:rPr>
              <a:t>Entzugserscheinungen</a:t>
            </a:r>
            <a:r>
              <a:rPr lang="fr-CH" sz="1400" b="1" dirty="0">
                <a:solidFill>
                  <a:srgbClr val="000000"/>
                </a:solidFill>
              </a:rPr>
              <a:t>, Craving, </a:t>
            </a:r>
          </a:p>
          <a:p>
            <a:pPr algn="ctr" rtl="0" latinLnBrk="1" hangingPunct="0"/>
            <a:r>
              <a:rPr lang="fr-CH" sz="1400" b="1" dirty="0" err="1">
                <a:solidFill>
                  <a:srgbClr val="000000"/>
                </a:solidFill>
              </a:rPr>
              <a:t>Wiederaufnahme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  <a:r>
              <a:rPr lang="fr-CH" sz="1400" b="1" dirty="0" err="1">
                <a:solidFill>
                  <a:srgbClr val="000000"/>
                </a:solidFill>
              </a:rPr>
              <a:t>von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  <a:r>
              <a:rPr lang="fr-CH" sz="1400" b="1" dirty="0" err="1">
                <a:solidFill>
                  <a:srgbClr val="000000"/>
                </a:solidFill>
              </a:rPr>
              <a:t>illegalen</a:t>
            </a:r>
            <a:r>
              <a:rPr lang="fr-CH" sz="1400" b="1" dirty="0">
                <a:solidFill>
                  <a:srgbClr val="000000"/>
                </a:solidFill>
              </a:rPr>
              <a:t> </a:t>
            </a:r>
            <a:r>
              <a:rPr lang="fr-CH" sz="1400" b="1" dirty="0" err="1">
                <a:solidFill>
                  <a:srgbClr val="000000"/>
                </a:solidFill>
              </a:rPr>
              <a:t>Opiaten</a:t>
            </a:r>
            <a:r>
              <a:rPr lang="fr-CH" sz="1400" b="1" dirty="0">
                <a:solidFill>
                  <a:srgbClr val="000000"/>
                </a:solidFill>
              </a:rPr>
              <a:t>!</a:t>
            </a:r>
            <a:endParaRPr kumimoji="0" lang="fr-CH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75130" y="1943251"/>
            <a:ext cx="2579232" cy="338552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rtl="0" latinLnBrk="1" hangingPunct="0"/>
            <a:r>
              <a:rPr lang="fr-CH" sz="1600" dirty="0">
                <a:solidFill>
                  <a:schemeClr val="tx1"/>
                </a:solidFill>
              </a:rPr>
              <a:t>"</a:t>
            </a:r>
            <a:r>
              <a:rPr lang="fr-CH" sz="1600" dirty="0" err="1">
                <a:solidFill>
                  <a:schemeClr val="tx1"/>
                </a:solidFill>
              </a:rPr>
              <a:t>Ausgangspunkt</a:t>
            </a:r>
            <a:r>
              <a:rPr lang="fr-CH" sz="1600" dirty="0">
                <a:solidFill>
                  <a:schemeClr val="tx1"/>
                </a:solidFill>
              </a:rPr>
              <a:t>"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3654362" y="1727808"/>
            <a:ext cx="3916069" cy="769439"/>
            <a:chOff x="3654362" y="1727808"/>
            <a:chExt cx="3916069" cy="769439"/>
          </a:xfrm>
        </p:grpSpPr>
        <p:sp>
          <p:nvSpPr>
            <p:cNvPr id="11" name="Rechteck 10"/>
            <p:cNvSpPr/>
            <p:nvPr/>
          </p:nvSpPr>
          <p:spPr>
            <a:xfrm>
              <a:off x="4376892" y="1727808"/>
              <a:ext cx="3193539" cy="7694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 err="1">
                  <a:solidFill>
                    <a:srgbClr val="FFFFFF"/>
                  </a:solidFill>
                </a:rPr>
                <a:t>Dosis</a:t>
              </a:r>
              <a:r>
                <a:rPr lang="fr-CH" sz="1600" dirty="0">
                  <a:solidFill>
                    <a:srgbClr val="FFFFFF"/>
                  </a:solidFill>
                </a:rPr>
                <a:t> </a:t>
              </a:r>
              <a:r>
                <a:rPr lang="fr-CH" sz="1600" dirty="0" err="1">
                  <a:solidFill>
                    <a:srgbClr val="FFFFFF"/>
                  </a:solidFill>
                </a:rPr>
                <a:t>zur</a:t>
              </a:r>
              <a:r>
                <a:rPr lang="fr-CH" sz="1600" dirty="0">
                  <a:solidFill>
                    <a:srgbClr val="FFFFFF"/>
                  </a:solidFill>
                </a:rPr>
                <a:t> </a:t>
              </a:r>
              <a:r>
                <a:rPr lang="fr-CH" sz="1600" dirty="0" err="1">
                  <a:solidFill>
                    <a:srgbClr val="FFFFFF"/>
                  </a:solidFill>
                </a:rPr>
                <a:t>Stabilisierung</a:t>
              </a:r>
              <a:endParaRPr lang="fr-CH" sz="1600" dirty="0">
                <a:solidFill>
                  <a:srgbClr val="FFFFFF"/>
                </a:solidFill>
              </a:endParaRPr>
            </a:p>
            <a:p>
              <a:pPr algn="ctr" rtl="0" latinLnBrk="1" hangingPunct="0"/>
              <a:r>
                <a:rPr lang="fr-CH" sz="1400" i="1" dirty="0">
                  <a:solidFill>
                    <a:srgbClr val="FFFFFF"/>
                  </a:solidFill>
                </a:rPr>
                <a:t>der Patient </a:t>
              </a:r>
              <a:r>
                <a:rPr lang="fr-CH" sz="1400" i="1" dirty="0" err="1">
                  <a:solidFill>
                    <a:srgbClr val="FFFFFF"/>
                  </a:solidFill>
                </a:rPr>
                <a:t>fühlt</a:t>
              </a:r>
              <a:r>
                <a:rPr lang="fr-CH" sz="1400" i="1" dirty="0">
                  <a:solidFill>
                    <a:srgbClr val="FFFFFF"/>
                  </a:solidFill>
                </a:rPr>
                <a:t> </a:t>
              </a:r>
              <a:r>
                <a:rPr lang="fr-CH" sz="1400" i="1" dirty="0" err="1">
                  <a:solidFill>
                    <a:srgbClr val="FFFFFF"/>
                  </a:solidFill>
                </a:rPr>
                <a:t>sich</a:t>
              </a:r>
              <a:r>
                <a:rPr lang="fr-CH" sz="1400" i="1" dirty="0">
                  <a:solidFill>
                    <a:srgbClr val="FFFFFF"/>
                  </a:solidFill>
                </a:rPr>
                <a:t> </a:t>
              </a:r>
              <a:r>
                <a:rPr lang="fr-CH" sz="1400" i="1" dirty="0" err="1">
                  <a:solidFill>
                    <a:srgbClr val="FFFFFF"/>
                  </a:solidFill>
                </a:rPr>
                <a:t>wohl</a:t>
              </a:r>
              <a:r>
                <a:rPr lang="fr-CH" sz="1400" i="1" dirty="0">
                  <a:solidFill>
                    <a:srgbClr val="FFFFFF"/>
                  </a:solidFill>
                </a:rPr>
                <a:t> </a:t>
              </a:r>
              <a:r>
                <a:rPr lang="fr-CH" sz="1400" i="1" dirty="0" err="1">
                  <a:solidFill>
                    <a:srgbClr val="FFFFFF"/>
                  </a:solidFill>
                </a:rPr>
                <a:t>und</a:t>
              </a:r>
              <a:r>
                <a:rPr lang="fr-CH" sz="1400" i="1" dirty="0">
                  <a:solidFill>
                    <a:srgbClr val="FFFFFF"/>
                  </a:solidFill>
                </a:rPr>
                <a:t> </a:t>
              </a:r>
              <a:r>
                <a:rPr lang="fr-CH" sz="1400" i="1" dirty="0" err="1">
                  <a:solidFill>
                    <a:srgbClr val="FFFFFF"/>
                  </a:solidFill>
                </a:rPr>
                <a:t>hat</a:t>
              </a:r>
              <a:r>
                <a:rPr lang="fr-CH" sz="1400" i="1" dirty="0">
                  <a:solidFill>
                    <a:srgbClr val="FFFFFF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400" i="1" dirty="0" err="1">
                  <a:solidFill>
                    <a:srgbClr val="FFFFFF"/>
                  </a:solidFill>
                </a:rPr>
                <a:t>keine</a:t>
              </a:r>
              <a:r>
                <a:rPr lang="fr-CH" sz="1400" i="1" dirty="0">
                  <a:solidFill>
                    <a:srgbClr val="FFFFFF"/>
                  </a:solidFill>
                </a:rPr>
                <a:t> </a:t>
              </a:r>
              <a:r>
                <a:rPr lang="fr-CH" sz="1400" i="1" dirty="0" err="1">
                  <a:solidFill>
                    <a:srgbClr val="FFFFFF"/>
                  </a:solidFill>
                </a:rPr>
                <a:t>Entzugserscheinungen</a:t>
              </a:r>
              <a:r>
                <a:rPr lang="fr-CH" sz="1400" i="1" dirty="0">
                  <a:solidFill>
                    <a:srgbClr val="FFFFFF"/>
                  </a:solidFill>
                </a:rPr>
                <a:t> </a:t>
              </a: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3654362" y="2112527"/>
              <a:ext cx="722530" cy="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8" name="Gerade Verbindung 7"/>
          <p:cNvCxnSpPr>
            <a:stCxn id="11" idx="2"/>
            <a:endCxn id="16" idx="0"/>
          </p:cNvCxnSpPr>
          <p:nvPr/>
        </p:nvCxnSpPr>
        <p:spPr>
          <a:xfrm flipH="1">
            <a:off x="5973661" y="2497247"/>
            <a:ext cx="1" cy="65296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Gerade Verbindung 12"/>
          <p:cNvCxnSpPr>
            <a:stCxn id="16" idx="2"/>
            <a:endCxn id="20" idx="0"/>
          </p:cNvCxnSpPr>
          <p:nvPr/>
        </p:nvCxnSpPr>
        <p:spPr>
          <a:xfrm>
            <a:off x="5973661" y="3488760"/>
            <a:ext cx="1" cy="610394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3532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0408" y="440473"/>
            <a:ext cx="6516528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Buprenorphin-Entzug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9600" y="2130336"/>
            <a:ext cx="5397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800" b="1" dirty="0" err="1"/>
              <a:t>Standardmethode</a:t>
            </a:r>
            <a:endParaRPr lang="fr-CH" sz="1800" b="1" dirty="0"/>
          </a:p>
          <a:p>
            <a:pPr algn="ctr"/>
            <a:r>
              <a:rPr lang="fr-CH" sz="1800" dirty="0" err="1"/>
              <a:t>Jede</a:t>
            </a:r>
            <a:r>
              <a:rPr lang="fr-CH" sz="1800" dirty="0"/>
              <a:t> </a:t>
            </a:r>
            <a:r>
              <a:rPr lang="fr-CH" sz="1800" dirty="0" err="1"/>
              <a:t>Woche</a:t>
            </a:r>
            <a:r>
              <a:rPr lang="fr-CH" sz="1800" dirty="0"/>
              <a:t> </a:t>
            </a:r>
            <a:r>
              <a:rPr lang="fr-CH" sz="1800" dirty="0" err="1"/>
              <a:t>um</a:t>
            </a:r>
            <a:r>
              <a:rPr lang="fr-CH" sz="1800" dirty="0"/>
              <a:t> die </a:t>
            </a:r>
            <a:r>
              <a:rPr lang="fr-CH" sz="1800" dirty="0" err="1"/>
              <a:t>Hälfte</a:t>
            </a:r>
            <a:r>
              <a:rPr lang="fr-CH" sz="1800" dirty="0"/>
              <a:t> </a:t>
            </a:r>
            <a:r>
              <a:rPr lang="fr-CH" sz="1800" dirty="0" err="1"/>
              <a:t>reduzieren</a:t>
            </a:r>
            <a:endParaRPr lang="fr-CH" sz="1800" dirty="0"/>
          </a:p>
          <a:p>
            <a:pPr algn="ctr"/>
            <a:r>
              <a:rPr lang="fr-CH" sz="1800" dirty="0"/>
              <a:t>(</a:t>
            </a:r>
            <a:r>
              <a:rPr lang="fr-CH" sz="1800" dirty="0" err="1"/>
              <a:t>langsame</a:t>
            </a:r>
            <a:r>
              <a:rPr lang="fr-CH" sz="1800" dirty="0"/>
              <a:t> exponentielle </a:t>
            </a:r>
            <a:r>
              <a:rPr lang="fr-CH" sz="1800" dirty="0" err="1"/>
              <a:t>Reduktion</a:t>
            </a:r>
            <a:r>
              <a:rPr lang="fr-CH" sz="1800" dirty="0"/>
              <a:t>)</a:t>
            </a:r>
          </a:p>
          <a:p>
            <a:pPr algn="ctr"/>
            <a:endParaRPr lang="fr-CH" sz="1800" dirty="0"/>
          </a:p>
          <a:p>
            <a:pPr algn="ctr"/>
            <a:r>
              <a:rPr lang="fr-CH" sz="1800" dirty="0"/>
              <a:t>32mg – 16mg – 8mg – 4mg – 2mg – 1mg</a:t>
            </a:r>
          </a:p>
        </p:txBody>
      </p:sp>
      <p:sp>
        <p:nvSpPr>
          <p:cNvPr id="4" name="Rechteck 3"/>
          <p:cNvSpPr/>
          <p:nvPr/>
        </p:nvSpPr>
        <p:spPr>
          <a:xfrm>
            <a:off x="1879600" y="4090264"/>
            <a:ext cx="539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800" b="1" dirty="0" err="1"/>
              <a:t>Schnelles</a:t>
            </a:r>
            <a:r>
              <a:rPr lang="fr-CH" sz="1800" b="1" dirty="0"/>
              <a:t> </a:t>
            </a:r>
            <a:r>
              <a:rPr lang="fr-CH" sz="1800" b="1" dirty="0" err="1"/>
              <a:t>Verfahren</a:t>
            </a:r>
            <a:endParaRPr lang="fr-CH" sz="1800" b="1" dirty="0"/>
          </a:p>
          <a:p>
            <a:pPr algn="ctr"/>
            <a:r>
              <a:rPr lang="fr-CH" sz="1800" dirty="0"/>
              <a:t>Um 2mg / 2-3 Tage </a:t>
            </a:r>
            <a:r>
              <a:rPr lang="fr-CH" sz="1800" dirty="0" err="1"/>
              <a:t>reduzieren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73855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72418" y="440473"/>
            <a:ext cx="7478329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Entzug</a:t>
            </a:r>
            <a:r>
              <a:rPr lang="fr-CH" sz="4800" b="1" dirty="0">
                <a:solidFill>
                  <a:srgbClr val="7F7F7F"/>
                </a:solidFill>
              </a:rPr>
              <a:t> </a:t>
            </a:r>
            <a:r>
              <a:rPr lang="fr-CH" sz="4800" b="1" dirty="0" err="1">
                <a:solidFill>
                  <a:srgbClr val="7F7F7F"/>
                </a:solidFill>
              </a:rPr>
              <a:t>mittels</a:t>
            </a:r>
            <a:r>
              <a:rPr lang="fr-CH" sz="4800" b="1" dirty="0">
                <a:solidFill>
                  <a:srgbClr val="7F7F7F"/>
                </a:solidFill>
              </a:rPr>
              <a:t> </a:t>
            </a:r>
            <a:r>
              <a:rPr lang="fr-CH" sz="4800" b="1" dirty="0" err="1">
                <a:solidFill>
                  <a:srgbClr val="7F7F7F"/>
                </a:solidFill>
              </a:rPr>
              <a:t>Methadon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68400" y="1506836"/>
            <a:ext cx="387832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Absicherung</a:t>
            </a:r>
            <a:r>
              <a:rPr kumimoji="0" lang="fr-CH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kumimoji="0" lang="fr-CH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Opioid-Abhängigkeit</a:t>
            </a:r>
            <a:endParaRPr kumimoji="0" lang="fr-CH" sz="16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ctr" rtl="0" latinLnBrk="1" hangingPunct="0"/>
            <a:r>
              <a:rPr lang="fr-CH" sz="1600" dirty="0">
                <a:solidFill>
                  <a:srgbClr val="000000"/>
                </a:solidFill>
              </a:rPr>
              <a:t>(positiver </a:t>
            </a:r>
            <a:r>
              <a:rPr lang="fr-CH" sz="1600" dirty="0" err="1">
                <a:solidFill>
                  <a:srgbClr val="000000"/>
                </a:solidFill>
              </a:rPr>
              <a:t>Urin</a:t>
            </a:r>
            <a:r>
              <a:rPr lang="fr-CH" sz="1600" dirty="0">
                <a:solidFill>
                  <a:srgbClr val="000000"/>
                </a:solidFill>
              </a:rPr>
              <a:t>, </a:t>
            </a:r>
            <a:r>
              <a:rPr lang="fr-CH" sz="1600" dirty="0" err="1">
                <a:solidFill>
                  <a:srgbClr val="000000"/>
                </a:solidFill>
              </a:rPr>
              <a:t>Entzugserscheinungen</a:t>
            </a:r>
            <a:r>
              <a:rPr lang="fr-CH" sz="1600" dirty="0">
                <a:solidFill>
                  <a:srgbClr val="000000"/>
                </a:solidFill>
              </a:rPr>
              <a:t>)</a:t>
            </a:r>
            <a:endParaRPr kumimoji="0" lang="fr-CH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98362" y="2225660"/>
            <a:ext cx="3193539" cy="338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Methadon</a:t>
            </a:r>
            <a:r>
              <a:rPr lang="fr-CH" sz="1600" dirty="0">
                <a:solidFill>
                  <a:srgbClr val="FFFFFF"/>
                </a:solidFill>
              </a:rPr>
              <a:t> 20-30 mg</a:t>
            </a:r>
          </a:p>
        </p:txBody>
      </p:sp>
      <p:grpSp>
        <p:nvGrpSpPr>
          <p:cNvPr id="34" name="Gruppierung 33"/>
          <p:cNvGrpSpPr/>
          <p:nvPr/>
        </p:nvGrpSpPr>
        <p:grpSpPr>
          <a:xfrm>
            <a:off x="2443642" y="2564212"/>
            <a:ext cx="898338" cy="881606"/>
            <a:chOff x="2443642" y="2564212"/>
            <a:chExt cx="898338" cy="881606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500" y="2798118"/>
              <a:ext cx="484480" cy="6477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443642" y="3052516"/>
              <a:ext cx="4138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4-6 h</a:t>
              </a:r>
            </a:p>
          </p:txBody>
        </p:sp>
        <p:cxnSp>
          <p:nvCxnSpPr>
            <p:cNvPr id="14" name="Gerade Verbindung 13"/>
            <p:cNvCxnSpPr>
              <a:stCxn id="7" idx="2"/>
              <a:endCxn id="9" idx="0"/>
            </p:cNvCxnSpPr>
            <p:nvPr/>
          </p:nvCxnSpPr>
          <p:spPr>
            <a:xfrm>
              <a:off x="3095132" y="2564212"/>
              <a:ext cx="4608" cy="23390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5" name="Gruppierung 34"/>
          <p:cNvGrpSpPr/>
          <p:nvPr/>
        </p:nvGrpSpPr>
        <p:grpSpPr>
          <a:xfrm>
            <a:off x="3341980" y="2952692"/>
            <a:ext cx="4740043" cy="338552"/>
            <a:chOff x="3341980" y="2952692"/>
            <a:chExt cx="4740043" cy="338552"/>
          </a:xfrm>
        </p:grpSpPr>
        <p:sp>
          <p:nvSpPr>
            <p:cNvPr id="11" name="Rechteck 10"/>
            <p:cNvSpPr/>
            <p:nvPr/>
          </p:nvSpPr>
          <p:spPr>
            <a:xfrm>
              <a:off x="5478523" y="2952692"/>
              <a:ext cx="2603500" cy="338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>
                  <a:solidFill>
                    <a:srgbClr val="000000"/>
                  </a:solidFill>
                </a:rPr>
                <a:t>10 mg </a:t>
              </a:r>
              <a:r>
                <a:rPr lang="fr-CH" sz="1600" dirty="0" err="1">
                  <a:solidFill>
                    <a:srgbClr val="000000"/>
                  </a:solidFill>
                </a:rPr>
                <a:t>zusätzlich</a:t>
              </a:r>
              <a:endParaRPr lang="fr-CH"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692338" y="2991164"/>
              <a:ext cx="1668283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Entzugserscheinungen</a:t>
              </a:r>
              <a:r>
                <a:rPr lang="fr-CH" sz="1100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16" name="Gerade Verbindung 15"/>
            <p:cNvCxnSpPr>
              <a:stCxn id="9" idx="3"/>
              <a:endCxn id="12" idx="1"/>
            </p:cNvCxnSpPr>
            <p:nvPr/>
          </p:nvCxnSpPr>
          <p:spPr>
            <a:xfrm>
              <a:off x="3341980" y="3121968"/>
              <a:ext cx="35035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8" name="Gerade Verbindung 17"/>
          <p:cNvCxnSpPr/>
          <p:nvPr/>
        </p:nvCxnSpPr>
        <p:spPr>
          <a:xfrm>
            <a:off x="-317500" y="3670300"/>
            <a:ext cx="971550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feld 21"/>
          <p:cNvSpPr txBox="1"/>
          <p:nvPr/>
        </p:nvSpPr>
        <p:spPr>
          <a:xfrm rot="16200000">
            <a:off x="-37632" y="2301702"/>
            <a:ext cx="1178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b="1" dirty="0">
                <a:solidFill>
                  <a:srgbClr val="000000"/>
                </a:solidFill>
              </a:rPr>
              <a:t>Tag 1</a:t>
            </a:r>
          </a:p>
        </p:txBody>
      </p:sp>
      <p:sp>
        <p:nvSpPr>
          <p:cNvPr id="23" name="Textfeld 22"/>
          <p:cNvSpPr txBox="1"/>
          <p:nvPr/>
        </p:nvSpPr>
        <p:spPr>
          <a:xfrm rot="16200000">
            <a:off x="-55095" y="4486104"/>
            <a:ext cx="1178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b="1" dirty="0">
                <a:solidFill>
                  <a:srgbClr val="000000"/>
                </a:solidFill>
              </a:rPr>
              <a:t>Tag 2</a:t>
            </a:r>
          </a:p>
        </p:txBody>
      </p:sp>
      <p:sp>
        <p:nvSpPr>
          <p:cNvPr id="24" name="Rechteck 23"/>
          <p:cNvSpPr/>
          <p:nvPr/>
        </p:nvSpPr>
        <p:spPr>
          <a:xfrm>
            <a:off x="1498362" y="3958225"/>
            <a:ext cx="3193539" cy="338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Gesamtdosis</a:t>
            </a:r>
            <a:r>
              <a:rPr lang="fr-CH" sz="1600" dirty="0">
                <a:solidFill>
                  <a:srgbClr val="FFFFFF"/>
                </a:solidFill>
              </a:rPr>
              <a:t> des </a:t>
            </a:r>
            <a:r>
              <a:rPr lang="fr-CH" sz="1600" dirty="0" err="1">
                <a:solidFill>
                  <a:srgbClr val="FFFFFF"/>
                </a:solidFill>
              </a:rPr>
              <a:t>Vortags</a:t>
            </a:r>
            <a:endParaRPr lang="fr-CH" sz="1600" dirty="0">
              <a:solidFill>
                <a:srgbClr val="FFFFFF"/>
              </a:solidFill>
            </a:endParaRPr>
          </a:p>
        </p:txBody>
      </p:sp>
      <p:grpSp>
        <p:nvGrpSpPr>
          <p:cNvPr id="39" name="Gruppierung 38"/>
          <p:cNvGrpSpPr/>
          <p:nvPr/>
        </p:nvGrpSpPr>
        <p:grpSpPr>
          <a:xfrm>
            <a:off x="2443642" y="4296777"/>
            <a:ext cx="898338" cy="870478"/>
            <a:chOff x="2443642" y="4296777"/>
            <a:chExt cx="898338" cy="870478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500" y="4519555"/>
              <a:ext cx="484480" cy="647700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>
            <a:xfrm>
              <a:off x="2443642" y="4773953"/>
              <a:ext cx="4138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4-6 h</a:t>
              </a:r>
            </a:p>
          </p:txBody>
        </p:sp>
        <p:cxnSp>
          <p:nvCxnSpPr>
            <p:cNvPr id="29" name="Gerade Verbindung 28"/>
            <p:cNvCxnSpPr>
              <a:stCxn id="24" idx="2"/>
              <a:endCxn id="25" idx="0"/>
            </p:cNvCxnSpPr>
            <p:nvPr/>
          </p:nvCxnSpPr>
          <p:spPr>
            <a:xfrm>
              <a:off x="3095132" y="4296777"/>
              <a:ext cx="4608" cy="22277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0" name="Gruppierung 39"/>
          <p:cNvGrpSpPr/>
          <p:nvPr/>
        </p:nvGrpSpPr>
        <p:grpSpPr>
          <a:xfrm>
            <a:off x="3341980" y="4674129"/>
            <a:ext cx="4740043" cy="338552"/>
            <a:chOff x="3341980" y="4674129"/>
            <a:chExt cx="4740043" cy="338552"/>
          </a:xfrm>
        </p:grpSpPr>
        <p:sp>
          <p:nvSpPr>
            <p:cNvPr id="27" name="Rechteck 26"/>
            <p:cNvSpPr/>
            <p:nvPr/>
          </p:nvSpPr>
          <p:spPr>
            <a:xfrm>
              <a:off x="5478523" y="4674129"/>
              <a:ext cx="2603500" cy="338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>
                  <a:solidFill>
                    <a:srgbClr val="000000"/>
                  </a:solidFill>
                </a:rPr>
                <a:t>10 mg </a:t>
              </a:r>
              <a:r>
                <a:rPr lang="fr-CH" sz="1600" dirty="0" err="1">
                  <a:solidFill>
                    <a:srgbClr val="000000"/>
                  </a:solidFill>
                </a:rPr>
                <a:t>zusätzlich</a:t>
              </a:r>
              <a:endParaRPr lang="fr-CH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692338" y="4712601"/>
              <a:ext cx="1668283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Entzugserscheinungen</a:t>
              </a:r>
              <a:r>
                <a:rPr lang="fr-CH" sz="1100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31" name="Gerade Verbindung 30"/>
            <p:cNvCxnSpPr>
              <a:stCxn id="25" idx="3"/>
              <a:endCxn id="28" idx="1"/>
            </p:cNvCxnSpPr>
            <p:nvPr/>
          </p:nvCxnSpPr>
          <p:spPr>
            <a:xfrm>
              <a:off x="3341980" y="4843405"/>
              <a:ext cx="35035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90409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22" grpId="0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47187" y="440473"/>
            <a:ext cx="7928774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Entzug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mittels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Buprenorphin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38420" y="1506836"/>
            <a:ext cx="413831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b="1" dirty="0" err="1">
                <a:solidFill>
                  <a:srgbClr val="000000"/>
                </a:solidFill>
              </a:rPr>
              <a:t>Warten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r>
              <a:rPr lang="fr-CH" sz="1600" b="1" dirty="0" err="1">
                <a:solidFill>
                  <a:srgbClr val="000000"/>
                </a:solidFill>
              </a:rPr>
              <a:t>auf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r>
              <a:rPr lang="fr-CH" sz="1600" b="1" dirty="0" err="1">
                <a:solidFill>
                  <a:srgbClr val="000000"/>
                </a:solidFill>
              </a:rPr>
              <a:t>erste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r>
              <a:rPr lang="fr-CH" sz="1600" b="1" dirty="0" err="1">
                <a:solidFill>
                  <a:srgbClr val="000000"/>
                </a:solidFill>
              </a:rPr>
              <a:t>Entzugserscheinungen</a:t>
            </a:r>
            <a:endParaRPr lang="fr-CH" sz="1600" b="1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fr-CH" sz="1100" dirty="0">
                <a:solidFill>
                  <a:srgbClr val="000000"/>
                </a:solidFill>
              </a:rPr>
              <a:t>(ca. </a:t>
            </a:r>
            <a:r>
              <a:rPr lang="fr-CH" sz="1100" dirty="0" err="1">
                <a:solidFill>
                  <a:srgbClr val="000000"/>
                </a:solidFill>
              </a:rPr>
              <a:t>eine</a:t>
            </a:r>
            <a:r>
              <a:rPr lang="fr-CH" sz="1100" dirty="0">
                <a:solidFill>
                  <a:srgbClr val="000000"/>
                </a:solidFill>
              </a:rPr>
              <a:t> </a:t>
            </a:r>
            <a:r>
              <a:rPr lang="fr-CH" sz="1100" dirty="0" err="1">
                <a:solidFill>
                  <a:srgbClr val="000000"/>
                </a:solidFill>
              </a:rPr>
              <a:t>Halbwertszeit</a:t>
            </a:r>
            <a:r>
              <a:rPr lang="fr-CH" sz="1100" dirty="0">
                <a:solidFill>
                  <a:srgbClr val="000000"/>
                </a:solidFill>
              </a:rPr>
              <a:t> </a:t>
            </a:r>
            <a:r>
              <a:rPr lang="fr-CH" sz="1100" dirty="0" err="1">
                <a:solidFill>
                  <a:srgbClr val="000000"/>
                </a:solidFill>
              </a:rPr>
              <a:t>nach</a:t>
            </a:r>
            <a:r>
              <a:rPr lang="fr-CH" sz="1100" dirty="0">
                <a:solidFill>
                  <a:srgbClr val="000000"/>
                </a:solidFill>
              </a:rPr>
              <a:t> der </a:t>
            </a:r>
            <a:r>
              <a:rPr lang="fr-CH" sz="1100" dirty="0" err="1">
                <a:solidFill>
                  <a:srgbClr val="000000"/>
                </a:solidFill>
              </a:rPr>
              <a:t>letzten</a:t>
            </a:r>
            <a:r>
              <a:rPr lang="fr-CH" sz="1100" dirty="0">
                <a:solidFill>
                  <a:srgbClr val="000000"/>
                </a:solidFill>
              </a:rPr>
              <a:t> </a:t>
            </a:r>
            <a:r>
              <a:rPr lang="fr-CH" sz="1100" dirty="0" err="1">
                <a:solidFill>
                  <a:srgbClr val="000000"/>
                </a:solidFill>
              </a:rPr>
              <a:t>Dosis</a:t>
            </a:r>
            <a:r>
              <a:rPr lang="fr-CH" sz="1100" dirty="0">
                <a:solidFill>
                  <a:srgbClr val="000000"/>
                </a:solidFill>
              </a:rPr>
              <a:t>: </a:t>
            </a:r>
          </a:p>
          <a:p>
            <a:pPr algn="ctr" rtl="0" latinLnBrk="1" hangingPunct="0"/>
            <a:r>
              <a:rPr lang="fr-CH" sz="1100" dirty="0">
                <a:solidFill>
                  <a:srgbClr val="000000"/>
                </a:solidFill>
              </a:rPr>
              <a:t>≈ 6 h </a:t>
            </a:r>
            <a:r>
              <a:rPr lang="fr-CH" sz="1100" dirty="0" err="1">
                <a:solidFill>
                  <a:srgbClr val="000000"/>
                </a:solidFill>
              </a:rPr>
              <a:t>für</a:t>
            </a:r>
            <a:r>
              <a:rPr lang="fr-CH" sz="1100" dirty="0">
                <a:solidFill>
                  <a:srgbClr val="000000"/>
                </a:solidFill>
              </a:rPr>
              <a:t> </a:t>
            </a:r>
            <a:r>
              <a:rPr lang="fr-CH" sz="1100" dirty="0" err="1">
                <a:solidFill>
                  <a:srgbClr val="000000"/>
                </a:solidFill>
              </a:rPr>
              <a:t>Heroin</a:t>
            </a:r>
            <a:r>
              <a:rPr lang="fr-CH" sz="1100" dirty="0">
                <a:solidFill>
                  <a:srgbClr val="000000"/>
                </a:solidFill>
              </a:rPr>
              <a:t>, 24 h </a:t>
            </a:r>
            <a:r>
              <a:rPr lang="fr-CH" sz="1100" dirty="0" err="1">
                <a:solidFill>
                  <a:srgbClr val="000000"/>
                </a:solidFill>
              </a:rPr>
              <a:t>für</a:t>
            </a:r>
            <a:r>
              <a:rPr lang="fr-CH" sz="1100" dirty="0">
                <a:solidFill>
                  <a:srgbClr val="000000"/>
                </a:solidFill>
              </a:rPr>
              <a:t> </a:t>
            </a:r>
            <a:r>
              <a:rPr lang="fr-CH" sz="1100" dirty="0" err="1">
                <a:solidFill>
                  <a:srgbClr val="000000"/>
                </a:solidFill>
              </a:rPr>
              <a:t>Methadon</a:t>
            </a:r>
            <a:r>
              <a:rPr lang="fr-CH" sz="11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Rechteck 4"/>
          <p:cNvSpPr/>
          <p:nvPr/>
        </p:nvSpPr>
        <p:spPr>
          <a:xfrm>
            <a:off x="1510806" y="2249872"/>
            <a:ext cx="3193539" cy="338552"/>
          </a:xfrm>
          <a:prstGeom prst="rect">
            <a:avLst/>
          </a:prstGeom>
          <a:solidFill>
            <a:srgbClr val="928157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Buprenorphin</a:t>
            </a:r>
            <a:r>
              <a:rPr lang="fr-CH" sz="1600" dirty="0">
                <a:solidFill>
                  <a:srgbClr val="FFFFFF"/>
                </a:solidFill>
              </a:rPr>
              <a:t> 4-6 mg</a:t>
            </a:r>
          </a:p>
        </p:txBody>
      </p:sp>
      <p:grpSp>
        <p:nvGrpSpPr>
          <p:cNvPr id="40" name="Gruppierung 39"/>
          <p:cNvGrpSpPr/>
          <p:nvPr/>
        </p:nvGrpSpPr>
        <p:grpSpPr>
          <a:xfrm>
            <a:off x="2433731" y="2588424"/>
            <a:ext cx="916084" cy="959542"/>
            <a:chOff x="2433731" y="2588424"/>
            <a:chExt cx="916084" cy="959542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335" y="2900266"/>
              <a:ext cx="484480" cy="64770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2433731" y="3124229"/>
              <a:ext cx="4138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3-4 h</a:t>
              </a:r>
            </a:p>
          </p:txBody>
        </p:sp>
        <p:cxnSp>
          <p:nvCxnSpPr>
            <p:cNvPr id="9" name="Gerade Verbindung 8"/>
            <p:cNvCxnSpPr>
              <a:stCxn id="5" idx="2"/>
              <a:endCxn id="7" idx="0"/>
            </p:cNvCxnSpPr>
            <p:nvPr/>
          </p:nvCxnSpPr>
          <p:spPr>
            <a:xfrm flipH="1">
              <a:off x="3107575" y="2588424"/>
              <a:ext cx="1" cy="311842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" name="Gruppierung 40"/>
          <p:cNvGrpSpPr/>
          <p:nvPr/>
        </p:nvGrpSpPr>
        <p:grpSpPr>
          <a:xfrm>
            <a:off x="3349815" y="2924035"/>
            <a:ext cx="5308788" cy="600162"/>
            <a:chOff x="3349815" y="2924035"/>
            <a:chExt cx="5308788" cy="600162"/>
          </a:xfrm>
        </p:grpSpPr>
        <p:sp>
          <p:nvSpPr>
            <p:cNvPr id="11" name="Rechteck 10"/>
            <p:cNvSpPr/>
            <p:nvPr/>
          </p:nvSpPr>
          <p:spPr>
            <a:xfrm>
              <a:off x="6055103" y="3057948"/>
              <a:ext cx="2603500" cy="338552"/>
            </a:xfrm>
            <a:prstGeom prst="rect">
              <a:avLst/>
            </a:prstGeom>
            <a:solidFill>
              <a:srgbClr val="C5AE75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>
                  <a:solidFill>
                    <a:srgbClr val="000000"/>
                  </a:solidFill>
                </a:rPr>
                <a:t>2-4 mg </a:t>
              </a:r>
              <a:r>
                <a:rPr lang="fr-CH" sz="1600" dirty="0" err="1">
                  <a:solidFill>
                    <a:srgbClr val="000000"/>
                  </a:solidFill>
                </a:rPr>
                <a:t>zusätzlich</a:t>
              </a:r>
              <a:endParaRPr lang="fr-CH"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692338" y="2924035"/>
              <a:ext cx="2160205" cy="600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Fortbestehen</a:t>
              </a:r>
              <a:r>
                <a:rPr lang="fr-CH" sz="1100" dirty="0">
                  <a:solidFill>
                    <a:srgbClr val="000000"/>
                  </a:solidFill>
                </a:rPr>
                <a:t> der </a:t>
              </a:r>
            </a:p>
            <a:p>
              <a:pPr algn="l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Entzugssymptome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l" rtl="0" latinLnBrk="1" hangingPunct="0"/>
              <a:r>
                <a:rPr lang="fr-CH" sz="1100" b="1" dirty="0">
                  <a:solidFill>
                    <a:srgbClr val="000000"/>
                  </a:solidFill>
                </a:rPr>
                <a:t>aber </a:t>
              </a:r>
              <a:r>
                <a:rPr lang="fr-CH" sz="1100" b="1" dirty="0" err="1">
                  <a:solidFill>
                    <a:srgbClr val="000000"/>
                  </a:solidFill>
                </a:rPr>
                <a:t>keine</a:t>
              </a:r>
              <a:r>
                <a:rPr lang="fr-CH" sz="1100" b="1" dirty="0">
                  <a:solidFill>
                    <a:srgbClr val="000000"/>
                  </a:solidFill>
                </a:rPr>
                <a:t> </a:t>
              </a:r>
              <a:r>
                <a:rPr lang="fr-CH" sz="1100" b="1" dirty="0" err="1">
                  <a:solidFill>
                    <a:srgbClr val="000000"/>
                  </a:solidFill>
                </a:rPr>
                <a:t>Verschlechterung</a:t>
              </a:r>
              <a:r>
                <a:rPr lang="fr-CH" sz="1100" b="1" dirty="0">
                  <a:solidFill>
                    <a:srgbClr val="000000"/>
                  </a:solidFill>
                </a:rPr>
                <a:t>!!!</a:t>
              </a:r>
            </a:p>
          </p:txBody>
        </p:sp>
        <p:cxnSp>
          <p:nvCxnSpPr>
            <p:cNvPr id="13" name="Gerade Verbindung 12"/>
            <p:cNvCxnSpPr>
              <a:stCxn id="7" idx="3"/>
              <a:endCxn id="12" idx="1"/>
            </p:cNvCxnSpPr>
            <p:nvPr/>
          </p:nvCxnSpPr>
          <p:spPr>
            <a:xfrm>
              <a:off x="3349815" y="3224116"/>
              <a:ext cx="342523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Textfeld 17"/>
          <p:cNvSpPr txBox="1"/>
          <p:nvPr/>
        </p:nvSpPr>
        <p:spPr>
          <a:xfrm rot="16200000">
            <a:off x="-37632" y="2301702"/>
            <a:ext cx="1178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Tag 1</a:t>
            </a: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55095" y="4486104"/>
            <a:ext cx="1178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Tag 2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-317500" y="3670300"/>
            <a:ext cx="971550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hteck 27"/>
          <p:cNvSpPr/>
          <p:nvPr/>
        </p:nvSpPr>
        <p:spPr>
          <a:xfrm>
            <a:off x="1498362" y="3958225"/>
            <a:ext cx="3193539" cy="338552"/>
          </a:xfrm>
          <a:prstGeom prst="rect">
            <a:avLst/>
          </a:prstGeom>
          <a:solidFill>
            <a:srgbClr val="928157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Gesamtdosis</a:t>
            </a:r>
            <a:r>
              <a:rPr lang="fr-CH" sz="1600" dirty="0">
                <a:solidFill>
                  <a:srgbClr val="FFFFFF"/>
                </a:solidFill>
              </a:rPr>
              <a:t> des </a:t>
            </a:r>
            <a:r>
              <a:rPr lang="fr-CH" sz="1600" dirty="0" err="1">
                <a:solidFill>
                  <a:srgbClr val="FFFFFF"/>
                </a:solidFill>
              </a:rPr>
              <a:t>Vortags</a:t>
            </a:r>
            <a:endParaRPr lang="fr-CH" sz="1600" dirty="0">
              <a:solidFill>
                <a:srgbClr val="FFFFFF"/>
              </a:solidFill>
            </a:endParaRPr>
          </a:p>
        </p:txBody>
      </p:sp>
      <p:grpSp>
        <p:nvGrpSpPr>
          <p:cNvPr id="29" name="Gruppierung 28"/>
          <p:cNvGrpSpPr/>
          <p:nvPr/>
        </p:nvGrpSpPr>
        <p:grpSpPr>
          <a:xfrm>
            <a:off x="2443642" y="4296777"/>
            <a:ext cx="898338" cy="870478"/>
            <a:chOff x="2443642" y="4296777"/>
            <a:chExt cx="898338" cy="870478"/>
          </a:xfrm>
        </p:grpSpPr>
        <p:pic>
          <p:nvPicPr>
            <p:cNvPr id="30" name="Bild 2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500" y="4519555"/>
              <a:ext cx="484480" cy="647700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2443642" y="4773953"/>
              <a:ext cx="4138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4-6 h</a:t>
              </a:r>
            </a:p>
          </p:txBody>
        </p:sp>
        <p:cxnSp>
          <p:nvCxnSpPr>
            <p:cNvPr id="32" name="Gerade Verbindung 31"/>
            <p:cNvCxnSpPr>
              <a:stCxn id="28" idx="2"/>
              <a:endCxn id="30" idx="0"/>
            </p:cNvCxnSpPr>
            <p:nvPr/>
          </p:nvCxnSpPr>
          <p:spPr>
            <a:xfrm>
              <a:off x="3095132" y="4296777"/>
              <a:ext cx="4608" cy="22277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" name="Gruppierung 41"/>
          <p:cNvGrpSpPr/>
          <p:nvPr/>
        </p:nvGrpSpPr>
        <p:grpSpPr>
          <a:xfrm>
            <a:off x="3341980" y="4674129"/>
            <a:ext cx="5316623" cy="338552"/>
            <a:chOff x="3341980" y="4674129"/>
            <a:chExt cx="5316623" cy="338552"/>
          </a:xfrm>
        </p:grpSpPr>
        <p:grpSp>
          <p:nvGrpSpPr>
            <p:cNvPr id="33" name="Gruppierung 32"/>
            <p:cNvGrpSpPr/>
            <p:nvPr/>
          </p:nvGrpSpPr>
          <p:grpSpPr>
            <a:xfrm>
              <a:off x="3341980" y="4674129"/>
              <a:ext cx="5316623" cy="338552"/>
              <a:chOff x="3341980" y="4674129"/>
              <a:chExt cx="5316623" cy="338552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6055103" y="4674129"/>
                <a:ext cx="2603500" cy="338552"/>
              </a:xfrm>
              <a:prstGeom prst="rect">
                <a:avLst/>
              </a:prstGeom>
              <a:solidFill>
                <a:srgbClr val="C5AE75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rtl="0" latinLnBrk="1" hangingPunct="0"/>
                <a:r>
                  <a:rPr lang="fr-CH" sz="1600" dirty="0">
                    <a:solidFill>
                      <a:srgbClr val="000000"/>
                    </a:solidFill>
                  </a:rPr>
                  <a:t>2-4 mg </a:t>
                </a:r>
                <a:r>
                  <a:rPr lang="fr-CH" sz="1600" dirty="0" err="1">
                    <a:solidFill>
                      <a:srgbClr val="000000"/>
                    </a:solidFill>
                  </a:rPr>
                  <a:t>zusätzlich</a:t>
                </a:r>
                <a:endParaRPr lang="fr-CH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3692338" y="4712601"/>
                <a:ext cx="1329849" cy="261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>
                <a:lvl1pPr marL="0" marR="0" indent="0" algn="l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</a:lstStyle>
              <a:p>
                <a:r>
                  <a:rPr lang="fr-CH" dirty="0" err="1"/>
                  <a:t>Entzugssymptome</a:t>
                </a:r>
                <a:r>
                  <a:rPr lang="fr-CH" dirty="0"/>
                  <a:t>?</a:t>
                </a:r>
              </a:p>
            </p:txBody>
          </p:sp>
          <p:cxnSp>
            <p:nvCxnSpPr>
              <p:cNvPr id="36" name="Gerade Verbindung 35"/>
              <p:cNvCxnSpPr>
                <a:stCxn id="30" idx="3"/>
                <a:endCxn id="35" idx="1"/>
              </p:cNvCxnSpPr>
              <p:nvPr/>
            </p:nvCxnSpPr>
            <p:spPr>
              <a:xfrm>
                <a:off x="3341980" y="4843405"/>
                <a:ext cx="350358" cy="0"/>
              </a:xfrm>
              <a:prstGeom prst="line">
                <a:avLst/>
              </a:prstGeom>
              <a:solidFill>
                <a:srgbClr val="C5AE75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7" name="Gerade Verbindung 36"/>
            <p:cNvCxnSpPr>
              <a:stCxn id="30" idx="3"/>
              <a:endCxn id="35" idx="1"/>
            </p:cNvCxnSpPr>
            <p:nvPr/>
          </p:nvCxnSpPr>
          <p:spPr>
            <a:xfrm>
              <a:off x="3341980" y="4843405"/>
              <a:ext cx="35035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30728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/>
      <p:bldP spid="19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081481" y="339266"/>
            <a:ext cx="7032695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Entzug</a:t>
            </a:r>
            <a:r>
              <a:rPr lang="fr-CH" sz="4800" b="1" dirty="0">
                <a:solidFill>
                  <a:srgbClr val="7F7F7F"/>
                </a:solidFill>
              </a:rPr>
              <a:t> </a:t>
            </a:r>
            <a:r>
              <a:rPr lang="fr-CH" sz="4800" b="1" dirty="0" err="1">
                <a:solidFill>
                  <a:srgbClr val="7F7F7F"/>
                </a:solidFill>
              </a:rPr>
              <a:t>mittels</a:t>
            </a:r>
            <a:r>
              <a:rPr lang="fr-CH" sz="4800" b="1" dirty="0">
                <a:solidFill>
                  <a:srgbClr val="7F7F7F"/>
                </a:solidFill>
              </a:rPr>
              <a:t> </a:t>
            </a:r>
            <a:r>
              <a:rPr lang="fr-CH" sz="4800" b="1" dirty="0" err="1">
                <a:solidFill>
                  <a:srgbClr val="7F7F7F"/>
                </a:solidFill>
              </a:rPr>
              <a:t>Clonidin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85018" y="1315785"/>
            <a:ext cx="462562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b="1" i="1" dirty="0">
                <a:solidFill>
                  <a:srgbClr val="000000"/>
                </a:solidFill>
              </a:rPr>
              <a:t>ambulant </a:t>
            </a:r>
            <a:r>
              <a:rPr lang="fr-CH" sz="1600" b="1" i="1" dirty="0" err="1">
                <a:solidFill>
                  <a:srgbClr val="000000"/>
                </a:solidFill>
              </a:rPr>
              <a:t>schwer</a:t>
            </a:r>
            <a:r>
              <a:rPr lang="fr-CH" sz="1600" b="1" i="1" dirty="0">
                <a:solidFill>
                  <a:srgbClr val="000000"/>
                </a:solidFill>
              </a:rPr>
              <a:t> </a:t>
            </a:r>
            <a:r>
              <a:rPr lang="fr-CH" sz="1600" b="1" i="1" dirty="0" err="1">
                <a:solidFill>
                  <a:srgbClr val="000000"/>
                </a:solidFill>
              </a:rPr>
              <a:t>durchführbar</a:t>
            </a:r>
            <a:r>
              <a:rPr lang="fr-CH" sz="1600" b="1" i="1" dirty="0">
                <a:solidFill>
                  <a:srgbClr val="000000"/>
                </a:solidFill>
              </a:rPr>
              <a:t>! </a:t>
            </a:r>
            <a:r>
              <a:rPr lang="fr-CH" sz="1600" i="1" dirty="0">
                <a:solidFill>
                  <a:srgbClr val="000000"/>
                </a:solidFill>
              </a:rPr>
              <a:t>(Hypotonie)</a:t>
            </a:r>
          </a:p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Dosis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auslassen</a:t>
            </a:r>
            <a:r>
              <a:rPr lang="fr-CH" sz="1600" dirty="0">
                <a:solidFill>
                  <a:srgbClr val="000000"/>
                </a:solidFill>
              </a:rPr>
              <a:t>, </a:t>
            </a:r>
            <a:r>
              <a:rPr lang="fr-CH" sz="1600" dirty="0" err="1">
                <a:solidFill>
                  <a:srgbClr val="000000"/>
                </a:solidFill>
              </a:rPr>
              <a:t>wenn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Blutdruck</a:t>
            </a:r>
            <a:r>
              <a:rPr lang="fr-CH" sz="1600" dirty="0">
                <a:solidFill>
                  <a:srgbClr val="000000"/>
                </a:solidFill>
              </a:rPr>
              <a:t> &lt; 90 / 60 </a:t>
            </a:r>
            <a:r>
              <a:rPr lang="fr-CH" sz="1600" dirty="0" err="1">
                <a:solidFill>
                  <a:srgbClr val="000000"/>
                </a:solidFill>
              </a:rPr>
              <a:t>mmHg</a:t>
            </a:r>
            <a:endParaRPr lang="fr-CH" sz="1600" dirty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95131" y="2448752"/>
            <a:ext cx="3193539" cy="338552"/>
          </a:xfrm>
          <a:prstGeom prst="rect">
            <a:avLst/>
          </a:prstGeom>
          <a:solidFill>
            <a:srgbClr val="43798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Clonidin</a:t>
            </a:r>
            <a:r>
              <a:rPr lang="fr-CH" sz="1600" dirty="0">
                <a:solidFill>
                  <a:srgbClr val="FFFFFF"/>
                </a:solidFill>
              </a:rPr>
              <a:t> 0.1 - 0.2 mg / 4 </a:t>
            </a:r>
            <a:r>
              <a:rPr lang="fr-CH" sz="1600" dirty="0" err="1">
                <a:solidFill>
                  <a:srgbClr val="FFFFFF"/>
                </a:solidFill>
              </a:rPr>
              <a:t>Stunden</a:t>
            </a:r>
            <a:endParaRPr lang="fr-CH" sz="1600" dirty="0">
              <a:solidFill>
                <a:srgbClr val="FFFFFF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-317500" y="3022600"/>
            <a:ext cx="971550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feld 21"/>
          <p:cNvSpPr txBox="1"/>
          <p:nvPr/>
        </p:nvSpPr>
        <p:spPr>
          <a:xfrm>
            <a:off x="1727208" y="2510307"/>
            <a:ext cx="11788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rtl="0" latinLnBrk="1" hangingPunct="0"/>
            <a:r>
              <a:rPr lang="fr-CH" sz="1200" b="1" dirty="0">
                <a:solidFill>
                  <a:srgbClr val="000000"/>
                </a:solidFill>
              </a:rPr>
              <a:t>Tag 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33955" y="2467456"/>
            <a:ext cx="11788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max 1 mg/d</a:t>
            </a:r>
          </a:p>
        </p:txBody>
      </p:sp>
      <p:sp>
        <p:nvSpPr>
          <p:cNvPr id="19" name="Rechteck 18"/>
          <p:cNvSpPr/>
          <p:nvPr/>
        </p:nvSpPr>
        <p:spPr>
          <a:xfrm>
            <a:off x="3107831" y="3328653"/>
            <a:ext cx="3193539" cy="338552"/>
          </a:xfrm>
          <a:prstGeom prst="rect">
            <a:avLst/>
          </a:prstGeom>
          <a:solidFill>
            <a:srgbClr val="43798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Clonidin</a:t>
            </a:r>
            <a:r>
              <a:rPr lang="fr-CH" sz="1600" dirty="0">
                <a:solidFill>
                  <a:srgbClr val="FFFFFF"/>
                </a:solidFill>
              </a:rPr>
              <a:t> 0.1 - 0.2 mg / 4 </a:t>
            </a:r>
            <a:r>
              <a:rPr lang="fr-CH" sz="1600" dirty="0" err="1">
                <a:solidFill>
                  <a:srgbClr val="FFFFFF"/>
                </a:solidFill>
              </a:rPr>
              <a:t>Stunden</a:t>
            </a:r>
            <a:endParaRPr lang="fr-CH" sz="1600" dirty="0">
              <a:solidFill>
                <a:srgbClr val="FFFF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39908" y="3390208"/>
            <a:ext cx="11788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rtl="0" latinLnBrk="1" hangingPunct="0"/>
            <a:r>
              <a:rPr lang="fr-CH" sz="1200" b="1" dirty="0">
                <a:solidFill>
                  <a:srgbClr val="000000"/>
                </a:solidFill>
              </a:rPr>
              <a:t>Tag 2 - 4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446655" y="3347357"/>
            <a:ext cx="11788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max 1.2 mg/d</a:t>
            </a:r>
          </a:p>
        </p:txBody>
      </p:sp>
      <p:cxnSp>
        <p:nvCxnSpPr>
          <p:cNvPr id="30" name="Gerade Verbindung 29"/>
          <p:cNvCxnSpPr/>
          <p:nvPr/>
        </p:nvCxnSpPr>
        <p:spPr>
          <a:xfrm>
            <a:off x="-317500" y="3912209"/>
            <a:ext cx="971550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hteck 31"/>
          <p:cNvSpPr/>
          <p:nvPr/>
        </p:nvSpPr>
        <p:spPr>
          <a:xfrm>
            <a:off x="3107831" y="4218262"/>
            <a:ext cx="3193539" cy="338552"/>
          </a:xfrm>
          <a:prstGeom prst="rect">
            <a:avLst/>
          </a:prstGeom>
          <a:solidFill>
            <a:srgbClr val="43798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>
                <a:solidFill>
                  <a:srgbClr val="FFFFFF"/>
                </a:solidFill>
              </a:rPr>
              <a:t>0.2 mg / Tag </a:t>
            </a:r>
            <a:r>
              <a:rPr lang="fr-CH" sz="1600" dirty="0" err="1">
                <a:solidFill>
                  <a:srgbClr val="FFFFFF"/>
                </a:solidFill>
              </a:rPr>
              <a:t>reduzieren</a:t>
            </a:r>
            <a:endParaRPr lang="fr-CH" sz="1600" dirty="0">
              <a:solidFill>
                <a:srgbClr val="FFFFFF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358900" y="4279817"/>
            <a:ext cx="155987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rtl="0" latinLnBrk="1" hangingPunct="0"/>
            <a:r>
              <a:rPr lang="fr-CH" sz="1200" b="1" dirty="0">
                <a:solidFill>
                  <a:srgbClr val="000000"/>
                </a:solidFill>
              </a:rPr>
              <a:t>à partir du jour 5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787682" y="4986085"/>
            <a:ext cx="392511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b="1" dirty="0">
                <a:solidFill>
                  <a:srgbClr val="000000"/>
                </a:solidFill>
              </a:rPr>
              <a:t>die </a:t>
            </a:r>
            <a:r>
              <a:rPr lang="fr-CH" sz="1600" b="1" dirty="0" err="1">
                <a:solidFill>
                  <a:srgbClr val="000000"/>
                </a:solidFill>
              </a:rPr>
              <a:t>abendliche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r>
              <a:rPr lang="fr-CH" sz="1600" b="1" dirty="0" err="1">
                <a:solidFill>
                  <a:srgbClr val="000000"/>
                </a:solidFill>
              </a:rPr>
              <a:t>Dosis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r>
              <a:rPr lang="fr-CH" sz="1600" b="1" dirty="0" err="1">
                <a:solidFill>
                  <a:srgbClr val="000000"/>
                </a:solidFill>
              </a:rPr>
              <a:t>zuletzt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r>
              <a:rPr lang="fr-CH" sz="1600" b="1" dirty="0" err="1">
                <a:solidFill>
                  <a:srgbClr val="000000"/>
                </a:solidFill>
              </a:rPr>
              <a:t>reduzieren</a:t>
            </a:r>
            <a:endParaRPr kumimoji="0" lang="fr-CH" sz="16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89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22" grpId="0"/>
      <p:bldP spid="17" grpId="0"/>
      <p:bldP spid="19" grpId="0" animBg="1"/>
      <p:bldP spid="20" grpId="0"/>
      <p:bldP spid="21" grpId="0"/>
      <p:bldP spid="32" grpId="0" animBg="1"/>
      <p:bldP spid="33" grpId="0"/>
      <p:bldP spid="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8416" y="382021"/>
            <a:ext cx="6178294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sz="4800" b="1" dirty="0" err="1">
                <a:solidFill>
                  <a:srgbClr val="7F7F7F"/>
                </a:solidFill>
              </a:rPr>
              <a:t>P.r.n</a:t>
            </a:r>
            <a:r>
              <a:rPr lang="fr-CH" sz="4800" b="1" dirty="0">
                <a:solidFill>
                  <a:srgbClr val="7F7F7F"/>
                </a:solidFill>
              </a:rPr>
              <a:t>. </a:t>
            </a:r>
            <a:r>
              <a:rPr lang="fr-CH" sz="4800" b="1" dirty="0" err="1">
                <a:solidFill>
                  <a:srgbClr val="7F7F7F"/>
                </a:solidFill>
              </a:rPr>
              <a:t>Behandlungen</a:t>
            </a:r>
            <a:endParaRPr lang="fr-CH" sz="4800" b="1" dirty="0">
              <a:solidFill>
                <a:srgbClr val="7F7F7F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8FA274A-B5DC-824E-80E9-5D41F6BE479F}"/>
              </a:ext>
            </a:extLst>
          </p:cNvPr>
          <p:cNvGrpSpPr/>
          <p:nvPr/>
        </p:nvGrpSpPr>
        <p:grpSpPr>
          <a:xfrm>
            <a:off x="177786" y="1679710"/>
            <a:ext cx="1907895" cy="1370198"/>
            <a:chOff x="177786" y="1679710"/>
            <a:chExt cx="1907895" cy="137019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881C057-A7DF-5C4E-90BA-F0D265BA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6469" y="2080353"/>
              <a:ext cx="969555" cy="969555"/>
            </a:xfrm>
            <a:prstGeom prst="round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DD1ACF8-1FDE-5240-B48C-82109D3E2599}"/>
                </a:ext>
              </a:extLst>
            </p:cNvPr>
            <p:cNvSpPr/>
            <p:nvPr/>
          </p:nvSpPr>
          <p:spPr>
            <a:xfrm>
              <a:off x="177786" y="1679710"/>
              <a:ext cx="19078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latin typeface="Univers" pitchFamily="34" charset="0"/>
                </a:rPr>
                <a:t>Übelkeit</a:t>
              </a:r>
              <a:r>
                <a:rPr lang="en-US" sz="1600" b="1" dirty="0">
                  <a:latin typeface="Univers" pitchFamily="34" charset="0"/>
                </a:rPr>
                <a:t>/ </a:t>
              </a:r>
              <a:r>
                <a:rPr lang="en-US" sz="1600" b="1" dirty="0" err="1">
                  <a:latin typeface="Univers" pitchFamily="34" charset="0"/>
                </a:rPr>
                <a:t>Erbrechen</a:t>
              </a:r>
              <a:endParaRPr lang="de-DE" sz="1600" b="1" dirty="0"/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9A713353-F462-6142-9B05-C179074AFBFC}"/>
              </a:ext>
            </a:extLst>
          </p:cNvPr>
          <p:cNvSpPr/>
          <p:nvPr/>
        </p:nvSpPr>
        <p:spPr>
          <a:xfrm>
            <a:off x="1688782" y="2272742"/>
            <a:ext cx="2653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Univers" pitchFamily="34" charset="0"/>
              </a:rPr>
              <a:t>Metoclopramid</a:t>
            </a:r>
            <a:r>
              <a:rPr lang="en-US" sz="1600" dirty="0">
                <a:latin typeface="Univers" pitchFamily="34" charset="0"/>
              </a:rPr>
              <a:t> 3 x 10 mg</a:t>
            </a:r>
          </a:p>
          <a:p>
            <a:r>
              <a:rPr lang="en-US" sz="1600" dirty="0">
                <a:latin typeface="Univers" pitchFamily="34" charset="0"/>
              </a:rPr>
              <a:t>Ondansetron 4-8 mg / 12 Std.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E4C0741-8A56-5247-8166-A604D2F5E671}"/>
              </a:ext>
            </a:extLst>
          </p:cNvPr>
          <p:cNvGrpSpPr/>
          <p:nvPr/>
        </p:nvGrpSpPr>
        <p:grpSpPr>
          <a:xfrm>
            <a:off x="606469" y="3466533"/>
            <a:ext cx="1006325" cy="1355152"/>
            <a:chOff x="606469" y="3466533"/>
            <a:chExt cx="1006325" cy="135515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35884C0-F575-8642-B32D-2583EE0B2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469" y="3852131"/>
              <a:ext cx="969554" cy="969554"/>
            </a:xfrm>
            <a:prstGeom prst="round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86CC8C1-B76B-5448-8439-0A4A2169B186}"/>
                </a:ext>
              </a:extLst>
            </p:cNvPr>
            <p:cNvSpPr/>
            <p:nvPr/>
          </p:nvSpPr>
          <p:spPr>
            <a:xfrm>
              <a:off x="650671" y="3466533"/>
              <a:ext cx="962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latin typeface="Univers" pitchFamily="34" charset="0"/>
                  <a:sym typeface="Wingdings 3" pitchFamily="18" charset="2"/>
                </a:rPr>
                <a:t>Durchfall</a:t>
              </a:r>
              <a:endParaRPr lang="de-DE" sz="1600" b="1" dirty="0">
                <a:latin typeface="Univers" pitchFamily="34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F344FC6A-4CD4-0243-B4C7-AB375AFA7779}"/>
              </a:ext>
            </a:extLst>
          </p:cNvPr>
          <p:cNvSpPr/>
          <p:nvPr/>
        </p:nvSpPr>
        <p:spPr>
          <a:xfrm>
            <a:off x="1576023" y="4054416"/>
            <a:ext cx="247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Univers" pitchFamily="34" charset="0"/>
                <a:sym typeface="Wingdings 3" pitchFamily="18" charset="2"/>
              </a:rPr>
              <a:t>Loperamid</a:t>
            </a:r>
            <a:r>
              <a:rPr lang="en-US" sz="1600" dirty="0">
                <a:latin typeface="Univers" pitchFamily="34" charset="0"/>
                <a:sym typeface="Wingdings 3" pitchFamily="18" charset="2"/>
              </a:rPr>
              <a:t> 4 mg </a:t>
            </a:r>
          </a:p>
          <a:p>
            <a:r>
              <a:rPr lang="en-US" sz="1600" dirty="0">
                <a:latin typeface="Univers" pitchFamily="34" charset="0"/>
                <a:sym typeface="Wingdings 3" pitchFamily="18" charset="2"/>
              </a:rPr>
              <a:t>(max. 16mg / 24 </a:t>
            </a:r>
            <a:r>
              <a:rPr lang="en-US" sz="1600" dirty="0" err="1">
                <a:latin typeface="Univers" pitchFamily="34" charset="0"/>
                <a:sym typeface="Wingdings 3" pitchFamily="18" charset="2"/>
              </a:rPr>
              <a:t>Stunden</a:t>
            </a:r>
            <a:r>
              <a:rPr lang="en-US" sz="1600" dirty="0">
                <a:latin typeface="Univers" pitchFamily="34" charset="0"/>
                <a:sym typeface="Wingdings 3" pitchFamily="18" charset="2"/>
              </a:rPr>
              <a:t>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7D6A852-A3C0-3E4A-93A9-AB913DF6DB2D}"/>
              </a:ext>
            </a:extLst>
          </p:cNvPr>
          <p:cNvGrpSpPr/>
          <p:nvPr/>
        </p:nvGrpSpPr>
        <p:grpSpPr>
          <a:xfrm>
            <a:off x="4389860" y="1679710"/>
            <a:ext cx="1426994" cy="1370196"/>
            <a:chOff x="4389860" y="1679710"/>
            <a:chExt cx="1426994" cy="137019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B95E4F2-77E4-C64F-9613-7F16EB755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 trans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0050" y="2080351"/>
              <a:ext cx="969555" cy="969555"/>
            </a:xfrm>
            <a:prstGeom prst="round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5585992-7E55-DC4C-8634-62C01BB42476}"/>
                </a:ext>
              </a:extLst>
            </p:cNvPr>
            <p:cNvSpPr/>
            <p:nvPr/>
          </p:nvSpPr>
          <p:spPr>
            <a:xfrm>
              <a:off x="4389860" y="1679710"/>
              <a:ext cx="14269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latin typeface="Univers" pitchFamily="34" charset="0"/>
                  <a:sym typeface="Wingdings 3" pitchFamily="18" charset="2"/>
                </a:rPr>
                <a:t>Bauchkrämpfe</a:t>
              </a:r>
              <a:endParaRPr lang="de-DE" sz="1600" b="1" dirty="0">
                <a:latin typeface="Univers" pitchFamily="34" charset="0"/>
              </a:endParaRPr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CF8E4736-6ECF-3C49-A246-7FBA400610E9}"/>
              </a:ext>
            </a:extLst>
          </p:cNvPr>
          <p:cNvSpPr/>
          <p:nvPr/>
        </p:nvSpPr>
        <p:spPr>
          <a:xfrm>
            <a:off x="5769066" y="2244624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Univers" pitchFamily="34" charset="0"/>
                <a:sym typeface="Wingdings 3" pitchFamily="18" charset="2"/>
              </a:rPr>
              <a:t>Hyoscinbutylbromid</a:t>
            </a:r>
            <a:r>
              <a:rPr lang="en-US" sz="1600" dirty="0">
                <a:latin typeface="Univers" pitchFamily="34" charset="0"/>
                <a:sym typeface="Wingdings 3" pitchFamily="18" charset="2"/>
              </a:rPr>
              <a:t> </a:t>
            </a:r>
          </a:p>
          <a:p>
            <a:r>
              <a:rPr lang="en-US" sz="1600" dirty="0">
                <a:latin typeface="Univers" pitchFamily="34" charset="0"/>
                <a:sym typeface="Wingdings 3" pitchFamily="18" charset="2"/>
              </a:rPr>
              <a:t>(</a:t>
            </a:r>
            <a:r>
              <a:rPr lang="en-US" sz="1600" dirty="0" err="1">
                <a:latin typeface="Univers" pitchFamily="34" charset="0"/>
                <a:sym typeface="Wingdings 3" pitchFamily="18" charset="2"/>
              </a:rPr>
              <a:t>Buscopan</a:t>
            </a:r>
            <a:r>
              <a:rPr lang="en-US" sz="1600" dirty="0">
                <a:latin typeface="Univers" pitchFamily="34" charset="0"/>
                <a:sym typeface="Wingdings 3" pitchFamily="18" charset="2"/>
              </a:rPr>
              <a:t>®) 10-20 mg 4x/ 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9EF1C39-4DF7-7940-B398-4008081A971F}"/>
              </a:ext>
            </a:extLst>
          </p:cNvPr>
          <p:cNvSpPr/>
          <p:nvPr/>
        </p:nvSpPr>
        <p:spPr>
          <a:xfrm>
            <a:off x="5711871" y="4096281"/>
            <a:ext cx="2863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Univers" pitchFamily="34" charset="0"/>
                <a:sym typeface="Wingdings 3" pitchFamily="18" charset="2"/>
              </a:rPr>
              <a:t>Baclofen 10-25 mg / 12 </a:t>
            </a:r>
            <a:r>
              <a:rPr lang="en-US" sz="1600" dirty="0" err="1">
                <a:latin typeface="Univers" pitchFamily="34" charset="0"/>
                <a:sym typeface="Wingdings 3" pitchFamily="18" charset="2"/>
              </a:rPr>
              <a:t>Stunden</a:t>
            </a:r>
            <a:endParaRPr lang="en-US" sz="1600" dirty="0">
              <a:latin typeface="Univers" pitchFamily="34" charset="0"/>
              <a:sym typeface="Wingdings 3" pitchFamily="18" charset="2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3A72988-93ED-AC49-921C-E073D5828258}"/>
              </a:ext>
            </a:extLst>
          </p:cNvPr>
          <p:cNvGrpSpPr/>
          <p:nvPr/>
        </p:nvGrpSpPr>
        <p:grpSpPr>
          <a:xfrm>
            <a:off x="4389860" y="3468125"/>
            <a:ext cx="1524776" cy="1306517"/>
            <a:chOff x="4389860" y="3468125"/>
            <a:chExt cx="1524776" cy="1306517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5C8C77-8543-D84F-BE0B-431AC2D34255}"/>
                </a:ext>
              </a:extLst>
            </p:cNvPr>
            <p:cNvSpPr/>
            <p:nvPr/>
          </p:nvSpPr>
          <p:spPr>
            <a:xfrm>
              <a:off x="4389860" y="3468125"/>
              <a:ext cx="15247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latin typeface="Univers" pitchFamily="34" charset="0"/>
                  <a:sym typeface="Wingdings 3" pitchFamily="18" charset="2"/>
                </a:rPr>
                <a:t>Muskelkrämpfe</a:t>
              </a:r>
              <a:endParaRPr lang="de-DE" sz="1600" b="1" dirty="0">
                <a:latin typeface="Univers" pitchFamily="34" charset="0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58FD3F4-1B6D-874C-9830-A5678771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 trans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0050" y="3805087"/>
              <a:ext cx="969555" cy="969555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24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014" y="2228927"/>
            <a:ext cx="800920" cy="11954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02854" y="1481800"/>
            <a:ext cx="255614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b="1" dirty="0" err="1">
                <a:solidFill>
                  <a:srgbClr val="000000"/>
                </a:solidFill>
              </a:rPr>
              <a:t>Pharmakokinetik</a:t>
            </a:r>
            <a:endParaRPr kumimoji="0" lang="fr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9745" y="3723810"/>
            <a:ext cx="22499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was</a:t>
            </a:r>
            <a:r>
              <a:rPr lang="fr-CH" sz="1600" dirty="0">
                <a:solidFill>
                  <a:srgbClr val="000000"/>
                </a:solidFill>
              </a:rPr>
              <a:t> der </a:t>
            </a:r>
            <a:r>
              <a:rPr lang="fr-CH" sz="1600" dirty="0" err="1">
                <a:solidFill>
                  <a:srgbClr val="000000"/>
                </a:solidFill>
              </a:rPr>
              <a:t>Organismus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600" dirty="0">
                <a:solidFill>
                  <a:srgbClr val="000000"/>
                </a:solidFill>
              </a:rPr>
              <a:t>mit der </a:t>
            </a:r>
            <a:r>
              <a:rPr lang="fr-CH" sz="1600" dirty="0" err="1">
                <a:solidFill>
                  <a:srgbClr val="000000"/>
                </a:solidFill>
              </a:rPr>
              <a:t>Substanz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macht</a:t>
            </a:r>
            <a:endParaRPr lang="fr-CH" sz="1600" dirty="0">
              <a:solidFill>
                <a:srgbClr val="00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605" y="2525622"/>
            <a:ext cx="701861" cy="701861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76125" flipH="1">
            <a:off x="1917755" y="2015885"/>
            <a:ext cx="1231522" cy="12542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77849" y="1481800"/>
            <a:ext cx="283026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b="1" dirty="0" err="1">
                <a:solidFill>
                  <a:srgbClr val="000000"/>
                </a:solidFill>
              </a:rPr>
              <a:t>Pharmakodynamik</a:t>
            </a:r>
            <a:endParaRPr kumimoji="0" lang="fr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09" y="2228927"/>
            <a:ext cx="800920" cy="119540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393" y="2525622"/>
            <a:ext cx="701861" cy="701861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1718" flipH="1">
            <a:off x="6356565" y="1898488"/>
            <a:ext cx="1231522" cy="125426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70914" y="3723810"/>
            <a:ext cx="26042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was</a:t>
            </a:r>
            <a:r>
              <a:rPr lang="fr-CH" sz="1600" dirty="0">
                <a:solidFill>
                  <a:srgbClr val="000000"/>
                </a:solidFill>
              </a:rPr>
              <a:t> die </a:t>
            </a:r>
            <a:r>
              <a:rPr lang="fr-CH" sz="1600" dirty="0" err="1">
                <a:solidFill>
                  <a:srgbClr val="000000"/>
                </a:solidFill>
              </a:rPr>
              <a:t>Substanz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600" dirty="0">
                <a:solidFill>
                  <a:srgbClr val="000000"/>
                </a:solidFill>
              </a:rPr>
              <a:t>mit </a:t>
            </a:r>
            <a:r>
              <a:rPr lang="fr-CH" sz="1600" dirty="0" err="1">
                <a:solidFill>
                  <a:srgbClr val="000000"/>
                </a:solidFill>
              </a:rPr>
              <a:t>dem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Organismus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macht</a:t>
            </a:r>
            <a:endParaRPr lang="fr-CH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836738"/>
            <a:ext cx="7704137" cy="225202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6AD8"/>
              </a:buClr>
              <a:buSzPct val="70000"/>
              <a:buFont typeface="Arial"/>
              <a:buChar char="•"/>
            </a:pPr>
            <a:r>
              <a:rPr lang="fr-CH" sz="2200" dirty="0" err="1">
                <a:latin typeface="Univers" charset="0"/>
              </a:rPr>
              <a:t>Allmähliche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>
                <a:latin typeface="Univers" charset="0"/>
                <a:sym typeface="Wingdings 3" charset="0"/>
              </a:rPr>
              <a:t></a:t>
            </a:r>
            <a:r>
              <a:rPr lang="fr-CH" sz="2200" dirty="0">
                <a:latin typeface="Univers" charset="0"/>
              </a:rPr>
              <a:t> in 10%-</a:t>
            </a:r>
            <a:r>
              <a:rPr lang="fr-CH" sz="2200" dirty="0" err="1">
                <a:latin typeface="Univers" charset="0"/>
              </a:rPr>
              <a:t>Schritten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 err="1">
                <a:latin typeface="Univers" charset="0"/>
              </a:rPr>
              <a:t>alle</a:t>
            </a:r>
            <a:r>
              <a:rPr lang="fr-CH" sz="2200" dirty="0">
                <a:latin typeface="Univers" charset="0"/>
              </a:rPr>
              <a:t> 2 bis 4 </a:t>
            </a:r>
            <a:r>
              <a:rPr lang="fr-CH" sz="2200" dirty="0" err="1">
                <a:latin typeface="Univers" charset="0"/>
              </a:rPr>
              <a:t>Wochen</a:t>
            </a:r>
            <a:r>
              <a:rPr lang="fr-CH" sz="2200" dirty="0">
                <a:latin typeface="Univers" charset="0"/>
              </a:rPr>
              <a:t> </a:t>
            </a: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6AD8"/>
              </a:buClr>
              <a:buSzPct val="70000"/>
              <a:buFont typeface="Arial"/>
              <a:buChar char="•"/>
            </a:pPr>
            <a:r>
              <a:rPr lang="fr-CH" sz="2200" dirty="0" err="1">
                <a:latin typeface="Univers" charset="0"/>
              </a:rPr>
              <a:t>Geschwindigkeit</a:t>
            </a:r>
            <a:r>
              <a:rPr lang="fr-CH" sz="2200" dirty="0">
                <a:latin typeface="Univers" charset="0"/>
              </a:rPr>
              <a:t> je </a:t>
            </a:r>
            <a:r>
              <a:rPr lang="fr-CH" sz="2200" dirty="0" err="1">
                <a:latin typeface="Univers" charset="0"/>
              </a:rPr>
              <a:t>nach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 err="1">
                <a:latin typeface="Univers" charset="0"/>
              </a:rPr>
              <a:t>Entzugssymptomen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 err="1">
                <a:latin typeface="Univers" charset="0"/>
              </a:rPr>
              <a:t>anpassen</a:t>
            </a:r>
            <a:endParaRPr lang="fr-CH" sz="2200" dirty="0">
              <a:latin typeface="Univers" charset="0"/>
            </a:endParaRP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6AD8"/>
              </a:buClr>
              <a:buSzPct val="70000"/>
              <a:buFont typeface="Arial"/>
              <a:buChar char="•"/>
            </a:pPr>
            <a:r>
              <a:rPr lang="fr-CH" sz="2200" dirty="0">
                <a:latin typeface="Univers" charset="0"/>
              </a:rPr>
              <a:t>die </a:t>
            </a:r>
            <a:r>
              <a:rPr lang="fr-CH" sz="2200" dirty="0" err="1">
                <a:latin typeface="Univers" charset="0"/>
              </a:rPr>
              <a:t>ersten</a:t>
            </a:r>
            <a:r>
              <a:rPr lang="fr-CH" sz="2200" dirty="0">
                <a:latin typeface="Univers" charset="0"/>
              </a:rPr>
              <a:t> 50% </a:t>
            </a:r>
            <a:r>
              <a:rPr lang="fr-CH" sz="2200" dirty="0" err="1">
                <a:latin typeface="Univers" charset="0"/>
              </a:rPr>
              <a:t>können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 err="1">
                <a:latin typeface="Univers" charset="0"/>
              </a:rPr>
              <a:t>manchmal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 err="1">
                <a:latin typeface="Univers" charset="0"/>
              </a:rPr>
              <a:t>schneller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 err="1">
                <a:latin typeface="Univers" charset="0"/>
              </a:rPr>
              <a:t>reduziert</a:t>
            </a:r>
            <a:r>
              <a:rPr lang="fr-CH" sz="2200" dirty="0">
                <a:latin typeface="Univers" charset="0"/>
              </a:rPr>
              <a:t> </a:t>
            </a:r>
            <a:r>
              <a:rPr lang="fr-CH" sz="2200" dirty="0" err="1">
                <a:latin typeface="Univers" charset="0"/>
              </a:rPr>
              <a:t>werden</a:t>
            </a:r>
            <a:r>
              <a:rPr lang="fr-CH" sz="2200" dirty="0">
                <a:latin typeface="Univers" charset="0"/>
              </a:rPr>
              <a:t>, </a:t>
            </a:r>
            <a:r>
              <a:rPr lang="fr-CH" sz="2200" dirty="0" err="1">
                <a:latin typeface="Univers" charset="0"/>
              </a:rPr>
              <a:t>z.B</a:t>
            </a:r>
            <a:r>
              <a:rPr lang="fr-CH" sz="2200" dirty="0">
                <a:latin typeface="Univers" charset="0"/>
              </a:rPr>
              <a:t>. </a:t>
            </a:r>
            <a:r>
              <a:rPr lang="fr-CH" sz="2200" dirty="0" err="1">
                <a:latin typeface="Univers" charset="0"/>
              </a:rPr>
              <a:t>über</a:t>
            </a:r>
            <a:r>
              <a:rPr lang="fr-CH" sz="2200" dirty="0">
                <a:latin typeface="Univers" charset="0"/>
              </a:rPr>
              <a:t> 2-4 </a:t>
            </a:r>
            <a:r>
              <a:rPr lang="fr-CH" sz="2200" dirty="0" err="1">
                <a:latin typeface="Univers" charset="0"/>
              </a:rPr>
              <a:t>Wochen</a:t>
            </a:r>
            <a:endParaRPr lang="fr-CH" sz="2200" dirty="0">
              <a:latin typeface="Univers" charset="0"/>
            </a:endParaRPr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312565" y="569658"/>
            <a:ext cx="6758581" cy="83099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dirty="0" err="1"/>
              <a:t>Benzodiazepin-Entzug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82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2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901DE2B-967F-6F43-B5E0-9D24AD61EB6E}"/>
              </a:ext>
            </a:extLst>
          </p:cNvPr>
          <p:cNvGrpSpPr/>
          <p:nvPr/>
        </p:nvGrpSpPr>
        <p:grpSpPr>
          <a:xfrm>
            <a:off x="6217711" y="1753531"/>
            <a:ext cx="1705848" cy="2004662"/>
            <a:chOff x="6217711" y="1753531"/>
            <a:chExt cx="1705848" cy="2004662"/>
          </a:xfrm>
        </p:grpSpPr>
        <p:sp>
          <p:nvSpPr>
            <p:cNvPr id="15" name="Textfeld 14"/>
            <p:cNvSpPr txBox="1"/>
            <p:nvPr/>
          </p:nvSpPr>
          <p:spPr>
            <a:xfrm>
              <a:off x="6217711" y="2853332"/>
              <a:ext cx="1705848" cy="904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>
                  <a:solidFill>
                    <a:srgbClr val="000000"/>
                  </a:solidFill>
                </a:rPr>
                <a:t>Patient </a:t>
              </a:r>
              <a:r>
                <a:rPr lang="fr-CH" sz="1200" b="1" dirty="0" err="1">
                  <a:solidFill>
                    <a:srgbClr val="000000"/>
                  </a:solidFill>
                </a:rPr>
                <a:t>wählt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dirty="0" err="1">
                  <a:solidFill>
                    <a:srgbClr val="000000"/>
                  </a:solidFill>
                </a:rPr>
                <a:t>aus</a:t>
              </a:r>
              <a:endParaRPr lang="fr-CH" sz="1200" b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>
                  <a:solidFill>
                    <a:srgbClr val="000000"/>
                  </a:solidFill>
                </a:rPr>
                <a:t>den </a:t>
              </a:r>
              <a:r>
                <a:rPr lang="fr-CH" sz="1200" b="1" dirty="0" err="1">
                  <a:solidFill>
                    <a:srgbClr val="000000"/>
                  </a:solidFill>
                </a:rPr>
                <a:t>Vorschlägen</a:t>
              </a:r>
              <a:endParaRPr lang="fr-CH" sz="1200" b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i="1" dirty="0">
                  <a:solidFill>
                    <a:srgbClr val="000000"/>
                  </a:solidFill>
                </a:rPr>
                <a:t>"</a:t>
              </a:r>
              <a:r>
                <a:rPr lang="fr-CH" sz="1200" i="1" dirty="0" err="1">
                  <a:solidFill>
                    <a:srgbClr val="000000"/>
                  </a:solidFill>
                </a:rPr>
                <a:t>Ich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nehme</a:t>
              </a:r>
              <a:r>
                <a:rPr lang="fr-CH" sz="1200" i="1" dirty="0">
                  <a:solidFill>
                    <a:srgbClr val="000000"/>
                  </a:solidFill>
                </a:rPr>
                <a:t> ...»</a:t>
              </a: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i="1" dirty="0">
                  <a:solidFill>
                    <a:srgbClr val="000000"/>
                  </a:solidFill>
                </a:rPr>
                <a:t>"</a:t>
              </a:r>
              <a:r>
                <a:rPr lang="fr-CH" sz="1200" i="1" dirty="0" err="1">
                  <a:solidFill>
                    <a:srgbClr val="000000"/>
                  </a:solidFill>
                </a:rPr>
                <a:t>Ich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nehme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nicht</a:t>
              </a:r>
              <a:r>
                <a:rPr lang="fr-CH" sz="1200" i="1" dirty="0">
                  <a:solidFill>
                    <a:srgbClr val="000000"/>
                  </a:solidFill>
                </a:rPr>
                <a:t> ..."</a:t>
              </a:r>
            </a:p>
          </p:txBody>
        </p:sp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4291" y="1753531"/>
              <a:ext cx="1207786" cy="1075389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cxnSp>
        <p:nvCxnSpPr>
          <p:cNvPr id="20" name="Gerade Verbindung 19"/>
          <p:cNvCxnSpPr>
            <a:stCxn id="11" idx="3"/>
            <a:endCxn id="7" idx="1"/>
          </p:cNvCxnSpPr>
          <p:nvPr/>
        </p:nvCxnSpPr>
        <p:spPr>
          <a:xfrm>
            <a:off x="5539109" y="2291225"/>
            <a:ext cx="915182" cy="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62EA26B-6A74-AA49-8038-7485DF956D90}"/>
              </a:ext>
            </a:extLst>
          </p:cNvPr>
          <p:cNvGrpSpPr/>
          <p:nvPr/>
        </p:nvGrpSpPr>
        <p:grpSpPr>
          <a:xfrm>
            <a:off x="3851294" y="1751553"/>
            <a:ext cx="2155396" cy="2006640"/>
            <a:chOff x="3851294" y="1751553"/>
            <a:chExt cx="2155396" cy="2006640"/>
          </a:xfrm>
        </p:grpSpPr>
        <p:sp>
          <p:nvSpPr>
            <p:cNvPr id="13" name="Textfeld 12"/>
            <p:cNvSpPr txBox="1"/>
            <p:nvPr/>
          </p:nvSpPr>
          <p:spPr>
            <a:xfrm>
              <a:off x="3851294" y="2853332"/>
              <a:ext cx="2155396" cy="904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Arzt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dirty="0" err="1">
                  <a:solidFill>
                    <a:srgbClr val="000000"/>
                  </a:solidFill>
                </a:rPr>
                <a:t>schlägt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indizierte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dirty="0" err="1">
                  <a:solidFill>
                    <a:srgbClr val="000000"/>
                  </a:solidFill>
                </a:rPr>
                <a:t>Interventionen</a:t>
              </a:r>
              <a:r>
                <a:rPr lang="fr-CH" sz="1200" b="1" dirty="0">
                  <a:solidFill>
                    <a:srgbClr val="000000"/>
                  </a:solidFill>
                </a:rPr>
                <a:t> vor</a:t>
              </a: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i="1" dirty="0">
                  <a:solidFill>
                    <a:srgbClr val="000000"/>
                  </a:solidFill>
                </a:rPr>
                <a:t>" </a:t>
              </a:r>
              <a:r>
                <a:rPr lang="fr-CH" sz="1200" i="1" dirty="0" err="1">
                  <a:solidFill>
                    <a:srgbClr val="000000"/>
                  </a:solidFill>
                </a:rPr>
                <a:t>gemäss</a:t>
              </a:r>
              <a:r>
                <a:rPr lang="fr-CH" sz="1200" i="1" dirty="0">
                  <a:solidFill>
                    <a:srgbClr val="000000"/>
                  </a:solidFill>
                </a:rPr>
                <a:t> GCP </a:t>
              </a:r>
              <a:r>
                <a:rPr lang="fr-CH" sz="1200" i="1" dirty="0" err="1">
                  <a:solidFill>
                    <a:srgbClr val="000000"/>
                  </a:solidFill>
                </a:rPr>
                <a:t>schlage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ich</a:t>
              </a:r>
              <a:endParaRPr lang="fr-CH" sz="1200" i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kumimoji="0" lang="fr-CH" sz="12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Ihnen</a:t>
              </a:r>
              <a:r>
                <a:rPr kumimoji="0" lang="fr-CH" sz="1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vor …</a:t>
              </a:r>
              <a:r>
                <a:rPr lang="fr-CH" sz="1200" i="1" dirty="0">
                  <a:solidFill>
                    <a:srgbClr val="000000"/>
                  </a:solidFill>
                </a:rPr>
                <a:t> *</a:t>
              </a:r>
              <a:endParaRPr kumimoji="0" lang="fr-CH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11" name="Bild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8870" y="1751553"/>
              <a:ext cx="1220239" cy="1079344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cxnSp>
        <p:nvCxnSpPr>
          <p:cNvPr id="18" name="Gerade Verbindung 17"/>
          <p:cNvCxnSpPr>
            <a:cxnSpLocks/>
            <a:stCxn id="4" idx="3"/>
            <a:endCxn id="11" idx="1"/>
          </p:cNvCxnSpPr>
          <p:nvPr/>
        </p:nvCxnSpPr>
        <p:spPr>
          <a:xfrm>
            <a:off x="3578012" y="2291225"/>
            <a:ext cx="74085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55490" y="305847"/>
            <a:ext cx="8161209" cy="64633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/>
              <a:t>Der </a:t>
            </a:r>
            <a:r>
              <a:rPr lang="fr-FR" sz="3600" dirty="0" err="1"/>
              <a:t>Arzt</a:t>
            </a:r>
            <a:r>
              <a:rPr lang="fr-FR" sz="3600" dirty="0"/>
              <a:t>, der Patient </a:t>
            </a:r>
            <a:r>
              <a:rPr lang="fr-FR" sz="3600" dirty="0" err="1"/>
              <a:t>und</a:t>
            </a:r>
            <a:r>
              <a:rPr lang="fr-FR" sz="3600" dirty="0"/>
              <a:t> die </a:t>
            </a:r>
            <a:r>
              <a:rPr lang="fr-FR" sz="3600" dirty="0" err="1"/>
              <a:t>Benzos</a:t>
            </a:r>
            <a:endParaRPr lang="fr-FR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626164" y="1995418"/>
            <a:ext cx="138755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2000" dirty="0" err="1">
                <a:solidFill>
                  <a:srgbClr val="000000"/>
                </a:solidFill>
              </a:rPr>
              <a:t>Grundsatz</a:t>
            </a:r>
            <a:r>
              <a:rPr lang="fr-CH" sz="2000" dirty="0">
                <a:solidFill>
                  <a:srgbClr val="000000"/>
                </a:solidFill>
              </a:rPr>
              <a:t>:</a:t>
            </a:r>
          </a:p>
          <a:p>
            <a:pPr algn="l" rtl="0" latinLnBrk="1" hangingPunct="0"/>
            <a:r>
              <a:rPr lang="fr-CH" sz="1200" dirty="0" err="1">
                <a:solidFill>
                  <a:srgbClr val="000000"/>
                </a:solidFill>
              </a:rPr>
              <a:t>Arzt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entscheidet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</a:p>
          <a:p>
            <a:pPr algn="l" rtl="0" latinLnBrk="1" hangingPunct="0"/>
            <a:r>
              <a:rPr lang="fr-CH" sz="1200" dirty="0" err="1">
                <a:solidFill>
                  <a:srgbClr val="000000"/>
                </a:solidFill>
              </a:rPr>
              <a:t>über</a:t>
            </a:r>
            <a:r>
              <a:rPr lang="fr-CH" sz="1200" dirty="0">
                <a:solidFill>
                  <a:srgbClr val="000000"/>
                </a:solidFill>
              </a:rPr>
              <a:t> die </a:t>
            </a:r>
            <a:r>
              <a:rPr lang="fr-CH" sz="1200" dirty="0" err="1">
                <a:solidFill>
                  <a:srgbClr val="000000"/>
                </a:solidFill>
              </a:rPr>
              <a:t>Indikation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366D847-ADE0-B640-B69F-2C97E934AB03}"/>
              </a:ext>
            </a:extLst>
          </p:cNvPr>
          <p:cNvGrpSpPr/>
          <p:nvPr/>
        </p:nvGrpSpPr>
        <p:grpSpPr>
          <a:xfrm>
            <a:off x="2185504" y="1766097"/>
            <a:ext cx="1578315" cy="1992096"/>
            <a:chOff x="2185504" y="1766097"/>
            <a:chExt cx="1578315" cy="1992096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1303" y="1766097"/>
              <a:ext cx="1206709" cy="10502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Textfeld 4"/>
            <p:cNvSpPr txBox="1"/>
            <p:nvPr/>
          </p:nvSpPr>
          <p:spPr>
            <a:xfrm>
              <a:off x="2185504" y="2853332"/>
              <a:ext cx="1578315" cy="904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>
                  <a:solidFill>
                    <a:srgbClr val="000000"/>
                  </a:solidFill>
                </a:rPr>
                <a:t>Patient </a:t>
              </a:r>
              <a:r>
                <a:rPr lang="fr-CH" sz="1200" b="1" dirty="0" err="1">
                  <a:solidFill>
                    <a:srgbClr val="000000"/>
                  </a:solidFill>
                </a:rPr>
                <a:t>beschreibt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Symptome</a:t>
              </a:r>
              <a:endParaRPr lang="fr-CH" sz="1200" b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i="1" dirty="0">
                  <a:solidFill>
                    <a:srgbClr val="000000"/>
                  </a:solidFill>
                </a:rPr>
                <a:t>" </a:t>
              </a:r>
              <a:r>
                <a:rPr lang="fr-CH" sz="1200" i="1" dirty="0" err="1">
                  <a:solidFill>
                    <a:srgbClr val="000000"/>
                  </a:solidFill>
                </a:rPr>
                <a:t>meine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Beschwerden</a:t>
              </a:r>
              <a:endParaRPr lang="fr-CH" sz="1200" i="1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sz="1200" i="1" dirty="0" err="1">
                  <a:solidFill>
                    <a:srgbClr val="000000"/>
                  </a:solidFill>
                </a:rPr>
                <a:t>sind</a:t>
              </a:r>
              <a:r>
                <a:rPr lang="fr-CH" sz="1200" i="1" dirty="0">
                  <a:solidFill>
                    <a:srgbClr val="000000"/>
                  </a:solidFill>
                </a:rPr>
                <a:t> …"</a:t>
              </a:r>
              <a:endParaRPr kumimoji="0" lang="fr-CH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26164" y="4328239"/>
            <a:ext cx="166006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2000" dirty="0">
                <a:solidFill>
                  <a:srgbClr val="000000"/>
                </a:solidFill>
              </a:rPr>
              <a:t>Der </a:t>
            </a:r>
            <a:r>
              <a:rPr lang="fr-CH" sz="2000" dirty="0" err="1">
                <a:solidFill>
                  <a:srgbClr val="000000"/>
                </a:solidFill>
              </a:rPr>
              <a:t>Fallstrick</a:t>
            </a:r>
            <a:r>
              <a:rPr lang="fr-CH" sz="2000" dirty="0">
                <a:solidFill>
                  <a:srgbClr val="000000"/>
                </a:solidFill>
              </a:rPr>
              <a:t>:</a:t>
            </a:r>
          </a:p>
          <a:p>
            <a:pPr algn="l" rtl="0" latinLnBrk="1" hangingPunct="0"/>
            <a:r>
              <a:rPr lang="fr-CH" sz="1200" dirty="0">
                <a:solidFill>
                  <a:srgbClr val="000000"/>
                </a:solidFill>
              </a:rPr>
              <a:t>Patient </a:t>
            </a:r>
            <a:r>
              <a:rPr lang="fr-CH" sz="1200" dirty="0" err="1">
                <a:solidFill>
                  <a:srgbClr val="000000"/>
                </a:solidFill>
              </a:rPr>
              <a:t>entscheidet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</a:p>
          <a:p>
            <a:pPr algn="l" rtl="0" latinLnBrk="1" hangingPunct="0"/>
            <a:r>
              <a:rPr lang="fr-CH" sz="1200" dirty="0" err="1">
                <a:solidFill>
                  <a:srgbClr val="000000"/>
                </a:solidFill>
              </a:rPr>
              <a:t>über</a:t>
            </a:r>
            <a:r>
              <a:rPr lang="fr-CH" sz="1200" dirty="0">
                <a:solidFill>
                  <a:srgbClr val="000000"/>
                </a:solidFill>
              </a:rPr>
              <a:t> die </a:t>
            </a:r>
            <a:r>
              <a:rPr lang="fr-CH" sz="1200" dirty="0" err="1">
                <a:solidFill>
                  <a:srgbClr val="000000"/>
                </a:solidFill>
              </a:rPr>
              <a:t>Indikation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06C4CBF-7E00-CA43-9DAA-4DDF5C343B0E}"/>
              </a:ext>
            </a:extLst>
          </p:cNvPr>
          <p:cNvGrpSpPr/>
          <p:nvPr/>
        </p:nvGrpSpPr>
        <p:grpSpPr>
          <a:xfrm>
            <a:off x="2353019" y="4082626"/>
            <a:ext cx="1243287" cy="1805256"/>
            <a:chOff x="2353019" y="4082626"/>
            <a:chExt cx="1243287" cy="1805256"/>
          </a:xfrm>
        </p:grpSpPr>
        <p:sp>
          <p:nvSpPr>
            <p:cNvPr id="26" name="Textfeld 25"/>
            <p:cNvSpPr txBox="1"/>
            <p:nvPr/>
          </p:nvSpPr>
          <p:spPr>
            <a:xfrm>
              <a:off x="2353019" y="5186153"/>
              <a:ext cx="1243287" cy="701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>
                  <a:solidFill>
                    <a:srgbClr val="000000"/>
                  </a:solidFill>
                </a:rPr>
                <a:t>Patient </a:t>
              </a:r>
              <a:r>
                <a:rPr lang="fr-CH" sz="1200" b="1" dirty="0" err="1">
                  <a:solidFill>
                    <a:srgbClr val="000000"/>
                  </a:solidFill>
                </a:rPr>
                <a:t>fordert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Medikament</a:t>
              </a:r>
              <a:endParaRPr lang="fr-CH" sz="1200" b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i="1" dirty="0">
                  <a:solidFill>
                    <a:srgbClr val="000000"/>
                  </a:solidFill>
                </a:rPr>
                <a:t>" </a:t>
              </a:r>
              <a:r>
                <a:rPr lang="fr-CH" sz="1200" i="1" dirty="0" err="1">
                  <a:solidFill>
                    <a:srgbClr val="000000"/>
                  </a:solidFill>
                </a:rPr>
                <a:t>ich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benötige</a:t>
              </a:r>
              <a:r>
                <a:rPr lang="fr-CH" sz="1200" i="1" dirty="0">
                  <a:solidFill>
                    <a:srgbClr val="000000"/>
                  </a:solidFill>
                </a:rPr>
                <a:t> ..."</a:t>
              </a:r>
            </a:p>
          </p:txBody>
        </p:sp>
        <p:pic>
          <p:nvPicPr>
            <p:cNvPr id="22" name="Bild 2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7999" y="4082626"/>
              <a:ext cx="1220013" cy="106112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BDF5F28-9D9E-684E-9F10-DCCE679D9C4B}"/>
              </a:ext>
            </a:extLst>
          </p:cNvPr>
          <p:cNvGrpSpPr/>
          <p:nvPr/>
        </p:nvGrpSpPr>
        <p:grpSpPr>
          <a:xfrm>
            <a:off x="4135031" y="4082625"/>
            <a:ext cx="1587933" cy="1805257"/>
            <a:chOff x="4135031" y="4082625"/>
            <a:chExt cx="1587933" cy="1805257"/>
          </a:xfrm>
        </p:grpSpPr>
        <p:sp>
          <p:nvSpPr>
            <p:cNvPr id="28" name="Textfeld 27"/>
            <p:cNvSpPr txBox="1"/>
            <p:nvPr/>
          </p:nvSpPr>
          <p:spPr>
            <a:xfrm>
              <a:off x="4135031" y="5186153"/>
              <a:ext cx="1587933" cy="701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>
                  <a:solidFill>
                    <a:srgbClr val="000000"/>
                  </a:solidFill>
                </a:rPr>
                <a:t>Patient </a:t>
              </a:r>
              <a:r>
                <a:rPr lang="fr-CH" sz="1200" b="1" dirty="0" err="1">
                  <a:solidFill>
                    <a:srgbClr val="000000"/>
                  </a:solidFill>
                </a:rPr>
                <a:t>argumentiert</a:t>
              </a:r>
              <a:endParaRPr lang="fr-CH" sz="1200" b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im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dirty="0" err="1">
                  <a:solidFill>
                    <a:srgbClr val="000000"/>
                  </a:solidFill>
                </a:rPr>
                <a:t>Nachhinein</a:t>
              </a:r>
              <a:endParaRPr lang="fr-CH" sz="1200" b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i="1" dirty="0">
                  <a:solidFill>
                    <a:srgbClr val="000000"/>
                  </a:solidFill>
                </a:rPr>
                <a:t>" ... </a:t>
              </a:r>
              <a:r>
                <a:rPr lang="fr-CH" sz="1200" i="1" dirty="0" err="1">
                  <a:solidFill>
                    <a:srgbClr val="000000"/>
                  </a:solidFill>
                </a:rPr>
                <a:t>weil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sonst</a:t>
              </a:r>
              <a:r>
                <a:rPr lang="fr-CH" sz="1200" i="1" dirty="0">
                  <a:solidFill>
                    <a:srgbClr val="000000"/>
                  </a:solidFill>
                </a:rPr>
                <a:t> ..." </a:t>
              </a:r>
            </a:p>
          </p:txBody>
        </p:sp>
        <p:pic>
          <p:nvPicPr>
            <p:cNvPr id="21" name="Bild 2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2400" y="4082625"/>
              <a:ext cx="1206709" cy="1061124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cxnSp>
        <p:nvCxnSpPr>
          <p:cNvPr id="36" name="Gerade Verbindung 35"/>
          <p:cNvCxnSpPr>
            <a:stCxn id="22" idx="3"/>
            <a:endCxn id="21" idx="1"/>
          </p:cNvCxnSpPr>
          <p:nvPr/>
        </p:nvCxnSpPr>
        <p:spPr>
          <a:xfrm flipV="1">
            <a:off x="3578012" y="4613187"/>
            <a:ext cx="754388" cy="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C4D07D8-E814-A540-8EA9-73B106C4795C}"/>
              </a:ext>
            </a:extLst>
          </p:cNvPr>
          <p:cNvGrpSpPr/>
          <p:nvPr/>
        </p:nvGrpSpPr>
        <p:grpSpPr>
          <a:xfrm>
            <a:off x="6217711" y="4051021"/>
            <a:ext cx="1705848" cy="1836861"/>
            <a:chOff x="6217711" y="4051021"/>
            <a:chExt cx="1705848" cy="1836861"/>
          </a:xfrm>
        </p:grpSpPr>
        <p:sp>
          <p:nvSpPr>
            <p:cNvPr id="32" name="Textfeld 31"/>
            <p:cNvSpPr txBox="1"/>
            <p:nvPr/>
          </p:nvSpPr>
          <p:spPr>
            <a:xfrm>
              <a:off x="6217711" y="5186153"/>
              <a:ext cx="1705848" cy="701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Arzt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dirty="0" err="1">
                  <a:solidFill>
                    <a:srgbClr val="000000"/>
                  </a:solidFill>
                </a:rPr>
                <a:t>verschreibt</a:t>
              </a:r>
              <a:endParaRPr lang="fr-CH" sz="1200" b="1" dirty="0">
                <a:solidFill>
                  <a:srgbClr val="000000"/>
                </a:solidFill>
              </a:endParaRP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um</a:t>
              </a:r>
              <a:r>
                <a:rPr lang="fr-CH" sz="1200" b="1" dirty="0">
                  <a:solidFill>
                    <a:srgbClr val="000000"/>
                  </a:solidFill>
                </a:rPr>
                <a:t> den </a:t>
              </a:r>
              <a:r>
                <a:rPr lang="fr-CH" sz="1200" b="1" dirty="0" err="1">
                  <a:solidFill>
                    <a:srgbClr val="000000"/>
                  </a:solidFill>
                </a:rPr>
                <a:t>Patienten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>
                <a:lnSpc>
                  <a:spcPct val="110000"/>
                </a:lnSpc>
              </a:pPr>
              <a:r>
                <a:rPr lang="fr-CH" sz="1200" b="1" dirty="0" err="1">
                  <a:solidFill>
                    <a:srgbClr val="000000"/>
                  </a:solidFill>
                </a:rPr>
                <a:t>nicht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dirty="0" err="1">
                  <a:solidFill>
                    <a:srgbClr val="000000"/>
                  </a:solidFill>
                </a:rPr>
                <a:t>zu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i="1" dirty="0" err="1">
                  <a:solidFill>
                    <a:srgbClr val="000000"/>
                  </a:solidFill>
                </a:rPr>
                <a:t>verlieren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34" name="Bild 3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4285" y="4051021"/>
              <a:ext cx="1207792" cy="1064621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cxnSp>
        <p:nvCxnSpPr>
          <p:cNvPr id="38" name="Gerade Verbindung 37"/>
          <p:cNvCxnSpPr/>
          <p:nvPr/>
        </p:nvCxnSpPr>
        <p:spPr>
          <a:xfrm flipV="1">
            <a:off x="5539109" y="4612313"/>
            <a:ext cx="915176" cy="174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5589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293726" y="362178"/>
            <a:ext cx="6758581" cy="138499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pPr algn="ctr"/>
            <a:r>
              <a:rPr lang="fr-FR" dirty="0" err="1"/>
              <a:t>Benzodiazepin-Entzug</a:t>
            </a:r>
            <a:endParaRPr lang="fr-FR" dirty="0"/>
          </a:p>
          <a:p>
            <a:pPr algn="ctr"/>
            <a:r>
              <a:rPr lang="fr-FR" sz="3600" dirty="0"/>
              <a:t>Substitution - </a:t>
            </a:r>
            <a:r>
              <a:rPr lang="fr-FR" sz="3600" dirty="0" err="1"/>
              <a:t>Reduktion</a:t>
            </a:r>
            <a:endParaRPr lang="fr-FR" sz="3600" dirty="0"/>
          </a:p>
        </p:txBody>
      </p:sp>
      <p:sp>
        <p:nvSpPr>
          <p:cNvPr id="6" name="Rechteck 5"/>
          <p:cNvSpPr/>
          <p:nvPr/>
        </p:nvSpPr>
        <p:spPr>
          <a:xfrm>
            <a:off x="1525801" y="2322695"/>
            <a:ext cx="2563600" cy="738662"/>
          </a:xfrm>
          <a:prstGeom prst="rect">
            <a:avLst/>
          </a:prstGeom>
          <a:solidFill>
            <a:srgbClr val="57612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spcAft>
                <a:spcPts val="600"/>
              </a:spcAft>
            </a:pPr>
            <a:r>
              <a:rPr lang="fr-CH" sz="1600" dirty="0" err="1">
                <a:solidFill>
                  <a:srgbClr val="FFFFFF"/>
                </a:solidFill>
              </a:rPr>
              <a:t>Benzodiazepin</a:t>
            </a:r>
            <a:endParaRPr lang="fr-CH" sz="1600" dirty="0">
              <a:solidFill>
                <a:srgbClr val="FFFFFF"/>
              </a:solidFill>
            </a:endParaRPr>
          </a:p>
          <a:p>
            <a:pPr algn="ctr" rtl="0" latinLnBrk="1" hangingPunct="0">
              <a:spcAft>
                <a:spcPts val="600"/>
              </a:spcAft>
            </a:pPr>
            <a:r>
              <a:rPr lang="fr-CH" sz="1600" i="1" dirty="0" err="1">
                <a:solidFill>
                  <a:srgbClr val="FFFFFF"/>
                </a:solidFill>
              </a:rPr>
              <a:t>kurze</a:t>
            </a:r>
            <a:r>
              <a:rPr lang="fr-CH" sz="1600" i="1" dirty="0">
                <a:solidFill>
                  <a:srgbClr val="FFFFFF"/>
                </a:solidFill>
              </a:rPr>
              <a:t> </a:t>
            </a:r>
            <a:r>
              <a:rPr lang="fr-CH" sz="1600" i="1" dirty="0" err="1">
                <a:solidFill>
                  <a:srgbClr val="FFFFFF"/>
                </a:solidFill>
              </a:rPr>
              <a:t>Halbwertszeit</a:t>
            </a:r>
            <a:endParaRPr lang="fr-CH" sz="1600" i="1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54801" y="2840365"/>
            <a:ext cx="2563600" cy="738662"/>
          </a:xfrm>
          <a:prstGeom prst="rect">
            <a:avLst/>
          </a:prstGeom>
          <a:solidFill>
            <a:srgbClr val="57612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spcAft>
                <a:spcPts val="600"/>
              </a:spcAft>
            </a:pPr>
            <a:r>
              <a:rPr lang="fr-CH" sz="1600" dirty="0" err="1">
                <a:solidFill>
                  <a:srgbClr val="FFFFFF"/>
                </a:solidFill>
              </a:rPr>
              <a:t>Benzodiazepin</a:t>
            </a:r>
            <a:endParaRPr lang="fr-CH" sz="1600" dirty="0">
              <a:solidFill>
                <a:srgbClr val="FFFFFF"/>
              </a:solidFill>
            </a:endParaRPr>
          </a:p>
          <a:p>
            <a:pPr algn="ctr" rtl="0" latinLnBrk="1" hangingPunct="0">
              <a:spcAft>
                <a:spcPts val="600"/>
              </a:spcAft>
            </a:pPr>
            <a:r>
              <a:rPr lang="fr-CH" sz="1600" i="1" dirty="0">
                <a:solidFill>
                  <a:srgbClr val="FFFFFF"/>
                </a:solidFill>
              </a:rPr>
              <a:t>lange </a:t>
            </a:r>
            <a:r>
              <a:rPr lang="fr-CH" sz="1600" i="1" dirty="0" err="1">
                <a:solidFill>
                  <a:srgbClr val="FFFFFF"/>
                </a:solidFill>
              </a:rPr>
              <a:t>Halbwertszeit</a:t>
            </a:r>
            <a:endParaRPr lang="fr-CH" sz="1600" i="1" dirty="0">
              <a:solidFill>
                <a:srgbClr val="FFFFFF"/>
              </a:solidFill>
            </a:endParaRPr>
          </a:p>
        </p:txBody>
      </p:sp>
      <p:cxnSp>
        <p:nvCxnSpPr>
          <p:cNvPr id="3" name="Gerade Verbindung mit Pfeil 2"/>
          <p:cNvCxnSpPr>
            <a:stCxn id="6" idx="3"/>
            <a:endCxn id="7" idx="1"/>
          </p:cNvCxnSpPr>
          <p:nvPr/>
        </p:nvCxnSpPr>
        <p:spPr>
          <a:xfrm>
            <a:off x="4089401" y="2692026"/>
            <a:ext cx="865400" cy="517670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hteck 4"/>
          <p:cNvSpPr/>
          <p:nvPr/>
        </p:nvSpPr>
        <p:spPr>
          <a:xfrm>
            <a:off x="5054602" y="2271101"/>
            <a:ext cx="2661192" cy="51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ct val="0"/>
              </a:spcBef>
              <a:buClr>
                <a:srgbClr val="C566AB"/>
              </a:buClr>
              <a:buSzPct val="70000"/>
              <a:buFont typeface="Arial"/>
              <a:buChar char="•"/>
            </a:pPr>
            <a:r>
              <a:rPr lang="fr-CH" sz="1200" dirty="0">
                <a:latin typeface="Univers" charset="0"/>
                <a:sym typeface="Wingdings 3" charset="0"/>
              </a:rPr>
              <a:t> </a:t>
            </a:r>
            <a:r>
              <a:rPr lang="fr-CH" sz="1200" dirty="0" err="1">
                <a:latin typeface="Univers" charset="0"/>
                <a:sym typeface="Wingdings 3" charset="0"/>
              </a:rPr>
              <a:t>Konfort</a:t>
            </a:r>
            <a:endParaRPr lang="fr-CH" sz="1200" dirty="0">
              <a:latin typeface="Univers" charset="0"/>
              <a:sym typeface="Wingdings 3" charset="0"/>
            </a:endParaRPr>
          </a:p>
          <a:p>
            <a:pPr marL="177800" indent="-177800">
              <a:lnSpc>
                <a:spcPct val="120000"/>
              </a:lnSpc>
              <a:spcBef>
                <a:spcPct val="0"/>
              </a:spcBef>
              <a:buClr>
                <a:srgbClr val="C566AB"/>
              </a:buClr>
              <a:buSzPct val="70000"/>
              <a:buFont typeface="Arial"/>
              <a:buChar char="•"/>
            </a:pPr>
            <a:r>
              <a:rPr lang="fr-CH" sz="1200" dirty="0">
                <a:latin typeface="Univers" charset="0"/>
                <a:sym typeface="Wingdings 3" charset="0"/>
              </a:rPr>
              <a:t> chance </a:t>
            </a:r>
            <a:r>
              <a:rPr lang="fr-CH" sz="1200" dirty="0" err="1">
                <a:latin typeface="Univers" charset="0"/>
                <a:sym typeface="Wingdings 3" charset="0"/>
              </a:rPr>
              <a:t>vollständiger</a:t>
            </a:r>
            <a:r>
              <a:rPr lang="fr-CH" sz="1200" dirty="0">
                <a:latin typeface="Univers" charset="0"/>
                <a:sym typeface="Wingdings 3" charset="0"/>
              </a:rPr>
              <a:t> </a:t>
            </a:r>
            <a:r>
              <a:rPr lang="fr-CH" sz="1200" dirty="0" err="1">
                <a:latin typeface="Univers" charset="0"/>
                <a:sym typeface="Wingdings 3" charset="0"/>
              </a:rPr>
              <a:t>Entzug</a:t>
            </a:r>
            <a:endParaRPr lang="fr-CH" sz="1200" dirty="0">
              <a:latin typeface="Univers" charset="0"/>
              <a:sym typeface="Wingdings 3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25801" y="3358035"/>
            <a:ext cx="2563600" cy="738662"/>
          </a:xfrm>
          <a:prstGeom prst="rect">
            <a:avLst/>
          </a:prstGeom>
          <a:solidFill>
            <a:srgbClr val="57612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spcAft>
                <a:spcPts val="600"/>
              </a:spcAft>
            </a:pPr>
            <a:r>
              <a:rPr lang="fr-CH" sz="1600" dirty="0" err="1">
                <a:solidFill>
                  <a:srgbClr val="FFFFFF"/>
                </a:solidFill>
              </a:rPr>
              <a:t>Mehrere</a:t>
            </a:r>
            <a:endParaRPr lang="fr-CH" sz="1600" dirty="0">
              <a:solidFill>
                <a:srgbClr val="FFFFFF"/>
              </a:solidFill>
            </a:endParaRPr>
          </a:p>
          <a:p>
            <a:pPr algn="ctr" rtl="0" latinLnBrk="1" hangingPunct="0">
              <a:spcAft>
                <a:spcPts val="600"/>
              </a:spcAft>
            </a:pPr>
            <a:r>
              <a:rPr lang="fr-CH" sz="1600" dirty="0" err="1">
                <a:solidFill>
                  <a:srgbClr val="FFFFFF"/>
                </a:solidFill>
              </a:rPr>
              <a:t>Benzodiazepine</a:t>
            </a:r>
            <a:endParaRPr lang="fr-CH" sz="1600" dirty="0">
              <a:solidFill>
                <a:srgbClr val="FFFFFF"/>
              </a:solidFill>
            </a:endParaRPr>
          </a:p>
        </p:txBody>
      </p:sp>
      <p:cxnSp>
        <p:nvCxnSpPr>
          <p:cNvPr id="10" name="Gerade Verbindung 9"/>
          <p:cNvCxnSpPr>
            <a:stCxn id="13" idx="3"/>
            <a:endCxn id="7" idx="1"/>
          </p:cNvCxnSpPr>
          <p:nvPr/>
        </p:nvCxnSpPr>
        <p:spPr>
          <a:xfrm flipV="1">
            <a:off x="4089401" y="3209696"/>
            <a:ext cx="865400" cy="51767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" name="Gruppierung 16"/>
          <p:cNvGrpSpPr/>
          <p:nvPr/>
        </p:nvGrpSpPr>
        <p:grpSpPr>
          <a:xfrm>
            <a:off x="4673017" y="3579027"/>
            <a:ext cx="3127168" cy="1430720"/>
            <a:chOff x="4673017" y="3579027"/>
            <a:chExt cx="3127168" cy="1430720"/>
          </a:xfrm>
        </p:grpSpPr>
        <p:sp>
          <p:nvSpPr>
            <p:cNvPr id="12" name="Rechteck 11"/>
            <p:cNvSpPr/>
            <p:nvPr/>
          </p:nvSpPr>
          <p:spPr>
            <a:xfrm>
              <a:off x="4673017" y="4334690"/>
              <a:ext cx="3127168" cy="675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C566AB"/>
                </a:buClr>
                <a:buSzPct val="70000"/>
              </a:pPr>
              <a:r>
                <a:rPr lang="fr-CH" sz="1600" dirty="0" err="1">
                  <a:latin typeface="Univers" charset="0"/>
                </a:rPr>
                <a:t>Schrittweise</a:t>
              </a:r>
              <a:r>
                <a:rPr lang="fr-CH" sz="1600" dirty="0">
                  <a:latin typeface="Univers" charset="0"/>
                </a:rPr>
                <a:t> </a:t>
              </a:r>
              <a:r>
                <a:rPr lang="fr-CH" sz="1600" dirty="0">
                  <a:latin typeface="Univers" charset="0"/>
                  <a:sym typeface="Wingdings 3" charset="0"/>
                </a:rPr>
                <a:t></a:t>
              </a:r>
              <a:r>
                <a:rPr lang="fr-CH" sz="1600" dirty="0">
                  <a:latin typeface="Univers" charset="0"/>
                </a:rPr>
                <a:t> in </a:t>
              </a:r>
              <a:r>
                <a:rPr lang="fr-CH" sz="1600" dirty="0" err="1">
                  <a:latin typeface="Univers" charset="0"/>
                </a:rPr>
                <a:t>Schritten</a:t>
              </a:r>
              <a:r>
                <a:rPr lang="fr-CH" sz="1600" dirty="0">
                  <a:latin typeface="Univers" charset="0"/>
                </a:rPr>
                <a:t> </a:t>
              </a:r>
              <a:r>
                <a:rPr lang="fr-CH" sz="1600" dirty="0" err="1">
                  <a:latin typeface="Univers" charset="0"/>
                </a:rPr>
                <a:t>von</a:t>
              </a:r>
              <a:r>
                <a:rPr lang="fr-CH" sz="1600" dirty="0">
                  <a:latin typeface="Univers" charset="0"/>
                </a:rPr>
                <a:t> 10% </a:t>
              </a:r>
              <a:r>
                <a:rPr lang="fr-CH" sz="1600" dirty="0" err="1">
                  <a:latin typeface="Univers" charset="0"/>
                </a:rPr>
                <a:t>alle</a:t>
              </a:r>
              <a:r>
                <a:rPr lang="fr-CH" sz="1600" dirty="0">
                  <a:latin typeface="Univers" charset="0"/>
                </a:rPr>
                <a:t> 2 bis 4 </a:t>
              </a:r>
              <a:r>
                <a:rPr lang="fr-CH" sz="1600" dirty="0" err="1">
                  <a:latin typeface="Univers" charset="0"/>
                </a:rPr>
                <a:t>Wochen</a:t>
              </a:r>
              <a:endParaRPr lang="fr-CH" sz="1600" dirty="0">
                <a:latin typeface="Univers" charset="0"/>
              </a:endParaRPr>
            </a:p>
          </p:txBody>
        </p:sp>
        <p:cxnSp>
          <p:nvCxnSpPr>
            <p:cNvPr id="15" name="Gerade Verbindung 14"/>
            <p:cNvCxnSpPr>
              <a:stCxn id="7" idx="2"/>
              <a:endCxn id="12" idx="0"/>
            </p:cNvCxnSpPr>
            <p:nvPr/>
          </p:nvCxnSpPr>
          <p:spPr>
            <a:xfrm>
              <a:off x="6236601" y="3579027"/>
              <a:ext cx="0" cy="75566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2238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build="p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64988"/>
              </p:ext>
            </p:extLst>
          </p:nvPr>
        </p:nvGraphicFramePr>
        <p:xfrm>
          <a:off x="1524000" y="1625600"/>
          <a:ext cx="6096000" cy="370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Diazepam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Valium®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10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Alprazolam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Xanax®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1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 err="1"/>
                        <a:t>Bromazepam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Lexotanil®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6-12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 err="1"/>
                        <a:t>Clonazepam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Rivotril®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1-2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 err="1"/>
                        <a:t>Clorazepat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Tranxilium®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15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 err="1"/>
                        <a:t>Flunitrazepam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Rohypnol®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2-4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 err="1"/>
                        <a:t>Flurazepam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Dalmadorm®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15-30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 err="1"/>
                        <a:t>Lorazepam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Temesta®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 err="1"/>
                        <a:t>Oxazepam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Seresta®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30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Triazolam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Halcion®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0.5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21069" y="388203"/>
            <a:ext cx="4119337" cy="83099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pPr algn="ctr"/>
            <a:r>
              <a:rPr lang="fr-FR" dirty="0" err="1"/>
              <a:t>Äquivalenzen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82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9138"/>
            <a:ext cx="7488237" cy="321735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0"/>
              </a:spcBef>
              <a:buClr>
                <a:srgbClr val="C566AB"/>
              </a:buClr>
              <a:buSzPct val="70000"/>
              <a:buFont typeface="Arial"/>
              <a:buChar char="•"/>
            </a:pPr>
            <a:r>
              <a:rPr lang="fr-CH" sz="2100" dirty="0" err="1">
                <a:latin typeface="Univers" charset="0"/>
                <a:sym typeface="Wingdings 3" charset="0"/>
              </a:rPr>
              <a:t>Nur</a:t>
            </a:r>
            <a:r>
              <a:rPr lang="fr-CH" sz="2100" dirty="0">
                <a:latin typeface="Univers" charset="0"/>
                <a:sym typeface="Wingdings 3" charset="0"/>
              </a:rPr>
              <a:t> in </a:t>
            </a:r>
            <a:r>
              <a:rPr lang="fr-CH" sz="2100" dirty="0" err="1">
                <a:latin typeface="Univers" charset="0"/>
                <a:sym typeface="Wingdings 3" charset="0"/>
              </a:rPr>
              <a:t>Situationen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anzuwenden</a:t>
            </a:r>
            <a:r>
              <a:rPr lang="fr-CH" sz="2100" dirty="0">
                <a:latin typeface="Univers" charset="0"/>
                <a:sym typeface="Wingdings 3" charset="0"/>
              </a:rPr>
              <a:t>, in </a:t>
            </a:r>
            <a:r>
              <a:rPr lang="fr-CH" sz="2100" dirty="0" err="1">
                <a:latin typeface="Univers" charset="0"/>
                <a:sym typeface="Wingdings 3" charset="0"/>
              </a:rPr>
              <a:t>denen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eine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Kontraindikation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gegen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Benzos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besteht</a:t>
            </a:r>
            <a:endParaRPr lang="fr-CH" sz="2100" dirty="0">
              <a:latin typeface="Univers" charset="0"/>
              <a:sym typeface="Wingdings 3" charset="0"/>
            </a:endParaRP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buClr>
                <a:srgbClr val="C566AB"/>
              </a:buClr>
              <a:buSzPct val="70000"/>
              <a:buFont typeface="Arial"/>
              <a:buChar char="•"/>
            </a:pPr>
            <a:r>
              <a:rPr lang="fr-CH" sz="2100" dirty="0" err="1">
                <a:latin typeface="Univers" charset="0"/>
                <a:sym typeface="Wingdings 3" charset="0"/>
              </a:rPr>
              <a:t>Eher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stationär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durchführen</a:t>
            </a:r>
            <a:endParaRPr lang="fr-CH" sz="2100" dirty="0">
              <a:latin typeface="Univers" charset="0"/>
              <a:sym typeface="Wingdings 3" charset="0"/>
            </a:endParaRPr>
          </a:p>
          <a:p>
            <a:pPr marL="342900" indent="-342900" eaLnBrk="1" hangingPunct="1">
              <a:lnSpc>
                <a:spcPct val="140000"/>
              </a:lnSpc>
              <a:spcBef>
                <a:spcPct val="0"/>
              </a:spcBef>
              <a:buClr>
                <a:srgbClr val="C566AB"/>
              </a:buClr>
              <a:buSzPct val="70000"/>
              <a:buFont typeface="Arial"/>
              <a:buChar char="•"/>
            </a:pPr>
            <a:endParaRPr lang="fr-CH" sz="2100" dirty="0">
              <a:latin typeface="Univers" charset="0"/>
              <a:sym typeface="Wingdings 3" charset="0"/>
            </a:endParaRP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buClr>
                <a:srgbClr val="C566AB"/>
              </a:buClr>
              <a:buSzPct val="70000"/>
              <a:buFont typeface="Arial"/>
              <a:buChar char="•"/>
            </a:pPr>
            <a:r>
              <a:rPr lang="fr-CH" sz="2100" dirty="0" err="1">
                <a:latin typeface="Univers" charset="0"/>
                <a:sym typeface="Wingdings 3" charset="0"/>
              </a:rPr>
              <a:t>Carbamazepin</a:t>
            </a:r>
            <a:r>
              <a:rPr lang="fr-CH" sz="2100" dirty="0">
                <a:latin typeface="Univers" charset="0"/>
                <a:sym typeface="Wingdings 3" charset="0"/>
              </a:rPr>
              <a:t>, </a:t>
            </a:r>
            <a:r>
              <a:rPr lang="fr-CH" sz="2100" dirty="0" err="1">
                <a:latin typeface="Univers" charset="0"/>
                <a:sym typeface="Wingdings 3" charset="0"/>
              </a:rPr>
              <a:t>Valproat</a:t>
            </a:r>
            <a:r>
              <a:rPr lang="fr-CH" sz="2100" dirty="0">
                <a:latin typeface="Univers" charset="0"/>
                <a:sym typeface="Wingdings 3" charset="0"/>
              </a:rPr>
              <a:t>, </a:t>
            </a:r>
            <a:r>
              <a:rPr lang="fr-CH" sz="2100" dirty="0" err="1">
                <a:latin typeface="Univers" charset="0"/>
                <a:sym typeface="Wingdings 3" charset="0"/>
              </a:rPr>
              <a:t>Trazodon</a:t>
            </a:r>
            <a:r>
              <a:rPr lang="fr-CH" sz="2100" dirty="0">
                <a:latin typeface="Univers" charset="0"/>
                <a:sym typeface="Wingdings 3" charset="0"/>
              </a:rPr>
              <a:t>, </a:t>
            </a:r>
            <a:r>
              <a:rPr lang="fr-CH" sz="2100" dirty="0" err="1">
                <a:latin typeface="Univers" charset="0"/>
                <a:sym typeface="Wingdings 3" charset="0"/>
              </a:rPr>
              <a:t>Imipramin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können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Wahrscheinlichkeit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erfolgreiche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Absetzprozedur</a:t>
            </a:r>
            <a:r>
              <a:rPr lang="fr-CH" sz="2100" dirty="0">
                <a:latin typeface="Univers" charset="0"/>
                <a:sym typeface="Wingdings 3" charset="0"/>
              </a:rPr>
              <a:t> , aber </a:t>
            </a:r>
            <a:r>
              <a:rPr lang="fr-CH" sz="2100" dirty="0" err="1">
                <a:latin typeface="Univers" charset="0"/>
                <a:sym typeface="Wingdings 3" charset="0"/>
              </a:rPr>
              <a:t>nicht</a:t>
            </a:r>
            <a:r>
              <a:rPr lang="fr-CH" sz="2100" dirty="0">
                <a:latin typeface="Univers" charset="0"/>
                <a:sym typeface="Wingdings 3" charset="0"/>
              </a:rPr>
              <a:t> </a:t>
            </a:r>
            <a:r>
              <a:rPr lang="fr-CH" sz="2100" dirty="0" err="1">
                <a:latin typeface="Univers" charset="0"/>
                <a:sym typeface="Wingdings 3" charset="0"/>
              </a:rPr>
              <a:t>Schweregrad</a:t>
            </a:r>
            <a:r>
              <a:rPr lang="fr-CH" sz="2100" dirty="0">
                <a:latin typeface="Univers" charset="0"/>
                <a:sym typeface="Wingdings 3" charset="0"/>
              </a:rPr>
              <a:t> des </a:t>
            </a:r>
            <a:r>
              <a:rPr lang="fr-CH" sz="2100" dirty="0" err="1">
                <a:latin typeface="Univers" charset="0"/>
                <a:sym typeface="Wingdings 3" charset="0"/>
              </a:rPr>
              <a:t>Entzugs</a:t>
            </a:r>
            <a:r>
              <a:rPr lang="fr-CH" sz="2100" dirty="0">
                <a:latin typeface="Univers" charset="0"/>
                <a:sym typeface="Wingdings 3" charset="0"/>
              </a:rPr>
              <a:t>!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138288" y="133089"/>
            <a:ext cx="6758580" cy="1569660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dirty="0" err="1"/>
              <a:t>Abrupter</a:t>
            </a:r>
            <a:r>
              <a:rPr lang="fr-FR" dirty="0"/>
              <a:t> </a:t>
            </a:r>
          </a:p>
          <a:p>
            <a:r>
              <a:rPr lang="fr-FR" dirty="0" err="1"/>
              <a:t>Benzodiazepin-Entzug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00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8" name="Text Box 6"/>
          <p:cNvSpPr txBox="1">
            <a:spLocks noChangeArrowheads="1"/>
          </p:cNvSpPr>
          <p:nvPr/>
        </p:nvSpPr>
        <p:spPr bwMode="auto">
          <a:xfrm>
            <a:off x="638112" y="269875"/>
            <a:ext cx="7859845" cy="1323439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CH"/>
              <a:t>Alkoholentzug</a:t>
            </a:r>
          </a:p>
          <a:p>
            <a:r>
              <a:rPr lang="de-CH" sz="3200" b="0"/>
              <a:t>Prävention der Wernicke-Enzephalopathie</a:t>
            </a:r>
          </a:p>
        </p:txBody>
      </p:sp>
      <p:grpSp>
        <p:nvGrpSpPr>
          <p:cNvPr id="16" name="Gruppierung 15"/>
          <p:cNvGrpSpPr/>
          <p:nvPr/>
        </p:nvGrpSpPr>
        <p:grpSpPr>
          <a:xfrm>
            <a:off x="4442373" y="2177537"/>
            <a:ext cx="4273788" cy="1162402"/>
            <a:chOff x="4442373" y="2177537"/>
            <a:chExt cx="4273788" cy="1162402"/>
          </a:xfrm>
        </p:grpSpPr>
        <p:sp>
          <p:nvSpPr>
            <p:cNvPr id="7" name="Rechteck 6"/>
            <p:cNvSpPr/>
            <p:nvPr/>
          </p:nvSpPr>
          <p:spPr>
            <a:xfrm>
              <a:off x="5721292" y="2177537"/>
              <a:ext cx="299486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 latinLnBrk="1" hangingPunct="0"/>
              <a:r>
                <a:rPr lang="de-CH" sz="1600" b="1">
                  <a:solidFill>
                    <a:srgbClr val="000000"/>
                  </a:solidFill>
                </a:rPr>
                <a:t>Guter Ernährungszustand:</a:t>
              </a:r>
            </a:p>
            <a:p>
              <a:pPr algn="ctr" rtl="0" latinLnBrk="1" hangingPunct="0"/>
              <a:endParaRPr lang="de-CH" sz="160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de-CH" sz="1600">
                  <a:solidFill>
                    <a:srgbClr val="000000"/>
                  </a:solidFill>
                </a:rPr>
                <a:t>3 x 100 mg / Tag </a:t>
              </a:r>
            </a:p>
            <a:p>
              <a:pPr algn="ctr" rtl="0" latinLnBrk="1" hangingPunct="0"/>
              <a:r>
                <a:rPr lang="de-CH" sz="1600">
                  <a:solidFill>
                    <a:srgbClr val="000000"/>
                  </a:solidFill>
                </a:rPr>
                <a:t>für 7-14 Tage</a:t>
              </a:r>
            </a:p>
          </p:txBody>
        </p:sp>
        <p:cxnSp>
          <p:nvCxnSpPr>
            <p:cNvPr id="5" name="Gekrümmte Verbindung 4"/>
            <p:cNvCxnSpPr>
              <a:stCxn id="6" idx="0"/>
            </p:cNvCxnSpPr>
            <p:nvPr/>
          </p:nvCxnSpPr>
          <p:spPr>
            <a:xfrm rot="5400000" flipH="1" flipV="1">
              <a:off x="4917062" y="2364570"/>
              <a:ext cx="500680" cy="1450057"/>
            </a:xfrm>
            <a:prstGeom prst="curvedConnector2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uppierung 16"/>
          <p:cNvGrpSpPr/>
          <p:nvPr/>
        </p:nvGrpSpPr>
        <p:grpSpPr>
          <a:xfrm>
            <a:off x="4442374" y="3709267"/>
            <a:ext cx="4542234" cy="1209305"/>
            <a:chOff x="4442374" y="3709267"/>
            <a:chExt cx="4542234" cy="1209305"/>
          </a:xfrm>
        </p:grpSpPr>
        <p:sp>
          <p:nvSpPr>
            <p:cNvPr id="3" name="Rechteck 2"/>
            <p:cNvSpPr/>
            <p:nvPr/>
          </p:nvSpPr>
          <p:spPr>
            <a:xfrm>
              <a:off x="5662569" y="3841354"/>
              <a:ext cx="33220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 latinLnBrk="1" hangingPunct="0"/>
              <a:r>
                <a:rPr lang="de-CH" sz="1600" b="1">
                  <a:solidFill>
                    <a:srgbClr val="000000"/>
                  </a:solidFill>
                </a:rPr>
                <a:t>Schlechter Ernährungszustand:</a:t>
              </a:r>
            </a:p>
            <a:p>
              <a:pPr algn="ctr" rtl="0" latinLnBrk="1" hangingPunct="0"/>
              <a:endParaRPr lang="de-CH" sz="160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de-CH" sz="1600">
                  <a:solidFill>
                    <a:srgbClr val="000000"/>
                  </a:solidFill>
                </a:rPr>
                <a:t>100 - 200 mg / Tag</a:t>
              </a:r>
            </a:p>
            <a:p>
              <a:pPr algn="ctr" rtl="0" latinLnBrk="1" hangingPunct="0"/>
              <a:r>
                <a:rPr lang="de-CH" sz="1600">
                  <a:solidFill>
                    <a:srgbClr val="000000"/>
                  </a:solidFill>
                </a:rPr>
                <a:t>i.m. oder i.v. </a:t>
              </a:r>
              <a:r>
                <a:rPr lang="de-CH" sz="1000">
                  <a:solidFill>
                    <a:srgbClr val="000000"/>
                  </a:solidFill>
                </a:rPr>
                <a:t>(langsam!)</a:t>
              </a:r>
              <a:endParaRPr lang="de-CH" sz="1600">
                <a:solidFill>
                  <a:srgbClr val="000000"/>
                </a:solidFill>
              </a:endParaRPr>
            </a:p>
          </p:txBody>
        </p:sp>
        <p:cxnSp>
          <p:nvCxnSpPr>
            <p:cNvPr id="9" name="Gekrümmte Verbindung 8"/>
            <p:cNvCxnSpPr>
              <a:cxnSpLocks/>
              <a:stCxn id="6" idx="2"/>
              <a:endCxn id="3" idx="1"/>
            </p:cNvCxnSpPr>
            <p:nvPr/>
          </p:nvCxnSpPr>
          <p:spPr>
            <a:xfrm rot="16200000" flipH="1">
              <a:off x="4717124" y="3434517"/>
              <a:ext cx="670695" cy="1220195"/>
            </a:xfrm>
            <a:prstGeom prst="curvedConnector2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uppierung 10"/>
          <p:cNvGrpSpPr/>
          <p:nvPr/>
        </p:nvGrpSpPr>
        <p:grpSpPr>
          <a:xfrm>
            <a:off x="637761" y="2504251"/>
            <a:ext cx="909223" cy="1020352"/>
            <a:chOff x="637761" y="2504251"/>
            <a:chExt cx="909223" cy="1020352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238" y="2504251"/>
              <a:ext cx="725490" cy="288023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>
              <a:off x="637761" y="2839257"/>
              <a:ext cx="90922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050">
                  <a:latin typeface="Univers" charset="0"/>
                </a:rPr>
                <a:t>Nystagmus</a:t>
              </a:r>
              <a:endParaRPr lang="de-CH" sz="1050"/>
            </a:p>
          </p:txBody>
        </p:sp>
        <p:cxnSp>
          <p:nvCxnSpPr>
            <p:cNvPr id="1016840" name="Gerade Verbindung 1016839"/>
            <p:cNvCxnSpPr>
              <a:endCxn id="24" idx="2"/>
            </p:cNvCxnSpPr>
            <p:nvPr/>
          </p:nvCxnSpPr>
          <p:spPr>
            <a:xfrm flipH="1" flipV="1">
              <a:off x="1092373" y="3093173"/>
              <a:ext cx="326546" cy="43143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" name="Gruppierung 1"/>
          <p:cNvGrpSpPr/>
          <p:nvPr/>
        </p:nvGrpSpPr>
        <p:grpSpPr>
          <a:xfrm>
            <a:off x="593841" y="3524603"/>
            <a:ext cx="825077" cy="1345207"/>
            <a:chOff x="593841" y="3524603"/>
            <a:chExt cx="825077" cy="1345207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841" y="3665449"/>
              <a:ext cx="698065" cy="959329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662328" y="4615894"/>
              <a:ext cx="59022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050">
                  <a:latin typeface="Univers" charset="0"/>
                </a:rPr>
                <a:t>Ataxie</a:t>
              </a:r>
              <a:endParaRPr lang="de-CH" sz="1050"/>
            </a:p>
          </p:txBody>
        </p:sp>
        <p:cxnSp>
          <p:nvCxnSpPr>
            <p:cNvPr id="1016843" name="Gerade Verbindung 1016842"/>
            <p:cNvCxnSpPr/>
            <p:nvPr/>
          </p:nvCxnSpPr>
          <p:spPr>
            <a:xfrm flipH="1">
              <a:off x="1223418" y="3524603"/>
              <a:ext cx="195500" cy="329077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" name="Gruppierung 14"/>
          <p:cNvGrpSpPr/>
          <p:nvPr/>
        </p:nvGrpSpPr>
        <p:grpSpPr>
          <a:xfrm>
            <a:off x="1485890" y="3339938"/>
            <a:ext cx="4079867" cy="369330"/>
            <a:chOff x="1485890" y="3339938"/>
            <a:chExt cx="4079867" cy="369330"/>
          </a:xfrm>
        </p:grpSpPr>
        <p:sp>
          <p:nvSpPr>
            <p:cNvPr id="6" name="Textfeld 5"/>
            <p:cNvSpPr txBox="1"/>
            <p:nvPr/>
          </p:nvSpPr>
          <p:spPr>
            <a:xfrm>
              <a:off x="3318990" y="3339938"/>
              <a:ext cx="224676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de-CH" sz="1800">
                  <a:solidFill>
                    <a:srgbClr val="000000"/>
                  </a:solidFill>
                </a:rPr>
                <a:t>Thiamin (Vitamin B1)</a:t>
              </a:r>
            </a:p>
          </p:txBody>
        </p:sp>
        <p:cxnSp>
          <p:nvCxnSpPr>
            <p:cNvPr id="1016850" name="Gerade Verbindung 1016849"/>
            <p:cNvCxnSpPr>
              <a:stCxn id="6" idx="1"/>
            </p:cNvCxnSpPr>
            <p:nvPr/>
          </p:nvCxnSpPr>
          <p:spPr>
            <a:xfrm flipH="1">
              <a:off x="1485890" y="3524603"/>
              <a:ext cx="1833100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uppierung 11"/>
          <p:cNvGrpSpPr/>
          <p:nvPr/>
        </p:nvGrpSpPr>
        <p:grpSpPr>
          <a:xfrm>
            <a:off x="1418918" y="2316074"/>
            <a:ext cx="1293994" cy="1208531"/>
            <a:chOff x="1418918" y="2316074"/>
            <a:chExt cx="1293994" cy="1208531"/>
          </a:xfrm>
        </p:grpSpPr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1420" y="2316074"/>
              <a:ext cx="316889" cy="476200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1766819" y="2839257"/>
              <a:ext cx="94609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050">
                  <a:latin typeface="Univers" charset="0"/>
                </a:rPr>
                <a:t>Gedächtnis-</a:t>
              </a:r>
            </a:p>
            <a:p>
              <a:pPr algn="ctr"/>
              <a:r>
                <a:rPr lang="de-CH" sz="1050">
                  <a:latin typeface="Univers" charset="0"/>
                </a:rPr>
                <a:t>störungen</a:t>
              </a:r>
              <a:endParaRPr lang="de-CH" sz="1050"/>
            </a:p>
          </p:txBody>
        </p:sp>
        <p:cxnSp>
          <p:nvCxnSpPr>
            <p:cNvPr id="1016852" name="Gerade Verbindung 1016851"/>
            <p:cNvCxnSpPr>
              <a:endCxn id="25" idx="1"/>
            </p:cNvCxnSpPr>
            <p:nvPr/>
          </p:nvCxnSpPr>
          <p:spPr>
            <a:xfrm flipV="1">
              <a:off x="1418918" y="3047006"/>
              <a:ext cx="347901" cy="47759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" name="Gruppierung 12"/>
          <p:cNvGrpSpPr/>
          <p:nvPr/>
        </p:nvGrpSpPr>
        <p:grpSpPr>
          <a:xfrm>
            <a:off x="1418918" y="3524603"/>
            <a:ext cx="1457903" cy="1100175"/>
            <a:chOff x="1418918" y="3524603"/>
            <a:chExt cx="1457903" cy="1100175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9983" y="3853680"/>
              <a:ext cx="491473" cy="536786"/>
            </a:xfrm>
            <a:prstGeom prst="rect">
              <a:avLst/>
            </a:prstGeom>
          </p:spPr>
        </p:pic>
        <p:sp>
          <p:nvSpPr>
            <p:cNvPr id="23" name="Rechteck 22"/>
            <p:cNvSpPr/>
            <p:nvPr/>
          </p:nvSpPr>
          <p:spPr>
            <a:xfrm>
              <a:off x="1589289" y="4370862"/>
              <a:ext cx="12875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050">
                  <a:latin typeface="Univers" charset="0"/>
                </a:rPr>
                <a:t>Ophthalmoplegie</a:t>
              </a:r>
              <a:endParaRPr lang="de-CH" sz="1050"/>
            </a:p>
          </p:txBody>
        </p:sp>
        <p:cxnSp>
          <p:nvCxnSpPr>
            <p:cNvPr id="1016854" name="Gerade Verbindung 1016853"/>
            <p:cNvCxnSpPr>
              <a:endCxn id="8" idx="1"/>
            </p:cNvCxnSpPr>
            <p:nvPr/>
          </p:nvCxnSpPr>
          <p:spPr>
            <a:xfrm>
              <a:off x="1418918" y="3524603"/>
              <a:ext cx="511065" cy="59747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48979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8" name="Text Box 6"/>
          <p:cNvSpPr txBox="1">
            <a:spLocks noChangeArrowheads="1"/>
          </p:cNvSpPr>
          <p:nvPr/>
        </p:nvSpPr>
        <p:spPr bwMode="auto">
          <a:xfrm>
            <a:off x="2352519" y="269875"/>
            <a:ext cx="4431020" cy="1261884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dirty="0" err="1"/>
              <a:t>Alkoholentzug</a:t>
            </a:r>
            <a:endParaRPr lang="fr-FR" dirty="0"/>
          </a:p>
          <a:p>
            <a:r>
              <a:rPr lang="fr-FR" sz="2800" b="0" dirty="0"/>
              <a:t>CIWA-Ar-</a:t>
            </a:r>
            <a:r>
              <a:rPr lang="fr-FR" sz="2800" b="0" dirty="0" err="1"/>
              <a:t>Methode</a:t>
            </a:r>
            <a:endParaRPr lang="fr-FR" sz="2800" b="0" dirty="0"/>
          </a:p>
        </p:txBody>
      </p:sp>
      <p:sp>
        <p:nvSpPr>
          <p:cNvPr id="2" name="Rechteck 1"/>
          <p:cNvSpPr/>
          <p:nvPr/>
        </p:nvSpPr>
        <p:spPr>
          <a:xfrm>
            <a:off x="2862189" y="1758335"/>
            <a:ext cx="3411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1800" b="1" dirty="0">
                <a:solidFill>
                  <a:srgbClr val="000000"/>
                </a:solidFill>
              </a:rPr>
              <a:t>CIWA-Ar 4- </a:t>
            </a:r>
            <a:r>
              <a:rPr lang="fr-FR" sz="1800" b="1">
                <a:solidFill>
                  <a:srgbClr val="000000"/>
                </a:solidFill>
              </a:rPr>
              <a:t>bis </a:t>
            </a:r>
            <a:r>
              <a:rPr lang="fr-FR" sz="1800" b="1" dirty="0">
                <a:solidFill>
                  <a:srgbClr val="000000"/>
                </a:solidFill>
              </a:rPr>
              <a:t>6-mal </a:t>
            </a:r>
            <a:r>
              <a:rPr lang="fr-FR" sz="1800" b="1">
                <a:solidFill>
                  <a:srgbClr val="000000"/>
                </a:solidFill>
              </a:rPr>
              <a:t>täglich</a:t>
            </a:r>
            <a:endParaRPr lang="fr-FR" sz="1800" b="1" dirty="0">
              <a:solidFill>
                <a:srgbClr val="000000"/>
              </a:solidFill>
            </a:endParaRPr>
          </a:p>
        </p:txBody>
      </p:sp>
      <p:grpSp>
        <p:nvGrpSpPr>
          <p:cNvPr id="28" name="Gruppierung 27"/>
          <p:cNvGrpSpPr/>
          <p:nvPr/>
        </p:nvGrpSpPr>
        <p:grpSpPr>
          <a:xfrm>
            <a:off x="4493323" y="2127665"/>
            <a:ext cx="149417" cy="690151"/>
            <a:chOff x="4493323" y="2127665"/>
            <a:chExt cx="149417" cy="690151"/>
          </a:xfrm>
        </p:grpSpPr>
        <p:sp>
          <p:nvSpPr>
            <p:cNvPr id="3" name="Raute 2"/>
            <p:cNvSpPr/>
            <p:nvPr/>
          </p:nvSpPr>
          <p:spPr>
            <a:xfrm>
              <a:off x="4493323" y="2668391"/>
              <a:ext cx="149417" cy="149425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" name="Gerade Verbindung 4"/>
            <p:cNvCxnSpPr>
              <a:stCxn id="2" idx="2"/>
              <a:endCxn id="3" idx="0"/>
            </p:cNvCxnSpPr>
            <p:nvPr/>
          </p:nvCxnSpPr>
          <p:spPr>
            <a:xfrm>
              <a:off x="4568032" y="2127665"/>
              <a:ext cx="0" cy="54072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 type="none"/>
              <a:tailEnd type="non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9" name="Gruppierung 28"/>
          <p:cNvGrpSpPr/>
          <p:nvPr/>
        </p:nvGrpSpPr>
        <p:grpSpPr>
          <a:xfrm>
            <a:off x="758399" y="2431302"/>
            <a:ext cx="3734924" cy="496467"/>
            <a:chOff x="758399" y="2431302"/>
            <a:chExt cx="3734924" cy="496467"/>
          </a:xfrm>
        </p:grpSpPr>
        <p:sp>
          <p:nvSpPr>
            <p:cNvPr id="8" name="Rechteck 7"/>
            <p:cNvSpPr/>
            <p:nvPr/>
          </p:nvSpPr>
          <p:spPr>
            <a:xfrm>
              <a:off x="758399" y="2558437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dirty="0" err="1">
                  <a:latin typeface="Univers" charset="0"/>
                  <a:sym typeface="Wingdings 3" charset="0"/>
                </a:rPr>
                <a:t>Keine</a:t>
              </a:r>
              <a:r>
                <a:rPr lang="fr-FR" sz="1800">
                  <a:latin typeface="Univers" charset="0"/>
                  <a:sym typeface="Wingdings 3" charset="0"/>
                </a:rPr>
                <a:t> Behandlung</a:t>
              </a:r>
              <a:endParaRPr lang="fr-FR" sz="1800" dirty="0">
                <a:latin typeface="Univers" charset="0"/>
                <a:sym typeface="Wingdings 3" charset="0"/>
              </a:endParaRPr>
            </a:p>
          </p:txBody>
        </p:sp>
        <p:cxnSp>
          <p:nvCxnSpPr>
            <p:cNvPr id="12" name="Gerade Verbindung 11"/>
            <p:cNvCxnSpPr>
              <a:stCxn id="3" idx="1"/>
              <a:endCxn id="8" idx="3"/>
            </p:cNvCxnSpPr>
            <p:nvPr/>
          </p:nvCxnSpPr>
          <p:spPr>
            <a:xfrm flipH="1" flipV="1">
              <a:off x="2943613" y="2743103"/>
              <a:ext cx="1549710" cy="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Rechteck 16"/>
            <p:cNvSpPr/>
            <p:nvPr/>
          </p:nvSpPr>
          <p:spPr>
            <a:xfrm>
              <a:off x="3414762" y="2431302"/>
              <a:ext cx="4028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latin typeface="Univers" charset="0"/>
                </a:rPr>
                <a:t>&lt; </a:t>
              </a:r>
              <a:r>
                <a:rPr lang="fr-FR" sz="1200" dirty="0">
                  <a:latin typeface="Univers" charset="0"/>
                </a:rPr>
                <a:t>8 </a:t>
              </a:r>
              <a:endParaRPr lang="fr-CH" sz="1200" dirty="0"/>
            </a:p>
          </p:txBody>
        </p:sp>
      </p:grpSp>
      <p:grpSp>
        <p:nvGrpSpPr>
          <p:cNvPr id="30" name="Gruppierung 29"/>
          <p:cNvGrpSpPr/>
          <p:nvPr/>
        </p:nvGrpSpPr>
        <p:grpSpPr>
          <a:xfrm>
            <a:off x="4642740" y="2419878"/>
            <a:ext cx="4209259" cy="507891"/>
            <a:chOff x="4642740" y="2419878"/>
            <a:chExt cx="4209259" cy="507891"/>
          </a:xfrm>
        </p:grpSpPr>
        <p:sp>
          <p:nvSpPr>
            <p:cNvPr id="18" name="Rechteck 17"/>
            <p:cNvSpPr/>
            <p:nvPr/>
          </p:nvSpPr>
          <p:spPr>
            <a:xfrm>
              <a:off x="6064056" y="2558437"/>
              <a:ext cx="27879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800" dirty="0">
                  <a:latin typeface="Univers" charset="0"/>
                  <a:sym typeface="Wingdings 3" charset="0"/>
                </a:rPr>
                <a:t>15 bis </a:t>
              </a:r>
              <a:r>
                <a:rPr lang="fr-CH" sz="1800">
                  <a:latin typeface="Univers" charset="0"/>
                  <a:sym typeface="Wingdings 3" charset="0"/>
                </a:rPr>
                <a:t>30 </a:t>
              </a:r>
              <a:r>
                <a:rPr lang="fr-CH" sz="1800" dirty="0">
                  <a:latin typeface="Univers" charset="0"/>
                  <a:sym typeface="Wingdings 3" charset="0"/>
                </a:rPr>
                <a:t>mg </a:t>
              </a:r>
              <a:r>
                <a:rPr lang="fr-CH" sz="1800">
                  <a:latin typeface="Univers" charset="0"/>
                  <a:sym typeface="Wingdings 3" charset="0"/>
                </a:rPr>
                <a:t>Oxazepam</a:t>
              </a:r>
              <a:endParaRPr lang="fr-CH" sz="1800" dirty="0">
                <a:latin typeface="Univers" charset="0"/>
                <a:sym typeface="Wingdings 3" charset="0"/>
              </a:endParaRPr>
            </a:p>
          </p:txBody>
        </p:sp>
        <p:cxnSp>
          <p:nvCxnSpPr>
            <p:cNvPr id="20" name="Gerade Verbindung 19"/>
            <p:cNvCxnSpPr>
              <a:stCxn id="3" idx="3"/>
              <a:endCxn id="18" idx="1"/>
            </p:cNvCxnSpPr>
            <p:nvPr/>
          </p:nvCxnSpPr>
          <p:spPr>
            <a:xfrm flipV="1">
              <a:off x="4642740" y="2743103"/>
              <a:ext cx="1421316" cy="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Rechteck 20"/>
            <p:cNvSpPr/>
            <p:nvPr/>
          </p:nvSpPr>
          <p:spPr>
            <a:xfrm>
              <a:off x="5047929" y="2419878"/>
              <a:ext cx="612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>
                  <a:latin typeface="Univers" charset="0"/>
                </a:rPr>
                <a:t>8 </a:t>
              </a:r>
              <a:r>
                <a:rPr lang="fr-CH" sz="1200" dirty="0">
                  <a:latin typeface="Univers" charset="0"/>
                </a:rPr>
                <a:t>– 15</a:t>
              </a:r>
              <a:endParaRPr lang="fr-CH" sz="1200" dirty="0"/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3278256" y="2817816"/>
            <a:ext cx="2579553" cy="1723652"/>
            <a:chOff x="3278256" y="2817816"/>
            <a:chExt cx="2579553" cy="1723652"/>
          </a:xfrm>
        </p:grpSpPr>
        <p:sp>
          <p:nvSpPr>
            <p:cNvPr id="22" name="Rechteck 21"/>
            <p:cNvSpPr/>
            <p:nvPr/>
          </p:nvSpPr>
          <p:spPr>
            <a:xfrm>
              <a:off x="3278256" y="3987470"/>
              <a:ext cx="257955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800" dirty="0">
                  <a:latin typeface="Univers" charset="0"/>
                  <a:sym typeface="Wingdings 3" charset="0"/>
                </a:rPr>
                <a:t>6 x 50-75mg/Tag </a:t>
              </a:r>
            </a:p>
            <a:p>
              <a:pPr algn="ctr"/>
              <a:r>
                <a:rPr lang="fr-CH" sz="1200">
                  <a:latin typeface="Univers" charset="0"/>
                  <a:sym typeface="Wingdings 3" charset="0"/>
                </a:rPr>
                <a:t>(Gefahr eines Delirium tremens!)</a:t>
              </a:r>
              <a:endParaRPr lang="fr-CH" sz="1200" dirty="0">
                <a:latin typeface="Univers" charset="0"/>
                <a:sym typeface="Wingdings 3" charset="0"/>
              </a:endParaRPr>
            </a:p>
          </p:txBody>
        </p:sp>
        <p:cxnSp>
          <p:nvCxnSpPr>
            <p:cNvPr id="24" name="Gerade Verbindung 23"/>
            <p:cNvCxnSpPr>
              <a:stCxn id="3" idx="2"/>
              <a:endCxn id="22" idx="0"/>
            </p:cNvCxnSpPr>
            <p:nvPr/>
          </p:nvCxnSpPr>
          <p:spPr>
            <a:xfrm>
              <a:off x="4568032" y="2817816"/>
              <a:ext cx="1" cy="1169654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Rechteck 24"/>
            <p:cNvSpPr/>
            <p:nvPr/>
          </p:nvSpPr>
          <p:spPr>
            <a:xfrm>
              <a:off x="4581829" y="3272880"/>
              <a:ext cx="4884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>
                  <a:latin typeface="Univers" charset="0"/>
                  <a:sym typeface="Wingdings 3" charset="0"/>
                </a:rPr>
                <a:t>&gt; </a:t>
              </a:r>
              <a:r>
                <a:rPr lang="fr-CH" sz="1200" dirty="0">
                  <a:latin typeface="Univers" charset="0"/>
                  <a:sym typeface="Wingdings 3" charset="0"/>
                </a:rPr>
                <a:t>15</a:t>
              </a:r>
              <a:endParaRPr lang="fr-CH" sz="1200" dirty="0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085689" y="4966368"/>
            <a:ext cx="4964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800" b="1">
                <a:latin typeface="Univers" charset="0"/>
              </a:rPr>
              <a:t>↓ 30</a:t>
            </a:r>
            <a:r>
              <a:rPr lang="fr-CH" sz="1800" b="1" dirty="0">
                <a:latin typeface="Univers" charset="0"/>
              </a:rPr>
              <a:t>% </a:t>
            </a:r>
            <a:r>
              <a:rPr lang="fr-CH" sz="1800" b="1">
                <a:latin typeface="Univers" charset="0"/>
              </a:rPr>
              <a:t>möglich ab dem 2. Tag</a:t>
            </a:r>
            <a:endParaRPr lang="fr-CH" sz="1800" b="1" dirty="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8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2091228" y="157544"/>
            <a:ext cx="4961615" cy="169277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Alkoholentzug</a:t>
            </a:r>
            <a:endParaRPr lang="fr-FR" sz="3600" dirty="0"/>
          </a:p>
          <a:p>
            <a:r>
              <a:rPr lang="fr-FR" sz="2000" b="0" dirty="0" err="1"/>
              <a:t>Hohes</a:t>
            </a:r>
            <a:r>
              <a:rPr lang="fr-FR" sz="2000" b="0" dirty="0"/>
              <a:t> </a:t>
            </a:r>
            <a:r>
              <a:rPr lang="fr-FR" sz="2000" b="0" dirty="0" err="1"/>
              <a:t>Risiko</a:t>
            </a:r>
            <a:r>
              <a:rPr lang="fr-FR" sz="2000" b="0" dirty="0"/>
              <a:t> </a:t>
            </a:r>
            <a:r>
              <a:rPr lang="fr-FR" sz="2000" b="0" dirty="0" err="1"/>
              <a:t>eines</a:t>
            </a:r>
            <a:r>
              <a:rPr lang="fr-FR" sz="2000" b="0" dirty="0"/>
              <a:t> </a:t>
            </a:r>
            <a:r>
              <a:rPr lang="fr-FR" sz="2000" b="0" dirty="0" err="1"/>
              <a:t>komplizierten</a:t>
            </a:r>
            <a:r>
              <a:rPr lang="fr-FR" sz="2000" b="0" dirty="0"/>
              <a:t> </a:t>
            </a:r>
            <a:r>
              <a:rPr lang="fr-FR" sz="2000" b="0" dirty="0" err="1"/>
              <a:t>Entzugs</a:t>
            </a:r>
            <a:endParaRPr lang="fr-FR" sz="2000" b="0" dirty="0"/>
          </a:p>
          <a:p>
            <a:pPr rtl="0" latinLnBrk="1" hangingPunct="0"/>
            <a:endParaRPr lang="fr-CH" sz="1200" b="0" dirty="0">
              <a:solidFill>
                <a:srgbClr val="000000"/>
              </a:solidFill>
            </a:endParaRPr>
          </a:p>
          <a:p>
            <a:pPr rtl="0" latinLnBrk="1" hangingPunct="0"/>
            <a:r>
              <a:rPr lang="fr-CH" sz="1200" b="0" dirty="0" err="1">
                <a:solidFill>
                  <a:srgbClr val="000000"/>
                </a:solidFill>
              </a:rPr>
              <a:t>Stationärer</a:t>
            </a:r>
            <a:r>
              <a:rPr lang="fr-CH" sz="1200" b="0" dirty="0">
                <a:solidFill>
                  <a:srgbClr val="000000"/>
                </a:solidFill>
              </a:rPr>
              <a:t> </a:t>
            </a:r>
            <a:r>
              <a:rPr lang="fr-CH" sz="1200" b="0" dirty="0" err="1">
                <a:solidFill>
                  <a:srgbClr val="000000"/>
                </a:solidFill>
              </a:rPr>
              <a:t>Entzug</a:t>
            </a:r>
            <a:r>
              <a:rPr lang="fr-CH" sz="1200" b="0" dirty="0">
                <a:solidFill>
                  <a:srgbClr val="000000"/>
                </a:solidFill>
              </a:rPr>
              <a:t> </a:t>
            </a:r>
            <a:r>
              <a:rPr lang="fr-CH" sz="1200" b="0" dirty="0" err="1">
                <a:solidFill>
                  <a:srgbClr val="000000"/>
                </a:solidFill>
              </a:rPr>
              <a:t>empfohlen</a:t>
            </a:r>
            <a:endParaRPr lang="fr-CH" sz="1200" b="0" dirty="0">
              <a:solidFill>
                <a:srgbClr val="000000"/>
              </a:solidFill>
            </a:endParaRPr>
          </a:p>
          <a:p>
            <a:pPr rtl="0" latinLnBrk="1" hangingPunct="0"/>
            <a:r>
              <a:rPr lang="fr-CH" sz="1200" dirty="0" err="1">
                <a:solidFill>
                  <a:srgbClr val="000000"/>
                </a:solidFill>
              </a:rPr>
              <a:t>Gute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Abdeckung</a:t>
            </a:r>
            <a:r>
              <a:rPr lang="fr-CH" sz="1200" dirty="0">
                <a:solidFill>
                  <a:srgbClr val="000000"/>
                </a:solidFill>
              </a:rPr>
              <a:t> mit </a:t>
            </a:r>
            <a:r>
              <a:rPr lang="fr-CH" sz="1200" dirty="0" err="1">
                <a:solidFill>
                  <a:srgbClr val="000000"/>
                </a:solidFill>
              </a:rPr>
              <a:t>Benzodiazepinen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gewährleisten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</a:p>
          <a:p>
            <a:pPr rtl="0" latinLnBrk="1" hangingPunct="0"/>
            <a:r>
              <a:rPr lang="fr-CH" sz="1200" b="0" dirty="0">
                <a:solidFill>
                  <a:srgbClr val="000000"/>
                </a:solidFill>
              </a:rPr>
              <a:t>(</a:t>
            </a:r>
            <a:r>
              <a:rPr lang="fr-CH" sz="1200" b="0" dirty="0" err="1">
                <a:solidFill>
                  <a:srgbClr val="000000"/>
                </a:solidFill>
              </a:rPr>
              <a:t>eher</a:t>
            </a:r>
            <a:r>
              <a:rPr lang="fr-CH" sz="1200" b="0" dirty="0">
                <a:solidFill>
                  <a:srgbClr val="000000"/>
                </a:solidFill>
              </a:rPr>
              <a:t> </a:t>
            </a:r>
            <a:r>
              <a:rPr lang="fr-CH" sz="1200" b="0" dirty="0" err="1">
                <a:solidFill>
                  <a:srgbClr val="000000"/>
                </a:solidFill>
              </a:rPr>
              <a:t>hohe</a:t>
            </a:r>
            <a:r>
              <a:rPr lang="fr-CH" sz="1200" b="0" dirty="0">
                <a:solidFill>
                  <a:srgbClr val="000000"/>
                </a:solidFill>
              </a:rPr>
              <a:t> </a:t>
            </a:r>
            <a:r>
              <a:rPr lang="fr-CH" sz="1200" b="0" dirty="0" err="1">
                <a:solidFill>
                  <a:srgbClr val="000000"/>
                </a:solidFill>
              </a:rPr>
              <a:t>Dosen</a:t>
            </a:r>
            <a:r>
              <a:rPr lang="fr-CH" sz="1200" b="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C4C5136-D45A-084B-A7F7-F1EB1495C4C8}"/>
              </a:ext>
            </a:extLst>
          </p:cNvPr>
          <p:cNvGrpSpPr/>
          <p:nvPr/>
        </p:nvGrpSpPr>
        <p:grpSpPr>
          <a:xfrm>
            <a:off x="714924" y="2353892"/>
            <a:ext cx="1218408" cy="1113987"/>
            <a:chOff x="714924" y="2353892"/>
            <a:chExt cx="1218408" cy="1113987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924" y="2522559"/>
              <a:ext cx="412002" cy="351807"/>
            </a:xfrm>
            <a:prstGeom prst="rect">
              <a:avLst/>
            </a:prstGeom>
          </p:spPr>
        </p:pic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047" y="2353892"/>
              <a:ext cx="689140" cy="689140"/>
            </a:xfrm>
            <a:prstGeom prst="round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1236668" y="3006216"/>
              <a:ext cx="69666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Delirium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tremens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FF3182-5FC5-4E4D-8396-2B7859DB92EF}"/>
              </a:ext>
            </a:extLst>
          </p:cNvPr>
          <p:cNvGrpSpPr/>
          <p:nvPr/>
        </p:nvGrpSpPr>
        <p:grpSpPr>
          <a:xfrm>
            <a:off x="714924" y="3824063"/>
            <a:ext cx="1347282" cy="982896"/>
            <a:chOff x="714924" y="3824063"/>
            <a:chExt cx="1347282" cy="982896"/>
          </a:xfrm>
        </p:grpSpPr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4729" y="3824063"/>
              <a:ext cx="701777" cy="701777"/>
            </a:xfrm>
            <a:prstGeom prst="round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1109062" y="4529962"/>
              <a:ext cx="95314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Krampfanfall</a:t>
              </a:r>
              <a:endParaRPr kumimoji="0" lang="fr-CH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Bild 2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924" y="4067930"/>
              <a:ext cx="412002" cy="351807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640234-AD5B-C746-B529-7D3C12468F09}"/>
              </a:ext>
            </a:extLst>
          </p:cNvPr>
          <p:cNvGrpSpPr/>
          <p:nvPr/>
        </p:nvGrpSpPr>
        <p:grpSpPr>
          <a:xfrm>
            <a:off x="498056" y="2008206"/>
            <a:ext cx="1917516" cy="3670316"/>
            <a:chOff x="498056" y="2008206"/>
            <a:chExt cx="1917516" cy="3670316"/>
          </a:xfrm>
        </p:grpSpPr>
        <p:sp>
          <p:nvSpPr>
            <p:cNvPr id="29" name="Abgerundetes Rechteck 28"/>
            <p:cNvSpPr/>
            <p:nvPr/>
          </p:nvSpPr>
          <p:spPr>
            <a:xfrm>
              <a:off x="498056" y="2008206"/>
              <a:ext cx="1917516" cy="3331879"/>
            </a:xfrm>
            <a:prstGeom prst="roundRect">
              <a:avLst/>
            </a:prstGeom>
            <a:noFill/>
            <a:ln w="25400" cap="flat">
              <a:solidFill>
                <a:srgbClr val="7F7F7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843187" y="5370747"/>
              <a:ext cx="122725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Vorgeschichte</a:t>
              </a:r>
              <a:endParaRPr kumimoji="0" lang="fr-CH" sz="14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8439DA6-C46D-7C41-8CCD-6136024ADF7D}"/>
              </a:ext>
            </a:extLst>
          </p:cNvPr>
          <p:cNvGrpSpPr/>
          <p:nvPr/>
        </p:nvGrpSpPr>
        <p:grpSpPr>
          <a:xfrm>
            <a:off x="2629939" y="2008206"/>
            <a:ext cx="5878145" cy="3673292"/>
            <a:chOff x="2629939" y="2008206"/>
            <a:chExt cx="5878145" cy="3673292"/>
          </a:xfrm>
        </p:grpSpPr>
        <p:sp>
          <p:nvSpPr>
            <p:cNvPr id="31" name="Abgerundetes Rechteck 30"/>
            <p:cNvSpPr/>
            <p:nvPr/>
          </p:nvSpPr>
          <p:spPr>
            <a:xfrm>
              <a:off x="2629939" y="2008206"/>
              <a:ext cx="5878145" cy="3331879"/>
            </a:xfrm>
            <a:prstGeom prst="roundRect">
              <a:avLst/>
            </a:prstGeom>
            <a:noFill/>
            <a:ln w="25400" cap="flat">
              <a:solidFill>
                <a:srgbClr val="7F7F7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5253543" y="5373723"/>
              <a:ext cx="630941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Aktuell</a:t>
              </a:r>
              <a:endParaRPr kumimoji="0" lang="fr-CH" sz="14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89AD782-FBAC-1E49-BAFE-7AEF58BF553F}"/>
              </a:ext>
            </a:extLst>
          </p:cNvPr>
          <p:cNvGrpSpPr/>
          <p:nvPr/>
        </p:nvGrpSpPr>
        <p:grpSpPr>
          <a:xfrm>
            <a:off x="3153821" y="2353892"/>
            <a:ext cx="1535831" cy="1301505"/>
            <a:chOff x="3153821" y="2353892"/>
            <a:chExt cx="1535831" cy="1301505"/>
          </a:xfrm>
        </p:grpSpPr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7011" y="2353892"/>
              <a:ext cx="689140" cy="68914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3291116" y="3009068"/>
              <a:ext cx="139853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Entzugssymptome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  <a:r>
                <a:rPr lang="fr-CH" sz="1200" dirty="0" err="1">
                  <a:solidFill>
                    <a:srgbClr val="000000"/>
                  </a:solidFill>
                </a:rPr>
                <a:t>trotz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  <a:r>
                <a:rPr lang="fr-CH" sz="1200" dirty="0" err="1">
                  <a:solidFill>
                    <a:srgbClr val="000000"/>
                  </a:solidFill>
                </a:rPr>
                <a:t>Blutalkohol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dirty="0">
                  <a:solidFill>
                    <a:srgbClr val="000000"/>
                  </a:solidFill>
                </a:rPr>
                <a:t>&gt; 1‱</a:t>
              </a:r>
            </a:p>
          </p:txBody>
        </p:sp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821" y="2522559"/>
              <a:ext cx="412002" cy="351807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B4FDF79-7B2A-414B-AEBC-0D80BFBC09A6}"/>
              </a:ext>
            </a:extLst>
          </p:cNvPr>
          <p:cNvGrpSpPr/>
          <p:nvPr/>
        </p:nvGrpSpPr>
        <p:grpSpPr>
          <a:xfrm>
            <a:off x="3153821" y="3824063"/>
            <a:ext cx="1561194" cy="1167562"/>
            <a:chOff x="3153821" y="3824063"/>
            <a:chExt cx="1561194" cy="1167562"/>
          </a:xfrm>
        </p:grpSpPr>
        <p:pic>
          <p:nvPicPr>
            <p:cNvPr id="22" name="Bild 21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7011" y="3824063"/>
              <a:ext cx="689140" cy="689140"/>
            </a:xfrm>
            <a:prstGeom prst="round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23" name="Textfeld 22"/>
            <p:cNvSpPr txBox="1"/>
            <p:nvPr/>
          </p:nvSpPr>
          <p:spPr>
            <a:xfrm>
              <a:off x="3268147" y="4529962"/>
              <a:ext cx="144686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Tägliche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  <a:r>
                <a:rPr lang="fr-CH" sz="1200" dirty="0" err="1">
                  <a:solidFill>
                    <a:srgbClr val="000000"/>
                  </a:solidFill>
                </a:rPr>
                <a:t>Einnahme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Benzodiazepine</a:t>
              </a:r>
              <a:endParaRPr kumimoji="0" lang="fr-CH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Bild 3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821" y="4067930"/>
              <a:ext cx="412002" cy="351807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1F8AC2A-CAAB-114C-931D-63EF8056126F}"/>
              </a:ext>
            </a:extLst>
          </p:cNvPr>
          <p:cNvGrpSpPr/>
          <p:nvPr/>
        </p:nvGrpSpPr>
        <p:grpSpPr>
          <a:xfrm>
            <a:off x="4883627" y="2353892"/>
            <a:ext cx="1506873" cy="1113987"/>
            <a:chOff x="4883627" y="2353892"/>
            <a:chExt cx="1506873" cy="1113987"/>
          </a:xfrm>
        </p:grpSpPr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3545" y="2353892"/>
              <a:ext cx="675685" cy="675685"/>
            </a:xfrm>
            <a:prstGeom prst="round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27" name="Textfeld 26"/>
            <p:cNvSpPr txBox="1"/>
            <p:nvPr/>
          </p:nvSpPr>
          <p:spPr>
            <a:xfrm>
              <a:off x="5052275" y="3006216"/>
              <a:ext cx="133822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Tachykardie</a:t>
              </a:r>
              <a:endParaRPr lang="fr-CH" sz="12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200" dirty="0">
                  <a:solidFill>
                    <a:srgbClr val="000000"/>
                  </a:solidFill>
                </a:rPr>
                <a:t>&gt; 120 / min</a:t>
              </a:r>
            </a:p>
          </p:txBody>
        </p:sp>
        <p:pic>
          <p:nvPicPr>
            <p:cNvPr id="35" name="Bild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3627" y="2522559"/>
              <a:ext cx="412002" cy="351807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41DF0D2-CC66-F448-B4BF-631322CD1B59}"/>
              </a:ext>
            </a:extLst>
          </p:cNvPr>
          <p:cNvGrpSpPr/>
          <p:nvPr/>
        </p:nvGrpSpPr>
        <p:grpSpPr>
          <a:xfrm>
            <a:off x="4883627" y="3824063"/>
            <a:ext cx="1506873" cy="1167562"/>
            <a:chOff x="4883627" y="3824063"/>
            <a:chExt cx="1506873" cy="116756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 trans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5811" y="3824063"/>
              <a:ext cx="671152" cy="671152"/>
            </a:xfrm>
            <a:prstGeom prst="round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28" name="Textfeld 27"/>
            <p:cNvSpPr txBox="1"/>
            <p:nvPr/>
          </p:nvSpPr>
          <p:spPr>
            <a:xfrm>
              <a:off x="5052275" y="4529962"/>
              <a:ext cx="133822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Aktive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Infektion</a:t>
              </a:r>
              <a:endParaRPr lang="fr-CH" sz="1200" dirty="0">
                <a:solidFill>
                  <a:srgbClr val="000000"/>
                </a:solidFill>
              </a:endParaRPr>
            </a:p>
          </p:txBody>
        </p:sp>
        <p:pic>
          <p:nvPicPr>
            <p:cNvPr id="36" name="Bild 3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3627" y="4067930"/>
              <a:ext cx="412002" cy="351807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E0B8F5-2F1D-9944-B300-AE27D583AAAC}"/>
              </a:ext>
            </a:extLst>
          </p:cNvPr>
          <p:cNvGrpSpPr/>
          <p:nvPr/>
        </p:nvGrpSpPr>
        <p:grpSpPr>
          <a:xfrm>
            <a:off x="6610451" y="2353892"/>
            <a:ext cx="1454570" cy="1113987"/>
            <a:chOff x="6610451" y="2353892"/>
            <a:chExt cx="1454570" cy="1113987"/>
          </a:xfrm>
        </p:grpSpPr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290" y="2353892"/>
              <a:ext cx="701778" cy="701778"/>
            </a:xfrm>
            <a:prstGeom prst="round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8" name="Textfeld 17"/>
            <p:cNvSpPr txBox="1"/>
            <p:nvPr/>
          </p:nvSpPr>
          <p:spPr>
            <a:xfrm>
              <a:off x="6823337" y="3006216"/>
              <a:ext cx="124168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lvl1pPr marL="0" marR="0" indent="0" algn="ctr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lvl1pPr>
            </a:lstStyle>
            <a:p>
              <a:r>
                <a:rPr lang="fr-CH" dirty="0" err="1"/>
                <a:t>Kognitive</a:t>
              </a:r>
              <a:r>
                <a:rPr lang="fr-CH" dirty="0"/>
                <a:t> </a:t>
              </a:r>
            </a:p>
            <a:p>
              <a:r>
                <a:rPr lang="fr-CH" dirty="0" err="1"/>
                <a:t>Beeinträchtigung</a:t>
              </a:r>
              <a:endParaRPr lang="fr-CH" dirty="0"/>
            </a:p>
          </p:txBody>
        </p:sp>
        <p:pic>
          <p:nvPicPr>
            <p:cNvPr id="37" name="Bild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0451" y="2532940"/>
              <a:ext cx="412002" cy="351807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7B01D32-1434-AB47-A2F4-BD0A049BCAE8}"/>
              </a:ext>
            </a:extLst>
          </p:cNvPr>
          <p:cNvGrpSpPr/>
          <p:nvPr/>
        </p:nvGrpSpPr>
        <p:grpSpPr>
          <a:xfrm>
            <a:off x="6610451" y="3824063"/>
            <a:ext cx="1318317" cy="1167562"/>
            <a:chOff x="6610451" y="3824063"/>
            <a:chExt cx="1318317" cy="1167562"/>
          </a:xfrm>
        </p:grpSpPr>
        <p:pic>
          <p:nvPicPr>
            <p:cNvPr id="20" name="Bild 19"/>
            <p:cNvPicPr>
              <a:picLocks noChangeAspect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971" y="3824063"/>
              <a:ext cx="714416" cy="714416"/>
            </a:xfrm>
            <a:prstGeom prst="round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21" name="Textfeld 20"/>
            <p:cNvSpPr txBox="1"/>
            <p:nvPr/>
          </p:nvSpPr>
          <p:spPr>
            <a:xfrm>
              <a:off x="6959594" y="4529962"/>
              <a:ext cx="96917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lvl1pPr marL="0" marR="0" indent="0" algn="ctr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lvl1pPr>
            </a:lstStyle>
            <a:p>
              <a:r>
                <a:rPr lang="fr-CH" dirty="0" err="1"/>
                <a:t>Kein</a:t>
              </a:r>
              <a:r>
                <a:rPr lang="fr-CH" dirty="0"/>
                <a:t> </a:t>
              </a:r>
              <a:r>
                <a:rPr lang="fr-CH" dirty="0" err="1"/>
                <a:t>sozialer</a:t>
              </a:r>
              <a:endParaRPr lang="fr-CH" dirty="0"/>
            </a:p>
            <a:p>
              <a:r>
                <a:rPr lang="fr-CH" dirty="0"/>
                <a:t>Support</a:t>
              </a:r>
            </a:p>
          </p:txBody>
        </p:sp>
        <p:pic>
          <p:nvPicPr>
            <p:cNvPr id="38" name="Bild 3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0451" y="4078311"/>
              <a:ext cx="412002" cy="351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05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3"/>
          <p:cNvGrpSpPr/>
          <p:nvPr/>
        </p:nvGrpSpPr>
        <p:grpSpPr>
          <a:xfrm>
            <a:off x="1766444" y="2337423"/>
            <a:ext cx="2009050" cy="1091510"/>
            <a:chOff x="1766444" y="2337423"/>
            <a:chExt cx="2009050" cy="1091510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271140" y="2438294"/>
              <a:ext cx="605225" cy="403483"/>
            </a:xfrm>
            <a:prstGeom prst="rect">
              <a:avLst/>
            </a:prstGeom>
          </p:spPr>
        </p:pic>
        <p:cxnSp>
          <p:nvCxnSpPr>
            <p:cNvPr id="10" name="Gerade Verbindung 9"/>
            <p:cNvCxnSpPr>
              <a:stCxn id="8" idx="3"/>
            </p:cNvCxnSpPr>
            <p:nvPr/>
          </p:nvCxnSpPr>
          <p:spPr>
            <a:xfrm>
              <a:off x="3573752" y="2942648"/>
              <a:ext cx="0" cy="486285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feld 11"/>
            <p:cNvSpPr txBox="1"/>
            <p:nvPr/>
          </p:nvSpPr>
          <p:spPr>
            <a:xfrm>
              <a:off x="1766444" y="2371340"/>
              <a:ext cx="1605566" cy="600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de-CH" sz="1100">
                  <a:solidFill>
                    <a:srgbClr val="000000"/>
                  </a:solidFill>
                </a:rPr>
                <a:t>Übergang zum</a:t>
              </a:r>
            </a:p>
            <a:p>
              <a:pPr algn="ctr" rtl="0" latinLnBrk="1" hangingPunct="0"/>
              <a:r>
                <a:rPr lang="de-CH" sz="1100">
                  <a:solidFill>
                    <a:srgbClr val="000000"/>
                  </a:solidFill>
                </a:rPr>
                <a:t> gewünschten Verhalten</a:t>
              </a:r>
            </a:p>
            <a:p>
              <a:pPr algn="ctr" rtl="0" latinLnBrk="1" hangingPunct="0"/>
              <a:r>
                <a:rPr lang="de-CH" sz="1100">
                  <a:solidFill>
                    <a:srgbClr val="000000"/>
                  </a:solidFill>
                </a:rPr>
                <a:t> erleichtern</a:t>
              </a: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4943271" y="2337423"/>
            <a:ext cx="2001033" cy="1442775"/>
            <a:chOff x="4943271" y="2337423"/>
            <a:chExt cx="2001033" cy="1442775"/>
          </a:xfrm>
        </p:grpSpPr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439950" y="2438294"/>
              <a:ext cx="605225" cy="403483"/>
            </a:xfrm>
            <a:prstGeom prst="rect">
              <a:avLst/>
            </a:prstGeom>
          </p:spPr>
        </p:pic>
        <p:cxnSp>
          <p:nvCxnSpPr>
            <p:cNvPr id="14" name="Gerade Verbindung 13"/>
            <p:cNvCxnSpPr>
              <a:stCxn id="13" idx="3"/>
            </p:cNvCxnSpPr>
            <p:nvPr/>
          </p:nvCxnSpPr>
          <p:spPr>
            <a:xfrm>
              <a:off x="6742562" y="2942648"/>
              <a:ext cx="0" cy="83755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Textfeld 21"/>
            <p:cNvSpPr txBox="1"/>
            <p:nvPr/>
          </p:nvSpPr>
          <p:spPr>
            <a:xfrm>
              <a:off x="4943271" y="2381431"/>
              <a:ext cx="1597550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de-CH" sz="1100">
                  <a:solidFill>
                    <a:srgbClr val="000000"/>
                  </a:solidFill>
                </a:rPr>
                <a:t>gewünschtes Verhalten </a:t>
              </a:r>
            </a:p>
            <a:p>
              <a:pPr algn="ctr" rtl="0" latinLnBrk="1" hangingPunct="0"/>
              <a:r>
                <a:rPr lang="de-CH" sz="1100">
                  <a:solidFill>
                    <a:srgbClr val="000000"/>
                  </a:solidFill>
                </a:rPr>
                <a:t>aufrechterhalten</a:t>
              </a:r>
              <a:endParaRPr kumimoji="0" lang="de-CH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198640" y="269875"/>
            <a:ext cx="4738798" cy="1323439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CH" sz="4000"/>
              <a:t>Grundsätze der </a:t>
            </a:r>
          </a:p>
          <a:p>
            <a:r>
              <a:rPr lang="de-CH" sz="4000"/>
              <a:t>Sucht-Behandlung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239259" y="3794433"/>
            <a:ext cx="17883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CH" sz="1200" dirty="0">
                <a:solidFill>
                  <a:srgbClr val="000000"/>
                </a:solidFill>
              </a:rPr>
              <a:t>problematischer Konsum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3027567" y="3503201"/>
            <a:ext cx="1753965" cy="429731"/>
            <a:chOff x="3027567" y="3503201"/>
            <a:chExt cx="1753965" cy="429731"/>
          </a:xfrm>
        </p:grpSpPr>
        <p:sp>
          <p:nvSpPr>
            <p:cNvPr id="25" name="Textfeld 24"/>
            <p:cNvSpPr txBox="1"/>
            <p:nvPr/>
          </p:nvSpPr>
          <p:spPr>
            <a:xfrm>
              <a:off x="4015940" y="3503201"/>
              <a:ext cx="76559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de-CH" sz="1200">
                  <a:solidFill>
                    <a:srgbClr val="000000"/>
                  </a:solidFill>
                </a:rPr>
                <a:t>Abstinenz</a:t>
              </a:r>
              <a:endParaRPr kumimoji="0" lang="de-CH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" name="Gerade Verbindung 28"/>
            <p:cNvCxnSpPr>
              <a:stCxn id="24" idx="3"/>
              <a:endCxn id="25" idx="1"/>
            </p:cNvCxnSpPr>
            <p:nvPr/>
          </p:nvCxnSpPr>
          <p:spPr>
            <a:xfrm flipV="1">
              <a:off x="3027567" y="3641700"/>
              <a:ext cx="988373" cy="291232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" name="Gruppierung 2"/>
          <p:cNvGrpSpPr/>
          <p:nvPr/>
        </p:nvGrpSpPr>
        <p:grpSpPr>
          <a:xfrm>
            <a:off x="3027567" y="3932932"/>
            <a:ext cx="3263994" cy="672992"/>
            <a:chOff x="3027567" y="3932932"/>
            <a:chExt cx="3263994" cy="672992"/>
          </a:xfrm>
        </p:grpSpPr>
        <p:sp>
          <p:nvSpPr>
            <p:cNvPr id="26" name="Textfeld 25"/>
            <p:cNvSpPr txBox="1"/>
            <p:nvPr/>
          </p:nvSpPr>
          <p:spPr>
            <a:xfrm>
              <a:off x="4015940" y="4075385"/>
              <a:ext cx="15414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de-CH" sz="1200">
                  <a:solidFill>
                    <a:srgbClr val="000000"/>
                  </a:solidFill>
                </a:rPr>
                <a:t>kontrollierter Konsum</a:t>
              </a:r>
              <a:endParaRPr kumimoji="0" lang="de-CH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erade Verbindung 30"/>
            <p:cNvCxnSpPr>
              <a:stCxn id="24" idx="3"/>
              <a:endCxn id="26" idx="1"/>
            </p:cNvCxnSpPr>
            <p:nvPr/>
          </p:nvCxnSpPr>
          <p:spPr>
            <a:xfrm>
              <a:off x="3027567" y="3932932"/>
              <a:ext cx="988373" cy="280952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" name="Textfeld 35"/>
            <p:cNvSpPr txBox="1"/>
            <p:nvPr/>
          </p:nvSpPr>
          <p:spPr>
            <a:xfrm>
              <a:off x="4015940" y="4328927"/>
              <a:ext cx="227562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de-CH" sz="1200">
                  <a:solidFill>
                    <a:srgbClr val="000000"/>
                  </a:solidFill>
                </a:rPr>
                <a:t>(weniger / nicht - problematisch)</a:t>
              </a:r>
            </a:p>
          </p:txBody>
        </p:sp>
      </p:grpSp>
      <p:cxnSp>
        <p:nvCxnSpPr>
          <p:cNvPr id="9" name="Gerade Verbindung 8"/>
          <p:cNvCxnSpPr/>
          <p:nvPr/>
        </p:nvCxnSpPr>
        <p:spPr>
          <a:xfrm>
            <a:off x="6152626" y="3932932"/>
            <a:ext cx="1803834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1505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11"/>
          <p:cNvGrpSpPr/>
          <p:nvPr/>
        </p:nvGrpSpPr>
        <p:grpSpPr>
          <a:xfrm>
            <a:off x="3761606" y="2330965"/>
            <a:ext cx="1155122" cy="1047907"/>
            <a:chOff x="3761606" y="2330965"/>
            <a:chExt cx="1155122" cy="1047907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3500" y="2330965"/>
              <a:ext cx="914400" cy="852488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3761606" y="3132653"/>
              <a:ext cx="1155122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000" i="1" dirty="0" err="1">
                  <a:solidFill>
                    <a:srgbClr val="000000"/>
                  </a:solidFill>
                </a:rPr>
                <a:t>Verstärkungseffekt</a:t>
              </a:r>
              <a:endParaRPr lang="fr-CH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893062" y="464874"/>
            <a:ext cx="5171609" cy="707886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4000" dirty="0" err="1"/>
              <a:t>Grundsätze</a:t>
            </a:r>
            <a:r>
              <a:rPr lang="fr-FR" sz="4000" dirty="0"/>
              <a:t> der OAT</a:t>
            </a:r>
          </a:p>
        </p:txBody>
      </p:sp>
      <p:grpSp>
        <p:nvGrpSpPr>
          <p:cNvPr id="5" name="Gruppierung 4"/>
          <p:cNvGrpSpPr/>
          <p:nvPr/>
        </p:nvGrpSpPr>
        <p:grpSpPr>
          <a:xfrm>
            <a:off x="1231900" y="2037835"/>
            <a:ext cx="1092605" cy="1175265"/>
            <a:chOff x="1231900" y="2037835"/>
            <a:chExt cx="1092605" cy="1175265"/>
          </a:xfrm>
        </p:grpSpPr>
        <p:sp>
          <p:nvSpPr>
            <p:cNvPr id="3" name="Textfeld 2"/>
            <p:cNvSpPr txBox="1"/>
            <p:nvPr/>
          </p:nvSpPr>
          <p:spPr>
            <a:xfrm>
              <a:off x="1231900" y="2037835"/>
              <a:ext cx="109260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800" b="1" dirty="0">
                  <a:solidFill>
                    <a:srgbClr val="000000"/>
                  </a:solidFill>
                </a:rPr>
                <a:t>" Milieu "</a:t>
              </a: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75488" y="2528609"/>
              <a:ext cx="457200" cy="457200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1568975" y="2966881"/>
              <a:ext cx="470226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000" dirty="0" err="1">
                  <a:solidFill>
                    <a:srgbClr val="000000"/>
                  </a:solidFill>
                </a:rPr>
                <a:t>Opioid</a:t>
              </a:r>
              <a:endParaRPr kumimoji="0" lang="fr-CH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5753100" y="1999735"/>
            <a:ext cx="2708432" cy="1213365"/>
            <a:chOff x="5753100" y="1999735"/>
            <a:chExt cx="2708432" cy="1213365"/>
          </a:xfrm>
        </p:grpSpPr>
        <p:sp>
          <p:nvSpPr>
            <p:cNvPr id="4" name="Textfeld 3"/>
            <p:cNvSpPr txBox="1"/>
            <p:nvPr/>
          </p:nvSpPr>
          <p:spPr>
            <a:xfrm>
              <a:off x="5753100" y="1999735"/>
              <a:ext cx="270843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800" b="1" dirty="0" err="1">
                  <a:solidFill>
                    <a:srgbClr val="000000"/>
                  </a:solidFill>
                </a:rPr>
                <a:t>therapeutisches</a:t>
              </a:r>
              <a:r>
                <a:rPr lang="fr-CH" sz="1800" b="1" dirty="0">
                  <a:solidFill>
                    <a:srgbClr val="000000"/>
                  </a:solidFill>
                </a:rPr>
                <a:t> </a:t>
              </a:r>
              <a:r>
                <a:rPr lang="fr-CH" sz="1800" b="1" dirty="0" err="1">
                  <a:solidFill>
                    <a:srgbClr val="000000"/>
                  </a:solidFill>
                </a:rPr>
                <a:t>Umfeld</a:t>
              </a:r>
              <a:endParaRPr kumimoji="0" lang="fr-CH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1698" y="2535936"/>
              <a:ext cx="272515" cy="442546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6692842" y="2966881"/>
              <a:ext cx="470226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000" dirty="0" err="1">
                  <a:solidFill>
                    <a:srgbClr val="000000"/>
                  </a:solidFill>
                </a:rPr>
                <a:t>Opioid</a:t>
              </a:r>
              <a:endParaRPr kumimoji="0" lang="fr-CH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" name="Gerade Verbindung 12"/>
          <p:cNvCxnSpPr>
            <a:stCxn id="6" idx="1"/>
            <a:endCxn id="11" idx="1"/>
          </p:cNvCxnSpPr>
          <p:nvPr/>
        </p:nvCxnSpPr>
        <p:spPr>
          <a:xfrm>
            <a:off x="2032688" y="2757209"/>
            <a:ext cx="1840812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Gerade Verbindung 14"/>
          <p:cNvCxnSpPr>
            <a:stCxn id="8" idx="1"/>
            <a:endCxn id="11" idx="3"/>
          </p:cNvCxnSpPr>
          <p:nvPr/>
        </p:nvCxnSpPr>
        <p:spPr>
          <a:xfrm flipH="1">
            <a:off x="4787900" y="2757209"/>
            <a:ext cx="200379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Oval 16"/>
          <p:cNvSpPr/>
          <p:nvPr/>
        </p:nvSpPr>
        <p:spPr>
          <a:xfrm>
            <a:off x="4296834" y="2664075"/>
            <a:ext cx="182033" cy="186267"/>
          </a:xfrm>
          <a:prstGeom prst="ellipse">
            <a:avLst/>
          </a:prstGeom>
          <a:solidFill>
            <a:srgbClr val="C0504D">
              <a:alpha val="67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uppierung 13"/>
          <p:cNvGrpSpPr/>
          <p:nvPr/>
        </p:nvGrpSpPr>
        <p:grpSpPr>
          <a:xfrm>
            <a:off x="926767" y="3378872"/>
            <a:ext cx="3412401" cy="1551822"/>
            <a:chOff x="926767" y="3378872"/>
            <a:chExt cx="3412401" cy="1551822"/>
          </a:xfrm>
        </p:grpSpPr>
        <p:sp>
          <p:nvSpPr>
            <p:cNvPr id="19" name="Textfeld 18"/>
            <p:cNvSpPr txBox="1"/>
            <p:nvPr/>
          </p:nvSpPr>
          <p:spPr>
            <a:xfrm>
              <a:off x="926767" y="3822700"/>
              <a:ext cx="1754645" cy="1107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Verhaltensweisen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Wahrnehmungen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Kognitionen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Emotionen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algn="ctr" rtl="0" latinLnBrk="1" hangingPunct="0"/>
              <a:r>
                <a:rPr lang="fr-CH" sz="1100" b="1" dirty="0">
                  <a:solidFill>
                    <a:srgbClr val="000000"/>
                  </a:solidFill>
                </a:rPr>
                <a:t>mit </a:t>
              </a:r>
              <a:r>
                <a:rPr lang="fr-CH" sz="1100" b="1" dirty="0" err="1">
                  <a:solidFill>
                    <a:srgbClr val="000000"/>
                  </a:solidFill>
                </a:rPr>
                <a:t>dem</a:t>
              </a:r>
              <a:r>
                <a:rPr lang="fr-CH" sz="1100" b="1" dirty="0">
                  <a:solidFill>
                    <a:srgbClr val="000000"/>
                  </a:solidFill>
                </a:rPr>
                <a:t> Milieu </a:t>
              </a:r>
              <a:r>
                <a:rPr lang="fr-CH" sz="1100" b="1" dirty="0" err="1">
                  <a:solidFill>
                    <a:srgbClr val="000000"/>
                  </a:solidFill>
                </a:rPr>
                <a:t>assoziiert</a:t>
              </a:r>
              <a:endParaRPr kumimoji="0" lang="fr-CH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cxnSp>
          <p:nvCxnSpPr>
            <p:cNvPr id="21" name="Gekrümmte Verbindung 20"/>
            <p:cNvCxnSpPr>
              <a:stCxn id="18" idx="2"/>
              <a:endCxn id="19" idx="3"/>
            </p:cNvCxnSpPr>
            <p:nvPr/>
          </p:nvCxnSpPr>
          <p:spPr>
            <a:xfrm rot="5400000">
              <a:off x="3011378" y="3048907"/>
              <a:ext cx="997825" cy="1657755"/>
            </a:xfrm>
            <a:prstGeom prst="curvedConnector2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" name="Gruppierung 15"/>
          <p:cNvGrpSpPr/>
          <p:nvPr/>
        </p:nvGrpSpPr>
        <p:grpSpPr>
          <a:xfrm>
            <a:off x="4339166" y="3378872"/>
            <a:ext cx="3585538" cy="1619499"/>
            <a:chOff x="4339166" y="3378872"/>
            <a:chExt cx="3585538" cy="1619499"/>
          </a:xfrm>
        </p:grpSpPr>
        <p:sp>
          <p:nvSpPr>
            <p:cNvPr id="22" name="Textfeld 21"/>
            <p:cNvSpPr txBox="1"/>
            <p:nvPr/>
          </p:nvSpPr>
          <p:spPr>
            <a:xfrm>
              <a:off x="5931212" y="3721100"/>
              <a:ext cx="1993492" cy="1277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Verhaltensweisen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Wahrnehmungen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Kognitionen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Emotionen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algn="ctr" rtl="0" latinLnBrk="1" hangingPunct="0"/>
              <a:r>
                <a:rPr lang="fr-CH" sz="1100" b="1" dirty="0">
                  <a:solidFill>
                    <a:srgbClr val="000000"/>
                  </a:solidFill>
                </a:rPr>
                <a:t>mit </a:t>
              </a:r>
              <a:r>
                <a:rPr lang="fr-CH" sz="1100" b="1" dirty="0" err="1">
                  <a:solidFill>
                    <a:srgbClr val="000000"/>
                  </a:solidFill>
                </a:rPr>
                <a:t>dem</a:t>
              </a:r>
              <a:r>
                <a:rPr lang="fr-CH" sz="1100" b="1" dirty="0">
                  <a:solidFill>
                    <a:srgbClr val="000000"/>
                  </a:solidFill>
                </a:rPr>
                <a:t> </a:t>
              </a:r>
              <a:r>
                <a:rPr lang="fr-CH" sz="1100" b="1" dirty="0" err="1">
                  <a:solidFill>
                    <a:srgbClr val="000000"/>
                  </a:solidFill>
                </a:rPr>
                <a:t>Therapieprogramm</a:t>
              </a:r>
              <a:r>
                <a:rPr lang="fr-CH" sz="11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100" b="1" dirty="0" err="1">
                  <a:solidFill>
                    <a:srgbClr val="000000"/>
                  </a:solidFill>
                </a:rPr>
                <a:t>assoziiert</a:t>
              </a:r>
              <a:endParaRPr lang="fr-CH" sz="11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Gekrümmte Verbindung 23"/>
            <p:cNvCxnSpPr>
              <a:stCxn id="18" idx="2"/>
              <a:endCxn id="22" idx="1"/>
            </p:cNvCxnSpPr>
            <p:nvPr/>
          </p:nvCxnSpPr>
          <p:spPr>
            <a:xfrm rot="16200000" flipH="1">
              <a:off x="4644757" y="3073281"/>
              <a:ext cx="980864" cy="1592045"/>
            </a:xfrm>
            <a:prstGeom prst="curvedConnector2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81119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649" y="2917439"/>
            <a:ext cx="800920" cy="119540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76125" flipH="1">
            <a:off x="2541390" y="2704397"/>
            <a:ext cx="1231522" cy="1254267"/>
          </a:xfrm>
          <a:prstGeom prst="rect">
            <a:avLst/>
          </a:prstGeom>
        </p:spPr>
      </p:pic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030566" y="381682"/>
            <a:ext cx="3082896" cy="64633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Interaktionen</a:t>
            </a:r>
            <a:endParaRPr lang="fr-FR" sz="3600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76125" flipH="1">
            <a:off x="865777" y="2133540"/>
            <a:ext cx="1231522" cy="125426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23181" y="1482544"/>
            <a:ext cx="30854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b="1" dirty="0" err="1">
                <a:solidFill>
                  <a:srgbClr val="000000"/>
                </a:solidFill>
              </a:rPr>
              <a:t>pharmakokinetische</a:t>
            </a:r>
            <a:endParaRPr kumimoji="0" lang="fr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30249" y="1511357"/>
            <a:ext cx="335915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b="1" dirty="0" err="1">
                <a:solidFill>
                  <a:srgbClr val="000000"/>
                </a:solidFill>
              </a:rPr>
              <a:t>pharmakodynamische</a:t>
            </a:r>
            <a:endParaRPr kumimoji="0" lang="fr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980" y="2917439"/>
            <a:ext cx="800920" cy="1195403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76125" flipH="1">
            <a:off x="6593596" y="2124837"/>
            <a:ext cx="1231522" cy="125426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11025E0-28C6-8441-A455-7C0FE74709C9}"/>
              </a:ext>
            </a:extLst>
          </p:cNvPr>
          <p:cNvGrpSpPr/>
          <p:nvPr/>
        </p:nvGrpSpPr>
        <p:grpSpPr>
          <a:xfrm>
            <a:off x="564445" y="2326095"/>
            <a:ext cx="425877" cy="764429"/>
            <a:chOff x="564445" y="2326095"/>
            <a:chExt cx="425877" cy="764429"/>
          </a:xfrm>
        </p:grpSpPr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45" y="2326095"/>
              <a:ext cx="425877" cy="425877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657129" y="2751972"/>
              <a:ext cx="24050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Adobe 黑体 Std R"/>
                  <a:sym typeface="Arial"/>
                </a:rPr>
                <a:t>A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F6DEC7F-84FB-8149-BD56-85753BF9425A}"/>
              </a:ext>
            </a:extLst>
          </p:cNvPr>
          <p:cNvGrpSpPr/>
          <p:nvPr/>
        </p:nvGrpSpPr>
        <p:grpSpPr>
          <a:xfrm>
            <a:off x="3388797" y="3339319"/>
            <a:ext cx="701861" cy="871137"/>
            <a:chOff x="3388797" y="3339319"/>
            <a:chExt cx="701861" cy="871137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8797" y="3339319"/>
              <a:ext cx="701861" cy="701861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3708669" y="3871904"/>
              <a:ext cx="24050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Adobe 黑体 Std R"/>
                  <a:sym typeface="Arial"/>
                </a:rPr>
                <a:t>B</a:t>
              </a: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483628" y="4573052"/>
            <a:ext cx="360771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Substanz</a:t>
            </a:r>
            <a:r>
              <a:rPr lang="fr-CH" sz="1600" dirty="0">
                <a:solidFill>
                  <a:srgbClr val="000000"/>
                </a:solidFill>
              </a:rPr>
              <a:t> A </a:t>
            </a:r>
            <a:r>
              <a:rPr lang="fr-CH" sz="1600" dirty="0" err="1">
                <a:solidFill>
                  <a:srgbClr val="000000"/>
                </a:solidFill>
              </a:rPr>
              <a:t>verändert</a:t>
            </a:r>
            <a:r>
              <a:rPr lang="fr-CH" sz="1600" dirty="0">
                <a:solidFill>
                  <a:srgbClr val="000000"/>
                </a:solidFill>
              </a:rPr>
              <a:t>, </a:t>
            </a:r>
            <a:r>
              <a:rPr lang="fr-CH" sz="1600" dirty="0" err="1">
                <a:solidFill>
                  <a:srgbClr val="000000"/>
                </a:solidFill>
              </a:rPr>
              <a:t>was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600" dirty="0">
                <a:solidFill>
                  <a:srgbClr val="000000"/>
                </a:solidFill>
              </a:rPr>
              <a:t>der </a:t>
            </a:r>
            <a:r>
              <a:rPr lang="fr-CH" sz="1600" dirty="0" err="1">
                <a:solidFill>
                  <a:srgbClr val="000000"/>
                </a:solidFill>
              </a:rPr>
              <a:t>Organismus</a:t>
            </a:r>
            <a:r>
              <a:rPr lang="fr-CH" sz="1600" dirty="0">
                <a:solidFill>
                  <a:srgbClr val="000000"/>
                </a:solidFill>
              </a:rPr>
              <a:t> mit </a:t>
            </a:r>
            <a:r>
              <a:rPr lang="fr-CH" sz="1600" dirty="0" err="1">
                <a:solidFill>
                  <a:srgbClr val="000000"/>
                </a:solidFill>
              </a:rPr>
              <a:t>Substanz</a:t>
            </a:r>
            <a:r>
              <a:rPr lang="fr-CH" sz="1600" dirty="0">
                <a:solidFill>
                  <a:srgbClr val="000000"/>
                </a:solidFill>
              </a:rPr>
              <a:t> B </a:t>
            </a:r>
            <a:r>
              <a:rPr lang="fr-CH" sz="1600" dirty="0" err="1">
                <a:solidFill>
                  <a:srgbClr val="000000"/>
                </a:solidFill>
              </a:rPr>
              <a:t>macht</a:t>
            </a:r>
            <a:endParaRPr lang="fr-CH" sz="1600" dirty="0">
              <a:solidFill>
                <a:srgbClr val="000000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2E0ABC0-718C-9D4A-BD9F-54BB880866BA}"/>
              </a:ext>
            </a:extLst>
          </p:cNvPr>
          <p:cNvGrpSpPr/>
          <p:nvPr/>
        </p:nvGrpSpPr>
        <p:grpSpPr>
          <a:xfrm>
            <a:off x="5972698" y="2180196"/>
            <a:ext cx="701861" cy="803984"/>
            <a:chOff x="5972698" y="2180196"/>
            <a:chExt cx="701861" cy="803984"/>
          </a:xfrm>
        </p:grpSpPr>
        <p:pic>
          <p:nvPicPr>
            <p:cNvPr id="23" name="Bild 22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2698" y="2282319"/>
              <a:ext cx="701861" cy="701861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5972698" y="2180196"/>
              <a:ext cx="24050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Adobe 黑体 Std R"/>
                  <a:sym typeface="Arial"/>
                </a:rPr>
                <a:t>B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7CC8105-A6DD-F24C-8559-5600F7523635}"/>
              </a:ext>
            </a:extLst>
          </p:cNvPr>
          <p:cNvGrpSpPr/>
          <p:nvPr/>
        </p:nvGrpSpPr>
        <p:grpSpPr>
          <a:xfrm>
            <a:off x="5961383" y="3656591"/>
            <a:ext cx="425877" cy="764429"/>
            <a:chOff x="5961383" y="3656591"/>
            <a:chExt cx="425877" cy="764429"/>
          </a:xfrm>
        </p:grpSpPr>
        <p:pic>
          <p:nvPicPr>
            <p:cNvPr id="28" name="Bild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1383" y="3656591"/>
              <a:ext cx="425877" cy="425877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6054067" y="4082468"/>
              <a:ext cx="24050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Adobe 黑体 Std R"/>
                  <a:sym typeface="Arial"/>
                </a:rPr>
                <a:t>A</a:t>
              </a:r>
            </a:p>
          </p:txBody>
        </p:sp>
      </p:grpSp>
      <p:pic>
        <p:nvPicPr>
          <p:cNvPr id="30" name="Bild 29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6058797" y="2620876"/>
            <a:ext cx="1231522" cy="1254267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5095798" y="4573052"/>
            <a:ext cx="371030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Substanz</a:t>
            </a:r>
            <a:r>
              <a:rPr lang="fr-CH" sz="1600" dirty="0">
                <a:solidFill>
                  <a:srgbClr val="000000"/>
                </a:solidFill>
              </a:rPr>
              <a:t> A </a:t>
            </a:r>
            <a:r>
              <a:rPr lang="fr-CH" sz="1600" dirty="0" err="1">
                <a:solidFill>
                  <a:srgbClr val="000000"/>
                </a:solidFill>
              </a:rPr>
              <a:t>verändert</a:t>
            </a:r>
            <a:r>
              <a:rPr lang="fr-CH" sz="1600" dirty="0">
                <a:solidFill>
                  <a:srgbClr val="000000"/>
                </a:solidFill>
              </a:rPr>
              <a:t>, </a:t>
            </a:r>
            <a:r>
              <a:rPr lang="fr-CH" sz="1600" dirty="0" err="1">
                <a:solidFill>
                  <a:srgbClr val="000000"/>
                </a:solidFill>
              </a:rPr>
              <a:t>was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Substanz</a:t>
            </a:r>
            <a:r>
              <a:rPr lang="fr-CH" sz="1600" dirty="0">
                <a:solidFill>
                  <a:srgbClr val="000000"/>
                </a:solidFill>
              </a:rPr>
              <a:t> B mit </a:t>
            </a:r>
            <a:r>
              <a:rPr lang="fr-CH" sz="1600" dirty="0" err="1">
                <a:solidFill>
                  <a:srgbClr val="000000"/>
                </a:solidFill>
              </a:rPr>
              <a:t>dem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Organismus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macht</a:t>
            </a:r>
            <a:endParaRPr lang="fr-CH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8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8006" y="389109"/>
            <a:ext cx="833883" cy="46166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400" b="1" dirty="0">
                <a:solidFill>
                  <a:srgbClr val="7F7F7F"/>
                </a:solidFill>
              </a:rPr>
              <a:t>OAT</a:t>
            </a:r>
          </a:p>
        </p:txBody>
      </p:sp>
      <p:grpSp>
        <p:nvGrpSpPr>
          <p:cNvPr id="20" name="Gruppierung 19"/>
          <p:cNvGrpSpPr/>
          <p:nvPr/>
        </p:nvGrpSpPr>
        <p:grpSpPr>
          <a:xfrm>
            <a:off x="4887416" y="1945568"/>
            <a:ext cx="2471355" cy="1593866"/>
            <a:chOff x="4887416" y="1945568"/>
            <a:chExt cx="2471355" cy="1593866"/>
          </a:xfrm>
        </p:grpSpPr>
        <p:sp>
          <p:nvSpPr>
            <p:cNvPr id="4" name="Abgerundetes Rechteck 3"/>
            <p:cNvSpPr/>
            <p:nvPr/>
          </p:nvSpPr>
          <p:spPr>
            <a:xfrm>
              <a:off x="5771125" y="1945568"/>
              <a:ext cx="1587646" cy="1593866"/>
            </a:xfrm>
            <a:prstGeom prst="roundRect">
              <a:avLst/>
            </a:prstGeom>
            <a:solidFill>
              <a:srgbClr val="5870C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rtl="0" latinLnBrk="1" hangingPunct="0"/>
              <a:r>
                <a:rPr lang="fr-CH" sz="1200" dirty="0">
                  <a:solidFill>
                    <a:schemeClr val="bg1"/>
                  </a:solidFill>
                </a:rPr>
                <a:t>" </a:t>
              </a:r>
              <a:r>
                <a:rPr lang="fr-CH" sz="1200" dirty="0" err="1">
                  <a:solidFill>
                    <a:schemeClr val="bg1"/>
                  </a:solidFill>
                </a:rPr>
                <a:t>Psychosoziale</a:t>
              </a:r>
              <a:r>
                <a:rPr lang="fr-CH" sz="1200" dirty="0">
                  <a:solidFill>
                    <a:schemeClr val="bg1"/>
                  </a:solidFill>
                </a:rPr>
                <a:t>" </a:t>
              </a:r>
            </a:p>
            <a:p>
              <a:pPr algn="ctr" rtl="0" latinLnBrk="1" hangingPunct="0"/>
              <a:r>
                <a:rPr lang="fr-CH" sz="1200" dirty="0" err="1">
                  <a:solidFill>
                    <a:schemeClr val="bg1"/>
                  </a:solidFill>
                </a:rPr>
                <a:t>Interventionen</a:t>
              </a:r>
              <a:endParaRPr lang="fr-CH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887416" y="2611697"/>
              <a:ext cx="84734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Behandlung</a:t>
              </a: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Abgerundetes Rechteck 8"/>
          <p:cNvSpPr/>
          <p:nvPr/>
        </p:nvSpPr>
        <p:spPr>
          <a:xfrm>
            <a:off x="5771125" y="4716489"/>
            <a:ext cx="1587646" cy="762555"/>
          </a:xfrm>
          <a:prstGeom prst="roundRect">
            <a:avLst/>
          </a:prstGeom>
          <a:solidFill>
            <a:srgbClr val="C0504D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rtl="0" latinLnBrk="1" hangingPunct="0"/>
            <a:r>
              <a:rPr lang="fr-CH" sz="1200" dirty="0" err="1">
                <a:solidFill>
                  <a:schemeClr val="bg1"/>
                </a:solidFill>
              </a:rPr>
              <a:t>Opioidverschreibung</a:t>
            </a: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grpSp>
        <p:nvGrpSpPr>
          <p:cNvPr id="22" name="Gruppierung 21"/>
          <p:cNvGrpSpPr/>
          <p:nvPr/>
        </p:nvGrpSpPr>
        <p:grpSpPr>
          <a:xfrm>
            <a:off x="5667588" y="4172594"/>
            <a:ext cx="1794720" cy="543895"/>
            <a:chOff x="5667588" y="4172594"/>
            <a:chExt cx="1794720" cy="543895"/>
          </a:xfrm>
        </p:grpSpPr>
        <p:sp>
          <p:nvSpPr>
            <p:cNvPr id="11" name="Textfeld 10"/>
            <p:cNvSpPr txBox="1"/>
            <p:nvPr/>
          </p:nvSpPr>
          <p:spPr>
            <a:xfrm>
              <a:off x="5667588" y="4172594"/>
              <a:ext cx="1794720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pharmakologische</a:t>
              </a:r>
              <a:r>
                <a:rPr lang="fr-CH" sz="1100" dirty="0">
                  <a:solidFill>
                    <a:srgbClr val="000000"/>
                  </a:solidFill>
                </a:rPr>
                <a:t> </a:t>
              </a:r>
              <a:r>
                <a:rPr lang="fr-CH" sz="1100" dirty="0" err="1">
                  <a:solidFill>
                    <a:srgbClr val="000000"/>
                  </a:solidFill>
                </a:rPr>
                <a:t>Wirkung</a:t>
              </a:r>
              <a:endParaRPr lang="fr-CH" sz="11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Opioid</a:t>
              </a:r>
              <a:endParaRPr lang="fr-CH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Gerade Verbindung 6"/>
            <p:cNvCxnSpPr>
              <a:stCxn id="9" idx="0"/>
              <a:endCxn id="11" idx="2"/>
            </p:cNvCxnSpPr>
            <p:nvPr/>
          </p:nvCxnSpPr>
          <p:spPr>
            <a:xfrm flipV="1">
              <a:off x="6564948" y="4603479"/>
              <a:ext cx="0" cy="11301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4" name="Gruppierung 33"/>
          <p:cNvGrpSpPr/>
          <p:nvPr/>
        </p:nvGrpSpPr>
        <p:grpSpPr>
          <a:xfrm>
            <a:off x="4955649" y="1403469"/>
            <a:ext cx="2138771" cy="261608"/>
            <a:chOff x="4955649" y="1403469"/>
            <a:chExt cx="2138771" cy="261608"/>
          </a:xfrm>
        </p:grpSpPr>
        <p:sp>
          <p:nvSpPr>
            <p:cNvPr id="3" name="Textfeld 2"/>
            <p:cNvSpPr txBox="1"/>
            <p:nvPr/>
          </p:nvSpPr>
          <p:spPr>
            <a:xfrm>
              <a:off x="4955649" y="1403469"/>
              <a:ext cx="501097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Zweck</a:t>
              </a: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035478" y="1403469"/>
              <a:ext cx="105894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100" b="1" dirty="0">
                  <a:solidFill>
                    <a:srgbClr val="000000"/>
                  </a:solidFill>
                </a:rPr>
                <a:t>"</a:t>
              </a:r>
              <a:r>
                <a:rPr lang="fr-CH" sz="1100" b="1" dirty="0" err="1">
                  <a:solidFill>
                    <a:srgbClr val="000000"/>
                  </a:solidFill>
                </a:rPr>
                <a:t>gutes</a:t>
              </a:r>
              <a:r>
                <a:rPr lang="fr-CH" sz="1100" b="1" dirty="0">
                  <a:solidFill>
                    <a:srgbClr val="000000"/>
                  </a:solidFill>
                </a:rPr>
                <a:t> Leben"</a:t>
              </a:r>
            </a:p>
          </p:txBody>
        </p:sp>
      </p:grpSp>
      <p:cxnSp>
        <p:nvCxnSpPr>
          <p:cNvPr id="15" name="Gerade Verbindung 14"/>
          <p:cNvCxnSpPr>
            <a:stCxn id="4" idx="0"/>
            <a:endCxn id="6" idx="2"/>
          </p:cNvCxnSpPr>
          <p:nvPr/>
        </p:nvCxnSpPr>
        <p:spPr>
          <a:xfrm flipV="1">
            <a:off x="6564948" y="1665077"/>
            <a:ext cx="1" cy="28049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" name="Gruppierung 27"/>
          <p:cNvGrpSpPr/>
          <p:nvPr/>
        </p:nvGrpSpPr>
        <p:grpSpPr>
          <a:xfrm>
            <a:off x="6190968" y="3539434"/>
            <a:ext cx="747960" cy="633160"/>
            <a:chOff x="6190968" y="3539434"/>
            <a:chExt cx="747960" cy="633160"/>
          </a:xfrm>
        </p:grpSpPr>
        <p:cxnSp>
          <p:nvCxnSpPr>
            <p:cNvPr id="13" name="Gerade Verbindung 12"/>
            <p:cNvCxnSpPr>
              <a:stCxn id="11" idx="0"/>
              <a:endCxn id="4" idx="2"/>
            </p:cNvCxnSpPr>
            <p:nvPr/>
          </p:nvCxnSpPr>
          <p:spPr>
            <a:xfrm flipV="1">
              <a:off x="6564948" y="3539434"/>
              <a:ext cx="0" cy="63316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feld 17"/>
            <p:cNvSpPr txBox="1"/>
            <p:nvPr/>
          </p:nvSpPr>
          <p:spPr>
            <a:xfrm>
              <a:off x="6190968" y="3682380"/>
              <a:ext cx="747960" cy="26160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100" i="1" dirty="0" err="1">
                  <a:solidFill>
                    <a:srgbClr val="000000"/>
                  </a:solidFill>
                </a:rPr>
                <a:t>unterstützt</a:t>
              </a:r>
              <a:endParaRPr kumimoji="0" lang="fr-CH" sz="11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62898" y="1403469"/>
            <a:ext cx="50109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100" dirty="0" err="1">
                <a:solidFill>
                  <a:srgbClr val="000000"/>
                </a:solidFill>
              </a:rPr>
              <a:t>Zweck</a:t>
            </a:r>
            <a:endParaRPr kumimoji="0" lang="fr-CH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ruppierung 18"/>
          <p:cNvGrpSpPr/>
          <p:nvPr/>
        </p:nvGrpSpPr>
        <p:grpSpPr>
          <a:xfrm>
            <a:off x="547919" y="1945568"/>
            <a:ext cx="2622001" cy="1593866"/>
            <a:chOff x="547919" y="1945568"/>
            <a:chExt cx="2622001" cy="1593866"/>
          </a:xfrm>
        </p:grpSpPr>
        <p:sp>
          <p:nvSpPr>
            <p:cNvPr id="25" name="Abgerundetes Rechteck 24"/>
            <p:cNvSpPr/>
            <p:nvPr/>
          </p:nvSpPr>
          <p:spPr>
            <a:xfrm>
              <a:off x="1478374" y="1945568"/>
              <a:ext cx="1691546" cy="1593866"/>
            </a:xfrm>
            <a:prstGeom prst="roundRect">
              <a:avLst/>
            </a:prstGeom>
            <a:solidFill>
              <a:srgbClr val="C0504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chemeClr val="bg1"/>
                  </a:solidFill>
                </a:rPr>
                <a:t>Opioidverschreibung</a:t>
              </a:r>
              <a:endParaRPr lang="fr-CH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47919" y="2611697"/>
              <a:ext cx="84734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Behandlung</a:t>
              </a: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Abgerundetes Rechteck 26"/>
          <p:cNvSpPr/>
          <p:nvPr/>
        </p:nvSpPr>
        <p:spPr>
          <a:xfrm>
            <a:off x="1511524" y="4716489"/>
            <a:ext cx="1658395" cy="762555"/>
          </a:xfrm>
          <a:prstGeom prst="roundRect">
            <a:avLst/>
          </a:prstGeom>
          <a:solidFill>
            <a:srgbClr val="5870C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rtl="0" latinLnBrk="1" hangingPunct="0"/>
            <a:r>
              <a:rPr lang="fr-CH" sz="1200" dirty="0">
                <a:solidFill>
                  <a:schemeClr val="bg1"/>
                </a:solidFill>
              </a:rPr>
              <a:t>" </a:t>
            </a:r>
            <a:r>
              <a:rPr lang="fr-CH" sz="1200" dirty="0" err="1">
                <a:solidFill>
                  <a:schemeClr val="bg1"/>
                </a:solidFill>
              </a:rPr>
              <a:t>Psychosoziale</a:t>
            </a:r>
            <a:r>
              <a:rPr lang="fr-CH" sz="1200" dirty="0">
                <a:solidFill>
                  <a:schemeClr val="bg1"/>
                </a:solidFill>
              </a:rPr>
              <a:t>" </a:t>
            </a:r>
          </a:p>
          <a:p>
            <a:pPr algn="ctr" rtl="0" latinLnBrk="1" hangingPunct="0"/>
            <a:r>
              <a:rPr lang="fr-CH" sz="1200" dirty="0" err="1">
                <a:solidFill>
                  <a:schemeClr val="bg1"/>
                </a:solidFill>
              </a:rPr>
              <a:t>Interventionen</a:t>
            </a: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grpSp>
        <p:nvGrpSpPr>
          <p:cNvPr id="33" name="Gruppierung 32"/>
          <p:cNvGrpSpPr/>
          <p:nvPr/>
        </p:nvGrpSpPr>
        <p:grpSpPr>
          <a:xfrm>
            <a:off x="1334250" y="1318831"/>
            <a:ext cx="1983716" cy="626737"/>
            <a:chOff x="1334250" y="1318831"/>
            <a:chExt cx="1983716" cy="626737"/>
          </a:xfrm>
        </p:grpSpPr>
        <p:sp>
          <p:nvSpPr>
            <p:cNvPr id="24" name="Textfeld 23"/>
            <p:cNvSpPr txBox="1"/>
            <p:nvPr/>
          </p:nvSpPr>
          <p:spPr>
            <a:xfrm>
              <a:off x="1334250" y="1318831"/>
              <a:ext cx="1983716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100" b="1" dirty="0" err="1">
                  <a:solidFill>
                    <a:srgbClr val="000000"/>
                  </a:solidFill>
                </a:rPr>
                <a:t>pharmakologische</a:t>
              </a:r>
              <a:r>
                <a:rPr lang="fr-CH" sz="1100" b="1" dirty="0">
                  <a:solidFill>
                    <a:srgbClr val="000000"/>
                  </a:solidFill>
                </a:rPr>
                <a:t> </a:t>
              </a:r>
              <a:r>
                <a:rPr lang="fr-CH" sz="1100" b="1" dirty="0" err="1">
                  <a:solidFill>
                    <a:srgbClr val="000000"/>
                  </a:solidFill>
                </a:rPr>
                <a:t>Wirkung</a:t>
              </a:r>
              <a:endParaRPr lang="fr-CH" sz="1100" b="1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100" b="1" dirty="0" err="1">
                  <a:solidFill>
                    <a:srgbClr val="000000"/>
                  </a:solidFill>
                </a:rPr>
                <a:t>Opioid</a:t>
              </a:r>
              <a:endParaRPr lang="fr-CH" sz="11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Gerade Verbindung 30"/>
            <p:cNvCxnSpPr>
              <a:cxnSpLocks/>
              <a:stCxn id="25" idx="0"/>
              <a:endCxn id="24" idx="2"/>
            </p:cNvCxnSpPr>
            <p:nvPr/>
          </p:nvCxnSpPr>
          <p:spPr>
            <a:xfrm flipV="1">
              <a:off x="2324147" y="1749716"/>
              <a:ext cx="1961" cy="195852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1" name="Gruppierung 20"/>
          <p:cNvGrpSpPr/>
          <p:nvPr/>
        </p:nvGrpSpPr>
        <p:grpSpPr>
          <a:xfrm>
            <a:off x="1931368" y="3539434"/>
            <a:ext cx="747960" cy="1177055"/>
            <a:chOff x="1931368" y="3539434"/>
            <a:chExt cx="747960" cy="1177055"/>
          </a:xfrm>
        </p:grpSpPr>
        <p:cxnSp>
          <p:nvCxnSpPr>
            <p:cNvPr id="30" name="Gerade Verbindung 29"/>
            <p:cNvCxnSpPr>
              <a:cxnSpLocks/>
              <a:stCxn id="27" idx="0"/>
              <a:endCxn id="25" idx="2"/>
            </p:cNvCxnSpPr>
            <p:nvPr/>
          </p:nvCxnSpPr>
          <p:spPr>
            <a:xfrm flipH="1" flipV="1">
              <a:off x="2324147" y="3539434"/>
              <a:ext cx="16575" cy="1177055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2" name="Textfeld 31"/>
            <p:cNvSpPr txBox="1"/>
            <p:nvPr/>
          </p:nvSpPr>
          <p:spPr>
            <a:xfrm>
              <a:off x="1931368" y="3682380"/>
              <a:ext cx="747960" cy="26160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100" i="1" dirty="0" err="1">
                  <a:solidFill>
                    <a:srgbClr val="000000"/>
                  </a:solidFill>
                </a:rPr>
                <a:t>unterstützt</a:t>
              </a:r>
              <a:endParaRPr kumimoji="0" lang="fr-CH" sz="11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111755" y="389109"/>
            <a:ext cx="2387193" cy="461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H" sz="2400" b="1" dirty="0" err="1">
                <a:solidFill>
                  <a:srgbClr val="7F7F7F"/>
                </a:solidFill>
              </a:rPr>
              <a:t>Opioid-Abgabe</a:t>
            </a:r>
            <a:endParaRPr lang="fr-CH" sz="24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7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626" grpId="0" animBg="1"/>
      <p:bldP spid="9" grpId="0" animBg="1"/>
      <p:bldP spid="23" grpId="0"/>
      <p:bldP spid="27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7946" y="357271"/>
            <a:ext cx="5864106" cy="1200329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800" b="1" dirty="0">
                <a:solidFill>
                  <a:srgbClr val="7F7F7F"/>
                </a:solidFill>
              </a:rPr>
              <a:t>OAT</a:t>
            </a:r>
            <a:br>
              <a:rPr lang="fr-CH" sz="2800" b="1" dirty="0">
                <a:solidFill>
                  <a:srgbClr val="7F7F7F"/>
                </a:solidFill>
              </a:rPr>
            </a:br>
            <a:r>
              <a:rPr lang="fr-CH" sz="4400" b="1" dirty="0" err="1">
                <a:solidFill>
                  <a:srgbClr val="7F7F7F"/>
                </a:solidFill>
              </a:rPr>
              <a:t>Behandlungsphasen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076606" y="2863983"/>
            <a:ext cx="1543974" cy="659962"/>
          </a:xfrm>
          <a:prstGeom prst="roundRect">
            <a:avLst/>
          </a:prstGeom>
          <a:solidFill>
            <a:srgbClr val="525674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rtl="0" latinLnBrk="1" hangingPunct="0"/>
            <a:r>
              <a:rPr lang="fr-CH" sz="1600" dirty="0" err="1">
                <a:solidFill>
                  <a:schemeClr val="bg1"/>
                </a:solidFill>
              </a:rPr>
              <a:t>Induktion</a:t>
            </a:r>
            <a:endParaRPr kumimoji="0" lang="fr-CH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629240" y="2586986"/>
            <a:ext cx="43870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200" dirty="0">
                <a:solidFill>
                  <a:srgbClr val="000000"/>
                </a:solidFill>
              </a:rPr>
              <a:t>Tage</a:t>
            </a: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329537" y="2586986"/>
            <a:ext cx="65498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200" dirty="0" err="1">
                <a:solidFill>
                  <a:srgbClr val="000000"/>
                </a:solidFill>
              </a:rPr>
              <a:t>Wochen</a:t>
            </a: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36034" y="2586986"/>
            <a:ext cx="11246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200" dirty="0" err="1">
                <a:solidFill>
                  <a:srgbClr val="000000"/>
                </a:solidFill>
              </a:rPr>
              <a:t>Monate</a:t>
            </a:r>
            <a:r>
              <a:rPr lang="fr-CH" sz="1200" dirty="0">
                <a:solidFill>
                  <a:srgbClr val="000000"/>
                </a:solidFill>
              </a:rPr>
              <a:t> - </a:t>
            </a:r>
            <a:r>
              <a:rPr lang="fr-CH" sz="1200" dirty="0" err="1">
                <a:solidFill>
                  <a:srgbClr val="000000"/>
                </a:solidFill>
              </a:rPr>
              <a:t>Jahre</a:t>
            </a:r>
            <a:endParaRPr lang="fr-CH" sz="1200" dirty="0">
              <a:solidFill>
                <a:srgbClr val="00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667601" y="2586986"/>
            <a:ext cx="130420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200" dirty="0" err="1">
                <a:solidFill>
                  <a:srgbClr val="000000"/>
                </a:solidFill>
              </a:rPr>
              <a:t>Wochen</a:t>
            </a:r>
            <a:r>
              <a:rPr lang="fr-CH" sz="1200" dirty="0">
                <a:solidFill>
                  <a:srgbClr val="000000"/>
                </a:solidFill>
              </a:rPr>
              <a:t> - </a:t>
            </a:r>
            <a:r>
              <a:rPr lang="fr-CH" sz="1200" dirty="0" err="1">
                <a:solidFill>
                  <a:srgbClr val="000000"/>
                </a:solidFill>
              </a:rPr>
              <a:t>Monate</a:t>
            </a:r>
            <a:endParaRPr lang="fr-CH" sz="1200" dirty="0">
              <a:solidFill>
                <a:srgbClr val="000000"/>
              </a:solidFill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2620580" y="2863983"/>
            <a:ext cx="1808437" cy="659962"/>
            <a:chOff x="2620580" y="2863983"/>
            <a:chExt cx="1808437" cy="659962"/>
          </a:xfrm>
        </p:grpSpPr>
        <p:sp>
          <p:nvSpPr>
            <p:cNvPr id="34" name="Abgerundetes Rechteck 33"/>
            <p:cNvSpPr/>
            <p:nvPr/>
          </p:nvSpPr>
          <p:spPr>
            <a:xfrm>
              <a:off x="2885043" y="2863983"/>
              <a:ext cx="1543974" cy="659962"/>
            </a:xfrm>
            <a:prstGeom prst="roundRect">
              <a:avLst/>
            </a:prstGeom>
            <a:solidFill>
              <a:srgbClr val="525674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rtl="0" latinLnBrk="1" hangingPunct="0"/>
              <a:r>
                <a:rPr lang="fr-CH" sz="1600" dirty="0" err="1">
                  <a:solidFill>
                    <a:schemeClr val="bg1"/>
                  </a:solidFill>
                </a:rPr>
                <a:t>Etablierung</a:t>
              </a:r>
              <a:r>
                <a:rPr lang="fr-CH" sz="1600" dirty="0">
                  <a:solidFill>
                    <a:schemeClr val="bg1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600" dirty="0" err="1">
                  <a:solidFill>
                    <a:schemeClr val="bg1"/>
                  </a:solidFill>
                </a:rPr>
                <a:t>Dosis</a:t>
              </a:r>
              <a:endParaRPr lang="fr-CH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Gerade Verbindung 32"/>
            <p:cNvCxnSpPr>
              <a:stCxn id="19" idx="3"/>
              <a:endCxn id="34" idx="1"/>
            </p:cNvCxnSpPr>
            <p:nvPr/>
          </p:nvCxnSpPr>
          <p:spPr>
            <a:xfrm>
              <a:off x="2620580" y="3193964"/>
              <a:ext cx="264463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Gruppierung 4"/>
          <p:cNvGrpSpPr/>
          <p:nvPr/>
        </p:nvGrpSpPr>
        <p:grpSpPr>
          <a:xfrm>
            <a:off x="4429017" y="2863983"/>
            <a:ext cx="1808437" cy="659962"/>
            <a:chOff x="4429017" y="2863983"/>
            <a:chExt cx="1808437" cy="659962"/>
          </a:xfrm>
        </p:grpSpPr>
        <p:sp>
          <p:nvSpPr>
            <p:cNvPr id="35" name="Abgerundetes Rechteck 34"/>
            <p:cNvSpPr/>
            <p:nvPr/>
          </p:nvSpPr>
          <p:spPr>
            <a:xfrm>
              <a:off x="4693480" y="2863983"/>
              <a:ext cx="1543974" cy="659962"/>
            </a:xfrm>
            <a:prstGeom prst="roundRect">
              <a:avLst/>
            </a:prstGeom>
            <a:solidFill>
              <a:srgbClr val="525674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rtl="0" latinLnBrk="1" hangingPunct="0"/>
              <a:r>
                <a:rPr lang="fr-CH" sz="1600" dirty="0" err="1">
                  <a:solidFill>
                    <a:schemeClr val="bg1"/>
                  </a:solidFill>
                </a:rPr>
                <a:t>Erhaltung</a:t>
              </a: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" name="Gerade Verbindung mit Pfeil 43"/>
            <p:cNvCxnSpPr>
              <a:stCxn id="34" idx="3"/>
              <a:endCxn id="35" idx="1"/>
            </p:cNvCxnSpPr>
            <p:nvPr/>
          </p:nvCxnSpPr>
          <p:spPr>
            <a:xfrm>
              <a:off x="4429017" y="3193964"/>
              <a:ext cx="264463" cy="0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" name="Gruppierung 6"/>
          <p:cNvGrpSpPr/>
          <p:nvPr/>
        </p:nvGrpSpPr>
        <p:grpSpPr>
          <a:xfrm>
            <a:off x="6237454" y="2863983"/>
            <a:ext cx="1808436" cy="659962"/>
            <a:chOff x="6237454" y="2863983"/>
            <a:chExt cx="1808436" cy="659962"/>
          </a:xfrm>
        </p:grpSpPr>
        <p:sp>
          <p:nvSpPr>
            <p:cNvPr id="36" name="Abgerundetes Rechteck 35"/>
            <p:cNvSpPr/>
            <p:nvPr/>
          </p:nvSpPr>
          <p:spPr>
            <a:xfrm>
              <a:off x="6501916" y="2863983"/>
              <a:ext cx="1543974" cy="659962"/>
            </a:xfrm>
            <a:prstGeom prst="roundRect">
              <a:avLst/>
            </a:prstGeom>
            <a:solidFill>
              <a:srgbClr val="525674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rtl="0" latinLnBrk="1" hangingPunct="0"/>
              <a:r>
                <a:rPr lang="fr-CH" sz="1600" dirty="0" err="1">
                  <a:solidFill>
                    <a:schemeClr val="bg1"/>
                  </a:solidFill>
                </a:rPr>
                <a:t>Entzug</a:t>
              </a: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" name="Gerade Verbindung 47"/>
            <p:cNvCxnSpPr>
              <a:stCxn id="35" idx="3"/>
              <a:endCxn id="36" idx="1"/>
            </p:cNvCxnSpPr>
            <p:nvPr/>
          </p:nvCxnSpPr>
          <p:spPr>
            <a:xfrm>
              <a:off x="6237454" y="3193964"/>
              <a:ext cx="264462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" name="Gruppierung 1"/>
          <p:cNvGrpSpPr/>
          <p:nvPr/>
        </p:nvGrpSpPr>
        <p:grpSpPr>
          <a:xfrm>
            <a:off x="955240" y="3523945"/>
            <a:ext cx="1786706" cy="1046836"/>
            <a:chOff x="955240" y="3523945"/>
            <a:chExt cx="1786706" cy="1046836"/>
          </a:xfrm>
        </p:grpSpPr>
        <p:sp>
          <p:nvSpPr>
            <p:cNvPr id="56" name="Textfeld 55"/>
            <p:cNvSpPr txBox="1"/>
            <p:nvPr/>
          </p:nvSpPr>
          <p:spPr>
            <a:xfrm>
              <a:off x="955240" y="4109118"/>
              <a:ext cx="178670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b="1" dirty="0" err="1">
                  <a:solidFill>
                    <a:srgbClr val="000000"/>
                  </a:solidFill>
                </a:rPr>
                <a:t>Unterdrückung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b="1" dirty="0" err="1">
                  <a:solidFill>
                    <a:srgbClr val="000000"/>
                  </a:solidFill>
                </a:rPr>
                <a:t>Entzugserscheinungen</a:t>
              </a:r>
              <a:endParaRPr lang="fr-CH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50" name="Gerade Verbindung 49"/>
            <p:cNvCxnSpPr>
              <a:stCxn id="19" idx="2"/>
              <a:endCxn id="56" idx="0"/>
            </p:cNvCxnSpPr>
            <p:nvPr/>
          </p:nvCxnSpPr>
          <p:spPr>
            <a:xfrm>
              <a:off x="1848593" y="3523945"/>
              <a:ext cx="0" cy="58517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Gruppierung 3"/>
          <p:cNvGrpSpPr/>
          <p:nvPr/>
        </p:nvGrpSpPr>
        <p:grpSpPr>
          <a:xfrm>
            <a:off x="2923981" y="3523945"/>
            <a:ext cx="1466105" cy="1046836"/>
            <a:chOff x="2923981" y="3523945"/>
            <a:chExt cx="1466105" cy="1046836"/>
          </a:xfrm>
        </p:grpSpPr>
        <p:sp>
          <p:nvSpPr>
            <p:cNvPr id="57" name="Textfeld 56"/>
            <p:cNvSpPr txBox="1"/>
            <p:nvPr/>
          </p:nvSpPr>
          <p:spPr>
            <a:xfrm>
              <a:off x="2923981" y="4109118"/>
              <a:ext cx="146610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b="1" dirty="0" err="1">
                  <a:solidFill>
                    <a:srgbClr val="000000"/>
                  </a:solidFill>
                </a:rPr>
                <a:t>Reduzierung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b="1" dirty="0" err="1">
                  <a:solidFill>
                    <a:srgbClr val="000000"/>
                  </a:solidFill>
                </a:rPr>
                <a:t>Parallelverbrauchs</a:t>
              </a:r>
              <a:endParaRPr lang="fr-CH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Gerade Verbindung 51"/>
            <p:cNvCxnSpPr>
              <a:stCxn id="34" idx="2"/>
              <a:endCxn id="57" idx="0"/>
            </p:cNvCxnSpPr>
            <p:nvPr/>
          </p:nvCxnSpPr>
          <p:spPr>
            <a:xfrm>
              <a:off x="3657030" y="3523945"/>
              <a:ext cx="4" cy="58517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" name="Gruppierung 5"/>
          <p:cNvGrpSpPr/>
          <p:nvPr/>
        </p:nvGrpSpPr>
        <p:grpSpPr>
          <a:xfrm>
            <a:off x="4772498" y="3523945"/>
            <a:ext cx="1385955" cy="1085910"/>
            <a:chOff x="4772498" y="3523945"/>
            <a:chExt cx="1385955" cy="1085910"/>
          </a:xfrm>
        </p:grpSpPr>
        <p:sp>
          <p:nvSpPr>
            <p:cNvPr id="58" name="Textfeld 57"/>
            <p:cNvSpPr txBox="1"/>
            <p:nvPr/>
          </p:nvSpPr>
          <p:spPr>
            <a:xfrm>
              <a:off x="4772498" y="4148192"/>
              <a:ext cx="138595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b="1" dirty="0">
                  <a:solidFill>
                    <a:srgbClr val="000000"/>
                  </a:solidFill>
                </a:rPr>
                <a:t>" </a:t>
              </a:r>
              <a:r>
                <a:rPr lang="fr-CH" sz="1200" b="1" dirty="0" err="1">
                  <a:solidFill>
                    <a:srgbClr val="000000"/>
                  </a:solidFill>
                </a:rPr>
                <a:t>Psychosoziale</a:t>
              </a:r>
              <a:r>
                <a:rPr lang="fr-CH" sz="1200" b="1" dirty="0">
                  <a:solidFill>
                    <a:srgbClr val="000000"/>
                  </a:solidFill>
                </a:rPr>
                <a:t>" </a:t>
              </a:r>
            </a:p>
            <a:p>
              <a:pPr algn="ctr" rtl="0" latinLnBrk="1" hangingPunct="0"/>
              <a:r>
                <a:rPr lang="fr-CH" sz="1200" b="1" dirty="0" err="1">
                  <a:solidFill>
                    <a:srgbClr val="000000"/>
                  </a:solidFill>
                </a:rPr>
                <a:t>Interventionen</a:t>
              </a:r>
              <a:endParaRPr lang="fr-CH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55" name="Gerade Verbindung 54"/>
            <p:cNvCxnSpPr>
              <a:stCxn id="35" idx="2"/>
              <a:endCxn id="58" idx="0"/>
            </p:cNvCxnSpPr>
            <p:nvPr/>
          </p:nvCxnSpPr>
          <p:spPr>
            <a:xfrm>
              <a:off x="5465467" y="3523945"/>
              <a:ext cx="9" cy="624247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95783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38" grpId="0"/>
      <p:bldP spid="39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2581810"/>
            <a:ext cx="1625600" cy="22352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2581810"/>
            <a:ext cx="1625600" cy="2235200"/>
          </a:xfrm>
          <a:prstGeom prst="rect">
            <a:avLst/>
          </a:prstGeom>
        </p:spPr>
      </p:pic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147570" y="381682"/>
            <a:ext cx="2848857" cy="76944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Methadon</a:t>
            </a:r>
            <a:endParaRPr lang="fr-CH" dirty="0"/>
          </a:p>
        </p:txBody>
      </p:sp>
      <p:sp>
        <p:nvSpPr>
          <p:cNvPr id="4" name="Textfeld 3"/>
          <p:cNvSpPr txBox="1"/>
          <p:nvPr/>
        </p:nvSpPr>
        <p:spPr>
          <a:xfrm>
            <a:off x="356466" y="4064875"/>
            <a:ext cx="23381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Bioverfügbarkeit</a:t>
            </a:r>
            <a:r>
              <a:rPr lang="fr-CH" sz="1600" dirty="0">
                <a:solidFill>
                  <a:srgbClr val="000000"/>
                </a:solidFill>
              </a:rPr>
              <a:t> 80-95%</a:t>
            </a:r>
          </a:p>
          <a:p>
            <a:pPr algn="ctr" rtl="0" latinLnBrk="1" hangingPunct="0"/>
            <a:r>
              <a:rPr lang="fr-CH" sz="1200" dirty="0">
                <a:solidFill>
                  <a:srgbClr val="000000"/>
                </a:solidFill>
              </a:rPr>
              <a:t>(</a:t>
            </a:r>
            <a:r>
              <a:rPr lang="fr-CH" sz="1200" dirty="0" err="1">
                <a:solidFill>
                  <a:srgbClr val="000000"/>
                </a:solidFill>
              </a:rPr>
              <a:t>Morphin</a:t>
            </a:r>
            <a:r>
              <a:rPr lang="fr-CH" sz="1200" dirty="0">
                <a:solidFill>
                  <a:srgbClr val="000000"/>
                </a:solidFill>
              </a:rPr>
              <a:t> 30%)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7097">
            <a:off x="2740447" y="1745717"/>
            <a:ext cx="500385" cy="81096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8869" y="2652645"/>
            <a:ext cx="191334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Schnelle</a:t>
            </a:r>
            <a:r>
              <a:rPr lang="fr-CH" sz="1600" dirty="0">
                <a:solidFill>
                  <a:srgbClr val="000000"/>
                </a:solidFill>
              </a:rPr>
              <a:t> Absorption</a:t>
            </a:r>
          </a:p>
          <a:p>
            <a:pPr algn="ctr" rtl="0" latinLnBrk="1" hangingPunct="0"/>
            <a:r>
              <a:rPr lang="fr-CH" sz="1200" dirty="0">
                <a:solidFill>
                  <a:srgbClr val="000000"/>
                </a:solidFill>
              </a:rPr>
              <a:t>(</a:t>
            </a:r>
            <a:r>
              <a:rPr lang="fr-CH" sz="1200" dirty="0" err="1">
                <a:solidFill>
                  <a:srgbClr val="000000"/>
                </a:solidFill>
              </a:rPr>
              <a:t>im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Blut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nachweisbar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200" dirty="0" err="1">
                <a:solidFill>
                  <a:srgbClr val="000000"/>
                </a:solidFill>
              </a:rPr>
              <a:t>nach</a:t>
            </a:r>
            <a:r>
              <a:rPr lang="fr-CH" sz="1200" dirty="0">
                <a:solidFill>
                  <a:srgbClr val="000000"/>
                </a:solidFill>
              </a:rPr>
              <a:t> 30 min)</a:t>
            </a:r>
          </a:p>
        </p:txBody>
      </p:sp>
      <p:grpSp>
        <p:nvGrpSpPr>
          <p:cNvPr id="25" name="Gruppierung 24"/>
          <p:cNvGrpSpPr/>
          <p:nvPr/>
        </p:nvGrpSpPr>
        <p:grpSpPr>
          <a:xfrm>
            <a:off x="4610099" y="2721510"/>
            <a:ext cx="3794125" cy="1343338"/>
            <a:chOff x="4610099" y="2832802"/>
            <a:chExt cx="3794125" cy="1343338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4610099" y="2832802"/>
              <a:ext cx="0" cy="1343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4610099" y="4176140"/>
              <a:ext cx="3794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610099" y="2846096"/>
              <a:ext cx="2812869" cy="1330044"/>
            </a:xfrm>
            <a:custGeom>
              <a:avLst/>
              <a:gdLst>
                <a:gd name="T0" fmla="*/ 0 w 2858"/>
                <a:gd name="T1" fmla="*/ 2201 h 2201"/>
                <a:gd name="T2" fmla="*/ 454 w 2858"/>
                <a:gd name="T3" fmla="*/ 341 h 2201"/>
                <a:gd name="T4" fmla="*/ 771 w 2858"/>
                <a:gd name="T5" fmla="*/ 159 h 2201"/>
                <a:gd name="T6" fmla="*/ 1451 w 2858"/>
                <a:gd name="T7" fmla="*/ 1293 h 2201"/>
                <a:gd name="T8" fmla="*/ 2086 w 2858"/>
                <a:gd name="T9" fmla="*/ 1974 h 2201"/>
                <a:gd name="T10" fmla="*/ 2858 w 2858"/>
                <a:gd name="T11" fmla="*/ 2155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8" h="2201">
                  <a:moveTo>
                    <a:pt x="0" y="2201"/>
                  </a:moveTo>
                  <a:cubicBezTo>
                    <a:pt x="162" y="1441"/>
                    <a:pt x="325" y="681"/>
                    <a:pt x="454" y="341"/>
                  </a:cubicBezTo>
                  <a:cubicBezTo>
                    <a:pt x="583" y="1"/>
                    <a:pt x="605" y="0"/>
                    <a:pt x="771" y="159"/>
                  </a:cubicBezTo>
                  <a:cubicBezTo>
                    <a:pt x="937" y="318"/>
                    <a:pt x="1232" y="991"/>
                    <a:pt x="1451" y="1293"/>
                  </a:cubicBezTo>
                  <a:cubicBezTo>
                    <a:pt x="1670" y="1595"/>
                    <a:pt x="1852" y="1830"/>
                    <a:pt x="2086" y="1974"/>
                  </a:cubicBezTo>
                  <a:cubicBezTo>
                    <a:pt x="2320" y="2118"/>
                    <a:pt x="2707" y="2140"/>
                    <a:pt x="2858" y="2155"/>
                  </a:cubicBezTo>
                </a:path>
              </a:pathLst>
            </a:custGeom>
            <a:noFill/>
            <a:ln w="28575" cap="flat" cmpd="sng">
              <a:solidFill>
                <a:srgbClr val="6B3E2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5235071" y="2887792"/>
              <a:ext cx="0" cy="1260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904333" y="3518068"/>
              <a:ext cx="0" cy="658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CH"/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4610099" y="4390712"/>
            <a:ext cx="624972" cy="686690"/>
            <a:chOff x="4610099" y="4390712"/>
            <a:chExt cx="624972" cy="686690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4610099" y="4390712"/>
              <a:ext cx="624972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Textfeld 23"/>
            <p:cNvSpPr txBox="1"/>
            <p:nvPr/>
          </p:nvSpPr>
          <p:spPr>
            <a:xfrm>
              <a:off x="4718708" y="4492629"/>
              <a:ext cx="407755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kumimoji="0" lang="fr-CH" sz="1600" b="0" i="0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max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sz="1600" dirty="0">
                  <a:solidFill>
                    <a:srgbClr val="000000"/>
                  </a:solidFill>
                </a:rPr>
                <a:t>4h</a:t>
              </a:r>
              <a:endParaRPr kumimoji="0" lang="fr-CH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5235071" y="4390712"/>
            <a:ext cx="624972" cy="686690"/>
            <a:chOff x="5235071" y="4390712"/>
            <a:chExt cx="624972" cy="686690"/>
          </a:xfrm>
        </p:grpSpPr>
        <p:cxnSp>
          <p:nvCxnSpPr>
            <p:cNvPr id="26" name="Gerade Verbindung 25"/>
            <p:cNvCxnSpPr/>
            <p:nvPr/>
          </p:nvCxnSpPr>
          <p:spPr>
            <a:xfrm>
              <a:off x="5235071" y="4390712"/>
              <a:ext cx="624972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Textfeld 26"/>
            <p:cNvSpPr txBox="1"/>
            <p:nvPr/>
          </p:nvSpPr>
          <p:spPr>
            <a:xfrm>
              <a:off x="5265404" y="4492629"/>
              <a:ext cx="43467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kumimoji="0" lang="fr-CH" sz="1600" b="0" i="0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1/2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sz="1600" dirty="0">
                  <a:solidFill>
                    <a:srgbClr val="000000"/>
                  </a:solidFill>
                </a:rPr>
                <a:t>24h</a:t>
              </a:r>
              <a:endParaRPr kumimoji="0" lang="fr-CH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05569" y="481792"/>
            <a:ext cx="2848857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Methadon</a:t>
            </a:r>
            <a:endParaRPr lang="fr-CH" sz="4400" dirty="0">
              <a:solidFill>
                <a:srgbClr val="7F7F7F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02" y="2591621"/>
            <a:ext cx="739731" cy="5658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3" name="Gruppierung 2"/>
          <p:cNvGrpSpPr/>
          <p:nvPr/>
        </p:nvGrpSpPr>
        <p:grpSpPr>
          <a:xfrm>
            <a:off x="1100284" y="2550702"/>
            <a:ext cx="944407" cy="1067789"/>
            <a:chOff x="1013127" y="2164690"/>
            <a:chExt cx="944407" cy="1067789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054" y="2164690"/>
              <a:ext cx="484480" cy="64770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1488735" y="2801594"/>
              <a:ext cx="453119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30-60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sz="1100" dirty="0">
                  <a:solidFill>
                    <a:srgbClr val="000000"/>
                  </a:solidFill>
                </a:rPr>
                <a:t>min</a:t>
              </a: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erade Verbindung 13"/>
            <p:cNvCxnSpPr>
              <a:stCxn id="2" idx="3"/>
              <a:endCxn id="6" idx="1"/>
            </p:cNvCxnSpPr>
            <p:nvPr/>
          </p:nvCxnSpPr>
          <p:spPr>
            <a:xfrm flipV="1">
              <a:off x="1013127" y="2488540"/>
              <a:ext cx="459927" cy="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Gruppierung 3"/>
          <p:cNvGrpSpPr/>
          <p:nvPr/>
        </p:nvGrpSpPr>
        <p:grpSpPr>
          <a:xfrm>
            <a:off x="2057142" y="2550702"/>
            <a:ext cx="1311252" cy="1067789"/>
            <a:chOff x="1969985" y="2164690"/>
            <a:chExt cx="1311252" cy="1067789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938" y="2164690"/>
              <a:ext cx="484480" cy="647700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2663121" y="2801594"/>
              <a:ext cx="618116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2-4</a:t>
              </a: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Stunden</a:t>
              </a: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" name="Gerade Verbindung 19"/>
            <p:cNvCxnSpPr>
              <a:stCxn id="6" idx="3"/>
              <a:endCxn id="11" idx="1"/>
            </p:cNvCxnSpPr>
            <p:nvPr/>
          </p:nvCxnSpPr>
          <p:spPr>
            <a:xfrm>
              <a:off x="1969985" y="2488540"/>
              <a:ext cx="759953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Gruppierung 4"/>
          <p:cNvGrpSpPr/>
          <p:nvPr/>
        </p:nvGrpSpPr>
        <p:grpSpPr>
          <a:xfrm>
            <a:off x="3314026" y="2550702"/>
            <a:ext cx="1373712" cy="1067789"/>
            <a:chOff x="3226869" y="2164690"/>
            <a:chExt cx="1373712" cy="1067789"/>
          </a:xfrm>
        </p:grpSpPr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9282" y="2164690"/>
              <a:ext cx="484480" cy="6477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3982465" y="2801594"/>
              <a:ext cx="618116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24</a:t>
              </a:r>
            </a:p>
            <a:p>
              <a:pPr algn="ctr" rtl="0" latinLnBrk="1" hangingPunct="0"/>
              <a:r>
                <a:rPr lang="fr-CH" sz="1100" dirty="0" err="1">
                  <a:solidFill>
                    <a:srgbClr val="000000"/>
                  </a:solidFill>
                </a:rPr>
                <a:t>Stunden</a:t>
              </a: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" name="Gerade Verbindung 21"/>
            <p:cNvCxnSpPr>
              <a:stCxn id="11" idx="3"/>
              <a:endCxn id="17" idx="1"/>
            </p:cNvCxnSpPr>
            <p:nvPr/>
          </p:nvCxnSpPr>
          <p:spPr>
            <a:xfrm>
              <a:off x="3226869" y="2488540"/>
              <a:ext cx="822413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" name="Gruppierung 9"/>
          <p:cNvGrpSpPr/>
          <p:nvPr/>
        </p:nvGrpSpPr>
        <p:grpSpPr>
          <a:xfrm>
            <a:off x="2803978" y="3618491"/>
            <a:ext cx="510715" cy="800961"/>
            <a:chOff x="2716821" y="3232479"/>
            <a:chExt cx="510715" cy="800961"/>
          </a:xfrm>
        </p:grpSpPr>
        <p:sp>
          <p:nvSpPr>
            <p:cNvPr id="28" name="Textfeld 27"/>
            <p:cNvSpPr txBox="1"/>
            <p:nvPr/>
          </p:nvSpPr>
          <p:spPr>
            <a:xfrm>
              <a:off x="2716821" y="3725665"/>
              <a:ext cx="510715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Peak</a:t>
              </a:r>
            </a:p>
          </p:txBody>
        </p:sp>
        <p:cxnSp>
          <p:nvCxnSpPr>
            <p:cNvPr id="27" name="Gerade Verbindung 26"/>
            <p:cNvCxnSpPr>
              <a:stCxn id="12" idx="2"/>
              <a:endCxn id="28" idx="0"/>
            </p:cNvCxnSpPr>
            <p:nvPr/>
          </p:nvCxnSpPr>
          <p:spPr>
            <a:xfrm>
              <a:off x="2972179" y="3232479"/>
              <a:ext cx="0" cy="49318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" name="Gruppierung 12"/>
          <p:cNvGrpSpPr/>
          <p:nvPr/>
        </p:nvGrpSpPr>
        <p:grpSpPr>
          <a:xfrm>
            <a:off x="4128130" y="3618491"/>
            <a:ext cx="501097" cy="800961"/>
            <a:chOff x="4040973" y="3232479"/>
            <a:chExt cx="501097" cy="800961"/>
          </a:xfrm>
        </p:grpSpPr>
        <p:sp>
          <p:nvSpPr>
            <p:cNvPr id="31" name="Textfeld 30"/>
            <p:cNvSpPr txBox="1"/>
            <p:nvPr/>
          </p:nvSpPr>
          <p:spPr>
            <a:xfrm>
              <a:off x="4040973" y="3725665"/>
              <a:ext cx="50109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HWZ</a:t>
              </a:r>
            </a:p>
          </p:txBody>
        </p:sp>
        <p:cxnSp>
          <p:nvCxnSpPr>
            <p:cNvPr id="30" name="Gerade Verbindung 29"/>
            <p:cNvCxnSpPr>
              <a:stCxn id="18" idx="2"/>
              <a:endCxn id="31" idx="0"/>
            </p:cNvCxnSpPr>
            <p:nvPr/>
          </p:nvCxnSpPr>
          <p:spPr>
            <a:xfrm flipH="1">
              <a:off x="4291522" y="3232479"/>
              <a:ext cx="1" cy="49318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uppierung 8"/>
          <p:cNvGrpSpPr/>
          <p:nvPr/>
        </p:nvGrpSpPr>
        <p:grpSpPr>
          <a:xfrm>
            <a:off x="1293819" y="3618491"/>
            <a:ext cx="1017264" cy="1016404"/>
            <a:chOff x="1206662" y="3232479"/>
            <a:chExt cx="1017264" cy="1016404"/>
          </a:xfrm>
        </p:grpSpPr>
        <p:sp>
          <p:nvSpPr>
            <p:cNvPr id="23" name="Textfeld 22"/>
            <p:cNvSpPr txBox="1"/>
            <p:nvPr/>
          </p:nvSpPr>
          <p:spPr>
            <a:xfrm>
              <a:off x="1206662" y="3725665"/>
              <a:ext cx="1017264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400" b="1" dirty="0" err="1">
                  <a:solidFill>
                    <a:srgbClr val="000000"/>
                  </a:solidFill>
                </a:rPr>
                <a:t>erste</a:t>
              </a:r>
              <a:r>
                <a:rPr lang="fr-CH" sz="1400" b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400" b="1" dirty="0" err="1">
                  <a:solidFill>
                    <a:srgbClr val="000000"/>
                  </a:solidFill>
                </a:rPr>
                <a:t>Wirkungen</a:t>
              </a:r>
              <a:endParaRPr lang="fr-CH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074640" name="Gerade Verbindung 2074639"/>
            <p:cNvCxnSpPr>
              <a:stCxn id="7" idx="2"/>
              <a:endCxn id="23" idx="0"/>
            </p:cNvCxnSpPr>
            <p:nvPr/>
          </p:nvCxnSpPr>
          <p:spPr>
            <a:xfrm flipH="1">
              <a:off x="1715294" y="3232479"/>
              <a:ext cx="1" cy="49318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Gruppierung 7"/>
          <p:cNvGrpSpPr/>
          <p:nvPr/>
        </p:nvGrpSpPr>
        <p:grpSpPr>
          <a:xfrm>
            <a:off x="4487567" y="3568643"/>
            <a:ext cx="1657020" cy="981863"/>
            <a:chOff x="4400410" y="3182631"/>
            <a:chExt cx="1657020" cy="981863"/>
          </a:xfrm>
        </p:grpSpPr>
        <p:sp>
          <p:nvSpPr>
            <p:cNvPr id="15" name="Textfeld 14"/>
            <p:cNvSpPr txBox="1"/>
            <p:nvPr/>
          </p:nvSpPr>
          <p:spPr>
            <a:xfrm>
              <a:off x="5583600" y="3733609"/>
              <a:ext cx="414535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5-7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sz="1100" dirty="0">
                  <a:solidFill>
                    <a:srgbClr val="000000"/>
                  </a:solidFill>
                </a:rPr>
                <a:t>Tage</a:t>
              </a:r>
              <a:endParaRPr kumimoji="0" lang="fr-CH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74624" name="Bild 207462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304" y="3182631"/>
              <a:ext cx="533126" cy="533126"/>
            </a:xfrm>
            <a:prstGeom prst="rect">
              <a:avLst/>
            </a:prstGeom>
          </p:spPr>
        </p:pic>
        <p:cxnSp>
          <p:nvCxnSpPr>
            <p:cNvPr id="2074643" name="Gerade Verbindung 2074642"/>
            <p:cNvCxnSpPr>
              <a:endCxn id="2074624" idx="1"/>
            </p:cNvCxnSpPr>
            <p:nvPr/>
          </p:nvCxnSpPr>
          <p:spPr>
            <a:xfrm>
              <a:off x="4400410" y="3449194"/>
              <a:ext cx="1123894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" name="Gruppierung 15"/>
          <p:cNvGrpSpPr/>
          <p:nvPr/>
        </p:nvGrpSpPr>
        <p:grpSpPr>
          <a:xfrm>
            <a:off x="5538629" y="4550506"/>
            <a:ext cx="679030" cy="889674"/>
            <a:chOff x="5451472" y="4164494"/>
            <a:chExt cx="679030" cy="889674"/>
          </a:xfrm>
        </p:grpSpPr>
        <p:sp>
          <p:nvSpPr>
            <p:cNvPr id="54" name="Textfeld 53"/>
            <p:cNvSpPr txBox="1"/>
            <p:nvPr/>
          </p:nvSpPr>
          <p:spPr>
            <a:xfrm>
              <a:off x="5451472" y="4530950"/>
              <a:ext cx="67903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Steady</a:t>
              </a:r>
              <a:endParaRPr kumimoji="0" lang="fr-CH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sz="1400" b="1" dirty="0">
                  <a:solidFill>
                    <a:srgbClr val="000000"/>
                  </a:solidFill>
                </a:rPr>
                <a:t>State</a:t>
              </a:r>
              <a:endParaRPr kumimoji="0" lang="fr-CH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cxnSp>
          <p:nvCxnSpPr>
            <p:cNvPr id="2074647" name="Gerade Verbindung 2074646"/>
            <p:cNvCxnSpPr>
              <a:stCxn id="15" idx="2"/>
              <a:endCxn id="54" idx="0"/>
            </p:cNvCxnSpPr>
            <p:nvPr/>
          </p:nvCxnSpPr>
          <p:spPr>
            <a:xfrm>
              <a:off x="5790868" y="4164494"/>
              <a:ext cx="119" cy="36645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074649" name="Textfeld 2074648"/>
          <p:cNvSpPr txBox="1"/>
          <p:nvPr/>
        </p:nvSpPr>
        <p:spPr>
          <a:xfrm>
            <a:off x="6501749" y="4077479"/>
            <a:ext cx="236057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400" i="1" dirty="0" err="1">
                <a:solidFill>
                  <a:srgbClr val="000000"/>
                </a:solidFill>
              </a:rPr>
              <a:t>Dosiserhöhungen</a:t>
            </a:r>
            <a:r>
              <a:rPr lang="fr-CH" sz="1400" i="1" dirty="0">
                <a:solidFill>
                  <a:srgbClr val="000000"/>
                </a:solidFill>
              </a:rPr>
              <a:t> in </a:t>
            </a:r>
          </a:p>
          <a:p>
            <a:pPr algn="ctr" rtl="0" latinLnBrk="1" hangingPunct="0"/>
            <a:r>
              <a:rPr lang="fr-CH" sz="1400" i="1" dirty="0" err="1">
                <a:solidFill>
                  <a:srgbClr val="000000"/>
                </a:solidFill>
              </a:rPr>
              <a:t>kürzeren</a:t>
            </a:r>
            <a:r>
              <a:rPr lang="fr-CH" sz="1400" i="1" dirty="0">
                <a:solidFill>
                  <a:srgbClr val="000000"/>
                </a:solidFill>
              </a:rPr>
              <a:t> </a:t>
            </a:r>
            <a:r>
              <a:rPr lang="fr-CH" sz="1400" i="1" dirty="0" err="1">
                <a:solidFill>
                  <a:srgbClr val="000000"/>
                </a:solidFill>
              </a:rPr>
              <a:t>Abständen</a:t>
            </a:r>
            <a:r>
              <a:rPr lang="fr-CH" sz="1400" i="1" dirty="0">
                <a:solidFill>
                  <a:srgbClr val="000000"/>
                </a:solidFill>
              </a:rPr>
              <a:t>: </a:t>
            </a:r>
          </a:p>
          <a:p>
            <a:pPr algn="ctr" rtl="0" latinLnBrk="1" hangingPunct="0"/>
            <a:r>
              <a:rPr lang="fr-CH" sz="1400" i="1" dirty="0">
                <a:solidFill>
                  <a:srgbClr val="000000"/>
                </a:solidFill>
              </a:rPr>
              <a:t>➛ </a:t>
            </a:r>
            <a:r>
              <a:rPr lang="fr-CH" sz="1400" i="1" dirty="0" err="1">
                <a:solidFill>
                  <a:srgbClr val="000000"/>
                </a:solidFill>
              </a:rPr>
              <a:t>Intoxikationsgefahr</a:t>
            </a:r>
            <a:r>
              <a:rPr lang="fr-CH" sz="1400" i="1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400" i="1" dirty="0">
                <a:solidFill>
                  <a:srgbClr val="000000"/>
                </a:solidFill>
              </a:rPr>
              <a:t>(</a:t>
            </a:r>
            <a:r>
              <a:rPr lang="fr-CH" sz="1400" i="1" dirty="0" err="1">
                <a:solidFill>
                  <a:srgbClr val="000000"/>
                </a:solidFill>
              </a:rPr>
              <a:t>Kumulationseffekt</a:t>
            </a:r>
            <a:r>
              <a:rPr lang="fr-CH" sz="1400" i="1" dirty="0">
                <a:solidFill>
                  <a:srgbClr val="000000"/>
                </a:solidFill>
              </a:rPr>
              <a:t>!).</a:t>
            </a:r>
            <a:endParaRPr kumimoji="0" lang="fr-CH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97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626" grpId="0" animBg="1"/>
      <p:bldP spid="20746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2" name="Text Box 32"/>
          <p:cNvSpPr txBox="1">
            <a:spLocks noChangeArrowheads="1"/>
          </p:cNvSpPr>
          <p:nvPr/>
        </p:nvSpPr>
        <p:spPr bwMode="auto">
          <a:xfrm>
            <a:off x="1784217" y="381682"/>
            <a:ext cx="5575564" cy="76944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Methadon-Induktion</a:t>
            </a:r>
            <a:endParaRPr lang="fr-CH" dirty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066209" y="1714102"/>
            <a:ext cx="3671887" cy="2735263"/>
            <a:chOff x="703" y="1268"/>
            <a:chExt cx="2313" cy="1723"/>
          </a:xfrm>
        </p:grpSpPr>
        <p:sp>
          <p:nvSpPr>
            <p:cNvPr id="40980" name="Rectangle 35"/>
            <p:cNvSpPr>
              <a:spLocks noChangeArrowheads="1"/>
            </p:cNvSpPr>
            <p:nvPr/>
          </p:nvSpPr>
          <p:spPr bwMode="auto">
            <a:xfrm>
              <a:off x="703" y="1540"/>
              <a:ext cx="2313" cy="14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40981" name="Text Box 36"/>
            <p:cNvSpPr txBox="1">
              <a:spLocks noChangeArrowheads="1"/>
            </p:cNvSpPr>
            <p:nvPr/>
          </p:nvSpPr>
          <p:spPr bwMode="auto">
            <a:xfrm>
              <a:off x="703" y="1268"/>
              <a:ext cx="3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200" b="1" i="1" dirty="0"/>
                <a:t>Tag 1</a:t>
              </a:r>
            </a:p>
          </p:txBody>
        </p:sp>
      </p:grpSp>
      <p:sp>
        <p:nvSpPr>
          <p:cNvPr id="1034277" name="Rectangle 37"/>
          <p:cNvSpPr>
            <a:spLocks noChangeArrowheads="1"/>
          </p:cNvSpPr>
          <p:nvPr/>
        </p:nvSpPr>
        <p:spPr bwMode="auto">
          <a:xfrm>
            <a:off x="1282109" y="2865040"/>
            <a:ext cx="1200150" cy="830262"/>
          </a:xfrm>
          <a:prstGeom prst="rect">
            <a:avLst/>
          </a:prstGeom>
          <a:solidFill>
            <a:srgbClr val="156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H" sz="1400">
                <a:solidFill>
                  <a:schemeClr val="bg1"/>
                </a:solidFill>
              </a:rPr>
              <a:t>30mg</a:t>
            </a:r>
          </a:p>
        </p:txBody>
      </p:sp>
      <p:sp>
        <p:nvSpPr>
          <p:cNvPr id="1034279" name="Text Box 39"/>
          <p:cNvSpPr txBox="1">
            <a:spLocks noChangeArrowheads="1"/>
          </p:cNvSpPr>
          <p:nvPr/>
        </p:nvSpPr>
        <p:spPr bwMode="auto">
          <a:xfrm>
            <a:off x="1405644" y="2483886"/>
            <a:ext cx="76655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050" dirty="0" err="1"/>
              <a:t>Initialdosis</a:t>
            </a:r>
            <a:endParaRPr lang="fr-CH" sz="1050" dirty="0"/>
          </a:p>
        </p:txBody>
      </p:sp>
      <p:sp>
        <p:nvSpPr>
          <p:cNvPr id="1034280" name="Rectangle 40"/>
          <p:cNvSpPr>
            <a:spLocks noChangeArrowheads="1"/>
          </p:cNvSpPr>
          <p:nvPr/>
        </p:nvSpPr>
        <p:spPr bwMode="auto">
          <a:xfrm>
            <a:off x="3322046" y="2865040"/>
            <a:ext cx="1200150" cy="830262"/>
          </a:xfrm>
          <a:prstGeom prst="rect">
            <a:avLst/>
          </a:prstGeom>
          <a:solidFill>
            <a:srgbClr val="156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H" sz="1400" dirty="0">
                <a:solidFill>
                  <a:schemeClr val="bg1"/>
                </a:solidFill>
              </a:rPr>
              <a:t>5-20mg</a:t>
            </a:r>
          </a:p>
        </p:txBody>
      </p:sp>
      <p:sp>
        <p:nvSpPr>
          <p:cNvPr id="1034282" name="Text Box 42"/>
          <p:cNvSpPr txBox="1">
            <a:spLocks noChangeArrowheads="1"/>
          </p:cNvSpPr>
          <p:nvPr/>
        </p:nvSpPr>
        <p:spPr bwMode="auto">
          <a:xfrm>
            <a:off x="2506071" y="3505544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00" dirty="0"/>
              <a:t>2-4 </a:t>
            </a:r>
            <a:r>
              <a:rPr lang="fr-CH" sz="1000" dirty="0" err="1"/>
              <a:t>Stunden</a:t>
            </a:r>
            <a:endParaRPr lang="fr-CH" sz="1000" dirty="0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882559" y="1714102"/>
            <a:ext cx="1439862" cy="2735263"/>
            <a:chOff x="3107" y="1268"/>
            <a:chExt cx="907" cy="1723"/>
          </a:xfrm>
        </p:grpSpPr>
        <p:sp>
          <p:nvSpPr>
            <p:cNvPr id="40978" name="Rectangle 43"/>
            <p:cNvSpPr>
              <a:spLocks noChangeArrowheads="1"/>
            </p:cNvSpPr>
            <p:nvPr/>
          </p:nvSpPr>
          <p:spPr bwMode="auto">
            <a:xfrm>
              <a:off x="3107" y="1540"/>
              <a:ext cx="907" cy="145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40979" name="Text Box 44"/>
            <p:cNvSpPr txBox="1">
              <a:spLocks noChangeArrowheads="1"/>
            </p:cNvSpPr>
            <p:nvPr/>
          </p:nvSpPr>
          <p:spPr bwMode="auto">
            <a:xfrm>
              <a:off x="3107" y="1268"/>
              <a:ext cx="3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200" b="1" i="1" dirty="0"/>
                <a:t>Tag 2</a:t>
              </a:r>
            </a:p>
          </p:txBody>
        </p:sp>
      </p:grpSp>
      <p:sp>
        <p:nvSpPr>
          <p:cNvPr id="1034285" name="Rectangle 45"/>
          <p:cNvSpPr>
            <a:spLocks noChangeArrowheads="1"/>
          </p:cNvSpPr>
          <p:nvPr/>
        </p:nvSpPr>
        <p:spPr bwMode="auto">
          <a:xfrm>
            <a:off x="4977809" y="2865040"/>
            <a:ext cx="1200150" cy="830262"/>
          </a:xfrm>
          <a:prstGeom prst="rect">
            <a:avLst/>
          </a:prstGeom>
          <a:solidFill>
            <a:srgbClr val="156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H" sz="1400">
                <a:solidFill>
                  <a:schemeClr val="bg1"/>
                </a:solidFill>
              </a:rPr>
              <a:t>Max</a:t>
            </a:r>
          </a:p>
          <a:p>
            <a:pPr algn="ctr"/>
            <a:r>
              <a:rPr lang="fr-CH" sz="1400">
                <a:solidFill>
                  <a:schemeClr val="bg1"/>
                </a:solidFill>
              </a:rPr>
              <a:t>60mg</a:t>
            </a:r>
          </a:p>
        </p:txBody>
      </p:sp>
      <p:cxnSp>
        <p:nvCxnSpPr>
          <p:cNvPr id="1034287" name="AutoShape 47"/>
          <p:cNvCxnSpPr>
            <a:cxnSpLocks noChangeShapeType="1"/>
            <a:stCxn id="40978" idx="3"/>
            <a:endCxn id="40976" idx="1"/>
          </p:cNvCxnSpPr>
          <p:nvPr/>
        </p:nvCxnSpPr>
        <p:spPr bwMode="auto">
          <a:xfrm>
            <a:off x="6322421" y="3298427"/>
            <a:ext cx="720725" cy="0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ash"/>
            <a:bevel/>
            <a:tailEnd type="stealth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043146" y="1714102"/>
            <a:ext cx="1439863" cy="2735263"/>
            <a:chOff x="4468" y="1268"/>
            <a:chExt cx="907" cy="1723"/>
          </a:xfrm>
        </p:grpSpPr>
        <p:sp>
          <p:nvSpPr>
            <p:cNvPr id="40976" name="Rectangle 46"/>
            <p:cNvSpPr>
              <a:spLocks noChangeArrowheads="1"/>
            </p:cNvSpPr>
            <p:nvPr/>
          </p:nvSpPr>
          <p:spPr bwMode="auto">
            <a:xfrm>
              <a:off x="4468" y="1540"/>
              <a:ext cx="907" cy="145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40977" name="Text Box 48"/>
            <p:cNvSpPr txBox="1">
              <a:spLocks noChangeArrowheads="1"/>
            </p:cNvSpPr>
            <p:nvPr/>
          </p:nvSpPr>
          <p:spPr bwMode="auto">
            <a:xfrm>
              <a:off x="4468" y="1268"/>
              <a:ext cx="3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200" b="1" i="1" dirty="0"/>
                <a:t>Tag 7</a:t>
              </a:r>
            </a:p>
          </p:txBody>
        </p:sp>
      </p:grpSp>
      <p:sp>
        <p:nvSpPr>
          <p:cNvPr id="1034289" name="Rectangle 49"/>
          <p:cNvSpPr>
            <a:spLocks noChangeArrowheads="1"/>
          </p:cNvSpPr>
          <p:nvPr/>
        </p:nvSpPr>
        <p:spPr bwMode="auto">
          <a:xfrm>
            <a:off x="7138396" y="2865040"/>
            <a:ext cx="1200150" cy="830262"/>
          </a:xfrm>
          <a:prstGeom prst="rect">
            <a:avLst/>
          </a:prstGeom>
          <a:solidFill>
            <a:srgbClr val="156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H" sz="1400">
                <a:solidFill>
                  <a:schemeClr val="bg1"/>
                </a:solidFill>
              </a:rPr>
              <a:t>Max</a:t>
            </a:r>
          </a:p>
          <a:p>
            <a:pPr algn="ctr"/>
            <a:r>
              <a:rPr lang="fr-CH" sz="1400">
                <a:solidFill>
                  <a:schemeClr val="bg1"/>
                </a:solidFill>
              </a:rPr>
              <a:t>80mg</a:t>
            </a:r>
          </a:p>
        </p:txBody>
      </p:sp>
      <p:sp>
        <p:nvSpPr>
          <p:cNvPr id="1034290" name="Rectangle 50"/>
          <p:cNvSpPr>
            <a:spLocks noChangeArrowheads="1"/>
          </p:cNvSpPr>
          <p:nvPr/>
        </p:nvSpPr>
        <p:spPr bwMode="auto">
          <a:xfrm>
            <a:off x="2171109" y="4658522"/>
            <a:ext cx="4967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b="1" i="1" dirty="0" err="1">
                <a:solidFill>
                  <a:schemeClr val="tx1"/>
                </a:solidFill>
              </a:rPr>
              <a:t>Vorsicht</a:t>
            </a:r>
            <a:r>
              <a:rPr lang="fr-FR" sz="1400" b="1" i="1" dirty="0">
                <a:solidFill>
                  <a:schemeClr val="tx1"/>
                </a:solidFill>
              </a:rPr>
              <a:t>! 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</a:rPr>
              <a:t>4 bis 8 Tage bis </a:t>
            </a:r>
            <a:r>
              <a:rPr lang="fr-FR" sz="1400" b="1" i="1" dirty="0" err="1">
                <a:solidFill>
                  <a:schemeClr val="tx1"/>
                </a:solidFill>
              </a:rPr>
              <a:t>zum</a:t>
            </a:r>
            <a:r>
              <a:rPr lang="fr-FR" sz="1400" b="1" i="1" dirty="0">
                <a:solidFill>
                  <a:schemeClr val="tx1"/>
                </a:solidFill>
              </a:rPr>
              <a:t> </a:t>
            </a:r>
            <a:r>
              <a:rPr lang="fr-FR" sz="1400" b="1" i="1" dirty="0" err="1">
                <a:solidFill>
                  <a:schemeClr val="tx1"/>
                </a:solidFill>
              </a:rPr>
              <a:t>Steady</a:t>
            </a:r>
            <a:r>
              <a:rPr lang="fr-FR" sz="1400" b="1" i="1" dirty="0">
                <a:solidFill>
                  <a:schemeClr val="tx1"/>
                </a:solidFill>
              </a:rPr>
              <a:t>-State</a:t>
            </a:r>
          </a:p>
        </p:txBody>
      </p:sp>
      <p:grpSp>
        <p:nvGrpSpPr>
          <p:cNvPr id="5" name="Gruppierung 4"/>
          <p:cNvGrpSpPr/>
          <p:nvPr/>
        </p:nvGrpSpPr>
        <p:grpSpPr>
          <a:xfrm>
            <a:off x="2482259" y="2871197"/>
            <a:ext cx="839787" cy="647700"/>
            <a:chOff x="2482259" y="2871197"/>
            <a:chExt cx="839787" cy="647700"/>
          </a:xfrm>
        </p:grpSpPr>
        <p:cxnSp>
          <p:nvCxnSpPr>
            <p:cNvPr id="1034281" name="AutoShape 41"/>
            <p:cNvCxnSpPr>
              <a:cxnSpLocks noChangeShapeType="1"/>
              <a:stCxn id="1034277" idx="3"/>
              <a:endCxn id="1034280" idx="1"/>
            </p:cNvCxnSpPr>
            <p:nvPr/>
          </p:nvCxnSpPr>
          <p:spPr bwMode="auto">
            <a:xfrm>
              <a:off x="2482259" y="3280171"/>
              <a:ext cx="839787" cy="0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8786" y="2871197"/>
              <a:ext cx="484480" cy="647700"/>
            </a:xfrm>
            <a:prstGeom prst="rect">
              <a:avLst/>
            </a:prstGeom>
          </p:spPr>
        </p:pic>
      </p:grp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215838" y="2399248"/>
            <a:ext cx="14125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50" i="1" dirty="0" err="1"/>
              <a:t>Falls</a:t>
            </a:r>
            <a:r>
              <a:rPr lang="fr-CH" sz="1050" i="1" dirty="0"/>
              <a:t>  </a:t>
            </a:r>
          </a:p>
          <a:p>
            <a:pPr algn="ctr" eaLnBrk="1" hangingPunct="1"/>
            <a:r>
              <a:rPr lang="fr-CH" sz="1050" i="1" dirty="0" err="1"/>
              <a:t>Entzugserscheinungen</a:t>
            </a:r>
            <a:endParaRPr lang="fr-CH" sz="1050" i="1" dirty="0"/>
          </a:p>
        </p:txBody>
      </p:sp>
    </p:spTree>
    <p:extLst>
      <p:ext uri="{BB962C8B-B14F-4D97-AF65-F5344CB8AC3E}">
        <p14:creationId xmlns:p14="http://schemas.microsoft.com/office/powerpoint/2010/main" val="29420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3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2" grpId="0" animBg="1" autoUpdateAnimBg="0"/>
      <p:bldP spid="1034277" grpId="0" animBg="1"/>
      <p:bldP spid="1034279" grpId="0"/>
      <p:bldP spid="1034280" grpId="0" animBg="1"/>
      <p:bldP spid="1034282" grpId="0"/>
      <p:bldP spid="1034285" grpId="0" animBg="1"/>
      <p:bldP spid="1034289" grpId="0" animBg="1"/>
      <p:bldP spid="1034290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708" y="452582"/>
            <a:ext cx="4323620" cy="58477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sz="3200" b="1" dirty="0" err="1">
                <a:solidFill>
                  <a:srgbClr val="7F7F7F"/>
                </a:solidFill>
              </a:rPr>
              <a:t>Methadon</a:t>
            </a:r>
            <a:r>
              <a:rPr lang="fr-CH" sz="3200" b="1" dirty="0">
                <a:solidFill>
                  <a:srgbClr val="7F7F7F"/>
                </a:solidFill>
              </a:rPr>
              <a:t> - </a:t>
            </a:r>
            <a:r>
              <a:rPr lang="fr-CH" sz="3200" b="1" dirty="0" err="1">
                <a:solidFill>
                  <a:srgbClr val="7F7F7F"/>
                </a:solidFill>
              </a:rPr>
              <a:t>Induktion</a:t>
            </a:r>
            <a:endParaRPr lang="fr-CH" sz="3200" b="1" dirty="0">
              <a:solidFill>
                <a:srgbClr val="7F7F7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27612" y="1650852"/>
            <a:ext cx="2725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i="1" dirty="0" err="1"/>
              <a:t>Vorliegen</a:t>
            </a:r>
            <a:r>
              <a:rPr lang="fr-FR" sz="1800" b="1" i="1" dirty="0"/>
              <a:t> </a:t>
            </a:r>
            <a:r>
              <a:rPr lang="fr-FR" sz="1800" dirty="0" err="1"/>
              <a:t>von</a:t>
            </a:r>
            <a:r>
              <a:rPr lang="fr-FR" sz="1800" dirty="0"/>
              <a:t> </a:t>
            </a:r>
            <a:r>
              <a:rPr lang="fr-FR" sz="1800" dirty="0" err="1"/>
              <a:t>Entzugserscheinungen</a:t>
            </a:r>
            <a:endParaRPr lang="fr-CH" sz="1800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1117167" y="2297183"/>
            <a:ext cx="2520242" cy="1756077"/>
            <a:chOff x="1117167" y="2297183"/>
            <a:chExt cx="2520242" cy="1756077"/>
          </a:xfrm>
        </p:grpSpPr>
        <p:sp>
          <p:nvSpPr>
            <p:cNvPr id="3" name="Rechteck 2"/>
            <p:cNvSpPr/>
            <p:nvPr/>
          </p:nvSpPr>
          <p:spPr>
            <a:xfrm>
              <a:off x="1117167" y="3129930"/>
              <a:ext cx="25202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dirty="0" err="1"/>
                <a:t>bestätigt</a:t>
              </a:r>
              <a:r>
                <a:rPr lang="fr-FR" sz="1800" dirty="0"/>
                <a:t> </a:t>
              </a:r>
              <a:r>
                <a:rPr lang="fr-FR" sz="1800" dirty="0" err="1"/>
                <a:t>das</a:t>
              </a:r>
              <a:r>
                <a:rPr lang="fr-FR" sz="1800" dirty="0"/>
                <a:t> </a:t>
              </a:r>
              <a:r>
                <a:rPr lang="fr-FR" sz="1800" b="1" i="1" dirty="0" err="1"/>
                <a:t>Vorliegen</a:t>
              </a:r>
              <a:r>
                <a:rPr lang="fr-FR" sz="1800" b="1" i="1" dirty="0"/>
                <a:t> </a:t>
              </a:r>
              <a:r>
                <a:rPr lang="fr-FR" sz="1800" dirty="0" err="1"/>
                <a:t>einer</a:t>
              </a:r>
              <a:r>
                <a:rPr lang="fr-FR" sz="1800" dirty="0"/>
                <a:t> </a:t>
              </a:r>
              <a:r>
                <a:rPr lang="fr-FR" sz="1800" dirty="0" err="1"/>
                <a:t>Toleranz</a:t>
              </a:r>
              <a:endParaRPr lang="fr-FR" sz="1800" dirty="0"/>
            </a:p>
          </p:txBody>
        </p:sp>
        <p:cxnSp>
          <p:nvCxnSpPr>
            <p:cNvPr id="5" name="Gerade Verbindung 4"/>
            <p:cNvCxnSpPr>
              <a:cxnSpLocks/>
              <a:stCxn id="2" idx="2"/>
              <a:endCxn id="3" idx="0"/>
            </p:cNvCxnSpPr>
            <p:nvPr/>
          </p:nvCxnSpPr>
          <p:spPr>
            <a:xfrm flipH="1">
              <a:off x="2377288" y="2297183"/>
              <a:ext cx="13215" cy="832747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" name="Rechteck 6"/>
          <p:cNvSpPr/>
          <p:nvPr/>
        </p:nvSpPr>
        <p:spPr>
          <a:xfrm>
            <a:off x="4696737" y="1650852"/>
            <a:ext cx="294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i="1" dirty="0" err="1"/>
              <a:t>Schweregrad</a:t>
            </a:r>
            <a:r>
              <a:rPr lang="fr-FR" sz="1800" b="1" i="1" dirty="0"/>
              <a:t> </a:t>
            </a:r>
            <a:r>
              <a:rPr lang="fr-FR" sz="1800" dirty="0"/>
              <a:t>der </a:t>
            </a:r>
            <a:r>
              <a:rPr lang="fr-FR" sz="1800" dirty="0" err="1"/>
              <a:t>Symptome</a:t>
            </a:r>
            <a:r>
              <a:rPr lang="fr-FR" sz="1800" dirty="0"/>
              <a:t> 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4748243" y="2297183"/>
            <a:ext cx="2843268" cy="1479078"/>
            <a:chOff x="4748243" y="2297183"/>
            <a:chExt cx="2843268" cy="1479078"/>
          </a:xfrm>
        </p:grpSpPr>
        <p:sp>
          <p:nvSpPr>
            <p:cNvPr id="9" name="Rechteck 8"/>
            <p:cNvSpPr/>
            <p:nvPr/>
          </p:nvSpPr>
          <p:spPr>
            <a:xfrm>
              <a:off x="4748243" y="3129930"/>
              <a:ext cx="2843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dirty="0" err="1"/>
                <a:t>bestimmt</a:t>
              </a:r>
              <a:r>
                <a:rPr lang="fr-FR" sz="1800" dirty="0"/>
                <a:t> </a:t>
              </a:r>
              <a:r>
                <a:rPr lang="fr-FR" sz="1800" u="sng" dirty="0" err="1"/>
                <a:t>nicht</a:t>
              </a:r>
              <a:r>
                <a:rPr lang="fr-FR" sz="1800" dirty="0"/>
                <a:t> den </a:t>
              </a:r>
              <a:r>
                <a:rPr lang="fr-FR" sz="1800" b="1" dirty="0" err="1"/>
                <a:t>Grad</a:t>
              </a:r>
              <a:r>
                <a:rPr lang="fr-FR" sz="1800" dirty="0"/>
                <a:t> der </a:t>
              </a:r>
              <a:r>
                <a:rPr lang="fr-FR" sz="1800" dirty="0" err="1"/>
                <a:t>Toleranz</a:t>
              </a:r>
              <a:endParaRPr lang="fr-FR" sz="1800" dirty="0"/>
            </a:p>
          </p:txBody>
        </p:sp>
        <p:cxnSp>
          <p:nvCxnSpPr>
            <p:cNvPr id="13" name="Gerade Verbindung 12"/>
            <p:cNvCxnSpPr>
              <a:stCxn id="7" idx="2"/>
              <a:endCxn id="9" idx="0"/>
            </p:cNvCxnSpPr>
            <p:nvPr/>
          </p:nvCxnSpPr>
          <p:spPr>
            <a:xfrm>
              <a:off x="6169877" y="2297183"/>
              <a:ext cx="0" cy="832747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Gruppierung 7"/>
          <p:cNvGrpSpPr/>
          <p:nvPr/>
        </p:nvGrpSpPr>
        <p:grpSpPr>
          <a:xfrm>
            <a:off x="4441372" y="3776261"/>
            <a:ext cx="3466012" cy="1745994"/>
            <a:chOff x="4441372" y="3776261"/>
            <a:chExt cx="3466012" cy="1745994"/>
          </a:xfrm>
        </p:grpSpPr>
        <p:sp>
          <p:nvSpPr>
            <p:cNvPr id="11" name="Rechteck 10"/>
            <p:cNvSpPr/>
            <p:nvPr/>
          </p:nvSpPr>
          <p:spPr>
            <a:xfrm>
              <a:off x="4441372" y="4321926"/>
              <a:ext cx="34660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 err="1"/>
                <a:t>schwere</a:t>
              </a:r>
              <a:r>
                <a:rPr lang="fr-FR" sz="1800" b="1" dirty="0"/>
                <a:t> </a:t>
              </a:r>
              <a:r>
                <a:rPr lang="fr-FR" sz="1800" b="1" dirty="0" err="1"/>
                <a:t>Entzugserscheinungen</a:t>
              </a:r>
              <a:endParaRPr lang="fr-FR" sz="1800" b="1" dirty="0"/>
            </a:p>
            <a:p>
              <a:pPr algn="ctr"/>
              <a:r>
                <a:rPr lang="fr-FR" sz="1800" dirty="0"/>
                <a:t>≠ </a:t>
              </a:r>
            </a:p>
            <a:p>
              <a:pPr algn="ctr"/>
              <a:r>
                <a:rPr lang="fr-FR" sz="1800" b="1" dirty="0" err="1"/>
                <a:t>hohe</a:t>
              </a:r>
              <a:r>
                <a:rPr lang="fr-FR" sz="1800" b="1" dirty="0"/>
                <a:t> </a:t>
              </a:r>
              <a:r>
                <a:rPr lang="fr-FR" sz="1800" b="1" dirty="0" err="1"/>
                <a:t>Anfangsdosis</a:t>
              </a:r>
              <a:endParaRPr lang="fr-FR" sz="1800" b="1" dirty="0"/>
            </a:p>
          </p:txBody>
        </p:sp>
        <p:cxnSp>
          <p:nvCxnSpPr>
            <p:cNvPr id="15" name="Gerade Verbindung 14"/>
            <p:cNvCxnSpPr>
              <a:cxnSpLocks/>
              <a:stCxn id="9" idx="2"/>
              <a:endCxn id="11" idx="0"/>
            </p:cNvCxnSpPr>
            <p:nvPr/>
          </p:nvCxnSpPr>
          <p:spPr>
            <a:xfrm>
              <a:off x="6169877" y="3776261"/>
              <a:ext cx="4501" cy="545665"/>
            </a:xfrm>
            <a:prstGeom prst="line">
              <a:avLst/>
            </a:prstGeom>
            <a:noFill/>
            <a:ln w="76200" cap="flat" cmpd="tri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96991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8101" y="469107"/>
            <a:ext cx="5963492" cy="58477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 dirty="0" err="1">
                <a:solidFill>
                  <a:srgbClr val="7F7F7F"/>
                </a:solidFill>
              </a:rPr>
              <a:t>Methadon</a:t>
            </a:r>
            <a:r>
              <a:rPr lang="fr-CH" sz="3200" b="1" dirty="0">
                <a:solidFill>
                  <a:srgbClr val="7F7F7F"/>
                </a:solidFill>
              </a:rPr>
              <a:t> - </a:t>
            </a:r>
            <a:r>
              <a:rPr lang="fr-CH" sz="3200" b="1" dirty="0" err="1">
                <a:solidFill>
                  <a:srgbClr val="7F7F7F"/>
                </a:solidFill>
              </a:rPr>
              <a:t>Dosiserhöhungen</a:t>
            </a:r>
            <a:endParaRPr lang="fr-CH" sz="3200" b="1" dirty="0">
              <a:solidFill>
                <a:srgbClr val="7F7F7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70089" y="1683714"/>
            <a:ext cx="13891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600" dirty="0" err="1">
                <a:solidFill>
                  <a:srgbClr val="000000"/>
                </a:solidFill>
              </a:rPr>
              <a:t>Aktuelle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Dosis</a:t>
            </a:r>
            <a:endParaRPr lang="fr-CH" sz="1600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70089" y="2509352"/>
            <a:ext cx="130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/>
              <a:t>&lt;</a:t>
            </a:r>
            <a:r>
              <a:rPr lang="de-DE" dirty="0"/>
              <a:t> 40 mg </a:t>
            </a:r>
            <a:endParaRPr lang="fr-CH" dirty="0"/>
          </a:p>
        </p:txBody>
      </p:sp>
      <p:sp>
        <p:nvSpPr>
          <p:cNvPr id="5" name="Abgerundetes Rechteck 4"/>
          <p:cNvSpPr/>
          <p:nvPr/>
        </p:nvSpPr>
        <p:spPr>
          <a:xfrm>
            <a:off x="3168808" y="2363805"/>
            <a:ext cx="1359894" cy="752758"/>
          </a:xfrm>
          <a:prstGeom prst="roundRect">
            <a:avLst/>
          </a:prstGeom>
          <a:solidFill>
            <a:srgbClr val="C0504D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rtl="0" latinLnBrk="1" hangingPunct="0"/>
            <a:r>
              <a:rPr lang="fr-CH" sz="1600" dirty="0">
                <a:solidFill>
                  <a:schemeClr val="bg1"/>
                </a:solidFill>
              </a:rPr>
              <a:t>+ </a:t>
            </a:r>
            <a:r>
              <a:rPr lang="fr-CH" sz="1600" dirty="0" err="1">
                <a:solidFill>
                  <a:schemeClr val="bg1"/>
                </a:solidFill>
              </a:rPr>
              <a:t>oder</a:t>
            </a:r>
            <a:r>
              <a:rPr lang="fr-CH" sz="1600" dirty="0">
                <a:solidFill>
                  <a:schemeClr val="bg1"/>
                </a:solidFill>
              </a:rPr>
              <a:t> - </a:t>
            </a:r>
          </a:p>
          <a:p>
            <a:pPr algn="ctr" rtl="0" latinLnBrk="1" hangingPunct="0"/>
            <a:r>
              <a:rPr lang="fr-CH" sz="1600" dirty="0">
                <a:solidFill>
                  <a:schemeClr val="bg1"/>
                </a:solidFill>
              </a:rPr>
              <a:t>5 mg</a:t>
            </a:r>
          </a:p>
        </p:txBody>
      </p:sp>
      <p:sp>
        <p:nvSpPr>
          <p:cNvPr id="8" name="Rechteck 7"/>
          <p:cNvSpPr/>
          <p:nvPr/>
        </p:nvSpPr>
        <p:spPr>
          <a:xfrm>
            <a:off x="1270089" y="3649658"/>
            <a:ext cx="130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&gt; 40 mg </a:t>
            </a:r>
            <a:endParaRPr lang="fr-CH" dirty="0"/>
          </a:p>
        </p:txBody>
      </p:sp>
      <p:sp>
        <p:nvSpPr>
          <p:cNvPr id="9" name="Abgerundetes Rechteck 8"/>
          <p:cNvSpPr/>
          <p:nvPr/>
        </p:nvSpPr>
        <p:spPr>
          <a:xfrm>
            <a:off x="3168808" y="3504111"/>
            <a:ext cx="1359894" cy="752758"/>
          </a:xfrm>
          <a:prstGeom prst="roundRect">
            <a:avLst/>
          </a:prstGeom>
          <a:solidFill>
            <a:srgbClr val="C0504D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rtl="0" latinLnBrk="1" hangingPunct="0"/>
            <a:r>
              <a:rPr lang="fr-CH" sz="1600" dirty="0">
                <a:solidFill>
                  <a:schemeClr val="bg1"/>
                </a:solidFill>
              </a:rPr>
              <a:t>+ </a:t>
            </a:r>
            <a:r>
              <a:rPr lang="fr-CH" sz="1600" dirty="0" err="1">
                <a:solidFill>
                  <a:schemeClr val="bg1"/>
                </a:solidFill>
              </a:rPr>
              <a:t>oder</a:t>
            </a:r>
            <a:r>
              <a:rPr lang="fr-CH" sz="1600" dirty="0">
                <a:solidFill>
                  <a:schemeClr val="bg1"/>
                </a:solidFill>
              </a:rPr>
              <a:t> -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600" dirty="0">
                <a:solidFill>
                  <a:schemeClr val="bg1"/>
                </a:solidFill>
              </a:rPr>
              <a:t>10 mg</a:t>
            </a:r>
            <a:endParaRPr kumimoji="0" lang="fr-CH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168808" y="4675087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Bei einer Dosis &gt; 100 mg:</a:t>
            </a:r>
          </a:p>
          <a:p>
            <a:r>
              <a:rPr lang="de-DE" sz="1400" dirty="0" err="1"/>
              <a:t>QTc</a:t>
            </a:r>
            <a:r>
              <a:rPr lang="de-DE" sz="1400" dirty="0"/>
              <a:t>-Kontrolle!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68808" y="1720665"/>
            <a:ext cx="146931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Dosiserhöhung</a:t>
            </a:r>
            <a:endParaRPr kumimoji="0" lang="fr-CH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5110839" y="2473621"/>
            <a:ext cx="2748751" cy="533126"/>
            <a:chOff x="5110839" y="2324197"/>
            <a:chExt cx="2748751" cy="533126"/>
          </a:xfrm>
        </p:grpSpPr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0839" y="2324197"/>
              <a:ext cx="533126" cy="53312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747475" y="2436873"/>
              <a:ext cx="2112115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400" dirty="0">
                  <a:solidFill>
                    <a:srgbClr val="000000"/>
                  </a:solidFill>
                </a:rPr>
                <a:t>max 1 </a:t>
              </a:r>
              <a:r>
                <a:rPr lang="fr-CH" sz="1400" dirty="0" err="1">
                  <a:solidFill>
                    <a:srgbClr val="000000"/>
                  </a:solidFill>
                </a:rPr>
                <a:t>Erhöhung</a:t>
              </a:r>
              <a:r>
                <a:rPr lang="fr-CH" sz="1400" dirty="0">
                  <a:solidFill>
                    <a:srgbClr val="000000"/>
                  </a:solidFill>
                </a:rPr>
                <a:t> / </a:t>
              </a:r>
              <a:r>
                <a:rPr lang="fr-CH" sz="1400" dirty="0" err="1">
                  <a:solidFill>
                    <a:srgbClr val="000000"/>
                  </a:solidFill>
                </a:rPr>
                <a:t>Woche</a:t>
              </a:r>
              <a:endParaRPr lang="fr-CH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5110839" y="3613927"/>
            <a:ext cx="2748751" cy="533126"/>
            <a:chOff x="5110839" y="3464503"/>
            <a:chExt cx="2748751" cy="533126"/>
          </a:xfrm>
        </p:grpSpPr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0839" y="3464503"/>
              <a:ext cx="533126" cy="533126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747475" y="3577179"/>
              <a:ext cx="2112115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400" dirty="0">
                  <a:solidFill>
                    <a:srgbClr val="000000"/>
                  </a:solidFill>
                </a:rPr>
                <a:t>max 1 </a:t>
              </a:r>
              <a:r>
                <a:rPr lang="fr-CH" sz="1400" dirty="0" err="1">
                  <a:solidFill>
                    <a:srgbClr val="000000"/>
                  </a:solidFill>
                </a:rPr>
                <a:t>Erhöhung</a:t>
              </a:r>
              <a:r>
                <a:rPr lang="fr-CH" sz="1400" dirty="0">
                  <a:solidFill>
                    <a:srgbClr val="000000"/>
                  </a:solidFill>
                </a:rPr>
                <a:t> / </a:t>
              </a:r>
              <a:r>
                <a:rPr lang="fr-CH" sz="1400" dirty="0" err="1">
                  <a:solidFill>
                    <a:srgbClr val="000000"/>
                  </a:solidFill>
                </a:rPr>
                <a:t>Woche</a:t>
              </a:r>
              <a:endParaRPr lang="fr-CH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25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/>
      <p:bldP spid="9" grpId="0" animBg="1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2953624" y="381682"/>
            <a:ext cx="3236784" cy="64633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Buprenorphin</a:t>
            </a:r>
            <a:endParaRPr lang="fr-FR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983666" y="1544063"/>
            <a:ext cx="17338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600" b="1" dirty="0" err="1">
                <a:solidFill>
                  <a:srgbClr val="000000"/>
                </a:solidFill>
              </a:rPr>
              <a:t>Pharmakokinetik</a:t>
            </a:r>
            <a:endParaRPr kumimoji="0" lang="fr-CH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08322" y="1527187"/>
            <a:ext cx="191494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600" b="1" dirty="0" err="1">
                <a:solidFill>
                  <a:srgbClr val="000000"/>
                </a:solidFill>
              </a:rPr>
              <a:t>Pharmakodynamik</a:t>
            </a:r>
            <a:endParaRPr kumimoji="0" lang="fr-CH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15050" y="2212835"/>
            <a:ext cx="191654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200" dirty="0" err="1">
                <a:solidFill>
                  <a:srgbClr val="000000"/>
                </a:solidFill>
              </a:rPr>
              <a:t>Schlechte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Bioverfügbarkeit</a:t>
            </a:r>
            <a:endParaRPr lang="fr-CH" sz="1200" dirty="0">
              <a:solidFill>
                <a:srgbClr val="000000"/>
              </a:solidFill>
            </a:endParaRPr>
          </a:p>
        </p:txBody>
      </p:sp>
      <p:grpSp>
        <p:nvGrpSpPr>
          <p:cNvPr id="54" name="Gruppierung 53"/>
          <p:cNvGrpSpPr/>
          <p:nvPr/>
        </p:nvGrpSpPr>
        <p:grpSpPr>
          <a:xfrm>
            <a:off x="1308399" y="2489832"/>
            <a:ext cx="1623199" cy="2372419"/>
            <a:chOff x="1308399" y="2489832"/>
            <a:chExt cx="1623199" cy="2372419"/>
          </a:xfrm>
        </p:grpSpPr>
        <p:sp>
          <p:nvSpPr>
            <p:cNvPr id="7" name="Textfeld 6"/>
            <p:cNvSpPr txBox="1"/>
            <p:nvPr/>
          </p:nvSpPr>
          <p:spPr>
            <a:xfrm>
              <a:off x="1308399" y="4585254"/>
              <a:ext cx="162319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200" dirty="0">
                  <a:solidFill>
                    <a:srgbClr val="000000"/>
                  </a:solidFill>
                </a:rPr>
                <a:t>Sublinguale </a:t>
              </a:r>
              <a:r>
                <a:rPr lang="fr-CH" sz="1200" dirty="0" err="1">
                  <a:solidFill>
                    <a:srgbClr val="000000"/>
                  </a:solidFill>
                </a:rPr>
                <a:t>Einnahme</a:t>
              </a:r>
              <a:endParaRPr lang="fr-CH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46" name="Gruppierung 45"/>
            <p:cNvGrpSpPr/>
            <p:nvPr/>
          </p:nvGrpSpPr>
          <p:grpSpPr>
            <a:xfrm>
              <a:off x="1423136" y="2489832"/>
              <a:ext cx="1094715" cy="2074830"/>
              <a:chOff x="1423136" y="2489832"/>
              <a:chExt cx="1094715" cy="2074830"/>
            </a:xfrm>
          </p:grpSpPr>
          <p:pic>
            <p:nvPicPr>
              <p:cNvPr id="6" name="Bild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3136" y="3504310"/>
                <a:ext cx="1094715" cy="1060352"/>
              </a:xfrm>
              <a:prstGeom prst="rect">
                <a:avLst/>
              </a:prstGeom>
            </p:spPr>
          </p:pic>
          <p:cxnSp>
            <p:nvCxnSpPr>
              <p:cNvPr id="9" name="Gerade Verbindung 8"/>
              <p:cNvCxnSpPr>
                <a:stCxn id="5" idx="2"/>
                <a:endCxn id="6" idx="0"/>
              </p:cNvCxnSpPr>
              <p:nvPr/>
            </p:nvCxnSpPr>
            <p:spPr>
              <a:xfrm flipH="1">
                <a:off x="1970494" y="2489832"/>
                <a:ext cx="2830" cy="1014478"/>
              </a:xfrm>
              <a:prstGeom prst="line">
                <a:avLst/>
              </a:prstGeom>
              <a:noFill/>
              <a:ln w="25400" cap="flat">
                <a:solidFill>
                  <a:schemeClr val="bg1">
                    <a:lumMod val="50000"/>
                  </a:schemeClr>
                </a:solidFill>
                <a:prstDash val="solid"/>
                <a:bevel/>
                <a:tailEnd type="stealth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48" name="Gruppierung 47"/>
          <p:cNvGrpSpPr/>
          <p:nvPr/>
        </p:nvGrpSpPr>
        <p:grpSpPr>
          <a:xfrm>
            <a:off x="4767975" y="1982004"/>
            <a:ext cx="559974" cy="1034614"/>
            <a:chOff x="4767975" y="1982004"/>
            <a:chExt cx="559974" cy="1034614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975" y="2393252"/>
              <a:ext cx="559974" cy="62336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4935297" y="1982004"/>
              <a:ext cx="22533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μ</a:t>
              </a:r>
            </a:p>
          </p:txBody>
        </p:sp>
      </p:grpSp>
      <p:grpSp>
        <p:nvGrpSpPr>
          <p:cNvPr id="49" name="Gruppierung 48"/>
          <p:cNvGrpSpPr/>
          <p:nvPr/>
        </p:nvGrpSpPr>
        <p:grpSpPr>
          <a:xfrm>
            <a:off x="7600798" y="1982004"/>
            <a:ext cx="559973" cy="1034614"/>
            <a:chOff x="7551260" y="1982004"/>
            <a:chExt cx="559973" cy="1034614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1260" y="2393252"/>
              <a:ext cx="559973" cy="623366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7770499" y="1982004"/>
              <a:ext cx="22057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κ</a:t>
              </a:r>
            </a:p>
          </p:txBody>
        </p:sp>
      </p:grpSp>
      <p:grpSp>
        <p:nvGrpSpPr>
          <p:cNvPr id="55" name="Gruppierung 54"/>
          <p:cNvGrpSpPr/>
          <p:nvPr/>
        </p:nvGrpSpPr>
        <p:grpSpPr>
          <a:xfrm>
            <a:off x="3606581" y="3946825"/>
            <a:ext cx="1358704" cy="647025"/>
            <a:chOff x="3606581" y="3946825"/>
            <a:chExt cx="1358704" cy="647025"/>
          </a:xfrm>
        </p:grpSpPr>
        <p:sp>
          <p:nvSpPr>
            <p:cNvPr id="18" name="Textfeld 17"/>
            <p:cNvSpPr txBox="1"/>
            <p:nvPr/>
          </p:nvSpPr>
          <p:spPr>
            <a:xfrm>
              <a:off x="3606581" y="4316853"/>
              <a:ext cx="13587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b="1" dirty="0" err="1">
                  <a:solidFill>
                    <a:srgbClr val="000000"/>
                  </a:solidFill>
                </a:rPr>
                <a:t>Partieller</a:t>
              </a:r>
              <a:r>
                <a:rPr lang="fr-CH" sz="1200" b="1" dirty="0">
                  <a:solidFill>
                    <a:srgbClr val="000000"/>
                  </a:solidFill>
                </a:rPr>
                <a:t> </a:t>
              </a:r>
              <a:r>
                <a:rPr lang="fr-CH" sz="1200" b="1" dirty="0" err="1">
                  <a:solidFill>
                    <a:srgbClr val="000000"/>
                  </a:solidFill>
                </a:rPr>
                <a:t>Agonist</a:t>
              </a:r>
              <a:endParaRPr lang="fr-CH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Gerade Verbindung 19"/>
            <p:cNvCxnSpPr>
              <a:stCxn id="17" idx="2"/>
              <a:endCxn id="18" idx="0"/>
            </p:cNvCxnSpPr>
            <p:nvPr/>
          </p:nvCxnSpPr>
          <p:spPr>
            <a:xfrm flipH="1">
              <a:off x="4285933" y="3946825"/>
              <a:ext cx="4259" cy="3700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3" name="Gruppierung 52"/>
          <p:cNvGrpSpPr/>
          <p:nvPr/>
        </p:nvGrpSpPr>
        <p:grpSpPr>
          <a:xfrm>
            <a:off x="5187398" y="3946825"/>
            <a:ext cx="1315422" cy="647025"/>
            <a:chOff x="5187398" y="3946825"/>
            <a:chExt cx="1315422" cy="647025"/>
          </a:xfrm>
        </p:grpSpPr>
        <p:sp>
          <p:nvSpPr>
            <p:cNvPr id="27" name="Textfeld 26"/>
            <p:cNvSpPr txBox="1"/>
            <p:nvPr/>
          </p:nvSpPr>
          <p:spPr>
            <a:xfrm>
              <a:off x="5187398" y="4316853"/>
              <a:ext cx="131542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b="1" dirty="0">
                  <a:solidFill>
                    <a:srgbClr val="000000"/>
                  </a:solidFill>
                </a:rPr>
                <a:t>lange </a:t>
              </a:r>
              <a:r>
                <a:rPr lang="fr-CH" sz="1200" b="1" dirty="0" err="1">
                  <a:solidFill>
                    <a:srgbClr val="000000"/>
                  </a:solidFill>
                </a:rPr>
                <a:t>Besetzung</a:t>
              </a:r>
              <a:endParaRPr kumimoji="0" lang="fr-CH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erade Verbindung 27"/>
            <p:cNvCxnSpPr>
              <a:stCxn id="22" idx="2"/>
              <a:endCxn id="27" idx="0"/>
            </p:cNvCxnSpPr>
            <p:nvPr/>
          </p:nvCxnSpPr>
          <p:spPr>
            <a:xfrm>
              <a:off x="5845109" y="3946825"/>
              <a:ext cx="0" cy="3700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1" name="Gruppierung 50"/>
          <p:cNvGrpSpPr/>
          <p:nvPr/>
        </p:nvGrpSpPr>
        <p:grpSpPr>
          <a:xfrm>
            <a:off x="7429860" y="4566106"/>
            <a:ext cx="901848" cy="900556"/>
            <a:chOff x="7429860" y="4566106"/>
            <a:chExt cx="901848" cy="900556"/>
          </a:xfrm>
        </p:grpSpPr>
        <p:sp>
          <p:nvSpPr>
            <p:cNvPr id="30" name="Textfeld 29"/>
            <p:cNvSpPr txBox="1"/>
            <p:nvPr/>
          </p:nvSpPr>
          <p:spPr>
            <a:xfrm>
              <a:off x="7429860" y="5189665"/>
              <a:ext cx="90184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↓ Dysphorie</a:t>
              </a:r>
            </a:p>
          </p:txBody>
        </p:sp>
        <p:cxnSp>
          <p:nvCxnSpPr>
            <p:cNvPr id="32" name="Gerade Verbindung 31"/>
            <p:cNvCxnSpPr>
              <a:stCxn id="21" idx="2"/>
              <a:endCxn id="30" idx="0"/>
            </p:cNvCxnSpPr>
            <p:nvPr/>
          </p:nvCxnSpPr>
          <p:spPr>
            <a:xfrm>
              <a:off x="7880784" y="4566106"/>
              <a:ext cx="0" cy="62355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0" name="Gruppierung 49"/>
          <p:cNvGrpSpPr/>
          <p:nvPr/>
        </p:nvGrpSpPr>
        <p:grpSpPr>
          <a:xfrm>
            <a:off x="7432265" y="3946825"/>
            <a:ext cx="897038" cy="619281"/>
            <a:chOff x="7432265" y="3946825"/>
            <a:chExt cx="897038" cy="619281"/>
          </a:xfrm>
        </p:grpSpPr>
        <p:sp>
          <p:nvSpPr>
            <p:cNvPr id="21" name="Textfeld 20"/>
            <p:cNvSpPr txBox="1"/>
            <p:nvPr/>
          </p:nvSpPr>
          <p:spPr>
            <a:xfrm>
              <a:off x="7432265" y="4289109"/>
              <a:ext cx="89703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b="1" dirty="0" err="1">
                  <a:solidFill>
                    <a:srgbClr val="000000"/>
                  </a:solidFill>
                </a:rPr>
                <a:t>Antagonist</a:t>
              </a:r>
              <a:endParaRPr lang="fr-CH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Gerade Verbindung 36"/>
            <p:cNvCxnSpPr>
              <a:stCxn id="35" idx="2"/>
              <a:endCxn id="21" idx="0"/>
            </p:cNvCxnSpPr>
            <p:nvPr/>
          </p:nvCxnSpPr>
          <p:spPr>
            <a:xfrm flipH="1">
              <a:off x="7880784" y="3946825"/>
              <a:ext cx="1" cy="342284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uppierung 46"/>
          <p:cNvGrpSpPr/>
          <p:nvPr/>
        </p:nvGrpSpPr>
        <p:grpSpPr>
          <a:xfrm>
            <a:off x="3521072" y="3016618"/>
            <a:ext cx="1538240" cy="930207"/>
            <a:chOff x="3521072" y="3016618"/>
            <a:chExt cx="1538240" cy="930207"/>
          </a:xfrm>
        </p:grpSpPr>
        <p:sp>
          <p:nvSpPr>
            <p:cNvPr id="17" name="Textfeld 16"/>
            <p:cNvSpPr txBox="1"/>
            <p:nvPr/>
          </p:nvSpPr>
          <p:spPr>
            <a:xfrm>
              <a:off x="3521072" y="3485162"/>
              <a:ext cx="153824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hohe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  <a:r>
                <a:rPr lang="fr-CH" sz="1200" dirty="0" err="1">
                  <a:solidFill>
                    <a:srgbClr val="000000"/>
                  </a:solidFill>
                </a:rPr>
                <a:t>Affinität</a:t>
              </a:r>
              <a:endParaRPr lang="fr-CH" sz="12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200" b="1" i="1" dirty="0" err="1">
                  <a:solidFill>
                    <a:srgbClr val="000000"/>
                  </a:solidFill>
                </a:rPr>
                <a:t>geringe</a:t>
              </a:r>
              <a:r>
                <a:rPr lang="fr-CH" sz="1200" b="1" i="1" dirty="0">
                  <a:solidFill>
                    <a:srgbClr val="000000"/>
                  </a:solidFill>
                </a:rPr>
                <a:t> </a:t>
              </a:r>
              <a:r>
                <a:rPr lang="fr-CH" sz="1200" b="1" i="1" dirty="0" err="1">
                  <a:solidFill>
                    <a:srgbClr val="000000"/>
                  </a:solidFill>
                </a:rPr>
                <a:t>Aktivierung</a:t>
              </a:r>
              <a:endParaRPr kumimoji="0" lang="fr-CH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" name="Gekrümmte Verbindung 42"/>
            <p:cNvCxnSpPr>
              <a:stCxn id="11" idx="2"/>
              <a:endCxn id="17" idx="0"/>
            </p:cNvCxnSpPr>
            <p:nvPr/>
          </p:nvCxnSpPr>
          <p:spPr>
            <a:xfrm rot="5400000">
              <a:off x="4434805" y="2872005"/>
              <a:ext cx="468544" cy="75777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2" name="Gruppierung 51"/>
          <p:cNvGrpSpPr/>
          <p:nvPr/>
        </p:nvGrpSpPr>
        <p:grpSpPr>
          <a:xfrm>
            <a:off x="5047961" y="3016618"/>
            <a:ext cx="1489031" cy="930207"/>
            <a:chOff x="5047961" y="3016618"/>
            <a:chExt cx="1489031" cy="930207"/>
          </a:xfrm>
        </p:grpSpPr>
        <p:sp>
          <p:nvSpPr>
            <p:cNvPr id="22" name="Textfeld 21"/>
            <p:cNvSpPr txBox="1"/>
            <p:nvPr/>
          </p:nvSpPr>
          <p:spPr>
            <a:xfrm>
              <a:off x="5153226" y="3485162"/>
              <a:ext cx="138376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langsame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Dissoziationsrate</a:t>
              </a:r>
              <a:endParaRPr kumimoji="0" lang="fr-CH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" name="Gekrümmte Verbindung 44"/>
            <p:cNvCxnSpPr>
              <a:stCxn id="11" idx="2"/>
              <a:endCxn id="22" idx="0"/>
            </p:cNvCxnSpPr>
            <p:nvPr/>
          </p:nvCxnSpPr>
          <p:spPr>
            <a:xfrm rot="16200000" flipH="1">
              <a:off x="5212263" y="2852316"/>
              <a:ext cx="468544" cy="797147"/>
            </a:xfrm>
            <a:prstGeom prst="curvedConnector3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9" name="Gruppierung 58"/>
          <p:cNvGrpSpPr/>
          <p:nvPr/>
        </p:nvGrpSpPr>
        <p:grpSpPr>
          <a:xfrm>
            <a:off x="7251126" y="3016618"/>
            <a:ext cx="1259317" cy="930207"/>
            <a:chOff x="7251126" y="3016618"/>
            <a:chExt cx="1259317" cy="930207"/>
          </a:xfrm>
        </p:grpSpPr>
        <p:sp>
          <p:nvSpPr>
            <p:cNvPr id="35" name="Textfeld 34"/>
            <p:cNvSpPr txBox="1"/>
            <p:nvPr/>
          </p:nvSpPr>
          <p:spPr>
            <a:xfrm>
              <a:off x="7251126" y="3485162"/>
              <a:ext cx="125931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hohe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  <a:r>
                <a:rPr lang="fr-CH" sz="1200" dirty="0" err="1">
                  <a:solidFill>
                    <a:srgbClr val="000000"/>
                  </a:solidFill>
                </a:rPr>
                <a:t>Affinität</a:t>
              </a:r>
              <a:endParaRPr lang="fr-CH" sz="12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CH" sz="1200" dirty="0" err="1">
                  <a:solidFill>
                    <a:srgbClr val="000000"/>
                  </a:solidFill>
                </a:rPr>
                <a:t>keine</a:t>
              </a:r>
              <a:r>
                <a:rPr lang="fr-CH" sz="1200" dirty="0">
                  <a:solidFill>
                    <a:srgbClr val="000000"/>
                  </a:solidFill>
                </a:rPr>
                <a:t> </a:t>
              </a:r>
              <a:r>
                <a:rPr lang="fr-CH" sz="1200" dirty="0" err="1">
                  <a:solidFill>
                    <a:srgbClr val="000000"/>
                  </a:solidFill>
                </a:rPr>
                <a:t>Aktivierung</a:t>
              </a:r>
              <a:endParaRPr lang="fr-CH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57" name="Gerade Verbindung 56"/>
            <p:cNvCxnSpPr>
              <a:stCxn id="12" idx="2"/>
              <a:endCxn id="35" idx="0"/>
            </p:cNvCxnSpPr>
            <p:nvPr/>
          </p:nvCxnSpPr>
          <p:spPr>
            <a:xfrm>
              <a:off x="7880785" y="3016618"/>
              <a:ext cx="0" cy="468544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31994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2" name="Text Box 32"/>
          <p:cNvSpPr txBox="1">
            <a:spLocks noChangeArrowheads="1"/>
          </p:cNvSpPr>
          <p:nvPr/>
        </p:nvSpPr>
        <p:spPr bwMode="auto">
          <a:xfrm>
            <a:off x="1141517" y="381682"/>
            <a:ext cx="6860973" cy="76944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Buprenorphin-Induktion</a:t>
            </a:r>
            <a:endParaRPr lang="fr-CH" dirty="0"/>
          </a:p>
        </p:txBody>
      </p:sp>
      <p:sp>
        <p:nvSpPr>
          <p:cNvPr id="40980" name="Rectangle 35"/>
          <p:cNvSpPr>
            <a:spLocks noChangeArrowheads="1"/>
          </p:cNvSpPr>
          <p:nvPr/>
        </p:nvSpPr>
        <p:spPr bwMode="auto">
          <a:xfrm>
            <a:off x="320730" y="2145902"/>
            <a:ext cx="4972354" cy="2241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CH"/>
          </a:p>
        </p:txBody>
      </p:sp>
      <p:sp>
        <p:nvSpPr>
          <p:cNvPr id="40981" name="Text Box 36"/>
          <p:cNvSpPr txBox="1">
            <a:spLocks noChangeArrowheads="1"/>
          </p:cNvSpPr>
          <p:nvPr/>
        </p:nvSpPr>
        <p:spPr bwMode="auto">
          <a:xfrm>
            <a:off x="320730" y="1714102"/>
            <a:ext cx="538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b="1" i="1" dirty="0"/>
              <a:t>Tag 1</a:t>
            </a:r>
          </a:p>
        </p:txBody>
      </p:sp>
      <p:sp>
        <p:nvSpPr>
          <p:cNvPr id="40978" name="Rectangle 43"/>
          <p:cNvSpPr>
            <a:spLocks noChangeArrowheads="1"/>
          </p:cNvSpPr>
          <p:nvPr/>
        </p:nvSpPr>
        <p:spPr bwMode="auto">
          <a:xfrm>
            <a:off x="5511182" y="2145902"/>
            <a:ext cx="3161346" cy="224116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CH"/>
          </a:p>
        </p:txBody>
      </p:sp>
      <p:sp>
        <p:nvSpPr>
          <p:cNvPr id="40979" name="Text Box 44"/>
          <p:cNvSpPr txBox="1">
            <a:spLocks noChangeArrowheads="1"/>
          </p:cNvSpPr>
          <p:nvPr/>
        </p:nvSpPr>
        <p:spPr bwMode="auto">
          <a:xfrm>
            <a:off x="5511182" y="1714102"/>
            <a:ext cx="7377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b="1" i="1" dirty="0"/>
              <a:t>ab Tag 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730" y="2726467"/>
            <a:ext cx="1504576" cy="577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050" dirty="0" err="1">
                <a:solidFill>
                  <a:srgbClr val="000000"/>
                </a:solidFill>
              </a:rPr>
              <a:t>erste</a:t>
            </a:r>
            <a:r>
              <a:rPr lang="fr-CH" sz="105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050" dirty="0" err="1">
                <a:solidFill>
                  <a:srgbClr val="000000"/>
                </a:solidFill>
              </a:rPr>
              <a:t>Entzugserscheinungen</a:t>
            </a:r>
            <a:r>
              <a:rPr lang="fr-CH" sz="105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fr-CH" sz="1050" dirty="0" err="1">
                <a:solidFill>
                  <a:srgbClr val="000000"/>
                </a:solidFill>
              </a:rPr>
              <a:t>abwarten</a:t>
            </a:r>
            <a:endParaRPr kumimoji="0" lang="fr-CH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1825306" y="2659093"/>
            <a:ext cx="1228039" cy="694407"/>
            <a:chOff x="1825306" y="2659093"/>
            <a:chExt cx="1228039" cy="694407"/>
          </a:xfrm>
        </p:grpSpPr>
        <p:sp>
          <p:nvSpPr>
            <p:cNvPr id="6" name="Abgerundetes Rechteck 5"/>
            <p:cNvSpPr/>
            <p:nvPr/>
          </p:nvSpPr>
          <p:spPr>
            <a:xfrm>
              <a:off x="2039840" y="2659093"/>
              <a:ext cx="1013505" cy="694407"/>
            </a:xfrm>
            <a:prstGeom prst="roundRect">
              <a:avLst/>
            </a:prstGeom>
            <a:solidFill>
              <a:srgbClr val="B16E3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4mg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sz="1400" dirty="0">
                  <a:solidFill>
                    <a:schemeClr val="bg1"/>
                  </a:solidFill>
                </a:rPr>
                <a:t>(2–8mg)</a:t>
              </a:r>
              <a:endParaRPr kumimoji="0" lang="fr-CH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endParaRPr>
            </a:p>
          </p:txBody>
        </p:sp>
        <p:cxnSp>
          <p:nvCxnSpPr>
            <p:cNvPr id="8" name="Gerade Verbindung 7"/>
            <p:cNvCxnSpPr>
              <a:stCxn id="5" idx="3"/>
              <a:endCxn id="6" idx="1"/>
            </p:cNvCxnSpPr>
            <p:nvPr/>
          </p:nvCxnSpPr>
          <p:spPr>
            <a:xfrm flipV="1">
              <a:off x="1825306" y="3006297"/>
              <a:ext cx="214534" cy="871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" name="Gruppierung 2"/>
          <p:cNvGrpSpPr/>
          <p:nvPr/>
        </p:nvGrpSpPr>
        <p:grpSpPr>
          <a:xfrm>
            <a:off x="3053345" y="2677395"/>
            <a:ext cx="1990006" cy="1034457"/>
            <a:chOff x="3053345" y="2677395"/>
            <a:chExt cx="1990006" cy="1034457"/>
          </a:xfrm>
        </p:grpSpPr>
        <p:cxnSp>
          <p:nvCxnSpPr>
            <p:cNvPr id="11" name="Gerade Verbindung 10"/>
            <p:cNvCxnSpPr>
              <a:stCxn id="6" idx="3"/>
              <a:endCxn id="30" idx="1"/>
            </p:cNvCxnSpPr>
            <p:nvPr/>
          </p:nvCxnSpPr>
          <p:spPr>
            <a:xfrm>
              <a:off x="3053345" y="3006297"/>
              <a:ext cx="976501" cy="18302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3111069" y="3311742"/>
              <a:ext cx="7477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CH" sz="1000" dirty="0"/>
                <a:t>2-4 </a:t>
              </a:r>
              <a:r>
                <a:rPr lang="fr-CH" sz="1000" dirty="0" err="1"/>
                <a:t>Stunden</a:t>
              </a:r>
              <a:endParaRPr lang="fr-CH" sz="1000" dirty="0"/>
            </a:p>
          </p:txBody>
        </p:sp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3784" y="2677395"/>
              <a:ext cx="484480" cy="647700"/>
            </a:xfrm>
            <a:prstGeom prst="rect">
              <a:avLst/>
            </a:prstGeom>
          </p:spPr>
        </p:pic>
        <p:sp>
          <p:nvSpPr>
            <p:cNvPr id="30" name="Abgerundetes Rechteck 29"/>
            <p:cNvSpPr/>
            <p:nvPr/>
          </p:nvSpPr>
          <p:spPr>
            <a:xfrm>
              <a:off x="4029846" y="2677395"/>
              <a:ext cx="1013505" cy="694407"/>
            </a:xfrm>
            <a:prstGeom prst="roundRect">
              <a:avLst/>
            </a:prstGeom>
            <a:solidFill>
              <a:srgbClr val="B16E3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2-4mg</a:t>
              </a:r>
            </a:p>
          </p:txBody>
        </p:sp>
      </p:grp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3830315" y="2221323"/>
            <a:ext cx="14125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50" dirty="0" err="1"/>
              <a:t>falls</a:t>
            </a:r>
            <a:r>
              <a:rPr lang="fr-CH" sz="1050" dirty="0"/>
              <a:t> </a:t>
            </a:r>
          </a:p>
          <a:p>
            <a:pPr algn="ctr" eaLnBrk="1" hangingPunct="1"/>
            <a:r>
              <a:rPr lang="fr-CH" sz="1050" dirty="0" err="1"/>
              <a:t>Entzugserscheinungen</a:t>
            </a:r>
            <a:endParaRPr lang="fr-CH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1752309" y="4009786"/>
            <a:ext cx="23108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400" dirty="0">
                <a:solidFill>
                  <a:srgbClr val="000000"/>
                </a:solidFill>
              </a:rPr>
              <a:t>Maximale </a:t>
            </a:r>
            <a:r>
              <a:rPr lang="fr-CH" sz="1400" dirty="0" err="1">
                <a:solidFill>
                  <a:srgbClr val="000000"/>
                </a:solidFill>
              </a:rPr>
              <a:t>Dosis</a:t>
            </a:r>
            <a:r>
              <a:rPr lang="fr-CH" sz="1400" dirty="0">
                <a:solidFill>
                  <a:srgbClr val="000000"/>
                </a:solidFill>
              </a:rPr>
              <a:t> Tag 1: 8mg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5542600" y="2451343"/>
            <a:ext cx="14125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50" dirty="0" err="1"/>
              <a:t>falls</a:t>
            </a:r>
            <a:r>
              <a:rPr lang="fr-CH" sz="1050" dirty="0"/>
              <a:t> </a:t>
            </a:r>
          </a:p>
          <a:p>
            <a:pPr algn="ctr" eaLnBrk="1" hangingPunct="1"/>
            <a:r>
              <a:rPr lang="fr-CH" sz="1050" dirty="0" err="1"/>
              <a:t>Entzugserscheinungen</a:t>
            </a:r>
            <a:endParaRPr lang="fr-CH" sz="1050" dirty="0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761251" y="3378941"/>
            <a:ext cx="9845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50" dirty="0" err="1"/>
              <a:t>falls</a:t>
            </a:r>
            <a:r>
              <a:rPr lang="fr-CH" sz="1050" dirty="0"/>
              <a:t> </a:t>
            </a:r>
            <a:r>
              <a:rPr lang="fr-CH" sz="1050" dirty="0" err="1"/>
              <a:t>Sedierung</a:t>
            </a:r>
            <a:endParaRPr lang="fr-CH" sz="1050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6955167" y="2311889"/>
            <a:ext cx="1332417" cy="694407"/>
            <a:chOff x="6955167" y="2311889"/>
            <a:chExt cx="1332417" cy="694407"/>
          </a:xfrm>
        </p:grpSpPr>
        <p:sp>
          <p:nvSpPr>
            <p:cNvPr id="36" name="Abgerundetes Rechteck 35"/>
            <p:cNvSpPr/>
            <p:nvPr/>
          </p:nvSpPr>
          <p:spPr>
            <a:xfrm>
              <a:off x="7274079" y="2311889"/>
              <a:ext cx="1013505" cy="694407"/>
            </a:xfrm>
            <a:prstGeom prst="roundRect">
              <a:avLst/>
            </a:prstGeom>
            <a:solidFill>
              <a:srgbClr val="B16E3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↑ 4-8mg</a:t>
              </a:r>
            </a:p>
          </p:txBody>
        </p:sp>
        <p:cxnSp>
          <p:nvCxnSpPr>
            <p:cNvPr id="13" name="Gerade Verbindung 12"/>
            <p:cNvCxnSpPr>
              <a:stCxn id="34" idx="3"/>
              <a:endCxn id="36" idx="1"/>
            </p:cNvCxnSpPr>
            <p:nvPr/>
          </p:nvCxnSpPr>
          <p:spPr>
            <a:xfrm>
              <a:off x="6955167" y="2659092"/>
              <a:ext cx="318912" cy="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" name="Gruppierung 6"/>
          <p:cNvGrpSpPr/>
          <p:nvPr/>
        </p:nvGrpSpPr>
        <p:grpSpPr>
          <a:xfrm>
            <a:off x="6745816" y="3158696"/>
            <a:ext cx="1541768" cy="694407"/>
            <a:chOff x="6745816" y="3158696"/>
            <a:chExt cx="1541768" cy="694407"/>
          </a:xfrm>
        </p:grpSpPr>
        <p:sp>
          <p:nvSpPr>
            <p:cNvPr id="37" name="Abgerundetes Rechteck 36"/>
            <p:cNvSpPr/>
            <p:nvPr/>
          </p:nvSpPr>
          <p:spPr>
            <a:xfrm>
              <a:off x="7274079" y="3158696"/>
              <a:ext cx="1013505" cy="694407"/>
            </a:xfrm>
            <a:prstGeom prst="roundRect">
              <a:avLst/>
            </a:prstGeom>
            <a:solidFill>
              <a:srgbClr val="B16E3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↓ 2-4mg</a:t>
              </a:r>
            </a:p>
          </p:txBody>
        </p:sp>
        <p:cxnSp>
          <p:nvCxnSpPr>
            <p:cNvPr id="40" name="Gerade Verbindung 39"/>
            <p:cNvCxnSpPr>
              <a:stCxn id="35" idx="3"/>
              <a:endCxn id="37" idx="1"/>
            </p:cNvCxnSpPr>
            <p:nvPr/>
          </p:nvCxnSpPr>
          <p:spPr>
            <a:xfrm>
              <a:off x="6745816" y="3505899"/>
              <a:ext cx="528263" cy="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3" name="Textfeld 42"/>
          <p:cNvSpPr txBox="1"/>
          <p:nvPr/>
        </p:nvSpPr>
        <p:spPr>
          <a:xfrm>
            <a:off x="6002190" y="4008298"/>
            <a:ext cx="241027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400" dirty="0">
                <a:solidFill>
                  <a:srgbClr val="000000"/>
                </a:solidFill>
              </a:rPr>
              <a:t>Maximale </a:t>
            </a:r>
            <a:r>
              <a:rPr lang="fr-CH" sz="1400" dirty="0" err="1">
                <a:solidFill>
                  <a:srgbClr val="000000"/>
                </a:solidFill>
              </a:rPr>
              <a:t>Dosis</a:t>
            </a:r>
            <a:r>
              <a:rPr lang="fr-CH" sz="1400" dirty="0">
                <a:solidFill>
                  <a:srgbClr val="000000"/>
                </a:solidFill>
              </a:rPr>
              <a:t> Tag 2: 16mg</a:t>
            </a:r>
          </a:p>
        </p:txBody>
      </p:sp>
    </p:spTree>
    <p:extLst>
      <p:ext uri="{BB962C8B-B14F-4D97-AF65-F5344CB8AC3E}">
        <p14:creationId xmlns:p14="http://schemas.microsoft.com/office/powerpoint/2010/main" val="152405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 animBg="1"/>
      <p:bldP spid="40981" grpId="0"/>
      <p:bldP spid="40978" grpId="0" animBg="1"/>
      <p:bldP spid="40979" grpId="0"/>
      <p:bldP spid="5" grpId="0"/>
      <p:bldP spid="31" grpId="0"/>
      <p:bldP spid="9" grpId="0"/>
      <p:bldP spid="34" grpId="0"/>
      <p:bldP spid="35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1563012" y="381682"/>
            <a:ext cx="6017993" cy="1138773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Retardiertes</a:t>
            </a:r>
            <a:r>
              <a:rPr lang="fr-CH" dirty="0"/>
              <a:t> </a:t>
            </a:r>
            <a:r>
              <a:rPr lang="fr-CH" dirty="0" err="1"/>
              <a:t>Morphin</a:t>
            </a:r>
            <a:r>
              <a:rPr lang="fr-CH" dirty="0"/>
              <a:t> </a:t>
            </a:r>
          </a:p>
          <a:p>
            <a:r>
              <a:rPr lang="fr-CH" sz="2400" b="0" dirty="0"/>
              <a:t>(Sevre-Long®)</a:t>
            </a:r>
          </a:p>
        </p:txBody>
      </p:sp>
      <p:sp>
        <p:nvSpPr>
          <p:cNvPr id="3" name="Textfeld 2"/>
          <p:cNvSpPr txBox="1"/>
          <p:nvPr/>
        </p:nvSpPr>
        <p:spPr>
          <a:xfrm rot="16200000">
            <a:off x="-379596" y="3049214"/>
            <a:ext cx="216215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dirty="0"/>
              <a:t>morphini sulfas</a:t>
            </a:r>
            <a:endParaRPr kumimoji="0" lang="fr-CH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ruppierung 12"/>
          <p:cNvGrpSpPr/>
          <p:nvPr/>
        </p:nvGrpSpPr>
        <p:grpSpPr>
          <a:xfrm>
            <a:off x="1196782" y="1927801"/>
            <a:ext cx="2282352" cy="461665"/>
            <a:chOff x="701482" y="1927801"/>
            <a:chExt cx="2282352" cy="461665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82" y="2010043"/>
              <a:ext cx="727710" cy="297180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1943766" y="1927801"/>
              <a:ext cx="1040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30 mg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1158682" y="2683232"/>
            <a:ext cx="2320452" cy="461665"/>
            <a:chOff x="663382" y="2548157"/>
            <a:chExt cx="2320452" cy="461665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82" y="2618969"/>
              <a:ext cx="803910" cy="32004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943766" y="2548157"/>
              <a:ext cx="1040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60 mg</a:t>
              </a: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1074862" y="3438663"/>
            <a:ext cx="2575443" cy="461665"/>
            <a:chOff x="579562" y="3301618"/>
            <a:chExt cx="2575443" cy="461665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62" y="3345760"/>
              <a:ext cx="971550" cy="37338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1943766" y="3301618"/>
              <a:ext cx="12112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120 mg </a:t>
              </a:r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1017712" y="4194095"/>
            <a:ext cx="2632593" cy="461665"/>
            <a:chOff x="522412" y="4194095"/>
            <a:chExt cx="2632593" cy="461665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412" y="4219187"/>
              <a:ext cx="1085850" cy="411480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1943766" y="4194095"/>
              <a:ext cx="12112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200 mg 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4176101" y="1927801"/>
            <a:ext cx="4572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600" b="1" dirty="0" err="1"/>
              <a:t>Nicht</a:t>
            </a:r>
            <a:r>
              <a:rPr lang="fr-CH" sz="1600" b="1" dirty="0"/>
              <a:t> </a:t>
            </a:r>
            <a:r>
              <a:rPr lang="fr-CH" sz="1600" b="1" dirty="0" err="1"/>
              <a:t>zerbeißen</a:t>
            </a:r>
            <a:r>
              <a:rPr lang="fr-CH" sz="1600" b="1" dirty="0"/>
              <a:t> </a:t>
            </a:r>
            <a:r>
              <a:rPr lang="fr-CH" sz="1600" b="1" dirty="0" err="1"/>
              <a:t>oder</a:t>
            </a:r>
            <a:r>
              <a:rPr lang="fr-CH" sz="1600" b="1" dirty="0"/>
              <a:t> </a:t>
            </a:r>
            <a:r>
              <a:rPr lang="fr-CH" sz="1600" b="1" dirty="0" err="1"/>
              <a:t>zerkauen</a:t>
            </a:r>
            <a:r>
              <a:rPr lang="fr-CH" sz="1600" b="1" dirty="0"/>
              <a:t>!</a:t>
            </a:r>
          </a:p>
          <a:p>
            <a:pPr algn="ctr">
              <a:spcAft>
                <a:spcPts val="600"/>
              </a:spcAft>
            </a:pPr>
            <a:r>
              <a:rPr lang="fr-CH" sz="1600" dirty="0" err="1"/>
              <a:t>Kapseln</a:t>
            </a:r>
            <a:r>
              <a:rPr lang="fr-CH" sz="1600" dirty="0"/>
              <a:t> </a:t>
            </a:r>
            <a:r>
              <a:rPr lang="fr-CH" sz="1600" dirty="0" err="1"/>
              <a:t>können</a:t>
            </a:r>
            <a:r>
              <a:rPr lang="fr-CH" sz="1600" dirty="0"/>
              <a:t> </a:t>
            </a:r>
            <a:r>
              <a:rPr lang="fr-CH" sz="1600" dirty="0" err="1"/>
              <a:t>geöffnet</a:t>
            </a:r>
            <a:r>
              <a:rPr lang="fr-CH" sz="1600" dirty="0"/>
              <a:t> </a:t>
            </a:r>
            <a:r>
              <a:rPr lang="fr-CH" sz="1600" dirty="0" err="1"/>
              <a:t>werden</a:t>
            </a:r>
            <a:endParaRPr lang="fr-CH" sz="1600" dirty="0"/>
          </a:p>
          <a:p>
            <a:pPr algn="ctr">
              <a:spcAft>
                <a:spcPts val="600"/>
              </a:spcAft>
            </a:pPr>
            <a:r>
              <a:rPr lang="fr-CH" sz="1600" dirty="0"/>
              <a:t>Granulat </a:t>
            </a:r>
            <a:r>
              <a:rPr lang="fr-CH" sz="1600" dirty="0" err="1"/>
              <a:t>kann</a:t>
            </a:r>
            <a:r>
              <a:rPr lang="fr-CH" sz="1600" dirty="0"/>
              <a:t> mit </a:t>
            </a:r>
            <a:r>
              <a:rPr lang="fr-CH" sz="1600" dirty="0" err="1"/>
              <a:t>Getränk</a:t>
            </a:r>
            <a:r>
              <a:rPr lang="fr-CH" sz="1600" dirty="0"/>
              <a:t> </a:t>
            </a:r>
            <a:r>
              <a:rPr lang="fr-CH" sz="1600" dirty="0" err="1"/>
              <a:t>getrunken</a:t>
            </a:r>
            <a:r>
              <a:rPr lang="fr-CH" sz="1600" dirty="0"/>
              <a:t> </a:t>
            </a:r>
            <a:r>
              <a:rPr lang="fr-CH" sz="1600" dirty="0" err="1"/>
              <a:t>oder</a:t>
            </a:r>
            <a:r>
              <a:rPr lang="fr-CH" sz="16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fr-CH" sz="1600" dirty="0" err="1"/>
              <a:t>über</a:t>
            </a:r>
            <a:r>
              <a:rPr lang="fr-CH" sz="1600" dirty="0"/>
              <a:t> </a:t>
            </a:r>
            <a:r>
              <a:rPr lang="fr-CH" sz="1600" dirty="0" err="1"/>
              <a:t>kalte</a:t>
            </a:r>
            <a:r>
              <a:rPr lang="fr-CH" sz="1600" dirty="0"/>
              <a:t> </a:t>
            </a:r>
            <a:r>
              <a:rPr lang="fr-CH" sz="1600" dirty="0" err="1"/>
              <a:t>Speise</a:t>
            </a:r>
            <a:r>
              <a:rPr lang="fr-CH" sz="1600" dirty="0"/>
              <a:t> </a:t>
            </a:r>
            <a:r>
              <a:rPr lang="fr-CH" sz="1600" dirty="0" err="1"/>
              <a:t>gestreut</a:t>
            </a:r>
            <a:r>
              <a:rPr lang="fr-CH" sz="1600" dirty="0"/>
              <a:t> </a:t>
            </a:r>
            <a:r>
              <a:rPr lang="fr-CH" sz="1600" dirty="0" err="1"/>
              <a:t>werden</a:t>
            </a:r>
            <a:r>
              <a:rPr lang="fr-CH" sz="1600" dirty="0"/>
              <a:t> (</a:t>
            </a:r>
            <a:r>
              <a:rPr lang="fr-CH" sz="1600" dirty="0" err="1"/>
              <a:t>Joghurt</a:t>
            </a:r>
            <a:r>
              <a:rPr lang="fr-CH" sz="1600" dirty="0"/>
              <a:t>)</a:t>
            </a: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849" y="3360578"/>
            <a:ext cx="1897068" cy="1615514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834" y="3360579"/>
            <a:ext cx="1898229" cy="1615514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91242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1530165" y="157544"/>
            <a:ext cx="6083717" cy="95410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Stoffwechsel-Interaktionen</a:t>
            </a:r>
            <a:endParaRPr lang="fr-FR" sz="3600" dirty="0"/>
          </a:p>
          <a:p>
            <a:r>
              <a:rPr lang="fr-FR" sz="2000" b="0" dirty="0"/>
              <a:t>(</a:t>
            </a:r>
            <a:r>
              <a:rPr lang="fr-FR" sz="2000" b="0" dirty="0" err="1"/>
              <a:t>z.B</a:t>
            </a:r>
            <a:r>
              <a:rPr lang="fr-FR" sz="2000" b="0" dirty="0"/>
              <a:t>. </a:t>
            </a:r>
            <a:r>
              <a:rPr lang="fr-FR" sz="2000" b="0" dirty="0" err="1"/>
              <a:t>auf</a:t>
            </a:r>
            <a:r>
              <a:rPr lang="fr-FR" sz="2000" b="0" dirty="0"/>
              <a:t> </a:t>
            </a:r>
            <a:r>
              <a:rPr lang="fr-FR" sz="2000" b="0" dirty="0" err="1"/>
              <a:t>Ebene</a:t>
            </a:r>
            <a:r>
              <a:rPr lang="fr-FR" sz="2000" b="0" dirty="0"/>
              <a:t> der Cytochrome P450)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5AA70EE-7E76-484B-A091-D951E8463D48}"/>
              </a:ext>
            </a:extLst>
          </p:cNvPr>
          <p:cNvGrpSpPr/>
          <p:nvPr/>
        </p:nvGrpSpPr>
        <p:grpSpPr>
          <a:xfrm>
            <a:off x="2983276" y="3105995"/>
            <a:ext cx="2408194" cy="1533216"/>
            <a:chOff x="2983276" y="3105995"/>
            <a:chExt cx="2408194" cy="1533216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83276" y="3105995"/>
              <a:ext cx="2408194" cy="153321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473953" y="3370376"/>
              <a:ext cx="1170432" cy="44827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F7F7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05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CYP P450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021477" y="3409849"/>
            <a:ext cx="9515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Substrat</a:t>
            </a:r>
          </a:p>
        </p:txBody>
      </p:sp>
      <p:cxnSp>
        <p:nvCxnSpPr>
          <p:cNvPr id="10" name="Gerade Verbindung 9"/>
          <p:cNvCxnSpPr>
            <a:stCxn id="8" idx="3"/>
            <a:endCxn id="7" idx="2"/>
          </p:cNvCxnSpPr>
          <p:nvPr/>
        </p:nvCxnSpPr>
        <p:spPr>
          <a:xfrm>
            <a:off x="1973018" y="3594514"/>
            <a:ext cx="1500935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feld 13"/>
          <p:cNvSpPr txBox="1"/>
          <p:nvPr/>
        </p:nvSpPr>
        <p:spPr>
          <a:xfrm>
            <a:off x="6415460" y="3409849"/>
            <a:ext cx="142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800" dirty="0" err="1">
                <a:solidFill>
                  <a:srgbClr val="000000"/>
                </a:solidFill>
              </a:rPr>
              <a:t>Metabolit</a:t>
            </a:r>
            <a:r>
              <a:rPr lang="fr-CH" sz="1800" dirty="0">
                <a:solidFill>
                  <a:srgbClr val="000000"/>
                </a:solidFill>
              </a:rPr>
              <a:t>(en)</a:t>
            </a:r>
          </a:p>
        </p:txBody>
      </p:sp>
      <p:cxnSp>
        <p:nvCxnSpPr>
          <p:cNvPr id="16" name="Gerade Verbindung 15"/>
          <p:cNvCxnSpPr>
            <a:stCxn id="7" idx="6"/>
            <a:endCxn id="14" idx="1"/>
          </p:cNvCxnSpPr>
          <p:nvPr/>
        </p:nvCxnSpPr>
        <p:spPr>
          <a:xfrm>
            <a:off x="4644385" y="3594514"/>
            <a:ext cx="1771075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Bild 16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33753" flipH="1">
            <a:off x="3419293" y="3774629"/>
            <a:ext cx="1231522" cy="125426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35202" y="5011895"/>
            <a:ext cx="1902122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800" b="1" dirty="0" err="1">
                <a:solidFill>
                  <a:srgbClr val="000000"/>
                </a:solidFill>
              </a:rPr>
              <a:t>Antagonisten</a:t>
            </a:r>
            <a:endParaRPr kumimoji="0" lang="fr-CH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ctr" rtl="0" latinLnBrk="1" hangingPunct="0"/>
            <a:r>
              <a:rPr lang="fr-CH" sz="1400" dirty="0" err="1">
                <a:solidFill>
                  <a:srgbClr val="000000"/>
                </a:solidFill>
              </a:rPr>
              <a:t>reduzieren</a:t>
            </a:r>
            <a:r>
              <a:rPr lang="fr-CH" sz="1400" dirty="0">
                <a:solidFill>
                  <a:srgbClr val="000000"/>
                </a:solidFill>
              </a:rPr>
              <a:t> / </a:t>
            </a:r>
            <a:r>
              <a:rPr lang="fr-CH" sz="1400" dirty="0" err="1">
                <a:solidFill>
                  <a:srgbClr val="000000"/>
                </a:solidFill>
              </a:rPr>
              <a:t>blockieren</a:t>
            </a:r>
            <a:endParaRPr lang="fr-CH" sz="14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fr-CH" sz="1400" dirty="0">
                <a:solidFill>
                  <a:srgbClr val="000000"/>
                </a:solidFill>
              </a:rPr>
              <a:t>die </a:t>
            </a:r>
            <a:r>
              <a:rPr lang="fr-CH" sz="1400" dirty="0" err="1">
                <a:solidFill>
                  <a:srgbClr val="000000"/>
                </a:solidFill>
              </a:rPr>
              <a:t>Aktivität</a:t>
            </a:r>
            <a:endParaRPr lang="fr-CH" sz="1400" dirty="0">
              <a:solidFill>
                <a:srgbClr val="000000"/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111" flipV="1">
            <a:off x="1856615" y="4036561"/>
            <a:ext cx="1629074" cy="48507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96812" y="3943560"/>
            <a:ext cx="96276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100" dirty="0" err="1">
                <a:solidFill>
                  <a:srgbClr val="000000"/>
                </a:solidFill>
              </a:rPr>
              <a:t>Konzentration</a:t>
            </a:r>
            <a:endParaRPr lang="fr-CH" sz="11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1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nimmt</a:t>
            </a:r>
            <a:r>
              <a:rPr kumimoji="0" lang="fr-CH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CH" sz="11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zu</a:t>
            </a:r>
            <a:endParaRPr kumimoji="0" lang="fr-CH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647325" y="3943560"/>
            <a:ext cx="96276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100" dirty="0" err="1">
                <a:solidFill>
                  <a:srgbClr val="000000"/>
                </a:solidFill>
              </a:rPr>
              <a:t>Konzentration</a:t>
            </a:r>
            <a:endParaRPr lang="fr-CH" sz="11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fr-CH" sz="1100" b="1" dirty="0" err="1">
                <a:solidFill>
                  <a:srgbClr val="000000"/>
                </a:solidFill>
              </a:rPr>
              <a:t>nimmt</a:t>
            </a:r>
            <a:r>
              <a:rPr lang="fr-CH" sz="1100" b="1" dirty="0">
                <a:solidFill>
                  <a:srgbClr val="000000"/>
                </a:solidFill>
              </a:rPr>
              <a:t> ab</a:t>
            </a: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802886">
            <a:off x="4147461" y="4230709"/>
            <a:ext cx="2488017" cy="48507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664897" y="1407170"/>
            <a:ext cx="1284965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800" b="1" dirty="0" err="1">
                <a:solidFill>
                  <a:srgbClr val="000000"/>
                </a:solidFill>
              </a:rPr>
              <a:t>Induktoren</a:t>
            </a:r>
            <a:endParaRPr kumimoji="0" lang="fr-CH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ctr" rtl="0" latinLnBrk="1" hangingPunct="0"/>
            <a:r>
              <a:rPr lang="fr-CH" sz="1400" dirty="0" err="1">
                <a:solidFill>
                  <a:srgbClr val="000000"/>
                </a:solidFill>
              </a:rPr>
              <a:t>steigern</a:t>
            </a:r>
            <a:endParaRPr lang="fr-CH" sz="14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fr-CH" sz="1400" dirty="0">
                <a:solidFill>
                  <a:srgbClr val="000000"/>
                </a:solidFill>
              </a:rPr>
              <a:t>die </a:t>
            </a:r>
            <a:r>
              <a:rPr lang="fr-CH" sz="1400" dirty="0" err="1">
                <a:solidFill>
                  <a:srgbClr val="000000"/>
                </a:solidFill>
              </a:rPr>
              <a:t>Aktivität</a:t>
            </a:r>
            <a:endParaRPr lang="fr-CH" sz="1400" dirty="0">
              <a:solidFill>
                <a:srgbClr val="000000"/>
              </a:solidFill>
            </a:endParaRPr>
          </a:p>
        </p:txBody>
      </p:sp>
      <p:pic>
        <p:nvPicPr>
          <p:cNvPr id="25" name="Bild 24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6247" flipH="1" flipV="1">
            <a:off x="3514296" y="2160129"/>
            <a:ext cx="1231522" cy="1254267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6597">
            <a:off x="1869633" y="2747044"/>
            <a:ext cx="1629074" cy="485078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996812" y="2662454"/>
            <a:ext cx="96276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100" dirty="0" err="1">
                <a:solidFill>
                  <a:srgbClr val="000000"/>
                </a:solidFill>
              </a:rPr>
              <a:t>Konzentration</a:t>
            </a:r>
            <a:endParaRPr lang="fr-CH" sz="11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fr-CH" sz="1100" b="1" dirty="0" err="1">
                <a:solidFill>
                  <a:srgbClr val="000000"/>
                </a:solidFill>
              </a:rPr>
              <a:t>nimmt</a:t>
            </a:r>
            <a:r>
              <a:rPr lang="fr-CH" sz="1100" b="1" dirty="0">
                <a:solidFill>
                  <a:srgbClr val="000000"/>
                </a:solidFill>
              </a:rPr>
              <a:t> ab</a:t>
            </a:r>
          </a:p>
        </p:txBody>
      </p:sp>
      <p:pic>
        <p:nvPicPr>
          <p:cNvPr id="28" name="Bild 2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299861" y="2749527"/>
            <a:ext cx="2488017" cy="485078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647325" y="2662454"/>
            <a:ext cx="96276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100" dirty="0" err="1">
                <a:solidFill>
                  <a:srgbClr val="000000"/>
                </a:solidFill>
              </a:rPr>
              <a:t>Konzentration</a:t>
            </a:r>
            <a:endParaRPr lang="fr-CH" sz="11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fr-CH" sz="1100" b="1" dirty="0" err="1">
                <a:solidFill>
                  <a:srgbClr val="000000"/>
                </a:solidFill>
              </a:rPr>
              <a:t>Nimmt</a:t>
            </a:r>
            <a:r>
              <a:rPr lang="fr-CH" sz="1100" b="1" dirty="0">
                <a:solidFill>
                  <a:srgbClr val="000000"/>
                </a:solidFill>
              </a:rPr>
              <a:t> </a:t>
            </a:r>
            <a:r>
              <a:rPr lang="fr-CH" sz="1100" b="1" dirty="0" err="1">
                <a:solidFill>
                  <a:srgbClr val="000000"/>
                </a:solidFill>
              </a:rPr>
              <a:t>zu</a:t>
            </a:r>
            <a:endParaRPr lang="fr-CH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1" grpId="0"/>
      <p:bldP spid="22" grpId="0"/>
      <p:bldP spid="24" grpId="0"/>
      <p:bldP spid="27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2" name="Text Box 32"/>
          <p:cNvSpPr txBox="1">
            <a:spLocks noChangeArrowheads="1"/>
          </p:cNvSpPr>
          <p:nvPr/>
        </p:nvSpPr>
        <p:spPr bwMode="auto">
          <a:xfrm>
            <a:off x="2003831" y="381682"/>
            <a:ext cx="5136342" cy="76944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Morphin-Induktion</a:t>
            </a:r>
            <a:endParaRPr lang="fr-CH" dirty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066209" y="1714102"/>
            <a:ext cx="3671887" cy="2735263"/>
            <a:chOff x="703" y="1268"/>
            <a:chExt cx="2313" cy="1723"/>
          </a:xfrm>
        </p:grpSpPr>
        <p:sp>
          <p:nvSpPr>
            <p:cNvPr id="40980" name="Rectangle 35"/>
            <p:cNvSpPr>
              <a:spLocks noChangeArrowheads="1"/>
            </p:cNvSpPr>
            <p:nvPr/>
          </p:nvSpPr>
          <p:spPr bwMode="auto">
            <a:xfrm>
              <a:off x="703" y="1540"/>
              <a:ext cx="2313" cy="14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40981" name="Text Box 36"/>
            <p:cNvSpPr txBox="1">
              <a:spLocks noChangeArrowheads="1"/>
            </p:cNvSpPr>
            <p:nvPr/>
          </p:nvSpPr>
          <p:spPr bwMode="auto">
            <a:xfrm>
              <a:off x="703" y="1268"/>
              <a:ext cx="3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200" b="1" i="1" dirty="0"/>
                <a:t>Tag 1</a:t>
              </a:r>
            </a:p>
          </p:txBody>
        </p:sp>
      </p:grpSp>
      <p:sp>
        <p:nvSpPr>
          <p:cNvPr id="1034277" name="Rectangle 37"/>
          <p:cNvSpPr>
            <a:spLocks noChangeArrowheads="1"/>
          </p:cNvSpPr>
          <p:nvPr/>
        </p:nvSpPr>
        <p:spPr bwMode="auto">
          <a:xfrm>
            <a:off x="1282109" y="2865040"/>
            <a:ext cx="1200150" cy="830262"/>
          </a:xfrm>
          <a:prstGeom prst="rect">
            <a:avLst/>
          </a:prstGeom>
          <a:solidFill>
            <a:srgbClr val="4B2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H" sz="1400" dirty="0">
                <a:solidFill>
                  <a:schemeClr val="bg1"/>
                </a:solidFill>
              </a:rPr>
              <a:t>200 mg</a:t>
            </a:r>
          </a:p>
        </p:txBody>
      </p:sp>
      <p:sp>
        <p:nvSpPr>
          <p:cNvPr id="1034279" name="Text Box 39"/>
          <p:cNvSpPr txBox="1">
            <a:spLocks noChangeArrowheads="1"/>
          </p:cNvSpPr>
          <p:nvPr/>
        </p:nvSpPr>
        <p:spPr bwMode="auto">
          <a:xfrm>
            <a:off x="1405644" y="2483886"/>
            <a:ext cx="76655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050" dirty="0" err="1"/>
              <a:t>Initialdosis</a:t>
            </a:r>
            <a:endParaRPr lang="fr-CH" sz="1050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2482259" y="2865040"/>
            <a:ext cx="2039937" cy="886725"/>
            <a:chOff x="2482259" y="2865040"/>
            <a:chExt cx="2039937" cy="886725"/>
          </a:xfrm>
        </p:grpSpPr>
        <p:sp>
          <p:nvSpPr>
            <p:cNvPr id="1034280" name="Rectangle 40"/>
            <p:cNvSpPr>
              <a:spLocks noChangeArrowheads="1"/>
            </p:cNvSpPr>
            <p:nvPr/>
          </p:nvSpPr>
          <p:spPr bwMode="auto">
            <a:xfrm>
              <a:off x="3322046" y="2865040"/>
              <a:ext cx="1200150" cy="830262"/>
            </a:xfrm>
            <a:prstGeom prst="rect">
              <a:avLst/>
            </a:prstGeom>
            <a:solidFill>
              <a:srgbClr val="4B2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CH" sz="1400" dirty="0">
                  <a:solidFill>
                    <a:schemeClr val="bg1"/>
                  </a:solidFill>
                </a:rPr>
                <a:t>200</a:t>
              </a:r>
            </a:p>
          </p:txBody>
        </p:sp>
        <p:cxnSp>
          <p:nvCxnSpPr>
            <p:cNvPr id="1034281" name="AutoShape 41"/>
            <p:cNvCxnSpPr>
              <a:cxnSpLocks noChangeShapeType="1"/>
              <a:stCxn id="1034277" idx="3"/>
              <a:endCxn id="1034280" idx="1"/>
            </p:cNvCxnSpPr>
            <p:nvPr/>
          </p:nvCxnSpPr>
          <p:spPr bwMode="auto">
            <a:xfrm>
              <a:off x="2482259" y="3280171"/>
              <a:ext cx="839787" cy="0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34282" name="Text Box 42"/>
            <p:cNvSpPr txBox="1">
              <a:spLocks noChangeArrowheads="1"/>
            </p:cNvSpPr>
            <p:nvPr/>
          </p:nvSpPr>
          <p:spPr bwMode="auto">
            <a:xfrm>
              <a:off x="2506071" y="3505544"/>
              <a:ext cx="7477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charset="0"/>
                <a:defRPr sz="1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CH" sz="1000" dirty="0"/>
                <a:t>6 h</a:t>
              </a:r>
            </a:p>
          </p:txBody>
        </p:sp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8786" y="2871197"/>
              <a:ext cx="484480" cy="647700"/>
            </a:xfrm>
            <a:prstGeom prst="rect">
              <a:avLst/>
            </a:prstGeom>
          </p:spPr>
        </p:pic>
      </p:grp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215838" y="2399248"/>
            <a:ext cx="14125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50" dirty="0" err="1"/>
              <a:t>falls</a:t>
            </a:r>
            <a:r>
              <a:rPr lang="fr-CH" sz="1050" dirty="0"/>
              <a:t> </a:t>
            </a:r>
          </a:p>
          <a:p>
            <a:pPr algn="ctr" eaLnBrk="1" hangingPunct="1"/>
            <a:r>
              <a:rPr lang="fr-CH" sz="1050" dirty="0" err="1"/>
              <a:t>Entzugserscheinungen</a:t>
            </a:r>
            <a:endParaRPr lang="fr-CH" sz="1050" dirty="0"/>
          </a:p>
        </p:txBody>
      </p:sp>
      <p:sp>
        <p:nvSpPr>
          <p:cNvPr id="25" name="Rectangle 43"/>
          <p:cNvSpPr>
            <a:spLocks noChangeArrowheads="1"/>
          </p:cNvSpPr>
          <p:nvPr/>
        </p:nvSpPr>
        <p:spPr bwMode="auto">
          <a:xfrm>
            <a:off x="4977782" y="2145902"/>
            <a:ext cx="3161346" cy="2303463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CH"/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4977782" y="1701402"/>
            <a:ext cx="7377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200" b="1" i="1" dirty="0"/>
              <a:t>ab Tag 2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5009200" y="2606997"/>
            <a:ext cx="14125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50" dirty="0" err="1"/>
              <a:t>falls</a:t>
            </a:r>
            <a:r>
              <a:rPr lang="fr-CH" sz="1050" dirty="0"/>
              <a:t> </a:t>
            </a:r>
          </a:p>
          <a:p>
            <a:pPr algn="ctr" eaLnBrk="1" hangingPunct="1"/>
            <a:r>
              <a:rPr lang="fr-CH" sz="1050" dirty="0" err="1"/>
              <a:t>Entzugserscheinungen</a:t>
            </a:r>
            <a:endParaRPr lang="fr-CH" sz="1050" dirty="0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5227851" y="3531341"/>
            <a:ext cx="9845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1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050" dirty="0" err="1"/>
              <a:t>falls</a:t>
            </a:r>
            <a:r>
              <a:rPr lang="fr-CH" sz="1050" dirty="0"/>
              <a:t> </a:t>
            </a:r>
            <a:r>
              <a:rPr lang="fr-CH" sz="1050" dirty="0" err="1"/>
              <a:t>Sedierung</a:t>
            </a:r>
            <a:endParaRPr lang="fr-CH" sz="1050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6421767" y="2464289"/>
            <a:ext cx="1332417" cy="694407"/>
            <a:chOff x="6421767" y="2464289"/>
            <a:chExt cx="1332417" cy="694407"/>
          </a:xfrm>
        </p:grpSpPr>
        <p:sp>
          <p:nvSpPr>
            <p:cNvPr id="30" name="Abgerundetes Rechteck 29"/>
            <p:cNvSpPr/>
            <p:nvPr/>
          </p:nvSpPr>
          <p:spPr>
            <a:xfrm>
              <a:off x="6740679" y="2464289"/>
              <a:ext cx="1013505" cy="694407"/>
            </a:xfrm>
            <a:prstGeom prst="roundRect">
              <a:avLst/>
            </a:prstGeom>
            <a:solidFill>
              <a:srgbClr val="4B2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CH" sz="1400" dirty="0">
                  <a:solidFill>
                    <a:schemeClr val="bg1"/>
                  </a:solidFill>
                </a:rPr>
                <a:t>↑ 120 mg</a:t>
              </a:r>
            </a:p>
          </p:txBody>
        </p:sp>
        <p:cxnSp>
          <p:nvCxnSpPr>
            <p:cNvPr id="32" name="Gerade Verbindung 31"/>
            <p:cNvCxnSpPr>
              <a:stCxn id="28" idx="3"/>
              <a:endCxn id="30" idx="1"/>
            </p:cNvCxnSpPr>
            <p:nvPr/>
          </p:nvCxnSpPr>
          <p:spPr>
            <a:xfrm flipV="1">
              <a:off x="6421767" y="2811493"/>
              <a:ext cx="318912" cy="325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" name="Gruppierung 5"/>
          <p:cNvGrpSpPr/>
          <p:nvPr/>
        </p:nvGrpSpPr>
        <p:grpSpPr>
          <a:xfrm>
            <a:off x="6212416" y="3311096"/>
            <a:ext cx="1541768" cy="694407"/>
            <a:chOff x="6212416" y="3311096"/>
            <a:chExt cx="1541768" cy="694407"/>
          </a:xfrm>
        </p:grpSpPr>
        <p:sp>
          <p:nvSpPr>
            <p:cNvPr id="31" name="Abgerundetes Rechteck 30"/>
            <p:cNvSpPr/>
            <p:nvPr/>
          </p:nvSpPr>
          <p:spPr>
            <a:xfrm>
              <a:off x="6740679" y="3311096"/>
              <a:ext cx="1013505" cy="694407"/>
            </a:xfrm>
            <a:prstGeom prst="roundRect">
              <a:avLst/>
            </a:prstGeom>
            <a:solidFill>
              <a:srgbClr val="4B2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CH" sz="1400" dirty="0">
                  <a:solidFill>
                    <a:schemeClr val="bg1"/>
                  </a:solidFill>
                </a:rPr>
                <a:t>↓ 60-120 mg</a:t>
              </a:r>
            </a:p>
          </p:txBody>
        </p:sp>
        <p:cxnSp>
          <p:nvCxnSpPr>
            <p:cNvPr id="33" name="Gerade Verbindung 32"/>
            <p:cNvCxnSpPr>
              <a:stCxn id="29" idx="3"/>
              <a:endCxn id="31" idx="1"/>
            </p:cNvCxnSpPr>
            <p:nvPr/>
          </p:nvCxnSpPr>
          <p:spPr>
            <a:xfrm>
              <a:off x="6212416" y="3658299"/>
              <a:ext cx="528263" cy="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" name="Rechteck 4"/>
          <p:cNvSpPr/>
          <p:nvPr/>
        </p:nvSpPr>
        <p:spPr>
          <a:xfrm>
            <a:off x="2168679" y="4710975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fr-CH" sz="1400" b="1" i="1" dirty="0" err="1">
                <a:solidFill>
                  <a:schemeClr val="tx1"/>
                </a:solidFill>
              </a:rPr>
              <a:t>angepasste</a:t>
            </a:r>
            <a:r>
              <a:rPr lang="fr-CH" sz="1400" b="1" i="1" dirty="0">
                <a:solidFill>
                  <a:schemeClr val="tx1"/>
                </a:solidFill>
              </a:rPr>
              <a:t> </a:t>
            </a:r>
            <a:r>
              <a:rPr lang="fr-CH" sz="1400" b="1" i="1" dirty="0" err="1">
                <a:solidFill>
                  <a:schemeClr val="tx1"/>
                </a:solidFill>
              </a:rPr>
              <a:t>Tagesdosis</a:t>
            </a:r>
            <a:r>
              <a:rPr lang="fr-CH" sz="1400" b="1" i="1" dirty="0">
                <a:solidFill>
                  <a:schemeClr val="tx1"/>
                </a:solidFill>
              </a:rPr>
              <a:t> in der Regel </a:t>
            </a:r>
          </a:p>
          <a:p>
            <a:pPr algn="ctr"/>
            <a:r>
              <a:rPr lang="fr-CH" sz="1400" b="1" i="1" dirty="0">
                <a:solidFill>
                  <a:schemeClr val="tx1"/>
                </a:solidFill>
              </a:rPr>
              <a:t>500 - 800 mg</a:t>
            </a:r>
          </a:p>
        </p:txBody>
      </p:sp>
    </p:spTree>
    <p:extLst>
      <p:ext uri="{BB962C8B-B14F-4D97-AF65-F5344CB8AC3E}">
        <p14:creationId xmlns:p14="http://schemas.microsoft.com/office/powerpoint/2010/main" val="363162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7" grpId="0" animBg="1"/>
      <p:bldP spid="1034279" grpId="0"/>
      <p:bldP spid="27" grpId="0"/>
      <p:bldP spid="25" grpId="0" animBg="1"/>
      <p:bldP spid="26" grpId="0"/>
      <p:bldP spid="28" grpId="0"/>
      <p:bldP spid="29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2" name="Text Box 32"/>
          <p:cNvSpPr txBox="1">
            <a:spLocks noChangeArrowheads="1"/>
          </p:cNvSpPr>
          <p:nvPr/>
        </p:nvSpPr>
        <p:spPr bwMode="auto">
          <a:xfrm>
            <a:off x="1009975" y="381682"/>
            <a:ext cx="7124066" cy="64633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600" dirty="0" err="1"/>
              <a:t>Übergang</a:t>
            </a:r>
            <a:r>
              <a:rPr lang="fr-CH" sz="3600" dirty="0"/>
              <a:t> </a:t>
            </a:r>
            <a:r>
              <a:rPr lang="fr-CH" sz="3600" dirty="0" err="1"/>
              <a:t>Methadon</a:t>
            </a:r>
            <a:r>
              <a:rPr lang="fr-CH" sz="3600" dirty="0"/>
              <a:t> ➛ </a:t>
            </a:r>
            <a:r>
              <a:rPr lang="fr-CH" sz="3600" dirty="0" err="1"/>
              <a:t>Morphin</a:t>
            </a:r>
            <a:endParaRPr lang="fr-CH" sz="3600" dirty="0"/>
          </a:p>
        </p:txBody>
      </p:sp>
      <p:sp>
        <p:nvSpPr>
          <p:cNvPr id="3" name="Rechteck 2"/>
          <p:cNvSpPr/>
          <p:nvPr/>
        </p:nvSpPr>
        <p:spPr>
          <a:xfrm>
            <a:off x="2334541" y="1699224"/>
            <a:ext cx="4551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/>
              <a:t>von</a:t>
            </a:r>
            <a:r>
              <a:rPr lang="fr-CH" dirty="0"/>
              <a:t> </a:t>
            </a:r>
            <a:r>
              <a:rPr lang="fr-CH" dirty="0" err="1"/>
              <a:t>einem</a:t>
            </a:r>
            <a:r>
              <a:rPr lang="fr-CH" dirty="0"/>
              <a:t> Tag </a:t>
            </a:r>
            <a:r>
              <a:rPr lang="fr-CH" dirty="0" err="1"/>
              <a:t>auf</a:t>
            </a:r>
            <a:r>
              <a:rPr lang="fr-CH" dirty="0"/>
              <a:t> den </a:t>
            </a:r>
            <a:r>
              <a:rPr lang="fr-CH" dirty="0" err="1"/>
              <a:t>anderen</a:t>
            </a:r>
            <a:endParaRPr lang="fr-CH" dirty="0"/>
          </a:p>
        </p:txBody>
      </p:sp>
      <p:sp>
        <p:nvSpPr>
          <p:cNvPr id="4" name="Abgerundetes Rechteck 3"/>
          <p:cNvSpPr/>
          <p:nvPr/>
        </p:nvSpPr>
        <p:spPr>
          <a:xfrm>
            <a:off x="855674" y="2832100"/>
            <a:ext cx="2027226" cy="1600200"/>
          </a:xfrm>
          <a:prstGeom prst="roundRect">
            <a:avLst/>
          </a:prstGeom>
          <a:solidFill>
            <a:srgbClr val="496B5A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rtl="0" latinLnBrk="1" hangingPunct="0"/>
            <a:r>
              <a:rPr lang="fr-CH" sz="1600" dirty="0" err="1">
                <a:solidFill>
                  <a:schemeClr val="bg1"/>
                </a:solidFill>
              </a:rPr>
              <a:t>Methadon-Dosis</a:t>
            </a:r>
            <a:endParaRPr lang="fr-CH" sz="1600" dirty="0">
              <a:solidFill>
                <a:schemeClr val="bg1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CH" sz="1600" dirty="0">
              <a:solidFill>
                <a:schemeClr val="bg1"/>
              </a:solidFill>
            </a:endParaRPr>
          </a:p>
          <a:p>
            <a:pPr algn="ctr" rtl="0" latinLnBrk="1" hangingPunct="0"/>
            <a:r>
              <a:rPr lang="fr-CH" sz="1200" dirty="0">
                <a:solidFill>
                  <a:schemeClr val="bg1"/>
                </a:solidFill>
              </a:rPr>
              <a:t>(</a:t>
            </a:r>
            <a:r>
              <a:rPr lang="fr-CH" sz="1200" dirty="0" err="1">
                <a:solidFill>
                  <a:schemeClr val="bg1"/>
                </a:solidFill>
              </a:rPr>
              <a:t>z.B</a:t>
            </a:r>
            <a:r>
              <a:rPr lang="fr-CH" sz="1200" dirty="0">
                <a:solidFill>
                  <a:schemeClr val="bg1"/>
                </a:solidFill>
              </a:rPr>
              <a:t>. 80 mg)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5872174" y="2832100"/>
            <a:ext cx="2027226" cy="1600200"/>
          </a:xfrm>
          <a:prstGeom prst="roundRect">
            <a:avLst/>
          </a:prstGeom>
          <a:solidFill>
            <a:srgbClr val="6B3E2D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Dosis</a:t>
            </a:r>
            <a:r>
              <a:rPr kumimoji="0" lang="fr-CH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CH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ret</a:t>
            </a:r>
            <a:r>
              <a:rPr kumimoji="0" lang="fr-CH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fr-CH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Morphin</a:t>
            </a:r>
            <a:endParaRPr kumimoji="0" lang="fr-CH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CH" sz="1600" dirty="0">
              <a:solidFill>
                <a:schemeClr val="bg1"/>
              </a:solidFill>
            </a:endParaRPr>
          </a:p>
          <a:p>
            <a:pPr algn="ctr" rtl="0" latinLnBrk="1" hangingPunct="0"/>
            <a:r>
              <a:rPr lang="fr-CH" sz="1200" dirty="0">
                <a:solidFill>
                  <a:schemeClr val="bg1"/>
                </a:solidFill>
              </a:rPr>
              <a:t>(z. B. 480 - 640 mg)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2882900" y="3426768"/>
            <a:ext cx="2989274" cy="369330"/>
            <a:chOff x="2882900" y="3426768"/>
            <a:chExt cx="2989274" cy="369330"/>
          </a:xfrm>
        </p:grpSpPr>
        <p:cxnSp>
          <p:nvCxnSpPr>
            <p:cNvPr id="7" name="Gerade Verbindung 6"/>
            <p:cNvCxnSpPr>
              <a:stCxn id="4" idx="3"/>
              <a:endCxn id="34" idx="1"/>
            </p:cNvCxnSpPr>
            <p:nvPr/>
          </p:nvCxnSpPr>
          <p:spPr>
            <a:xfrm>
              <a:off x="2882900" y="3632200"/>
              <a:ext cx="2989274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feld 7"/>
            <p:cNvSpPr txBox="1"/>
            <p:nvPr/>
          </p:nvSpPr>
          <p:spPr>
            <a:xfrm>
              <a:off x="3505200" y="3426768"/>
              <a:ext cx="1400381" cy="36933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sz="1800" dirty="0" err="1">
                  <a:solidFill>
                    <a:srgbClr val="000000"/>
                  </a:solidFill>
                </a:rPr>
                <a:t>Faktor</a:t>
              </a:r>
              <a:r>
                <a:rPr lang="fr-CH" sz="1800" dirty="0">
                  <a:solidFill>
                    <a:srgbClr val="000000"/>
                  </a:solidFill>
                </a:rPr>
                <a:t> 1: 6-8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06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1574235" y="381682"/>
            <a:ext cx="5995552" cy="1815882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Acamprosat</a:t>
            </a:r>
            <a:endParaRPr lang="fr-FR" sz="3600" dirty="0"/>
          </a:p>
          <a:p>
            <a:r>
              <a:rPr lang="fr-FR" sz="2000" b="0" dirty="0" err="1"/>
              <a:t>Wirksamer</a:t>
            </a:r>
            <a:r>
              <a:rPr lang="fr-FR" sz="2000" b="0" dirty="0"/>
              <a:t> </a:t>
            </a:r>
            <a:r>
              <a:rPr lang="fr-FR" sz="2000" b="0" dirty="0" err="1"/>
              <a:t>bei</a:t>
            </a:r>
            <a:r>
              <a:rPr lang="fr-FR" sz="2000" b="0" dirty="0"/>
              <a:t> der </a:t>
            </a:r>
            <a:r>
              <a:rPr lang="fr-FR" sz="2000" b="0" dirty="0" err="1"/>
              <a:t>Aufrechterhaltung</a:t>
            </a:r>
            <a:r>
              <a:rPr lang="fr-FR" sz="2000" b="0" dirty="0"/>
              <a:t> der </a:t>
            </a:r>
            <a:r>
              <a:rPr lang="fr-FR" sz="2000" b="0" dirty="0" err="1"/>
              <a:t>Abstinenz</a:t>
            </a:r>
            <a:endParaRPr lang="fr-FR" sz="2000" b="0" dirty="0"/>
          </a:p>
          <a:p>
            <a:r>
              <a:rPr lang="fr-FR" sz="2000" b="0" dirty="0" err="1"/>
              <a:t>als</a:t>
            </a:r>
            <a:r>
              <a:rPr lang="fr-FR" sz="2000" b="0" dirty="0"/>
              <a:t> </a:t>
            </a:r>
            <a:r>
              <a:rPr lang="fr-FR" sz="2000" b="0" dirty="0" err="1"/>
              <a:t>bei</a:t>
            </a:r>
            <a:r>
              <a:rPr lang="fr-FR" sz="2000" b="0" dirty="0"/>
              <a:t> der </a:t>
            </a:r>
            <a:r>
              <a:rPr lang="fr-FR" sz="2000" b="0" dirty="0" err="1"/>
              <a:t>Reduzierung</a:t>
            </a:r>
            <a:r>
              <a:rPr lang="fr-FR" sz="2000" b="0" dirty="0"/>
              <a:t> des </a:t>
            </a:r>
            <a:r>
              <a:rPr lang="fr-FR" sz="2000" b="0" dirty="0" err="1"/>
              <a:t>Konsums</a:t>
            </a:r>
            <a:endParaRPr lang="fr-FR" sz="2000" b="0" dirty="0"/>
          </a:p>
          <a:p>
            <a:endParaRPr lang="fr-FR" sz="3600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2306093" y="3280638"/>
            <a:ext cx="3997724" cy="677106"/>
            <a:chOff x="2306093" y="3280638"/>
            <a:chExt cx="3997724" cy="677106"/>
          </a:xfrm>
        </p:grpSpPr>
        <p:sp>
          <p:nvSpPr>
            <p:cNvPr id="5" name="Textfeld 4"/>
            <p:cNvSpPr txBox="1"/>
            <p:nvPr/>
          </p:nvSpPr>
          <p:spPr>
            <a:xfrm>
              <a:off x="3350760" y="3280638"/>
              <a:ext cx="2953057" cy="677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dist" rtl="0" latinLnBrk="1" hangingPunct="0"/>
              <a:r>
                <a:rPr lang="fr-CH" dirty="0" err="1">
                  <a:solidFill>
                    <a:srgbClr val="000000"/>
                  </a:solidFill>
                </a:rPr>
                <a:t>Dauer</a:t>
              </a:r>
              <a:r>
                <a:rPr lang="fr-CH" dirty="0">
                  <a:solidFill>
                    <a:srgbClr val="000000"/>
                  </a:solidFill>
                </a:rPr>
                <a:t>: 3 - 6 </a:t>
              </a:r>
              <a:r>
                <a:rPr lang="fr-CH" dirty="0" err="1">
                  <a:solidFill>
                    <a:srgbClr val="000000"/>
                  </a:solidFill>
                </a:rPr>
                <a:t>Monate</a:t>
              </a:r>
              <a:endParaRPr lang="fr-CH" dirty="0">
                <a:solidFill>
                  <a:srgbClr val="000000"/>
                </a:solidFill>
              </a:endParaRPr>
            </a:p>
            <a:p>
              <a:pPr algn="dist" rtl="0" latinLnBrk="1" hangingPunct="0"/>
              <a:r>
                <a:rPr lang="fr-CH" sz="1400" dirty="0">
                  <a:solidFill>
                    <a:srgbClr val="000000"/>
                  </a:solidFill>
                </a:rPr>
                <a:t>Auch </a:t>
              </a:r>
              <a:r>
                <a:rPr lang="fr-CH" sz="1400" dirty="0" err="1">
                  <a:solidFill>
                    <a:srgbClr val="000000"/>
                  </a:solidFill>
                </a:rPr>
                <a:t>bei</a:t>
              </a:r>
              <a:r>
                <a:rPr lang="fr-CH" sz="1400" dirty="0">
                  <a:solidFill>
                    <a:srgbClr val="000000"/>
                  </a:solidFill>
                </a:rPr>
                <a:t> </a:t>
              </a:r>
              <a:r>
                <a:rPr lang="fr-CH" sz="1400" dirty="0" err="1">
                  <a:solidFill>
                    <a:srgbClr val="000000"/>
                  </a:solidFill>
                </a:rPr>
                <a:t>einem</a:t>
              </a:r>
              <a:r>
                <a:rPr lang="fr-CH" sz="1400" dirty="0">
                  <a:solidFill>
                    <a:srgbClr val="000000"/>
                  </a:solidFill>
                </a:rPr>
                <a:t> </a:t>
              </a:r>
              <a:r>
                <a:rPr lang="fr-CH" sz="1400" dirty="0" err="1">
                  <a:solidFill>
                    <a:srgbClr val="000000"/>
                  </a:solidFill>
                </a:rPr>
                <a:t>Rückfall</a:t>
              </a:r>
              <a:r>
                <a:rPr lang="fr-CH" sz="1400" dirty="0">
                  <a:solidFill>
                    <a:srgbClr val="000000"/>
                  </a:solidFill>
                </a:rPr>
                <a:t> </a:t>
              </a:r>
              <a:r>
                <a:rPr lang="fr-CH" sz="1400" dirty="0" err="1">
                  <a:solidFill>
                    <a:srgbClr val="000000"/>
                  </a:solidFill>
                </a:rPr>
                <a:t>fortsetzen</a:t>
              </a:r>
              <a:r>
                <a:rPr lang="fr-CH" sz="1400" dirty="0">
                  <a:solidFill>
                    <a:srgbClr val="000000"/>
                  </a:solidFill>
                </a:rPr>
                <a:t>!</a:t>
              </a: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6093" y="3303715"/>
              <a:ext cx="719074" cy="630952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2427917" y="2179202"/>
            <a:ext cx="4603265" cy="587664"/>
            <a:chOff x="2427917" y="2179202"/>
            <a:chExt cx="4603265" cy="587664"/>
          </a:xfrm>
        </p:grpSpPr>
        <p:sp>
          <p:nvSpPr>
            <p:cNvPr id="4" name="Textfeld 3"/>
            <p:cNvSpPr txBox="1"/>
            <p:nvPr/>
          </p:nvSpPr>
          <p:spPr>
            <a:xfrm>
              <a:off x="3350760" y="2242203"/>
              <a:ext cx="368042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dirty="0">
                  <a:solidFill>
                    <a:srgbClr val="000000"/>
                  </a:solidFill>
                </a:rPr>
                <a:t>3 x 666 mg/d = 3 x 2 </a:t>
              </a:r>
              <a:r>
                <a:rPr lang="fr-CH" dirty="0" err="1">
                  <a:solidFill>
                    <a:srgbClr val="000000"/>
                  </a:solidFill>
                </a:rPr>
                <a:t>Kp</a:t>
              </a:r>
              <a:endParaRPr lang="fr-CH" dirty="0">
                <a:solidFill>
                  <a:srgbClr val="000000"/>
                </a:solidFill>
              </a:endParaRPr>
            </a:p>
          </p:txBody>
        </p:sp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7917" y="2179202"/>
              <a:ext cx="550195" cy="587664"/>
            </a:xfrm>
            <a:prstGeom prst="rect">
              <a:avLst/>
            </a:prstGeom>
          </p:spPr>
        </p:pic>
      </p:grpSp>
      <p:grpSp>
        <p:nvGrpSpPr>
          <p:cNvPr id="11" name="Gruppierung 10"/>
          <p:cNvGrpSpPr/>
          <p:nvPr/>
        </p:nvGrpSpPr>
        <p:grpSpPr>
          <a:xfrm>
            <a:off x="2424919" y="4445200"/>
            <a:ext cx="4961559" cy="830995"/>
            <a:chOff x="2424919" y="4445200"/>
            <a:chExt cx="4961559" cy="830995"/>
          </a:xfrm>
        </p:grpSpPr>
        <p:sp>
          <p:nvSpPr>
            <p:cNvPr id="3" name="Textfeld 2"/>
            <p:cNvSpPr txBox="1"/>
            <p:nvPr/>
          </p:nvSpPr>
          <p:spPr>
            <a:xfrm>
              <a:off x="3350760" y="4445200"/>
              <a:ext cx="4035718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FR" sz="1600" b="1" dirty="0" err="1">
                  <a:solidFill>
                    <a:srgbClr val="000000"/>
                  </a:solidFill>
                </a:rPr>
                <a:t>Kontraindikationen</a:t>
              </a:r>
              <a:r>
                <a:rPr lang="fr-FR" sz="1600" b="1" dirty="0">
                  <a:solidFill>
                    <a:srgbClr val="000000"/>
                  </a:solidFill>
                </a:rPr>
                <a:t>:</a:t>
              </a:r>
            </a:p>
            <a:p>
              <a:pPr algn="l" rtl="0" latinLnBrk="1" hangingPunct="0"/>
              <a:r>
                <a:rPr lang="fr-FR" sz="1600" dirty="0" err="1">
                  <a:solidFill>
                    <a:srgbClr val="000000"/>
                  </a:solidFill>
                </a:rPr>
                <a:t>Leberinsuffizienz</a:t>
              </a:r>
              <a:r>
                <a:rPr lang="fr-FR" sz="1600" dirty="0">
                  <a:solidFill>
                    <a:srgbClr val="000000"/>
                  </a:solidFill>
                </a:rPr>
                <a:t> (vor </a:t>
              </a:r>
              <a:r>
                <a:rPr lang="fr-FR" sz="1600" dirty="0" err="1">
                  <a:solidFill>
                    <a:srgbClr val="000000"/>
                  </a:solidFill>
                </a:rPr>
                <a:t>Beginn</a:t>
              </a:r>
              <a:r>
                <a:rPr lang="fr-FR" sz="1600" dirty="0">
                  <a:solidFill>
                    <a:srgbClr val="000000"/>
                  </a:solidFill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</a:rPr>
                <a:t>kontrollieren</a:t>
              </a:r>
              <a:r>
                <a:rPr lang="fr-FR" sz="1600" dirty="0">
                  <a:solidFill>
                    <a:srgbClr val="000000"/>
                  </a:solidFill>
                </a:rPr>
                <a:t>!)</a:t>
              </a:r>
            </a:p>
            <a:p>
              <a:pPr algn="l" rtl="0" latinLnBrk="1" hangingPunct="0"/>
              <a:r>
                <a:rPr lang="fr-FR" sz="1600" dirty="0" err="1">
                  <a:solidFill>
                    <a:srgbClr val="000000"/>
                  </a:solidFill>
                </a:rPr>
                <a:t>Niereninsuffizienz</a:t>
              </a:r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424919" y="4475978"/>
              <a:ext cx="600248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73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1922899" y="381682"/>
            <a:ext cx="5298245" cy="1261884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Naltrexon</a:t>
            </a:r>
            <a:endParaRPr lang="fr-FR" sz="2000" b="0" dirty="0"/>
          </a:p>
          <a:p>
            <a:r>
              <a:rPr lang="fr-FR" sz="2000" b="0" dirty="0" err="1"/>
              <a:t>effektiver</a:t>
            </a:r>
            <a:r>
              <a:rPr lang="fr-FR" sz="2000" b="0" dirty="0"/>
              <a:t> </a:t>
            </a:r>
            <a:r>
              <a:rPr lang="fr-FR" sz="2000" b="0" dirty="0" err="1"/>
              <a:t>bei</a:t>
            </a:r>
            <a:r>
              <a:rPr lang="fr-FR" sz="2000" b="0" dirty="0"/>
              <a:t> der </a:t>
            </a:r>
            <a:r>
              <a:rPr lang="fr-FR" sz="2000" b="0" dirty="0" err="1"/>
              <a:t>Reduzierung</a:t>
            </a:r>
            <a:r>
              <a:rPr lang="fr-FR" sz="2000" b="0" dirty="0"/>
              <a:t> des </a:t>
            </a:r>
            <a:r>
              <a:rPr lang="fr-FR" sz="2000" b="0" dirty="0" err="1"/>
              <a:t>Konsums</a:t>
            </a:r>
            <a:r>
              <a:rPr lang="fr-FR" sz="2000" b="0" dirty="0"/>
              <a:t> </a:t>
            </a:r>
          </a:p>
          <a:p>
            <a:r>
              <a:rPr lang="fr-FR" sz="2000" b="0" dirty="0" err="1"/>
              <a:t>als</a:t>
            </a:r>
            <a:r>
              <a:rPr lang="fr-FR" sz="2000" b="0" dirty="0"/>
              <a:t> </a:t>
            </a:r>
            <a:r>
              <a:rPr lang="fr-FR" sz="2000" b="0" dirty="0" err="1"/>
              <a:t>bei</a:t>
            </a:r>
            <a:r>
              <a:rPr lang="fr-FR" sz="2000" b="0" dirty="0"/>
              <a:t> der </a:t>
            </a:r>
            <a:r>
              <a:rPr lang="fr-FR" sz="2000" b="0" dirty="0" err="1"/>
              <a:t>Aufrechterhaltung</a:t>
            </a:r>
            <a:r>
              <a:rPr lang="fr-FR" sz="2000" b="0" dirty="0"/>
              <a:t> der </a:t>
            </a:r>
            <a:r>
              <a:rPr lang="fr-FR" sz="2000" b="0" dirty="0" err="1"/>
              <a:t>Abstinenz</a:t>
            </a:r>
            <a:endParaRPr lang="fr-FR" sz="2000" b="0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2306093" y="3237483"/>
            <a:ext cx="3997724" cy="677106"/>
            <a:chOff x="2306093" y="3237483"/>
            <a:chExt cx="3997724" cy="677106"/>
          </a:xfrm>
        </p:grpSpPr>
        <p:sp>
          <p:nvSpPr>
            <p:cNvPr id="5" name="Textfeld 4"/>
            <p:cNvSpPr txBox="1"/>
            <p:nvPr/>
          </p:nvSpPr>
          <p:spPr>
            <a:xfrm>
              <a:off x="3350760" y="3237483"/>
              <a:ext cx="2953057" cy="677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dist" rtl="0" latinLnBrk="1" hangingPunct="0"/>
              <a:r>
                <a:rPr lang="fr-CH" dirty="0" err="1">
                  <a:solidFill>
                    <a:srgbClr val="000000"/>
                  </a:solidFill>
                </a:rPr>
                <a:t>Dauer</a:t>
              </a:r>
              <a:r>
                <a:rPr lang="fr-CH" dirty="0">
                  <a:solidFill>
                    <a:srgbClr val="000000"/>
                  </a:solidFill>
                </a:rPr>
                <a:t>: 3 - 6 </a:t>
              </a:r>
              <a:r>
                <a:rPr lang="fr-CH" dirty="0" err="1">
                  <a:solidFill>
                    <a:srgbClr val="000000"/>
                  </a:solidFill>
                </a:rPr>
                <a:t>Monate</a:t>
              </a:r>
              <a:endParaRPr lang="fr-CH" dirty="0">
                <a:solidFill>
                  <a:srgbClr val="000000"/>
                </a:solidFill>
              </a:endParaRPr>
            </a:p>
            <a:p>
              <a:pPr algn="dist" rtl="0" latinLnBrk="1" hangingPunct="0"/>
              <a:r>
                <a:rPr lang="fr-CH" sz="1400" dirty="0" err="1">
                  <a:solidFill>
                    <a:srgbClr val="000000"/>
                  </a:solidFill>
                </a:rPr>
                <a:t>auch</a:t>
              </a:r>
              <a:r>
                <a:rPr lang="fr-CH" sz="1400" dirty="0">
                  <a:solidFill>
                    <a:srgbClr val="000000"/>
                  </a:solidFill>
                </a:rPr>
                <a:t> </a:t>
              </a:r>
              <a:r>
                <a:rPr lang="fr-CH" sz="1400" dirty="0" err="1">
                  <a:solidFill>
                    <a:srgbClr val="000000"/>
                  </a:solidFill>
                </a:rPr>
                <a:t>bei</a:t>
              </a:r>
              <a:r>
                <a:rPr lang="fr-CH" sz="1400" dirty="0">
                  <a:solidFill>
                    <a:srgbClr val="000000"/>
                  </a:solidFill>
                </a:rPr>
                <a:t> </a:t>
              </a:r>
              <a:r>
                <a:rPr lang="fr-CH" sz="1400" dirty="0" err="1">
                  <a:solidFill>
                    <a:srgbClr val="000000"/>
                  </a:solidFill>
                </a:rPr>
                <a:t>einem</a:t>
              </a:r>
              <a:r>
                <a:rPr lang="fr-CH" sz="1400" dirty="0">
                  <a:solidFill>
                    <a:srgbClr val="000000"/>
                  </a:solidFill>
                </a:rPr>
                <a:t> </a:t>
              </a:r>
              <a:r>
                <a:rPr lang="fr-CH" sz="1400" dirty="0" err="1">
                  <a:solidFill>
                    <a:srgbClr val="000000"/>
                  </a:solidFill>
                </a:rPr>
                <a:t>Rückfall</a:t>
              </a:r>
              <a:r>
                <a:rPr lang="fr-CH" sz="1400" dirty="0">
                  <a:solidFill>
                    <a:srgbClr val="000000"/>
                  </a:solidFill>
                </a:rPr>
                <a:t> </a:t>
              </a:r>
              <a:r>
                <a:rPr lang="fr-CH" sz="1400" dirty="0" err="1">
                  <a:solidFill>
                    <a:srgbClr val="000000"/>
                  </a:solidFill>
                </a:rPr>
                <a:t>fortsetzen</a:t>
              </a:r>
              <a:r>
                <a:rPr lang="fr-CH" sz="1400" dirty="0">
                  <a:solidFill>
                    <a:srgbClr val="000000"/>
                  </a:solidFill>
                </a:rPr>
                <a:t>!</a:t>
              </a: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6093" y="3260560"/>
              <a:ext cx="719074" cy="630952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2427917" y="2136047"/>
            <a:ext cx="3840470" cy="587664"/>
            <a:chOff x="2427917" y="2136047"/>
            <a:chExt cx="3840470" cy="587664"/>
          </a:xfrm>
        </p:grpSpPr>
        <p:sp>
          <p:nvSpPr>
            <p:cNvPr id="4" name="Textfeld 3"/>
            <p:cNvSpPr txBox="1"/>
            <p:nvPr/>
          </p:nvSpPr>
          <p:spPr>
            <a:xfrm>
              <a:off x="3350760" y="2199048"/>
              <a:ext cx="291762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dirty="0">
                  <a:solidFill>
                    <a:srgbClr val="000000"/>
                  </a:solidFill>
                </a:rPr>
                <a:t>50 mg / d = 1 </a:t>
              </a:r>
              <a:r>
                <a:rPr lang="fr-CH" dirty="0" err="1">
                  <a:solidFill>
                    <a:srgbClr val="000000"/>
                  </a:solidFill>
                </a:rPr>
                <a:t>Kap</a:t>
              </a:r>
              <a:r>
                <a:rPr lang="fr-CH" dirty="0">
                  <a:solidFill>
                    <a:srgbClr val="000000"/>
                  </a:solidFill>
                </a:rPr>
                <a:t>.</a:t>
              </a:r>
              <a:endParaRPr kumimoji="0" lang="fr-CH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7917" y="2136047"/>
              <a:ext cx="550195" cy="587664"/>
            </a:xfrm>
            <a:prstGeom prst="rect">
              <a:avLst/>
            </a:prstGeom>
          </p:spPr>
        </p:pic>
      </p:grpSp>
      <p:grpSp>
        <p:nvGrpSpPr>
          <p:cNvPr id="11" name="Gruppierung 10"/>
          <p:cNvGrpSpPr/>
          <p:nvPr/>
        </p:nvGrpSpPr>
        <p:grpSpPr>
          <a:xfrm>
            <a:off x="2424919" y="4445200"/>
            <a:ext cx="4961559" cy="830995"/>
            <a:chOff x="2424919" y="4445200"/>
            <a:chExt cx="4961559" cy="830995"/>
          </a:xfrm>
        </p:grpSpPr>
        <p:sp>
          <p:nvSpPr>
            <p:cNvPr id="3" name="Textfeld 2"/>
            <p:cNvSpPr txBox="1"/>
            <p:nvPr/>
          </p:nvSpPr>
          <p:spPr>
            <a:xfrm>
              <a:off x="3350760" y="4445200"/>
              <a:ext cx="4035718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FR" sz="1600" b="1" dirty="0" err="1">
                  <a:solidFill>
                    <a:srgbClr val="000000"/>
                  </a:solidFill>
                </a:rPr>
                <a:t>Kontraindikationen</a:t>
              </a:r>
              <a:r>
                <a:rPr lang="fr-FR" sz="1600" b="1" dirty="0">
                  <a:solidFill>
                    <a:srgbClr val="000000"/>
                  </a:solidFill>
                </a:rPr>
                <a:t>:</a:t>
              </a:r>
              <a:endParaRPr kumimoji="0" lang="fr-FR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algn="dist" rtl="0" latinLnBrk="1" hangingPunct="0"/>
              <a:r>
                <a:rPr lang="fr-FR" sz="1600" dirty="0" err="1">
                  <a:solidFill>
                    <a:srgbClr val="000000"/>
                  </a:solidFill>
                </a:rPr>
                <a:t>Opioid-Behandlung</a:t>
              </a:r>
              <a:r>
                <a:rPr lang="fr-FR" sz="1600" dirty="0">
                  <a:solidFill>
                    <a:srgbClr val="000000"/>
                  </a:solidFill>
                </a:rPr>
                <a:t>!</a:t>
              </a:r>
            </a:p>
            <a:p>
              <a:pPr algn="dist" rtl="0" latinLnBrk="1" hangingPunct="0"/>
              <a:r>
                <a:rPr lang="fr-FR" sz="1600" dirty="0" err="1">
                  <a:solidFill>
                    <a:srgbClr val="000000"/>
                  </a:solidFill>
                </a:rPr>
                <a:t>Leberinsuffizienz</a:t>
              </a:r>
              <a:r>
                <a:rPr lang="fr-FR" sz="1600" dirty="0">
                  <a:solidFill>
                    <a:srgbClr val="000000"/>
                  </a:solidFill>
                </a:rPr>
                <a:t> (vor </a:t>
              </a:r>
              <a:r>
                <a:rPr lang="fr-FR" sz="1600" dirty="0" err="1">
                  <a:solidFill>
                    <a:srgbClr val="000000"/>
                  </a:solidFill>
                </a:rPr>
                <a:t>Beginn</a:t>
              </a:r>
              <a:r>
                <a:rPr lang="fr-FR" sz="1600" dirty="0">
                  <a:solidFill>
                    <a:srgbClr val="000000"/>
                  </a:solidFill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</a:rPr>
                <a:t>kontrollieren</a:t>
              </a:r>
              <a:r>
                <a:rPr lang="fr-FR" sz="1600" dirty="0">
                  <a:solidFill>
                    <a:srgbClr val="000000"/>
                  </a:solidFill>
                </a:rPr>
                <a:t>!)</a:t>
              </a:r>
              <a:endParaRPr kumimoji="0" lang="fr-FR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424919" y="4475978"/>
              <a:ext cx="600248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03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703811" y="381682"/>
            <a:ext cx="7736413" cy="95410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Nalmefen</a:t>
            </a:r>
            <a:endParaRPr lang="fr-FR" sz="3600" dirty="0"/>
          </a:p>
          <a:p>
            <a:r>
              <a:rPr lang="fr-FR" sz="2000" b="0" dirty="0" err="1"/>
              <a:t>einzige</a:t>
            </a:r>
            <a:r>
              <a:rPr lang="fr-FR" sz="2000" b="0" dirty="0"/>
              <a:t> </a:t>
            </a:r>
            <a:r>
              <a:rPr lang="fr-FR" sz="2000" b="0" dirty="0" err="1"/>
              <a:t>Substanz</a:t>
            </a:r>
            <a:r>
              <a:rPr lang="fr-FR" sz="2000" b="0" dirty="0"/>
              <a:t>, die </a:t>
            </a:r>
            <a:r>
              <a:rPr lang="fr-FR" sz="2000" b="0" dirty="0" err="1"/>
              <a:t>für</a:t>
            </a:r>
            <a:r>
              <a:rPr lang="fr-FR" sz="2000" b="0" dirty="0"/>
              <a:t> den </a:t>
            </a:r>
            <a:r>
              <a:rPr lang="fr-FR" sz="2000" b="0" dirty="0" err="1"/>
              <a:t>kontrollierten</a:t>
            </a:r>
            <a:r>
              <a:rPr lang="fr-FR" sz="2000" b="0" dirty="0"/>
              <a:t> </a:t>
            </a:r>
            <a:r>
              <a:rPr lang="fr-FR" sz="2000" b="0" dirty="0" err="1"/>
              <a:t>Konsum</a:t>
            </a:r>
            <a:r>
              <a:rPr lang="fr-FR" sz="2000" b="0" dirty="0"/>
              <a:t> </a:t>
            </a:r>
            <a:r>
              <a:rPr lang="fr-FR" sz="2000" b="0" dirty="0" err="1"/>
              <a:t>zugelassen</a:t>
            </a:r>
            <a:r>
              <a:rPr lang="fr-FR" sz="2000" b="0" dirty="0"/>
              <a:t> </a:t>
            </a:r>
            <a:r>
              <a:rPr lang="fr-FR" sz="2000" b="0" dirty="0" err="1"/>
              <a:t>ist</a:t>
            </a:r>
            <a:endParaRPr lang="fr-FR" sz="2000" b="0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2306093" y="3280638"/>
            <a:ext cx="3997724" cy="630952"/>
            <a:chOff x="2306093" y="3280638"/>
            <a:chExt cx="3997724" cy="630952"/>
          </a:xfrm>
        </p:grpSpPr>
        <p:sp>
          <p:nvSpPr>
            <p:cNvPr id="5" name="Textfeld 4"/>
            <p:cNvSpPr txBox="1"/>
            <p:nvPr/>
          </p:nvSpPr>
          <p:spPr>
            <a:xfrm>
              <a:off x="3350760" y="3365283"/>
              <a:ext cx="295305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dist" rtl="0" latinLnBrk="1" hangingPunct="0"/>
              <a:r>
                <a:rPr lang="fr-CH" dirty="0" err="1">
                  <a:solidFill>
                    <a:srgbClr val="000000"/>
                  </a:solidFill>
                </a:rPr>
                <a:t>Dauer</a:t>
              </a:r>
              <a:r>
                <a:rPr lang="fr-CH" dirty="0">
                  <a:solidFill>
                    <a:srgbClr val="000000"/>
                  </a:solidFill>
                </a:rPr>
                <a:t>: 3 - 6 </a:t>
              </a:r>
              <a:r>
                <a:rPr lang="fr-CH" dirty="0" err="1">
                  <a:solidFill>
                    <a:srgbClr val="000000"/>
                  </a:solidFill>
                </a:rPr>
                <a:t>Monate</a:t>
              </a:r>
              <a:endParaRPr lang="fr-CH" dirty="0">
                <a:solidFill>
                  <a:srgbClr val="000000"/>
                </a:solidFill>
              </a:endParaRP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6093" y="3280638"/>
              <a:ext cx="719074" cy="630952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2427917" y="2179202"/>
            <a:ext cx="4603265" cy="587664"/>
            <a:chOff x="2427917" y="2179202"/>
            <a:chExt cx="4603265" cy="587664"/>
          </a:xfrm>
        </p:grpSpPr>
        <p:sp>
          <p:nvSpPr>
            <p:cNvPr id="4" name="Textfeld 3"/>
            <p:cNvSpPr txBox="1"/>
            <p:nvPr/>
          </p:nvSpPr>
          <p:spPr>
            <a:xfrm>
              <a:off x="3350760" y="2242203"/>
              <a:ext cx="368042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18 mg as needed </a:t>
              </a:r>
            </a:p>
          </p:txBody>
        </p:sp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7917" y="2179202"/>
              <a:ext cx="550195" cy="587664"/>
            </a:xfrm>
            <a:prstGeom prst="rect">
              <a:avLst/>
            </a:prstGeom>
          </p:spPr>
        </p:pic>
      </p:grpSp>
      <p:grpSp>
        <p:nvGrpSpPr>
          <p:cNvPr id="11" name="Gruppierung 10"/>
          <p:cNvGrpSpPr/>
          <p:nvPr/>
        </p:nvGrpSpPr>
        <p:grpSpPr>
          <a:xfrm>
            <a:off x="2424919" y="4445201"/>
            <a:ext cx="2832771" cy="769439"/>
            <a:chOff x="2424919" y="4445201"/>
            <a:chExt cx="2832771" cy="769439"/>
          </a:xfrm>
        </p:grpSpPr>
        <p:sp>
          <p:nvSpPr>
            <p:cNvPr id="3" name="Textfeld 2"/>
            <p:cNvSpPr txBox="1"/>
            <p:nvPr/>
          </p:nvSpPr>
          <p:spPr>
            <a:xfrm>
              <a:off x="3350760" y="4537534"/>
              <a:ext cx="190693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FR" sz="1600" b="1" dirty="0" err="1">
                  <a:solidFill>
                    <a:srgbClr val="000000"/>
                  </a:solidFill>
                </a:rPr>
                <a:t>Kontraindikation</a:t>
              </a:r>
              <a:r>
                <a:rPr lang="fr-FR" sz="1600" b="1" dirty="0">
                  <a:solidFill>
                    <a:srgbClr val="000000"/>
                  </a:solidFill>
                </a:rPr>
                <a:t> :</a:t>
              </a:r>
              <a:r>
                <a:rPr kumimoji="0" lang="fr-FR" sz="1600" b="1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</a:t>
              </a:r>
            </a:p>
            <a:p>
              <a:pPr algn="dist" rtl="0" latinLnBrk="1" hangingPunct="0"/>
              <a:r>
                <a:rPr lang="fr-FR" sz="1600" dirty="0" err="1">
                  <a:solidFill>
                    <a:srgbClr val="000000"/>
                  </a:solidFill>
                </a:rPr>
                <a:t>Niereninsuffizienz</a:t>
              </a:r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424919" y="4445201"/>
              <a:ext cx="600248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16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711042" y="157544"/>
            <a:ext cx="7721986" cy="892552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200" dirty="0" err="1"/>
              <a:t>Pharmakotherapie</a:t>
            </a:r>
            <a:r>
              <a:rPr lang="fr-FR" sz="3200" dirty="0"/>
              <a:t> </a:t>
            </a:r>
            <a:r>
              <a:rPr lang="fr-FR" sz="3200" dirty="0" err="1"/>
              <a:t>Suchterkrankungen</a:t>
            </a:r>
            <a:endParaRPr lang="fr-FR" sz="3200" dirty="0"/>
          </a:p>
          <a:p>
            <a:r>
              <a:rPr lang="fr-FR" sz="2000" b="0" dirty="0" err="1"/>
              <a:t>Risiko</a:t>
            </a:r>
            <a:r>
              <a:rPr lang="fr-FR" sz="2000" b="0" dirty="0"/>
              <a:t> </a:t>
            </a:r>
            <a:r>
              <a:rPr lang="fr-FR" sz="2000" b="0" dirty="0" err="1"/>
              <a:t>QTc-Verlängerung</a:t>
            </a:r>
            <a:endParaRPr lang="fr-FR" sz="12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893030" y="1731458"/>
            <a:ext cx="10797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Naltrexon</a:t>
            </a: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349768" y="1731458"/>
            <a:ext cx="11182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Méthadon</a:t>
            </a: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ruppierung 64"/>
          <p:cNvGrpSpPr/>
          <p:nvPr/>
        </p:nvGrpSpPr>
        <p:grpSpPr>
          <a:xfrm>
            <a:off x="6537874" y="1550416"/>
            <a:ext cx="1584777" cy="731415"/>
            <a:chOff x="6537874" y="1550416"/>
            <a:chExt cx="1584777" cy="731415"/>
          </a:xfrm>
        </p:grpSpPr>
        <p:pic>
          <p:nvPicPr>
            <p:cNvPr id="32" name="Bild 31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7874" y="1550417"/>
              <a:ext cx="721661" cy="731414"/>
            </a:xfrm>
            <a:prstGeom prst="rect">
              <a:avLst/>
            </a:prstGeom>
          </p:spPr>
        </p:pic>
        <p:pic>
          <p:nvPicPr>
            <p:cNvPr id="56" name="Bild 55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245" y="1550416"/>
              <a:ext cx="891406" cy="731415"/>
            </a:xfrm>
            <a:prstGeom prst="rect">
              <a:avLst/>
            </a:prstGeom>
          </p:spPr>
        </p:pic>
      </p:grpSp>
      <p:pic>
        <p:nvPicPr>
          <p:cNvPr id="70" name="Bild 69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86" y="1550416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3" name="Rechteck 12"/>
          <p:cNvSpPr/>
          <p:nvPr/>
        </p:nvSpPr>
        <p:spPr>
          <a:xfrm>
            <a:off x="800695" y="2519421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1800" dirty="0" err="1"/>
              <a:t>Nalmefen</a:t>
            </a:r>
            <a:endParaRPr lang="fr-CH" sz="1800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86" y="2338380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2" name="Textfeld 71"/>
          <p:cNvSpPr txBox="1"/>
          <p:nvPr/>
        </p:nvSpPr>
        <p:spPr>
          <a:xfrm>
            <a:off x="4919484" y="2519422"/>
            <a:ext cx="16183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Levométhadon</a:t>
            </a: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Bild 72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874" y="2338380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557039" y="3307385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1800" dirty="0" err="1"/>
              <a:t>Acamprosat</a:t>
            </a:r>
            <a:endParaRPr lang="fr-CH" sz="1800" dirty="0"/>
          </a:p>
        </p:txBody>
      </p:sp>
      <p:sp>
        <p:nvSpPr>
          <p:cNvPr id="47" name="Rechteck 46"/>
          <p:cNvSpPr/>
          <p:nvPr/>
        </p:nvSpPr>
        <p:spPr>
          <a:xfrm>
            <a:off x="4898361" y="330738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1800" dirty="0" err="1"/>
              <a:t>Buprénorphin</a:t>
            </a:r>
            <a:endParaRPr lang="fr-CH" sz="1800" dirty="0"/>
          </a:p>
        </p:txBody>
      </p:sp>
      <p:pic>
        <p:nvPicPr>
          <p:cNvPr id="74" name="Bild 7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86" y="3126344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7" name="Bild 7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874" y="3126344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5" name="Rechteck 14"/>
          <p:cNvSpPr/>
          <p:nvPr/>
        </p:nvSpPr>
        <p:spPr>
          <a:xfrm>
            <a:off x="749399" y="4095349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1800" dirty="0" err="1"/>
              <a:t>Topiramat</a:t>
            </a:r>
            <a:endParaRPr lang="fr-CH" sz="1800" dirty="0"/>
          </a:p>
        </p:txBody>
      </p:sp>
      <p:sp>
        <p:nvSpPr>
          <p:cNvPr id="48" name="Rechteck 47"/>
          <p:cNvSpPr/>
          <p:nvPr/>
        </p:nvSpPr>
        <p:spPr>
          <a:xfrm>
            <a:off x="5449794" y="409534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1800" dirty="0" err="1"/>
              <a:t>Morphin</a:t>
            </a:r>
            <a:endParaRPr lang="fr-CH" sz="1800" dirty="0"/>
          </a:p>
        </p:txBody>
      </p:sp>
      <p:pic>
        <p:nvPicPr>
          <p:cNvPr id="75" name="Bild 7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86" y="3914308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8" name="Bild 77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874" y="3914308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889837" y="4883313"/>
            <a:ext cx="108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1800" dirty="0"/>
              <a:t>Baclofen</a:t>
            </a:r>
          </a:p>
        </p:txBody>
      </p:sp>
      <p:sp>
        <p:nvSpPr>
          <p:cNvPr id="49" name="Rechteck 48"/>
          <p:cNvSpPr/>
          <p:nvPr/>
        </p:nvSpPr>
        <p:spPr>
          <a:xfrm>
            <a:off x="4629056" y="488331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1800" dirty="0" err="1"/>
              <a:t>Diacetylmorphin</a:t>
            </a:r>
            <a:endParaRPr lang="fr-CH" sz="1800" dirty="0"/>
          </a:p>
        </p:txBody>
      </p:sp>
      <p:pic>
        <p:nvPicPr>
          <p:cNvPr id="76" name="Bild 7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86" y="4702272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9" name="Bild 7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874" y="4702272"/>
            <a:ext cx="1170262" cy="73141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19576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21884" y="457200"/>
            <a:ext cx="3429000" cy="1701800"/>
          </a:xfrm>
          <a:prstGeom prst="ellipse">
            <a:avLst/>
          </a:prstGeom>
          <a:solidFill>
            <a:srgbClr val="496B5A">
              <a:alpha val="48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Abhängigkeit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1600" dirty="0">
                <a:solidFill>
                  <a:schemeClr val="tx1"/>
                </a:solidFill>
              </a:rPr>
              <a:t>(</a:t>
            </a:r>
            <a:r>
              <a:rPr kumimoji="0" lang="de-CH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Toleranz)</a:t>
            </a:r>
          </a:p>
        </p:txBody>
      </p:sp>
      <p:sp>
        <p:nvSpPr>
          <p:cNvPr id="4" name="Oval 3"/>
          <p:cNvSpPr/>
          <p:nvPr/>
        </p:nvSpPr>
        <p:spPr>
          <a:xfrm>
            <a:off x="3679284" y="457200"/>
            <a:ext cx="3429000" cy="1701800"/>
          </a:xfrm>
          <a:prstGeom prst="ellipse">
            <a:avLst/>
          </a:prstGeom>
          <a:solidFill>
            <a:srgbClr val="6B3E2D">
              <a:alpha val="48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Sucht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3476084" y="1346200"/>
            <a:ext cx="596900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/>
          <p:nvPr/>
        </p:nvCxnSpPr>
        <p:spPr>
          <a:xfrm flipH="1">
            <a:off x="4707984" y="1333500"/>
            <a:ext cx="596900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feld 12"/>
          <p:cNvSpPr txBox="1"/>
          <p:nvPr/>
        </p:nvSpPr>
        <p:spPr>
          <a:xfrm>
            <a:off x="1475956" y="2856839"/>
            <a:ext cx="12961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CH" sz="1400">
                <a:solidFill>
                  <a:srgbClr val="000000"/>
                </a:solidFill>
              </a:rPr>
              <a:t>Dosiserhöhung</a:t>
            </a:r>
          </a:p>
        </p:txBody>
      </p:sp>
      <p:cxnSp>
        <p:nvCxnSpPr>
          <p:cNvPr id="15" name="Gerade Verbindung 14"/>
          <p:cNvCxnSpPr>
            <a:stCxn id="2" idx="3"/>
            <a:endCxn id="13" idx="0"/>
          </p:cNvCxnSpPr>
          <p:nvPr/>
        </p:nvCxnSpPr>
        <p:spPr>
          <a:xfrm>
            <a:off x="2124049" y="1909777"/>
            <a:ext cx="1" cy="947062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feld 16"/>
          <p:cNvSpPr txBox="1"/>
          <p:nvPr/>
        </p:nvSpPr>
        <p:spPr>
          <a:xfrm>
            <a:off x="1341306" y="3943089"/>
            <a:ext cx="156549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CH" sz="1400">
                <a:solidFill>
                  <a:srgbClr val="000000"/>
                </a:solidFill>
              </a:rPr>
              <a:t>Entzugssymptome</a:t>
            </a:r>
            <a:endParaRPr kumimoji="0" lang="de-CH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cxnSp>
        <p:nvCxnSpPr>
          <p:cNvPr id="26" name="Gerade Verbindung 25"/>
          <p:cNvCxnSpPr>
            <a:stCxn id="13" idx="2"/>
            <a:endCxn id="17" idx="0"/>
          </p:cNvCxnSpPr>
          <p:nvPr/>
        </p:nvCxnSpPr>
        <p:spPr>
          <a:xfrm>
            <a:off x="2124050" y="3164614"/>
            <a:ext cx="2" cy="778475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feld 19"/>
          <p:cNvSpPr txBox="1"/>
          <p:nvPr/>
        </p:nvSpPr>
        <p:spPr>
          <a:xfrm>
            <a:off x="5649448" y="2616200"/>
            <a:ext cx="191334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CH" sz="1400" dirty="0">
                <a:solidFill>
                  <a:srgbClr val="000000"/>
                </a:solidFill>
              </a:rPr>
              <a:t>Verstärkung </a:t>
            </a:r>
          </a:p>
          <a:p>
            <a:pPr algn="ctr" rtl="0" latinLnBrk="1" hangingPunct="0"/>
            <a:r>
              <a:rPr lang="de-CH" sz="1400" dirty="0">
                <a:solidFill>
                  <a:srgbClr val="000000"/>
                </a:solidFill>
              </a:rPr>
              <a:t>des Konsumverhaltens</a:t>
            </a:r>
            <a:endParaRPr lang="de-CH" sz="1400" baseline="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de-CH" sz="1400" dirty="0">
                <a:solidFill>
                  <a:srgbClr val="000000"/>
                </a:solidFill>
              </a:rPr>
              <a:t>(Automatisierung)</a:t>
            </a:r>
            <a:endParaRPr kumimoji="0" lang="de-CH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cxnSp>
        <p:nvCxnSpPr>
          <p:cNvPr id="28" name="Gerade Verbindung 27"/>
          <p:cNvCxnSpPr>
            <a:stCxn id="4" idx="5"/>
            <a:endCxn id="20" idx="0"/>
          </p:cNvCxnSpPr>
          <p:nvPr/>
        </p:nvCxnSpPr>
        <p:spPr>
          <a:xfrm>
            <a:off x="6606119" y="1909777"/>
            <a:ext cx="0" cy="706423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feld 28"/>
          <p:cNvSpPr txBox="1"/>
          <p:nvPr/>
        </p:nvSpPr>
        <p:spPr>
          <a:xfrm>
            <a:off x="4683638" y="4742191"/>
            <a:ext cx="38449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CH" sz="1400" dirty="0">
                <a:solidFill>
                  <a:srgbClr val="000000"/>
                </a:solidFill>
              </a:rPr>
              <a:t>Konsum im Widerspruch zu eigenen Einsichten</a:t>
            </a:r>
          </a:p>
          <a:p>
            <a:pPr algn="ctr" rtl="0" latinLnBrk="1" hangingPunct="0"/>
            <a:r>
              <a:rPr lang="de-CH" sz="1400" dirty="0">
                <a:solidFill>
                  <a:srgbClr val="000000"/>
                </a:solidFill>
              </a:rPr>
              <a:t>(irrationeller Konsum</a:t>
            </a:r>
            <a:r>
              <a:rPr kumimoji="0" lang="de-CH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)</a:t>
            </a:r>
          </a:p>
        </p:txBody>
      </p:sp>
      <p:cxnSp>
        <p:nvCxnSpPr>
          <p:cNvPr id="31" name="Gerade Verbindung 30"/>
          <p:cNvCxnSpPr>
            <a:stCxn id="20" idx="2"/>
            <a:endCxn id="29" idx="0"/>
          </p:cNvCxnSpPr>
          <p:nvPr/>
        </p:nvCxnSpPr>
        <p:spPr>
          <a:xfrm>
            <a:off x="6606119" y="3354862"/>
            <a:ext cx="0" cy="138732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feld 31"/>
          <p:cNvSpPr txBox="1"/>
          <p:nvPr/>
        </p:nvSpPr>
        <p:spPr>
          <a:xfrm>
            <a:off x="5294726" y="4039400"/>
            <a:ext cx="993219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indent="0" algn="ctr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de-CH" sz="1050"/>
              <a:t>↑ Investition in </a:t>
            </a:r>
          </a:p>
          <a:p>
            <a:r>
              <a:rPr lang="de-CH" sz="1050"/>
              <a:t>Suchtverhalten</a:t>
            </a:r>
          </a:p>
        </p:txBody>
      </p:sp>
      <p:cxnSp>
        <p:nvCxnSpPr>
          <p:cNvPr id="37" name="Gewinkelte Verbindung 36"/>
          <p:cNvCxnSpPr>
            <a:stCxn id="20" idx="2"/>
            <a:endCxn id="32" idx="3"/>
          </p:cNvCxnSpPr>
          <p:nvPr/>
        </p:nvCxnSpPr>
        <p:spPr>
          <a:xfrm rot="5400000">
            <a:off x="6000889" y="3641918"/>
            <a:ext cx="892286" cy="318174"/>
          </a:xfrm>
          <a:prstGeom prst="bentConnector2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feld 32"/>
          <p:cNvSpPr txBox="1"/>
          <p:nvPr/>
        </p:nvSpPr>
        <p:spPr>
          <a:xfrm>
            <a:off x="6924293" y="4048526"/>
            <a:ext cx="1644039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indent="0" algn="ctr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de-CH" sz="1050"/>
              <a:t>↓ Investition in alternative </a:t>
            </a:r>
          </a:p>
          <a:p>
            <a:r>
              <a:rPr lang="de-CH" sz="1050"/>
              <a:t>Verhaltensweisen</a:t>
            </a:r>
          </a:p>
        </p:txBody>
      </p:sp>
      <p:cxnSp>
        <p:nvCxnSpPr>
          <p:cNvPr id="39" name="Gewinkelte Verbindung 38"/>
          <p:cNvCxnSpPr>
            <a:stCxn id="20" idx="2"/>
            <a:endCxn id="33" idx="1"/>
          </p:cNvCxnSpPr>
          <p:nvPr/>
        </p:nvCxnSpPr>
        <p:spPr>
          <a:xfrm rot="16200000" flipH="1">
            <a:off x="6314500" y="3646481"/>
            <a:ext cx="901412" cy="318174"/>
          </a:xfrm>
          <a:prstGeom prst="bentConnector2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2596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/>
      <p:bldP spid="17" grpId="0"/>
      <p:bldP spid="20" grpId="0"/>
      <p:bldP spid="29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3433354" y="2126387"/>
            <a:ext cx="2429691" cy="851295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000000"/>
                </a:solidFill>
              </a:rPr>
              <a:t>Pharmakotherapie</a:t>
            </a:r>
            <a:endParaRPr lang="fr-CH" sz="16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fr-CH" sz="2800" dirty="0" err="1">
                <a:solidFill>
                  <a:srgbClr val="000000"/>
                </a:solidFill>
              </a:rPr>
              <a:t>Suchtmedizin</a:t>
            </a:r>
            <a:endParaRPr lang="fr-CH" sz="2800" dirty="0">
              <a:solidFill>
                <a:srgbClr val="000000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418A4C2-9B66-1449-BBFE-D0B599699021}"/>
              </a:ext>
            </a:extLst>
          </p:cNvPr>
          <p:cNvGrpSpPr/>
          <p:nvPr/>
        </p:nvGrpSpPr>
        <p:grpSpPr>
          <a:xfrm>
            <a:off x="953225" y="3728294"/>
            <a:ext cx="1674948" cy="1450160"/>
            <a:chOff x="953225" y="3728294"/>
            <a:chExt cx="1674948" cy="1450160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6333ABC-0E25-AF4C-B301-16448A4F5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3225" y="4061822"/>
              <a:ext cx="1674948" cy="1116632"/>
            </a:xfrm>
            <a:prstGeom prst="round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AD9A524-080F-8143-B12C-2BFCC90C2F67}"/>
                </a:ext>
              </a:extLst>
            </p:cNvPr>
            <p:cNvSpPr/>
            <p:nvPr/>
          </p:nvSpPr>
          <p:spPr>
            <a:xfrm>
              <a:off x="1225480" y="3728294"/>
              <a:ext cx="1130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dirty="0" err="1">
                  <a:solidFill>
                    <a:schemeClr val="tx1"/>
                  </a:solidFill>
                </a:rPr>
                <a:t>Intoxikationen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D488033-F3E5-D842-B302-80D8ACD7B810}"/>
              </a:ext>
            </a:extLst>
          </p:cNvPr>
          <p:cNvGrpSpPr/>
          <p:nvPr/>
        </p:nvGrpSpPr>
        <p:grpSpPr>
          <a:xfrm>
            <a:off x="3810726" y="3728295"/>
            <a:ext cx="1674948" cy="1450159"/>
            <a:chOff x="3810726" y="3728295"/>
            <a:chExt cx="1674948" cy="145015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4D58D42-2A7B-694E-BD5D-3F29FC4B3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726" y="4061822"/>
              <a:ext cx="1674948" cy="1116632"/>
            </a:xfrm>
            <a:prstGeom prst="round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B2A1849-0A35-FD41-AC19-2B172B39452D}"/>
                </a:ext>
              </a:extLst>
            </p:cNvPr>
            <p:cNvSpPr/>
            <p:nvPr/>
          </p:nvSpPr>
          <p:spPr>
            <a:xfrm>
              <a:off x="4044509" y="3728295"/>
              <a:ext cx="12073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dirty="0" err="1">
                  <a:solidFill>
                    <a:schemeClr val="tx1"/>
                  </a:solidFill>
                </a:rPr>
                <a:t>Suchtverhalten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221DDF5-7717-2447-8841-76E0C9DB217B}"/>
              </a:ext>
            </a:extLst>
          </p:cNvPr>
          <p:cNvGrpSpPr/>
          <p:nvPr/>
        </p:nvGrpSpPr>
        <p:grpSpPr>
          <a:xfrm>
            <a:off x="6522184" y="3728296"/>
            <a:ext cx="1742785" cy="1454029"/>
            <a:chOff x="6522184" y="3728296"/>
            <a:chExt cx="1742785" cy="145402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4AEEF59-42D2-5F45-827E-F2D9E17BE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4061822"/>
              <a:ext cx="1680755" cy="1120503"/>
            </a:xfrm>
            <a:prstGeom prst="round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B93925CF-5D24-4A40-8694-85B95FDD8F0A}"/>
                </a:ext>
              </a:extLst>
            </p:cNvPr>
            <p:cNvSpPr/>
            <p:nvPr/>
          </p:nvSpPr>
          <p:spPr>
            <a:xfrm>
              <a:off x="6522184" y="3728296"/>
              <a:ext cx="17427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dirty="0" err="1">
                  <a:solidFill>
                    <a:schemeClr val="tx1"/>
                  </a:solidFill>
                </a:rPr>
                <a:t>Entzugserscheinungen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466623B-9B2A-4B42-9C76-EAF561CFDB0C}"/>
              </a:ext>
            </a:extLst>
          </p:cNvPr>
          <p:cNvGrpSpPr/>
          <p:nvPr/>
        </p:nvGrpSpPr>
        <p:grpSpPr>
          <a:xfrm>
            <a:off x="953225" y="768021"/>
            <a:ext cx="1674948" cy="1459049"/>
            <a:chOff x="953225" y="768021"/>
            <a:chExt cx="1674948" cy="1459049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62FBA13-7848-3E47-AE89-809536288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225" y="1110438"/>
              <a:ext cx="1674948" cy="1116632"/>
            </a:xfrm>
            <a:prstGeom prst="round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D369F7E-8A11-7C45-9101-36BF56223B57}"/>
                </a:ext>
              </a:extLst>
            </p:cNvPr>
            <p:cNvSpPr/>
            <p:nvPr/>
          </p:nvSpPr>
          <p:spPr>
            <a:xfrm>
              <a:off x="1038730" y="768021"/>
              <a:ext cx="15039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>
                  <a:solidFill>
                    <a:schemeClr val="tx1"/>
                  </a:solidFill>
                </a:rPr>
                <a:t>Folgeerkrankungen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D79877B-4D74-8E43-A5BF-B4DC9EF7B647}"/>
              </a:ext>
            </a:extLst>
          </p:cNvPr>
          <p:cNvGrpSpPr/>
          <p:nvPr/>
        </p:nvGrpSpPr>
        <p:grpSpPr>
          <a:xfrm>
            <a:off x="6556101" y="768021"/>
            <a:ext cx="1674948" cy="1459049"/>
            <a:chOff x="6556101" y="768021"/>
            <a:chExt cx="1674948" cy="145904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7796F3A-33E6-D84C-B397-B400C6614924}"/>
                </a:ext>
              </a:extLst>
            </p:cNvPr>
            <p:cNvSpPr/>
            <p:nvPr/>
          </p:nvSpPr>
          <p:spPr>
            <a:xfrm>
              <a:off x="6785877" y="768021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dirty="0" err="1">
                  <a:solidFill>
                    <a:schemeClr val="tx1"/>
                  </a:solidFill>
                </a:rPr>
                <a:t>Komorbiditäten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7EFF3C2-7E34-124A-BA89-01E722D8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101" y="1110438"/>
              <a:ext cx="1674948" cy="1116632"/>
            </a:xfrm>
            <a:prstGeom prst="round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D1C95AE2-E516-BF4A-A26E-711882ABD44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867" y="1488000"/>
            <a:ext cx="1272359" cy="73907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7917B97-5FA9-9B44-BAAD-B30C7BDFB48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6048" y="1488000"/>
            <a:ext cx="1272359" cy="73907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37BB84B-0574-CA47-990A-7AC604407A7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1197">
            <a:off x="2018095" y="3187924"/>
            <a:ext cx="1444405" cy="25116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9CD3CD3-49C2-C64E-A549-EFF0DEA7FD2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8803" flipH="1">
            <a:off x="5775988" y="3193745"/>
            <a:ext cx="1444405" cy="25116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3904E3D-D13B-4F4D-9FDE-6E4E1918EE0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248133" y="3249158"/>
            <a:ext cx="804442" cy="2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325522" y="381682"/>
            <a:ext cx="2492990" cy="646331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FR" sz="3600" dirty="0" err="1"/>
              <a:t>Entgiftung</a:t>
            </a:r>
            <a:endParaRPr lang="fr-FR" sz="3600" dirty="0"/>
          </a:p>
        </p:txBody>
      </p:sp>
      <p:sp>
        <p:nvSpPr>
          <p:cNvPr id="3" name="Rechteck 2"/>
          <p:cNvSpPr/>
          <p:nvPr/>
        </p:nvSpPr>
        <p:spPr>
          <a:xfrm>
            <a:off x="326903" y="2440467"/>
            <a:ext cx="3523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/>
              <a:t>Toxikokinetische</a:t>
            </a:r>
            <a:r>
              <a:rPr lang="fr-CH" sz="1400" b="1" dirty="0"/>
              <a:t> </a:t>
            </a:r>
            <a:r>
              <a:rPr lang="fr-CH" sz="1400" dirty="0" err="1"/>
              <a:t>Behandlungsmethoden</a:t>
            </a:r>
            <a:endParaRPr lang="fr-CH" sz="1400" dirty="0"/>
          </a:p>
        </p:txBody>
      </p:sp>
      <p:sp>
        <p:nvSpPr>
          <p:cNvPr id="4" name="Rechteck 3"/>
          <p:cNvSpPr/>
          <p:nvPr/>
        </p:nvSpPr>
        <p:spPr>
          <a:xfrm>
            <a:off x="166935" y="3995104"/>
            <a:ext cx="3684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/>
              <a:t>Toxikodynamische</a:t>
            </a:r>
            <a:r>
              <a:rPr lang="fr-CH" sz="1400" dirty="0"/>
              <a:t> </a:t>
            </a:r>
            <a:r>
              <a:rPr lang="fr-CH" sz="1400" dirty="0" err="1"/>
              <a:t>Behandlungsmethoden</a:t>
            </a:r>
            <a:endParaRPr lang="fr-CH" sz="1400" b="1" dirty="0"/>
          </a:p>
        </p:txBody>
      </p:sp>
      <p:sp>
        <p:nvSpPr>
          <p:cNvPr id="8" name="Rechteck 7"/>
          <p:cNvSpPr/>
          <p:nvPr/>
        </p:nvSpPr>
        <p:spPr>
          <a:xfrm>
            <a:off x="5217595" y="1939946"/>
            <a:ext cx="2576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H" sz="1200" b="1" dirty="0"/>
              <a:t>↓ </a:t>
            </a:r>
            <a:r>
              <a:rPr lang="fr-CH" sz="1200" b="1" dirty="0" err="1"/>
              <a:t>Bioverfügbarkeit</a:t>
            </a:r>
            <a:r>
              <a:rPr lang="fr-CH" sz="1200" b="1" dirty="0"/>
              <a:t> des </a:t>
            </a:r>
            <a:r>
              <a:rPr lang="fr-CH" sz="1200" b="1" dirty="0" err="1"/>
              <a:t>Toxins</a:t>
            </a:r>
            <a:endParaRPr lang="fr-CH" sz="1200" b="1" dirty="0"/>
          </a:p>
          <a:p>
            <a:pPr algn="l"/>
            <a:r>
              <a:rPr lang="fr-CH" sz="1200" dirty="0"/>
              <a:t>(</a:t>
            </a:r>
            <a:r>
              <a:rPr lang="fr-CH" sz="1200" dirty="0" err="1"/>
              <a:t>z.B</a:t>
            </a:r>
            <a:r>
              <a:rPr lang="fr-CH" sz="1200" dirty="0"/>
              <a:t>. </a:t>
            </a:r>
            <a:r>
              <a:rPr lang="fr-CH" sz="1200" dirty="0" err="1"/>
              <a:t>Magenspülung</a:t>
            </a:r>
            <a:r>
              <a:rPr lang="fr-CH" sz="1200" dirty="0"/>
              <a:t>, </a:t>
            </a:r>
            <a:r>
              <a:rPr lang="fr-CH" sz="1200" dirty="0" err="1"/>
              <a:t>Aktivkohle</a:t>
            </a:r>
            <a:r>
              <a:rPr lang="fr-CH" sz="1200" dirty="0"/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5217595" y="2765308"/>
            <a:ext cx="2130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CH" sz="1200" b="1" dirty="0"/>
              <a:t>↑ </a:t>
            </a:r>
            <a:r>
              <a:rPr lang="fr-CH" sz="1200" b="1" dirty="0" err="1"/>
              <a:t>Eliminierung</a:t>
            </a:r>
            <a:r>
              <a:rPr lang="fr-CH" sz="1200" b="1" dirty="0"/>
              <a:t> des </a:t>
            </a:r>
            <a:r>
              <a:rPr lang="fr-CH" sz="1200" b="1" dirty="0" err="1"/>
              <a:t>Toxins</a:t>
            </a:r>
            <a:r>
              <a:rPr lang="fr-CH" sz="1200" b="1" dirty="0"/>
              <a:t> </a:t>
            </a:r>
          </a:p>
        </p:txBody>
      </p:sp>
      <p:cxnSp>
        <p:nvCxnSpPr>
          <p:cNvPr id="13" name="Gewinkelte Verbindung 12"/>
          <p:cNvCxnSpPr>
            <a:cxnSpLocks/>
            <a:stCxn id="3" idx="3"/>
            <a:endCxn id="8" idx="1"/>
          </p:cNvCxnSpPr>
          <p:nvPr/>
        </p:nvCxnSpPr>
        <p:spPr>
          <a:xfrm flipV="1">
            <a:off x="3850625" y="2170779"/>
            <a:ext cx="1366970" cy="423577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Gewinkelte Verbindung 14"/>
          <p:cNvCxnSpPr>
            <a:stCxn id="3" idx="3"/>
            <a:endCxn id="9" idx="1"/>
          </p:cNvCxnSpPr>
          <p:nvPr/>
        </p:nvCxnSpPr>
        <p:spPr>
          <a:xfrm>
            <a:off x="3850625" y="2594356"/>
            <a:ext cx="1366970" cy="309452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hteck 17"/>
          <p:cNvSpPr/>
          <p:nvPr/>
        </p:nvSpPr>
        <p:spPr>
          <a:xfrm>
            <a:off x="5369995" y="3435937"/>
            <a:ext cx="2903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H" sz="1200" b="1" dirty="0" err="1"/>
              <a:t>Antagonisten</a:t>
            </a:r>
            <a:endParaRPr lang="fr-CH" sz="1200" b="1" dirty="0"/>
          </a:p>
          <a:p>
            <a:pPr algn="l"/>
            <a:r>
              <a:rPr lang="fr-CH" sz="1200" dirty="0" err="1"/>
              <a:t>Verdrängung</a:t>
            </a:r>
            <a:r>
              <a:rPr lang="fr-CH" sz="1200" dirty="0"/>
              <a:t> des </a:t>
            </a:r>
            <a:r>
              <a:rPr lang="fr-CH" sz="1200" dirty="0" err="1"/>
              <a:t>Toxins</a:t>
            </a:r>
            <a:r>
              <a:rPr lang="fr-CH" sz="1200" dirty="0"/>
              <a:t> </a:t>
            </a:r>
            <a:r>
              <a:rPr lang="fr-CH" sz="1200" dirty="0" err="1"/>
              <a:t>vom</a:t>
            </a:r>
            <a:r>
              <a:rPr lang="fr-CH" sz="1200" dirty="0"/>
              <a:t> </a:t>
            </a:r>
            <a:r>
              <a:rPr lang="fr-CH" sz="1200" dirty="0" err="1"/>
              <a:t>Rezeptor</a:t>
            </a:r>
            <a:endParaRPr lang="fr-CH" sz="1200" dirty="0"/>
          </a:p>
        </p:txBody>
      </p:sp>
      <p:sp>
        <p:nvSpPr>
          <p:cNvPr id="19" name="Rechteck 18"/>
          <p:cNvSpPr/>
          <p:nvPr/>
        </p:nvSpPr>
        <p:spPr>
          <a:xfrm>
            <a:off x="5369994" y="4234668"/>
            <a:ext cx="2772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H" sz="1200" b="1" dirty="0" err="1"/>
              <a:t>Symptomatische</a:t>
            </a:r>
            <a:r>
              <a:rPr lang="fr-CH" sz="1200" b="1" dirty="0"/>
              <a:t> </a:t>
            </a:r>
            <a:r>
              <a:rPr lang="fr-CH" sz="1200" b="1" dirty="0" err="1"/>
              <a:t>Behandlungen</a:t>
            </a:r>
            <a:endParaRPr lang="fr-CH" sz="1200" b="1" dirty="0"/>
          </a:p>
          <a:p>
            <a:pPr algn="l"/>
            <a:r>
              <a:rPr lang="fr-CH" sz="1200" dirty="0" err="1"/>
              <a:t>Korrektur</a:t>
            </a:r>
            <a:r>
              <a:rPr lang="fr-CH" sz="1200" dirty="0"/>
              <a:t> der </a:t>
            </a:r>
            <a:r>
              <a:rPr lang="fr-CH" sz="1200" dirty="0" err="1"/>
              <a:t>peripheren</a:t>
            </a:r>
            <a:r>
              <a:rPr lang="fr-CH" sz="1200" dirty="0"/>
              <a:t> </a:t>
            </a:r>
            <a:r>
              <a:rPr lang="fr-CH" sz="1200" dirty="0" err="1"/>
              <a:t>Effekte</a:t>
            </a:r>
            <a:r>
              <a:rPr lang="fr-CH" sz="1200" dirty="0"/>
              <a:t> des </a:t>
            </a:r>
            <a:r>
              <a:rPr lang="fr-CH" sz="1200" dirty="0" err="1"/>
              <a:t>Toxins</a:t>
            </a:r>
            <a:endParaRPr lang="fr-CH" sz="1200" dirty="0"/>
          </a:p>
        </p:txBody>
      </p:sp>
      <p:cxnSp>
        <p:nvCxnSpPr>
          <p:cNvPr id="21" name="Gewinkelte Verbindung 20"/>
          <p:cNvCxnSpPr>
            <a:cxnSpLocks/>
            <a:stCxn id="4" idx="3"/>
            <a:endCxn id="18" idx="1"/>
          </p:cNvCxnSpPr>
          <p:nvPr/>
        </p:nvCxnSpPr>
        <p:spPr>
          <a:xfrm flipV="1">
            <a:off x="3850957" y="3666770"/>
            <a:ext cx="1519038" cy="482223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Gewinkelte Verbindung 22"/>
          <p:cNvCxnSpPr>
            <a:cxnSpLocks/>
            <a:stCxn id="4" idx="3"/>
            <a:endCxn id="19" idx="1"/>
          </p:cNvCxnSpPr>
          <p:nvPr/>
        </p:nvCxnSpPr>
        <p:spPr>
          <a:xfrm>
            <a:off x="3850957" y="4148993"/>
            <a:ext cx="1519037" cy="40884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0488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9E281AB-D5F3-ED45-9CE3-F3EA89AB1A85}"/>
              </a:ext>
            </a:extLst>
          </p:cNvPr>
          <p:cNvSpPr/>
          <p:nvPr/>
        </p:nvSpPr>
        <p:spPr>
          <a:xfrm>
            <a:off x="1156646" y="275243"/>
            <a:ext cx="683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Intoxikationen</a:t>
            </a: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 in der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Suchmedizin</a:t>
            </a:r>
            <a:endParaRPr lang="de-DE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891DB0-C6C2-2D43-917A-17ED831295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0423"/>
            <a:ext cx="3048726" cy="304872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EB732D3-08F2-4D47-88D7-BF6648B2EFAB}"/>
              </a:ext>
            </a:extLst>
          </p:cNvPr>
          <p:cNvSpPr/>
          <p:nvPr/>
        </p:nvSpPr>
        <p:spPr>
          <a:xfrm>
            <a:off x="2712431" y="2433722"/>
            <a:ext cx="5726248" cy="168212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marL="457200" indent="-457200" algn="l" rtl="0" latinLnBrk="1" hangingPunct="0">
              <a:lnSpc>
                <a:spcPct val="200000"/>
              </a:lnSpc>
              <a:buAutoNum type="arabicPeriod"/>
            </a:pPr>
            <a:r>
              <a:rPr lang="fr-CH" sz="2800" dirty="0" err="1">
                <a:solidFill>
                  <a:srgbClr val="000000"/>
                </a:solidFill>
              </a:rPr>
              <a:t>Rezeptor-Antagonisten</a:t>
            </a:r>
            <a:endParaRPr lang="fr-CH" sz="2800" dirty="0">
              <a:solidFill>
                <a:srgbClr val="000000"/>
              </a:solidFill>
            </a:endParaRPr>
          </a:p>
          <a:p>
            <a:pPr marL="457200" indent="-457200" algn="l" rtl="0" latinLnBrk="1" hangingPunct="0">
              <a:lnSpc>
                <a:spcPct val="200000"/>
              </a:lnSpc>
              <a:buAutoNum type="arabicPeriod"/>
            </a:pPr>
            <a:r>
              <a:rPr lang="de-DE" sz="2800" dirty="0"/>
              <a:t>Symptomatische Behandlungen</a:t>
            </a:r>
          </a:p>
        </p:txBody>
      </p:sp>
    </p:spTree>
    <p:extLst>
      <p:ext uri="{BB962C8B-B14F-4D97-AF65-F5344CB8AC3E}">
        <p14:creationId xmlns:p14="http://schemas.microsoft.com/office/powerpoint/2010/main" val="100725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9156" y="352505"/>
            <a:ext cx="4700326" cy="1261884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Flumazenil</a:t>
            </a:r>
            <a:br>
              <a:rPr lang="fr-CH" sz="4800" b="1" dirty="0">
                <a:solidFill>
                  <a:srgbClr val="7F7F7F"/>
                </a:solidFill>
              </a:rPr>
            </a:br>
            <a:r>
              <a:rPr lang="fr-CH" sz="2800" b="1" dirty="0" err="1">
                <a:solidFill>
                  <a:srgbClr val="7F7F7F"/>
                </a:solidFill>
              </a:rPr>
              <a:t>Benzodiazepin-Antagonist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4038" y="4583534"/>
            <a:ext cx="7349259" cy="935182"/>
          </a:xfrm>
        </p:spPr>
        <p:txBody>
          <a:bodyPr/>
          <a:lstStyle/>
          <a:p>
            <a:pPr algn="ctr"/>
            <a:r>
              <a:rPr lang="fr-CH" sz="1100" dirty="0"/>
              <a:t>Maximale </a:t>
            </a:r>
            <a:r>
              <a:rPr lang="fr-CH" sz="1100" dirty="0" err="1"/>
              <a:t>Gesamtdosis</a:t>
            </a:r>
            <a:r>
              <a:rPr lang="fr-CH" sz="1100" dirty="0"/>
              <a:t>: 2-3 mg</a:t>
            </a:r>
          </a:p>
          <a:p>
            <a:pPr algn="ctr"/>
            <a:r>
              <a:rPr lang="fr-CH" sz="1100" dirty="0" err="1"/>
              <a:t>Übliche</a:t>
            </a:r>
            <a:r>
              <a:rPr lang="fr-CH" sz="1100" dirty="0"/>
              <a:t> </a:t>
            </a:r>
            <a:r>
              <a:rPr lang="fr-CH" sz="1100" dirty="0" err="1"/>
              <a:t>Dosis</a:t>
            </a:r>
            <a:r>
              <a:rPr lang="fr-CH" sz="1100" dirty="0"/>
              <a:t>: 0,3 bis 0,6 mg</a:t>
            </a:r>
          </a:p>
        </p:txBody>
      </p:sp>
      <p:sp>
        <p:nvSpPr>
          <p:cNvPr id="6" name="Rechteck 5"/>
          <p:cNvSpPr/>
          <p:nvPr/>
        </p:nvSpPr>
        <p:spPr>
          <a:xfrm>
            <a:off x="2929395" y="1981901"/>
            <a:ext cx="2678546" cy="338552"/>
          </a:xfrm>
          <a:prstGeom prst="rect">
            <a:avLst/>
          </a:prstGeom>
          <a:solidFill>
            <a:srgbClr val="95642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600" dirty="0" err="1">
                <a:solidFill>
                  <a:srgbClr val="FFFFFF"/>
                </a:solidFill>
              </a:rPr>
              <a:t>Initialdosis</a:t>
            </a:r>
            <a:r>
              <a:rPr lang="fr-CH" sz="1600" dirty="0">
                <a:solidFill>
                  <a:srgbClr val="FFFFFF"/>
                </a:solidFill>
              </a:rPr>
              <a:t> </a:t>
            </a:r>
            <a:r>
              <a:rPr lang="fr-CH" sz="1600" dirty="0" err="1">
                <a:solidFill>
                  <a:srgbClr val="FFFFFF"/>
                </a:solidFill>
              </a:rPr>
              <a:t>i.v</a:t>
            </a:r>
            <a:r>
              <a:rPr lang="fr-CH" sz="1600" dirty="0">
                <a:solidFill>
                  <a:srgbClr val="FFFFFF"/>
                </a:solidFill>
              </a:rPr>
              <a:t>. : 0,2 mg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79032" y="2001117"/>
            <a:ext cx="227081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1400" i="1" dirty="0" err="1">
                <a:solidFill>
                  <a:srgbClr val="000000"/>
                </a:solidFill>
              </a:rPr>
              <a:t>innerhalb</a:t>
            </a:r>
            <a:r>
              <a:rPr lang="fr-CH" sz="1400" i="1" dirty="0">
                <a:solidFill>
                  <a:srgbClr val="000000"/>
                </a:solidFill>
              </a:rPr>
              <a:t> </a:t>
            </a:r>
            <a:r>
              <a:rPr lang="fr-CH" sz="1400" i="1" dirty="0" err="1">
                <a:solidFill>
                  <a:srgbClr val="000000"/>
                </a:solidFill>
              </a:rPr>
              <a:t>von</a:t>
            </a:r>
            <a:r>
              <a:rPr lang="fr-CH" sz="1400" i="1" dirty="0">
                <a:solidFill>
                  <a:srgbClr val="000000"/>
                </a:solidFill>
              </a:rPr>
              <a:t> 15 </a:t>
            </a:r>
            <a:r>
              <a:rPr lang="fr-CH" sz="1400" i="1" dirty="0" err="1">
                <a:solidFill>
                  <a:srgbClr val="000000"/>
                </a:solidFill>
              </a:rPr>
              <a:t>Sekunden</a:t>
            </a:r>
            <a:endParaRPr kumimoji="0" lang="fr-CH" sz="1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2671898" y="2320453"/>
            <a:ext cx="3193540" cy="1062199"/>
            <a:chOff x="2671898" y="2320453"/>
            <a:chExt cx="3193540" cy="1062199"/>
          </a:xfrm>
        </p:grpSpPr>
        <p:sp>
          <p:nvSpPr>
            <p:cNvPr id="8" name="Textfeld 7"/>
            <p:cNvSpPr txBox="1"/>
            <p:nvPr/>
          </p:nvSpPr>
          <p:spPr>
            <a:xfrm>
              <a:off x="2671898" y="2920989"/>
              <a:ext cx="319354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200" i="1" dirty="0" err="1">
                  <a:solidFill>
                    <a:srgbClr val="000000"/>
                  </a:solidFill>
                </a:rPr>
                <a:t>wenn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gewünschter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Bewusstseinsgrad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nicht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CH" sz="1200" i="1" dirty="0" err="1">
                  <a:solidFill>
                    <a:srgbClr val="000000"/>
                  </a:solidFill>
                </a:rPr>
                <a:t>innerhalb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von</a:t>
              </a:r>
              <a:r>
                <a:rPr lang="fr-CH" sz="1200" i="1" dirty="0">
                  <a:solidFill>
                    <a:srgbClr val="000000"/>
                  </a:solidFill>
                </a:rPr>
                <a:t> 60 </a:t>
              </a:r>
              <a:r>
                <a:rPr lang="fr-CH" sz="1200" i="1" dirty="0" err="1">
                  <a:solidFill>
                    <a:srgbClr val="000000"/>
                  </a:solidFill>
                </a:rPr>
                <a:t>Sekunden</a:t>
              </a:r>
              <a:r>
                <a:rPr lang="fr-CH" sz="1200" i="1" dirty="0">
                  <a:solidFill>
                    <a:srgbClr val="000000"/>
                  </a:solidFill>
                </a:rPr>
                <a:t> </a:t>
              </a:r>
              <a:r>
                <a:rPr lang="fr-CH" sz="1200" i="1" dirty="0" err="1">
                  <a:solidFill>
                    <a:srgbClr val="000000"/>
                  </a:solidFill>
                </a:rPr>
                <a:t>erreicht</a:t>
              </a:r>
              <a:endParaRPr lang="fr-CH" sz="1200" i="1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Gerade Verbindung 11"/>
            <p:cNvCxnSpPr>
              <a:stCxn id="6" idx="2"/>
            </p:cNvCxnSpPr>
            <p:nvPr/>
          </p:nvCxnSpPr>
          <p:spPr>
            <a:xfrm>
              <a:off x="4268668" y="2320453"/>
              <a:ext cx="0" cy="60053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Gruppierung 4"/>
          <p:cNvGrpSpPr/>
          <p:nvPr/>
        </p:nvGrpSpPr>
        <p:grpSpPr>
          <a:xfrm>
            <a:off x="2929395" y="3382652"/>
            <a:ext cx="2678546" cy="907465"/>
            <a:chOff x="2929395" y="3382652"/>
            <a:chExt cx="2678546" cy="907465"/>
          </a:xfrm>
        </p:grpSpPr>
        <p:sp>
          <p:nvSpPr>
            <p:cNvPr id="13" name="Rechteck 12"/>
            <p:cNvSpPr/>
            <p:nvPr/>
          </p:nvSpPr>
          <p:spPr>
            <a:xfrm>
              <a:off x="2929395" y="3951565"/>
              <a:ext cx="2678546" cy="338552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CH" sz="1600" dirty="0">
                  <a:solidFill>
                    <a:schemeClr val="tx1"/>
                  </a:solidFill>
                </a:rPr>
                <a:t>0,1-0,2 mg </a:t>
              </a:r>
              <a:r>
                <a:rPr lang="fr-CH" sz="1600" dirty="0" err="1">
                  <a:solidFill>
                    <a:schemeClr val="tx1"/>
                  </a:solidFill>
                </a:rPr>
                <a:t>i.v</a:t>
              </a:r>
              <a:r>
                <a:rPr lang="fr-CH" sz="1600" dirty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15" name="Gerade Verbindung 14"/>
            <p:cNvCxnSpPr>
              <a:cxnSpLocks/>
              <a:stCxn id="8" idx="2"/>
              <a:endCxn id="13" idx="0"/>
            </p:cNvCxnSpPr>
            <p:nvPr/>
          </p:nvCxnSpPr>
          <p:spPr>
            <a:xfrm>
              <a:off x="4268668" y="3382652"/>
              <a:ext cx="0" cy="56891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7" name="Gewinkelte Verbindung 16"/>
          <p:cNvCxnSpPr>
            <a:cxnSpLocks/>
            <a:stCxn id="13" idx="1"/>
            <a:endCxn id="8" idx="1"/>
          </p:cNvCxnSpPr>
          <p:nvPr/>
        </p:nvCxnSpPr>
        <p:spPr>
          <a:xfrm rot="10800000">
            <a:off x="2671899" y="3151821"/>
            <a:ext cx="257497" cy="969020"/>
          </a:xfrm>
          <a:prstGeom prst="bentConnector3">
            <a:avLst>
              <a:gd name="adj1" fmla="val 188778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5203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1672</Words>
  <Application>Microsoft Macintosh PowerPoint</Application>
  <PresentationFormat>On-screen Show (4:3)</PresentationFormat>
  <Paragraphs>569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Adobe 黑体 Std R</vt:lpstr>
      <vt:lpstr>Arial</vt:lpstr>
      <vt:lpstr>Helvetica Neue</vt:lpstr>
      <vt:lpstr>Univers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Flumazenil Benzodiazepin-Antagonist</vt:lpstr>
      <vt:lpstr>Naloxon Opioid-Antagonist</vt:lpstr>
      <vt:lpstr>PowerPoint Presentation</vt:lpstr>
      <vt:lpstr>PowerPoint Presentation</vt:lpstr>
      <vt:lpstr>PowerPoint Presentation</vt:lpstr>
      <vt:lpstr>Methadonentzug</vt:lpstr>
      <vt:lpstr>Buprenorphin-Entzug</vt:lpstr>
      <vt:lpstr>PowerPoint Presentation</vt:lpstr>
      <vt:lpstr>PowerPoint Presentation</vt:lpstr>
      <vt:lpstr>PowerPoint Presentation</vt:lpstr>
      <vt:lpstr>P.r.n. Behandlungen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OAT</vt:lpstr>
      <vt:lpstr>OAT Behandlungsphasen</vt:lpstr>
      <vt:lpstr>PowerPoint Presentation</vt:lpstr>
      <vt:lpstr>Methadon</vt:lpstr>
      <vt:lpstr>PowerPoint Presentation</vt:lpstr>
      <vt:lpstr>Methadon - Induktion</vt:lpstr>
      <vt:lpstr>Methadon - Dosiserhöhungen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1059</cp:revision>
  <dcterms:modified xsi:type="dcterms:W3CDTF">2025-07-14T08:31:48Z</dcterms:modified>
  <cp:category/>
</cp:coreProperties>
</file>