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15" r:id="rId2"/>
    <p:sldId id="1128" r:id="rId3"/>
    <p:sldId id="1083" r:id="rId4"/>
    <p:sldId id="1154" r:id="rId5"/>
    <p:sldId id="1174" r:id="rId6"/>
    <p:sldId id="1195" r:id="rId7"/>
    <p:sldId id="1178" r:id="rId8"/>
    <p:sldId id="1190" r:id="rId9"/>
    <p:sldId id="1151" r:id="rId10"/>
    <p:sldId id="1152" r:id="rId11"/>
    <p:sldId id="1153" r:id="rId12"/>
    <p:sldId id="1193" r:id="rId13"/>
    <p:sldId id="1194" r:id="rId14"/>
    <p:sldId id="1160" r:id="rId15"/>
    <p:sldId id="1159" r:id="rId16"/>
    <p:sldId id="1191" r:id="rId17"/>
    <p:sldId id="1192" r:id="rId18"/>
    <p:sldId id="1185" r:id="rId19"/>
    <p:sldId id="1186" r:id="rId20"/>
    <p:sldId id="1163" r:id="rId21"/>
    <p:sldId id="1164" r:id="rId22"/>
    <p:sldId id="1187" r:id="rId23"/>
    <p:sldId id="1188" r:id="rId24"/>
    <p:sldId id="1189" r:id="rId25"/>
    <p:sldId id="1137" r:id="rId26"/>
    <p:sldId id="1171" r:id="rId27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1128"/>
            <p14:sldId id="1083"/>
            <p14:sldId id="1154"/>
            <p14:sldId id="1174"/>
            <p14:sldId id="1195"/>
            <p14:sldId id="1178"/>
            <p14:sldId id="1190"/>
            <p14:sldId id="1151"/>
            <p14:sldId id="1152"/>
            <p14:sldId id="1153"/>
            <p14:sldId id="1193"/>
            <p14:sldId id="1194"/>
            <p14:sldId id="1160"/>
            <p14:sldId id="1159"/>
            <p14:sldId id="1191"/>
            <p14:sldId id="1192"/>
            <p14:sldId id="1185"/>
            <p14:sldId id="1186"/>
            <p14:sldId id="1163"/>
            <p14:sldId id="1164"/>
            <p14:sldId id="1187"/>
            <p14:sldId id="1188"/>
            <p14:sldId id="1189"/>
            <p14:sldId id="1137"/>
            <p14:sldId id="11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F8"/>
    <a:srgbClr val="EA81E9"/>
    <a:srgbClr val="EDFDB2"/>
    <a:srgbClr val="FF6FCF"/>
    <a:srgbClr val="469347"/>
    <a:srgbClr val="B9AA2D"/>
    <a:srgbClr val="4EA955"/>
    <a:srgbClr val="71B876"/>
    <a:srgbClr val="80FF58"/>
    <a:srgbClr val="8B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2" autoAdjust="0"/>
    <p:restoredTop sz="86400" autoAdjust="0"/>
  </p:normalViewPr>
  <p:slideViewPr>
    <p:cSldViewPr snapToGrid="0" snapToObjects="1">
      <p:cViewPr varScale="1">
        <p:scale>
          <a:sx n="105" d="100"/>
          <a:sy n="105" d="100"/>
        </p:scale>
        <p:origin x="1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865D7D3-F727-7A4B-863D-0200DD606324}" type="slidenum">
              <a:rPr lang="fr-FR"/>
              <a:pPr/>
              <a:t>3</a:t>
            </a:fld>
            <a:endParaRPr lang="fr-FR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  <a:cs typeface="Droid Sans" charset="0"/>
              </a:defRPr>
            </a:lvl9pPr>
          </a:lstStyle>
          <a:p>
            <a:pPr algn="r">
              <a:buClrTx/>
              <a:buFontTx/>
              <a:buNone/>
            </a:pPr>
            <a:fld id="{6DA2ED10-D2D4-AD4F-AB35-E7F4989229AF}" type="slidenum">
              <a:rPr lang="fr-FR" sz="1200">
                <a:latin typeface="Arial" charset="0"/>
              </a:rPr>
              <a:pPr algn="r">
                <a:buClrTx/>
                <a:buFontTx/>
                <a:buNone/>
              </a:pPr>
              <a:t>3</a:t>
            </a:fld>
            <a:endParaRPr lang="fr-FR" sz="1200">
              <a:latin typeface="Arial" charset="0"/>
            </a:endParaRPr>
          </a:p>
        </p:txBody>
      </p:sp>
      <p:sp>
        <p:nvSpPr>
          <p:cNvPr id="1198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98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6AB44C-3D6F-274E-9C25-7AC88E6CD68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AC6FBF-86A6-1945-92FB-44C03669D4F3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A2E19E-7530-CC41-8A56-4C7AC5698BA2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spd="slow" advClick="0" advTm="1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67056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669257-F065-9A45-AA0E-4850C6B20F2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8411825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9" r:id="rId5"/>
  </p:sldLayoutIdLst>
  <p:transition spd="med"/>
  <p:txStyles>
    <p:titleStyle>
      <a:lvl1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201251"/>
            <a:ext cx="849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Les </a:t>
            </a:r>
            <a:r>
              <a:rPr lang="de-DE" sz="1600" dirty="0" err="1">
                <a:solidFill>
                  <a:schemeClr val="bg1"/>
                </a:solidFill>
              </a:rPr>
              <a:t>personnages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subversifs</a:t>
            </a:r>
            <a:r>
              <a:rPr lang="de-DE" sz="1600" dirty="0">
                <a:solidFill>
                  <a:schemeClr val="bg1"/>
                </a:solidFill>
              </a:rPr>
              <a:t> de la </a:t>
            </a:r>
            <a:r>
              <a:rPr lang="de-DE" sz="1600" dirty="0" err="1">
                <a:solidFill>
                  <a:schemeClr val="bg1"/>
                </a:solidFill>
              </a:rPr>
              <a:t>psychiatrie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fr-CH" sz="4400" b="1" dirty="0">
                <a:solidFill>
                  <a:schemeClr val="bg1"/>
                </a:solidFill>
              </a:rPr>
              <a:t>Michel Foucault</a:t>
            </a:r>
          </a:p>
          <a:p>
            <a:pPr algn="ctr"/>
            <a:endParaRPr lang="fr-CH" sz="44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93239" y="2113382"/>
            <a:ext cx="211076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med. 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79" y="2738974"/>
            <a:ext cx="4710979" cy="25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271626" y="3988009"/>
            <a:ext cx="3629102" cy="1256322"/>
          </a:xfrm>
          <a:prstGeom prst="ellipse">
            <a:avLst/>
          </a:prstGeom>
          <a:solidFill>
            <a:srgbClr val="C0504D">
              <a:alpha val="23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 descr="Böse.png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943" y="1501018"/>
            <a:ext cx="1173415" cy="11775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00812" y="2748917"/>
            <a:ext cx="9776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Méchant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31638" y="2748917"/>
            <a:ext cx="4900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Fou</a:t>
            </a:r>
          </a:p>
        </p:txBody>
      </p:sp>
      <p:pic>
        <p:nvPicPr>
          <p:cNvPr id="6" name="Bild 5" descr="verruckten-mann-dancing-funny-ausdruck_1194-3289.jpg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580" y="1501018"/>
            <a:ext cx="1196204" cy="118277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1784274" y="4346948"/>
            <a:ext cx="8107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Justice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66059" y="4346948"/>
            <a:ext cx="12212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Psychiatrie</a:t>
            </a:r>
          </a:p>
        </p:txBody>
      </p:sp>
      <p:cxnSp>
        <p:nvCxnSpPr>
          <p:cNvPr id="10" name="Gerade Verbindung 9"/>
          <p:cNvCxnSpPr>
            <a:stCxn id="6" idx="1"/>
            <a:endCxn id="3" idx="3"/>
          </p:cNvCxnSpPr>
          <p:nvPr/>
        </p:nvCxnSpPr>
        <p:spPr>
          <a:xfrm flipH="1" flipV="1">
            <a:off x="2776358" y="2089814"/>
            <a:ext cx="3502222" cy="2590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4" idx="2"/>
            <a:endCxn id="7" idx="0"/>
          </p:cNvCxnSpPr>
          <p:nvPr/>
        </p:nvCxnSpPr>
        <p:spPr>
          <a:xfrm flipH="1">
            <a:off x="2189650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13"/>
          <p:cNvCxnSpPr>
            <a:stCxn id="5" idx="2"/>
            <a:endCxn id="8" idx="0"/>
          </p:cNvCxnSpPr>
          <p:nvPr/>
        </p:nvCxnSpPr>
        <p:spPr>
          <a:xfrm flipH="1">
            <a:off x="6876682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Oval 15"/>
          <p:cNvSpPr/>
          <p:nvPr/>
        </p:nvSpPr>
        <p:spPr>
          <a:xfrm>
            <a:off x="4226414" y="3988009"/>
            <a:ext cx="3629102" cy="1256322"/>
          </a:xfrm>
          <a:prstGeom prst="ellipse">
            <a:avLst/>
          </a:prstGeom>
          <a:solidFill>
            <a:schemeClr val="accent1">
              <a:lumMod val="60000"/>
              <a:lumOff val="40000"/>
              <a:alpha val="23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-4019468" y="194160"/>
            <a:ext cx="17616660" cy="922874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7F7F7F"/>
                </a:solidFill>
              </a:defRPr>
            </a:lvl1pPr>
          </a:lstStyle>
          <a:p>
            <a:r>
              <a:rPr lang="fr-CH" sz="2400"/>
              <a:t>Copréhension populaire: </a:t>
            </a:r>
          </a:p>
          <a:p>
            <a:r>
              <a:rPr lang="fr-CH" sz="2400"/>
              <a:t>Justice recrute psychiatrie, colonise psychiatrie</a:t>
            </a:r>
          </a:p>
        </p:txBody>
      </p:sp>
    </p:spTree>
    <p:extLst>
      <p:ext uri="{BB962C8B-B14F-4D97-AF65-F5344CB8AC3E}">
        <p14:creationId xmlns:p14="http://schemas.microsoft.com/office/powerpoint/2010/main" val="252976116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271626" y="3988009"/>
            <a:ext cx="7237374" cy="1256322"/>
          </a:xfrm>
          <a:prstGeom prst="ellipse">
            <a:avLst/>
          </a:prstGeom>
          <a:gradFill flip="none" rotWithShape="1">
            <a:gsLst>
              <a:gs pos="0">
                <a:srgbClr val="C0504D">
                  <a:alpha val="23000"/>
                </a:srgbClr>
              </a:gs>
              <a:gs pos="100000">
                <a:srgbClr val="FFFFFF">
                  <a:alpha val="23000"/>
                </a:srgbClr>
              </a:gs>
              <a:gs pos="99000">
                <a:schemeClr val="accent1">
                  <a:alpha val="64000"/>
                </a:schemeClr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 descr="Böse.png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943" y="1501018"/>
            <a:ext cx="1173415" cy="11775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00812" y="2748917"/>
            <a:ext cx="9776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Méchant</a:t>
            </a:r>
            <a:endParaRPr kumimoji="0" lang="de-CH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31638" y="2748917"/>
            <a:ext cx="4900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Fou</a:t>
            </a:r>
            <a:endParaRPr kumimoji="0" lang="de-CH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Bild 5" descr="verruckten-mann-dancing-funny-ausdruck_1194-3289.jpg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580" y="1501018"/>
            <a:ext cx="1196204" cy="118277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1784274" y="4346948"/>
            <a:ext cx="8107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Justice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66059" y="4346948"/>
            <a:ext cx="12212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Psychiatrie</a:t>
            </a:r>
          </a:p>
        </p:txBody>
      </p:sp>
      <p:cxnSp>
        <p:nvCxnSpPr>
          <p:cNvPr id="10" name="Gerade Verbindung 9"/>
          <p:cNvCxnSpPr>
            <a:stCxn id="6" idx="1"/>
            <a:endCxn id="3" idx="3"/>
          </p:cNvCxnSpPr>
          <p:nvPr/>
        </p:nvCxnSpPr>
        <p:spPr>
          <a:xfrm flipH="1" flipV="1">
            <a:off x="2776358" y="2089814"/>
            <a:ext cx="3502222" cy="2590"/>
          </a:xfrm>
          <a:prstGeom prst="line">
            <a:avLst/>
          </a:prstGeom>
          <a:noFill/>
          <a:ln w="25400" cap="flat">
            <a:solidFill>
              <a:srgbClr val="95B3D7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4" idx="2"/>
            <a:endCxn id="7" idx="0"/>
          </p:cNvCxnSpPr>
          <p:nvPr/>
        </p:nvCxnSpPr>
        <p:spPr>
          <a:xfrm flipH="1">
            <a:off x="2189650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13"/>
          <p:cNvCxnSpPr>
            <a:stCxn id="5" idx="2"/>
            <a:endCxn id="8" idx="0"/>
          </p:cNvCxnSpPr>
          <p:nvPr/>
        </p:nvCxnSpPr>
        <p:spPr>
          <a:xfrm flipH="1">
            <a:off x="6876682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feld 16"/>
          <p:cNvSpPr txBox="1"/>
          <p:nvPr/>
        </p:nvSpPr>
        <p:spPr>
          <a:xfrm>
            <a:off x="1271626" y="226528"/>
            <a:ext cx="6472082" cy="4616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7F7F7F"/>
                </a:solidFill>
              </a:defRPr>
            </a:lvl1pPr>
          </a:lstStyle>
          <a:p>
            <a:r>
              <a:rPr lang="fr-FR" dirty="0"/>
              <a:t>Foucault: Justice </a:t>
            </a:r>
            <a:r>
              <a:rPr lang="fr-FR" dirty="0" err="1"/>
              <a:t>genère</a:t>
            </a:r>
            <a:r>
              <a:rPr lang="fr-FR" dirty="0"/>
              <a:t> psychiatrie</a:t>
            </a:r>
          </a:p>
        </p:txBody>
      </p:sp>
    </p:spTree>
    <p:extLst>
      <p:ext uri="{BB962C8B-B14F-4D97-AF65-F5344CB8AC3E}">
        <p14:creationId xmlns:p14="http://schemas.microsoft.com/office/powerpoint/2010/main" val="318938081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816" y="274638"/>
            <a:ext cx="6298369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>
                <a:solidFill>
                  <a:srgbClr val="7F7F7F"/>
                </a:solidFill>
              </a:rPr>
              <a:t>Grande transformation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7589" y="1892089"/>
            <a:ext cx="8229600" cy="10092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indent="-215900" algn="ctr" defTabSz="457200">
              <a:lnSpc>
                <a:spcPct val="120000"/>
              </a:lnSpc>
            </a:pPr>
            <a:r>
              <a:rPr lang="fr-CH" sz="2000" dirty="0">
                <a:latin typeface="Univers Medium" pitchFamily="-84" charset="0"/>
                <a:cs typeface="Arial" pitchFamily="34" charset="0"/>
              </a:rPr>
              <a:t>Ancien </a:t>
            </a:r>
            <a:r>
              <a:rPr lang="fr-CH" sz="2000" b="1" dirty="0">
                <a:latin typeface="Univers Medium" pitchFamily="-84" charset="0"/>
                <a:cs typeface="Arial" pitchFamily="34" charset="0"/>
              </a:rPr>
              <a:t>droit de vie et de mort 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du souverain remplacé par pouvoir de </a:t>
            </a:r>
            <a:r>
              <a:rPr lang="fr-CH" sz="2000" b="1" dirty="0">
                <a:latin typeface="Univers Medium" pitchFamily="-84" charset="0"/>
                <a:cs typeface="Arial" pitchFamily="34" charset="0"/>
              </a:rPr>
              <a:t>gestion des vies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3626810"/>
            <a:ext cx="2216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spcAft>
                <a:spcPts val="600"/>
              </a:spcAft>
              <a:buClr>
                <a:schemeClr val="accent2"/>
              </a:buClr>
            </a:pPr>
            <a:r>
              <a:rPr lang="fr-CH" sz="1400" b="1" dirty="0">
                <a:latin typeface="Univers Medium"/>
                <a:cs typeface="Univers Medium"/>
              </a:rPr>
              <a:t>Avant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Condamnée est propriété du roi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i="1" dirty="0">
                <a:latin typeface="Univers Medium"/>
                <a:cs typeface="Univers Medium"/>
              </a:rPr>
              <a:t>Marquage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Effet du pouvoir royal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956162" y="3627233"/>
            <a:ext cx="2216288" cy="15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spcAft>
                <a:spcPts val="600"/>
              </a:spcAft>
              <a:buClr>
                <a:schemeClr val="accent2"/>
              </a:buClr>
            </a:pPr>
            <a:r>
              <a:rPr lang="fr-CH" sz="1400" b="1" dirty="0">
                <a:latin typeface="Univers Medium"/>
                <a:cs typeface="Univers Medium"/>
              </a:rPr>
              <a:t>Après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Condamnée est propriété de la société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i="1" dirty="0">
                <a:latin typeface="Univers Medium"/>
                <a:cs typeface="Univers Medium"/>
              </a:rPr>
              <a:t>Signe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Appropriation utile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3043872" y="3897690"/>
            <a:ext cx="2786082" cy="970409"/>
            <a:chOff x="3043872" y="3897690"/>
            <a:chExt cx="2786082" cy="970409"/>
          </a:xfrm>
        </p:grpSpPr>
        <p:cxnSp>
          <p:nvCxnSpPr>
            <p:cNvPr id="6" name="Connecteur droit avec flèche 7"/>
            <p:cNvCxnSpPr/>
            <p:nvPr/>
          </p:nvCxnSpPr>
          <p:spPr>
            <a:xfrm>
              <a:off x="3043872" y="4382100"/>
              <a:ext cx="2786082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bgerundetes Rechteck 6"/>
            <p:cNvSpPr/>
            <p:nvPr/>
          </p:nvSpPr>
          <p:spPr>
            <a:xfrm>
              <a:off x="3749702" y="3897690"/>
              <a:ext cx="1368152" cy="970409"/>
            </a:xfrm>
            <a:prstGeom prst="roundRect">
              <a:avLst/>
            </a:prstGeom>
            <a:solidFill>
              <a:srgbClr val="468B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800" dirty="0"/>
                <a:t>époque classique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17196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4" grpId="0" build="p" bldLvl="5"/>
      <p:bldP spid="5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977" y="274638"/>
            <a:ext cx="8394045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>
                <a:solidFill>
                  <a:srgbClr val="7F7F7F"/>
                </a:solidFill>
              </a:rPr>
              <a:t>Mutations de la période classique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3043872" y="4068960"/>
            <a:ext cx="2786082" cy="970409"/>
            <a:chOff x="3043872" y="3897690"/>
            <a:chExt cx="2786082" cy="970409"/>
          </a:xfrm>
        </p:grpSpPr>
        <p:cxnSp>
          <p:nvCxnSpPr>
            <p:cNvPr id="5" name="Connecteur droit avec flèche 7"/>
            <p:cNvCxnSpPr/>
            <p:nvPr/>
          </p:nvCxnSpPr>
          <p:spPr>
            <a:xfrm>
              <a:off x="3043872" y="4382100"/>
              <a:ext cx="2786082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bgerundetes Rechteck 5"/>
            <p:cNvSpPr/>
            <p:nvPr/>
          </p:nvSpPr>
          <p:spPr>
            <a:xfrm>
              <a:off x="3749702" y="3897690"/>
              <a:ext cx="1368152" cy="970409"/>
            </a:xfrm>
            <a:prstGeom prst="roundRect">
              <a:avLst/>
            </a:prstGeom>
            <a:solidFill>
              <a:srgbClr val="468B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800" dirty="0"/>
                <a:t>époque classique</a:t>
              </a: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395536" y="2124744"/>
            <a:ext cx="2304256" cy="2830067"/>
            <a:chOff x="395536" y="2348880"/>
            <a:chExt cx="2304256" cy="2830067"/>
          </a:xfrm>
        </p:grpSpPr>
        <p:sp>
          <p:nvSpPr>
            <p:cNvPr id="3" name="Rechteck 2"/>
            <p:cNvSpPr/>
            <p:nvPr/>
          </p:nvSpPr>
          <p:spPr>
            <a:xfrm>
              <a:off x="395536" y="4379241"/>
              <a:ext cx="2304256" cy="799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CH" sz="1400" dirty="0">
                  <a:latin typeface="Univers Medium" pitchFamily="-84" charset="0"/>
                  <a:cs typeface="Arial" pitchFamily="34" charset="0"/>
                </a:rPr>
                <a:t>Gouvernement = monarchie administrative (analogie : chef de famille) </a:t>
              </a:r>
            </a:p>
          </p:txBody>
        </p:sp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661" y="2348880"/>
              <a:ext cx="2136007" cy="1510308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sp>
        <p:nvSpPr>
          <p:cNvPr id="8" name="Rechteck 7"/>
          <p:cNvSpPr/>
          <p:nvPr/>
        </p:nvSpPr>
        <p:spPr>
          <a:xfrm>
            <a:off x="3078088" y="2132398"/>
            <a:ext cx="3150096" cy="1504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1800"/>
              </a:spcAft>
              <a:buClr>
                <a:srgbClr val="468BB5"/>
              </a:buClr>
              <a:buFont typeface="Wingdings" charset="2"/>
              <a:buChar char="§"/>
            </a:pPr>
            <a:r>
              <a:rPr lang="fr-CH" sz="1400" dirty="0">
                <a:latin typeface="Univers Medium" pitchFamily="-84" charset="0"/>
                <a:cs typeface="Arial" pitchFamily="34" charset="0"/>
              </a:rPr>
              <a:t>18</a:t>
            </a:r>
            <a:r>
              <a:rPr lang="fr-CH" sz="1400" baseline="30000" dirty="0">
                <a:latin typeface="Univers Medium" pitchFamily="-84" charset="0"/>
                <a:cs typeface="Arial" pitchFamily="34" charset="0"/>
              </a:rPr>
              <a:t>ème</a:t>
            </a:r>
            <a:r>
              <a:rPr lang="fr-CH" sz="1400" dirty="0">
                <a:latin typeface="Univers Medium" pitchFamily="-84" charset="0"/>
                <a:cs typeface="Arial" pitchFamily="34" charset="0"/>
              </a:rPr>
              <a:t>: découverte de régularités statistiques démographiques (comme discipline d'Etat) </a:t>
            </a:r>
          </a:p>
          <a:p>
            <a:pPr marL="171450" lvl="1" indent="-171450">
              <a:lnSpc>
                <a:spcPct val="110000"/>
              </a:lnSpc>
              <a:spcAft>
                <a:spcPts val="1800"/>
              </a:spcAft>
              <a:buClr>
                <a:srgbClr val="468BB5"/>
              </a:buClr>
              <a:buFont typeface="Wingdings" charset="2"/>
              <a:buChar char="§"/>
            </a:pPr>
            <a:r>
              <a:rPr lang="fr-CH" sz="1400" dirty="0">
                <a:latin typeface="Univers Medium" pitchFamily="-84" charset="0"/>
                <a:cs typeface="Arial" pitchFamily="34" charset="0"/>
              </a:rPr>
              <a:t>Population = ressources naturelles </a:t>
            </a:r>
            <a:r>
              <a:rPr lang="fr-CH" sz="1400" b="1" dirty="0">
                <a:latin typeface="Univers Medium" pitchFamily="-84" charset="0"/>
                <a:cs typeface="Arial" pitchFamily="34" charset="0"/>
              </a:rPr>
              <a:t>et</a:t>
            </a:r>
            <a:r>
              <a:rPr lang="fr-CH" sz="1400" dirty="0">
                <a:latin typeface="Univers Medium" pitchFamily="-84" charset="0"/>
                <a:cs typeface="Arial" pitchFamily="34" charset="0"/>
              </a:rPr>
              <a:t> forces économiques</a:t>
            </a:r>
            <a:endParaRPr lang="fr-CH" sz="1600" dirty="0"/>
          </a:p>
        </p:txBody>
      </p:sp>
      <p:grpSp>
        <p:nvGrpSpPr>
          <p:cNvPr id="13" name="Gruppierung 12"/>
          <p:cNvGrpSpPr/>
          <p:nvPr/>
        </p:nvGrpSpPr>
        <p:grpSpPr>
          <a:xfrm>
            <a:off x="6156176" y="2124744"/>
            <a:ext cx="2574032" cy="2952328"/>
            <a:chOff x="6156176" y="2348880"/>
            <a:chExt cx="2574032" cy="2952328"/>
          </a:xfrm>
        </p:grpSpPr>
        <p:sp>
          <p:nvSpPr>
            <p:cNvPr id="10" name="Rechteck 9"/>
            <p:cNvSpPr/>
            <p:nvPr/>
          </p:nvSpPr>
          <p:spPr>
            <a:xfrm>
              <a:off x="6156176" y="4264514"/>
              <a:ext cx="2574032" cy="1036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CH" sz="1400" dirty="0">
                  <a:latin typeface="Univers Medium" pitchFamily="-84" charset="0"/>
                  <a:cs typeface="Arial" pitchFamily="34" charset="0"/>
                </a:rPr>
                <a:t>Intérêt des gouvernements: transition d’une logique de sécurité sur le territoire vers de la gestion de la population </a:t>
              </a:r>
            </a:p>
          </p:txBody>
        </p:sp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983" y="2348880"/>
              <a:ext cx="1912419" cy="1510308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616500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3901" y="491692"/>
            <a:ext cx="2750272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altLang="ja-JP" sz="4800" b="1" dirty="0">
                <a:solidFill>
                  <a:srgbClr val="7F7F7F"/>
                </a:solidFill>
              </a:rPr>
              <a:t>Le corps</a:t>
            </a:r>
            <a:endParaRPr lang="fr-CH" sz="4800" b="1" dirty="0">
              <a:solidFill>
                <a:srgbClr val="7F7F7F"/>
              </a:solidFill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738892" y="1779485"/>
            <a:ext cx="3001818" cy="2548624"/>
            <a:chOff x="738892" y="1779485"/>
            <a:chExt cx="3001818" cy="2548624"/>
          </a:xfrm>
        </p:grpSpPr>
        <p:pic>
          <p:nvPicPr>
            <p:cNvPr id="2" name="Bild 1" descr="enhanced-1882-1456775159-1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11795" y="1779485"/>
              <a:ext cx="1856012" cy="1856249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4" name="Rechteck 3"/>
            <p:cNvSpPr/>
            <p:nvPr/>
          </p:nvSpPr>
          <p:spPr>
            <a:xfrm>
              <a:off x="738892" y="3681778"/>
              <a:ext cx="30018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800" dirty="0"/>
                <a:t>Chose, qu’on peut marquer et détruire</a:t>
              </a:r>
              <a:endParaRPr lang="fr-FR" sz="1800" dirty="0"/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5396435" y="1779485"/>
            <a:ext cx="3001818" cy="2314587"/>
            <a:chOff x="5396435" y="1779485"/>
            <a:chExt cx="3001818" cy="2314587"/>
          </a:xfrm>
        </p:grpSpPr>
        <p:pic>
          <p:nvPicPr>
            <p:cNvPr id="3" name="Bild 2" descr="naeherinnen_kambodscha_will_baxter.jpg"/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8285" y="1779485"/>
              <a:ext cx="1858119" cy="1856249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5396435" y="3724740"/>
              <a:ext cx="30018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800" dirty="0"/>
                <a:t>Chose, qu’on peut exploiter</a:t>
              </a:r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9431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1020107" y="863913"/>
            <a:ext cx="3107917" cy="2069783"/>
            <a:chOff x="1020107" y="656103"/>
            <a:chExt cx="3107917" cy="2069783"/>
          </a:xfrm>
        </p:grpSpPr>
        <p:sp>
          <p:nvSpPr>
            <p:cNvPr id="6" name="Textfeld 5"/>
            <p:cNvSpPr txBox="1"/>
            <p:nvPr/>
          </p:nvSpPr>
          <p:spPr>
            <a:xfrm>
              <a:off x="1020107" y="2079557"/>
              <a:ext cx="3107917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Force de la preuve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définit lourdeur de la sanction</a:t>
              </a:r>
            </a:p>
          </p:txBody>
        </p:sp>
        <p:pic>
          <p:nvPicPr>
            <p:cNvPr id="7" name="Bild 6" descr="fingerabdruck.jpg"/>
            <p:cNvPicPr>
              <a:picLocks noChangeAspect="1"/>
            </p:cNvPicPr>
            <p:nvPr/>
          </p:nvPicPr>
          <p:blipFill>
            <a:blip r:embed="rId2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460" y="656103"/>
              <a:ext cx="1219200" cy="12192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grpSp>
        <p:nvGrpSpPr>
          <p:cNvPr id="10" name="Gruppierung 9"/>
          <p:cNvGrpSpPr/>
          <p:nvPr/>
        </p:nvGrpSpPr>
        <p:grpSpPr>
          <a:xfrm>
            <a:off x="5304042" y="770421"/>
            <a:ext cx="3107917" cy="2069783"/>
            <a:chOff x="5304042" y="562611"/>
            <a:chExt cx="3107917" cy="2069783"/>
          </a:xfrm>
        </p:grpSpPr>
        <p:pic>
          <p:nvPicPr>
            <p:cNvPr id="8" name="Bild 7" descr="fool-man-worried-expression_1194-4927.jpg"/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4447" y="562611"/>
              <a:ext cx="1207107" cy="121003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5304042" y="1986065"/>
              <a:ext cx="3107917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Responsabilité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définit lourdeur de la sanction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1474290" y="4126762"/>
            <a:ext cx="21995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DE" sz="1800" i="1" dirty="0" err="1">
                <a:solidFill>
                  <a:srgbClr val="000000"/>
                </a:solidFill>
              </a:rPr>
              <a:t>C‘est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lui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qui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l‘a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fait</a:t>
            </a:r>
            <a:r>
              <a:rPr lang="de-DE" sz="1800" i="1" dirty="0">
                <a:solidFill>
                  <a:srgbClr val="000000"/>
                </a:solidFill>
              </a:rPr>
              <a:t> ?</a:t>
            </a:r>
            <a:endParaRPr lang="fr-FR" sz="1800" i="1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01296" y="3568653"/>
            <a:ext cx="24536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Questions de l’enquête</a:t>
            </a:r>
          </a:p>
        </p:txBody>
      </p:sp>
      <p:sp>
        <p:nvSpPr>
          <p:cNvPr id="4" name="Rechteck 3"/>
          <p:cNvSpPr/>
          <p:nvPr/>
        </p:nvSpPr>
        <p:spPr>
          <a:xfrm>
            <a:off x="4815178" y="4126762"/>
            <a:ext cx="408565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DE" sz="1800" i="1" dirty="0">
                <a:solidFill>
                  <a:srgbClr val="000000"/>
                </a:solidFill>
              </a:rPr>
              <a:t>Comment </a:t>
            </a:r>
            <a:r>
              <a:rPr lang="de-DE" sz="1800" i="1" dirty="0" err="1">
                <a:solidFill>
                  <a:srgbClr val="000000"/>
                </a:solidFill>
              </a:rPr>
              <a:t>peut</a:t>
            </a:r>
            <a:r>
              <a:rPr lang="de-DE" sz="1800" i="1" dirty="0">
                <a:solidFill>
                  <a:srgbClr val="000000"/>
                </a:solidFill>
              </a:rPr>
              <a:t>-on </a:t>
            </a:r>
            <a:r>
              <a:rPr lang="de-DE" sz="1800" i="1" dirty="0" err="1">
                <a:solidFill>
                  <a:srgbClr val="000000"/>
                </a:solidFill>
              </a:rPr>
              <a:t>comprendre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l‘acte</a:t>
            </a:r>
            <a:r>
              <a:rPr lang="de-DE" sz="1800" i="1" dirty="0">
                <a:solidFill>
                  <a:srgbClr val="000000"/>
                </a:solidFill>
              </a:rPr>
              <a:t> ? </a:t>
            </a:r>
          </a:p>
          <a:p>
            <a:pPr algn="ctr" rtl="0" latinLnBrk="1" hangingPunct="0"/>
            <a:r>
              <a:rPr lang="de-DE" sz="1800" i="1" dirty="0" err="1">
                <a:solidFill>
                  <a:srgbClr val="000000"/>
                </a:solidFill>
              </a:rPr>
              <a:t>Quel</a:t>
            </a:r>
            <a:r>
              <a:rPr lang="de-DE" sz="1800" i="1" dirty="0">
                <a:solidFill>
                  <a:srgbClr val="000000"/>
                </a:solidFill>
              </a:rPr>
              <a:t> type de </a:t>
            </a:r>
            <a:r>
              <a:rPr lang="de-DE" sz="1800" i="1" dirty="0" err="1">
                <a:solidFill>
                  <a:srgbClr val="000000"/>
                </a:solidFill>
              </a:rPr>
              <a:t>personne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est-il</a:t>
            </a:r>
            <a:r>
              <a:rPr lang="de-DE" sz="1800" i="1" dirty="0">
                <a:solidFill>
                  <a:srgbClr val="000000"/>
                </a:solidFill>
              </a:rPr>
              <a:t> ?</a:t>
            </a:r>
          </a:p>
          <a:p>
            <a:pPr algn="ctr" rtl="0" latinLnBrk="1" hangingPunct="0"/>
            <a:r>
              <a:rPr lang="de-DE" sz="1800" i="1" dirty="0" err="1">
                <a:solidFill>
                  <a:srgbClr val="000000"/>
                </a:solidFill>
              </a:rPr>
              <a:t>Est-il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dangereux</a:t>
            </a:r>
            <a:r>
              <a:rPr lang="de-DE" sz="1800" i="1" dirty="0">
                <a:solidFill>
                  <a:srgbClr val="00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709752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217" y="274638"/>
            <a:ext cx="2159566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Torture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784616" y="1548805"/>
            <a:ext cx="5734333" cy="35702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Jusqu'au milieu du 18e siècle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Spectaculaire (littéralement) agression sur le corps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Douleur intentionnelle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Marquage du corps </a:t>
            </a:r>
          </a:p>
          <a:p>
            <a:pPr marL="285750" lvl="1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Personne « </a:t>
            </a:r>
            <a:r>
              <a:rPr lang="fr-CH" sz="1800" dirty="0" err="1"/>
              <a:t>marquable</a:t>
            </a:r>
            <a:r>
              <a:rPr lang="fr-CH" sz="1800" dirty="0"/>
              <a:t> »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Représentation spectaculaire du pouvoir personnel du souverain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2826"/>
            <a:ext cx="2564989" cy="20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38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866" y="274638"/>
            <a:ext cx="7312268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>
                <a:solidFill>
                  <a:srgbClr val="7F7F7F"/>
                </a:solidFill>
              </a:rPr>
              <a:t>Le spectacle de l'échafaud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303510" y="2046890"/>
            <a:ext cx="6175896" cy="25545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Exécution = restauration </a:t>
            </a:r>
            <a:r>
              <a:rPr lang="fr-CH" sz="2000" dirty="0" err="1"/>
              <a:t>socio-politique</a:t>
            </a:r>
            <a:r>
              <a:rPr lang="fr-CH" sz="2000" dirty="0"/>
              <a:t> du souverain blessés (réactivation de son pouvoir)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Spectacle hors de proportion de manière à donner l'impression de déséquilibre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Importance de réagir violemment pour souligner que l’état est toujours au pouvoir</a:t>
            </a:r>
          </a:p>
        </p:txBody>
      </p:sp>
      <p:pic>
        <p:nvPicPr>
          <p:cNvPr id="212994" name="Picture 2" descr="http://www.executedtoday.com/images/Cartouche_execu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021557" cy="153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825193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985669" y="274638"/>
            <a:ext cx="3172663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Biopouvoir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847655"/>
            <a:ext cx="8229600" cy="1877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400" dirty="0"/>
              <a:t>= Internalisation concepts scientifiques de santé et normalité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400" dirty="0"/>
              <a:t>Administré par groupes professionnels sur la base de leur savoir scientifique prétendu (biopolitique) </a:t>
            </a:r>
          </a:p>
        </p:txBody>
      </p:sp>
    </p:spTree>
    <p:extLst>
      <p:ext uri="{BB962C8B-B14F-4D97-AF65-F5344CB8AC3E}">
        <p14:creationId xmlns:p14="http://schemas.microsoft.com/office/powerpoint/2010/main" val="39675552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511180" y="274638"/>
            <a:ext cx="4121641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Pouvoir/savoir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2071793"/>
            <a:ext cx="8229600" cy="25545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Développement surveillance bureaucratique de la population un trait dominant des sociétés modernes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Développement groupes professionnels qui</a:t>
            </a:r>
          </a:p>
          <a:p>
            <a:pPr marL="534988" lvl="2" indent="-174625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Revendiquent comprendre les êtres humains (savoir) </a:t>
            </a:r>
          </a:p>
          <a:p>
            <a:pPr marL="534988" lvl="2" indent="-174625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Prescrivent les bons comportements (pouvoir)</a:t>
            </a:r>
          </a:p>
        </p:txBody>
      </p:sp>
    </p:spTree>
    <p:extLst>
      <p:ext uri="{BB962C8B-B14F-4D97-AF65-F5344CB8AC3E}">
        <p14:creationId xmlns:p14="http://schemas.microsoft.com/office/powerpoint/2010/main" val="403949967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5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4760CCA-AB2E-FE4E-A686-1C0C84F02694}" type="slidenum">
              <a:rPr lang="fr-FR" sz="1200">
                <a:solidFill>
                  <a:srgbClr val="898989"/>
                </a:solidFill>
              </a:rPr>
              <a:pPr/>
              <a:t>2</a:t>
            </a:fld>
            <a:endParaRPr lang="fr-FR" sz="1200">
              <a:solidFill>
                <a:srgbClr val="898989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4782"/>
            <a:ext cx="3128430" cy="3694087"/>
          </a:xfrm>
          <a:prstGeom prst="rect">
            <a:avLst/>
          </a:prstGeom>
        </p:spPr>
      </p:pic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2674938" y="2320967"/>
            <a:ext cx="6011862" cy="1908215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800" dirty="0"/>
              <a:t>Toute relation de pouvoir a pour corrélat la constitution d’un champ de savoir, qui</a:t>
            </a:r>
            <a:r>
              <a:rPr lang="tr-TR" sz="1800" dirty="0"/>
              <a:t> </a:t>
            </a:r>
            <a:r>
              <a:rPr lang="fr-FR" sz="1800" dirty="0"/>
              <a:t>suppose et permet cette relation de</a:t>
            </a:r>
            <a:r>
              <a:rPr lang="tr-TR" sz="1800" dirty="0"/>
              <a:t> </a:t>
            </a:r>
            <a:r>
              <a:rPr lang="fr-FR" sz="1800" dirty="0"/>
              <a:t>pouvoir 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800" dirty="0"/>
              <a:t>La société disciplinaire a donné naissance aux sciences sociales (psychologie, psychiatrie, criminologie)</a:t>
            </a:r>
          </a:p>
        </p:txBody>
      </p:sp>
    </p:spTree>
    <p:extLst>
      <p:ext uri="{BB962C8B-B14F-4D97-AF65-F5344CB8AC3E}">
        <p14:creationId xmlns:p14="http://schemas.microsoft.com/office/powerpoint/2010/main" val="238357740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</p:spPr>
        <p:txBody>
          <a:bodyPr/>
          <a:lstStyle/>
          <a:p>
            <a:pPr algn="ctr"/>
            <a:r>
              <a:rPr lang="fr-FR" b="1" noProof="0" dirty="0">
                <a:solidFill>
                  <a:srgbClr val="7F7F7F"/>
                </a:solidFill>
              </a:rPr>
              <a:t>Concept de la folie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54175" y="4842994"/>
            <a:ext cx="12599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1800" dirty="0">
                <a:solidFill>
                  <a:srgbClr val="000000"/>
                </a:solidFill>
              </a:rPr>
              <a:t>Convaincre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01449" y="4810729"/>
            <a:ext cx="223429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1800" dirty="0">
                <a:solidFill>
                  <a:srgbClr val="000000"/>
                </a:solidFill>
              </a:rPr>
              <a:t>Normaliser, corriger,</a:t>
            </a:r>
          </a:p>
          <a:p>
            <a:pPr algn="ctr" rtl="0" latinLnBrk="1" hangingPunct="0"/>
            <a:r>
              <a:rPr lang="fr-FR" sz="1800" dirty="0">
                <a:solidFill>
                  <a:srgbClr val="000000"/>
                </a:solidFill>
              </a:rPr>
              <a:t>traiter, réintégrer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1335056" y="1607296"/>
            <a:ext cx="2188207" cy="2823567"/>
            <a:chOff x="1335056" y="1607296"/>
            <a:chExt cx="2188207" cy="2823567"/>
          </a:xfrm>
        </p:grpSpPr>
        <p:sp>
          <p:nvSpPr>
            <p:cNvPr id="5" name="Textfeld 4"/>
            <p:cNvSpPr txBox="1"/>
            <p:nvPr/>
          </p:nvSpPr>
          <p:spPr>
            <a:xfrm>
              <a:off x="1335056" y="1607296"/>
              <a:ext cx="2188207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Déraison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rgbClr val="000000"/>
                  </a:solidFill>
                </a:rPr>
                <a:t>(trouble de l’entendement)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3" name="Bild 2" descr="rational-1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0148" y="2660768"/>
              <a:ext cx="1538016" cy="1770095"/>
            </a:xfrm>
            <a:prstGeom prst="rect">
              <a:avLst/>
            </a:prstGeom>
          </p:spPr>
        </p:pic>
      </p:grpSp>
      <p:grpSp>
        <p:nvGrpSpPr>
          <p:cNvPr id="4" name="Gruppierung 3"/>
          <p:cNvGrpSpPr/>
          <p:nvPr/>
        </p:nvGrpSpPr>
        <p:grpSpPr>
          <a:xfrm>
            <a:off x="5330141" y="1653461"/>
            <a:ext cx="2576910" cy="2777402"/>
            <a:chOff x="5330141" y="1653461"/>
            <a:chExt cx="2576910" cy="2777402"/>
          </a:xfrm>
        </p:grpSpPr>
        <p:sp>
          <p:nvSpPr>
            <p:cNvPr id="7" name="Textfeld 6"/>
            <p:cNvSpPr txBox="1"/>
            <p:nvPr/>
          </p:nvSpPr>
          <p:spPr>
            <a:xfrm>
              <a:off x="5330141" y="1653461"/>
              <a:ext cx="2576910" cy="800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Pulsions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(l’inconscient, le non-volontaire </a:t>
              </a:r>
            </a:p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la volonté incontrôlable)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11" name="Bild 10" descr="rational-1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0668" y="2660768"/>
              <a:ext cx="1555857" cy="177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70093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</p:spPr>
        <p:txBody>
          <a:bodyPr/>
          <a:lstStyle/>
          <a:p>
            <a:pPr algn="ctr"/>
            <a:r>
              <a:rPr lang="fr-FR" b="1">
                <a:solidFill>
                  <a:srgbClr val="7F7F7F"/>
                </a:solidFill>
              </a:rPr>
              <a:t>Monstre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25354" y="1417134"/>
            <a:ext cx="12727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1800">
                <a:solidFill>
                  <a:srgbClr val="000000"/>
                </a:solidFill>
              </a:rPr>
              <a:t>Moyen-Age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13215" y="1417134"/>
            <a:ext cx="7981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18ème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76286" y="1431928"/>
            <a:ext cx="11187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Modernité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805004" y="1912913"/>
            <a:ext cx="2174468" cy="2220722"/>
            <a:chOff x="805004" y="1912913"/>
            <a:chExt cx="2174468" cy="2220722"/>
          </a:xfrm>
        </p:grpSpPr>
        <p:pic>
          <p:nvPicPr>
            <p:cNvPr id="4" name="Bild 3" descr="84015cf6d45184397f7d013358a1a774--fantasy-monster-vintage-printable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543" y="1912913"/>
              <a:ext cx="1868376" cy="187053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Rechteck 10"/>
            <p:cNvSpPr/>
            <p:nvPr/>
          </p:nvSpPr>
          <p:spPr>
            <a:xfrm>
              <a:off x="805004" y="3825858"/>
              <a:ext cx="21744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/>
                <a:t>L'être mi-homme mi-bête 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1465227" y="4403059"/>
            <a:ext cx="993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Baptiser ?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3761969" y="1912913"/>
            <a:ext cx="1900620" cy="2239690"/>
            <a:chOff x="3761969" y="1912913"/>
            <a:chExt cx="1900620" cy="2239690"/>
          </a:xfrm>
        </p:grpSpPr>
        <p:pic>
          <p:nvPicPr>
            <p:cNvPr id="5" name="Bild 4" descr="submission_2_cci25042013_00004_1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1969" y="1912913"/>
              <a:ext cx="1900620" cy="187053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4" name="Rechteck 13"/>
            <p:cNvSpPr/>
            <p:nvPr/>
          </p:nvSpPr>
          <p:spPr>
            <a:xfrm>
              <a:off x="4026197" y="3844826"/>
              <a:ext cx="13721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Hermaphrodite</a:t>
              </a:r>
            </a:p>
          </p:txBody>
        </p:sp>
      </p:grpSp>
      <p:sp>
        <p:nvSpPr>
          <p:cNvPr id="15" name="Rechteck 14"/>
          <p:cNvSpPr/>
          <p:nvPr/>
        </p:nvSpPr>
        <p:spPr>
          <a:xfrm>
            <a:off x="3330736" y="4403059"/>
            <a:ext cx="27630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Demande d’un discours savant (médical) sur la sexualité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Quels habits ?</a:t>
            </a:r>
          </a:p>
          <a:p>
            <a:pPr algn="ctr"/>
            <a:r>
              <a:rPr lang="fr-FR" sz="1400" dirty="0"/>
              <a:t>Mariage avec qui ?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6503837" y="1912913"/>
            <a:ext cx="1863688" cy="2238201"/>
            <a:chOff x="6503837" y="1912913"/>
            <a:chExt cx="1863688" cy="2238201"/>
          </a:xfrm>
        </p:grpSpPr>
        <p:pic>
          <p:nvPicPr>
            <p:cNvPr id="7" name="Bild 6" descr="hqdefault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3837" y="1912913"/>
              <a:ext cx="1863688" cy="187053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6" name="Rechteck 15"/>
            <p:cNvSpPr/>
            <p:nvPr/>
          </p:nvSpPr>
          <p:spPr>
            <a:xfrm>
              <a:off x="6769675" y="3843337"/>
              <a:ext cx="13320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Monstre moral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6054138" y="4427565"/>
            <a:ext cx="27630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Demande d’un discours savant (médical) sur les pulsions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Condamner ?</a:t>
            </a:r>
          </a:p>
          <a:p>
            <a:pPr algn="ctr"/>
            <a:r>
              <a:rPr lang="fr-FR" sz="1400" dirty="0"/>
              <a:t>Traiter/corriger ?</a:t>
            </a:r>
          </a:p>
        </p:txBody>
      </p:sp>
    </p:spTree>
    <p:extLst>
      <p:ext uri="{BB962C8B-B14F-4D97-AF65-F5344CB8AC3E}">
        <p14:creationId xmlns:p14="http://schemas.microsoft.com/office/powerpoint/2010/main" val="308210622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 build="p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510451" y="274638"/>
            <a:ext cx="2123097" cy="58477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 dirty="0">
                <a:solidFill>
                  <a:srgbClr val="7F7F7F"/>
                </a:solidFill>
              </a:rPr>
              <a:t>Discipline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520051"/>
            <a:ext cx="8229600" cy="37856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Amène les sujets à se comporter d'une façon particulière</a:t>
            </a:r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via punition, menace de sanctions, surveillance, ou récompense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Discipline moderne </a:t>
            </a:r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Pouvoir omniprésent, pas besoin d’être exercé visiblement</a:t>
            </a:r>
          </a:p>
          <a:p>
            <a:pPr marL="534988" lvl="2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Prisons, écoles, hôpitaux, casernes, usines </a:t>
            </a:r>
          </a:p>
          <a:p>
            <a:pPr marL="534988" lvl="3" indent="-174625">
              <a:spcAft>
                <a:spcPts val="600"/>
              </a:spcAft>
              <a:buClr>
                <a:srgbClr val="C566AB"/>
              </a:buClr>
              <a:buFont typeface="Arial"/>
              <a:buChar char="•"/>
            </a:pPr>
            <a:r>
              <a:rPr lang="fr-CH" sz="1600" dirty="0"/>
              <a:t>institutions qui reposent sur des formes identiques de discipline</a:t>
            </a:r>
          </a:p>
          <a:p>
            <a:pPr marL="534988" lvl="3" indent="-174625">
              <a:spcAft>
                <a:spcPts val="600"/>
              </a:spcAft>
              <a:buClr>
                <a:srgbClr val="C566AB"/>
              </a:buClr>
              <a:buFont typeface="Arial"/>
              <a:buChar char="•"/>
            </a:pPr>
            <a:r>
              <a:rPr lang="fr-CH" sz="1600" dirty="0"/>
              <a:t>Créent des individus qui agissent en collaboration pour la productivité économique maximale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Punition moderne discipline les individus en travaillant sur leurs âmes</a:t>
            </a:r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Ne prévient pas des actes particuliers, mais créent une sorte de personne désirée</a:t>
            </a:r>
          </a:p>
        </p:txBody>
      </p:sp>
    </p:spTree>
    <p:extLst>
      <p:ext uri="{BB962C8B-B14F-4D97-AF65-F5344CB8AC3E}">
        <p14:creationId xmlns:p14="http://schemas.microsoft.com/office/powerpoint/2010/main" val="57176420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6286" y="274638"/>
            <a:ext cx="8131427" cy="138499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800" b="1" dirty="0">
                <a:solidFill>
                  <a:srgbClr val="7F7F7F"/>
                </a:solidFill>
              </a:rPr>
              <a:t>Deux principes d'organisation </a:t>
            </a:r>
            <a:br>
              <a:rPr lang="fr-CH" sz="2800" b="1" dirty="0">
                <a:solidFill>
                  <a:srgbClr val="7F7F7F"/>
                </a:solidFill>
              </a:rPr>
            </a:br>
            <a:r>
              <a:rPr lang="fr-CH" sz="2800" b="1" dirty="0">
                <a:solidFill>
                  <a:srgbClr val="7F7F7F"/>
                </a:solidFill>
              </a:rPr>
              <a:t>de la discipline moderne et de l'auto-discipline </a:t>
            </a:r>
            <a:br>
              <a:rPr lang="fr-CH" sz="2800" b="1" dirty="0">
                <a:solidFill>
                  <a:srgbClr val="7F7F7F"/>
                </a:solidFill>
              </a:rPr>
            </a:br>
            <a:endParaRPr lang="fr-CH" sz="2800" b="1" dirty="0">
              <a:solidFill>
                <a:srgbClr val="7F7F7F"/>
              </a:solidFill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988811" y="2752671"/>
            <a:ext cx="2900546" cy="2507307"/>
            <a:chOff x="988811" y="2752671"/>
            <a:chExt cx="2900546" cy="2507307"/>
          </a:xfrm>
        </p:grpSpPr>
        <p:sp>
          <p:nvSpPr>
            <p:cNvPr id="2" name="Textfeld 1"/>
            <p:cNvSpPr txBox="1"/>
            <p:nvPr/>
          </p:nvSpPr>
          <p:spPr>
            <a:xfrm>
              <a:off x="1924915" y="4859868"/>
              <a:ext cx="1353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b="1" dirty="0"/>
                <a:t>Le regard</a:t>
              </a:r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11" y="2752671"/>
              <a:ext cx="2900546" cy="1682316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6029371" y="2293462"/>
            <a:ext cx="1909146" cy="2947551"/>
            <a:chOff x="6029371" y="2293462"/>
            <a:chExt cx="1909146" cy="2947551"/>
          </a:xfrm>
        </p:grpSpPr>
        <p:sp>
          <p:nvSpPr>
            <p:cNvPr id="5" name="Textfeld 4"/>
            <p:cNvSpPr txBox="1"/>
            <p:nvPr/>
          </p:nvSpPr>
          <p:spPr>
            <a:xfrm>
              <a:off x="6029371" y="4840903"/>
              <a:ext cx="1909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b="1" dirty="0"/>
                <a:t>La conféssion</a:t>
              </a:r>
            </a:p>
          </p:txBody>
        </p: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8454" y="2293462"/>
              <a:ext cx="1710981" cy="240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0827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376628" y="274638"/>
            <a:ext cx="4390745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Le panoptique</a:t>
            </a:r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1842808" y="1760491"/>
            <a:ext cx="6843992" cy="323165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Modèle de prison idéal 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Mirador central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Gardes peuvent voir, mais pas être vus par détenus</a:t>
            </a:r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➛ Chez détenus: sentiment d'être observé (</a:t>
            </a:r>
            <a:r>
              <a:rPr lang="fr-FR" sz="1800" dirty="0"/>
              <a:t>Façonnage de la perception)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800" dirty="0"/>
              <a:t>Le regard en absence d’un sujet qui regarde</a:t>
            </a:r>
            <a:endParaRPr lang="fr-CH" sz="1800" dirty="0"/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➛ Comportement autorégulé </a:t>
            </a:r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endParaRPr lang="fr-CH" sz="18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08718"/>
            <a:ext cx="1712750" cy="23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778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245571" y="346075"/>
            <a:ext cx="8633363" cy="692150"/>
          </a:xfrm>
        </p:spPr>
        <p:txBody>
          <a:bodyPr/>
          <a:lstStyle/>
          <a:p>
            <a:pPr algn="ctr"/>
            <a:r>
              <a:rPr lang="tr-TR" sz="4400" b="1">
                <a:solidFill>
                  <a:srgbClr val="7F7F7F"/>
                </a:solidFill>
              </a:rPr>
              <a:t>Microphysique du pouvoir</a:t>
            </a:r>
            <a:endParaRPr lang="fr-FR" sz="4400" b="1">
              <a:solidFill>
                <a:srgbClr val="7F7F7F"/>
              </a:solidFill>
            </a:endParaRP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>
          <a:xfrm>
            <a:off x="2579369" y="1668663"/>
            <a:ext cx="5911031" cy="35702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600" dirty="0"/>
              <a:t>Répartir les individus dans l’espace selon un principe de clôture</a:t>
            </a:r>
          </a:p>
          <a:p>
            <a:pPr marL="536575" indent="-182563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600" dirty="0"/>
              <a:t>« le moment du grand renfermement »</a:t>
            </a:r>
          </a:p>
          <a:p>
            <a:pPr marL="536575" indent="-182563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600" dirty="0"/>
              <a:t>assigner les masses mouvantes (vagabonds, militaires, ouvriers ou élèves) dans des endroits cernés </a:t>
            </a:r>
          </a:p>
          <a:p>
            <a:pPr marL="536575" indent="-182563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600" dirty="0"/>
              <a:t>Attribuer à chaque individu sa place et son rang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600" dirty="0"/>
              <a:t>Contrôler l’activité par la mise en place d’emplois du temps qui rationalisent l’action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FR" sz="1600" dirty="0"/>
              <a:t>Pédagogie du mouvement, notation et le classement des individus,➛ société disciplinaire individualise la masse anonyme</a:t>
            </a:r>
          </a:p>
        </p:txBody>
      </p:sp>
      <p:sp>
        <p:nvSpPr>
          <p:cNvPr id="20485" name="5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E8F6F8F-A950-8B42-B265-383090D51EAF}" type="slidenum">
              <a:rPr lang="fr-FR" sz="1200">
                <a:solidFill>
                  <a:srgbClr val="898989"/>
                </a:solidFill>
              </a:rPr>
              <a:pPr/>
              <a:t>25</a:t>
            </a:fld>
            <a:endParaRPr lang="fr-FR" sz="1200">
              <a:solidFill>
                <a:srgbClr val="898989"/>
              </a:solidFill>
            </a:endParaRPr>
          </a:p>
        </p:txBody>
      </p:sp>
      <p:pic>
        <p:nvPicPr>
          <p:cNvPr id="3" name="Bild 2" descr="foucault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2447"/>
            <a:ext cx="2409395" cy="32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664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noProof="0" dirty="0">
                <a:solidFill>
                  <a:srgbClr val="7F7F7F"/>
                </a:solidFill>
              </a:rPr>
              <a:t>Donc </a:t>
            </a:r>
            <a:r>
              <a:rPr lang="mr-IN" sz="4400" b="1" noProof="0" dirty="0">
                <a:solidFill>
                  <a:srgbClr val="7F7F7F"/>
                </a:solidFill>
              </a:rPr>
              <a:t>…</a:t>
            </a:r>
            <a:endParaRPr lang="fr-FR" sz="4400" b="1" noProof="0" dirty="0">
              <a:solidFill>
                <a:srgbClr val="7F7F7F"/>
              </a:solidFill>
            </a:endParaRPr>
          </a:p>
        </p:txBody>
      </p:sp>
      <p:pic>
        <p:nvPicPr>
          <p:cNvPr id="5" name="Bild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5631"/>
            <a:ext cx="3067784" cy="2219495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3415637" y="2688314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3600"/>
              </a:spcAft>
              <a:buClr>
                <a:srgbClr val="FF6FCF"/>
              </a:buClr>
            </a:pPr>
            <a:r>
              <a:rPr lang="fr-FR" dirty="0"/>
              <a:t>Le dispositif </a:t>
            </a:r>
            <a:r>
              <a:rPr lang="fr-FR" i="1" dirty="0"/>
              <a:t>psychiatrie</a:t>
            </a:r>
            <a:r>
              <a:rPr lang="fr-FR" dirty="0"/>
              <a:t> un « excès » de la justice pénale</a:t>
            </a:r>
          </a:p>
        </p:txBody>
      </p:sp>
    </p:spTree>
    <p:extLst>
      <p:ext uri="{BB962C8B-B14F-4D97-AF65-F5344CB8AC3E}">
        <p14:creationId xmlns:p14="http://schemas.microsoft.com/office/powerpoint/2010/main" val="63477704"/>
      </p:ext>
    </p:extLst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5812"/>
            <a:ext cx="2345696" cy="312759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39650" y="5560358"/>
            <a:ext cx="12511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00" dirty="0">
                <a:solidFill>
                  <a:srgbClr val="000000"/>
                </a:solidFill>
                <a:latin typeface="Tahoma" charset="0"/>
              </a:rPr>
              <a:t>Dits et écrits, n°83</a:t>
            </a:r>
            <a:endParaRPr lang="fr-FR" sz="1000" dirty="0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94834" y="2007780"/>
            <a:ext cx="6843111" cy="21236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C566AB"/>
              </a:buClr>
              <a:buFont typeface="Arial"/>
              <a:buChar char="•"/>
              <a:defRPr sz="1600">
                <a:solidFill>
                  <a:srgbClr val="404040"/>
                </a:solidFill>
              </a:defRPr>
            </a:lvl1pPr>
            <a:lvl2pPr marL="534988" lvl="1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C566AB"/>
              </a:buClr>
              <a:buFont typeface="Arial"/>
              <a:buChar char="•"/>
              <a:defRPr sz="1600">
                <a:solidFill>
                  <a:srgbClr val="404040"/>
                </a:solidFill>
              </a:defRPr>
            </a:lvl2pPr>
            <a:lvl3pPr marL="534988" lvl="2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C566AB"/>
              </a:buClr>
              <a:buFont typeface="Arial"/>
              <a:buChar char="•"/>
              <a:defRPr sz="1600">
                <a:solidFill>
                  <a:srgbClr val="404040"/>
                </a:solidFill>
              </a:defRPr>
            </a:lvl3pPr>
            <a:lvl4pPr marL="534988" lvl="3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C566AB"/>
              </a:buClr>
              <a:buFont typeface="Arial"/>
              <a:buChar char="•"/>
              <a:defRPr sz="1600">
                <a:solidFill>
                  <a:srgbClr val="404040"/>
                </a:solidFill>
              </a:defRPr>
            </a:lvl4pPr>
            <a:lvl5pPr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endParaRPr lang="fr-BE" sz="2800" dirty="0"/>
          </a:p>
          <a:p>
            <a:pPr marL="0" indent="0">
              <a:buNone/>
            </a:pPr>
            <a:r>
              <a:rPr lang="fr-BE" sz="2800" dirty="0"/>
              <a:t>Une culture se définit par ce qu’elle institue, mais aussi par ce qu’elle exclut</a:t>
            </a:r>
          </a:p>
          <a:p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4423860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 flipV="1">
            <a:off x="762000" y="0"/>
            <a:ext cx="1" cy="83820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855662" y="431097"/>
            <a:ext cx="7937501" cy="7540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r>
              <a:rPr lang="fr-CH" sz="3600" b="1" dirty="0">
                <a:solidFill>
                  <a:srgbClr val="7F7F7F"/>
                </a:solidFill>
              </a:rPr>
              <a:t>Michel Foucault</a:t>
            </a:r>
            <a:endParaRPr sz="3600" b="1" dirty="0">
              <a:solidFill>
                <a:srgbClr val="7F7F7F"/>
              </a:solidFill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2539806" y="1460876"/>
            <a:ext cx="6139057" cy="379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Autofit/>
          </a:bodyPr>
          <a:lstStyle/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404040"/>
                </a:solidFill>
              </a:rPr>
              <a:t>*15.10.1926 Poitiers - ♰ 25.6.1984 Paris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404040"/>
                </a:solidFill>
              </a:rPr>
              <a:t>Père chirurgien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1970 - 1984, Collège de France : “Histoire des systèmes de pensée”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Le philologue le plus cité</a:t>
            </a:r>
          </a:p>
          <a:p>
            <a:pPr marL="201168" indent="-201168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2 tentamen, psychotherapie</a:t>
            </a:r>
          </a:p>
          <a:p>
            <a:pPr marL="890588" lvl="1" indent="-165100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 ➛ études de psychologue + philosophie</a:t>
            </a:r>
          </a:p>
          <a:p>
            <a:pPr marL="182563" indent="-182563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Essaie le LSD en 1975 : « meilleure expérience de ma vie »</a:t>
            </a:r>
          </a:p>
        </p:txBody>
      </p:sp>
      <p:pic>
        <p:nvPicPr>
          <p:cNvPr id="2" name="Bild 1" descr="foucaulta27.jpg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1070"/>
            <a:ext cx="2348138" cy="34232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0508546"/>
      </p:ext>
    </p:extLst>
  </p:cSld>
  <p:clrMapOvr>
    <a:masterClrMapping/>
  </p:clrMapOvr>
  <p:transition spd="slow">
    <p:pull dir="l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3603"/>
          </a:xfrm>
        </p:spPr>
        <p:txBody>
          <a:bodyPr/>
          <a:lstStyle/>
          <a:p>
            <a:pPr algn="ctr"/>
            <a:r>
              <a:rPr lang="fr-FR" b="1">
                <a:solidFill>
                  <a:srgbClr val="7F7F7F"/>
                </a:solidFill>
              </a:rPr>
              <a:t>Formation / Carrière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6" y="1185976"/>
            <a:ext cx="3171929" cy="4187525"/>
          </a:xfrm>
          <a:prstGeom prst="rect">
            <a:avLst/>
          </a:prstGeom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9158" y="1516605"/>
            <a:ext cx="6133616" cy="3526267"/>
          </a:xfr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wrap="square" lIns="0" tIns="0" rIns="0" bIns="0">
            <a:noAutofit/>
          </a:bodyPr>
          <a:lstStyle/>
          <a:p>
            <a:pPr marL="358775" indent="-174625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FR" sz="1800" dirty="0"/>
              <a:t>École Normale Supérieure - psychologie et philosophie</a:t>
            </a:r>
          </a:p>
          <a:p>
            <a:pPr marL="358775" indent="-174625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FR" sz="1800" dirty="0"/>
              <a:t>Membre du parti communiste français 1950-1953</a:t>
            </a:r>
          </a:p>
          <a:p>
            <a:pPr marL="358775" indent="-174625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FR" sz="1800" dirty="0"/>
              <a:t>Enseigne psychologie Université Lille 1953-1954</a:t>
            </a:r>
          </a:p>
          <a:p>
            <a:pPr marL="358775" indent="-174625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FR" sz="1800" dirty="0"/>
              <a:t>Délégué culturel Université Uppsala 1954-1958</a:t>
            </a:r>
          </a:p>
          <a:p>
            <a:pPr marL="358775" indent="-174625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FR" sz="1800" dirty="0"/>
              <a:t>Enseignements Universités de Varsovie, Hambourg, Tunis</a:t>
            </a:r>
          </a:p>
          <a:p>
            <a:pPr marL="358775" indent="-174625" defTabSz="402336">
              <a:lnSpc>
                <a:spcPct val="140000"/>
              </a:lnSpc>
              <a:buClr>
                <a:srgbClr val="F169D2"/>
              </a:buClr>
              <a:buSzPct val="100000"/>
              <a:buChar char="•"/>
            </a:pPr>
            <a:r>
              <a:rPr lang="fr-FR" sz="1800" dirty="0"/>
              <a:t>Election Collège de France 1970 - Professeur Histoire des Systèmes de pensée</a:t>
            </a:r>
          </a:p>
        </p:txBody>
      </p:sp>
    </p:spTree>
    <p:extLst>
      <p:ext uri="{BB962C8B-B14F-4D97-AF65-F5344CB8AC3E}">
        <p14:creationId xmlns:p14="http://schemas.microsoft.com/office/powerpoint/2010/main" val="80196682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3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612900"/>
            <a:ext cx="8559800" cy="36322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01849" y="995147"/>
            <a:ext cx="3544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1954</a:t>
            </a:r>
            <a:r>
              <a:rPr kumimoji="0" lang="fr-F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Kreuzlingen - </a:t>
            </a:r>
            <a:r>
              <a:rPr kumimoji="0" lang="fr-FR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Münsterlingen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677370"/>
      </p:ext>
    </p:extLst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53" y="274638"/>
            <a:ext cx="2762295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Dispositif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4"/>
            <a:ext cx="8229600" cy="329666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CH" sz="2000" dirty="0"/>
              <a:t>« Un ensemble résolument hétérogène, comportant des discours, des institutions, des aménagements architecturaux, des décisions réglementaires, des lois, des mesures administratives, des énoncés scientifiques, des propositions philosophiques, morales, philanthropiques, bref : du dit, aussi bien que du non-dit. Le dispositif lui-même, c’est le réseau qu’on peut établir entre ces éléments. » </a:t>
            </a:r>
          </a:p>
        </p:txBody>
      </p:sp>
    </p:spTree>
    <p:extLst>
      <p:ext uri="{BB962C8B-B14F-4D97-AF65-F5344CB8AC3E}">
        <p14:creationId xmlns:p14="http://schemas.microsoft.com/office/powerpoint/2010/main" val="8894043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3162600" y="274638"/>
            <a:ext cx="2818801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Discours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idx="1"/>
          </p:nvPr>
        </p:nvSpPr>
        <p:spPr>
          <a:xfrm>
            <a:off x="468745" y="1367700"/>
            <a:ext cx="8229600" cy="40164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FF6FCF"/>
              </a:buClr>
              <a:buChar char="•"/>
            </a:pPr>
            <a:r>
              <a:rPr lang="fr-CH" sz="2000" dirty="0"/>
              <a:t>Catégories de savoirs qui forment notre conscience</a:t>
            </a:r>
          </a:p>
          <a:p>
            <a:pPr marL="285750" indent="-285750">
              <a:spcAft>
                <a:spcPts val="1800"/>
              </a:spcAft>
              <a:buClr>
                <a:srgbClr val="FF6FCF"/>
              </a:buClr>
              <a:buChar char="•"/>
            </a:pPr>
            <a:r>
              <a:rPr lang="fr-CH" sz="2000" dirty="0"/>
              <a:t>Ce qu’on peut savoir</a:t>
            </a:r>
          </a:p>
          <a:p>
            <a:pPr marL="534988" lvl="1" indent="-174625">
              <a:buClr>
                <a:srgbClr val="FF6FCF"/>
              </a:buClr>
              <a:buFont typeface="Arial"/>
              <a:buChar char="•"/>
            </a:pPr>
            <a:r>
              <a:rPr lang="fr-CH" sz="2000" dirty="0"/>
              <a:t>Prescrit les limites du dicible et du faisable</a:t>
            </a:r>
          </a:p>
          <a:p>
            <a:pPr marL="534988" lvl="1" indent="-174625">
              <a:buClr>
                <a:srgbClr val="FF6FCF"/>
              </a:buClr>
              <a:buFont typeface="Arial"/>
              <a:buChar char="•"/>
            </a:pPr>
            <a:r>
              <a:rPr lang="fr-CH" sz="2000" dirty="0"/>
              <a:t>Discours limitent et rendent possible</a:t>
            </a:r>
          </a:p>
          <a:p>
            <a:pPr marL="285750" indent="-285750">
              <a:spcAft>
                <a:spcPts val="1800"/>
              </a:spcAft>
              <a:buClr>
                <a:srgbClr val="FF6FCF"/>
              </a:buClr>
              <a:buChar char="•"/>
            </a:pPr>
            <a:r>
              <a:rPr lang="fr-CH" sz="2000" dirty="0"/>
              <a:t>Une façon de voir le monde qui implique l'organisation du pouvoir</a:t>
            </a:r>
          </a:p>
          <a:p>
            <a:pPr lvl="1">
              <a:buClr>
                <a:srgbClr val="FF6FCF"/>
              </a:buClr>
            </a:pPr>
            <a:r>
              <a:rPr lang="fr-CH" sz="2000" dirty="0"/>
              <a:t>Fournit une structure pour nos comportements et nos pensées</a:t>
            </a:r>
          </a:p>
          <a:p>
            <a:pPr marL="285750" indent="-285750">
              <a:spcAft>
                <a:spcPts val="1800"/>
              </a:spcAft>
              <a:buClr>
                <a:srgbClr val="FF6FCF"/>
              </a:buClr>
              <a:buChar char="•"/>
            </a:pPr>
            <a:endParaRPr lang="fr-CH" sz="2000" dirty="0"/>
          </a:p>
          <a:p>
            <a:pPr marL="285750" indent="-285750">
              <a:spcAft>
                <a:spcPts val="1800"/>
              </a:spcAft>
              <a:buClr>
                <a:srgbClr val="FF6FCF"/>
              </a:buClr>
              <a:buChar char="•"/>
            </a:pPr>
            <a:r>
              <a:rPr lang="fr-CH" sz="2000" dirty="0"/>
              <a:t>➛ Construit des régimes de vérité </a:t>
            </a:r>
          </a:p>
        </p:txBody>
      </p:sp>
    </p:spTree>
    <p:extLst>
      <p:ext uri="{BB962C8B-B14F-4D97-AF65-F5344CB8AC3E}">
        <p14:creationId xmlns:p14="http://schemas.microsoft.com/office/powerpoint/2010/main" val="330897414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1602943" y="1501018"/>
            <a:ext cx="1173415" cy="1617229"/>
            <a:chOff x="1602943" y="1501018"/>
            <a:chExt cx="1173415" cy="1617229"/>
          </a:xfrm>
        </p:grpSpPr>
        <p:pic>
          <p:nvPicPr>
            <p:cNvPr id="3" name="Bild 2" descr="Böse.png"/>
            <p:cNvPicPr>
              <a:picLocks noChangeAspect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2943" y="1501018"/>
              <a:ext cx="1173415" cy="1177591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1700812" y="2748917"/>
              <a:ext cx="97767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Méchant</a:t>
              </a: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6278580" y="1501018"/>
            <a:ext cx="1196204" cy="1617229"/>
            <a:chOff x="6278580" y="1501018"/>
            <a:chExt cx="1196204" cy="1617229"/>
          </a:xfrm>
        </p:grpSpPr>
        <p:sp>
          <p:nvSpPr>
            <p:cNvPr id="5" name="Textfeld 4"/>
            <p:cNvSpPr txBox="1"/>
            <p:nvPr/>
          </p:nvSpPr>
          <p:spPr>
            <a:xfrm>
              <a:off x="6631638" y="2748917"/>
              <a:ext cx="49008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Fou</a:t>
              </a: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Bild 5" descr="verruckten-mann-dancing-funny-ausdruck_1194-3289.jpg"/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8580" y="1501018"/>
              <a:ext cx="1196204" cy="118277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cxnSp>
        <p:nvCxnSpPr>
          <p:cNvPr id="10" name="Gerade Verbindung 9"/>
          <p:cNvCxnSpPr>
            <a:stCxn id="6" idx="1"/>
            <a:endCxn id="3" idx="3"/>
          </p:cNvCxnSpPr>
          <p:nvPr/>
        </p:nvCxnSpPr>
        <p:spPr>
          <a:xfrm flipH="1" flipV="1">
            <a:off x="2776358" y="2089814"/>
            <a:ext cx="3502222" cy="2590"/>
          </a:xfrm>
          <a:prstGeom prst="line">
            <a:avLst/>
          </a:prstGeom>
          <a:noFill/>
          <a:ln w="25400" cap="flat">
            <a:solidFill>
              <a:srgbClr val="95B3D7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uppierung 10"/>
          <p:cNvGrpSpPr/>
          <p:nvPr/>
        </p:nvGrpSpPr>
        <p:grpSpPr>
          <a:xfrm>
            <a:off x="1784274" y="3118247"/>
            <a:ext cx="810752" cy="1598031"/>
            <a:chOff x="1784274" y="3118247"/>
            <a:chExt cx="810752" cy="1598031"/>
          </a:xfrm>
        </p:grpSpPr>
        <p:sp>
          <p:nvSpPr>
            <p:cNvPr id="7" name="Textfeld 6"/>
            <p:cNvSpPr txBox="1"/>
            <p:nvPr/>
          </p:nvSpPr>
          <p:spPr>
            <a:xfrm>
              <a:off x="1784274" y="4346948"/>
              <a:ext cx="8107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Justice</a:t>
              </a:r>
            </a:p>
          </p:txBody>
        </p:sp>
        <p:cxnSp>
          <p:nvCxnSpPr>
            <p:cNvPr id="12" name="Gerade Verbindung 11"/>
            <p:cNvCxnSpPr>
              <a:stCxn id="4" idx="2"/>
              <a:endCxn id="7" idx="0"/>
            </p:cNvCxnSpPr>
            <p:nvPr/>
          </p:nvCxnSpPr>
          <p:spPr>
            <a:xfrm flipH="1">
              <a:off x="2189650" y="3118247"/>
              <a:ext cx="1" cy="122870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" name="Gruppierung 12"/>
          <p:cNvGrpSpPr/>
          <p:nvPr/>
        </p:nvGrpSpPr>
        <p:grpSpPr>
          <a:xfrm>
            <a:off x="6266059" y="3118247"/>
            <a:ext cx="1221246" cy="1598031"/>
            <a:chOff x="6266059" y="3118247"/>
            <a:chExt cx="1221246" cy="1598031"/>
          </a:xfrm>
        </p:grpSpPr>
        <p:sp>
          <p:nvSpPr>
            <p:cNvPr id="8" name="Textfeld 7"/>
            <p:cNvSpPr txBox="1"/>
            <p:nvPr/>
          </p:nvSpPr>
          <p:spPr>
            <a:xfrm>
              <a:off x="6266059" y="4346948"/>
              <a:ext cx="12212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Psychiatrie</a:t>
              </a:r>
            </a:p>
          </p:txBody>
        </p:sp>
        <p:cxnSp>
          <p:nvCxnSpPr>
            <p:cNvPr id="14" name="Gerade Verbindung 13"/>
            <p:cNvCxnSpPr>
              <a:stCxn id="5" idx="2"/>
              <a:endCxn id="8" idx="0"/>
            </p:cNvCxnSpPr>
            <p:nvPr/>
          </p:nvCxnSpPr>
          <p:spPr>
            <a:xfrm flipH="1">
              <a:off x="6876682" y="3118247"/>
              <a:ext cx="1" cy="122870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9" name="Gekrümmte Verbindung 18"/>
          <p:cNvCxnSpPr>
            <a:stCxn id="4" idx="2"/>
            <a:endCxn id="8" idx="1"/>
          </p:cNvCxnSpPr>
          <p:nvPr/>
        </p:nvCxnSpPr>
        <p:spPr>
          <a:xfrm rot="16200000" flipH="1">
            <a:off x="3521172" y="1786726"/>
            <a:ext cx="1413366" cy="4076408"/>
          </a:xfrm>
          <a:prstGeom prst="curvedConnector2">
            <a:avLst/>
          </a:prstGeom>
          <a:noFill/>
          <a:ln w="25400" cap="flat">
            <a:solidFill>
              <a:srgbClr val="95B3D7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0275068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G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HUG.potx</Template>
  <TotalTime>0</TotalTime>
  <Words>928</Words>
  <Application>Microsoft Macintosh PowerPoint</Application>
  <PresentationFormat>On-screen Show (4:3)</PresentationFormat>
  <Paragraphs>160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 Neue</vt:lpstr>
      <vt:lpstr>Tahoma</vt:lpstr>
      <vt:lpstr>Univers Medium</vt:lpstr>
      <vt:lpstr>Wingdings</vt:lpstr>
      <vt:lpstr>HUG</vt:lpstr>
      <vt:lpstr>PowerPoint Presentation</vt:lpstr>
      <vt:lpstr>PowerPoint Presentation</vt:lpstr>
      <vt:lpstr>PowerPoint Presentation</vt:lpstr>
      <vt:lpstr>PowerPoint Presentation</vt:lpstr>
      <vt:lpstr>Formation / Carrière</vt:lpstr>
      <vt:lpstr>PowerPoint Presentation</vt:lpstr>
      <vt:lpstr>Dispositif</vt:lpstr>
      <vt:lpstr>Discours</vt:lpstr>
      <vt:lpstr>PowerPoint Presentation</vt:lpstr>
      <vt:lpstr>PowerPoint Presentation</vt:lpstr>
      <vt:lpstr>PowerPoint Presentation</vt:lpstr>
      <vt:lpstr>Grande transformation</vt:lpstr>
      <vt:lpstr>Mutations de la période classique</vt:lpstr>
      <vt:lpstr>Le corps</vt:lpstr>
      <vt:lpstr>PowerPoint Presentation</vt:lpstr>
      <vt:lpstr>Torture</vt:lpstr>
      <vt:lpstr>Le spectacle de l'échafaud</vt:lpstr>
      <vt:lpstr>Biopouvoir</vt:lpstr>
      <vt:lpstr>Pouvoir/savoir</vt:lpstr>
      <vt:lpstr>Concept de la folie</vt:lpstr>
      <vt:lpstr>Monstre</vt:lpstr>
      <vt:lpstr>Discipline</vt:lpstr>
      <vt:lpstr>Deux principes d'organisation  de la discipline moderne et de l'auto-discipline  </vt:lpstr>
      <vt:lpstr>Le panoptique</vt:lpstr>
      <vt:lpstr>Microphysique du pouvoir</vt:lpstr>
      <vt:lpstr>Donc 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Daniele Fabio Zullino</cp:lastModifiedBy>
  <cp:revision>1310</cp:revision>
  <dcterms:modified xsi:type="dcterms:W3CDTF">2025-07-08T06:15:08Z</dcterms:modified>
  <cp:category/>
</cp:coreProperties>
</file>