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515" r:id="rId2"/>
    <p:sldId id="1172" r:id="rId3"/>
    <p:sldId id="1162" r:id="rId4"/>
    <p:sldId id="1182" r:id="rId5"/>
    <p:sldId id="737" r:id="rId6"/>
    <p:sldId id="1415" r:id="rId7"/>
    <p:sldId id="1440" r:id="rId8"/>
    <p:sldId id="738" r:id="rId9"/>
    <p:sldId id="1422" r:id="rId10"/>
    <p:sldId id="1423" r:id="rId11"/>
    <p:sldId id="739" r:id="rId12"/>
    <p:sldId id="740" r:id="rId13"/>
    <p:sldId id="1446" r:id="rId14"/>
    <p:sldId id="1447" r:id="rId15"/>
    <p:sldId id="1448" r:id="rId16"/>
    <p:sldId id="1146" r:id="rId17"/>
    <p:sldId id="1143" r:id="rId18"/>
    <p:sldId id="1145" r:id="rId19"/>
    <p:sldId id="1155" r:id="rId20"/>
    <p:sldId id="1156" r:id="rId21"/>
    <p:sldId id="1158" r:id="rId22"/>
    <p:sldId id="1151" r:id="rId23"/>
    <p:sldId id="1153" r:id="rId24"/>
    <p:sldId id="1154" r:id="rId25"/>
    <p:sldId id="1159" r:id="rId26"/>
    <p:sldId id="744" r:id="rId27"/>
  </p:sldIdLst>
  <p:sldSz cx="9144000" cy="6858000" type="screen4x3"/>
  <p:notesSz cx="6858000" cy="9144000"/>
  <p:defaultTextStyle>
    <a:lvl1pPr defTabSz="457200">
      <a:defRPr sz="2400">
        <a:latin typeface="Arial"/>
        <a:ea typeface="Arial"/>
        <a:cs typeface="Arial"/>
        <a:sym typeface="Arial"/>
      </a:defRPr>
    </a:lvl1pPr>
    <a:lvl2pPr indent="457200" defTabSz="457200">
      <a:defRPr sz="2400">
        <a:latin typeface="Arial"/>
        <a:ea typeface="Arial"/>
        <a:cs typeface="Arial"/>
        <a:sym typeface="Arial"/>
      </a:defRPr>
    </a:lvl2pPr>
    <a:lvl3pPr indent="914400" defTabSz="457200">
      <a:defRPr sz="2400">
        <a:latin typeface="Arial"/>
        <a:ea typeface="Arial"/>
        <a:cs typeface="Arial"/>
        <a:sym typeface="Arial"/>
      </a:defRPr>
    </a:lvl3pPr>
    <a:lvl4pPr indent="1371600" defTabSz="457200">
      <a:defRPr sz="2400">
        <a:latin typeface="Arial"/>
        <a:ea typeface="Arial"/>
        <a:cs typeface="Arial"/>
        <a:sym typeface="Arial"/>
      </a:defRPr>
    </a:lvl4pPr>
    <a:lvl5pPr indent="1828800" defTabSz="457200">
      <a:defRPr sz="2400">
        <a:latin typeface="Arial"/>
        <a:ea typeface="Arial"/>
        <a:cs typeface="Arial"/>
        <a:sym typeface="Arial"/>
      </a:defRPr>
    </a:lvl5pPr>
    <a:lvl6pPr defTabSz="457200">
      <a:defRPr sz="2400">
        <a:latin typeface="Arial"/>
        <a:ea typeface="Arial"/>
        <a:cs typeface="Arial"/>
        <a:sym typeface="Arial"/>
      </a:defRPr>
    </a:lvl6pPr>
    <a:lvl7pPr defTabSz="457200">
      <a:defRPr sz="2400">
        <a:latin typeface="Arial"/>
        <a:ea typeface="Arial"/>
        <a:cs typeface="Arial"/>
        <a:sym typeface="Arial"/>
      </a:defRPr>
    </a:lvl7pPr>
    <a:lvl8pPr defTabSz="457200">
      <a:defRPr sz="2400">
        <a:latin typeface="Arial"/>
        <a:ea typeface="Arial"/>
        <a:cs typeface="Arial"/>
        <a:sym typeface="Arial"/>
      </a:defRPr>
    </a:lvl8pPr>
    <a:lvl9pPr defTabSz="457200">
      <a:defRPr sz="2400"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par défaut" id="{DACE6563-C694-A947-9F6A-6EA91FC24BA3}">
          <p14:sldIdLst>
            <p14:sldId id="515"/>
            <p14:sldId id="1172"/>
            <p14:sldId id="1162"/>
            <p14:sldId id="1182"/>
            <p14:sldId id="737"/>
            <p14:sldId id="1415"/>
            <p14:sldId id="1440"/>
            <p14:sldId id="738"/>
            <p14:sldId id="1422"/>
            <p14:sldId id="1423"/>
            <p14:sldId id="739"/>
            <p14:sldId id="740"/>
            <p14:sldId id="1446"/>
            <p14:sldId id="1447"/>
            <p14:sldId id="1448"/>
            <p14:sldId id="1146"/>
            <p14:sldId id="1143"/>
            <p14:sldId id="1145"/>
            <p14:sldId id="1155"/>
            <p14:sldId id="1156"/>
            <p14:sldId id="1158"/>
            <p14:sldId id="1151"/>
            <p14:sldId id="1153"/>
            <p14:sldId id="1154"/>
            <p14:sldId id="1159"/>
            <p14:sldId id="7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DC7"/>
    <a:srgbClr val="96CF90"/>
    <a:srgbClr val="EA81E9"/>
    <a:srgbClr val="EDFDB2"/>
    <a:srgbClr val="FF6FCF"/>
    <a:srgbClr val="469347"/>
    <a:srgbClr val="B9AA2D"/>
    <a:srgbClr val="4EA955"/>
    <a:srgbClr val="71B876"/>
    <a:srgbClr val="80FF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00" autoAdjust="0"/>
    <p:restoredTop sz="93671" autoAdjust="0"/>
  </p:normalViewPr>
  <p:slideViewPr>
    <p:cSldViewPr snapToGrid="0" snapToObjects="1">
      <p:cViewPr varScale="1">
        <p:scale>
          <a:sx n="97" d="100"/>
          <a:sy n="97" d="100"/>
        </p:scale>
        <p:origin x="183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8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65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_HUG_H_QUADRI.png" descr="LOGO_HUG_H_QUADRI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5962650"/>
            <a:ext cx="9144002" cy="89535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-1" y="-1"/>
            <a:ext cx="9144002" cy="5951539"/>
          </a:xfrm>
          <a:prstGeom prst="rect">
            <a:avLst/>
          </a:prstGeom>
          <a:solidFill>
            <a:srgbClr val="FF6AD8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620837" y="1870075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6546850" y="556223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LOGO_HUG_H_QUADRI.png" descr="LOGO_HUG_H_QUADRI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/>
          <p:nvPr/>
        </p:nvSpPr>
        <p:spPr>
          <a:xfrm>
            <a:off x="-1" y="5962650"/>
            <a:ext cx="9144002" cy="89535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-1" y="-1"/>
            <a:ext cx="9144002" cy="5951539"/>
          </a:xfrm>
          <a:prstGeom prst="rect">
            <a:avLst/>
          </a:prstGeom>
          <a:solidFill>
            <a:srgbClr val="40C1EE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1620837" y="1870075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xfrm>
            <a:off x="6546850" y="556223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39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98613"/>
            <a:ext cx="8229600" cy="5259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829465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98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2339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HUG_H_QUADRI.png" descr="LOGO_HUG_H_QUADRI.pn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cxnSp>
        <p:nvCxnSpPr>
          <p:cNvPr id="6" name="Gerade Verbindung 5"/>
          <p:cNvCxnSpPr/>
          <p:nvPr userDrawn="1"/>
        </p:nvCxnSpPr>
        <p:spPr>
          <a:xfrm>
            <a:off x="396849" y="5935038"/>
            <a:ext cx="8350302" cy="0"/>
          </a:xfrm>
          <a:prstGeom prst="line">
            <a:avLst/>
          </a:prstGeom>
          <a:noFill/>
          <a:ln w="25400" cap="flat" cmpd="thinThick">
            <a:solidFill>
              <a:srgbClr val="FF6FCF"/>
            </a:solidFill>
            <a:prstDash val="solid"/>
            <a:bevel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7" r:id="rId4"/>
    <p:sldLayoutId id="2147483659" r:id="rId5"/>
  </p:sldLayoutIdLst>
  <p:transition spd="med"/>
  <p:txStyles>
    <p:titleStyle>
      <a:lvl1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1pPr>
      <a:lvl2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2pPr>
      <a:lvl3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3pPr>
      <a:lvl4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4pPr>
      <a:lvl5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5pPr>
      <a:lvl6pPr indent="4572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6pPr>
      <a:lvl7pPr indent="9144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7pPr>
      <a:lvl8pPr indent="13716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8pPr>
      <a:lvl9pPr indent="18288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9pPr>
    </p:titleStyle>
    <p:bodyStyle>
      <a:lvl1pPr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1pPr>
      <a:lvl2pPr indent="457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2pPr>
      <a:lvl3pPr indent="914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3pPr>
      <a:lvl4pPr indent="1371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4pPr>
      <a:lvl5pPr indent="18288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5pPr>
      <a:lvl6pPr indent="22860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6pPr>
      <a:lvl7pPr indent="2743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7pPr>
      <a:lvl8pPr indent="3200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8pPr>
      <a:lvl9pPr indent="3657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524482" y="201022"/>
            <a:ext cx="62291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CH" sz="3200" b="1" dirty="0">
                <a:solidFill>
                  <a:schemeClr val="bg1"/>
                </a:solidFill>
              </a:rPr>
              <a:t>Nouvelle société, nouveaux troubles : </a:t>
            </a:r>
          </a:p>
          <a:p>
            <a:pPr algn="l"/>
            <a:r>
              <a:rPr lang="fr-CH" sz="3200" b="1" dirty="0">
                <a:solidFill>
                  <a:schemeClr val="bg1"/>
                </a:solidFill>
              </a:rPr>
              <a:t>le cas d'étude des jeux-vidéo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661448" y="2167026"/>
            <a:ext cx="111026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200" b="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Daniele Zullino</a:t>
            </a:r>
          </a:p>
        </p:txBody>
      </p:sp>
      <p:pic>
        <p:nvPicPr>
          <p:cNvPr id="4" name="Picture 6" descr="WH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520" y="6185078"/>
            <a:ext cx="419100" cy="333375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36491" y="6504447"/>
            <a:ext cx="1405159" cy="162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703638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CH" sz="500" dirty="0"/>
              <a:t>WHO collaborating center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666408A-2EFE-034C-99BB-A87CDCB18E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448" y="2667000"/>
            <a:ext cx="6688364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06376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380" name="Text Box 4"/>
          <p:cNvSpPr txBox="1">
            <a:spLocks noChangeArrowheads="1"/>
          </p:cNvSpPr>
          <p:nvPr/>
        </p:nvSpPr>
        <p:spPr bwMode="auto">
          <a:xfrm>
            <a:off x="1429953" y="428665"/>
            <a:ext cx="6284093" cy="83099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8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CH" dirty="0"/>
              <a:t>Evénements </a:t>
            </a:r>
            <a:r>
              <a:rPr lang="fr-CH" dirty="0" err="1"/>
              <a:t>salients</a:t>
            </a:r>
            <a:endParaRPr lang="fr-CH" dirty="0">
              <a:sym typeface="Wingdings" pitchFamily="2" charset="2"/>
            </a:endParaRPr>
          </a:p>
        </p:txBody>
      </p:sp>
      <p:sp>
        <p:nvSpPr>
          <p:cNvPr id="1509381" name="Rectangle 5"/>
          <p:cNvSpPr>
            <a:spLocks noChangeArrowheads="1"/>
          </p:cNvSpPr>
          <p:nvPr/>
        </p:nvSpPr>
        <p:spPr bwMode="auto">
          <a:xfrm>
            <a:off x="684211" y="1482794"/>
            <a:ext cx="7775575" cy="3901837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spcBef>
                <a:spcPct val="0"/>
              </a:spcBef>
              <a:buClr>
                <a:srgbClr val="EA81E9"/>
              </a:buClr>
              <a:buFont typeface="Arial" panose="020B0604020202020204" pitchFamily="34" charset="0"/>
              <a:buChar char="•"/>
            </a:pPr>
            <a:r>
              <a:rPr lang="fr-CH" dirty="0"/>
              <a:t>Nouveauté</a:t>
            </a:r>
          </a:p>
          <a:p>
            <a:pPr marL="457200" indent="-457200" algn="l">
              <a:lnSpc>
                <a:spcPct val="150000"/>
              </a:lnSpc>
              <a:spcBef>
                <a:spcPct val="0"/>
              </a:spcBef>
              <a:buClr>
                <a:srgbClr val="EA81E9"/>
              </a:buClr>
              <a:buFont typeface="Arial" panose="020B0604020202020204" pitchFamily="34" charset="0"/>
              <a:buChar char="•"/>
            </a:pPr>
            <a:r>
              <a:rPr lang="fr-CH" dirty="0"/>
              <a:t>Propriétés de récompense (primaires et conditionnées)</a:t>
            </a:r>
          </a:p>
          <a:p>
            <a:pPr marL="457200" indent="-457200" algn="l">
              <a:lnSpc>
                <a:spcPct val="150000"/>
              </a:lnSpc>
              <a:spcBef>
                <a:spcPct val="0"/>
              </a:spcBef>
              <a:buClr>
                <a:srgbClr val="EA81E9"/>
              </a:buClr>
              <a:buFont typeface="Arial" panose="020B0604020202020204" pitchFamily="34" charset="0"/>
              <a:buChar char="•"/>
            </a:pPr>
            <a:r>
              <a:rPr lang="fr-CH" dirty="0"/>
              <a:t>Propriétés aversives (primaires et conditionnées)</a:t>
            </a:r>
          </a:p>
          <a:p>
            <a:pPr marL="457200" indent="-457200" algn="l">
              <a:lnSpc>
                <a:spcPct val="150000"/>
              </a:lnSpc>
              <a:spcBef>
                <a:spcPct val="0"/>
              </a:spcBef>
              <a:buClr>
                <a:srgbClr val="EA81E9"/>
              </a:buClr>
              <a:buFont typeface="Arial" panose="020B0604020202020204" pitchFamily="34" charset="0"/>
              <a:buChar char="•"/>
            </a:pPr>
            <a:r>
              <a:rPr lang="fr-CH" dirty="0"/>
              <a:t>Caractéristiques physiques particulières</a:t>
            </a:r>
          </a:p>
          <a:p>
            <a:pPr marL="914400" lvl="1" indent="-457200" algn="l">
              <a:lnSpc>
                <a:spcPct val="150000"/>
              </a:lnSpc>
              <a:spcBef>
                <a:spcPct val="0"/>
              </a:spcBef>
              <a:buClr>
                <a:srgbClr val="EA81E9"/>
              </a:buClr>
              <a:buFont typeface="Arial" panose="020B0604020202020204" pitchFamily="34" charset="0"/>
              <a:buChar char="•"/>
            </a:pPr>
            <a:r>
              <a:rPr lang="fr-CH" dirty="0"/>
              <a:t>Forte intensité</a:t>
            </a:r>
          </a:p>
          <a:p>
            <a:pPr marL="914400" lvl="1" indent="-457200" algn="l">
              <a:lnSpc>
                <a:spcPct val="150000"/>
              </a:lnSpc>
              <a:spcBef>
                <a:spcPct val="0"/>
              </a:spcBef>
              <a:buClr>
                <a:srgbClr val="EA81E9"/>
              </a:buClr>
              <a:buFont typeface="Arial" panose="020B0604020202020204" pitchFamily="34" charset="0"/>
              <a:buChar char="•"/>
            </a:pPr>
            <a:r>
              <a:rPr lang="fr-CH" dirty="0"/>
              <a:t>Changement rapide (effet contraste)</a:t>
            </a:r>
          </a:p>
        </p:txBody>
      </p:sp>
      <p:sp>
        <p:nvSpPr>
          <p:cNvPr id="1509382" name="Text Box 6"/>
          <p:cNvSpPr txBox="1">
            <a:spLocks noChangeArrowheads="1"/>
          </p:cNvSpPr>
          <p:nvPr/>
        </p:nvSpPr>
        <p:spPr bwMode="auto">
          <a:xfrm>
            <a:off x="308169" y="5607764"/>
            <a:ext cx="1697901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/>
            <a:r>
              <a:rPr lang="fr-CH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Zink</a:t>
            </a:r>
            <a:r>
              <a:rPr lang="fr-CH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2006: </a:t>
            </a:r>
            <a:r>
              <a:rPr lang="fr-CH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Ljunberg</a:t>
            </a:r>
            <a:r>
              <a:rPr lang="fr-CH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1992</a:t>
            </a:r>
            <a:endParaRPr lang="fr-FR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9669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0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0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09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09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09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09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09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9380" grpId="0" animBg="1"/>
      <p:bldP spid="1509381" grpId="0" build="p"/>
      <p:bldP spid="15093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932" y="2274004"/>
            <a:ext cx="2349500" cy="2114550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4400" b="1" dirty="0">
                <a:solidFill>
                  <a:srgbClr val="7F7F7F"/>
                </a:solidFill>
              </a:rPr>
              <a:t>Stimuli </a:t>
            </a:r>
            <a:r>
              <a:rPr lang="fr-FR" sz="4400" b="1" dirty="0" err="1">
                <a:solidFill>
                  <a:srgbClr val="7F7F7F"/>
                </a:solidFill>
              </a:rPr>
              <a:t>salients</a:t>
            </a:r>
            <a:endParaRPr lang="fr-FR" sz="4400" b="1" dirty="0">
              <a:solidFill>
                <a:srgbClr val="7F7F7F"/>
              </a:solidFill>
            </a:endParaRPr>
          </a:p>
        </p:txBody>
      </p:sp>
      <p:grpSp>
        <p:nvGrpSpPr>
          <p:cNvPr id="32" name="Gruppierung 31"/>
          <p:cNvGrpSpPr/>
          <p:nvPr/>
        </p:nvGrpSpPr>
        <p:grpSpPr>
          <a:xfrm>
            <a:off x="1589081" y="1598788"/>
            <a:ext cx="1907851" cy="1732491"/>
            <a:chOff x="1589081" y="1598788"/>
            <a:chExt cx="1907851" cy="1732491"/>
          </a:xfrm>
        </p:grpSpPr>
        <p:pic>
          <p:nvPicPr>
            <p:cNvPr id="4" name="Bild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9081" y="1598788"/>
              <a:ext cx="922866" cy="931333"/>
            </a:xfrm>
            <a:prstGeom prst="ellipse">
              <a:avLst/>
            </a:prstGeom>
            <a:ln>
              <a:solidFill>
                <a:srgbClr val="7F7F7F"/>
              </a:solidFill>
            </a:ln>
          </p:spPr>
        </p:pic>
        <p:cxnSp>
          <p:nvCxnSpPr>
            <p:cNvPr id="15" name="Gerade Verbindung 14"/>
            <p:cNvCxnSpPr>
              <a:stCxn id="4" idx="5"/>
              <a:endCxn id="2" idx="1"/>
            </p:cNvCxnSpPr>
            <p:nvPr/>
          </p:nvCxnSpPr>
          <p:spPr>
            <a:xfrm>
              <a:off x="2376796" y="2393730"/>
              <a:ext cx="1120136" cy="937549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3" name="Gruppierung 32"/>
          <p:cNvGrpSpPr/>
          <p:nvPr/>
        </p:nvGrpSpPr>
        <p:grpSpPr>
          <a:xfrm>
            <a:off x="1589081" y="2865613"/>
            <a:ext cx="1907851" cy="931333"/>
            <a:chOff x="1589081" y="2865613"/>
            <a:chExt cx="1907851" cy="931333"/>
          </a:xfrm>
        </p:grpSpPr>
        <p:pic>
          <p:nvPicPr>
            <p:cNvPr id="6" name="Bild 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89081" y="2865613"/>
              <a:ext cx="931673" cy="931333"/>
            </a:xfrm>
            <a:prstGeom prst="ellipse">
              <a:avLst/>
            </a:prstGeom>
            <a:ln>
              <a:solidFill>
                <a:srgbClr val="7F7F7F"/>
              </a:solidFill>
            </a:ln>
          </p:spPr>
        </p:pic>
        <p:cxnSp>
          <p:nvCxnSpPr>
            <p:cNvPr id="17" name="Gerade Verbindung 16"/>
            <p:cNvCxnSpPr>
              <a:stCxn id="6" idx="6"/>
              <a:endCxn id="2" idx="1"/>
            </p:cNvCxnSpPr>
            <p:nvPr/>
          </p:nvCxnSpPr>
          <p:spPr>
            <a:xfrm flipV="1">
              <a:off x="2520754" y="3331279"/>
              <a:ext cx="976178" cy="1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4" name="Gruppierung 33"/>
          <p:cNvGrpSpPr/>
          <p:nvPr/>
        </p:nvGrpSpPr>
        <p:grpSpPr>
          <a:xfrm>
            <a:off x="1582808" y="3331279"/>
            <a:ext cx="1914124" cy="1732491"/>
            <a:chOff x="1582808" y="3331279"/>
            <a:chExt cx="1914124" cy="1732491"/>
          </a:xfrm>
        </p:grpSpPr>
        <p:pic>
          <p:nvPicPr>
            <p:cNvPr id="7" name="Bild 6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82808" y="4132437"/>
              <a:ext cx="929139" cy="931333"/>
            </a:xfrm>
            <a:prstGeom prst="ellipse">
              <a:avLst/>
            </a:prstGeom>
            <a:ln>
              <a:solidFill>
                <a:srgbClr val="7F7F7F"/>
              </a:solidFill>
            </a:ln>
          </p:spPr>
        </p:pic>
        <p:cxnSp>
          <p:nvCxnSpPr>
            <p:cNvPr id="20" name="Gerade Verbindung 19"/>
            <p:cNvCxnSpPr>
              <a:stCxn id="7" idx="7"/>
              <a:endCxn id="2" idx="1"/>
            </p:cNvCxnSpPr>
            <p:nvPr/>
          </p:nvCxnSpPr>
          <p:spPr>
            <a:xfrm flipV="1">
              <a:off x="2375878" y="3331279"/>
              <a:ext cx="1121054" cy="937549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5" name="Gruppierung 34"/>
          <p:cNvGrpSpPr/>
          <p:nvPr/>
        </p:nvGrpSpPr>
        <p:grpSpPr>
          <a:xfrm>
            <a:off x="5846432" y="1598788"/>
            <a:ext cx="1911096" cy="1732491"/>
            <a:chOff x="5846432" y="1598788"/>
            <a:chExt cx="1911096" cy="1732491"/>
          </a:xfrm>
        </p:grpSpPr>
        <p:pic>
          <p:nvPicPr>
            <p:cNvPr id="9" name="Bild 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26194" y="1598788"/>
              <a:ext cx="931334" cy="929149"/>
            </a:xfrm>
            <a:prstGeom prst="ellipse">
              <a:avLst/>
            </a:prstGeom>
            <a:ln>
              <a:solidFill>
                <a:srgbClr val="7F7F7F"/>
              </a:solidFill>
            </a:ln>
          </p:spPr>
        </p:pic>
        <p:cxnSp>
          <p:nvCxnSpPr>
            <p:cNvPr id="22" name="Gerade Verbindung 21"/>
            <p:cNvCxnSpPr>
              <a:stCxn id="9" idx="3"/>
            </p:cNvCxnSpPr>
            <p:nvPr/>
          </p:nvCxnSpPr>
          <p:spPr>
            <a:xfrm flipH="1">
              <a:off x="5846432" y="2391866"/>
              <a:ext cx="1116153" cy="939413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6" name="Gruppierung 35"/>
          <p:cNvGrpSpPr/>
          <p:nvPr/>
        </p:nvGrpSpPr>
        <p:grpSpPr>
          <a:xfrm>
            <a:off x="5846432" y="2864246"/>
            <a:ext cx="1914679" cy="934066"/>
            <a:chOff x="5846432" y="2864246"/>
            <a:chExt cx="1914679" cy="934066"/>
          </a:xfrm>
        </p:grpSpPr>
        <p:pic>
          <p:nvPicPr>
            <p:cNvPr id="10" name="Bild 9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22611" y="2864246"/>
              <a:ext cx="938500" cy="934066"/>
            </a:xfrm>
            <a:prstGeom prst="ellipse">
              <a:avLst/>
            </a:prstGeom>
            <a:ln>
              <a:solidFill>
                <a:srgbClr val="7F7F7F"/>
              </a:solidFill>
            </a:ln>
          </p:spPr>
        </p:pic>
        <p:cxnSp>
          <p:nvCxnSpPr>
            <p:cNvPr id="27" name="Gerade Verbindung 26"/>
            <p:cNvCxnSpPr>
              <a:stCxn id="10" idx="2"/>
              <a:endCxn id="2" idx="3"/>
            </p:cNvCxnSpPr>
            <p:nvPr/>
          </p:nvCxnSpPr>
          <p:spPr>
            <a:xfrm flipH="1">
              <a:off x="5846432" y="3331279"/>
              <a:ext cx="976179" cy="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7" name="Gruppierung 36"/>
          <p:cNvGrpSpPr/>
          <p:nvPr/>
        </p:nvGrpSpPr>
        <p:grpSpPr>
          <a:xfrm>
            <a:off x="5846432" y="3331279"/>
            <a:ext cx="1909589" cy="1732491"/>
            <a:chOff x="5846432" y="3331279"/>
            <a:chExt cx="1909589" cy="1732491"/>
          </a:xfrm>
        </p:grpSpPr>
        <p:pic>
          <p:nvPicPr>
            <p:cNvPr id="11" name="Bild 10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27701" y="4134945"/>
              <a:ext cx="928320" cy="928825"/>
            </a:xfrm>
            <a:prstGeom prst="ellipse">
              <a:avLst/>
            </a:prstGeom>
            <a:ln>
              <a:solidFill>
                <a:srgbClr val="7F7F7F"/>
              </a:solidFill>
            </a:ln>
          </p:spPr>
        </p:pic>
        <p:cxnSp>
          <p:nvCxnSpPr>
            <p:cNvPr id="29" name="Gerade Verbindung 28"/>
            <p:cNvCxnSpPr>
              <a:stCxn id="11" idx="1"/>
              <a:endCxn id="2" idx="3"/>
            </p:cNvCxnSpPr>
            <p:nvPr/>
          </p:nvCxnSpPr>
          <p:spPr>
            <a:xfrm flipH="1" flipV="1">
              <a:off x="5846432" y="3331279"/>
              <a:ext cx="1117218" cy="939689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3098753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994" y="2274005"/>
            <a:ext cx="2349500" cy="2114550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4400" b="1" dirty="0">
                <a:solidFill>
                  <a:srgbClr val="7F7F7F"/>
                </a:solidFill>
              </a:rPr>
              <a:t>Stimuli </a:t>
            </a:r>
            <a:r>
              <a:rPr lang="fr-FR" sz="4400" b="1" dirty="0" err="1">
                <a:solidFill>
                  <a:srgbClr val="7F7F7F"/>
                </a:solidFill>
              </a:rPr>
              <a:t>salients</a:t>
            </a:r>
            <a:endParaRPr lang="fr-FR" sz="4400" b="1" dirty="0">
              <a:solidFill>
                <a:srgbClr val="7F7F7F"/>
              </a:solidFill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8143" y="2865614"/>
            <a:ext cx="931673" cy="931333"/>
          </a:xfrm>
          <a:prstGeom prst="ellipse">
            <a:avLst/>
          </a:prstGeom>
          <a:ln>
            <a:solidFill>
              <a:srgbClr val="7F7F7F"/>
            </a:solidFill>
          </a:ln>
        </p:spPr>
      </p:pic>
      <p:cxnSp>
        <p:nvCxnSpPr>
          <p:cNvPr id="17" name="Gerade Verbindung 16"/>
          <p:cNvCxnSpPr>
            <a:stCxn id="6" idx="6"/>
            <a:endCxn id="2" idx="1"/>
          </p:cNvCxnSpPr>
          <p:nvPr/>
        </p:nvCxnSpPr>
        <p:spPr>
          <a:xfrm flipV="1">
            <a:off x="5279816" y="3331280"/>
            <a:ext cx="976178" cy="1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8" name="Gruppierung 37"/>
          <p:cNvGrpSpPr/>
          <p:nvPr/>
        </p:nvGrpSpPr>
        <p:grpSpPr>
          <a:xfrm>
            <a:off x="1413909" y="2873359"/>
            <a:ext cx="2934234" cy="915843"/>
            <a:chOff x="1413909" y="2873359"/>
            <a:chExt cx="2934234" cy="915843"/>
          </a:xfrm>
        </p:grpSpPr>
        <p:pic>
          <p:nvPicPr>
            <p:cNvPr id="5" name="Bild 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13909" y="2873359"/>
              <a:ext cx="921839" cy="915843"/>
            </a:xfrm>
            <a:prstGeom prst="ellipse">
              <a:avLst/>
            </a:prstGeom>
            <a:ln>
              <a:solidFill>
                <a:srgbClr val="7F7F7F"/>
              </a:solidFill>
            </a:ln>
          </p:spPr>
        </p:pic>
        <p:cxnSp>
          <p:nvCxnSpPr>
            <p:cNvPr id="12" name="Gerade Verbindung 11"/>
            <p:cNvCxnSpPr>
              <a:stCxn id="6" idx="2"/>
              <a:endCxn id="5" idx="6"/>
            </p:cNvCxnSpPr>
            <p:nvPr/>
          </p:nvCxnSpPr>
          <p:spPr>
            <a:xfrm flipH="1">
              <a:off x="2335748" y="3331281"/>
              <a:ext cx="2012395" cy="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headEnd type="stealth"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6" name="Textfeld 15"/>
            <p:cNvSpPr txBox="1"/>
            <p:nvPr/>
          </p:nvSpPr>
          <p:spPr>
            <a:xfrm>
              <a:off x="2838210" y="3138488"/>
              <a:ext cx="1118854" cy="33855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association</a:t>
              </a:r>
            </a:p>
          </p:txBody>
        </p:sp>
      </p:grpSp>
      <p:grpSp>
        <p:nvGrpSpPr>
          <p:cNvPr id="39" name="Gruppierung 38"/>
          <p:cNvGrpSpPr/>
          <p:nvPr/>
        </p:nvGrpSpPr>
        <p:grpSpPr>
          <a:xfrm>
            <a:off x="1874829" y="1791675"/>
            <a:ext cx="2939151" cy="1081685"/>
            <a:chOff x="1874829" y="1791675"/>
            <a:chExt cx="2939151" cy="1081685"/>
          </a:xfrm>
        </p:grpSpPr>
        <p:cxnSp>
          <p:nvCxnSpPr>
            <p:cNvPr id="21" name="Gekrümmte Verbindung 20"/>
            <p:cNvCxnSpPr>
              <a:stCxn id="5" idx="0"/>
              <a:endCxn id="6" idx="0"/>
            </p:cNvCxnSpPr>
            <p:nvPr/>
          </p:nvCxnSpPr>
          <p:spPr>
            <a:xfrm rot="5400000" flipH="1" flipV="1">
              <a:off x="3340532" y="1399912"/>
              <a:ext cx="7745" cy="2939151"/>
            </a:xfrm>
            <a:prstGeom prst="curvedConnector3">
              <a:avLst>
                <a:gd name="adj1" fmla="val 12008806"/>
              </a:avLst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Textfeld 27"/>
            <p:cNvSpPr txBox="1"/>
            <p:nvPr/>
          </p:nvSpPr>
          <p:spPr>
            <a:xfrm>
              <a:off x="2906638" y="1791675"/>
              <a:ext cx="981998" cy="33855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prédiction</a:t>
              </a:r>
            </a:p>
          </p:txBody>
        </p:sp>
      </p:grpSp>
      <p:grpSp>
        <p:nvGrpSpPr>
          <p:cNvPr id="40" name="Gruppierung 39"/>
          <p:cNvGrpSpPr/>
          <p:nvPr/>
        </p:nvGrpSpPr>
        <p:grpSpPr>
          <a:xfrm>
            <a:off x="1823598" y="3789201"/>
            <a:ext cx="5607146" cy="1224446"/>
            <a:chOff x="1823598" y="3789201"/>
            <a:chExt cx="5607146" cy="1224446"/>
          </a:xfrm>
        </p:grpSpPr>
        <p:cxnSp>
          <p:nvCxnSpPr>
            <p:cNvPr id="31" name="Gekrümmte Verbindung 30"/>
            <p:cNvCxnSpPr>
              <a:stCxn id="5" idx="4"/>
              <a:endCxn id="2" idx="2"/>
            </p:cNvCxnSpPr>
            <p:nvPr/>
          </p:nvCxnSpPr>
          <p:spPr>
            <a:xfrm rot="16200000" flipH="1">
              <a:off x="4353110" y="1310920"/>
              <a:ext cx="599353" cy="5555915"/>
            </a:xfrm>
            <a:prstGeom prst="curvedConnector3">
              <a:avLst>
                <a:gd name="adj1" fmla="val 263697"/>
              </a:avLst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4" name="Textfeld 33"/>
            <p:cNvSpPr txBox="1"/>
            <p:nvPr/>
          </p:nvSpPr>
          <p:spPr>
            <a:xfrm>
              <a:off x="1823598" y="4428874"/>
              <a:ext cx="1141897" cy="58477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stimulus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600" dirty="0">
                  <a:solidFill>
                    <a:srgbClr val="000000"/>
                  </a:solidFill>
                </a:rPr>
                <a:t>conditionné</a:t>
              </a:r>
              <a:endParaRPr kumimoji="0" lang="fr-FR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0226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78" name="Text Box 2"/>
          <p:cNvSpPr txBox="1">
            <a:spLocks noChangeArrowheads="1"/>
          </p:cNvSpPr>
          <p:nvPr/>
        </p:nvSpPr>
        <p:spPr bwMode="auto">
          <a:xfrm>
            <a:off x="981113" y="210048"/>
            <a:ext cx="7181774" cy="7694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CH" dirty="0"/>
              <a:t>Le produit et ses vecteurs</a:t>
            </a:r>
            <a:endParaRPr lang="fr-CH" dirty="0">
              <a:sym typeface="Wingdings" pitchFamily="2" charset="2"/>
            </a:endParaRPr>
          </a:p>
        </p:txBody>
      </p:sp>
      <p:grpSp>
        <p:nvGrpSpPr>
          <p:cNvPr id="1534979" name="Group 3"/>
          <p:cNvGrpSpPr>
            <a:grpSpLocks/>
          </p:cNvGrpSpPr>
          <p:nvPr/>
        </p:nvGrpSpPr>
        <p:grpSpPr bwMode="auto">
          <a:xfrm>
            <a:off x="4064000" y="1341438"/>
            <a:ext cx="1158875" cy="1092200"/>
            <a:chOff x="2560" y="845"/>
            <a:chExt cx="730" cy="688"/>
          </a:xfrm>
        </p:grpSpPr>
        <p:pic>
          <p:nvPicPr>
            <p:cNvPr id="1534980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" y="845"/>
              <a:ext cx="636" cy="5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534981" name="Rectangle 5"/>
            <p:cNvSpPr>
              <a:spLocks noChangeArrowheads="1"/>
            </p:cNvSpPr>
            <p:nvPr/>
          </p:nvSpPr>
          <p:spPr bwMode="auto">
            <a:xfrm>
              <a:off x="2560" y="1389"/>
              <a:ext cx="730" cy="1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900" i="1"/>
                <a:t>Chicot du Canada </a:t>
              </a:r>
            </a:p>
          </p:txBody>
        </p:sp>
      </p:grpSp>
      <p:grpSp>
        <p:nvGrpSpPr>
          <p:cNvPr id="1534982" name="Group 6"/>
          <p:cNvGrpSpPr>
            <a:grpSpLocks/>
          </p:cNvGrpSpPr>
          <p:nvPr/>
        </p:nvGrpSpPr>
        <p:grpSpPr bwMode="auto">
          <a:xfrm>
            <a:off x="4295775" y="2924175"/>
            <a:ext cx="695325" cy="949325"/>
            <a:chOff x="2706" y="1842"/>
            <a:chExt cx="438" cy="598"/>
          </a:xfrm>
        </p:grpSpPr>
        <p:pic>
          <p:nvPicPr>
            <p:cNvPr id="1534983" name="Picture 7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6" y="1842"/>
              <a:ext cx="438" cy="4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534984" name="Rectangle 8"/>
            <p:cNvSpPr>
              <a:spLocks noChangeArrowheads="1"/>
            </p:cNvSpPr>
            <p:nvPr/>
          </p:nvSpPr>
          <p:spPr bwMode="auto">
            <a:xfrm>
              <a:off x="2767" y="2296"/>
              <a:ext cx="316" cy="1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900" i="1"/>
                <a:t>Tabac</a:t>
              </a:r>
            </a:p>
          </p:txBody>
        </p:sp>
      </p:grpSp>
      <p:grpSp>
        <p:nvGrpSpPr>
          <p:cNvPr id="1534985" name="Group 9"/>
          <p:cNvGrpSpPr>
            <a:grpSpLocks/>
          </p:cNvGrpSpPr>
          <p:nvPr/>
        </p:nvGrpSpPr>
        <p:grpSpPr bwMode="auto">
          <a:xfrm>
            <a:off x="1193800" y="2924175"/>
            <a:ext cx="995363" cy="1387475"/>
            <a:chOff x="752" y="1842"/>
            <a:chExt cx="627" cy="874"/>
          </a:xfrm>
        </p:grpSpPr>
        <p:pic>
          <p:nvPicPr>
            <p:cNvPr id="1534986" name="Picture 10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" y="1842"/>
              <a:ext cx="627" cy="7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534987" name="Rectangle 11"/>
            <p:cNvSpPr>
              <a:spLocks noChangeArrowheads="1"/>
            </p:cNvSpPr>
            <p:nvPr/>
          </p:nvSpPr>
          <p:spPr bwMode="auto">
            <a:xfrm>
              <a:off x="872" y="2572"/>
              <a:ext cx="387" cy="1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900" i="1"/>
                <a:t>Nicotine</a:t>
              </a:r>
            </a:p>
          </p:txBody>
        </p:sp>
      </p:grpSp>
      <p:grpSp>
        <p:nvGrpSpPr>
          <p:cNvPr id="1534988" name="Group 12"/>
          <p:cNvGrpSpPr>
            <a:grpSpLocks/>
          </p:cNvGrpSpPr>
          <p:nvPr/>
        </p:nvGrpSpPr>
        <p:grpSpPr bwMode="auto">
          <a:xfrm>
            <a:off x="4186238" y="4495800"/>
            <a:ext cx="912812" cy="877888"/>
            <a:chOff x="2637" y="2832"/>
            <a:chExt cx="575" cy="553"/>
          </a:xfrm>
        </p:grpSpPr>
        <p:pic>
          <p:nvPicPr>
            <p:cNvPr id="1534989" name="Picture 13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" y="2832"/>
              <a:ext cx="453" cy="4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534990" name="Rectangle 14"/>
            <p:cNvSpPr>
              <a:spLocks noChangeArrowheads="1"/>
            </p:cNvSpPr>
            <p:nvPr/>
          </p:nvSpPr>
          <p:spPr bwMode="auto">
            <a:xfrm>
              <a:off x="2637" y="3241"/>
              <a:ext cx="575" cy="1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900" i="1"/>
                <a:t>Grande ciguë </a:t>
              </a:r>
            </a:p>
          </p:txBody>
        </p:sp>
      </p:grpSp>
      <p:grpSp>
        <p:nvGrpSpPr>
          <p:cNvPr id="1534991" name="Group 15"/>
          <p:cNvGrpSpPr>
            <a:grpSpLocks/>
          </p:cNvGrpSpPr>
          <p:nvPr/>
        </p:nvGrpSpPr>
        <p:grpSpPr bwMode="auto">
          <a:xfrm>
            <a:off x="466725" y="1125538"/>
            <a:ext cx="2449513" cy="5094287"/>
            <a:chOff x="294" y="709"/>
            <a:chExt cx="1543" cy="3209"/>
          </a:xfrm>
        </p:grpSpPr>
        <p:sp>
          <p:nvSpPr>
            <p:cNvPr id="1534992" name="Text Box 16"/>
            <p:cNvSpPr txBox="1">
              <a:spLocks noChangeArrowheads="1"/>
            </p:cNvSpPr>
            <p:nvPr/>
          </p:nvSpPr>
          <p:spPr bwMode="auto">
            <a:xfrm>
              <a:off x="447" y="3706"/>
              <a:ext cx="123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CH" sz="2000"/>
                <a:t>Produit addictif</a:t>
              </a:r>
              <a:endParaRPr lang="fr-FR" sz="2000"/>
            </a:p>
          </p:txBody>
        </p:sp>
        <p:sp>
          <p:nvSpPr>
            <p:cNvPr id="1534993" name="Rectangle 17"/>
            <p:cNvSpPr>
              <a:spLocks noChangeArrowheads="1"/>
            </p:cNvSpPr>
            <p:nvPr/>
          </p:nvSpPr>
          <p:spPr bwMode="auto">
            <a:xfrm>
              <a:off x="294" y="709"/>
              <a:ext cx="1543" cy="290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CH"/>
            </a:p>
          </p:txBody>
        </p:sp>
      </p:grpSp>
      <p:grpSp>
        <p:nvGrpSpPr>
          <p:cNvPr id="1534994" name="Group 18"/>
          <p:cNvGrpSpPr>
            <a:grpSpLocks/>
          </p:cNvGrpSpPr>
          <p:nvPr/>
        </p:nvGrpSpPr>
        <p:grpSpPr bwMode="auto">
          <a:xfrm>
            <a:off x="2916238" y="1125538"/>
            <a:ext cx="2951162" cy="5399087"/>
            <a:chOff x="1837" y="709"/>
            <a:chExt cx="1859" cy="3401"/>
          </a:xfrm>
        </p:grpSpPr>
        <p:grpSp>
          <p:nvGrpSpPr>
            <p:cNvPr id="1534995" name="Group 19"/>
            <p:cNvGrpSpPr>
              <a:grpSpLocks/>
            </p:cNvGrpSpPr>
            <p:nvPr/>
          </p:nvGrpSpPr>
          <p:grpSpPr bwMode="auto">
            <a:xfrm>
              <a:off x="2153" y="709"/>
              <a:ext cx="1543" cy="3401"/>
              <a:chOff x="2153" y="709"/>
              <a:chExt cx="1543" cy="3401"/>
            </a:xfrm>
          </p:grpSpPr>
          <p:sp>
            <p:nvSpPr>
              <p:cNvPr id="1534996" name="Text Box 20"/>
              <p:cNvSpPr txBox="1">
                <a:spLocks noChangeArrowheads="1"/>
              </p:cNvSpPr>
              <p:nvPr/>
            </p:nvSpPr>
            <p:spPr bwMode="auto">
              <a:xfrm>
                <a:off x="2539" y="3706"/>
                <a:ext cx="771" cy="40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42900" indent="-342900"/>
                <a:r>
                  <a:rPr lang="fr-CH" sz="2000"/>
                  <a:t>Vecteur</a:t>
                </a:r>
              </a:p>
              <a:p>
                <a:pPr marL="342900" indent="-342900"/>
                <a:r>
                  <a:rPr lang="fr-CH" sz="2000" i="1"/>
                  <a:t>1</a:t>
                </a:r>
                <a:r>
                  <a:rPr lang="fr-CH" sz="2000" i="1" baseline="30000"/>
                  <a:t>er</a:t>
                </a:r>
                <a:r>
                  <a:rPr lang="fr-CH" sz="2000" i="1"/>
                  <a:t> degré</a:t>
                </a:r>
                <a:endParaRPr lang="fr-FR" sz="2000" i="1"/>
              </a:p>
            </p:txBody>
          </p:sp>
          <p:sp>
            <p:nvSpPr>
              <p:cNvPr id="1534997" name="Rectangle 21"/>
              <p:cNvSpPr>
                <a:spLocks noChangeArrowheads="1"/>
              </p:cNvSpPr>
              <p:nvPr/>
            </p:nvSpPr>
            <p:spPr bwMode="auto">
              <a:xfrm>
                <a:off x="2153" y="709"/>
                <a:ext cx="1543" cy="2903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fr-CH"/>
              </a:p>
            </p:txBody>
          </p:sp>
        </p:grpSp>
        <p:cxnSp>
          <p:nvCxnSpPr>
            <p:cNvPr id="1534998" name="AutoShape 22"/>
            <p:cNvCxnSpPr>
              <a:cxnSpLocks noChangeShapeType="1"/>
              <a:stCxn id="1534993" idx="3"/>
              <a:endCxn id="1534997" idx="1"/>
            </p:cNvCxnSpPr>
            <p:nvPr/>
          </p:nvCxnSpPr>
          <p:spPr bwMode="auto">
            <a:xfrm>
              <a:off x="1837" y="2161"/>
              <a:ext cx="31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1534999" name="Group 23"/>
          <p:cNvGrpSpPr>
            <a:grpSpLocks/>
          </p:cNvGrpSpPr>
          <p:nvPr/>
        </p:nvGrpSpPr>
        <p:grpSpPr bwMode="auto">
          <a:xfrm>
            <a:off x="5867400" y="1125538"/>
            <a:ext cx="2952750" cy="5399087"/>
            <a:chOff x="3696" y="709"/>
            <a:chExt cx="1860" cy="3401"/>
          </a:xfrm>
        </p:grpSpPr>
        <p:sp>
          <p:nvSpPr>
            <p:cNvPr id="1535000" name="Text Box 24"/>
            <p:cNvSpPr txBox="1">
              <a:spLocks noChangeArrowheads="1"/>
            </p:cNvSpPr>
            <p:nvPr/>
          </p:nvSpPr>
          <p:spPr bwMode="auto">
            <a:xfrm>
              <a:off x="4344" y="3706"/>
              <a:ext cx="881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CH" sz="2000"/>
                <a:t>Vecteur</a:t>
              </a:r>
            </a:p>
            <a:p>
              <a:pPr marL="342900" indent="-342900"/>
              <a:r>
                <a:rPr lang="fr-CH" sz="2000" i="1"/>
                <a:t>2</a:t>
              </a:r>
              <a:r>
                <a:rPr lang="fr-CH" sz="2000" i="1" baseline="30000"/>
                <a:t>ème</a:t>
              </a:r>
              <a:r>
                <a:rPr lang="fr-CH" sz="2000" i="1"/>
                <a:t> degré</a:t>
              </a:r>
              <a:endParaRPr lang="fr-FR" sz="2000" i="1"/>
            </a:p>
          </p:txBody>
        </p:sp>
        <p:sp>
          <p:nvSpPr>
            <p:cNvPr id="1535001" name="Rectangle 25"/>
            <p:cNvSpPr>
              <a:spLocks noChangeArrowheads="1"/>
            </p:cNvSpPr>
            <p:nvPr/>
          </p:nvSpPr>
          <p:spPr bwMode="auto">
            <a:xfrm>
              <a:off x="4013" y="709"/>
              <a:ext cx="1543" cy="290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CH"/>
            </a:p>
          </p:txBody>
        </p:sp>
        <p:cxnSp>
          <p:nvCxnSpPr>
            <p:cNvPr id="1535002" name="AutoShape 26"/>
            <p:cNvCxnSpPr>
              <a:cxnSpLocks noChangeShapeType="1"/>
              <a:stCxn id="1534997" idx="3"/>
              <a:endCxn id="1535001" idx="1"/>
            </p:cNvCxnSpPr>
            <p:nvPr/>
          </p:nvCxnSpPr>
          <p:spPr bwMode="auto">
            <a:xfrm>
              <a:off x="3696" y="2161"/>
              <a:ext cx="31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1535003" name="Group 27"/>
          <p:cNvGrpSpPr>
            <a:grpSpLocks/>
          </p:cNvGrpSpPr>
          <p:nvPr/>
        </p:nvGrpSpPr>
        <p:grpSpPr bwMode="auto">
          <a:xfrm>
            <a:off x="7235825" y="3011488"/>
            <a:ext cx="677863" cy="777875"/>
            <a:chOff x="4368" y="1026"/>
            <a:chExt cx="427" cy="490"/>
          </a:xfrm>
        </p:grpSpPr>
        <p:pic>
          <p:nvPicPr>
            <p:cNvPr id="1535004" name="Picture 28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2" y="1026"/>
              <a:ext cx="363" cy="3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535005" name="Text Box 29"/>
            <p:cNvSpPr txBox="1">
              <a:spLocks noChangeArrowheads="1"/>
            </p:cNvSpPr>
            <p:nvPr/>
          </p:nvSpPr>
          <p:spPr bwMode="auto">
            <a:xfrm>
              <a:off x="4368" y="1389"/>
              <a:ext cx="417" cy="1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CH" sz="900" i="1"/>
                <a:t>Cigarette</a:t>
              </a:r>
              <a:endParaRPr lang="fr-FR" sz="900" i="1"/>
            </a:p>
          </p:txBody>
        </p:sp>
      </p:grpSp>
      <p:grpSp>
        <p:nvGrpSpPr>
          <p:cNvPr id="1535006" name="Group 30"/>
          <p:cNvGrpSpPr>
            <a:grpSpLocks/>
          </p:cNvGrpSpPr>
          <p:nvPr/>
        </p:nvGrpSpPr>
        <p:grpSpPr bwMode="auto">
          <a:xfrm>
            <a:off x="7812088" y="1412875"/>
            <a:ext cx="611187" cy="993775"/>
            <a:chOff x="5239" y="1253"/>
            <a:chExt cx="385" cy="626"/>
          </a:xfrm>
        </p:grpSpPr>
        <p:pic>
          <p:nvPicPr>
            <p:cNvPr id="1535007" name="Picture 31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" y="1253"/>
              <a:ext cx="306" cy="4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535008" name="Text Box 32"/>
            <p:cNvSpPr txBox="1">
              <a:spLocks noChangeArrowheads="1"/>
            </p:cNvSpPr>
            <p:nvPr/>
          </p:nvSpPr>
          <p:spPr bwMode="auto">
            <a:xfrm>
              <a:off x="5239" y="1752"/>
              <a:ext cx="385" cy="1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CH" sz="900" i="1"/>
                <a:t>Narguilé</a:t>
              </a:r>
              <a:endParaRPr lang="fr-FR" sz="900" i="1"/>
            </a:p>
          </p:txBody>
        </p:sp>
      </p:grpSp>
      <p:grpSp>
        <p:nvGrpSpPr>
          <p:cNvPr id="1535009" name="Group 33"/>
          <p:cNvGrpSpPr>
            <a:grpSpLocks/>
          </p:cNvGrpSpPr>
          <p:nvPr/>
        </p:nvGrpSpPr>
        <p:grpSpPr bwMode="auto">
          <a:xfrm>
            <a:off x="6588125" y="1803400"/>
            <a:ext cx="927100" cy="603250"/>
            <a:chOff x="4110" y="1689"/>
            <a:chExt cx="584" cy="380"/>
          </a:xfrm>
        </p:grpSpPr>
        <p:pic>
          <p:nvPicPr>
            <p:cNvPr id="1535010" name="Picture 34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1689"/>
              <a:ext cx="454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535011" name="Text Box 35"/>
            <p:cNvSpPr txBox="1">
              <a:spLocks noChangeArrowheads="1"/>
            </p:cNvSpPr>
            <p:nvPr/>
          </p:nvSpPr>
          <p:spPr bwMode="auto">
            <a:xfrm>
              <a:off x="4110" y="1942"/>
              <a:ext cx="584" cy="1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CH" sz="900" i="1"/>
                <a:t>Tabac à priser</a:t>
              </a:r>
              <a:endParaRPr lang="fr-FR" sz="900" i="1"/>
            </a:p>
          </p:txBody>
        </p:sp>
      </p:grpSp>
      <p:grpSp>
        <p:nvGrpSpPr>
          <p:cNvPr id="1535012" name="Group 36"/>
          <p:cNvGrpSpPr>
            <a:grpSpLocks/>
          </p:cNvGrpSpPr>
          <p:nvPr/>
        </p:nvGrpSpPr>
        <p:grpSpPr bwMode="auto">
          <a:xfrm>
            <a:off x="6588125" y="4538663"/>
            <a:ext cx="1020763" cy="438150"/>
            <a:chOff x="4649" y="2329"/>
            <a:chExt cx="643" cy="276"/>
          </a:xfrm>
        </p:grpSpPr>
        <p:pic>
          <p:nvPicPr>
            <p:cNvPr id="1535013" name="Picture 37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" y="2329"/>
              <a:ext cx="363" cy="1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535014" name="Rectangle 38"/>
            <p:cNvSpPr>
              <a:spLocks noChangeArrowheads="1"/>
            </p:cNvSpPr>
            <p:nvPr/>
          </p:nvSpPr>
          <p:spPr bwMode="auto">
            <a:xfrm>
              <a:off x="4649" y="2478"/>
              <a:ext cx="643" cy="1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FR" sz="900" i="1"/>
                <a:t>Tabac à chiquer</a:t>
              </a:r>
            </a:p>
          </p:txBody>
        </p:sp>
      </p:grpSp>
      <p:grpSp>
        <p:nvGrpSpPr>
          <p:cNvPr id="1535015" name="Group 39"/>
          <p:cNvGrpSpPr>
            <a:grpSpLocks/>
          </p:cNvGrpSpPr>
          <p:nvPr/>
        </p:nvGrpSpPr>
        <p:grpSpPr bwMode="auto">
          <a:xfrm>
            <a:off x="7812088" y="4437063"/>
            <a:ext cx="930275" cy="539750"/>
            <a:chOff x="4422" y="3036"/>
            <a:chExt cx="586" cy="340"/>
          </a:xfrm>
        </p:grpSpPr>
        <p:pic>
          <p:nvPicPr>
            <p:cNvPr id="1535016" name="Picture 40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" y="3036"/>
              <a:ext cx="318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535017" name="Rectangle 41"/>
            <p:cNvSpPr>
              <a:spLocks noChangeArrowheads="1"/>
            </p:cNvSpPr>
            <p:nvPr/>
          </p:nvSpPr>
          <p:spPr bwMode="auto">
            <a:xfrm>
              <a:off x="4422" y="3249"/>
              <a:ext cx="586" cy="1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FR" sz="900" i="1"/>
                <a:t>Patch nicotine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62412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4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4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4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3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4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4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4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4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3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4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4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34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3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35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5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3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35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35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3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35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35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3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35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35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3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35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35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3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49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003" name="Group 3"/>
          <p:cNvGrpSpPr>
            <a:grpSpLocks/>
          </p:cNvGrpSpPr>
          <p:nvPr/>
        </p:nvGrpSpPr>
        <p:grpSpPr bwMode="auto">
          <a:xfrm>
            <a:off x="466725" y="1125538"/>
            <a:ext cx="2449513" cy="5094287"/>
            <a:chOff x="294" y="709"/>
            <a:chExt cx="1543" cy="3209"/>
          </a:xfrm>
        </p:grpSpPr>
        <p:sp>
          <p:nvSpPr>
            <p:cNvPr id="1536004" name="Text Box 4"/>
            <p:cNvSpPr txBox="1">
              <a:spLocks noChangeArrowheads="1"/>
            </p:cNvSpPr>
            <p:nvPr/>
          </p:nvSpPr>
          <p:spPr bwMode="auto">
            <a:xfrm>
              <a:off x="447" y="3706"/>
              <a:ext cx="123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CH" sz="2000"/>
                <a:t>Produit addictif</a:t>
              </a:r>
              <a:endParaRPr lang="fr-FR" sz="2000"/>
            </a:p>
          </p:txBody>
        </p:sp>
        <p:sp>
          <p:nvSpPr>
            <p:cNvPr id="1536005" name="Rectangle 5"/>
            <p:cNvSpPr>
              <a:spLocks noChangeArrowheads="1"/>
            </p:cNvSpPr>
            <p:nvPr/>
          </p:nvSpPr>
          <p:spPr bwMode="auto">
            <a:xfrm>
              <a:off x="294" y="709"/>
              <a:ext cx="1543" cy="290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CH"/>
            </a:p>
          </p:txBody>
        </p:sp>
      </p:grpSp>
      <p:grpSp>
        <p:nvGrpSpPr>
          <p:cNvPr id="1536006" name="Group 6"/>
          <p:cNvGrpSpPr>
            <a:grpSpLocks/>
          </p:cNvGrpSpPr>
          <p:nvPr/>
        </p:nvGrpSpPr>
        <p:grpSpPr bwMode="auto">
          <a:xfrm>
            <a:off x="3417888" y="1125538"/>
            <a:ext cx="2449512" cy="5399087"/>
            <a:chOff x="2153" y="709"/>
            <a:chExt cx="1543" cy="3401"/>
          </a:xfrm>
        </p:grpSpPr>
        <p:sp>
          <p:nvSpPr>
            <p:cNvPr id="1536007" name="Text Box 7"/>
            <p:cNvSpPr txBox="1">
              <a:spLocks noChangeArrowheads="1"/>
            </p:cNvSpPr>
            <p:nvPr/>
          </p:nvSpPr>
          <p:spPr bwMode="auto">
            <a:xfrm>
              <a:off x="2539" y="3706"/>
              <a:ext cx="771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CH" sz="2000"/>
                <a:t>Vecteur</a:t>
              </a:r>
            </a:p>
            <a:p>
              <a:pPr marL="342900" indent="-342900"/>
              <a:r>
                <a:rPr lang="fr-CH" sz="2000" i="1"/>
                <a:t>1</a:t>
              </a:r>
              <a:r>
                <a:rPr lang="fr-CH" sz="2000" i="1" baseline="30000"/>
                <a:t>er</a:t>
              </a:r>
              <a:r>
                <a:rPr lang="fr-CH" sz="2000" i="1"/>
                <a:t> degré</a:t>
              </a:r>
              <a:endParaRPr lang="fr-FR" sz="2000" i="1"/>
            </a:p>
          </p:txBody>
        </p:sp>
        <p:sp>
          <p:nvSpPr>
            <p:cNvPr id="1536008" name="Rectangle 8"/>
            <p:cNvSpPr>
              <a:spLocks noChangeArrowheads="1"/>
            </p:cNvSpPr>
            <p:nvPr/>
          </p:nvSpPr>
          <p:spPr bwMode="auto">
            <a:xfrm>
              <a:off x="2153" y="709"/>
              <a:ext cx="1543" cy="290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CH"/>
            </a:p>
          </p:txBody>
        </p:sp>
      </p:grpSp>
      <p:cxnSp>
        <p:nvCxnSpPr>
          <p:cNvPr id="1536009" name="AutoShape 9"/>
          <p:cNvCxnSpPr>
            <a:cxnSpLocks noChangeShapeType="1"/>
            <a:stCxn id="1536005" idx="3"/>
            <a:endCxn id="1536008" idx="1"/>
          </p:cNvCxnSpPr>
          <p:nvPr/>
        </p:nvCxnSpPr>
        <p:spPr bwMode="auto">
          <a:xfrm>
            <a:off x="2916238" y="3430588"/>
            <a:ext cx="5016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536010" name="Text Box 10"/>
          <p:cNvSpPr txBox="1">
            <a:spLocks noChangeArrowheads="1"/>
          </p:cNvSpPr>
          <p:nvPr/>
        </p:nvSpPr>
        <p:spPr bwMode="auto">
          <a:xfrm>
            <a:off x="6896100" y="5883275"/>
            <a:ext cx="139858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fr-CH" sz="2000"/>
              <a:t>Vecteur</a:t>
            </a:r>
          </a:p>
          <a:p>
            <a:pPr marL="342900" indent="-342900"/>
            <a:r>
              <a:rPr lang="fr-CH" sz="2000" i="1"/>
              <a:t>2</a:t>
            </a:r>
            <a:r>
              <a:rPr lang="fr-CH" sz="2000" i="1" baseline="30000"/>
              <a:t>ème</a:t>
            </a:r>
            <a:r>
              <a:rPr lang="fr-CH" sz="2000" i="1"/>
              <a:t> degré</a:t>
            </a:r>
            <a:endParaRPr lang="fr-FR" sz="2000" i="1"/>
          </a:p>
        </p:txBody>
      </p:sp>
      <p:sp>
        <p:nvSpPr>
          <p:cNvPr id="1536011" name="Rectangle 11"/>
          <p:cNvSpPr>
            <a:spLocks noChangeArrowheads="1"/>
          </p:cNvSpPr>
          <p:nvPr/>
        </p:nvSpPr>
        <p:spPr bwMode="auto">
          <a:xfrm>
            <a:off x="6370638" y="1125538"/>
            <a:ext cx="2449512" cy="46085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CH"/>
          </a:p>
        </p:txBody>
      </p:sp>
      <p:cxnSp>
        <p:nvCxnSpPr>
          <p:cNvPr id="1536012" name="AutoShape 12"/>
          <p:cNvCxnSpPr>
            <a:cxnSpLocks noChangeShapeType="1"/>
            <a:stCxn id="1536008" idx="3"/>
            <a:endCxn id="1536011" idx="1"/>
          </p:cNvCxnSpPr>
          <p:nvPr/>
        </p:nvCxnSpPr>
        <p:spPr bwMode="auto">
          <a:xfrm>
            <a:off x="5867400" y="3430588"/>
            <a:ext cx="5032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grpSp>
        <p:nvGrpSpPr>
          <p:cNvPr id="1536013" name="Group 13"/>
          <p:cNvGrpSpPr>
            <a:grpSpLocks/>
          </p:cNvGrpSpPr>
          <p:nvPr/>
        </p:nvGrpSpPr>
        <p:grpSpPr bwMode="auto">
          <a:xfrm>
            <a:off x="1116013" y="2924175"/>
            <a:ext cx="1152525" cy="1020763"/>
            <a:chOff x="793" y="1842"/>
            <a:chExt cx="726" cy="643"/>
          </a:xfrm>
        </p:grpSpPr>
        <p:sp>
          <p:nvSpPr>
            <p:cNvPr id="1536014" name="Rectangle 14"/>
            <p:cNvSpPr>
              <a:spLocks noChangeArrowheads="1"/>
            </p:cNvSpPr>
            <p:nvPr/>
          </p:nvSpPr>
          <p:spPr bwMode="auto">
            <a:xfrm>
              <a:off x="847" y="2341"/>
              <a:ext cx="617" cy="1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900" i="1"/>
                <a:t>Stimuli salients</a:t>
              </a:r>
            </a:p>
          </p:txBody>
        </p:sp>
        <p:pic>
          <p:nvPicPr>
            <p:cNvPr id="1536015" name="Picture 15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842"/>
              <a:ext cx="726" cy="4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36016" name="Group 16"/>
          <p:cNvGrpSpPr>
            <a:grpSpLocks/>
          </p:cNvGrpSpPr>
          <p:nvPr/>
        </p:nvGrpSpPr>
        <p:grpSpPr bwMode="auto">
          <a:xfrm>
            <a:off x="4140200" y="2782888"/>
            <a:ext cx="1003300" cy="1279525"/>
            <a:chOff x="2608" y="1753"/>
            <a:chExt cx="632" cy="806"/>
          </a:xfrm>
        </p:grpSpPr>
        <p:pic>
          <p:nvPicPr>
            <p:cNvPr id="1536017" name="Picture 17" descr="wow-burning-crusad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1753"/>
              <a:ext cx="632" cy="632"/>
            </a:xfrm>
            <a:prstGeom prst="rect">
              <a:avLst/>
            </a:prstGeom>
            <a:noFill/>
          </p:spPr>
        </p:pic>
        <p:sp>
          <p:nvSpPr>
            <p:cNvPr id="1536018" name="Text Box 18"/>
            <p:cNvSpPr txBox="1">
              <a:spLocks noChangeArrowheads="1"/>
            </p:cNvSpPr>
            <p:nvPr/>
          </p:nvSpPr>
          <p:spPr bwMode="auto">
            <a:xfrm>
              <a:off x="2743" y="2432"/>
              <a:ext cx="363" cy="1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CH" sz="900" i="1"/>
                <a:t>Logiciel</a:t>
              </a:r>
              <a:endParaRPr lang="fr-FR" sz="900" i="1"/>
            </a:p>
          </p:txBody>
        </p:sp>
      </p:grpSp>
      <p:grpSp>
        <p:nvGrpSpPr>
          <p:cNvPr id="1536019" name="Group 19"/>
          <p:cNvGrpSpPr>
            <a:grpSpLocks/>
          </p:cNvGrpSpPr>
          <p:nvPr/>
        </p:nvGrpSpPr>
        <p:grpSpPr bwMode="auto">
          <a:xfrm>
            <a:off x="6886575" y="1412875"/>
            <a:ext cx="1417638" cy="4162425"/>
            <a:chOff x="4338" y="890"/>
            <a:chExt cx="893" cy="2622"/>
          </a:xfrm>
        </p:grpSpPr>
        <p:pic>
          <p:nvPicPr>
            <p:cNvPr id="1536020" name="Picture 20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704"/>
              <a:ext cx="544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536021" name="Picture 21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" y="2205"/>
              <a:ext cx="245" cy="4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536022" name="Picture 2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" y="2931"/>
              <a:ext cx="589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grpSp>
          <p:nvGrpSpPr>
            <p:cNvPr id="1536023" name="Group 23"/>
            <p:cNvGrpSpPr>
              <a:grpSpLocks/>
            </p:cNvGrpSpPr>
            <p:nvPr/>
          </p:nvGrpSpPr>
          <p:grpSpPr bwMode="auto">
            <a:xfrm>
              <a:off x="4338" y="890"/>
              <a:ext cx="893" cy="2622"/>
              <a:chOff x="4338" y="890"/>
              <a:chExt cx="893" cy="2622"/>
            </a:xfrm>
          </p:grpSpPr>
          <p:pic>
            <p:nvPicPr>
              <p:cNvPr id="1536024" name="Picture 24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4" y="890"/>
                <a:ext cx="861" cy="5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36025" name="Text Box 25"/>
              <p:cNvSpPr txBox="1">
                <a:spLocks noChangeArrowheads="1"/>
              </p:cNvSpPr>
              <p:nvPr/>
            </p:nvSpPr>
            <p:spPr bwMode="auto">
              <a:xfrm>
                <a:off x="4338" y="3385"/>
                <a:ext cx="893" cy="1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42900" indent="-342900"/>
                <a:r>
                  <a:rPr lang="fr-CH" sz="900" i="1"/>
                  <a:t>Technologie de support</a:t>
                </a:r>
                <a:endParaRPr lang="fr-FR" sz="900" i="1"/>
              </a:p>
            </p:txBody>
          </p:sp>
        </p:grpSp>
      </p:grpSp>
      <p:sp>
        <p:nvSpPr>
          <p:cNvPr id="26" name="Text Box 2">
            <a:extLst>
              <a:ext uri="{FF2B5EF4-FFF2-40B4-BE49-F238E27FC236}">
                <a16:creationId xmlns:a16="http://schemas.microsoft.com/office/drawing/2014/main" id="{3325C527-11A0-6240-B43E-730527D01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113" y="221200"/>
            <a:ext cx="7181774" cy="7694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CH" dirty="0"/>
              <a:t>Le produit et ses vecteurs</a:t>
            </a:r>
            <a:endParaRPr lang="fr-CH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785466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26" name="Text Box 2"/>
          <p:cNvSpPr txBox="1">
            <a:spLocks noChangeArrowheads="1"/>
          </p:cNvSpPr>
          <p:nvPr/>
        </p:nvSpPr>
        <p:spPr bwMode="auto">
          <a:xfrm>
            <a:off x="928708" y="394468"/>
            <a:ext cx="7303602" cy="7694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CH" dirty="0"/>
              <a:t>Effet addictif dépend de …</a:t>
            </a:r>
            <a:endParaRPr lang="fr-CH" dirty="0">
              <a:sym typeface="Wingdings" pitchFamily="2" charset="2"/>
            </a:endParaRPr>
          </a:p>
        </p:txBody>
      </p:sp>
      <p:grpSp>
        <p:nvGrpSpPr>
          <p:cNvPr id="1537027" name="Group 3"/>
          <p:cNvGrpSpPr>
            <a:grpSpLocks/>
          </p:cNvGrpSpPr>
          <p:nvPr/>
        </p:nvGrpSpPr>
        <p:grpSpPr bwMode="auto">
          <a:xfrm>
            <a:off x="1279525" y="2346325"/>
            <a:ext cx="1866900" cy="1409700"/>
            <a:chOff x="806" y="1478"/>
            <a:chExt cx="1176" cy="888"/>
          </a:xfrm>
        </p:grpSpPr>
        <p:pic>
          <p:nvPicPr>
            <p:cNvPr id="1537028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1478"/>
              <a:ext cx="505" cy="4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537029" name="Text Box 5"/>
            <p:cNvSpPr txBox="1">
              <a:spLocks noChangeArrowheads="1"/>
            </p:cNvSpPr>
            <p:nvPr/>
          </p:nvSpPr>
          <p:spPr bwMode="auto">
            <a:xfrm>
              <a:off x="806" y="1998"/>
              <a:ext cx="117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CH" sz="1600" dirty="0"/>
                <a:t>Capacité à activer VTA</a:t>
              </a:r>
            </a:p>
          </p:txBody>
        </p:sp>
      </p:grpSp>
      <p:grpSp>
        <p:nvGrpSpPr>
          <p:cNvPr id="1537030" name="Group 6"/>
          <p:cNvGrpSpPr>
            <a:grpSpLocks/>
          </p:cNvGrpSpPr>
          <p:nvPr/>
        </p:nvGrpSpPr>
        <p:grpSpPr bwMode="auto">
          <a:xfrm>
            <a:off x="3424238" y="2236790"/>
            <a:ext cx="2441575" cy="1519238"/>
            <a:chOff x="2157" y="1409"/>
            <a:chExt cx="1538" cy="957"/>
          </a:xfrm>
        </p:grpSpPr>
        <p:sp>
          <p:nvSpPr>
            <p:cNvPr id="1537031" name="Rectangle 7"/>
            <p:cNvSpPr>
              <a:spLocks noChangeArrowheads="1"/>
            </p:cNvSpPr>
            <p:nvPr/>
          </p:nvSpPr>
          <p:spPr bwMode="auto">
            <a:xfrm>
              <a:off x="2157" y="1998"/>
              <a:ext cx="1538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CH" sz="1600" dirty="0"/>
                <a:t>Concentration de nicotine dans tabac</a:t>
              </a:r>
            </a:p>
          </p:txBody>
        </p:sp>
        <p:pic>
          <p:nvPicPr>
            <p:cNvPr id="1537032" name="Picture 8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0" y="1409"/>
              <a:ext cx="473" cy="4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37033" name="Group 9"/>
          <p:cNvGrpSpPr>
            <a:grpSpLocks/>
          </p:cNvGrpSpPr>
          <p:nvPr/>
        </p:nvGrpSpPr>
        <p:grpSpPr bwMode="auto">
          <a:xfrm>
            <a:off x="5948361" y="2162175"/>
            <a:ext cx="2143125" cy="1381125"/>
            <a:chOff x="3747" y="1362"/>
            <a:chExt cx="1350" cy="870"/>
          </a:xfrm>
        </p:grpSpPr>
        <p:sp>
          <p:nvSpPr>
            <p:cNvPr id="1537034" name="Rectangle 10"/>
            <p:cNvSpPr>
              <a:spLocks noChangeArrowheads="1"/>
            </p:cNvSpPr>
            <p:nvPr/>
          </p:nvSpPr>
          <p:spPr bwMode="auto">
            <a:xfrm>
              <a:off x="3747" y="2019"/>
              <a:ext cx="1350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ctr"/>
              <a:r>
                <a:rPr lang="fr-CH" sz="1600" dirty="0"/>
                <a:t>Technologie cigarette</a:t>
              </a:r>
            </a:p>
          </p:txBody>
        </p:sp>
        <p:pic>
          <p:nvPicPr>
            <p:cNvPr id="1537035" name="Picture 11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" y="1362"/>
              <a:ext cx="617" cy="6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sp>
        <p:nvSpPr>
          <p:cNvPr id="1537036" name="Text Box 12"/>
          <p:cNvSpPr txBox="1">
            <a:spLocks noChangeArrowheads="1"/>
          </p:cNvSpPr>
          <p:nvPr/>
        </p:nvSpPr>
        <p:spPr bwMode="auto">
          <a:xfrm rot="-5400000">
            <a:off x="-80168" y="2663031"/>
            <a:ext cx="1530350" cy="433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fr-CH" sz="2800" b="1"/>
              <a:t>Nicotine</a:t>
            </a:r>
          </a:p>
        </p:txBody>
      </p:sp>
      <p:sp>
        <p:nvSpPr>
          <p:cNvPr id="1537037" name="Text Box 13"/>
          <p:cNvSpPr txBox="1">
            <a:spLocks noChangeArrowheads="1"/>
          </p:cNvSpPr>
          <p:nvPr/>
        </p:nvSpPr>
        <p:spPr bwMode="auto">
          <a:xfrm rot="-5400000">
            <a:off x="433174" y="4939041"/>
            <a:ext cx="50366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fr-CH" sz="2800" b="1" dirty="0"/>
              <a:t>IT</a:t>
            </a:r>
          </a:p>
        </p:txBody>
      </p:sp>
      <p:sp>
        <p:nvSpPr>
          <p:cNvPr id="1537038" name="Text Box 14"/>
          <p:cNvSpPr txBox="1">
            <a:spLocks noChangeArrowheads="1"/>
          </p:cNvSpPr>
          <p:nvPr/>
        </p:nvSpPr>
        <p:spPr bwMode="auto">
          <a:xfrm>
            <a:off x="1531924" y="6094413"/>
            <a:ext cx="136527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fr-CH" dirty="0"/>
              <a:t>Salience</a:t>
            </a:r>
          </a:p>
        </p:txBody>
      </p:sp>
      <p:sp>
        <p:nvSpPr>
          <p:cNvPr id="1537039" name="Text Box 15"/>
          <p:cNvSpPr txBox="1">
            <a:spLocks noChangeArrowheads="1"/>
          </p:cNvSpPr>
          <p:nvPr/>
        </p:nvSpPr>
        <p:spPr bwMode="auto">
          <a:xfrm>
            <a:off x="3902500" y="6094413"/>
            <a:ext cx="148505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fr-CH" dirty="0"/>
              <a:t>Cinétique</a:t>
            </a:r>
          </a:p>
        </p:txBody>
      </p:sp>
      <p:sp>
        <p:nvSpPr>
          <p:cNvPr id="1537040" name="Text Box 16"/>
          <p:cNvSpPr txBox="1">
            <a:spLocks noChangeArrowheads="1"/>
          </p:cNvSpPr>
          <p:nvPr/>
        </p:nvSpPr>
        <p:spPr bwMode="auto">
          <a:xfrm>
            <a:off x="6347250" y="6094413"/>
            <a:ext cx="148505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fr-CH" dirty="0"/>
              <a:t>Cinétique</a:t>
            </a:r>
          </a:p>
        </p:txBody>
      </p:sp>
      <p:grpSp>
        <p:nvGrpSpPr>
          <p:cNvPr id="1537041" name="Group 17"/>
          <p:cNvGrpSpPr>
            <a:grpSpLocks/>
          </p:cNvGrpSpPr>
          <p:nvPr/>
        </p:nvGrpSpPr>
        <p:grpSpPr bwMode="auto">
          <a:xfrm>
            <a:off x="1117600" y="1660525"/>
            <a:ext cx="2303463" cy="2087563"/>
            <a:chOff x="704" y="1046"/>
            <a:chExt cx="1451" cy="1315"/>
          </a:xfrm>
        </p:grpSpPr>
        <p:sp>
          <p:nvSpPr>
            <p:cNvPr id="1537042" name="Text Box 18"/>
            <p:cNvSpPr txBox="1">
              <a:spLocks noChangeArrowheads="1"/>
            </p:cNvSpPr>
            <p:nvPr/>
          </p:nvSpPr>
          <p:spPr bwMode="auto">
            <a:xfrm>
              <a:off x="727" y="1046"/>
              <a:ext cx="1336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ctr"/>
              <a:r>
                <a:rPr lang="fr-CH" sz="1600" dirty="0"/>
                <a:t>Pharmacodynamique</a:t>
              </a:r>
            </a:p>
          </p:txBody>
        </p:sp>
        <p:sp>
          <p:nvSpPr>
            <p:cNvPr id="1537043" name="Rectangle 19"/>
            <p:cNvSpPr>
              <a:spLocks noChangeArrowheads="1"/>
            </p:cNvSpPr>
            <p:nvPr/>
          </p:nvSpPr>
          <p:spPr bwMode="auto">
            <a:xfrm>
              <a:off x="704" y="1253"/>
              <a:ext cx="1451" cy="11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CH"/>
            </a:p>
          </p:txBody>
        </p:sp>
      </p:grpSp>
      <p:grpSp>
        <p:nvGrpSpPr>
          <p:cNvPr id="1537044" name="Group 20"/>
          <p:cNvGrpSpPr>
            <a:grpSpLocks/>
          </p:cNvGrpSpPr>
          <p:nvPr/>
        </p:nvGrpSpPr>
        <p:grpSpPr bwMode="auto">
          <a:xfrm>
            <a:off x="3494088" y="1660525"/>
            <a:ext cx="2303462" cy="2087563"/>
            <a:chOff x="2201" y="1046"/>
            <a:chExt cx="1451" cy="1315"/>
          </a:xfrm>
        </p:grpSpPr>
        <p:sp>
          <p:nvSpPr>
            <p:cNvPr id="1537045" name="Text Box 21"/>
            <p:cNvSpPr txBox="1">
              <a:spLocks noChangeArrowheads="1"/>
            </p:cNvSpPr>
            <p:nvPr/>
          </p:nvSpPr>
          <p:spPr bwMode="auto">
            <a:xfrm>
              <a:off x="2315" y="1046"/>
              <a:ext cx="1221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ctr"/>
              <a:r>
                <a:rPr lang="fr-CH" sz="1600" dirty="0"/>
                <a:t>Pharmacocinétique</a:t>
              </a:r>
            </a:p>
          </p:txBody>
        </p:sp>
        <p:sp>
          <p:nvSpPr>
            <p:cNvPr id="1537046" name="Rectangle 22"/>
            <p:cNvSpPr>
              <a:spLocks noChangeArrowheads="1"/>
            </p:cNvSpPr>
            <p:nvPr/>
          </p:nvSpPr>
          <p:spPr bwMode="auto">
            <a:xfrm>
              <a:off x="2201" y="1253"/>
              <a:ext cx="1451" cy="11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CH"/>
            </a:p>
          </p:txBody>
        </p:sp>
      </p:grpSp>
      <p:grpSp>
        <p:nvGrpSpPr>
          <p:cNvPr id="1537047" name="Group 23"/>
          <p:cNvGrpSpPr>
            <a:grpSpLocks/>
          </p:cNvGrpSpPr>
          <p:nvPr/>
        </p:nvGrpSpPr>
        <p:grpSpPr bwMode="auto">
          <a:xfrm>
            <a:off x="5867400" y="1660525"/>
            <a:ext cx="2303463" cy="2087563"/>
            <a:chOff x="3696" y="1046"/>
            <a:chExt cx="1451" cy="1315"/>
          </a:xfrm>
        </p:grpSpPr>
        <p:sp>
          <p:nvSpPr>
            <p:cNvPr id="1537048" name="Text Box 24"/>
            <p:cNvSpPr txBox="1">
              <a:spLocks noChangeArrowheads="1"/>
            </p:cNvSpPr>
            <p:nvPr/>
          </p:nvSpPr>
          <p:spPr bwMode="auto">
            <a:xfrm>
              <a:off x="3812" y="1046"/>
              <a:ext cx="1221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ctr"/>
              <a:r>
                <a:rPr lang="fr-CH" sz="1600" dirty="0"/>
                <a:t>Pharmacocinétique</a:t>
              </a:r>
              <a:endParaRPr lang="fr-CH" dirty="0"/>
            </a:p>
          </p:txBody>
        </p:sp>
        <p:sp>
          <p:nvSpPr>
            <p:cNvPr id="1537049" name="Rectangle 25"/>
            <p:cNvSpPr>
              <a:spLocks noChangeArrowheads="1"/>
            </p:cNvSpPr>
            <p:nvPr/>
          </p:nvSpPr>
          <p:spPr bwMode="auto">
            <a:xfrm>
              <a:off x="3696" y="1253"/>
              <a:ext cx="1451" cy="11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CH"/>
            </a:p>
          </p:txBody>
        </p:sp>
      </p:grpSp>
      <p:grpSp>
        <p:nvGrpSpPr>
          <p:cNvPr id="1537050" name="Group 26"/>
          <p:cNvGrpSpPr>
            <a:grpSpLocks/>
          </p:cNvGrpSpPr>
          <p:nvPr/>
        </p:nvGrpSpPr>
        <p:grpSpPr bwMode="auto">
          <a:xfrm>
            <a:off x="1116013" y="3748088"/>
            <a:ext cx="2303462" cy="2273300"/>
            <a:chOff x="703" y="2361"/>
            <a:chExt cx="1451" cy="1432"/>
          </a:xfrm>
        </p:grpSpPr>
        <p:pic>
          <p:nvPicPr>
            <p:cNvPr id="1537051" name="Picture 27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3136"/>
              <a:ext cx="505" cy="4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537052" name="Text Box 28"/>
            <p:cNvSpPr txBox="1">
              <a:spLocks noChangeArrowheads="1"/>
            </p:cNvSpPr>
            <p:nvPr/>
          </p:nvSpPr>
          <p:spPr bwMode="auto">
            <a:xfrm>
              <a:off x="806" y="2763"/>
              <a:ext cx="117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CH" sz="1600" dirty="0"/>
                <a:t>Capacité à activer VTA</a:t>
              </a:r>
            </a:p>
          </p:txBody>
        </p:sp>
        <p:sp>
          <p:nvSpPr>
            <p:cNvPr id="1537053" name="Rectangle 29"/>
            <p:cNvSpPr>
              <a:spLocks noChangeArrowheads="1"/>
            </p:cNvSpPr>
            <p:nvPr/>
          </p:nvSpPr>
          <p:spPr bwMode="auto">
            <a:xfrm>
              <a:off x="703" y="2685"/>
              <a:ext cx="1451" cy="11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CH"/>
            </a:p>
          </p:txBody>
        </p:sp>
        <p:cxnSp>
          <p:nvCxnSpPr>
            <p:cNvPr id="1537054" name="AutoShape 30"/>
            <p:cNvCxnSpPr>
              <a:cxnSpLocks noChangeShapeType="1"/>
              <a:stCxn id="1537043" idx="2"/>
              <a:endCxn id="1537053" idx="0"/>
            </p:cNvCxnSpPr>
            <p:nvPr/>
          </p:nvCxnSpPr>
          <p:spPr bwMode="auto">
            <a:xfrm flipH="1">
              <a:off x="1429" y="2361"/>
              <a:ext cx="1" cy="3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1537055" name="Group 31"/>
          <p:cNvGrpSpPr>
            <a:grpSpLocks/>
          </p:cNvGrpSpPr>
          <p:nvPr/>
        </p:nvGrpSpPr>
        <p:grpSpPr bwMode="auto">
          <a:xfrm>
            <a:off x="3424238" y="3748088"/>
            <a:ext cx="2441575" cy="2273300"/>
            <a:chOff x="2157" y="2361"/>
            <a:chExt cx="1538" cy="1432"/>
          </a:xfrm>
        </p:grpSpPr>
        <p:pic>
          <p:nvPicPr>
            <p:cNvPr id="1537056" name="Picture 3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6" y="3112"/>
              <a:ext cx="681" cy="5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537057" name="Rectangle 33"/>
            <p:cNvSpPr>
              <a:spLocks noChangeArrowheads="1"/>
            </p:cNvSpPr>
            <p:nvPr/>
          </p:nvSpPr>
          <p:spPr bwMode="auto">
            <a:xfrm>
              <a:off x="2157" y="2763"/>
              <a:ext cx="1538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CH" sz="1600" dirty="0"/>
                <a:t>Arrangement logiciel</a:t>
              </a:r>
            </a:p>
          </p:txBody>
        </p:sp>
        <p:sp>
          <p:nvSpPr>
            <p:cNvPr id="1537058" name="Rectangle 34"/>
            <p:cNvSpPr>
              <a:spLocks noChangeArrowheads="1"/>
            </p:cNvSpPr>
            <p:nvPr/>
          </p:nvSpPr>
          <p:spPr bwMode="auto">
            <a:xfrm>
              <a:off x="2201" y="2685"/>
              <a:ext cx="1451" cy="11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CH"/>
            </a:p>
          </p:txBody>
        </p:sp>
        <p:cxnSp>
          <p:nvCxnSpPr>
            <p:cNvPr id="1537059" name="AutoShape 35"/>
            <p:cNvCxnSpPr>
              <a:cxnSpLocks noChangeShapeType="1"/>
              <a:stCxn id="1537046" idx="2"/>
              <a:endCxn id="1537058" idx="0"/>
            </p:cNvCxnSpPr>
            <p:nvPr/>
          </p:nvCxnSpPr>
          <p:spPr bwMode="auto">
            <a:xfrm>
              <a:off x="2927" y="2361"/>
              <a:ext cx="0" cy="3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1537060" name="Group 36"/>
          <p:cNvGrpSpPr>
            <a:grpSpLocks/>
          </p:cNvGrpSpPr>
          <p:nvPr/>
        </p:nvGrpSpPr>
        <p:grpSpPr bwMode="auto">
          <a:xfrm>
            <a:off x="5797550" y="3748088"/>
            <a:ext cx="2584450" cy="2273300"/>
            <a:chOff x="3652" y="2361"/>
            <a:chExt cx="1628" cy="1432"/>
          </a:xfrm>
        </p:grpSpPr>
        <p:pic>
          <p:nvPicPr>
            <p:cNvPr id="1537061" name="Picture 37" descr="Sans titre 5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1" y="3131"/>
              <a:ext cx="771" cy="461"/>
            </a:xfrm>
            <a:prstGeom prst="rect">
              <a:avLst/>
            </a:prstGeom>
            <a:noFill/>
          </p:spPr>
        </p:pic>
        <p:sp>
          <p:nvSpPr>
            <p:cNvPr id="1537062" name="Rectangle 38"/>
            <p:cNvSpPr>
              <a:spLocks noChangeArrowheads="1"/>
            </p:cNvSpPr>
            <p:nvPr/>
          </p:nvSpPr>
          <p:spPr bwMode="auto">
            <a:xfrm>
              <a:off x="3652" y="2763"/>
              <a:ext cx="1628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CH" sz="1600" dirty="0"/>
                <a:t>Technologie </a:t>
              </a:r>
            </a:p>
            <a:p>
              <a:pPr algn="ctr"/>
              <a:r>
                <a:rPr lang="fr-CH" sz="1600" dirty="0"/>
                <a:t>informatique</a:t>
              </a:r>
            </a:p>
          </p:txBody>
        </p:sp>
        <p:sp>
          <p:nvSpPr>
            <p:cNvPr id="1537063" name="Rectangle 39"/>
            <p:cNvSpPr>
              <a:spLocks noChangeArrowheads="1"/>
            </p:cNvSpPr>
            <p:nvPr/>
          </p:nvSpPr>
          <p:spPr bwMode="auto">
            <a:xfrm>
              <a:off x="3696" y="2685"/>
              <a:ext cx="1451" cy="11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CH"/>
            </a:p>
          </p:txBody>
        </p:sp>
        <p:cxnSp>
          <p:nvCxnSpPr>
            <p:cNvPr id="1537064" name="AutoShape 40"/>
            <p:cNvCxnSpPr>
              <a:cxnSpLocks noChangeShapeType="1"/>
              <a:stCxn id="1537049" idx="2"/>
              <a:endCxn id="1537063" idx="0"/>
            </p:cNvCxnSpPr>
            <p:nvPr/>
          </p:nvCxnSpPr>
          <p:spPr bwMode="auto">
            <a:xfrm>
              <a:off x="4422" y="2361"/>
              <a:ext cx="0" cy="3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371397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7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37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3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37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53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37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53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37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26" grpId="0" animBg="1"/>
      <p:bldP spid="1537036" grpId="0"/>
      <p:bldP spid="1537037" grpId="0"/>
      <p:bldP spid="1537038" grpId="0"/>
      <p:bldP spid="1537039" grpId="0"/>
      <p:bldP spid="15370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8904" y="2092806"/>
            <a:ext cx="4722738" cy="314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43824" y="2103438"/>
            <a:ext cx="16557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27D00"/>
              </a:buClr>
              <a:buSzPct val="70000"/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27D00"/>
              </a:buClr>
              <a:buSzPct val="70000"/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27D00"/>
              </a:buClr>
              <a:buSzPct val="70000"/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27D00"/>
              </a:buClr>
              <a:buSzPct val="70000"/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buClrTx/>
              <a:buSzTx/>
            </a:pPr>
            <a:r>
              <a:rPr lang="fr-CH" sz="2800" b="1" dirty="0"/>
              <a:t>Cocaine</a:t>
            </a:r>
            <a:endParaRPr lang="fr-FR" sz="2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99633" y="5547993"/>
            <a:ext cx="5760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err="1"/>
              <a:t>Hemby</a:t>
            </a:r>
            <a:r>
              <a:rPr lang="da-DK" sz="800" dirty="0"/>
              <a:t> et al., 1997</a:t>
            </a:r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1187450" y="347993"/>
            <a:ext cx="6715125" cy="1143000"/>
          </a:xfrm>
        </p:spPr>
        <p:txBody>
          <a:bodyPr/>
          <a:lstStyle/>
          <a:p>
            <a:r>
              <a:rPr lang="de-DE" sz="4000" b="1" dirty="0" err="1">
                <a:solidFill>
                  <a:srgbClr val="7F7F7F"/>
                </a:solidFill>
              </a:rPr>
              <a:t>Libération</a:t>
            </a:r>
            <a:r>
              <a:rPr lang="de-DE" sz="4000" b="1" dirty="0">
                <a:solidFill>
                  <a:srgbClr val="7F7F7F"/>
                </a:solidFill>
              </a:rPr>
              <a:t> </a:t>
            </a:r>
            <a:r>
              <a:rPr lang="de-DE" sz="4000" b="1" dirty="0" err="1">
                <a:solidFill>
                  <a:srgbClr val="7F7F7F"/>
                </a:solidFill>
              </a:rPr>
              <a:t>dopamine</a:t>
            </a:r>
            <a:r>
              <a:rPr lang="de-DE" sz="4000" b="1" dirty="0">
                <a:solidFill>
                  <a:srgbClr val="7F7F7F"/>
                </a:solidFill>
              </a:rPr>
              <a:t> </a:t>
            </a:r>
            <a:r>
              <a:rPr lang="de-DE" sz="4000" b="1" dirty="0" err="1">
                <a:solidFill>
                  <a:srgbClr val="7F7F7F"/>
                </a:solidFill>
              </a:rPr>
              <a:t>N.accumbens</a:t>
            </a:r>
            <a:endParaRPr lang="de-DE" sz="4000" b="1" dirty="0">
              <a:solidFill>
                <a:srgbClr val="7F7F7F"/>
              </a:solidFill>
            </a:endParaRPr>
          </a:p>
        </p:txBody>
      </p:sp>
      <p:pic>
        <p:nvPicPr>
          <p:cNvPr id="6" name="Bild 5" descr="Coke-and-a-smile-This-rat-was-part-of-US-research-onto-the-effects-of-cocaine-1122915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550" y="2741831"/>
            <a:ext cx="2000311" cy="19990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912057"/>
      </p:ext>
    </p:extLst>
  </p:cSld>
  <p:clrMapOvr>
    <a:masterClrMapping/>
  </p:clrMapOvr>
  <p:transition spd="slow">
    <p:pull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/>
          <p:cNvSpPr>
            <a:spLocks noGrp="1"/>
          </p:cNvSpPr>
          <p:nvPr>
            <p:ph type="title"/>
          </p:nvPr>
        </p:nvSpPr>
        <p:spPr>
          <a:xfrm>
            <a:off x="1187450" y="347993"/>
            <a:ext cx="6715125" cy="1143000"/>
          </a:xfrm>
        </p:spPr>
        <p:txBody>
          <a:bodyPr/>
          <a:lstStyle/>
          <a:p>
            <a:r>
              <a:rPr lang="de-DE" sz="4000" b="1" dirty="0" err="1">
                <a:solidFill>
                  <a:srgbClr val="7F7F7F"/>
                </a:solidFill>
              </a:rPr>
              <a:t>Libération</a:t>
            </a:r>
            <a:r>
              <a:rPr lang="de-DE" sz="4000" b="1" dirty="0">
                <a:solidFill>
                  <a:srgbClr val="7F7F7F"/>
                </a:solidFill>
              </a:rPr>
              <a:t> </a:t>
            </a:r>
            <a:r>
              <a:rPr lang="de-DE" sz="4000" b="1" dirty="0" err="1">
                <a:solidFill>
                  <a:srgbClr val="7F7F7F"/>
                </a:solidFill>
              </a:rPr>
              <a:t>dopamine</a:t>
            </a:r>
            <a:r>
              <a:rPr lang="de-DE" sz="4000" b="1" dirty="0">
                <a:solidFill>
                  <a:srgbClr val="7F7F7F"/>
                </a:solidFill>
              </a:rPr>
              <a:t> </a:t>
            </a:r>
            <a:r>
              <a:rPr lang="de-DE" sz="4000" b="1" dirty="0" err="1">
                <a:solidFill>
                  <a:srgbClr val="7F7F7F"/>
                </a:solidFill>
              </a:rPr>
              <a:t>N.accumbens</a:t>
            </a:r>
            <a:endParaRPr lang="de-DE" sz="4000" b="1" dirty="0">
              <a:solidFill>
                <a:srgbClr val="7F7F7F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1930303"/>
            <a:ext cx="3514725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187450" y="2060575"/>
            <a:ext cx="20145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27D00"/>
              </a:buClr>
              <a:buSzPct val="70000"/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27D00"/>
              </a:buClr>
              <a:buSzPct val="70000"/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27D00"/>
              </a:buClr>
              <a:buSzPct val="70000"/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27D00"/>
              </a:buClr>
              <a:buSzPct val="70000"/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buClrTx/>
              <a:buSzTx/>
            </a:pPr>
            <a:r>
              <a:rPr lang="fr-CH" sz="2800" b="1"/>
              <a:t>Stimuli sexuels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1668" y="5574169"/>
            <a:ext cx="5760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/>
              <a:t>Becker et al., 2001</a:t>
            </a:r>
          </a:p>
        </p:txBody>
      </p:sp>
      <p:pic>
        <p:nvPicPr>
          <p:cNvPr id="6" name="Bild 5" descr="maxresdefaul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317" y="3064051"/>
            <a:ext cx="2153559" cy="2151169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4025196457"/>
      </p:ext>
    </p:extLst>
  </p:cSld>
  <p:clrMapOvr>
    <a:masterClrMapping/>
  </p:clrMapOvr>
  <p:transition spd="slow">
    <p:pull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4322" y="2073412"/>
            <a:ext cx="3941677" cy="349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46334" y="2201096"/>
            <a:ext cx="22320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27D00"/>
              </a:buClr>
              <a:buSzPct val="70000"/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27D00"/>
              </a:buClr>
              <a:buSzPct val="70000"/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27D00"/>
              </a:buClr>
              <a:buSzPct val="70000"/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27D00"/>
              </a:buClr>
              <a:buSzPct val="70000"/>
              <a:defRPr sz="2400">
                <a:solidFill>
                  <a:schemeClr val="tx1"/>
                </a:solidFill>
                <a:latin typeface="Univers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buClrTx/>
              <a:buSzTx/>
            </a:pPr>
            <a:r>
              <a:rPr lang="fr-CH" sz="2800" b="1" dirty="0"/>
              <a:t>Nouveauté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58219" y="5616787"/>
            <a:ext cx="5760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800" dirty="0"/>
              <a:t>Legault &amp; Wise, 2001</a:t>
            </a:r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1187450" y="347993"/>
            <a:ext cx="6715125" cy="1143000"/>
          </a:xfrm>
        </p:spPr>
        <p:txBody>
          <a:bodyPr/>
          <a:lstStyle/>
          <a:p>
            <a:r>
              <a:rPr lang="de-DE" sz="4000" b="1" dirty="0" err="1">
                <a:solidFill>
                  <a:srgbClr val="7F7F7F"/>
                </a:solidFill>
              </a:rPr>
              <a:t>Libération</a:t>
            </a:r>
            <a:r>
              <a:rPr lang="de-DE" sz="4000" b="1" dirty="0">
                <a:solidFill>
                  <a:srgbClr val="7F7F7F"/>
                </a:solidFill>
              </a:rPr>
              <a:t> </a:t>
            </a:r>
            <a:r>
              <a:rPr lang="de-DE" sz="4000" b="1" dirty="0" err="1">
                <a:solidFill>
                  <a:srgbClr val="7F7F7F"/>
                </a:solidFill>
              </a:rPr>
              <a:t>dopamine</a:t>
            </a:r>
            <a:r>
              <a:rPr lang="de-DE" sz="4000" b="1" dirty="0">
                <a:solidFill>
                  <a:srgbClr val="7F7F7F"/>
                </a:solidFill>
              </a:rPr>
              <a:t> </a:t>
            </a:r>
            <a:r>
              <a:rPr lang="de-DE" sz="4000" b="1" dirty="0" err="1">
                <a:solidFill>
                  <a:srgbClr val="7F7F7F"/>
                </a:solidFill>
              </a:rPr>
              <a:t>N.accumbens</a:t>
            </a:r>
            <a:endParaRPr lang="de-DE" sz="4000" b="1" dirty="0">
              <a:solidFill>
                <a:srgbClr val="7F7F7F"/>
              </a:solidFill>
            </a:endParaRPr>
          </a:p>
        </p:txBody>
      </p:sp>
      <p:pic>
        <p:nvPicPr>
          <p:cNvPr id="2" name="Bild 1" descr="hirokawa120223-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784" y="3023457"/>
            <a:ext cx="2646537" cy="187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41878"/>
      </p:ext>
    </p:extLst>
  </p:cSld>
  <p:clrMapOvr>
    <a:masterClrMapping/>
  </p:clrMapOvr>
  <p:transition spd="slow">
    <p:pull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133426"/>
            <a:ext cx="3671888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4"/>
          <p:cNvSpPr txBox="1"/>
          <p:nvPr/>
        </p:nvSpPr>
        <p:spPr>
          <a:xfrm>
            <a:off x="333173" y="5569769"/>
            <a:ext cx="9888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/>
              <a:t>Brody et al., 2004</a:t>
            </a:r>
          </a:p>
        </p:txBody>
      </p:sp>
      <p:grpSp>
        <p:nvGrpSpPr>
          <p:cNvPr id="5" name="Gruppierung 4"/>
          <p:cNvGrpSpPr/>
          <p:nvPr/>
        </p:nvGrpSpPr>
        <p:grpSpPr>
          <a:xfrm>
            <a:off x="1457325" y="2052754"/>
            <a:ext cx="2761888" cy="3362203"/>
            <a:chOff x="1457325" y="2411703"/>
            <a:chExt cx="2761888" cy="3362203"/>
          </a:xfrm>
        </p:grpSpPr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7325" y="2411703"/>
              <a:ext cx="2761888" cy="2819772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2339752" y="5404574"/>
              <a:ext cx="101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Nicotine</a:t>
              </a:r>
              <a:endParaRPr lang="de-DE" dirty="0"/>
            </a:p>
          </p:txBody>
        </p:sp>
      </p:grpSp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1107213" y="450760"/>
            <a:ext cx="7316286" cy="1143000"/>
          </a:xfrm>
        </p:spPr>
        <p:txBody>
          <a:bodyPr/>
          <a:lstStyle/>
          <a:p>
            <a:r>
              <a:rPr lang="de-DE" sz="4000" b="1" dirty="0" err="1">
                <a:solidFill>
                  <a:srgbClr val="7F7F7F"/>
                </a:solidFill>
              </a:rPr>
              <a:t>Activation</a:t>
            </a:r>
            <a:r>
              <a:rPr lang="de-DE" sz="4000" b="1" dirty="0">
                <a:solidFill>
                  <a:srgbClr val="7F7F7F"/>
                </a:solidFill>
              </a:rPr>
              <a:t> </a:t>
            </a:r>
            <a:r>
              <a:rPr lang="de-DE" sz="4000" b="1" dirty="0" err="1">
                <a:solidFill>
                  <a:srgbClr val="7F7F7F"/>
                </a:solidFill>
              </a:rPr>
              <a:t>noyau</a:t>
            </a:r>
            <a:r>
              <a:rPr lang="de-DE" sz="4000" b="1" dirty="0">
                <a:solidFill>
                  <a:srgbClr val="7F7F7F"/>
                </a:solidFill>
              </a:rPr>
              <a:t> </a:t>
            </a:r>
            <a:r>
              <a:rPr lang="de-DE" sz="4000" b="1" dirty="0" err="1">
                <a:solidFill>
                  <a:srgbClr val="7F7F7F"/>
                </a:solidFill>
              </a:rPr>
              <a:t>accumbens</a:t>
            </a:r>
            <a:endParaRPr lang="de-DE" sz="4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104328"/>
      </p:ext>
    </p:extLst>
  </p:cSld>
  <p:clrMapOvr>
    <a:masterClrMapping/>
  </p:clrMapOvr>
  <p:transition spd="slow"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6270" y="4237500"/>
            <a:ext cx="907895" cy="9000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Bild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4589" y="1140379"/>
            <a:ext cx="909448" cy="900000"/>
          </a:xfrm>
          <a:prstGeom prst="ellipse">
            <a:avLst/>
          </a:prstGeom>
          <a:ln>
            <a:solidFill>
              <a:srgbClr val="7F7F7F"/>
            </a:solidFill>
          </a:ln>
        </p:spPr>
      </p:pic>
      <p:pic>
        <p:nvPicPr>
          <p:cNvPr id="4" name="Bild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9093" y="4237500"/>
            <a:ext cx="905738" cy="900000"/>
          </a:xfrm>
          <a:prstGeom prst="ellipse">
            <a:avLst/>
          </a:prstGeom>
          <a:ln>
            <a:solidFill>
              <a:srgbClr val="7F7F7F"/>
            </a:solidFill>
          </a:ln>
        </p:spPr>
      </p:pic>
      <p:pic>
        <p:nvPicPr>
          <p:cNvPr id="5" name="Bild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3332" y="1140379"/>
            <a:ext cx="907912" cy="900000"/>
          </a:xfrm>
          <a:prstGeom prst="ellipse">
            <a:avLst/>
          </a:prstGeom>
          <a:ln>
            <a:solidFill>
              <a:srgbClr val="7F7F7F"/>
            </a:solidFill>
          </a:ln>
        </p:spPr>
      </p:pic>
      <p:pic>
        <p:nvPicPr>
          <p:cNvPr id="6" name="Bild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6656" y="1140379"/>
            <a:ext cx="899300" cy="900000"/>
          </a:xfrm>
          <a:prstGeom prst="ellipse">
            <a:avLst/>
          </a:prstGeom>
          <a:ln>
            <a:solidFill>
              <a:srgbClr val="7F7F7F"/>
            </a:solidFill>
          </a:ln>
        </p:spPr>
      </p:pic>
      <p:pic>
        <p:nvPicPr>
          <p:cNvPr id="7" name="Bild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7587" y="2757499"/>
            <a:ext cx="899403" cy="900000"/>
          </a:xfrm>
          <a:prstGeom prst="ellipse">
            <a:avLst/>
          </a:prstGeom>
          <a:ln>
            <a:solidFill>
              <a:srgbClr val="7F7F7F"/>
            </a:solidFill>
          </a:ln>
        </p:spPr>
      </p:pic>
      <p:pic>
        <p:nvPicPr>
          <p:cNvPr id="8" name="Bild 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958" y="1140379"/>
            <a:ext cx="900150" cy="900000"/>
          </a:xfrm>
          <a:prstGeom prst="ellipse">
            <a:avLst/>
          </a:prstGeom>
          <a:ln>
            <a:solidFill>
              <a:srgbClr val="7F7F7F"/>
            </a:solidFill>
          </a:ln>
        </p:spPr>
      </p:pic>
      <p:pic>
        <p:nvPicPr>
          <p:cNvPr id="9" name="Bild 8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5593" y="2757499"/>
            <a:ext cx="901427" cy="900000"/>
          </a:xfrm>
          <a:prstGeom prst="ellipse">
            <a:avLst/>
          </a:prstGeom>
          <a:ln>
            <a:solidFill>
              <a:srgbClr val="7F7F7F"/>
            </a:solidFill>
          </a:ln>
        </p:spPr>
      </p:pic>
      <p:pic>
        <p:nvPicPr>
          <p:cNvPr id="10" name="Bild 9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7729" y="2757499"/>
            <a:ext cx="903168" cy="900000"/>
          </a:xfrm>
          <a:prstGeom prst="ellipse">
            <a:avLst/>
          </a:prstGeom>
          <a:ln>
            <a:solidFill>
              <a:srgbClr val="7F7F7F"/>
            </a:solidFill>
          </a:ln>
        </p:spPr>
      </p:pic>
      <p:pic>
        <p:nvPicPr>
          <p:cNvPr id="11" name="Bild 10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0090" y="4237500"/>
            <a:ext cx="899517" cy="900000"/>
          </a:xfrm>
          <a:prstGeom prst="ellipse">
            <a:avLst/>
          </a:prstGeom>
          <a:ln>
            <a:solidFill>
              <a:srgbClr val="7F7F7F"/>
            </a:solidFill>
          </a:ln>
        </p:spPr>
      </p:pic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5776" y="2757499"/>
            <a:ext cx="898515" cy="900000"/>
          </a:xfrm>
          <a:prstGeom prst="ellipse">
            <a:avLst/>
          </a:prstGeom>
          <a:ln>
            <a:solidFill>
              <a:srgbClr val="7F7F7F"/>
            </a:solidFill>
          </a:ln>
        </p:spPr>
      </p:pic>
      <p:sp>
        <p:nvSpPr>
          <p:cNvPr id="14" name="Rechteck 13"/>
          <p:cNvSpPr/>
          <p:nvPr/>
        </p:nvSpPr>
        <p:spPr>
          <a:xfrm>
            <a:off x="202675" y="159769"/>
            <a:ext cx="8833231" cy="7078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000" b="1" dirty="0">
                <a:solidFill>
                  <a:srgbClr val="7F7F7F"/>
                </a:solidFill>
              </a:rPr>
              <a:t>Critères DSM-5</a:t>
            </a:r>
            <a:endParaRPr lang="fr-FR" sz="2800" dirty="0">
              <a:solidFill>
                <a:srgbClr val="7F7F7F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630218" y="2032443"/>
            <a:ext cx="192963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/>
              <a:t>quantité plus importante ou pendant une période plus longue que prévu</a:t>
            </a:r>
          </a:p>
        </p:txBody>
      </p:sp>
      <p:sp>
        <p:nvSpPr>
          <p:cNvPr id="15" name="Rechteck 14"/>
          <p:cNvSpPr/>
          <p:nvPr/>
        </p:nvSpPr>
        <p:spPr>
          <a:xfrm>
            <a:off x="4660299" y="3642270"/>
            <a:ext cx="175397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/>
              <a:t>désir persistant diminuer / contrôler utilisation </a:t>
            </a:r>
          </a:p>
        </p:txBody>
      </p:sp>
      <p:sp>
        <p:nvSpPr>
          <p:cNvPr id="16" name="Rechteck 15"/>
          <p:cNvSpPr/>
          <p:nvPr/>
        </p:nvSpPr>
        <p:spPr>
          <a:xfrm>
            <a:off x="1152810" y="3642270"/>
            <a:ext cx="11930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/>
              <a:t>investissement </a:t>
            </a:r>
          </a:p>
          <a:p>
            <a:pPr algn="ctr"/>
            <a:r>
              <a:rPr lang="fr-FR" sz="1100" dirty="0"/>
              <a:t>temps</a:t>
            </a:r>
          </a:p>
        </p:txBody>
      </p:sp>
      <p:sp>
        <p:nvSpPr>
          <p:cNvPr id="17" name="Rechteck 16"/>
          <p:cNvSpPr/>
          <p:nvPr/>
        </p:nvSpPr>
        <p:spPr>
          <a:xfrm>
            <a:off x="3270754" y="3642270"/>
            <a:ext cx="6485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 err="1"/>
              <a:t>craving</a:t>
            </a:r>
            <a:endParaRPr lang="fr-FR" sz="1100" dirty="0"/>
          </a:p>
        </p:txBody>
      </p:sp>
      <p:sp>
        <p:nvSpPr>
          <p:cNvPr id="18" name="Rechteck 17"/>
          <p:cNvSpPr/>
          <p:nvPr/>
        </p:nvSpPr>
        <p:spPr>
          <a:xfrm>
            <a:off x="1879660" y="5153774"/>
            <a:ext cx="153779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/>
              <a:t>manquements récurrents à des obligations majeures,</a:t>
            </a:r>
          </a:p>
        </p:txBody>
      </p:sp>
      <p:sp>
        <p:nvSpPr>
          <p:cNvPr id="19" name="Rechteck 18"/>
          <p:cNvSpPr/>
          <p:nvPr/>
        </p:nvSpPr>
        <p:spPr>
          <a:xfrm>
            <a:off x="3615947" y="5153774"/>
            <a:ext cx="17835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/>
              <a:t>Poursuite utilisation malgré problèmes</a:t>
            </a:r>
          </a:p>
        </p:txBody>
      </p:sp>
      <p:sp>
        <p:nvSpPr>
          <p:cNvPr id="20" name="Rechteck 19"/>
          <p:cNvSpPr/>
          <p:nvPr/>
        </p:nvSpPr>
        <p:spPr>
          <a:xfrm>
            <a:off x="1126797" y="2032443"/>
            <a:ext cx="12450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/>
              <a:t>Usage dangereux</a:t>
            </a:r>
          </a:p>
        </p:txBody>
      </p:sp>
      <p:sp>
        <p:nvSpPr>
          <p:cNvPr id="22" name="Rechteck 21"/>
          <p:cNvSpPr/>
          <p:nvPr/>
        </p:nvSpPr>
        <p:spPr>
          <a:xfrm>
            <a:off x="5515901" y="5153774"/>
            <a:ext cx="199212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/>
              <a:t>Poursuite utilisation malgré problèmes sociaux / interpersonnels,</a:t>
            </a:r>
          </a:p>
        </p:txBody>
      </p:sp>
      <p:sp>
        <p:nvSpPr>
          <p:cNvPr id="23" name="Rechteck 22"/>
          <p:cNvSpPr/>
          <p:nvPr/>
        </p:nvSpPr>
        <p:spPr>
          <a:xfrm>
            <a:off x="6414278" y="3642270"/>
            <a:ext cx="2044057" cy="60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/>
              <a:t>activités sociales/professionnelles abandonnées</a:t>
            </a:r>
          </a:p>
        </p:txBody>
      </p:sp>
      <p:sp>
        <p:nvSpPr>
          <p:cNvPr id="24" name="Rechteck 23"/>
          <p:cNvSpPr/>
          <p:nvPr/>
        </p:nvSpPr>
        <p:spPr>
          <a:xfrm>
            <a:off x="5140699" y="2032443"/>
            <a:ext cx="7931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/>
              <a:t>tolérance</a:t>
            </a:r>
          </a:p>
        </p:txBody>
      </p:sp>
      <p:sp>
        <p:nvSpPr>
          <p:cNvPr id="25" name="Rechteck 24"/>
          <p:cNvSpPr/>
          <p:nvPr/>
        </p:nvSpPr>
        <p:spPr>
          <a:xfrm>
            <a:off x="7039717" y="2032443"/>
            <a:ext cx="7931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/>
              <a:t>sevrage</a:t>
            </a:r>
          </a:p>
        </p:txBody>
      </p:sp>
    </p:spTree>
    <p:extLst>
      <p:ext uri="{BB962C8B-B14F-4D97-AF65-F5344CB8AC3E}">
        <p14:creationId xmlns:p14="http://schemas.microsoft.com/office/powerpoint/2010/main" val="134557724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161037"/>
            <a:ext cx="3671888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331912" y="2449963"/>
            <a:ext cx="2663825" cy="2468563"/>
            <a:chOff x="748" y="1525"/>
            <a:chExt cx="1225" cy="1162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525"/>
              <a:ext cx="1225" cy="9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1102" y="2500"/>
              <a:ext cx="515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27D00"/>
                </a:buClr>
                <a:buSzPct val="70000"/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27D00"/>
                </a:buClr>
                <a:buSzPct val="70000"/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27D00"/>
                </a:buClr>
                <a:buSzPct val="70000"/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27D00"/>
                </a:buClr>
                <a:buSzPct val="70000"/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EA8B00"/>
                </a:buClr>
                <a:buSzTx/>
                <a:buFont typeface="Wingdings" charset="0"/>
                <a:buNone/>
              </a:pPr>
              <a:r>
                <a:rPr lang="fr-CH" sz="2000"/>
                <a:t>Cocaine</a:t>
              </a:r>
            </a:p>
          </p:txBody>
        </p:sp>
      </p:grpSp>
      <p:sp>
        <p:nvSpPr>
          <p:cNvPr id="7" name="ZoneTexte 4"/>
          <p:cNvSpPr txBox="1"/>
          <p:nvPr/>
        </p:nvSpPr>
        <p:spPr>
          <a:xfrm>
            <a:off x="341277" y="5624991"/>
            <a:ext cx="5760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err="1"/>
              <a:t>Breiter</a:t>
            </a:r>
            <a:r>
              <a:rPr lang="fr-FR" sz="800" dirty="0"/>
              <a:t> et al., 1997</a:t>
            </a:r>
          </a:p>
        </p:txBody>
      </p:sp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1107213" y="450760"/>
            <a:ext cx="7316286" cy="1143000"/>
          </a:xfrm>
        </p:spPr>
        <p:txBody>
          <a:bodyPr/>
          <a:lstStyle/>
          <a:p>
            <a:r>
              <a:rPr lang="de-DE" sz="4000" b="1" dirty="0" err="1">
                <a:solidFill>
                  <a:srgbClr val="7F7F7F"/>
                </a:solidFill>
              </a:rPr>
              <a:t>Activation</a:t>
            </a:r>
            <a:r>
              <a:rPr lang="de-DE" sz="4000" b="1" dirty="0">
                <a:solidFill>
                  <a:srgbClr val="7F7F7F"/>
                </a:solidFill>
              </a:rPr>
              <a:t> </a:t>
            </a:r>
            <a:r>
              <a:rPr lang="de-DE" sz="4000" b="1" dirty="0" err="1">
                <a:solidFill>
                  <a:srgbClr val="7F7F7F"/>
                </a:solidFill>
              </a:rPr>
              <a:t>noyau</a:t>
            </a:r>
            <a:r>
              <a:rPr lang="de-DE" sz="4000" b="1" dirty="0">
                <a:solidFill>
                  <a:srgbClr val="7F7F7F"/>
                </a:solidFill>
              </a:rPr>
              <a:t> </a:t>
            </a:r>
            <a:r>
              <a:rPr lang="de-DE" sz="4000" b="1" dirty="0" err="1">
                <a:solidFill>
                  <a:srgbClr val="7F7F7F"/>
                </a:solidFill>
              </a:rPr>
              <a:t>accumbens</a:t>
            </a:r>
            <a:endParaRPr lang="de-DE" sz="4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09280"/>
      </p:ext>
    </p:extLst>
  </p:cSld>
  <p:clrMapOvr>
    <a:masterClrMapping/>
  </p:clrMapOvr>
  <p:transition spd="slow">
    <p:pull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920875"/>
            <a:ext cx="3671888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187450" y="2065338"/>
            <a:ext cx="2736850" cy="2773363"/>
            <a:chOff x="748" y="1661"/>
            <a:chExt cx="1724" cy="1747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661"/>
              <a:ext cx="1724" cy="14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1088" y="3158"/>
              <a:ext cx="10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27D00"/>
                </a:buClr>
                <a:buSzPct val="70000"/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27D00"/>
                </a:buClr>
                <a:buSzPct val="70000"/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27D00"/>
                </a:buClr>
                <a:buSzPct val="70000"/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27D00"/>
                </a:buClr>
                <a:buSzPct val="70000"/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EA8B00"/>
                </a:buClr>
                <a:buSzTx/>
                <a:buFont typeface="Wingdings" charset="0"/>
                <a:buNone/>
              </a:pPr>
              <a:r>
                <a:rPr lang="fr-CH" sz="2000"/>
                <a:t>Odeur alcool</a:t>
              </a:r>
            </a:p>
          </p:txBody>
        </p:sp>
      </p:grpSp>
      <p:sp>
        <p:nvSpPr>
          <p:cNvPr id="7" name="ZoneTexte 4"/>
          <p:cNvSpPr txBox="1"/>
          <p:nvPr/>
        </p:nvSpPr>
        <p:spPr>
          <a:xfrm>
            <a:off x="385828" y="5661536"/>
            <a:ext cx="5760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err="1"/>
              <a:t>Kareken</a:t>
            </a:r>
            <a:r>
              <a:rPr lang="fr-FR" sz="800" dirty="0"/>
              <a:t> et al., 2004</a:t>
            </a:r>
          </a:p>
        </p:txBody>
      </p:sp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1107213" y="450760"/>
            <a:ext cx="7316286" cy="1143000"/>
          </a:xfrm>
        </p:spPr>
        <p:txBody>
          <a:bodyPr/>
          <a:lstStyle/>
          <a:p>
            <a:r>
              <a:rPr lang="de-DE" sz="4000" b="1" dirty="0" err="1">
                <a:solidFill>
                  <a:srgbClr val="7F7F7F"/>
                </a:solidFill>
              </a:rPr>
              <a:t>Activation</a:t>
            </a:r>
            <a:r>
              <a:rPr lang="de-DE" sz="4000" b="1" dirty="0">
                <a:solidFill>
                  <a:srgbClr val="7F7F7F"/>
                </a:solidFill>
              </a:rPr>
              <a:t> </a:t>
            </a:r>
            <a:r>
              <a:rPr lang="de-DE" sz="4000" b="1" dirty="0" err="1">
                <a:solidFill>
                  <a:srgbClr val="7F7F7F"/>
                </a:solidFill>
              </a:rPr>
              <a:t>noyau</a:t>
            </a:r>
            <a:r>
              <a:rPr lang="de-DE" sz="4000" b="1" dirty="0">
                <a:solidFill>
                  <a:srgbClr val="7F7F7F"/>
                </a:solidFill>
              </a:rPr>
              <a:t> </a:t>
            </a:r>
            <a:r>
              <a:rPr lang="de-DE" sz="4000" b="1" dirty="0" err="1">
                <a:solidFill>
                  <a:srgbClr val="7F7F7F"/>
                </a:solidFill>
              </a:rPr>
              <a:t>accumbens</a:t>
            </a:r>
            <a:endParaRPr lang="de-DE" sz="4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93850"/>
      </p:ext>
    </p:extLst>
  </p:cSld>
  <p:clrMapOvr>
    <a:masterClrMapping/>
  </p:clrMapOvr>
  <p:transition spd="slow">
    <p:pull dir="l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/>
          <p:cNvSpPr>
            <a:spLocks noGrp="1"/>
          </p:cNvSpPr>
          <p:nvPr>
            <p:ph type="title"/>
          </p:nvPr>
        </p:nvSpPr>
        <p:spPr>
          <a:xfrm>
            <a:off x="1107213" y="450760"/>
            <a:ext cx="7316286" cy="1143000"/>
          </a:xfrm>
        </p:spPr>
        <p:txBody>
          <a:bodyPr/>
          <a:lstStyle/>
          <a:p>
            <a:r>
              <a:rPr lang="de-DE" sz="4000" b="1" dirty="0" err="1">
                <a:solidFill>
                  <a:srgbClr val="7F7F7F"/>
                </a:solidFill>
              </a:rPr>
              <a:t>Activation</a:t>
            </a:r>
            <a:r>
              <a:rPr lang="de-DE" sz="4000" b="1" dirty="0">
                <a:solidFill>
                  <a:srgbClr val="7F7F7F"/>
                </a:solidFill>
              </a:rPr>
              <a:t> </a:t>
            </a:r>
            <a:r>
              <a:rPr lang="de-DE" sz="4000" b="1" dirty="0" err="1">
                <a:solidFill>
                  <a:srgbClr val="7F7F7F"/>
                </a:solidFill>
              </a:rPr>
              <a:t>noyau</a:t>
            </a:r>
            <a:r>
              <a:rPr lang="de-DE" sz="4000" b="1" dirty="0">
                <a:solidFill>
                  <a:srgbClr val="7F7F7F"/>
                </a:solidFill>
              </a:rPr>
              <a:t> </a:t>
            </a:r>
            <a:r>
              <a:rPr lang="de-DE" sz="4000" b="1" dirty="0" err="1">
                <a:solidFill>
                  <a:srgbClr val="7F7F7F"/>
                </a:solidFill>
              </a:rPr>
              <a:t>accumbens</a:t>
            </a:r>
            <a:endParaRPr lang="de-DE" sz="4000" b="1" dirty="0">
              <a:solidFill>
                <a:srgbClr val="7F7F7F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312897"/>
            <a:ext cx="3671888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4"/>
          <p:cNvSpPr txBox="1"/>
          <p:nvPr/>
        </p:nvSpPr>
        <p:spPr>
          <a:xfrm>
            <a:off x="385828" y="5569765"/>
            <a:ext cx="5760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err="1"/>
              <a:t>Karama</a:t>
            </a:r>
            <a:r>
              <a:rPr lang="fr-FR" sz="800" dirty="0"/>
              <a:t> et al., 2002</a:t>
            </a:r>
          </a:p>
        </p:txBody>
      </p:sp>
      <p:grpSp>
        <p:nvGrpSpPr>
          <p:cNvPr id="9" name="Gruppierung 8"/>
          <p:cNvGrpSpPr/>
          <p:nvPr/>
        </p:nvGrpSpPr>
        <p:grpSpPr>
          <a:xfrm>
            <a:off x="1232165" y="2312897"/>
            <a:ext cx="2641600" cy="2917826"/>
            <a:chOff x="1232165" y="2312897"/>
            <a:chExt cx="2641600" cy="2917826"/>
          </a:xfrm>
        </p:grpSpPr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1702859" y="4833848"/>
              <a:ext cx="17002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27D00"/>
                </a:buClr>
                <a:buSzPct val="70000"/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27D00"/>
                </a:buClr>
                <a:buSzPct val="70000"/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27D00"/>
                </a:buClr>
                <a:buSzPct val="70000"/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27D00"/>
                </a:buClr>
                <a:buSzPct val="70000"/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buClr>
                  <a:srgbClr val="EA8B00"/>
                </a:buClr>
                <a:buSzTx/>
                <a:buFont typeface="Wingdings" charset="0"/>
                <a:buNone/>
              </a:pPr>
              <a:r>
                <a:rPr lang="fr-CH" sz="2000" dirty="0"/>
                <a:t>Film érotique</a:t>
              </a:r>
              <a:endParaRPr lang="fr-CH" sz="2000" baseline="30000" dirty="0">
                <a:solidFill>
                  <a:srgbClr val="C48404"/>
                </a:solidFill>
              </a:endParaRPr>
            </a:p>
          </p:txBody>
        </p:sp>
        <p:pic>
          <p:nvPicPr>
            <p:cNvPr id="8" name="Bild 7" descr="erotiqu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2165" y="2312897"/>
              <a:ext cx="2641600" cy="2247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1877305"/>
      </p:ext>
    </p:extLst>
  </p:cSld>
  <p:clrMapOvr>
    <a:masterClrMapping/>
  </p:clrMapOvr>
  <p:transition spd="slow">
    <p:pull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380719" y="2161037"/>
            <a:ext cx="3024188" cy="2701925"/>
            <a:chOff x="748" y="1570"/>
            <a:chExt cx="1905" cy="1702"/>
          </a:xfrm>
        </p:grpSpPr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897" y="3022"/>
              <a:ext cx="160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27D00"/>
                </a:buClr>
                <a:buSzPct val="70000"/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27D00"/>
                </a:buClr>
                <a:buSzPct val="70000"/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27D00"/>
                </a:buClr>
                <a:buSzPct val="70000"/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27D00"/>
                </a:buClr>
                <a:buSzPct val="70000"/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EA8B00"/>
                </a:buClr>
                <a:buSzTx/>
                <a:buFont typeface="Wingdings" charset="0"/>
                <a:buNone/>
              </a:pPr>
              <a:r>
                <a:rPr lang="fr-CH" sz="2000"/>
                <a:t>Images dégoutantes</a:t>
              </a:r>
              <a:endParaRPr lang="fr-CH" sz="2000" baseline="30000">
                <a:solidFill>
                  <a:srgbClr val="C48404"/>
                </a:solidFill>
              </a:endParaRPr>
            </a:p>
          </p:txBody>
        </p:sp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570"/>
              <a:ext cx="1905" cy="14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268" y="2161037"/>
            <a:ext cx="3671888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4"/>
          <p:cNvSpPr txBox="1"/>
          <p:nvPr/>
        </p:nvSpPr>
        <p:spPr>
          <a:xfrm>
            <a:off x="399633" y="5569768"/>
            <a:ext cx="5760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Garrett &amp; </a:t>
            </a:r>
            <a:r>
              <a:rPr lang="fr-FR" sz="800" dirty="0" err="1"/>
              <a:t>Maddock</a:t>
            </a:r>
            <a:r>
              <a:rPr lang="fr-FR" sz="800" dirty="0"/>
              <a:t>, 2006</a:t>
            </a:r>
          </a:p>
        </p:txBody>
      </p:sp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1107213" y="450760"/>
            <a:ext cx="7316286" cy="1143000"/>
          </a:xfrm>
        </p:spPr>
        <p:txBody>
          <a:bodyPr/>
          <a:lstStyle/>
          <a:p>
            <a:r>
              <a:rPr lang="de-DE" sz="4000" b="1" dirty="0" err="1">
                <a:solidFill>
                  <a:srgbClr val="7F7F7F"/>
                </a:solidFill>
              </a:rPr>
              <a:t>Activation</a:t>
            </a:r>
            <a:r>
              <a:rPr lang="de-DE" sz="4000" b="1" dirty="0">
                <a:solidFill>
                  <a:srgbClr val="7F7F7F"/>
                </a:solidFill>
              </a:rPr>
              <a:t> </a:t>
            </a:r>
            <a:r>
              <a:rPr lang="de-DE" sz="4000" b="1" dirty="0" err="1">
                <a:solidFill>
                  <a:srgbClr val="7F7F7F"/>
                </a:solidFill>
              </a:rPr>
              <a:t>noyau</a:t>
            </a:r>
            <a:r>
              <a:rPr lang="de-DE" sz="4000" b="1" dirty="0">
                <a:solidFill>
                  <a:srgbClr val="7F7F7F"/>
                </a:solidFill>
              </a:rPr>
              <a:t> </a:t>
            </a:r>
            <a:r>
              <a:rPr lang="de-DE" sz="4000" b="1" dirty="0" err="1">
                <a:solidFill>
                  <a:srgbClr val="7F7F7F"/>
                </a:solidFill>
              </a:rPr>
              <a:t>accumbens</a:t>
            </a:r>
            <a:endParaRPr lang="de-DE" sz="4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43890"/>
      </p:ext>
    </p:extLst>
  </p:cSld>
  <p:clrMapOvr>
    <a:masterClrMapping/>
  </p:clrMapOvr>
  <p:transition spd="slow">
    <p:pull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285876" y="2171930"/>
            <a:ext cx="2663825" cy="2887662"/>
            <a:chOff x="765" y="1589"/>
            <a:chExt cx="1678" cy="1819"/>
          </a:xfrm>
        </p:grpSpPr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1235" y="3158"/>
              <a:ext cx="73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27D00"/>
                </a:buClr>
                <a:buSzPct val="70000"/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27D00"/>
                </a:buClr>
                <a:buSzPct val="70000"/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27D00"/>
                </a:buClr>
                <a:buSzPct val="70000"/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27D00"/>
                </a:buClr>
                <a:buSzPct val="70000"/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EA8B00"/>
                </a:buClr>
                <a:buSzTx/>
                <a:buFont typeface="Wingdings" charset="0"/>
                <a:buNone/>
              </a:pPr>
              <a:r>
                <a:rPr lang="fr-CH" sz="2000"/>
                <a:t>Douleur </a:t>
              </a:r>
              <a:endParaRPr lang="fr-CH" sz="2000" baseline="30000">
                <a:solidFill>
                  <a:srgbClr val="C48404"/>
                </a:solidFill>
              </a:endParaRPr>
            </a:p>
          </p:txBody>
        </p:sp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" y="1589"/>
              <a:ext cx="1678" cy="1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141767"/>
            <a:ext cx="3671888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4"/>
          <p:cNvSpPr txBox="1"/>
          <p:nvPr/>
        </p:nvSpPr>
        <p:spPr>
          <a:xfrm>
            <a:off x="321669" y="5619527"/>
            <a:ext cx="5760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Jensen et al., 2003</a:t>
            </a:r>
          </a:p>
        </p:txBody>
      </p:sp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1107213" y="450760"/>
            <a:ext cx="7316286" cy="1143000"/>
          </a:xfrm>
        </p:spPr>
        <p:txBody>
          <a:bodyPr/>
          <a:lstStyle/>
          <a:p>
            <a:r>
              <a:rPr lang="de-DE" sz="4000" b="1" dirty="0" err="1">
                <a:solidFill>
                  <a:srgbClr val="7F7F7F"/>
                </a:solidFill>
              </a:rPr>
              <a:t>Activation</a:t>
            </a:r>
            <a:r>
              <a:rPr lang="de-DE" sz="4000" b="1" dirty="0">
                <a:solidFill>
                  <a:srgbClr val="7F7F7F"/>
                </a:solidFill>
              </a:rPr>
              <a:t> </a:t>
            </a:r>
            <a:r>
              <a:rPr lang="de-DE" sz="4000" b="1" dirty="0" err="1">
                <a:solidFill>
                  <a:srgbClr val="7F7F7F"/>
                </a:solidFill>
              </a:rPr>
              <a:t>noyau</a:t>
            </a:r>
            <a:r>
              <a:rPr lang="de-DE" sz="4000" b="1" dirty="0">
                <a:solidFill>
                  <a:srgbClr val="7F7F7F"/>
                </a:solidFill>
              </a:rPr>
              <a:t> </a:t>
            </a:r>
            <a:r>
              <a:rPr lang="de-DE" sz="4000" b="1" dirty="0" err="1">
                <a:solidFill>
                  <a:srgbClr val="7F7F7F"/>
                </a:solidFill>
              </a:rPr>
              <a:t>accumbens</a:t>
            </a:r>
            <a:endParaRPr lang="de-DE" sz="4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61176"/>
      </p:ext>
    </p:extLst>
  </p:cSld>
  <p:clrMapOvr>
    <a:masterClrMapping/>
  </p:clrMapOvr>
  <p:transition spd="slow">
    <p:pull dir="l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009171"/>
            <a:ext cx="3671888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465262" y="2009172"/>
            <a:ext cx="2473325" cy="3462338"/>
            <a:chOff x="923" y="1570"/>
            <a:chExt cx="1558" cy="2181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923" y="3041"/>
              <a:ext cx="1558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27D00"/>
                </a:buClr>
                <a:buSzPct val="70000"/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27D00"/>
                </a:buClr>
                <a:buSzPct val="70000"/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27D00"/>
                </a:buClr>
                <a:buSzPct val="70000"/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27D00"/>
                </a:buClr>
                <a:buSzPct val="70000"/>
                <a:defRPr sz="2400">
                  <a:solidFill>
                    <a:schemeClr val="tx1"/>
                  </a:solidFill>
                  <a:latin typeface="Univers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EA8B00"/>
                </a:buClr>
                <a:buSzTx/>
                <a:buFont typeface="Wingdings" charset="0"/>
                <a:buNone/>
              </a:pPr>
              <a:r>
                <a:rPr lang="fr-CH" sz="2000"/>
                <a:t>Interaction sociale</a:t>
              </a:r>
            </a:p>
            <a:p>
              <a:pPr eaLnBrk="1" hangingPunct="1">
                <a:lnSpc>
                  <a:spcPct val="100000"/>
                </a:lnSpc>
                <a:buClr>
                  <a:srgbClr val="EA8B00"/>
                </a:buClr>
                <a:buSzTx/>
                <a:buFont typeface="Wingdings" charset="0"/>
                <a:buNone/>
              </a:pPr>
              <a:r>
                <a:rPr lang="fr-CH" sz="2000"/>
                <a:t>(partner humain vs </a:t>
              </a:r>
            </a:p>
            <a:p>
              <a:pPr eaLnBrk="1" hangingPunct="1">
                <a:lnSpc>
                  <a:spcPct val="100000"/>
                </a:lnSpc>
                <a:buClr>
                  <a:srgbClr val="EA8B00"/>
                </a:buClr>
                <a:buSzTx/>
                <a:buFont typeface="Wingdings" charset="0"/>
                <a:buNone/>
              </a:pPr>
              <a:r>
                <a:rPr lang="fr-CH" sz="2000"/>
                <a:t>partner ordinateur)</a:t>
              </a:r>
              <a:endParaRPr lang="fr-CH" sz="2000" baseline="30000">
                <a:solidFill>
                  <a:srgbClr val="C48404"/>
                </a:solidFill>
              </a:endParaRPr>
            </a:p>
          </p:txBody>
        </p:sp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570"/>
              <a:ext cx="1542" cy="1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ZoneTexte 4"/>
          <p:cNvSpPr txBox="1"/>
          <p:nvPr/>
        </p:nvSpPr>
        <p:spPr>
          <a:xfrm>
            <a:off x="372023" y="5623376"/>
            <a:ext cx="5760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err="1"/>
              <a:t>Rilling</a:t>
            </a:r>
            <a:r>
              <a:rPr lang="fr-FR" sz="800" dirty="0"/>
              <a:t> et al., 2002</a:t>
            </a:r>
          </a:p>
        </p:txBody>
      </p:sp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1107213" y="450760"/>
            <a:ext cx="7316286" cy="1143000"/>
          </a:xfrm>
        </p:spPr>
        <p:txBody>
          <a:bodyPr/>
          <a:lstStyle/>
          <a:p>
            <a:r>
              <a:rPr lang="de-DE" sz="4000" b="1" dirty="0" err="1">
                <a:solidFill>
                  <a:srgbClr val="7F7F7F"/>
                </a:solidFill>
              </a:rPr>
              <a:t>Activation</a:t>
            </a:r>
            <a:r>
              <a:rPr lang="de-DE" sz="4000" b="1" dirty="0">
                <a:solidFill>
                  <a:srgbClr val="7F7F7F"/>
                </a:solidFill>
              </a:rPr>
              <a:t> </a:t>
            </a:r>
            <a:r>
              <a:rPr lang="de-DE" sz="4000" b="1" dirty="0" err="1">
                <a:solidFill>
                  <a:srgbClr val="7F7F7F"/>
                </a:solidFill>
              </a:rPr>
              <a:t>noyau</a:t>
            </a:r>
            <a:r>
              <a:rPr lang="de-DE" sz="4000" b="1" dirty="0">
                <a:solidFill>
                  <a:srgbClr val="7F7F7F"/>
                </a:solidFill>
              </a:rPr>
              <a:t> </a:t>
            </a:r>
            <a:r>
              <a:rPr lang="de-DE" sz="4000" b="1" dirty="0" err="1">
                <a:solidFill>
                  <a:srgbClr val="7F7F7F"/>
                </a:solidFill>
              </a:rPr>
              <a:t>accumbens</a:t>
            </a:r>
            <a:endParaRPr lang="de-DE" sz="4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19707"/>
      </p:ext>
    </p:extLst>
  </p:cSld>
  <p:clrMapOvr>
    <a:masterClrMapping/>
  </p:clrMapOvr>
  <p:transition spd="slow">
    <p:pull dir="l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400" b="1" dirty="0">
                <a:solidFill>
                  <a:srgbClr val="7F7F7F"/>
                </a:solidFill>
              </a:rPr>
              <a:t>Conclusions</a:t>
            </a:r>
          </a:p>
        </p:txBody>
      </p:sp>
      <p:grpSp>
        <p:nvGrpSpPr>
          <p:cNvPr id="12" name="Gruppierung 11"/>
          <p:cNvGrpSpPr/>
          <p:nvPr/>
        </p:nvGrpSpPr>
        <p:grpSpPr>
          <a:xfrm>
            <a:off x="4775697" y="1596491"/>
            <a:ext cx="3774917" cy="3765798"/>
            <a:chOff x="4775697" y="1596491"/>
            <a:chExt cx="3774917" cy="3765798"/>
          </a:xfrm>
        </p:grpSpPr>
        <p:pic>
          <p:nvPicPr>
            <p:cNvPr id="8" name="Bild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03503" y="1596491"/>
              <a:ext cx="2119300" cy="2401314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4775697" y="4161962"/>
              <a:ext cx="3774917" cy="1200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La solution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800" dirty="0">
                  <a:solidFill>
                    <a:srgbClr val="000000"/>
                  </a:solidFill>
                </a:rPr>
                <a:t>Activation des fonctions neuronales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qui permettent une adaptation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800" dirty="0">
                  <a:solidFill>
                    <a:srgbClr val="000000"/>
                  </a:solidFill>
                </a:rPr>
                <a:t>à l’environnement moderne</a:t>
              </a:r>
              <a:endPara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" name="Gruppierung 4"/>
          <p:cNvGrpSpPr/>
          <p:nvPr/>
        </p:nvGrpSpPr>
        <p:grpSpPr>
          <a:xfrm>
            <a:off x="880589" y="1596491"/>
            <a:ext cx="3146690" cy="3766256"/>
            <a:chOff x="880589" y="1596491"/>
            <a:chExt cx="3146690" cy="3766256"/>
          </a:xfrm>
        </p:grpSpPr>
        <p:sp>
          <p:nvSpPr>
            <p:cNvPr id="6" name="Textfeld 5"/>
            <p:cNvSpPr txBox="1"/>
            <p:nvPr/>
          </p:nvSpPr>
          <p:spPr>
            <a:xfrm>
              <a:off x="880589" y="4162420"/>
              <a:ext cx="3146690" cy="1200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Le problème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800" dirty="0">
                  <a:solidFill>
                    <a:srgbClr val="000000"/>
                  </a:solidFill>
                </a:rPr>
                <a:t>Des fonctions neuronales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adaptées</a:t>
              </a:r>
              <a:r>
                <a:rPr kumimoji="0" lang="fr-FR" sz="18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à un environnement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800" baseline="0" dirty="0">
                  <a:solidFill>
                    <a:srgbClr val="000000"/>
                  </a:solidFill>
                </a:rPr>
                <a:t>préhistorique</a:t>
              </a:r>
              <a:endPara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" name="Bild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4283" y="1596491"/>
              <a:ext cx="2119300" cy="2401314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4454928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Unbenannt-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22098" flipH="1" flipV="1">
            <a:off x="5346309" y="2541741"/>
            <a:ext cx="844741" cy="1592160"/>
          </a:xfrm>
          <a:prstGeom prst="rect">
            <a:avLst/>
          </a:prstGeom>
        </p:spPr>
      </p:pic>
      <p:grpSp>
        <p:nvGrpSpPr>
          <p:cNvPr id="17" name="Gruppierung 16"/>
          <p:cNvGrpSpPr/>
          <p:nvPr/>
        </p:nvGrpSpPr>
        <p:grpSpPr>
          <a:xfrm>
            <a:off x="3071701" y="1719349"/>
            <a:ext cx="2042234" cy="2687445"/>
            <a:chOff x="3071701" y="1719349"/>
            <a:chExt cx="2042234" cy="2687445"/>
          </a:xfrm>
        </p:grpSpPr>
        <p:pic>
          <p:nvPicPr>
            <p:cNvPr id="2" name="Bild 1" descr="komasaufen-DW-Wirtschaft-BREMEN-jpg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2259" y="2966794"/>
              <a:ext cx="1441119" cy="1440000"/>
            </a:xfrm>
            <a:prstGeom prst="ellipse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3" name="Textfeld 2"/>
            <p:cNvSpPr txBox="1"/>
            <p:nvPr/>
          </p:nvSpPr>
          <p:spPr>
            <a:xfrm>
              <a:off x="3071701" y="1719349"/>
              <a:ext cx="2042234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Syndrome central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800" i="1" dirty="0">
                  <a:solidFill>
                    <a:srgbClr val="000000"/>
                  </a:solidFill>
                </a:rPr>
                <a:t>conduite addictive</a:t>
              </a:r>
              <a:endParaRPr kumimoji="0" lang="fr-FR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</p:grpSp>
      <p:sp>
        <p:nvSpPr>
          <p:cNvPr id="4" name="Rechteck 3"/>
          <p:cNvSpPr/>
          <p:nvPr/>
        </p:nvSpPr>
        <p:spPr>
          <a:xfrm>
            <a:off x="3311451" y="4642271"/>
            <a:ext cx="1562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800" dirty="0">
                <a:latin typeface="Adobe Garamond Pro"/>
                <a:cs typeface="Adobe Garamond Pro"/>
              </a:rPr>
              <a:t>peu de variance</a:t>
            </a:r>
          </a:p>
        </p:txBody>
      </p:sp>
      <p:grpSp>
        <p:nvGrpSpPr>
          <p:cNvPr id="18" name="Gruppierung 17"/>
          <p:cNvGrpSpPr/>
          <p:nvPr/>
        </p:nvGrpSpPr>
        <p:grpSpPr>
          <a:xfrm>
            <a:off x="6094953" y="1719349"/>
            <a:ext cx="2504124" cy="2687445"/>
            <a:chOff x="6094953" y="1719349"/>
            <a:chExt cx="2504124" cy="2687445"/>
          </a:xfrm>
        </p:grpSpPr>
        <p:sp>
          <p:nvSpPr>
            <p:cNvPr id="5" name="Textfeld 4"/>
            <p:cNvSpPr txBox="1"/>
            <p:nvPr/>
          </p:nvSpPr>
          <p:spPr>
            <a:xfrm>
              <a:off x="6094953" y="1719349"/>
              <a:ext cx="2504124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Syndrome secondaire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800" i="1" dirty="0">
                  <a:solidFill>
                    <a:srgbClr val="000000"/>
                  </a:solidFill>
                </a:rPr>
                <a:t>conséquences</a:t>
              </a:r>
              <a:endParaRPr kumimoji="0" lang="fr-FR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  <p:pic>
          <p:nvPicPr>
            <p:cNvPr id="6" name="Bild 5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 trans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25283" y="2966794"/>
              <a:ext cx="1443465" cy="1440000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7" name="Rechteck 6"/>
          <p:cNvSpPr/>
          <p:nvPr/>
        </p:nvSpPr>
        <p:spPr>
          <a:xfrm>
            <a:off x="6299293" y="4642271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800" dirty="0">
                <a:latin typeface="Adobe Garamond Pro"/>
                <a:cs typeface="Adobe Garamond Pro"/>
              </a:rPr>
              <a:t>beaucoup de variance</a:t>
            </a:r>
          </a:p>
        </p:txBody>
      </p:sp>
      <p:sp>
        <p:nvSpPr>
          <p:cNvPr id="10" name="Rechteck 9"/>
          <p:cNvSpPr/>
          <p:nvPr/>
        </p:nvSpPr>
        <p:spPr>
          <a:xfrm>
            <a:off x="923663" y="4642271"/>
            <a:ext cx="1562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800" dirty="0">
                <a:latin typeface="Adobe Garamond Pro"/>
                <a:cs typeface="Adobe Garamond Pro"/>
              </a:rPr>
              <a:t>peu de variance</a:t>
            </a:r>
          </a:p>
        </p:txBody>
      </p:sp>
      <p:pic>
        <p:nvPicPr>
          <p:cNvPr id="12" name="Bild 11" descr="Unbenannt-1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77902" flipH="1">
            <a:off x="2655862" y="3779422"/>
            <a:ext cx="550231" cy="1037070"/>
          </a:xfrm>
          <a:prstGeom prst="rect">
            <a:avLst/>
          </a:prstGeom>
        </p:spPr>
      </p:pic>
      <p:pic>
        <p:nvPicPr>
          <p:cNvPr id="13" name="Bild 12" descr="Unbenannt-1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677902" flipH="1">
            <a:off x="2601814" y="2634992"/>
            <a:ext cx="550231" cy="103707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543145" y="540399"/>
            <a:ext cx="2366260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arker Felt"/>
                <a:ea typeface="Arial"/>
                <a:cs typeface="Marker Felt"/>
                <a:sym typeface="Arial"/>
              </a:rPr>
              <a:t>Addiction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91827" y="601444"/>
            <a:ext cx="2171225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houlish Fright AOE"/>
                <a:ea typeface="Arial"/>
                <a:cs typeface="Ghoulish Fright AOE"/>
                <a:sym typeface="Arial"/>
              </a:rPr>
              <a:t>Dépendance</a:t>
            </a:r>
          </a:p>
        </p:txBody>
      </p:sp>
      <p:grpSp>
        <p:nvGrpSpPr>
          <p:cNvPr id="16" name="Gruppierung 15"/>
          <p:cNvGrpSpPr/>
          <p:nvPr/>
        </p:nvGrpSpPr>
        <p:grpSpPr>
          <a:xfrm>
            <a:off x="984989" y="1719349"/>
            <a:ext cx="1440082" cy="2687445"/>
            <a:chOff x="984989" y="1719349"/>
            <a:chExt cx="1440082" cy="2687445"/>
          </a:xfrm>
        </p:grpSpPr>
        <p:pic>
          <p:nvPicPr>
            <p:cNvPr id="11" name="Bild 10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4989" y="2965994"/>
              <a:ext cx="1440082" cy="1440800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5" name="Textfeld 14"/>
            <p:cNvSpPr txBox="1"/>
            <p:nvPr/>
          </p:nvSpPr>
          <p:spPr>
            <a:xfrm>
              <a:off x="1145691" y="1719349"/>
              <a:ext cx="1118679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tolérance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800" b="1" dirty="0">
                  <a:solidFill>
                    <a:srgbClr val="000000"/>
                  </a:solidFill>
                </a:rPr>
                <a:t>sevrage</a:t>
              </a:r>
              <a:endParaRPr kumimoji="0" lang="fr-FR" sz="1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911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9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Unbenannt-1.jpg"/>
          <p:cNvPicPr>
            <a:picLocks noChangeAspect="1"/>
          </p:cNvPicPr>
          <p:nvPr/>
        </p:nvPicPr>
        <p:blipFill>
          <a:blip r:embed="rId2" cstate="screen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22098" flipH="1" flipV="1">
            <a:off x="5346309" y="2541741"/>
            <a:ext cx="844741" cy="1592160"/>
          </a:xfrm>
          <a:prstGeom prst="rect">
            <a:avLst/>
          </a:prstGeom>
        </p:spPr>
      </p:pic>
      <p:pic>
        <p:nvPicPr>
          <p:cNvPr id="2" name="Bild 1" descr="komasaufen-DW-Wirtschaft-BREMEN-jpg.jpg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2259" y="2966794"/>
            <a:ext cx="1441119" cy="144000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feld 2"/>
          <p:cNvSpPr txBox="1"/>
          <p:nvPr/>
        </p:nvSpPr>
        <p:spPr>
          <a:xfrm>
            <a:off x="3071701" y="1719349"/>
            <a:ext cx="204223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Syndrome central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i="1" dirty="0">
                <a:solidFill>
                  <a:srgbClr val="000000"/>
                </a:solidFill>
              </a:rPr>
              <a:t>conduite addictive</a:t>
            </a:r>
            <a:endParaRPr kumimoji="0" lang="fr-FR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311451" y="4642271"/>
            <a:ext cx="1562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800">
                <a:latin typeface="Adobe Garamond Pro"/>
                <a:cs typeface="Adobe Garamond Pro"/>
              </a:rPr>
              <a:t>peu de variance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094953" y="1719349"/>
            <a:ext cx="250412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sym typeface="Arial"/>
              </a:rPr>
              <a:t>Syndrome secondaire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i="1" dirty="0">
                <a:solidFill>
                  <a:schemeClr val="bg1">
                    <a:lumMod val="85000"/>
                  </a:schemeClr>
                </a:solidFill>
              </a:rPr>
              <a:t>conséquences</a:t>
            </a:r>
            <a:endParaRPr kumimoji="0" lang="fr-FR" sz="1800" b="0" i="1" u="none" strike="noStrike" cap="none" spc="0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FillTx/>
              <a:sym typeface="Arial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 rotWithShape="1">
          <a:blip r:embed="rId5" cstate="screen">
            <a:alphaModFix amt="16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 trans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5283" y="2966794"/>
            <a:ext cx="1443465" cy="1440000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Rechteck 6"/>
          <p:cNvSpPr/>
          <p:nvPr/>
        </p:nvSpPr>
        <p:spPr>
          <a:xfrm>
            <a:off x="6299293" y="4642271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800" dirty="0">
                <a:solidFill>
                  <a:schemeClr val="bg1">
                    <a:lumMod val="85000"/>
                  </a:schemeClr>
                </a:solidFill>
                <a:latin typeface="Adobe Garamond Pro"/>
                <a:cs typeface="Adobe Garamond Pro"/>
              </a:rPr>
              <a:t>beaucoup de variance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 rotWithShape="1">
          <a:blip r:embed="rId7" cstate="screen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967" y="2965994"/>
            <a:ext cx="1440082" cy="1440800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0" name="Rechteck 9"/>
          <p:cNvSpPr/>
          <p:nvPr/>
        </p:nvSpPr>
        <p:spPr>
          <a:xfrm>
            <a:off x="923663" y="4642271"/>
            <a:ext cx="1562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800" dirty="0">
                <a:solidFill>
                  <a:schemeClr val="bg1">
                    <a:lumMod val="85000"/>
                  </a:schemeClr>
                </a:solidFill>
                <a:latin typeface="Adobe Garamond Pro"/>
                <a:cs typeface="Adobe Garamond Pro"/>
              </a:rPr>
              <a:t>peu de variance</a:t>
            </a:r>
          </a:p>
        </p:txBody>
      </p:sp>
      <p:pic>
        <p:nvPicPr>
          <p:cNvPr id="12" name="Bild 11" descr="Unbenannt-1.jpg"/>
          <p:cNvPicPr>
            <a:picLocks noChangeAspect="1"/>
          </p:cNvPicPr>
          <p:nvPr/>
        </p:nvPicPr>
        <p:blipFill>
          <a:blip r:embed="rId8" cstate="screen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77902" flipH="1">
            <a:off x="2655862" y="3779422"/>
            <a:ext cx="550231" cy="1037070"/>
          </a:xfrm>
          <a:prstGeom prst="rect">
            <a:avLst/>
          </a:prstGeom>
        </p:spPr>
      </p:pic>
      <p:pic>
        <p:nvPicPr>
          <p:cNvPr id="13" name="Bild 12" descr="Unbenannt-1.jpg"/>
          <p:cNvPicPr>
            <a:picLocks noChangeAspect="1"/>
          </p:cNvPicPr>
          <p:nvPr/>
        </p:nvPicPr>
        <p:blipFill>
          <a:blip r:embed="rId8" cstate="screen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677902" flipH="1">
            <a:off x="2601814" y="2634992"/>
            <a:ext cx="550231" cy="103707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543145" y="540399"/>
            <a:ext cx="2366260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arker Felt"/>
                <a:ea typeface="Arial"/>
                <a:cs typeface="Marker Felt"/>
                <a:sym typeface="Arial"/>
              </a:rPr>
              <a:t>Addiction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91827" y="601444"/>
            <a:ext cx="2171225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0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Ghoulish Fright AOE"/>
                <a:ea typeface="Arial"/>
                <a:cs typeface="Ghoulish Fright AOE"/>
                <a:sym typeface="Arial"/>
              </a:rPr>
              <a:t>Dépendance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182595" y="1719349"/>
            <a:ext cx="11186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sym typeface="Arial"/>
              </a:rPr>
              <a:t>tolérance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b="1" dirty="0">
                <a:solidFill>
                  <a:schemeClr val="bg1">
                    <a:lumMod val="85000"/>
                  </a:schemeClr>
                </a:solidFill>
              </a:rPr>
              <a:t>sevrage</a:t>
            </a:r>
            <a:endParaRPr kumimoji="0" lang="fr-FR" sz="1800" b="1" u="none" strike="noStrike" cap="none" spc="0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0552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99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800" b="1" dirty="0">
                <a:solidFill>
                  <a:srgbClr val="7F7F7F"/>
                </a:solidFill>
              </a:rPr>
              <a:t>Prémisses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98106"/>
            <a:ext cx="4515053" cy="360528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rgbClr val="7F7F7F"/>
            </a:solidFill>
          </a:ln>
        </p:spPr>
      </p:pic>
      <p:sp>
        <p:nvSpPr>
          <p:cNvPr id="6" name="Inhaltsplatzhalter 4"/>
          <p:cNvSpPr txBox="1">
            <a:spLocks/>
          </p:cNvSpPr>
          <p:nvPr/>
        </p:nvSpPr>
        <p:spPr>
          <a:xfrm>
            <a:off x="3658771" y="1925828"/>
            <a:ext cx="5262711" cy="319951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/>
          <a:lstStyle>
            <a:lvl1pPr defTabSz="457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457200" defTabSz="457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14400" defTabSz="457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371600" defTabSz="457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828800" defTabSz="457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286000" defTabSz="457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2743200" defTabSz="457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3200400" defTabSz="457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3657600" defTabSz="457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68288" indent="-268288">
              <a:spcAft>
                <a:spcPts val="12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400" dirty="0"/>
              <a:t>Cerveau humain : résultat de l’évolution</a:t>
            </a:r>
          </a:p>
          <a:p>
            <a:pPr marL="620713" indent="-268288">
              <a:spcAft>
                <a:spcPts val="12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1800" i="1" dirty="0"/>
              <a:t>Organe d’apprentissage</a:t>
            </a:r>
          </a:p>
          <a:p>
            <a:pPr marL="620713" indent="-268288">
              <a:spcAft>
                <a:spcPts val="12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1800" dirty="0"/>
              <a:t>Renforcement comportements « utiles » à la pérennité des gènes</a:t>
            </a:r>
          </a:p>
          <a:p>
            <a:pPr marL="268288" indent="-268288">
              <a:spcAft>
                <a:spcPts val="12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400" dirty="0"/>
              <a:t>Evolution culturelle plus rapide que l’évolution biologique</a:t>
            </a:r>
          </a:p>
        </p:txBody>
      </p:sp>
    </p:spTree>
    <p:extLst>
      <p:ext uri="{BB962C8B-B14F-4D97-AF65-F5344CB8AC3E}">
        <p14:creationId xmlns:p14="http://schemas.microsoft.com/office/powerpoint/2010/main" val="41013289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164" name="Text Box 4"/>
          <p:cNvSpPr txBox="1">
            <a:spLocks noChangeArrowheads="1"/>
          </p:cNvSpPr>
          <p:nvPr/>
        </p:nvSpPr>
        <p:spPr bwMode="auto">
          <a:xfrm>
            <a:off x="898525" y="568107"/>
            <a:ext cx="7921625" cy="646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36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CH" dirty="0"/>
              <a:t>La carrière du patient </a:t>
            </a:r>
            <a:r>
              <a:rPr lang="fr-CH" dirty="0" err="1"/>
              <a:t>addict</a:t>
            </a:r>
            <a:endParaRPr lang="fr-CH" dirty="0"/>
          </a:p>
        </p:txBody>
      </p:sp>
      <p:cxnSp>
        <p:nvCxnSpPr>
          <p:cNvPr id="1500165" name="AutoShape 5"/>
          <p:cNvCxnSpPr>
            <a:cxnSpLocks noChangeShapeType="1"/>
          </p:cNvCxnSpPr>
          <p:nvPr/>
        </p:nvCxnSpPr>
        <p:spPr bwMode="auto">
          <a:xfrm>
            <a:off x="5362575" y="2471313"/>
            <a:ext cx="1185863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00166" name="AutoShape 6"/>
          <p:cNvCxnSpPr>
            <a:cxnSpLocks noChangeShapeType="1"/>
          </p:cNvCxnSpPr>
          <p:nvPr/>
        </p:nvCxnSpPr>
        <p:spPr bwMode="auto">
          <a:xfrm>
            <a:off x="2698750" y="2471313"/>
            <a:ext cx="12239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1500167" name="Group 7"/>
          <p:cNvGrpSpPr>
            <a:grpSpLocks/>
          </p:cNvGrpSpPr>
          <p:nvPr/>
        </p:nvGrpSpPr>
        <p:grpSpPr bwMode="auto">
          <a:xfrm>
            <a:off x="1352551" y="3606376"/>
            <a:ext cx="1282701" cy="1227137"/>
            <a:chOff x="885" y="2637"/>
            <a:chExt cx="808" cy="773"/>
          </a:xfrm>
        </p:grpSpPr>
        <p:sp>
          <p:nvSpPr>
            <p:cNvPr id="1500168" name="Text Box 8"/>
            <p:cNvSpPr txBox="1">
              <a:spLocks noChangeArrowheads="1"/>
            </p:cNvSpPr>
            <p:nvPr/>
          </p:nvSpPr>
          <p:spPr bwMode="auto">
            <a:xfrm>
              <a:off x="885" y="3158"/>
              <a:ext cx="808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>
                  <a:srgbClr val="EA8B00"/>
                </a:buClr>
              </a:pPr>
              <a:r>
                <a:rPr lang="fr-CH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Contexte</a:t>
              </a:r>
            </a:p>
          </p:txBody>
        </p:sp>
        <p:cxnSp>
          <p:nvCxnSpPr>
            <p:cNvPr id="1500169" name="AutoShape 9"/>
            <p:cNvCxnSpPr>
              <a:cxnSpLocks noChangeShapeType="1"/>
              <a:stCxn id="1500168" idx="0"/>
              <a:endCxn id="1500177" idx="2"/>
            </p:cNvCxnSpPr>
            <p:nvPr/>
          </p:nvCxnSpPr>
          <p:spPr bwMode="auto">
            <a:xfrm flipH="1" flipV="1">
              <a:off x="1279" y="2637"/>
              <a:ext cx="10" cy="5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</p:grpSp>
      <p:grpSp>
        <p:nvGrpSpPr>
          <p:cNvPr id="1500170" name="Group 10"/>
          <p:cNvGrpSpPr>
            <a:grpSpLocks/>
          </p:cNvGrpSpPr>
          <p:nvPr/>
        </p:nvGrpSpPr>
        <p:grpSpPr bwMode="auto">
          <a:xfrm>
            <a:off x="2627313" y="2488776"/>
            <a:ext cx="1584325" cy="2358884"/>
            <a:chOff x="1746" y="1888"/>
            <a:chExt cx="830" cy="1531"/>
          </a:xfrm>
        </p:grpSpPr>
        <p:sp>
          <p:nvSpPr>
            <p:cNvPr id="1500171" name="Text Box 11"/>
            <p:cNvSpPr txBox="1">
              <a:spLocks noChangeArrowheads="1"/>
            </p:cNvSpPr>
            <p:nvPr/>
          </p:nvSpPr>
          <p:spPr bwMode="auto">
            <a:xfrm>
              <a:off x="1746" y="3159"/>
              <a:ext cx="830" cy="2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Clr>
                  <a:srgbClr val="EA8B00"/>
                </a:buClr>
              </a:pPr>
              <a:r>
                <a:rPr lang="fr-CH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«Plaisir»</a:t>
              </a:r>
            </a:p>
          </p:txBody>
        </p:sp>
        <p:cxnSp>
          <p:nvCxnSpPr>
            <p:cNvPr id="1500172" name="AutoShape 12"/>
            <p:cNvCxnSpPr>
              <a:cxnSpLocks noChangeShapeType="1"/>
              <a:stCxn id="1500171" idx="0"/>
            </p:cNvCxnSpPr>
            <p:nvPr/>
          </p:nvCxnSpPr>
          <p:spPr bwMode="auto">
            <a:xfrm flipH="1" flipV="1">
              <a:off x="2154" y="1888"/>
              <a:ext cx="7" cy="1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</p:grpSp>
      <p:grpSp>
        <p:nvGrpSpPr>
          <p:cNvPr id="1500173" name="Group 13"/>
          <p:cNvGrpSpPr>
            <a:grpSpLocks/>
          </p:cNvGrpSpPr>
          <p:nvPr/>
        </p:nvGrpSpPr>
        <p:grpSpPr bwMode="auto">
          <a:xfrm>
            <a:off x="5002213" y="2488775"/>
            <a:ext cx="2051050" cy="2357343"/>
            <a:chOff x="3172" y="1888"/>
            <a:chExt cx="1292" cy="1530"/>
          </a:xfrm>
        </p:grpSpPr>
        <p:sp>
          <p:nvSpPr>
            <p:cNvPr id="1500174" name="Text Box 14"/>
            <p:cNvSpPr txBox="1">
              <a:spLocks noChangeArrowheads="1"/>
            </p:cNvSpPr>
            <p:nvPr/>
          </p:nvSpPr>
          <p:spPr bwMode="auto">
            <a:xfrm>
              <a:off x="3172" y="3158"/>
              <a:ext cx="1292" cy="2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>
                  <a:srgbClr val="EA8B00"/>
                </a:buClr>
              </a:pPr>
              <a:r>
                <a:rPr lang="fr-CH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Automatisation</a:t>
              </a:r>
            </a:p>
          </p:txBody>
        </p:sp>
        <p:cxnSp>
          <p:nvCxnSpPr>
            <p:cNvPr id="1500175" name="AutoShape 15"/>
            <p:cNvCxnSpPr>
              <a:cxnSpLocks noChangeShapeType="1"/>
              <a:stCxn id="1500174" idx="0"/>
            </p:cNvCxnSpPr>
            <p:nvPr/>
          </p:nvCxnSpPr>
          <p:spPr bwMode="auto">
            <a:xfrm flipV="1">
              <a:off x="3818" y="1888"/>
              <a:ext cx="0" cy="12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</p:grpSp>
      <p:grpSp>
        <p:nvGrpSpPr>
          <p:cNvPr id="1500196" name="Group 36"/>
          <p:cNvGrpSpPr>
            <a:grpSpLocks/>
          </p:cNvGrpSpPr>
          <p:nvPr/>
        </p:nvGrpSpPr>
        <p:grpSpPr bwMode="auto">
          <a:xfrm>
            <a:off x="1258888" y="1733126"/>
            <a:ext cx="1439862" cy="1873250"/>
            <a:chOff x="793" y="1457"/>
            <a:chExt cx="907" cy="1180"/>
          </a:xfrm>
        </p:grpSpPr>
        <p:sp>
          <p:nvSpPr>
            <p:cNvPr id="1500177" name="Text Box 17"/>
            <p:cNvSpPr txBox="1">
              <a:spLocks noChangeArrowheads="1"/>
            </p:cNvSpPr>
            <p:nvPr/>
          </p:nvSpPr>
          <p:spPr bwMode="auto">
            <a:xfrm>
              <a:off x="871" y="2387"/>
              <a:ext cx="751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>
                  <a:srgbClr val="EA8B00"/>
                </a:buClr>
              </a:pPr>
              <a:r>
                <a:rPr lang="fr-CH" sz="2000"/>
                <a:t>Initiation</a:t>
              </a:r>
            </a:p>
          </p:txBody>
        </p:sp>
        <p:pic>
          <p:nvPicPr>
            <p:cNvPr id="1500191" name="Picture 31"/>
            <p:cNvPicPr>
              <a:picLocks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457"/>
              <a:ext cx="907" cy="90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1500197" name="Group 37"/>
          <p:cNvGrpSpPr>
            <a:grpSpLocks/>
          </p:cNvGrpSpPr>
          <p:nvPr/>
        </p:nvGrpSpPr>
        <p:grpSpPr bwMode="auto">
          <a:xfrm>
            <a:off x="3683000" y="1733126"/>
            <a:ext cx="1943100" cy="2238375"/>
            <a:chOff x="2320" y="1457"/>
            <a:chExt cx="1224" cy="1410"/>
          </a:xfrm>
        </p:grpSpPr>
        <p:sp>
          <p:nvSpPr>
            <p:cNvPr id="1500180" name="Text Box 20"/>
            <p:cNvSpPr txBox="1">
              <a:spLocks noChangeArrowheads="1"/>
            </p:cNvSpPr>
            <p:nvPr/>
          </p:nvSpPr>
          <p:spPr bwMode="auto">
            <a:xfrm>
              <a:off x="2320" y="2387"/>
              <a:ext cx="1224" cy="4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>
                  <a:srgbClr val="EA8B00"/>
                </a:buClr>
              </a:pPr>
              <a:r>
                <a:rPr lang="fr-CH" sz="2000"/>
                <a:t>Consommation</a:t>
              </a:r>
            </a:p>
            <a:p>
              <a:pPr>
                <a:lnSpc>
                  <a:spcPct val="100000"/>
                </a:lnSpc>
                <a:buClr>
                  <a:srgbClr val="EA8B00"/>
                </a:buClr>
              </a:pPr>
              <a:r>
                <a:rPr lang="fr-CH" sz="2000"/>
                <a:t>hédonique</a:t>
              </a:r>
            </a:p>
          </p:txBody>
        </p:sp>
        <p:pic>
          <p:nvPicPr>
            <p:cNvPr id="1500193" name="Picture 33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1457"/>
              <a:ext cx="907" cy="90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1500198" name="Group 38"/>
          <p:cNvGrpSpPr>
            <a:grpSpLocks/>
          </p:cNvGrpSpPr>
          <p:nvPr/>
        </p:nvGrpSpPr>
        <p:grpSpPr bwMode="auto">
          <a:xfrm>
            <a:off x="6588125" y="1733126"/>
            <a:ext cx="1439863" cy="1873250"/>
            <a:chOff x="4150" y="1457"/>
            <a:chExt cx="907" cy="1180"/>
          </a:xfrm>
        </p:grpSpPr>
        <p:sp>
          <p:nvSpPr>
            <p:cNvPr id="1500183" name="Text Box 23"/>
            <p:cNvSpPr txBox="1">
              <a:spLocks noChangeArrowheads="1"/>
            </p:cNvSpPr>
            <p:nvPr/>
          </p:nvSpPr>
          <p:spPr bwMode="auto">
            <a:xfrm>
              <a:off x="4169" y="2387"/>
              <a:ext cx="819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>
                  <a:srgbClr val="EA8B00"/>
                </a:buClr>
              </a:pPr>
              <a:r>
                <a:rPr lang="fr-CH" sz="2000"/>
                <a:t>Addiction</a:t>
              </a:r>
            </a:p>
          </p:txBody>
        </p:sp>
        <p:pic>
          <p:nvPicPr>
            <p:cNvPr id="1500194" name="Picture 34"/>
            <p:cNvPicPr>
              <a:picLocks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1457"/>
              <a:ext cx="907" cy="90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4070082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0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0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0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0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00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0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0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00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01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8834" name="Picture 2" descr="everquest-pizza-hut-promo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5032" y="0"/>
            <a:ext cx="5433936" cy="5542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8236855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64372" y="903110"/>
            <a:ext cx="2596446" cy="2596446"/>
          </a:xfrm>
          <a:prstGeom prst="rect">
            <a:avLst/>
          </a:prstGeom>
        </p:spPr>
      </p:pic>
      <p:grpSp>
        <p:nvGrpSpPr>
          <p:cNvPr id="15" name="Gruppierung 14"/>
          <p:cNvGrpSpPr/>
          <p:nvPr/>
        </p:nvGrpSpPr>
        <p:grpSpPr>
          <a:xfrm>
            <a:off x="1417196" y="1571558"/>
            <a:ext cx="4664694" cy="369330"/>
            <a:chOff x="1417196" y="1571558"/>
            <a:chExt cx="4664694" cy="369330"/>
          </a:xfrm>
        </p:grpSpPr>
        <p:sp>
          <p:nvSpPr>
            <p:cNvPr id="6" name="Textfeld 5"/>
            <p:cNvSpPr txBox="1"/>
            <p:nvPr/>
          </p:nvSpPr>
          <p:spPr>
            <a:xfrm>
              <a:off x="1417196" y="1571558"/>
              <a:ext cx="227383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Voies physiologiques</a:t>
              </a:r>
            </a:p>
          </p:txBody>
        </p:sp>
        <p:cxnSp>
          <p:nvCxnSpPr>
            <p:cNvPr id="9" name="Gerade Verbindung 8"/>
            <p:cNvCxnSpPr>
              <a:stCxn id="6" idx="3"/>
            </p:cNvCxnSpPr>
            <p:nvPr/>
          </p:nvCxnSpPr>
          <p:spPr>
            <a:xfrm>
              <a:off x="3691026" y="1756223"/>
              <a:ext cx="2390864" cy="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6" name="Gruppierung 15"/>
          <p:cNvGrpSpPr/>
          <p:nvPr/>
        </p:nvGrpSpPr>
        <p:grpSpPr>
          <a:xfrm>
            <a:off x="5646075" y="3612444"/>
            <a:ext cx="2633041" cy="1361951"/>
            <a:chOff x="5646075" y="3612444"/>
            <a:chExt cx="2633041" cy="1361951"/>
          </a:xfrm>
        </p:grpSpPr>
        <p:sp>
          <p:nvSpPr>
            <p:cNvPr id="10" name="Textfeld 9"/>
            <p:cNvSpPr txBox="1"/>
            <p:nvPr/>
          </p:nvSpPr>
          <p:spPr>
            <a:xfrm>
              <a:off x="5646075" y="4605065"/>
              <a:ext cx="263304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Voies pharmacologiques</a:t>
              </a:r>
            </a:p>
          </p:txBody>
        </p:sp>
        <p:cxnSp>
          <p:nvCxnSpPr>
            <p:cNvPr id="12" name="Gerade Verbindung 11"/>
            <p:cNvCxnSpPr>
              <a:stCxn id="10" idx="0"/>
            </p:cNvCxnSpPr>
            <p:nvPr/>
          </p:nvCxnSpPr>
          <p:spPr>
            <a:xfrm flipV="1">
              <a:off x="6962596" y="3612444"/>
              <a:ext cx="0" cy="992621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11883231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356" name="Text Box 4"/>
          <p:cNvSpPr txBox="1">
            <a:spLocks noChangeArrowheads="1"/>
          </p:cNvSpPr>
          <p:nvPr/>
        </p:nvSpPr>
        <p:spPr bwMode="auto">
          <a:xfrm>
            <a:off x="2976088" y="487544"/>
            <a:ext cx="3191824" cy="83099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36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CH" sz="4800" dirty="0" err="1"/>
              <a:t>Salience</a:t>
            </a:r>
            <a:endParaRPr lang="fr-CH" sz="4800" dirty="0">
              <a:sym typeface="Wingdings" pitchFamily="2" charset="2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8B6195D-0277-664C-953F-C78C1F30E9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0" b="-547"/>
          <a:stretch/>
        </p:blipFill>
        <p:spPr>
          <a:xfrm>
            <a:off x="0" y="1901283"/>
            <a:ext cx="3200400" cy="3055433"/>
          </a:xfrm>
          <a:prstGeom prst="rect">
            <a:avLst/>
          </a:prstGeom>
          <a:noFill/>
          <a:ln>
            <a:noFill/>
          </a:ln>
        </p:spPr>
      </p:pic>
      <p:sp>
        <p:nvSpPr>
          <p:cNvPr id="1508357" name="Rectangle 5"/>
          <p:cNvSpPr>
            <a:spLocks noChangeArrowheads="1"/>
          </p:cNvSpPr>
          <p:nvPr/>
        </p:nvSpPr>
        <p:spPr bwMode="auto">
          <a:xfrm>
            <a:off x="2854713" y="2234730"/>
            <a:ext cx="5341473" cy="2388539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>
              <a:lnSpc>
                <a:spcPct val="120000"/>
              </a:lnSpc>
              <a:spcBef>
                <a:spcPct val="0"/>
              </a:spcBef>
              <a:buClr>
                <a:srgbClr val="EA81E9"/>
              </a:buClr>
              <a:buFont typeface="Arial" panose="020B0604020202020204" pitchFamily="34" charset="0"/>
              <a:buChar char="•"/>
            </a:pPr>
            <a:r>
              <a:rPr lang="fr-CH" sz="1800" dirty="0"/>
              <a:t>Propriété d’un stimulus</a:t>
            </a:r>
          </a:p>
          <a:p>
            <a:pPr marL="914400" lvl="1" indent="-457200" algn="l">
              <a:lnSpc>
                <a:spcPct val="120000"/>
              </a:lnSpc>
              <a:spcBef>
                <a:spcPct val="0"/>
              </a:spcBef>
              <a:buClr>
                <a:srgbClr val="EA81E9"/>
              </a:buClr>
              <a:buFont typeface="Arial" panose="020B0604020202020204" pitchFamily="34" charset="0"/>
              <a:buChar char="•"/>
            </a:pPr>
            <a:r>
              <a:rPr lang="fr-CH" sz="1800" dirty="0"/>
              <a:t>inattendu</a:t>
            </a:r>
          </a:p>
          <a:p>
            <a:pPr marL="457200" lvl="1" indent="0" algn="l">
              <a:lnSpc>
                <a:spcPct val="120000"/>
              </a:lnSpc>
              <a:spcBef>
                <a:spcPct val="0"/>
              </a:spcBef>
              <a:buClr>
                <a:srgbClr val="EA81E9"/>
              </a:buClr>
            </a:pPr>
            <a:r>
              <a:rPr lang="fr-CH" sz="1800" i="1" dirty="0"/>
              <a:t>et</a:t>
            </a:r>
          </a:p>
          <a:p>
            <a:pPr marL="914400" lvl="1" indent="-457200" algn="l">
              <a:lnSpc>
                <a:spcPct val="120000"/>
              </a:lnSpc>
              <a:spcBef>
                <a:spcPct val="0"/>
              </a:spcBef>
              <a:buClr>
                <a:srgbClr val="EA81E9"/>
              </a:buClr>
              <a:buFont typeface="Arial" panose="020B0604020202020204" pitchFamily="34" charset="0"/>
              <a:buChar char="•"/>
            </a:pPr>
            <a:r>
              <a:rPr lang="fr-CH" sz="1800" dirty="0"/>
              <a:t>saisissant, excitant</a:t>
            </a:r>
          </a:p>
          <a:p>
            <a:pPr marL="457200" lvl="1" indent="0" algn="l">
              <a:lnSpc>
                <a:spcPct val="120000"/>
              </a:lnSpc>
              <a:spcBef>
                <a:spcPct val="0"/>
              </a:spcBef>
              <a:buClr>
                <a:srgbClr val="EA81E9"/>
              </a:buClr>
            </a:pPr>
            <a:r>
              <a:rPr lang="fr-CH" sz="1800" dirty="0"/>
              <a:t> </a:t>
            </a:r>
            <a:r>
              <a:rPr lang="fr-CH" sz="1800" i="1" dirty="0"/>
              <a:t>et</a:t>
            </a:r>
            <a:r>
              <a:rPr lang="fr-CH" sz="1800" dirty="0"/>
              <a:t> </a:t>
            </a:r>
          </a:p>
          <a:p>
            <a:pPr marL="914400" lvl="1" indent="-457200" algn="l">
              <a:lnSpc>
                <a:spcPct val="120000"/>
              </a:lnSpc>
              <a:spcBef>
                <a:spcPct val="0"/>
              </a:spcBef>
              <a:buClr>
                <a:srgbClr val="EA81E9"/>
              </a:buClr>
              <a:buFont typeface="Arial" panose="020B0604020202020204" pitchFamily="34" charset="0"/>
              <a:buChar char="•"/>
            </a:pPr>
            <a:r>
              <a:rPr lang="fr-CH" sz="1800" dirty="0"/>
              <a:t>engageant une transition attentionnelle-comportementale </a:t>
            </a:r>
          </a:p>
        </p:txBody>
      </p:sp>
    </p:spTree>
    <p:extLst>
      <p:ext uri="{BB962C8B-B14F-4D97-AF65-F5344CB8AC3E}">
        <p14:creationId xmlns:p14="http://schemas.microsoft.com/office/powerpoint/2010/main" val="31459686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3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083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08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08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08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08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08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08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8356" grpId="0" animBg="1"/>
      <p:bldP spid="1508357" grpId="0" uiExpand="1" build="p" animBg="1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504D"/>
        </a:solidFill>
        <a:ln w="25400" cap="flat">
          <a:solidFill>
            <a:srgbClr val="FFFF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no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 dirty="0" smtClean="0">
            <a:ln>
              <a:noFill/>
            </a:ln>
            <a:solidFill>
              <a:schemeClr val="bg1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bg1">
              <a:lumMod val="50000"/>
            </a:schemeClr>
          </a:solidFill>
          <a:prstDash val="solid"/>
          <a:bevel/>
          <a:tailEnd type="stealth"/>
        </a:ln>
        <a:effectLst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non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 dirty="0" smtClean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422</Words>
  <Application>Microsoft Macintosh PowerPoint</Application>
  <PresentationFormat>On-screen Show (4:3)</PresentationFormat>
  <Paragraphs>156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Adobe Garamond Pro</vt:lpstr>
      <vt:lpstr>Arial</vt:lpstr>
      <vt:lpstr>Ghoulish Fright AOE</vt:lpstr>
      <vt:lpstr>Helvetica Neue</vt:lpstr>
      <vt:lpstr>Marker Felt</vt:lpstr>
      <vt:lpstr>Wingdings</vt:lpstr>
      <vt:lpstr>Default</vt:lpstr>
      <vt:lpstr>PowerPoint Presentation</vt:lpstr>
      <vt:lpstr>PowerPoint Presentation</vt:lpstr>
      <vt:lpstr>PowerPoint Presentation</vt:lpstr>
      <vt:lpstr>PowerPoint Presentation</vt:lpstr>
      <vt:lpstr>Prémisses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Libération dopamine N.accumbens</vt:lpstr>
      <vt:lpstr>Libération dopamine N.accumbens</vt:lpstr>
      <vt:lpstr>Libération dopamine N.accumbens</vt:lpstr>
      <vt:lpstr>Activation noyau accumbens</vt:lpstr>
      <vt:lpstr>Activation noyau accumbens</vt:lpstr>
      <vt:lpstr>Activation noyau accumbens</vt:lpstr>
      <vt:lpstr>Activation noyau accumbens</vt:lpstr>
      <vt:lpstr>Activation noyau accumbens</vt:lpstr>
      <vt:lpstr>Activation noyau accumbens</vt:lpstr>
      <vt:lpstr>Activation noyau accumbens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OBJETS FLOTTANTS                #POSTGRADE #SYSTÉMIQUE #7 MAI 2015                                                                                                         GERARD CALZADA</dc:title>
  <cp:lastModifiedBy>Daniele Fabio Zullino</cp:lastModifiedBy>
  <cp:revision>1081</cp:revision>
  <dcterms:modified xsi:type="dcterms:W3CDTF">2025-07-13T21:40:00Z</dcterms:modified>
</cp:coreProperties>
</file>