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15" r:id="rId2"/>
    <p:sldId id="1382" r:id="rId3"/>
    <p:sldId id="1223" r:id="rId4"/>
    <p:sldId id="1226" r:id="rId5"/>
    <p:sldId id="1227" r:id="rId6"/>
    <p:sldId id="1233" r:id="rId7"/>
    <p:sldId id="1368" r:id="rId8"/>
    <p:sldId id="1378" r:id="rId9"/>
    <p:sldId id="1379" r:id="rId10"/>
    <p:sldId id="1380" r:id="rId11"/>
    <p:sldId id="1381" r:id="rId12"/>
    <p:sldId id="1228" r:id="rId13"/>
    <p:sldId id="1268" r:id="rId14"/>
    <p:sldId id="1373" r:id="rId15"/>
    <p:sldId id="1285" r:id="rId16"/>
    <p:sldId id="1286" r:id="rId17"/>
    <p:sldId id="1370" r:id="rId18"/>
    <p:sldId id="1273" r:id="rId19"/>
    <p:sldId id="1283" r:id="rId20"/>
    <p:sldId id="1320" r:id="rId21"/>
    <p:sldId id="1367" r:id="rId22"/>
    <p:sldId id="1336" r:id="rId23"/>
    <p:sldId id="1332" r:id="rId24"/>
    <p:sldId id="1335" r:id="rId25"/>
    <p:sldId id="1376" r:id="rId26"/>
    <p:sldId id="1337" r:id="rId27"/>
    <p:sldId id="1369" r:id="rId28"/>
    <p:sldId id="1304" r:id="rId29"/>
    <p:sldId id="1294" r:id="rId30"/>
    <p:sldId id="1372" r:id="rId31"/>
    <p:sldId id="1236" r:id="rId32"/>
    <p:sldId id="1375" r:id="rId33"/>
    <p:sldId id="1308" r:id="rId34"/>
    <p:sldId id="1307" r:id="rId35"/>
    <p:sldId id="1306" r:id="rId36"/>
    <p:sldId id="1377" r:id="rId37"/>
    <p:sldId id="1260" r:id="rId38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3466CAF2-2722-6647-9068-0A83A5C2A7B0}">
          <p14:sldIdLst>
            <p14:sldId id="515"/>
            <p14:sldId id="1382"/>
          </p14:sldIdLst>
        </p14:section>
        <p14:section name="Allgemein" id="{2E2FD44D-CF65-CF4B-BF73-D8150D34CCC3}">
          <p14:sldIdLst>
            <p14:sldId id="1223"/>
            <p14:sldId id="1226"/>
            <p14:sldId id="1227"/>
            <p14:sldId id="1233"/>
            <p14:sldId id="1368"/>
            <p14:sldId id="1378"/>
            <p14:sldId id="1379"/>
            <p14:sldId id="1380"/>
            <p14:sldId id="1381"/>
            <p14:sldId id="1228"/>
            <p14:sldId id="1268"/>
          </p14:sldIdLst>
        </p14:section>
        <p14:section name="Illegales zu legalem Cannabis" id="{9D92BD04-1C67-704C-81F7-5F4268D34380}">
          <p14:sldIdLst>
            <p14:sldId id="1373"/>
            <p14:sldId id="1285"/>
            <p14:sldId id="1286"/>
          </p14:sldIdLst>
        </p14:section>
        <p14:section name="Illegales zu medizinischem Cannabis" id="{2D5D66CC-2F29-C440-8776-088669217C3B}">
          <p14:sldIdLst>
            <p14:sldId id="1370"/>
            <p14:sldId id="1273"/>
            <p14:sldId id="1283"/>
            <p14:sldId id="1320"/>
            <p14:sldId id="1367"/>
            <p14:sldId id="1336"/>
            <p14:sldId id="1332"/>
            <p14:sldId id="1335"/>
            <p14:sldId id="1376"/>
            <p14:sldId id="1337"/>
          </p14:sldIdLst>
        </p14:section>
        <p14:section name="Opiate zu Medizinischem Cannabis" id="{47FC0F6A-F035-5140-8200-97E6C9B92C3A}">
          <p14:sldIdLst>
            <p14:sldId id="1369"/>
            <p14:sldId id="1304"/>
            <p14:sldId id="1294"/>
          </p14:sldIdLst>
        </p14:section>
        <p14:section name="Opiate zu Legalem Cannabis" id="{BC9B3CA7-CD74-964D-8BAF-5638A61AC7CB}">
          <p14:sldIdLst>
            <p14:sldId id="1372"/>
            <p14:sldId id="1236"/>
          </p14:sldIdLst>
        </p14:section>
        <p14:section name="Alkohol zu Cannabis" id="{1A514276-365B-DD4D-B0E8-D7BCDF5E65F0}">
          <p14:sldIdLst>
            <p14:sldId id="1375"/>
            <p14:sldId id="1308"/>
            <p14:sldId id="1307"/>
            <p14:sldId id="1306"/>
            <p14:sldId id="1377"/>
          </p14:sldIdLst>
        </p14:section>
        <p14:section name="TODO" id="{0A19FE00-51E2-1141-9D0D-BDBAD68C06EC}">
          <p14:sldIdLst>
            <p14:sldId id="1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4C3"/>
    <a:srgbClr val="9FCFAB"/>
    <a:srgbClr val="8DC64C"/>
    <a:srgbClr val="469347"/>
    <a:srgbClr val="C18F31"/>
    <a:srgbClr val="FFFFFF"/>
    <a:srgbClr val="FFDCF8"/>
    <a:srgbClr val="EA81E9"/>
    <a:srgbClr val="EDFDB2"/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49" autoAdjust="0"/>
    <p:restoredTop sz="86400" autoAdjust="0"/>
  </p:normalViewPr>
  <p:slideViewPr>
    <p:cSldViewPr snapToGrid="0" snapToObjects="1">
      <p:cViewPr varScale="1">
        <p:scale>
          <a:sx n="105" d="100"/>
          <a:sy n="105" d="100"/>
        </p:scale>
        <p:origin x="14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9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1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0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9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7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302CD0-1018-0E4E-88CD-2C9214404E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2" y="282575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25B8-1C8B-B242-B335-D3505A3FA6AA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C2A-AE50-5E4E-908F-7CB456D471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5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6427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4736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9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3"/>
            <a:ext cx="1484334" cy="708651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96849" y="5935039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8" r:id="rId3"/>
    <p:sldLayoutId id="2147483659" r:id="rId4"/>
  </p:sldLayoutIdLst>
  <p:transition spd="med"/>
  <p:txStyles>
    <p:titleStyle>
      <a:lvl1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19" Type="http://schemas.microsoft.com/office/2007/relationships/hdphoto" Target="../media/hdphoto19.wdp"/><Relationship Id="rId4" Type="http://schemas.openxmlformats.org/officeDocument/2006/relationships/image" Target="../media/image20.png"/><Relationship Id="rId9" Type="http://schemas.microsoft.com/office/2007/relationships/hdphoto" Target="../media/hdphoto14.wdp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microsoft.com/office/2007/relationships/hdphoto" Target="../media/hdphoto25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microsoft.com/office/2007/relationships/hdphoto" Target="../media/hdphoto26.wdp"/><Relationship Id="rId4" Type="http://schemas.openxmlformats.org/officeDocument/2006/relationships/image" Target="../media/image31.png"/><Relationship Id="rId9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3.wdp"/><Relationship Id="rId7" Type="http://schemas.microsoft.com/office/2007/relationships/hdphoto" Target="../media/hdphoto3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32.wdp"/><Relationship Id="rId5" Type="http://schemas.microsoft.com/office/2007/relationships/hdphoto" Target="../media/hdphoto15.wdp"/><Relationship Id="rId10" Type="http://schemas.openxmlformats.org/officeDocument/2006/relationships/image" Target="../media/image41.png"/><Relationship Id="rId4" Type="http://schemas.openxmlformats.org/officeDocument/2006/relationships/image" Target="../media/image23.png"/><Relationship Id="rId9" Type="http://schemas.microsoft.com/office/2007/relationships/hdphoto" Target="../media/hdphoto3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2.wdp"/><Relationship Id="rId7" Type="http://schemas.microsoft.com/office/2007/relationships/hdphoto" Target="../media/hdphoto3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microsoft.com/office/2007/relationships/hdphoto" Target="../media/hdphoto18.wdp"/><Relationship Id="rId5" Type="http://schemas.microsoft.com/office/2007/relationships/hdphoto" Target="../media/hdphoto31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3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7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microsoft.com/office/2007/relationships/hdphoto" Target="../media/hdphoto37.wdp"/><Relationship Id="rId2" Type="http://schemas.openxmlformats.org/officeDocument/2006/relationships/image" Target="../media/image19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46.png"/><Relationship Id="rId5" Type="http://schemas.microsoft.com/office/2007/relationships/hdphoto" Target="../media/hdphoto12.wdp"/><Relationship Id="rId1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microsoft.com/office/2007/relationships/hdphoto" Target="../media/hdphoto36.wdp"/><Relationship Id="rId14" Type="http://schemas.microsoft.com/office/2007/relationships/hdphoto" Target="../media/hdphoto38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8445" y="201251"/>
            <a:ext cx="8498432" cy="1438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Substitution </a:t>
            </a:r>
            <a:r>
              <a:rPr lang="fr-CH" sz="3200" b="1" dirty="0" err="1">
                <a:solidFill>
                  <a:schemeClr val="bg1"/>
                </a:solidFill>
              </a:rPr>
              <a:t>von</a:t>
            </a:r>
            <a:r>
              <a:rPr lang="fr-CH" sz="3200" b="1" dirty="0">
                <a:solidFill>
                  <a:schemeClr val="bg1"/>
                </a:solidFill>
              </a:rPr>
              <a:t> Cannabis </a:t>
            </a:r>
          </a:p>
          <a:p>
            <a:pPr algn="ctr">
              <a:lnSpc>
                <a:spcPct val="140000"/>
              </a:lnSpc>
            </a:pPr>
            <a:r>
              <a:rPr lang="fr-CH" sz="3200" b="1" dirty="0" err="1">
                <a:solidFill>
                  <a:schemeClr val="bg1"/>
                </a:solidFill>
              </a:rPr>
              <a:t>Was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  <a:r>
              <a:rPr lang="fr-CH" sz="3200" b="1" dirty="0" err="1">
                <a:solidFill>
                  <a:schemeClr val="bg1"/>
                </a:solidFill>
              </a:rPr>
              <a:t>sind</a:t>
            </a:r>
            <a:r>
              <a:rPr lang="fr-CH" sz="3200" b="1" dirty="0">
                <a:solidFill>
                  <a:schemeClr val="bg1"/>
                </a:solidFill>
              </a:rPr>
              <a:t> die </a:t>
            </a:r>
            <a:r>
              <a:rPr lang="fr-CH" sz="3200" b="1" dirty="0" err="1">
                <a:solidFill>
                  <a:schemeClr val="bg1"/>
                </a:solidFill>
              </a:rPr>
              <a:t>Vorteile</a:t>
            </a:r>
            <a:r>
              <a:rPr lang="fr-CH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793239" y="2113384"/>
            <a:ext cx="211076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Prof. Dr. med. 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9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2" y="6504449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3"/>
            <a:ext cx="1484334" cy="70865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911" y="2643425"/>
            <a:ext cx="5753421" cy="2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B6FFCC7-B80C-5441-989B-F7CCB3F8EE85}"/>
              </a:ext>
            </a:extLst>
          </p:cNvPr>
          <p:cNvSpPr txBox="1"/>
          <p:nvPr/>
        </p:nvSpPr>
        <p:spPr>
          <a:xfrm>
            <a:off x="2545389" y="290519"/>
            <a:ext cx="3772185" cy="684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4000" b="1" dirty="0">
                <a:solidFill>
                  <a:srgbClr val="7F7F7F"/>
                </a:solidFill>
              </a:rPr>
              <a:t>Produkteebene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B70983-1EF2-8348-B2F8-148FA32AC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0291"/>
            <a:ext cx="3745716" cy="37457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3506598" y="1864293"/>
            <a:ext cx="5377343" cy="28777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400" dirty="0"/>
              <a:t>Ziel: ↑ Verfügbarkeit risikoärmerer Produkte und die Motivierung zu risikoärmere Produkten</a:t>
            </a:r>
          </a:p>
          <a:p>
            <a:pPr marL="492125" lvl="1" indent="-225425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200" dirty="0"/>
              <a:t>USA: legale Kommerzialisierung von Cannabis → Änderung Produktmix und Verbrauchsmuster (z.B. Zunahme </a:t>
            </a:r>
            <a:r>
              <a:rPr lang="de-CH" sz="1200" dirty="0" err="1"/>
              <a:t>Vaporizer</a:t>
            </a:r>
            <a:r>
              <a:rPr lang="de-CH" sz="1200" dirty="0"/>
              <a:t>)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400" dirty="0"/>
              <a:t>Prinzip des Verbraucherschutzes (sichereres und konsistenteres Produkt)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400" dirty="0"/>
              <a:t>Kontrolle THC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400" dirty="0"/>
              <a:t>↑ CBD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400" dirty="0"/>
              <a:t>↓ Synthetische Cannabinoide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400" dirty="0"/>
              <a:t>↓ Pestiziden und anderen Verunreinigungen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1A36C0-4798-D844-9501-BE00F9F63B6F}"/>
              </a:ext>
            </a:extLst>
          </p:cNvPr>
          <p:cNvSpPr/>
          <p:nvPr/>
        </p:nvSpPr>
        <p:spPr>
          <a:xfrm>
            <a:off x="322434" y="5630978"/>
            <a:ext cx="15504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/>
              <a:t>Smart </a:t>
            </a:r>
            <a:r>
              <a:rPr lang="de-CH" sz="1000" dirty="0" err="1"/>
              <a:t>and</a:t>
            </a:r>
            <a:r>
              <a:rPr lang="de-CH" sz="1000" dirty="0"/>
              <a:t> </a:t>
            </a:r>
            <a:r>
              <a:rPr lang="de-CH" sz="1000" dirty="0" err="1"/>
              <a:t>Pacula</a:t>
            </a:r>
            <a:r>
              <a:rPr lang="de-CH" sz="1000" dirty="0"/>
              <a:t>, 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8602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B6FFCC7-B80C-5441-989B-F7CCB3F8EE85}"/>
              </a:ext>
            </a:extLst>
          </p:cNvPr>
          <p:cNvSpPr txBox="1"/>
          <p:nvPr/>
        </p:nvSpPr>
        <p:spPr>
          <a:xfrm>
            <a:off x="3527229" y="290519"/>
            <a:ext cx="1808506" cy="684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4000" b="1" dirty="0">
                <a:solidFill>
                  <a:srgbClr val="7F7F7F"/>
                </a:solidFill>
              </a:rPr>
              <a:t>Umfeld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98633A-72DA-1C40-9A22-ADE6CF294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6990"/>
            <a:ext cx="3432316" cy="34323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3140016" y="2222083"/>
            <a:ext cx="5683541" cy="21621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Illegaler Markt erhöht grundsätzlich die Risiken</a:t>
            </a:r>
          </a:p>
          <a:p>
            <a:pPr marL="446088" indent="-17303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Fehlende Kontrolle der Produktequalität</a:t>
            </a:r>
          </a:p>
          <a:p>
            <a:pPr marL="446088" indent="-17303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Produzenten und Vertreiber lassen sich nicht selektieren und kontrollieren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Anwender sollten die Art und Zusammensetzung der von ihnen verwendeten Cannabisprodukte kennen (Informationspflicht der Produzenten und Händler)</a:t>
            </a:r>
          </a:p>
        </p:txBody>
      </p:sp>
    </p:spTree>
    <p:extLst>
      <p:ext uri="{BB962C8B-B14F-4D97-AF65-F5344CB8AC3E}">
        <p14:creationId xmlns:p14="http://schemas.microsoft.com/office/powerpoint/2010/main" val="4508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winkliges Dreieck 25"/>
          <p:cNvSpPr/>
          <p:nvPr/>
        </p:nvSpPr>
        <p:spPr>
          <a:xfrm>
            <a:off x="1093313" y="2088084"/>
            <a:ext cx="2993465" cy="1788199"/>
          </a:xfrm>
          <a:prstGeom prst="rtTriangle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rtl="0" latinLnBrk="1" hangingPunct="0"/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73927" y="2829028"/>
            <a:ext cx="2993465" cy="1047255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htwinkliges Dreieck 17"/>
          <p:cNvSpPr/>
          <p:nvPr/>
        </p:nvSpPr>
        <p:spPr>
          <a:xfrm>
            <a:off x="5173927" y="2088084"/>
            <a:ext cx="2993465" cy="1788199"/>
          </a:xfrm>
          <a:prstGeom prst="rtTriangle">
            <a:avLst/>
          </a:prstGeom>
          <a:solidFill>
            <a:schemeClr val="bg1">
              <a:lumMod val="85000"/>
              <a:alpha val="59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Gewinn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11314" y="653204"/>
            <a:ext cx="255529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Illegales</a:t>
            </a:r>
            <a:r>
              <a:rPr kumimoji="0" lang="fr-FR" b="1" i="0" u="none" strike="noStrike" cap="none" spc="0" normalizeH="0" baseline="0" dirty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Produkt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93314" y="699370"/>
            <a:ext cx="289778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Legales</a:t>
            </a:r>
            <a:r>
              <a:rPr kumimoji="0" lang="fr-FR" b="1" i="0" u="none" strike="noStrike" cap="none" spc="0" normalizeH="0" baseline="0" dirty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reguliertes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Produkt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4689405" y="2088084"/>
            <a:ext cx="3477986" cy="2285463"/>
            <a:chOff x="4597040" y="2651501"/>
            <a:chExt cx="3477986" cy="2285463"/>
          </a:xfrm>
        </p:grpSpPr>
        <p:sp>
          <p:nvSpPr>
            <p:cNvPr id="5" name="Rechteck 4"/>
            <p:cNvSpPr/>
            <p:nvPr/>
          </p:nvSpPr>
          <p:spPr>
            <a:xfrm>
              <a:off x="5081561" y="2651501"/>
              <a:ext cx="2993465" cy="1788199"/>
            </a:xfrm>
            <a:prstGeom prst="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>
            <a:xfrm flipV="1">
              <a:off x="5081561" y="4776820"/>
              <a:ext cx="2993465" cy="29672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Textfeld 5"/>
            <p:cNvSpPr txBox="1"/>
            <p:nvPr/>
          </p:nvSpPr>
          <p:spPr>
            <a:xfrm>
              <a:off x="6240175" y="4629189"/>
              <a:ext cx="711065" cy="3077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Qualität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>
            <a:xfrm flipH="1" flipV="1">
              <a:off x="4775187" y="2651501"/>
              <a:ext cx="29672" cy="178819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Textfeld 7"/>
            <p:cNvSpPr txBox="1"/>
            <p:nvPr/>
          </p:nvSpPr>
          <p:spPr>
            <a:xfrm rot="16200000">
              <a:off x="4460354" y="3329444"/>
              <a:ext cx="581148" cy="3077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Rechteck 20"/>
          <p:cNvSpPr/>
          <p:nvPr/>
        </p:nvSpPr>
        <p:spPr>
          <a:xfrm>
            <a:off x="1093313" y="2088084"/>
            <a:ext cx="2993465" cy="1788199"/>
          </a:xfrm>
          <a:prstGeom prst="rect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1093313" y="4065773"/>
            <a:ext cx="2993465" cy="307775"/>
            <a:chOff x="1000948" y="4629189"/>
            <a:chExt cx="2993465" cy="307775"/>
          </a:xfrm>
        </p:grpSpPr>
        <p:cxnSp>
          <p:nvCxnSpPr>
            <p:cNvPr id="22" name="Gerade Verbindung 21"/>
            <p:cNvCxnSpPr/>
            <p:nvPr/>
          </p:nvCxnSpPr>
          <p:spPr>
            <a:xfrm flipV="1">
              <a:off x="1000948" y="4776820"/>
              <a:ext cx="2993465" cy="29672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Textfeld 22"/>
            <p:cNvSpPr txBox="1"/>
            <p:nvPr/>
          </p:nvSpPr>
          <p:spPr>
            <a:xfrm>
              <a:off x="2159562" y="4629189"/>
              <a:ext cx="711065" cy="3077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Qualität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608792" y="2088084"/>
            <a:ext cx="307775" cy="1788199"/>
            <a:chOff x="516427" y="2651501"/>
            <a:chExt cx="307775" cy="1788199"/>
          </a:xfrm>
        </p:grpSpPr>
        <p:cxnSp>
          <p:nvCxnSpPr>
            <p:cNvPr id="24" name="Gerade Verbindung 23"/>
            <p:cNvCxnSpPr/>
            <p:nvPr/>
          </p:nvCxnSpPr>
          <p:spPr>
            <a:xfrm flipH="1" flipV="1">
              <a:off x="694574" y="2651501"/>
              <a:ext cx="29672" cy="178819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Textfeld 24"/>
            <p:cNvSpPr txBox="1"/>
            <p:nvPr/>
          </p:nvSpPr>
          <p:spPr>
            <a:xfrm rot="16200000">
              <a:off x="379741" y="3329444"/>
              <a:ext cx="581148" cy="3077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Verzögerung 26"/>
          <p:cNvSpPr/>
          <p:nvPr/>
        </p:nvSpPr>
        <p:spPr>
          <a:xfrm rot="16200000">
            <a:off x="1966577" y="1756078"/>
            <a:ext cx="1246943" cy="2993467"/>
          </a:xfrm>
          <a:prstGeom prst="flowChartDelay">
            <a:avLst/>
          </a:prstGeom>
          <a:solidFill>
            <a:schemeClr val="bg1">
              <a:lumMod val="85000"/>
              <a:alpha val="59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noAutofit/>
          </a:bodyPr>
          <a:lstStyle/>
          <a:p>
            <a:pPr algn="ctr" rtl="0" latinLnBrk="1" hangingPunct="0"/>
            <a:r>
              <a:rPr lang="fr-FR" sz="1600" dirty="0" err="1">
                <a:solidFill>
                  <a:schemeClr val="tx1"/>
                </a:solidFill>
              </a:rPr>
              <a:t>Gewinn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8DB03A2-0596-794E-9712-A9D77CB24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47109">
            <a:off x="3645615" y="3213891"/>
            <a:ext cx="3301466" cy="125807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CFA75A1-F521-5343-BE0C-6FC80CF10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15021" flipH="1">
            <a:off x="2738710" y="3584364"/>
            <a:ext cx="2696135" cy="125807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917F392-976E-DF43-A23B-88CAD72EF761}"/>
              </a:ext>
            </a:extLst>
          </p:cNvPr>
          <p:cNvSpPr txBox="1"/>
          <p:nvPr/>
        </p:nvSpPr>
        <p:spPr>
          <a:xfrm>
            <a:off x="3524330" y="5021075"/>
            <a:ext cx="25930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 dirty="0">
                <a:solidFill>
                  <a:srgbClr val="000000"/>
                </a:solidFill>
              </a:rPr>
              <a:t>Risiko-Gewinn-Optimum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52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18" grpId="0" animBg="1"/>
      <p:bldP spid="2" grpId="0"/>
      <p:bldP spid="3" grpId="0"/>
      <p:bldP spid="21" grpId="0" animBg="1"/>
      <p:bldP spid="2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A94C05-B82F-1846-A2C1-80772C221890}"/>
              </a:ext>
            </a:extLst>
          </p:cNvPr>
          <p:cNvGrpSpPr/>
          <p:nvPr/>
        </p:nvGrpSpPr>
        <p:grpSpPr>
          <a:xfrm>
            <a:off x="681559" y="2655847"/>
            <a:ext cx="1198403" cy="1390260"/>
            <a:chOff x="4066868" y="2205898"/>
            <a:chExt cx="1198403" cy="139026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EF6B6A4-0C86-8347-9059-98F850B15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8" y="2205898"/>
              <a:ext cx="1136346" cy="113634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40A28E5-21CC-5B48-9037-7B3880BDE12A}"/>
                </a:ext>
              </a:extLst>
            </p:cNvPr>
            <p:cNvSpPr txBox="1"/>
            <p:nvPr/>
          </p:nvSpPr>
          <p:spPr>
            <a:xfrm>
              <a:off x="4066868" y="3342244"/>
              <a:ext cx="119840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Illegales Cannabis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92038BF-55BA-FC46-92B9-A5BEA2151FAF}"/>
              </a:ext>
            </a:extLst>
          </p:cNvPr>
          <p:cNvGrpSpPr/>
          <p:nvPr/>
        </p:nvGrpSpPr>
        <p:grpSpPr>
          <a:xfrm>
            <a:off x="3174705" y="1132737"/>
            <a:ext cx="1175961" cy="1390259"/>
            <a:chOff x="4046172" y="424414"/>
            <a:chExt cx="1175961" cy="139025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7902E40-A0BA-0D47-B226-7B74CFD0F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7" y="42441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90E415E-E7AF-8242-A19D-DA11A9A7B08D}"/>
                </a:ext>
              </a:extLst>
            </p:cNvPr>
            <p:cNvSpPr txBox="1"/>
            <p:nvPr/>
          </p:nvSpPr>
          <p:spPr>
            <a:xfrm>
              <a:off x="4046172" y="1560759"/>
              <a:ext cx="117596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Legales Cannabis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8C39CBB-C721-0040-9471-8C19A9439B15}"/>
              </a:ext>
            </a:extLst>
          </p:cNvPr>
          <p:cNvGrpSpPr/>
          <p:nvPr/>
        </p:nvGrpSpPr>
        <p:grpSpPr>
          <a:xfrm>
            <a:off x="3037991" y="4046107"/>
            <a:ext cx="1551064" cy="1390259"/>
            <a:chOff x="3890537" y="3987384"/>
            <a:chExt cx="1551064" cy="139025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A5AC2EF-D31B-2748-A39F-EFB51C12E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769"/>
            <a:stretch/>
          </p:blipFill>
          <p:spPr>
            <a:xfrm>
              <a:off x="4066868" y="398738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D8F33B4-EEB3-2149-A421-D101E9A8B9C2}"/>
                </a:ext>
              </a:extLst>
            </p:cNvPr>
            <p:cNvSpPr txBox="1"/>
            <p:nvPr/>
          </p:nvSpPr>
          <p:spPr>
            <a:xfrm>
              <a:off x="3890537" y="5123729"/>
              <a:ext cx="155106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Medizinisches Cannabis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6570221-6FC5-AD40-9AB8-C2C8DB6EA3B2}"/>
              </a:ext>
            </a:extLst>
          </p:cNvPr>
          <p:cNvGrpSpPr/>
          <p:nvPr/>
        </p:nvGrpSpPr>
        <p:grpSpPr>
          <a:xfrm>
            <a:off x="6022817" y="1336979"/>
            <a:ext cx="1055736" cy="937602"/>
            <a:chOff x="6022817" y="1336979"/>
            <a:chExt cx="1055736" cy="93760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3169B66-9DF8-1242-8D3D-9C4046176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4000"/>
                      </a14:imgEffect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0685" y="1336979"/>
              <a:ext cx="720000" cy="7200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C805272-A424-0F4F-BDE2-5EF8ADF5DED1}"/>
                </a:ext>
              </a:extLst>
            </p:cNvPr>
            <p:cNvSpPr txBox="1"/>
            <p:nvPr/>
          </p:nvSpPr>
          <p:spPr>
            <a:xfrm>
              <a:off x="6022817" y="2020667"/>
              <a:ext cx="1055736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Illegale Opioide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FE6A0E3-80B2-DD40-AC1B-A335786D9F60}"/>
              </a:ext>
            </a:extLst>
          </p:cNvPr>
          <p:cNvGrpSpPr/>
          <p:nvPr/>
        </p:nvGrpSpPr>
        <p:grpSpPr>
          <a:xfrm>
            <a:off x="5820838" y="2744607"/>
            <a:ext cx="1459693" cy="973914"/>
            <a:chOff x="5820838" y="2744607"/>
            <a:chExt cx="1459693" cy="97391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F4DCCD0-8A26-F44E-805F-591126FFB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79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144"/>
            <a:stretch/>
          </p:blipFill>
          <p:spPr>
            <a:xfrm>
              <a:off x="6190686" y="2744607"/>
              <a:ext cx="720000" cy="7200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6D0274B-618A-B94B-888B-C6913941EA5F}"/>
                </a:ext>
              </a:extLst>
            </p:cNvPr>
            <p:cNvSpPr txBox="1"/>
            <p:nvPr/>
          </p:nvSpPr>
          <p:spPr>
            <a:xfrm>
              <a:off x="5820838" y="3464607"/>
              <a:ext cx="145969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50" dirty="0">
                  <a:solidFill>
                    <a:srgbClr val="000000"/>
                  </a:solidFill>
                </a:rPr>
                <a:t>Verschriebene Opioide</a:t>
              </a:r>
              <a:endPara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7F70EA8-9F0B-B940-B193-A501071034E7}"/>
              </a:ext>
            </a:extLst>
          </p:cNvPr>
          <p:cNvGrpSpPr/>
          <p:nvPr/>
        </p:nvGrpSpPr>
        <p:grpSpPr>
          <a:xfrm>
            <a:off x="6190686" y="4254172"/>
            <a:ext cx="720000" cy="974128"/>
            <a:chOff x="6190686" y="4254172"/>
            <a:chExt cx="720000" cy="97412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201517E-F34F-7D40-97D6-A790C2BC9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 trans="78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0686" y="4254172"/>
              <a:ext cx="720000" cy="72021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7288CDB-DFA1-A443-88BF-1D35A31A6DEF}"/>
                </a:ext>
              </a:extLst>
            </p:cNvPr>
            <p:cNvSpPr txBox="1"/>
            <p:nvPr/>
          </p:nvSpPr>
          <p:spPr>
            <a:xfrm>
              <a:off x="6282582" y="4974386"/>
              <a:ext cx="53620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050" dirty="0">
                  <a:solidFill>
                    <a:srgbClr val="000000"/>
                  </a:solidFill>
                </a:rPr>
                <a:t>Alkohol</a:t>
              </a:r>
              <a:endPara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0FA0C1E8-556C-014A-BB60-E613E205A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7617" flipV="1">
            <a:off x="947159" y="3478474"/>
            <a:ext cx="2072676" cy="207267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06F6E24-CCA6-044A-8819-D52279BC20D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168" y="2976086"/>
            <a:ext cx="2506806" cy="25704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AAF1CF-6719-BC42-8290-114104DC8A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83">
            <a:off x="988864" y="1075616"/>
            <a:ext cx="2072676" cy="207267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5E57A62-C13A-B443-AECD-500138F7010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0505">
            <a:off x="4823326" y="1974917"/>
            <a:ext cx="1137424" cy="25704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07F7194-5805-FA41-804B-B06EE5D4072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9495" flipV="1">
            <a:off x="4910171" y="4341048"/>
            <a:ext cx="1137424" cy="2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4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A94C05-B82F-1846-A2C1-80772C221890}"/>
              </a:ext>
            </a:extLst>
          </p:cNvPr>
          <p:cNvGrpSpPr/>
          <p:nvPr/>
        </p:nvGrpSpPr>
        <p:grpSpPr>
          <a:xfrm>
            <a:off x="681559" y="2655847"/>
            <a:ext cx="1198403" cy="1390260"/>
            <a:chOff x="4066868" y="2205898"/>
            <a:chExt cx="1198403" cy="139026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EF6B6A4-0C86-8347-9059-98F850B15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8" y="2205898"/>
              <a:ext cx="1136346" cy="113634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40A28E5-21CC-5B48-9037-7B3880BDE12A}"/>
                </a:ext>
              </a:extLst>
            </p:cNvPr>
            <p:cNvSpPr txBox="1"/>
            <p:nvPr/>
          </p:nvSpPr>
          <p:spPr>
            <a:xfrm>
              <a:off x="4066868" y="3342244"/>
              <a:ext cx="119840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Illegales Cannabis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92038BF-55BA-FC46-92B9-A5BEA2151FAF}"/>
              </a:ext>
            </a:extLst>
          </p:cNvPr>
          <p:cNvGrpSpPr/>
          <p:nvPr/>
        </p:nvGrpSpPr>
        <p:grpSpPr>
          <a:xfrm>
            <a:off x="3174705" y="1132737"/>
            <a:ext cx="1175961" cy="1390259"/>
            <a:chOff x="4046172" y="424414"/>
            <a:chExt cx="1175961" cy="139025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7902E40-A0BA-0D47-B226-7B74CFD0F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7" y="42441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90E415E-E7AF-8242-A19D-DA11A9A7B08D}"/>
                </a:ext>
              </a:extLst>
            </p:cNvPr>
            <p:cNvSpPr txBox="1"/>
            <p:nvPr/>
          </p:nvSpPr>
          <p:spPr>
            <a:xfrm>
              <a:off x="4046172" y="1560759"/>
              <a:ext cx="117596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Legales Cannabis</a:t>
              </a: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A1AAF1CF-6719-BC42-8290-114104DC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83">
            <a:off x="988864" y="1075616"/>
            <a:ext cx="2072676" cy="20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FC2096E-65B5-7749-9661-84CD16F277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95"/>
          <a:stretch/>
        </p:blipFill>
        <p:spPr>
          <a:xfrm>
            <a:off x="0" y="1262567"/>
            <a:ext cx="4097707" cy="38417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2013349" y="299384"/>
            <a:ext cx="530529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Substituierbarkeitsanalyse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06A096E-7059-2D43-8665-A0F1DEA54386}"/>
              </a:ext>
            </a:extLst>
          </p:cNvPr>
          <p:cNvSpPr/>
          <p:nvPr/>
        </p:nvSpPr>
        <p:spPr>
          <a:xfrm>
            <a:off x="337064" y="5617687"/>
            <a:ext cx="22317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Hursh</a:t>
            </a:r>
            <a:r>
              <a:rPr lang="de-CH" sz="1000" dirty="0">
                <a:latin typeface="Caecilia"/>
              </a:rPr>
              <a:t> 2014; </a:t>
            </a:r>
            <a:r>
              <a:rPr lang="de-CH" sz="1000" dirty="0" err="1">
                <a:latin typeface="Caecilia"/>
              </a:rPr>
              <a:t>Amlung</a:t>
            </a:r>
            <a:r>
              <a:rPr lang="de-CH" sz="1000" dirty="0">
                <a:latin typeface="Caecilia"/>
              </a:rPr>
              <a:t> &amp; </a:t>
            </a:r>
            <a:r>
              <a:rPr lang="de-CH" sz="1000" dirty="0" err="1">
                <a:latin typeface="Caecilia"/>
              </a:rPr>
              <a:t>MacKillop</a:t>
            </a:r>
            <a:r>
              <a:rPr lang="de-CH" sz="1000" dirty="0">
                <a:latin typeface="Caecilia"/>
              </a:rPr>
              <a:t>, 2019</a:t>
            </a:r>
            <a:endParaRPr lang="de-CH" sz="100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2902592" y="1471195"/>
            <a:ext cx="6082018" cy="3424486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Untersucht</a:t>
            </a:r>
            <a:r>
              <a:rPr lang="fr-FR" sz="1600" dirty="0"/>
              <a:t>, </a:t>
            </a:r>
            <a:r>
              <a:rPr lang="fr-FR" sz="1600" dirty="0" err="1"/>
              <a:t>wie</a:t>
            </a:r>
            <a:r>
              <a:rPr lang="fr-FR" sz="1600" dirty="0"/>
              <a:t> </a:t>
            </a:r>
            <a:r>
              <a:rPr lang="fr-FR" sz="1600" dirty="0" err="1"/>
              <a:t>sich</a:t>
            </a:r>
            <a:r>
              <a:rPr lang="fr-FR" sz="1600" dirty="0"/>
              <a:t> die </a:t>
            </a:r>
            <a:r>
              <a:rPr lang="fr-FR" sz="1600" dirty="0" err="1"/>
              <a:t>Nachfrage</a:t>
            </a:r>
            <a:r>
              <a:rPr lang="fr-FR" sz="1600" dirty="0"/>
              <a:t> </a:t>
            </a:r>
            <a:r>
              <a:rPr lang="fr-FR" sz="1600" dirty="0" err="1"/>
              <a:t>nach</a:t>
            </a:r>
            <a:r>
              <a:rPr lang="fr-FR" sz="1600" dirty="0"/>
              <a:t> </a:t>
            </a:r>
            <a:r>
              <a:rPr lang="fr-FR" sz="1600" dirty="0" err="1"/>
              <a:t>einer</a:t>
            </a:r>
            <a:r>
              <a:rPr lang="fr-FR" sz="1600" dirty="0"/>
              <a:t> </a:t>
            </a:r>
            <a:r>
              <a:rPr lang="fr-FR" sz="1600" dirty="0" err="1"/>
              <a:t>Ware</a:t>
            </a:r>
            <a:r>
              <a:rPr lang="fr-FR" sz="1600" dirty="0"/>
              <a:t> in </a:t>
            </a:r>
            <a:r>
              <a:rPr lang="fr-FR" sz="1600" dirty="0" err="1"/>
              <a:t>Präsenz</a:t>
            </a:r>
            <a:r>
              <a:rPr lang="fr-FR" sz="1600" dirty="0"/>
              <a:t> </a:t>
            </a:r>
            <a:r>
              <a:rPr lang="fr-FR" sz="1600" dirty="0" err="1"/>
              <a:t>eines</a:t>
            </a:r>
            <a:r>
              <a:rPr lang="fr-FR" sz="1600" dirty="0"/>
              <a:t> </a:t>
            </a:r>
            <a:r>
              <a:rPr lang="fr-FR" sz="1600" dirty="0" err="1"/>
              <a:t>alternativen</a:t>
            </a:r>
            <a:r>
              <a:rPr lang="fr-FR" sz="1600" dirty="0"/>
              <a:t> </a:t>
            </a:r>
            <a:r>
              <a:rPr lang="fr-FR" sz="1600" dirty="0" err="1"/>
              <a:t>Produktes</a:t>
            </a:r>
            <a:r>
              <a:rPr lang="fr-FR" sz="1600" dirty="0"/>
              <a:t> </a:t>
            </a:r>
            <a:r>
              <a:rPr lang="fr-FR" sz="1600" dirty="0" err="1"/>
              <a:t>ändert</a:t>
            </a: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Kanadische</a:t>
            </a:r>
            <a:r>
              <a:rPr lang="fr-FR" sz="1600" dirty="0"/>
              <a:t> </a:t>
            </a:r>
            <a:r>
              <a:rPr lang="fr-FR" sz="1600" dirty="0" err="1"/>
              <a:t>Daten</a:t>
            </a:r>
            <a:r>
              <a:rPr lang="fr-FR" sz="1600" dirty="0"/>
              <a:t> : </a:t>
            </a:r>
            <a:r>
              <a:rPr lang="fr-FR" sz="1600" dirty="0" err="1"/>
              <a:t>asymmetrische</a:t>
            </a:r>
            <a:r>
              <a:rPr lang="fr-FR" sz="1600" dirty="0"/>
              <a:t> Substitution </a:t>
            </a:r>
          </a:p>
          <a:p>
            <a:pPr marL="533400" lvl="2" indent="-215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Verfügbarkeit</a:t>
            </a:r>
            <a:r>
              <a:rPr lang="fr-FR" sz="1600" dirty="0"/>
              <a:t> </a:t>
            </a:r>
            <a:r>
              <a:rPr lang="fr-FR" sz="1600" dirty="0" err="1"/>
              <a:t>von</a:t>
            </a:r>
            <a:r>
              <a:rPr lang="fr-FR" sz="1600" dirty="0"/>
              <a:t> </a:t>
            </a:r>
            <a:r>
              <a:rPr lang="fr-FR" sz="1600" dirty="0" err="1"/>
              <a:t>legalem</a:t>
            </a:r>
            <a:r>
              <a:rPr lang="fr-FR" sz="1600" dirty="0"/>
              <a:t> Cannabis → ↓ </a:t>
            </a:r>
            <a:r>
              <a:rPr lang="fr-FR" sz="1600" dirty="0" err="1"/>
              <a:t>Nachfrage</a:t>
            </a:r>
            <a:r>
              <a:rPr lang="fr-FR" sz="1600" dirty="0"/>
              <a:t> </a:t>
            </a:r>
            <a:r>
              <a:rPr lang="fr-FR" sz="1600" dirty="0" err="1"/>
              <a:t>nach</a:t>
            </a:r>
            <a:r>
              <a:rPr lang="fr-FR" sz="1600" dirty="0"/>
              <a:t> </a:t>
            </a:r>
            <a:r>
              <a:rPr lang="fr-FR" sz="1600" dirty="0" err="1"/>
              <a:t>illegalem</a:t>
            </a:r>
            <a:r>
              <a:rPr lang="fr-FR" sz="1600" dirty="0"/>
              <a:t> Cannabis </a:t>
            </a:r>
          </a:p>
          <a:p>
            <a:pPr marL="533400" lvl="2" indent="-215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Verfügbarkeit</a:t>
            </a:r>
            <a:r>
              <a:rPr lang="fr-FR" sz="1600" dirty="0"/>
              <a:t> </a:t>
            </a:r>
            <a:r>
              <a:rPr lang="fr-FR" sz="1600" dirty="0" err="1"/>
              <a:t>von</a:t>
            </a:r>
            <a:r>
              <a:rPr lang="fr-FR" sz="1600" dirty="0"/>
              <a:t> </a:t>
            </a:r>
            <a:r>
              <a:rPr lang="fr-FR" sz="1600" dirty="0" err="1"/>
              <a:t>illegalem</a:t>
            </a:r>
            <a:r>
              <a:rPr lang="fr-FR" sz="1600" dirty="0"/>
              <a:t> Cannabis → </a:t>
            </a:r>
            <a:r>
              <a:rPr lang="fr-FR" sz="1600" dirty="0" err="1"/>
              <a:t>kein</a:t>
            </a:r>
            <a:r>
              <a:rPr lang="fr-FR" sz="1600" dirty="0"/>
              <a:t> </a:t>
            </a:r>
            <a:r>
              <a:rPr lang="fr-FR" sz="1600" dirty="0" err="1"/>
              <a:t>Effekt</a:t>
            </a:r>
            <a:r>
              <a:rPr lang="fr-FR" sz="1600" dirty="0"/>
              <a:t> </a:t>
            </a:r>
            <a:r>
              <a:rPr lang="fr-FR" sz="1600" dirty="0" err="1"/>
              <a:t>auf</a:t>
            </a:r>
            <a:r>
              <a:rPr lang="fr-FR" sz="1600" dirty="0"/>
              <a:t> </a:t>
            </a:r>
            <a:r>
              <a:rPr lang="fr-FR" sz="1600" dirty="0" err="1"/>
              <a:t>Nachfrage</a:t>
            </a:r>
            <a:r>
              <a:rPr lang="fr-FR" sz="1600" dirty="0"/>
              <a:t> </a:t>
            </a:r>
            <a:r>
              <a:rPr lang="fr-FR" sz="1600" dirty="0" err="1"/>
              <a:t>nach</a:t>
            </a:r>
            <a:r>
              <a:rPr lang="fr-FR" sz="1600" dirty="0"/>
              <a:t> </a:t>
            </a:r>
            <a:r>
              <a:rPr lang="fr-FR" sz="1600" dirty="0" err="1"/>
              <a:t>legalem</a:t>
            </a:r>
            <a:r>
              <a:rPr lang="fr-FR" sz="1600" dirty="0"/>
              <a:t> Cannabis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2382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1229739-6439-4145-AD32-AB0B12CBB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6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7514"/>
            <a:ext cx="4859777" cy="39285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2013349" y="299384"/>
            <a:ext cx="530529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Substituierbarkeitsanalyse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568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Amlung</a:t>
            </a:r>
            <a:r>
              <a:rPr lang="de-CH" sz="1000" dirty="0">
                <a:latin typeface="Caecilia"/>
              </a:rPr>
              <a:t> &amp; </a:t>
            </a:r>
            <a:r>
              <a:rPr lang="de-CH" sz="1000" dirty="0" err="1">
                <a:latin typeface="Caecilia"/>
              </a:rPr>
              <a:t>MacKillop</a:t>
            </a:r>
            <a:r>
              <a:rPr lang="de-CH" sz="1000" dirty="0">
                <a:latin typeface="Caecilia"/>
              </a:rPr>
              <a:t>, 2019</a:t>
            </a:r>
            <a:endParaRPr lang="de-CH" sz="100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2265028" y="1516629"/>
            <a:ext cx="6327378" cy="3332462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 err="1"/>
              <a:t>Cannabiskonsumenten</a:t>
            </a:r>
            <a:r>
              <a:rPr lang="fr-FR" sz="1400" dirty="0"/>
              <a:t> </a:t>
            </a:r>
            <a:r>
              <a:rPr lang="fr-FR" sz="1400" dirty="0" err="1"/>
              <a:t>halten</a:t>
            </a:r>
            <a:r>
              <a:rPr lang="fr-FR" sz="1400" dirty="0"/>
              <a:t> </a:t>
            </a:r>
            <a:r>
              <a:rPr lang="fr-FR" sz="1400" dirty="0" err="1"/>
              <a:t>reguliertes</a:t>
            </a:r>
            <a:r>
              <a:rPr lang="fr-FR" sz="1400" dirty="0"/>
              <a:t> Cannabis </a:t>
            </a:r>
            <a:r>
              <a:rPr lang="fr-FR" sz="1400" dirty="0" err="1"/>
              <a:t>für</a:t>
            </a:r>
            <a:r>
              <a:rPr lang="fr-FR" sz="1400" dirty="0"/>
              <a:t> die </a:t>
            </a:r>
            <a:r>
              <a:rPr lang="fr-FR" sz="1400" dirty="0" err="1"/>
              <a:t>bessere</a:t>
            </a:r>
            <a:r>
              <a:rPr lang="fr-FR" sz="1400" dirty="0"/>
              <a:t> </a:t>
            </a:r>
            <a:r>
              <a:rPr lang="fr-FR" sz="1400" dirty="0" err="1"/>
              <a:t>Ware</a:t>
            </a:r>
            <a:endParaRPr lang="fr-FR" sz="14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 err="1"/>
              <a:t>Verfügbarkeit</a:t>
            </a:r>
            <a:r>
              <a:rPr lang="fr-FR" sz="1400" dirty="0"/>
              <a:t> </a:t>
            </a:r>
            <a:r>
              <a:rPr lang="fr-FR" sz="1400" dirty="0" err="1"/>
              <a:t>legales</a:t>
            </a:r>
            <a:r>
              <a:rPr lang="fr-FR" sz="1400" dirty="0"/>
              <a:t> Cannabis → ↑ 126 %  </a:t>
            </a:r>
            <a:r>
              <a:rPr lang="fr-FR" sz="1400" dirty="0" err="1"/>
              <a:t>Preiselastizität</a:t>
            </a:r>
            <a:r>
              <a:rPr lang="fr-FR" sz="1400" dirty="0"/>
              <a:t> </a:t>
            </a:r>
            <a:r>
              <a:rPr lang="fr-FR" sz="1400" dirty="0" err="1"/>
              <a:t>illegales</a:t>
            </a:r>
            <a:r>
              <a:rPr lang="fr-FR" sz="1400" dirty="0"/>
              <a:t> Cannabis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 err="1"/>
              <a:t>Verfügbarkeit</a:t>
            </a:r>
            <a:r>
              <a:rPr lang="fr-FR" sz="1400" dirty="0"/>
              <a:t> </a:t>
            </a:r>
            <a:r>
              <a:rPr lang="fr-FR" sz="1400" dirty="0" err="1"/>
              <a:t>illegales</a:t>
            </a:r>
            <a:r>
              <a:rPr lang="fr-FR" sz="1400" dirty="0"/>
              <a:t> Cannabis → ↑ 59 % </a:t>
            </a:r>
            <a:r>
              <a:rPr lang="fr-FR" sz="1400" dirty="0" err="1"/>
              <a:t>Preiselastizität</a:t>
            </a:r>
            <a:r>
              <a:rPr lang="fr-FR" sz="1400" dirty="0"/>
              <a:t> </a:t>
            </a:r>
            <a:r>
              <a:rPr lang="fr-FR" sz="1400" dirty="0" err="1"/>
              <a:t>legales</a:t>
            </a:r>
            <a:r>
              <a:rPr lang="fr-FR" sz="1400" dirty="0"/>
              <a:t> Cannabis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→ </a:t>
            </a:r>
            <a:r>
              <a:rPr lang="fr-FR" sz="1400" dirty="0" err="1"/>
              <a:t>Markteinführung</a:t>
            </a:r>
            <a:r>
              <a:rPr lang="fr-FR" sz="1400" dirty="0"/>
              <a:t> </a:t>
            </a:r>
            <a:r>
              <a:rPr lang="fr-FR" sz="1400" dirty="0" err="1"/>
              <a:t>legales</a:t>
            </a:r>
            <a:r>
              <a:rPr lang="fr-FR" sz="1400" dirty="0"/>
              <a:t> Cannabis </a:t>
            </a:r>
            <a:r>
              <a:rPr lang="fr-FR" sz="1400" dirty="0" err="1"/>
              <a:t>führt</a:t>
            </a:r>
            <a:r>
              <a:rPr lang="fr-FR" sz="1400" dirty="0"/>
              <a:t> </a:t>
            </a:r>
            <a:r>
              <a:rPr lang="fr-FR" sz="1400" dirty="0" err="1"/>
              <a:t>zu</a:t>
            </a:r>
            <a:r>
              <a:rPr lang="fr-FR" sz="1400" dirty="0"/>
              <a:t> </a:t>
            </a:r>
            <a:r>
              <a:rPr lang="fr-FR" sz="1400" dirty="0" err="1"/>
              <a:t>Störung</a:t>
            </a:r>
            <a:r>
              <a:rPr lang="fr-FR" sz="1400" dirty="0"/>
              <a:t> </a:t>
            </a:r>
            <a:r>
              <a:rPr lang="fr-FR" sz="1400" dirty="0" err="1"/>
              <a:t>und</a:t>
            </a:r>
            <a:r>
              <a:rPr lang="fr-FR" sz="1400" dirty="0"/>
              <a:t> </a:t>
            </a:r>
            <a:r>
              <a:rPr lang="fr-FR" sz="1400" dirty="0" err="1"/>
              <a:t>Rückgang</a:t>
            </a:r>
            <a:r>
              <a:rPr lang="fr-FR" sz="1400" dirty="0"/>
              <a:t> der </a:t>
            </a:r>
            <a:r>
              <a:rPr lang="fr-FR" sz="1400" dirty="0" err="1"/>
              <a:t>illegalen</a:t>
            </a:r>
            <a:r>
              <a:rPr lang="fr-FR" sz="1400" dirty="0"/>
              <a:t> </a:t>
            </a:r>
            <a:r>
              <a:rPr lang="fr-FR" sz="1400" dirty="0" err="1"/>
              <a:t>Käufe</a:t>
            </a:r>
            <a:endParaRPr lang="fr-FR" sz="14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Bei </a:t>
            </a:r>
            <a:r>
              <a:rPr lang="fr-FR" sz="1400" dirty="0" err="1"/>
              <a:t>gleichem</a:t>
            </a:r>
            <a:r>
              <a:rPr lang="fr-FR" sz="1400" dirty="0"/>
              <a:t> </a:t>
            </a:r>
            <a:r>
              <a:rPr lang="fr-FR" sz="1400" dirty="0" err="1"/>
              <a:t>oder</a:t>
            </a:r>
            <a:r>
              <a:rPr lang="fr-FR" sz="1400" dirty="0"/>
              <a:t> </a:t>
            </a:r>
            <a:r>
              <a:rPr lang="fr-FR" sz="1400" dirty="0" err="1"/>
              <a:t>leicht</a:t>
            </a:r>
            <a:r>
              <a:rPr lang="fr-FR" sz="1400" dirty="0"/>
              <a:t> </a:t>
            </a:r>
            <a:r>
              <a:rPr lang="fr-FR" sz="1400" dirty="0" err="1"/>
              <a:t>höherem</a:t>
            </a:r>
            <a:r>
              <a:rPr lang="fr-FR" sz="1400" dirty="0"/>
              <a:t> </a:t>
            </a:r>
            <a:r>
              <a:rPr lang="fr-FR" sz="1400" dirty="0" err="1"/>
              <a:t>Preis</a:t>
            </a:r>
            <a:r>
              <a:rPr lang="fr-FR" sz="1400" dirty="0"/>
              <a:t> (d. h. $10-$12/g) </a:t>
            </a:r>
            <a:r>
              <a:rPr lang="fr-FR" sz="1400" dirty="0" err="1"/>
              <a:t>wurde</a:t>
            </a:r>
            <a:r>
              <a:rPr lang="fr-FR" sz="1400" dirty="0"/>
              <a:t> </a:t>
            </a:r>
            <a:r>
              <a:rPr lang="fr-FR" sz="1400" dirty="0" err="1"/>
              <a:t>das</a:t>
            </a:r>
            <a:r>
              <a:rPr lang="fr-FR" sz="1400" dirty="0"/>
              <a:t> </a:t>
            </a:r>
            <a:r>
              <a:rPr lang="fr-FR" sz="1400" dirty="0" err="1"/>
              <a:t>legale</a:t>
            </a:r>
            <a:r>
              <a:rPr lang="fr-FR" sz="1400" dirty="0"/>
              <a:t> Cannabis </a:t>
            </a:r>
            <a:r>
              <a:rPr lang="fr-FR" sz="1400" dirty="0" err="1"/>
              <a:t>eindeutig</a:t>
            </a:r>
            <a:r>
              <a:rPr lang="fr-FR" sz="1400" dirty="0"/>
              <a:t> </a:t>
            </a:r>
            <a:r>
              <a:rPr lang="fr-FR" sz="1400" dirty="0" err="1"/>
              <a:t>bevorzugt</a:t>
            </a:r>
            <a:r>
              <a:rPr lang="fr-FR" sz="1400" dirty="0"/>
              <a:t> </a:t>
            </a:r>
            <a:r>
              <a:rPr lang="fr-FR" sz="1400" dirty="0" err="1"/>
              <a:t>und</a:t>
            </a:r>
            <a:r>
              <a:rPr lang="fr-FR" sz="1400" dirty="0"/>
              <a:t> </a:t>
            </a:r>
            <a:r>
              <a:rPr lang="fr-FR" sz="1400" dirty="0" err="1"/>
              <a:t>verdrängte</a:t>
            </a:r>
            <a:r>
              <a:rPr lang="fr-FR" sz="1400" dirty="0"/>
              <a:t> den </a:t>
            </a:r>
            <a:r>
              <a:rPr lang="fr-FR" sz="1400" dirty="0" err="1"/>
              <a:t>illegalen</a:t>
            </a:r>
            <a:r>
              <a:rPr lang="fr-FR" sz="1400" dirty="0"/>
              <a:t> </a:t>
            </a:r>
            <a:r>
              <a:rPr lang="fr-FR" sz="1400" dirty="0" err="1"/>
              <a:t>Kauf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94222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A94C05-B82F-1846-A2C1-80772C221890}"/>
              </a:ext>
            </a:extLst>
          </p:cNvPr>
          <p:cNvGrpSpPr/>
          <p:nvPr/>
        </p:nvGrpSpPr>
        <p:grpSpPr>
          <a:xfrm>
            <a:off x="681559" y="2655847"/>
            <a:ext cx="1198403" cy="1390260"/>
            <a:chOff x="4066868" y="2205898"/>
            <a:chExt cx="1198403" cy="139026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EF6B6A4-0C86-8347-9059-98F850B15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8" y="2205898"/>
              <a:ext cx="1136346" cy="113634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40A28E5-21CC-5B48-9037-7B3880BDE12A}"/>
                </a:ext>
              </a:extLst>
            </p:cNvPr>
            <p:cNvSpPr txBox="1"/>
            <p:nvPr/>
          </p:nvSpPr>
          <p:spPr>
            <a:xfrm>
              <a:off x="4066868" y="3342244"/>
              <a:ext cx="119840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Illegales Cannabis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8C39CBB-C721-0040-9471-8C19A9439B15}"/>
              </a:ext>
            </a:extLst>
          </p:cNvPr>
          <p:cNvGrpSpPr/>
          <p:nvPr/>
        </p:nvGrpSpPr>
        <p:grpSpPr>
          <a:xfrm>
            <a:off x="3037991" y="4046107"/>
            <a:ext cx="1551064" cy="1390259"/>
            <a:chOff x="3890537" y="3987384"/>
            <a:chExt cx="1551064" cy="139025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A5AC2EF-D31B-2748-A39F-EFB51C12E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769"/>
            <a:stretch/>
          </p:blipFill>
          <p:spPr>
            <a:xfrm>
              <a:off x="4066868" y="398738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D8F33B4-EEB3-2149-A421-D101E9A8B9C2}"/>
                </a:ext>
              </a:extLst>
            </p:cNvPr>
            <p:cNvSpPr txBox="1"/>
            <p:nvPr/>
          </p:nvSpPr>
          <p:spPr>
            <a:xfrm>
              <a:off x="3890537" y="5123729"/>
              <a:ext cx="155106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Medizinisches Cannabis</a:t>
              </a: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0FA0C1E8-556C-014A-BB60-E613E205A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7617" flipV="1">
            <a:off x="947159" y="3478474"/>
            <a:ext cx="2072676" cy="20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6CBAB51-F65C-0340-815D-10E5125FBA70}"/>
              </a:ext>
            </a:extLst>
          </p:cNvPr>
          <p:cNvSpPr/>
          <p:nvPr/>
        </p:nvSpPr>
        <p:spPr>
          <a:xfrm>
            <a:off x="337064" y="5617687"/>
            <a:ext cx="16193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latin typeface="Caecilia"/>
              </a:rPr>
              <a:t>van Amsterdam et al., 2018</a:t>
            </a:r>
            <a:endParaRPr lang="de-CH" sz="1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782255" y="299384"/>
            <a:ext cx="776750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spc="0" normalizeH="0" baseline="0" dirty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Medizinisches Cannabis als Substitution für illegales Cannabis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FFB474-F743-6148-BB10-27924D945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2857"/>
            <a:ext cx="4314857" cy="4171465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2416030" y="1596557"/>
            <a:ext cx="6537103" cy="3311874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Hochdosiertes THC-Cannabis konsumierende Patienten mit Schizophrenie 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6 Joints randomisiert</a:t>
            </a:r>
          </a:p>
          <a:p>
            <a:pPr marL="584200" lvl="2" indent="-225425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2x ihr übliches Cannabis</a:t>
            </a:r>
          </a:p>
          <a:p>
            <a:pPr marL="584200" lvl="2" indent="-225425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2x Cannabis mit niedrigem THC-Gehalt und ohne CBD</a:t>
            </a:r>
          </a:p>
          <a:p>
            <a:pPr marL="584200" lvl="2" indent="-225425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2x Cannabis mit niedrigem THC- und hohem CBD-Gehalt</a:t>
            </a:r>
          </a:p>
          <a:p>
            <a:pPr marL="358775" lvl="1" indent="-350838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Beide Substitutionsvarianten wurden geschätzt, aber Patienten bevorzugten ihr gewohntes hoch THC-Dosis Produkt</a:t>
            </a:r>
          </a:p>
          <a:p>
            <a:pPr marL="358775" lvl="1" indent="-350838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400" dirty="0"/>
              <a:t>Substitute zum Teil als zu kurz wirksam nicht stark genug empfunden</a:t>
            </a:r>
          </a:p>
        </p:txBody>
      </p:sp>
    </p:spTree>
    <p:extLst>
      <p:ext uri="{BB962C8B-B14F-4D97-AF65-F5344CB8AC3E}">
        <p14:creationId xmlns:p14="http://schemas.microsoft.com/office/powerpoint/2010/main" val="29487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992219" y="4508545"/>
            <a:ext cx="7004807" cy="76174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FD6FCF"/>
              </a:buClr>
            </a:pPr>
            <a:r>
              <a:rPr lang="de-CH" sz="1800" dirty="0"/>
              <a:t>Alle drei Produkte Wirksam gegen Cannabis-Entzugssymptome </a:t>
            </a:r>
          </a:p>
          <a:p>
            <a:pPr marL="257168" indent="-257168" algn="ctr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endParaRPr lang="de-CH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6FFCC7-B80C-5441-989B-F7CCB3F8EE85}"/>
              </a:ext>
            </a:extLst>
          </p:cNvPr>
          <p:cNvSpPr txBox="1"/>
          <p:nvPr/>
        </p:nvSpPr>
        <p:spPr>
          <a:xfrm>
            <a:off x="2677460" y="319488"/>
            <a:ext cx="3634326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600" b="1" dirty="0">
                <a:solidFill>
                  <a:srgbClr val="7F7F7F"/>
                </a:solidFill>
              </a:rPr>
              <a:t>Cannabisentzug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54A226-BB9A-004D-B1C2-DFC05FB62C7F}"/>
              </a:ext>
            </a:extLst>
          </p:cNvPr>
          <p:cNvSpPr txBox="1"/>
          <p:nvPr/>
        </p:nvSpPr>
        <p:spPr>
          <a:xfrm>
            <a:off x="366579" y="5489583"/>
            <a:ext cx="7055134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de-DE" sz="1000" dirty="0" err="1">
                <a:solidFill>
                  <a:srgbClr val="000000"/>
                </a:solidFill>
              </a:rPr>
              <a:t>Budney</a:t>
            </a:r>
            <a:r>
              <a:rPr lang="de-DE" sz="1000" dirty="0">
                <a:solidFill>
                  <a:srgbClr val="000000"/>
                </a:solidFill>
              </a:rPr>
              <a:t> et al., 2007; </a:t>
            </a:r>
            <a:r>
              <a:rPr lang="de-DE" sz="1000" dirty="0" err="1">
                <a:solidFill>
                  <a:srgbClr val="000000"/>
                </a:solidFill>
              </a:rPr>
              <a:t>Haney</a:t>
            </a:r>
            <a:r>
              <a:rPr lang="de-DE" sz="1000" dirty="0">
                <a:solidFill>
                  <a:srgbClr val="000000"/>
                </a:solidFill>
              </a:rPr>
              <a:t> et al., 2004, 2008; </a:t>
            </a:r>
            <a:r>
              <a:rPr lang="de-DE" sz="1000" dirty="0" err="1">
                <a:solidFill>
                  <a:srgbClr val="000000"/>
                </a:solidFill>
              </a:rPr>
              <a:t>Vandrey</a:t>
            </a:r>
            <a:r>
              <a:rPr lang="de-DE" sz="1000" dirty="0">
                <a:solidFill>
                  <a:srgbClr val="000000"/>
                </a:solidFill>
              </a:rPr>
              <a:t> et al., 2013; </a:t>
            </a:r>
            <a:r>
              <a:rPr lang="de-DE" sz="1000" dirty="0" err="1">
                <a:solidFill>
                  <a:srgbClr val="000000"/>
                </a:solidFill>
              </a:rPr>
              <a:t>Allsop</a:t>
            </a:r>
            <a:r>
              <a:rPr lang="de-DE" sz="1000" dirty="0">
                <a:solidFill>
                  <a:srgbClr val="000000"/>
                </a:solidFill>
              </a:rPr>
              <a:t> et al., 2014; Levin et al., 2011; Sloan et al., 2017; </a:t>
            </a:r>
          </a:p>
          <a:p>
            <a:pPr algn="l" rtl="0" latinLnBrk="1" hangingPunct="0"/>
            <a:r>
              <a:rPr lang="de-CH" sz="1000" dirty="0">
                <a:latin typeface="Caecilia"/>
              </a:rPr>
              <a:t>Marshall et al., 2014; Werneck et al., 2018</a:t>
            </a:r>
            <a:endParaRPr lang="de-CH" sz="1000" dirty="0"/>
          </a:p>
          <a:p>
            <a:pPr algn="l" rtl="0" latinLnBrk="1" hangingPunct="0"/>
            <a:endParaRPr lang="de-DE" sz="1000" dirty="0">
              <a:solidFill>
                <a:srgbClr val="000000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4687788-F532-964F-9797-B06046CBA948}"/>
              </a:ext>
            </a:extLst>
          </p:cNvPr>
          <p:cNvGrpSpPr/>
          <p:nvPr/>
        </p:nvGrpSpPr>
        <p:grpSpPr>
          <a:xfrm>
            <a:off x="1557023" y="1171884"/>
            <a:ext cx="1542410" cy="2038944"/>
            <a:chOff x="1993467" y="1377132"/>
            <a:chExt cx="907843" cy="119821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181BCF7-86A6-7F42-B1A8-B44F66843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0963" y="1377132"/>
              <a:ext cx="812852" cy="812852"/>
            </a:xfrm>
            <a:prstGeom prst="round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93DEFEA-2625-154B-A90F-45DFDBC42000}"/>
                </a:ext>
              </a:extLst>
            </p:cNvPr>
            <p:cNvSpPr/>
            <p:nvPr/>
          </p:nvSpPr>
          <p:spPr>
            <a:xfrm>
              <a:off x="1993467" y="2285956"/>
              <a:ext cx="907843" cy="2893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600" dirty="0" err="1"/>
                <a:t>Dronabinol</a:t>
              </a:r>
              <a:r>
                <a:rPr lang="de-CH" sz="1600" dirty="0"/>
                <a:t> </a:t>
              </a:r>
            </a:p>
            <a:p>
              <a:pPr algn="ctr"/>
              <a:r>
                <a:rPr lang="de-CH" sz="1000" dirty="0"/>
                <a:t>(THC-Kapseln, Tropfen)</a:t>
              </a:r>
              <a:endParaRPr lang="de-DE" sz="1000" dirty="0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C7D74B3-1AD3-B54D-812D-60ABE98F16A2}"/>
              </a:ext>
            </a:extLst>
          </p:cNvPr>
          <p:cNvGrpSpPr/>
          <p:nvPr/>
        </p:nvGrpSpPr>
        <p:grpSpPr>
          <a:xfrm>
            <a:off x="3894146" y="1128460"/>
            <a:ext cx="1495923" cy="2192833"/>
            <a:chOff x="3788478" y="1377132"/>
            <a:chExt cx="880482" cy="128865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31DD0A0-84AD-194A-B508-0ACD31058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8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2292" y="1377132"/>
              <a:ext cx="812852" cy="812852"/>
            </a:xfrm>
            <a:prstGeom prst="round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02356EB0-DC77-2A4E-8700-65E1C557C523}"/>
                    </a:ext>
                  </a:extLst>
                </p:cNvPr>
                <p:cNvSpPr/>
                <p:nvPr/>
              </p:nvSpPr>
              <p:spPr>
                <a:xfrm>
                  <a:off x="3788478" y="2285956"/>
                  <a:ext cx="880482" cy="3798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CH" sz="1600" dirty="0" err="1"/>
                    <a:t>Nabilon</a:t>
                  </a:r>
                  <a:r>
                    <a:rPr lang="de-CH" sz="1600" dirty="0"/>
                    <a:t> </a:t>
                  </a:r>
                </a:p>
                <a:p>
                  <a:pPr algn="ctr"/>
                  <a:r>
                    <a:rPr lang="de-CH" sz="1000" dirty="0"/>
                    <a:t>(orales synthetisches </a:t>
                  </a:r>
                </a:p>
                <a:p>
                  <a:pPr algn="ctr"/>
                  <a:r>
                    <a:rPr lang="de-CH" sz="1000" dirty="0"/>
                    <a:t>Analogon von </a:t>
                  </a:r>
                  <a14:m>
                    <m:oMath xmlns:m="http://schemas.openxmlformats.org/officeDocument/2006/math">
                      <m:r>
                        <a:rPr lang="de-CH" sz="1000">
                          <a:latin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CH" sz="1000" dirty="0"/>
                    <a:t>9-THC)</a:t>
                  </a:r>
                  <a:endParaRPr lang="de-DE" sz="1000" dirty="0"/>
                </a:p>
              </p:txBody>
            </p:sp>
          </mc:Choice>
          <mc:Fallback xmlns=""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02356EB0-DC77-2A4E-8700-65E1C557C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8478" y="2285956"/>
                  <a:ext cx="880482" cy="379826"/>
                </a:xfrm>
                <a:prstGeom prst="rect">
                  <a:avLst/>
                </a:prstGeom>
                <a:blipFill>
                  <a:blip r:embed="rId6"/>
                  <a:stretch>
                    <a:fillRect t="-1923" b="-192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C7A6196-F9F5-414B-8EA5-F5CB36E4BA14}"/>
              </a:ext>
            </a:extLst>
          </p:cNvPr>
          <p:cNvGrpSpPr/>
          <p:nvPr/>
        </p:nvGrpSpPr>
        <p:grpSpPr>
          <a:xfrm>
            <a:off x="6205464" y="1171883"/>
            <a:ext cx="1601721" cy="2192833"/>
            <a:chOff x="5538671" y="1377132"/>
            <a:chExt cx="942753" cy="128865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92B243A-1B5A-014D-A969-59DC5DB9D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84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3621" y="1377132"/>
              <a:ext cx="812852" cy="812852"/>
            </a:xfrm>
            <a:prstGeom prst="round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95D8A73C-F455-7E4D-B459-E2416CE36694}"/>
                    </a:ext>
                  </a:extLst>
                </p:cNvPr>
                <p:cNvSpPr/>
                <p:nvPr/>
              </p:nvSpPr>
              <p:spPr>
                <a:xfrm>
                  <a:off x="5538671" y="2285956"/>
                  <a:ext cx="942753" cy="3798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CH" sz="1600" dirty="0" err="1"/>
                    <a:t>Nabiximole</a:t>
                  </a:r>
                  <a:r>
                    <a:rPr lang="de-CH" sz="1600" dirty="0"/>
                    <a:t> </a:t>
                  </a:r>
                </a:p>
                <a:p>
                  <a:pPr algn="ctr"/>
                  <a:r>
                    <a:rPr lang="de-CH" sz="1000" dirty="0"/>
                    <a:t>(Mundschleimhautspray, </a:t>
                  </a:r>
                  <a:endParaRPr lang="fr-CH" sz="1000" dirty="0"/>
                </a:p>
                <a:p>
                  <a:pPr algn="ctr"/>
                  <a14:m>
                    <m:oMath xmlns:m="http://schemas.openxmlformats.org/officeDocument/2006/math">
                      <m:r>
                        <a:rPr lang="de-CH" sz="1000">
                          <a:latin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CH" sz="1000" dirty="0"/>
                    <a:t>9-THC + CBD)</a:t>
                  </a:r>
                </a:p>
              </p:txBody>
            </p:sp>
          </mc:Choice>
          <mc:Fallback xmlns=""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95D8A73C-F455-7E4D-B459-E2416CE366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671" y="2285956"/>
                  <a:ext cx="942753" cy="379826"/>
                </a:xfrm>
                <a:prstGeom prst="rect">
                  <a:avLst/>
                </a:prstGeom>
                <a:blipFill>
                  <a:blip r:embed="rId9"/>
                  <a:stretch>
                    <a:fillRect t="-1923" b="-192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820462CB-09BD-014F-9849-559ABF8944E6}"/>
              </a:ext>
            </a:extLst>
          </p:cNvPr>
          <p:cNvSpPr/>
          <p:nvPr/>
        </p:nvSpPr>
        <p:spPr>
          <a:xfrm>
            <a:off x="1456034" y="3376481"/>
            <a:ext cx="17443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100" i="1" dirty="0"/>
              <a:t>Geringe Bioverfügbarkeit</a:t>
            </a:r>
          </a:p>
          <a:p>
            <a:pPr algn="ctr"/>
            <a:r>
              <a:rPr lang="de-CH" sz="1100" i="1" dirty="0"/>
              <a:t>Langsames </a:t>
            </a:r>
            <a:r>
              <a:rPr lang="de-CH" sz="1100" i="1" dirty="0" err="1"/>
              <a:t>Anfluten</a:t>
            </a:r>
            <a:endParaRPr lang="de-DE" sz="700" i="1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CDCD336-A95F-9845-969C-FB96172E19F7}"/>
              </a:ext>
            </a:extLst>
          </p:cNvPr>
          <p:cNvSpPr/>
          <p:nvPr/>
        </p:nvSpPr>
        <p:spPr>
          <a:xfrm>
            <a:off x="5895282" y="3364716"/>
            <a:ext cx="222208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100" i="1" dirty="0"/>
              <a:t>Schnellerer Wirkungseintritt und </a:t>
            </a:r>
          </a:p>
          <a:p>
            <a:pPr algn="ctr"/>
            <a:r>
              <a:rPr lang="de-DE" sz="1100" i="1" dirty="0"/>
              <a:t>günstigere Pharmakokinetik </a:t>
            </a:r>
          </a:p>
          <a:p>
            <a:pPr algn="ctr"/>
            <a:r>
              <a:rPr lang="de-DE" sz="1100" i="1" dirty="0"/>
              <a:t>als orales THC</a:t>
            </a:r>
          </a:p>
        </p:txBody>
      </p:sp>
    </p:spTree>
    <p:extLst>
      <p:ext uri="{BB962C8B-B14F-4D97-AF65-F5344CB8AC3E}">
        <p14:creationId xmlns:p14="http://schemas.microsoft.com/office/powerpoint/2010/main" val="29041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364FA25-F6F6-EC4C-9903-93AEC560E5F0}"/>
              </a:ext>
            </a:extLst>
          </p:cNvPr>
          <p:cNvSpPr txBox="1"/>
          <p:nvPr/>
        </p:nvSpPr>
        <p:spPr>
          <a:xfrm>
            <a:off x="1699907" y="195977"/>
            <a:ext cx="586795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800" b="1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Nicht eine,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800" b="1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sondern zwei Cannabis-Debatten!</a:t>
            </a:r>
            <a:endParaRPr kumimoji="0" lang="de-CH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72B0F4-D71D-AC41-9ABD-3AB404EF7860}"/>
              </a:ext>
            </a:extLst>
          </p:cNvPr>
          <p:cNvSpPr txBox="1"/>
          <p:nvPr/>
        </p:nvSpPr>
        <p:spPr>
          <a:xfrm>
            <a:off x="1572778" y="1544532"/>
            <a:ext cx="201593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1.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Ist Cannabis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 dirty="0">
                <a:solidFill>
                  <a:srgbClr val="000000"/>
                </a:solidFill>
              </a:rPr>
              <a:t>Ein Risikoprodukt?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C84CE4E-FD10-5146-9A1D-79C0AD030306}"/>
              </a:ext>
            </a:extLst>
          </p:cNvPr>
          <p:cNvSpPr txBox="1"/>
          <p:nvPr/>
        </p:nvSpPr>
        <p:spPr>
          <a:xfrm>
            <a:off x="1297065" y="4303061"/>
            <a:ext cx="25673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JA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Debatte abgeschlossen!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6687B5-4B8F-1342-A6DC-D93047E1A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5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676" y="2547845"/>
            <a:ext cx="2773635" cy="15938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1629AC4-F3C6-A44A-8CE5-B22ADAA28167}"/>
              </a:ext>
            </a:extLst>
          </p:cNvPr>
          <p:cNvSpPr txBox="1"/>
          <p:nvPr/>
        </p:nvSpPr>
        <p:spPr>
          <a:xfrm>
            <a:off x="5451701" y="1544532"/>
            <a:ext cx="225959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2.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Beste 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Massnahmen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 dirty="0">
                <a:solidFill>
                  <a:srgbClr val="000000"/>
                </a:solidFill>
              </a:rPr>
              <a:t>Zur </a:t>
            </a:r>
            <a:r>
              <a:rPr lang="de-DE" sz="1800" dirty="0" err="1">
                <a:solidFill>
                  <a:srgbClr val="000000"/>
                </a:solidFill>
              </a:rPr>
              <a:t>Risikoreduktiion</a:t>
            </a:r>
            <a:r>
              <a:rPr lang="de-DE" sz="1800" dirty="0">
                <a:solidFill>
                  <a:srgbClr val="000000"/>
                </a:solidFill>
              </a:rPr>
              <a:t>?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C8538E-5024-0A4F-B5C3-58AAFD63E3D2}"/>
              </a:ext>
            </a:extLst>
          </p:cNvPr>
          <p:cNvSpPr txBox="1"/>
          <p:nvPr/>
        </p:nvSpPr>
        <p:spPr>
          <a:xfrm>
            <a:off x="4675848" y="4303061"/>
            <a:ext cx="381129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Evidenzen!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 dirty="0">
                <a:solidFill>
                  <a:srgbClr val="000000"/>
                </a:solidFill>
              </a:rPr>
              <a:t>Verzicht auf erfolglose </a:t>
            </a:r>
            <a:r>
              <a:rPr lang="de-DE" sz="1800" dirty="0" err="1">
                <a:solidFill>
                  <a:srgbClr val="000000"/>
                </a:solidFill>
              </a:rPr>
              <a:t>Massnahmen</a:t>
            </a:r>
            <a:endParaRPr lang="de-DE" sz="18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Ausbau wirksamer 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Massnahmen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E052AD-AC50-9943-8917-FB80EE814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795" y="2547845"/>
            <a:ext cx="2809899" cy="15938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7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8" grpId="0"/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1444292" y="299384"/>
            <a:ext cx="644342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Nabiximols</a:t>
            </a:r>
            <a:r>
              <a:rPr lang="fr-FR" sz="3200" b="1" dirty="0">
                <a:solidFill>
                  <a:srgbClr val="7F7F7F"/>
                </a:solidFill>
              </a:rPr>
              <a:t> </a:t>
            </a:r>
            <a:r>
              <a:rPr lang="fr-FR" sz="3200" b="1" dirty="0" err="1">
                <a:solidFill>
                  <a:srgbClr val="7F7F7F"/>
                </a:solidFill>
              </a:rPr>
              <a:t>bei</a:t>
            </a:r>
            <a:r>
              <a:rPr lang="fr-FR" sz="3200" b="1" dirty="0">
                <a:solidFill>
                  <a:srgbClr val="7F7F7F"/>
                </a:solidFill>
              </a:rPr>
              <a:t> Cannabis-</a:t>
            </a:r>
            <a:r>
              <a:rPr lang="fr-FR" sz="3200" b="1" dirty="0" err="1">
                <a:solidFill>
                  <a:srgbClr val="7F7F7F"/>
                </a:solidFill>
              </a:rPr>
              <a:t>Entzug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1112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Allsop</a:t>
            </a:r>
            <a:r>
              <a:rPr lang="de-CH" sz="1000" dirty="0">
                <a:latin typeface="Caecilia"/>
              </a:rPr>
              <a:t> et al., 2014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D69144-B2F0-8746-A174-E4E24AEA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39" y="1642465"/>
            <a:ext cx="8616161" cy="33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3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B6FFCC7-B80C-5441-989B-F7CCB3F8EE85}"/>
              </a:ext>
            </a:extLst>
          </p:cNvPr>
          <p:cNvSpPr txBox="1"/>
          <p:nvPr/>
        </p:nvSpPr>
        <p:spPr>
          <a:xfrm>
            <a:off x="1677357" y="290519"/>
            <a:ext cx="5508237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Cannabisgebrauchsstörung</a:t>
            </a:r>
          </a:p>
          <a:p>
            <a:pPr algn="ctr" rtl="0" latinLnBrk="1" hangingPunct="0"/>
            <a:r>
              <a:rPr lang="de-CH" sz="3200" b="1" dirty="0" err="1">
                <a:solidFill>
                  <a:srgbClr val="7F7F7F"/>
                </a:solidFill>
              </a:rPr>
              <a:t>Dronabinol</a:t>
            </a:r>
            <a:endParaRPr lang="de-CH" sz="3200" b="1" dirty="0">
              <a:solidFill>
                <a:srgbClr val="7F7F7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54A226-BB9A-004D-B1C2-DFC05FB62C7F}"/>
              </a:ext>
            </a:extLst>
          </p:cNvPr>
          <p:cNvSpPr txBox="1"/>
          <p:nvPr/>
        </p:nvSpPr>
        <p:spPr>
          <a:xfrm>
            <a:off x="427407" y="5502151"/>
            <a:ext cx="8008139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de-DE" sz="1000" dirty="0" err="1">
                <a:solidFill>
                  <a:srgbClr val="000000"/>
                </a:solidFill>
              </a:rPr>
              <a:t>D'Souza</a:t>
            </a:r>
            <a:r>
              <a:rPr lang="de-DE" sz="1000" dirty="0">
                <a:solidFill>
                  <a:srgbClr val="000000"/>
                </a:solidFill>
              </a:rPr>
              <a:t> et al., 2016; </a:t>
            </a:r>
            <a:r>
              <a:rPr lang="de-DE" sz="1000" dirty="0" err="1">
                <a:solidFill>
                  <a:srgbClr val="000000"/>
                </a:solidFill>
              </a:rPr>
              <a:t>Hirvonen</a:t>
            </a:r>
            <a:r>
              <a:rPr lang="de-DE" sz="1000" dirty="0">
                <a:solidFill>
                  <a:srgbClr val="000000"/>
                </a:solidFill>
              </a:rPr>
              <a:t> et al., 2012; ; </a:t>
            </a:r>
            <a:r>
              <a:rPr lang="de-DE" sz="1000" dirty="0" err="1">
                <a:solidFill>
                  <a:srgbClr val="000000"/>
                </a:solidFill>
              </a:rPr>
              <a:t>Budney</a:t>
            </a:r>
            <a:r>
              <a:rPr lang="de-DE" sz="1000" dirty="0">
                <a:solidFill>
                  <a:srgbClr val="000000"/>
                </a:solidFill>
              </a:rPr>
              <a:t> et al., 2007; </a:t>
            </a:r>
            <a:r>
              <a:rPr lang="de-DE" sz="1000" dirty="0" err="1">
                <a:solidFill>
                  <a:srgbClr val="000000"/>
                </a:solidFill>
              </a:rPr>
              <a:t>Haney</a:t>
            </a:r>
            <a:r>
              <a:rPr lang="de-DE" sz="1000" dirty="0">
                <a:solidFill>
                  <a:srgbClr val="000000"/>
                </a:solidFill>
              </a:rPr>
              <a:t> et al., 2004, 2008; </a:t>
            </a:r>
            <a:r>
              <a:rPr lang="de-DE" sz="1000" dirty="0" err="1">
                <a:solidFill>
                  <a:srgbClr val="000000"/>
                </a:solidFill>
              </a:rPr>
              <a:t>Vandrey</a:t>
            </a:r>
            <a:r>
              <a:rPr lang="de-DE" sz="1000" dirty="0">
                <a:solidFill>
                  <a:srgbClr val="000000"/>
                </a:solidFill>
              </a:rPr>
              <a:t> et al., 2013; </a:t>
            </a:r>
            <a:r>
              <a:rPr lang="de-DE" sz="1000" dirty="0" err="1">
                <a:solidFill>
                  <a:srgbClr val="000000"/>
                </a:solidFill>
              </a:rPr>
              <a:t>Haney</a:t>
            </a:r>
            <a:r>
              <a:rPr lang="de-DE" sz="1000" dirty="0">
                <a:solidFill>
                  <a:srgbClr val="000000"/>
                </a:solidFill>
              </a:rPr>
              <a:t> et al., 2013; </a:t>
            </a:r>
          </a:p>
          <a:p>
            <a:pPr algn="l" rtl="0" latinLnBrk="1" hangingPunct="0"/>
            <a:r>
              <a:rPr lang="de-DE" sz="1000" dirty="0">
                <a:solidFill>
                  <a:srgbClr val="000000"/>
                </a:solidFill>
              </a:rPr>
              <a:t>Herrmann et al., 2016; </a:t>
            </a:r>
            <a:r>
              <a:rPr lang="de-DE" sz="1000" dirty="0" err="1">
                <a:solidFill>
                  <a:srgbClr val="000000"/>
                </a:solidFill>
              </a:rPr>
              <a:t>Trigo</a:t>
            </a:r>
            <a:r>
              <a:rPr lang="de-DE" sz="1000" dirty="0">
                <a:solidFill>
                  <a:srgbClr val="000000"/>
                </a:solidFill>
              </a:rPr>
              <a:t> et al., 2016; </a:t>
            </a:r>
            <a:r>
              <a:rPr lang="de-DE" sz="1000" dirty="0" err="1">
                <a:solidFill>
                  <a:srgbClr val="000000"/>
                </a:solidFill>
              </a:rPr>
              <a:t>Allsop</a:t>
            </a:r>
            <a:r>
              <a:rPr lang="de-DE" sz="1000" dirty="0">
                <a:solidFill>
                  <a:srgbClr val="000000"/>
                </a:solidFill>
              </a:rPr>
              <a:t> et al., 2014; Levin et al., 2011; Levin et al., 2016; </a:t>
            </a:r>
            <a:r>
              <a:rPr lang="de-DE" sz="1000" dirty="0" err="1">
                <a:solidFill>
                  <a:srgbClr val="000000"/>
                </a:solidFill>
              </a:rPr>
              <a:t>Allsop</a:t>
            </a:r>
            <a:r>
              <a:rPr lang="de-DE" sz="1000" dirty="0">
                <a:solidFill>
                  <a:srgbClr val="000000"/>
                </a:solidFill>
              </a:rPr>
              <a:t> et al., 2014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1AC47A-20B9-C64A-889D-089330D9C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92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7938"/>
            <a:ext cx="3408218" cy="306886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3180057" y="2547248"/>
            <a:ext cx="5237017" cy="11541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/>
              <a:t>2 randomisierte Studien </a:t>
            </a:r>
            <a:r>
              <a:rPr lang="de-CH" sz="1800" dirty="0" err="1"/>
              <a:t>vs</a:t>
            </a:r>
            <a:r>
              <a:rPr lang="de-CH" sz="1800" dirty="0"/>
              <a:t> Placebo, 6 Wochen</a:t>
            </a:r>
          </a:p>
          <a:p>
            <a:pPr marL="402421" indent="-132157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/>
              <a:t>Kein Effekt auf Abstinenz </a:t>
            </a:r>
          </a:p>
          <a:p>
            <a:pPr marL="402421" indent="-132157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800" dirty="0"/>
              <a:t>↑ Retention</a:t>
            </a:r>
          </a:p>
        </p:txBody>
      </p:sp>
    </p:spTree>
    <p:extLst>
      <p:ext uri="{BB962C8B-B14F-4D97-AF65-F5344CB8AC3E}">
        <p14:creationId xmlns:p14="http://schemas.microsoft.com/office/powerpoint/2010/main" val="269328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Lintzeris</a:t>
            </a:r>
            <a:r>
              <a:rPr lang="de-CH" sz="1000" dirty="0">
                <a:latin typeface="Caecilia"/>
              </a:rPr>
              <a:t> et al., 2019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A880FC-7E67-0A4D-A378-E3DD0A888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6283"/>
            <a:ext cx="3842327" cy="3406924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3592947" y="1951732"/>
            <a:ext cx="5144654" cy="2876026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In </a:t>
            </a:r>
            <a:r>
              <a:rPr lang="fr-FR" sz="1600" dirty="0" err="1"/>
              <a:t>Kombination</a:t>
            </a:r>
            <a:r>
              <a:rPr lang="fr-FR" sz="1600" dirty="0"/>
              <a:t> mit </a:t>
            </a:r>
            <a:r>
              <a:rPr lang="fr-FR" sz="1600" dirty="0" err="1"/>
              <a:t>psychosozialem</a:t>
            </a:r>
            <a:r>
              <a:rPr lang="fr-FR" sz="1600" dirty="0"/>
              <a:t> </a:t>
            </a:r>
            <a:r>
              <a:rPr lang="fr-FR" sz="1600" dirty="0" err="1"/>
              <a:t>Angebot</a:t>
            </a: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12-wöchige </a:t>
            </a:r>
            <a:r>
              <a:rPr lang="fr-FR" sz="1600" dirty="0" err="1"/>
              <a:t>Behandlung</a:t>
            </a:r>
            <a:r>
              <a:rPr lang="fr-FR" sz="1600" dirty="0"/>
              <a:t> mit </a:t>
            </a:r>
            <a:r>
              <a:rPr lang="fr-FR" sz="1600" dirty="0" err="1"/>
              <a:t>wöchentlichen</a:t>
            </a:r>
            <a:r>
              <a:rPr lang="fr-FR" sz="1600" dirty="0"/>
              <a:t> </a:t>
            </a:r>
            <a:r>
              <a:rPr lang="fr-FR" sz="1600" dirty="0" err="1"/>
              <a:t>klinischen</a:t>
            </a:r>
            <a:r>
              <a:rPr lang="fr-FR" sz="1600" dirty="0"/>
              <a:t> </a:t>
            </a:r>
            <a:r>
              <a:rPr lang="fr-FR" sz="1600" dirty="0" err="1"/>
              <a:t>Untersuchungen</a:t>
            </a:r>
            <a:r>
              <a:rPr lang="fr-FR" sz="1600" dirty="0"/>
              <a:t>, </a:t>
            </a:r>
            <a:r>
              <a:rPr lang="fr-FR" sz="1600" dirty="0" err="1"/>
              <a:t>strukturierter</a:t>
            </a:r>
            <a:r>
              <a:rPr lang="fr-FR" sz="1600" dirty="0"/>
              <a:t> </a:t>
            </a:r>
            <a:r>
              <a:rPr lang="fr-FR" sz="1600" dirty="0" err="1"/>
              <a:t>Beratung</a:t>
            </a:r>
            <a:r>
              <a:rPr lang="fr-FR" sz="1600" dirty="0"/>
              <a:t> </a:t>
            </a:r>
            <a:r>
              <a:rPr lang="fr-FR" sz="1600" dirty="0" err="1"/>
              <a:t>und</a:t>
            </a:r>
            <a:r>
              <a:rPr lang="fr-FR" sz="1600" dirty="0"/>
              <a:t> </a:t>
            </a:r>
            <a:r>
              <a:rPr lang="fr-FR" sz="1600" dirty="0" err="1"/>
              <a:t>flexiblen</a:t>
            </a:r>
            <a:r>
              <a:rPr lang="fr-FR" sz="1600" dirty="0"/>
              <a:t> </a:t>
            </a:r>
            <a:r>
              <a:rPr lang="fr-FR" sz="1600" dirty="0" err="1"/>
              <a:t>Medikamentendosierungen</a:t>
            </a:r>
            <a:r>
              <a:rPr lang="fr-FR" sz="1600" dirty="0"/>
              <a:t> 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Bis </a:t>
            </a:r>
            <a:r>
              <a:rPr lang="fr-FR" sz="1600" dirty="0" err="1"/>
              <a:t>zu</a:t>
            </a:r>
            <a:r>
              <a:rPr lang="fr-FR" sz="1600" dirty="0"/>
              <a:t> 32 </a:t>
            </a:r>
            <a:r>
              <a:rPr lang="fr-FR" sz="1600" dirty="0" err="1"/>
              <a:t>Sprühstöße</a:t>
            </a:r>
            <a:r>
              <a:rPr lang="fr-FR" sz="1600" dirty="0"/>
              <a:t> </a:t>
            </a:r>
            <a:r>
              <a:rPr lang="fr-FR" sz="1600" dirty="0" err="1"/>
              <a:t>täglich</a:t>
            </a:r>
            <a:r>
              <a:rPr lang="fr-FR" sz="1600" dirty="0"/>
              <a:t> (</a:t>
            </a:r>
            <a:r>
              <a:rPr lang="fr-FR" sz="1600" dirty="0" err="1"/>
              <a:t>Tetrahydrocannabinol</a:t>
            </a:r>
            <a:r>
              <a:rPr lang="fr-FR" sz="1600" dirty="0"/>
              <a:t>, 86,4 mg, </a:t>
            </a:r>
            <a:r>
              <a:rPr lang="fr-FR" sz="1600" dirty="0" err="1"/>
              <a:t>und</a:t>
            </a:r>
            <a:r>
              <a:rPr lang="fr-FR" sz="1600" dirty="0"/>
              <a:t> </a:t>
            </a:r>
            <a:r>
              <a:rPr lang="fr-FR" sz="1600" dirty="0" err="1"/>
              <a:t>Cannabidiol</a:t>
            </a:r>
            <a:r>
              <a:rPr lang="fr-FR" sz="1600" dirty="0"/>
              <a:t>, 80 mg)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D0EAF4-19F3-A04F-84D3-7DC2E05E4DA8}"/>
              </a:ext>
            </a:extLst>
          </p:cNvPr>
          <p:cNvSpPr txBox="1"/>
          <p:nvPr/>
        </p:nvSpPr>
        <p:spPr>
          <a:xfrm>
            <a:off x="1677357" y="290519"/>
            <a:ext cx="5508237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Cannabisgebrauchsstörung</a:t>
            </a:r>
          </a:p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Nabiximols</a:t>
            </a:r>
            <a:endParaRPr lang="de-CH" sz="3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44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Lintzeris</a:t>
            </a:r>
            <a:r>
              <a:rPr lang="de-CH" sz="1000" dirty="0">
                <a:latin typeface="Caecilia"/>
              </a:rPr>
              <a:t> et al., 2019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F84660-1917-F042-93AF-235481B8C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0" y="1741817"/>
            <a:ext cx="4725638" cy="341854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8BE31AA-D042-5C40-BDF5-472E551C32FE}"/>
              </a:ext>
            </a:extLst>
          </p:cNvPr>
          <p:cNvSpPr/>
          <p:nvPr/>
        </p:nvSpPr>
        <p:spPr>
          <a:xfrm>
            <a:off x="2164690" y="1816467"/>
            <a:ext cx="292183" cy="24014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15CB382-9A18-5F49-978F-AFF945237EB2}"/>
              </a:ext>
            </a:extLst>
          </p:cNvPr>
          <p:cNvSpPr txBox="1"/>
          <p:nvPr/>
        </p:nvSpPr>
        <p:spPr>
          <a:xfrm>
            <a:off x="1677357" y="290519"/>
            <a:ext cx="5508237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Cannabisgebrauchsstörung</a:t>
            </a:r>
          </a:p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Nabiximols</a:t>
            </a:r>
            <a:endParaRPr lang="de-CH" sz="3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3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Lintzeris</a:t>
            </a:r>
            <a:r>
              <a:rPr lang="de-CH" sz="1000" dirty="0">
                <a:latin typeface="Caecilia"/>
              </a:rPr>
              <a:t> et al., 2019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A4AC977-65AC-AA48-9859-CF3AF8B8FD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130" y="1887522"/>
            <a:ext cx="5998413" cy="25599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115373A-7FCC-4047-8612-64BC2F016CD9}"/>
              </a:ext>
            </a:extLst>
          </p:cNvPr>
          <p:cNvSpPr txBox="1"/>
          <p:nvPr/>
        </p:nvSpPr>
        <p:spPr>
          <a:xfrm>
            <a:off x="1080698" y="2648301"/>
            <a:ext cx="96917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Nabiximols</a:t>
            </a:r>
            <a:endParaRPr kumimoji="0" lang="fr-FR" sz="140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EB33B5A-77C9-C54C-B13C-7E07FC5C5A46}"/>
              </a:ext>
            </a:extLst>
          </p:cNvPr>
          <p:cNvSpPr txBox="1"/>
          <p:nvPr/>
        </p:nvSpPr>
        <p:spPr>
          <a:xfrm>
            <a:off x="1080698" y="3167472"/>
            <a:ext cx="7399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Placebo</a:t>
            </a:r>
            <a:endParaRPr kumimoji="0" lang="fr-FR" sz="140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1E5D26-3E91-2743-AEF5-22ECD2B11301}"/>
              </a:ext>
            </a:extLst>
          </p:cNvPr>
          <p:cNvSpPr txBox="1"/>
          <p:nvPr/>
        </p:nvSpPr>
        <p:spPr>
          <a:xfrm>
            <a:off x="1820643" y="401355"/>
            <a:ext cx="5508237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Cannabisgebrauchsstörung</a:t>
            </a:r>
          </a:p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Nabiximols</a:t>
            </a:r>
            <a:endParaRPr lang="de-CH" sz="3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2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0486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Trigo</a:t>
            </a:r>
            <a:r>
              <a:rPr lang="de-CH" sz="1000" dirty="0">
                <a:latin typeface="Caecilia"/>
              </a:rPr>
              <a:t> et al., 2017</a:t>
            </a:r>
            <a:endParaRPr lang="de-CH" sz="1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D0EAF4-19F3-A04F-84D3-7DC2E05E4DA8}"/>
              </a:ext>
            </a:extLst>
          </p:cNvPr>
          <p:cNvSpPr txBox="1"/>
          <p:nvPr/>
        </p:nvSpPr>
        <p:spPr>
          <a:xfrm>
            <a:off x="1677357" y="290519"/>
            <a:ext cx="5508237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Cannabisgebrauchsstörung</a:t>
            </a:r>
          </a:p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Nabiximols</a:t>
            </a:r>
            <a:endParaRPr lang="de-CH" sz="3200" b="1" dirty="0">
              <a:solidFill>
                <a:srgbClr val="7F7F7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4E957B-BA8E-E04F-A14D-931AE914898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1" y="1694636"/>
            <a:ext cx="3792035" cy="31729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3592947" y="2211110"/>
            <a:ext cx="5144654" cy="2139977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Randomisierte</a:t>
            </a:r>
            <a:r>
              <a:rPr lang="fr-FR" sz="1600" dirty="0"/>
              <a:t> </a:t>
            </a:r>
            <a:r>
              <a:rPr lang="fr-FR" sz="1600" dirty="0" err="1"/>
              <a:t>klinische</a:t>
            </a:r>
            <a:r>
              <a:rPr lang="fr-FR" sz="1600" dirty="0"/>
              <a:t> </a:t>
            </a:r>
            <a:r>
              <a:rPr lang="fr-FR" sz="1600" dirty="0" err="1"/>
              <a:t>Doppelblindstudie</a:t>
            </a: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P.r.n</a:t>
            </a:r>
            <a:r>
              <a:rPr lang="fr-FR" sz="1600" dirty="0"/>
              <a:t>. </a:t>
            </a:r>
            <a:r>
              <a:rPr lang="fr-FR" sz="1600" dirty="0" err="1"/>
              <a:t>Nabiximols</a:t>
            </a:r>
            <a:r>
              <a:rPr lang="fr-FR" sz="1600" dirty="0"/>
              <a:t> bis </a:t>
            </a:r>
            <a:r>
              <a:rPr lang="fr-FR" sz="1600" dirty="0" err="1"/>
              <a:t>zu</a:t>
            </a:r>
            <a:r>
              <a:rPr lang="fr-FR" sz="1600" dirty="0"/>
              <a:t> 113,4 mg THC/105 mg CBD </a:t>
            </a:r>
            <a:r>
              <a:rPr lang="fr-FR" sz="1600" dirty="0" err="1"/>
              <a:t>oder</a:t>
            </a:r>
            <a:r>
              <a:rPr lang="fr-FR" sz="1600" dirty="0"/>
              <a:t> Placebo </a:t>
            </a:r>
            <a:r>
              <a:rPr lang="fr-FR" sz="1600" dirty="0" err="1"/>
              <a:t>für</a:t>
            </a:r>
            <a:r>
              <a:rPr lang="fr-FR" sz="1600" dirty="0"/>
              <a:t> 12 </a:t>
            </a:r>
            <a:r>
              <a:rPr lang="fr-FR" sz="1600" dirty="0" err="1"/>
              <a:t>Wochen</a:t>
            </a:r>
            <a:endParaRPr lang="fr-FR" sz="16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Motivational</a:t>
            </a:r>
            <a:r>
              <a:rPr lang="fr-FR" sz="1600" dirty="0"/>
              <a:t> </a:t>
            </a:r>
            <a:r>
              <a:rPr lang="fr-FR" sz="1600" dirty="0" err="1"/>
              <a:t>Interviewing</a:t>
            </a:r>
            <a:r>
              <a:rPr lang="fr-FR" sz="1600" dirty="0"/>
              <a:t> </a:t>
            </a:r>
            <a:r>
              <a:rPr lang="fr-FR" sz="1600" dirty="0" err="1"/>
              <a:t>und</a:t>
            </a:r>
            <a:r>
              <a:rPr lang="fr-FR" sz="1600" dirty="0"/>
              <a:t> </a:t>
            </a:r>
            <a:r>
              <a:rPr lang="fr-FR" sz="1600" dirty="0" err="1"/>
              <a:t>kognitive</a:t>
            </a:r>
            <a:r>
              <a:rPr lang="fr-FR" sz="1600" dirty="0"/>
              <a:t> </a:t>
            </a:r>
            <a:r>
              <a:rPr lang="fr-FR" sz="1600" dirty="0" err="1"/>
              <a:t>Verhaltenstherapie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5562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059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Trigo</a:t>
            </a:r>
            <a:r>
              <a:rPr lang="de-CH" sz="1000" dirty="0">
                <a:latin typeface="Caecilia"/>
              </a:rPr>
              <a:t> et al., 2017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E9A7903-0527-3249-8D2F-E667DE5B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1" y="2103249"/>
            <a:ext cx="3606800" cy="2349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D6C0AE-BA29-3247-B3F5-860BEC26E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211" y="1995988"/>
            <a:ext cx="4254500" cy="23749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1DEA0D8-E8CF-1740-B2DC-39A1CE613081}"/>
              </a:ext>
            </a:extLst>
          </p:cNvPr>
          <p:cNvSpPr txBox="1"/>
          <p:nvPr/>
        </p:nvSpPr>
        <p:spPr>
          <a:xfrm>
            <a:off x="1820643" y="401355"/>
            <a:ext cx="5508237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Cannabisgebrauchsstörung</a:t>
            </a:r>
          </a:p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Nabiximols</a:t>
            </a:r>
            <a:endParaRPr lang="de-CH" sz="3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8C39CBB-C721-0040-9471-8C19A9439B15}"/>
              </a:ext>
            </a:extLst>
          </p:cNvPr>
          <p:cNvGrpSpPr/>
          <p:nvPr/>
        </p:nvGrpSpPr>
        <p:grpSpPr>
          <a:xfrm>
            <a:off x="3037991" y="4046107"/>
            <a:ext cx="1551064" cy="1390259"/>
            <a:chOff x="3890537" y="3987384"/>
            <a:chExt cx="1551064" cy="139025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A5AC2EF-D31B-2748-A39F-EFB51C12E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769"/>
            <a:stretch/>
          </p:blipFill>
          <p:spPr>
            <a:xfrm>
              <a:off x="4066868" y="398738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D8F33B4-EEB3-2149-A421-D101E9A8B9C2}"/>
                </a:ext>
              </a:extLst>
            </p:cNvPr>
            <p:cNvSpPr txBox="1"/>
            <p:nvPr/>
          </p:nvSpPr>
          <p:spPr>
            <a:xfrm>
              <a:off x="3890537" y="5123729"/>
              <a:ext cx="155106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Medizinisches Cannabis</a:t>
              </a: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9F4DCCD0-8A26-F44E-805F-591126FFB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144"/>
          <a:stretch/>
        </p:blipFill>
        <p:spPr>
          <a:xfrm>
            <a:off x="6190686" y="2744607"/>
            <a:ext cx="720000" cy="7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6D0274B-618A-B94B-888B-C6913941EA5F}"/>
              </a:ext>
            </a:extLst>
          </p:cNvPr>
          <p:cNvSpPr txBox="1"/>
          <p:nvPr/>
        </p:nvSpPr>
        <p:spPr>
          <a:xfrm>
            <a:off x="5820838" y="3464607"/>
            <a:ext cx="145969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000000"/>
                </a:solidFill>
              </a:rPr>
              <a:t>Verschriebene Opioide</a:t>
            </a:r>
            <a:endParaRPr kumimoji="0" lang="de-DE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D07F7194-5805-FA41-804B-B06EE5D40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9495" flipV="1">
            <a:off x="4735300" y="4013463"/>
            <a:ext cx="1137424" cy="25704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22F0F45-E966-4441-A53B-D68542E510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84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85" y="1336979"/>
            <a:ext cx="720000" cy="7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7E62C1C-19C6-0744-86CA-096B34852E6C}"/>
              </a:ext>
            </a:extLst>
          </p:cNvPr>
          <p:cNvSpPr txBox="1"/>
          <p:nvPr/>
        </p:nvSpPr>
        <p:spPr>
          <a:xfrm>
            <a:off x="6022817" y="2020667"/>
            <a:ext cx="1055736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Illegale Opioide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3B83879-EBCE-AD4F-9B60-9951C976CE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9002">
            <a:off x="4290319" y="3090647"/>
            <a:ext cx="2027384" cy="2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9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454A226-BB9A-004D-B1C2-DFC05FB62C7F}"/>
              </a:ext>
            </a:extLst>
          </p:cNvPr>
          <p:cNvSpPr txBox="1"/>
          <p:nvPr/>
        </p:nvSpPr>
        <p:spPr>
          <a:xfrm>
            <a:off x="374375" y="5408783"/>
            <a:ext cx="7132079" cy="37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892" rtl="0" latinLnBrk="1" hangingPunct="0"/>
            <a:r>
              <a:rPr lang="de-DE" sz="1000" dirty="0">
                <a:solidFill>
                  <a:srgbClr val="000000"/>
                </a:solidFill>
              </a:rPr>
              <a:t>Lucas et al., 2017Beare </a:t>
            </a:r>
            <a:r>
              <a:rPr lang="de-DE" sz="1000" dirty="0" err="1">
                <a:solidFill>
                  <a:srgbClr val="000000"/>
                </a:solidFill>
              </a:rPr>
              <a:t>Vyas</a:t>
            </a:r>
            <a:r>
              <a:rPr lang="de-DE" sz="1000" dirty="0">
                <a:solidFill>
                  <a:srgbClr val="000000"/>
                </a:solidFill>
              </a:rPr>
              <a:t> et al., 2018; Sexton et al. 2016; </a:t>
            </a:r>
            <a:r>
              <a:rPr lang="de-DE" sz="1000" dirty="0" err="1">
                <a:solidFill>
                  <a:srgbClr val="000000"/>
                </a:solidFill>
              </a:rPr>
              <a:t>Corroon</a:t>
            </a:r>
            <a:r>
              <a:rPr lang="de-DE" sz="1000" dirty="0">
                <a:solidFill>
                  <a:srgbClr val="000000"/>
                </a:solidFill>
              </a:rPr>
              <a:t> et al. 2017; </a:t>
            </a:r>
            <a:r>
              <a:rPr lang="de-DE" sz="1000" dirty="0" err="1">
                <a:solidFill>
                  <a:srgbClr val="000000"/>
                </a:solidFill>
              </a:rPr>
              <a:t>Boehnke</a:t>
            </a:r>
            <a:r>
              <a:rPr lang="de-DE" sz="1000" dirty="0">
                <a:solidFill>
                  <a:srgbClr val="000000"/>
                </a:solidFill>
              </a:rPr>
              <a:t> et al., 2016; </a:t>
            </a:r>
            <a:r>
              <a:rPr lang="de-DE" sz="1000" dirty="0" err="1">
                <a:solidFill>
                  <a:srgbClr val="000000"/>
                </a:solidFill>
              </a:rPr>
              <a:t>Reiman</a:t>
            </a:r>
            <a:r>
              <a:rPr lang="de-DE" sz="1000" dirty="0">
                <a:solidFill>
                  <a:srgbClr val="000000"/>
                </a:solidFill>
              </a:rPr>
              <a:t> et al., 2017; </a:t>
            </a:r>
          </a:p>
          <a:p>
            <a:pPr algn="l" defTabSz="342892" rtl="0" latinLnBrk="1" hangingPunct="0"/>
            <a:r>
              <a:rPr lang="de-DE" sz="1000" dirty="0">
                <a:solidFill>
                  <a:srgbClr val="000000"/>
                </a:solidFill>
              </a:rPr>
              <a:t>Powell et al. 2015; Bachhuber et al. 2014; Shi 2017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07BBF0-9EF2-124A-B7F7-A6D03F13A594}"/>
              </a:ext>
            </a:extLst>
          </p:cNvPr>
          <p:cNvSpPr txBox="1"/>
          <p:nvPr/>
        </p:nvSpPr>
        <p:spPr>
          <a:xfrm>
            <a:off x="555045" y="428314"/>
            <a:ext cx="8060218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3200" b="1" dirty="0">
                <a:solidFill>
                  <a:srgbClr val="7F7F7F"/>
                </a:solidFill>
              </a:rPr>
              <a:t>Patienten unter medizinischem Cannabis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33A99B-8A56-074A-A5B5-E51A3DD8F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5040"/>
            <a:ext cx="3506598" cy="328870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3258234" y="2069170"/>
            <a:ext cx="5156094" cy="198515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68" indent="-257168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de-CH" dirty="0"/>
              <a:t>Verwendung von Cannabis als Ersatz für verschreibungspflichtige Medikamente (63%)</a:t>
            </a:r>
          </a:p>
          <a:p>
            <a:pPr marL="439330" lvl="1" indent="-169065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200" dirty="0"/>
              <a:t>Pharmazeutische Opioide (30- 60%)</a:t>
            </a:r>
          </a:p>
          <a:p>
            <a:pPr marL="439330" lvl="1" indent="-169065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200" dirty="0"/>
              <a:t>Benzodiazepine (16%)</a:t>
            </a:r>
          </a:p>
          <a:p>
            <a:pPr marL="439330" lvl="1" indent="-169065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200" dirty="0"/>
              <a:t>Antidepressiva (12%)</a:t>
            </a:r>
          </a:p>
        </p:txBody>
      </p:sp>
    </p:spTree>
    <p:extLst>
      <p:ext uri="{BB962C8B-B14F-4D97-AF65-F5344CB8AC3E}">
        <p14:creationId xmlns:p14="http://schemas.microsoft.com/office/powerpoint/2010/main" val="54178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454A226-BB9A-004D-B1C2-DFC05FB62C7F}"/>
              </a:ext>
            </a:extLst>
          </p:cNvPr>
          <p:cNvSpPr txBox="1"/>
          <p:nvPr/>
        </p:nvSpPr>
        <p:spPr>
          <a:xfrm>
            <a:off x="348516" y="5339108"/>
            <a:ext cx="8198690" cy="684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l" rtl="0" latinLnBrk="1" hangingPunct="0"/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Bradford &amp; Bradford, 2017; Shi, 2017; Bradford et al., 2018; Wen &amp; </a:t>
            </a:r>
            <a:r>
              <a:rPr lang="de-DE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Hockenberry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2018; Bachhuber et al., 2014; Finney et al., 2015; </a:t>
            </a:r>
          </a:p>
          <a:p>
            <a:pPr algn="l" rtl="0" latinLnBrk="1" hangingPunct="0"/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Bachhuber et al., 2015; Powell et al., 2015; 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Beare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Vyas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et al., 2018; Sexton et al. 2016; 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Corroon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et al. 2017; 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Boehnke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et al., 2016; 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Reiman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et al., 2017; Shi 2017 </a:t>
            </a:r>
          </a:p>
          <a:p>
            <a:pPr algn="l" rtl="0" latinLnBrk="1" hangingPunct="0"/>
            <a:endParaRPr 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6EF93A-0946-324F-A366-D2DDD6E204CB}"/>
              </a:ext>
            </a:extLst>
          </p:cNvPr>
          <p:cNvSpPr txBox="1"/>
          <p:nvPr/>
        </p:nvSpPr>
        <p:spPr>
          <a:xfrm>
            <a:off x="1564862" y="141978"/>
            <a:ext cx="5917003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342892" rtl="0" latinLnBrk="1" hangingPunct="0"/>
            <a:r>
              <a:rPr lang="de-CH" sz="3600" b="1" dirty="0">
                <a:solidFill>
                  <a:srgbClr val="7F7F7F"/>
                </a:solidFill>
              </a:rPr>
              <a:t>Medizinisches Cannabis </a:t>
            </a:r>
          </a:p>
          <a:p>
            <a:pPr algn="ctr" defTabSz="342892" rtl="0" latinLnBrk="1" hangingPunct="0"/>
            <a:r>
              <a:rPr lang="de-CH" sz="3600" b="1" dirty="0">
                <a:solidFill>
                  <a:srgbClr val="7F7F7F"/>
                </a:solidFill>
              </a:rPr>
              <a:t>reduziert Opioid-Gebrauch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8663EB-86B0-EF4E-8007-A97BD3B19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8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2594"/>
            <a:ext cx="3372374" cy="303535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2617365" y="1912770"/>
            <a:ext cx="6224631" cy="235500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68" indent="-25716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Staaten mit MC-Gesetzen </a:t>
            </a:r>
          </a:p>
          <a:p>
            <a:pPr marL="405994" indent="-138110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↓ Rezepte für Opioide</a:t>
            </a:r>
          </a:p>
          <a:p>
            <a:pPr marL="402421" indent="-132157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11% ↓ Schmerzmittel</a:t>
            </a:r>
          </a:p>
          <a:p>
            <a:pPr marL="402421" indent="-132157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↓ 23% Krankenhauseinweisungen wegen Opioid-Überdosen</a:t>
            </a:r>
          </a:p>
          <a:p>
            <a:pPr marL="402421" indent="-132157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↓  Opioid-Positivität bei tödlichen Verkehrsunfällen</a:t>
            </a:r>
          </a:p>
        </p:txBody>
      </p:sp>
    </p:spTree>
    <p:extLst>
      <p:ext uri="{BB962C8B-B14F-4D97-AF65-F5344CB8AC3E}">
        <p14:creationId xmlns:p14="http://schemas.microsoft.com/office/powerpoint/2010/main" val="3341132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AA98A-B849-5C4C-B4F5-FAD0DE6D082F}"/>
              </a:ext>
            </a:extLst>
          </p:cNvPr>
          <p:cNvSpPr/>
          <p:nvPr/>
        </p:nvSpPr>
        <p:spPr>
          <a:xfrm>
            <a:off x="1399542" y="2083605"/>
            <a:ext cx="61063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Eine Substitutionstherapie ersetzt durch </a:t>
            </a:r>
            <a:r>
              <a:rPr lang="fr-CH" b="1" dirty="0">
                <a:solidFill>
                  <a:srgbClr val="222222"/>
                </a:solidFill>
                <a:latin typeface="Arial" panose="020B0604020202020204" pitchFamily="34" charset="0"/>
              </a:rPr>
              <a:t>äußere Zufuhr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Substanzen, die dem Körper normalerweise durch eigene Organleistung zur Verfügung stehen, aber aufgrund von </a:t>
            </a:r>
            <a:r>
              <a:rPr lang="fr-CH" b="1" dirty="0">
                <a:solidFill>
                  <a:srgbClr val="222222"/>
                </a:solidFill>
                <a:latin typeface="Arial" panose="020B0604020202020204" pitchFamily="34" charset="0"/>
              </a:rPr>
              <a:t>Funktionsschwäche oder -versagen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des entsprechenden Organs nicht oder nicht in ausreichender Menge zur Verfügung stehen.</a:t>
            </a:r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1902711" y="449177"/>
            <a:ext cx="536470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Substitutionstherapie</a:t>
            </a:r>
            <a:endParaRPr kumimoji="0" lang="fr-FR" sz="4000" b="1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1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Eine</a:t>
            </a:r>
            <a:r>
              <a:rPr kumimoji="0" lang="fr-FR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40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Definition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7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92038BF-55BA-FC46-92B9-A5BEA2151FAF}"/>
              </a:ext>
            </a:extLst>
          </p:cNvPr>
          <p:cNvGrpSpPr/>
          <p:nvPr/>
        </p:nvGrpSpPr>
        <p:grpSpPr>
          <a:xfrm>
            <a:off x="3174705" y="1132737"/>
            <a:ext cx="1175961" cy="1390259"/>
            <a:chOff x="4046172" y="424414"/>
            <a:chExt cx="1175961" cy="139025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7902E40-A0BA-0D47-B226-7B74CFD0F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7" y="42441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90E415E-E7AF-8242-A19D-DA11A9A7B08D}"/>
                </a:ext>
              </a:extLst>
            </p:cNvPr>
            <p:cNvSpPr txBox="1"/>
            <p:nvPr/>
          </p:nvSpPr>
          <p:spPr>
            <a:xfrm>
              <a:off x="4046172" y="1560759"/>
              <a:ext cx="117596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Legales Cannabis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B3169B66-9DF8-1242-8D3D-9C40461765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4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85" y="1336979"/>
            <a:ext cx="720000" cy="7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C805272-A424-0F4F-BDE2-5EF8ADF5DED1}"/>
              </a:ext>
            </a:extLst>
          </p:cNvPr>
          <p:cNvSpPr txBox="1"/>
          <p:nvPr/>
        </p:nvSpPr>
        <p:spPr>
          <a:xfrm>
            <a:off x="6022817" y="2020667"/>
            <a:ext cx="1055736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Illegale Opioide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F4DCCD0-8A26-F44E-805F-591126FFB2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79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144"/>
          <a:stretch/>
        </p:blipFill>
        <p:spPr>
          <a:xfrm>
            <a:off x="6190686" y="2744607"/>
            <a:ext cx="720000" cy="72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6D0274B-618A-B94B-888B-C6913941EA5F}"/>
              </a:ext>
            </a:extLst>
          </p:cNvPr>
          <p:cNvSpPr txBox="1"/>
          <p:nvPr/>
        </p:nvSpPr>
        <p:spPr>
          <a:xfrm>
            <a:off x="5820838" y="3464607"/>
            <a:ext cx="145969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000000"/>
                </a:solidFill>
              </a:rPr>
              <a:t>Verschriebene Opioide</a:t>
            </a:r>
            <a:endParaRPr kumimoji="0" lang="de-DE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B06F6E24-CCA6-044A-8819-D52279BC20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5599">
            <a:off x="4542640" y="2616085"/>
            <a:ext cx="1400919" cy="25704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5E57A62-C13A-B443-AECD-500138F7010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378" y="1599194"/>
            <a:ext cx="1137424" cy="2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7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487" y="1632555"/>
            <a:ext cx="6311900" cy="363330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2604" y="5498805"/>
            <a:ext cx="1432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Livingston et al., 2017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660935" y="170547"/>
            <a:ext cx="5883780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Monatliche</a:t>
            </a: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Opioi</a:t>
            </a:r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d-Sterbefälle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Colorado</a:t>
            </a:r>
          </a:p>
        </p:txBody>
      </p:sp>
    </p:spTree>
    <p:extLst>
      <p:ext uri="{BB962C8B-B14F-4D97-AF65-F5344CB8AC3E}">
        <p14:creationId xmlns:p14="http://schemas.microsoft.com/office/powerpoint/2010/main" val="68878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A94C05-B82F-1846-A2C1-80772C221890}"/>
              </a:ext>
            </a:extLst>
          </p:cNvPr>
          <p:cNvGrpSpPr/>
          <p:nvPr/>
        </p:nvGrpSpPr>
        <p:grpSpPr>
          <a:xfrm>
            <a:off x="681559" y="2655847"/>
            <a:ext cx="1198403" cy="1390260"/>
            <a:chOff x="4066868" y="2205898"/>
            <a:chExt cx="1198403" cy="139026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EF6B6A4-0C86-8347-9059-98F850B15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8" y="2205898"/>
              <a:ext cx="1136346" cy="113634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40A28E5-21CC-5B48-9037-7B3880BDE12A}"/>
                </a:ext>
              </a:extLst>
            </p:cNvPr>
            <p:cNvSpPr txBox="1"/>
            <p:nvPr/>
          </p:nvSpPr>
          <p:spPr>
            <a:xfrm>
              <a:off x="4066868" y="3342244"/>
              <a:ext cx="119840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Illegales Cannabis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92038BF-55BA-FC46-92B9-A5BEA2151FAF}"/>
              </a:ext>
            </a:extLst>
          </p:cNvPr>
          <p:cNvGrpSpPr/>
          <p:nvPr/>
        </p:nvGrpSpPr>
        <p:grpSpPr>
          <a:xfrm>
            <a:off x="3174705" y="1132737"/>
            <a:ext cx="1175961" cy="1390259"/>
            <a:chOff x="4046172" y="424414"/>
            <a:chExt cx="1175961" cy="139025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7902E40-A0BA-0D47-B226-7B74CFD0F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6867" y="42441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90E415E-E7AF-8242-A19D-DA11A9A7B08D}"/>
                </a:ext>
              </a:extLst>
            </p:cNvPr>
            <p:cNvSpPr txBox="1"/>
            <p:nvPr/>
          </p:nvSpPr>
          <p:spPr>
            <a:xfrm>
              <a:off x="4046172" y="1560759"/>
              <a:ext cx="117596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Legales Cannabis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8C39CBB-C721-0040-9471-8C19A9439B15}"/>
              </a:ext>
            </a:extLst>
          </p:cNvPr>
          <p:cNvGrpSpPr/>
          <p:nvPr/>
        </p:nvGrpSpPr>
        <p:grpSpPr>
          <a:xfrm>
            <a:off x="3037991" y="4046107"/>
            <a:ext cx="1551064" cy="1390259"/>
            <a:chOff x="3890537" y="3987384"/>
            <a:chExt cx="1551064" cy="139025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A5AC2EF-D31B-2748-A39F-EFB51C12E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769"/>
            <a:stretch/>
          </p:blipFill>
          <p:spPr>
            <a:xfrm>
              <a:off x="4066868" y="3987384"/>
              <a:ext cx="1136345" cy="1136345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D8F33B4-EEB3-2149-A421-D101E9A8B9C2}"/>
                </a:ext>
              </a:extLst>
            </p:cNvPr>
            <p:cNvSpPr txBox="1"/>
            <p:nvPr/>
          </p:nvSpPr>
          <p:spPr>
            <a:xfrm>
              <a:off x="3890537" y="5123729"/>
              <a:ext cx="155106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Medizinisches Cannabis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7201517E-F34F-7D40-97D6-A790C2BC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78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86" y="4254172"/>
            <a:ext cx="720000" cy="720214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7288CDB-DFA1-A443-88BF-1D35A31A6DEF}"/>
              </a:ext>
            </a:extLst>
          </p:cNvPr>
          <p:cNvSpPr txBox="1"/>
          <p:nvPr/>
        </p:nvSpPr>
        <p:spPr>
          <a:xfrm>
            <a:off x="6282582" y="4974386"/>
            <a:ext cx="536204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000000"/>
                </a:solidFill>
              </a:rPr>
              <a:t>Alkohol</a:t>
            </a:r>
            <a:endParaRPr kumimoji="0" lang="de-DE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FA0C1E8-556C-014A-BB60-E613E205A6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7617" flipV="1">
            <a:off x="947159" y="3478474"/>
            <a:ext cx="2072676" cy="207267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06F6E24-CCA6-044A-8819-D52279BC20D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1287">
            <a:off x="2610318" y="3488478"/>
            <a:ext cx="3290668" cy="25704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AAF1CF-6719-BC42-8290-114104DC8A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83">
            <a:off x="988864" y="1075616"/>
            <a:ext cx="2072676" cy="207267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5E57A62-C13A-B443-AECD-500138F7010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86925">
            <a:off x="4194784" y="2726829"/>
            <a:ext cx="2466896" cy="25704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07F7194-5805-FA41-804B-B06EE5D4072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98548" y="4386290"/>
            <a:ext cx="1137424" cy="2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0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1850648" y="299384"/>
            <a:ext cx="563070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Ideales</a:t>
            </a: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Substitut </a:t>
            </a: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für</a:t>
            </a: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Alkohol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11929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latin typeface="Caecilia"/>
              </a:rPr>
              <a:t>Chick</a:t>
            </a:r>
            <a:r>
              <a:rPr lang="de-CH" sz="1000" dirty="0">
                <a:latin typeface="Caecilia"/>
              </a:rPr>
              <a:t> &amp; </a:t>
            </a:r>
            <a:r>
              <a:rPr lang="de-CH" sz="1000" dirty="0" err="1">
                <a:latin typeface="Caecilia"/>
              </a:rPr>
              <a:t>Nutt</a:t>
            </a:r>
            <a:r>
              <a:rPr lang="de-CH" sz="1000" dirty="0">
                <a:latin typeface="Caecilia"/>
              </a:rPr>
              <a:t>, 2012 </a:t>
            </a:r>
            <a:endParaRPr lang="de-CH" sz="1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1CD6F3-14FF-234E-89D4-A5767E9AC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7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81608"/>
            <a:ext cx="4320330" cy="4330700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2759978" y="1480186"/>
            <a:ext cx="6126043" cy="3533544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Es sollte den Alkoholkonsum und die damit verbundenen Schäden verringern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Er sollte idealerweise keine Schäden verursachen oder zumindest weniger schädlich als Alkohol sein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Das Missbrauchsrisiko sollte kleiner als jenes von Alkohol sein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Es sollte Alkohol ersetzen können und nicht zusammen mit Alkohol verwendet werden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Es sollte bei Überdosierung sicherer sein als Alkohol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Es sollte idealerweise die Wirkung von Alkohol nicht verstärken, insbesondere wenn eine der beiden Drogen in Überdosis eingenommen wurde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de-CH" sz="1200" dirty="0"/>
              <a:t>Es sollte signifikante gesundheitsökonomische Vorteile bieten</a:t>
            </a:r>
            <a:br>
              <a:rPr lang="de-CH" sz="1200" dirty="0"/>
            </a:br>
            <a:endParaRPr lang="de-CH" sz="1200" dirty="0"/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+mj-lt"/>
              <a:buAutoNum type="arabicPeriod"/>
            </a:pPr>
            <a:endParaRPr lang="fr-FR" sz="600" dirty="0"/>
          </a:p>
        </p:txBody>
      </p:sp>
    </p:spTree>
    <p:extLst>
      <p:ext uri="{BB962C8B-B14F-4D97-AF65-F5344CB8AC3E}">
        <p14:creationId xmlns:p14="http://schemas.microsoft.com/office/powerpoint/2010/main" val="252883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2196099" y="299384"/>
            <a:ext cx="493981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3200" b="1">
                <a:solidFill>
                  <a:srgbClr val="7F7F7F"/>
                </a:solidFill>
              </a:rPr>
              <a:t>Medizinisches Cannabis </a:t>
            </a:r>
          </a:p>
          <a:p>
            <a:pPr algn="ctr" rtl="0" latinLnBrk="1" hangingPunct="0"/>
            <a:r>
              <a:rPr lang="de-DE" sz="3200" b="1">
                <a:solidFill>
                  <a:srgbClr val="7F7F7F"/>
                </a:solidFill>
              </a:rPr>
              <a:t>als Substitut für Alkohol</a:t>
            </a:r>
            <a:endParaRPr kumimoji="0" lang="de-DE" sz="3200" b="1" i="0" u="none" strike="noStrike" cap="none" spc="0" normalizeH="0" baseline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66617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>
                <a:latin typeface="Caecilia"/>
              </a:rPr>
              <a:t>Reiman, 2009; Reiman, 2000; Lucas et al., 2012; Subbaraman, 2014</a:t>
            </a:r>
            <a:endParaRPr lang="de-DE" sz="10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EDD5EA-FCBE-BA49-A191-56B436610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9155"/>
            <a:ext cx="3263317" cy="3381000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2910980" y="2663118"/>
            <a:ext cx="6016986" cy="1453073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DE" sz="2000"/>
              <a:t>40-50% der Patienten unter medizinischem Cannabis benutzen es als Substitut für Alkohol</a:t>
            </a:r>
          </a:p>
        </p:txBody>
      </p:sp>
    </p:spTree>
    <p:extLst>
      <p:ext uri="{BB962C8B-B14F-4D97-AF65-F5344CB8AC3E}">
        <p14:creationId xmlns:p14="http://schemas.microsoft.com/office/powerpoint/2010/main" val="163128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E0065E0-1AF6-C94C-8F77-9C3CCB217877}"/>
              </a:ext>
            </a:extLst>
          </p:cNvPr>
          <p:cNvSpPr txBox="1"/>
          <p:nvPr/>
        </p:nvSpPr>
        <p:spPr>
          <a:xfrm>
            <a:off x="2237774" y="299384"/>
            <a:ext cx="485645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>
                <a:solidFill>
                  <a:srgbClr val="7F7F7F"/>
                </a:solidFill>
              </a:rPr>
              <a:t>Substitution </a:t>
            </a:r>
            <a:r>
              <a:rPr lang="fr-FR" sz="3200" b="1" dirty="0" err="1">
                <a:solidFill>
                  <a:srgbClr val="7F7F7F"/>
                </a:solidFill>
              </a:rPr>
              <a:t>für</a:t>
            </a:r>
            <a:r>
              <a:rPr lang="fr-FR" sz="3200" b="1" dirty="0">
                <a:solidFill>
                  <a:srgbClr val="7F7F7F"/>
                </a:solidFill>
              </a:rPr>
              <a:t> Alcool ?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B603DA-5784-5647-AC15-593EAD4BC0CB}"/>
              </a:ext>
            </a:extLst>
          </p:cNvPr>
          <p:cNvSpPr/>
          <p:nvPr/>
        </p:nvSpPr>
        <p:spPr>
          <a:xfrm>
            <a:off x="337064" y="5617687"/>
            <a:ext cx="8171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err="1">
                <a:latin typeface="Caecilia"/>
              </a:rPr>
              <a:t>Mikuriya</a:t>
            </a:r>
            <a:r>
              <a:rPr lang="de-CH" sz="1000" dirty="0">
                <a:latin typeface="Caecilia"/>
              </a:rPr>
              <a:t> &amp; Mandel, 2001; </a:t>
            </a:r>
            <a:r>
              <a:rPr lang="de-CH" sz="1000" dirty="0" err="1">
                <a:latin typeface="Caecilia"/>
              </a:rPr>
              <a:t>Mikuriya</a:t>
            </a:r>
            <a:r>
              <a:rPr lang="de-CH" sz="1000" dirty="0">
                <a:latin typeface="Caecilia"/>
              </a:rPr>
              <a:t>, 2004; Peters &amp; Hughes, 2010; Metrik et al., 2011; </a:t>
            </a:r>
            <a:r>
              <a:rPr lang="de-CH" sz="1000" dirty="0" err="1">
                <a:latin typeface="Caecilia"/>
              </a:rPr>
              <a:t>Subbaraman</a:t>
            </a:r>
            <a:r>
              <a:rPr lang="de-CH" sz="1000" dirty="0">
                <a:latin typeface="Caecilia"/>
              </a:rPr>
              <a:t>, 2014</a:t>
            </a:r>
            <a:endParaRPr lang="de-CH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BD5109-7B63-B74D-BDC0-19366967C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29469"/>
            <a:ext cx="3967992" cy="3975100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76692CF-080F-6E4D-9B99-BA7AB6BC96F3}"/>
              </a:ext>
            </a:extLst>
          </p:cNvPr>
          <p:cNvSpPr txBox="1">
            <a:spLocks/>
          </p:cNvSpPr>
          <p:nvPr/>
        </p:nvSpPr>
        <p:spPr>
          <a:xfrm>
            <a:off x="2787651" y="1580161"/>
            <a:ext cx="5721293" cy="3473715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2" indent="0">
              <a:lnSpc>
                <a:spcPct val="150000"/>
              </a:lnSpc>
              <a:buClr>
                <a:srgbClr val="FF6AD8"/>
              </a:buClr>
            </a:pPr>
            <a:r>
              <a:rPr lang="de-CH" sz="1100" dirty="0"/>
              <a:t>Beobachtungsstudien bei Patienten mit Alkoholkonsumstörung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100" dirty="0"/>
              <a:t>Patienten welche Alkohol mit Cannabis ersetzten:</a:t>
            </a:r>
          </a:p>
          <a:p>
            <a:pPr marL="584200" lvl="2" indent="-2667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100" dirty="0"/>
              <a:t>Cannabis →↓ Craving Alkohol</a:t>
            </a:r>
          </a:p>
          <a:p>
            <a:pPr marL="584200" lvl="2" indent="-2667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100" dirty="0"/>
              <a:t>Cannabis → Besserung von Depression/Angst in ähnlicher Weise wie Alkohol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100" dirty="0"/>
              <a:t>Ca. 10% der Patienten berichteten von einem Jahr oder mehr Alkoholabstinenz und führten ihren Erfolg auf Cannabis zurück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100" dirty="0"/>
              <a:t>21 % berichteten, dass sie nach Unterbrechung des Cannabiskonsums wieder zu unsicherem Alkoholkonsum zurückkehrten</a:t>
            </a:r>
          </a:p>
          <a:p>
            <a:pPr lvl="2" indent="0">
              <a:lnSpc>
                <a:spcPct val="150000"/>
              </a:lnSpc>
              <a:buClr>
                <a:srgbClr val="FF6AD8"/>
              </a:buClr>
            </a:pPr>
            <a:r>
              <a:rPr lang="de-CH" sz="1100" dirty="0"/>
              <a:t>Prospektive Studie</a:t>
            </a:r>
          </a:p>
          <a:p>
            <a:pPr marL="171450" lvl="2" indent="-1714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de-CH" sz="1100" dirty="0"/>
              <a:t>Starken Alkohol-Konsumenten mit Cannabis-Gebrauch reduzieren ihren Alkohol-Konsum einfacher als Cannabis-Abstinente</a:t>
            </a:r>
          </a:p>
          <a:p>
            <a:pPr marL="342900" lvl="2" indent="-34290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130083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F842A53-8858-B440-ABC2-6F19788FF1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64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5980"/>
            <a:ext cx="5189605" cy="345757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828CA3A-B619-ED4F-BBE9-272181CE091E}"/>
              </a:ext>
            </a:extLst>
          </p:cNvPr>
          <p:cNvSpPr txBox="1"/>
          <p:nvPr/>
        </p:nvSpPr>
        <p:spPr>
          <a:xfrm>
            <a:off x="2651353" y="299384"/>
            <a:ext cx="402930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Schlussfolgerungen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07358E00-9FAA-9E4A-B67A-BD2BEAB16407}"/>
              </a:ext>
            </a:extLst>
          </p:cNvPr>
          <p:cNvSpPr txBox="1">
            <a:spLocks/>
          </p:cNvSpPr>
          <p:nvPr/>
        </p:nvSpPr>
        <p:spPr>
          <a:xfrm>
            <a:off x="2787651" y="1799240"/>
            <a:ext cx="5721293" cy="3086796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>
            <a:lvl1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1pPr>
            <a:lvl2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marL="342900" lvl="2" indent="-342900" eaLnBrk="1" hangingPunct="1">
              <a:lnSpc>
                <a:spcPct val="150000"/>
              </a:lnSpc>
              <a:spcBef>
                <a:spcPts val="600"/>
              </a:spcBef>
              <a:buClr>
                <a:srgbClr val="FF6AD8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</a:defRPr>
            </a:lvl3pPr>
            <a:lvl4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pPr lvl="2"/>
            <a:r>
              <a:rPr lang="de-CH" sz="1600" dirty="0"/>
              <a:t>Medizinisches Cannabis vielversprechend als </a:t>
            </a:r>
            <a:r>
              <a:rPr lang="de-CH" sz="1600" dirty="0" err="1"/>
              <a:t>Substitutiontherapie</a:t>
            </a:r>
            <a:r>
              <a:rPr lang="de-CH" sz="1600" dirty="0"/>
              <a:t> bei Cannabisgebrauchsstörung </a:t>
            </a:r>
          </a:p>
          <a:p>
            <a:pPr lvl="2"/>
            <a:r>
              <a:rPr lang="de-CH" sz="1600" dirty="0"/>
              <a:t>Legal geregelter Markt kann Schwarzmarkt potentiell </a:t>
            </a:r>
            <a:r>
              <a:rPr lang="de-CH" sz="1600" dirty="0" err="1"/>
              <a:t>konkurrenzieren</a:t>
            </a:r>
            <a:r>
              <a:rPr lang="de-CH" sz="1600" dirty="0"/>
              <a:t> (Public </a:t>
            </a:r>
            <a:r>
              <a:rPr lang="de-CH" sz="1600" dirty="0" err="1"/>
              <a:t>Health</a:t>
            </a:r>
            <a:r>
              <a:rPr lang="de-CH" sz="1600" dirty="0"/>
              <a:t> Intervention) </a:t>
            </a:r>
          </a:p>
          <a:p>
            <a:pPr lvl="2"/>
            <a:r>
              <a:rPr lang="de-CH" sz="1600" dirty="0"/>
              <a:t>Cannabis von Konsumenten eigenständig als Substitut von Alkohol oder Opioiden verwendet</a:t>
            </a:r>
            <a:endParaRPr lang="de-CH" sz="2400" dirty="0"/>
          </a:p>
          <a:p>
            <a:pPr marL="717550" lvl="4" indent="-147638">
              <a:buClr>
                <a:srgbClr val="FF6FCF"/>
              </a:buClr>
              <a:buFont typeface="Arial" panose="020B0604020202020204" pitchFamily="34" charset="0"/>
              <a:buChar char="•"/>
            </a:pPr>
            <a:r>
              <a:rPr lang="de-CH" sz="1600" dirty="0"/>
              <a:t>Notwendigkeit klinischer Studien mit medizinischem Cannabis</a:t>
            </a:r>
          </a:p>
        </p:txBody>
      </p:sp>
    </p:spTree>
    <p:extLst>
      <p:ext uri="{BB962C8B-B14F-4D97-AF65-F5344CB8AC3E}">
        <p14:creationId xmlns:p14="http://schemas.microsoft.com/office/powerpoint/2010/main" val="3336380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655315" y="415660"/>
            <a:ext cx="4665366" cy="720001"/>
            <a:chOff x="639762" y="493153"/>
            <a:chExt cx="4665366" cy="720000"/>
          </a:xfrm>
        </p:grpSpPr>
        <p:sp>
          <p:nvSpPr>
            <p:cNvPr id="8" name="Rechteck 7"/>
            <p:cNvSpPr/>
            <p:nvPr/>
          </p:nvSpPr>
          <p:spPr>
            <a:xfrm>
              <a:off x="1568208" y="591544"/>
              <a:ext cx="3736920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47484" y="1264957"/>
            <a:ext cx="7049264" cy="720000"/>
            <a:chOff x="631931" y="1342450"/>
            <a:chExt cx="7049264" cy="720000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653656" y="2116731"/>
            <a:ext cx="7028663" cy="720000"/>
            <a:chOff x="638101" y="2194223"/>
            <a:chExt cx="7028663" cy="7200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64773" y="2963551"/>
            <a:ext cx="7320600" cy="720000"/>
            <a:chOff x="649220" y="3041044"/>
            <a:chExt cx="7320600" cy="720000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628509" y="3812848"/>
            <a:ext cx="8121721" cy="720000"/>
            <a:chOff x="612954" y="3890341"/>
            <a:chExt cx="8121721" cy="720000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618383" y="4662145"/>
            <a:ext cx="5537378" cy="759395"/>
            <a:chOff x="602830" y="4739638"/>
            <a:chExt cx="5537378" cy="759395"/>
          </a:xfrm>
        </p:grpSpPr>
        <p:sp>
          <p:nvSpPr>
            <p:cNvPr id="23" name="Rechteck 22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4" name="Bild 2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5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ung 27"/>
          <p:cNvGrpSpPr/>
          <p:nvPr/>
        </p:nvGrpSpPr>
        <p:grpSpPr>
          <a:xfrm>
            <a:off x="700135" y="850616"/>
            <a:ext cx="2259591" cy="4008678"/>
            <a:chOff x="700133" y="850616"/>
            <a:chExt cx="2259591" cy="4008677"/>
          </a:xfrm>
        </p:grpSpPr>
        <p:sp>
          <p:nvSpPr>
            <p:cNvPr id="2" name="Textfeld 1"/>
            <p:cNvSpPr txBox="1"/>
            <p:nvPr/>
          </p:nvSpPr>
          <p:spPr>
            <a:xfrm>
              <a:off x="803439" y="850616"/>
              <a:ext cx="214397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b="1" i="0" u="none" strike="noStrike" cap="none" spc="0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Substitution 1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700133" y="2022226"/>
              <a:ext cx="2259591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Ersatz fehlender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körpereigener </a:t>
              </a:r>
              <a:r>
                <a:rPr lang="de-CH" sz="1400">
                  <a:solidFill>
                    <a:srgbClr val="000000"/>
                  </a:solidFill>
                </a:rPr>
                <a:t>Substanz A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mit von aussen zugeführter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>
                  <a:solidFill>
                    <a:srgbClr val="000000"/>
                  </a:solidFill>
                </a:rPr>
                <a:t>Substanz A</a:t>
              </a:r>
              <a:endParaRPr kumimoji="0" lang="de-CH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49150" y="4120631"/>
              <a:ext cx="183886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de-CH" dirty="0"/>
                <a:t>Bsp. </a:t>
              </a:r>
            </a:p>
            <a:p>
              <a:r>
                <a:rPr lang="de-CH" dirty="0"/>
                <a:t>Insulin, </a:t>
              </a:r>
            </a:p>
            <a:p>
              <a:r>
                <a:rPr lang="de-CH" dirty="0"/>
                <a:t>Schilddrüsenhormone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273290" y="3198168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CH" b="1" spc="50" dirty="0">
                  <a:ln w="11430"/>
                  <a:solidFill>
                    <a:schemeClr val="accent1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157024" y="3210306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CH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A</a:t>
              </a:r>
            </a:p>
          </p:txBody>
        </p:sp>
        <p:cxnSp>
          <p:nvCxnSpPr>
            <p:cNvPr id="14" name="Gerade Verbindung mit Pfeil 13"/>
            <p:cNvCxnSpPr>
              <a:stCxn id="12" idx="3"/>
              <a:endCxn id="11" idx="1"/>
            </p:cNvCxnSpPr>
            <p:nvPr/>
          </p:nvCxnSpPr>
          <p:spPr>
            <a:xfrm flipV="1">
              <a:off x="1563956" y="3429001"/>
              <a:ext cx="709334" cy="12138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stealth"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9" name="Gruppierung 28"/>
          <p:cNvGrpSpPr/>
          <p:nvPr/>
        </p:nvGrpSpPr>
        <p:grpSpPr>
          <a:xfrm>
            <a:off x="3580596" y="850616"/>
            <a:ext cx="2337412" cy="4008678"/>
            <a:chOff x="3580596" y="850616"/>
            <a:chExt cx="2337412" cy="4008677"/>
          </a:xfrm>
        </p:grpSpPr>
        <p:sp>
          <p:nvSpPr>
            <p:cNvPr id="3" name="Textfeld 2"/>
            <p:cNvSpPr txBox="1"/>
            <p:nvPr/>
          </p:nvSpPr>
          <p:spPr>
            <a:xfrm>
              <a:off x="3631816" y="850616"/>
              <a:ext cx="214397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b="1" i="0" u="none" strike="noStrike" cap="none" spc="0" normalizeH="0" baseline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Substitution 2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580596" y="2022226"/>
              <a:ext cx="2337412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Ersatz problematischer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dirty="0">
                  <a:solidFill>
                    <a:srgbClr val="000000"/>
                  </a:solidFill>
                </a:rPr>
                <a:t>Substanz A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mit</a:t>
              </a:r>
              <a:r>
                <a:rPr kumimoji="0" lang="de-CH" sz="14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weniger problematischer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baseline="0" dirty="0">
                  <a:solidFill>
                    <a:srgbClr val="000000"/>
                  </a:solidFill>
                </a:rPr>
                <a:t>Substanz B</a:t>
              </a:r>
              <a:endParaRPr kumimoji="0" lang="de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57148" y="4120631"/>
              <a:ext cx="117033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de-CH" dirty="0"/>
                <a:t>Bsp. </a:t>
              </a:r>
            </a:p>
            <a:p>
              <a:r>
                <a:rPr lang="de-CH" dirty="0"/>
                <a:t>Methadon,</a:t>
              </a:r>
            </a:p>
            <a:p>
              <a:r>
                <a:rPr lang="de-CH" dirty="0" err="1"/>
                <a:t>Buprenorphin</a:t>
              </a:r>
              <a:endParaRPr lang="de-CH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5121163" y="3198168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CH" b="1" spc="50" dirty="0">
                  <a:ln w="11430"/>
                  <a:solidFill>
                    <a:srgbClr val="008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4102314" y="3198168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CH" b="1" spc="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</a:p>
          </p:txBody>
        </p:sp>
        <p:cxnSp>
          <p:nvCxnSpPr>
            <p:cNvPr id="19" name="Gerade Verbindung 18"/>
            <p:cNvCxnSpPr>
              <a:stCxn id="16" idx="3"/>
              <a:endCxn id="15" idx="1"/>
            </p:cNvCxnSpPr>
            <p:nvPr/>
          </p:nvCxnSpPr>
          <p:spPr>
            <a:xfrm>
              <a:off x="4509246" y="3429001"/>
              <a:ext cx="611917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0" name="Gruppierung 29"/>
          <p:cNvGrpSpPr/>
          <p:nvPr/>
        </p:nvGrpSpPr>
        <p:grpSpPr>
          <a:xfrm>
            <a:off x="6263935" y="850618"/>
            <a:ext cx="2439127" cy="4005583"/>
            <a:chOff x="6263933" y="850616"/>
            <a:chExt cx="2439127" cy="4005584"/>
          </a:xfrm>
        </p:grpSpPr>
        <p:sp>
          <p:nvSpPr>
            <p:cNvPr id="4" name="Textfeld 3"/>
            <p:cNvSpPr txBox="1"/>
            <p:nvPr/>
          </p:nvSpPr>
          <p:spPr>
            <a:xfrm>
              <a:off x="6460193" y="850616"/>
              <a:ext cx="214397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b="1" i="0" u="none" strike="noStrike" cap="none" spc="0" normalizeH="0" baseline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Substitution 3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263933" y="2022225"/>
              <a:ext cx="2439127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Ersatz </a:t>
              </a:r>
              <a:r>
                <a:rPr lang="de-CH" sz="1400" dirty="0">
                  <a:solidFill>
                    <a:srgbClr val="000000"/>
                  </a:solidFill>
                </a:rPr>
                <a:t>Substanz A schlechter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dirty="0">
                  <a:solidFill>
                    <a:srgbClr val="000000"/>
                  </a:solidFill>
                </a:rPr>
                <a:t>Qualität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mit</a:t>
              </a:r>
              <a:r>
                <a:rPr kumimoji="0" lang="de-CH" sz="14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Substanz A guter </a:t>
              </a:r>
              <a:r>
                <a:rPr lang="de-CH" sz="1400" dirty="0">
                  <a:solidFill>
                    <a:srgbClr val="000000"/>
                  </a:solidFill>
                </a:rPr>
                <a:t>Qualität</a:t>
              </a:r>
              <a:endParaRPr kumimoji="0" lang="de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783753" y="4117538"/>
              <a:ext cx="137950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de-CH" dirty="0"/>
                <a:t>Bsp. </a:t>
              </a:r>
            </a:p>
            <a:p>
              <a:r>
                <a:rPr lang="de-CH" dirty="0" err="1"/>
                <a:t>Diacetylmorphin</a:t>
              </a:r>
              <a:endParaRPr lang="de-CH" dirty="0"/>
            </a:p>
            <a:p>
              <a:r>
                <a:rPr lang="de-CH" dirty="0"/>
                <a:t>HeGeBe</a:t>
              </a:r>
            </a:p>
          </p:txBody>
        </p:sp>
        <p:grpSp>
          <p:nvGrpSpPr>
            <p:cNvPr id="24" name="Gruppierung 23"/>
            <p:cNvGrpSpPr/>
            <p:nvPr/>
          </p:nvGrpSpPr>
          <p:grpSpPr>
            <a:xfrm>
              <a:off x="6460193" y="3116450"/>
              <a:ext cx="634135" cy="676398"/>
              <a:chOff x="6460193" y="3116450"/>
              <a:chExt cx="634135" cy="67639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460193" y="3116450"/>
                <a:ext cx="634135" cy="676398"/>
              </a:xfrm>
              <a:prstGeom prst="ellipse">
                <a:avLst/>
              </a:prstGeom>
              <a:solidFill>
                <a:srgbClr val="C18F31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6580287" y="3210306"/>
                <a:ext cx="406932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fr-CH" b="1" spc="50" dirty="0">
                    <a:ln w="1143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</a:t>
                </a:r>
              </a:p>
            </p:txBody>
          </p:sp>
        </p:grpSp>
        <p:grpSp>
          <p:nvGrpSpPr>
            <p:cNvPr id="25" name="Gruppierung 24"/>
            <p:cNvGrpSpPr/>
            <p:nvPr/>
          </p:nvGrpSpPr>
          <p:grpSpPr>
            <a:xfrm>
              <a:off x="7839698" y="3117049"/>
              <a:ext cx="634135" cy="676398"/>
              <a:chOff x="7839698" y="3117049"/>
              <a:chExt cx="634135" cy="67639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839698" y="3117049"/>
                <a:ext cx="634135" cy="676398"/>
              </a:xfrm>
              <a:prstGeom prst="ellipse">
                <a:avLst/>
              </a:prstGeom>
              <a:solidFill>
                <a:srgbClr val="8DC64C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7959792" y="3210905"/>
                <a:ext cx="406932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fr-CH" b="1" spc="50" dirty="0">
                    <a:ln w="1143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</a:t>
                </a:r>
              </a:p>
            </p:txBody>
          </p:sp>
        </p:grpSp>
        <p:cxnSp>
          <p:nvCxnSpPr>
            <p:cNvPr id="27" name="Gerade Verbindung mit Pfeil 26"/>
            <p:cNvCxnSpPr>
              <a:stCxn id="21" idx="6"/>
              <a:endCxn id="22" idx="2"/>
            </p:cNvCxnSpPr>
            <p:nvPr/>
          </p:nvCxnSpPr>
          <p:spPr>
            <a:xfrm>
              <a:off x="7094328" y="3454649"/>
              <a:ext cx="745370" cy="599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46096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2459" y="643288"/>
            <a:ext cx="351173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4000" b="1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 2</a:t>
            </a:r>
          </a:p>
        </p:txBody>
      </p:sp>
      <p:sp>
        <p:nvSpPr>
          <p:cNvPr id="3" name="Rechteck 2"/>
          <p:cNvSpPr/>
          <p:nvPr/>
        </p:nvSpPr>
        <p:spPr>
          <a:xfrm>
            <a:off x="596102" y="1581617"/>
            <a:ext cx="803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CH" sz="1800" dirty="0">
                <a:solidFill>
                  <a:srgbClr val="000000"/>
                </a:solidFill>
              </a:rPr>
              <a:t>Problematische Substanz A ➛ weniger problematische Substanz B</a:t>
            </a:r>
            <a:endParaRPr lang="fr-FR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073395" y="2424707"/>
            <a:ext cx="5016756" cy="2841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tabLst/>
            </a:pP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Probleme</a:t>
            </a: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Substanz</a:t>
            </a: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A</a:t>
            </a: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2000" dirty="0" err="1">
                <a:solidFill>
                  <a:srgbClr val="000000"/>
                </a:solidFill>
              </a:rPr>
              <a:t>Pharmakologische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Eigenschaften</a:t>
            </a:r>
            <a:endParaRPr lang="fr-FR" sz="2000" dirty="0">
              <a:solidFill>
                <a:srgbClr val="000000"/>
              </a:solidFill>
            </a:endParaRPr>
          </a:p>
          <a:p>
            <a:pPr marL="557212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Symbol" charset="2"/>
              <a:buChar char="-"/>
              <a:tabLst/>
            </a:pP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Pharmakodynamische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  <a:p>
            <a:pPr marL="557212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Symbol" charset="2"/>
              <a:buChar char="-"/>
              <a:tabLst/>
            </a:pPr>
            <a:r>
              <a:rPr lang="fr-FR" sz="2000" dirty="0" err="1">
                <a:solidFill>
                  <a:srgbClr val="000000"/>
                </a:solidFill>
              </a:rPr>
              <a:t>Pharmakokinetische</a:t>
            </a:r>
            <a:endParaRPr lang="fr-FR" sz="2000" dirty="0">
              <a:solidFill>
                <a:srgbClr val="000000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Umfeld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(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Kriminalität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, 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Infektionsrisiko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318720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2459" y="643288"/>
            <a:ext cx="351173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4000" b="1" i="0" u="none" strike="noStrike" cap="none" spc="0" normalizeH="0" baseline="0" dirty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 3</a:t>
            </a:r>
          </a:p>
        </p:txBody>
      </p:sp>
      <p:sp>
        <p:nvSpPr>
          <p:cNvPr id="3" name="Rechteck 2"/>
          <p:cNvSpPr/>
          <p:nvPr/>
        </p:nvSpPr>
        <p:spPr>
          <a:xfrm>
            <a:off x="596102" y="1581617"/>
            <a:ext cx="803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CH" sz="1800" dirty="0">
                <a:solidFill>
                  <a:srgbClr val="000000"/>
                </a:solidFill>
              </a:rPr>
              <a:t>Substanz A schlechter Qualität ➛ Substanz A guter Qualität</a:t>
            </a:r>
            <a:endParaRPr lang="fr-FR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215941" y="2361486"/>
            <a:ext cx="5023168" cy="3016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tabLst/>
            </a:pP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Probleme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</a:p>
          <a:p>
            <a:pPr marL="342900" marR="0" indent="-34290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Schlechte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Qualität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2000" dirty="0" err="1">
                <a:solidFill>
                  <a:srgbClr val="000000"/>
                </a:solidFill>
              </a:rPr>
              <a:t>Zusatzstoffe</a:t>
            </a:r>
            <a:endParaRPr lang="fr-FR" sz="2000" dirty="0">
              <a:solidFill>
                <a:srgbClr val="000000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2000" dirty="0" err="1">
                <a:solidFill>
                  <a:srgbClr val="000000"/>
                </a:solidFill>
              </a:rPr>
              <a:t>Hygiene</a:t>
            </a:r>
            <a:endParaRPr lang="fr-FR" sz="2000" dirty="0">
              <a:solidFill>
                <a:srgbClr val="000000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Umfeld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(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Kriminalität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, </a:t>
            </a:r>
            <a:r>
              <a:rPr kumimoji="0" lang="fr-FR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Infektionsrisiko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62188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6C02AB5-4442-1946-BFB1-8B2FAB3DBA44}"/>
              </a:ext>
            </a:extLst>
          </p:cNvPr>
          <p:cNvGrpSpPr/>
          <p:nvPr/>
        </p:nvGrpSpPr>
        <p:grpSpPr>
          <a:xfrm>
            <a:off x="1672103" y="2812419"/>
            <a:ext cx="2038349" cy="2524166"/>
            <a:chOff x="1680729" y="2493242"/>
            <a:chExt cx="2038349" cy="2524166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21DCD5D0-FBD4-0847-9B35-BF4198CFF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7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0729" y="2493242"/>
              <a:ext cx="2038349" cy="2038349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E198ADD0-3656-9D45-B935-D5A15ED1A41C}"/>
                </a:ext>
              </a:extLst>
            </p:cNvPr>
            <p:cNvSpPr txBox="1"/>
            <p:nvPr/>
          </p:nvSpPr>
          <p:spPr>
            <a:xfrm>
              <a:off x="1974064" y="4648078"/>
              <a:ext cx="145167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Public </a:t>
              </a:r>
              <a:r>
                <a:rPr kumimoji="0" lang="de-DE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Health</a:t>
              </a: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A0159E9-E798-0B44-A0BE-BDE6CF5F9F3D}"/>
              </a:ext>
            </a:extLst>
          </p:cNvPr>
          <p:cNvGrpSpPr/>
          <p:nvPr/>
        </p:nvGrpSpPr>
        <p:grpSpPr>
          <a:xfrm>
            <a:off x="5576200" y="2812418"/>
            <a:ext cx="2038349" cy="2527754"/>
            <a:chOff x="5584826" y="2493241"/>
            <a:chExt cx="2038349" cy="252775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637DA67-BF74-CA4A-94B5-167011868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4826" y="2493241"/>
              <a:ext cx="2038349" cy="2038349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6A72717-A7B8-DB4C-873B-9064AF0F7719}"/>
                </a:ext>
              </a:extLst>
            </p:cNvPr>
            <p:cNvSpPr txBox="1"/>
            <p:nvPr/>
          </p:nvSpPr>
          <p:spPr>
            <a:xfrm>
              <a:off x="6282119" y="4651665"/>
              <a:ext cx="64376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Klinik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0D1E7D85-796D-3A43-BD82-4CDD6A1F4187}"/>
              </a:ext>
            </a:extLst>
          </p:cNvPr>
          <p:cNvSpPr txBox="1"/>
          <p:nvPr/>
        </p:nvSpPr>
        <p:spPr>
          <a:xfrm>
            <a:off x="3233065" y="523125"/>
            <a:ext cx="2692402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 </a:t>
            </a:r>
            <a:r>
              <a:rPr kumimoji="0" lang="de-DE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Reduction</a:t>
            </a:r>
            <a:endParaRPr kumimoji="0" lang="de-DE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75C45D-3E5E-424D-895E-8975D0DCA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33065" y="1377396"/>
            <a:ext cx="1661132" cy="16611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FD7190-8280-4448-A4CA-BB4C01B21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464669" y="1377396"/>
            <a:ext cx="1661132" cy="16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7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6B1570-595B-604A-8DEC-653A3043AE54}"/>
              </a:ext>
            </a:extLst>
          </p:cNvPr>
          <p:cNvSpPr/>
          <p:nvPr/>
        </p:nvSpPr>
        <p:spPr>
          <a:xfrm>
            <a:off x="3513626" y="248174"/>
            <a:ext cx="21868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Harm</a:t>
            </a:r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Reduction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115CF42-6AEE-EF4E-AAF6-3AFE93FAC23F}"/>
              </a:ext>
            </a:extLst>
          </p:cNvPr>
          <p:cNvGrpSpPr/>
          <p:nvPr/>
        </p:nvGrpSpPr>
        <p:grpSpPr>
          <a:xfrm>
            <a:off x="587860" y="2491375"/>
            <a:ext cx="2214064" cy="2936677"/>
            <a:chOff x="587860" y="2491375"/>
            <a:chExt cx="2214064" cy="293667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277932C-999D-034B-8952-D539058E5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8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860" y="2491375"/>
              <a:ext cx="2214064" cy="2214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41C070B-201C-1148-BF80-5C50EE6C7A0C}"/>
                </a:ext>
              </a:extLst>
            </p:cNvPr>
            <p:cNvSpPr txBox="1"/>
            <p:nvPr/>
          </p:nvSpPr>
          <p:spPr>
            <a:xfrm>
              <a:off x="1142177" y="4781723"/>
              <a:ext cx="110542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800" dirty="0">
                  <a:solidFill>
                    <a:srgbClr val="000000"/>
                  </a:solidFill>
                </a:rPr>
                <a:t>Riskantes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Verhalten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73801D0-D890-AA4D-9EAA-3E7DDCD0AE48}"/>
              </a:ext>
            </a:extLst>
          </p:cNvPr>
          <p:cNvGrpSpPr/>
          <p:nvPr/>
        </p:nvGrpSpPr>
        <p:grpSpPr>
          <a:xfrm>
            <a:off x="3491419" y="2491375"/>
            <a:ext cx="2209024" cy="2936678"/>
            <a:chOff x="3491419" y="2491375"/>
            <a:chExt cx="2209024" cy="293667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18D8355-5F1E-5340-A9AF-935232744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1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1419" y="2491375"/>
              <a:ext cx="2209024" cy="220902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152B5B9-0974-1541-BC50-E723A1AC6639}"/>
                </a:ext>
              </a:extLst>
            </p:cNvPr>
            <p:cNvSpPr txBox="1"/>
            <p:nvPr/>
          </p:nvSpPr>
          <p:spPr>
            <a:xfrm>
              <a:off x="4054319" y="4781724"/>
              <a:ext cx="110542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Riskantes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Produkt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982717D-6601-284D-9B3C-7871988A2E4B}"/>
              </a:ext>
            </a:extLst>
          </p:cNvPr>
          <p:cNvGrpSpPr/>
          <p:nvPr/>
        </p:nvGrpSpPr>
        <p:grpSpPr>
          <a:xfrm>
            <a:off x="6389938" y="2491375"/>
            <a:ext cx="2209024" cy="2936679"/>
            <a:chOff x="6389938" y="2491375"/>
            <a:chExt cx="2209024" cy="293667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D5CEB7B-64EC-2041-8DC2-99C64F052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9938" y="2491375"/>
              <a:ext cx="2209024" cy="220902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0D39F49-BBFD-3640-800F-9D29B9EB073B}"/>
                </a:ext>
              </a:extLst>
            </p:cNvPr>
            <p:cNvSpPr txBox="1"/>
            <p:nvPr/>
          </p:nvSpPr>
          <p:spPr>
            <a:xfrm>
              <a:off x="7050740" y="4781725"/>
              <a:ext cx="110542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Riskantes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800" dirty="0">
                  <a:solidFill>
                    <a:srgbClr val="000000"/>
                  </a:solidFill>
                </a:rPr>
                <a:t>Umfeld</a:t>
              </a: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C6373FAD-A79D-C44C-90B2-2BE0F87368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2362">
            <a:off x="5772954" y="1103383"/>
            <a:ext cx="2173915" cy="12627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CFF872D-39BE-9644-BAF0-8793006E94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638" flipH="1">
            <a:off x="1267199" y="1103385"/>
            <a:ext cx="2173915" cy="12627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D09D081-CBF1-A044-BB30-8D5D074F43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11743">
            <a:off x="4091234" y="1402368"/>
            <a:ext cx="1273901" cy="9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40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B6FFCC7-B80C-5441-989B-F7CCB3F8EE85}"/>
              </a:ext>
            </a:extLst>
          </p:cNvPr>
          <p:cNvSpPr txBox="1"/>
          <p:nvPr/>
        </p:nvSpPr>
        <p:spPr>
          <a:xfrm>
            <a:off x="2345011" y="290519"/>
            <a:ext cx="4172936" cy="684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de-CH" sz="4000" b="1" dirty="0">
                <a:solidFill>
                  <a:srgbClr val="7F7F7F"/>
                </a:solidFill>
              </a:rPr>
              <a:t>Verhaltensebene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713FF9-FD4F-6B44-BD9E-CF4478074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4705"/>
            <a:ext cx="3556932" cy="35569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D8CAC34-70FF-8C45-976B-840F5A8FD2CE}"/>
              </a:ext>
            </a:extLst>
          </p:cNvPr>
          <p:cNvSpPr/>
          <p:nvPr/>
        </p:nvSpPr>
        <p:spPr>
          <a:xfrm>
            <a:off x="3313651" y="1717344"/>
            <a:ext cx="5377343" cy="32316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Abstinenz das effektivste Mittel, um Cannabis-assoziierte Risiken zu vermeiden!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↑ Einstiegsalter 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↓ Konsumfrequenz und Menge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↑ «Situationsangepasster» Konsum</a:t>
            </a:r>
          </a:p>
          <a:p>
            <a:pPr marL="257168" indent="-257168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600" dirty="0"/>
              <a:t>Konsummethoden</a:t>
            </a:r>
          </a:p>
          <a:p>
            <a:pPr marL="450850" lvl="1" indent="-184150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100" dirty="0"/>
              <a:t>↓ verbranntem Cannabis</a:t>
            </a:r>
          </a:p>
          <a:p>
            <a:pPr marL="450850" lvl="1" indent="-184150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100" dirty="0"/>
              <a:t>↓ Kombination Tabak</a:t>
            </a:r>
          </a:p>
          <a:p>
            <a:pPr marL="450850" lvl="1" indent="-184150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100" dirty="0"/>
              <a:t>↓ tiefes Inhalieren</a:t>
            </a:r>
          </a:p>
          <a:p>
            <a:pPr marL="450850" lvl="1" indent="-184150"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1100" dirty="0"/>
              <a:t>↓ </a:t>
            </a:r>
            <a:r>
              <a:rPr lang="de-CH" sz="1100" dirty="0" err="1"/>
              <a:t>Dabbing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389090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theme/theme1.xml><?xml version="1.0" encoding="utf-8"?>
<a:theme xmlns:a="http://schemas.openxmlformats.org/drawingml/2006/main" name="HUG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HUG.potx</Template>
  <TotalTime>0</TotalTime>
  <Words>1388</Words>
  <Application>Microsoft Macintosh PowerPoint</Application>
  <PresentationFormat>On-screen Show (4:3)</PresentationFormat>
  <Paragraphs>256</Paragraphs>
  <Slides>37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Caecilia</vt:lpstr>
      <vt:lpstr>Cambria Math</vt:lpstr>
      <vt:lpstr>Helvetica Neue</vt:lpstr>
      <vt:lpstr>Symbol</vt:lpstr>
      <vt:lpstr>Wingdings</vt:lpstr>
      <vt:lpstr>HUG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Fabio Zullino</cp:lastModifiedBy>
  <cp:revision>1708</cp:revision>
  <dcterms:modified xsi:type="dcterms:W3CDTF">2025-07-06T22:05:55Z</dcterms:modified>
  <cp:category/>
</cp:coreProperties>
</file>