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264" r:id="rId2"/>
    <p:sldId id="2440" r:id="rId3"/>
    <p:sldId id="2441" r:id="rId4"/>
    <p:sldId id="2442" r:id="rId5"/>
    <p:sldId id="2443" r:id="rId6"/>
    <p:sldId id="2444" r:id="rId7"/>
    <p:sldId id="2335" r:id="rId8"/>
    <p:sldId id="2372" r:id="rId9"/>
    <p:sldId id="258" r:id="rId10"/>
    <p:sldId id="2361" r:id="rId11"/>
    <p:sldId id="2339" r:id="rId12"/>
    <p:sldId id="2362" r:id="rId13"/>
    <p:sldId id="2363" r:id="rId14"/>
    <p:sldId id="2365" r:id="rId15"/>
    <p:sldId id="2366" r:id="rId16"/>
    <p:sldId id="2348" r:id="rId17"/>
    <p:sldId id="2349" r:id="rId18"/>
    <p:sldId id="2360" r:id="rId19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CAF8F19E-0973-E144-97C0-59C602B60FE0}">
          <p14:sldIdLst>
            <p14:sldId id="2264"/>
            <p14:sldId id="2440"/>
            <p14:sldId id="2441"/>
            <p14:sldId id="2442"/>
            <p14:sldId id="2443"/>
            <p14:sldId id="2444"/>
            <p14:sldId id="2335"/>
            <p14:sldId id="2372"/>
            <p14:sldId id="258"/>
            <p14:sldId id="2361"/>
            <p14:sldId id="2339"/>
            <p14:sldId id="2362"/>
            <p14:sldId id="2363"/>
            <p14:sldId id="2365"/>
            <p14:sldId id="2366"/>
            <p14:sldId id="2348"/>
            <p14:sldId id="2349"/>
            <p14:sldId id="2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100"/>
    <a:srgbClr val="F3AD04"/>
    <a:srgbClr val="FAE62B"/>
    <a:srgbClr val="9FD0AB"/>
    <a:srgbClr val="02A089"/>
    <a:srgbClr val="FF2400"/>
    <a:srgbClr val="0A5208"/>
    <a:srgbClr val="CEFFA5"/>
    <a:srgbClr val="FF6AD8"/>
    <a:srgbClr val="FF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5" autoAdjust="0"/>
    <p:restoredTop sz="95694" autoAdjust="0"/>
  </p:normalViewPr>
  <p:slideViewPr>
    <p:cSldViewPr snapToGrid="0" snapToObjects="1">
      <p:cViewPr varScale="1">
        <p:scale>
          <a:sx n="105" d="100"/>
          <a:sy n="105" d="100"/>
        </p:scale>
        <p:origin x="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 userDrawn="1"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9FD0AB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39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H" dirty="0" err="1"/>
              <a:t>Mastertextformat</a:t>
            </a:r>
            <a:r>
              <a:rPr lang="fr-CH" dirty="0"/>
              <a:t> </a:t>
            </a:r>
            <a:r>
              <a:rPr lang="fr-CH" dirty="0" err="1"/>
              <a:t>bearbeiten</a:t>
            </a:r>
            <a:endParaRPr lang="fr-CH" dirty="0"/>
          </a:p>
          <a:p>
            <a:pPr lvl="1"/>
            <a:r>
              <a:rPr lang="fr-CH" dirty="0" err="1"/>
              <a:t>Zweite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2"/>
            <a:r>
              <a:rPr lang="fr-CH" dirty="0" err="1"/>
              <a:t>Dritte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3"/>
            <a:r>
              <a:rPr lang="fr-CH" dirty="0" err="1"/>
              <a:t>Vierte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4"/>
            <a:r>
              <a:rPr lang="fr-CH" dirty="0" err="1"/>
              <a:t>Fünfte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9328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85775" y="5871011"/>
            <a:ext cx="8199977" cy="0"/>
          </a:xfrm>
          <a:prstGeom prst="line">
            <a:avLst/>
          </a:prstGeom>
          <a:noFill/>
          <a:ln w="31750" cap="flat" cmpd="thinThick">
            <a:solidFill>
              <a:srgbClr val="9FD0AB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5.jpeg"/><Relationship Id="rId7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tif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tiff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01561" y="390388"/>
            <a:ext cx="755279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CH" b="1" dirty="0" err="1">
                <a:solidFill>
                  <a:schemeClr val="bg1"/>
                </a:solidFill>
              </a:rPr>
              <a:t>Aktueller</a:t>
            </a:r>
            <a:r>
              <a:rPr lang="fr-CH" b="1" dirty="0">
                <a:solidFill>
                  <a:schemeClr val="bg1"/>
                </a:solidFill>
              </a:rPr>
              <a:t> Stand der „</a:t>
            </a:r>
            <a:r>
              <a:rPr lang="fr-CH" b="1" dirty="0" err="1">
                <a:solidFill>
                  <a:schemeClr val="bg1"/>
                </a:solidFill>
              </a:rPr>
              <a:t>Behandlungen</a:t>
            </a:r>
            <a:r>
              <a:rPr lang="fr-CH" b="1" dirty="0">
                <a:solidFill>
                  <a:schemeClr val="bg1"/>
                </a:solidFill>
              </a:rPr>
              <a:t>” von </a:t>
            </a:r>
            <a:r>
              <a:rPr lang="fr-CH" b="1" dirty="0" err="1">
                <a:solidFill>
                  <a:schemeClr val="bg1"/>
                </a:solidFill>
              </a:rPr>
              <a:t>Kokainabhängigkeit</a:t>
            </a:r>
            <a:r>
              <a:rPr lang="fr-CH" b="1" dirty="0">
                <a:solidFill>
                  <a:schemeClr val="bg1"/>
                </a:solidFill>
              </a:rPr>
              <a:t> </a:t>
            </a:r>
            <a:r>
              <a:rPr lang="fr-CH" b="1" dirty="0" err="1">
                <a:solidFill>
                  <a:schemeClr val="bg1"/>
                </a:solidFill>
              </a:rPr>
              <a:t>und</a:t>
            </a:r>
            <a:r>
              <a:rPr lang="fr-CH" b="1" dirty="0">
                <a:solidFill>
                  <a:schemeClr val="bg1"/>
                </a:solidFill>
              </a:rPr>
              <a:t> </a:t>
            </a:r>
            <a:r>
              <a:rPr lang="fr-CH" b="1" dirty="0" err="1">
                <a:solidFill>
                  <a:schemeClr val="bg1"/>
                </a:solidFill>
              </a:rPr>
              <a:t>andere</a:t>
            </a:r>
            <a:r>
              <a:rPr lang="fr-CH" b="1" dirty="0">
                <a:solidFill>
                  <a:schemeClr val="bg1"/>
                </a:solidFill>
              </a:rPr>
              <a:t> </a:t>
            </a:r>
            <a:r>
              <a:rPr lang="fr-CH" b="1" dirty="0" err="1">
                <a:solidFill>
                  <a:schemeClr val="bg1"/>
                </a:solidFill>
              </a:rPr>
              <a:t>Ansätze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00415" y="2247844"/>
            <a:ext cx="110382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Zullino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1416424" y="282089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A water pipe over a city&#10;&#10;AI-generated content may be incorrect.">
            <a:extLst>
              <a:ext uri="{FF2B5EF4-FFF2-40B4-BE49-F238E27FC236}">
                <a16:creationId xmlns:a16="http://schemas.microsoft.com/office/drawing/2014/main" id="{F693F06E-ECB7-3D88-D4F7-F2F18EC928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415" y="2820894"/>
            <a:ext cx="5907176" cy="24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C2CD787F-0DA3-3E46-56A9-3F0E2C9AB15B}"/>
              </a:ext>
            </a:extLst>
          </p:cNvPr>
          <p:cNvGrpSpPr/>
          <p:nvPr/>
        </p:nvGrpSpPr>
        <p:grpSpPr>
          <a:xfrm>
            <a:off x="104219" y="1994369"/>
            <a:ext cx="3767709" cy="1797494"/>
            <a:chOff x="104219" y="1994369"/>
            <a:chExt cx="3767709" cy="1797494"/>
          </a:xfrm>
        </p:grpSpPr>
        <p:pic>
          <p:nvPicPr>
            <p:cNvPr id="7" name="Picture 6" descr="A person smoking a pipe&#10;&#10;AI-generated content may be incorrect.">
              <a:extLst>
                <a:ext uri="{FF2B5EF4-FFF2-40B4-BE49-F238E27FC236}">
                  <a16:creationId xmlns:a16="http://schemas.microsoft.com/office/drawing/2014/main" id="{D4FA1405-F5AD-72ED-DD87-95B2E7D62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74434" y="1994369"/>
              <a:ext cx="1797494" cy="1797494"/>
            </a:xfrm>
            <a:prstGeom prst="ellipse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D9A073-430D-0604-3C23-5DEE45319BD4}"/>
                </a:ext>
              </a:extLst>
            </p:cNvPr>
            <p:cNvSpPr txBox="1"/>
            <p:nvPr/>
          </p:nvSpPr>
          <p:spPr>
            <a:xfrm>
              <a:off x="104219" y="2632250"/>
              <a:ext cx="1805715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r"/>
              <a:r>
                <a:rPr lang="en-GB" sz="1400" dirty="0" err="1"/>
                <a:t>besondere</a:t>
              </a:r>
              <a:r>
                <a:rPr lang="en-GB" sz="1400" dirty="0"/>
                <a:t> </a:t>
              </a:r>
              <a:r>
                <a:rPr lang="en-GB" sz="1400" dirty="0" err="1"/>
                <a:t>Konsumentenprofile</a:t>
              </a:r>
              <a:endParaRPr lang="en-CH" sz="14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D39FBE-F39B-C8E0-5123-0FC09CDD9601}"/>
              </a:ext>
            </a:extLst>
          </p:cNvPr>
          <p:cNvGrpSpPr/>
          <p:nvPr/>
        </p:nvGrpSpPr>
        <p:grpSpPr>
          <a:xfrm>
            <a:off x="363838" y="402899"/>
            <a:ext cx="3311274" cy="1403861"/>
            <a:chOff x="363838" y="402899"/>
            <a:chExt cx="3311274" cy="1403861"/>
          </a:xfrm>
        </p:grpSpPr>
        <p:pic>
          <p:nvPicPr>
            <p:cNvPr id="13" name="Picture 12" descr="A pile of rocks and a star&#10;&#10;AI-generated content may be incorrect.">
              <a:extLst>
                <a:ext uri="{FF2B5EF4-FFF2-40B4-BE49-F238E27FC236}">
                  <a16:creationId xmlns:a16="http://schemas.microsoft.com/office/drawing/2014/main" id="{908E5146-C4ED-E30E-FD44-356C6A8B1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1251" y="402899"/>
              <a:ext cx="1403861" cy="1403861"/>
            </a:xfrm>
            <a:prstGeom prst="ellipse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D35DDA-6F99-8571-E1D5-90BA08D14D6D}"/>
                </a:ext>
              </a:extLst>
            </p:cNvPr>
            <p:cNvSpPr txBox="1"/>
            <p:nvPr/>
          </p:nvSpPr>
          <p:spPr>
            <a:xfrm>
              <a:off x="363838" y="711174"/>
              <a:ext cx="1690127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400"/>
              </a:lvl1pPr>
            </a:lstStyle>
            <a:p>
              <a:pPr algn="r"/>
              <a:r>
                <a:rPr lang="en-GB" dirty="0" err="1"/>
                <a:t>spezifische</a:t>
              </a:r>
              <a:r>
                <a:rPr lang="en-GB" dirty="0"/>
                <a:t> </a:t>
              </a:r>
              <a:r>
                <a:rPr lang="en-GB" dirty="0" err="1"/>
                <a:t>pharmakologische</a:t>
              </a:r>
              <a:r>
                <a:rPr lang="en-GB" dirty="0"/>
                <a:t> </a:t>
              </a:r>
              <a:r>
                <a:rPr lang="en-GB" dirty="0" err="1"/>
                <a:t>Eigenschaften</a:t>
              </a:r>
              <a:endParaRPr lang="en-GB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6645C2-6C57-C2B5-8585-9F33508591AE}"/>
              </a:ext>
            </a:extLst>
          </p:cNvPr>
          <p:cNvGrpSpPr/>
          <p:nvPr/>
        </p:nvGrpSpPr>
        <p:grpSpPr>
          <a:xfrm>
            <a:off x="363838" y="3977984"/>
            <a:ext cx="3302008" cy="1385329"/>
            <a:chOff x="363838" y="3977984"/>
            <a:chExt cx="3302008" cy="1385329"/>
          </a:xfrm>
        </p:grpSpPr>
        <p:pic>
          <p:nvPicPr>
            <p:cNvPr id="17" name="Picture 16" descr="A group of homeless men sitting on the street&#10;&#10;AI-generated content may be incorrect.">
              <a:extLst>
                <a:ext uri="{FF2B5EF4-FFF2-40B4-BE49-F238E27FC236}">
                  <a16:creationId xmlns:a16="http://schemas.microsoft.com/office/drawing/2014/main" id="{06381DB4-C8E8-6D26-5F06-6E70A39D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0517" y="3977984"/>
              <a:ext cx="1385329" cy="1385329"/>
            </a:xfrm>
            <a:prstGeom prst="ellipse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5CEA7C-C225-099F-31EB-C0DCAC962A3B}"/>
                </a:ext>
              </a:extLst>
            </p:cNvPr>
            <p:cNvSpPr txBox="1"/>
            <p:nvPr/>
          </p:nvSpPr>
          <p:spPr>
            <a:xfrm>
              <a:off x="363838" y="4399007"/>
              <a:ext cx="1661986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r">
                <a:defRPr sz="1400"/>
              </a:lvl1pPr>
            </a:lstStyle>
            <a:p>
              <a:r>
                <a:rPr lang="en-GB" dirty="0" err="1"/>
                <a:t>besondere</a:t>
              </a:r>
              <a:r>
                <a:rPr lang="en-GB" dirty="0"/>
                <a:t> </a:t>
              </a:r>
              <a:r>
                <a:rPr lang="en-GB" dirty="0" err="1"/>
                <a:t>Umstände</a:t>
              </a:r>
              <a:r>
                <a:rPr lang="en-GB" dirty="0"/>
                <a:t> </a:t>
              </a:r>
              <a:r>
                <a:rPr lang="en-GB" dirty="0" err="1"/>
                <a:t>Konsum</a:t>
              </a:r>
              <a:endParaRPr lang="en-GB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ECF08A-CDC3-66D0-F432-8879E624C22C}"/>
              </a:ext>
            </a:extLst>
          </p:cNvPr>
          <p:cNvGrpSpPr/>
          <p:nvPr/>
        </p:nvGrpSpPr>
        <p:grpSpPr>
          <a:xfrm>
            <a:off x="6910447" y="1994369"/>
            <a:ext cx="1801068" cy="2198329"/>
            <a:chOff x="6910447" y="1994369"/>
            <a:chExt cx="1801068" cy="2198329"/>
          </a:xfrm>
        </p:grpSpPr>
        <p:pic>
          <p:nvPicPr>
            <p:cNvPr id="23" name="Picture 22" descr="A person with a white nose&#10;&#10;AI-generated content may be incorrect.">
              <a:extLst>
                <a:ext uri="{FF2B5EF4-FFF2-40B4-BE49-F238E27FC236}">
                  <a16:creationId xmlns:a16="http://schemas.microsoft.com/office/drawing/2014/main" id="{B6D1E1EF-814E-F9B2-7102-FF233C04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0447" y="1994369"/>
              <a:ext cx="1801068" cy="1797494"/>
            </a:xfrm>
            <a:prstGeom prst="ellipse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07B750-D2C0-73EF-46EB-8FE1F530E560}"/>
                </a:ext>
              </a:extLst>
            </p:cNvPr>
            <p:cNvSpPr txBox="1"/>
            <p:nvPr/>
          </p:nvSpPr>
          <p:spPr>
            <a:xfrm>
              <a:off x="7006410" y="3884923"/>
              <a:ext cx="160556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H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Kokain-Konsument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74A0CD-A479-739D-831A-16722CC47F84}"/>
              </a:ext>
            </a:extLst>
          </p:cNvPr>
          <p:cNvGrpSpPr/>
          <p:nvPr/>
        </p:nvGrpSpPr>
        <p:grpSpPr>
          <a:xfrm>
            <a:off x="4606533" y="2108462"/>
            <a:ext cx="1569308" cy="2107643"/>
            <a:chOff x="4606533" y="2108462"/>
            <a:chExt cx="1569308" cy="2107643"/>
          </a:xfrm>
        </p:grpSpPr>
        <p:pic>
          <p:nvPicPr>
            <p:cNvPr id="21" name="Picture 20" descr="A person sitting in a chair talking to another person&#10;&#10;AI-generated content may be incorrect.">
              <a:extLst>
                <a:ext uri="{FF2B5EF4-FFF2-40B4-BE49-F238E27FC236}">
                  <a16:creationId xmlns:a16="http://schemas.microsoft.com/office/drawing/2014/main" id="{5F07755B-0957-3AB7-8318-BA2F25F84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6533" y="2108462"/>
              <a:ext cx="1569308" cy="1569308"/>
            </a:xfrm>
            <a:prstGeom prst="round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015092-6FBC-BCBA-BB92-8016149E90DF}"/>
                </a:ext>
              </a:extLst>
            </p:cNvPr>
            <p:cNvSpPr txBox="1"/>
            <p:nvPr/>
          </p:nvSpPr>
          <p:spPr>
            <a:xfrm>
              <a:off x="4703821" y="3692887"/>
              <a:ext cx="137473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Therapeutische</a:t>
              </a:r>
              <a:r>
                <a:rPr kumimoji="0" lang="en-GB" sz="1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1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Ansätze</a:t>
              </a:r>
              <a:endParaRPr kumimoji="0" lang="en-CH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 descr="A grey line in a black background&#10;&#10;AI-generated content may be incorrect.">
            <a:extLst>
              <a:ext uri="{FF2B5EF4-FFF2-40B4-BE49-F238E27FC236}">
                <a16:creationId xmlns:a16="http://schemas.microsoft.com/office/drawing/2014/main" id="{D0B32D7D-5592-E5F4-C838-625AA5928CA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720" y="2651882"/>
            <a:ext cx="938848" cy="523220"/>
          </a:xfrm>
          <a:prstGeom prst="rect">
            <a:avLst/>
          </a:prstGeom>
        </p:spPr>
      </p:pic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BFD25B78-62CC-07EF-FC9C-9F8E66C5E16D}"/>
              </a:ext>
            </a:extLst>
          </p:cNvPr>
          <p:cNvCxnSpPr>
            <a:stCxn id="7" idx="2"/>
            <a:endCxn id="21" idx="1"/>
          </p:cNvCxnSpPr>
          <p:nvPr/>
        </p:nvCxnSpPr>
        <p:spPr>
          <a:xfrm>
            <a:off x="3871928" y="2893116"/>
            <a:ext cx="734605" cy="12700"/>
          </a:xfrm>
          <a:prstGeom prst="curvedConnector3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7B34C3E-9DC4-BA12-12CC-37E90F90F493}"/>
              </a:ext>
            </a:extLst>
          </p:cNvPr>
          <p:cNvCxnSpPr>
            <a:stCxn id="13" idx="4"/>
            <a:endCxn id="7" idx="0"/>
          </p:cNvCxnSpPr>
          <p:nvPr/>
        </p:nvCxnSpPr>
        <p:spPr>
          <a:xfrm flipH="1">
            <a:off x="2973181" y="1806760"/>
            <a:ext cx="1" cy="187609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39142D-4948-A277-7EDD-511674404ED8}"/>
              </a:ext>
            </a:extLst>
          </p:cNvPr>
          <p:cNvCxnSpPr>
            <a:stCxn id="17" idx="0"/>
            <a:endCxn id="7" idx="4"/>
          </p:cNvCxnSpPr>
          <p:nvPr/>
        </p:nvCxnSpPr>
        <p:spPr>
          <a:xfrm flipH="1" flipV="1">
            <a:off x="2973181" y="3791863"/>
            <a:ext cx="1" cy="18612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8704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7085A-5C98-3323-0F17-98095D1F6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54CDD69-C0FF-4734-F3EC-B7518F505996}"/>
              </a:ext>
            </a:extLst>
          </p:cNvPr>
          <p:cNvGrpSpPr/>
          <p:nvPr/>
        </p:nvGrpSpPr>
        <p:grpSpPr>
          <a:xfrm>
            <a:off x="5232665" y="1017661"/>
            <a:ext cx="1062681" cy="1330853"/>
            <a:chOff x="5232665" y="1017661"/>
            <a:chExt cx="1062681" cy="1330853"/>
          </a:xfrm>
        </p:grpSpPr>
        <p:pic>
          <p:nvPicPr>
            <p:cNvPr id="13" name="Picture 12" descr="A person holding his hands out with many people around them&#10;&#10;AI-generated content may be incorrect.">
              <a:extLst>
                <a:ext uri="{FF2B5EF4-FFF2-40B4-BE49-F238E27FC236}">
                  <a16:creationId xmlns:a16="http://schemas.microsoft.com/office/drawing/2014/main" id="{FC4D67EF-D1B5-04B8-1736-5F9C56FB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5080" y="1017661"/>
              <a:ext cx="837853" cy="837853"/>
            </a:xfrm>
            <a:prstGeom prst="round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82CFA0-A85E-DCAC-0752-1CE95C59927C}"/>
                </a:ext>
              </a:extLst>
            </p:cNvPr>
            <p:cNvSpPr txBox="1"/>
            <p:nvPr/>
          </p:nvSpPr>
          <p:spPr>
            <a:xfrm>
              <a:off x="5232665" y="1886849"/>
              <a:ext cx="1062681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effectLst/>
                  <a:latin typeface="MyriadPro"/>
                </a:rPr>
                <a:t>Case Management </a:t>
              </a:r>
              <a:endParaRPr lang="en-CH" sz="12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768B5F2-D414-F412-D9F4-81DBF27D99F5}"/>
              </a:ext>
            </a:extLst>
          </p:cNvPr>
          <p:cNvGrpSpPr/>
          <p:nvPr/>
        </p:nvGrpSpPr>
        <p:grpSpPr>
          <a:xfrm>
            <a:off x="1438713" y="1008051"/>
            <a:ext cx="844496" cy="1109631"/>
            <a:chOff x="1438713" y="1008051"/>
            <a:chExt cx="844496" cy="1109631"/>
          </a:xfrm>
        </p:grpSpPr>
        <p:pic>
          <p:nvPicPr>
            <p:cNvPr id="17" name="Picture 16" descr="A couple of men walking in a street&#10;&#10;AI-generated content may be incorrect.">
              <a:extLst>
                <a:ext uri="{FF2B5EF4-FFF2-40B4-BE49-F238E27FC236}">
                  <a16:creationId xmlns:a16="http://schemas.microsoft.com/office/drawing/2014/main" id="{F5B16D65-4104-A827-8A47-B8F0DFCA2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56" y="1008051"/>
              <a:ext cx="837853" cy="837853"/>
            </a:xfrm>
            <a:prstGeom prst="round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56C58A-6823-42B7-A66E-66D41775A764}"/>
                </a:ext>
              </a:extLst>
            </p:cNvPr>
            <p:cNvSpPr txBox="1"/>
            <p:nvPr/>
          </p:nvSpPr>
          <p:spPr>
            <a:xfrm>
              <a:off x="1438713" y="1840683"/>
              <a:ext cx="837853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200">
                  <a:effectLst/>
                  <a:latin typeface="MyriadPro"/>
                </a:defRPr>
              </a:lvl1pPr>
            </a:lstStyle>
            <a:p>
              <a:r>
                <a:rPr lang="en-GB" dirty="0"/>
                <a:t>Outreach</a:t>
              </a:r>
              <a:endParaRPr lang="en-CH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2240142-0B0E-17AB-7B17-2751093F8342}"/>
              </a:ext>
            </a:extLst>
          </p:cNvPr>
          <p:cNvGrpSpPr/>
          <p:nvPr/>
        </p:nvGrpSpPr>
        <p:grpSpPr>
          <a:xfrm>
            <a:off x="4037225" y="3615903"/>
            <a:ext cx="837853" cy="1114852"/>
            <a:chOff x="4037225" y="3615903"/>
            <a:chExt cx="837853" cy="1114852"/>
          </a:xfrm>
        </p:grpSpPr>
        <p:pic>
          <p:nvPicPr>
            <p:cNvPr id="21" name="Picture 20" descr="A person sitting on a couch with a clipboard and a person sitting on a couch&#10;&#10;AI-generated content may be incorrect.">
              <a:extLst>
                <a:ext uri="{FF2B5EF4-FFF2-40B4-BE49-F238E27FC236}">
                  <a16:creationId xmlns:a16="http://schemas.microsoft.com/office/drawing/2014/main" id="{B0E6FF6F-AE78-F29A-4F09-64AA8D34A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7225" y="3615903"/>
              <a:ext cx="837853" cy="837853"/>
            </a:xfrm>
            <a:prstGeom prst="round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A03AF4-FC20-6E42-AF16-0FFED4058D70}"/>
                </a:ext>
              </a:extLst>
            </p:cNvPr>
            <p:cNvSpPr txBox="1"/>
            <p:nvPr/>
          </p:nvSpPr>
          <p:spPr>
            <a:xfrm>
              <a:off x="4190480" y="4453756"/>
              <a:ext cx="531341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effectLst/>
                  <a:latin typeface="MyriadPro"/>
                </a:rPr>
                <a:t>KVT</a:t>
              </a:r>
              <a:endParaRPr lang="en-CH" sz="12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F3E732-DF0C-A753-FCFC-8FD38FC5F231}"/>
              </a:ext>
            </a:extLst>
          </p:cNvPr>
          <p:cNvGrpSpPr/>
          <p:nvPr/>
        </p:nvGrpSpPr>
        <p:grpSpPr>
          <a:xfrm>
            <a:off x="5202040" y="3662069"/>
            <a:ext cx="1062681" cy="1336555"/>
            <a:chOff x="5202040" y="3662069"/>
            <a:chExt cx="1062681" cy="1336555"/>
          </a:xfrm>
        </p:grpSpPr>
        <p:pic>
          <p:nvPicPr>
            <p:cNvPr id="24" name="Picture 23" descr="A hand holding a badge&#10;&#10;AI-generated content may be incorrect.">
              <a:extLst>
                <a:ext uri="{FF2B5EF4-FFF2-40B4-BE49-F238E27FC236}">
                  <a16:creationId xmlns:a16="http://schemas.microsoft.com/office/drawing/2014/main" id="{22688C90-5D45-1B8A-06B2-C65714E5C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4326" y="3662069"/>
              <a:ext cx="837853" cy="837853"/>
            </a:xfrm>
            <a:prstGeom prst="round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C799DB-9532-AF27-A0FD-8E10A207D748}"/>
                </a:ext>
              </a:extLst>
            </p:cNvPr>
            <p:cNvSpPr txBox="1"/>
            <p:nvPr/>
          </p:nvSpPr>
          <p:spPr>
            <a:xfrm>
              <a:off x="5202040" y="4536959"/>
              <a:ext cx="1062681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effectLst/>
                  <a:latin typeface="MyriadPro"/>
                </a:rPr>
                <a:t>Contingency</a:t>
              </a:r>
            </a:p>
            <a:p>
              <a:pPr algn="ctr"/>
              <a:r>
                <a:rPr lang="en-GB" sz="1200" dirty="0">
                  <a:latin typeface="MyriadPro"/>
                </a:rPr>
                <a:t>management</a:t>
              </a:r>
              <a:endParaRPr lang="en-CH" sz="12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2F1A7F-3AA6-13E3-F0DF-486B3177EECB}"/>
              </a:ext>
            </a:extLst>
          </p:cNvPr>
          <p:cNvGrpSpPr/>
          <p:nvPr/>
        </p:nvGrpSpPr>
        <p:grpSpPr>
          <a:xfrm>
            <a:off x="4037222" y="994075"/>
            <a:ext cx="842217" cy="1315439"/>
            <a:chOff x="4037222" y="994075"/>
            <a:chExt cx="842217" cy="1315439"/>
          </a:xfrm>
        </p:grpSpPr>
        <p:pic>
          <p:nvPicPr>
            <p:cNvPr id="27" name="Picture 26" descr="A hand holding a key&#10;&#10;AI-generated content may be incorrect.">
              <a:extLst>
                <a:ext uri="{FF2B5EF4-FFF2-40B4-BE49-F238E27FC236}">
                  <a16:creationId xmlns:a16="http://schemas.microsoft.com/office/drawing/2014/main" id="{0439ABDC-E72C-D964-E42F-EAEF4879D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7222" y="994075"/>
              <a:ext cx="837853" cy="837853"/>
            </a:xfrm>
            <a:prstGeom prst="round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B21E7C-04B3-16B2-E08E-904C43486157}"/>
                </a:ext>
              </a:extLst>
            </p:cNvPr>
            <p:cNvSpPr txBox="1"/>
            <p:nvPr/>
          </p:nvSpPr>
          <p:spPr>
            <a:xfrm>
              <a:off x="4041586" y="1847849"/>
              <a:ext cx="837853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200">
                  <a:effectLst/>
                  <a:latin typeface="MyriadPro"/>
                </a:defRPr>
              </a:lvl1pPr>
            </a:lstStyle>
            <a:p>
              <a:r>
                <a:rPr lang="en-GB" dirty="0"/>
                <a:t>Housing</a:t>
              </a:r>
            </a:p>
            <a:p>
              <a:r>
                <a:rPr lang="en-GB" dirty="0"/>
                <a:t>first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C8B85EE-F98B-5CB8-2340-1A2A2869EAD9}"/>
              </a:ext>
            </a:extLst>
          </p:cNvPr>
          <p:cNvSpPr txBox="1"/>
          <p:nvPr/>
        </p:nvSpPr>
        <p:spPr>
          <a:xfrm>
            <a:off x="463378" y="5478879"/>
            <a:ext cx="8217243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/>
            <a:r>
              <a:rPr lang="en-GB" sz="500" dirty="0">
                <a:effectLst/>
                <a:latin typeface="MyriadPro"/>
              </a:rPr>
              <a:t>Chum et al. 2020; </a:t>
            </a:r>
            <a:r>
              <a:rPr lang="en-GB" sz="500" dirty="0" err="1">
                <a:effectLst/>
                <a:latin typeface="MyriadPro"/>
              </a:rPr>
              <a:t>Lanehart</a:t>
            </a:r>
            <a:r>
              <a:rPr lang="en-GB" sz="500" dirty="0">
                <a:effectLst/>
                <a:latin typeface="MyriadPro"/>
              </a:rPr>
              <a:t> et al. 1994; Corsi et al. 2010; Abdul-</a:t>
            </a:r>
            <a:r>
              <a:rPr lang="en-GB" sz="500" dirty="0" err="1">
                <a:effectLst/>
                <a:latin typeface="MyriadPro"/>
              </a:rPr>
              <a:t>Quader</a:t>
            </a:r>
            <a:r>
              <a:rPr lang="en-GB" sz="500" dirty="0">
                <a:effectLst/>
                <a:latin typeface="MyriadPro"/>
              </a:rPr>
              <a:t> et al. 1992, McCoy et al. 1993, </a:t>
            </a:r>
            <a:r>
              <a:rPr lang="en-GB" sz="500" dirty="0" err="1">
                <a:effectLst/>
                <a:latin typeface="MyriadPro"/>
              </a:rPr>
              <a:t>Malotte</a:t>
            </a:r>
            <a:r>
              <a:rPr lang="en-GB" sz="500" dirty="0">
                <a:effectLst/>
                <a:latin typeface="MyriadPro"/>
              </a:rPr>
              <a:t> et al. 2001, Rosenblum et al. 2002, </a:t>
            </a:r>
            <a:r>
              <a:rPr lang="en-GB" sz="500" dirty="0" err="1">
                <a:effectLst/>
                <a:latin typeface="MyriadPro"/>
              </a:rPr>
              <a:t>Mayet</a:t>
            </a:r>
            <a:r>
              <a:rPr lang="en-GB" sz="500" dirty="0">
                <a:effectLst/>
                <a:latin typeface="MyriadPro"/>
              </a:rPr>
              <a:t> et al. 2008, Rudolph et al. 2011, </a:t>
            </a:r>
            <a:r>
              <a:rPr lang="en-GB" sz="500" dirty="0" err="1">
                <a:effectLst/>
                <a:latin typeface="MyriadPro"/>
              </a:rPr>
              <a:t>Reback</a:t>
            </a:r>
            <a:r>
              <a:rPr lang="en-GB" sz="500" dirty="0">
                <a:effectLst/>
                <a:latin typeface="MyriadPro"/>
              </a:rPr>
              <a:t> u. Fletcher 2014; </a:t>
            </a:r>
            <a:r>
              <a:rPr lang="en-GB" sz="500" dirty="0" err="1">
                <a:effectLst/>
                <a:latin typeface="MyriadPro"/>
              </a:rPr>
              <a:t>Malote</a:t>
            </a:r>
            <a:r>
              <a:rPr lang="en-GB" sz="500" dirty="0">
                <a:effectLst/>
                <a:latin typeface="MyriadPro"/>
              </a:rPr>
              <a:t> et al. 2001; Rosenblum et al. 2002, </a:t>
            </a:r>
            <a:r>
              <a:rPr lang="en-GB" sz="500" dirty="0" err="1">
                <a:effectLst/>
                <a:latin typeface="MyriadPro"/>
              </a:rPr>
              <a:t>Yahne</a:t>
            </a:r>
            <a:r>
              <a:rPr lang="en-GB" sz="500" dirty="0">
                <a:effectLst/>
                <a:latin typeface="MyriadPro"/>
              </a:rPr>
              <a:t> et al. 2002, </a:t>
            </a:r>
            <a:r>
              <a:rPr lang="en-GB" sz="500" dirty="0" err="1">
                <a:effectLst/>
                <a:latin typeface="MyriadPro"/>
              </a:rPr>
              <a:t>Reback</a:t>
            </a:r>
            <a:r>
              <a:rPr lang="en-GB" sz="500" dirty="0">
                <a:effectLst/>
                <a:latin typeface="MyriadPro"/>
              </a:rPr>
              <a:t> u. Fletcher 2014; </a:t>
            </a:r>
            <a:r>
              <a:rPr lang="en-GB" sz="500" dirty="0" err="1">
                <a:effectLst/>
                <a:latin typeface="MyriadPro"/>
              </a:rPr>
              <a:t>Latkin</a:t>
            </a:r>
            <a:r>
              <a:rPr lang="en-GB" sz="500" dirty="0">
                <a:effectLst/>
                <a:latin typeface="MyriadPro"/>
              </a:rPr>
              <a:t> et al. 2003, Coviello et al. 2006; </a:t>
            </a:r>
            <a:r>
              <a:rPr lang="en-GB" sz="500" dirty="0" err="1">
                <a:effectLst/>
                <a:latin typeface="MyriadPro"/>
              </a:rPr>
              <a:t>Gottheil</a:t>
            </a:r>
            <a:r>
              <a:rPr lang="en-GB" sz="500" dirty="0">
                <a:effectLst/>
                <a:latin typeface="MyriadPro"/>
              </a:rPr>
              <a:t> et al. 1997; </a:t>
            </a:r>
            <a:r>
              <a:rPr lang="en-GB" sz="500" dirty="0" err="1">
                <a:effectLst/>
                <a:latin typeface="MyriadPro"/>
              </a:rPr>
              <a:t>Henskens</a:t>
            </a:r>
            <a:r>
              <a:rPr lang="en-GB" sz="500" dirty="0">
                <a:effectLst/>
                <a:latin typeface="MyriadPro"/>
              </a:rPr>
              <a:t> et al. 2008; Bowser et al. 2008; </a:t>
            </a:r>
            <a:r>
              <a:rPr kumimoji="0" lang="en-CH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Latkin et al. 2003, Jozaghi et al. 2016, Hay et al. 2017; Fischer et al. 2015; Coviello et al. 2001; Higgins et al. 1994, Silverman et al. 1996, Higgins et al. 2000, Rawson et al. 2002; Petry et al. 2000; Prendergast et al. 2006; Milby et al. 2000, Silverman et al. 2001; Marlowe et al. 2003, Milby et al. 2003, Schumacher et al. 2003; Vandrey et al. 2007; Kirby et al. 1998, Epstein et al. 2003, McKee et al. 2007, Carroll et al. 2016, Schottenfeld et al. 2011, Higgins et al. 2000</a:t>
            </a:r>
            <a:r>
              <a:rPr kumimoji="0" lang="en-CH" altLang="en-CH" sz="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, </a:t>
            </a:r>
            <a:r>
              <a:rPr kumimoji="0" lang="en-CH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Miguel et al. 2016</a:t>
            </a:r>
            <a:r>
              <a:rPr kumimoji="0" lang="en-CH" altLang="en-CH" sz="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, </a:t>
            </a:r>
            <a:r>
              <a:rPr kumimoji="0" lang="en-CH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de Queiroz Constantino Miguel et al. 2019, Roll et al. 2004; </a:t>
            </a:r>
            <a:r>
              <a:rPr kumimoji="0" lang="en-GB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Carroll u. </a:t>
            </a:r>
            <a:r>
              <a:rPr kumimoji="0" lang="en-GB" altLang="en-CH" sz="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Onken</a:t>
            </a:r>
            <a:r>
              <a:rPr kumimoji="0" lang="en-GB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 2005; </a:t>
            </a:r>
            <a:r>
              <a:rPr lang="en-GB" sz="500" dirty="0">
                <a:effectLst/>
                <a:latin typeface="MyriadPro"/>
              </a:rPr>
              <a:t>Monti et al. 1997, Maude-Griffin et al. 1998, Rawson et al. 2002, Schroeder et al. 2006, Carroll et al. 2008, 2014; Maude-Griffin et al. 1998; </a:t>
            </a:r>
            <a:r>
              <a:rPr kumimoji="0" lang="en-CH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Stotts et al. 2001, Stein et al. 2009; McKee et al. 2007, Sanchez et al. 2011; Mitcheson et al. 2007; Ingersoll et al. 2011</a:t>
            </a:r>
            <a:endParaRPr kumimoji="0" lang="en-CH" altLang="en-CH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F91B5A1-ACBD-5211-B307-D24BD246B6EF}"/>
              </a:ext>
            </a:extLst>
          </p:cNvPr>
          <p:cNvGrpSpPr/>
          <p:nvPr/>
        </p:nvGrpSpPr>
        <p:grpSpPr>
          <a:xfrm>
            <a:off x="2733728" y="994075"/>
            <a:ext cx="853074" cy="1131995"/>
            <a:chOff x="2733728" y="994075"/>
            <a:chExt cx="853074" cy="1131995"/>
          </a:xfrm>
        </p:grpSpPr>
        <p:pic>
          <p:nvPicPr>
            <p:cNvPr id="32" name="Picture 31" descr="A person standing on a bench next to a person sitting on a bench&#10;&#10;AI-generated content may be incorrect.">
              <a:extLst>
                <a:ext uri="{FF2B5EF4-FFF2-40B4-BE49-F238E27FC236}">
                  <a16:creationId xmlns:a16="http://schemas.microsoft.com/office/drawing/2014/main" id="{228470B5-6B33-FCA0-767D-602859B90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8948" y="994075"/>
              <a:ext cx="837854" cy="837854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132E8F-82DA-8935-BC59-41F08C51C67E}"/>
                </a:ext>
              </a:extLst>
            </p:cNvPr>
            <p:cNvSpPr txBox="1"/>
            <p:nvPr/>
          </p:nvSpPr>
          <p:spPr>
            <a:xfrm>
              <a:off x="2733728" y="1849071"/>
              <a:ext cx="837853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effectLst/>
                  <a:latin typeface="MyriadPro"/>
                </a:rPr>
                <a:t>Peers</a:t>
              </a:r>
              <a:endParaRPr lang="en-CH" sz="12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D0CDFE-4B9D-7042-B7BB-5CF2A6D85C75}"/>
              </a:ext>
            </a:extLst>
          </p:cNvPr>
          <p:cNvGrpSpPr/>
          <p:nvPr/>
        </p:nvGrpSpPr>
        <p:grpSpPr>
          <a:xfrm>
            <a:off x="6439550" y="1056258"/>
            <a:ext cx="1265737" cy="1500002"/>
            <a:chOff x="6439550" y="1056258"/>
            <a:chExt cx="1265737" cy="150000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B3A678-D96E-35F9-386F-D4A52C86D76B}"/>
                </a:ext>
              </a:extLst>
            </p:cNvPr>
            <p:cNvSpPr txBox="1"/>
            <p:nvPr/>
          </p:nvSpPr>
          <p:spPr>
            <a:xfrm>
              <a:off x="6439550" y="1909929"/>
              <a:ext cx="1265737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r">
                <a:defRPr sz="1200">
                  <a:effectLst/>
                  <a:latin typeface="MyriadPro"/>
                </a:defRPr>
              </a:lvl1pPr>
            </a:lstStyle>
            <a:p>
              <a:pPr algn="ctr"/>
              <a:r>
                <a:rPr lang="en-GB" altLang="en-CH" dirty="0"/>
                <a:t>Intensive ambulant</a:t>
              </a:r>
            </a:p>
            <a:p>
              <a:pPr algn="ctr"/>
              <a:r>
                <a:rPr lang="en-GB" altLang="en-CH" dirty="0" err="1"/>
                <a:t>Behandlung</a:t>
              </a:r>
              <a:r>
                <a:rPr lang="en-GB" altLang="en-CH" dirty="0"/>
                <a:t> / IOT</a:t>
              </a:r>
              <a:endParaRPr lang="en-CH" dirty="0"/>
            </a:p>
          </p:txBody>
        </p:sp>
        <p:pic>
          <p:nvPicPr>
            <p:cNvPr id="37" name="Picture 36" descr="A person sitting in a chair with a person in a suit talking to another person&#10;&#10;AI-generated content may be incorrect.">
              <a:extLst>
                <a:ext uri="{FF2B5EF4-FFF2-40B4-BE49-F238E27FC236}">
                  <a16:creationId xmlns:a16="http://schemas.microsoft.com/office/drawing/2014/main" id="{FC121E3B-F5D1-4254-10D9-D17BC52DE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8572" y="1056258"/>
              <a:ext cx="837853" cy="837853"/>
            </a:xfrm>
            <a:prstGeom prst="round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F79990-B73D-5879-1D9E-8C38C905D4D8}"/>
              </a:ext>
            </a:extLst>
          </p:cNvPr>
          <p:cNvGrpSpPr/>
          <p:nvPr/>
        </p:nvGrpSpPr>
        <p:grpSpPr>
          <a:xfrm>
            <a:off x="2623822" y="3615903"/>
            <a:ext cx="1190455" cy="1299518"/>
            <a:chOff x="2623822" y="3615903"/>
            <a:chExt cx="1190455" cy="1299518"/>
          </a:xfrm>
        </p:grpSpPr>
        <p:pic>
          <p:nvPicPr>
            <p:cNvPr id="39" name="Picture 38" descr="A person sitting in a chair with a scale of scales&#10;&#10;AI-generated content may be incorrect.">
              <a:extLst>
                <a:ext uri="{FF2B5EF4-FFF2-40B4-BE49-F238E27FC236}">
                  <a16:creationId xmlns:a16="http://schemas.microsoft.com/office/drawing/2014/main" id="{30C34A23-579A-B7D5-BF37-C33567670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124" y="3615903"/>
              <a:ext cx="837853" cy="837853"/>
            </a:xfrm>
            <a:prstGeom prst="round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BFEBF1-D324-7EA7-CD9B-AC39FC3E745D}"/>
                </a:ext>
              </a:extLst>
            </p:cNvPr>
            <p:cNvSpPr txBox="1"/>
            <p:nvPr/>
          </p:nvSpPr>
          <p:spPr>
            <a:xfrm>
              <a:off x="2623822" y="4453756"/>
              <a:ext cx="1190455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r">
                <a:defRPr sz="1200">
                  <a:effectLst/>
                  <a:latin typeface="MyriadPro"/>
                </a:defRPr>
              </a:lvl1pPr>
            </a:lstStyle>
            <a:p>
              <a:pPr algn="ctr"/>
              <a:r>
                <a:rPr lang="en-GB" altLang="en-CH" dirty="0"/>
                <a:t>Motivational Interviewing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EDCF16-BA2B-DEC4-12E6-FDE8D64610C0}"/>
              </a:ext>
            </a:extLst>
          </p:cNvPr>
          <p:cNvGrpSpPr/>
          <p:nvPr/>
        </p:nvGrpSpPr>
        <p:grpSpPr>
          <a:xfrm>
            <a:off x="2167357" y="2640223"/>
            <a:ext cx="4577583" cy="2516145"/>
            <a:chOff x="2167357" y="2640223"/>
            <a:chExt cx="4577583" cy="25161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5A3B26-37AB-8976-7E58-B4F9CAC6A51F}"/>
                </a:ext>
              </a:extLst>
            </p:cNvPr>
            <p:cNvSpPr txBox="1"/>
            <p:nvPr/>
          </p:nvSpPr>
          <p:spPr>
            <a:xfrm>
              <a:off x="2167357" y="3081217"/>
              <a:ext cx="457758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>
                <a:defRPr sz="1800"/>
              </a:lvl1pPr>
            </a:lstStyle>
            <a:p>
              <a:pPr algn="ctr"/>
              <a:r>
                <a:rPr lang="en-GB" dirty="0" err="1"/>
                <a:t>Psychotherapeutische</a:t>
              </a:r>
              <a:r>
                <a:rPr lang="en-GB" dirty="0"/>
                <a:t> </a:t>
              </a:r>
              <a:r>
                <a:rPr lang="en-GB" dirty="0" err="1"/>
                <a:t>Ansätze</a:t>
              </a:r>
              <a:endParaRPr lang="en-GB" dirty="0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F3509B3A-2A12-2C98-AC91-E20A58B123F6}"/>
                </a:ext>
              </a:extLst>
            </p:cNvPr>
            <p:cNvSpPr/>
            <p:nvPr/>
          </p:nvSpPr>
          <p:spPr>
            <a:xfrm>
              <a:off x="2167359" y="2640223"/>
              <a:ext cx="4577581" cy="2516145"/>
            </a:xfrm>
            <a:prstGeom prst="roundRect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H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21D0BA-A7FB-0938-DB9B-62DB73CA42B6}"/>
              </a:ext>
            </a:extLst>
          </p:cNvPr>
          <p:cNvGrpSpPr/>
          <p:nvPr/>
        </p:nvGrpSpPr>
        <p:grpSpPr>
          <a:xfrm>
            <a:off x="979356" y="480218"/>
            <a:ext cx="7037002" cy="2433073"/>
            <a:chOff x="979356" y="480218"/>
            <a:chExt cx="7037002" cy="24330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D7D6F2-730F-A911-CE7D-CA712F9DD972}"/>
                </a:ext>
              </a:extLst>
            </p:cNvPr>
            <p:cNvSpPr txBox="1"/>
            <p:nvPr/>
          </p:nvSpPr>
          <p:spPr>
            <a:xfrm>
              <a:off x="2405787" y="518826"/>
              <a:ext cx="4100721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800" dirty="0"/>
                <a:t>Organisation </a:t>
              </a:r>
              <a:r>
                <a:rPr lang="en-GB" sz="1800" dirty="0" err="1"/>
                <a:t>Betreuung</a:t>
              </a:r>
              <a:endParaRPr lang="en-GB" sz="18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9C1E5D70-75DE-2AE8-5DF4-0FC8DB492C11}"/>
                </a:ext>
              </a:extLst>
            </p:cNvPr>
            <p:cNvSpPr/>
            <p:nvPr/>
          </p:nvSpPr>
          <p:spPr>
            <a:xfrm>
              <a:off x="979356" y="480218"/>
              <a:ext cx="7037002" cy="2433073"/>
            </a:xfrm>
            <a:prstGeom prst="roundRect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H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34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D295B7-7CDB-50A9-E970-9C8F82C782D0}"/>
              </a:ext>
            </a:extLst>
          </p:cNvPr>
          <p:cNvSpPr txBox="1"/>
          <p:nvPr/>
        </p:nvSpPr>
        <p:spPr>
          <a:xfrm>
            <a:off x="1652701" y="593124"/>
            <a:ext cx="609397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Pharmakologische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GB" sz="36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Ansätze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C071E3-8AEA-1DD3-0C42-2B59E35E9B16}"/>
              </a:ext>
            </a:extLst>
          </p:cNvPr>
          <p:cNvGrpSpPr/>
          <p:nvPr/>
        </p:nvGrpSpPr>
        <p:grpSpPr>
          <a:xfrm>
            <a:off x="844035" y="2226742"/>
            <a:ext cx="1959918" cy="2680259"/>
            <a:chOff x="844035" y="2226742"/>
            <a:chExt cx="1959918" cy="26802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268674-63AB-08D5-3375-06195696B354}"/>
                </a:ext>
              </a:extLst>
            </p:cNvPr>
            <p:cNvSpPr txBox="1"/>
            <p:nvPr/>
          </p:nvSpPr>
          <p:spPr>
            <a:xfrm>
              <a:off x="925731" y="2226742"/>
              <a:ext cx="1807861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400" dirty="0" err="1"/>
                <a:t>Wirkungen</a:t>
              </a:r>
              <a:r>
                <a:rPr lang="en-GB" sz="1400" dirty="0"/>
                <a:t> auf </a:t>
              </a:r>
              <a:r>
                <a:rPr lang="en-GB" sz="1400" dirty="0" err="1"/>
                <a:t>Suchtmechanismen</a:t>
              </a:r>
              <a:endParaRPr lang="en-GB" sz="1400" dirty="0"/>
            </a:p>
          </p:txBody>
        </p:sp>
        <p:pic>
          <p:nvPicPr>
            <p:cNvPr id="11" name="Picture 10" descr="A brain with dots and lines on it&#10;&#10;AI-generated content may be incorrect.">
              <a:extLst>
                <a:ext uri="{FF2B5EF4-FFF2-40B4-BE49-F238E27FC236}">
                  <a16:creationId xmlns:a16="http://schemas.microsoft.com/office/drawing/2014/main" id="{213D8EB5-5128-23B9-54DA-0D4CE4A34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35" y="2947083"/>
              <a:ext cx="1959918" cy="1959918"/>
            </a:xfrm>
            <a:prstGeom prst="round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BC870-E5AE-2B86-50B4-CEE3D20C2F64}"/>
              </a:ext>
            </a:extLst>
          </p:cNvPr>
          <p:cNvGrpSpPr/>
          <p:nvPr/>
        </p:nvGrpSpPr>
        <p:grpSpPr>
          <a:xfrm>
            <a:off x="3115346" y="2226742"/>
            <a:ext cx="2913308" cy="2675338"/>
            <a:chOff x="3115346" y="2226742"/>
            <a:chExt cx="2913308" cy="26753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41C000-A99B-37C6-E9B1-98807DF95B9E}"/>
                </a:ext>
              </a:extLst>
            </p:cNvPr>
            <p:cNvSpPr txBox="1"/>
            <p:nvPr/>
          </p:nvSpPr>
          <p:spPr>
            <a:xfrm>
              <a:off x="3115346" y="2226742"/>
              <a:ext cx="2913308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400"/>
              </a:lvl1pPr>
            </a:lstStyle>
            <a:p>
              <a:r>
                <a:rPr lang="en-GB" dirty="0" err="1"/>
                <a:t>Agonistische</a:t>
              </a:r>
              <a:r>
                <a:rPr lang="en-GB" dirty="0"/>
                <a:t> </a:t>
              </a:r>
              <a:r>
                <a:rPr lang="en-GB" dirty="0" err="1"/>
                <a:t>Behandlungen</a:t>
              </a:r>
              <a:endParaRPr lang="en-GB" dirty="0"/>
            </a:p>
            <a:p>
              <a:r>
                <a:rPr lang="en-GB" dirty="0" err="1"/>
                <a:t>Substituierende</a:t>
              </a:r>
              <a:r>
                <a:rPr lang="en-GB" dirty="0"/>
                <a:t> </a:t>
              </a:r>
              <a:r>
                <a:rPr lang="en-GB" dirty="0" err="1"/>
                <a:t>Massnahmen</a:t>
              </a:r>
              <a:endParaRPr lang="en-GB" dirty="0"/>
            </a:p>
          </p:txBody>
        </p:sp>
        <p:pic>
          <p:nvPicPr>
            <p:cNvPr id="13" name="Picture 12" descr="A pile of yellow powder and a vial of liquid&#10;&#10;AI-generated content may be incorrect.">
              <a:extLst>
                <a:ext uri="{FF2B5EF4-FFF2-40B4-BE49-F238E27FC236}">
                  <a16:creationId xmlns:a16="http://schemas.microsoft.com/office/drawing/2014/main" id="{4600EE44-E53F-8264-9880-ADF9619C9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2910" y="2942162"/>
              <a:ext cx="1959918" cy="1959918"/>
            </a:xfrm>
            <a:prstGeom prst="round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CAC121-7CF6-E4BA-57FC-F793755908EC}"/>
              </a:ext>
            </a:extLst>
          </p:cNvPr>
          <p:cNvGrpSpPr/>
          <p:nvPr/>
        </p:nvGrpSpPr>
        <p:grpSpPr>
          <a:xfrm>
            <a:off x="6410408" y="2227174"/>
            <a:ext cx="1959919" cy="2674908"/>
            <a:chOff x="6410408" y="2227174"/>
            <a:chExt cx="1959919" cy="26749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768384-278C-D4F8-4F74-B6E0BE581F00}"/>
                </a:ext>
              </a:extLst>
            </p:cNvPr>
            <p:cNvSpPr txBox="1"/>
            <p:nvPr/>
          </p:nvSpPr>
          <p:spPr>
            <a:xfrm>
              <a:off x="6562465" y="2227174"/>
              <a:ext cx="1655804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400"/>
              </a:lvl1pPr>
            </a:lstStyle>
            <a:p>
              <a:r>
                <a:rPr lang="en-GB" dirty="0" err="1"/>
                <a:t>Immuntherapien</a:t>
              </a:r>
              <a:r>
                <a:rPr lang="en-GB" dirty="0"/>
                <a:t> und </a:t>
              </a:r>
              <a:r>
                <a:rPr lang="en-GB" dirty="0" err="1"/>
                <a:t>Impfstoffe</a:t>
              </a:r>
              <a:endParaRPr lang="en-GB" dirty="0"/>
            </a:p>
          </p:txBody>
        </p:sp>
        <p:pic>
          <p:nvPicPr>
            <p:cNvPr id="15" name="Picture 14" descr="A hand holding a syringe and a vial of liquid&#10;&#10;AI-generated content may be incorrect.">
              <a:extLst>
                <a:ext uri="{FF2B5EF4-FFF2-40B4-BE49-F238E27FC236}">
                  <a16:creationId xmlns:a16="http://schemas.microsoft.com/office/drawing/2014/main" id="{39F57AC6-3ACC-5F3F-912B-A91E584E1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0408" y="2942163"/>
              <a:ext cx="1959919" cy="1959919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71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482FB-17D2-0ABF-10A9-764AF7CEF999}"/>
              </a:ext>
            </a:extLst>
          </p:cNvPr>
          <p:cNvSpPr txBox="1"/>
          <p:nvPr/>
        </p:nvSpPr>
        <p:spPr>
          <a:xfrm>
            <a:off x="2306566" y="1912175"/>
            <a:ext cx="262377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Galantamin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THC,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Quetiapin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Aripiprazol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  Vigabatrin, Baclofen,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Tiagabin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74758-C2ED-B3BA-1BA9-48C0BAFC0C04}"/>
              </a:ext>
            </a:extLst>
          </p:cNvPr>
          <p:cNvSpPr txBox="1"/>
          <p:nvPr/>
        </p:nvSpPr>
        <p:spPr>
          <a:xfrm>
            <a:off x="395414" y="4953793"/>
            <a:ext cx="8353169" cy="846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Carroll et al. 2018; Kennedy et al. 2012;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LaRowe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2006;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Mardikian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2007; Amen et al. 2011; Levi Bolin et al. 2017; Schulte et al. 2018; Carroll et al. 1998; McCance-Katz et al. 1998; </a:t>
            </a:r>
          </a:p>
          <a:p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Carroll et al. 2000; Grassi et al. 2007;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Pettinati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2008; Carroll et al. 2016; Petrakis et al. 2000; Oliveto et al. 2011; Carroll et al. 2012; George et al. 2000;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Schottenfeld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2014; </a:t>
            </a:r>
          </a:p>
          <a:p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Baldacara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2013;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2004; Johnson et al. 2013;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2013; Prince u. Bowling 2018;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Pirnia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2018; Mariani et al. 2012; Levin et al. 2020;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Nuijten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2014; </a:t>
            </a:r>
          </a:p>
          <a:p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Baldacara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2016; Margolin et al. 1995; Montoya et al. 2002; Ware et al. 2023; Costa et al. 2015;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Labigalini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1999;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Socıas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2017; Meneses-Gaya et al. 2021;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2003; </a:t>
            </a:r>
          </a:p>
          <a:p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Grabowski et al. 2004;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Loebl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2008; Hamilton et al. 2009; Beresford et al. 2005;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Vorspan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2008;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Meini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2011; Amato et al. 2007; Pani et al. 2011;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Bisaga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2010;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2010; </a:t>
            </a:r>
          </a:p>
          <a:p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Somoza et al. 2013;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Fechtner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2006; Brodie et al. 2009; Somoza et al. 2013;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Shoptaw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2003; Kahn et al. 2009; Goodman et al. 1997; Gonzalez et al. 2003</a:t>
            </a:r>
          </a:p>
          <a:p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Winhusen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2005, 2007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65FC6-FB0A-C830-1876-6483E8564D45}"/>
              </a:ext>
            </a:extLst>
          </p:cNvPr>
          <p:cNvSpPr txBox="1"/>
          <p:nvPr/>
        </p:nvSpPr>
        <p:spPr>
          <a:xfrm>
            <a:off x="2244575" y="3331214"/>
            <a:ext cx="2796980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Cycloserin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Bupropion,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Risperidon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Olanzapin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Antidepressiva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Acamprosat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Memantin</a:t>
            </a:r>
            <a:endParaRPr lang="en-GB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F18AB-EE51-30FA-9E04-495D130F5CA8}"/>
              </a:ext>
            </a:extLst>
          </p:cNvPr>
          <p:cNvSpPr txBox="1"/>
          <p:nvPr/>
        </p:nvSpPr>
        <p:spPr>
          <a:xfrm>
            <a:off x="2306567" y="1220148"/>
            <a:ext cx="457200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GB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Acetylcystein</a:t>
            </a:r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Disulfiram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FCC1A-4BC9-81A5-153B-A84053CF26EF}"/>
              </a:ext>
            </a:extLst>
          </p:cNvPr>
          <p:cNvSpPr txBox="1"/>
          <p:nvPr/>
        </p:nvSpPr>
        <p:spPr>
          <a:xfrm>
            <a:off x="6925999" y="1261063"/>
            <a:ext cx="170108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Disulfiram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A58D5-2E00-316D-7F5F-E7F65CCAC9A5}"/>
              </a:ext>
            </a:extLst>
          </p:cNvPr>
          <p:cNvSpPr txBox="1"/>
          <p:nvPr/>
        </p:nvSpPr>
        <p:spPr>
          <a:xfrm>
            <a:off x="6925999" y="1918060"/>
            <a:ext cx="170108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Topiramat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61229F-8B07-44DE-1E6A-98D094702498}"/>
              </a:ext>
            </a:extLst>
          </p:cNvPr>
          <p:cNvSpPr txBox="1"/>
          <p:nvPr/>
        </p:nvSpPr>
        <p:spPr>
          <a:xfrm>
            <a:off x="6925999" y="3327773"/>
            <a:ext cx="124181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CBD</a:t>
            </a:r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BE8FBE-4650-ED43-6EE3-CDED609F31C9}"/>
              </a:ext>
            </a:extLst>
          </p:cNvPr>
          <p:cNvSpPr>
            <a:spLocks/>
          </p:cNvSpPr>
          <p:nvPr/>
        </p:nvSpPr>
        <p:spPr>
          <a:xfrm>
            <a:off x="2084146" y="1137400"/>
            <a:ext cx="6382512" cy="646331"/>
          </a:xfrm>
          <a:prstGeom prst="rect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2B5A36-6B8C-9888-A8F7-FC9342BE1E92}"/>
              </a:ext>
            </a:extLst>
          </p:cNvPr>
          <p:cNvSpPr>
            <a:spLocks/>
          </p:cNvSpPr>
          <p:nvPr/>
        </p:nvSpPr>
        <p:spPr>
          <a:xfrm>
            <a:off x="2084146" y="1910481"/>
            <a:ext cx="6382512" cy="1210541"/>
          </a:xfrm>
          <a:prstGeom prst="rect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AA1EAD-A54C-E5FC-977E-2C28890557D5}"/>
              </a:ext>
            </a:extLst>
          </p:cNvPr>
          <p:cNvSpPr>
            <a:spLocks/>
          </p:cNvSpPr>
          <p:nvPr/>
        </p:nvSpPr>
        <p:spPr>
          <a:xfrm>
            <a:off x="2084146" y="3274690"/>
            <a:ext cx="6382512" cy="1210541"/>
          </a:xfrm>
          <a:prstGeom prst="rect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B6DDE2-6CF4-3CE3-01E5-D27DD105E6B8}"/>
              </a:ext>
            </a:extLst>
          </p:cNvPr>
          <p:cNvSpPr txBox="1"/>
          <p:nvPr/>
        </p:nvSpPr>
        <p:spPr>
          <a:xfrm>
            <a:off x="2306567" y="543199"/>
            <a:ext cx="190532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HCl </a:t>
            </a:r>
            <a:r>
              <a:rPr kumimoji="0" lang="en-GB" sz="2400" b="1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Kokain</a:t>
            </a:r>
            <a:endParaRPr kumimoji="0" lang="en-CH" sz="2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8A661A-DE91-EEBA-D657-5103573CEC2B}"/>
              </a:ext>
            </a:extLst>
          </p:cNvPr>
          <p:cNvSpPr txBox="1"/>
          <p:nvPr/>
        </p:nvSpPr>
        <p:spPr>
          <a:xfrm>
            <a:off x="6925999" y="547678"/>
            <a:ext cx="94993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2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Crack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491F14-ECAF-9690-0767-26DDB394B1C7}"/>
              </a:ext>
            </a:extLst>
          </p:cNvPr>
          <p:cNvSpPr txBox="1"/>
          <p:nvPr/>
        </p:nvSpPr>
        <p:spPr>
          <a:xfrm>
            <a:off x="395415" y="1225285"/>
            <a:ext cx="16412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Positive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vorläufige</a:t>
            </a: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Daten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9458B4-7B9C-C908-A627-6F75D37856B8}"/>
              </a:ext>
            </a:extLst>
          </p:cNvPr>
          <p:cNvSpPr txBox="1"/>
          <p:nvPr/>
        </p:nvSpPr>
        <p:spPr>
          <a:xfrm>
            <a:off x="395414" y="2373839"/>
            <a:ext cx="16412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Gemischte</a:t>
            </a: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Daten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ED17FD-5A75-2554-24B7-8A3A469E5526}"/>
              </a:ext>
            </a:extLst>
          </p:cNvPr>
          <p:cNvSpPr txBox="1"/>
          <p:nvPr/>
        </p:nvSpPr>
        <p:spPr>
          <a:xfrm>
            <a:off x="395414" y="3741461"/>
            <a:ext cx="16412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Daten</a:t>
            </a: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eindeutig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negativ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64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D7A95-0535-4289-68E7-432A75001F12}"/>
              </a:ext>
            </a:extLst>
          </p:cNvPr>
          <p:cNvSpPr txBox="1"/>
          <p:nvPr/>
        </p:nvSpPr>
        <p:spPr>
          <a:xfrm>
            <a:off x="1743087" y="617837"/>
            <a:ext cx="650434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Behandlungen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GB" sz="36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mit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GB" sz="36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Agonisten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99BF97-0EEC-D359-5720-3ACF7CFCA726}"/>
              </a:ext>
            </a:extLst>
          </p:cNvPr>
          <p:cNvGrpSpPr/>
          <p:nvPr/>
        </p:nvGrpSpPr>
        <p:grpSpPr>
          <a:xfrm>
            <a:off x="836849" y="2164604"/>
            <a:ext cx="2331460" cy="2470553"/>
            <a:chOff x="836849" y="2164604"/>
            <a:chExt cx="2331460" cy="24705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6297CA-FFC1-2195-83E4-C883C16F1708}"/>
                </a:ext>
              </a:extLst>
            </p:cNvPr>
            <p:cNvSpPr txBox="1"/>
            <p:nvPr/>
          </p:nvSpPr>
          <p:spPr>
            <a:xfrm>
              <a:off x="836849" y="2164604"/>
              <a:ext cx="2331460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Weniger</a:t>
              </a: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GB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problematische</a:t>
              </a: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GB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Substanz</a:t>
              </a:r>
              <a:endParaRPr kumimoji="0" lang="en-CH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Picture 9" descr="A close up of a bottle&#10;&#10;AI-generated content may be incorrect.">
              <a:extLst>
                <a:ext uri="{FF2B5EF4-FFF2-40B4-BE49-F238E27FC236}">
                  <a16:creationId xmlns:a16="http://schemas.microsoft.com/office/drawing/2014/main" id="{F0663264-01B4-9320-7517-161FF6551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506" y="3083011"/>
              <a:ext cx="1552146" cy="1552146"/>
            </a:xfrm>
            <a:prstGeom prst="round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9F105B-ED44-4725-0863-C60DEC87D136}"/>
              </a:ext>
            </a:extLst>
          </p:cNvPr>
          <p:cNvGrpSpPr/>
          <p:nvPr/>
        </p:nvGrpSpPr>
        <p:grpSpPr>
          <a:xfrm>
            <a:off x="3437580" y="1918382"/>
            <a:ext cx="2211859" cy="2716775"/>
            <a:chOff x="3437580" y="1918382"/>
            <a:chExt cx="2211859" cy="2716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5F9B41-37A4-0C8F-F7E4-15F4568820EF}"/>
                </a:ext>
              </a:extLst>
            </p:cNvPr>
            <p:cNvSpPr txBox="1"/>
            <p:nvPr/>
          </p:nvSpPr>
          <p:spPr>
            <a:xfrm>
              <a:off x="3437580" y="1918382"/>
              <a:ext cx="221185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Gleiche</a:t>
              </a: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GB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Substanz</a:t>
              </a:r>
              <a:endPara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Produkt</a:t>
              </a: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GB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weniger</a:t>
              </a: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problematisch</a:t>
              </a:r>
              <a:endPara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Picture 11" descr="A syringe and pills&#10;&#10;AI-generated content may be incorrect.">
              <a:extLst>
                <a:ext uri="{FF2B5EF4-FFF2-40B4-BE49-F238E27FC236}">
                  <a16:creationId xmlns:a16="http://schemas.microsoft.com/office/drawing/2014/main" id="{07E22E3A-5FB2-70E3-BD5B-B89F0397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7437" y="3083011"/>
              <a:ext cx="1552146" cy="1552146"/>
            </a:xfrm>
            <a:prstGeom prst="round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31E434-19C1-076D-D283-314A17D4BA30}"/>
              </a:ext>
            </a:extLst>
          </p:cNvPr>
          <p:cNvGrpSpPr/>
          <p:nvPr/>
        </p:nvGrpSpPr>
        <p:grpSpPr>
          <a:xfrm>
            <a:off x="5978511" y="2164604"/>
            <a:ext cx="2211859" cy="2470553"/>
            <a:chOff x="5978511" y="2164604"/>
            <a:chExt cx="2211859" cy="24705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85A6F6-5941-4670-F7DF-0F293F87CE87}"/>
                </a:ext>
              </a:extLst>
            </p:cNvPr>
            <p:cNvSpPr txBox="1"/>
            <p:nvPr/>
          </p:nvSpPr>
          <p:spPr>
            <a:xfrm>
              <a:off x="5978511" y="2164604"/>
              <a:ext cx="2211859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Gleiches</a:t>
              </a:r>
              <a:r>
                <a:rPr kumimoji="0" lang="fr-CH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CH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Produkt</a:t>
              </a:r>
              <a:endParaRPr kumimoji="0" lang="fr-CH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Anderer</a:t>
              </a:r>
              <a:r>
                <a:rPr kumimoji="0" lang="fr-CH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CH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Kontext</a:t>
              </a:r>
              <a:endParaRPr kumimoji="0" lang="fr-CH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Picture 13" descr="A person sitting at a desk in an office with a pile of white powder&#10;&#10;AI-generated content may be incorrect.">
              <a:extLst>
                <a:ext uri="{FF2B5EF4-FFF2-40B4-BE49-F238E27FC236}">
                  <a16:creationId xmlns:a16="http://schemas.microsoft.com/office/drawing/2014/main" id="{A2F1F476-C25F-EF44-8B76-C1E9F4206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8368" y="3083011"/>
              <a:ext cx="1552146" cy="1552146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69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91746-D3A4-936F-2011-B2607DB95D3B}"/>
              </a:ext>
            </a:extLst>
          </p:cNvPr>
          <p:cNvSpPr txBox="1"/>
          <p:nvPr/>
        </p:nvSpPr>
        <p:spPr>
          <a:xfrm>
            <a:off x="1960633" y="183404"/>
            <a:ext cx="566757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Bislang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GB" sz="28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untersuchte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GB" sz="28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Substanzen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C37087-A4E9-B0F4-DDE3-C6B364DA0D0A}"/>
              </a:ext>
            </a:extLst>
          </p:cNvPr>
          <p:cNvGrpSpPr/>
          <p:nvPr/>
        </p:nvGrpSpPr>
        <p:grpSpPr>
          <a:xfrm>
            <a:off x="1031788" y="1074352"/>
            <a:ext cx="1470454" cy="1891356"/>
            <a:chOff x="1031788" y="1074352"/>
            <a:chExt cx="1470454" cy="18913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04AEE7-E1EB-1BEC-E2A4-63C836931FA8}"/>
                </a:ext>
              </a:extLst>
            </p:cNvPr>
            <p:cNvSpPr txBox="1"/>
            <p:nvPr/>
          </p:nvSpPr>
          <p:spPr>
            <a:xfrm>
              <a:off x="1031788" y="1074352"/>
              <a:ext cx="1470454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kumimoji="0" lang="en-CH" altLang="en-CH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yriadPro"/>
                </a:rPr>
                <a:t>Modafinil</a:t>
              </a:r>
              <a:endParaRPr lang="en-CH" sz="1800" b="1" dirty="0"/>
            </a:p>
          </p:txBody>
        </p:sp>
        <p:pic>
          <p:nvPicPr>
            <p:cNvPr id="15" name="Picture 14" descr="A bottle and a box of pills on a tray&#10;&#10;AI-generated content may be incorrect.">
              <a:extLst>
                <a:ext uri="{FF2B5EF4-FFF2-40B4-BE49-F238E27FC236}">
                  <a16:creationId xmlns:a16="http://schemas.microsoft.com/office/drawing/2014/main" id="{76322400-F421-8274-27E4-72F82B4F3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788" y="1495254"/>
              <a:ext cx="1470454" cy="1470454"/>
            </a:xfrm>
            <a:prstGeom prst="round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6998F3B-0FE3-FAD1-28A4-D7E1B07C64F5}"/>
              </a:ext>
            </a:extLst>
          </p:cNvPr>
          <p:cNvSpPr txBox="1"/>
          <p:nvPr/>
        </p:nvSpPr>
        <p:spPr>
          <a:xfrm>
            <a:off x="434030" y="3166280"/>
            <a:ext cx="2665970" cy="240661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BBFF0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Aft>
                <a:spcPts val="1200"/>
              </a:spcAft>
              <a:defRPr sz="3200"/>
            </a:lvl2pPr>
          </a:lstStyle>
          <a:p>
            <a:pPr>
              <a:spcAft>
                <a:spcPts val="0"/>
              </a:spcAft>
            </a:pPr>
            <a:r>
              <a:rPr lang="en-GB" sz="1400" dirty="0" err="1"/>
              <a:t>Schwacher</a:t>
            </a:r>
            <a:r>
              <a:rPr lang="en-GB" sz="1400" dirty="0"/>
              <a:t> </a:t>
            </a:r>
            <a:r>
              <a:rPr lang="en-GB" sz="1400" dirty="0" err="1"/>
              <a:t>Dopamin-Wiederaufnahmehemmer</a:t>
            </a:r>
            <a:r>
              <a:rPr lang="en-GB" sz="1400" dirty="0"/>
              <a:t>, </a:t>
            </a:r>
            <a:r>
              <a:rPr lang="en-GB" sz="1000" dirty="0" err="1"/>
              <a:t>Effekte</a:t>
            </a:r>
            <a:r>
              <a:rPr lang="en-GB" sz="1000" dirty="0"/>
              <a:t> auf das </a:t>
            </a:r>
            <a:r>
              <a:rPr lang="en-GB" sz="1000" dirty="0" err="1"/>
              <a:t>orexinerge</a:t>
            </a:r>
            <a:r>
              <a:rPr lang="en-GB" sz="1000" dirty="0"/>
              <a:t>, </a:t>
            </a:r>
            <a:r>
              <a:rPr lang="en-GB" sz="1000" dirty="0" err="1"/>
              <a:t>histaminerge</a:t>
            </a:r>
            <a:r>
              <a:rPr lang="en-GB" sz="1000" dirty="0"/>
              <a:t>, </a:t>
            </a:r>
            <a:r>
              <a:rPr lang="en-GB" sz="1000" dirty="0" err="1"/>
              <a:t>glutamaterge</a:t>
            </a:r>
            <a:r>
              <a:rPr lang="en-GB" sz="1000" dirty="0"/>
              <a:t> und </a:t>
            </a:r>
            <a:r>
              <a:rPr lang="en-GB" sz="1000" dirty="0" err="1"/>
              <a:t>GABAerge</a:t>
            </a:r>
            <a:r>
              <a:rPr lang="en-GB" sz="1000" dirty="0"/>
              <a:t> System</a:t>
            </a:r>
          </a:p>
          <a:p>
            <a:pPr>
              <a:spcAft>
                <a:spcPts val="0"/>
              </a:spcAft>
            </a:pPr>
            <a:r>
              <a:rPr lang="en-GB" sz="1400" dirty="0" err="1"/>
              <a:t>Humanlabor</a:t>
            </a:r>
            <a:r>
              <a:rPr lang="en-GB" sz="1400" dirty="0"/>
              <a:t>: ↓ positive </a:t>
            </a:r>
            <a:r>
              <a:rPr lang="en-GB" sz="1400" dirty="0" err="1"/>
              <a:t>subjektive</a:t>
            </a:r>
            <a:r>
              <a:rPr lang="en-GB" sz="1400" dirty="0"/>
              <a:t> </a:t>
            </a:r>
            <a:r>
              <a:rPr lang="en-GB" sz="1400" dirty="0" err="1"/>
              <a:t>Effekte</a:t>
            </a:r>
            <a:r>
              <a:rPr lang="en-GB" sz="1400" dirty="0"/>
              <a:t> von </a:t>
            </a:r>
            <a:r>
              <a:rPr lang="en-GB" sz="1400" dirty="0" err="1"/>
              <a:t>Kokain</a:t>
            </a:r>
            <a:r>
              <a:rPr lang="en-GB" sz="1400" dirty="0"/>
              <a:t>, ↑ </a:t>
            </a:r>
            <a:r>
              <a:rPr lang="en-GB" sz="1400" dirty="0" err="1"/>
              <a:t>Kognitionen</a:t>
            </a:r>
            <a:endParaRPr lang="en-GB" sz="1400" dirty="0"/>
          </a:p>
          <a:p>
            <a:pPr>
              <a:spcAft>
                <a:spcPts val="0"/>
              </a:spcAft>
            </a:pPr>
            <a:r>
              <a:rPr lang="en-GB" sz="1400" dirty="0" err="1"/>
              <a:t>Therapiestudien</a:t>
            </a:r>
            <a:r>
              <a:rPr lang="en-GB" sz="1400" dirty="0"/>
              <a:t> → </a:t>
            </a:r>
            <a:r>
              <a:rPr lang="en-GB" sz="1400" dirty="0" err="1"/>
              <a:t>widersprüchliche</a:t>
            </a:r>
            <a:r>
              <a:rPr lang="en-GB" sz="1400" dirty="0"/>
              <a:t> </a:t>
            </a:r>
            <a:r>
              <a:rPr lang="en-GB" sz="1400" dirty="0" err="1"/>
              <a:t>Ergebnisse</a:t>
            </a:r>
            <a:r>
              <a:rPr lang="en-GB" sz="1400" dirty="0"/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D1523-F538-32AC-0665-842E295B1612}"/>
              </a:ext>
            </a:extLst>
          </p:cNvPr>
          <p:cNvGrpSpPr/>
          <p:nvPr/>
        </p:nvGrpSpPr>
        <p:grpSpPr>
          <a:xfrm>
            <a:off x="3391930" y="1074352"/>
            <a:ext cx="2360140" cy="1891356"/>
            <a:chOff x="3391930" y="1074352"/>
            <a:chExt cx="2360140" cy="18913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76707D-6FF3-CDB3-6ED6-994A84121B52}"/>
                </a:ext>
              </a:extLst>
            </p:cNvPr>
            <p:cNvSpPr txBox="1"/>
            <p:nvPr/>
          </p:nvSpPr>
          <p:spPr>
            <a:xfrm>
              <a:off x="3391930" y="1074352"/>
              <a:ext cx="236014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kumimoji="0" lang="en-GB" altLang="en-CH" sz="1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MyriadPro"/>
                </a:rPr>
                <a:t>Methylphenidat</a:t>
              </a:r>
              <a:endParaRPr lang="en-CH" sz="1800" b="1" dirty="0"/>
            </a:p>
          </p:txBody>
        </p:sp>
        <p:pic>
          <p:nvPicPr>
            <p:cNvPr id="17" name="Picture 16" descr="A bottle of medication on a newspaper&#10;&#10;AI-generated content may be incorrect.">
              <a:extLst>
                <a:ext uri="{FF2B5EF4-FFF2-40B4-BE49-F238E27FC236}">
                  <a16:creationId xmlns:a16="http://schemas.microsoft.com/office/drawing/2014/main" id="{9F1EFAC7-90B4-5506-0374-766C3E881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6773" y="1495254"/>
              <a:ext cx="1470454" cy="1470454"/>
            </a:xfrm>
            <a:prstGeom prst="round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39DBD1-D2F7-6446-C1A1-3CA8596D2035}"/>
              </a:ext>
            </a:extLst>
          </p:cNvPr>
          <p:cNvSpPr txBox="1"/>
          <p:nvPr/>
        </p:nvSpPr>
        <p:spPr>
          <a:xfrm>
            <a:off x="3256005" y="3166280"/>
            <a:ext cx="2631989" cy="193706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BBFF0"/>
              </a:buClr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Aft>
                <a:spcPts val="1200"/>
              </a:spcAft>
              <a:defRPr sz="3200"/>
            </a:lvl2pPr>
          </a:lstStyle>
          <a:p>
            <a:pPr>
              <a:spcAft>
                <a:spcPts val="0"/>
              </a:spcAft>
            </a:pPr>
            <a:r>
              <a:rPr lang="en-GB" dirty="0" err="1"/>
              <a:t>Strukturell</a:t>
            </a:r>
            <a:r>
              <a:rPr lang="en-GB" dirty="0"/>
              <a:t> </a:t>
            </a:r>
            <a:r>
              <a:rPr lang="en-GB" dirty="0" err="1"/>
              <a:t>verwandt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Amphetaminen</a:t>
            </a: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↓ </a:t>
            </a:r>
            <a:r>
              <a:rPr lang="en-GB" dirty="0" err="1"/>
              <a:t>Subjektive</a:t>
            </a:r>
            <a:r>
              <a:rPr lang="en-GB" dirty="0"/>
              <a:t> </a:t>
            </a:r>
            <a:r>
              <a:rPr lang="en-GB" dirty="0" err="1"/>
              <a:t>Effekte</a:t>
            </a:r>
            <a:r>
              <a:rPr lang="en-GB" dirty="0"/>
              <a:t> </a:t>
            </a:r>
            <a:r>
              <a:rPr lang="en-GB" dirty="0" err="1"/>
              <a:t>Kokain</a:t>
            </a:r>
            <a:endParaRPr lang="en-GB" dirty="0"/>
          </a:p>
          <a:p>
            <a:pPr>
              <a:spcAft>
                <a:spcPts val="0"/>
              </a:spcAft>
            </a:pPr>
            <a:r>
              <a:rPr lang="en-GB" dirty="0" err="1"/>
              <a:t>Kontrollierte</a:t>
            </a:r>
            <a:r>
              <a:rPr lang="en-GB" dirty="0"/>
              <a:t> </a:t>
            </a:r>
            <a:r>
              <a:rPr lang="en-GB" dirty="0" err="1"/>
              <a:t>Studien</a:t>
            </a:r>
            <a:r>
              <a:rPr lang="en-GB" dirty="0"/>
              <a:t> </a:t>
            </a:r>
            <a:r>
              <a:rPr lang="en-GB" dirty="0" err="1"/>
              <a:t>überwiegend</a:t>
            </a:r>
            <a:r>
              <a:rPr lang="en-GB" dirty="0"/>
              <a:t> </a:t>
            </a:r>
            <a:r>
              <a:rPr lang="en-GB" dirty="0" err="1"/>
              <a:t>negativ</a:t>
            </a: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Dose </a:t>
            </a:r>
            <a:r>
              <a:rPr lang="en-GB" dirty="0" err="1"/>
              <a:t>maximale</a:t>
            </a:r>
            <a:r>
              <a:rPr lang="en-GB" dirty="0"/>
              <a:t> </a:t>
            </a:r>
            <a:r>
              <a:rPr lang="en-GB" dirty="0" err="1"/>
              <a:t>administrée</a:t>
            </a:r>
            <a:r>
              <a:rPr lang="en-GB" dirty="0"/>
              <a:t> 90mg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47832F-52C6-DEA0-191C-71323208057B}"/>
              </a:ext>
            </a:extLst>
          </p:cNvPr>
          <p:cNvGrpSpPr/>
          <p:nvPr/>
        </p:nvGrpSpPr>
        <p:grpSpPr>
          <a:xfrm>
            <a:off x="6326661" y="1073666"/>
            <a:ext cx="2100649" cy="1892042"/>
            <a:chOff x="6326661" y="1073666"/>
            <a:chExt cx="2100649" cy="18920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22CE5-66CE-9659-EEDE-05EF3A18F463}"/>
                </a:ext>
              </a:extLst>
            </p:cNvPr>
            <p:cNvSpPr txBox="1"/>
            <p:nvPr/>
          </p:nvSpPr>
          <p:spPr>
            <a:xfrm>
              <a:off x="6326661" y="1073666"/>
              <a:ext cx="2100649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kumimoji="0" lang="en-GB" altLang="en-CH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yriadPro"/>
                </a:rPr>
                <a:t>Amphetamine</a:t>
              </a:r>
              <a:endParaRPr lang="en-CH" sz="1800" b="1" dirty="0"/>
            </a:p>
          </p:txBody>
        </p:sp>
        <p:pic>
          <p:nvPicPr>
            <p:cNvPr id="19" name="Picture 18" descr="A group of boxes of medicine&#10;&#10;AI-generated content may be incorrect.">
              <a:extLst>
                <a:ext uri="{FF2B5EF4-FFF2-40B4-BE49-F238E27FC236}">
                  <a16:creationId xmlns:a16="http://schemas.microsoft.com/office/drawing/2014/main" id="{28564211-A9B1-D996-794C-FAB085547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1759" y="1495253"/>
              <a:ext cx="1470455" cy="1470455"/>
            </a:xfrm>
            <a:prstGeom prst="round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B1C8B09-A9D5-2C5F-EB4D-10CB15A6C948}"/>
              </a:ext>
            </a:extLst>
          </p:cNvPr>
          <p:cNvSpPr txBox="1"/>
          <p:nvPr/>
        </p:nvSpPr>
        <p:spPr>
          <a:xfrm>
            <a:off x="6044000" y="3166279"/>
            <a:ext cx="2665970" cy="240661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BBFF0"/>
              </a:buClr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Aft>
                <a:spcPts val="1200"/>
              </a:spcAft>
              <a:defRPr sz="3200"/>
            </a:lvl2pPr>
          </a:lstStyle>
          <a:p>
            <a:pPr>
              <a:spcAft>
                <a:spcPts val="0"/>
              </a:spcAft>
            </a:pPr>
            <a:r>
              <a:rPr lang="en-GB" altLang="en-CH" dirty="0"/>
              <a:t>↓ </a:t>
            </a:r>
            <a:r>
              <a:rPr lang="en-GB" altLang="en-CH" dirty="0" err="1"/>
              <a:t>subjektive</a:t>
            </a:r>
            <a:r>
              <a:rPr lang="en-GB" altLang="en-CH" dirty="0"/>
              <a:t> </a:t>
            </a:r>
            <a:r>
              <a:rPr lang="en-GB" altLang="en-CH" dirty="0" err="1"/>
              <a:t>Effekte</a:t>
            </a:r>
            <a:r>
              <a:rPr lang="en-GB" altLang="en-CH" dirty="0"/>
              <a:t> </a:t>
            </a:r>
            <a:r>
              <a:rPr lang="en-GB" altLang="en-CH" dirty="0" err="1"/>
              <a:t>Kokain</a:t>
            </a:r>
            <a:endParaRPr lang="en-GB" altLang="en-CH" dirty="0"/>
          </a:p>
          <a:p>
            <a:pPr>
              <a:spcAft>
                <a:spcPts val="0"/>
              </a:spcAft>
            </a:pPr>
            <a:r>
              <a:rPr lang="en-GB" altLang="en-CH" dirty="0" err="1"/>
              <a:t>Klinische</a:t>
            </a:r>
            <a:r>
              <a:rPr lang="en-GB" altLang="en-CH" dirty="0"/>
              <a:t> </a:t>
            </a:r>
            <a:r>
              <a:rPr lang="en-GB" altLang="en-CH" dirty="0" err="1"/>
              <a:t>Studien</a:t>
            </a:r>
            <a:r>
              <a:rPr lang="en-GB" altLang="en-CH" dirty="0"/>
              <a:t> </a:t>
            </a:r>
            <a:r>
              <a:rPr lang="en-GB" altLang="en-CH" dirty="0" err="1"/>
              <a:t>mit</a:t>
            </a:r>
            <a:r>
              <a:rPr lang="en-GB" altLang="en-CH" dirty="0"/>
              <a:t> </a:t>
            </a:r>
            <a:r>
              <a:rPr lang="en-GB" altLang="en-CH" dirty="0" err="1"/>
              <a:t>hohen</a:t>
            </a:r>
            <a:r>
              <a:rPr lang="en-GB" altLang="en-CH" dirty="0"/>
              <a:t> </a:t>
            </a:r>
            <a:r>
              <a:rPr lang="en-GB" altLang="en-CH" dirty="0" err="1"/>
              <a:t>Dosen</a:t>
            </a:r>
            <a:r>
              <a:rPr lang="en-GB" altLang="en-CH" dirty="0"/>
              <a:t> → </a:t>
            </a:r>
            <a:r>
              <a:rPr lang="en-GB" altLang="en-CH" dirty="0" err="1"/>
              <a:t>teilweise</a:t>
            </a:r>
            <a:r>
              <a:rPr lang="en-GB" altLang="en-CH" dirty="0"/>
              <a:t> </a:t>
            </a:r>
            <a:r>
              <a:rPr lang="en-GB" altLang="en-CH" dirty="0" err="1"/>
              <a:t>positiv</a:t>
            </a:r>
            <a:r>
              <a:rPr lang="en-GB" altLang="en-CH" dirty="0"/>
              <a:t>.</a:t>
            </a:r>
          </a:p>
          <a:p>
            <a:pPr>
              <a:spcAft>
                <a:spcPts val="0"/>
              </a:spcAft>
            </a:pPr>
            <a:r>
              <a:rPr lang="en-GB" altLang="en-CH" dirty="0" err="1"/>
              <a:t>Hohe</a:t>
            </a:r>
            <a:r>
              <a:rPr lang="en-GB" altLang="en-CH" dirty="0"/>
              <a:t> </a:t>
            </a:r>
            <a:r>
              <a:rPr lang="en-GB" altLang="en-CH" dirty="0" err="1"/>
              <a:t>Abbruchrate</a:t>
            </a:r>
            <a:r>
              <a:rPr lang="en-GB" altLang="en-CH" dirty="0"/>
              <a:t>!!!</a:t>
            </a:r>
          </a:p>
          <a:p>
            <a:pPr>
              <a:spcAft>
                <a:spcPts val="0"/>
              </a:spcAft>
            </a:pPr>
            <a:r>
              <a:rPr lang="en-GB" altLang="en-CH" dirty="0" err="1"/>
              <a:t>Langsame</a:t>
            </a:r>
            <a:r>
              <a:rPr lang="en-GB" altLang="en-CH" dirty="0"/>
              <a:t> </a:t>
            </a:r>
            <a:r>
              <a:rPr lang="en-GB" altLang="en-CH" dirty="0" err="1"/>
              <a:t>Freisetzung</a:t>
            </a:r>
            <a:r>
              <a:rPr lang="en-GB" altLang="en-CH" dirty="0"/>
              <a:t> &gt; </a:t>
            </a:r>
            <a:r>
              <a:rPr lang="en-GB" altLang="en-CH" dirty="0" err="1"/>
              <a:t>sofortige</a:t>
            </a:r>
            <a:r>
              <a:rPr lang="en-GB" altLang="en-CH" dirty="0"/>
              <a:t> </a:t>
            </a:r>
            <a:r>
              <a:rPr lang="en-GB" altLang="en-CH" dirty="0" err="1"/>
              <a:t>Freisetzung</a:t>
            </a:r>
            <a:endParaRPr lang="en-GB" altLang="en-CH" dirty="0"/>
          </a:p>
          <a:p>
            <a:pPr>
              <a:spcAft>
                <a:spcPts val="0"/>
              </a:spcAft>
            </a:pPr>
            <a:endParaRPr lang="en-GB" altLang="en-CH" dirty="0"/>
          </a:p>
        </p:txBody>
      </p:sp>
    </p:spTree>
    <p:extLst>
      <p:ext uri="{BB962C8B-B14F-4D97-AF65-F5344CB8AC3E}">
        <p14:creationId xmlns:p14="http://schemas.microsoft.com/office/powerpoint/2010/main" val="70613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8" grpId="0" build="p" animBg="1"/>
      <p:bldP spid="2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BF939-C788-60B5-BE68-3541F3B5B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1BB99C-8A8A-7D37-3425-1153D12D9983}"/>
              </a:ext>
            </a:extLst>
          </p:cNvPr>
          <p:cNvSpPr txBox="1"/>
          <p:nvPr/>
        </p:nvSpPr>
        <p:spPr>
          <a:xfrm>
            <a:off x="788985" y="403606"/>
            <a:ext cx="783485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Was </a:t>
            </a:r>
            <a:r>
              <a:rPr lang="en-GB" sz="2800" b="1" dirty="0" err="1">
                <a:solidFill>
                  <a:schemeClr val="bg1">
                    <a:lumMod val="50000"/>
                  </a:schemeClr>
                </a:solidFill>
              </a:rPr>
              <a:t>braucht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 es für </a:t>
            </a:r>
            <a:r>
              <a:rPr lang="en-GB" sz="2800" b="1" dirty="0" err="1">
                <a:solidFill>
                  <a:schemeClr val="bg1">
                    <a:lumMod val="50000"/>
                  </a:schemeClr>
                </a:solidFill>
              </a:rPr>
              <a:t>eine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1">
                    <a:lumMod val="50000"/>
                  </a:schemeClr>
                </a:solidFill>
              </a:rPr>
              <a:t>wirksame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1">
                    <a:lumMod val="50000"/>
                  </a:schemeClr>
                </a:solidFill>
              </a:rPr>
              <a:t>Therapie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CH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263E89F-3569-7BB7-0CDF-CDCADE9ED914}"/>
              </a:ext>
            </a:extLst>
          </p:cNvPr>
          <p:cNvGrpSpPr/>
          <p:nvPr/>
        </p:nvGrpSpPr>
        <p:grpSpPr>
          <a:xfrm>
            <a:off x="720209" y="1785888"/>
            <a:ext cx="1528720" cy="1402063"/>
            <a:chOff x="720209" y="1785888"/>
            <a:chExt cx="1528720" cy="14020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7F087F-C3A9-E95A-73AF-CE79C98249AC}"/>
                </a:ext>
              </a:extLst>
            </p:cNvPr>
            <p:cNvSpPr txBox="1"/>
            <p:nvPr/>
          </p:nvSpPr>
          <p:spPr>
            <a:xfrm>
              <a:off x="720209" y="1785888"/>
              <a:ext cx="1528720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CH" sz="1400" dirty="0"/>
                <a:t>Einbindung</a:t>
              </a:r>
            </a:p>
          </p:txBody>
        </p:sp>
        <p:pic>
          <p:nvPicPr>
            <p:cNvPr id="17" name="Picture 16" descr="A group of people sitting in a room with a fishing hook&#10;&#10;AI-generated content may be incorrect.">
              <a:extLst>
                <a:ext uri="{FF2B5EF4-FFF2-40B4-BE49-F238E27FC236}">
                  <a16:creationId xmlns:a16="http://schemas.microsoft.com/office/drawing/2014/main" id="{D82DC371-B18A-136F-02A9-9CCED8A8B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487" y="2122967"/>
              <a:ext cx="1064984" cy="1064984"/>
            </a:xfrm>
            <a:prstGeom prst="round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939E05-197C-EE81-B8D4-802BF5A00306}"/>
              </a:ext>
            </a:extLst>
          </p:cNvPr>
          <p:cNvGrpSpPr/>
          <p:nvPr/>
        </p:nvGrpSpPr>
        <p:grpSpPr>
          <a:xfrm>
            <a:off x="2928449" y="1742300"/>
            <a:ext cx="1433384" cy="1436720"/>
            <a:chOff x="2928449" y="1742300"/>
            <a:chExt cx="1433384" cy="14367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5AFCE2-B7AA-544E-D43D-F1A3BB3D2A77}"/>
                </a:ext>
              </a:extLst>
            </p:cNvPr>
            <p:cNvSpPr txBox="1"/>
            <p:nvPr/>
          </p:nvSpPr>
          <p:spPr>
            <a:xfrm>
              <a:off x="2928449" y="1742300"/>
              <a:ext cx="1433384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800"/>
              </a:lvl1pPr>
            </a:lstStyle>
            <a:p>
              <a:r>
                <a:rPr lang="en-GB" sz="1400" dirty="0"/>
                <a:t>Retention</a:t>
              </a:r>
              <a:endParaRPr lang="en-CH" sz="1400" dirty="0"/>
            </a:p>
          </p:txBody>
        </p:sp>
        <p:pic>
          <p:nvPicPr>
            <p:cNvPr id="21" name="Picture 20" descr="A cartoon of a person sitting in a chair with a doctor and a person&#10;&#10;AI-generated content may be incorrect.">
              <a:extLst>
                <a:ext uri="{FF2B5EF4-FFF2-40B4-BE49-F238E27FC236}">
                  <a16:creationId xmlns:a16="http://schemas.microsoft.com/office/drawing/2014/main" id="{5934CBA9-4802-D7DF-3C83-1FF3B4558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2649" y="2114036"/>
              <a:ext cx="1064984" cy="1064984"/>
            </a:xfrm>
            <a:prstGeom prst="round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0653A27-8D89-F972-C33E-26FD3BF1C574}"/>
              </a:ext>
            </a:extLst>
          </p:cNvPr>
          <p:cNvGrpSpPr/>
          <p:nvPr/>
        </p:nvGrpSpPr>
        <p:grpSpPr>
          <a:xfrm>
            <a:off x="5816927" y="2885041"/>
            <a:ext cx="2806909" cy="1064984"/>
            <a:chOff x="5816927" y="2885041"/>
            <a:chExt cx="2806909" cy="10649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40E99C-4010-0646-EFBA-0316FAEB1354}"/>
                </a:ext>
              </a:extLst>
            </p:cNvPr>
            <p:cNvSpPr txBox="1"/>
            <p:nvPr/>
          </p:nvSpPr>
          <p:spPr>
            <a:xfrm>
              <a:off x="6986565" y="3167390"/>
              <a:ext cx="1637271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800"/>
              </a:lvl1pPr>
            </a:lstStyle>
            <a:p>
              <a:pPr algn="l"/>
              <a:r>
                <a:rPr lang="en-GB" sz="1400" dirty="0"/>
                <a:t>↓ </a:t>
              </a:r>
              <a:r>
                <a:rPr lang="en-GB" sz="1400" dirty="0" err="1"/>
                <a:t>Suchtprozesse</a:t>
              </a:r>
              <a:endParaRPr lang="en-CH" sz="1400" dirty="0"/>
            </a:p>
          </p:txBody>
        </p:sp>
        <p:pic>
          <p:nvPicPr>
            <p:cNvPr id="27" name="Picture 26" descr="A brain and pills in a tornado&#10;&#10;AI-generated content may be incorrect.">
              <a:extLst>
                <a:ext uri="{FF2B5EF4-FFF2-40B4-BE49-F238E27FC236}">
                  <a16:creationId xmlns:a16="http://schemas.microsoft.com/office/drawing/2014/main" id="{291E7865-910A-3E33-7801-EBDE62A3C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6927" y="2885041"/>
              <a:ext cx="1064984" cy="1064984"/>
            </a:xfrm>
            <a:prstGeom prst="round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04A8E6-AFFD-F67F-11D9-ECB770A4856D}"/>
              </a:ext>
            </a:extLst>
          </p:cNvPr>
          <p:cNvGrpSpPr/>
          <p:nvPr/>
        </p:nvGrpSpPr>
        <p:grpSpPr>
          <a:xfrm>
            <a:off x="5830087" y="1409717"/>
            <a:ext cx="2953357" cy="1064984"/>
            <a:chOff x="5830087" y="1409717"/>
            <a:chExt cx="2953357" cy="1064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758CB7-AACA-D7F4-B010-154BF7E920D3}"/>
                </a:ext>
              </a:extLst>
            </p:cNvPr>
            <p:cNvSpPr txBox="1"/>
            <p:nvPr/>
          </p:nvSpPr>
          <p:spPr>
            <a:xfrm>
              <a:off x="6986565" y="1753721"/>
              <a:ext cx="1796879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800"/>
              </a:lvl1pPr>
            </a:lstStyle>
            <a:p>
              <a:pPr algn="l"/>
              <a:r>
                <a:rPr lang="en-GB" sz="1400" dirty="0" err="1"/>
                <a:t>Risikominimierung</a:t>
              </a:r>
              <a:endParaRPr lang="en-CH" sz="1400" dirty="0"/>
            </a:p>
          </p:txBody>
        </p:sp>
        <p:pic>
          <p:nvPicPr>
            <p:cNvPr id="29" name="Picture 28" descr="A person sitting on the ground under an umbrella&#10;&#10;AI-generated content may be incorrect.">
              <a:extLst>
                <a:ext uri="{FF2B5EF4-FFF2-40B4-BE49-F238E27FC236}">
                  <a16:creationId xmlns:a16="http://schemas.microsoft.com/office/drawing/2014/main" id="{0838A07C-7B06-B816-CBDC-06D49E6D2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0087" y="1409717"/>
              <a:ext cx="1064984" cy="1064984"/>
            </a:xfrm>
            <a:prstGeom prst="round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38326E7-746A-F3A0-8EBE-C13F681168B3}"/>
              </a:ext>
            </a:extLst>
          </p:cNvPr>
          <p:cNvSpPr txBox="1"/>
          <p:nvPr/>
        </p:nvSpPr>
        <p:spPr>
          <a:xfrm>
            <a:off x="833565" y="3288352"/>
            <a:ext cx="132780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400"/>
            </a:lvl1pPr>
          </a:lstStyle>
          <a:p>
            <a:r>
              <a:rPr lang="en-GB" sz="1600" b="1" i="1" dirty="0" err="1"/>
              <a:t>Attraktivität</a:t>
            </a:r>
            <a:endParaRPr lang="en-CH" sz="1600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3F9FA4-716C-D4FF-56A8-1556B8071FC2}"/>
              </a:ext>
            </a:extLst>
          </p:cNvPr>
          <p:cNvSpPr txBox="1"/>
          <p:nvPr/>
        </p:nvSpPr>
        <p:spPr>
          <a:xfrm>
            <a:off x="2849498" y="3255512"/>
            <a:ext cx="1591285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400"/>
            </a:lvl1pPr>
          </a:lstStyle>
          <a:p>
            <a:r>
              <a:rPr lang="en-GB" sz="1600" b="1" i="1" dirty="0" err="1"/>
              <a:t>Akzeptabilität</a:t>
            </a:r>
            <a:endParaRPr lang="en-CH" sz="1600" b="1" i="1" dirty="0"/>
          </a:p>
        </p:txBody>
      </p:sp>
      <p:pic>
        <p:nvPicPr>
          <p:cNvPr id="37" name="Picture 36" descr="A grey line in a black background&#10;&#10;AI-generated content may be incorrect.">
            <a:extLst>
              <a:ext uri="{FF2B5EF4-FFF2-40B4-BE49-F238E27FC236}">
                <a16:creationId xmlns:a16="http://schemas.microsoft.com/office/drawing/2014/main" id="{96A48923-A4C0-661D-8FE3-33C491A54F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61372" y="2492639"/>
            <a:ext cx="840323" cy="307777"/>
          </a:xfrm>
          <a:prstGeom prst="rect">
            <a:avLst/>
          </a:prstGeom>
        </p:spPr>
      </p:pic>
      <p:pic>
        <p:nvPicPr>
          <p:cNvPr id="39" name="Picture 38" descr="A long curved arrow pointing upwards&#10;&#10;AI-generated content may be incorrect.">
            <a:extLst>
              <a:ext uri="{FF2B5EF4-FFF2-40B4-BE49-F238E27FC236}">
                <a16:creationId xmlns:a16="http://schemas.microsoft.com/office/drawing/2014/main" id="{1AA1B90C-EEC8-9349-C2C7-90065ABD94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272" y="1742300"/>
            <a:ext cx="1453814" cy="911912"/>
          </a:xfrm>
          <a:prstGeom prst="rect">
            <a:avLst/>
          </a:prstGeom>
        </p:spPr>
      </p:pic>
      <p:pic>
        <p:nvPicPr>
          <p:cNvPr id="40" name="Picture 39" descr="A long curved arrow pointing upwards&#10;&#10;AI-generated content may be incorrect.">
            <a:extLst>
              <a:ext uri="{FF2B5EF4-FFF2-40B4-BE49-F238E27FC236}">
                <a16:creationId xmlns:a16="http://schemas.microsoft.com/office/drawing/2014/main" id="{64C8A113-D4E6-D132-9BF7-E477842BAA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376272" y="2728226"/>
            <a:ext cx="1453814" cy="9119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8374ACC-79D8-D6CE-C57D-D87AF9209865}"/>
              </a:ext>
            </a:extLst>
          </p:cNvPr>
          <p:cNvSpPr txBox="1"/>
          <p:nvPr/>
        </p:nvSpPr>
        <p:spPr>
          <a:xfrm>
            <a:off x="936372" y="4697846"/>
            <a:ext cx="329032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GB" b="1" dirty="0">
                <a:solidFill>
                  <a:srgbClr val="000000"/>
                </a:solidFill>
              </a:rPr>
              <a:t>Das </a:t>
            </a:r>
            <a:r>
              <a:rPr lang="en-GB" b="1" dirty="0" err="1">
                <a:solidFill>
                  <a:srgbClr val="000000"/>
                </a:solidFill>
              </a:rPr>
              <a:t>begehrte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Produkt</a:t>
            </a:r>
            <a:endParaRPr kumimoji="0" lang="en-CH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algn="ctr" rtl="0" latinLnBrk="1" hangingPunct="0"/>
            <a:r>
              <a:rPr lang="en-GB" sz="1600" b="1" dirty="0">
                <a:solidFill>
                  <a:srgbClr val="000000"/>
                </a:solidFill>
              </a:rPr>
              <a:t>Schnelle </a:t>
            </a:r>
            <a:r>
              <a:rPr lang="en-GB" sz="1600" b="1" dirty="0" err="1">
                <a:solidFill>
                  <a:srgbClr val="000000"/>
                </a:solidFill>
              </a:rPr>
              <a:t>Wirkung</a:t>
            </a:r>
            <a:r>
              <a:rPr lang="en-GB" sz="1600" b="1" dirty="0">
                <a:solidFill>
                  <a:srgbClr val="000000"/>
                </a:solidFill>
              </a:rPr>
              <a:t>, </a:t>
            </a:r>
            <a:r>
              <a:rPr lang="en-GB" sz="1600" b="1" dirty="0" err="1">
                <a:solidFill>
                  <a:srgbClr val="000000"/>
                </a:solidFill>
              </a:rPr>
              <a:t>suchtfördernd</a:t>
            </a:r>
            <a:endParaRPr kumimoji="0" lang="en-CH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35ECBC-BD0A-F530-46BD-77894574EB06}"/>
              </a:ext>
            </a:extLst>
          </p:cNvPr>
          <p:cNvSpPr txBox="1"/>
          <p:nvPr/>
        </p:nvSpPr>
        <p:spPr>
          <a:xfrm>
            <a:off x="4584834" y="4697846"/>
            <a:ext cx="3529169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GB" b="1" dirty="0">
                <a:solidFill>
                  <a:srgbClr val="000000"/>
                </a:solidFill>
              </a:rPr>
              <a:t>Die </a:t>
            </a:r>
            <a:r>
              <a:rPr lang="en-GB" b="1" dirty="0" err="1">
                <a:solidFill>
                  <a:srgbClr val="000000"/>
                </a:solidFill>
              </a:rPr>
              <a:t>langsame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Substanz</a:t>
            </a:r>
            <a:endParaRPr kumimoji="0" lang="en-CH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algn="ctr" rtl="0" latinLnBrk="1" hangingPunct="0"/>
            <a:r>
              <a:rPr lang="en-GB" sz="1600" b="1" dirty="0" err="1">
                <a:solidFill>
                  <a:srgbClr val="000000"/>
                </a:solidFill>
              </a:rPr>
              <a:t>Verzögerter</a:t>
            </a:r>
            <a:r>
              <a:rPr lang="en-GB" sz="1600" b="1" dirty="0">
                <a:solidFill>
                  <a:srgbClr val="000000"/>
                </a:solidFill>
              </a:rPr>
              <a:t> </a:t>
            </a:r>
            <a:r>
              <a:rPr lang="en-GB" sz="1600" b="1" dirty="0" err="1">
                <a:solidFill>
                  <a:srgbClr val="000000"/>
                </a:solidFill>
              </a:rPr>
              <a:t>Wirkungseintritt</a:t>
            </a:r>
            <a:r>
              <a:rPr lang="en-GB" sz="1600" b="1" dirty="0">
                <a:solidFill>
                  <a:srgbClr val="000000"/>
                </a:solidFill>
              </a:rPr>
              <a:t>, </a:t>
            </a:r>
          </a:p>
          <a:p>
            <a:pPr algn="ctr" rtl="0" latinLnBrk="1" hangingPunct="0"/>
            <a:r>
              <a:rPr lang="en-GB" sz="1600" b="1" dirty="0" err="1">
                <a:solidFill>
                  <a:srgbClr val="000000"/>
                </a:solidFill>
              </a:rPr>
              <a:t>weniger</a:t>
            </a:r>
            <a:r>
              <a:rPr lang="en-GB" sz="1600" b="1" dirty="0">
                <a:solidFill>
                  <a:srgbClr val="000000"/>
                </a:solidFill>
              </a:rPr>
              <a:t> </a:t>
            </a:r>
            <a:r>
              <a:rPr lang="en-GB" sz="1600" b="1" dirty="0" err="1">
                <a:solidFill>
                  <a:srgbClr val="000000"/>
                </a:solidFill>
              </a:rPr>
              <a:t>suchtfördernd</a:t>
            </a:r>
            <a:endParaRPr kumimoji="0" lang="en-CH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Picture 43" descr="A blue arrow pointing up&#10;&#10;AI-generated content may be incorrect.">
            <a:extLst>
              <a:ext uri="{FF2B5EF4-FFF2-40B4-BE49-F238E27FC236}">
                <a16:creationId xmlns:a16="http://schemas.microsoft.com/office/drawing/2014/main" id="{1EDF0F4C-446F-455C-EC9B-14930DF0A0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7886" flipH="1">
            <a:off x="1615340" y="3910288"/>
            <a:ext cx="906981" cy="517405"/>
          </a:xfrm>
          <a:prstGeom prst="rect">
            <a:avLst/>
          </a:prstGeom>
        </p:spPr>
      </p:pic>
      <p:pic>
        <p:nvPicPr>
          <p:cNvPr id="45" name="Picture 44" descr="A blue arrow pointing up&#10;&#10;AI-generated content may be incorrect.">
            <a:extLst>
              <a:ext uri="{FF2B5EF4-FFF2-40B4-BE49-F238E27FC236}">
                <a16:creationId xmlns:a16="http://schemas.microsoft.com/office/drawing/2014/main" id="{C9B96703-4D72-DCF6-0CC4-5560C2EA60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2114">
            <a:off x="2687518" y="3943969"/>
            <a:ext cx="906981" cy="517405"/>
          </a:xfrm>
          <a:prstGeom prst="rect">
            <a:avLst/>
          </a:prstGeom>
        </p:spPr>
      </p:pic>
      <p:pic>
        <p:nvPicPr>
          <p:cNvPr id="46" name="Picture 45" descr="A blue arrow pointing up&#10;&#10;AI-generated content may be incorrect.">
            <a:extLst>
              <a:ext uri="{FF2B5EF4-FFF2-40B4-BE49-F238E27FC236}">
                <a16:creationId xmlns:a16="http://schemas.microsoft.com/office/drawing/2014/main" id="{3E33057C-DECD-D85C-87DC-9291F9819DA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78798">
            <a:off x="6093395" y="4241033"/>
            <a:ext cx="538194" cy="3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6035E-5B53-B5F3-5235-4DD6D0DDE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52408E-4009-D086-84FC-CBE897633015}"/>
              </a:ext>
            </a:extLst>
          </p:cNvPr>
          <p:cNvSpPr txBox="1"/>
          <p:nvPr/>
        </p:nvSpPr>
        <p:spPr>
          <a:xfrm>
            <a:off x="788985" y="278498"/>
            <a:ext cx="7834851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sz="4000" b="1" noProof="0" dirty="0" err="1">
                <a:solidFill>
                  <a:schemeClr val="bg1">
                    <a:lumMod val="50000"/>
                  </a:schemeClr>
                </a:solidFill>
              </a:rPr>
              <a:t>KoGeBe</a:t>
            </a:r>
            <a:endParaRPr lang="fr-CH" sz="4000" b="1" noProof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CH" noProof="0" dirty="0" err="1">
                <a:solidFill>
                  <a:schemeClr val="bg1">
                    <a:lumMod val="50000"/>
                  </a:schemeClr>
                </a:solidFill>
              </a:rPr>
              <a:t>Kokaingestützte</a:t>
            </a:r>
            <a:r>
              <a:rPr lang="fr-CH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noProof="0" dirty="0" err="1">
                <a:solidFill>
                  <a:schemeClr val="bg1">
                    <a:lumMod val="50000"/>
                  </a:schemeClr>
                </a:solidFill>
              </a:rPr>
              <a:t>Behandlung</a:t>
            </a:r>
            <a:endParaRPr lang="fr-CH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56F6E4-6230-2397-847B-0E315F3140E9}"/>
              </a:ext>
            </a:extLst>
          </p:cNvPr>
          <p:cNvGrpSpPr/>
          <p:nvPr/>
        </p:nvGrpSpPr>
        <p:grpSpPr>
          <a:xfrm>
            <a:off x="1110736" y="1754659"/>
            <a:ext cx="1507524" cy="1970903"/>
            <a:chOff x="1110736" y="1754659"/>
            <a:chExt cx="1507524" cy="1970903"/>
          </a:xfrm>
        </p:grpSpPr>
        <p:pic>
          <p:nvPicPr>
            <p:cNvPr id="5" name="Picture 4" descr="A person sitting at a table with a tray of powder&#10;&#10;AI-generated content may be incorrect.">
              <a:extLst>
                <a:ext uri="{FF2B5EF4-FFF2-40B4-BE49-F238E27FC236}">
                  <a16:creationId xmlns:a16="http://schemas.microsoft.com/office/drawing/2014/main" id="{4B1C368E-6FF6-12E4-E6CC-C630D1B28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0736" y="2218038"/>
              <a:ext cx="1507524" cy="1507524"/>
            </a:xfrm>
            <a:prstGeom prst="round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C09394-B870-D64C-92F8-AA777C16430F}"/>
                </a:ext>
              </a:extLst>
            </p:cNvPr>
            <p:cNvSpPr txBox="1"/>
            <p:nvPr/>
          </p:nvSpPr>
          <p:spPr>
            <a:xfrm>
              <a:off x="1138659" y="1754659"/>
              <a:ext cx="132343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1" i="0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HCl</a:t>
              </a:r>
              <a:r>
                <a:rPr kumimoji="0" lang="fr-CH" sz="1800" b="1" i="0" u="none" strike="noStrike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CH" sz="1800" b="1" i="0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Kokain</a:t>
              </a:r>
              <a:endParaRPr kumimoji="0" lang="fr-CH" sz="18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39624D-C2F8-35B9-91E9-CF47FCD64F37}"/>
              </a:ext>
            </a:extLst>
          </p:cNvPr>
          <p:cNvSpPr txBox="1"/>
          <p:nvPr/>
        </p:nvSpPr>
        <p:spPr>
          <a:xfrm>
            <a:off x="805703" y="3819611"/>
            <a:ext cx="2117588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sz="1600" dirty="0" err="1"/>
              <a:t>Entweder</a:t>
            </a:r>
            <a:r>
              <a:rPr lang="fr-CH" sz="1600" dirty="0"/>
              <a:t> </a:t>
            </a:r>
            <a:r>
              <a:rPr lang="fr-CH" sz="1600" dirty="0" err="1"/>
              <a:t>intravenös</a:t>
            </a:r>
            <a:r>
              <a:rPr lang="fr-CH" sz="1600" dirty="0"/>
              <a:t>, nasal </a:t>
            </a:r>
            <a:r>
              <a:rPr lang="fr-CH" sz="1600" dirty="0" err="1"/>
              <a:t>oder</a:t>
            </a:r>
            <a:r>
              <a:rPr lang="fr-CH" sz="1600" dirty="0"/>
              <a:t> oral. </a:t>
            </a:r>
          </a:p>
          <a:p>
            <a:pPr algn="ctr"/>
            <a:endParaRPr lang="fr-CH" sz="1600" dirty="0"/>
          </a:p>
          <a:p>
            <a:pPr algn="ctr"/>
            <a:r>
              <a:rPr lang="fr-CH" sz="1600" dirty="0" err="1"/>
              <a:t>Langsamere</a:t>
            </a:r>
            <a:r>
              <a:rPr lang="fr-CH" sz="1600" dirty="0"/>
              <a:t> </a:t>
            </a:r>
            <a:r>
              <a:rPr lang="fr-CH" sz="1600" dirty="0" err="1"/>
              <a:t>Kinetik</a:t>
            </a:r>
            <a:endParaRPr lang="fr-CH" sz="16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6E9644-818B-E44B-A8D0-FA7C5A7C293F}"/>
              </a:ext>
            </a:extLst>
          </p:cNvPr>
          <p:cNvGrpSpPr/>
          <p:nvPr/>
        </p:nvGrpSpPr>
        <p:grpSpPr>
          <a:xfrm>
            <a:off x="3460639" y="1545059"/>
            <a:ext cx="2222722" cy="2180503"/>
            <a:chOff x="3460639" y="1545059"/>
            <a:chExt cx="2222722" cy="2180503"/>
          </a:xfrm>
        </p:grpSpPr>
        <p:pic>
          <p:nvPicPr>
            <p:cNvPr id="10" name="Picture 9" descr="A spoonful of sugar being poured over a lighter&#10;&#10;AI-generated content may be incorrect.">
              <a:extLst>
                <a:ext uri="{FF2B5EF4-FFF2-40B4-BE49-F238E27FC236}">
                  <a16:creationId xmlns:a16="http://schemas.microsoft.com/office/drawing/2014/main" id="{C56A2F88-DD25-7D23-9F62-1D1B1B5EE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0432" y="2218038"/>
              <a:ext cx="1507524" cy="1507524"/>
            </a:xfrm>
            <a:prstGeom prst="round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52DBAE-03EB-DE0B-CBBE-5B4965C9C0CB}"/>
                </a:ext>
              </a:extLst>
            </p:cNvPr>
            <p:cNvSpPr txBox="1"/>
            <p:nvPr/>
          </p:nvSpPr>
          <p:spPr>
            <a:xfrm>
              <a:off x="3460639" y="1545059"/>
              <a:ext cx="2222722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1" i="0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HCl</a:t>
              </a:r>
              <a:r>
                <a:rPr kumimoji="0" lang="fr-CH" sz="1800" b="1" i="0" u="none" strike="noStrike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CH" sz="1800" b="1" i="0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Kokain</a:t>
              </a:r>
              <a:endParaRPr kumimoji="0" lang="fr-CH" sz="18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1" i="1" u="none" strike="noStrike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Crack </a:t>
              </a:r>
              <a:r>
                <a:rPr kumimoji="0" lang="fr-CH" sz="1400" b="1" i="1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zum</a:t>
              </a:r>
              <a:r>
                <a:rPr kumimoji="0" lang="fr-CH" sz="1400" b="1" i="1" u="none" strike="noStrike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CH" sz="1400" b="1" i="1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Selberkochen</a:t>
              </a:r>
              <a:endParaRPr kumimoji="0" lang="fr-CH" sz="1400" b="1" i="1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1FEDAD-1A66-8256-E9A2-006EB5D8B4F9}"/>
              </a:ext>
            </a:extLst>
          </p:cNvPr>
          <p:cNvSpPr txBox="1"/>
          <p:nvPr/>
        </p:nvSpPr>
        <p:spPr>
          <a:xfrm>
            <a:off x="3635400" y="3813768"/>
            <a:ext cx="2117588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sz="1600" dirty="0" err="1"/>
              <a:t>Verlangsamung</a:t>
            </a:r>
            <a:r>
              <a:rPr lang="fr-CH" sz="1600" dirty="0"/>
              <a:t> des </a:t>
            </a:r>
            <a:r>
              <a:rPr lang="fr-CH" sz="1600" dirty="0" err="1"/>
              <a:t>Konsumprozesses</a:t>
            </a:r>
            <a:endParaRPr lang="fr-CH" sz="1600" dirty="0"/>
          </a:p>
          <a:p>
            <a:pPr algn="ctr"/>
            <a:endParaRPr lang="fr-CH" sz="1600" dirty="0"/>
          </a:p>
          <a:p>
            <a:pPr algn="ctr"/>
            <a:r>
              <a:rPr lang="fr-CH" sz="1600" dirty="0" err="1"/>
              <a:t>Abschwächung</a:t>
            </a:r>
            <a:r>
              <a:rPr lang="fr-CH" sz="1600" dirty="0"/>
              <a:t> </a:t>
            </a:r>
            <a:r>
              <a:rPr lang="fr-CH" sz="1600" dirty="0" err="1"/>
              <a:t>impulsiven</a:t>
            </a:r>
            <a:r>
              <a:rPr lang="fr-CH" sz="1600" dirty="0"/>
              <a:t> </a:t>
            </a:r>
            <a:r>
              <a:rPr lang="fr-CH" sz="1600" dirty="0" err="1"/>
              <a:t>Verhaltens</a:t>
            </a:r>
            <a:r>
              <a:rPr lang="fr-CH" sz="1600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FD9B66-7855-1A8B-C624-E0E46D61E9A0}"/>
              </a:ext>
            </a:extLst>
          </p:cNvPr>
          <p:cNvGrpSpPr/>
          <p:nvPr/>
        </p:nvGrpSpPr>
        <p:grpSpPr>
          <a:xfrm>
            <a:off x="6727519" y="1514280"/>
            <a:ext cx="1592742" cy="2211282"/>
            <a:chOff x="6727519" y="1514280"/>
            <a:chExt cx="1592742" cy="2211282"/>
          </a:xfrm>
        </p:grpSpPr>
        <p:pic>
          <p:nvPicPr>
            <p:cNvPr id="14" name="Picture 13" descr="A glass pipe and a pile of brown rocks on a tray&#10;&#10;AI-generated content may be incorrect.">
              <a:extLst>
                <a:ext uri="{FF2B5EF4-FFF2-40B4-BE49-F238E27FC236}">
                  <a16:creationId xmlns:a16="http://schemas.microsoft.com/office/drawing/2014/main" id="{8AEAF68F-D8AC-6E0C-1AA6-494605A9A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128" y="2218038"/>
              <a:ext cx="1507524" cy="1507524"/>
            </a:xfrm>
            <a:prstGeom prst="round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47C831-FB6A-131B-659A-802E08DDFFC8}"/>
                </a:ext>
              </a:extLst>
            </p:cNvPr>
            <p:cNvSpPr txBox="1"/>
            <p:nvPr/>
          </p:nvSpPr>
          <p:spPr>
            <a:xfrm>
              <a:off x="6727519" y="1514280"/>
              <a:ext cx="1592742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1" i="0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Inhalierbares</a:t>
              </a:r>
              <a:r>
                <a:rPr kumimoji="0" lang="fr-CH" sz="1800" b="1" i="0" u="none" strike="noStrike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1" i="0" u="none" strike="noStrike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Kokain</a:t>
              </a:r>
              <a:endParaRPr kumimoji="0" lang="fr-CH" sz="1400" b="1" i="1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05DF79-DE0D-C1AF-713A-510C10D7262A}"/>
              </a:ext>
            </a:extLst>
          </p:cNvPr>
          <p:cNvSpPr txBox="1"/>
          <p:nvPr/>
        </p:nvSpPr>
        <p:spPr>
          <a:xfrm>
            <a:off x="6465097" y="3860905"/>
            <a:ext cx="2117588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sz="1600" dirty="0" err="1"/>
              <a:t>Aspekt</a:t>
            </a:r>
            <a:r>
              <a:rPr lang="fr-CH" sz="1600" dirty="0"/>
              <a:t> der </a:t>
            </a:r>
            <a:r>
              <a:rPr lang="fr-CH" sz="1600" dirty="0" err="1"/>
              <a:t>Risikominderung</a:t>
            </a:r>
            <a:r>
              <a:rPr lang="fr-CH" sz="1600" dirty="0"/>
              <a:t> </a:t>
            </a:r>
            <a:r>
              <a:rPr lang="fr-CH" sz="1600" dirty="0" err="1"/>
              <a:t>und</a:t>
            </a:r>
            <a:r>
              <a:rPr lang="fr-CH" sz="1600" dirty="0"/>
              <a:t> </a:t>
            </a:r>
            <a:r>
              <a:rPr lang="fr-CH" sz="1600" dirty="0" err="1"/>
              <a:t>Attraktivität</a:t>
            </a:r>
            <a:r>
              <a:rPr lang="fr-CH" sz="1600" dirty="0"/>
              <a:t> </a:t>
            </a:r>
            <a:r>
              <a:rPr lang="fr-CH" sz="1600" dirty="0" err="1"/>
              <a:t>im</a:t>
            </a:r>
            <a:r>
              <a:rPr lang="fr-CH" sz="1600" dirty="0"/>
              <a:t> </a:t>
            </a:r>
            <a:r>
              <a:rPr lang="fr-CH" sz="1600" dirty="0" err="1"/>
              <a:t>Vordergrund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357959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EF8F2-CCC7-7EF0-C866-2D0F59254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7B9ADB-2B37-ABF1-389E-4C64F195C827}"/>
              </a:ext>
            </a:extLst>
          </p:cNvPr>
          <p:cNvSpPr txBox="1"/>
          <p:nvPr/>
        </p:nvSpPr>
        <p:spPr>
          <a:xfrm>
            <a:off x="1062681" y="381512"/>
            <a:ext cx="738934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Was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können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wir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aus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HeGeBe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lernen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9" name="Picture 8" descr="A person painting a sign&#10;&#10;AI-generated content may be incorrect.">
            <a:extLst>
              <a:ext uri="{FF2B5EF4-FFF2-40B4-BE49-F238E27FC236}">
                <a16:creationId xmlns:a16="http://schemas.microsoft.com/office/drawing/2014/main" id="{691E17E3-969E-F3E9-C2DF-33448716C6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524000"/>
            <a:ext cx="3810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9A4DC-5A79-0221-0392-E2A15738E209}"/>
              </a:ext>
            </a:extLst>
          </p:cNvPr>
          <p:cNvSpPr txBox="1"/>
          <p:nvPr/>
        </p:nvSpPr>
        <p:spPr>
          <a:xfrm>
            <a:off x="260989" y="1605905"/>
            <a:ext cx="5301049" cy="370702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BBFF0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Aft>
                <a:spcPts val="1200"/>
              </a:spcAft>
              <a:defRPr sz="3200"/>
            </a:lvl2pPr>
          </a:lstStyle>
          <a:p>
            <a:pPr>
              <a:spcAft>
                <a:spcPts val="600"/>
              </a:spcAft>
            </a:pPr>
            <a:r>
              <a:rPr lang="en-GB" sz="1800" dirty="0" err="1"/>
              <a:t>Erfolgreiche</a:t>
            </a:r>
            <a:r>
              <a:rPr lang="en-GB" sz="1800" dirty="0"/>
              <a:t> </a:t>
            </a:r>
            <a:r>
              <a:rPr lang="en-GB" sz="1800" dirty="0" err="1"/>
              <a:t>Risikominimierung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dirty="0" err="1"/>
              <a:t>Attraktivität</a:t>
            </a:r>
            <a:r>
              <a:rPr lang="en-GB" sz="1800" dirty="0"/>
              <a:t> des </a:t>
            </a:r>
            <a:r>
              <a:rPr lang="en-GB" sz="1800" dirty="0" err="1"/>
              <a:t>Angebots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dirty="0" err="1"/>
              <a:t>Kombination</a:t>
            </a:r>
            <a:r>
              <a:rPr lang="en-GB" sz="1800" dirty="0"/>
              <a:t> von schnell und </a:t>
            </a:r>
            <a:r>
              <a:rPr lang="en-GB" sz="1800" dirty="0" err="1"/>
              <a:t>langsam</a:t>
            </a:r>
            <a:r>
              <a:rPr lang="en-GB" sz="1800" dirty="0"/>
              <a:t> </a:t>
            </a:r>
            <a:r>
              <a:rPr lang="en-GB" sz="1800" dirty="0" err="1"/>
              <a:t>wirkenden</a:t>
            </a:r>
            <a:r>
              <a:rPr lang="en-GB" sz="1800" dirty="0"/>
              <a:t> </a:t>
            </a:r>
            <a:r>
              <a:rPr lang="en-GB" sz="1800" dirty="0" err="1"/>
              <a:t>Substanzen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dirty="0"/>
              <a:t>↓ </a:t>
            </a:r>
            <a:r>
              <a:rPr lang="en-GB" sz="1800" dirty="0" err="1"/>
              <a:t>Offene</a:t>
            </a:r>
            <a:r>
              <a:rPr lang="en-GB" sz="1800" dirty="0"/>
              <a:t> urbane </a:t>
            </a:r>
            <a:r>
              <a:rPr lang="en-GB" sz="1800" dirty="0" err="1"/>
              <a:t>Szenen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dirty="0" err="1"/>
              <a:t>Begleitende</a:t>
            </a:r>
            <a:r>
              <a:rPr lang="en-GB" sz="1800" dirty="0"/>
              <a:t> </a:t>
            </a:r>
            <a:r>
              <a:rPr lang="en-GB" sz="1800" dirty="0" err="1"/>
              <a:t>psychosoziale</a:t>
            </a:r>
            <a:r>
              <a:rPr lang="en-GB" sz="1800" dirty="0"/>
              <a:t> </a:t>
            </a:r>
            <a:r>
              <a:rPr lang="en-GB" sz="1800" dirty="0" err="1"/>
              <a:t>Interventionen</a:t>
            </a:r>
            <a:r>
              <a:rPr lang="en-GB" sz="1800" dirty="0"/>
              <a:t> von </a:t>
            </a:r>
            <a:r>
              <a:rPr lang="en-GB" sz="1800" dirty="0" err="1"/>
              <a:t>zentraler</a:t>
            </a:r>
            <a:r>
              <a:rPr lang="en-GB" sz="1800" dirty="0"/>
              <a:t> </a:t>
            </a:r>
            <a:r>
              <a:rPr lang="en-GB" sz="1800" dirty="0" err="1"/>
              <a:t>Bedeutung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dirty="0" err="1"/>
              <a:t>Auseinandersetzung</a:t>
            </a:r>
            <a:r>
              <a:rPr lang="en-GB" sz="1800" dirty="0"/>
              <a:t> </a:t>
            </a:r>
            <a:r>
              <a:rPr lang="en-GB" sz="1800" dirty="0" err="1"/>
              <a:t>mit</a:t>
            </a:r>
            <a:r>
              <a:rPr lang="en-GB" sz="1800" dirty="0"/>
              <a:t> </a:t>
            </a:r>
            <a:r>
              <a:rPr lang="en-GB" sz="1800" dirty="0" err="1"/>
              <a:t>sozialen</a:t>
            </a:r>
            <a:r>
              <a:rPr lang="en-GB" sz="1800" dirty="0"/>
              <a:t> und </a:t>
            </a:r>
            <a:r>
              <a:rPr lang="en-GB" sz="1800" dirty="0" err="1"/>
              <a:t>psychiatrischen</a:t>
            </a:r>
            <a:r>
              <a:rPr lang="en-GB" sz="1800" dirty="0"/>
              <a:t> </a:t>
            </a:r>
            <a:r>
              <a:rPr lang="en-GB" sz="1800" dirty="0" err="1"/>
              <a:t>Determinanten</a:t>
            </a:r>
            <a:r>
              <a:rPr lang="en-GB" sz="1800" dirty="0"/>
              <a:t> der </a:t>
            </a:r>
            <a:r>
              <a:rPr lang="en-GB" sz="1800" dirty="0" err="1"/>
              <a:t>Sucht</a:t>
            </a:r>
            <a:r>
              <a:rPr lang="en-GB" sz="1800" dirty="0"/>
              <a:t> </a:t>
            </a:r>
            <a:r>
              <a:rPr lang="en-GB" sz="1800" dirty="0" err="1"/>
              <a:t>ohne</a:t>
            </a:r>
            <a:r>
              <a:rPr lang="en-GB" sz="1800" dirty="0"/>
              <a:t> </a:t>
            </a:r>
            <a:r>
              <a:rPr lang="en-GB" sz="1800" dirty="0" err="1"/>
              <a:t>Zwang</a:t>
            </a:r>
            <a:r>
              <a:rPr lang="en-GB" sz="1800" dirty="0"/>
              <a:t> </a:t>
            </a:r>
            <a:r>
              <a:rPr lang="en-GB" sz="1800" dirty="0" err="1"/>
              <a:t>zur</a:t>
            </a:r>
            <a:r>
              <a:rPr lang="en-GB" sz="1800" dirty="0"/>
              <a:t> </a:t>
            </a:r>
            <a:r>
              <a:rPr lang="en-GB" sz="1800" dirty="0" err="1"/>
              <a:t>Abstinenz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39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80B1B2-3BFA-1E83-6EFD-974AF3FE4A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92" y="2125044"/>
            <a:ext cx="3366749" cy="2805624"/>
          </a:xfrm>
          <a:prstGeom prst="rect">
            <a:avLst/>
          </a:prstGeom>
        </p:spPr>
      </p:pic>
      <p:pic>
        <p:nvPicPr>
          <p:cNvPr id="5" name="Picture 4" descr="A chart showing different colored squares&#10;&#10;AI-generated content may be incorrect.">
            <a:extLst>
              <a:ext uri="{FF2B5EF4-FFF2-40B4-BE49-F238E27FC236}">
                <a16:creationId xmlns:a16="http://schemas.microsoft.com/office/drawing/2014/main" id="{3FB2CD55-B327-C5F2-E275-F1E5976095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85" y="2125044"/>
            <a:ext cx="3973003" cy="2171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57D76-E2E2-90CA-D8A4-56354A862E9B}"/>
              </a:ext>
            </a:extLst>
          </p:cNvPr>
          <p:cNvSpPr txBox="1"/>
          <p:nvPr/>
        </p:nvSpPr>
        <p:spPr>
          <a:xfrm>
            <a:off x="822192" y="653360"/>
            <a:ext cx="761119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i="0" u="none" strike="noStrike" dirty="0" err="1">
                <a:solidFill>
                  <a:srgbClr val="666666"/>
                </a:solidFill>
                <a:effectLst/>
                <a:latin typeface="Noto Sans" panose="020B0502040504020204" pitchFamily="34" charset="0"/>
              </a:rPr>
              <a:t>Anstieg</a:t>
            </a:r>
            <a:r>
              <a:rPr lang="en-GB" sz="2800" b="1" i="0" u="none" strike="noStrike" dirty="0">
                <a:solidFill>
                  <a:srgbClr val="666666"/>
                </a:solidFill>
                <a:effectLst/>
                <a:latin typeface="Noto Sans" panose="020B0502040504020204" pitchFamily="34" charset="0"/>
              </a:rPr>
              <a:t> des </a:t>
            </a:r>
            <a:r>
              <a:rPr lang="en-GB" sz="2800" b="1" i="0" u="none" strike="noStrike" dirty="0" err="1">
                <a:solidFill>
                  <a:srgbClr val="666666"/>
                </a:solidFill>
                <a:effectLst/>
                <a:latin typeface="Noto Sans" panose="020B0502040504020204" pitchFamily="34" charset="0"/>
              </a:rPr>
              <a:t>Kokainkonsums</a:t>
            </a:r>
            <a:r>
              <a:rPr lang="en-GB" sz="2800" b="1" i="0" u="none" strike="noStrike" dirty="0">
                <a:solidFill>
                  <a:srgbClr val="666666"/>
                </a:solidFill>
                <a:effectLst/>
                <a:latin typeface="Noto Sans" panose="020B0502040504020204" pitchFamily="34" charset="0"/>
              </a:rPr>
              <a:t> in Europa</a:t>
            </a:r>
          </a:p>
        </p:txBody>
      </p:sp>
    </p:spTree>
    <p:extLst>
      <p:ext uri="{BB962C8B-B14F-4D97-AF65-F5344CB8AC3E}">
        <p14:creationId xmlns:p14="http://schemas.microsoft.com/office/powerpoint/2010/main" val="364585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Tableau de bord 1">
            <a:extLst>
              <a:ext uri="{FF2B5EF4-FFF2-40B4-BE49-F238E27FC236}">
                <a16:creationId xmlns:a16="http://schemas.microsoft.com/office/drawing/2014/main" id="{DB14B420-F0F6-EDFC-9244-84D9F75DEA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92" y="235094"/>
            <a:ext cx="5507615" cy="55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7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Tableau de bord 1">
            <a:extLst>
              <a:ext uri="{FF2B5EF4-FFF2-40B4-BE49-F238E27FC236}">
                <a16:creationId xmlns:a16="http://schemas.microsoft.com/office/drawing/2014/main" id="{C864313B-4DE4-C989-B514-C99DF32318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076" y="623021"/>
            <a:ext cx="4870306" cy="487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4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2C04A56-C1E2-714A-BED7-D307EFCC0AA2}"/>
              </a:ext>
            </a:extLst>
          </p:cNvPr>
          <p:cNvSpPr txBox="1"/>
          <p:nvPr/>
        </p:nvSpPr>
        <p:spPr>
          <a:xfrm>
            <a:off x="358506" y="5132499"/>
            <a:ext cx="7871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Butler et al., 2017; </a:t>
            </a:r>
            <a:r>
              <a:rPr lang="de-DE" sz="1000" dirty="0" err="1"/>
              <a:t>Hatsukami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Fischman</a:t>
            </a:r>
            <a:r>
              <a:rPr lang="de-DE" sz="1000" dirty="0"/>
              <a:t>, 1996; </a:t>
            </a:r>
            <a:r>
              <a:rPr lang="de-DE" sz="1000" dirty="0" err="1"/>
              <a:t>Inciardi</a:t>
            </a:r>
            <a:r>
              <a:rPr lang="de-DE" sz="1000" dirty="0"/>
              <a:t> et al., 2006; Chaves et al., 2011; Fischer et al., 2013; Fischer et al., 2006; </a:t>
            </a:r>
          </a:p>
          <a:p>
            <a:r>
              <a:rPr lang="de-DE" sz="1000" dirty="0"/>
              <a:t>Fischer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Coghlan</a:t>
            </a:r>
            <a:r>
              <a:rPr lang="de-DE" sz="1000" dirty="0"/>
              <a:t>, 2007; Santos Cruz et al., 2013; Dunn et al., 1996; </a:t>
            </a:r>
            <a:r>
              <a:rPr lang="de-DE" sz="1000" dirty="0" err="1"/>
              <a:t>Edlin</a:t>
            </a:r>
            <a:r>
              <a:rPr lang="de-DE" sz="1000" dirty="0"/>
              <a:t> et al., 1994; Fischer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Coghlan</a:t>
            </a:r>
            <a:r>
              <a:rPr lang="de-DE" sz="1000" dirty="0"/>
              <a:t>, 2007; </a:t>
            </a:r>
            <a:r>
              <a:rPr lang="de-DE" sz="1000" dirty="0" err="1"/>
              <a:t>Werb</a:t>
            </a:r>
            <a:r>
              <a:rPr lang="de-DE" sz="1000" dirty="0"/>
              <a:t> et al., 2010; Butler et al., 2017; Fischer et al., 2015; Santos Cruz et al., 2013; European Monitoring </a:t>
            </a:r>
            <a:r>
              <a:rPr lang="de-DE" sz="1000" dirty="0" err="1"/>
              <a:t>Centre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Drugs </a:t>
            </a:r>
            <a:r>
              <a:rPr lang="de-DE" sz="1000" dirty="0" err="1"/>
              <a:t>and</a:t>
            </a:r>
            <a:r>
              <a:rPr lang="de-DE" sz="1000" dirty="0"/>
              <a:t> Drug </a:t>
            </a:r>
            <a:r>
              <a:rPr lang="de-DE" sz="1000" dirty="0" err="1"/>
              <a:t>Addiction</a:t>
            </a:r>
            <a:r>
              <a:rPr lang="de-DE" sz="1000" dirty="0"/>
              <a:t> (EMCDDA), 2007; Fischer &amp; </a:t>
            </a:r>
            <a:r>
              <a:rPr lang="de-DE" sz="1000" dirty="0" err="1"/>
              <a:t>Coghlan</a:t>
            </a:r>
            <a:r>
              <a:rPr lang="de-DE" sz="1000" dirty="0"/>
              <a:t>, 2007; Wood, </a:t>
            </a:r>
            <a:r>
              <a:rPr lang="de-DE" sz="1000" dirty="0" err="1"/>
              <a:t>McKinnon</a:t>
            </a:r>
            <a:r>
              <a:rPr lang="de-DE" sz="1000" dirty="0"/>
              <a:t>, Strang, &amp; Kendall, 2012</a:t>
            </a:r>
          </a:p>
          <a:p>
            <a:endParaRPr lang="de-DE" sz="1000" dirty="0"/>
          </a:p>
          <a:p>
            <a:endParaRPr lang="de-DE" sz="1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0F7572-CB7E-C249-B35F-59C61CA5C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000" b="1" dirty="0" err="1">
                <a:solidFill>
                  <a:srgbClr val="7F7F7F"/>
                </a:solidFill>
              </a:rPr>
              <a:t>Geschichte</a:t>
            </a:r>
            <a:r>
              <a:rPr lang="fr-CH" sz="4000" b="1" dirty="0">
                <a:solidFill>
                  <a:srgbClr val="7F7F7F"/>
                </a:solidFill>
              </a:rPr>
              <a:t> des Crack</a:t>
            </a:r>
          </a:p>
        </p:txBody>
      </p:sp>
      <p:pic>
        <p:nvPicPr>
          <p:cNvPr id="7" name="Picture 6" descr="A map of the north america&#10;&#10;AI-generated content may be incorrect.">
            <a:extLst>
              <a:ext uri="{FF2B5EF4-FFF2-40B4-BE49-F238E27FC236}">
                <a16:creationId xmlns:a16="http://schemas.microsoft.com/office/drawing/2014/main" id="{952BF72A-482A-AE16-AF5A-BEF3ABA77A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49372"/>
            <a:ext cx="3620530" cy="362053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8F8AAC7-F838-BE44-94FB-190C5FB23F39}"/>
              </a:ext>
            </a:extLst>
          </p:cNvPr>
          <p:cNvSpPr/>
          <p:nvPr/>
        </p:nvSpPr>
        <p:spPr>
          <a:xfrm>
            <a:off x="3285031" y="1578476"/>
            <a:ext cx="5858968" cy="313206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den 1980er Jahren in Nordamerika erstmals aufgetaucht</a:t>
            </a: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zu 50 % der Strassen-Konsumenten</a:t>
            </a: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allem von marginalisierten städtischen Bevölkerungsgruppen</a:t>
            </a: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2002 in London, dann Hamburg und Paris</a:t>
            </a: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 de la Chapelle in Paris (Colline du crack)</a:t>
            </a: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ca. 10 Jahren Zunahme in der Schweiz</a:t>
            </a:r>
          </a:p>
        </p:txBody>
      </p:sp>
    </p:spTree>
    <p:extLst>
      <p:ext uri="{BB962C8B-B14F-4D97-AF65-F5344CB8AC3E}">
        <p14:creationId xmlns:p14="http://schemas.microsoft.com/office/powerpoint/2010/main" val="151600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79E7D-E617-A459-B8EB-0B2C97FE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g of popcorn on a table&#10;&#10;AI-generated content may be incorrect.">
            <a:extLst>
              <a:ext uri="{FF2B5EF4-FFF2-40B4-BE49-F238E27FC236}">
                <a16:creationId xmlns:a16="http://schemas.microsoft.com/office/drawing/2014/main" id="{2F41524A-2F79-7CE9-CD69-FB24FEB6E2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2195"/>
            <a:ext cx="3496962" cy="349696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62017BE-47A2-46E6-E122-E94688BFE8E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078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defTabSz="457200">
              <a:defRPr sz="4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000" b="1" dirty="0" err="1">
                <a:solidFill>
                  <a:srgbClr val="7F7F7F"/>
                </a:solidFill>
              </a:rPr>
              <a:t>Besonderheiten</a:t>
            </a:r>
            <a:r>
              <a:rPr lang="fr-CH" sz="4000" b="1" dirty="0">
                <a:solidFill>
                  <a:srgbClr val="7F7F7F"/>
                </a:solidFill>
              </a:rPr>
              <a:t> Crack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6FFA0-2BB3-3B1F-1FF9-5D04C3DD053B}"/>
              </a:ext>
            </a:extLst>
          </p:cNvPr>
          <p:cNvSpPr txBox="1"/>
          <p:nvPr/>
        </p:nvSpPr>
        <p:spPr>
          <a:xfrm>
            <a:off x="457200" y="5534176"/>
            <a:ext cx="45720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Ford et al. 2009, Fischer et al. 2015</a:t>
            </a:r>
            <a:endParaRPr lang="en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5B9D6-56C4-6A03-15C1-9908C5F92CD8}"/>
              </a:ext>
            </a:extLst>
          </p:cNvPr>
          <p:cNvSpPr txBox="1"/>
          <p:nvPr/>
        </p:nvSpPr>
        <p:spPr>
          <a:xfrm>
            <a:off x="3249827" y="1739313"/>
            <a:ext cx="5222103" cy="320272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182563" indent="-182563">
              <a:lnSpc>
                <a:spcPct val="9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000" dirty="0" err="1"/>
              <a:t>Inhalierbare</a:t>
            </a:r>
            <a:r>
              <a:rPr lang="en-GB" sz="2000" dirty="0"/>
              <a:t> </a:t>
            </a:r>
            <a:r>
              <a:rPr lang="en-GB" sz="2000" dirty="0" err="1"/>
              <a:t>Variante</a:t>
            </a:r>
            <a:r>
              <a:rPr lang="en-GB" sz="2000" dirty="0"/>
              <a:t> von </a:t>
            </a:r>
            <a:r>
              <a:rPr lang="en-GB" sz="2000" dirty="0" err="1"/>
              <a:t>Kokain</a:t>
            </a:r>
            <a:endParaRPr lang="en-GB" sz="2000" dirty="0"/>
          </a:p>
          <a:p>
            <a:pPr marL="536575" indent="-171450">
              <a:lnSpc>
                <a:spcPct val="100000"/>
              </a:lnSpc>
              <a:spcAft>
                <a:spcPts val="1200"/>
              </a:spcAft>
            </a:pPr>
            <a:r>
              <a:rPr lang="en-GB" sz="2000" dirty="0"/>
              <a:t>→ </a:t>
            </a:r>
            <a:r>
              <a:rPr lang="en-GB" sz="2000" dirty="0" err="1"/>
              <a:t>erhöhtes</a:t>
            </a:r>
            <a:r>
              <a:rPr lang="en-GB" sz="2000" dirty="0"/>
              <a:t> </a:t>
            </a:r>
            <a:r>
              <a:rPr lang="en-GB" sz="2000" dirty="0" err="1"/>
              <a:t>Suchtpotenzial</a:t>
            </a:r>
            <a:r>
              <a:rPr lang="en-GB" sz="2000" dirty="0"/>
              <a:t>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000" dirty="0" err="1"/>
              <a:t>Soziale</a:t>
            </a:r>
            <a:r>
              <a:rPr lang="en-GB" sz="2000" dirty="0"/>
              <a:t> </a:t>
            </a:r>
            <a:r>
              <a:rPr lang="en-GB" sz="2000" dirty="0" err="1"/>
              <a:t>Marginalisierung</a:t>
            </a:r>
            <a:r>
              <a:rPr lang="en-GB" sz="2000" dirty="0"/>
              <a:t> </a:t>
            </a:r>
          </a:p>
          <a:p>
            <a:pPr marL="536575" indent="-171450">
              <a:lnSpc>
                <a:spcPct val="100000"/>
              </a:lnSpc>
              <a:spcAft>
                <a:spcPts val="1200"/>
              </a:spcAft>
            </a:pPr>
            <a:r>
              <a:rPr lang="en-GB" sz="2000" dirty="0" err="1"/>
              <a:t>Erhebliche</a:t>
            </a:r>
            <a:r>
              <a:rPr lang="en-GB" sz="2000" dirty="0"/>
              <a:t> </a:t>
            </a:r>
            <a:r>
              <a:rPr lang="en-GB" sz="2000" dirty="0" err="1"/>
              <a:t>körperliche</a:t>
            </a:r>
            <a:r>
              <a:rPr lang="en-GB" sz="2000" dirty="0"/>
              <a:t> und </a:t>
            </a:r>
            <a:r>
              <a:rPr lang="en-GB" sz="2000" dirty="0" err="1"/>
              <a:t>psychische</a:t>
            </a:r>
            <a:r>
              <a:rPr lang="en-GB" sz="2000" dirty="0"/>
              <a:t> </a:t>
            </a:r>
            <a:r>
              <a:rPr lang="en-GB" sz="2000" dirty="0" err="1"/>
              <a:t>Gesundheitsprobleme</a:t>
            </a:r>
            <a:r>
              <a:rPr lang="en-GB" sz="2000" dirty="0"/>
              <a:t> </a:t>
            </a:r>
          </a:p>
          <a:p>
            <a:pPr marL="536575" indent="-171450">
              <a:lnSpc>
                <a:spcPct val="100000"/>
              </a:lnSpc>
              <a:spcAft>
                <a:spcPts val="1200"/>
              </a:spcAft>
            </a:pPr>
            <a:r>
              <a:rPr lang="en-GB" sz="2000" dirty="0" err="1"/>
              <a:t>Zugangshindernisse</a:t>
            </a:r>
            <a:r>
              <a:rPr lang="en-GB" sz="2000" dirty="0"/>
              <a:t> </a:t>
            </a:r>
            <a:r>
              <a:rPr lang="en-GB" sz="2000" dirty="0" err="1"/>
              <a:t>zu</a:t>
            </a:r>
            <a:r>
              <a:rPr lang="en-GB" sz="2000" dirty="0"/>
              <a:t> </a:t>
            </a:r>
            <a:r>
              <a:rPr lang="en-GB" sz="2000" dirty="0" err="1"/>
              <a:t>sozialen</a:t>
            </a:r>
            <a:r>
              <a:rPr lang="en-GB" sz="2000" dirty="0"/>
              <a:t> und </a:t>
            </a:r>
            <a:r>
              <a:rPr lang="en-GB" sz="2000" dirty="0" err="1"/>
              <a:t>medizinischen</a:t>
            </a:r>
            <a:r>
              <a:rPr lang="en-GB" sz="2000" dirty="0"/>
              <a:t> </a:t>
            </a:r>
            <a:r>
              <a:rPr lang="en-GB" sz="2000" dirty="0" err="1"/>
              <a:t>Dienstleistungen</a:t>
            </a:r>
            <a:endParaRPr lang="en-GB" sz="2000" dirty="0"/>
          </a:p>
          <a:p>
            <a:pPr lvl="1">
              <a:spcAft>
                <a:spcPts val="1200"/>
              </a:spcAft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35923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8AB739-FF2B-7901-E9F6-C631A2EAD0F5}"/>
              </a:ext>
            </a:extLst>
          </p:cNvPr>
          <p:cNvSpPr txBox="1"/>
          <p:nvPr/>
        </p:nvSpPr>
        <p:spPr>
          <a:xfrm>
            <a:off x="463218" y="5576496"/>
            <a:ext cx="6240162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CH" sz="1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Der Poel &amp; Van De Mheen, 2006; Krawczyk et al., 2015</a:t>
            </a:r>
            <a:endParaRPr lang="en-CH" sz="1000" dirty="0"/>
          </a:p>
        </p:txBody>
      </p:sp>
      <p:pic>
        <p:nvPicPr>
          <p:cNvPr id="15" name="Picture 14" descr="A black curved arrow pointing upwards&#10;&#10;AI-generated content may be incorrect.">
            <a:extLst>
              <a:ext uri="{FF2B5EF4-FFF2-40B4-BE49-F238E27FC236}">
                <a16:creationId xmlns:a16="http://schemas.microsoft.com/office/drawing/2014/main" id="{9B9D59D1-D330-20F3-2CE9-8D24599E44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81494">
            <a:off x="3827652" y="1024330"/>
            <a:ext cx="1365130" cy="14678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2234AC9-B5D8-CE20-3549-A6FCA13F418D}"/>
              </a:ext>
            </a:extLst>
          </p:cNvPr>
          <p:cNvGrpSpPr/>
          <p:nvPr/>
        </p:nvGrpSpPr>
        <p:grpSpPr>
          <a:xfrm>
            <a:off x="737472" y="1296606"/>
            <a:ext cx="2833473" cy="3171790"/>
            <a:chOff x="737472" y="1296606"/>
            <a:chExt cx="2833473" cy="3171790"/>
          </a:xfrm>
        </p:grpSpPr>
        <p:pic>
          <p:nvPicPr>
            <p:cNvPr id="7" name="Picture 6" descr="A person lighting a blue object&#10;&#10;AI-generated content may be incorrect.">
              <a:extLst>
                <a:ext uri="{FF2B5EF4-FFF2-40B4-BE49-F238E27FC236}">
                  <a16:creationId xmlns:a16="http://schemas.microsoft.com/office/drawing/2014/main" id="{92F88498-65A1-6411-7A00-369418CA4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7472" y="1296606"/>
              <a:ext cx="2833473" cy="2833473"/>
            </a:xfrm>
            <a:prstGeom prst="ellipse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7569B4-AB4B-F358-31D6-DA61B2D1BAF3}"/>
                </a:ext>
              </a:extLst>
            </p:cNvPr>
            <p:cNvSpPr txBox="1"/>
            <p:nvPr/>
          </p:nvSpPr>
          <p:spPr>
            <a:xfrm>
              <a:off x="1488990" y="4160619"/>
              <a:ext cx="1493293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Crack-</a:t>
              </a:r>
              <a:r>
                <a:rPr lang="en-GB" sz="1400" dirty="0" err="1"/>
                <a:t>Toxizität</a:t>
              </a:r>
              <a:endParaRPr lang="en-GB" sz="14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BD61F70-31A7-0EFC-25A0-61AB821B1196}"/>
              </a:ext>
            </a:extLst>
          </p:cNvPr>
          <p:cNvSpPr txBox="1"/>
          <p:nvPr/>
        </p:nvSpPr>
        <p:spPr>
          <a:xfrm>
            <a:off x="2699952" y="762977"/>
            <a:ext cx="3330146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H" sz="1600" dirty="0"/>
              <a:t>Wovon üblicherweise</a:t>
            </a:r>
          </a:p>
          <a:p>
            <a:pPr algn="ctr"/>
            <a:r>
              <a:rPr lang="en-GB" sz="1600" dirty="0"/>
              <a:t>a</a:t>
            </a:r>
            <a:r>
              <a:rPr lang="en-CH" sz="1600" dirty="0"/>
              <a:t>usgegangen wird</a:t>
            </a:r>
          </a:p>
        </p:txBody>
      </p:sp>
      <p:pic>
        <p:nvPicPr>
          <p:cNvPr id="17" name="Picture 16" descr="A black curved arrow pointing upwards&#10;&#10;AI-generated content may be incorrect.">
            <a:extLst>
              <a:ext uri="{FF2B5EF4-FFF2-40B4-BE49-F238E27FC236}">
                <a16:creationId xmlns:a16="http://schemas.microsoft.com/office/drawing/2014/main" id="{AA8FA9B7-541C-A357-360F-B5C9004F8D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81494" flipH="1" flipV="1">
            <a:off x="3682460" y="3049512"/>
            <a:ext cx="1365130" cy="146788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35E3831-0FAE-4147-871F-C13C71B822A7}"/>
              </a:ext>
            </a:extLst>
          </p:cNvPr>
          <p:cNvGrpSpPr/>
          <p:nvPr/>
        </p:nvGrpSpPr>
        <p:grpSpPr>
          <a:xfrm>
            <a:off x="5449490" y="1300541"/>
            <a:ext cx="2829538" cy="3401568"/>
            <a:chOff x="5449490" y="1300541"/>
            <a:chExt cx="2829538" cy="3401568"/>
          </a:xfrm>
        </p:grpSpPr>
        <p:pic>
          <p:nvPicPr>
            <p:cNvPr id="9" name="Picture 8" descr="A person sitting on the ground&#10;&#10;AI-generated content may be incorrect.">
              <a:extLst>
                <a:ext uri="{FF2B5EF4-FFF2-40B4-BE49-F238E27FC236}">
                  <a16:creationId xmlns:a16="http://schemas.microsoft.com/office/drawing/2014/main" id="{7C99A7AE-F016-804D-FF25-0F2EC1268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9490" y="1300541"/>
              <a:ext cx="2829538" cy="2829538"/>
            </a:xfrm>
            <a:prstGeom prst="ellipse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4AC393-0B9C-679C-F234-7CE9195A398E}"/>
                </a:ext>
              </a:extLst>
            </p:cNvPr>
            <p:cNvSpPr txBox="1"/>
            <p:nvPr/>
          </p:nvSpPr>
          <p:spPr>
            <a:xfrm>
              <a:off x="6117612" y="4178889"/>
              <a:ext cx="1493293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400" dirty="0" err="1"/>
                <a:t>Soziale</a:t>
              </a:r>
              <a:r>
                <a:rPr lang="en-GB" sz="1400" dirty="0"/>
                <a:t> </a:t>
              </a:r>
              <a:r>
                <a:rPr lang="en-GB" sz="1400" dirty="0" err="1"/>
                <a:t>Marginalisierung</a:t>
              </a:r>
              <a:endParaRPr lang="en-GB" sz="14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AD0AF16-9251-D68C-F3C3-51BAB9AAD100}"/>
              </a:ext>
            </a:extLst>
          </p:cNvPr>
          <p:cNvSpPr txBox="1"/>
          <p:nvPr/>
        </p:nvSpPr>
        <p:spPr>
          <a:xfrm>
            <a:off x="3198606" y="4193972"/>
            <a:ext cx="259748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600" dirty="0"/>
              <a:t>Was die </a:t>
            </a:r>
            <a:r>
              <a:rPr lang="en-GB" sz="1600" dirty="0" err="1"/>
              <a:t>Studien</a:t>
            </a:r>
            <a:r>
              <a:rPr lang="en-GB" sz="1600" dirty="0"/>
              <a:t> </a:t>
            </a:r>
            <a:r>
              <a:rPr lang="en-GB" sz="1600" dirty="0" err="1"/>
              <a:t>offenbaren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2810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ng curved arrow pointing upwards&#10;&#10;AI-generated content may be incorrect.">
            <a:extLst>
              <a:ext uri="{FF2B5EF4-FFF2-40B4-BE49-F238E27FC236}">
                <a16:creationId xmlns:a16="http://schemas.microsoft.com/office/drawing/2014/main" id="{520AD29F-2C3F-144B-014A-1CDB2AAF75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98931" flipH="1">
            <a:off x="3827957" y="1927166"/>
            <a:ext cx="2621346" cy="1522650"/>
          </a:xfrm>
          <a:prstGeom prst="rect">
            <a:avLst/>
          </a:prstGeom>
        </p:spPr>
      </p:pic>
      <p:pic>
        <p:nvPicPr>
          <p:cNvPr id="20" name="Picture 19" descr="A long curved arrow pointing upwards&#10;&#10;AI-generated content may be incorrect.">
            <a:extLst>
              <a:ext uri="{FF2B5EF4-FFF2-40B4-BE49-F238E27FC236}">
                <a16:creationId xmlns:a16="http://schemas.microsoft.com/office/drawing/2014/main" id="{4195F122-C035-C0E8-26A9-1444D9E05C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1069">
            <a:off x="2468769" y="1933346"/>
            <a:ext cx="2621346" cy="15226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57BF360-CD32-A414-EB6E-3CE695B8D892}"/>
              </a:ext>
            </a:extLst>
          </p:cNvPr>
          <p:cNvGrpSpPr/>
          <p:nvPr/>
        </p:nvGrpSpPr>
        <p:grpSpPr>
          <a:xfrm>
            <a:off x="323397" y="896058"/>
            <a:ext cx="2523093" cy="1820309"/>
            <a:chOff x="323397" y="896058"/>
            <a:chExt cx="2523093" cy="18203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766EF0-49E5-31BB-5435-0B7EB3218807}"/>
                </a:ext>
              </a:extLst>
            </p:cNvPr>
            <p:cNvSpPr txBox="1"/>
            <p:nvPr/>
          </p:nvSpPr>
          <p:spPr>
            <a:xfrm>
              <a:off x="1747117" y="896058"/>
              <a:ext cx="78482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lvl1pPr marL="0" marR="0" indent="0" algn="l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lvl1pPr>
            </a:lstStyle>
            <a:p>
              <a:pPr algn="ctr"/>
              <a:r>
                <a:rPr lang="fr-FR" dirty="0"/>
                <a:t>Natron</a:t>
              </a:r>
            </a:p>
          </p:txBody>
        </p:sp>
        <p:pic>
          <p:nvPicPr>
            <p:cNvPr id="14" name="Picture 13" descr="A spoonful of powder and a jar&#10;&#10;AI-generated content may be incorrect.">
              <a:extLst>
                <a:ext uri="{FF2B5EF4-FFF2-40B4-BE49-F238E27FC236}">
                  <a16:creationId xmlns:a16="http://schemas.microsoft.com/office/drawing/2014/main" id="{5E3FA391-45D8-3A74-5F99-71DF22576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594" y="1319471"/>
              <a:ext cx="1396896" cy="1396896"/>
            </a:xfrm>
            <a:prstGeom prst="roundRect">
              <a:avLst/>
            </a:prstGeom>
          </p:spPr>
        </p:pic>
        <p:pic>
          <p:nvPicPr>
            <p:cNvPr id="5122" name="Picture 2" descr="Natriumbicarbonat kaufen? - Einfach online bestellen unter DutchChems">
              <a:extLst>
                <a:ext uri="{FF2B5EF4-FFF2-40B4-BE49-F238E27FC236}">
                  <a16:creationId xmlns:a16="http://schemas.microsoft.com/office/drawing/2014/main" id="{E6C54D78-59BB-F896-9DB5-2BF651609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97" y="1540302"/>
              <a:ext cx="1064173" cy="1064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3E2283-F4BC-52DA-8D17-2C0CB8BE9BFB}"/>
              </a:ext>
            </a:extLst>
          </p:cNvPr>
          <p:cNvGrpSpPr/>
          <p:nvPr/>
        </p:nvGrpSpPr>
        <p:grpSpPr>
          <a:xfrm>
            <a:off x="2418826" y="3698616"/>
            <a:ext cx="2721232" cy="1956122"/>
            <a:chOff x="2418826" y="3698616"/>
            <a:chExt cx="2721232" cy="1956122"/>
          </a:xfrm>
        </p:grpSpPr>
        <p:pic>
          <p:nvPicPr>
            <p:cNvPr id="10" name="Picture 9" descr="A rock on the floor&#10;&#10;AI-generated content may be incorrect.">
              <a:extLst>
                <a:ext uri="{FF2B5EF4-FFF2-40B4-BE49-F238E27FC236}">
                  <a16:creationId xmlns:a16="http://schemas.microsoft.com/office/drawing/2014/main" id="{09883156-1C11-32B8-9416-9C7A5221C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442" y="3698616"/>
              <a:ext cx="1360616" cy="1360616"/>
            </a:xfrm>
            <a:prstGeom prst="ellipse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A0243B-A7AF-7689-C4D6-B1CD5F9AAA5A}"/>
                </a:ext>
              </a:extLst>
            </p:cNvPr>
            <p:cNvSpPr txBox="1"/>
            <p:nvPr/>
          </p:nvSpPr>
          <p:spPr>
            <a:xfrm>
              <a:off x="3984781" y="5193075"/>
              <a:ext cx="949938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H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Crack</a:t>
              </a:r>
            </a:p>
          </p:txBody>
        </p:sp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3EE9BFCD-01DE-2C7B-FD75-C8E06022A8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783"/>
            <a:stretch/>
          </p:blipFill>
          <p:spPr bwMode="auto">
            <a:xfrm>
              <a:off x="2418826" y="4050329"/>
              <a:ext cx="1246145" cy="697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E8DB4D-4759-0118-2DFF-70E48EAA3C10}"/>
              </a:ext>
            </a:extLst>
          </p:cNvPr>
          <p:cNvGrpSpPr/>
          <p:nvPr/>
        </p:nvGrpSpPr>
        <p:grpSpPr>
          <a:xfrm>
            <a:off x="6013596" y="896058"/>
            <a:ext cx="2787129" cy="1784029"/>
            <a:chOff x="6013596" y="896058"/>
            <a:chExt cx="2787129" cy="17840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FE9E56-0B05-A4BC-F816-8CBC3F922B4C}"/>
                </a:ext>
              </a:extLst>
            </p:cNvPr>
            <p:cNvGrpSpPr/>
            <p:nvPr/>
          </p:nvGrpSpPr>
          <p:grpSpPr>
            <a:xfrm>
              <a:off x="6013596" y="896058"/>
              <a:ext cx="1360616" cy="1784029"/>
              <a:chOff x="6013596" y="896058"/>
              <a:chExt cx="1360616" cy="1784029"/>
            </a:xfrm>
          </p:grpSpPr>
          <p:pic>
            <p:nvPicPr>
              <p:cNvPr id="5" name="Picture 4" descr="A pile of snow in water&#10;&#10;AI-generated content may be incorrect.">
                <a:extLst>
                  <a:ext uri="{FF2B5EF4-FFF2-40B4-BE49-F238E27FC236}">
                    <a16:creationId xmlns:a16="http://schemas.microsoft.com/office/drawing/2014/main" id="{2DC82556-223A-0B90-FD7F-9368FFCCD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3596" y="1319471"/>
                <a:ext cx="1360616" cy="136061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2CFA4A-9A19-88B3-FA66-401B95AABDD3}"/>
                  </a:ext>
                </a:extLst>
              </p:cNvPr>
              <p:cNvSpPr txBox="1"/>
              <p:nvPr/>
            </p:nvSpPr>
            <p:spPr>
              <a:xfrm>
                <a:off x="6070657" y="896058"/>
                <a:ext cx="1246493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HCl </a:t>
                </a:r>
                <a:r>
                  <a:rPr kumimoji="0" lang="en-GB" sz="18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Kokain</a:t>
                </a:r>
                <a:endParaRPr kumimoji="0" lang="en-CH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CC44734B-CFA6-B65C-E045-F1BE0CCE5E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40109" y="1679331"/>
              <a:ext cx="1360616" cy="68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027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71D45C4-B436-0D43-8686-0E7F4AF53522}"/>
              </a:ext>
            </a:extLst>
          </p:cNvPr>
          <p:cNvSpPr txBox="1"/>
          <p:nvPr/>
        </p:nvSpPr>
        <p:spPr>
          <a:xfrm>
            <a:off x="94547" y="434100"/>
            <a:ext cx="8565158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0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de-DE" sz="3600" dirty="0"/>
              <a:t>Pharmakokinetische Unterschiede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966E4-6A6B-4594-230E-ED68C4CC820D}"/>
              </a:ext>
            </a:extLst>
          </p:cNvPr>
          <p:cNvGrpSpPr/>
          <p:nvPr/>
        </p:nvGrpSpPr>
        <p:grpSpPr>
          <a:xfrm>
            <a:off x="1013253" y="1997525"/>
            <a:ext cx="1779374" cy="2209949"/>
            <a:chOff x="1013253" y="1997525"/>
            <a:chExt cx="1779374" cy="2209949"/>
          </a:xfrm>
        </p:grpSpPr>
        <p:pic>
          <p:nvPicPr>
            <p:cNvPr id="5" name="Picture 4" descr="A person with white powder on his face&#10;&#10;AI-generated content may be incorrect.">
              <a:extLst>
                <a:ext uri="{FF2B5EF4-FFF2-40B4-BE49-F238E27FC236}">
                  <a16:creationId xmlns:a16="http://schemas.microsoft.com/office/drawing/2014/main" id="{B5A98934-77B2-2477-A0D9-3BE35D02D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3253" y="2428100"/>
              <a:ext cx="1779374" cy="1779374"/>
            </a:xfrm>
            <a:prstGeom prst="round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EB2C03-D10A-45E7-40D2-EFDC1F2B3302}"/>
                </a:ext>
              </a:extLst>
            </p:cNvPr>
            <p:cNvSpPr txBox="1"/>
            <p:nvPr/>
          </p:nvSpPr>
          <p:spPr>
            <a:xfrm>
              <a:off x="1146381" y="1997525"/>
              <a:ext cx="1501152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altLang="en-US" sz="1800" b="1" dirty="0" err="1"/>
                <a:t>Geschnupft</a:t>
              </a:r>
              <a:endParaRPr lang="en-CH" sz="1800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3C61E3B-B7AC-5968-AABD-F7AC5B4DC9D6}"/>
              </a:ext>
            </a:extLst>
          </p:cNvPr>
          <p:cNvSpPr txBox="1"/>
          <p:nvPr/>
        </p:nvSpPr>
        <p:spPr>
          <a:xfrm>
            <a:off x="823974" y="4329961"/>
            <a:ext cx="214596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altLang="en-US" sz="1600" dirty="0" err="1"/>
              <a:t>Latenz</a:t>
            </a:r>
            <a:r>
              <a:rPr lang="fr-CH" altLang="en-US" sz="1600" dirty="0"/>
              <a:t> 1-3 min</a:t>
            </a:r>
          </a:p>
          <a:p>
            <a:pPr algn="ctr"/>
            <a:r>
              <a:rPr lang="fr-CH" altLang="en-US" sz="1600" dirty="0" err="1"/>
              <a:t>Spitzenkonzentration</a:t>
            </a:r>
            <a:r>
              <a:rPr lang="fr-CH" altLang="en-US" sz="1600" dirty="0"/>
              <a:t> 15-30 min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D3BCB0-847B-AB21-53B0-73D3C0CD5E48}"/>
              </a:ext>
            </a:extLst>
          </p:cNvPr>
          <p:cNvGrpSpPr/>
          <p:nvPr/>
        </p:nvGrpSpPr>
        <p:grpSpPr>
          <a:xfrm>
            <a:off x="3582087" y="1989614"/>
            <a:ext cx="1779374" cy="2217860"/>
            <a:chOff x="3582087" y="1989614"/>
            <a:chExt cx="1779374" cy="2217860"/>
          </a:xfrm>
        </p:grpSpPr>
        <p:pic>
          <p:nvPicPr>
            <p:cNvPr id="11" name="Picture 10" descr="A person injecting a syringe into a arm&#10;&#10;AI-generated content may be incorrect.">
              <a:extLst>
                <a:ext uri="{FF2B5EF4-FFF2-40B4-BE49-F238E27FC236}">
                  <a16:creationId xmlns:a16="http://schemas.microsoft.com/office/drawing/2014/main" id="{878E7E68-2E02-0D30-8FE5-8C76D5638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2087" y="2428100"/>
              <a:ext cx="1779374" cy="1779374"/>
            </a:xfrm>
            <a:prstGeom prst="round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FD1554-5353-926F-5907-3C87D97D1BE4}"/>
                </a:ext>
              </a:extLst>
            </p:cNvPr>
            <p:cNvSpPr txBox="1"/>
            <p:nvPr/>
          </p:nvSpPr>
          <p:spPr>
            <a:xfrm>
              <a:off x="3688935" y="1989614"/>
              <a:ext cx="1565678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altLang="en-US" sz="1800" b="1" dirty="0" err="1"/>
                <a:t>Intravenös</a:t>
              </a:r>
              <a:endParaRPr lang="en-CH" sz="1800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BC836B-ED32-4622-F491-A394E74A9F3D}"/>
              </a:ext>
            </a:extLst>
          </p:cNvPr>
          <p:cNvSpPr txBox="1"/>
          <p:nvPr/>
        </p:nvSpPr>
        <p:spPr>
          <a:xfrm>
            <a:off x="3411029" y="4329961"/>
            <a:ext cx="212149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altLang="en-US" sz="1600" dirty="0" err="1"/>
              <a:t>Latenz</a:t>
            </a:r>
            <a:r>
              <a:rPr lang="fr-CH" altLang="en-US" sz="1600" dirty="0"/>
              <a:t> 30-120 sec</a:t>
            </a:r>
          </a:p>
          <a:p>
            <a:pPr algn="ctr"/>
            <a:r>
              <a:rPr lang="fr-CH" altLang="en-US" sz="1600" dirty="0" err="1"/>
              <a:t>Spitzenkonzentration</a:t>
            </a:r>
            <a:r>
              <a:rPr lang="fr-CH" altLang="en-US" sz="1600" dirty="0"/>
              <a:t> 5-10 minutes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3AB4FE-95F4-39AF-7EFE-1BB3E94B9066}"/>
              </a:ext>
            </a:extLst>
          </p:cNvPr>
          <p:cNvGrpSpPr/>
          <p:nvPr/>
        </p:nvGrpSpPr>
        <p:grpSpPr>
          <a:xfrm>
            <a:off x="6150921" y="1989614"/>
            <a:ext cx="1779374" cy="2212867"/>
            <a:chOff x="6150921" y="1989614"/>
            <a:chExt cx="1779374" cy="2212867"/>
          </a:xfrm>
        </p:grpSpPr>
        <p:pic>
          <p:nvPicPr>
            <p:cNvPr id="15" name="Picture 14" descr="A person smoking a bong&#10;&#10;AI-generated content may be incorrect.">
              <a:extLst>
                <a:ext uri="{FF2B5EF4-FFF2-40B4-BE49-F238E27FC236}">
                  <a16:creationId xmlns:a16="http://schemas.microsoft.com/office/drawing/2014/main" id="{021457E2-3011-AC44-2368-801A65632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0921" y="2423107"/>
              <a:ext cx="1779374" cy="17793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556719-B324-6C8C-17F5-5D00AF6A9F62}"/>
                </a:ext>
              </a:extLst>
            </p:cNvPr>
            <p:cNvSpPr txBox="1"/>
            <p:nvPr/>
          </p:nvSpPr>
          <p:spPr>
            <a:xfrm>
              <a:off x="6257769" y="1989614"/>
              <a:ext cx="1565678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CH" altLang="en-US" sz="1800" b="1" dirty="0" err="1"/>
                <a:t>Inhaliert</a:t>
              </a:r>
              <a:endParaRPr lang="en-CH" sz="1800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EB58F98-203A-44D5-FC05-315AD2DB9E60}"/>
              </a:ext>
            </a:extLst>
          </p:cNvPr>
          <p:cNvSpPr txBox="1"/>
          <p:nvPr/>
        </p:nvSpPr>
        <p:spPr>
          <a:xfrm>
            <a:off x="5979863" y="4292675"/>
            <a:ext cx="212149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altLang="en-US" sz="1600" dirty="0" err="1"/>
              <a:t>Latenz</a:t>
            </a:r>
            <a:r>
              <a:rPr lang="fr-CH" altLang="en-US" sz="1600" dirty="0"/>
              <a:t> 3-10 sec</a:t>
            </a:r>
          </a:p>
          <a:p>
            <a:pPr algn="ctr"/>
            <a:r>
              <a:rPr lang="fr-CH" altLang="en-US" sz="1600" dirty="0" err="1"/>
              <a:t>Spitzenkonzentration</a:t>
            </a:r>
            <a:r>
              <a:rPr lang="fr-CH" altLang="en-US" sz="1600" dirty="0"/>
              <a:t> 2-5 minutes</a:t>
            </a:r>
          </a:p>
        </p:txBody>
      </p:sp>
    </p:spTree>
    <p:extLst>
      <p:ext uri="{BB962C8B-B14F-4D97-AF65-F5344CB8AC3E}">
        <p14:creationId xmlns:p14="http://schemas.microsoft.com/office/powerpoint/2010/main" val="263569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uiExpand="1" build="p" bldLvl="5"/>
      <p:bldP spid="17" grpId="0" build="p" bldLvl="5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1242</Words>
  <Application>Microsoft Macintosh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Helvetica Neue</vt:lpstr>
      <vt:lpstr>MyriadPro</vt:lpstr>
      <vt:lpstr>Noto Sans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Geschichte des Crack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Fabio Zullino</cp:lastModifiedBy>
  <cp:revision>1472</cp:revision>
  <dcterms:modified xsi:type="dcterms:W3CDTF">2025-11-13T13:57:49Z</dcterms:modified>
  <cp:category/>
</cp:coreProperties>
</file>