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264" r:id="rId2"/>
    <p:sldId id="2549" r:id="rId3"/>
    <p:sldId id="257" r:id="rId4"/>
    <p:sldId id="2550" r:id="rId5"/>
    <p:sldId id="2447" r:id="rId6"/>
    <p:sldId id="2463" r:id="rId7"/>
    <p:sldId id="2456" r:id="rId8"/>
    <p:sldId id="2421" r:id="rId9"/>
    <p:sldId id="2544" r:id="rId10"/>
    <p:sldId id="2547" r:id="rId11"/>
    <p:sldId id="2548" r:id="rId12"/>
    <p:sldId id="2429" r:id="rId13"/>
    <p:sldId id="263" r:id="rId14"/>
    <p:sldId id="2387" r:id="rId15"/>
    <p:sldId id="2545" r:id="rId16"/>
    <p:sldId id="2432" r:id="rId17"/>
    <p:sldId id="258" r:id="rId18"/>
    <p:sldId id="2493" r:id="rId19"/>
    <p:sldId id="259" r:id="rId20"/>
    <p:sldId id="2257" r:id="rId21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CAF8F19E-0973-E144-97C0-59C602B60FE0}">
          <p14:sldIdLst>
            <p14:sldId id="2264"/>
            <p14:sldId id="2549"/>
            <p14:sldId id="257"/>
            <p14:sldId id="2550"/>
            <p14:sldId id="2447"/>
            <p14:sldId id="2463"/>
            <p14:sldId id="2456"/>
            <p14:sldId id="2421"/>
            <p14:sldId id="2544"/>
            <p14:sldId id="2547"/>
            <p14:sldId id="2548"/>
            <p14:sldId id="2429"/>
            <p14:sldId id="263"/>
            <p14:sldId id="2387"/>
            <p14:sldId id="2545"/>
            <p14:sldId id="2432"/>
            <p14:sldId id="258"/>
            <p14:sldId id="2493"/>
            <p14:sldId id="259"/>
            <p14:sldId id="2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EDB"/>
    <a:srgbClr val="F9E4D7"/>
    <a:srgbClr val="F3AD04"/>
    <a:srgbClr val="FAE62B"/>
    <a:srgbClr val="9FD0AB"/>
    <a:srgbClr val="02A089"/>
    <a:srgbClr val="FF2400"/>
    <a:srgbClr val="0A5208"/>
    <a:srgbClr val="CEFFA5"/>
    <a:srgbClr val="FF6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5" autoAdjust="0"/>
    <p:restoredTop sz="96959" autoAdjust="0"/>
  </p:normalViewPr>
  <p:slideViewPr>
    <p:cSldViewPr snapToGrid="0" snapToObjects="1">
      <p:cViewPr varScale="1">
        <p:scale>
          <a:sx n="94" d="100"/>
          <a:sy n="94" d="100"/>
        </p:scale>
        <p:origin x="184" y="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2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8249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665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6" descr="WHO">
            <a:extLst>
              <a:ext uri="{FF2B5EF4-FFF2-40B4-BE49-F238E27FC236}">
                <a16:creationId xmlns:a16="http://schemas.microsoft.com/office/drawing/2014/main" id="{98FDB317-7CBE-684C-8D27-EE84BFD3E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7D7A0AE-D9FE-E64F-8E8D-00DB82550C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3B80F837-6E07-A34B-8690-FCC531798B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DFB344A0-CEB4-1B4E-9E4F-AB3E83F8AB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42569328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FDDCA0-A169-7742-A142-B4FD91E9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8DF075-2F89-8945-B339-200365E5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B91447-18A3-9C4D-910D-6FB805EA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9C13A-0344-9045-84EC-4B8E1137B382}" type="slidenum">
              <a:rPr lang="en-US" altLang="de-DE"/>
              <a:pPr/>
              <a:t>‹#›</a:t>
            </a:fld>
            <a:endParaRPr lang="en-US" altLang="de-DE"/>
          </a:p>
        </p:txBody>
      </p:sp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44BFD744-512E-0142-89DD-4ADBA73BE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76866C4-1D87-5647-8D8C-94F03EDC41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936722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/>
              <a:t>Mastertitelformat bearbeiten</a:t>
            </a:r>
            <a:endParaRPr lang="fr-FR" dirty="0"/>
          </a:p>
        </p:txBody>
      </p:sp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0574C77C-4425-2342-AF23-0253BC802C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8940F3AB-870D-FC42-A547-055138CA1A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425163205"/>
      </p:ext>
    </p:extLst>
  </p:cSld>
  <p:clrMapOvr>
    <a:masterClrMapping/>
  </p:clrMapOvr>
  <p:transition spd="slow" advClick="0" advTm="1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20838" y="643732"/>
            <a:ext cx="7065962" cy="1356518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838" y="2000250"/>
            <a:ext cx="7065962" cy="34257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620838" y="5536087"/>
            <a:ext cx="1547244" cy="317500"/>
          </a:xfrm>
          <a:prstGeom prst="rect">
            <a:avLst/>
          </a:prstGeom>
        </p:spPr>
        <p:txBody>
          <a:bodyPr/>
          <a:lstStyle/>
          <a:p>
            <a:fld id="{6078343A-7E91-49FA-817C-52BDE1F07A9B}" type="datetimeFigureOut">
              <a:rPr lang="fr-CH" smtClean="0"/>
              <a:t>01.07.25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330" y="5536087"/>
            <a:ext cx="2895600" cy="317500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46222" y="5536087"/>
            <a:ext cx="2133600" cy="317500"/>
          </a:xfrm>
          <a:prstGeom prst="rect">
            <a:avLst/>
          </a:prstGeom>
        </p:spPr>
        <p:txBody>
          <a:bodyPr/>
          <a:lstStyle/>
          <a:p>
            <a:fld id="{9F037386-B0BE-405C-BCF0-E3D8677D50F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6678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626802DD-DB95-EB42-92F6-D7F05D5DC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8D4BA5A8-0456-BB4B-A4DF-C86DBD1D73F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8" r:id="rId3"/>
    <p:sldLayoutId id="2147483672" r:id="rId4"/>
    <p:sldLayoutId id="2147483675" r:id="rId5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tif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4" Type="http://schemas.openxmlformats.org/officeDocument/2006/relationships/image" Target="../media/image38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tiff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53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18.wdp"/><Relationship Id="rId14" Type="http://schemas.openxmlformats.org/officeDocument/2006/relationships/image" Target="../media/image55.tif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2.wdp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66.png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12" Type="http://schemas.microsoft.com/office/2007/relationships/hdphoto" Target="../media/hdphoto26.wdp"/><Relationship Id="rId2" Type="http://schemas.openxmlformats.org/officeDocument/2006/relationships/image" Target="../media/image59.gif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3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jpeg"/><Relationship Id="rId10" Type="http://schemas.microsoft.com/office/2007/relationships/hdphoto" Target="../media/hdphoto25.wdp"/><Relationship Id="rId4" Type="http://schemas.openxmlformats.org/officeDocument/2006/relationships/image" Target="../media/image61.jpeg"/><Relationship Id="rId9" Type="http://schemas.openxmlformats.org/officeDocument/2006/relationships/image" Target="../media/image64.png"/><Relationship Id="rId14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28.wdp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608097" y="261011"/>
            <a:ext cx="71703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e-CH" sz="2800" b="1" dirty="0" err="1">
                <a:solidFill>
                  <a:schemeClr val="bg1"/>
                </a:solidFill>
              </a:rPr>
              <a:t>Psychedelic-assisted</a:t>
            </a:r>
            <a:r>
              <a:rPr lang="de-CH" sz="2800" b="1" dirty="0">
                <a:solidFill>
                  <a:schemeClr val="bg1"/>
                </a:solidFill>
              </a:rPr>
              <a:t> </a:t>
            </a:r>
            <a:r>
              <a:rPr lang="de-CH" sz="2800" b="1" dirty="0" err="1">
                <a:solidFill>
                  <a:schemeClr val="bg1"/>
                </a:solidFill>
              </a:rPr>
              <a:t>psychotherapy</a:t>
            </a:r>
            <a:r>
              <a:rPr lang="de-CH" sz="2800" b="1" dirty="0">
                <a:solidFill>
                  <a:schemeClr val="bg1"/>
                </a:solidFill>
              </a:rPr>
              <a:t> - </a:t>
            </a:r>
            <a:r>
              <a:rPr lang="de-CH" sz="1800" b="1" dirty="0" err="1">
                <a:solidFill>
                  <a:schemeClr val="bg1"/>
                </a:solidFill>
              </a:rPr>
              <a:t>How</a:t>
            </a:r>
            <a:r>
              <a:rPr lang="de-CH" sz="1800" b="1" dirty="0">
                <a:solidFill>
                  <a:schemeClr val="bg1"/>
                </a:solidFill>
              </a:rPr>
              <a:t> </a:t>
            </a:r>
            <a:r>
              <a:rPr lang="de-CH" sz="1800" b="1" dirty="0" err="1">
                <a:solidFill>
                  <a:schemeClr val="bg1"/>
                </a:solidFill>
              </a:rPr>
              <a:t>to</a:t>
            </a:r>
            <a:r>
              <a:rPr lang="de-CH" sz="1800" b="1" dirty="0">
                <a:solidFill>
                  <a:schemeClr val="bg1"/>
                </a:solidFill>
              </a:rPr>
              <a:t> </a:t>
            </a:r>
            <a:r>
              <a:rPr lang="de-CH" sz="1800" b="1" dirty="0" err="1">
                <a:solidFill>
                  <a:schemeClr val="bg1"/>
                </a:solidFill>
              </a:rPr>
              <a:t>catalyze</a:t>
            </a:r>
            <a:r>
              <a:rPr lang="de-CH" sz="1800" b="1" dirty="0">
                <a:solidFill>
                  <a:schemeClr val="bg1"/>
                </a:solidFill>
              </a:rPr>
              <a:t> </a:t>
            </a:r>
            <a:r>
              <a:rPr lang="de-CH" sz="1800" b="1" dirty="0" err="1">
                <a:solidFill>
                  <a:schemeClr val="bg1"/>
                </a:solidFill>
              </a:rPr>
              <a:t>the</a:t>
            </a:r>
            <a:r>
              <a:rPr lang="de-CH" sz="1800" b="1" dirty="0">
                <a:solidFill>
                  <a:schemeClr val="bg1"/>
                </a:solidFill>
              </a:rPr>
              <a:t> </a:t>
            </a:r>
            <a:r>
              <a:rPr lang="de-CH" sz="1800" b="1" dirty="0" err="1">
                <a:solidFill>
                  <a:schemeClr val="bg1"/>
                </a:solidFill>
              </a:rPr>
              <a:t>mechanisms</a:t>
            </a:r>
            <a:r>
              <a:rPr lang="de-CH" sz="1800" b="1" dirty="0">
                <a:solidFill>
                  <a:schemeClr val="bg1"/>
                </a:solidFill>
              </a:rPr>
              <a:t> </a:t>
            </a:r>
            <a:r>
              <a:rPr lang="de-CH" sz="1800" b="1" dirty="0" err="1">
                <a:solidFill>
                  <a:schemeClr val="bg1"/>
                </a:solidFill>
              </a:rPr>
              <a:t>of</a:t>
            </a:r>
            <a:r>
              <a:rPr lang="de-CH" sz="1800" b="1" dirty="0">
                <a:solidFill>
                  <a:schemeClr val="bg1"/>
                </a:solidFill>
              </a:rPr>
              <a:t> </a:t>
            </a:r>
            <a:r>
              <a:rPr lang="de-CH" sz="1800" b="1" dirty="0" err="1">
                <a:solidFill>
                  <a:schemeClr val="bg1"/>
                </a:solidFill>
              </a:rPr>
              <a:t>psychotherapeutic</a:t>
            </a:r>
            <a:r>
              <a:rPr lang="de-CH" sz="1800" b="1" dirty="0">
                <a:solidFill>
                  <a:schemeClr val="bg1"/>
                </a:solidFill>
              </a:rPr>
              <a:t> </a:t>
            </a:r>
            <a:r>
              <a:rPr lang="de-CH" sz="1800" b="1" dirty="0" err="1">
                <a:solidFill>
                  <a:schemeClr val="bg1"/>
                </a:solidFill>
              </a:rPr>
              <a:t>action</a:t>
            </a:r>
            <a:endParaRPr lang="de-CH" sz="28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08097" y="1349746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pic>
        <p:nvPicPr>
          <p:cNvPr id="9" name="Picture 8" descr="A person and person sitting in chairs in front of a group of mushrooms&#10;&#10;Description automatically generated">
            <a:extLst>
              <a:ext uri="{FF2B5EF4-FFF2-40B4-BE49-F238E27FC236}">
                <a16:creationId xmlns:a16="http://schemas.microsoft.com/office/drawing/2014/main" id="{3B26AF0B-12B4-7474-860D-BCA4D44E17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096" y="2406136"/>
            <a:ext cx="5267265" cy="300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5A076EAB-94DB-0783-5DB9-9DF2EC90FC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053" y="1679567"/>
            <a:ext cx="1144061" cy="1144061"/>
          </a:xfrm>
          <a:prstGeom prst="rect">
            <a:avLst/>
          </a:prstGeom>
        </p:spPr>
      </p:pic>
      <p:pic>
        <p:nvPicPr>
          <p:cNvPr id="9" name="Picture 8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D1BD4F70-7F51-84D2-B5BB-3691FDA800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426" y="1679567"/>
            <a:ext cx="1144061" cy="11440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D455B4-2FA1-8431-792A-EAB65A774D66}"/>
              </a:ext>
            </a:extLst>
          </p:cNvPr>
          <p:cNvGrpSpPr/>
          <p:nvPr/>
        </p:nvGrpSpPr>
        <p:grpSpPr>
          <a:xfrm>
            <a:off x="941152" y="680711"/>
            <a:ext cx="2095669" cy="2618724"/>
            <a:chOff x="941152" y="680711"/>
            <a:chExt cx="2095669" cy="2618724"/>
          </a:xfrm>
        </p:grpSpPr>
        <p:pic>
          <p:nvPicPr>
            <p:cNvPr id="3" name="Picture 2" descr="A person sitting in a chair and a person sitting in a chair&#10;&#10;Description automatically generated">
              <a:extLst>
                <a:ext uri="{FF2B5EF4-FFF2-40B4-BE49-F238E27FC236}">
                  <a16:creationId xmlns:a16="http://schemas.microsoft.com/office/drawing/2014/main" id="{2B4D0EAC-38E1-EF50-50F2-FD9F30302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1152" y="1203766"/>
              <a:ext cx="2095669" cy="2095669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D5A1D6-0285-5A6B-309A-E46DDFDABB82}"/>
                </a:ext>
              </a:extLst>
            </p:cNvPr>
            <p:cNvSpPr txBox="1"/>
            <p:nvPr/>
          </p:nvSpPr>
          <p:spPr>
            <a:xfrm>
              <a:off x="1022697" y="680711"/>
              <a:ext cx="1932578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Psychotherapy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14621F-FF21-56BC-6AC0-D9522A5999A3}"/>
              </a:ext>
            </a:extLst>
          </p:cNvPr>
          <p:cNvGrpSpPr/>
          <p:nvPr/>
        </p:nvGrpSpPr>
        <p:grpSpPr>
          <a:xfrm>
            <a:off x="3752811" y="379840"/>
            <a:ext cx="1823574" cy="3750259"/>
            <a:chOff x="3752811" y="379840"/>
            <a:chExt cx="1823574" cy="3750259"/>
          </a:xfrm>
        </p:grpSpPr>
        <p:pic>
          <p:nvPicPr>
            <p:cNvPr id="7" name="Picture 6" descr="A person with a magnifying glass&#10;&#10;Description automatically generated">
              <a:extLst>
                <a:ext uri="{FF2B5EF4-FFF2-40B4-BE49-F238E27FC236}">
                  <a16:creationId xmlns:a16="http://schemas.microsoft.com/office/drawing/2014/main" id="{E52D4684-122D-2549-A890-15F06DCD8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1528" y="1433673"/>
              <a:ext cx="1635851" cy="1635851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3FD519-5D43-5AFE-1768-12B7FF0B5B60}"/>
                </a:ext>
              </a:extLst>
            </p:cNvPr>
            <p:cNvSpPr txBox="1"/>
            <p:nvPr/>
          </p:nvSpPr>
          <p:spPr>
            <a:xfrm>
              <a:off x="3869381" y="379840"/>
              <a:ext cx="1700143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Instrumental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objectives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EB829E-4C78-FA39-3B1B-20EF5838EBC2}"/>
                </a:ext>
              </a:extLst>
            </p:cNvPr>
            <p:cNvSpPr txBox="1"/>
            <p:nvPr/>
          </p:nvSpPr>
          <p:spPr>
            <a:xfrm>
              <a:off x="3752811" y="3391437"/>
              <a:ext cx="1823574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Mechanisms of action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H" sz="1400" dirty="0">
                  <a:solidFill>
                    <a:srgbClr val="000000"/>
                  </a:solidFill>
                </a:rPr>
                <a:t>Universal / Specific</a:t>
              </a:r>
              <a:endParaRPr kumimoji="0" lang="en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H" sz="1400" dirty="0">
                  <a:solidFill>
                    <a:srgbClr val="000000"/>
                  </a:solidFill>
                </a:rPr>
                <a:t>“Tactical” objectives</a:t>
              </a:r>
              <a:endParaRPr kumimoji="0" lang="en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DB7540-624C-E84A-F01A-8B3781771A61}"/>
              </a:ext>
            </a:extLst>
          </p:cNvPr>
          <p:cNvGrpSpPr/>
          <p:nvPr/>
        </p:nvGrpSpPr>
        <p:grpSpPr>
          <a:xfrm>
            <a:off x="6402087" y="372935"/>
            <a:ext cx="2095668" cy="3757164"/>
            <a:chOff x="6402087" y="372935"/>
            <a:chExt cx="2095668" cy="3757164"/>
          </a:xfrm>
        </p:grpSpPr>
        <p:pic>
          <p:nvPicPr>
            <p:cNvPr id="5" name="Picture 4" descr="A person walking up stairs to a bright target&#10;&#10;Description automatically generated">
              <a:extLst>
                <a:ext uri="{FF2B5EF4-FFF2-40B4-BE49-F238E27FC236}">
                  <a16:creationId xmlns:a16="http://schemas.microsoft.com/office/drawing/2014/main" id="{1177F5A0-D2CD-F2BE-516B-88C7D70F2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2087" y="1203765"/>
              <a:ext cx="2095668" cy="2095668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66798-1C91-2005-4EE9-5FC647627A9F}"/>
                </a:ext>
              </a:extLst>
            </p:cNvPr>
            <p:cNvSpPr txBox="1"/>
            <p:nvPr/>
          </p:nvSpPr>
          <p:spPr>
            <a:xfrm>
              <a:off x="6776981" y="372935"/>
              <a:ext cx="1345879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Essential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objectives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59DC22-0D4F-5BEE-ACBE-A7B961B8143D}"/>
                </a:ext>
              </a:extLst>
            </p:cNvPr>
            <p:cNvSpPr txBox="1"/>
            <p:nvPr/>
          </p:nvSpPr>
          <p:spPr>
            <a:xfrm>
              <a:off x="6567789" y="3391437"/>
              <a:ext cx="1764264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Life plan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H" sz="1400" dirty="0">
                  <a:solidFill>
                    <a:srgbClr val="000000"/>
                  </a:solidFill>
                </a:rPr>
                <a:t>Values</a:t>
              </a:r>
              <a:endParaRPr kumimoji="0" lang="en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H" sz="1400" dirty="0">
                  <a:solidFill>
                    <a:srgbClr val="000000"/>
                  </a:solidFill>
                </a:rPr>
                <a:t>“Strategic” objectives</a:t>
              </a:r>
              <a:endParaRPr kumimoji="0" lang="en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 descr="A drawing of a mushroom with tools&#10;&#10;Description automatically generated">
            <a:extLst>
              <a:ext uri="{FF2B5EF4-FFF2-40B4-BE49-F238E27FC236}">
                <a16:creationId xmlns:a16="http://schemas.microsoft.com/office/drawing/2014/main" id="{6BF53F86-8E10-923A-6785-65BFB3E528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376" y="4698726"/>
            <a:ext cx="959413" cy="9594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Picture 18" descr="A long curved arrow pointing upwards&#10;&#10;Description automatically generated with medium confidence">
            <a:extLst>
              <a:ext uri="{FF2B5EF4-FFF2-40B4-BE49-F238E27FC236}">
                <a16:creationId xmlns:a16="http://schemas.microsoft.com/office/drawing/2014/main" id="{852901E7-0F7B-A37B-8CC6-A2338548CD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23822">
            <a:off x="4353113" y="4318152"/>
            <a:ext cx="1307552" cy="759512"/>
          </a:xfrm>
          <a:prstGeom prst="rect">
            <a:avLst/>
          </a:prstGeom>
        </p:spPr>
      </p:pic>
      <p:pic>
        <p:nvPicPr>
          <p:cNvPr id="20" name="Picture 19" descr="A long curved arrow pointing upwards&#10;&#10;Description automatically generated with medium confidence">
            <a:extLst>
              <a:ext uri="{FF2B5EF4-FFF2-40B4-BE49-F238E27FC236}">
                <a16:creationId xmlns:a16="http://schemas.microsoft.com/office/drawing/2014/main" id="{EEBD46EE-64A9-7649-250F-95544C5CCE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76178" flipH="1">
            <a:off x="6437217" y="4318152"/>
            <a:ext cx="1307552" cy="7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5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47687C-2F8D-E3C2-99E3-1B55EB742179}"/>
              </a:ext>
            </a:extLst>
          </p:cNvPr>
          <p:cNvGrpSpPr/>
          <p:nvPr/>
        </p:nvGrpSpPr>
        <p:grpSpPr>
          <a:xfrm>
            <a:off x="639337" y="887877"/>
            <a:ext cx="2938684" cy="3783025"/>
            <a:chOff x="639337" y="887877"/>
            <a:chExt cx="2938684" cy="3783025"/>
          </a:xfrm>
        </p:grpSpPr>
        <p:pic>
          <p:nvPicPr>
            <p:cNvPr id="2" name="Picture 1" descr="A person walking up stairs to a bright target&#10;&#10;Description automatically generated">
              <a:extLst>
                <a:ext uri="{FF2B5EF4-FFF2-40B4-BE49-F238E27FC236}">
                  <a16:creationId xmlns:a16="http://schemas.microsoft.com/office/drawing/2014/main" id="{0E46BF1C-1497-B8AC-78A8-4732077F5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337" y="1732218"/>
              <a:ext cx="2938684" cy="293868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53CC76-40E0-CBF8-FB56-5B740DA16143}"/>
                </a:ext>
              </a:extLst>
            </p:cNvPr>
            <p:cNvSpPr txBox="1"/>
            <p:nvPr/>
          </p:nvSpPr>
          <p:spPr>
            <a:xfrm>
              <a:off x="1435739" y="887877"/>
              <a:ext cx="1345879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Essential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objectives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B06528-6349-B2FD-0A65-9909F82BBB9E}"/>
              </a:ext>
            </a:extLst>
          </p:cNvPr>
          <p:cNvGrpSpPr/>
          <p:nvPr/>
        </p:nvGrpSpPr>
        <p:grpSpPr>
          <a:xfrm>
            <a:off x="5375314" y="873409"/>
            <a:ext cx="2972284" cy="1660007"/>
            <a:chOff x="5375314" y="873409"/>
            <a:chExt cx="2972284" cy="1660007"/>
          </a:xfrm>
        </p:grpSpPr>
        <p:pic>
          <p:nvPicPr>
            <p:cNvPr id="5" name="Picture 4" descr="A cartoon of a person standing in a crossroad&#10;&#10;Description automatically generated">
              <a:extLst>
                <a:ext uri="{FF2B5EF4-FFF2-40B4-BE49-F238E27FC236}">
                  <a16:creationId xmlns:a16="http://schemas.microsoft.com/office/drawing/2014/main" id="{BC4E5002-60E4-9DB1-42BF-627269EE3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5314" y="873409"/>
              <a:ext cx="1660007" cy="1660007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F188E7-710E-C66E-40CB-6BC78D0D93F8}"/>
                </a:ext>
              </a:extLst>
            </p:cNvPr>
            <p:cNvSpPr txBox="1"/>
            <p:nvPr/>
          </p:nvSpPr>
          <p:spPr>
            <a:xfrm>
              <a:off x="7283847" y="1349470"/>
              <a:ext cx="1063751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20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Possible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H" sz="2000" dirty="0">
                  <a:solidFill>
                    <a:srgbClr val="000000"/>
                  </a:solidFill>
                </a:rPr>
                <a:t>selves</a:t>
              </a:r>
              <a:endParaRPr kumimoji="0" lang="en-CH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E72321-AF2F-8BF3-F354-DC0D38D42CD1}"/>
              </a:ext>
            </a:extLst>
          </p:cNvPr>
          <p:cNvGrpSpPr/>
          <p:nvPr/>
        </p:nvGrpSpPr>
        <p:grpSpPr>
          <a:xfrm>
            <a:off x="5375314" y="3681397"/>
            <a:ext cx="2857669" cy="1660007"/>
            <a:chOff x="5375314" y="3681397"/>
            <a:chExt cx="2857669" cy="1660007"/>
          </a:xfrm>
        </p:grpSpPr>
        <p:pic>
          <p:nvPicPr>
            <p:cNvPr id="8" name="Picture 7" descr="A person standing in a circle with many symbols on it&#10;&#10;Description automatically generated">
              <a:extLst>
                <a:ext uri="{FF2B5EF4-FFF2-40B4-BE49-F238E27FC236}">
                  <a16:creationId xmlns:a16="http://schemas.microsoft.com/office/drawing/2014/main" id="{621D782A-DB69-CAE9-68BD-52FD1BBF3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5314" y="3681397"/>
              <a:ext cx="1660007" cy="1660007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2B1FA0-A141-C950-171C-6AC180C84549}"/>
                </a:ext>
              </a:extLst>
            </p:cNvPr>
            <p:cNvSpPr txBox="1"/>
            <p:nvPr/>
          </p:nvSpPr>
          <p:spPr>
            <a:xfrm>
              <a:off x="7398461" y="4157458"/>
              <a:ext cx="834522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20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Core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H" sz="2000" dirty="0">
                  <a:solidFill>
                    <a:srgbClr val="000000"/>
                  </a:solidFill>
                </a:rPr>
                <a:t>values</a:t>
              </a:r>
              <a:endParaRPr kumimoji="0" lang="en-CH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 descr="A grey line in a black background&#10;&#10;Description automatically generated">
            <a:extLst>
              <a:ext uri="{FF2B5EF4-FFF2-40B4-BE49-F238E27FC236}">
                <a16:creationId xmlns:a16="http://schemas.microsoft.com/office/drawing/2014/main" id="{235C8F3D-9A1E-4D9A-185F-CC3C265F8B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55135">
            <a:off x="3647933" y="2475250"/>
            <a:ext cx="1746371" cy="405888"/>
          </a:xfrm>
          <a:prstGeom prst="rect">
            <a:avLst/>
          </a:prstGeom>
        </p:spPr>
      </p:pic>
      <p:pic>
        <p:nvPicPr>
          <p:cNvPr id="12" name="Picture 11" descr="A grey line in a black background&#10;&#10;Description automatically generated">
            <a:extLst>
              <a:ext uri="{FF2B5EF4-FFF2-40B4-BE49-F238E27FC236}">
                <a16:creationId xmlns:a16="http://schemas.microsoft.com/office/drawing/2014/main" id="{DA74A8B9-35F2-C06C-FE9C-07365A3C13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44865" flipV="1">
            <a:off x="3623741" y="3478453"/>
            <a:ext cx="1746371" cy="405888"/>
          </a:xfrm>
          <a:prstGeom prst="rect">
            <a:avLst/>
          </a:prstGeom>
        </p:spPr>
      </p:pic>
      <p:pic>
        <p:nvPicPr>
          <p:cNvPr id="13" name="Picture 12" descr="A grey line in a black background&#10;&#10;Description automatically generated">
            <a:extLst>
              <a:ext uri="{FF2B5EF4-FFF2-40B4-BE49-F238E27FC236}">
                <a16:creationId xmlns:a16="http://schemas.microsoft.com/office/drawing/2014/main" id="{5B3C4B56-6DA5-6DED-0DB0-D9E1D717FB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86464" y="2974909"/>
            <a:ext cx="937428" cy="251896"/>
          </a:xfrm>
          <a:prstGeom prst="rect">
            <a:avLst/>
          </a:prstGeom>
        </p:spPr>
      </p:pic>
      <p:pic>
        <p:nvPicPr>
          <p:cNvPr id="14" name="Picture 13" descr="A grey line in a black background&#10;&#10;Description automatically generated">
            <a:extLst>
              <a:ext uri="{FF2B5EF4-FFF2-40B4-BE49-F238E27FC236}">
                <a16:creationId xmlns:a16="http://schemas.microsoft.com/office/drawing/2014/main" id="{577DC930-E548-9AC1-61E2-66A38157DD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5862551" y="2987401"/>
            <a:ext cx="937428" cy="2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E7C4939-D4D3-DA44-9444-248854D9F16C}"/>
              </a:ext>
            </a:extLst>
          </p:cNvPr>
          <p:cNvSpPr txBox="1"/>
          <p:nvPr/>
        </p:nvSpPr>
        <p:spPr>
          <a:xfrm>
            <a:off x="458646" y="5636526"/>
            <a:ext cx="177227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Preller  &amp;  Vollenweider, 2018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D076B81-41C5-0A48-A6F3-88F1EBFF3635}"/>
              </a:ext>
            </a:extLst>
          </p:cNvPr>
          <p:cNvSpPr/>
          <p:nvPr/>
        </p:nvSpPr>
        <p:spPr>
          <a:xfrm>
            <a:off x="464437" y="245135"/>
            <a:ext cx="8321344" cy="346247"/>
          </a:xfrm>
          <a:prstGeom prst="rect">
            <a:avLst/>
          </a:prstGeom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457086" rtl="0" latinLnBrk="1" hangingPunct="0"/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Fundamental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dimensions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psychedelic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experiences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21A32BF-56B7-754E-BD1F-C889C632C0F0}"/>
              </a:ext>
            </a:extLst>
          </p:cNvPr>
          <p:cNvSpPr/>
          <p:nvPr/>
        </p:nvSpPr>
        <p:spPr>
          <a:xfrm>
            <a:off x="3144077" y="793492"/>
            <a:ext cx="27991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altered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consciousness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ASC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9B05F03-AA26-9249-B5A5-5CFE920F0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82834" flipH="1">
            <a:off x="4813006" y="1369623"/>
            <a:ext cx="1072158" cy="4314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CA54A30-F979-CE40-8DA6-66529BACA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08773" y="1629777"/>
            <a:ext cx="1158105" cy="43144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16FB54-E058-5643-BAE1-DDEA6859863E}"/>
              </a:ext>
            </a:extLst>
          </p:cNvPr>
          <p:cNvGrpSpPr/>
          <p:nvPr/>
        </p:nvGrpSpPr>
        <p:grpSpPr>
          <a:xfrm>
            <a:off x="348155" y="1932839"/>
            <a:ext cx="2533065" cy="1737129"/>
            <a:chOff x="348155" y="1932839"/>
            <a:chExt cx="2533065" cy="1737129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F6DFC15-F970-5B4D-9F7A-C7D89D695045}"/>
                </a:ext>
              </a:extLst>
            </p:cNvPr>
            <p:cNvSpPr/>
            <p:nvPr/>
          </p:nvSpPr>
          <p:spPr>
            <a:xfrm>
              <a:off x="348155" y="1932839"/>
              <a:ext cx="25330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visionary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restructuralization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(VIR)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B435D49-4CA9-C245-9DCB-DC88E17C5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117" y="2436116"/>
              <a:ext cx="1233852" cy="1233852"/>
            </a:xfrm>
            <a:prstGeom prst="round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9FE7F36-50B3-C145-9E13-60CD62AA28EF}"/>
              </a:ext>
            </a:extLst>
          </p:cNvPr>
          <p:cNvGrpSpPr/>
          <p:nvPr/>
        </p:nvGrpSpPr>
        <p:grpSpPr>
          <a:xfrm>
            <a:off x="5943241" y="1854921"/>
            <a:ext cx="2501005" cy="1815047"/>
            <a:chOff x="5943241" y="1854921"/>
            <a:chExt cx="2501005" cy="1815047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A8B08C9-BA37-7B48-9E3E-795BC0DE1DED}"/>
                </a:ext>
              </a:extLst>
            </p:cNvPr>
            <p:cNvSpPr/>
            <p:nvPr/>
          </p:nvSpPr>
          <p:spPr>
            <a:xfrm>
              <a:off x="5943241" y="1854921"/>
              <a:ext cx="25010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anxious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ego-dissolution </a:t>
              </a:r>
              <a:r>
                <a:rPr lang="de-CH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(AED)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04E5F58-25A0-5544-85A1-360CF4AE1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0133" y="2409137"/>
              <a:ext cx="1260831" cy="1260831"/>
            </a:xfrm>
            <a:prstGeom prst="roundRect">
              <a:avLst/>
            </a:prstGeom>
          </p:spPr>
        </p:pic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B4F8343B-6F43-CC42-AB73-183AE33E7D0D}"/>
              </a:ext>
            </a:extLst>
          </p:cNvPr>
          <p:cNvSpPr/>
          <p:nvPr/>
        </p:nvSpPr>
        <p:spPr>
          <a:xfrm>
            <a:off x="435488" y="3729907"/>
            <a:ext cx="251911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Pseudo-hallucinations / illusions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Synesthesia</a:t>
            </a:r>
            <a:endParaRPr lang="fr-F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Changes in the </a:t>
            </a: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meaning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perceptions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Vivid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memories</a:t>
            </a:r>
            <a:endParaRPr lang="fr-F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DD6B68-84B1-7944-B57D-55CEE2C67146}"/>
              </a:ext>
            </a:extLst>
          </p:cNvPr>
          <p:cNvSpPr/>
          <p:nvPr/>
        </p:nvSpPr>
        <p:spPr>
          <a:xfrm>
            <a:off x="2852753" y="4224282"/>
            <a:ext cx="30701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Very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pleasant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state of ego expansion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Shifts in the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boundaries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the self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Experience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unity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transcendence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space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time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Sense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intuitive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understanding</a:t>
            </a:r>
            <a:endParaRPr lang="fr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Elevated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mood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bliss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ecstasy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AEB2191-2466-8948-A254-6C310A07B449}"/>
              </a:ext>
            </a:extLst>
          </p:cNvPr>
          <p:cNvSpPr/>
          <p:nvPr/>
        </p:nvSpPr>
        <p:spPr>
          <a:xfrm>
            <a:off x="6197014" y="3729907"/>
            <a:ext cx="233873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Self-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disintegration</a:t>
            </a:r>
            <a:endParaRPr lang="de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Sense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loss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control</a:t>
            </a:r>
            <a:endParaRPr lang="de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Sense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alienation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</a:t>
            </a:r>
            <a:endParaRPr lang="de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≈ «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bad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trip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A6AE504-96A3-3246-8051-24D81D1DDC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7166">
            <a:off x="2773883" y="1374862"/>
            <a:ext cx="1072158" cy="431449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3D816CC-8B9E-6849-BDE8-D8E672A5B34E}"/>
              </a:ext>
            </a:extLst>
          </p:cNvPr>
          <p:cNvGrpSpPr/>
          <p:nvPr/>
        </p:nvGrpSpPr>
        <p:grpSpPr>
          <a:xfrm>
            <a:off x="3183809" y="2380032"/>
            <a:ext cx="2408030" cy="1790925"/>
            <a:chOff x="3183809" y="2380032"/>
            <a:chExt cx="2408030" cy="179092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6795EBF8-9E70-8D41-BF87-E2E6C86F99A5}"/>
                </a:ext>
              </a:extLst>
            </p:cNvPr>
            <p:cNvSpPr/>
            <p:nvPr/>
          </p:nvSpPr>
          <p:spPr>
            <a:xfrm>
              <a:off x="3183809" y="2380032"/>
              <a:ext cx="24080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oceanic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boundlessness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(OBN)</a:t>
              </a: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2FD2D72-05C5-D344-A388-710E5A3C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9856" y="2895021"/>
              <a:ext cx="1275936" cy="127593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60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/>
      <p:bldP spid="12" grpId="0" build="p"/>
      <p:bldP spid="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827584" y="6488668"/>
            <a:ext cx="669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>
                <a:latin typeface="Arial" panose="020B0604020202020204" pitchFamily="34" charset="0"/>
                <a:cs typeface="Arial" panose="020B0604020202020204" pitchFamily="34" charset="0"/>
              </a:rPr>
              <a:t>Pink, 2009</a:t>
            </a:r>
          </a:p>
        </p:txBody>
      </p:sp>
      <p:sp>
        <p:nvSpPr>
          <p:cNvPr id="9" name="Rechteck 8"/>
          <p:cNvSpPr/>
          <p:nvPr/>
        </p:nvSpPr>
        <p:spPr>
          <a:xfrm>
            <a:off x="827584" y="3477753"/>
            <a:ext cx="3528392" cy="139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a set of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instructions </a:t>
            </a: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b="1" dirty="0">
                <a:latin typeface="Arial" panose="020B0604020202020204" pitchFamily="34" charset="0"/>
                <a:cs typeface="Arial" panose="020B0604020202020204" pitchFamily="34" charset="0"/>
              </a:rPr>
              <a:t>one singl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5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CH" sz="1400" b="1" dirty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fr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predifined</a:t>
            </a:r>
            <a:r>
              <a:rPr lang="fr-CH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endParaRPr lang="fr-CH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Routine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  <a:endParaRPr lang="fr-CH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76056" y="3477753"/>
            <a:ext cx="367240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exists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Experimenting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possibilities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of new solutions</a:t>
            </a:r>
          </a:p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the world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didn't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know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endParaRPr lang="fr-CH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47233A5-1410-A840-878A-97FA09B71AC6}"/>
              </a:ext>
            </a:extLst>
          </p:cNvPr>
          <p:cNvGrpSpPr/>
          <p:nvPr/>
        </p:nvGrpSpPr>
        <p:grpSpPr>
          <a:xfrm>
            <a:off x="1162321" y="1052736"/>
            <a:ext cx="2860645" cy="2086992"/>
            <a:chOff x="1162321" y="1052736"/>
            <a:chExt cx="2860645" cy="2086992"/>
          </a:xfrm>
        </p:grpSpPr>
        <p:sp>
          <p:nvSpPr>
            <p:cNvPr id="5" name="Rechteck 4"/>
            <p:cNvSpPr/>
            <p:nvPr/>
          </p:nvSpPr>
          <p:spPr>
            <a:xfrm>
              <a:off x="1242700" y="1052736"/>
              <a:ext cx="26981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Algorithmed</a:t>
              </a:r>
              <a:r>
                <a:rPr lang="fr-CH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task</a:t>
              </a:r>
              <a:endParaRPr lang="fr-CH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B212371D-ED9F-0740-B1DE-1A30E69B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2321" y="1536509"/>
              <a:ext cx="2860645" cy="1603219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B4CEA9C-43DF-AB44-AC76-39750659CB90}"/>
              </a:ext>
            </a:extLst>
          </p:cNvPr>
          <p:cNvGrpSpPr/>
          <p:nvPr/>
        </p:nvGrpSpPr>
        <p:grpSpPr>
          <a:xfrm>
            <a:off x="5462993" y="1052736"/>
            <a:ext cx="2898548" cy="2086992"/>
            <a:chOff x="5462993" y="1052736"/>
            <a:chExt cx="2898548" cy="2086992"/>
          </a:xfrm>
        </p:grpSpPr>
        <p:sp>
          <p:nvSpPr>
            <p:cNvPr id="8" name="Rechteck 7"/>
            <p:cNvSpPr/>
            <p:nvPr/>
          </p:nvSpPr>
          <p:spPr>
            <a:xfrm>
              <a:off x="5810041" y="1052736"/>
              <a:ext cx="22044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Heuristic</a:t>
              </a:r>
              <a:r>
                <a:rPr lang="fr-CH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task</a:t>
              </a:r>
              <a:endParaRPr lang="fr-CH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B26D0B9-A03F-FC43-AFAF-07794C28B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2993" y="1515267"/>
              <a:ext cx="2898548" cy="1624461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281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  <p:bldP spid="12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C4ED5D7-4C16-AD4F-A0D1-1A31D413C9C6}"/>
              </a:ext>
            </a:extLst>
          </p:cNvPr>
          <p:cNvCxnSpPr/>
          <p:nvPr/>
        </p:nvCxnSpPr>
        <p:spPr>
          <a:xfrm flipV="1">
            <a:off x="1088020" y="1064871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BE1A532D-487C-F249-ABBA-5F2E6490F91D}"/>
              </a:ext>
            </a:extLst>
          </p:cNvPr>
          <p:cNvCxnSpPr>
            <a:cxnSpLocks/>
          </p:cNvCxnSpPr>
          <p:nvPr/>
        </p:nvCxnSpPr>
        <p:spPr>
          <a:xfrm>
            <a:off x="1088019" y="3150242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6368E0A1-1D6F-0F4C-BA85-E8FDDEB0717F}"/>
              </a:ext>
            </a:extLst>
          </p:cNvPr>
          <p:cNvCxnSpPr>
            <a:cxnSpLocks/>
          </p:cNvCxnSpPr>
          <p:nvPr/>
        </p:nvCxnSpPr>
        <p:spPr>
          <a:xfrm flipV="1">
            <a:off x="4317355" y="3150241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9B9CEB2-3F40-9846-B472-F89EBE7C03B7}"/>
              </a:ext>
            </a:extLst>
          </p:cNvPr>
          <p:cNvCxnSpPr>
            <a:cxnSpLocks/>
          </p:cNvCxnSpPr>
          <p:nvPr/>
        </p:nvCxnSpPr>
        <p:spPr>
          <a:xfrm>
            <a:off x="4317355" y="1064871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70E05117-3FD3-AF41-9BAF-6D95BB0A1164}"/>
              </a:ext>
            </a:extLst>
          </p:cNvPr>
          <p:cNvSpPr/>
          <p:nvPr/>
        </p:nvSpPr>
        <p:spPr>
          <a:xfrm>
            <a:off x="1082230" y="1086093"/>
            <a:ext cx="2280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Divergent </a:t>
            </a:r>
          </a:p>
          <a:p>
            <a:pPr algn="ctr" rtl="0" latinLnBrk="1" hangingPunct="0"/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thinking</a:t>
            </a:r>
            <a:endParaRPr lang="de-DE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AD6477F-D25A-9347-9A21-7A3CBCD9884A}"/>
              </a:ext>
            </a:extLst>
          </p:cNvPr>
          <p:cNvSpPr/>
          <p:nvPr/>
        </p:nvSpPr>
        <p:spPr>
          <a:xfrm>
            <a:off x="5602147" y="1064871"/>
            <a:ext cx="1684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Convergent</a:t>
            </a:r>
            <a:endParaRPr lang="de-DE" sz="1800" dirty="0">
              <a:solidFill>
                <a:schemeClr val="bg1">
                  <a:lumMod val="50000"/>
                </a:schemeClr>
              </a:solidFill>
            </a:endParaRPr>
          </a:p>
          <a:p>
            <a:pPr algn="ctr" rtl="0" latinLnBrk="1" hangingPunct="0"/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thinking</a:t>
            </a:r>
            <a:endParaRPr lang="de-DE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42880CD-7041-4044-966A-268FA9AE11F4}"/>
              </a:ext>
            </a:extLst>
          </p:cNvPr>
          <p:cNvSpPr/>
          <p:nvPr/>
        </p:nvSpPr>
        <p:spPr>
          <a:xfrm>
            <a:off x="1774909" y="2710498"/>
            <a:ext cx="2089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Quantity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over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quality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New, original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ideas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Creation</a:t>
            </a: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choices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60CF278-19BA-9446-ACBC-CEB657D4E558}"/>
              </a:ext>
            </a:extLst>
          </p:cNvPr>
          <p:cNvSpPr/>
          <p:nvPr/>
        </p:nvSpPr>
        <p:spPr>
          <a:xfrm>
            <a:off x="4794812" y="2712332"/>
            <a:ext cx="18277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Analysis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filtering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Useful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ideas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Decision</a:t>
            </a: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making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1C359F-FBF0-4A41-AF0D-1C739518E3CC}"/>
              </a:ext>
            </a:extLst>
          </p:cNvPr>
          <p:cNvGrpSpPr/>
          <p:nvPr/>
        </p:nvGrpSpPr>
        <p:grpSpPr>
          <a:xfrm>
            <a:off x="1226483" y="767788"/>
            <a:ext cx="2735119" cy="3674030"/>
            <a:chOff x="1226483" y="767788"/>
            <a:chExt cx="2735119" cy="367403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5D84210-28A7-734B-ACDB-B57695D4A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5764" y="2185259"/>
              <a:ext cx="2256559" cy="2256559"/>
            </a:xfrm>
            <a:prstGeom prst="round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0340E654-1C44-0C47-BF19-6E5FC41A1477}"/>
                </a:ext>
              </a:extLst>
            </p:cNvPr>
            <p:cNvSpPr/>
            <p:nvPr/>
          </p:nvSpPr>
          <p:spPr>
            <a:xfrm>
              <a:off x="1226483" y="767788"/>
              <a:ext cx="27351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Universal </a:t>
              </a:r>
              <a:r>
                <a:rPr lang="fr-CH" b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mechanisms</a:t>
              </a:r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of action </a:t>
              </a:r>
              <a:endParaRPr lang="de-DE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DE9C6C0-9E97-0042-BABD-C73E3C796829}"/>
              </a:ext>
            </a:extLst>
          </p:cNvPr>
          <p:cNvGrpSpPr/>
          <p:nvPr/>
        </p:nvGrpSpPr>
        <p:grpSpPr>
          <a:xfrm>
            <a:off x="5201514" y="767787"/>
            <a:ext cx="2735119" cy="3674030"/>
            <a:chOff x="5201514" y="767787"/>
            <a:chExt cx="2735119" cy="367403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87CAD45-F088-6E4E-8B52-A49488233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3837" y="2185258"/>
              <a:ext cx="1025237" cy="1025237"/>
            </a:xfrm>
            <a:prstGeom prst="round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024246A-B69B-294A-BC19-A6A981445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8793" y="2185258"/>
              <a:ext cx="1025237" cy="1025237"/>
            </a:xfrm>
            <a:prstGeom prst="round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EB27995-5416-E34E-AB8E-01EF50CD7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3837" y="3416580"/>
              <a:ext cx="1025237" cy="1025237"/>
            </a:xfrm>
            <a:prstGeom prst="round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B90D89F-DC9D-0742-A0F8-FB27951F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 trans="94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8793" y="3416580"/>
              <a:ext cx="1025237" cy="1025237"/>
            </a:xfrm>
            <a:prstGeom prst="round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0F7C899-C432-DF44-8F14-3F7C47392F7E}"/>
                </a:ext>
              </a:extLst>
            </p:cNvPr>
            <p:cNvSpPr/>
            <p:nvPr/>
          </p:nvSpPr>
          <p:spPr>
            <a:xfrm>
              <a:off x="5201514" y="767787"/>
              <a:ext cx="27351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b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Specific</a:t>
              </a:r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CH" b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mechanisms</a:t>
              </a:r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of action </a:t>
              </a:r>
              <a:r>
                <a:rPr lang="de-CH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endParaRPr lang="de-DE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37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B51C02F-B840-6B41-BB64-7890330F3ADD}"/>
              </a:ext>
            </a:extLst>
          </p:cNvPr>
          <p:cNvGrpSpPr/>
          <p:nvPr/>
        </p:nvGrpSpPr>
        <p:grpSpPr>
          <a:xfrm>
            <a:off x="3575728" y="266046"/>
            <a:ext cx="2046989" cy="2178135"/>
            <a:chOff x="3575728" y="266046"/>
            <a:chExt cx="2046989" cy="2178135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9030ABA-DAB1-2C4D-8404-2947C38FE0B9}"/>
                </a:ext>
              </a:extLst>
            </p:cNvPr>
            <p:cNvSpPr/>
            <p:nvPr/>
          </p:nvSpPr>
          <p:spPr>
            <a:xfrm>
              <a:off x="3575728" y="1620879"/>
              <a:ext cx="2046989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600" dirty="0" err="1">
                  <a:latin typeface="AdvOT4b47d116"/>
                </a:rPr>
                <a:t>T</a:t>
              </a:r>
              <a:r>
                <a:rPr lang="de-CH" sz="1600" dirty="0" err="1">
                  <a:latin typeface="AdvOTb63a3543.I"/>
                </a:rPr>
                <a:t>herapeutic</a:t>
              </a:r>
              <a:r>
                <a:rPr lang="de-CH" sz="1600" dirty="0">
                  <a:latin typeface="AdvOTb63a3543.I"/>
                </a:rPr>
                <a:t> </a:t>
              </a:r>
              <a:r>
                <a:rPr lang="de-CH" sz="1600" dirty="0" err="1">
                  <a:latin typeface="AdvOTb63a3543.I"/>
                </a:rPr>
                <a:t>alliance</a:t>
              </a:r>
              <a:r>
                <a:rPr lang="de-CH" sz="1600" dirty="0">
                  <a:latin typeface="AdvOTb63a3543.I"/>
                </a:rPr>
                <a:t> </a:t>
              </a:r>
            </a:p>
            <a:p>
              <a:r>
                <a:rPr lang="de-CH" sz="1050" i="1" dirty="0" err="1"/>
                <a:t>reflects</a:t>
              </a:r>
              <a:r>
                <a:rPr lang="de-CH" sz="1050" i="1" dirty="0"/>
                <a:t> </a:t>
              </a:r>
              <a:r>
                <a:rPr lang="de-CH" sz="1050" i="1" dirty="0" err="1"/>
                <a:t>the</a:t>
              </a:r>
              <a:r>
                <a:rPr lang="de-CH" sz="1050" i="1" dirty="0"/>
                <a:t> </a:t>
              </a:r>
              <a:r>
                <a:rPr lang="de-CH" sz="1050" i="1" dirty="0" err="1"/>
                <a:t>quality</a:t>
              </a:r>
              <a:r>
                <a:rPr lang="de-CH" sz="1050" i="1" dirty="0"/>
                <a:t> </a:t>
              </a:r>
              <a:r>
                <a:rPr lang="de-CH" sz="1050" i="1" dirty="0" err="1"/>
                <a:t>of</a:t>
              </a:r>
              <a:r>
                <a:rPr lang="de-CH" sz="1050" i="1" dirty="0"/>
                <a:t> </a:t>
              </a:r>
              <a:r>
                <a:rPr lang="de-CH" sz="1050" i="1" dirty="0" err="1"/>
                <a:t>the</a:t>
              </a:r>
              <a:r>
                <a:rPr lang="de-CH" sz="1050" i="1" dirty="0"/>
                <a:t> </a:t>
              </a:r>
              <a:r>
                <a:rPr lang="de-CH" sz="1050" i="1" dirty="0" err="1"/>
                <a:t>relationship</a:t>
              </a:r>
              <a:r>
                <a:rPr lang="de-CH" sz="1050" i="1" dirty="0"/>
                <a:t> </a:t>
              </a:r>
              <a:r>
                <a:rPr lang="de-CH" sz="1050" i="1" dirty="0" err="1"/>
                <a:t>between</a:t>
              </a:r>
              <a:r>
                <a:rPr lang="de-CH" sz="1050" i="1" dirty="0"/>
                <a:t> </a:t>
              </a:r>
              <a:r>
                <a:rPr lang="de-CH" sz="1050" i="1" dirty="0" err="1"/>
                <a:t>therapist</a:t>
              </a:r>
              <a:r>
                <a:rPr lang="de-CH" sz="1050" i="1" dirty="0"/>
                <a:t> </a:t>
              </a:r>
              <a:r>
                <a:rPr lang="de-CH" sz="1050" i="1" dirty="0" err="1"/>
                <a:t>and</a:t>
              </a:r>
              <a:r>
                <a:rPr lang="de-CH" sz="1050" i="1" dirty="0"/>
                <a:t> </a:t>
              </a:r>
              <a:r>
                <a:rPr lang="de-CH" sz="1050" i="1" dirty="0" err="1"/>
                <a:t>patient</a:t>
              </a:r>
              <a:r>
                <a:rPr lang="de-CH" sz="1050" i="1" dirty="0"/>
                <a:t> 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2625E5D-07F1-1E4C-BCB1-62D0255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0647" y="266046"/>
              <a:ext cx="1337153" cy="1337153"/>
            </a:xfrm>
            <a:prstGeom prst="roundRect">
              <a:avLst/>
            </a:prstGeom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8FD0BAE-5119-444A-A0D7-94065C091BF5}"/>
              </a:ext>
            </a:extLst>
          </p:cNvPr>
          <p:cNvGrpSpPr/>
          <p:nvPr/>
        </p:nvGrpSpPr>
        <p:grpSpPr>
          <a:xfrm>
            <a:off x="578925" y="1486860"/>
            <a:ext cx="2169424" cy="2187428"/>
            <a:chOff x="578925" y="1486860"/>
            <a:chExt cx="2169424" cy="218742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78250B1-C99A-674E-B9A6-7A9998892683}"/>
                </a:ext>
              </a:extLst>
            </p:cNvPr>
            <p:cNvSpPr/>
            <p:nvPr/>
          </p:nvSpPr>
          <p:spPr>
            <a:xfrm>
              <a:off x="578925" y="2850986"/>
              <a:ext cx="2169424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600" dirty="0" err="1">
                  <a:latin typeface="AdvOTb63a3543.I"/>
                </a:rPr>
                <a:t>Clarification</a:t>
              </a:r>
              <a:r>
                <a:rPr lang="de-CH" sz="1600" dirty="0">
                  <a:latin typeface="AdvOTb63a3543.I"/>
                </a:rPr>
                <a:t> </a:t>
              </a:r>
              <a:r>
                <a:rPr lang="de-CH" sz="1600" dirty="0" err="1">
                  <a:latin typeface="AdvOTb63a3543.I"/>
                </a:rPr>
                <a:t>of</a:t>
              </a:r>
              <a:r>
                <a:rPr lang="de-CH" sz="1600" dirty="0">
                  <a:latin typeface="AdvOTb63a3543.I"/>
                </a:rPr>
                <a:t> </a:t>
              </a:r>
              <a:r>
                <a:rPr lang="de-CH" sz="1600" dirty="0" err="1">
                  <a:latin typeface="AdvOTb63a3543.I"/>
                </a:rPr>
                <a:t>meaning</a:t>
              </a:r>
              <a:r>
                <a:rPr lang="de-CH" sz="1600" dirty="0">
                  <a:latin typeface="AdvOTb63a3543.I"/>
                </a:rPr>
                <a:t> </a:t>
              </a:r>
            </a:p>
            <a:p>
              <a:r>
                <a:rPr lang="de-CH" sz="1050" i="1" dirty="0" err="1"/>
                <a:t>implies</a:t>
              </a:r>
              <a:r>
                <a:rPr lang="de-CH" sz="1050" i="1" dirty="0"/>
                <a:t> </a:t>
              </a:r>
              <a:r>
                <a:rPr lang="de-CH" sz="1050" i="1" dirty="0" err="1"/>
                <a:t>the</a:t>
              </a:r>
              <a:r>
                <a:rPr lang="de-CH" sz="1050" i="1" dirty="0"/>
                <a:t> </a:t>
              </a:r>
              <a:r>
                <a:rPr lang="de-CH" sz="1050" i="1" dirty="0" err="1"/>
                <a:t>conscious</a:t>
              </a:r>
              <a:r>
                <a:rPr lang="de-CH" sz="1050" i="1" dirty="0"/>
                <a:t> </a:t>
              </a:r>
              <a:r>
                <a:rPr lang="de-CH" sz="1050" i="1" dirty="0" err="1"/>
                <a:t>reflection</a:t>
              </a:r>
              <a:r>
                <a:rPr lang="de-CH" sz="1050" i="1" dirty="0"/>
                <a:t> </a:t>
              </a:r>
              <a:r>
                <a:rPr lang="de-CH" sz="1050" i="1" dirty="0" err="1"/>
                <a:t>of</a:t>
              </a:r>
              <a:r>
                <a:rPr lang="de-CH" sz="1050" i="1" dirty="0"/>
                <a:t> (</a:t>
              </a:r>
              <a:r>
                <a:rPr lang="de-CH" sz="1050" i="1" dirty="0" err="1"/>
                <a:t>un</a:t>
              </a:r>
              <a:r>
                <a:rPr lang="de-CH" sz="1050" i="1" dirty="0"/>
                <a:t>)</a:t>
              </a:r>
              <a:r>
                <a:rPr lang="de-CH" sz="1050" i="1" dirty="0" err="1"/>
                <a:t>conscious</a:t>
              </a:r>
              <a:r>
                <a:rPr lang="de-CH" sz="1050" i="1" dirty="0"/>
                <a:t> </a:t>
              </a:r>
              <a:r>
                <a:rPr lang="de-CH" sz="1050" i="1" dirty="0" err="1"/>
                <a:t>motives</a:t>
              </a:r>
              <a:r>
                <a:rPr lang="de-CH" sz="1050" i="1" dirty="0"/>
                <a:t> </a:t>
              </a:r>
              <a:r>
                <a:rPr lang="de-CH" sz="1050" i="1" dirty="0" err="1"/>
                <a:t>of</a:t>
              </a:r>
              <a:r>
                <a:rPr lang="de-CH" sz="1050" i="1" dirty="0"/>
                <a:t> </a:t>
              </a:r>
              <a:r>
                <a:rPr lang="de-CH" sz="1050" i="1" dirty="0" err="1"/>
                <a:t>one’s</a:t>
              </a:r>
              <a:r>
                <a:rPr lang="de-CH" sz="1050" i="1" dirty="0"/>
                <a:t> </a:t>
              </a:r>
              <a:r>
                <a:rPr lang="de-CH" sz="1050" i="1" dirty="0" err="1"/>
                <a:t>own</a:t>
              </a:r>
              <a:r>
                <a:rPr lang="de-CH" sz="1050" i="1" dirty="0"/>
                <a:t> </a:t>
              </a:r>
              <a:r>
                <a:rPr lang="de-CH" sz="1050" i="1" dirty="0" err="1"/>
                <a:t>behavior</a:t>
              </a:r>
              <a:endParaRPr lang="de-DE" sz="1050" i="1" dirty="0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2834F66-8728-F14B-9732-99E7F45F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061" y="1486860"/>
              <a:ext cx="1337153" cy="1337153"/>
            </a:xfrm>
            <a:prstGeom prst="round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7B998A7-9286-A047-BDE8-2CA470A2B1B8}"/>
              </a:ext>
            </a:extLst>
          </p:cNvPr>
          <p:cNvGrpSpPr/>
          <p:nvPr/>
        </p:nvGrpSpPr>
        <p:grpSpPr>
          <a:xfrm>
            <a:off x="1928431" y="4157891"/>
            <a:ext cx="2174032" cy="2160455"/>
            <a:chOff x="1928431" y="4157891"/>
            <a:chExt cx="2174032" cy="2160455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FCE9205-853A-994D-9333-EF4FD55F2C97}"/>
                </a:ext>
              </a:extLst>
            </p:cNvPr>
            <p:cNvSpPr/>
            <p:nvPr/>
          </p:nvSpPr>
          <p:spPr>
            <a:xfrm>
              <a:off x="1928431" y="5495044"/>
              <a:ext cx="2174032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600" dirty="0" err="1">
                  <a:latin typeface="AdvOTb63a3543.I"/>
                </a:rPr>
                <a:t>Resource</a:t>
              </a:r>
              <a:r>
                <a:rPr lang="de-CH" sz="1600" dirty="0">
                  <a:latin typeface="AdvOTb63a3543.I"/>
                </a:rPr>
                <a:t> </a:t>
              </a:r>
              <a:r>
                <a:rPr lang="de-CH" sz="1600" dirty="0" err="1">
                  <a:latin typeface="AdvOTb63a3543.I"/>
                </a:rPr>
                <a:t>activation</a:t>
              </a:r>
              <a:endParaRPr lang="de-CH" sz="1600" dirty="0">
                <a:latin typeface="AdvOTb63a3543.I"/>
              </a:endParaRPr>
            </a:p>
            <a:p>
              <a:r>
                <a:rPr lang="de-CH" sz="1050" i="1" dirty="0" err="1"/>
                <a:t>refers</a:t>
              </a:r>
              <a:r>
                <a:rPr lang="de-CH" sz="1050" i="1" dirty="0"/>
                <a:t> </a:t>
              </a:r>
              <a:r>
                <a:rPr lang="de-CH" sz="1050" i="1" dirty="0" err="1"/>
                <a:t>to</a:t>
              </a:r>
              <a:r>
                <a:rPr lang="de-CH" sz="1050" i="1" dirty="0"/>
                <a:t> </a:t>
              </a:r>
              <a:r>
                <a:rPr lang="de-CH" sz="1050" i="1" dirty="0" err="1"/>
                <a:t>the</a:t>
              </a:r>
              <a:r>
                <a:rPr lang="de-CH" sz="1050" i="1" dirty="0"/>
                <a:t> </a:t>
              </a:r>
              <a:r>
                <a:rPr lang="de-CH" sz="1050" i="1" dirty="0" err="1"/>
                <a:t>purposeful</a:t>
              </a:r>
              <a:r>
                <a:rPr lang="de-CH" sz="1050" i="1" dirty="0"/>
                <a:t> </a:t>
              </a:r>
              <a:r>
                <a:rPr lang="de-CH" sz="1050" i="1" dirty="0" err="1"/>
                <a:t>use</a:t>
              </a:r>
              <a:r>
                <a:rPr lang="de-CH" sz="1050" i="1" dirty="0"/>
                <a:t> </a:t>
              </a:r>
              <a:r>
                <a:rPr lang="de-CH" sz="1050" i="1" dirty="0" err="1"/>
                <a:t>of</a:t>
              </a:r>
              <a:r>
                <a:rPr lang="de-CH" sz="1050" i="1" dirty="0"/>
                <a:t> </a:t>
              </a:r>
              <a:r>
                <a:rPr lang="de-CH" sz="1050" i="1" dirty="0" err="1"/>
                <a:t>the</a:t>
              </a:r>
              <a:r>
                <a:rPr lang="de-CH" sz="1050" i="1" dirty="0"/>
                <a:t> </a:t>
              </a:r>
              <a:r>
                <a:rPr lang="de-CH" sz="1050" i="1" dirty="0" err="1"/>
                <a:t>patients</a:t>
              </a:r>
              <a:r>
                <a:rPr lang="de-CH" sz="1050" i="1" dirty="0"/>
                <a:t>’ individual </a:t>
              </a:r>
              <a:r>
                <a:rPr lang="de-CH" sz="1050" i="1" dirty="0" err="1"/>
                <a:t>abilities</a:t>
              </a:r>
              <a:r>
                <a:rPr lang="de-CH" sz="1050" i="1" dirty="0"/>
                <a:t> </a:t>
              </a:r>
              <a:r>
                <a:rPr lang="de-CH" sz="1050" i="1" dirty="0" err="1"/>
                <a:t>for</a:t>
              </a:r>
              <a:r>
                <a:rPr lang="de-CH" sz="1050" i="1" dirty="0"/>
                <a:t> </a:t>
              </a:r>
              <a:r>
                <a:rPr lang="de-CH" sz="1050" i="1" dirty="0" err="1"/>
                <a:t>therapeutic</a:t>
              </a:r>
              <a:r>
                <a:rPr lang="de-CH" sz="1050" i="1" dirty="0"/>
                <a:t> </a:t>
              </a:r>
              <a:r>
                <a:rPr lang="de-CH" sz="1050" i="1" dirty="0" err="1"/>
                <a:t>change</a:t>
              </a:r>
              <a:r>
                <a:rPr lang="de-CH" sz="1050" i="1" dirty="0"/>
                <a:t> 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F81111C-21BC-F645-93E6-0D1B2E821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9091" y="4157891"/>
              <a:ext cx="1337153" cy="1337153"/>
            </a:xfrm>
            <a:prstGeom prst="round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571812C-32A6-2547-84BC-CB75DC4C9DAD}"/>
              </a:ext>
            </a:extLst>
          </p:cNvPr>
          <p:cNvGrpSpPr/>
          <p:nvPr/>
        </p:nvGrpSpPr>
        <p:grpSpPr>
          <a:xfrm>
            <a:off x="5460299" y="4153736"/>
            <a:ext cx="1821343" cy="2164610"/>
            <a:chOff x="5460299" y="4153736"/>
            <a:chExt cx="1821343" cy="216461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CE67C99-DB4C-DA49-BA72-209778F19FB4}"/>
                </a:ext>
              </a:extLst>
            </p:cNvPr>
            <p:cNvSpPr/>
            <p:nvPr/>
          </p:nvSpPr>
          <p:spPr>
            <a:xfrm>
              <a:off x="5460299" y="5495044"/>
              <a:ext cx="1821343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600" dirty="0" err="1">
                  <a:latin typeface="AdvOTb63a3543.I"/>
                </a:rPr>
                <a:t>Mastery</a:t>
              </a:r>
              <a:r>
                <a:rPr lang="de-CH" sz="1600" dirty="0">
                  <a:latin typeface="AdvOTb63a3543.I"/>
                </a:rPr>
                <a:t> </a:t>
              </a:r>
            </a:p>
            <a:p>
              <a:r>
                <a:rPr lang="de-CH" sz="1050" i="1" dirty="0" err="1"/>
                <a:t>refers</a:t>
              </a:r>
              <a:r>
                <a:rPr lang="de-CH" sz="1050" i="1" dirty="0"/>
                <a:t> </a:t>
              </a:r>
              <a:r>
                <a:rPr lang="de-CH" sz="1050" i="1" dirty="0" err="1"/>
                <a:t>to</a:t>
              </a:r>
              <a:r>
                <a:rPr lang="de-CH" sz="1050" i="1" dirty="0"/>
                <a:t> </a:t>
              </a:r>
              <a:r>
                <a:rPr lang="de-CH" sz="1050" i="1" dirty="0" err="1"/>
                <a:t>the</a:t>
              </a:r>
              <a:r>
                <a:rPr lang="de-CH" sz="1050" i="1" dirty="0"/>
                <a:t> </a:t>
              </a:r>
              <a:r>
                <a:rPr lang="de-CH" sz="1050" i="1" dirty="0" err="1"/>
                <a:t>learning</a:t>
              </a:r>
              <a:r>
                <a:rPr lang="de-CH" sz="1050" i="1" dirty="0"/>
                <a:t> </a:t>
              </a:r>
              <a:r>
                <a:rPr lang="de-CH" sz="1050" i="1" dirty="0" err="1"/>
                <a:t>of</a:t>
              </a:r>
              <a:r>
                <a:rPr lang="de-CH" sz="1050" i="1" dirty="0"/>
                <a:t> </a:t>
              </a:r>
              <a:r>
                <a:rPr lang="de-CH" sz="1050" i="1" dirty="0" err="1"/>
                <a:t>concrete</a:t>
              </a:r>
              <a:r>
                <a:rPr lang="de-CH" sz="1050" i="1" dirty="0"/>
                <a:t> </a:t>
              </a:r>
              <a:r>
                <a:rPr lang="de-CH" sz="1050" i="1" dirty="0" err="1"/>
                <a:t>strategies</a:t>
              </a:r>
              <a:r>
                <a:rPr lang="de-CH" sz="1050" i="1" dirty="0"/>
                <a:t> </a:t>
              </a:r>
              <a:r>
                <a:rPr lang="de-CH" sz="1050" i="1" dirty="0" err="1"/>
                <a:t>to</a:t>
              </a:r>
              <a:r>
                <a:rPr lang="de-CH" sz="1050" i="1" dirty="0"/>
                <a:t> </a:t>
              </a:r>
              <a:r>
                <a:rPr lang="de-CH" sz="1050" i="1" dirty="0" err="1"/>
                <a:t>cope</a:t>
              </a:r>
              <a:r>
                <a:rPr lang="de-CH" sz="1050" i="1" dirty="0"/>
                <a:t> </a:t>
              </a:r>
              <a:r>
                <a:rPr lang="de-CH" sz="1050" i="1" dirty="0" err="1"/>
                <a:t>with</a:t>
              </a:r>
              <a:r>
                <a:rPr lang="de-CH" sz="1050" i="1" dirty="0"/>
                <a:t> </a:t>
              </a:r>
              <a:r>
                <a:rPr lang="de-CH" sz="1050" i="1" dirty="0" err="1"/>
                <a:t>problem</a:t>
              </a:r>
              <a:r>
                <a:rPr lang="de-CH" sz="1050" i="1" dirty="0"/>
                <a:t> </a:t>
              </a:r>
              <a:r>
                <a:rPr lang="de-CH" sz="1050" i="1" dirty="0" err="1"/>
                <a:t>situations</a:t>
              </a:r>
              <a:endParaRPr lang="de-DE" sz="1050" i="1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4AF5E55-397D-0A41-91FC-18FB4640D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2717" y="4153736"/>
              <a:ext cx="1337153" cy="1337153"/>
            </a:xfrm>
            <a:prstGeom prst="round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B8A6396-40FD-7F46-92F9-B89889DB8073}"/>
              </a:ext>
            </a:extLst>
          </p:cNvPr>
          <p:cNvGrpSpPr/>
          <p:nvPr/>
        </p:nvGrpSpPr>
        <p:grpSpPr>
          <a:xfrm>
            <a:off x="6464684" y="1486860"/>
            <a:ext cx="2039809" cy="2156740"/>
            <a:chOff x="6464684" y="1486860"/>
            <a:chExt cx="2039809" cy="215674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4C7FF18-E334-9443-A140-3A94ACD089DA}"/>
                </a:ext>
              </a:extLst>
            </p:cNvPr>
            <p:cNvSpPr/>
            <p:nvPr/>
          </p:nvSpPr>
          <p:spPr>
            <a:xfrm>
              <a:off x="6464684" y="2820298"/>
              <a:ext cx="2039809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600" dirty="0">
                  <a:latin typeface="AdvOTb63a3543.I"/>
                </a:rPr>
                <a:t>Problem </a:t>
              </a:r>
              <a:r>
                <a:rPr lang="de-CH" sz="1600" dirty="0" err="1">
                  <a:latin typeface="AdvOTb63a3543.I"/>
                </a:rPr>
                <a:t>actuation</a:t>
              </a:r>
              <a:r>
                <a:rPr lang="de-CH" sz="1600" dirty="0">
                  <a:latin typeface="AdvOTb63a3543.I"/>
                </a:rPr>
                <a:t> </a:t>
              </a:r>
            </a:p>
            <a:p>
              <a:r>
                <a:rPr lang="de-CH" sz="1050" i="1" dirty="0" err="1"/>
                <a:t>implies</a:t>
              </a:r>
              <a:r>
                <a:rPr lang="de-CH" sz="1050" i="1" dirty="0"/>
                <a:t> </a:t>
              </a:r>
              <a:r>
                <a:rPr lang="de-CH" sz="1050" i="1" dirty="0" err="1"/>
                <a:t>actual</a:t>
              </a:r>
              <a:r>
                <a:rPr lang="de-CH" sz="1050" i="1" dirty="0"/>
                <a:t> emotional </a:t>
              </a:r>
              <a:r>
                <a:rPr lang="de-CH" sz="1050" i="1" dirty="0" err="1"/>
                <a:t>experiences</a:t>
              </a:r>
              <a:r>
                <a:rPr lang="de-CH" sz="1050" i="1" dirty="0"/>
                <a:t> </a:t>
              </a:r>
              <a:r>
                <a:rPr lang="de-CH" sz="1050" i="1" dirty="0" err="1"/>
                <a:t>of</a:t>
              </a:r>
              <a:r>
                <a:rPr lang="de-CH" sz="1050" i="1" dirty="0"/>
                <a:t> </a:t>
              </a:r>
              <a:r>
                <a:rPr lang="de-CH" sz="1050" i="1" dirty="0" err="1"/>
                <a:t>one’s</a:t>
              </a:r>
              <a:r>
                <a:rPr lang="de-CH" sz="1050" i="1" dirty="0"/>
                <a:t> </a:t>
              </a:r>
              <a:r>
                <a:rPr lang="de-CH" sz="1050" i="1" dirty="0" err="1"/>
                <a:t>problem</a:t>
              </a:r>
              <a:r>
                <a:rPr lang="de-CH" sz="1050" i="1" dirty="0"/>
                <a:t> in </a:t>
              </a:r>
              <a:r>
                <a:rPr lang="de-CH" sz="1050" i="1" dirty="0" err="1"/>
                <a:t>therapy</a:t>
              </a:r>
              <a:r>
                <a:rPr lang="de-CH" sz="1050" i="1" dirty="0"/>
                <a:t> </a:t>
              </a:r>
              <a:r>
                <a:rPr lang="de-CH" sz="1050" i="1" dirty="0" err="1"/>
                <a:t>sessions</a:t>
              </a:r>
              <a:endParaRPr lang="de-CH" sz="1050" i="1" dirty="0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12E7296-9273-8641-853D-33F52B80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7870" y="1486860"/>
              <a:ext cx="1333438" cy="1333438"/>
            </a:xfrm>
            <a:prstGeom prst="roundRect">
              <a:avLst/>
            </a:prstGeom>
          </p:spPr>
        </p:pic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BDA9D520-6748-074C-B858-2A844B118AA5}"/>
              </a:ext>
            </a:extLst>
          </p:cNvPr>
          <p:cNvSpPr/>
          <p:nvPr/>
        </p:nvSpPr>
        <p:spPr>
          <a:xfrm>
            <a:off x="3811186" y="3184782"/>
            <a:ext cx="1576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</a:t>
            </a:r>
            <a:r>
              <a:rPr lang="de-CH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</a:t>
            </a:r>
            <a:r>
              <a:rPr lang="de-CH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de-CH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mechanisms</a:t>
            </a:r>
            <a:endParaRPr lang="de-CH" sz="1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8B83B29-D391-5248-8B21-AD55595DE18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55083" flipV="1">
            <a:off x="4183891" y="2437540"/>
            <a:ext cx="963947" cy="55992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1C1D954-ADF3-0B44-AF0A-D4D2D1A20B4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26150" flipV="1">
            <a:off x="2351644" y="2496872"/>
            <a:ext cx="1673739" cy="55992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E912990-F419-8448-B7C1-0843DDF5F7F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90355" flipV="1">
            <a:off x="5112176" y="2534519"/>
            <a:ext cx="1673739" cy="55992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60039D5-4AC2-5346-9728-599AC9AF4BD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34856" flipV="1">
            <a:off x="2771853" y="3352629"/>
            <a:ext cx="1114731" cy="55992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1A7B766-F4A3-2C46-B92E-3E28DF6B2DC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71403">
            <a:off x="5237896" y="3431526"/>
            <a:ext cx="1114731" cy="55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08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2A26D84-B213-A24A-BEF8-3C074E59D056}"/>
              </a:ext>
            </a:extLst>
          </p:cNvPr>
          <p:cNvSpPr/>
          <p:nvPr/>
        </p:nvSpPr>
        <p:spPr>
          <a:xfrm>
            <a:off x="2828970" y="282146"/>
            <a:ext cx="3148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Decentering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08CDF6-D780-F548-A308-1C82BD1B2B58}"/>
              </a:ext>
            </a:extLst>
          </p:cNvPr>
          <p:cNvSpPr/>
          <p:nvPr/>
        </p:nvSpPr>
        <p:spPr>
          <a:xfrm>
            <a:off x="423133" y="5545480"/>
            <a:ext cx="13933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Safran &amp; </a:t>
            </a:r>
            <a:r>
              <a:rPr lang="fr-CH" sz="1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Segal</a:t>
            </a:r>
            <a:r>
              <a:rPr lang="fr-CH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1990</a:t>
            </a:r>
            <a:endParaRPr lang="de-DE" sz="1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9EA25C-B473-1148-B5E9-F8655FB5CD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4585"/>
            <a:ext cx="3272589" cy="327258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60DDE98-09C5-EA44-85F9-6F4C9157FD63}"/>
              </a:ext>
            </a:extLst>
          </p:cNvPr>
          <p:cNvSpPr/>
          <p:nvPr/>
        </p:nvSpPr>
        <p:spPr>
          <a:xfrm>
            <a:off x="2997412" y="1993897"/>
            <a:ext cx="4572000" cy="25339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ability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to observe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one's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thoughts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emotions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and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bodily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sensations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impartial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detachment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Without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judging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or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identifying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them</a:t>
            </a:r>
            <a:endParaRPr lang="fr-CH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Observe the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thought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process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rather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than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CH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its</a:t>
            </a: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 content</a:t>
            </a:r>
          </a:p>
        </p:txBody>
      </p:sp>
    </p:spTree>
    <p:extLst>
      <p:ext uri="{BB962C8B-B14F-4D97-AF65-F5344CB8AC3E}">
        <p14:creationId xmlns:p14="http://schemas.microsoft.com/office/powerpoint/2010/main" val="2654323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CE2AC88-135B-FF4C-BE8E-27EC74869F0E}"/>
              </a:ext>
            </a:extLst>
          </p:cNvPr>
          <p:cNvSpPr/>
          <p:nvPr/>
        </p:nvSpPr>
        <p:spPr>
          <a:xfrm>
            <a:off x="449482" y="3620000"/>
            <a:ext cx="3807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</a:rPr>
              <a:t>Induced</a:t>
            </a:r>
            <a:r>
              <a:rPr lang="fr-FR" sz="1600" dirty="0">
                <a:latin typeface="Arial" panose="020B0604020202020204" pitchFamily="34" charset="0"/>
              </a:rPr>
              <a:t> by cognitive </a:t>
            </a:r>
            <a:r>
              <a:rPr lang="fr-FR" sz="1600" dirty="0" err="1">
                <a:latin typeface="Arial" panose="020B0604020202020204" pitchFamily="34" charset="0"/>
              </a:rPr>
              <a:t>restructuring</a:t>
            </a:r>
            <a:r>
              <a:rPr lang="fr-FR" sz="1600" dirty="0">
                <a:latin typeface="Arial" panose="020B0604020202020204" pitchFamily="34" charset="0"/>
              </a:rPr>
              <a:t> techniques</a:t>
            </a:r>
          </a:p>
          <a:p>
            <a: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</a:rPr>
              <a:t>Involves</a:t>
            </a:r>
            <a:r>
              <a:rPr lang="fr-FR" sz="1600" dirty="0">
                <a:latin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</a:rPr>
              <a:t>identifying</a:t>
            </a:r>
            <a:r>
              <a:rPr lang="fr-FR" sz="1600" dirty="0">
                <a:latin typeface="Arial" panose="020B0604020202020204" pitchFamily="34" charset="0"/>
              </a:rPr>
              <a:t> and </a:t>
            </a:r>
            <a:r>
              <a:rPr lang="fr-FR" sz="1600" dirty="0" err="1">
                <a:latin typeface="Arial" panose="020B0604020202020204" pitchFamily="34" charset="0"/>
              </a:rPr>
              <a:t>challenging</a:t>
            </a:r>
            <a:r>
              <a:rPr lang="fr-FR" sz="1600" dirty="0">
                <a:latin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</a:rPr>
              <a:t>maladaptive</a:t>
            </a:r>
            <a:r>
              <a:rPr lang="fr-FR" sz="1600" dirty="0">
                <a:latin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</a:rPr>
              <a:t>thoughts</a:t>
            </a:r>
            <a:endParaRPr lang="fr-FR" sz="1600" dirty="0">
              <a:latin typeface="Arial" panose="020B0604020202020204" pitchFamily="34" charset="0"/>
            </a:endParaRPr>
          </a:p>
          <a:p>
            <a: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Short-</a:t>
            </a:r>
            <a:r>
              <a:rPr lang="fr-FR" sz="1600" dirty="0" err="1">
                <a:latin typeface="Arial" panose="020B0604020202020204" pitchFamily="34" charset="0"/>
              </a:rPr>
              <a:t>term</a:t>
            </a:r>
            <a:r>
              <a:rPr lang="fr-FR" sz="1600" dirty="0">
                <a:latin typeface="Arial" panose="020B0604020202020204" pitchFamily="34" charset="0"/>
              </a:rPr>
              <a:t> and </a:t>
            </a:r>
            <a:r>
              <a:rPr lang="fr-FR" sz="1600" dirty="0" err="1">
                <a:latin typeface="Arial" panose="020B0604020202020204" pitchFamily="34" charset="0"/>
              </a:rPr>
              <a:t>dependent</a:t>
            </a:r>
            <a:r>
              <a:rPr lang="fr-FR" sz="1600" dirty="0">
                <a:latin typeface="Arial" panose="020B0604020202020204" pitchFamily="34" charset="0"/>
              </a:rPr>
              <a:t> on </a:t>
            </a:r>
            <a:r>
              <a:rPr lang="fr-FR" sz="1600" dirty="0" err="1">
                <a:latin typeface="Arial" panose="020B0604020202020204" pitchFamily="34" charset="0"/>
              </a:rPr>
              <a:t>therapeutic</a:t>
            </a:r>
            <a:r>
              <a:rPr lang="fr-FR" sz="1600" dirty="0">
                <a:latin typeface="Arial" panose="020B0604020202020204" pitchFamily="34" charset="0"/>
              </a:rPr>
              <a:t> interventions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688A7A0-A106-024D-943D-BE430B081481}"/>
              </a:ext>
            </a:extLst>
          </p:cNvPr>
          <p:cNvSpPr/>
          <p:nvPr/>
        </p:nvSpPr>
        <p:spPr>
          <a:xfrm>
            <a:off x="5007447" y="3620000"/>
            <a:ext cx="35252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</a:rPr>
              <a:t>Occurs</a:t>
            </a:r>
            <a:r>
              <a:rPr lang="fr-FR" sz="1600" dirty="0">
                <a:latin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</a:rPr>
              <a:t>spontaneously</a:t>
            </a:r>
            <a:endParaRPr lang="fr-FR" sz="1600" dirty="0">
              <a:latin typeface="Arial" panose="020B0604020202020204" pitchFamily="34" charset="0"/>
            </a:endParaRPr>
          </a:p>
          <a:p>
            <a:pPr marL="285750" indent="-285750" algn="l"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↓ </a:t>
            </a:r>
            <a:r>
              <a:rPr lang="fr-FR" sz="1600" dirty="0" err="1">
                <a:latin typeface="Arial" panose="020B0604020202020204" pitchFamily="34" charset="0"/>
              </a:rPr>
              <a:t>egocentricity</a:t>
            </a:r>
            <a:endParaRPr lang="fr-FR" sz="1600" dirty="0">
              <a:latin typeface="Arial" panose="020B0604020202020204" pitchFamily="34" charset="0"/>
            </a:endParaRPr>
          </a:p>
          <a:p>
            <a:pPr marL="285750" indent="-285750" algn="l"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</a:rPr>
              <a:t>Deeper</a:t>
            </a:r>
            <a:r>
              <a:rPr lang="fr-FR" sz="1600" dirty="0">
                <a:latin typeface="Arial" panose="020B0604020202020204" pitchFamily="34" charset="0"/>
              </a:rPr>
              <a:t>, more immersive </a:t>
            </a:r>
            <a:r>
              <a:rPr lang="fr-FR" sz="1600" dirty="0" err="1">
                <a:latin typeface="Arial" panose="020B0604020202020204" pitchFamily="34" charset="0"/>
              </a:rPr>
              <a:t>decentration</a:t>
            </a:r>
            <a:endParaRPr lang="fr-FR" sz="1600" dirty="0">
              <a:latin typeface="Arial" panose="020B0604020202020204" pitchFamily="34" charset="0"/>
            </a:endParaRPr>
          </a:p>
          <a:p>
            <a:pPr marL="285750" indent="-285750" algn="l"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Long-lasting, </a:t>
            </a:r>
            <a:r>
              <a:rPr lang="fr-FR" sz="1600" dirty="0" err="1">
                <a:latin typeface="Arial" panose="020B0604020202020204" pitchFamily="34" charset="0"/>
              </a:rPr>
              <a:t>even</a:t>
            </a:r>
            <a:r>
              <a:rPr lang="fr-FR" sz="1600" dirty="0">
                <a:latin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</a:rPr>
              <a:t>beyond</a:t>
            </a:r>
            <a:r>
              <a:rPr lang="fr-FR" sz="1600" dirty="0">
                <a:latin typeface="Arial" panose="020B0604020202020204" pitchFamily="34" charset="0"/>
              </a:rPr>
              <a:t> the </a:t>
            </a:r>
            <a:r>
              <a:rPr lang="fr-FR" sz="1600" dirty="0" err="1">
                <a:latin typeface="Arial" panose="020B0604020202020204" pitchFamily="34" charset="0"/>
              </a:rPr>
              <a:t>peak</a:t>
            </a:r>
            <a:r>
              <a:rPr lang="fr-FR" sz="1600" dirty="0">
                <a:latin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</a:rPr>
              <a:t>effect</a:t>
            </a:r>
            <a:r>
              <a:rPr lang="fr-FR" sz="1600" dirty="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A29D900-C753-684F-B120-689BD1F8CA2A}"/>
              </a:ext>
            </a:extLst>
          </p:cNvPr>
          <p:cNvGrpSpPr/>
          <p:nvPr/>
        </p:nvGrpSpPr>
        <p:grpSpPr>
          <a:xfrm>
            <a:off x="1267767" y="259861"/>
            <a:ext cx="2171426" cy="3162926"/>
            <a:chOff x="1267767" y="259861"/>
            <a:chExt cx="2171426" cy="316292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B0D2C77F-C577-B243-9B2E-62747BC8CE44}"/>
                </a:ext>
              </a:extLst>
            </p:cNvPr>
            <p:cNvSpPr txBox="1"/>
            <p:nvPr/>
          </p:nvSpPr>
          <p:spPr>
            <a:xfrm>
              <a:off x="1267767" y="259861"/>
              <a:ext cx="2171426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800" b="1" i="0" u="none" strike="noStrike" cap="none" spc="0" normalizeH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Decentering</a:t>
              </a:r>
              <a:endParaRPr kumimoji="0" lang="fr-FR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8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CBT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15C72F7-293B-984B-ABD9-9A627814C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2239" y="1460304"/>
              <a:ext cx="1962483" cy="1962483"/>
            </a:xfrm>
            <a:prstGeom prst="round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59FCF19-5876-444A-98F0-18403F174AF2}"/>
              </a:ext>
            </a:extLst>
          </p:cNvPr>
          <p:cNvGrpSpPr/>
          <p:nvPr/>
        </p:nvGrpSpPr>
        <p:grpSpPr>
          <a:xfrm>
            <a:off x="5634668" y="259862"/>
            <a:ext cx="2270811" cy="3166633"/>
            <a:chOff x="5634668" y="259862"/>
            <a:chExt cx="2270811" cy="3166633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4ACDDEF-9619-344E-9D56-C455AD62CEB2}"/>
                </a:ext>
              </a:extLst>
            </p:cNvPr>
            <p:cNvSpPr/>
            <p:nvPr/>
          </p:nvSpPr>
          <p:spPr>
            <a:xfrm>
              <a:off x="5634668" y="259862"/>
              <a:ext cx="2270811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2800" b="1" dirty="0" err="1">
                  <a:solidFill>
                    <a:schemeClr val="bg1">
                      <a:lumMod val="50000"/>
                    </a:schemeClr>
                  </a:solidFill>
                </a:rPr>
                <a:t>Psychedelic</a:t>
              </a:r>
              <a:r>
                <a:rPr lang="fr-FR" sz="2800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  <a:p>
              <a:pPr algn="ctr" rtl="0" latinLnBrk="1" hangingPunct="0"/>
              <a:r>
                <a:rPr lang="fr-FR" sz="2800" b="1" dirty="0" err="1">
                  <a:solidFill>
                    <a:schemeClr val="bg1">
                      <a:lumMod val="50000"/>
                    </a:schemeClr>
                  </a:solidFill>
                </a:rPr>
                <a:t>decentering</a:t>
              </a:r>
              <a:endParaRPr lang="fr-FR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47FF599-0866-894B-80C8-3804918AB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2146" y="1460304"/>
              <a:ext cx="1966191" cy="1966191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6195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C2E394A-79C7-249A-8C82-3E7F8833D1C9}"/>
              </a:ext>
            </a:extLst>
          </p:cNvPr>
          <p:cNvGrpSpPr/>
          <p:nvPr/>
        </p:nvGrpSpPr>
        <p:grpSpPr>
          <a:xfrm>
            <a:off x="757177" y="841347"/>
            <a:ext cx="5508172" cy="1534886"/>
            <a:chOff x="757177" y="841347"/>
            <a:chExt cx="5508172" cy="15348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A2E1E9A-C1A8-874F-9FD3-DE289F82B6E7}"/>
                </a:ext>
              </a:extLst>
            </p:cNvPr>
            <p:cNvSpPr/>
            <p:nvPr/>
          </p:nvSpPr>
          <p:spPr>
            <a:xfrm>
              <a:off x="757177" y="1382358"/>
              <a:ext cx="5508172" cy="993875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496D689-9A01-124D-ACC4-CFC5E4BBE43A}"/>
                </a:ext>
              </a:extLst>
            </p:cNvPr>
            <p:cNvGrpSpPr/>
            <p:nvPr/>
          </p:nvGrpSpPr>
          <p:grpSpPr>
            <a:xfrm>
              <a:off x="757177" y="841347"/>
              <a:ext cx="5508172" cy="1534886"/>
              <a:chOff x="757177" y="841347"/>
              <a:chExt cx="5508172" cy="1534886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ADBBF192-03F5-3F41-A91F-61B31735722C}"/>
                  </a:ext>
                </a:extLst>
              </p:cNvPr>
              <p:cNvSpPr/>
              <p:nvPr/>
            </p:nvSpPr>
            <p:spPr>
              <a:xfrm>
                <a:off x="757177" y="841347"/>
                <a:ext cx="5508172" cy="1534886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H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2358886E-E52B-254D-AF9A-7D708A992DC2}"/>
                  </a:ext>
                </a:extLst>
              </p:cNvPr>
              <p:cNvSpPr txBox="1"/>
              <p:nvPr/>
            </p:nvSpPr>
            <p:spPr>
              <a:xfrm>
                <a:off x="2956705" y="976757"/>
                <a:ext cx="1151277" cy="253916"/>
              </a:xfrm>
              <a:prstGeom prst="rect">
                <a:avLst/>
              </a:prstGeom>
              <a:ln>
                <a:noFill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CH" sz="105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Psychotherapy</a:t>
                </a:r>
                <a:endParaRPr lang="fr-CH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6FBEA4-4235-E80A-F4CD-2229CC17E6DD}"/>
              </a:ext>
            </a:extLst>
          </p:cNvPr>
          <p:cNvGrpSpPr/>
          <p:nvPr/>
        </p:nvGrpSpPr>
        <p:grpSpPr>
          <a:xfrm>
            <a:off x="6780988" y="358334"/>
            <a:ext cx="1908055" cy="2035684"/>
            <a:chOff x="6780988" y="358334"/>
            <a:chExt cx="1908055" cy="2035684"/>
          </a:xfrm>
        </p:grpSpPr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214BEFBA-EC12-E743-A369-86C643BF414C}"/>
                </a:ext>
              </a:extLst>
            </p:cNvPr>
            <p:cNvSpPr/>
            <p:nvPr/>
          </p:nvSpPr>
          <p:spPr>
            <a:xfrm>
              <a:off x="6905895" y="823563"/>
              <a:ext cx="1783148" cy="1570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3D2A83A-8844-E84C-934A-01A9FBC0E18C}"/>
                </a:ext>
              </a:extLst>
            </p:cNvPr>
            <p:cNvSpPr txBox="1"/>
            <p:nvPr/>
          </p:nvSpPr>
          <p:spPr>
            <a:xfrm>
              <a:off x="6780988" y="358334"/>
              <a:ext cx="187904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050" dirty="0">
                  <a:latin typeface="Arial" panose="020B0604020202020204" pitchFamily="34" charset="0"/>
                  <a:cs typeface="Arial" panose="020B0604020202020204" pitchFamily="34" charset="0"/>
                </a:rPr>
                <a:t>Objectives of </a:t>
              </a:r>
              <a:r>
                <a:rPr lang="fr-CH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psychotherapy</a:t>
              </a:r>
              <a:endParaRPr lang="fr-CH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CH" sz="1050" i="1" dirty="0">
                  <a:latin typeface="Arial" panose="020B0604020202020204" pitchFamily="34" charset="0"/>
                  <a:cs typeface="Arial" panose="020B0604020202020204" pitchFamily="34" charset="0"/>
                </a:rPr>
                <a:t>Life plan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2D797CB0-B477-C84C-AD44-D2BD81AEF9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33740" y="1561850"/>
            <a:ext cx="210315" cy="7175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C0514D1-D404-7C48-BEE0-BA6ED13A3D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8066280" y="1565512"/>
            <a:ext cx="210315" cy="71756"/>
          </a:xfrm>
          <a:prstGeom prst="rect">
            <a:avLst/>
          </a:prstGeo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6572559-F894-C34D-8DD9-E8C69B8C0F51}"/>
              </a:ext>
            </a:extLst>
          </p:cNvPr>
          <p:cNvCxnSpPr>
            <a:stCxn id="2" idx="3"/>
            <a:endCxn id="6" idx="1"/>
          </p:cNvCxnSpPr>
          <p:nvPr/>
        </p:nvCxnSpPr>
        <p:spPr>
          <a:xfrm>
            <a:off x="6265348" y="1608790"/>
            <a:ext cx="6405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31979265-EDB0-144F-AE83-20C9216B10FE}"/>
              </a:ext>
            </a:extLst>
          </p:cNvPr>
          <p:cNvSpPr txBox="1"/>
          <p:nvPr/>
        </p:nvSpPr>
        <p:spPr>
          <a:xfrm>
            <a:off x="1087956" y="3151127"/>
            <a:ext cx="16273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050" dirty="0">
                <a:latin typeface="Arial" panose="020B0604020202020204" pitchFamily="34" charset="0"/>
                <a:cs typeface="Arial" panose="020B0604020202020204" pitchFamily="34" charset="0"/>
              </a:rPr>
              <a:t>Objectives of </a:t>
            </a:r>
          </a:p>
          <a:p>
            <a:pPr algn="ctr"/>
            <a:r>
              <a:rPr lang="fr-CH" sz="1050" dirty="0" err="1">
                <a:latin typeface="Arial" panose="020B0604020202020204" pitchFamily="34" charset="0"/>
                <a:cs typeface="Arial" panose="020B0604020202020204" pitchFamily="34" charset="0"/>
              </a:rPr>
              <a:t>psychedelic</a:t>
            </a:r>
            <a:r>
              <a:rPr lang="fr-CH" sz="1050" dirty="0">
                <a:latin typeface="Arial" panose="020B0604020202020204" pitchFamily="34" charset="0"/>
                <a:cs typeface="Arial" panose="020B0604020202020204" pitchFamily="34" charset="0"/>
              </a:rPr>
              <a:t> intervention</a:t>
            </a:r>
          </a:p>
        </p:txBody>
      </p: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112F6C64-D6D2-B642-87F9-AFB600406F67}"/>
              </a:ext>
            </a:extLst>
          </p:cNvPr>
          <p:cNvCxnSpPr>
            <a:cxnSpLocks/>
            <a:stCxn id="58" idx="0"/>
            <a:endCxn id="31" idx="2"/>
          </p:cNvCxnSpPr>
          <p:nvPr/>
        </p:nvCxnSpPr>
        <p:spPr>
          <a:xfrm flipV="1">
            <a:off x="3680784" y="3811647"/>
            <a:ext cx="1" cy="3657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F5531E-ECD5-1752-2DB1-AF7E17BBFBEF}"/>
              </a:ext>
            </a:extLst>
          </p:cNvPr>
          <p:cNvGrpSpPr/>
          <p:nvPr/>
        </p:nvGrpSpPr>
        <p:grpSpPr>
          <a:xfrm>
            <a:off x="7112461" y="930015"/>
            <a:ext cx="1370015" cy="525156"/>
            <a:chOff x="7112461" y="930015"/>
            <a:chExt cx="1370015" cy="525156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569C5033-83AB-A840-ACA2-14F65D8DDAA3}"/>
                </a:ext>
              </a:extLst>
            </p:cNvPr>
            <p:cNvGrpSpPr/>
            <p:nvPr/>
          </p:nvGrpSpPr>
          <p:grpSpPr>
            <a:xfrm>
              <a:off x="7112461" y="930015"/>
              <a:ext cx="1370015" cy="525156"/>
              <a:chOff x="6332903" y="4038244"/>
              <a:chExt cx="1826687" cy="700208"/>
            </a:xfrm>
          </p:grpSpPr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6A806B4D-A7E3-A648-907F-F68E7A81D76F}"/>
                  </a:ext>
                </a:extLst>
              </p:cNvPr>
              <p:cNvSpPr txBox="1"/>
              <p:nvPr/>
            </p:nvSpPr>
            <p:spPr>
              <a:xfrm>
                <a:off x="7051455" y="4219071"/>
                <a:ext cx="797655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Values</a:t>
                </a:r>
              </a:p>
            </p:txBody>
          </p:sp>
          <p:sp>
            <p:nvSpPr>
              <p:cNvPr id="10" name="Abgerundetes Rechteck 9">
                <a:extLst>
                  <a:ext uri="{FF2B5EF4-FFF2-40B4-BE49-F238E27FC236}">
                    <a16:creationId xmlns:a16="http://schemas.microsoft.com/office/drawing/2014/main" id="{1A820147-DBCD-D04E-8C64-0B89FA048809}"/>
                  </a:ext>
                </a:extLst>
              </p:cNvPr>
              <p:cNvSpPr/>
              <p:nvPr/>
            </p:nvSpPr>
            <p:spPr>
              <a:xfrm>
                <a:off x="6332903" y="4038244"/>
                <a:ext cx="1826687" cy="700208"/>
              </a:xfrm>
              <a:prstGeom prst="round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CH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3" name="Picture 32" descr="A person standing in a circle with many symbols on it&#10;&#10;Description automatically generated">
              <a:extLst>
                <a:ext uri="{FF2B5EF4-FFF2-40B4-BE49-F238E27FC236}">
                  <a16:creationId xmlns:a16="http://schemas.microsoft.com/office/drawing/2014/main" id="{DF34BDE9-0E73-7E79-FA04-EB68BCFF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0506" y="1006874"/>
              <a:ext cx="376782" cy="376782"/>
            </a:xfrm>
            <a:prstGeom prst="ellipse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EB4279-7C3B-BC49-AADB-D4D7D967F876}"/>
              </a:ext>
            </a:extLst>
          </p:cNvPr>
          <p:cNvGrpSpPr/>
          <p:nvPr/>
        </p:nvGrpSpPr>
        <p:grpSpPr>
          <a:xfrm>
            <a:off x="7112461" y="1759568"/>
            <a:ext cx="1370015" cy="525156"/>
            <a:chOff x="7112461" y="1759568"/>
            <a:chExt cx="1370015" cy="52515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493A5D34-E7C8-9749-A931-DE099992F04F}"/>
                </a:ext>
              </a:extLst>
            </p:cNvPr>
            <p:cNvGrpSpPr/>
            <p:nvPr/>
          </p:nvGrpSpPr>
          <p:grpSpPr>
            <a:xfrm>
              <a:off x="7112461" y="1759568"/>
              <a:ext cx="1370015" cy="525156"/>
              <a:chOff x="6332902" y="5134072"/>
              <a:chExt cx="1826687" cy="700208"/>
            </a:xfrm>
          </p:grpSpPr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007F9F4D-B37C-2044-ADFF-8196FE4A100D}"/>
                  </a:ext>
                </a:extLst>
              </p:cNvPr>
              <p:cNvSpPr txBox="1"/>
              <p:nvPr/>
            </p:nvSpPr>
            <p:spPr>
              <a:xfrm>
                <a:off x="6984086" y="5191787"/>
                <a:ext cx="928032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Possible</a:t>
                </a:r>
              </a:p>
              <a:p>
                <a:pPr algn="ctr"/>
                <a:r>
                  <a:rPr lang="fr-CH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Selves</a:t>
                </a:r>
              </a:p>
            </p:txBody>
          </p:sp>
          <p:sp>
            <p:nvSpPr>
              <p:cNvPr id="16" name="Abgerundetes Rechteck 15">
                <a:extLst>
                  <a:ext uri="{FF2B5EF4-FFF2-40B4-BE49-F238E27FC236}">
                    <a16:creationId xmlns:a16="http://schemas.microsoft.com/office/drawing/2014/main" id="{AD021FA0-8D08-0E4C-B428-C38C7B259135}"/>
                  </a:ext>
                </a:extLst>
              </p:cNvPr>
              <p:cNvSpPr/>
              <p:nvPr/>
            </p:nvSpPr>
            <p:spPr>
              <a:xfrm>
                <a:off x="6332902" y="5134072"/>
                <a:ext cx="1826687" cy="700208"/>
              </a:xfrm>
              <a:prstGeom prst="round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CH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Picture 35" descr="A cartoon of a person standing in a crossroad&#10;&#10;Description automatically generated">
              <a:extLst>
                <a:ext uri="{FF2B5EF4-FFF2-40B4-BE49-F238E27FC236}">
                  <a16:creationId xmlns:a16="http://schemas.microsoft.com/office/drawing/2014/main" id="{766DD24E-E698-B23C-62E4-9207F8181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0074" y="1825176"/>
              <a:ext cx="387214" cy="387214"/>
            </a:xfrm>
            <a:prstGeom prst="ellipse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2C90F9-EA08-F8D3-02FA-0DAA856B278F}"/>
              </a:ext>
            </a:extLst>
          </p:cNvPr>
          <p:cNvGrpSpPr/>
          <p:nvPr/>
        </p:nvGrpSpPr>
        <p:grpSpPr>
          <a:xfrm>
            <a:off x="1090719" y="1463957"/>
            <a:ext cx="2144430" cy="757211"/>
            <a:chOff x="1090719" y="1463957"/>
            <a:chExt cx="2144430" cy="757211"/>
          </a:xfrm>
        </p:grpSpPr>
        <p:pic>
          <p:nvPicPr>
            <p:cNvPr id="37" name="Grafik 8">
              <a:extLst>
                <a:ext uri="{FF2B5EF4-FFF2-40B4-BE49-F238E27FC236}">
                  <a16:creationId xmlns:a16="http://schemas.microsoft.com/office/drawing/2014/main" id="{911F216A-3983-5107-D572-2CD0AC456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7938" y="1463957"/>
              <a:ext cx="757211" cy="757211"/>
            </a:xfrm>
            <a:prstGeom prst="round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D4EC50-F0A1-133A-9E43-E6D25A3D4DEF}"/>
                </a:ext>
              </a:extLst>
            </p:cNvPr>
            <p:cNvSpPr txBox="1"/>
            <p:nvPr/>
          </p:nvSpPr>
          <p:spPr>
            <a:xfrm>
              <a:off x="1090719" y="1519396"/>
              <a:ext cx="1439758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fr-CH" sz="12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Universal </a:t>
              </a:r>
            </a:p>
            <a:p>
              <a:pPr algn="ctr"/>
              <a:r>
                <a:rPr lang="fr-CH" sz="12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mechanisms</a:t>
              </a:r>
              <a:r>
                <a:rPr lang="fr-CH" sz="12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CH" sz="12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 action 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BEB3A8D-479C-BF88-9992-42B4AF032CBD}"/>
              </a:ext>
            </a:extLst>
          </p:cNvPr>
          <p:cNvGrpSpPr/>
          <p:nvPr/>
        </p:nvGrpSpPr>
        <p:grpSpPr>
          <a:xfrm>
            <a:off x="3999261" y="1474928"/>
            <a:ext cx="2122949" cy="751866"/>
            <a:chOff x="3999261" y="1474928"/>
            <a:chExt cx="2122949" cy="75186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7A83FDC-8D17-2EFC-B685-AB286DF52198}"/>
                </a:ext>
              </a:extLst>
            </p:cNvPr>
            <p:cNvGrpSpPr/>
            <p:nvPr/>
          </p:nvGrpSpPr>
          <p:grpSpPr>
            <a:xfrm>
              <a:off x="3999261" y="1474928"/>
              <a:ext cx="817287" cy="751866"/>
              <a:chOff x="5543837" y="2185258"/>
              <a:chExt cx="2220193" cy="2256559"/>
            </a:xfrm>
          </p:grpSpPr>
          <p:pic>
            <p:nvPicPr>
              <p:cNvPr id="38" name="Grafik 3">
                <a:extLst>
                  <a:ext uri="{FF2B5EF4-FFF2-40B4-BE49-F238E27FC236}">
                    <a16:creationId xmlns:a16="http://schemas.microsoft.com/office/drawing/2014/main" id="{FEC07A23-4CA6-3172-F98B-D79538BCD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 trans="6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43837" y="2185258"/>
                <a:ext cx="1025237" cy="1025237"/>
              </a:xfrm>
              <a:prstGeom prst="roundRect">
                <a:avLst/>
              </a:prstGeom>
            </p:spPr>
          </p:pic>
          <p:pic>
            <p:nvPicPr>
              <p:cNvPr id="40" name="Grafik 4">
                <a:extLst>
                  <a:ext uri="{FF2B5EF4-FFF2-40B4-BE49-F238E27FC236}">
                    <a16:creationId xmlns:a16="http://schemas.microsoft.com/office/drawing/2014/main" id="{C1B7E8C6-DEAF-E308-4F70-C1A820268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Photocopy trans="7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38793" y="2185258"/>
                <a:ext cx="1025237" cy="1025237"/>
              </a:xfrm>
              <a:prstGeom prst="roundRect">
                <a:avLst/>
              </a:prstGeom>
            </p:spPr>
          </p:pic>
          <p:pic>
            <p:nvPicPr>
              <p:cNvPr id="42" name="Grafik 5">
                <a:extLst>
                  <a:ext uri="{FF2B5EF4-FFF2-40B4-BE49-F238E27FC236}">
                    <a16:creationId xmlns:a16="http://schemas.microsoft.com/office/drawing/2014/main" id="{6EFE33DF-614D-5B65-3CF5-BCB55DB08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Photocopy trans="7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43837" y="3416580"/>
                <a:ext cx="1025237" cy="1025237"/>
              </a:xfrm>
              <a:prstGeom prst="roundRect">
                <a:avLst/>
              </a:prstGeom>
            </p:spPr>
          </p:pic>
          <p:pic>
            <p:nvPicPr>
              <p:cNvPr id="43" name="Grafik 6">
                <a:extLst>
                  <a:ext uri="{FF2B5EF4-FFF2-40B4-BE49-F238E27FC236}">
                    <a16:creationId xmlns:a16="http://schemas.microsoft.com/office/drawing/2014/main" id="{F9E96E1E-349E-E8E1-AB3A-4483A9835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Photocopy trans="94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38793" y="3416580"/>
                <a:ext cx="1025237" cy="1025237"/>
              </a:xfrm>
              <a:prstGeom prst="round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B014530-AC1E-F7C0-DF16-050E07CDED56}"/>
                </a:ext>
              </a:extLst>
            </p:cNvPr>
            <p:cNvSpPr txBox="1"/>
            <p:nvPr/>
          </p:nvSpPr>
          <p:spPr>
            <a:xfrm>
              <a:off x="4682452" y="1527696"/>
              <a:ext cx="1439758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fr-CH" sz="12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Specific</a:t>
              </a:r>
              <a:r>
                <a:rPr lang="fr-CH" sz="12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CH" sz="12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mechanisms</a:t>
              </a:r>
              <a:r>
                <a:rPr lang="fr-CH" sz="12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CH" sz="12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 action 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00617AF1-5DC9-B75A-DFFA-784E88C84B3B}"/>
              </a:ext>
            </a:extLst>
          </p:cNvPr>
          <p:cNvCxnSpPr>
            <a:stCxn id="31" idx="0"/>
            <a:endCxn id="37" idx="2"/>
          </p:cNvCxnSpPr>
          <p:nvPr/>
        </p:nvCxnSpPr>
        <p:spPr>
          <a:xfrm rot="16200000" flipV="1">
            <a:off x="2935395" y="2142317"/>
            <a:ext cx="666540" cy="824241"/>
          </a:xfrm>
          <a:prstGeom prst="curved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>
            <a:extLst>
              <a:ext uri="{FF2B5EF4-FFF2-40B4-BE49-F238E27FC236}">
                <a16:creationId xmlns:a16="http://schemas.microsoft.com/office/drawing/2014/main" id="{EBF527A8-E0B3-3C2C-B21D-6BDE8A869794}"/>
              </a:ext>
            </a:extLst>
          </p:cNvPr>
          <p:cNvCxnSpPr>
            <a:cxnSpLocks/>
            <a:stCxn id="31" idx="0"/>
            <a:endCxn id="43" idx="2"/>
          </p:cNvCxnSpPr>
          <p:nvPr/>
        </p:nvCxnSpPr>
        <p:spPr>
          <a:xfrm rot="5400000" flipH="1" flipV="1">
            <a:off x="3823858" y="2083721"/>
            <a:ext cx="660914" cy="947061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185D6E-93E9-0FCE-6103-77AE85891B19}"/>
              </a:ext>
            </a:extLst>
          </p:cNvPr>
          <p:cNvGrpSpPr/>
          <p:nvPr/>
        </p:nvGrpSpPr>
        <p:grpSpPr>
          <a:xfrm>
            <a:off x="2777399" y="2887708"/>
            <a:ext cx="1806772" cy="923939"/>
            <a:chOff x="2777399" y="2887708"/>
            <a:chExt cx="1806772" cy="923939"/>
          </a:xfrm>
        </p:grpSpPr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F2436208-4BAB-8C4D-8951-66F794D4616A}"/>
                </a:ext>
              </a:extLst>
            </p:cNvPr>
            <p:cNvSpPr/>
            <p:nvPr/>
          </p:nvSpPr>
          <p:spPr>
            <a:xfrm>
              <a:off x="2777399" y="2887708"/>
              <a:ext cx="1806772" cy="92393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CA7C6EDB-60F1-1649-94C7-FF448BA97EB6}"/>
                </a:ext>
              </a:extLst>
            </p:cNvPr>
            <p:cNvSpPr txBox="1"/>
            <p:nvPr/>
          </p:nvSpPr>
          <p:spPr>
            <a:xfrm>
              <a:off x="3496697" y="3153469"/>
              <a:ext cx="86113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050" dirty="0">
                  <a:latin typeface="Arial" panose="020B0604020202020204" pitchFamily="34" charset="0"/>
                  <a:cs typeface="Arial" panose="020B0604020202020204" pitchFamily="34" charset="0"/>
                </a:rPr>
                <a:t>Peak</a:t>
              </a:r>
            </a:p>
            <a:p>
              <a:pPr algn="ctr"/>
              <a:r>
                <a:rPr lang="fr-CH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Experience</a:t>
              </a:r>
              <a:endParaRPr lang="fr-CH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 descr="A light bulb with a brain inside&#10;&#10;Description automatically generated">
              <a:extLst>
                <a:ext uri="{FF2B5EF4-FFF2-40B4-BE49-F238E27FC236}">
                  <a16:creationId xmlns:a16="http://schemas.microsoft.com/office/drawing/2014/main" id="{E38800D7-E494-6449-B183-745D8DD8E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0407" y="3068967"/>
              <a:ext cx="551941" cy="551941"/>
            </a:xfrm>
            <a:prstGeom prst="round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0C704E-5E2B-F836-47B4-56E1C24D68B2}"/>
              </a:ext>
            </a:extLst>
          </p:cNvPr>
          <p:cNvGrpSpPr/>
          <p:nvPr/>
        </p:nvGrpSpPr>
        <p:grpSpPr>
          <a:xfrm>
            <a:off x="2777398" y="4177417"/>
            <a:ext cx="1806772" cy="785953"/>
            <a:chOff x="2777398" y="4177417"/>
            <a:chExt cx="1806772" cy="785953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B1E507D4-1C84-F64B-9F5B-21979BA8DE45}"/>
                </a:ext>
              </a:extLst>
            </p:cNvPr>
            <p:cNvSpPr/>
            <p:nvPr/>
          </p:nvSpPr>
          <p:spPr>
            <a:xfrm>
              <a:off x="2777398" y="4177417"/>
              <a:ext cx="1806772" cy="7859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9A42EBD2-8406-4848-BE9C-659CA66F45FF}"/>
                </a:ext>
              </a:extLst>
            </p:cNvPr>
            <p:cNvSpPr txBox="1"/>
            <p:nvPr/>
          </p:nvSpPr>
          <p:spPr>
            <a:xfrm>
              <a:off x="3532344" y="4379298"/>
              <a:ext cx="87556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Procedures</a:t>
              </a:r>
              <a:endParaRPr lang="fr-CH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CH" sz="1050" dirty="0">
                  <a:latin typeface="Arial" panose="020B0604020202020204" pitchFamily="34" charset="0"/>
                  <a:cs typeface="Arial" panose="020B0604020202020204" pitchFamily="34" charset="0"/>
                </a:rPr>
                <a:t>PAP</a:t>
              </a:r>
            </a:p>
          </p:txBody>
        </p:sp>
        <p:pic>
          <p:nvPicPr>
            <p:cNvPr id="73" name="Picture 72" descr="A person wearing headphones and lying on a couch&#10;&#10;Description automatically generated">
              <a:extLst>
                <a:ext uri="{FF2B5EF4-FFF2-40B4-BE49-F238E27FC236}">
                  <a16:creationId xmlns:a16="http://schemas.microsoft.com/office/drawing/2014/main" id="{11235D43-F204-DBB6-D3EA-69DDC7A17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6350" y="4294422"/>
              <a:ext cx="551941" cy="551941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273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AC249CE-8783-D571-2007-781E6D49F614}"/>
              </a:ext>
            </a:extLst>
          </p:cNvPr>
          <p:cNvGrpSpPr/>
          <p:nvPr/>
        </p:nvGrpSpPr>
        <p:grpSpPr>
          <a:xfrm>
            <a:off x="636131" y="1312593"/>
            <a:ext cx="1071766" cy="1742236"/>
            <a:chOff x="636131" y="1312593"/>
            <a:chExt cx="1071766" cy="1742236"/>
          </a:xfrm>
        </p:grpSpPr>
        <p:pic>
          <p:nvPicPr>
            <p:cNvPr id="2" name="Grafik 6">
              <a:extLst>
                <a:ext uri="{FF2B5EF4-FFF2-40B4-BE49-F238E27FC236}">
                  <a16:creationId xmlns:a16="http://schemas.microsoft.com/office/drawing/2014/main" id="{EDF22950-7A2E-8D44-0384-EF33B0B6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894" y="1574201"/>
              <a:ext cx="1020241" cy="1020241"/>
            </a:xfrm>
            <a:prstGeom prst="round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766238-942F-0CFC-A457-2AC91C7BB37B}"/>
                </a:ext>
              </a:extLst>
            </p:cNvPr>
            <p:cNvSpPr txBox="1"/>
            <p:nvPr/>
          </p:nvSpPr>
          <p:spPr>
            <a:xfrm>
              <a:off x="636131" y="2623944"/>
              <a:ext cx="1071766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Albert Hofmann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100" dirty="0">
                  <a:solidFill>
                    <a:srgbClr val="000000"/>
                  </a:solidFill>
                </a:rPr>
                <a:t>d</a:t>
              </a:r>
              <a:r>
                <a:rPr lang="en-CH" sz="1100" dirty="0">
                  <a:solidFill>
                    <a:srgbClr val="000000"/>
                  </a:solidFill>
                </a:rPr>
                <a:t>iscovers LSD</a:t>
              </a:r>
              <a:endParaRPr kumimoji="0" lang="en-CH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3BAA43-F2E6-19BE-15BB-3DCB85A2A368}"/>
                </a:ext>
              </a:extLst>
            </p:cNvPr>
            <p:cNvSpPr txBox="1"/>
            <p:nvPr/>
          </p:nvSpPr>
          <p:spPr>
            <a:xfrm>
              <a:off x="968754" y="1312593"/>
              <a:ext cx="406520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1943</a:t>
              </a:r>
              <a:endParaRPr kumimoji="0" lang="en-CH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1A4226-BB6A-2772-CAD0-8B460925840B}"/>
              </a:ext>
            </a:extLst>
          </p:cNvPr>
          <p:cNvGrpSpPr/>
          <p:nvPr/>
        </p:nvGrpSpPr>
        <p:grpSpPr>
          <a:xfrm>
            <a:off x="2738907" y="3061480"/>
            <a:ext cx="1870943" cy="1742895"/>
            <a:chOff x="2738907" y="3061480"/>
            <a:chExt cx="1870943" cy="1742895"/>
          </a:xfrm>
        </p:grpSpPr>
        <p:pic>
          <p:nvPicPr>
            <p:cNvPr id="5" name="Grafik 5">
              <a:extLst>
                <a:ext uri="{FF2B5EF4-FFF2-40B4-BE49-F238E27FC236}">
                  <a16:creationId xmlns:a16="http://schemas.microsoft.com/office/drawing/2014/main" id="{356D2BAC-96F4-C1A2-B38D-411D66FA7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462" y="3323255"/>
              <a:ext cx="1049833" cy="1049833"/>
            </a:xfrm>
            <a:prstGeom prst="round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9C4381-3AB8-CDE7-A44A-39FF487C0646}"/>
                </a:ext>
              </a:extLst>
            </p:cNvPr>
            <p:cNvSpPr txBox="1"/>
            <p:nvPr/>
          </p:nvSpPr>
          <p:spPr>
            <a:xfrm>
              <a:off x="3471118" y="3061480"/>
              <a:ext cx="406520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1970</a:t>
              </a:r>
              <a:endParaRPr kumimoji="0" lang="en-CH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BFEFFF-274C-1286-5D40-5B774D9C4BED}"/>
                </a:ext>
              </a:extLst>
            </p:cNvPr>
            <p:cNvSpPr txBox="1"/>
            <p:nvPr/>
          </p:nvSpPr>
          <p:spPr>
            <a:xfrm>
              <a:off x="2738907" y="4373490"/>
              <a:ext cx="1870943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Richard Nixon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H" sz="1100" dirty="0" err="1">
                  <a:solidFill>
                    <a:srgbClr val="000000"/>
                  </a:solidFill>
                </a:rPr>
                <a:t>does</a:t>
              </a:r>
              <a:r>
                <a:rPr lang="fr-CH" sz="1100" dirty="0">
                  <a:solidFill>
                    <a:srgbClr val="000000"/>
                  </a:solidFill>
                </a:rPr>
                <a:t> not like</a:t>
              </a:r>
              <a:r>
                <a:rPr kumimoji="0" lang="fr-CH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fr-CH" sz="1100" dirty="0" err="1">
                  <a:solidFill>
                    <a:srgbClr val="000000"/>
                  </a:solidFill>
                </a:rPr>
                <a:t>psychedelics</a:t>
              </a:r>
              <a:endParaRPr kumimoji="0" lang="en-CH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2839F1-5229-0954-F46F-D0B3CD66C493}"/>
              </a:ext>
            </a:extLst>
          </p:cNvPr>
          <p:cNvGrpSpPr/>
          <p:nvPr/>
        </p:nvGrpSpPr>
        <p:grpSpPr>
          <a:xfrm>
            <a:off x="1800376" y="1287505"/>
            <a:ext cx="1349086" cy="1767323"/>
            <a:chOff x="1800376" y="1287505"/>
            <a:chExt cx="1349086" cy="1767323"/>
          </a:xfrm>
        </p:grpSpPr>
        <p:pic>
          <p:nvPicPr>
            <p:cNvPr id="9" name="Picture 8" descr="A person in a white coat and tie sitting in a forest with mushrooms&#10;&#10;Description automatically generated">
              <a:extLst>
                <a:ext uri="{FF2B5EF4-FFF2-40B4-BE49-F238E27FC236}">
                  <a16:creationId xmlns:a16="http://schemas.microsoft.com/office/drawing/2014/main" id="{FAE3E08C-1951-25B7-C9EE-A3C5E490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939035" y="1577691"/>
              <a:ext cx="1020241" cy="1020241"/>
            </a:xfrm>
            <a:prstGeom prst="round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14BA46-B41B-0E42-63FE-DF226F3AE473}"/>
                </a:ext>
              </a:extLst>
            </p:cNvPr>
            <p:cNvSpPr txBox="1"/>
            <p:nvPr/>
          </p:nvSpPr>
          <p:spPr>
            <a:xfrm>
              <a:off x="2271659" y="1287505"/>
              <a:ext cx="406520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1958</a:t>
              </a:r>
              <a:endParaRPr kumimoji="0" lang="en-CH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A67674-32A3-FA32-660A-0A0D2E025CFE}"/>
                </a:ext>
              </a:extLst>
            </p:cNvPr>
            <p:cNvSpPr txBox="1"/>
            <p:nvPr/>
          </p:nvSpPr>
          <p:spPr>
            <a:xfrm>
              <a:off x="1800376" y="2623943"/>
              <a:ext cx="1349086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Albert Hofmann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100" dirty="0">
                  <a:solidFill>
                    <a:srgbClr val="000000"/>
                  </a:solidFill>
                </a:rPr>
                <a:t>d</a:t>
              </a:r>
              <a:r>
                <a:rPr lang="en-CH" sz="1100" dirty="0">
                  <a:solidFill>
                    <a:srgbClr val="000000"/>
                  </a:solidFill>
                </a:rPr>
                <a:t>iscovers psilocybin</a:t>
              </a:r>
              <a:endParaRPr kumimoji="0" lang="en-CH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CA57D73-16AF-9949-8168-90267B6A4037}"/>
              </a:ext>
            </a:extLst>
          </p:cNvPr>
          <p:cNvSpPr txBox="1"/>
          <p:nvPr/>
        </p:nvSpPr>
        <p:spPr>
          <a:xfrm>
            <a:off x="2738907" y="499962"/>
            <a:ext cx="332398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It happened in Switzerland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905784-A198-6B81-D730-9B730D9CC08F}"/>
              </a:ext>
            </a:extLst>
          </p:cNvPr>
          <p:cNvSpPr txBox="1"/>
          <p:nvPr/>
        </p:nvSpPr>
        <p:spPr>
          <a:xfrm>
            <a:off x="2125397" y="5009917"/>
            <a:ext cx="309796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It happened elsewhere…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EE50A2-B77F-C78B-CF9A-C824D4FB3116}"/>
              </a:ext>
            </a:extLst>
          </p:cNvPr>
          <p:cNvGrpSpPr/>
          <p:nvPr/>
        </p:nvGrpSpPr>
        <p:grpSpPr>
          <a:xfrm>
            <a:off x="4388164" y="1289009"/>
            <a:ext cx="1252905" cy="1765818"/>
            <a:chOff x="4388164" y="1289009"/>
            <a:chExt cx="1252905" cy="1765818"/>
          </a:xfrm>
        </p:grpSpPr>
        <p:pic>
          <p:nvPicPr>
            <p:cNvPr id="15" name="Picture 14" descr="A person lying on a couch with a flower coming out of his head&#10;&#10;Description automatically generated">
              <a:extLst>
                <a:ext uri="{FF2B5EF4-FFF2-40B4-BE49-F238E27FC236}">
                  <a16:creationId xmlns:a16="http://schemas.microsoft.com/office/drawing/2014/main" id="{9CB27FC0-A88B-0EA1-E6C0-F5B112641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9742" y="1574201"/>
              <a:ext cx="1049742" cy="1049742"/>
            </a:xfrm>
            <a:prstGeom prst="round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01D1F9-513C-CB9B-440E-64AC0DF4635D}"/>
                </a:ext>
              </a:extLst>
            </p:cNvPr>
            <p:cNvSpPr txBox="1"/>
            <p:nvPr/>
          </p:nvSpPr>
          <p:spPr>
            <a:xfrm>
              <a:off x="4576513" y="1289009"/>
              <a:ext cx="876200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en-US" dirty="0"/>
                <a:t>1988 – 1993</a:t>
              </a:r>
              <a:endParaRPr lang="en-CH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7775CF-FBAC-971D-3273-04239275C4C7}"/>
                </a:ext>
              </a:extLst>
            </p:cNvPr>
            <p:cNvSpPr txBox="1"/>
            <p:nvPr/>
          </p:nvSpPr>
          <p:spPr>
            <a:xfrm>
              <a:off x="4388164" y="2623942"/>
              <a:ext cx="1252905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1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Exceptional</a:t>
              </a:r>
              <a:r>
                <a:rPr kumimoji="0" lang="fr-CH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permit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H" sz="1100" dirty="0">
                  <a:solidFill>
                    <a:srgbClr val="000000"/>
                  </a:solidFill>
                </a:rPr>
                <a:t>for 5 </a:t>
              </a:r>
              <a:r>
                <a:rPr lang="fr-CH" sz="1100" dirty="0" err="1">
                  <a:solidFill>
                    <a:srgbClr val="000000"/>
                  </a:solidFill>
                </a:rPr>
                <a:t>physicians</a:t>
              </a:r>
              <a:endParaRPr kumimoji="0" lang="en-CH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6C7116-092A-3FA4-05F3-626A6660A2E9}"/>
              </a:ext>
            </a:extLst>
          </p:cNvPr>
          <p:cNvGrpSpPr/>
          <p:nvPr/>
        </p:nvGrpSpPr>
        <p:grpSpPr>
          <a:xfrm>
            <a:off x="5666935" y="1295503"/>
            <a:ext cx="1212829" cy="1759324"/>
            <a:chOff x="5666935" y="1295503"/>
            <a:chExt cx="1212829" cy="175932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A5E9A4-5257-8D24-449F-B0838E669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45068" y="1574201"/>
              <a:ext cx="1049742" cy="1049742"/>
            </a:xfrm>
            <a:prstGeom prst="round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DA10AB-6C86-863A-6AAE-EDF8D4D915A9}"/>
                </a:ext>
              </a:extLst>
            </p:cNvPr>
            <p:cNvSpPr txBox="1"/>
            <p:nvPr/>
          </p:nvSpPr>
          <p:spPr>
            <a:xfrm>
              <a:off x="6044220" y="1295503"/>
              <a:ext cx="406520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en-US" dirty="0"/>
                <a:t>2006</a:t>
              </a:r>
              <a:endParaRPr lang="en-CH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E42630-1AAC-C93A-1F3C-254BACD8EE04}"/>
                </a:ext>
              </a:extLst>
            </p:cNvPr>
            <p:cNvSpPr txBox="1"/>
            <p:nvPr/>
          </p:nvSpPr>
          <p:spPr>
            <a:xfrm>
              <a:off x="5666935" y="2623942"/>
              <a:ext cx="1212829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en-CH" dirty="0"/>
                <a:t>100th anniversary</a:t>
              </a:r>
            </a:p>
            <a:p>
              <a:r>
                <a:rPr lang="en-CH" dirty="0"/>
                <a:t>Albert Hofmann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379BB2-D8FF-E030-C890-58B2A382FDC3}"/>
              </a:ext>
            </a:extLst>
          </p:cNvPr>
          <p:cNvGrpSpPr/>
          <p:nvPr/>
        </p:nvGrpSpPr>
        <p:grpSpPr>
          <a:xfrm>
            <a:off x="6992540" y="1287505"/>
            <a:ext cx="1073369" cy="1775804"/>
            <a:chOff x="6992540" y="1287505"/>
            <a:chExt cx="1073369" cy="1775804"/>
          </a:xfrm>
        </p:grpSpPr>
        <p:pic>
          <p:nvPicPr>
            <p:cNvPr id="26" name="Grafik 2">
              <a:extLst>
                <a:ext uri="{FF2B5EF4-FFF2-40B4-BE49-F238E27FC236}">
                  <a16:creationId xmlns:a16="http://schemas.microsoft.com/office/drawing/2014/main" id="{555C69F7-FF89-E780-640F-98ABD45A1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00393" y="1574201"/>
              <a:ext cx="1049741" cy="1049741"/>
            </a:xfrm>
            <a:prstGeom prst="round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5A8B42-D103-B00D-59E5-00C248B2B314}"/>
                </a:ext>
              </a:extLst>
            </p:cNvPr>
            <p:cNvSpPr txBox="1"/>
            <p:nvPr/>
          </p:nvSpPr>
          <p:spPr>
            <a:xfrm>
              <a:off x="7125635" y="1287505"/>
              <a:ext cx="799256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en-US" dirty="0"/>
                <a:t>Since 2014</a:t>
              </a:r>
              <a:endParaRPr lang="en-CH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5693E7-A9FB-1356-3BFE-87A3F71B69B8}"/>
                </a:ext>
              </a:extLst>
            </p:cNvPr>
            <p:cNvSpPr txBox="1"/>
            <p:nvPr/>
          </p:nvSpPr>
          <p:spPr>
            <a:xfrm>
              <a:off x="6992540" y="2632424"/>
              <a:ext cx="1073369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en-CH" dirty="0"/>
                <a:t>Compassionate</a:t>
              </a:r>
            </a:p>
            <a:p>
              <a:r>
                <a:rPr lang="en-CH" dirty="0"/>
                <a:t>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4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D0E7093-7F0D-6F4C-9757-BC9610384D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9094"/>
            <a:ext cx="3692434" cy="369243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85AA895-E065-EB4A-9C46-0AEA4E8AE029}"/>
              </a:ext>
            </a:extLst>
          </p:cNvPr>
          <p:cNvSpPr/>
          <p:nvPr/>
        </p:nvSpPr>
        <p:spPr>
          <a:xfrm>
            <a:off x="3439886" y="1501901"/>
            <a:ext cx="5294811" cy="323498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 err="1"/>
              <a:t>Psychedelic</a:t>
            </a:r>
            <a:r>
              <a:rPr lang="fr-CH" sz="1800" dirty="0"/>
              <a:t> </a:t>
            </a:r>
            <a:r>
              <a:rPr lang="fr-CH" sz="1800" dirty="0" err="1"/>
              <a:t>treatments</a:t>
            </a:r>
            <a:r>
              <a:rPr lang="fr-CH" sz="1800" dirty="0"/>
              <a:t> = </a:t>
            </a:r>
            <a:r>
              <a:rPr lang="fr-CH" sz="1800" dirty="0" err="1"/>
              <a:t>psychotherapy</a:t>
            </a:r>
            <a:r>
              <a:rPr lang="fr-CH" sz="1800" dirty="0"/>
              <a:t> </a:t>
            </a:r>
            <a:r>
              <a:rPr lang="fr-CH" sz="1800" dirty="0" err="1"/>
              <a:t>boosted</a:t>
            </a:r>
            <a:r>
              <a:rPr lang="fr-CH" sz="1800" dirty="0"/>
              <a:t> by </a:t>
            </a:r>
            <a:r>
              <a:rPr lang="fr-CH" sz="1800" dirty="0" err="1"/>
              <a:t>pharmacological</a:t>
            </a:r>
            <a:r>
              <a:rPr lang="fr-CH" sz="1800" dirty="0"/>
              <a:t> intervention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Importance of </a:t>
            </a:r>
            <a:r>
              <a:rPr lang="fr-CH" sz="1800" dirty="0" err="1"/>
              <a:t>working</a:t>
            </a:r>
            <a:r>
              <a:rPr lang="fr-CH" sz="1800" dirty="0"/>
              <a:t> on the set to </a:t>
            </a:r>
            <a:r>
              <a:rPr lang="fr-CH" sz="1800" dirty="0" err="1"/>
              <a:t>maximize</a:t>
            </a:r>
            <a:r>
              <a:rPr lang="fr-CH" sz="1800" dirty="0"/>
              <a:t> </a:t>
            </a:r>
            <a:r>
              <a:rPr lang="fr-CH" sz="1800" dirty="0" err="1"/>
              <a:t>effect</a:t>
            </a:r>
            <a:endParaRPr lang="fr-CH" sz="18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Importance of </a:t>
            </a:r>
            <a:r>
              <a:rPr lang="fr-CH" sz="1800" dirty="0" err="1"/>
              <a:t>integrating</a:t>
            </a:r>
            <a:r>
              <a:rPr lang="fr-CH" sz="1800" dirty="0"/>
              <a:t> the </a:t>
            </a:r>
            <a:r>
              <a:rPr lang="fr-CH" sz="1800" dirty="0" err="1"/>
              <a:t>psychedelic</a:t>
            </a:r>
            <a:r>
              <a:rPr lang="fr-CH" sz="1800" dirty="0"/>
              <a:t> </a:t>
            </a:r>
            <a:r>
              <a:rPr lang="fr-CH" sz="1800" dirty="0" err="1"/>
              <a:t>experience</a:t>
            </a:r>
            <a:r>
              <a:rPr lang="fr-CH" sz="1800" dirty="0"/>
              <a:t> </a:t>
            </a:r>
            <a:r>
              <a:rPr lang="fr-CH" sz="1800" dirty="0" err="1"/>
              <a:t>into</a:t>
            </a:r>
            <a:r>
              <a:rPr lang="fr-CH" sz="1800" dirty="0"/>
              <a:t> a </a:t>
            </a:r>
            <a:r>
              <a:rPr lang="fr-CH" sz="1800" dirty="0" err="1"/>
              <a:t>psychotherapeutic</a:t>
            </a:r>
            <a:r>
              <a:rPr lang="fr-CH" sz="1800" dirty="0"/>
              <a:t> concept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endParaRPr lang="fr-CH" sz="1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2FB24B6-E4E4-FB44-B532-E60E0C1E80C6}"/>
              </a:ext>
            </a:extLst>
          </p:cNvPr>
          <p:cNvSpPr txBox="1"/>
          <p:nvPr/>
        </p:nvSpPr>
        <p:spPr>
          <a:xfrm>
            <a:off x="857249" y="473569"/>
            <a:ext cx="220188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Take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home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10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8216">
        <p15:prstTrans prst="peelOff"/>
      </p:transition>
    </mc:Choice>
    <mc:Fallback xmlns="">
      <p:transition spd="med" advTm="188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 fountain with mushrooms and a city in the background&#10;&#10;Description automatically generated">
            <a:extLst>
              <a:ext uri="{FF2B5EF4-FFF2-40B4-BE49-F238E27FC236}">
                <a16:creationId xmlns:a16="http://schemas.microsoft.com/office/drawing/2014/main" id="{042FDD38-760A-1482-D80B-BB0665CCE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11511"/>
            <a:ext cx="5264157" cy="3008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E7161C-7925-CC10-8CAB-30C10835E66E}"/>
              </a:ext>
            </a:extLst>
          </p:cNvPr>
          <p:cNvSpPr txBox="1"/>
          <p:nvPr/>
        </p:nvSpPr>
        <p:spPr>
          <a:xfrm>
            <a:off x="5545016" y="2505672"/>
            <a:ext cx="2336535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 Geneva since 2020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H" sz="1800" dirty="0">
                <a:solidFill>
                  <a:srgbClr val="000000"/>
                </a:solidFill>
              </a:rPr>
              <a:t>&gt; 250 patients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&gt; 350 sessions</a:t>
            </a:r>
          </a:p>
        </p:txBody>
      </p:sp>
    </p:spTree>
    <p:extLst>
      <p:ext uri="{BB962C8B-B14F-4D97-AF65-F5344CB8AC3E}">
        <p14:creationId xmlns:p14="http://schemas.microsoft.com/office/powerpoint/2010/main" val="344737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71295F-E68D-3738-8DE4-2BAB368F3ABB}"/>
              </a:ext>
            </a:extLst>
          </p:cNvPr>
          <p:cNvSpPr txBox="1"/>
          <p:nvPr/>
        </p:nvSpPr>
        <p:spPr>
          <a:xfrm>
            <a:off x="2568568" y="238908"/>
            <a:ext cx="400686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Therapy with psychedelics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0AD83D-F361-F318-3FA0-E594D077091F}"/>
              </a:ext>
            </a:extLst>
          </p:cNvPr>
          <p:cNvGrpSpPr/>
          <p:nvPr/>
        </p:nvGrpSpPr>
        <p:grpSpPr>
          <a:xfrm>
            <a:off x="1578163" y="1739507"/>
            <a:ext cx="1825178" cy="1952329"/>
            <a:chOff x="1853819" y="2230180"/>
            <a:chExt cx="1825178" cy="1952329"/>
          </a:xfrm>
        </p:grpSpPr>
        <p:pic>
          <p:nvPicPr>
            <p:cNvPr id="3" name="Picture 2" descr="A colorful pill with swirls on it&#10;&#10;Description automatically generated">
              <a:extLst>
                <a:ext uri="{FF2B5EF4-FFF2-40B4-BE49-F238E27FC236}">
                  <a16:creationId xmlns:a16="http://schemas.microsoft.com/office/drawing/2014/main" id="{61A24F68-84AB-C45A-DE30-4F3820A88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1343" y="2230180"/>
              <a:ext cx="1530131" cy="1530131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F22D4D-4B02-3E58-9A28-FD59F972089F}"/>
                </a:ext>
              </a:extLst>
            </p:cNvPr>
            <p:cNvSpPr txBox="1"/>
            <p:nvPr/>
          </p:nvSpPr>
          <p:spPr>
            <a:xfrm>
              <a:off x="1853819" y="3843957"/>
              <a:ext cx="182517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Pharmacotherapy?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83298DD-79DC-8C71-C697-D737D409BAD3}"/>
              </a:ext>
            </a:extLst>
          </p:cNvPr>
          <p:cNvGrpSpPr/>
          <p:nvPr/>
        </p:nvGrpSpPr>
        <p:grpSpPr>
          <a:xfrm>
            <a:off x="5858901" y="1708121"/>
            <a:ext cx="1562285" cy="1933530"/>
            <a:chOff x="5612525" y="2230180"/>
            <a:chExt cx="1562285" cy="1933530"/>
          </a:xfrm>
        </p:grpSpPr>
        <p:pic>
          <p:nvPicPr>
            <p:cNvPr id="5" name="Picture 4" descr="A person sitting on a couch and a person sitting on a couch&#10;&#10;Description automatically generated">
              <a:extLst>
                <a:ext uri="{FF2B5EF4-FFF2-40B4-BE49-F238E27FC236}">
                  <a16:creationId xmlns:a16="http://schemas.microsoft.com/office/drawing/2014/main" id="{204FD5D1-1F5A-634A-CE92-52B5F50D1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525" y="2230180"/>
              <a:ext cx="1530132" cy="1530132"/>
            </a:xfrm>
            <a:prstGeom prst="round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D55FE2-0389-E690-3F16-0139A63CF4B6}"/>
                </a:ext>
              </a:extLst>
            </p:cNvPr>
            <p:cNvSpPr txBox="1"/>
            <p:nvPr/>
          </p:nvSpPr>
          <p:spPr>
            <a:xfrm>
              <a:off x="5612525" y="3825158"/>
              <a:ext cx="1562285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Psychotherapy?</a:t>
              </a:r>
            </a:p>
          </p:txBody>
        </p:sp>
      </p:grpSp>
      <p:pic>
        <p:nvPicPr>
          <p:cNvPr id="10" name="Picture 9" descr="A long curved arrow pointing upwards&#10;&#10;Description automatically generated with medium confidence">
            <a:extLst>
              <a:ext uri="{FF2B5EF4-FFF2-40B4-BE49-F238E27FC236}">
                <a16:creationId xmlns:a16="http://schemas.microsoft.com/office/drawing/2014/main" id="{435FEADA-FAD6-5C57-ED4C-D8A6571159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81818">
            <a:off x="3356109" y="929041"/>
            <a:ext cx="1414876" cy="1558161"/>
          </a:xfrm>
          <a:prstGeom prst="rect">
            <a:avLst/>
          </a:prstGeom>
        </p:spPr>
      </p:pic>
      <p:pic>
        <p:nvPicPr>
          <p:cNvPr id="11" name="Picture 10" descr="A long curved arrow pointing upwards&#10;&#10;Description automatically generated with medium confidence">
            <a:extLst>
              <a:ext uri="{FF2B5EF4-FFF2-40B4-BE49-F238E27FC236}">
                <a16:creationId xmlns:a16="http://schemas.microsoft.com/office/drawing/2014/main" id="{1B5FC176-20D1-CDCE-3311-A7849ECE30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18182" flipH="1">
            <a:off x="4373013" y="929041"/>
            <a:ext cx="1414876" cy="1558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1B91FD-25E9-85B8-2B38-03888C2D1656}"/>
              </a:ext>
            </a:extLst>
          </p:cNvPr>
          <p:cNvSpPr txBox="1"/>
          <p:nvPr/>
        </p:nvSpPr>
        <p:spPr>
          <a:xfrm>
            <a:off x="1654225" y="4761494"/>
            <a:ext cx="576696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Epidemiology: no persistant clinical effect of recreational use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Clinical studies: 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Always with at least minimal psychotherapeutic support</a:t>
            </a:r>
            <a:endParaRPr kumimoji="0" lang="en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 descr="A long curved arrow pointing upwards&#10;&#10;Description automatically generated with medium confidence">
            <a:extLst>
              <a:ext uri="{FF2B5EF4-FFF2-40B4-BE49-F238E27FC236}">
                <a16:creationId xmlns:a16="http://schemas.microsoft.com/office/drawing/2014/main" id="{B334C3BD-752B-ABE6-62FA-FB951D654E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6182">
            <a:off x="4305196" y="3220793"/>
            <a:ext cx="1414876" cy="15581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6A8ED1-F961-3A34-E9D1-E6C9883A12ED}"/>
              </a:ext>
            </a:extLst>
          </p:cNvPr>
          <p:cNvSpPr txBox="1"/>
          <p:nvPr/>
        </p:nvSpPr>
        <p:spPr>
          <a:xfrm>
            <a:off x="4458653" y="1534473"/>
            <a:ext cx="26385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82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uild="p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C2C818-9505-A54C-8880-50E2B201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60" y="1237129"/>
            <a:ext cx="7359765" cy="3263021"/>
          </a:xfrm>
          <a:prstGeom prst="rect">
            <a:avLst/>
          </a:prstGeom>
          <a:ln>
            <a:noFill/>
          </a:ln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46D81816-2D13-914A-8DED-596D0F900465}"/>
              </a:ext>
            </a:extLst>
          </p:cNvPr>
          <p:cNvSpPr txBox="1"/>
          <p:nvPr/>
        </p:nvSpPr>
        <p:spPr>
          <a:xfrm>
            <a:off x="480733" y="5569408"/>
            <a:ext cx="80887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000" dirty="0" err="1">
                <a:solidFill>
                  <a:srgbClr val="000000"/>
                </a:solidFill>
              </a:rPr>
              <a:t>Tretter</a:t>
            </a:r>
            <a:r>
              <a:rPr lang="fr-FR" sz="1000" dirty="0">
                <a:solidFill>
                  <a:srgbClr val="000000"/>
                </a:solidFill>
              </a:rPr>
              <a:t>, 2021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C80C42E-0B7C-FF4A-B63B-68E21BA237F5}"/>
              </a:ext>
            </a:extLst>
          </p:cNvPr>
          <p:cNvSpPr/>
          <p:nvPr/>
        </p:nvSpPr>
        <p:spPr>
          <a:xfrm>
            <a:off x="1289607" y="1472750"/>
            <a:ext cx="223604" cy="226577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EEE9EB9-2E32-1F48-A3C5-6EFBE3A9B996}"/>
              </a:ext>
            </a:extLst>
          </p:cNvPr>
          <p:cNvSpPr/>
          <p:nvPr/>
        </p:nvSpPr>
        <p:spPr>
          <a:xfrm>
            <a:off x="4928050" y="1472750"/>
            <a:ext cx="275129" cy="226577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D96FD6-58D5-C04F-B10B-0B00F56F522A}"/>
              </a:ext>
            </a:extLst>
          </p:cNvPr>
          <p:cNvSpPr/>
          <p:nvPr/>
        </p:nvSpPr>
        <p:spPr>
          <a:xfrm>
            <a:off x="1797107" y="2006824"/>
            <a:ext cx="873266" cy="430885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Receptor</a:t>
            </a:r>
            <a:r>
              <a:rPr kumimoji="0" lang="fr-CH" sz="105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occupancy</a:t>
            </a:r>
            <a:endParaRPr kumimoji="0" lang="fr-CH" sz="105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32E44A2-D3B3-E44A-8F07-9F905ACD03F7}"/>
              </a:ext>
            </a:extLst>
          </p:cNvPr>
          <p:cNvSpPr/>
          <p:nvPr/>
        </p:nvSpPr>
        <p:spPr>
          <a:xfrm>
            <a:off x="5420990" y="1916463"/>
            <a:ext cx="873266" cy="430885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Receptor</a:t>
            </a:r>
            <a:r>
              <a:rPr kumimoji="0" lang="fr-CH" sz="105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occupancy</a:t>
            </a:r>
            <a:endParaRPr kumimoji="0" lang="fr-CH" sz="105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02DFFC1-81F5-A64B-9DC6-A43E2FEF065E}"/>
              </a:ext>
            </a:extLst>
          </p:cNvPr>
          <p:cNvSpPr/>
          <p:nvPr/>
        </p:nvSpPr>
        <p:spPr>
          <a:xfrm>
            <a:off x="2779001" y="1716408"/>
            <a:ext cx="1116701" cy="846384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endParaRPr lang="de-DE" sz="1400" b="1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de-DE" sz="1400" b="1" dirty="0">
                <a:solidFill>
                  <a:schemeClr val="tx1"/>
                </a:solidFill>
              </a:rPr>
              <a:t>Persistent </a:t>
            </a:r>
            <a:r>
              <a:rPr lang="de-DE" sz="1050" b="1" dirty="0">
                <a:solidFill>
                  <a:schemeClr val="tx1"/>
                </a:solidFill>
              </a:rPr>
              <a:t>mental </a:t>
            </a:r>
            <a:r>
              <a:rPr lang="de-DE" sz="1050" b="1" dirty="0" err="1">
                <a:solidFill>
                  <a:schemeClr val="tx1"/>
                </a:solidFill>
              </a:rPr>
              <a:t>changes</a:t>
            </a:r>
            <a:endParaRPr lang="de-DE" sz="1050" b="1" dirty="0">
              <a:solidFill>
                <a:schemeClr val="tx1"/>
              </a:solidFill>
            </a:endParaRPr>
          </a:p>
          <a:p>
            <a:pPr algn="l" rtl="0" latinLnBrk="1" hangingPunct="0"/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4D51B13-6DA4-254C-9C82-9B360ED056CC}"/>
              </a:ext>
            </a:extLst>
          </p:cNvPr>
          <p:cNvSpPr/>
          <p:nvPr/>
        </p:nvSpPr>
        <p:spPr>
          <a:xfrm>
            <a:off x="6402884" y="1716408"/>
            <a:ext cx="1116701" cy="561690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400" b="1" dirty="0" err="1">
                <a:solidFill>
                  <a:schemeClr val="tx1"/>
                </a:solidFill>
              </a:rPr>
              <a:t>Latency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</a:p>
          <a:p>
            <a:pPr algn="l" rtl="0" latinLnBrk="1" hangingPunct="0"/>
            <a:r>
              <a:rPr lang="de-DE" sz="1050" b="1" dirty="0">
                <a:solidFill>
                  <a:schemeClr val="tx1"/>
                </a:solidFill>
              </a:rPr>
              <a:t>mental </a:t>
            </a:r>
            <a:r>
              <a:rPr lang="de-DE" sz="1050" b="1" dirty="0" err="1">
                <a:solidFill>
                  <a:schemeClr val="tx1"/>
                </a:solidFill>
              </a:rPr>
              <a:t>changes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4191250-DA00-A54B-B3C4-3F5E0AA03F48}"/>
              </a:ext>
            </a:extLst>
          </p:cNvPr>
          <p:cNvSpPr/>
          <p:nvPr/>
        </p:nvSpPr>
        <p:spPr>
          <a:xfrm>
            <a:off x="1797107" y="4037926"/>
            <a:ext cx="710612" cy="253914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>
                <a:solidFill>
                  <a:schemeClr val="tx1"/>
                </a:solidFill>
              </a:rPr>
              <a:t>Hours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B81A859-306B-C141-AC1E-BAC52DF528E0}"/>
              </a:ext>
            </a:extLst>
          </p:cNvPr>
          <p:cNvSpPr/>
          <p:nvPr/>
        </p:nvSpPr>
        <p:spPr>
          <a:xfrm>
            <a:off x="3369719" y="4003043"/>
            <a:ext cx="710612" cy="253914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>
                <a:solidFill>
                  <a:schemeClr val="tx1"/>
                </a:solidFill>
              </a:rPr>
              <a:t>Days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91BAEF3-1955-604C-8337-27DB1D12CCCF}"/>
              </a:ext>
            </a:extLst>
          </p:cNvPr>
          <p:cNvSpPr/>
          <p:nvPr/>
        </p:nvSpPr>
        <p:spPr>
          <a:xfrm>
            <a:off x="5299609" y="4029772"/>
            <a:ext cx="710612" cy="253914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>
                <a:solidFill>
                  <a:schemeClr val="tx1"/>
                </a:solidFill>
              </a:rPr>
              <a:t>Hours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F70B705-32DF-C547-BF2A-15A74D1BC6F8}"/>
              </a:ext>
            </a:extLst>
          </p:cNvPr>
          <p:cNvSpPr/>
          <p:nvPr/>
        </p:nvSpPr>
        <p:spPr>
          <a:xfrm>
            <a:off x="6085915" y="4000528"/>
            <a:ext cx="710612" cy="253914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>
                <a:solidFill>
                  <a:schemeClr val="tx1"/>
                </a:solidFill>
              </a:rPr>
              <a:t>Days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47A43B5-A216-1741-9EEC-C3C5D6C40DE3}"/>
              </a:ext>
            </a:extLst>
          </p:cNvPr>
          <p:cNvSpPr/>
          <p:nvPr/>
        </p:nvSpPr>
        <p:spPr>
          <a:xfrm>
            <a:off x="6872221" y="4000528"/>
            <a:ext cx="710612" cy="253914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Weeks</a:t>
            </a:r>
            <a:endParaRPr lang="de-DE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1123">
        <p15:prstTrans prst="peelOff"/>
      </p:transition>
    </mc:Choice>
    <mc:Fallback xmlns="">
      <p:transition spd="med" advTm="18112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A79AE85-200B-384C-9E55-FC5BECB97C48}"/>
              </a:ext>
            </a:extLst>
          </p:cNvPr>
          <p:cNvSpPr/>
          <p:nvPr/>
        </p:nvSpPr>
        <p:spPr>
          <a:xfrm>
            <a:off x="1220983" y="1107106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800" b="1" dirty="0" err="1"/>
              <a:t>Psycholytic</a:t>
            </a:r>
            <a:r>
              <a:rPr lang="de-DE" sz="1800" b="1" dirty="0"/>
              <a:t> </a:t>
            </a:r>
            <a:r>
              <a:rPr lang="de-DE" sz="1800" b="1" dirty="0" err="1"/>
              <a:t>therapy</a:t>
            </a:r>
            <a:endParaRPr lang="de-DE" sz="1800" b="1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98696D5-795B-DA45-8912-891388361345}"/>
              </a:ext>
            </a:extLst>
          </p:cNvPr>
          <p:cNvSpPr/>
          <p:nvPr/>
        </p:nvSpPr>
        <p:spPr>
          <a:xfrm>
            <a:off x="5545046" y="1107105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800" b="1" dirty="0" err="1"/>
              <a:t>Psychedelic</a:t>
            </a:r>
            <a:r>
              <a:rPr lang="de-DE" sz="1800" b="1" dirty="0"/>
              <a:t> </a:t>
            </a:r>
            <a:r>
              <a:rPr lang="de-DE" sz="1800" b="1" dirty="0" err="1"/>
              <a:t>therapy</a:t>
            </a:r>
            <a:endParaRPr lang="de-DE" sz="1800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6D1D842-8701-9F49-8C7B-229384D71D38}"/>
              </a:ext>
            </a:extLst>
          </p:cNvPr>
          <p:cNvSpPr/>
          <p:nvPr/>
        </p:nvSpPr>
        <p:spPr>
          <a:xfrm>
            <a:off x="609505" y="3689707"/>
            <a:ext cx="3587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Developed</a:t>
            </a:r>
            <a:r>
              <a:rPr lang="de-DE" sz="1400" dirty="0"/>
              <a:t> in Europe </a:t>
            </a:r>
          </a:p>
          <a:p>
            <a:pPr algn="ctr"/>
            <a:r>
              <a:rPr lang="de-DE" sz="1400" dirty="0" err="1"/>
              <a:t>Psychoanalytically</a:t>
            </a:r>
            <a:r>
              <a:rPr lang="de-DE" sz="1400" dirty="0"/>
              <a:t> </a:t>
            </a:r>
            <a:r>
              <a:rPr lang="de-DE" sz="1400" dirty="0" err="1"/>
              <a:t>inspired</a:t>
            </a:r>
            <a:endParaRPr lang="de-DE" sz="1400" dirty="0"/>
          </a:p>
          <a:p>
            <a:pPr algn="ctr"/>
            <a:r>
              <a:rPr lang="de-DE" sz="1400" dirty="0" err="1"/>
              <a:t>Repeated</a:t>
            </a:r>
            <a:r>
              <a:rPr lang="de-DE" sz="1400" dirty="0"/>
              <a:t> </a:t>
            </a:r>
            <a:r>
              <a:rPr lang="de-DE" sz="1400" dirty="0" err="1"/>
              <a:t>low</a:t>
            </a:r>
            <a:r>
              <a:rPr lang="de-DE" sz="1400" dirty="0"/>
              <a:t>-</a:t>
            </a:r>
            <a:r>
              <a:rPr lang="de-DE" sz="1400" dirty="0" err="1"/>
              <a:t>to</a:t>
            </a:r>
            <a:r>
              <a:rPr lang="de-DE" sz="1400" dirty="0"/>
              <a:t>-medium </a:t>
            </a:r>
            <a:r>
              <a:rPr lang="de-DE" sz="1400" dirty="0" err="1"/>
              <a:t>doses</a:t>
            </a:r>
            <a:endParaRPr lang="de-DE" sz="1400" dirty="0"/>
          </a:p>
          <a:p>
            <a:pPr algn="ctr"/>
            <a:r>
              <a:rPr lang="de-DE" sz="1400" dirty="0" err="1"/>
              <a:t>Therapist</a:t>
            </a:r>
            <a:r>
              <a:rPr lang="de-DE" sz="1400" dirty="0"/>
              <a:t> </a:t>
            </a:r>
            <a:r>
              <a:rPr lang="de-DE" sz="1400" dirty="0" err="1"/>
              <a:t>intervenes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session</a:t>
            </a:r>
            <a:endParaRPr lang="de-DE" sz="1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51DED34-4C82-4F41-8713-B2BCBB1E9057}"/>
              </a:ext>
            </a:extLst>
          </p:cNvPr>
          <p:cNvSpPr/>
          <p:nvPr/>
        </p:nvSpPr>
        <p:spPr>
          <a:xfrm>
            <a:off x="4467068" y="3689707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Mainly</a:t>
            </a:r>
            <a:r>
              <a:rPr lang="de-DE" sz="1400" dirty="0"/>
              <a:t> </a:t>
            </a:r>
            <a:r>
              <a:rPr lang="de-DE" sz="1400" dirty="0" err="1"/>
              <a:t>studied</a:t>
            </a:r>
            <a:r>
              <a:rPr lang="de-DE" sz="1400" dirty="0"/>
              <a:t> in North </a:t>
            </a:r>
            <a:r>
              <a:rPr lang="de-DE" sz="1400" dirty="0" err="1"/>
              <a:t>America</a:t>
            </a:r>
            <a:endParaRPr lang="de-DE" sz="1400" dirty="0"/>
          </a:p>
          <a:p>
            <a:pPr algn="ctr"/>
            <a:r>
              <a:rPr lang="de-DE" sz="1400" dirty="0"/>
              <a:t>1-3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doses</a:t>
            </a:r>
            <a:endParaRPr lang="de-DE" sz="1400" dirty="0"/>
          </a:p>
          <a:p>
            <a:pPr algn="ctr"/>
            <a:r>
              <a:rPr lang="de-DE" sz="1400" dirty="0"/>
              <a:t>Peak </a:t>
            </a:r>
            <a:r>
              <a:rPr lang="de-DE" sz="1400" dirty="0" err="1"/>
              <a:t>experience</a:t>
            </a:r>
            <a:endParaRPr lang="de-DE" sz="1400" dirty="0"/>
          </a:p>
          <a:p>
            <a:pPr algn="ctr"/>
            <a:r>
              <a:rPr lang="de-DE" sz="1400" dirty="0" err="1"/>
              <a:t>Therapist</a:t>
            </a:r>
            <a:r>
              <a:rPr lang="de-DE" sz="1400" dirty="0"/>
              <a:t> </a:t>
            </a:r>
            <a:r>
              <a:rPr lang="de-DE" sz="1400" dirty="0" err="1"/>
              <a:t>does</a:t>
            </a:r>
            <a:r>
              <a:rPr lang="de-DE" sz="1400" dirty="0"/>
              <a:t> not </a:t>
            </a:r>
            <a:r>
              <a:rPr lang="de-DE" sz="1400" dirty="0" err="1"/>
              <a:t>intervene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session</a:t>
            </a:r>
            <a:endParaRPr lang="de-DE" sz="1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64D454B-323A-CD4D-B77E-A1622E22DE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615" y="1861253"/>
            <a:ext cx="1552661" cy="1554464"/>
          </a:xfrm>
          <a:prstGeom prst="round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5FB4822-B898-504D-B3F4-931ED116B2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836" y="1861253"/>
            <a:ext cx="1554464" cy="1554464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563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42194">
        <p15:prstTrans prst="peelOff"/>
      </p:transition>
    </mc:Choice>
    <mc:Fallback xmlns="">
      <p:transition spd="med" advTm="142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8">
            <a:extLst>
              <a:ext uri="{FF2B5EF4-FFF2-40B4-BE49-F238E27FC236}">
                <a16:creationId xmlns:a16="http://schemas.microsoft.com/office/drawing/2014/main" id="{59E1E872-0825-AA40-8047-E53C2992172F}"/>
              </a:ext>
            </a:extLst>
          </p:cNvPr>
          <p:cNvSpPr txBox="1"/>
          <p:nvPr/>
        </p:nvSpPr>
        <p:spPr>
          <a:xfrm>
            <a:off x="1331996" y="462455"/>
            <a:ext cx="656771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psychotherapy?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672957-964A-B74C-879E-0585F064BE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6978"/>
            <a:ext cx="3897152" cy="38971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F89D480-059A-084C-9F9F-79DDD11AF712}"/>
              </a:ext>
            </a:extLst>
          </p:cNvPr>
          <p:cNvSpPr txBox="1"/>
          <p:nvPr/>
        </p:nvSpPr>
        <p:spPr>
          <a:xfrm>
            <a:off x="3510845" y="2221794"/>
            <a:ext cx="5398263" cy="2460979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/>
          <a:lstStyle>
            <a:lvl1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  <a:defRPr sz="1400"/>
            </a:lvl1pPr>
          </a:lstStyle>
          <a:p>
            <a:r>
              <a:rPr lang="de-DE" sz="2000" dirty="0"/>
              <a:t>Generation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choices</a:t>
            </a:r>
            <a:endParaRPr lang="de-DE" sz="2000" dirty="0"/>
          </a:p>
          <a:p>
            <a:r>
              <a:rPr lang="de-DE" sz="2000" dirty="0" err="1"/>
              <a:t>Sharpening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perception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possibilities</a:t>
            </a:r>
            <a:endParaRPr lang="de-DE" sz="2000" dirty="0"/>
          </a:p>
          <a:p>
            <a:r>
              <a:rPr lang="de-DE" sz="2000" dirty="0"/>
              <a:t>"</a:t>
            </a:r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" → "</a:t>
            </a:r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could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“</a:t>
            </a:r>
          </a:p>
          <a:p>
            <a:r>
              <a:rPr lang="de-DE" sz="2000" dirty="0" err="1"/>
              <a:t>Catalysis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self-organization</a:t>
            </a:r>
            <a:r>
              <a:rPr lang="de-DE" sz="2000" dirty="0"/>
              <a:t> </a:t>
            </a:r>
            <a:r>
              <a:rPr lang="de-DE" sz="2000" dirty="0" err="1"/>
              <a:t>processes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82918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44AC484-D18D-B54D-BDC3-3FAD9AF02A7C}"/>
              </a:ext>
            </a:extLst>
          </p:cNvPr>
          <p:cNvGrpSpPr/>
          <p:nvPr/>
        </p:nvGrpSpPr>
        <p:grpSpPr>
          <a:xfrm>
            <a:off x="1079266" y="1168555"/>
            <a:ext cx="2696400" cy="3131424"/>
            <a:chOff x="1079266" y="1168555"/>
            <a:chExt cx="2696400" cy="313142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AD76EDD-0856-1E44-88AA-546971FC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266" y="1603579"/>
              <a:ext cx="2696400" cy="2696400"/>
            </a:xfrm>
            <a:prstGeom prst="round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712CC64-90E3-044B-8C1B-333058A036BA}"/>
                </a:ext>
              </a:extLst>
            </p:cNvPr>
            <p:cNvSpPr txBox="1"/>
            <p:nvPr/>
          </p:nvSpPr>
          <p:spPr>
            <a:xfrm>
              <a:off x="1394346" y="1168555"/>
              <a:ext cx="206562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Psychiatric disorder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5447DE2F-A5A9-C74B-BC28-B04C7B19A469}"/>
              </a:ext>
            </a:extLst>
          </p:cNvPr>
          <p:cNvSpPr txBox="1"/>
          <p:nvPr/>
        </p:nvSpPr>
        <p:spPr>
          <a:xfrm>
            <a:off x="1470486" y="4395831"/>
            <a:ext cx="19133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Monopolizing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00000"/>
                </a:solidFill>
              </a:rPr>
              <a:t>cognitivo-behavioral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attractors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E9881C2-7C95-A745-BCEE-858CC7751752}"/>
              </a:ext>
            </a:extLst>
          </p:cNvPr>
          <p:cNvGrpSpPr/>
          <p:nvPr/>
        </p:nvGrpSpPr>
        <p:grpSpPr>
          <a:xfrm>
            <a:off x="5693213" y="1168555"/>
            <a:ext cx="2696400" cy="3131424"/>
            <a:chOff x="5693213" y="1168555"/>
            <a:chExt cx="2696400" cy="313142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C5CD478-5229-8549-A884-3E10F6D6A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3213" y="1603579"/>
              <a:ext cx="2696400" cy="2696400"/>
            </a:xfrm>
            <a:prstGeom prst="round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A8D551E-FDE6-244F-8945-F1C938588D23}"/>
                </a:ext>
              </a:extLst>
            </p:cNvPr>
            <p:cNvSpPr txBox="1"/>
            <p:nvPr/>
          </p:nvSpPr>
          <p:spPr>
            <a:xfrm>
              <a:off x="6534385" y="1168555"/>
              <a:ext cx="101405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Recovery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4FC0819-398D-784C-9C8E-3149BECE0BC0}"/>
              </a:ext>
            </a:extLst>
          </p:cNvPr>
          <p:cNvSpPr txBox="1"/>
          <p:nvPr/>
        </p:nvSpPr>
        <p:spPr>
          <a:xfrm>
            <a:off x="6301149" y="4395831"/>
            <a:ext cx="148053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Re-developing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00000"/>
                </a:solidFill>
              </a:rPr>
              <a:t>possible selves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FF209C1-8535-E44E-A6D4-DFAE6F0CEA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690">
            <a:off x="3866193" y="2039144"/>
            <a:ext cx="1893854" cy="147793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7AAA7F5-F576-A044-B114-43B8D587D9F0}"/>
              </a:ext>
            </a:extLst>
          </p:cNvPr>
          <p:cNvSpPr txBox="1"/>
          <p:nvPr/>
        </p:nvSpPr>
        <p:spPr>
          <a:xfrm>
            <a:off x="4013410" y="2164360"/>
            <a:ext cx="1442059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Neural</a:t>
            </a:r>
            <a:r>
              <a:rPr kumimoji="0" lang="de-DE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reorganization</a:t>
            </a:r>
            <a:endParaRPr kumimoji="0" lang="de-DE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Neuroplasticity</a:t>
            </a:r>
            <a:endParaRPr kumimoji="0" lang="de-DE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5890452-DC46-724B-9ED0-BFEA0FD008C5}"/>
              </a:ext>
            </a:extLst>
          </p:cNvPr>
          <p:cNvSpPr txBox="1"/>
          <p:nvPr/>
        </p:nvSpPr>
        <p:spPr>
          <a:xfrm>
            <a:off x="4221799" y="3540970"/>
            <a:ext cx="102528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Psychotherapy</a:t>
            </a:r>
            <a:endParaRPr kumimoji="0" lang="de-DE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BBE60FE-14FB-C04A-8D7D-A6F0EFAA33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25136" y="3152987"/>
            <a:ext cx="648228" cy="1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2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build="p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BB0CA99-08A8-194D-9956-9B2BED290DC5}"/>
              </a:ext>
            </a:extLst>
          </p:cNvPr>
          <p:cNvSpPr txBox="1"/>
          <p:nvPr/>
        </p:nvSpPr>
        <p:spPr>
          <a:xfrm>
            <a:off x="2959609" y="292143"/>
            <a:ext cx="400835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spcBef>
                <a:spcPts val="200"/>
              </a:spcBef>
              <a:defRPr sz="3600" b="1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de-DE" dirty="0" err="1"/>
              <a:t>Psychotherapy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9A8F80-3049-864E-898C-E5B9B5ADE9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9432"/>
            <a:ext cx="3643373" cy="364337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9F3D177-960B-E644-A7EA-484F495F04F2}"/>
              </a:ext>
            </a:extLst>
          </p:cNvPr>
          <p:cNvSpPr txBox="1"/>
          <p:nvPr/>
        </p:nvSpPr>
        <p:spPr>
          <a:xfrm>
            <a:off x="3343077" y="2226544"/>
            <a:ext cx="5480058" cy="2075825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/>
          <a:lstStyle>
            <a:lvl1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  <a:defRPr sz="2000"/>
            </a:lvl1pPr>
          </a:lstStyle>
          <a:p>
            <a:r>
              <a:rPr lang="de-DE" sz="2400" dirty="0"/>
              <a:t>A </a:t>
            </a:r>
            <a:r>
              <a:rPr lang="de-DE" sz="2400" dirty="0" err="1"/>
              <a:t>clearer</a:t>
            </a:r>
            <a:r>
              <a:rPr lang="de-DE" sz="2400" dirty="0"/>
              <a:t> </a:t>
            </a:r>
            <a:r>
              <a:rPr lang="de-DE" sz="2400" dirty="0" err="1"/>
              <a:t>view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certain</a:t>
            </a:r>
            <a:r>
              <a:rPr lang="de-DE" sz="2400" dirty="0"/>
              <a:t> </a:t>
            </a:r>
            <a:r>
              <a:rPr lang="de-DE" sz="2400" dirty="0" err="1"/>
              <a:t>aspects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world</a:t>
            </a:r>
            <a:endParaRPr lang="de-DE" sz="2400" dirty="0"/>
          </a:p>
          <a:p>
            <a:r>
              <a:rPr lang="de-DE" sz="2400" dirty="0"/>
              <a:t>Drawing </a:t>
            </a:r>
            <a:r>
              <a:rPr lang="de-DE" sz="2400" dirty="0" err="1"/>
              <a:t>attention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what's</a:t>
            </a:r>
            <a:r>
              <a:rPr lang="de-DE" sz="2400" dirty="0"/>
              <a:t> essential</a:t>
            </a: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9946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6.5|17.5|13.3|17.4|12.9|1.9|11|25.2|1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2.1|24.9|16.1|25.4|22.7|7.3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ln>
          <a:solidFill>
            <a:schemeClr val="tx1">
              <a:lumMod val="95000"/>
              <a:lumOff val="5000"/>
            </a:schemeClr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590</Words>
  <Application>Microsoft Macintosh PowerPoint</Application>
  <PresentationFormat>On-screen Show (4:3)</PresentationFormat>
  <Paragraphs>183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AdvOT4b47d116</vt:lpstr>
      <vt:lpstr>AdvOTb63a3543.I</vt:lpstr>
      <vt:lpstr>Arial</vt:lpstr>
      <vt:lpstr>Helvetica Neue</vt:lpstr>
      <vt:lpstr>Univers Medium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1479</cp:revision>
  <dcterms:modified xsi:type="dcterms:W3CDTF">2025-07-01T19:53:02Z</dcterms:modified>
  <cp:category/>
</cp:coreProperties>
</file>