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15" r:id="rId2"/>
    <p:sldId id="730" r:id="rId3"/>
    <p:sldId id="688" r:id="rId4"/>
    <p:sldId id="703" r:id="rId5"/>
    <p:sldId id="705" r:id="rId6"/>
    <p:sldId id="690" r:id="rId7"/>
    <p:sldId id="715" r:id="rId8"/>
    <p:sldId id="716" r:id="rId9"/>
    <p:sldId id="691" r:id="rId10"/>
    <p:sldId id="694" r:id="rId11"/>
    <p:sldId id="728" r:id="rId12"/>
    <p:sldId id="722" r:id="rId13"/>
    <p:sldId id="738" r:id="rId14"/>
    <p:sldId id="729" r:id="rId15"/>
    <p:sldId id="739" r:id="rId16"/>
    <p:sldId id="726" r:id="rId17"/>
    <p:sldId id="697" r:id="rId18"/>
    <p:sldId id="734" r:id="rId1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730"/>
            <p14:sldId id="688"/>
            <p14:sldId id="703"/>
            <p14:sldId id="705"/>
            <p14:sldId id="690"/>
            <p14:sldId id="715"/>
            <p14:sldId id="716"/>
            <p14:sldId id="691"/>
            <p14:sldId id="694"/>
            <p14:sldId id="728"/>
            <p14:sldId id="722"/>
            <p14:sldId id="738"/>
            <p14:sldId id="729"/>
            <p14:sldId id="739"/>
            <p14:sldId id="726"/>
            <p14:sldId id="697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1E9"/>
    <a:srgbClr val="EDFDB2"/>
    <a:srgbClr val="FF6FCF"/>
    <a:srgbClr val="469347"/>
    <a:srgbClr val="B9AA2D"/>
    <a:srgbClr val="4EA955"/>
    <a:srgbClr val="71B876"/>
    <a:srgbClr val="80FF58"/>
    <a:srgbClr val="8BE48F"/>
    <a:srgbClr val="54F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 autoAdjust="0"/>
    <p:restoredTop sz="94620" autoAdjust="0"/>
  </p:normalViewPr>
  <p:slideViewPr>
    <p:cSldViewPr snapToGrid="0" snapToObjects="1">
      <p:cViewPr varScale="1">
        <p:scale>
          <a:sx n="98" d="100"/>
          <a:sy n="98" d="100"/>
        </p:scale>
        <p:origin x="1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ECF1F-1A55-2640-B42B-F2FC85CCE4C1}" type="datetimeFigureOut">
              <a:rPr lang="de-DE" smtClean="0"/>
              <a:t>08.07.25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4397-0A46-884D-881A-D6952181EA4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66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384694"/>
            <a:ext cx="849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600" b="1" dirty="0">
                <a:solidFill>
                  <a:schemeClr val="bg1"/>
                </a:solidFill>
              </a:rPr>
              <a:t>Le futur est dans le cannibalisme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91716" y="2167026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26" y="2789056"/>
            <a:ext cx="4091716" cy="24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>
                <a:solidFill>
                  <a:srgbClr val="7F7F7F"/>
                </a:solidFill>
              </a:rPr>
              <a:t>Qu’est un déviant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6526" y="1605679"/>
            <a:ext cx="6370273" cy="3598721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</a:pPr>
            <a:r>
              <a:rPr lang="fr-FR" sz="2400" noProof="0" dirty="0"/>
              <a:t>Michel Foucault: 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l’homme économiquement improductif 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ennemi de la société (capitaliste) disciplinaire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➛ institutions disciplinaires (école, fabriques, hôpital ...) machines à discipliner l’homme improductif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403"/>
            <a:ext cx="1902102" cy="19276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7456408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>
                <a:solidFill>
                  <a:srgbClr val="7F7F7F"/>
                </a:solidFill>
              </a:rPr>
              <a:t>Comment traiter les déviants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67780" y="1305521"/>
            <a:ext cx="5519019" cy="3919905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La machine pour traiter ces personnages déviants devrait donc corriger cet écart et (de nouveau) les rendre économiquement productifs</a:t>
            </a:r>
          </a:p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Si reprise productivité économique non possible : les empêcher d'interférer avec la productivité économique</a:t>
            </a:r>
          </a:p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727"/>
            <a:ext cx="2901455" cy="281304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3426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000" b="1" noProof="0">
                <a:solidFill>
                  <a:srgbClr val="7F7F7F"/>
                </a:solidFill>
              </a:rPr>
              <a:t>Le déviant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7223"/>
            <a:ext cx="8229600" cy="4109696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Pas de comportement déviant sans coutumes existantes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Mais aussi: pas de développement, pas de progrès, pas d’évolution!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Font typeface="Arial"/>
              <a:buChar char="•"/>
            </a:pPr>
            <a:r>
              <a:rPr lang="fr-FR" sz="1800" noProof="0"/>
              <a:t>Un déviant est toujours aussi quelqu’un qui émane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Le déviant est à l’origine de tout développement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La capacité de profiter des déviances est probablement la seule façon pour évoluer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Déviance ➛ opportunité de développement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endParaRPr lang="fr-FR" sz="1800" noProof="0"/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MAIS: déviance dévient disruptive quand elle dépasse l’adaptabilité du système</a:t>
            </a:r>
          </a:p>
          <a:p>
            <a:pPr marL="715963" indent="-350838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Danger d'épuisement, de désintégration entre autres</a:t>
            </a:r>
          </a:p>
        </p:txBody>
      </p:sp>
    </p:spTree>
    <p:extLst>
      <p:ext uri="{BB962C8B-B14F-4D97-AF65-F5344CB8AC3E}">
        <p14:creationId xmlns:p14="http://schemas.microsoft.com/office/powerpoint/2010/main" val="835351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>
                <a:solidFill>
                  <a:srgbClr val="7F7F7F"/>
                </a:solidFill>
              </a:rPr>
              <a:t>Définition alternative du déviant</a:t>
            </a:r>
          </a:p>
        </p:txBody>
      </p:sp>
      <p:sp>
        <p:nvSpPr>
          <p:cNvPr id="5" name="Rechteck 4"/>
          <p:cNvSpPr/>
          <p:nvPr/>
        </p:nvSpPr>
        <p:spPr>
          <a:xfrm>
            <a:off x="457994" y="1123442"/>
            <a:ext cx="790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FF6FCF"/>
              </a:buClr>
              <a:buFont typeface="Arial"/>
              <a:buChar char="•"/>
            </a:pPr>
            <a:r>
              <a:rPr lang="en-US" dirty="0" err="1"/>
              <a:t>Personne</a:t>
            </a:r>
            <a:r>
              <a:rPr lang="en-US" dirty="0"/>
              <a:t> qui ne </a:t>
            </a:r>
            <a:r>
              <a:rPr lang="en-US" dirty="0" err="1"/>
              <a:t>participe</a:t>
            </a:r>
            <a:r>
              <a:rPr lang="en-US" dirty="0"/>
              <a:t> pas </a:t>
            </a:r>
            <a:r>
              <a:rPr lang="en-US" dirty="0" err="1"/>
              <a:t>à</a:t>
            </a:r>
            <a:r>
              <a:rPr lang="en-US" dirty="0"/>
              <a:t> la vie </a:t>
            </a:r>
            <a:r>
              <a:rPr lang="en-US" dirty="0" err="1"/>
              <a:t>citoyenne</a:t>
            </a:r>
            <a:endParaRPr lang="en-US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457201" y="1780597"/>
            <a:ext cx="7315722" cy="1077848"/>
            <a:chOff x="457201" y="1780597"/>
            <a:chExt cx="7315722" cy="107784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1780597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Rechteck 5"/>
            <p:cNvSpPr/>
            <p:nvPr/>
          </p:nvSpPr>
          <p:spPr>
            <a:xfrm>
              <a:off x="1765477" y="1996356"/>
              <a:ext cx="6007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en-US" sz="1800" dirty="0"/>
                <a:t>Participation </a:t>
              </a:r>
              <a:r>
                <a:rPr lang="en-US" sz="1800" dirty="0" err="1"/>
                <a:t>politique</a:t>
              </a:r>
              <a:r>
                <a:rPr lang="en-US" sz="1800" dirty="0"/>
                <a:t> (voter, </a:t>
              </a:r>
              <a:r>
                <a:rPr lang="en-US" sz="1800" dirty="0" err="1"/>
                <a:t>élire</a:t>
              </a:r>
              <a:r>
                <a:rPr lang="en-US" sz="1800" dirty="0"/>
                <a:t>, </a:t>
              </a:r>
              <a:r>
                <a:rPr lang="en-US" sz="1800" dirty="0" err="1"/>
                <a:t>être</a:t>
              </a:r>
              <a:r>
                <a:rPr lang="en-US" sz="1800" dirty="0"/>
                <a:t> </a:t>
              </a:r>
              <a:r>
                <a:rPr lang="en-US" sz="1800" dirty="0" err="1"/>
                <a:t>élu</a:t>
              </a:r>
              <a:r>
                <a:rPr lang="en-US" sz="1800" dirty="0"/>
                <a:t>, </a:t>
              </a:r>
              <a:r>
                <a:rPr lang="en-US" sz="1800" dirty="0" err="1"/>
                <a:t>prendre</a:t>
              </a:r>
              <a:r>
                <a:rPr lang="en-US" sz="1800" dirty="0"/>
                <a:t> </a:t>
              </a:r>
              <a:r>
                <a:rPr lang="en-US" sz="1800" dirty="0" err="1"/>
                <a:t>partie</a:t>
              </a:r>
              <a:r>
                <a:rPr lang="en-US" sz="1800" dirty="0"/>
                <a:t>, se former </a:t>
              </a:r>
              <a:r>
                <a:rPr lang="en-US" sz="1800" dirty="0" err="1"/>
                <a:t>une</a:t>
              </a:r>
              <a:r>
                <a:rPr lang="en-US" sz="1800" dirty="0"/>
                <a:t> opinion etc.)</a:t>
              </a:r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57201" y="2970273"/>
            <a:ext cx="7534813" cy="1077848"/>
            <a:chOff x="457201" y="2970273"/>
            <a:chExt cx="7534813" cy="107784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2970273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Rechteck 7"/>
            <p:cNvSpPr/>
            <p:nvPr/>
          </p:nvSpPr>
          <p:spPr>
            <a:xfrm>
              <a:off x="1765477" y="3186032"/>
              <a:ext cx="6226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fr-FR" sz="1800" dirty="0"/>
                <a:t>Participation culturelle (s'inspirer, inspirer les autres, chercher du sens, transmettre du sens)</a:t>
              </a:r>
              <a:endParaRPr lang="en-US" sz="1800" dirty="0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457201" y="4159949"/>
            <a:ext cx="7413407" cy="1077848"/>
            <a:chOff x="457201" y="4159949"/>
            <a:chExt cx="7413407" cy="1077848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4159949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echteck 12"/>
            <p:cNvSpPr/>
            <p:nvPr/>
          </p:nvSpPr>
          <p:spPr>
            <a:xfrm>
              <a:off x="1765476" y="4375708"/>
              <a:ext cx="61051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fr-FR" sz="1800" dirty="0"/>
                <a:t>Participation civile (aide, entraide, convivialité, accueillir etc.)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179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>
                <a:solidFill>
                  <a:srgbClr val="7F7F7F"/>
                </a:solidFill>
              </a:rPr>
              <a:t>Définition alternative du déviant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2316"/>
            <a:ext cx="8229600" cy="4197291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Société </a:t>
            </a:r>
            <a:r>
              <a:rPr lang="fr-FR" sz="2000" i="1" noProof="0" dirty="0"/>
              <a:t>encapsulante</a:t>
            </a:r>
            <a:r>
              <a:rPr lang="fr-FR" sz="2000" noProof="0" dirty="0"/>
              <a:t> : ne permet pas la participation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Société </a:t>
            </a:r>
            <a:r>
              <a:rPr lang="fr-FR" sz="2000" i="1" noProof="0" dirty="0"/>
              <a:t>assimilante</a:t>
            </a:r>
            <a:r>
              <a:rPr lang="fr-FR" sz="2000" noProof="0" dirty="0"/>
              <a:t> : permet (ou même exige) une participation dans la vie sociale, politique, civile</a:t>
            </a:r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➛ pour tirer parti de la tension produite par le déviant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endParaRPr lang="fr-FR" sz="2000" noProof="0" dirty="0"/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Que faire avec ces forces? Comment les utiliser?</a:t>
            </a:r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Comment peut, ce qui a motivé d’abord l’exclusion, désormais être (au moins en partie) un atout?</a:t>
            </a:r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Qu'est-ce que la folie a à offrir?</a:t>
            </a:r>
          </a:p>
        </p:txBody>
      </p:sp>
    </p:spTree>
    <p:extLst>
      <p:ext uri="{BB962C8B-B14F-4D97-AF65-F5344CB8AC3E}">
        <p14:creationId xmlns:p14="http://schemas.microsoft.com/office/powerpoint/2010/main" val="554386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461209" y="1851598"/>
            <a:ext cx="2869562" cy="2996045"/>
            <a:chOff x="461209" y="1851598"/>
            <a:chExt cx="2869562" cy="2996045"/>
          </a:xfrm>
        </p:grpSpPr>
        <p:sp>
          <p:nvSpPr>
            <p:cNvPr id="2" name="Rechtwinkliges Dreieck 1"/>
            <p:cNvSpPr/>
            <p:nvPr/>
          </p:nvSpPr>
          <p:spPr>
            <a:xfrm>
              <a:off x="2418680" y="1851598"/>
              <a:ext cx="912091" cy="2996045"/>
            </a:xfrm>
            <a:prstGeom prst="rtTriangle">
              <a:avLst/>
            </a:prstGeom>
            <a:gradFill flip="none" rotWithShape="1">
              <a:gsLst>
                <a:gs pos="0">
                  <a:srgbClr val="7B8AC0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61209" y="2782609"/>
              <a:ext cx="130913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/>
                <a:t>stupide, sot, </a:t>
              </a:r>
            </a:p>
            <a:p>
              <a:r>
                <a:rPr lang="fr-FR" sz="1200" i="1" dirty="0"/>
                <a:t>vide de sens, </a:t>
              </a:r>
            </a:p>
            <a:p>
              <a:r>
                <a:rPr lang="fr-FR" sz="1200" i="1" dirty="0"/>
                <a:t>inepte, abruti….</a:t>
              </a:r>
            </a:p>
            <a:p>
              <a:endParaRPr lang="fr-FR" sz="1200" i="1" dirty="0"/>
            </a:p>
            <a:p>
              <a:r>
                <a:rPr lang="fr-FR" sz="1200" i="1" dirty="0"/>
                <a:t>négligeable</a:t>
              </a:r>
            </a:p>
            <a:p>
              <a:r>
                <a:rPr lang="fr-FR" sz="1200" i="1" dirty="0"/>
                <a:t>sans valeur</a:t>
              </a:r>
              <a:endParaRPr lang="fr-FR" sz="1600" dirty="0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054241" y="346758"/>
            <a:ext cx="922261" cy="4412495"/>
            <a:chOff x="4110870" y="346758"/>
            <a:chExt cx="922261" cy="4900982"/>
          </a:xfrm>
        </p:grpSpPr>
        <p:cxnSp>
          <p:nvCxnSpPr>
            <p:cNvPr id="6" name="Gerade Verbindung 5"/>
            <p:cNvCxnSpPr/>
            <p:nvPr/>
          </p:nvCxnSpPr>
          <p:spPr>
            <a:xfrm flipV="1">
              <a:off x="4572000" y="1521287"/>
              <a:ext cx="0" cy="3726453"/>
            </a:xfrm>
            <a:prstGeom prst="line">
              <a:avLst/>
            </a:prstGeom>
            <a:noFill/>
            <a:ln w="76200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Textfeld 6"/>
            <p:cNvSpPr txBox="1"/>
            <p:nvPr/>
          </p:nvSpPr>
          <p:spPr>
            <a:xfrm>
              <a:off x="4110870" y="346758"/>
              <a:ext cx="922261" cy="922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convention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</a:rPr>
                <a:t>standard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coutume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</a:rPr>
                <a:t>convenance</a:t>
              </a:r>
              <a:endPara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cxnSp>
        <p:nvCxnSpPr>
          <p:cNvPr id="9" name="Gerade Verbindung 8"/>
          <p:cNvCxnSpPr/>
          <p:nvPr/>
        </p:nvCxnSpPr>
        <p:spPr>
          <a:xfrm flipV="1">
            <a:off x="5231349" y="1403206"/>
            <a:ext cx="0" cy="3355033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Gerade Verbindung 9"/>
          <p:cNvCxnSpPr/>
          <p:nvPr/>
        </p:nvCxnSpPr>
        <p:spPr>
          <a:xfrm flipV="1">
            <a:off x="3799395" y="1404220"/>
            <a:ext cx="0" cy="3355033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Gruppierung 15"/>
          <p:cNvGrpSpPr/>
          <p:nvPr/>
        </p:nvGrpSpPr>
        <p:grpSpPr>
          <a:xfrm>
            <a:off x="3689197" y="5024426"/>
            <a:ext cx="1652358" cy="461305"/>
            <a:chOff x="3689197" y="5024426"/>
            <a:chExt cx="1652358" cy="461305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3799395" y="5024426"/>
              <a:ext cx="1431954" cy="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arrow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feld 13"/>
            <p:cNvSpPr txBox="1"/>
            <p:nvPr/>
          </p:nvSpPr>
          <p:spPr>
            <a:xfrm>
              <a:off x="3689197" y="5177956"/>
              <a:ext cx="165235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zone de tolérance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015295" y="725597"/>
            <a:ext cx="7593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Artiste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31349" y="777860"/>
            <a:ext cx="708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Génie</a:t>
            </a:r>
          </a:p>
        </p:txBody>
      </p:sp>
      <p:pic>
        <p:nvPicPr>
          <p:cNvPr id="23" name="Bild 22" descr="Artist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43" y="2349500"/>
            <a:ext cx="792995" cy="1000121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06340" y="2456389"/>
            <a:ext cx="550828" cy="893232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>
          <a:xfrm flipV="1">
            <a:off x="5257168" y="1403206"/>
            <a:ext cx="924670" cy="3354020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Gruppierung 26"/>
          <p:cNvGrpSpPr/>
          <p:nvPr/>
        </p:nvGrpSpPr>
        <p:grpSpPr>
          <a:xfrm>
            <a:off x="2874726" y="1404220"/>
            <a:ext cx="1016708" cy="3354020"/>
            <a:chOff x="2874726" y="1404220"/>
            <a:chExt cx="1016708" cy="3354020"/>
          </a:xfrm>
        </p:grpSpPr>
        <p:cxnSp>
          <p:nvCxnSpPr>
            <p:cNvPr id="15" name="Gerade Verbindung 14"/>
            <p:cNvCxnSpPr/>
            <p:nvPr/>
          </p:nvCxnSpPr>
          <p:spPr>
            <a:xfrm flipH="1" flipV="1">
              <a:off x="2874726" y="1404220"/>
              <a:ext cx="924670" cy="3354020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dashDot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5" name="Bild 24" descr="Artist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8439" y="2349500"/>
              <a:ext cx="792995" cy="1000121"/>
            </a:xfrm>
            <a:prstGeom prst="rect">
              <a:avLst/>
            </a:prstGeom>
          </p:spPr>
        </p:pic>
      </p:grpSp>
      <p:pic>
        <p:nvPicPr>
          <p:cNvPr id="26" name="Bild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3704" y="2456389"/>
            <a:ext cx="550828" cy="893232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5714247" y="1851598"/>
            <a:ext cx="2992527" cy="2996045"/>
            <a:chOff x="5714247" y="1851598"/>
            <a:chExt cx="2992527" cy="2996045"/>
          </a:xfrm>
        </p:grpSpPr>
        <p:sp>
          <p:nvSpPr>
            <p:cNvPr id="21" name="Rechtwinkliges Dreieck 20"/>
            <p:cNvSpPr/>
            <p:nvPr/>
          </p:nvSpPr>
          <p:spPr>
            <a:xfrm flipH="1">
              <a:off x="5714247" y="1851598"/>
              <a:ext cx="912091" cy="2996045"/>
            </a:xfrm>
            <a:prstGeom prst="rtTriangle">
              <a:avLst/>
            </a:prstGeom>
            <a:gradFill flip="none" rotWithShape="1">
              <a:gsLst>
                <a:gs pos="0">
                  <a:srgbClr val="7B8AC0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790427" y="2782609"/>
              <a:ext cx="19163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/>
                <a:t>cinglé, erratique, bizarre,</a:t>
              </a:r>
            </a:p>
            <a:p>
              <a:r>
                <a:rPr lang="fr-FR" sz="1200" i="1" dirty="0"/>
                <a:t>vide de sens, </a:t>
              </a:r>
            </a:p>
            <a:p>
              <a:r>
                <a:rPr lang="fr-FR" sz="1200" i="1" dirty="0"/>
                <a:t>inepte, abruti….</a:t>
              </a:r>
            </a:p>
            <a:p>
              <a:endParaRPr lang="fr-FR" sz="1200" i="1" dirty="0"/>
            </a:p>
            <a:p>
              <a:r>
                <a:rPr lang="fr-FR" sz="1200" i="1" dirty="0"/>
                <a:t>négligeable</a:t>
              </a:r>
            </a:p>
            <a:p>
              <a:r>
                <a:rPr lang="fr-FR" sz="1200" i="1" dirty="0"/>
                <a:t>sans valeur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691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33648" y="1598613"/>
            <a:ext cx="3247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6FCF"/>
              </a:buClr>
            </a:pPr>
            <a:r>
              <a:rPr lang="fr-FR"/>
              <a:t>Changement de vision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1728" y="3275358"/>
            <a:ext cx="303221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isolation d’une déviance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</a:rPr>
              <a:t>garder la déviance et</a:t>
            </a:r>
          </a:p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normalité séparés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3853947" y="3275358"/>
            <a:ext cx="4415099" cy="923328"/>
            <a:chOff x="3853947" y="3275358"/>
            <a:chExt cx="4415099" cy="923328"/>
          </a:xfrm>
        </p:grpSpPr>
        <p:sp>
          <p:nvSpPr>
            <p:cNvPr id="6" name="Textfeld 5"/>
            <p:cNvSpPr txBox="1"/>
            <p:nvPr/>
          </p:nvSpPr>
          <p:spPr>
            <a:xfrm>
              <a:off x="5236827" y="3275358"/>
              <a:ext cx="3032219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promotion interactions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entre altérité et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normalité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Gerade Verbindung 9"/>
            <p:cNvCxnSpPr>
              <a:stCxn id="5" idx="3"/>
              <a:endCxn id="6" idx="1"/>
            </p:cNvCxnSpPr>
            <p:nvPr/>
          </p:nvCxnSpPr>
          <p:spPr>
            <a:xfrm>
              <a:off x="3853947" y="3737022"/>
              <a:ext cx="1382880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Titel 1"/>
          <p:cNvSpPr txBox="1">
            <a:spLocks/>
          </p:cNvSpPr>
          <p:nvPr/>
        </p:nvSpPr>
        <p:spPr>
          <a:xfrm>
            <a:off x="265145" y="274638"/>
            <a:ext cx="8508815" cy="1323975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b="1">
                <a:solidFill>
                  <a:srgbClr val="7F7F7F"/>
                </a:solidFill>
              </a:rPr>
              <a:t>Transition vers un système assimilatif</a:t>
            </a:r>
          </a:p>
        </p:txBody>
      </p:sp>
    </p:spTree>
    <p:extLst>
      <p:ext uri="{BB962C8B-B14F-4D97-AF65-F5344CB8AC3E}">
        <p14:creationId xmlns:p14="http://schemas.microsoft.com/office/powerpoint/2010/main" val="4188921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>
                <a:solidFill>
                  <a:srgbClr val="7F7F7F"/>
                </a:solidFill>
              </a:rPr>
              <a:t>La psychiatrie anthropophage assimilante doit être artistique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104"/>
            <a:ext cx="8229600" cy="348922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/>
              <a:t>Artiste = personne qui se base sur des conventions pour les détourner, les déployer …, … aller au delà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/>
              <a:t>La psychiatrie anthropophage assimilante devrait se baser sur des conventions (les accepter comme données) … pour aller au delà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49010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6083" y="1073897"/>
            <a:ext cx="20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dirty="0"/>
              <a:t>Anthropémie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35630" y="889231"/>
            <a:ext cx="2370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/>
              <a:t>Anthropophagie</a:t>
            </a:r>
            <a:endParaRPr lang="fr-CH" b="1" dirty="0"/>
          </a:p>
          <a:p>
            <a:pPr algn="ctr"/>
            <a:r>
              <a:rPr lang="fr-CH" b="1" dirty="0"/>
              <a:t>encapsulante</a:t>
            </a:r>
            <a:endParaRPr lang="fr-CH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6304596" y="889231"/>
            <a:ext cx="23708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/>
              <a:t>Anthropophagie</a:t>
            </a:r>
          </a:p>
          <a:p>
            <a:pPr algn="ctr"/>
            <a:r>
              <a:rPr lang="fr-CH" b="1" dirty="0"/>
              <a:t>assimilante </a:t>
            </a:r>
          </a:p>
          <a:p>
            <a:pPr algn="ctr"/>
            <a:endParaRPr lang="fr-CH" b="1" i="1" dirty="0"/>
          </a:p>
        </p:txBody>
      </p:sp>
      <p:sp>
        <p:nvSpPr>
          <p:cNvPr id="7" name="Oval 6"/>
          <p:cNvSpPr/>
          <p:nvPr/>
        </p:nvSpPr>
        <p:spPr>
          <a:xfrm rot="18900000">
            <a:off x="811275" y="3106242"/>
            <a:ext cx="1872336" cy="179388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2" name="Gruppierung 11"/>
          <p:cNvGrpSpPr/>
          <p:nvPr/>
        </p:nvGrpSpPr>
        <p:grpSpPr>
          <a:xfrm>
            <a:off x="830888" y="3086628"/>
            <a:ext cx="1833110" cy="1833110"/>
            <a:chOff x="830888" y="3086628"/>
            <a:chExt cx="1833110" cy="1833110"/>
          </a:xfrm>
        </p:grpSpPr>
        <p:cxnSp>
          <p:nvCxnSpPr>
            <p:cNvPr id="9" name="Gerade Verbindung 8"/>
            <p:cNvCxnSpPr>
              <a:stCxn id="7" idx="0"/>
            </p:cNvCxnSpPr>
            <p:nvPr/>
          </p:nvCxnSpPr>
          <p:spPr>
            <a:xfrm rot="18900000" flipH="1">
              <a:off x="1274715" y="3302053"/>
              <a:ext cx="6040" cy="47138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7" idx="6"/>
            </p:cNvCxnSpPr>
            <p:nvPr/>
          </p:nvCxnSpPr>
          <p:spPr>
            <a:xfrm rot="18900000" flipH="1">
              <a:off x="2018693" y="3503054"/>
              <a:ext cx="457758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7" idx="4"/>
            </p:cNvCxnSpPr>
            <p:nvPr/>
          </p:nvCxnSpPr>
          <p:spPr>
            <a:xfrm rot="18900000" flipV="1">
              <a:off x="2219646" y="4246241"/>
              <a:ext cx="0" cy="45829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7" idx="2"/>
            </p:cNvCxnSpPr>
            <p:nvPr/>
          </p:nvCxnSpPr>
          <p:spPr>
            <a:xfrm rot="18900000">
              <a:off x="1018287" y="4502954"/>
              <a:ext cx="458770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7" idx="7"/>
            </p:cNvCxnSpPr>
            <p:nvPr/>
          </p:nvCxnSpPr>
          <p:spPr>
            <a:xfrm>
              <a:off x="1767057" y="3086628"/>
              <a:ext cx="532" cy="47790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7" idx="3"/>
            </p:cNvCxnSpPr>
            <p:nvPr/>
          </p:nvCxnSpPr>
          <p:spPr>
            <a:xfrm flipV="1">
              <a:off x="1727829" y="4465756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stCxn id="7" idx="1"/>
            </p:cNvCxnSpPr>
            <p:nvPr/>
          </p:nvCxnSpPr>
          <p:spPr>
            <a:xfrm>
              <a:off x="830888" y="4022797"/>
              <a:ext cx="465344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7" idx="5"/>
            </p:cNvCxnSpPr>
            <p:nvPr/>
          </p:nvCxnSpPr>
          <p:spPr>
            <a:xfrm flipH="1">
              <a:off x="2225853" y="3983569"/>
              <a:ext cx="438145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4"/>
          <p:cNvGrpSpPr/>
          <p:nvPr/>
        </p:nvGrpSpPr>
        <p:grpSpPr>
          <a:xfrm>
            <a:off x="1349328" y="2040570"/>
            <a:ext cx="1147024" cy="1772220"/>
            <a:chOff x="1349328" y="2040570"/>
            <a:chExt cx="1147024" cy="1772220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446386" flipV="1">
              <a:off x="1082910" y="2626879"/>
              <a:ext cx="1452329" cy="91949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225853" y="2040570"/>
              <a:ext cx="270499" cy="237290"/>
            </a:xfrm>
            <a:prstGeom prst="ellipse">
              <a:avLst/>
            </a:prstGeom>
            <a:solidFill>
              <a:srgbClr val="EA81E9"/>
            </a:solidFill>
            <a:ln>
              <a:solidFill>
                <a:srgbClr val="EA81E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9" name="Oval 18"/>
          <p:cNvSpPr/>
          <p:nvPr/>
        </p:nvSpPr>
        <p:spPr>
          <a:xfrm rot="18900000">
            <a:off x="3584891" y="2998451"/>
            <a:ext cx="1872336" cy="179388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Oval 32"/>
          <p:cNvSpPr/>
          <p:nvPr/>
        </p:nvSpPr>
        <p:spPr>
          <a:xfrm>
            <a:off x="4442979" y="3375429"/>
            <a:ext cx="227079" cy="223322"/>
          </a:xfrm>
          <a:prstGeom prst="ellipse">
            <a:avLst/>
          </a:prstGeom>
          <a:solidFill>
            <a:srgbClr val="EA81E9"/>
          </a:solidFill>
          <a:ln w="174625" cmpd="tri">
            <a:solidFill>
              <a:srgbClr val="EA81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6" name="Gruppierung 15"/>
          <p:cNvGrpSpPr/>
          <p:nvPr/>
        </p:nvGrpSpPr>
        <p:grpSpPr>
          <a:xfrm>
            <a:off x="3604504" y="2988396"/>
            <a:ext cx="1826537" cy="1823551"/>
            <a:chOff x="3604504" y="2988396"/>
            <a:chExt cx="1826537" cy="1823551"/>
          </a:xfrm>
        </p:grpSpPr>
        <p:cxnSp>
          <p:nvCxnSpPr>
            <p:cNvPr id="20" name="Gerade Verbindung 19"/>
            <p:cNvCxnSpPr>
              <a:stCxn id="19" idx="0"/>
            </p:cNvCxnSpPr>
            <p:nvPr/>
          </p:nvCxnSpPr>
          <p:spPr>
            <a:xfrm>
              <a:off x="3886826" y="3261159"/>
              <a:ext cx="329050" cy="33759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9" idx="4"/>
            </p:cNvCxnSpPr>
            <p:nvPr/>
          </p:nvCxnSpPr>
          <p:spPr>
            <a:xfrm flipH="1" flipV="1">
              <a:off x="4831232" y="4205565"/>
              <a:ext cx="324060" cy="32406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19" idx="2"/>
            </p:cNvCxnSpPr>
            <p:nvPr/>
          </p:nvCxnSpPr>
          <p:spPr>
            <a:xfrm flipV="1">
              <a:off x="3859088" y="4232963"/>
              <a:ext cx="324400" cy="32440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>
              <a:stCxn id="19" idx="3"/>
            </p:cNvCxnSpPr>
            <p:nvPr/>
          </p:nvCxnSpPr>
          <p:spPr>
            <a:xfrm flipV="1">
              <a:off x="4501445" y="4357965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19" idx="1"/>
            </p:cNvCxnSpPr>
            <p:nvPr/>
          </p:nvCxnSpPr>
          <p:spPr>
            <a:xfrm>
              <a:off x="3604504" y="3915006"/>
              <a:ext cx="465344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ihandform 13"/>
            <p:cNvSpPr/>
            <p:nvPr/>
          </p:nvSpPr>
          <p:spPr>
            <a:xfrm>
              <a:off x="4254495" y="2988396"/>
              <a:ext cx="157931" cy="772548"/>
            </a:xfrm>
            <a:custGeom>
              <a:avLst/>
              <a:gdLst>
                <a:gd name="connsiteX0" fmla="*/ 157931 w 157931"/>
                <a:gd name="connsiteY0" fmla="*/ 0 h 772548"/>
                <a:gd name="connsiteX1" fmla="*/ 812 w 157931"/>
                <a:gd name="connsiteY1" fmla="*/ 392821 h 772548"/>
                <a:gd name="connsiteX2" fmla="*/ 92465 w 157931"/>
                <a:gd name="connsiteY2" fmla="*/ 772548 h 7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931" h="772548">
                  <a:moveTo>
                    <a:pt x="157931" y="0"/>
                  </a:moveTo>
                  <a:cubicBezTo>
                    <a:pt x="84827" y="132031"/>
                    <a:pt x="11723" y="264063"/>
                    <a:pt x="812" y="392821"/>
                  </a:cubicBezTo>
                  <a:cubicBezTo>
                    <a:pt x="-10099" y="521579"/>
                    <a:pt x="92465" y="772548"/>
                    <a:pt x="92465" y="772548"/>
                  </a:cubicBezTo>
                </a:path>
              </a:pathLst>
            </a:cu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4" name="Gerade Verbindung 33"/>
            <p:cNvCxnSpPr/>
            <p:nvPr/>
          </p:nvCxnSpPr>
          <p:spPr>
            <a:xfrm flipH="1">
              <a:off x="4992896" y="3915006"/>
              <a:ext cx="438145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ihandform 7"/>
            <p:cNvSpPr/>
            <p:nvPr/>
          </p:nvSpPr>
          <p:spPr>
            <a:xfrm>
              <a:off x="4616543" y="3328841"/>
              <a:ext cx="645512" cy="526670"/>
            </a:xfrm>
            <a:custGeom>
              <a:avLst/>
              <a:gdLst>
                <a:gd name="connsiteX0" fmla="*/ 641569 w 645512"/>
                <a:gd name="connsiteY0" fmla="*/ 0 h 526670"/>
                <a:gd name="connsiteX1" fmla="*/ 549916 w 645512"/>
                <a:gd name="connsiteY1" fmla="*/ 248787 h 526670"/>
                <a:gd name="connsiteX2" fmla="*/ 0 w 645512"/>
                <a:gd name="connsiteY2" fmla="*/ 523762 h 52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512" h="526670">
                  <a:moveTo>
                    <a:pt x="641569" y="0"/>
                  </a:moveTo>
                  <a:cubicBezTo>
                    <a:pt x="649206" y="80746"/>
                    <a:pt x="656844" y="161493"/>
                    <a:pt x="549916" y="248787"/>
                  </a:cubicBezTo>
                  <a:cubicBezTo>
                    <a:pt x="442988" y="336081"/>
                    <a:pt x="6547" y="554315"/>
                    <a:pt x="0" y="523762"/>
                  </a:cubicBezTo>
                </a:path>
              </a:pathLst>
            </a:cu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54" name="Oval 53"/>
          <p:cNvSpPr/>
          <p:nvPr/>
        </p:nvSpPr>
        <p:spPr>
          <a:xfrm>
            <a:off x="7434217" y="3060386"/>
            <a:ext cx="357573" cy="353592"/>
          </a:xfrm>
          <a:prstGeom prst="ellipse">
            <a:avLst/>
          </a:prstGeom>
          <a:solidFill>
            <a:srgbClr val="EA81E9"/>
          </a:solidFill>
          <a:ln w="3175" cmpd="sng">
            <a:solidFill>
              <a:srgbClr val="EA81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7" name="Gruppierung 16"/>
          <p:cNvGrpSpPr/>
          <p:nvPr/>
        </p:nvGrpSpPr>
        <p:grpSpPr>
          <a:xfrm>
            <a:off x="6271466" y="2754705"/>
            <a:ext cx="2437118" cy="1987117"/>
            <a:chOff x="6271466" y="2754705"/>
            <a:chExt cx="2437118" cy="1987117"/>
          </a:xfrm>
        </p:grpSpPr>
        <p:sp>
          <p:nvSpPr>
            <p:cNvPr id="45" name="Oval 44"/>
            <p:cNvSpPr/>
            <p:nvPr/>
          </p:nvSpPr>
          <p:spPr>
            <a:xfrm rot="18900000">
              <a:off x="6271466" y="2754705"/>
              <a:ext cx="2437118" cy="1800739"/>
            </a:xfrm>
            <a:custGeom>
              <a:avLst/>
              <a:gdLst>
                <a:gd name="connsiteX0" fmla="*/ 0 w 1872336"/>
                <a:gd name="connsiteY0" fmla="*/ 896941 h 1793882"/>
                <a:gd name="connsiteX1" fmla="*/ 936168 w 1872336"/>
                <a:gd name="connsiteY1" fmla="*/ 0 h 1793882"/>
                <a:gd name="connsiteX2" fmla="*/ 1872336 w 1872336"/>
                <a:gd name="connsiteY2" fmla="*/ 896941 h 1793882"/>
                <a:gd name="connsiteX3" fmla="*/ 936168 w 1872336"/>
                <a:gd name="connsiteY3" fmla="*/ 1793882 h 1793882"/>
                <a:gd name="connsiteX4" fmla="*/ 0 w 1872336"/>
                <a:gd name="connsiteY4" fmla="*/ 896941 h 1793882"/>
                <a:gd name="connsiteX0" fmla="*/ 0 w 2724135"/>
                <a:gd name="connsiteY0" fmla="*/ 902996 h 1802845"/>
                <a:gd name="connsiteX1" fmla="*/ 936168 w 2724135"/>
                <a:gd name="connsiteY1" fmla="*/ 6055 h 1802845"/>
                <a:gd name="connsiteX2" fmla="*/ 2724135 w 2724135"/>
                <a:gd name="connsiteY2" fmla="*/ 643729 h 1802845"/>
                <a:gd name="connsiteX3" fmla="*/ 936168 w 2724135"/>
                <a:gd name="connsiteY3" fmla="*/ 1799937 h 1802845"/>
                <a:gd name="connsiteX4" fmla="*/ 0 w 2724135"/>
                <a:gd name="connsiteY4" fmla="*/ 902996 h 1802845"/>
                <a:gd name="connsiteX0" fmla="*/ 0 w 2437118"/>
                <a:gd name="connsiteY0" fmla="*/ 901438 h 1800739"/>
                <a:gd name="connsiteX1" fmla="*/ 936168 w 2437118"/>
                <a:gd name="connsiteY1" fmla="*/ 4497 h 1800739"/>
                <a:gd name="connsiteX2" fmla="*/ 2437118 w 2437118"/>
                <a:gd name="connsiteY2" fmla="*/ 669954 h 1800739"/>
                <a:gd name="connsiteX3" fmla="*/ 936168 w 2437118"/>
                <a:gd name="connsiteY3" fmla="*/ 1798379 h 1800739"/>
                <a:gd name="connsiteX4" fmla="*/ 0 w 2437118"/>
                <a:gd name="connsiteY4" fmla="*/ 901438 h 18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118" h="1800739">
                  <a:moveTo>
                    <a:pt x="0" y="901438"/>
                  </a:moveTo>
                  <a:cubicBezTo>
                    <a:pt x="0" y="406071"/>
                    <a:pt x="529982" y="43078"/>
                    <a:pt x="936168" y="4497"/>
                  </a:cubicBezTo>
                  <a:cubicBezTo>
                    <a:pt x="1342354" y="-34084"/>
                    <a:pt x="2437118" y="174587"/>
                    <a:pt x="2437118" y="669954"/>
                  </a:cubicBezTo>
                  <a:cubicBezTo>
                    <a:pt x="2437118" y="1165321"/>
                    <a:pt x="1342354" y="1759798"/>
                    <a:pt x="936168" y="1798379"/>
                  </a:cubicBezTo>
                  <a:cubicBezTo>
                    <a:pt x="529982" y="1836960"/>
                    <a:pt x="0" y="1396805"/>
                    <a:pt x="0" y="90143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55" name="Gerade Verbindung 54"/>
            <p:cNvCxnSpPr/>
            <p:nvPr/>
          </p:nvCxnSpPr>
          <p:spPr>
            <a:xfrm rot="18900000" flipH="1">
              <a:off x="6830103" y="3150325"/>
              <a:ext cx="6040" cy="47138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>
              <a:stCxn id="45" idx="3"/>
            </p:cNvCxnSpPr>
            <p:nvPr/>
          </p:nvCxnSpPr>
          <p:spPr>
            <a:xfrm flipH="1" flipV="1">
              <a:off x="7613004" y="4161628"/>
              <a:ext cx="312329" cy="32811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18900000">
              <a:off x="6573675" y="4351226"/>
              <a:ext cx="458770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7283217" y="4287840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6412462" y="3855511"/>
              <a:ext cx="465344" cy="15558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Gerade Verbindung 61"/>
          <p:cNvCxnSpPr>
            <a:stCxn id="54" idx="0"/>
          </p:cNvCxnSpPr>
          <p:nvPr/>
        </p:nvCxnSpPr>
        <p:spPr>
          <a:xfrm flipV="1">
            <a:off x="7613004" y="2706979"/>
            <a:ext cx="324060" cy="353407"/>
          </a:xfrm>
          <a:prstGeom prst="line">
            <a:avLst/>
          </a:prstGeom>
          <a:ln>
            <a:solidFill>
              <a:srgbClr val="7F7F7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45" idx="2"/>
          </p:cNvCxnSpPr>
          <p:nvPr/>
        </p:nvCxnSpPr>
        <p:spPr>
          <a:xfrm flipH="1">
            <a:off x="7791790" y="2630495"/>
            <a:ext cx="396958" cy="456133"/>
          </a:xfrm>
          <a:prstGeom prst="line">
            <a:avLst/>
          </a:prstGeom>
          <a:ln>
            <a:solidFill>
              <a:srgbClr val="7F7F7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27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9" grpId="0" animBg="1"/>
      <p:bldP spid="3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375" y="274638"/>
            <a:ext cx="7035249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b="1" noProof="0">
                <a:solidFill>
                  <a:srgbClr val="7F7F7F"/>
                </a:solidFill>
              </a:rPr>
              <a:t>Claude Levy-Strauss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341" y="1735368"/>
            <a:ext cx="2980902" cy="341752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328" y="1735368"/>
            <a:ext cx="2319464" cy="341752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18196817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226" y="274638"/>
            <a:ext cx="7333558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>
                <a:solidFill>
                  <a:srgbClr val="7F7F7F"/>
                </a:solidFill>
              </a:rPr>
              <a:t>Société anthropémiques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3137" y="5896888"/>
            <a:ext cx="8229600" cy="5259387"/>
          </a:xfrm>
        </p:spPr>
        <p:txBody>
          <a:bodyPr/>
          <a:lstStyle/>
          <a:p>
            <a:r>
              <a:rPr lang="fr-FR" noProof="0"/>
              <a:t> </a:t>
            </a:r>
          </a:p>
        </p:txBody>
      </p:sp>
      <p:sp>
        <p:nvSpPr>
          <p:cNvPr id="5" name="Rechteck 4"/>
          <p:cNvSpPr/>
          <p:nvPr/>
        </p:nvSpPr>
        <p:spPr>
          <a:xfrm>
            <a:off x="2595626" y="2071025"/>
            <a:ext cx="5980465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CH" dirty="0"/>
              <a:t>Anthropémie: du grec émein, vomir </a:t>
            </a: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CH" dirty="0"/>
              <a:t>« … expulser ces êtres redoutables hors du corps social, en les tenant temporairement ou définitivement isolés, sans contact avec l'humanité, dans des établissements destinés à cet usage. »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2176262"/>
            <a:ext cx="2470031" cy="274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636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880" y="274638"/>
            <a:ext cx="8290251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>
                <a:solidFill>
                  <a:srgbClr val="7F7F7F"/>
                </a:solidFill>
              </a:rPr>
              <a:t>Société anthropophagiques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02636" y="2276815"/>
            <a:ext cx="6027352" cy="2468368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FR" sz="2400" noProof="0" dirty="0"/>
              <a:t>Absorption individus détenteurs de forces redoutables …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sz="2400" noProof="0" dirty="0"/>
              <a:t>Pour neutraliser celles-ci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sz="2400" noProof="0" dirty="0"/>
              <a:t>Pour les mettre à profit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340942"/>
            <a:ext cx="2442121" cy="238580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21027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107" y="274638"/>
            <a:ext cx="5487801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>
                <a:solidFill>
                  <a:srgbClr val="7F7F7F"/>
                </a:solidFill>
              </a:rPr>
              <a:t>3 types de société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491" y="1647294"/>
            <a:ext cx="8229600" cy="3345652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/>
              <a:t>anthropémiques </a:t>
            </a:r>
          </a:p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/>
              <a:t>anthropophagiques </a:t>
            </a:r>
            <a:r>
              <a:rPr lang="fr-FR" i="1" noProof="0"/>
              <a:t>encapsulantes</a:t>
            </a:r>
            <a:endParaRPr lang="fr-FR" noProof="0"/>
          </a:p>
          <a:p>
            <a:pPr marL="715963" lvl="1" indent="-35083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/>
              <a:t>pour neutraliser</a:t>
            </a:r>
          </a:p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/>
              <a:t>anthropophagiques </a:t>
            </a:r>
            <a:r>
              <a:rPr lang="fr-FR" i="1" noProof="0"/>
              <a:t>assimilantes</a:t>
            </a:r>
            <a:endParaRPr lang="fr-FR" noProof="0"/>
          </a:p>
          <a:p>
            <a:pPr marL="715963" lvl="1" indent="-35083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/>
              <a:t>pour profiter</a:t>
            </a:r>
            <a:endParaRPr lang="fr-FR" noProof="0"/>
          </a:p>
          <a:p>
            <a:pPr>
              <a:spcAft>
                <a:spcPts val="1800"/>
              </a:spcAft>
            </a:pPr>
            <a:endParaRPr lang="fr-FR" noProof="0"/>
          </a:p>
          <a:p>
            <a:pPr>
              <a:spcAft>
                <a:spcPts val="1800"/>
              </a:spcAft>
            </a:pP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53905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noProof="0">
                <a:solidFill>
                  <a:srgbClr val="7F7F7F"/>
                </a:solidFill>
              </a:rPr>
              <a:t>De l’anthropémie à  l’anthropophagie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07266" y="2194417"/>
            <a:ext cx="5979534" cy="2758574"/>
          </a:xfrm>
        </p:spPr>
        <p:txBody>
          <a:bodyPr/>
          <a:lstStyle/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Mouvements contestataires et antipsychiatriques, psychiatrie communautaire ➛ Application systématique modèle anthropémique inacceptable 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➛ Approche anthropophagique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4670"/>
            <a:ext cx="2456076" cy="22718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8345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4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noProof="0">
                <a:solidFill>
                  <a:srgbClr val="7F7F7F"/>
                </a:solidFill>
              </a:rPr>
              <a:t>Psychiatrie anthropophagique encapsulante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9110"/>
            <a:ext cx="8229600" cy="387266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dirty="0"/>
              <a:t>Incorpore le </a:t>
            </a:r>
            <a:r>
              <a:rPr lang="fr-FR" i="1" noProof="0" dirty="0"/>
              <a:t>déviant </a:t>
            </a:r>
          </a:p>
          <a:p>
            <a:pPr marL="514350" indent="-514350">
              <a:spcAft>
                <a:spcPts val="12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dirty="0"/>
              <a:t>Claustre, restreint, cache dans endroits à l’intérieur de la société</a:t>
            </a:r>
          </a:p>
          <a:p>
            <a:pPr marL="815975" lvl="2" indent="-2809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dirty="0"/>
              <a:t>Décollement de la société</a:t>
            </a:r>
          </a:p>
          <a:p>
            <a:pPr marL="815975" lvl="2" indent="-2809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dirty="0"/>
              <a:t>➛ Neutralisation les forces redoutables qui basculent la normalité</a:t>
            </a:r>
          </a:p>
        </p:txBody>
      </p:sp>
    </p:spTree>
    <p:extLst>
      <p:ext uri="{BB962C8B-B14F-4D97-AF65-F5344CB8AC3E}">
        <p14:creationId xmlns:p14="http://schemas.microsoft.com/office/powerpoint/2010/main" val="341979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65" y="1494253"/>
            <a:ext cx="5837070" cy="38218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>
                <a:solidFill>
                  <a:srgbClr val="7F7F7F"/>
                </a:solidFill>
              </a:rPr>
              <a:t>Granulome corps etranger</a:t>
            </a:r>
          </a:p>
        </p:txBody>
      </p:sp>
    </p:spTree>
    <p:extLst>
      <p:ext uri="{BB962C8B-B14F-4D97-AF65-F5344CB8AC3E}">
        <p14:creationId xmlns:p14="http://schemas.microsoft.com/office/powerpoint/2010/main" val="419725983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noProof="0">
                <a:solidFill>
                  <a:srgbClr val="7F7F7F"/>
                </a:solidFill>
              </a:rPr>
              <a:t>Psychiatrie anthropophagique encapsulante</a:t>
            </a:r>
            <a:endParaRPr lang="fr-FR" sz="40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2500"/>
            <a:ext cx="8229600" cy="3795808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Agent perturbateur ne peut être expulsé ou il est trop dispendieux de l’expulser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Homéostasie maintenue en encapsulant le corps étranger</a:t>
            </a:r>
          </a:p>
          <a:p>
            <a:pPr marL="722313" indent="-36195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Rapport cout/efficacité favorable</a:t>
            </a:r>
          </a:p>
          <a:p>
            <a:pPr marL="722313" indent="-36195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System doit fonctionner autour du </a:t>
            </a:r>
            <a:r>
              <a:rPr lang="fr-FR" sz="2400" i="1" noProof="0" dirty="0"/>
              <a:t>granulome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1055910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Macintosh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 Neue</vt:lpstr>
      <vt:lpstr>Univers Medium</vt:lpstr>
      <vt:lpstr>Wingdings</vt:lpstr>
      <vt:lpstr>Default</vt:lpstr>
      <vt:lpstr>PowerPoint Presentation</vt:lpstr>
      <vt:lpstr>Claude Levy-Strauss</vt:lpstr>
      <vt:lpstr>Société anthropémiques</vt:lpstr>
      <vt:lpstr>Société anthropophagiques</vt:lpstr>
      <vt:lpstr>3 types de société</vt:lpstr>
      <vt:lpstr>De l’anthropémie à  l’anthropophagie</vt:lpstr>
      <vt:lpstr>Psychiatrie anthropophagique encapsulante</vt:lpstr>
      <vt:lpstr>Granulome corps etranger</vt:lpstr>
      <vt:lpstr>Psychiatrie anthropophagique encapsulante</vt:lpstr>
      <vt:lpstr>Qu’est un déviant ?</vt:lpstr>
      <vt:lpstr>Comment traiter les déviants</vt:lpstr>
      <vt:lpstr>Le déviant</vt:lpstr>
      <vt:lpstr>Définition alternative du déviant</vt:lpstr>
      <vt:lpstr>Définition alternative du déviant</vt:lpstr>
      <vt:lpstr>PowerPoint Presentation</vt:lpstr>
      <vt:lpstr>PowerPoint Presentation</vt:lpstr>
      <vt:lpstr>La psychiatrie anthropophage assimilante doit être artistique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1016</cp:revision>
  <dcterms:modified xsi:type="dcterms:W3CDTF">2025-07-08T21:14:27Z</dcterms:modified>
  <cp:category/>
</cp:coreProperties>
</file>