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15" r:id="rId2"/>
    <p:sldId id="919" r:id="rId3"/>
    <p:sldId id="933" r:id="rId4"/>
    <p:sldId id="1010" r:id="rId5"/>
    <p:sldId id="1027" r:id="rId6"/>
    <p:sldId id="1015" r:id="rId7"/>
    <p:sldId id="1022" r:id="rId8"/>
    <p:sldId id="937" r:id="rId9"/>
    <p:sldId id="1028" r:id="rId10"/>
    <p:sldId id="1014" r:id="rId11"/>
    <p:sldId id="939" r:id="rId12"/>
    <p:sldId id="1018" r:id="rId13"/>
    <p:sldId id="921" r:id="rId14"/>
    <p:sldId id="945" r:id="rId15"/>
    <p:sldId id="1029" r:id="rId16"/>
    <p:sldId id="1030" r:id="rId17"/>
    <p:sldId id="1012" r:id="rId18"/>
    <p:sldId id="924" r:id="rId19"/>
    <p:sldId id="1023" r:id="rId20"/>
    <p:sldId id="982" r:id="rId21"/>
    <p:sldId id="983" r:id="rId22"/>
    <p:sldId id="984" r:id="rId23"/>
    <p:sldId id="985" r:id="rId24"/>
    <p:sldId id="987" r:id="rId25"/>
    <p:sldId id="1011" r:id="rId26"/>
    <p:sldId id="1031" r:id="rId27"/>
    <p:sldId id="1032" r:id="rId28"/>
    <p:sldId id="986" r:id="rId29"/>
    <p:sldId id="995" r:id="rId30"/>
    <p:sldId id="1033" r:id="rId31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919"/>
            <p14:sldId id="933"/>
            <p14:sldId id="1010"/>
            <p14:sldId id="1027"/>
            <p14:sldId id="1015"/>
            <p14:sldId id="1022"/>
            <p14:sldId id="937"/>
            <p14:sldId id="1028"/>
            <p14:sldId id="1014"/>
            <p14:sldId id="939"/>
            <p14:sldId id="1018"/>
            <p14:sldId id="921"/>
            <p14:sldId id="945"/>
            <p14:sldId id="1029"/>
            <p14:sldId id="1030"/>
            <p14:sldId id="1012"/>
            <p14:sldId id="924"/>
            <p14:sldId id="1023"/>
            <p14:sldId id="982"/>
            <p14:sldId id="983"/>
            <p14:sldId id="984"/>
            <p14:sldId id="985"/>
            <p14:sldId id="987"/>
            <p14:sldId id="1011"/>
            <p14:sldId id="1031"/>
            <p14:sldId id="1032"/>
            <p14:sldId id="986"/>
            <p14:sldId id="995"/>
            <p14:sldId id="10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F8"/>
    <a:srgbClr val="EA81E9"/>
    <a:srgbClr val="EDFDB2"/>
    <a:srgbClr val="FF6FCF"/>
    <a:srgbClr val="469347"/>
    <a:srgbClr val="B9AA2D"/>
    <a:srgbClr val="4EA955"/>
    <a:srgbClr val="71B876"/>
    <a:srgbClr val="80FF58"/>
    <a:srgbClr val="8B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5" autoAdjust="0"/>
    <p:restoredTop sz="86400" autoAdjust="0"/>
  </p:normalViewPr>
  <p:slideViewPr>
    <p:cSldViewPr snapToGrid="0" snapToObjects="1">
      <p:cViewPr varScale="1">
        <p:scale>
          <a:sx n="105" d="100"/>
          <a:sy n="105" d="100"/>
        </p:scale>
        <p:origin x="12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spd="slow" advClick="0" advTm="1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2.wdp"/><Relationship Id="rId4" Type="http://schemas.openxmlformats.org/officeDocument/2006/relationships/image" Target="../media/image20.png"/><Relationship Id="rId9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7.wdp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201251"/>
            <a:ext cx="8498432" cy="212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Come combattere il restraint a porte    </a:t>
            </a:r>
          </a:p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             aperte - Il modello ginevrino </a:t>
            </a:r>
          </a:p>
          <a:p>
            <a:pPr algn="ctr">
              <a:lnSpc>
                <a:spcPct val="140000"/>
              </a:lnSpc>
            </a:pPr>
            <a:endParaRPr lang="fr-CH" sz="32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93239" y="2113382"/>
            <a:ext cx="211076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Prof. Dr. med. 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117" y="2671235"/>
            <a:ext cx="5078546" cy="2658133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7F7F7F"/>
                </a:solidFill>
              </a:rPr>
              <a:t>Modi di disciplinamento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08802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/>
              <a:t>“Regole della casa”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/>
              <a:t>Accesso à sigarette, cellulare, televisione etc.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/>
              <a:t>Accesso ai soldi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/>
              <a:t>Uscita dal reparto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/>
              <a:t>Contatti sociali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s-IS" sz="2400"/>
              <a:t>….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369172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Pericolo per la sicurezza altrui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888" y="2527050"/>
            <a:ext cx="7979847" cy="2170789"/>
          </a:xfrm>
        </p:spPr>
        <p:txBody>
          <a:bodyPr/>
          <a:lstStyle/>
          <a:p>
            <a:pPr>
              <a:buClr>
                <a:srgbClr val="EA81E9"/>
              </a:buClr>
            </a:pPr>
            <a:r>
              <a:rPr lang="it-IT" sz="1800" i="1"/>
              <a:t>„...</a:t>
            </a:r>
            <a:r>
              <a:rPr lang="it-IT" sz="1800" i="1" err="1"/>
              <a:t>haben</a:t>
            </a:r>
            <a:r>
              <a:rPr lang="it-IT" sz="1800" i="1"/>
              <a:t> </a:t>
            </a:r>
            <a:r>
              <a:rPr lang="it-IT" sz="1800" i="1" err="1"/>
              <a:t>dabei</a:t>
            </a:r>
            <a:r>
              <a:rPr lang="it-IT" sz="1800" i="1"/>
              <a:t> </a:t>
            </a:r>
            <a:r>
              <a:rPr lang="it-IT" sz="1800" i="1" err="1"/>
              <a:t>ihr</a:t>
            </a:r>
            <a:r>
              <a:rPr lang="it-IT" sz="1800" i="1"/>
              <a:t> </a:t>
            </a:r>
            <a:r>
              <a:rPr lang="it-IT" sz="1800" i="1" err="1"/>
              <a:t>ärztliches</a:t>
            </a:r>
            <a:r>
              <a:rPr lang="it-IT" sz="1800" i="1"/>
              <a:t> </a:t>
            </a:r>
            <a:r>
              <a:rPr lang="it-IT" sz="1800" i="1" err="1"/>
              <a:t>Handeln</a:t>
            </a:r>
            <a:r>
              <a:rPr lang="it-IT" sz="1800" i="1"/>
              <a:t> </a:t>
            </a:r>
            <a:r>
              <a:rPr lang="it-IT" sz="1800" i="1" err="1"/>
              <a:t>am</a:t>
            </a:r>
            <a:r>
              <a:rPr lang="it-IT" sz="1800" i="1"/>
              <a:t> </a:t>
            </a:r>
            <a:r>
              <a:rPr lang="it-IT" sz="1800" i="1" err="1"/>
              <a:t>Wohl</a:t>
            </a:r>
            <a:r>
              <a:rPr lang="it-IT" sz="1800" i="1"/>
              <a:t> </a:t>
            </a:r>
            <a:r>
              <a:rPr lang="it-IT" sz="1800" i="1" err="1"/>
              <a:t>der</a:t>
            </a:r>
            <a:r>
              <a:rPr lang="it-IT" sz="1800" i="1"/>
              <a:t> </a:t>
            </a:r>
            <a:r>
              <a:rPr lang="it-IT" sz="1800" i="1" err="1"/>
              <a:t>Patientinnen</a:t>
            </a:r>
            <a:r>
              <a:rPr lang="it-IT" sz="1800" i="1"/>
              <a:t> und </a:t>
            </a:r>
            <a:r>
              <a:rPr lang="it-IT" sz="1800" i="1" err="1"/>
              <a:t>Patienten</a:t>
            </a:r>
            <a:r>
              <a:rPr lang="it-IT" sz="1800" i="1"/>
              <a:t> </a:t>
            </a:r>
            <a:r>
              <a:rPr lang="it-IT" sz="1800" i="1" err="1"/>
              <a:t>auszurichten</a:t>
            </a:r>
            <a:r>
              <a:rPr lang="it-IT" sz="1800" i="1"/>
              <a:t>. </a:t>
            </a:r>
            <a:r>
              <a:rPr lang="it-IT" sz="1800" i="1" err="1"/>
              <a:t>Insbesondere</a:t>
            </a:r>
            <a:r>
              <a:rPr lang="it-IT" sz="1800" i="1"/>
              <a:t> </a:t>
            </a:r>
            <a:r>
              <a:rPr lang="it-IT" sz="1800" i="1" err="1"/>
              <a:t>dürfen</a:t>
            </a:r>
            <a:r>
              <a:rPr lang="it-IT" sz="1800" i="1"/>
              <a:t> </a:t>
            </a:r>
            <a:r>
              <a:rPr lang="it-IT" sz="1800" i="1" err="1"/>
              <a:t>sie</a:t>
            </a:r>
            <a:r>
              <a:rPr lang="it-IT" sz="1800" i="1"/>
              <a:t> </a:t>
            </a:r>
            <a:r>
              <a:rPr lang="it-IT" sz="1800" i="1" err="1"/>
              <a:t>nicht</a:t>
            </a:r>
            <a:r>
              <a:rPr lang="it-IT" sz="1800" i="1"/>
              <a:t> </a:t>
            </a:r>
            <a:r>
              <a:rPr lang="it-IT" sz="1800" i="1" err="1"/>
              <a:t>das</a:t>
            </a:r>
            <a:r>
              <a:rPr lang="it-IT" sz="1800" i="1"/>
              <a:t> Interesse </a:t>
            </a:r>
            <a:r>
              <a:rPr lang="it-IT" sz="1800" i="1" err="1"/>
              <a:t>Dritter</a:t>
            </a:r>
            <a:r>
              <a:rPr lang="it-IT" sz="1800" i="1"/>
              <a:t> </a:t>
            </a:r>
            <a:r>
              <a:rPr lang="it-IT" sz="1800" i="1" err="1"/>
              <a:t>über</a:t>
            </a:r>
            <a:r>
              <a:rPr lang="it-IT" sz="1800" i="1"/>
              <a:t> </a:t>
            </a:r>
            <a:r>
              <a:rPr lang="it-IT" sz="1800" i="1" err="1"/>
              <a:t>das</a:t>
            </a:r>
            <a:r>
              <a:rPr lang="it-IT" sz="1800" i="1"/>
              <a:t> </a:t>
            </a:r>
            <a:r>
              <a:rPr lang="it-IT" sz="1800" i="1" err="1"/>
              <a:t>Wohl</a:t>
            </a:r>
            <a:r>
              <a:rPr lang="it-IT" sz="1800" i="1"/>
              <a:t> </a:t>
            </a:r>
            <a:r>
              <a:rPr lang="it-IT" sz="1800" i="1" err="1"/>
              <a:t>der</a:t>
            </a:r>
            <a:r>
              <a:rPr lang="it-IT" sz="1800" i="1"/>
              <a:t> </a:t>
            </a:r>
            <a:r>
              <a:rPr lang="it-IT" sz="1800" i="1" err="1"/>
              <a:t>Patientinnen</a:t>
            </a:r>
            <a:r>
              <a:rPr lang="it-IT" sz="1800" i="1"/>
              <a:t> und </a:t>
            </a:r>
            <a:r>
              <a:rPr lang="it-IT" sz="1800" i="1" err="1"/>
              <a:t>Patienten</a:t>
            </a:r>
            <a:r>
              <a:rPr lang="it-IT" sz="1800" i="1"/>
              <a:t> </a:t>
            </a:r>
            <a:r>
              <a:rPr lang="it-IT" sz="1800" i="1" err="1"/>
              <a:t>stellen</a:t>
            </a:r>
            <a:r>
              <a:rPr lang="it-IT" sz="1800" i="1"/>
              <a:t>“ 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endParaRPr lang="it-IT" sz="1800"/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800"/>
              <a:t>"... devono così adeguare la loro azione medica per il benessere dei pazienti. In particolare, essa non deve anteporre gli interessi di terzi sul benessere dei pazienti “</a:t>
            </a:r>
          </a:p>
        </p:txBody>
      </p:sp>
      <p:sp>
        <p:nvSpPr>
          <p:cNvPr id="2" name="Rechteck 1"/>
          <p:cNvSpPr/>
          <p:nvPr/>
        </p:nvSpPr>
        <p:spPr>
          <a:xfrm>
            <a:off x="493888" y="5495836"/>
            <a:ext cx="80860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/>
              <a:t>Musterberufsordnung </a:t>
            </a:r>
            <a:r>
              <a:rPr lang="de-DE" sz="1000" err="1"/>
              <a:t>für</a:t>
            </a:r>
            <a:r>
              <a:rPr lang="de-DE" sz="1000"/>
              <a:t> die in Deutschland </a:t>
            </a:r>
            <a:r>
              <a:rPr lang="de-DE" sz="1000" err="1"/>
              <a:t>tätige</a:t>
            </a:r>
            <a:r>
              <a:rPr lang="de-DE" sz="1000"/>
              <a:t> </a:t>
            </a:r>
            <a:r>
              <a:rPr lang="de-DE" sz="1000" err="1"/>
              <a:t>Ärztinnen</a:t>
            </a:r>
            <a:r>
              <a:rPr lang="de-DE" sz="1000"/>
              <a:t> und </a:t>
            </a:r>
            <a:r>
              <a:rPr lang="de-DE" sz="1000" err="1"/>
              <a:t>Ärzte</a:t>
            </a:r>
            <a:r>
              <a:rPr lang="de-DE" sz="1000"/>
              <a:t> (BÄK 2011) 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40369576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9541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>
                <a:solidFill>
                  <a:srgbClr val="7F7F7F"/>
                </a:solidFill>
              </a:rPr>
              <a:t>Coercizione in caso di pericolo per altrui</a:t>
            </a:r>
            <a:br>
              <a:rPr lang="it-IT" sz="2800" b="1">
                <a:solidFill>
                  <a:srgbClr val="7F7F7F"/>
                </a:solidFill>
              </a:rPr>
            </a:br>
            <a:r>
              <a:rPr lang="it-IT" sz="2800" b="1">
                <a:solidFill>
                  <a:srgbClr val="7F7F7F"/>
                </a:solidFill>
              </a:rPr>
              <a:t>Chi dovrebbe agire ?</a:t>
            </a:r>
          </a:p>
        </p:txBody>
      </p:sp>
      <p:sp>
        <p:nvSpPr>
          <p:cNvPr id="2" name="Rechteck 1"/>
          <p:cNvSpPr/>
          <p:nvPr/>
        </p:nvSpPr>
        <p:spPr>
          <a:xfrm>
            <a:off x="1100384" y="1492477"/>
            <a:ext cx="254548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/>
              <a:t>Capacità di discernimento</a:t>
            </a:r>
          </a:p>
          <a:p>
            <a:pPr algn="ctr"/>
            <a:r>
              <a:rPr lang="it-IT" sz="1600"/>
              <a:t>Pericolo per altrui</a:t>
            </a:r>
          </a:p>
        </p:txBody>
      </p:sp>
      <p:grpSp>
        <p:nvGrpSpPr>
          <p:cNvPr id="10" name="Gruppierung 9"/>
          <p:cNvGrpSpPr/>
          <p:nvPr/>
        </p:nvGrpSpPr>
        <p:grpSpPr>
          <a:xfrm>
            <a:off x="1568542" y="3996141"/>
            <a:ext cx="1609172" cy="1546325"/>
            <a:chOff x="1568542" y="3996141"/>
            <a:chExt cx="1609172" cy="1546325"/>
          </a:xfrm>
        </p:grpSpPr>
        <p:sp>
          <p:nvSpPr>
            <p:cNvPr id="3" name="Textfeld 2"/>
            <p:cNvSpPr txBox="1"/>
            <p:nvPr/>
          </p:nvSpPr>
          <p:spPr>
            <a:xfrm>
              <a:off x="1568542" y="5203914"/>
              <a:ext cx="160917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Forze dell</a:t>
              </a:r>
              <a:r>
                <a:rPr lang="it-IT" sz="1600">
                  <a:solidFill>
                    <a:srgbClr val="000000"/>
                  </a:solidFill>
                </a:rPr>
                <a:t>’ordine</a:t>
              </a:r>
              <a:endParaRPr kumimoji="0" lang="it-IT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7000" detail="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5795" y="3996141"/>
              <a:ext cx="1354667" cy="115638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7" name="Rechteck 6"/>
          <p:cNvSpPr/>
          <p:nvPr/>
        </p:nvSpPr>
        <p:spPr>
          <a:xfrm>
            <a:off x="1268549" y="2230609"/>
            <a:ext cx="2209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/>
              <a:t>+ diagnosi psichiatrica</a:t>
            </a:r>
          </a:p>
        </p:txBody>
      </p:sp>
      <p:sp>
        <p:nvSpPr>
          <p:cNvPr id="8" name="Rechteck 7"/>
          <p:cNvSpPr/>
          <p:nvPr/>
        </p:nvSpPr>
        <p:spPr>
          <a:xfrm>
            <a:off x="5643116" y="1492477"/>
            <a:ext cx="26710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/>
              <a:t>Incapacità di discernimento</a:t>
            </a:r>
          </a:p>
          <a:p>
            <a:pPr algn="ctr"/>
            <a:r>
              <a:rPr lang="it-IT" sz="1600"/>
              <a:t>Pericolo per altrui</a:t>
            </a:r>
          </a:p>
        </p:txBody>
      </p:sp>
      <p:cxnSp>
        <p:nvCxnSpPr>
          <p:cNvPr id="18" name="Gerade Verbindung 17"/>
          <p:cNvCxnSpPr>
            <a:stCxn id="14" idx="1"/>
            <a:endCxn id="9" idx="3"/>
          </p:cNvCxnSpPr>
          <p:nvPr/>
        </p:nvCxnSpPr>
        <p:spPr>
          <a:xfrm flipH="1" flipV="1">
            <a:off x="3038585" y="3518224"/>
            <a:ext cx="2519865" cy="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hteck 13"/>
          <p:cNvSpPr/>
          <p:nvPr/>
        </p:nvSpPr>
        <p:spPr>
          <a:xfrm>
            <a:off x="5558450" y="3379725"/>
            <a:ext cx="740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/>
              <a:t>No</a:t>
            </a:r>
          </a:p>
        </p:txBody>
      </p:sp>
      <p:cxnSp>
        <p:nvCxnSpPr>
          <p:cNvPr id="23" name="Gekrümmte Verbindung 22"/>
          <p:cNvCxnSpPr>
            <a:stCxn id="13" idx="2"/>
          </p:cNvCxnSpPr>
          <p:nvPr/>
        </p:nvCxnSpPr>
        <p:spPr>
          <a:xfrm rot="5400000">
            <a:off x="6252022" y="2791617"/>
            <a:ext cx="697588" cy="755627"/>
          </a:xfrm>
          <a:prstGeom prst="curvedConnector2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echteck 23"/>
          <p:cNvSpPr/>
          <p:nvPr/>
        </p:nvSpPr>
        <p:spPr>
          <a:xfrm>
            <a:off x="6608627" y="3379724"/>
            <a:ext cx="740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/>
              <a:t>Si</a:t>
            </a:r>
          </a:p>
        </p:txBody>
      </p:sp>
      <p:cxnSp>
        <p:nvCxnSpPr>
          <p:cNvPr id="26" name="Gerade Verbindung 25"/>
          <p:cNvCxnSpPr>
            <a:stCxn id="13" idx="2"/>
            <a:endCxn id="24" idx="0"/>
          </p:cNvCxnSpPr>
          <p:nvPr/>
        </p:nvCxnSpPr>
        <p:spPr>
          <a:xfrm>
            <a:off x="6978629" y="2820636"/>
            <a:ext cx="0" cy="55908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" name="Gruppierung 14"/>
          <p:cNvGrpSpPr/>
          <p:nvPr/>
        </p:nvGrpSpPr>
        <p:grpSpPr>
          <a:xfrm>
            <a:off x="6265413" y="3996141"/>
            <a:ext cx="1426430" cy="1535414"/>
            <a:chOff x="6265413" y="3996141"/>
            <a:chExt cx="1426430" cy="1535414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1295" y="3996141"/>
              <a:ext cx="1354667" cy="115638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6265413" y="5193003"/>
              <a:ext cx="142643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Servizi sanitari</a:t>
              </a:r>
            </a:p>
          </p:txBody>
        </p:sp>
      </p:grpSp>
      <p:cxnSp>
        <p:nvCxnSpPr>
          <p:cNvPr id="28" name="Gerade Verbindung 27"/>
          <p:cNvCxnSpPr>
            <a:stCxn id="24" idx="2"/>
            <a:endCxn id="11" idx="0"/>
          </p:cNvCxnSpPr>
          <p:nvPr/>
        </p:nvCxnSpPr>
        <p:spPr>
          <a:xfrm>
            <a:off x="6978629" y="3656723"/>
            <a:ext cx="0" cy="33941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Gerade Verbindung 30"/>
          <p:cNvCxnSpPr>
            <a:stCxn id="7" idx="2"/>
            <a:endCxn id="6" idx="0"/>
          </p:cNvCxnSpPr>
          <p:nvPr/>
        </p:nvCxnSpPr>
        <p:spPr>
          <a:xfrm>
            <a:off x="2373128" y="2569163"/>
            <a:ext cx="1" cy="142697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feld 8"/>
          <p:cNvSpPr txBox="1"/>
          <p:nvPr/>
        </p:nvSpPr>
        <p:spPr>
          <a:xfrm>
            <a:off x="1707671" y="3333559"/>
            <a:ext cx="1330914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“cattiveria”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19299" y="2543637"/>
            <a:ext cx="2518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/>
              <a:t>Dovuta à disturbo psichiatrico ?</a:t>
            </a:r>
          </a:p>
        </p:txBody>
      </p:sp>
      <p:cxnSp>
        <p:nvCxnSpPr>
          <p:cNvPr id="33" name="Gerade Verbindung 32"/>
          <p:cNvCxnSpPr>
            <a:stCxn id="8" idx="2"/>
            <a:endCxn id="13" idx="0"/>
          </p:cNvCxnSpPr>
          <p:nvPr/>
        </p:nvCxnSpPr>
        <p:spPr>
          <a:xfrm>
            <a:off x="6978628" y="2077253"/>
            <a:ext cx="1" cy="466384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99766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4" grpId="0"/>
      <p:bldP spid="24" grpId="0"/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400" b="1">
                <a:solidFill>
                  <a:srgbClr val="7F7F7F"/>
                </a:solidFill>
              </a:rPr>
              <a:t>Principi etica medica</a:t>
            </a:r>
          </a:p>
        </p:txBody>
      </p:sp>
      <p:grpSp>
        <p:nvGrpSpPr>
          <p:cNvPr id="16" name="Gruppierung 15"/>
          <p:cNvGrpSpPr/>
          <p:nvPr/>
        </p:nvGrpSpPr>
        <p:grpSpPr>
          <a:xfrm>
            <a:off x="4913223" y="2465936"/>
            <a:ext cx="1623618" cy="1982277"/>
            <a:chOff x="4839335" y="2465936"/>
            <a:chExt cx="1623618" cy="1982277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9335" y="2465936"/>
              <a:ext cx="1623618" cy="145905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Rechteck 2"/>
            <p:cNvSpPr/>
            <p:nvPr/>
          </p:nvSpPr>
          <p:spPr>
            <a:xfrm>
              <a:off x="5069733" y="3924993"/>
              <a:ext cx="1162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/>
                <a:t>Principio </a:t>
              </a:r>
            </a:p>
            <a:p>
              <a:pPr algn="ctr"/>
              <a:r>
                <a:rPr lang="it-IT" sz="1400"/>
                <a:t>d’autonomia</a:t>
              </a: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2799906" y="2465936"/>
            <a:ext cx="1623618" cy="1982277"/>
            <a:chOff x="2733846" y="2465936"/>
            <a:chExt cx="1623618" cy="1982277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8000" detail="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3846" y="2465936"/>
              <a:ext cx="1623618" cy="145905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7" name="Rechteck 6"/>
            <p:cNvSpPr/>
            <p:nvPr/>
          </p:nvSpPr>
          <p:spPr>
            <a:xfrm>
              <a:off x="2874388" y="3924993"/>
              <a:ext cx="1342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/>
                <a:t>Principio </a:t>
              </a:r>
            </a:p>
            <a:p>
              <a:pPr algn="ctr"/>
              <a:r>
                <a:rPr lang="it-IT" sz="1400"/>
                <a:t>di beneficenza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628499" y="2465936"/>
            <a:ext cx="1681708" cy="1982277"/>
            <a:chOff x="628499" y="2465936"/>
            <a:chExt cx="1681708" cy="1982277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544" y="2465936"/>
              <a:ext cx="1623618" cy="145905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628499" y="3924993"/>
              <a:ext cx="16817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/>
                <a:t>Principio </a:t>
              </a:r>
            </a:p>
            <a:p>
              <a:pPr algn="ctr"/>
              <a:r>
                <a:rPr lang="it-IT" sz="1400"/>
                <a:t>di non maleficenza</a:t>
              </a:r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7026540" y="2462418"/>
            <a:ext cx="1623619" cy="1985795"/>
            <a:chOff x="7026540" y="2462418"/>
            <a:chExt cx="1623619" cy="1985795"/>
          </a:xfrm>
        </p:grpSpPr>
        <p:sp>
          <p:nvSpPr>
            <p:cNvPr id="11" name="Rechteck 10"/>
            <p:cNvSpPr/>
            <p:nvPr/>
          </p:nvSpPr>
          <p:spPr>
            <a:xfrm>
              <a:off x="7326894" y="3924993"/>
              <a:ext cx="10229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/>
                <a:t>Principio </a:t>
              </a:r>
            </a:p>
            <a:p>
              <a:pPr algn="ctr"/>
              <a:r>
                <a:rPr lang="it-IT" sz="1400"/>
                <a:t>di giustizia</a:t>
              </a:r>
            </a:p>
          </p:txBody>
        </p:sp>
        <p:pic>
          <p:nvPicPr>
            <p:cNvPr id="13" name="Bild 1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6540" y="2462418"/>
              <a:ext cx="1623619" cy="146257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sp>
        <p:nvSpPr>
          <p:cNvPr id="18" name="Pfeil nach links und rechts 17"/>
          <p:cNvSpPr/>
          <p:nvPr/>
        </p:nvSpPr>
        <p:spPr>
          <a:xfrm>
            <a:off x="4011887" y="2835576"/>
            <a:ext cx="1313243" cy="822479"/>
          </a:xfrm>
          <a:prstGeom prst="leftRightArrow">
            <a:avLst/>
          </a:prstGeom>
          <a:solidFill>
            <a:srgbClr val="C0504D"/>
          </a:solidFill>
          <a:ln w="25400" cap="flat">
            <a:solidFill>
              <a:srgbClr val="7F7F7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>
                <a:solidFill>
                  <a:schemeClr val="bg1"/>
                </a:solidFill>
              </a:rPr>
              <a:t>priorità ?</a:t>
            </a:r>
            <a:endParaRPr kumimoji="0" lang="it-IT" sz="1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763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b="1" err="1">
                <a:solidFill>
                  <a:srgbClr val="7F7F7F"/>
                </a:solidFill>
              </a:rPr>
              <a:t>Interventi</a:t>
            </a:r>
            <a:r>
              <a:rPr lang="fr-CH" b="1">
                <a:solidFill>
                  <a:srgbClr val="7F7F7F"/>
                </a:solidFill>
              </a:rPr>
              <a:t> sui </a:t>
            </a:r>
            <a:r>
              <a:rPr lang="fr-CH" b="1" err="1">
                <a:solidFill>
                  <a:srgbClr val="7F7F7F"/>
                </a:solidFill>
              </a:rPr>
              <a:t>valori</a:t>
            </a:r>
            <a:endParaRPr lang="fr-CH" b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0063" y="1470245"/>
            <a:ext cx="7979847" cy="4103643"/>
          </a:xfrm>
        </p:spPr>
        <p:txBody>
          <a:bodyPr/>
          <a:lstStyle/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/>
              <a:t>Divieto di utilizzare i termini </a:t>
            </a:r>
            <a:r>
              <a:rPr lang="it-IT" sz="1800" i="1" dirty="0"/>
              <a:t>fuga </a:t>
            </a:r>
            <a:r>
              <a:rPr lang="it-IT" sz="1800" dirty="0"/>
              <a:t>e</a:t>
            </a:r>
            <a:r>
              <a:rPr lang="it-IT" sz="1800" i="1" dirty="0"/>
              <a:t> permesso di uscita</a:t>
            </a:r>
          </a:p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/>
              <a:t>Il paziente ricoverato rimane un cittadino con tutti i diritti (</a:t>
            </a:r>
            <a:r>
              <a:rPr lang="it-IT" sz="1800" dirty="0" err="1"/>
              <a:t>incl</a:t>
            </a:r>
            <a:r>
              <a:rPr lang="it-IT" sz="1800" dirty="0"/>
              <a:t>. cellulare, attività sessuale etc.) </a:t>
            </a:r>
          </a:p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/>
              <a:t>Non si accettano richieste di trattamenti coercitivi (neanche le richieste fatte dai pazienti !)</a:t>
            </a:r>
          </a:p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/>
              <a:t>Divieto dei trattamenti presunti dissuasivi (</a:t>
            </a:r>
            <a:r>
              <a:rPr lang="it-IT" sz="1800" dirty="0" err="1"/>
              <a:t>disulfiram</a:t>
            </a:r>
            <a:r>
              <a:rPr lang="it-IT" sz="1800" dirty="0"/>
              <a:t> etc.)</a:t>
            </a:r>
          </a:p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/>
              <a:t>Divieto misure punitive/”educative” (amministrative e altre)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949580" y="10675310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95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2003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solidFill>
                  <a:srgbClr val="7F7F7F"/>
                </a:solidFill>
              </a:rPr>
              <a:t>Nulla sul paziente senza il paziente </a:t>
            </a:r>
            <a:r>
              <a:rPr lang="it-IT" b="1" baseline="30000" dirty="0">
                <a:solidFill>
                  <a:srgbClr val="7F7F7F"/>
                </a:solidFill>
              </a:rPr>
              <a:t>esempi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616200" y="1687365"/>
            <a:ext cx="5963710" cy="3555879"/>
          </a:xfrm>
        </p:spPr>
        <p:txBody>
          <a:bodyPr/>
          <a:lstStyle/>
          <a:p>
            <a:pPr>
              <a:buClr>
                <a:srgbClr val="EA81E9"/>
              </a:buClr>
            </a:pPr>
            <a:r>
              <a:rPr lang="it-IT" sz="1600" dirty="0"/>
              <a:t>Livello </a:t>
            </a:r>
            <a:r>
              <a:rPr lang="it-IT" sz="1600" dirty="0" err="1"/>
              <a:t>meso</a:t>
            </a:r>
            <a:endParaRPr lang="it-IT" sz="1600" dirty="0"/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/>
              <a:t>Colloquio quadri del servizio con partecipazione di due pazienti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/>
              <a:t>Organizzazione delle settimane tematiche in collaborazione con pazienti</a:t>
            </a:r>
          </a:p>
          <a:p>
            <a:pPr>
              <a:buClr>
                <a:srgbClr val="EA81E9"/>
              </a:buClr>
            </a:pPr>
            <a:endParaRPr lang="it-IT" sz="1600" dirty="0"/>
          </a:p>
          <a:p>
            <a:pPr>
              <a:buClr>
                <a:srgbClr val="EA81E9"/>
              </a:buClr>
            </a:pPr>
            <a:r>
              <a:rPr lang="it-IT" sz="1600" dirty="0"/>
              <a:t>Livello micro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/>
              <a:t>Cartella clinica (informatica) compilata assieme col paziente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/>
              <a:t>Lettera di dimissione scritta insieme col paziente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/>
              <a:t>“Visita” quotidiana solo in presenza del paziente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/>
              <a:t>Direttive anticipate come metodo terapeutico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949580" y="10675310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9566"/>
            <a:ext cx="2229556" cy="1626089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641394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9541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>
                <a:solidFill>
                  <a:srgbClr val="7F7F7F"/>
                </a:solidFill>
              </a:rPr>
              <a:t>Utilizzo misure coercitive dipende tra l‘altro da...</a:t>
            </a:r>
          </a:p>
        </p:txBody>
      </p:sp>
      <p:grpSp>
        <p:nvGrpSpPr>
          <p:cNvPr id="17" name="Grouper 16"/>
          <p:cNvGrpSpPr/>
          <p:nvPr/>
        </p:nvGrpSpPr>
        <p:grpSpPr>
          <a:xfrm>
            <a:off x="1531673" y="1538261"/>
            <a:ext cx="2180442" cy="2366549"/>
            <a:chOff x="1524642" y="1531189"/>
            <a:chExt cx="2180442" cy="236654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8000" detail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1291" y="1531189"/>
              <a:ext cx="1606631" cy="189781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1524642" y="3436073"/>
              <a:ext cx="21804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/>
                <a:t>percezione del personale </a:t>
              </a:r>
            </a:p>
            <a:p>
              <a:pPr algn="ctr"/>
              <a:r>
                <a:rPr lang="it-IT" sz="1200" dirty="0"/>
                <a:t>sul proprio ruolo</a:t>
              </a: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5371002" y="1538261"/>
            <a:ext cx="2355011" cy="2366548"/>
            <a:chOff x="5371002" y="1531189"/>
            <a:chExt cx="2355011" cy="236654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5745193" y="1531189"/>
              <a:ext cx="1606631" cy="189781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5371002" y="3436072"/>
              <a:ext cx="2355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/>
                <a:t>consapevolezza dei pazienti dei loro diritti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712115" y="5216105"/>
            <a:ext cx="16030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i="1" dirty="0" err="1">
                <a:solidFill>
                  <a:srgbClr val="000000"/>
                </a:solidFill>
              </a:rPr>
              <a:t>c</a:t>
            </a:r>
            <a:r>
              <a:rPr kumimoji="0" lang="it-IT" sz="1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hallenge</a:t>
            </a:r>
            <a:r>
              <a:rPr kumimoji="0" lang="it-IT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continuo</a:t>
            </a:r>
          </a:p>
        </p:txBody>
      </p:sp>
      <p:grpSp>
        <p:nvGrpSpPr>
          <p:cNvPr id="19" name="Grouper 18"/>
          <p:cNvGrpSpPr/>
          <p:nvPr/>
        </p:nvGrpSpPr>
        <p:grpSpPr>
          <a:xfrm>
            <a:off x="2618379" y="3904810"/>
            <a:ext cx="2180442" cy="1311295"/>
            <a:chOff x="2618379" y="3904810"/>
            <a:chExt cx="2180442" cy="1311295"/>
          </a:xfrm>
        </p:grpSpPr>
        <p:cxnSp>
          <p:nvCxnSpPr>
            <p:cNvPr id="13" name="Connecteur en arc 12"/>
            <p:cNvCxnSpPr>
              <a:stCxn id="10" idx="0"/>
              <a:endCxn id="6" idx="2"/>
            </p:cNvCxnSpPr>
            <p:nvPr/>
          </p:nvCxnSpPr>
          <p:spPr>
            <a:xfrm rot="16200000" flipV="1">
              <a:off x="2912117" y="3614588"/>
              <a:ext cx="1311295" cy="1891740"/>
            </a:xfrm>
            <a:prstGeom prst="curvedConnector3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" name="Rectangle 10"/>
            <p:cNvSpPr/>
            <p:nvPr/>
          </p:nvSpPr>
          <p:spPr>
            <a:xfrm>
              <a:off x="2618379" y="4418422"/>
              <a:ext cx="21804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/>
                <a:t>questionare</a:t>
              </a: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4252856" y="3904809"/>
            <a:ext cx="2295652" cy="1311296"/>
            <a:chOff x="4252856" y="3904809"/>
            <a:chExt cx="2295652" cy="1311296"/>
          </a:xfrm>
        </p:grpSpPr>
        <p:cxnSp>
          <p:nvCxnSpPr>
            <p:cNvPr id="16" name="Connecteur en arc 15"/>
            <p:cNvCxnSpPr>
              <a:stCxn id="10" idx="0"/>
              <a:endCxn id="9" idx="2"/>
            </p:cNvCxnSpPr>
            <p:nvPr/>
          </p:nvCxnSpPr>
          <p:spPr>
            <a:xfrm rot="5400000" flipH="1" flipV="1">
              <a:off x="4875423" y="3543020"/>
              <a:ext cx="1311296" cy="2034874"/>
            </a:xfrm>
            <a:prstGeom prst="curvedConnector3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Rectangle 13"/>
            <p:cNvSpPr/>
            <p:nvPr/>
          </p:nvSpPr>
          <p:spPr>
            <a:xfrm>
              <a:off x="4252856" y="4425494"/>
              <a:ext cx="21804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/>
                <a:t>ricordare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961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err="1">
                <a:solidFill>
                  <a:srgbClr val="7F7F7F"/>
                </a:solidFill>
              </a:rPr>
              <a:t>Legge</a:t>
            </a:r>
            <a:r>
              <a:rPr lang="fr-FR" b="1">
                <a:solidFill>
                  <a:srgbClr val="7F7F7F"/>
                </a:solidFill>
              </a:rPr>
              <a:t> </a:t>
            </a:r>
            <a:r>
              <a:rPr lang="fr-FR" b="1" err="1">
                <a:solidFill>
                  <a:srgbClr val="7F7F7F"/>
                </a:solidFill>
              </a:rPr>
              <a:t>sulla</a:t>
            </a:r>
            <a:r>
              <a:rPr lang="fr-FR" b="1">
                <a:solidFill>
                  <a:srgbClr val="7F7F7F"/>
                </a:solidFill>
              </a:rPr>
              <a:t> </a:t>
            </a:r>
            <a:r>
              <a:rPr lang="fr-FR" b="1" err="1">
                <a:solidFill>
                  <a:srgbClr val="7F7F7F"/>
                </a:solidFill>
              </a:rPr>
              <a:t>saluta</a:t>
            </a:r>
            <a:r>
              <a:rPr lang="fr-FR" b="1">
                <a:solidFill>
                  <a:srgbClr val="7F7F7F"/>
                </a:solidFill>
              </a:rPr>
              <a:t> </a:t>
            </a:r>
            <a:r>
              <a:rPr lang="fr-FR" b="1" err="1">
                <a:solidFill>
                  <a:srgbClr val="7F7F7F"/>
                </a:solidFill>
              </a:rPr>
              <a:t>ginevrina</a:t>
            </a:r>
            <a:r>
              <a:rPr lang="fr-FR" b="1">
                <a:solidFill>
                  <a:srgbClr val="7F7F7F"/>
                </a:solidFill>
              </a:rPr>
              <a:t> </a:t>
            </a:r>
            <a:r>
              <a:rPr lang="ru-RU" b="1" err="1">
                <a:solidFill>
                  <a:srgbClr val="7F7F7F"/>
                </a:solidFill>
              </a:rPr>
              <a:t>K</a:t>
            </a:r>
            <a:r>
              <a:rPr lang="ru-RU" b="1">
                <a:solidFill>
                  <a:srgbClr val="7F7F7F"/>
                </a:solidFill>
              </a:rPr>
              <a:t> 1 03</a:t>
            </a:r>
            <a:r>
              <a:rPr lang="fr-CH" b="1">
                <a:solidFill>
                  <a:srgbClr val="7F7F7F"/>
                </a:solidFill>
              </a:rPr>
              <a:t>, 2006</a:t>
            </a:r>
            <a:endParaRPr lang="fr-FR" b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598614"/>
            <a:ext cx="8229600" cy="4031720"/>
          </a:xfrm>
        </p:spPr>
        <p:txBody>
          <a:bodyPr/>
          <a:lstStyle/>
          <a:p>
            <a:pPr marL="268288" indent="-268288">
              <a:spcAft>
                <a:spcPts val="3000"/>
              </a:spcAft>
              <a:buClr>
                <a:srgbClr val="EA81E9"/>
              </a:buClr>
              <a:buChar char="•"/>
              <a:tabLst>
                <a:tab pos="184150" algn="l"/>
                <a:tab pos="268288" algn="l"/>
              </a:tabLst>
            </a:pPr>
            <a:r>
              <a:rPr lang="it-IT" sz="2000"/>
              <a:t>Qualsiasi persona informata, capace di discernimento può scrivere direttive anticipate</a:t>
            </a:r>
          </a:p>
          <a:p>
            <a:pPr marL="268288" indent="-268288">
              <a:spcAft>
                <a:spcPts val="3000"/>
              </a:spcAft>
              <a:buClr>
                <a:srgbClr val="EA81E9"/>
              </a:buClr>
              <a:buChar char="•"/>
              <a:tabLst>
                <a:tab pos="184150" algn="l"/>
                <a:tab pos="268288" algn="l"/>
              </a:tabLst>
            </a:pPr>
            <a:r>
              <a:rPr lang="it-IT" sz="2000"/>
              <a:t>Il personale sanitario deve rispettare la volontà del paziente espressa in una direttiva anticipata, a condizione che sia in una situazione prevista dalla direttiva</a:t>
            </a:r>
          </a:p>
          <a:p>
            <a:pPr marL="268288" indent="-268288">
              <a:spcAft>
                <a:spcPts val="3000"/>
              </a:spcAft>
              <a:buClr>
                <a:srgbClr val="EA81E9"/>
              </a:buClr>
              <a:buChar char="•"/>
              <a:tabLst>
                <a:tab pos="184150" algn="l"/>
                <a:tab pos="268288" algn="l"/>
              </a:tabLst>
            </a:pPr>
            <a:r>
              <a:rPr lang="it-IT" sz="2000"/>
              <a:t>Se il </a:t>
            </a:r>
            <a:r>
              <a:rPr lang="it-IT" sz="2000" err="1"/>
              <a:t>caregiver</a:t>
            </a:r>
            <a:r>
              <a:rPr lang="it-IT" sz="2000"/>
              <a:t> ritenere che le direttive anticipate non corrispondono alla volontà reale del paziente o che ci sia un conflitto di interessi tra il paziente e il rappresentante designato, è necessario rivolgersi all’ autorità tutoria</a:t>
            </a:r>
          </a:p>
          <a:p>
            <a:pPr marL="268288" indent="-268288">
              <a:spcAft>
                <a:spcPts val="3000"/>
              </a:spcAft>
              <a:buClr>
                <a:srgbClr val="EA81E9"/>
              </a:buClr>
              <a:buChar char="•"/>
              <a:tabLst>
                <a:tab pos="184150" algn="l"/>
                <a:tab pos="268288" algn="l"/>
              </a:tabLst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315896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5212" y="274638"/>
            <a:ext cx="8326831" cy="4924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600" b="1">
                <a:solidFill>
                  <a:srgbClr val="7F7F7F"/>
                </a:solidFill>
              </a:rPr>
              <a:t>Valutazione della capacità a prestare il consenso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33793" y="3622005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ruppierung 15"/>
          <p:cNvGrpSpPr/>
          <p:nvPr/>
        </p:nvGrpSpPr>
        <p:grpSpPr>
          <a:xfrm>
            <a:off x="952462" y="1162067"/>
            <a:ext cx="7533111" cy="957872"/>
            <a:chOff x="952462" y="1162067"/>
            <a:chExt cx="7533111" cy="957872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462" y="1162067"/>
              <a:ext cx="1183362" cy="95787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2285999" y="1317838"/>
              <a:ext cx="61995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/>
                <a:t>Comprendere le informazioni riguardanti il trattamento proposto</a:t>
              </a:r>
              <a:endParaRPr lang="fr-FR" sz="1800"/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952462" y="2267464"/>
            <a:ext cx="7253012" cy="977200"/>
            <a:chOff x="952462" y="2385501"/>
            <a:chExt cx="7253012" cy="977200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462" y="2385501"/>
              <a:ext cx="1183362" cy="9772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" name="Rechteck 10"/>
            <p:cNvSpPr/>
            <p:nvPr/>
          </p:nvSpPr>
          <p:spPr>
            <a:xfrm>
              <a:off x="2285999" y="2550936"/>
              <a:ext cx="59194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/>
                <a:t>Comprendere le informazioni nel contesto della propria situazione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952463" y="3392189"/>
            <a:ext cx="5905536" cy="985910"/>
            <a:chOff x="952463" y="3411963"/>
            <a:chExt cx="5905536" cy="985910"/>
          </a:xfrm>
        </p:grpSpPr>
        <p:pic>
          <p:nvPicPr>
            <p:cNvPr id="12" name="Bild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463" y="3411963"/>
              <a:ext cx="1183362" cy="98591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3" name="Rechteck 12"/>
            <p:cNvSpPr/>
            <p:nvPr/>
          </p:nvSpPr>
          <p:spPr>
            <a:xfrm>
              <a:off x="2285999" y="3720252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/>
                <a:t>Decisione deliberativa</a:t>
              </a:r>
              <a:endParaRPr lang="fr-FR" sz="1800"/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952463" y="4525623"/>
            <a:ext cx="5905536" cy="1021853"/>
            <a:chOff x="952463" y="4525623"/>
            <a:chExt cx="5905536" cy="1021853"/>
          </a:xfrm>
        </p:grpSpPr>
        <p:pic>
          <p:nvPicPr>
            <p:cNvPr id="14" name="Bild 1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463" y="4525623"/>
              <a:ext cx="1183362" cy="102185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5" name="Rechteck 14"/>
            <p:cNvSpPr/>
            <p:nvPr/>
          </p:nvSpPr>
          <p:spPr>
            <a:xfrm>
              <a:off x="2285999" y="4851883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/>
                <a:t>Capacità ad esprimere la propria decisione</a:t>
              </a:r>
            </a:p>
          </p:txBody>
        </p:sp>
      </p:grp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 trans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474" y="1162067"/>
            <a:ext cx="1178351" cy="95787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174763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Obiettivi direttive anticipate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183562" cy="3563231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EA81E9"/>
              </a:buClr>
            </a:pPr>
            <a:r>
              <a:rPr lang="fr-CH" sz="2000"/>
              <a:t>obiettivi espliciti</a:t>
            </a:r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CH" sz="2000"/>
              <a:t>elaborazione di un piano d'azione per un periodo futuro di perdita di discernimento</a:t>
            </a:r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CH" sz="2000"/>
              <a:t>Anticipazione sulla modalità di collaborazione</a:t>
            </a:r>
          </a:p>
          <a:p>
            <a:pPr marL="268288" indent="-268288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  <a:p>
            <a:pPr>
              <a:spcAft>
                <a:spcPts val="1200"/>
              </a:spcAft>
              <a:buClr>
                <a:srgbClr val="EA81E9"/>
              </a:buClr>
            </a:pPr>
            <a:r>
              <a:rPr lang="fr-CH" sz="2000"/>
              <a:t>obiettivo implicito</a:t>
            </a:r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CH" sz="2000"/>
              <a:t>Sviluppo di un processo di appropriazione (empowerment)</a:t>
            </a:r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  <a:p>
            <a:pPr lvl="2">
              <a:spcAft>
                <a:spcPts val="1200"/>
              </a:spcAft>
            </a:pPr>
            <a:endParaRPr lang="fr-CH"/>
          </a:p>
          <a:p>
            <a:pPr lvl="2">
              <a:spcAft>
                <a:spcPts val="1200"/>
              </a:spcAft>
            </a:pPr>
            <a:endParaRPr lang="fr-CH"/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</p:txBody>
      </p:sp>
      <p:sp>
        <p:nvSpPr>
          <p:cNvPr id="3" name="Rechteck 2"/>
          <p:cNvSpPr/>
          <p:nvPr/>
        </p:nvSpPr>
        <p:spPr>
          <a:xfrm>
            <a:off x="468313" y="5567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000">
                <a:latin typeface="Verdana" charset="0"/>
              </a:rPr>
              <a:t>Corrigan, 2002; Salzer, 1997, Rappaport, 1995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733666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400" b="1">
                <a:solidFill>
                  <a:srgbClr val="7F7F7F"/>
                </a:solidFill>
              </a:rPr>
              <a:t>Situazione svizzera</a:t>
            </a:r>
            <a:endParaRPr lang="it-IT" sz="4400" i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73778" y="1495776"/>
            <a:ext cx="5306132" cy="395028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 err="1"/>
              <a:t>Restraint</a:t>
            </a:r>
            <a:r>
              <a:rPr lang="it-IT" sz="2000"/>
              <a:t> praticato in pochi centri (soprattutto </a:t>
            </a:r>
            <a:r>
              <a:rPr lang="it-IT" sz="2000" err="1"/>
              <a:t>gerontopsichiatria</a:t>
            </a:r>
            <a:r>
              <a:rPr lang="it-IT" sz="2000"/>
              <a:t>)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 i="1" err="1"/>
              <a:t>Seclusion</a:t>
            </a:r>
            <a:r>
              <a:rPr lang="it-IT" sz="2000"/>
              <a:t> praticato in quasi tutti gli ospedali psichiatrici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/>
              <a:t>Durata media isolamento : 41 ore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/>
              <a:t>A Ginevra: 30% ricoveri non volontari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/>
              <a:t>Ca. 80% provenienti dal Dipartimento Salute Mentale e Psichiatria </a:t>
            </a:r>
          </a:p>
        </p:txBody>
      </p:sp>
      <p:sp>
        <p:nvSpPr>
          <p:cNvPr id="6" name="Rechteck 5"/>
          <p:cNvSpPr/>
          <p:nvPr/>
        </p:nvSpPr>
        <p:spPr>
          <a:xfrm>
            <a:off x="402506" y="5570490"/>
            <a:ext cx="67377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err="1"/>
              <a:t>Steinert</a:t>
            </a:r>
            <a:r>
              <a:rPr lang="it-IT" sz="1050"/>
              <a:t> et al. </a:t>
            </a:r>
            <a:r>
              <a:rPr lang="it-IT" sz="1050" err="1"/>
              <a:t>Soc</a:t>
            </a:r>
            <a:r>
              <a:rPr lang="it-IT" sz="1050"/>
              <a:t> </a:t>
            </a:r>
            <a:r>
              <a:rPr lang="it-IT" sz="1050" err="1"/>
              <a:t>Psychiatry</a:t>
            </a:r>
            <a:r>
              <a:rPr lang="it-IT" sz="1050"/>
              <a:t> </a:t>
            </a:r>
            <a:r>
              <a:rPr lang="it-IT" sz="1050" err="1"/>
              <a:t>Psychiatr</a:t>
            </a:r>
            <a:r>
              <a:rPr lang="it-IT" sz="1050"/>
              <a:t> </a:t>
            </a:r>
            <a:r>
              <a:rPr lang="it-IT" sz="1050" err="1"/>
              <a:t>Epidemiol</a:t>
            </a:r>
            <a:r>
              <a:rPr lang="it-IT" sz="1050"/>
              <a:t> 2010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776"/>
            <a:ext cx="2691695" cy="3076223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174763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Tre tipi di direttive anticipate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468313" y="2137659"/>
            <a:ext cx="8183562" cy="2660120"/>
          </a:xfrm>
        </p:spPr>
        <p:txBody>
          <a:bodyPr/>
          <a:lstStyle/>
          <a:p>
            <a:pPr marL="268288" indent="-268288">
              <a:buClr>
                <a:srgbClr val="EA81E9"/>
              </a:buClr>
              <a:buChar char="•"/>
            </a:pPr>
            <a:endParaRPr lang="it-IT" sz="2000" dirty="0"/>
          </a:p>
          <a:p>
            <a:pPr marL="536575" lvl="1" indent="-184150">
              <a:buClr>
                <a:srgbClr val="EA81E9"/>
              </a:buClr>
              <a:buChar char="•"/>
            </a:pPr>
            <a:r>
              <a:rPr lang="it-IT" sz="2000" dirty="0"/>
              <a:t>Classiche </a:t>
            </a:r>
          </a:p>
          <a:p>
            <a:pPr marL="536575" lvl="1" indent="-184150">
              <a:buClr>
                <a:srgbClr val="EA81E9"/>
              </a:buClr>
              <a:buChar char="•"/>
            </a:pPr>
            <a:endParaRPr lang="it-IT" sz="2000" dirty="0"/>
          </a:p>
          <a:p>
            <a:pPr marL="536575" lvl="1" indent="-184150">
              <a:buClr>
                <a:srgbClr val="EA81E9"/>
              </a:buClr>
              <a:buChar char="•"/>
            </a:pPr>
            <a:r>
              <a:rPr lang="it-IT" sz="2000" dirty="0"/>
              <a:t>Facilitate</a:t>
            </a:r>
          </a:p>
          <a:p>
            <a:pPr marL="536575" lvl="1" indent="-184150">
              <a:buClr>
                <a:srgbClr val="EA81E9"/>
              </a:buClr>
              <a:buChar char="•"/>
            </a:pPr>
            <a:endParaRPr lang="it-IT" sz="2000" dirty="0"/>
          </a:p>
          <a:p>
            <a:pPr marL="536575" lvl="1" indent="-184150">
              <a:buClr>
                <a:srgbClr val="EA81E9"/>
              </a:buClr>
              <a:buChar char="•"/>
            </a:pPr>
            <a:r>
              <a:rPr lang="it-IT" sz="2000" dirty="0"/>
              <a:t>Joint </a:t>
            </a:r>
            <a:r>
              <a:rPr lang="it-IT" sz="2000" dirty="0" err="1"/>
              <a:t>Crisis</a:t>
            </a:r>
            <a:r>
              <a:rPr lang="it-IT" sz="2000" dirty="0"/>
              <a:t> Plan (JCP)</a:t>
            </a:r>
          </a:p>
        </p:txBody>
      </p:sp>
    </p:spTree>
    <p:extLst>
      <p:ext uri="{BB962C8B-B14F-4D97-AF65-F5344CB8AC3E}">
        <p14:creationId xmlns:p14="http://schemas.microsoft.com/office/powerpoint/2010/main" val="830967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DA classiche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68313" y="2133113"/>
            <a:ext cx="8183562" cy="4187825"/>
          </a:xfrm>
        </p:spPr>
        <p:txBody>
          <a:bodyPr/>
          <a:lstStyle/>
          <a:p>
            <a:pPr marL="2597150" indent="-354013">
              <a:buClr>
                <a:srgbClr val="EA81E9"/>
              </a:buClr>
              <a:buFont typeface="Arial"/>
              <a:buChar char="•"/>
            </a:pPr>
            <a:r>
              <a:rPr lang="it-IT" sz="1800" dirty="0">
                <a:latin typeface="Verdana" charset="0"/>
              </a:rPr>
              <a:t>scritte solo dal paziente</a:t>
            </a:r>
          </a:p>
          <a:p>
            <a:pPr marL="2597150" lvl="3" indent="-354013">
              <a:buClr>
                <a:srgbClr val="EA81E9"/>
              </a:buClr>
              <a:buFont typeface="Arial"/>
              <a:buChar char="•"/>
            </a:pPr>
            <a:r>
              <a:rPr lang="it-IT" sz="1800" dirty="0">
                <a:latin typeface="Verdana" charset="0"/>
              </a:rPr>
              <a:t>contengono le misure acconsentite</a:t>
            </a:r>
          </a:p>
          <a:p>
            <a:pPr marL="2597150" indent="-354013">
              <a:buClr>
                <a:srgbClr val="EA81E9"/>
              </a:buClr>
              <a:buFont typeface="Arial"/>
              <a:buChar char="•"/>
            </a:pPr>
            <a:r>
              <a:rPr lang="it-IT" sz="1800" dirty="0">
                <a:latin typeface="Verdana" charset="0"/>
              </a:rPr>
              <a:t>contengono le misure rifiutate</a:t>
            </a:r>
          </a:p>
          <a:p>
            <a:pPr marL="2597150" indent="-354013">
              <a:buClr>
                <a:srgbClr val="EA81E9"/>
              </a:buClr>
              <a:buFont typeface="Arial"/>
              <a:buChar char="•"/>
            </a:pPr>
            <a:r>
              <a:rPr lang="it-IT" sz="1800" dirty="0">
                <a:latin typeface="Verdana" charset="0"/>
              </a:rPr>
              <a:t>eventualmente accompagnate da una procura</a:t>
            </a:r>
          </a:p>
          <a:p>
            <a:pPr marL="285750" indent="-285750">
              <a:buClr>
                <a:srgbClr val="EA81E9"/>
              </a:buClr>
              <a:buFont typeface="Arial"/>
              <a:buChar char="•"/>
            </a:pPr>
            <a:endParaRPr lang="it-IT" sz="1800" dirty="0">
              <a:latin typeface="Verdana" charset="0"/>
            </a:endParaRPr>
          </a:p>
          <a:p>
            <a:pPr marL="285750" indent="-285750">
              <a:buClr>
                <a:srgbClr val="EA81E9"/>
              </a:buClr>
              <a:buFont typeface="Arial"/>
              <a:buChar char="•"/>
            </a:pPr>
            <a:endParaRPr lang="it-IT" sz="1800" dirty="0">
              <a:latin typeface="Verdana" charset="0"/>
            </a:endParaRPr>
          </a:p>
          <a:p>
            <a:pPr marL="285750" indent="-285750">
              <a:buClr>
                <a:srgbClr val="EA81E9"/>
              </a:buClr>
              <a:buFont typeface="Arial"/>
              <a:buChar char="•"/>
            </a:pPr>
            <a:endParaRPr lang="it-IT" sz="1800" dirty="0">
              <a:latin typeface="Verdana" charset="0"/>
            </a:endParaRPr>
          </a:p>
          <a:p>
            <a:pPr marL="285750" indent="-285750">
              <a:buClr>
                <a:srgbClr val="EA81E9"/>
              </a:buClr>
              <a:buFont typeface="Arial"/>
              <a:buChar char="•"/>
            </a:pPr>
            <a:r>
              <a:rPr lang="it-IT" sz="1800" dirty="0">
                <a:latin typeface="Verdana" charset="0"/>
              </a:rPr>
              <a:t>inconveniente maggiore : nessuna assistenza per la redazione     ➛ contenuto a volte poco chiaro e/o impreciso !</a:t>
            </a:r>
          </a:p>
          <a:p>
            <a:pPr lvl="1" eaLnBrk="1" hangingPunct="1">
              <a:buClr>
                <a:srgbClr val="EA81E9"/>
              </a:buClr>
              <a:buFont typeface="Verdana" charset="0"/>
              <a:buNone/>
            </a:pPr>
            <a:endParaRPr lang="it-IT" sz="2000" dirty="0">
              <a:latin typeface="Verdana" charset="0"/>
              <a:sym typeface="Wingdings" charset="0"/>
            </a:endParaRPr>
          </a:p>
          <a:p>
            <a:pPr lvl="1" eaLnBrk="1" hangingPunct="1">
              <a:buClr>
                <a:srgbClr val="EA81E9"/>
              </a:buClr>
              <a:buFont typeface="Verdana" charset="0"/>
              <a:buNone/>
            </a:pPr>
            <a:r>
              <a:rPr lang="it-IT" sz="2000" dirty="0">
                <a:latin typeface="Verdana" charset="0"/>
                <a:sym typeface="Wingdings" charset="0"/>
              </a:rPr>
              <a:t>		</a:t>
            </a:r>
            <a:endParaRPr lang="it-IT" dirty="0">
              <a:latin typeface="Verdana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7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3054"/>
            <a:ext cx="2398889" cy="1895707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352834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DA facilitate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454201" y="1926375"/>
            <a:ext cx="8183562" cy="3351565"/>
          </a:xfrm>
        </p:spPr>
        <p:txBody>
          <a:bodyPr/>
          <a:lstStyle/>
          <a:p>
            <a:pPr lvl="7"/>
            <a:r>
              <a:rPr lang="fr-CH" sz="2000">
                <a:latin typeface="Verdana" charset="0"/>
              </a:rPr>
              <a:t>Presenza di un professionale </a:t>
            </a:r>
          </a:p>
          <a:p>
            <a:pPr lvl="7"/>
            <a:r>
              <a:rPr lang="fr-CH" sz="2000">
                <a:latin typeface="Verdana" charset="0"/>
              </a:rPr>
              <a:t>sanitario, per aiutare il paziente</a:t>
            </a:r>
          </a:p>
          <a:p>
            <a:pPr lvl="7"/>
            <a:r>
              <a:rPr lang="fr-CH" sz="2000">
                <a:latin typeface="Verdana" charset="0"/>
              </a:rPr>
              <a:t>a scrivere la sua DA</a:t>
            </a:r>
          </a:p>
          <a:p>
            <a:pPr lvl="7"/>
            <a:endParaRPr lang="fr-CH" sz="2000">
              <a:latin typeface="Verdana" charset="0"/>
            </a:endParaRPr>
          </a:p>
          <a:p>
            <a:pPr lvl="7"/>
            <a:endParaRPr lang="fr-CH" sz="2000">
              <a:latin typeface="Verdana" charset="0"/>
            </a:endParaRPr>
          </a:p>
          <a:p>
            <a:pPr lvl="7"/>
            <a:r>
              <a:rPr lang="it-IT" sz="2000">
                <a:latin typeface="Verdana" charset="0"/>
              </a:rPr>
              <a:t>inconveniente maggiore : rischio </a:t>
            </a:r>
          </a:p>
          <a:p>
            <a:pPr lvl="7"/>
            <a:r>
              <a:rPr lang="it-IT" sz="2000">
                <a:latin typeface="Verdana" charset="0"/>
              </a:rPr>
              <a:t>influenza sulla scelta del pazienze</a:t>
            </a:r>
            <a:endParaRPr lang="fr-CH" sz="2000">
              <a:latin typeface="Verdana" charset="0"/>
            </a:endParaRPr>
          </a:p>
          <a:p>
            <a:pPr lvl="1" eaLnBrk="1" hangingPunct="1"/>
            <a:endParaRPr lang="fr-CH" sz="2000">
              <a:latin typeface="Verdana" charset="0"/>
            </a:endParaRPr>
          </a:p>
          <a:p>
            <a:pPr lvl="1" eaLnBrk="1" hangingPunct="1">
              <a:buFont typeface="Verdana" charset="0"/>
              <a:buNone/>
            </a:pPr>
            <a:r>
              <a:rPr lang="fr-CH" sz="2000">
                <a:latin typeface="Verdana" charset="0"/>
                <a:sym typeface="Wingdings" charset="0"/>
              </a:rPr>
              <a:t>		</a:t>
            </a:r>
            <a:endParaRPr lang="fr-CH">
              <a:latin typeface="Verdana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6375"/>
            <a:ext cx="2723444" cy="2540000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49583978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Joint Crisis Planning (JCP) </a:t>
            </a:r>
          </a:p>
        </p:txBody>
      </p:sp>
      <p:sp>
        <p:nvSpPr>
          <p:cNvPr id="3" name="Rechteck 2"/>
          <p:cNvSpPr/>
          <p:nvPr/>
        </p:nvSpPr>
        <p:spPr>
          <a:xfrm>
            <a:off x="468313" y="5604481"/>
            <a:ext cx="16691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r-CH" sz="1000">
                <a:latin typeface="Verdana" charset="0"/>
              </a:rPr>
              <a:t>Henderson et al., 2004</a:t>
            </a:r>
          </a:p>
        </p:txBody>
      </p:sp>
      <p:sp>
        <p:nvSpPr>
          <p:cNvPr id="6" name="Rechteck 5"/>
          <p:cNvSpPr/>
          <p:nvPr/>
        </p:nvSpPr>
        <p:spPr>
          <a:xfrm>
            <a:off x="468313" y="4083776"/>
            <a:ext cx="8305886" cy="7101718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600"/>
              </a:spcBef>
              <a:buClr>
                <a:srgbClr val="404040"/>
              </a:buClr>
              <a:buFont typeface="Arial"/>
            </a:pPr>
            <a:endParaRPr lang="fr-CH" sz="2800">
              <a:solidFill>
                <a:srgbClr val="404040"/>
              </a:solidFill>
            </a:endParaRPr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>
          <a:xfrm>
            <a:off x="600063" y="1625467"/>
            <a:ext cx="7979847" cy="3891976"/>
          </a:xfrm>
        </p:spPr>
        <p:txBody>
          <a:bodyPr/>
          <a:lstStyle/>
          <a:p>
            <a:pPr marL="2243137">
              <a:spcAft>
                <a:spcPts val="1800"/>
              </a:spcAft>
              <a:buClr>
                <a:srgbClr val="EA81E9"/>
              </a:buClr>
            </a:pPr>
            <a:endParaRPr lang="it-IT" sz="1800"/>
          </a:p>
          <a:p>
            <a:pPr marL="2511425" indent="-268288">
              <a:spcAft>
                <a:spcPts val="18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/>
              <a:t>Consente l'esplorazione e la discussione collaborativa tra paziente, </a:t>
            </a:r>
            <a:r>
              <a:rPr lang="it-IT" sz="1800" err="1"/>
              <a:t>caregiver</a:t>
            </a:r>
            <a:r>
              <a:rPr lang="it-IT" sz="1800"/>
              <a:t> e terzi</a:t>
            </a:r>
          </a:p>
          <a:p>
            <a:pPr marL="2511425" indent="-268288">
              <a:spcAft>
                <a:spcPts val="18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/>
              <a:t>Favorisce il networking</a:t>
            </a:r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Font typeface="Arial"/>
              <a:buChar char="•"/>
            </a:pPr>
            <a:endParaRPr lang="it-IT" sz="180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>
                <a:latin typeface="Verdana" charset="0"/>
              </a:rPr>
              <a:t>inconveniente maggiore :</a:t>
            </a:r>
            <a:r>
              <a:rPr lang="it-IT" sz="1800"/>
              <a:t> la partecipazione di un terzo partner può essere costoso e stressante per il paziente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25788"/>
            <a:ext cx="2696630" cy="22309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8116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10772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>
                <a:solidFill>
                  <a:srgbClr val="7F7F7F"/>
                </a:solidFill>
              </a:rPr>
              <a:t>Advance Directives Based on Cognitive Therapy (ADBCT)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0199" y="1883284"/>
            <a:ext cx="5873201" cy="3281383"/>
          </a:xfrm>
        </p:spPr>
        <p:txBody>
          <a:bodyPr/>
          <a:lstStyle/>
          <a:p>
            <a:pPr marL="182563" indent="-182563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1800" dirty="0"/>
              <a:t>DA del tipo facilitato</a:t>
            </a:r>
          </a:p>
          <a:p>
            <a:pPr marL="182563" indent="-182563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1800" dirty="0"/>
              <a:t>Basato su tre modelli</a:t>
            </a:r>
          </a:p>
          <a:p>
            <a:pPr marL="538163" indent="-184150">
              <a:spcAft>
                <a:spcPts val="1800"/>
              </a:spcAft>
              <a:buClr>
                <a:srgbClr val="EA81E9"/>
              </a:buClr>
              <a:buChar char="•"/>
              <a:tabLst>
                <a:tab pos="628650" algn="l"/>
              </a:tabLst>
            </a:pPr>
            <a:r>
              <a:rPr lang="fr-CH" sz="1800" dirty="0"/>
              <a:t>modello di autodeterminazione per aderenza al trattamento</a:t>
            </a:r>
          </a:p>
          <a:p>
            <a:pPr marL="538163" indent="-184150">
              <a:spcAft>
                <a:spcPts val="1800"/>
              </a:spcAft>
              <a:buClr>
                <a:srgbClr val="EA81E9"/>
              </a:buClr>
              <a:buChar char="•"/>
              <a:tabLst>
                <a:tab pos="628650" algn="l"/>
              </a:tabLst>
            </a:pPr>
            <a:r>
              <a:rPr lang="fr-CH" sz="1800" dirty="0"/>
              <a:t>modello di rappresentazione cognitiva della malattia</a:t>
            </a:r>
          </a:p>
          <a:p>
            <a:pPr marL="538163" indent="-184150">
              <a:spcAft>
                <a:spcPts val="1800"/>
              </a:spcAft>
              <a:buClr>
                <a:srgbClr val="EA81E9"/>
              </a:buClr>
              <a:buChar char="•"/>
              <a:tabLst>
                <a:tab pos="628650" algn="l"/>
              </a:tabLst>
            </a:pPr>
            <a:r>
              <a:rPr lang="fr-CH" sz="1800" dirty="0"/>
              <a:t>modello di coerenza cognitiva</a:t>
            </a:r>
          </a:p>
          <a:p>
            <a:pPr lvl="2">
              <a:spcAft>
                <a:spcPts val="1800"/>
              </a:spcAft>
            </a:pPr>
            <a:endParaRPr lang="fr-CH" sz="3200" dirty="0"/>
          </a:p>
        </p:txBody>
      </p:sp>
      <p:sp>
        <p:nvSpPr>
          <p:cNvPr id="4" name="Rechteck 3"/>
          <p:cNvSpPr/>
          <p:nvPr/>
        </p:nvSpPr>
        <p:spPr>
          <a:xfrm>
            <a:off x="468313" y="5309420"/>
            <a:ext cx="82750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err="1"/>
              <a:t>Khazaa</a:t>
            </a:r>
            <a:r>
              <a:rPr lang="fr-FR" sz="1000" b="1" err="1"/>
              <a:t>l</a:t>
            </a:r>
            <a:r>
              <a:rPr lang="fr-FR" sz="1000"/>
              <a:t>, </a:t>
            </a:r>
            <a:r>
              <a:rPr lang="fr-FR" sz="1000" err="1"/>
              <a:t>Chatton</a:t>
            </a:r>
            <a:r>
              <a:rPr lang="fr-FR" sz="1000"/>
              <a:t>, </a:t>
            </a:r>
            <a:r>
              <a:rPr lang="fr-FR" sz="1000" err="1"/>
              <a:t>Pasandin</a:t>
            </a:r>
            <a:r>
              <a:rPr lang="fr-FR" sz="1000"/>
              <a:t>, Zullino, </a:t>
            </a:r>
            <a:r>
              <a:rPr lang="fr-FR" sz="1000" err="1"/>
              <a:t>Preisig</a:t>
            </a:r>
            <a:r>
              <a:rPr lang="fr-FR" sz="1000"/>
              <a:t>. </a:t>
            </a:r>
            <a:r>
              <a:rPr lang="fr-FR" sz="1000" err="1"/>
              <a:t>Advance</a:t>
            </a:r>
            <a:r>
              <a:rPr lang="fr-FR" sz="1000"/>
              <a:t> directives </a:t>
            </a:r>
            <a:r>
              <a:rPr lang="fr-FR" sz="1000" err="1"/>
              <a:t>based</a:t>
            </a:r>
            <a:r>
              <a:rPr lang="fr-FR" sz="1000"/>
              <a:t> on cognitive </a:t>
            </a:r>
            <a:r>
              <a:rPr lang="fr-FR" sz="1000" err="1"/>
              <a:t>therapy</a:t>
            </a:r>
            <a:r>
              <a:rPr lang="fr-FR" sz="1000"/>
              <a:t>: a </a:t>
            </a:r>
            <a:r>
              <a:rPr lang="fr-FR" sz="1000" err="1"/>
              <a:t>way</a:t>
            </a:r>
            <a:r>
              <a:rPr lang="fr-FR" sz="1000"/>
              <a:t> to </a:t>
            </a:r>
            <a:r>
              <a:rPr lang="fr-FR" sz="1000" err="1"/>
              <a:t>overcome</a:t>
            </a:r>
            <a:r>
              <a:rPr lang="fr-FR" sz="1000"/>
              <a:t> </a:t>
            </a:r>
            <a:r>
              <a:rPr lang="fr-FR" sz="1000" err="1"/>
              <a:t>coercion</a:t>
            </a:r>
            <a:r>
              <a:rPr lang="fr-FR" sz="1000"/>
              <a:t> </a:t>
            </a:r>
            <a:r>
              <a:rPr lang="fr-FR" sz="1000" err="1"/>
              <a:t>related</a:t>
            </a:r>
            <a:r>
              <a:rPr lang="fr-FR" sz="1000"/>
              <a:t> </a:t>
            </a:r>
            <a:r>
              <a:rPr lang="fr-FR" sz="1000" err="1"/>
              <a:t>problems</a:t>
            </a:r>
            <a:r>
              <a:rPr lang="fr-FR" sz="1000"/>
              <a:t>. </a:t>
            </a:r>
            <a:r>
              <a:rPr lang="en-US" sz="1000"/>
              <a:t>Patient </a:t>
            </a:r>
            <a:r>
              <a:rPr lang="en-US" sz="1000" err="1"/>
              <a:t>Educ</a:t>
            </a:r>
            <a:r>
              <a:rPr lang="en-US" sz="1000"/>
              <a:t> </a:t>
            </a:r>
            <a:r>
              <a:rPr lang="en-US" sz="1000" err="1"/>
              <a:t>Couns</a:t>
            </a:r>
            <a:r>
              <a:rPr lang="en-US" sz="1000"/>
              <a:t>. 2009;74(1):35-8; </a:t>
            </a:r>
            <a:r>
              <a:rPr lang="en-US" sz="1000" err="1"/>
              <a:t>Khazaal</a:t>
            </a:r>
            <a:r>
              <a:rPr lang="en-US" sz="1000"/>
              <a:t>,, Richard, </a:t>
            </a:r>
            <a:r>
              <a:rPr lang="en-US" sz="1000" err="1"/>
              <a:t>Matthieu-Darekar</a:t>
            </a:r>
            <a:r>
              <a:rPr lang="en-US" sz="1000"/>
              <a:t>, </a:t>
            </a:r>
            <a:r>
              <a:rPr lang="en-US" sz="1000" err="1"/>
              <a:t>Quement</a:t>
            </a:r>
            <a:r>
              <a:rPr lang="en-US" sz="1000"/>
              <a:t>, Kramer, </a:t>
            </a:r>
            <a:r>
              <a:rPr lang="en-US" sz="1000" err="1"/>
              <a:t>Preisig</a:t>
            </a:r>
            <a:r>
              <a:rPr lang="en-US" sz="1000"/>
              <a:t>. Advance directives in bipolar disorder, a cognitive </a:t>
            </a:r>
            <a:r>
              <a:rPr lang="en-US" sz="1000" err="1"/>
              <a:t>behavioural</a:t>
            </a:r>
            <a:r>
              <a:rPr lang="en-US" sz="1000"/>
              <a:t> conceptualization. </a:t>
            </a:r>
            <a:r>
              <a:rPr lang="en-US" sz="1000" err="1"/>
              <a:t>Int</a:t>
            </a:r>
            <a:r>
              <a:rPr lang="en-US" sz="1000"/>
              <a:t> J Law Psychiatry. 2008;31(1):1-8.</a:t>
            </a:r>
            <a:endParaRPr lang="fr-CH" sz="100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7123"/>
            <a:ext cx="2717800" cy="2147508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701196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94851"/>
            <a:ext cx="8183562" cy="10772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>
                <a:solidFill>
                  <a:srgbClr val="7F7F7F"/>
                </a:solidFill>
              </a:rPr>
              <a:t>Approccio della rappresentazione mentale della malattia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183562" cy="4000676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/>
              <a:t>Prospettiva di analisi del modo in cui le persone percepiscono la malattia e i rischi per la salute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/>
              <a:t>Permette di spiegare comportamenti apparentemente inspiegabili come la mancata adesione al trattamento 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/>
              <a:t>Presupposto : risposte comportamentali mediate dalle teorie a proposito delle malattie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/>
              <a:t>1. Identità: etichetta verbale associata alla malattia e ai sintomi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/>
              <a:t>2. Causa: ragione per la quale si ritiene che la persona si ammali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/>
              <a:t>3. Decorso temporale: aspettative circa la durata (acuta, ciclica, cronica)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/>
              <a:t>4. Conseguenze: aspettative circa l’esito e i postumi.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/>
              <a:t>5. la cura, cioè le azioni da mettere in atto</a:t>
            </a:r>
          </a:p>
        </p:txBody>
      </p:sp>
    </p:spTree>
    <p:extLst>
      <p:ext uri="{BB962C8B-B14F-4D97-AF65-F5344CB8AC3E}">
        <p14:creationId xmlns:p14="http://schemas.microsoft.com/office/powerpoint/2010/main" val="3589809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28643" y="1925489"/>
            <a:ext cx="108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Problema</a:t>
            </a: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14195" y="1925489"/>
            <a:ext cx="11061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Soluzione</a:t>
            </a: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28643" y="4081699"/>
            <a:ext cx="108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Problema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14195" y="4081699"/>
            <a:ext cx="11061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Soluzione</a:t>
            </a: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 detail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13" y="1312365"/>
            <a:ext cx="1666120" cy="158811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21" y="3483116"/>
            <a:ext cx="1747712" cy="1588119"/>
          </a:xfrm>
          <a:prstGeom prst="rect">
            <a:avLst/>
          </a:prstGeom>
          <a:ln>
            <a:solidFill>
              <a:srgbClr val="7F7F7F"/>
            </a:solidFill>
          </a:ln>
        </p:spPr>
      </p:pic>
      <p:cxnSp>
        <p:nvCxnSpPr>
          <p:cNvPr id="11" name="Gerade Verbindung 10"/>
          <p:cNvCxnSpPr>
            <a:stCxn id="2" idx="3"/>
            <a:endCxn id="7" idx="1"/>
          </p:cNvCxnSpPr>
          <p:nvPr/>
        </p:nvCxnSpPr>
        <p:spPr>
          <a:xfrm>
            <a:off x="4208887" y="2110154"/>
            <a:ext cx="170530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>
            <a:stCxn id="8" idx="3"/>
            <a:endCxn id="9" idx="1"/>
          </p:cNvCxnSpPr>
          <p:nvPr/>
        </p:nvCxnSpPr>
        <p:spPr>
          <a:xfrm>
            <a:off x="4208887" y="4266364"/>
            <a:ext cx="170530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" name="Gruppierung 9"/>
          <p:cNvGrpSpPr/>
          <p:nvPr/>
        </p:nvGrpSpPr>
        <p:grpSpPr>
          <a:xfrm>
            <a:off x="3394570" y="2294819"/>
            <a:ext cx="430164" cy="1786880"/>
            <a:chOff x="3394570" y="2294819"/>
            <a:chExt cx="430164" cy="1786880"/>
          </a:xfrm>
        </p:grpSpPr>
        <p:cxnSp>
          <p:nvCxnSpPr>
            <p:cNvPr id="15" name="Gerade Verbindung 14"/>
            <p:cNvCxnSpPr>
              <a:stCxn id="2" idx="2"/>
              <a:endCxn id="8" idx="0"/>
            </p:cNvCxnSpPr>
            <p:nvPr/>
          </p:nvCxnSpPr>
          <p:spPr>
            <a:xfrm>
              <a:off x="3668765" y="2294819"/>
              <a:ext cx="0" cy="178688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 type="stealth" w="lg" len="lg"/>
              <a:tailEnd type="stealth" w="lg" len="lg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feld 17"/>
            <p:cNvSpPr txBox="1"/>
            <p:nvPr/>
          </p:nvSpPr>
          <p:spPr>
            <a:xfrm>
              <a:off x="3394570" y="2796421"/>
              <a:ext cx="430164" cy="83099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≠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741020" y="3005541"/>
            <a:ext cx="15549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 dirty="0" err="1">
                <a:solidFill>
                  <a:srgbClr val="000000"/>
                </a:solidFill>
              </a:rPr>
              <a:t>inosservanza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cxnSp>
        <p:nvCxnSpPr>
          <p:cNvPr id="22" name="Gerade Verbindung 21"/>
          <p:cNvCxnSpPr>
            <a:endCxn id="20" idx="1"/>
          </p:cNvCxnSpPr>
          <p:nvPr/>
        </p:nvCxnSpPr>
        <p:spPr>
          <a:xfrm flipV="1">
            <a:off x="3824734" y="3190206"/>
            <a:ext cx="1916286" cy="8883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hteck 22"/>
          <p:cNvSpPr/>
          <p:nvPr/>
        </p:nvSpPr>
        <p:spPr>
          <a:xfrm>
            <a:off x="842643" y="332803"/>
            <a:ext cx="7902694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b="1">
                <a:solidFill>
                  <a:srgbClr val="7F7F7F"/>
                </a:solidFill>
              </a:rPr>
              <a:t>Processo decisionale sostitutivo</a:t>
            </a:r>
            <a:endParaRPr lang="fr-FR" sz="36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38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28643" y="1925489"/>
            <a:ext cx="108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Problema</a:t>
            </a: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14195" y="1925489"/>
            <a:ext cx="11061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Soluzione</a:t>
            </a: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28643" y="4081699"/>
            <a:ext cx="108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Problema</a:t>
            </a: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14195" y="4081699"/>
            <a:ext cx="11061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Soluzione</a:t>
            </a: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 detail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13" y="1312365"/>
            <a:ext cx="1666120" cy="158811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21" y="3483116"/>
            <a:ext cx="1747712" cy="1588119"/>
          </a:xfrm>
          <a:prstGeom prst="rect">
            <a:avLst/>
          </a:prstGeom>
          <a:ln>
            <a:solidFill>
              <a:srgbClr val="7F7F7F"/>
            </a:solidFill>
          </a:ln>
        </p:spPr>
      </p:pic>
      <p:cxnSp>
        <p:nvCxnSpPr>
          <p:cNvPr id="11" name="Gerade Verbindung 10"/>
          <p:cNvCxnSpPr>
            <a:stCxn id="2" idx="3"/>
            <a:endCxn id="7" idx="1"/>
          </p:cNvCxnSpPr>
          <p:nvPr/>
        </p:nvCxnSpPr>
        <p:spPr>
          <a:xfrm>
            <a:off x="4208887" y="2110154"/>
            <a:ext cx="170530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>
            <a:stCxn id="8" idx="3"/>
            <a:endCxn id="9" idx="1"/>
          </p:cNvCxnSpPr>
          <p:nvPr/>
        </p:nvCxnSpPr>
        <p:spPr>
          <a:xfrm>
            <a:off x="4208887" y="4266364"/>
            <a:ext cx="170530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Gerade Verbindung 14"/>
          <p:cNvCxnSpPr>
            <a:stCxn id="2" idx="2"/>
            <a:endCxn id="8" idx="0"/>
          </p:cNvCxnSpPr>
          <p:nvPr/>
        </p:nvCxnSpPr>
        <p:spPr>
          <a:xfrm>
            <a:off x="3668765" y="2294819"/>
            <a:ext cx="0" cy="178688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feld 19"/>
          <p:cNvSpPr txBox="1"/>
          <p:nvPr/>
        </p:nvSpPr>
        <p:spPr>
          <a:xfrm>
            <a:off x="5798933" y="2999035"/>
            <a:ext cx="2442859" cy="40010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algn="ctr" rtl="0" latinLnBrk="1" hangingPunct="0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fr-FR" err="1"/>
              <a:t>progetto</a:t>
            </a:r>
            <a:r>
              <a:rPr lang="fr-FR"/>
              <a:t> </a:t>
            </a:r>
            <a:r>
              <a:rPr lang="fr-FR" err="1"/>
              <a:t>congiunto</a:t>
            </a:r>
            <a:endParaRPr lang="fr-FR"/>
          </a:p>
        </p:txBody>
      </p:sp>
      <p:cxnSp>
        <p:nvCxnSpPr>
          <p:cNvPr id="22" name="Gerade Verbindung 21"/>
          <p:cNvCxnSpPr/>
          <p:nvPr/>
        </p:nvCxnSpPr>
        <p:spPr>
          <a:xfrm>
            <a:off x="3824734" y="3199089"/>
            <a:ext cx="1916286" cy="2565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feld 17"/>
          <p:cNvSpPr txBox="1"/>
          <p:nvPr/>
        </p:nvSpPr>
        <p:spPr>
          <a:xfrm>
            <a:off x="2774698" y="2796421"/>
            <a:ext cx="1788133" cy="101566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2000" b="1" dirty="0" err="1">
                <a:solidFill>
                  <a:srgbClr val="008000"/>
                </a:solidFill>
              </a:rPr>
              <a:t>minimo</a:t>
            </a:r>
            <a:r>
              <a:rPr lang="fr-FR" sz="2000" b="1" dirty="0">
                <a:solidFill>
                  <a:srgbClr val="008000"/>
                </a:solidFill>
              </a:rPr>
              <a:t> </a:t>
            </a:r>
          </a:p>
          <a:p>
            <a:pPr algn="ctr" rtl="0" latinLnBrk="1" hangingPunct="0"/>
            <a:r>
              <a:rPr lang="fr-FR" sz="2000" b="1" dirty="0" err="1">
                <a:solidFill>
                  <a:srgbClr val="008000"/>
                </a:solidFill>
              </a:rPr>
              <a:t>denominatore</a:t>
            </a:r>
            <a:r>
              <a:rPr lang="fr-FR" sz="2000" b="1" dirty="0">
                <a:solidFill>
                  <a:srgbClr val="008000"/>
                </a:solidFill>
              </a:rPr>
              <a:t> </a:t>
            </a:r>
          </a:p>
          <a:p>
            <a:pPr algn="ctr" rtl="0" latinLnBrk="1" hangingPunct="0"/>
            <a:r>
              <a:rPr lang="fr-FR" sz="2000" b="1" dirty="0" err="1">
                <a:solidFill>
                  <a:srgbClr val="008000"/>
                </a:solidFill>
              </a:rPr>
              <a:t>comune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sym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42643" y="332803"/>
            <a:ext cx="7902694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b="1">
                <a:solidFill>
                  <a:srgbClr val="7F7F7F"/>
                </a:solidFill>
              </a:rPr>
              <a:t>Processo decisionale condiviso</a:t>
            </a:r>
            <a:endParaRPr lang="fr-FR" sz="36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Studi pilota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4"/>
            <a:ext cx="8183562" cy="3464454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2000" dirty="0"/>
              <a:t>Advance Directives Based on Cognitive Therapy (ADBCT) vs. Joint Crisis Plan vs DA classicha</a:t>
            </a:r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2000" dirty="0"/>
              <a:t>Esiti principali : numero e durata ricoveri pre/post DA</a:t>
            </a:r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2000" dirty="0"/>
              <a:t>Media sessioni : 4 ± 1.6</a:t>
            </a:r>
          </a:p>
          <a:p>
            <a:pPr>
              <a:spcAft>
                <a:spcPts val="1800"/>
              </a:spcAft>
              <a:buClr>
                <a:srgbClr val="EA81E9"/>
              </a:buClr>
            </a:pP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endParaRPr lang="fr-CH" sz="2000" dirty="0"/>
          </a:p>
        </p:txBody>
      </p:sp>
      <p:sp>
        <p:nvSpPr>
          <p:cNvPr id="4" name="Rechteck 3"/>
          <p:cNvSpPr/>
          <p:nvPr/>
        </p:nvSpPr>
        <p:spPr>
          <a:xfrm>
            <a:off x="468313" y="5625276"/>
            <a:ext cx="30292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/>
              <a:t>Khazaal et al., 2009, 2012; Bartolomei et al., 2012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253789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5847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>
                <a:solidFill>
                  <a:srgbClr val="7F7F7F"/>
                </a:solidFill>
              </a:rPr>
              <a:t>Risultati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183562" cy="4187825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fr-CH">
              <a:latin typeface="Verdana" charset="0"/>
            </a:endParaRPr>
          </a:p>
          <a:p>
            <a:pPr eaLnBrk="1" hangingPunct="1"/>
            <a:endParaRPr lang="fr-CH">
              <a:latin typeface="Verdana" charset="0"/>
            </a:endParaRPr>
          </a:p>
          <a:p>
            <a:pPr eaLnBrk="1" hangingPunct="1"/>
            <a:endParaRPr lang="fr-CH">
              <a:latin typeface="Verdana" charset="0"/>
            </a:endParaRPr>
          </a:p>
          <a:p>
            <a:pPr eaLnBrk="1" hangingPunct="1"/>
            <a:endParaRPr lang="fr-CH">
              <a:latin typeface="Verdana" charset="0"/>
            </a:endParaRPr>
          </a:p>
          <a:p>
            <a:pPr eaLnBrk="1" hangingPunct="1"/>
            <a:endParaRPr lang="fr-CH">
              <a:latin typeface="Verdan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fr-CH">
                <a:latin typeface="Verdana" charset="0"/>
                <a:sym typeface="Wingdings" charset="0"/>
              </a:rPr>
              <a:t>	</a:t>
            </a:r>
          </a:p>
          <a:p>
            <a:pPr eaLnBrk="1" hangingPunct="1">
              <a:buFont typeface="Wingdings 2" charset="0"/>
              <a:buNone/>
            </a:pPr>
            <a:r>
              <a:rPr lang="fr-CH">
                <a:latin typeface="Verdana" charset="0"/>
                <a:sym typeface="Wingdings" charset="0"/>
              </a:rPr>
              <a:t>		</a:t>
            </a:r>
            <a:endParaRPr lang="fr-CH">
              <a:latin typeface="Verdan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00369"/>
              </p:ext>
            </p:extLst>
          </p:nvPr>
        </p:nvGraphicFramePr>
        <p:xfrm>
          <a:off x="468312" y="1977317"/>
          <a:ext cx="8183562" cy="2836401"/>
        </p:xfrm>
        <a:graphic>
          <a:graphicData uri="http://schemas.openxmlformats.org/drawingml/2006/table">
            <a:tbl>
              <a:tblPr/>
              <a:tblGrid>
                <a:gridCol w="272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 anni prima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delle 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 anni dopo le 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  <a:cs typeface="+mn-cs"/>
                        <a:sym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Ricoveri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Ricoveri non volontari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Giorni stanza chiusa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23,7                                                                                                      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Giorni ricovero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91,6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1439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9541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800" b="1">
                <a:solidFill>
                  <a:srgbClr val="7F7F7F"/>
                </a:solidFill>
              </a:rPr>
              <a:t>Rapporto ufficio dell'alto commissario per i diritti umani, 2013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0063" y="1470246"/>
            <a:ext cx="7979847" cy="3637976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dirty="0"/>
              <a:t>Imporre un divieto assoluto di tutti gli interventi coercitivi le forze e gli interventi medici non consensuali</a:t>
            </a:r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dirty="0"/>
              <a:t>inclusi la psicochirurgia non consensuale, terapia elettroconvulsivante e l’amministrazione di sostanze psicotrope (</a:t>
            </a:r>
            <a:r>
              <a:rPr lang="it-IT" sz="1800" dirty="0" err="1"/>
              <a:t>p.es</a:t>
            </a:r>
            <a:r>
              <a:rPr lang="it-IT" sz="1800" dirty="0"/>
              <a:t>. neurolettici), </a:t>
            </a:r>
            <a:r>
              <a:rPr lang="it-IT" sz="1800" b="1" dirty="0"/>
              <a:t>uso di contenzione e isolamento</a:t>
            </a:r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dirty="0"/>
              <a:t>sia per l'applicazione a </a:t>
            </a:r>
            <a:r>
              <a:rPr lang="it-IT" sz="1800" b="1" dirty="0"/>
              <a:t>lungo o breve termine</a:t>
            </a:r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endParaRPr lang="it-IT" sz="1800" dirty="0"/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b="1" dirty="0"/>
              <a:t>Eventuali disposizioni di legge in senso contrario</a:t>
            </a:r>
            <a:r>
              <a:rPr lang="it-IT" sz="1800" dirty="0"/>
              <a:t>, come ad esempio disposizioni che consentono un confinamento o trattamento coercitivo in ambito di salute mentale, anche attraverso la tutela e l'altro processo decisionale sostitutivo, </a:t>
            </a:r>
            <a:r>
              <a:rPr lang="it-IT" sz="1800" b="1" dirty="0"/>
              <a:t>devono essere rivisti</a:t>
            </a:r>
          </a:p>
        </p:txBody>
      </p:sp>
    </p:spTree>
    <p:extLst>
      <p:ext uri="{BB962C8B-B14F-4D97-AF65-F5344CB8AC3E}">
        <p14:creationId xmlns:p14="http://schemas.microsoft.com/office/powerpoint/2010/main" val="3174763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5847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 dirty="0">
                <a:solidFill>
                  <a:srgbClr val="7F7F7F"/>
                </a:solidFill>
              </a:rPr>
              <a:t>Conclusioni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68312" y="1644640"/>
            <a:ext cx="8070673" cy="3858958"/>
          </a:xfrm>
        </p:spPr>
        <p:txBody>
          <a:bodyPr/>
          <a:lstStyle/>
          <a:p>
            <a:pPr marL="184150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/>
              <a:t>Regolamentazione ➛ ↓  disumanizzazioni più flagranti (contenzione fisica, ambientale, farmacologica)</a:t>
            </a:r>
          </a:p>
          <a:p>
            <a:pPr marL="184150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/>
              <a:t>Meno efficace contro disumanizzazioni relazionali</a:t>
            </a:r>
          </a:p>
          <a:p>
            <a:pPr marL="184150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/>
              <a:t>Serve cambiamento paradigmatico: autonomia &gt; beneficienza </a:t>
            </a:r>
          </a:p>
          <a:p>
            <a:pPr marL="542925" lvl="1" indent="-185738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/>
              <a:t>Nulla sul paziente senza il paziente</a:t>
            </a:r>
          </a:p>
          <a:p>
            <a:pPr marL="542925" lvl="1" indent="-185738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/>
              <a:t>Direttive anticipate = metodo terapeutico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747999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7F7F7F"/>
                </a:solidFill>
              </a:rPr>
              <a:t>Battaglia in ritirata dei paternalisti</a:t>
            </a:r>
            <a:endParaRPr lang="fr-FR" b="1">
              <a:solidFill>
                <a:srgbClr val="7F7F7F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973666" y="2503605"/>
            <a:ext cx="1368777" cy="1627874"/>
            <a:chOff x="973666" y="2659241"/>
            <a:chExt cx="1368777" cy="1627874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66" y="2659241"/>
              <a:ext cx="1368777" cy="132009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Rechteck 2"/>
            <p:cNvSpPr/>
            <p:nvPr/>
          </p:nvSpPr>
          <p:spPr>
            <a:xfrm>
              <a:off x="1206517" y="3979338"/>
              <a:ext cx="9030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Restraint</a:t>
              </a:r>
              <a:endParaRPr lang="it-IT" sz="1400"/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2711420" y="2503605"/>
            <a:ext cx="1368777" cy="1627874"/>
            <a:chOff x="2674054" y="2659241"/>
            <a:chExt cx="1368777" cy="1627874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4054" y="2659241"/>
              <a:ext cx="1368777" cy="132009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7" name="Rechteck 6"/>
            <p:cNvSpPr/>
            <p:nvPr/>
          </p:nvSpPr>
          <p:spPr>
            <a:xfrm>
              <a:off x="2876880" y="3979338"/>
              <a:ext cx="963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Seclusion</a:t>
              </a:r>
              <a:endParaRPr lang="it-IT" sz="1400"/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387514" y="2503605"/>
            <a:ext cx="1482096" cy="1627874"/>
            <a:chOff x="4374442" y="2659241"/>
            <a:chExt cx="1482096" cy="1627874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1102" y="2659241"/>
              <a:ext cx="1368777" cy="132009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4374442" y="3979338"/>
              <a:ext cx="14820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Neuroleptization</a:t>
              </a:r>
              <a:endParaRPr lang="it-IT" sz="1400"/>
            </a:p>
          </p:txBody>
        </p:sp>
      </p:grpSp>
      <p:cxnSp>
        <p:nvCxnSpPr>
          <p:cNvPr id="16" name="Gerade Verbindung 15"/>
          <p:cNvCxnSpPr>
            <a:stCxn id="2" idx="3"/>
            <a:endCxn id="6" idx="1"/>
          </p:cNvCxnSpPr>
          <p:nvPr/>
        </p:nvCxnSpPr>
        <p:spPr>
          <a:xfrm>
            <a:off x="2342443" y="3163654"/>
            <a:ext cx="36897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Gerade Verbindung 19"/>
          <p:cNvCxnSpPr>
            <a:stCxn id="6" idx="3"/>
            <a:endCxn id="8" idx="1"/>
          </p:cNvCxnSpPr>
          <p:nvPr/>
        </p:nvCxnSpPr>
        <p:spPr>
          <a:xfrm>
            <a:off x="4080197" y="3163654"/>
            <a:ext cx="36397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feld 23"/>
          <p:cNvSpPr txBox="1"/>
          <p:nvPr/>
        </p:nvSpPr>
        <p:spPr>
          <a:xfrm>
            <a:off x="2592957" y="5281047"/>
            <a:ext cx="16057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Leggi</a:t>
            </a:r>
            <a:r>
              <a:rPr kumimoji="0" lang="fr-FR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kumimoji="0" lang="fr-FR" sz="18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regole</a:t>
            </a:r>
            <a:endParaRPr kumimoji="0" lang="fr-FR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erade Verbindung 27"/>
          <p:cNvCxnSpPr>
            <a:stCxn id="24" idx="0"/>
            <a:endCxn id="3" idx="2"/>
          </p:cNvCxnSpPr>
          <p:nvPr/>
        </p:nvCxnSpPr>
        <p:spPr>
          <a:xfrm flipH="1" flipV="1">
            <a:off x="1658054" y="4131479"/>
            <a:ext cx="1737755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Gerade Verbindung 32"/>
          <p:cNvCxnSpPr>
            <a:stCxn id="24" idx="0"/>
            <a:endCxn id="7" idx="2"/>
          </p:cNvCxnSpPr>
          <p:nvPr/>
        </p:nvCxnSpPr>
        <p:spPr>
          <a:xfrm flipH="1" flipV="1">
            <a:off x="3395808" y="4131479"/>
            <a:ext cx="1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Gerade Verbindung 35"/>
          <p:cNvCxnSpPr>
            <a:stCxn id="24" idx="0"/>
            <a:endCxn id="9" idx="2"/>
          </p:cNvCxnSpPr>
          <p:nvPr/>
        </p:nvCxnSpPr>
        <p:spPr>
          <a:xfrm flipV="1">
            <a:off x="3395809" y="4131479"/>
            <a:ext cx="1732753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Rechteck 42"/>
          <p:cNvSpPr/>
          <p:nvPr/>
        </p:nvSpPr>
        <p:spPr>
          <a:xfrm>
            <a:off x="1131714" y="1974377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dirty="0" err="1"/>
              <a:t>contenzione</a:t>
            </a:r>
            <a:r>
              <a:rPr lang="fr-FR" sz="1200" i="1" dirty="0"/>
              <a:t> </a:t>
            </a:r>
          </a:p>
          <a:p>
            <a:pPr algn="ctr"/>
            <a:r>
              <a:rPr lang="fr-FR" sz="1200" i="1" dirty="0" err="1"/>
              <a:t>fisica</a:t>
            </a:r>
            <a:endParaRPr lang="fr-FR" sz="1200" i="1" dirty="0"/>
          </a:p>
        </p:txBody>
      </p:sp>
      <p:sp>
        <p:nvSpPr>
          <p:cNvPr id="44" name="Rechteck 43"/>
          <p:cNvSpPr/>
          <p:nvPr/>
        </p:nvSpPr>
        <p:spPr>
          <a:xfrm>
            <a:off x="4538202" y="1974377"/>
            <a:ext cx="118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</a:p>
          <a:p>
            <a:pPr algn="ctr"/>
            <a:r>
              <a:rPr lang="fr-FR" sz="1200" i="1" err="1"/>
              <a:t>farmacologica</a:t>
            </a:r>
            <a:endParaRPr lang="fr-FR" sz="1200" i="1"/>
          </a:p>
        </p:txBody>
      </p:sp>
      <p:sp>
        <p:nvSpPr>
          <p:cNvPr id="45" name="Rechteck 44"/>
          <p:cNvSpPr/>
          <p:nvPr/>
        </p:nvSpPr>
        <p:spPr>
          <a:xfrm>
            <a:off x="2869469" y="1974377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</a:p>
          <a:p>
            <a:pPr algn="ctr"/>
            <a:r>
              <a:rPr lang="fr-FR" sz="1200" i="1" err="1"/>
              <a:t>ambientale</a:t>
            </a:r>
            <a:endParaRPr lang="fr-FR" sz="1200" i="1"/>
          </a:p>
        </p:txBody>
      </p:sp>
    </p:spTree>
    <p:extLst>
      <p:ext uri="{BB962C8B-B14F-4D97-AF65-F5344CB8AC3E}">
        <p14:creationId xmlns:p14="http://schemas.microsoft.com/office/powerpoint/2010/main" val="446197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Service d’addictologie</a:t>
            </a:r>
            <a:endParaRPr lang="fr-CH" sz="4400" i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45023" y="1526883"/>
            <a:ext cx="5306132" cy="424131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CH" sz="2400" dirty="0"/>
              <a:t>Divieto contenzione di ogni tipo (fisica, ambientale, farmacologica etc.)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CH" sz="2400" dirty="0"/>
              <a:t>Divieto ricovero non volontario</a:t>
            </a:r>
          </a:p>
          <a:p>
            <a:pPr marL="493713" lvl="2" indent="-138113">
              <a:spcAft>
                <a:spcPts val="1200"/>
              </a:spcAft>
              <a:buClr>
                <a:srgbClr val="EA81E9"/>
              </a:buClr>
              <a:buFont typeface="Arial"/>
              <a:buChar char="•"/>
              <a:tabLst>
                <a:tab pos="349250" algn="l"/>
              </a:tabLst>
            </a:pPr>
            <a:r>
              <a:rPr lang="it-IT" sz="1600" dirty="0"/>
              <a:t>Trasformazione immediata dei </a:t>
            </a:r>
            <a:r>
              <a:rPr lang="it-IT" sz="1600" i="1" dirty="0"/>
              <a:t>ricoveri a scopo di assistenza</a:t>
            </a:r>
            <a:r>
              <a:rPr lang="it-IT" sz="1600" dirty="0"/>
              <a:t> (decisi da medici al di fuori del servizio) in </a:t>
            </a:r>
            <a:r>
              <a:rPr lang="it-IT" sz="1600" i="1" dirty="0"/>
              <a:t>ricovero ordinario</a:t>
            </a:r>
            <a:endParaRPr lang="fr-CH" sz="2400" dirty="0"/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CH" sz="2400" dirty="0"/>
              <a:t>Divieto ricovero</a:t>
            </a:r>
          </a:p>
          <a:p>
            <a:pPr marL="493713" lvl="2" indent="-138113">
              <a:spcAft>
                <a:spcPts val="1200"/>
              </a:spcAft>
              <a:buClr>
                <a:srgbClr val="EA81E9"/>
              </a:buClr>
              <a:buFont typeface="Arial"/>
              <a:buChar char="•"/>
              <a:tabLst>
                <a:tab pos="349250" algn="l"/>
              </a:tabLst>
            </a:pPr>
            <a:r>
              <a:rPr lang="it-IT" sz="1600" dirty="0"/>
              <a:t>Giustificazione delle eccezioni durante il colloquio dei quadri “(</a:t>
            </a:r>
            <a:r>
              <a:rPr lang="it-IT" sz="1600" i="1" dirty="0" err="1"/>
              <a:t>pitbullisation</a:t>
            </a:r>
            <a:r>
              <a:rPr lang="it-IT" sz="1600" i="1" dirty="0"/>
              <a:t>”</a:t>
            </a:r>
            <a:r>
              <a:rPr lang="it-IT" sz="1600" dirty="0"/>
              <a:t>)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endParaRPr lang="fr-CH" sz="2400" dirty="0"/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endParaRPr lang="de-DE" sz="24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17219"/>
            <a:ext cx="3054716" cy="210078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497155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7F7F7F"/>
                </a:solidFill>
              </a:rPr>
              <a:t>Battaglia in ritirata dei paternalisti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880935" y="2460057"/>
            <a:ext cx="1583251" cy="2144736"/>
            <a:chOff x="880935" y="2460057"/>
            <a:chExt cx="1583251" cy="2144736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935" y="2460057"/>
              <a:ext cx="1583251" cy="1576839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946074" y="4081575"/>
              <a:ext cx="145297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La società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lo</a:t>
              </a:r>
              <a:r>
                <a:rPr kumimoji="0" lang="it-IT" sz="1400" b="0" i="0" u="none" strike="noStrike" cap="none" spc="0" normalizeH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it-IT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chiede</a:t>
              </a:r>
            </a:p>
          </p:txBody>
        </p:sp>
      </p:grpSp>
      <p:grpSp>
        <p:nvGrpSpPr>
          <p:cNvPr id="13" name="Gruppierung 12"/>
          <p:cNvGrpSpPr/>
          <p:nvPr/>
        </p:nvGrpSpPr>
        <p:grpSpPr>
          <a:xfrm>
            <a:off x="3587455" y="2460058"/>
            <a:ext cx="1578820" cy="2144735"/>
            <a:chOff x="3498395" y="2460058"/>
            <a:chExt cx="1578820" cy="2144735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8395" y="2460058"/>
              <a:ext cx="1578820" cy="1576838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3561319" y="4081575"/>
              <a:ext cx="145297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 autorità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lo</a:t>
              </a:r>
              <a:r>
                <a:rPr kumimoji="0" lang="it-IT" sz="1400" b="0" i="0" u="none" strike="noStrike" cap="none" spc="0" normalizeH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it-IT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chiedono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6289543" y="2440124"/>
            <a:ext cx="1593117" cy="2164669"/>
            <a:chOff x="6289543" y="2440124"/>
            <a:chExt cx="1593117" cy="2164669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9543" y="2440124"/>
              <a:ext cx="1593117" cy="159677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6359615" y="4081575"/>
              <a:ext cx="145297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Il paziente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>
                  <a:solidFill>
                    <a:srgbClr val="000000"/>
                  </a:solidFill>
                </a:rPr>
                <a:t>lo chiede</a:t>
              </a:r>
              <a:endParaRPr kumimoji="0" lang="it-IT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" name="Gerade Verbindung 15"/>
          <p:cNvCxnSpPr>
            <a:stCxn id="2" idx="3"/>
            <a:endCxn id="6" idx="1"/>
          </p:cNvCxnSpPr>
          <p:nvPr/>
        </p:nvCxnSpPr>
        <p:spPr>
          <a:xfrm>
            <a:off x="2464186" y="3248477"/>
            <a:ext cx="1123269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Gerade Verbindung 17"/>
          <p:cNvCxnSpPr>
            <a:stCxn id="6" idx="3"/>
            <a:endCxn id="9" idx="1"/>
          </p:cNvCxnSpPr>
          <p:nvPr/>
        </p:nvCxnSpPr>
        <p:spPr>
          <a:xfrm flipV="1">
            <a:off x="5166275" y="3238510"/>
            <a:ext cx="1123268" cy="9967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50645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Il paziente lo chiede</a:t>
            </a:r>
            <a:br>
              <a:rPr lang="fr-CH" sz="4400" b="1">
                <a:solidFill>
                  <a:srgbClr val="7F7F7F"/>
                </a:solidFill>
              </a:rPr>
            </a:br>
            <a:r>
              <a:rPr lang="fr-CH" sz="4400" b="1">
                <a:solidFill>
                  <a:srgbClr val="7F7F7F"/>
                </a:solidFill>
              </a:rPr>
              <a:t>Poi va meglio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1096095" y="2726488"/>
            <a:ext cx="2384785" cy="2301106"/>
            <a:chOff x="1119099" y="2726488"/>
            <a:chExt cx="2384785" cy="2301106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9099" y="2726488"/>
              <a:ext cx="2384785" cy="173331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" name="ZoneTexte 2"/>
            <p:cNvSpPr txBox="1"/>
            <p:nvPr/>
          </p:nvSpPr>
          <p:spPr>
            <a:xfrm>
              <a:off x="1925489" y="4658264"/>
              <a:ext cx="77200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Prurito</a:t>
              </a: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4114922" y="2726489"/>
            <a:ext cx="4090553" cy="2301105"/>
            <a:chOff x="4114922" y="2726489"/>
            <a:chExt cx="4090553" cy="2301105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293542" y="1547869"/>
              <a:ext cx="1733313" cy="409055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5440771" y="4658264"/>
              <a:ext cx="143885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Amputazione</a:t>
              </a:r>
            </a:p>
          </p:txBody>
        </p:sp>
      </p:grpSp>
      <p:cxnSp>
        <p:nvCxnSpPr>
          <p:cNvPr id="10" name="Connecteur droit 9"/>
          <p:cNvCxnSpPr>
            <a:stCxn id="7" idx="3"/>
            <a:endCxn id="2" idx="0"/>
          </p:cNvCxnSpPr>
          <p:nvPr/>
        </p:nvCxnSpPr>
        <p:spPr>
          <a:xfrm>
            <a:off x="3480880" y="3593145"/>
            <a:ext cx="634042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61149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2556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Riduzione dei stimoli esterni – una leggenda urbana</a:t>
            </a:r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1932317" y="1888949"/>
            <a:ext cx="6647593" cy="3699051"/>
          </a:xfrm>
        </p:spPr>
        <p:txBody>
          <a:bodyPr/>
          <a:lstStyle/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600"/>
              <a:t>Disturbo bipolare, schizofrenia : reattività agli stimoli esterni (</a:t>
            </a:r>
            <a:r>
              <a:rPr lang="it-IT" sz="1600" err="1"/>
              <a:t>Sensory</a:t>
            </a:r>
            <a:r>
              <a:rPr lang="it-IT" sz="1600"/>
              <a:t> </a:t>
            </a:r>
            <a:r>
              <a:rPr lang="it-IT" sz="1600" err="1"/>
              <a:t>overload</a:t>
            </a:r>
            <a:r>
              <a:rPr lang="it-IT" sz="1600"/>
              <a:t>)</a:t>
            </a:r>
          </a:p>
          <a:p>
            <a:pPr marL="533400" indent="-173038">
              <a:buClr>
                <a:srgbClr val="EA81E9"/>
              </a:buClr>
              <a:buFont typeface="Arial"/>
              <a:buChar char="•"/>
            </a:pPr>
            <a:r>
              <a:rPr lang="it-IT" sz="1600"/>
              <a:t>Teoria ➛ stimoli esterni un fattore causale o contributivo</a:t>
            </a:r>
          </a:p>
          <a:p>
            <a:pPr marL="808038" indent="-187325">
              <a:buClr>
                <a:srgbClr val="EA81E9"/>
              </a:buClr>
              <a:buFont typeface="Arial"/>
              <a:buChar char="•"/>
            </a:pPr>
            <a:r>
              <a:rPr lang="it-IT" sz="1600"/>
              <a:t>➛ ↓ stimoli (deprivazione sensoriale) dovrebbe essere terapeutico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endParaRPr lang="it-IT" sz="1600"/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600"/>
              <a:t>Evidenze : </a:t>
            </a:r>
            <a:r>
              <a:rPr lang="it-IT" sz="1600" b="1"/>
              <a:t>Nessuna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endParaRPr lang="it-IT" sz="1600" b="1"/>
          </a:p>
          <a:p>
            <a:pPr>
              <a:buClr>
                <a:srgbClr val="EA81E9"/>
              </a:buClr>
            </a:pPr>
            <a:r>
              <a:rPr lang="it-IT" sz="1600" b="1" i="1" err="1"/>
              <a:t>Crowe</a:t>
            </a:r>
            <a:r>
              <a:rPr lang="it-IT" sz="1600" b="1" i="1"/>
              <a:t> &amp; Porter</a:t>
            </a:r>
            <a:r>
              <a:rPr lang="it-IT" sz="1600" i="1"/>
              <a:t>. </a:t>
            </a:r>
            <a:r>
              <a:rPr lang="it-IT" sz="1600" i="1" err="1"/>
              <a:t>Inpatient</a:t>
            </a:r>
            <a:r>
              <a:rPr lang="it-IT" sz="1600" i="1"/>
              <a:t> treatment for mania: A </a:t>
            </a:r>
            <a:r>
              <a:rPr lang="it-IT" sz="1600" i="1" err="1"/>
              <a:t>review</a:t>
            </a:r>
            <a:r>
              <a:rPr lang="it-IT" sz="1600" i="1"/>
              <a:t> and </a:t>
            </a:r>
            <a:r>
              <a:rPr lang="it-IT" sz="1600" i="1" err="1"/>
              <a:t>rationale</a:t>
            </a:r>
            <a:r>
              <a:rPr lang="it-IT" sz="1600" i="1"/>
              <a:t> for </a:t>
            </a:r>
            <a:r>
              <a:rPr lang="it-IT" sz="1600" i="1" err="1"/>
              <a:t>adjunctive</a:t>
            </a:r>
            <a:r>
              <a:rPr lang="it-IT" sz="1600" i="1"/>
              <a:t> </a:t>
            </a:r>
            <a:r>
              <a:rPr lang="it-IT" sz="1600" i="1" err="1"/>
              <a:t>interventions</a:t>
            </a:r>
            <a:r>
              <a:rPr lang="it-IT" sz="1600" i="1"/>
              <a:t>. </a:t>
            </a:r>
            <a:r>
              <a:rPr lang="it-IT" sz="1600" i="1" err="1"/>
              <a:t>Aust</a:t>
            </a:r>
            <a:r>
              <a:rPr lang="it-IT" sz="1600" i="1"/>
              <a:t> </a:t>
            </a:r>
            <a:r>
              <a:rPr lang="it-IT" sz="1600" i="1" err="1"/>
              <a:t>N</a:t>
            </a:r>
            <a:r>
              <a:rPr lang="it-IT" sz="1600" i="1"/>
              <a:t> </a:t>
            </a:r>
            <a:r>
              <a:rPr lang="it-IT" sz="1600" i="1" err="1"/>
              <a:t>Z</a:t>
            </a:r>
            <a:r>
              <a:rPr lang="it-IT" sz="1600" i="1"/>
              <a:t> </a:t>
            </a:r>
            <a:r>
              <a:rPr lang="it-IT" sz="1600" i="1" err="1"/>
              <a:t>J</a:t>
            </a:r>
            <a:r>
              <a:rPr lang="it-IT" sz="1600" i="1"/>
              <a:t> </a:t>
            </a:r>
            <a:r>
              <a:rPr lang="it-IT" sz="1600" i="1" err="1"/>
              <a:t>Psychiatry</a:t>
            </a:r>
            <a:r>
              <a:rPr lang="it-IT" sz="1600" i="1"/>
              <a:t> </a:t>
            </a:r>
            <a:r>
              <a:rPr lang="it-IT" sz="1600" b="1" i="1"/>
              <a:t>2014</a:t>
            </a:r>
            <a:r>
              <a:rPr lang="it-IT" sz="1600" i="1"/>
              <a:t>;48(8):716-21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600"/>
              <a:t>Argomenti per l’uso : SI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600"/>
              <a:t>Evidenze sull’efficacia : NESSUNA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8041"/>
            <a:ext cx="1793816" cy="17619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3695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7F7F7F"/>
                </a:solidFill>
              </a:rPr>
              <a:t>Battaglia in ritirata dei paternalisti</a:t>
            </a:r>
            <a:endParaRPr lang="fr-FR" b="1">
              <a:solidFill>
                <a:srgbClr val="7F7F7F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973666" y="2503605"/>
            <a:ext cx="1368777" cy="1627874"/>
            <a:chOff x="973666" y="2659241"/>
            <a:chExt cx="1368777" cy="1627874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66" y="2659241"/>
              <a:ext cx="1368777" cy="132009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Rechteck 2"/>
            <p:cNvSpPr/>
            <p:nvPr/>
          </p:nvSpPr>
          <p:spPr>
            <a:xfrm>
              <a:off x="1206517" y="3979338"/>
              <a:ext cx="9030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Restraint</a:t>
              </a:r>
              <a:endParaRPr lang="it-IT" sz="1400"/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2711420" y="2503605"/>
            <a:ext cx="1368777" cy="1627874"/>
            <a:chOff x="2674054" y="2659241"/>
            <a:chExt cx="1368777" cy="1627874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4054" y="2659241"/>
              <a:ext cx="1368777" cy="132009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7" name="Rechteck 6"/>
            <p:cNvSpPr/>
            <p:nvPr/>
          </p:nvSpPr>
          <p:spPr>
            <a:xfrm>
              <a:off x="2876880" y="3979338"/>
              <a:ext cx="963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Seclusion</a:t>
              </a:r>
              <a:endParaRPr lang="it-IT" sz="1400"/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387514" y="2503605"/>
            <a:ext cx="1482096" cy="1627874"/>
            <a:chOff x="4374442" y="2659241"/>
            <a:chExt cx="1482096" cy="1627874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1102" y="2659241"/>
              <a:ext cx="1368777" cy="132009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4374442" y="3979338"/>
              <a:ext cx="14820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Neuroleptization</a:t>
              </a:r>
              <a:endParaRPr lang="it-IT" sz="1400"/>
            </a:p>
          </p:txBody>
        </p:sp>
      </p:grp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757" y="1719730"/>
            <a:ext cx="2315355" cy="3146778"/>
          </a:xfrm>
          <a:prstGeom prst="rect">
            <a:avLst/>
          </a:prstGeom>
          <a:ln>
            <a:solidFill>
              <a:srgbClr val="7F7F7F"/>
            </a:solidFill>
          </a:ln>
        </p:spPr>
      </p:pic>
      <p:cxnSp>
        <p:nvCxnSpPr>
          <p:cNvPr id="16" name="Gerade Verbindung 15"/>
          <p:cNvCxnSpPr>
            <a:stCxn id="2" idx="3"/>
            <a:endCxn id="6" idx="1"/>
          </p:cNvCxnSpPr>
          <p:nvPr/>
        </p:nvCxnSpPr>
        <p:spPr>
          <a:xfrm>
            <a:off x="2342443" y="3163654"/>
            <a:ext cx="36897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Gerade Verbindung 19"/>
          <p:cNvCxnSpPr>
            <a:stCxn id="6" idx="3"/>
            <a:endCxn id="8" idx="1"/>
          </p:cNvCxnSpPr>
          <p:nvPr/>
        </p:nvCxnSpPr>
        <p:spPr>
          <a:xfrm>
            <a:off x="4080197" y="3163654"/>
            <a:ext cx="36397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Gerade Verbindung 22"/>
          <p:cNvCxnSpPr/>
          <p:nvPr/>
        </p:nvCxnSpPr>
        <p:spPr>
          <a:xfrm>
            <a:off x="5806592" y="3162527"/>
            <a:ext cx="39480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feld 23"/>
          <p:cNvSpPr txBox="1"/>
          <p:nvPr/>
        </p:nvSpPr>
        <p:spPr>
          <a:xfrm>
            <a:off x="2592957" y="5281047"/>
            <a:ext cx="16057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Leggi</a:t>
            </a:r>
            <a:r>
              <a:rPr kumimoji="0" lang="fr-FR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kumimoji="0" lang="fr-FR" sz="18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regole</a:t>
            </a:r>
            <a:endParaRPr kumimoji="0" lang="fr-FR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erade Verbindung 27"/>
          <p:cNvCxnSpPr>
            <a:stCxn id="24" idx="0"/>
            <a:endCxn id="3" idx="2"/>
          </p:cNvCxnSpPr>
          <p:nvPr/>
        </p:nvCxnSpPr>
        <p:spPr>
          <a:xfrm flipH="1" flipV="1">
            <a:off x="1658054" y="4131479"/>
            <a:ext cx="1737755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Gerade Verbindung 32"/>
          <p:cNvCxnSpPr>
            <a:stCxn id="24" idx="0"/>
            <a:endCxn id="7" idx="2"/>
          </p:cNvCxnSpPr>
          <p:nvPr/>
        </p:nvCxnSpPr>
        <p:spPr>
          <a:xfrm flipH="1" flipV="1">
            <a:off x="3395808" y="4131479"/>
            <a:ext cx="1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Gerade Verbindung 35"/>
          <p:cNvCxnSpPr>
            <a:stCxn id="24" idx="0"/>
            <a:endCxn id="9" idx="2"/>
          </p:cNvCxnSpPr>
          <p:nvPr/>
        </p:nvCxnSpPr>
        <p:spPr>
          <a:xfrm flipV="1">
            <a:off x="3395809" y="4131479"/>
            <a:ext cx="1732753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feld 38"/>
          <p:cNvSpPr txBox="1"/>
          <p:nvPr/>
        </p:nvSpPr>
        <p:spPr>
          <a:xfrm>
            <a:off x="6992137" y="5281047"/>
            <a:ext cx="7465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Valori</a:t>
            </a:r>
            <a:endParaRPr kumimoji="0" lang="fr-FR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erade Verbindung 40"/>
          <p:cNvCxnSpPr>
            <a:stCxn id="39" idx="0"/>
            <a:endCxn id="11" idx="2"/>
          </p:cNvCxnSpPr>
          <p:nvPr/>
        </p:nvCxnSpPr>
        <p:spPr>
          <a:xfrm flipV="1">
            <a:off x="7365434" y="4866508"/>
            <a:ext cx="1" cy="41453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Rechteck 42"/>
          <p:cNvSpPr/>
          <p:nvPr/>
        </p:nvSpPr>
        <p:spPr>
          <a:xfrm>
            <a:off x="1131714" y="1974377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</a:p>
          <a:p>
            <a:pPr algn="ctr"/>
            <a:r>
              <a:rPr lang="fr-FR" sz="1200" i="1" err="1"/>
              <a:t>fisica</a:t>
            </a:r>
            <a:endParaRPr lang="fr-FR" sz="1200" i="1"/>
          </a:p>
        </p:txBody>
      </p:sp>
      <p:sp>
        <p:nvSpPr>
          <p:cNvPr id="44" name="Rechteck 43"/>
          <p:cNvSpPr/>
          <p:nvPr/>
        </p:nvSpPr>
        <p:spPr>
          <a:xfrm>
            <a:off x="4538202" y="1974377"/>
            <a:ext cx="118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</a:p>
          <a:p>
            <a:pPr algn="ctr"/>
            <a:r>
              <a:rPr lang="fr-FR" sz="1200" i="1" err="1"/>
              <a:t>farmacologica</a:t>
            </a:r>
            <a:endParaRPr lang="fr-FR" sz="1200" i="1"/>
          </a:p>
        </p:txBody>
      </p:sp>
      <p:sp>
        <p:nvSpPr>
          <p:cNvPr id="45" name="Rechteck 44"/>
          <p:cNvSpPr/>
          <p:nvPr/>
        </p:nvSpPr>
        <p:spPr>
          <a:xfrm>
            <a:off x="2869469" y="1974377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</a:p>
          <a:p>
            <a:pPr algn="ctr"/>
            <a:r>
              <a:rPr lang="fr-FR" sz="1200" i="1" err="1"/>
              <a:t>ambientale</a:t>
            </a:r>
            <a:endParaRPr lang="fr-FR" sz="1200" i="1"/>
          </a:p>
        </p:txBody>
      </p:sp>
      <p:sp>
        <p:nvSpPr>
          <p:cNvPr id="46" name="Rechteck 45"/>
          <p:cNvSpPr/>
          <p:nvPr/>
        </p:nvSpPr>
        <p:spPr>
          <a:xfrm>
            <a:off x="6839095" y="1222791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</a:p>
          <a:p>
            <a:pPr algn="ctr"/>
            <a:r>
              <a:rPr lang="fr-FR" sz="1200" i="1" err="1"/>
              <a:t>relazionale</a:t>
            </a:r>
            <a:endParaRPr lang="fr-FR" sz="1200" i="1"/>
          </a:p>
        </p:txBody>
      </p:sp>
    </p:spTree>
    <p:extLst>
      <p:ext uri="{BB962C8B-B14F-4D97-AF65-F5344CB8AC3E}">
        <p14:creationId xmlns:p14="http://schemas.microsoft.com/office/powerpoint/2010/main" val="1936329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1330</Words>
  <Application>Microsoft Macintosh PowerPoint</Application>
  <PresentationFormat>On-screen Show (4:3)</PresentationFormat>
  <Paragraphs>251</Paragraphs>
  <Slides>30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Helvetica Neue</vt:lpstr>
      <vt:lpstr>Univers Medium</vt:lpstr>
      <vt:lpstr>Verdana</vt:lpstr>
      <vt:lpstr>Wingdings</vt:lpstr>
      <vt:lpstr>Wingdings 2</vt:lpstr>
      <vt:lpstr>Default</vt:lpstr>
      <vt:lpstr>PowerPoint Presentation</vt:lpstr>
      <vt:lpstr>Situazione svizzera</vt:lpstr>
      <vt:lpstr>Rapporto ufficio dell'alto commissario per i diritti umani, 2013 </vt:lpstr>
      <vt:lpstr>Battaglia in ritirata dei paternalisti</vt:lpstr>
      <vt:lpstr>Service d’addictologie</vt:lpstr>
      <vt:lpstr>Battaglia in ritirata dei paternalisti</vt:lpstr>
      <vt:lpstr>Il paziente lo chiede Poi va meglio</vt:lpstr>
      <vt:lpstr>Riduzione dei stimoli esterni – una leggenda urbana</vt:lpstr>
      <vt:lpstr>Battaglia in ritirata dei paternalisti</vt:lpstr>
      <vt:lpstr>Modi di disciplinamento</vt:lpstr>
      <vt:lpstr>Pericolo per la sicurezza altrui</vt:lpstr>
      <vt:lpstr>Coercizione in caso di pericolo per altrui Chi dovrebbe agire ?</vt:lpstr>
      <vt:lpstr>Principi etica medica</vt:lpstr>
      <vt:lpstr>Interventi sui valori</vt:lpstr>
      <vt:lpstr>Nulla sul paziente senza il paziente esempi</vt:lpstr>
      <vt:lpstr>Utilizzo misure coercitive dipende tra l‘altro da...</vt:lpstr>
      <vt:lpstr>Legge sulla saluta ginevrina K 1 03, 2006</vt:lpstr>
      <vt:lpstr>Valutazione della capacità a prestare il consenso </vt:lpstr>
      <vt:lpstr>Obiettivi direttive anticipate</vt:lpstr>
      <vt:lpstr>Tre tipi di direttive anticipate</vt:lpstr>
      <vt:lpstr>DA classiche</vt:lpstr>
      <vt:lpstr>DA facilitate</vt:lpstr>
      <vt:lpstr>Joint Crisis Planning (JCP) </vt:lpstr>
      <vt:lpstr>Advance Directives Based on Cognitive Therapy (ADBCT)</vt:lpstr>
      <vt:lpstr>Approccio della rappresentazione mentale della malattia</vt:lpstr>
      <vt:lpstr>PowerPoint Presentation</vt:lpstr>
      <vt:lpstr>PowerPoint Presentation</vt:lpstr>
      <vt:lpstr>Studi pilota</vt:lpstr>
      <vt:lpstr>Risultati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cp:lastModifiedBy>Daniele Fabio Zullino</cp:lastModifiedBy>
  <cp:revision>1205</cp:revision>
  <dcterms:modified xsi:type="dcterms:W3CDTF">2025-07-06T18:43:48Z</dcterms:modified>
</cp:coreProperties>
</file>