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15" r:id="rId2"/>
    <p:sldId id="1229" r:id="rId3"/>
    <p:sldId id="1226" r:id="rId4"/>
    <p:sldId id="1232" r:id="rId5"/>
    <p:sldId id="1288" r:id="rId6"/>
    <p:sldId id="1287" r:id="rId7"/>
    <p:sldId id="1276" r:id="rId8"/>
    <p:sldId id="1297" r:id="rId9"/>
    <p:sldId id="1296" r:id="rId10"/>
    <p:sldId id="1239" r:id="rId11"/>
    <p:sldId id="1269" r:id="rId12"/>
    <p:sldId id="1290" r:id="rId13"/>
    <p:sldId id="1302" r:id="rId14"/>
    <p:sldId id="1242" r:id="rId15"/>
    <p:sldId id="1244" r:id="rId16"/>
    <p:sldId id="1246" r:id="rId17"/>
    <p:sldId id="1250" r:id="rId18"/>
    <p:sldId id="1291" r:id="rId19"/>
    <p:sldId id="1303" r:id="rId20"/>
    <p:sldId id="1280" r:id="rId21"/>
    <p:sldId id="1270" r:id="rId22"/>
    <p:sldId id="1271" r:id="rId23"/>
    <p:sldId id="1289" r:id="rId24"/>
    <p:sldId id="1295" r:id="rId25"/>
    <p:sldId id="1294" r:id="rId26"/>
    <p:sldId id="1272" r:id="rId27"/>
    <p:sldId id="1273" r:id="rId28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5F7C96F7-AA64-DB40-A313-5329DC6FEA16}">
          <p14:sldIdLst>
            <p14:sldId id="515"/>
            <p14:sldId id="1229"/>
            <p14:sldId id="1226"/>
            <p14:sldId id="1232"/>
            <p14:sldId id="1288"/>
            <p14:sldId id="1287"/>
            <p14:sldId id="1276"/>
            <p14:sldId id="1297"/>
            <p14:sldId id="1296"/>
            <p14:sldId id="1239"/>
            <p14:sldId id="1269"/>
            <p14:sldId id="1290"/>
            <p14:sldId id="1302"/>
            <p14:sldId id="1242"/>
            <p14:sldId id="1244"/>
            <p14:sldId id="1246"/>
            <p14:sldId id="1250"/>
            <p14:sldId id="1291"/>
            <p14:sldId id="1303"/>
            <p14:sldId id="1280"/>
            <p14:sldId id="1270"/>
            <p14:sldId id="1271"/>
            <p14:sldId id="1289"/>
            <p14:sldId id="1295"/>
            <p14:sldId id="1294"/>
            <p14:sldId id="1272"/>
            <p14:sldId id="1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2"/>
    <a:srgbClr val="804002"/>
    <a:srgbClr val="808003"/>
    <a:srgbClr val="FD8008"/>
    <a:srgbClr val="408002"/>
    <a:srgbClr val="FC0107"/>
    <a:srgbClr val="108040"/>
    <a:srgbClr val="666666"/>
    <a:srgbClr val="8000FF"/>
    <a:srgbClr val="FD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86392" autoAdjust="0"/>
  </p:normalViewPr>
  <p:slideViewPr>
    <p:cSldViewPr snapToGrid="0" snapToObjects="1">
      <p:cViewPr varScale="1">
        <p:scale>
          <a:sx n="89" d="100"/>
          <a:sy n="89" d="100"/>
        </p:scale>
        <p:origin x="21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hilosopher" TargetMode="External"/><Relationship Id="rId3" Type="http://schemas.openxmlformats.org/officeDocument/2006/relationships/hyperlink" Target="http://en.wikipedia.org/wiki/October_19" TargetMode="External"/><Relationship Id="rId7" Type="http://schemas.openxmlformats.org/officeDocument/2006/relationships/hyperlink" Target="http://en.wikipedia.org/wiki/United_Stat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2004" TargetMode="External"/><Relationship Id="rId5" Type="http://schemas.openxmlformats.org/officeDocument/2006/relationships/hyperlink" Target="http://en.wikipedia.org/wiki/March_29" TargetMode="External"/><Relationship Id="rId4" Type="http://schemas.openxmlformats.org/officeDocument/2006/relationships/hyperlink" Target="http://en.wikipedia.org/wiki/1926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Avignon" TargetMode="External"/><Relationship Id="rId3" Type="http://schemas.openxmlformats.org/officeDocument/2006/relationships/hyperlink" Target="http://fr.wikipedia.org/wiki/20_mai" TargetMode="External"/><Relationship Id="rId7" Type="http://schemas.openxmlformats.org/officeDocument/2006/relationships/hyperlink" Target="http://fr.wikipedia.org/wiki/1873" TargetMode="External"/><Relationship Id="rId12" Type="http://schemas.openxmlformats.org/officeDocument/2006/relationships/hyperlink" Target="http://fr.wikipedia.org/wiki/Royaume-Un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r.wikipedia.org/wiki/8_mai" TargetMode="External"/><Relationship Id="rId11" Type="http://schemas.openxmlformats.org/officeDocument/2006/relationships/hyperlink" Target="http://fr.wikipedia.org/wiki/%C3%89conomiste" TargetMode="External"/><Relationship Id="rId5" Type="http://schemas.openxmlformats.org/officeDocument/2006/relationships/hyperlink" Target="http://fr.wikipedia.org/wiki/Londres" TargetMode="External"/><Relationship Id="rId10" Type="http://schemas.openxmlformats.org/officeDocument/2006/relationships/hyperlink" Target="http://fr.wikipedia.org/wiki/Philosophe" TargetMode="External"/><Relationship Id="rId4" Type="http://schemas.openxmlformats.org/officeDocument/2006/relationships/hyperlink" Target="http://fr.wikipedia.org/wiki/1806" TargetMode="External"/><Relationship Id="rId9" Type="http://schemas.openxmlformats.org/officeDocument/2006/relationships/hyperlink" Target="http://fr.wikipedia.org/wiki/Franc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3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65F48BC-B303-E248-80B2-8E6522D096ED}" type="slidenum">
              <a:rPr lang="fr-FR"/>
              <a:pPr/>
              <a:t>2</a:t>
            </a:fld>
            <a:endParaRPr lang="fr-FR"/>
          </a:p>
        </p:txBody>
      </p:sp>
      <p:sp>
        <p:nvSpPr>
          <p:cNvPr id="154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/>
              <a:t>Joel Feinberg</a:t>
            </a:r>
            <a:r>
              <a:rPr lang="fr-CH"/>
              <a:t> (</a:t>
            </a:r>
            <a:r>
              <a:rPr lang="fr-CH">
                <a:hlinkClick r:id="rId3" tooltip="October 19"/>
              </a:rPr>
              <a:t>October 19</a:t>
            </a:r>
            <a:r>
              <a:rPr lang="fr-CH"/>
              <a:t>, </a:t>
            </a:r>
            <a:r>
              <a:rPr lang="fr-CH">
                <a:hlinkClick r:id="rId4" tooltip="1926"/>
              </a:rPr>
              <a:t>1926</a:t>
            </a:r>
            <a:r>
              <a:rPr lang="fr-CH"/>
              <a:t> - </a:t>
            </a:r>
            <a:r>
              <a:rPr lang="fr-CH">
                <a:hlinkClick r:id="rId5" tooltip="March 29"/>
              </a:rPr>
              <a:t>March 29</a:t>
            </a:r>
            <a:r>
              <a:rPr lang="fr-CH"/>
              <a:t>, </a:t>
            </a:r>
            <a:r>
              <a:rPr lang="fr-CH">
                <a:hlinkClick r:id="rId6" tooltip="2004"/>
              </a:rPr>
              <a:t>2004</a:t>
            </a:r>
            <a:r>
              <a:rPr lang="fr-CH"/>
              <a:t>) was an </a:t>
            </a:r>
            <a:r>
              <a:rPr lang="fr-CH">
                <a:hlinkClick r:id="rId7" tooltip="United States"/>
              </a:rPr>
              <a:t>American</a:t>
            </a:r>
            <a:r>
              <a:rPr lang="fr-CH"/>
              <a:t> political and social </a:t>
            </a:r>
            <a:r>
              <a:rPr lang="fr-CH">
                <a:hlinkClick r:id="rId8" tooltip="Philosopher"/>
              </a:rPr>
              <a:t>philosopher</a:t>
            </a:r>
            <a:r>
              <a:rPr lang="fr-CH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03099AB-6223-5D4C-880E-444D388F7614}" type="slidenum">
              <a:rPr lang="fr-FR"/>
              <a:pPr/>
              <a:t>4</a:t>
            </a:fld>
            <a:endParaRPr lang="fr-FR"/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/>
              <a:t>John Stuart Mill</a:t>
            </a:r>
            <a:r>
              <a:rPr lang="fr-CH"/>
              <a:t> (</a:t>
            </a:r>
            <a:r>
              <a:rPr lang="fr-CH">
                <a:hlinkClick r:id="rId3" tooltip="20 mai"/>
              </a:rPr>
              <a:t>20 mai</a:t>
            </a:r>
            <a:r>
              <a:rPr lang="fr-CH"/>
              <a:t> </a:t>
            </a:r>
            <a:r>
              <a:rPr lang="fr-CH">
                <a:hlinkClick r:id="rId4" tooltip="1806"/>
              </a:rPr>
              <a:t>1806</a:t>
            </a:r>
            <a:r>
              <a:rPr lang="fr-CH"/>
              <a:t> à </a:t>
            </a:r>
            <a:r>
              <a:rPr lang="fr-CH">
                <a:hlinkClick r:id="rId5" tooltip="Londres"/>
              </a:rPr>
              <a:t>Londres</a:t>
            </a:r>
            <a:r>
              <a:rPr lang="fr-CH"/>
              <a:t> - </a:t>
            </a:r>
            <a:r>
              <a:rPr lang="fr-CH">
                <a:hlinkClick r:id="rId6" tooltip="8 mai"/>
              </a:rPr>
              <a:t>8 mai</a:t>
            </a:r>
            <a:r>
              <a:rPr lang="fr-CH"/>
              <a:t> </a:t>
            </a:r>
            <a:r>
              <a:rPr lang="fr-CH">
                <a:hlinkClick r:id="rId7" tooltip="1873"/>
              </a:rPr>
              <a:t>1873</a:t>
            </a:r>
            <a:r>
              <a:rPr lang="fr-CH"/>
              <a:t> à </a:t>
            </a:r>
            <a:r>
              <a:rPr lang="fr-CH">
                <a:hlinkClick r:id="rId8" tooltip="Avignon"/>
              </a:rPr>
              <a:t>Avignon</a:t>
            </a:r>
            <a:r>
              <a:rPr lang="fr-CH"/>
              <a:t>, </a:t>
            </a:r>
            <a:r>
              <a:rPr lang="fr-CH">
                <a:hlinkClick r:id="rId9" tooltip="France"/>
              </a:rPr>
              <a:t>France</a:t>
            </a:r>
            <a:r>
              <a:rPr lang="fr-CH"/>
              <a:t>) est un </a:t>
            </a:r>
            <a:r>
              <a:rPr lang="fr-CH">
                <a:hlinkClick r:id="rId10" tooltip="Philosophe"/>
              </a:rPr>
              <a:t>philosophe</a:t>
            </a:r>
            <a:r>
              <a:rPr lang="fr-CH"/>
              <a:t> et </a:t>
            </a:r>
            <a:r>
              <a:rPr lang="fr-CH">
                <a:hlinkClick r:id="rId11" tooltip="Économiste"/>
              </a:rPr>
              <a:t>économiste</a:t>
            </a:r>
            <a:r>
              <a:rPr lang="fr-CH"/>
              <a:t> </a:t>
            </a:r>
            <a:r>
              <a:rPr lang="fr-CH">
                <a:hlinkClick r:id="rId12" tooltip="Royaume-Uni"/>
              </a:rPr>
              <a:t>britannique</a:t>
            </a:r>
            <a:r>
              <a:rPr lang="fr-CH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27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  <a:prstGeom prst="rect">
            <a:avLst/>
          </a:prstGeo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1338909"/>
      </p:ext>
    </p:extLst>
  </p:cSld>
  <p:clrMapOvr>
    <a:masterClrMapping/>
  </p:clrMapOvr>
  <p:transition spd="slow" advClick="0" advTm="1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00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</p:sldLayoutIdLst>
  <p:transition spd="med"/>
  <p:txStyles>
    <p:titleStyle>
      <a:lvl1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 eaLnBrk="1" hangingPunct="1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 eaLnBrk="1" hangingPunct="1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8445" y="201251"/>
            <a:ext cx="8498432" cy="139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200" b="1" dirty="0">
                <a:solidFill>
                  <a:schemeClr val="bg1"/>
                </a:solidFill>
              </a:rPr>
              <a:t>Peut-on justifier médicalement la prohibition du cannabis 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793239" y="2113382"/>
            <a:ext cx="211076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Prof. Dr. med. 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824" y="2608178"/>
            <a:ext cx="4569545" cy="30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72" name="Text Box 8"/>
          <p:cNvSpPr txBox="1">
            <a:spLocks noChangeArrowheads="1"/>
          </p:cNvSpPr>
          <p:nvPr/>
        </p:nvSpPr>
        <p:spPr bwMode="auto">
          <a:xfrm>
            <a:off x="457200" y="304519"/>
            <a:ext cx="79216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sz="3800" b="1" dirty="0">
                <a:solidFill>
                  <a:schemeClr val="bg1">
                    <a:lumMod val="50000"/>
                  </a:schemeClr>
                </a:solidFill>
              </a:rPr>
              <a:t>Swiss Constitution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706"/>
            <a:ext cx="4987467" cy="332964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792361" y="2509558"/>
            <a:ext cx="5912154" cy="201593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fr-FR" sz="2000" b="1" dirty="0"/>
              <a:t>Art. 36 Restriction des droits fondamentaux</a:t>
            </a:r>
          </a:p>
          <a:p>
            <a:pPr>
              <a:spcAft>
                <a:spcPts val="1800"/>
              </a:spcAft>
            </a:pPr>
            <a:r>
              <a:rPr lang="fr-FR" sz="2000" dirty="0"/>
              <a:t>1 </a:t>
            </a:r>
            <a:r>
              <a:rPr lang="mr-IN" sz="2000" dirty="0"/>
              <a:t>…</a:t>
            </a:r>
            <a:r>
              <a:rPr lang="fr-FR" sz="2000" dirty="0"/>
              <a:t> doit être fondée sur une base légale</a:t>
            </a:r>
          </a:p>
          <a:p>
            <a:pPr>
              <a:spcAft>
                <a:spcPts val="1800"/>
              </a:spcAft>
            </a:pPr>
            <a:r>
              <a:rPr lang="fr-FR" sz="2000" dirty="0"/>
              <a:t>2 </a:t>
            </a:r>
            <a:r>
              <a:rPr lang="mr-IN" sz="2000" dirty="0"/>
              <a:t>…</a:t>
            </a:r>
            <a:r>
              <a:rPr lang="fr-FR" sz="2000" dirty="0"/>
              <a:t> doit être justifiée par un intérêt public</a:t>
            </a:r>
          </a:p>
          <a:p>
            <a:pPr>
              <a:spcAft>
                <a:spcPts val="1800"/>
              </a:spcAft>
            </a:pPr>
            <a:r>
              <a:rPr lang="fr-FR" sz="2000" dirty="0"/>
              <a:t>3 </a:t>
            </a:r>
            <a:r>
              <a:rPr lang="mr-IN" sz="2000" dirty="0"/>
              <a:t>…</a:t>
            </a:r>
            <a:r>
              <a:rPr lang="fr-CH" sz="2000" dirty="0"/>
              <a:t> </a:t>
            </a:r>
            <a:r>
              <a:rPr lang="fr-FR" sz="2000" dirty="0"/>
              <a:t>doit être proportionnée au but visé</a:t>
            </a:r>
          </a:p>
        </p:txBody>
      </p:sp>
    </p:spTree>
    <p:extLst>
      <p:ext uri="{BB962C8B-B14F-4D97-AF65-F5344CB8AC3E}">
        <p14:creationId xmlns:p14="http://schemas.microsoft.com/office/powerpoint/2010/main" val="28940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047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3"/>
          <p:cNvGrpSpPr/>
          <p:nvPr/>
        </p:nvGrpSpPr>
        <p:grpSpPr>
          <a:xfrm>
            <a:off x="1146145" y="2529275"/>
            <a:ext cx="7186646" cy="3002497"/>
            <a:chOff x="1146145" y="2942228"/>
            <a:chExt cx="7186646" cy="3002497"/>
          </a:xfrm>
        </p:grpSpPr>
        <p:grpSp>
          <p:nvGrpSpPr>
            <p:cNvPr id="3" name="Gruppierung 2"/>
            <p:cNvGrpSpPr/>
            <p:nvPr/>
          </p:nvGrpSpPr>
          <p:grpSpPr>
            <a:xfrm>
              <a:off x="1146145" y="2942228"/>
              <a:ext cx="7186646" cy="3002497"/>
              <a:chOff x="1146145" y="2942228"/>
              <a:chExt cx="7186646" cy="3002497"/>
            </a:xfrm>
          </p:grpSpPr>
          <p:sp>
            <p:nvSpPr>
              <p:cNvPr id="15" name="Rechtwinkliges Dreieck 14"/>
              <p:cNvSpPr/>
              <p:nvPr/>
            </p:nvSpPr>
            <p:spPr>
              <a:xfrm flipH="1" flipV="1">
                <a:off x="1146145" y="4027892"/>
                <a:ext cx="7186645" cy="1916833"/>
              </a:xfrm>
              <a:prstGeom prst="rtTriangle">
                <a:avLst/>
              </a:prstGeom>
              <a:gradFill flip="none" rotWithShape="1">
                <a:gsLst>
                  <a:gs pos="0">
                    <a:srgbClr val="C0504D"/>
                  </a:gs>
                  <a:gs pos="100000">
                    <a:srgbClr val="FFFFFF"/>
                  </a:gs>
                  <a:gs pos="50000">
                    <a:srgbClr val="408002"/>
                  </a:gs>
                </a:gsLst>
                <a:lin ang="0" scaled="1"/>
                <a:tileRect/>
              </a:gra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Rechtwinkliges Dreieck 16"/>
              <p:cNvSpPr/>
              <p:nvPr/>
            </p:nvSpPr>
            <p:spPr>
              <a:xfrm flipH="1" flipV="1">
                <a:off x="1146146" y="2942228"/>
                <a:ext cx="7186645" cy="1916833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Textfeld 17"/>
            <p:cNvSpPr txBox="1"/>
            <p:nvPr/>
          </p:nvSpPr>
          <p:spPr>
            <a:xfrm>
              <a:off x="5111901" y="4489183"/>
              <a:ext cx="2030362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spc="0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Dommages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6127082" y="3198168"/>
              <a:ext cx="1871664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en-US" b="1" dirty="0">
                  <a:solidFill>
                    <a:schemeClr val="bg1"/>
                  </a:solidFill>
                </a:rPr>
                <a:t>Restrictions</a:t>
              </a:r>
            </a:p>
            <a:p>
              <a:pPr algn="l" rtl="0" latinLnBrk="1" hangingPunct="0"/>
              <a:r>
                <a:rPr lang="en-US" b="1" dirty="0" err="1">
                  <a:solidFill>
                    <a:schemeClr val="bg1"/>
                  </a:solidFill>
                </a:rPr>
                <a:t>libertés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1293055" y="433872"/>
            <a:ext cx="1733806" cy="1731993"/>
            <a:chOff x="1293055" y="433872"/>
            <a:chExt cx="1733806" cy="1731993"/>
          </a:xfrm>
        </p:grpSpPr>
        <p:pic>
          <p:nvPicPr>
            <p:cNvPr id="16" name="Bild 15" descr="pointing-hand-retro-black-white-42199567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1647851" y="1463301"/>
              <a:ext cx="917448" cy="48768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1293055" y="433872"/>
              <a:ext cx="173380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en-US" sz="1800" dirty="0">
                  <a:solidFill>
                    <a:srgbClr val="000000"/>
                  </a:solidFill>
                </a:rPr>
                <a:t>Lois </a:t>
              </a:r>
              <a:r>
                <a:rPr lang="en-US" sz="1800" dirty="0" err="1">
                  <a:solidFill>
                    <a:srgbClr val="000000"/>
                  </a:solidFill>
                </a:rPr>
                <a:t>fondées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en-US" sz="1800" dirty="0">
                  <a:solidFill>
                    <a:srgbClr val="000000"/>
                  </a:solidFill>
                </a:rPr>
                <a:t>sur des </a:t>
              </a:r>
              <a:r>
                <a:rPr lang="en-US" sz="1800" dirty="0" err="1">
                  <a:solidFill>
                    <a:srgbClr val="000000"/>
                  </a:solidFill>
                </a:rPr>
                <a:t>preuves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  <p:pic>
        <p:nvPicPr>
          <p:cNvPr id="21" name="Bild 20" descr="arrow-310634__340_bearbeitet-1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49522" y="1554327"/>
            <a:ext cx="1272397" cy="25073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53571" y="1362585"/>
            <a:ext cx="290934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Charge de la </a:t>
            </a:r>
            <a:r>
              <a:rPr kumimoji="0" lang="en-US" sz="1800" b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preuve</a:t>
            </a:r>
            <a:endParaRPr kumimoji="0" lang="en-US" sz="18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chez </a:t>
            </a:r>
            <a:r>
              <a:rPr kumimoji="0" lang="en-US" sz="1800" b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prohibitionnistes</a:t>
            </a: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5235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2"/>
          <p:cNvGrpSpPr/>
          <p:nvPr/>
        </p:nvGrpSpPr>
        <p:grpSpPr>
          <a:xfrm>
            <a:off x="7168048" y="639953"/>
            <a:ext cx="1182373" cy="1790981"/>
            <a:chOff x="7168048" y="885760"/>
            <a:chExt cx="1182373" cy="1790981"/>
          </a:xfrm>
        </p:grpSpPr>
        <p:pic>
          <p:nvPicPr>
            <p:cNvPr id="16" name="Bild 15" descr="pointing-hand-retro-black-white-42199567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7295581" y="1974177"/>
              <a:ext cx="917448" cy="48768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7168048" y="885760"/>
              <a:ext cx="1182373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Prohibition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err="1">
                  <a:solidFill>
                    <a:srgbClr val="000000"/>
                  </a:solidFill>
                </a:rPr>
                <a:t>actuelle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  <p:pic>
        <p:nvPicPr>
          <p:cNvPr id="21" name="Bild 20" descr="arrow-310634__340_bearbeitet-1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082" y="1846841"/>
            <a:ext cx="1272397" cy="25073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876730" y="635723"/>
            <a:ext cx="260774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1800" b="1" dirty="0">
                <a:solidFill>
                  <a:srgbClr val="000000"/>
                </a:solidFill>
              </a:rPr>
              <a:t>Charge de la </a:t>
            </a:r>
            <a:r>
              <a:rPr lang="en-US" sz="1800" b="1" dirty="0" err="1">
                <a:solidFill>
                  <a:srgbClr val="000000"/>
                </a:solidFill>
              </a:rPr>
              <a:t>preuve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en-US" sz="1800" b="1" dirty="0">
                <a:solidFill>
                  <a:srgbClr val="000000"/>
                </a:solidFill>
              </a:rPr>
              <a:t>chez </a:t>
            </a:r>
            <a:r>
              <a:rPr lang="en-US" sz="1800" b="1" dirty="0" err="1">
                <a:solidFill>
                  <a:srgbClr val="000000"/>
                </a:solidFill>
              </a:rPr>
              <a:t>reformistes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Rechtwinkliges Dreieck 10">
            <a:extLst>
              <a:ext uri="{FF2B5EF4-FFF2-40B4-BE49-F238E27FC236}">
                <a16:creationId xmlns:a16="http://schemas.microsoft.com/office/drawing/2014/main" id="{5CDFDCB4-8E80-B14C-8A2F-7676A3728E5D}"/>
              </a:ext>
            </a:extLst>
          </p:cNvPr>
          <p:cNvSpPr/>
          <p:nvPr/>
        </p:nvSpPr>
        <p:spPr>
          <a:xfrm flipH="1" flipV="1">
            <a:off x="1146145" y="3614939"/>
            <a:ext cx="7186645" cy="1916833"/>
          </a:xfrm>
          <a:prstGeom prst="rtTriangle">
            <a:avLst/>
          </a:prstGeom>
          <a:gradFill flip="none" rotWithShape="1">
            <a:gsLst>
              <a:gs pos="0">
                <a:srgbClr val="C0504D"/>
              </a:gs>
              <a:gs pos="100000">
                <a:srgbClr val="FFFFFF"/>
              </a:gs>
              <a:gs pos="50000">
                <a:srgbClr val="408002"/>
              </a:gs>
            </a:gsLst>
            <a:lin ang="0" scaled="1"/>
            <a:tileRect/>
          </a:gra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5953D56-9CA7-7C49-B9F3-3E641601BF34}"/>
              </a:ext>
            </a:extLst>
          </p:cNvPr>
          <p:cNvSpPr txBox="1"/>
          <p:nvPr/>
        </p:nvSpPr>
        <p:spPr>
          <a:xfrm>
            <a:off x="5111901" y="4076230"/>
            <a:ext cx="203036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Dommages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htwinkliges Dreieck 13">
            <a:extLst>
              <a:ext uri="{FF2B5EF4-FFF2-40B4-BE49-F238E27FC236}">
                <a16:creationId xmlns:a16="http://schemas.microsoft.com/office/drawing/2014/main" id="{5F10E046-83A4-284F-8128-91665C1FB3A7}"/>
              </a:ext>
            </a:extLst>
          </p:cNvPr>
          <p:cNvSpPr/>
          <p:nvPr/>
        </p:nvSpPr>
        <p:spPr>
          <a:xfrm flipH="1" flipV="1">
            <a:off x="1146146" y="2529275"/>
            <a:ext cx="7186645" cy="1916833"/>
          </a:xfrm>
          <a:prstGeom prst="rtTriangl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52963CD-DF5C-0C4B-97D7-CD12CA8C7F80}"/>
              </a:ext>
            </a:extLst>
          </p:cNvPr>
          <p:cNvSpPr/>
          <p:nvPr/>
        </p:nvSpPr>
        <p:spPr>
          <a:xfrm>
            <a:off x="6127082" y="2785215"/>
            <a:ext cx="187166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chemeClr val="bg1"/>
                </a:solidFill>
              </a:rPr>
              <a:t>Restrictions</a:t>
            </a:r>
          </a:p>
          <a:p>
            <a:pPr algn="l" rtl="0" latinLnBrk="1" hangingPunct="0"/>
            <a:r>
              <a:rPr lang="en-US" b="1" dirty="0" err="1">
                <a:solidFill>
                  <a:schemeClr val="bg1"/>
                </a:solidFill>
              </a:rPr>
              <a:t>libertés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20" name="Text Box 4"/>
          <p:cNvSpPr txBox="1">
            <a:spLocks noChangeArrowheads="1"/>
          </p:cNvSpPr>
          <p:nvPr/>
        </p:nvSpPr>
        <p:spPr bwMode="auto">
          <a:xfrm>
            <a:off x="827088" y="427038"/>
            <a:ext cx="7921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400" b="1" dirty="0" err="1">
                <a:solidFill>
                  <a:srgbClr val="7F7F7F"/>
                </a:solidFill>
              </a:rPr>
              <a:t>Fondements</a:t>
            </a:r>
            <a:r>
              <a:rPr lang="en-US" sz="3400" b="1" dirty="0">
                <a:solidFill>
                  <a:srgbClr val="7F7F7F"/>
                </a:solidFill>
              </a:rPr>
              <a:t> des interdictions </a:t>
            </a:r>
            <a:r>
              <a:rPr lang="en-US" sz="3400" b="1" dirty="0" err="1">
                <a:solidFill>
                  <a:srgbClr val="7F7F7F"/>
                </a:solidFill>
              </a:rPr>
              <a:t>légales</a:t>
            </a:r>
            <a:endParaRPr lang="en-US" sz="3400" b="1" dirty="0">
              <a:solidFill>
                <a:srgbClr val="7F7F7F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755609" y="1633446"/>
            <a:ext cx="2226235" cy="12271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Dommage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3353828" y="1633446"/>
            <a:ext cx="2226235" cy="1227138"/>
          </a:xfrm>
          <a:prstGeom prst="roundRect">
            <a:avLst/>
          </a:prstGeom>
          <a:solidFill>
            <a:srgbClr val="8000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Offense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6087784" y="1619253"/>
            <a:ext cx="2226235" cy="1227138"/>
          </a:xfrm>
          <a:prstGeom prst="roundRect">
            <a:avLst/>
          </a:prstGeom>
          <a:solidFill>
            <a:srgbClr val="666666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Immoralité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2018672" y="2860586"/>
            <a:ext cx="929098" cy="2051145"/>
            <a:chOff x="2018672" y="2860586"/>
            <a:chExt cx="929098" cy="2051145"/>
          </a:xfrm>
        </p:grpSpPr>
        <p:sp>
          <p:nvSpPr>
            <p:cNvPr id="31" name="Textfeld 30"/>
            <p:cNvSpPr txBox="1"/>
            <p:nvPr/>
          </p:nvSpPr>
          <p:spPr>
            <a:xfrm>
              <a:off x="2018672" y="4388513"/>
              <a:ext cx="929098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contre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spc="0" normalizeH="0" baseline="0" dirty="0">
                  <a:ln>
                    <a:noFill/>
                  </a:ln>
                  <a:solidFill>
                    <a:srgbClr val="10804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soi-même</a:t>
              </a:r>
            </a:p>
          </p:txBody>
        </p:sp>
        <p:pic>
          <p:nvPicPr>
            <p:cNvPr id="5" name="Bild 4" descr="Unbenannt-1 Kopie.t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612574" y="3372163"/>
              <a:ext cx="1741297" cy="718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</p:pic>
      </p:grpSp>
      <p:grpSp>
        <p:nvGrpSpPr>
          <p:cNvPr id="3" name="Gruppierung 2"/>
          <p:cNvGrpSpPr/>
          <p:nvPr/>
        </p:nvGrpSpPr>
        <p:grpSpPr>
          <a:xfrm>
            <a:off x="796618" y="2846391"/>
            <a:ext cx="927496" cy="2065340"/>
            <a:chOff x="796618" y="2846391"/>
            <a:chExt cx="927496" cy="2065340"/>
          </a:xfrm>
        </p:grpSpPr>
        <p:sp>
          <p:nvSpPr>
            <p:cNvPr id="4" name="Textfeld 3"/>
            <p:cNvSpPr txBox="1"/>
            <p:nvPr/>
          </p:nvSpPr>
          <p:spPr>
            <a:xfrm>
              <a:off x="796618" y="4388513"/>
              <a:ext cx="927496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contres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>
                  <a:solidFill>
                    <a:srgbClr val="FF0000"/>
                  </a:solidFill>
                </a:rPr>
                <a:t>l</a:t>
              </a:r>
              <a:r>
                <a:rPr kumimoji="0" lang="fr-FR" sz="14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es autres</a:t>
              </a:r>
            </a:p>
          </p:txBody>
        </p:sp>
        <p:pic>
          <p:nvPicPr>
            <p:cNvPr id="33" name="Bild 32" descr="Unbenannt-1 Kopie.t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389718" y="3357968"/>
              <a:ext cx="1741297" cy="718143"/>
            </a:xfrm>
            <a:prstGeom prst="rect">
              <a:avLst/>
            </a:prstGeom>
          </p:spPr>
        </p:pic>
      </p:grpSp>
      <p:grpSp>
        <p:nvGrpSpPr>
          <p:cNvPr id="9" name="Gruppierung 8"/>
          <p:cNvGrpSpPr/>
          <p:nvPr/>
        </p:nvGrpSpPr>
        <p:grpSpPr>
          <a:xfrm>
            <a:off x="4610756" y="2860586"/>
            <a:ext cx="929098" cy="2051145"/>
            <a:chOff x="4610756" y="2860586"/>
            <a:chExt cx="929098" cy="2051145"/>
          </a:xfrm>
        </p:grpSpPr>
        <p:sp>
          <p:nvSpPr>
            <p:cNvPr id="37" name="Textfeld 36"/>
            <p:cNvSpPr txBox="1"/>
            <p:nvPr/>
          </p:nvSpPr>
          <p:spPr>
            <a:xfrm>
              <a:off x="4610756" y="4388513"/>
              <a:ext cx="929098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400" dirty="0">
                  <a:solidFill>
                    <a:srgbClr val="000000"/>
                  </a:solidFill>
                </a:rPr>
                <a:t>contre</a:t>
              </a:r>
            </a:p>
            <a:p>
              <a:pPr algn="ctr" rtl="0" latinLnBrk="1" hangingPunct="0"/>
              <a:r>
                <a:rPr lang="fr-FR" sz="1400" b="1" dirty="0">
                  <a:solidFill>
                    <a:srgbClr val="108040"/>
                  </a:solidFill>
                </a:rPr>
                <a:t>soi-même</a:t>
              </a:r>
            </a:p>
          </p:txBody>
        </p:sp>
        <p:pic>
          <p:nvPicPr>
            <p:cNvPr id="38" name="Bild 37" descr="Unbenannt-1 Kopie.t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04657" y="3372163"/>
              <a:ext cx="1741297" cy="718143"/>
            </a:xfrm>
            <a:prstGeom prst="rect">
              <a:avLst/>
            </a:prstGeom>
          </p:spPr>
        </p:pic>
      </p:grpSp>
      <p:grpSp>
        <p:nvGrpSpPr>
          <p:cNvPr id="8" name="Gruppierung 7"/>
          <p:cNvGrpSpPr/>
          <p:nvPr/>
        </p:nvGrpSpPr>
        <p:grpSpPr>
          <a:xfrm>
            <a:off x="3388701" y="2846391"/>
            <a:ext cx="927496" cy="2065340"/>
            <a:chOff x="3388701" y="2846391"/>
            <a:chExt cx="927496" cy="2065340"/>
          </a:xfrm>
        </p:grpSpPr>
        <p:sp>
          <p:nvSpPr>
            <p:cNvPr id="36" name="Textfeld 35"/>
            <p:cNvSpPr txBox="1"/>
            <p:nvPr/>
          </p:nvSpPr>
          <p:spPr>
            <a:xfrm>
              <a:off x="3388701" y="4388513"/>
              <a:ext cx="927496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400" dirty="0">
                  <a:solidFill>
                    <a:srgbClr val="000000"/>
                  </a:solidFill>
                </a:rPr>
                <a:t>contres</a:t>
              </a:r>
            </a:p>
            <a:p>
              <a:pPr algn="ctr" rtl="0" latinLnBrk="1" hangingPunct="0"/>
              <a:r>
                <a:rPr lang="fr-FR" sz="1400" b="1" dirty="0">
                  <a:solidFill>
                    <a:srgbClr val="FF0000"/>
                  </a:solidFill>
                </a:rPr>
                <a:t>les autres</a:t>
              </a:r>
            </a:p>
          </p:txBody>
        </p:sp>
        <p:pic>
          <p:nvPicPr>
            <p:cNvPr id="39" name="Bild 38" descr="Unbenannt-1 Kopie.t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2981801" y="3357968"/>
              <a:ext cx="1741297" cy="718143"/>
            </a:xfrm>
            <a:prstGeom prst="rect">
              <a:avLst/>
            </a:prstGeom>
          </p:spPr>
        </p:pic>
      </p:grpSp>
      <p:grpSp>
        <p:nvGrpSpPr>
          <p:cNvPr id="10" name="Gruppierung 9"/>
          <p:cNvGrpSpPr/>
          <p:nvPr/>
        </p:nvGrpSpPr>
        <p:grpSpPr>
          <a:xfrm>
            <a:off x="6706696" y="2995707"/>
            <a:ext cx="988409" cy="1916024"/>
            <a:chOff x="6706696" y="2995707"/>
            <a:chExt cx="988409" cy="1916024"/>
          </a:xfrm>
        </p:grpSpPr>
        <p:sp>
          <p:nvSpPr>
            <p:cNvPr id="40" name="Textfeld 39"/>
            <p:cNvSpPr txBox="1"/>
            <p:nvPr/>
          </p:nvSpPr>
          <p:spPr>
            <a:xfrm>
              <a:off x="6706696" y="4388513"/>
              <a:ext cx="9884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rgbClr val="000000"/>
                  </a:solidFill>
                </a:rPr>
                <a:t>contre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spc="0" normalizeH="0" baseline="0" dirty="0">
                  <a:ln>
                    <a:noFill/>
                  </a:ln>
                  <a:solidFill>
                    <a:srgbClr val="3366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la moralité</a:t>
              </a:r>
            </a:p>
          </p:txBody>
        </p:sp>
        <p:pic>
          <p:nvPicPr>
            <p:cNvPr id="7" name="Bild 6" descr="arrow-310634__340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98548" y="3339643"/>
              <a:ext cx="1375748" cy="68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47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8" name="Text Box 4"/>
          <p:cNvSpPr txBox="1">
            <a:spLocks noChangeArrowheads="1"/>
          </p:cNvSpPr>
          <p:nvPr/>
        </p:nvSpPr>
        <p:spPr bwMode="auto">
          <a:xfrm>
            <a:off x="827088" y="303372"/>
            <a:ext cx="7921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sz="4000" b="1" dirty="0">
                <a:solidFill>
                  <a:schemeClr val="bg1">
                    <a:lumMod val="50000"/>
                  </a:schemeClr>
                </a:solidFill>
              </a:rPr>
              <a:t>Paternalisme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75668"/>
            <a:ext cx="3653017" cy="3619500"/>
          </a:xfrm>
          <a:prstGeom prst="rect">
            <a:avLst/>
          </a:prstGeom>
        </p:spPr>
      </p:pic>
      <p:sp>
        <p:nvSpPr>
          <p:cNvPr id="1480709" name="Text Box 5"/>
          <p:cNvSpPr txBox="1">
            <a:spLocks noChangeArrowheads="1"/>
          </p:cNvSpPr>
          <p:nvPr/>
        </p:nvSpPr>
        <p:spPr bwMode="auto">
          <a:xfrm>
            <a:off x="3404246" y="2311771"/>
            <a:ext cx="5211114" cy="223445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261938" indent="-2619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15963" indent="-2587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598738" indent="-2619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055938" indent="-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13138" indent="-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970338" indent="-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27538" indent="-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FD6FCF"/>
              </a:buClr>
              <a:buFont typeface="Arial"/>
              <a:buChar char="•"/>
            </a:pPr>
            <a:r>
              <a:rPr lang="fr-CH" sz="1800" dirty="0">
                <a:solidFill>
                  <a:srgbClr val="000000"/>
                </a:solidFill>
                <a:latin typeface="Univers" charset="0"/>
                <a:ea typeface="Times" charset="0"/>
                <a:cs typeface="Times New Roman" charset="0"/>
              </a:rPr>
              <a:t>Forme spéciale de limitation de la liberté</a:t>
            </a:r>
          </a:p>
          <a:p>
            <a:pPr marL="536575" lvl="4" indent="-182563">
              <a:lnSpc>
                <a:spcPct val="140000"/>
              </a:lnSpc>
              <a:spcBef>
                <a:spcPct val="20000"/>
              </a:spcBef>
              <a:buClr>
                <a:srgbClr val="FD6FCF"/>
              </a:buClr>
              <a:buFont typeface="Arial"/>
              <a:buChar char="•"/>
            </a:pPr>
            <a:r>
              <a:rPr lang="fr-CH" sz="1800" dirty="0">
                <a:solidFill>
                  <a:srgbClr val="000000"/>
                </a:solidFill>
                <a:latin typeface="Univers" charset="0"/>
                <a:ea typeface="Times" charset="0"/>
                <a:cs typeface="Times New Roman" charset="0"/>
              </a:rPr>
              <a:t>Bienfaisance par </a:t>
            </a:r>
            <a:r>
              <a:rPr lang="fr-CH" sz="1800" i="1" dirty="0">
                <a:solidFill>
                  <a:srgbClr val="000000"/>
                </a:solidFill>
                <a:latin typeface="Univers" charset="0"/>
                <a:ea typeface="Times" charset="0"/>
                <a:cs typeface="Times New Roman" charset="0"/>
              </a:rPr>
              <a:t>hétéro-détermination</a:t>
            </a:r>
          </a:p>
          <a:p>
            <a:pPr marL="536575" lvl="4" indent="-182563">
              <a:lnSpc>
                <a:spcPct val="140000"/>
              </a:lnSpc>
              <a:spcBef>
                <a:spcPct val="20000"/>
              </a:spcBef>
              <a:buClr>
                <a:srgbClr val="FD6FCF"/>
              </a:buClr>
              <a:buFont typeface="Arial"/>
              <a:buChar char="•"/>
            </a:pPr>
            <a:r>
              <a:rPr lang="fr-CH" sz="1800" dirty="0">
                <a:solidFill>
                  <a:srgbClr val="000000"/>
                </a:solidFill>
                <a:latin typeface="Univers" charset="0"/>
                <a:ea typeface="Times" charset="0"/>
                <a:cs typeface="Times New Roman" charset="0"/>
              </a:rPr>
              <a:t>Essai de faire du bien aux personnes</a:t>
            </a:r>
          </a:p>
          <a:p>
            <a:pPr marL="536575" lvl="4" indent="-182563">
              <a:lnSpc>
                <a:spcPct val="140000"/>
              </a:lnSpc>
              <a:spcBef>
                <a:spcPct val="20000"/>
              </a:spcBef>
              <a:buClr>
                <a:srgbClr val="FD6FCF"/>
              </a:buClr>
              <a:buFont typeface="Arial"/>
              <a:buChar char="•"/>
            </a:pPr>
            <a:r>
              <a:rPr lang="fr-CH" sz="1800" dirty="0">
                <a:solidFill>
                  <a:srgbClr val="000000"/>
                </a:solidFill>
                <a:latin typeface="Univers" charset="0"/>
                <a:ea typeface="Times" charset="0"/>
                <a:cs typeface="Times New Roman" charset="0"/>
              </a:rPr>
              <a:t>… même sans leur consentement</a:t>
            </a:r>
            <a:endParaRPr lang="fr-CH" sz="1800" i="1" dirty="0">
              <a:solidFill>
                <a:srgbClr val="000000"/>
              </a:solidFill>
              <a:latin typeface="Univers" charset="0"/>
              <a:ea typeface="Times" charset="0"/>
              <a:cs typeface="Times New Roman" charset="0"/>
            </a:endParaRPr>
          </a:p>
          <a:p>
            <a:pPr marL="536575" lvl="4" indent="-182563">
              <a:lnSpc>
                <a:spcPct val="140000"/>
              </a:lnSpc>
              <a:spcBef>
                <a:spcPct val="20000"/>
              </a:spcBef>
              <a:buClr>
                <a:srgbClr val="FD6FCF"/>
              </a:buClr>
              <a:buFont typeface="Arial"/>
              <a:buChar char="•"/>
            </a:pPr>
            <a:r>
              <a:rPr lang="fr-CH" sz="1800" dirty="0">
                <a:solidFill>
                  <a:srgbClr val="000000"/>
                </a:solidFill>
                <a:latin typeface="Univers" charset="0"/>
                <a:ea typeface="Times" charset="0"/>
                <a:cs typeface="Times New Roman" charset="0"/>
              </a:rPr>
              <a:t>… éventuellement contre leur volonté</a:t>
            </a:r>
            <a:endParaRPr lang="fr-CH" sz="1800" i="1" dirty="0">
              <a:solidFill>
                <a:srgbClr val="000000"/>
              </a:solidFill>
              <a:latin typeface="Univers" charset="0"/>
              <a:ea typeface="Times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07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0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0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0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0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708" grpId="0"/>
      <p:bldP spid="148070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687414" y="887156"/>
            <a:ext cx="3444811" cy="4159484"/>
            <a:chOff x="687414" y="887156"/>
            <a:chExt cx="3444811" cy="4159484"/>
          </a:xfrm>
        </p:grpSpPr>
        <p:sp>
          <p:nvSpPr>
            <p:cNvPr id="2" name="Textfeld 1"/>
            <p:cNvSpPr txBox="1"/>
            <p:nvPr/>
          </p:nvSpPr>
          <p:spPr>
            <a:xfrm>
              <a:off x="687414" y="887156"/>
              <a:ext cx="34448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3200" b="1" dirty="0">
                  <a:solidFill>
                    <a:srgbClr val="7F7F7F"/>
                  </a:solidFill>
                </a:rPr>
                <a:t>Paternalisme dur</a:t>
              </a:r>
              <a:endParaRPr kumimoji="0" lang="fr-FR" sz="32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751522" y="4677308"/>
              <a:ext cx="30828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dirty="0"/>
                <a:t>Toujours interdit et poursuivi</a:t>
              </a:r>
            </a:p>
          </p:txBody>
        </p:sp>
        <p:pic>
          <p:nvPicPr>
            <p:cNvPr id="5" name="Bild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463"/>
            <a:stretch/>
          </p:blipFill>
          <p:spPr>
            <a:xfrm>
              <a:off x="1159980" y="1653601"/>
              <a:ext cx="2477773" cy="2918955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grpSp>
        <p:nvGrpSpPr>
          <p:cNvPr id="8" name="Gruppierung 7"/>
          <p:cNvGrpSpPr/>
          <p:nvPr/>
        </p:nvGrpSpPr>
        <p:grpSpPr>
          <a:xfrm>
            <a:off x="4175712" y="887156"/>
            <a:ext cx="4634603" cy="4436483"/>
            <a:chOff x="4175712" y="887156"/>
            <a:chExt cx="4634603" cy="4436483"/>
          </a:xfrm>
        </p:grpSpPr>
        <p:sp>
          <p:nvSpPr>
            <p:cNvPr id="21" name="Textfeld 20"/>
            <p:cNvSpPr txBox="1"/>
            <p:nvPr/>
          </p:nvSpPr>
          <p:spPr>
            <a:xfrm>
              <a:off x="4625035" y="887156"/>
              <a:ext cx="3735957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3200" b="1" dirty="0">
                  <a:solidFill>
                    <a:srgbClr val="7F7F7F"/>
                  </a:solidFill>
                </a:rPr>
                <a:t>Paternalisme doux</a:t>
              </a:r>
              <a:endParaRPr kumimoji="0" lang="fr-FR" sz="32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4175712" y="4677308"/>
              <a:ext cx="46346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800" dirty="0"/>
                <a:t>Interdit si pas de capacité de consentement</a:t>
              </a:r>
            </a:p>
            <a:p>
              <a:pPr algn="ctr"/>
              <a:r>
                <a:rPr lang="fr-FR" sz="1800" dirty="0"/>
                <a:t>(Majorité? Information sur les risques?)</a:t>
              </a: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54127" y="1653601"/>
              <a:ext cx="2477773" cy="2918955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03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9" name="Text Box 7"/>
          <p:cNvSpPr txBox="1">
            <a:spLocks noChangeArrowheads="1"/>
          </p:cNvSpPr>
          <p:nvPr/>
        </p:nvSpPr>
        <p:spPr bwMode="auto">
          <a:xfrm>
            <a:off x="827088" y="494718"/>
            <a:ext cx="7921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sz="4800" b="1" dirty="0">
                <a:solidFill>
                  <a:srgbClr val="7F7F7F"/>
                </a:solidFill>
              </a:rPr>
              <a:t>Paternalisme dur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818425"/>
            <a:ext cx="3951975" cy="3209683"/>
          </a:xfrm>
          <a:prstGeom prst="rect">
            <a:avLst/>
          </a:prstGeom>
        </p:spPr>
      </p:pic>
      <p:sp>
        <p:nvSpPr>
          <p:cNvPr id="1513476" name="Text Box 4"/>
          <p:cNvSpPr txBox="1">
            <a:spLocks noChangeArrowheads="1"/>
          </p:cNvSpPr>
          <p:nvPr/>
        </p:nvSpPr>
        <p:spPr bwMode="auto">
          <a:xfrm>
            <a:off x="3181660" y="2093671"/>
            <a:ext cx="5198021" cy="263238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261938" indent="-2619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15963" indent="-2587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180000"/>
              </a:lnSpc>
              <a:spcBef>
                <a:spcPct val="20000"/>
              </a:spcBef>
              <a:buClr>
                <a:srgbClr val="FD6FCF"/>
              </a:buClr>
              <a:buFont typeface="Arial"/>
              <a:buChar char="•"/>
            </a:pPr>
            <a:r>
              <a:rPr lang="fr-CH" sz="1800" dirty="0">
                <a:latin typeface="Univers" charset="0"/>
              </a:rPr>
              <a:t>Consentir à se faire du mal est «intrinsèquement irrationnel»</a:t>
            </a: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  <a:buClr>
                <a:srgbClr val="FD6FCF"/>
              </a:buClr>
              <a:buFont typeface="Arial"/>
              <a:buChar char="•"/>
            </a:pPr>
            <a:r>
              <a:rPr lang="fr-CH" sz="1800" dirty="0">
                <a:latin typeface="Univers" charset="0"/>
                <a:sym typeface="Wingdings 3" charset="0"/>
              </a:rPr>
              <a:t> </a:t>
            </a:r>
            <a:r>
              <a:rPr lang="fr-CH" sz="1800" dirty="0">
                <a:latin typeface="Univers" charset="0"/>
              </a:rPr>
              <a:t>Consentir à la souffrance est inacceptable</a:t>
            </a: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  <a:buClr>
                <a:srgbClr val="FD6FCF"/>
              </a:buClr>
              <a:buFont typeface="Arial"/>
              <a:buChar char="•"/>
            </a:pPr>
            <a:r>
              <a:rPr lang="fr-CH" sz="1800" dirty="0">
                <a:latin typeface="Univers" charset="0"/>
              </a:rPr>
              <a:t>Citoyens pas suffisamment motivés pour s’informer</a:t>
            </a:r>
          </a:p>
        </p:txBody>
      </p:sp>
    </p:spTree>
    <p:extLst>
      <p:ext uri="{BB962C8B-B14F-4D97-AF65-F5344CB8AC3E}">
        <p14:creationId xmlns:p14="http://schemas.microsoft.com/office/powerpoint/2010/main" val="38660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3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4" name="Text Box 4"/>
          <p:cNvSpPr txBox="1">
            <a:spLocks noChangeArrowheads="1"/>
          </p:cNvSpPr>
          <p:nvPr/>
        </p:nvSpPr>
        <p:spPr bwMode="auto">
          <a:xfrm>
            <a:off x="827088" y="571668"/>
            <a:ext cx="80660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sz="3000" b="1" dirty="0">
                <a:solidFill>
                  <a:srgbClr val="7F7F7F"/>
                </a:solidFill>
              </a:rPr>
              <a:t>Paternalisme et protection sujets vulnérables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827088" y="2060575"/>
            <a:ext cx="3311525" cy="3301247"/>
            <a:chOff x="827088" y="2060575"/>
            <a:chExt cx="3311525" cy="3301247"/>
          </a:xfrm>
        </p:grpSpPr>
        <p:sp>
          <p:nvSpPr>
            <p:cNvPr id="1489926" name="Text Box 6"/>
            <p:cNvSpPr txBox="1">
              <a:spLocks noChangeArrowheads="1"/>
            </p:cNvSpPr>
            <p:nvPr/>
          </p:nvSpPr>
          <p:spPr bwMode="auto">
            <a:xfrm>
              <a:off x="827088" y="2060575"/>
              <a:ext cx="33115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CH" sz="1600" dirty="0"/>
                <a:t>Interdit car pas de capacité de discernement</a:t>
              </a:r>
            </a:p>
          </p:txBody>
        </p:sp>
        <p:pic>
          <p:nvPicPr>
            <p:cNvPr id="1489930" name="Picture 1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3101222"/>
              <a:ext cx="1616075" cy="226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uppierung 2"/>
          <p:cNvGrpSpPr/>
          <p:nvPr/>
        </p:nvGrpSpPr>
        <p:grpSpPr>
          <a:xfrm>
            <a:off x="4573588" y="2060575"/>
            <a:ext cx="3454400" cy="3371885"/>
            <a:chOff x="4573588" y="2060575"/>
            <a:chExt cx="3454400" cy="3371885"/>
          </a:xfrm>
        </p:grpSpPr>
        <p:pic>
          <p:nvPicPr>
            <p:cNvPr id="1489931" name="Picture 11" descr="Encor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332" y="3055972"/>
              <a:ext cx="1966913" cy="23764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9932" name="Text Box 12"/>
            <p:cNvSpPr txBox="1">
              <a:spLocks noChangeArrowheads="1"/>
            </p:cNvSpPr>
            <p:nvPr/>
          </p:nvSpPr>
          <p:spPr bwMode="auto">
            <a:xfrm>
              <a:off x="4573588" y="2060575"/>
              <a:ext cx="34544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CH" sz="1600" dirty="0"/>
                <a:t>Interdit car quelqu'un d’autre n’a pas la capacité de discernement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06743" y="3562608"/>
            <a:ext cx="12855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Cannabis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619728" y="3562608"/>
            <a:ext cx="180598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Medical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Harm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Bild 2" descr="Unbenannt-1 Kopie.t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0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7294">
            <a:off x="1881522" y="2422545"/>
            <a:ext cx="4952701" cy="22801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484000" y="4019435"/>
            <a:ext cx="327394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Question 1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Does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cannabis cause </a:t>
            </a:r>
            <a:r>
              <a:rPr kumimoji="0" lang="fr-FR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harm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88369" y="764133"/>
            <a:ext cx="346521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Question 2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Can prohibition prevent harm?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804002"/>
                </a:solidFill>
              </a:rPr>
              <a:t>USEFULNESS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804002"/>
              </a:solidFill>
              <a:effectLst/>
              <a:uFillTx/>
              <a:sym typeface="Arial"/>
            </a:endParaRPr>
          </a:p>
        </p:txBody>
      </p:sp>
      <p:pic>
        <p:nvPicPr>
          <p:cNvPr id="9" name="Bild 8" descr="arrow-310613__340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FD800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31934">
            <a:off x="3373972" y="2189114"/>
            <a:ext cx="1471389" cy="95874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614097" y="1767735"/>
            <a:ext cx="415804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Question 3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kumimoji="0" lang="fr-FR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an alternative to prohibition?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rgbClr val="800002"/>
                </a:solidFill>
              </a:rPr>
              <a:t>NECESSITY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800002"/>
              </a:solidFill>
              <a:effectLst/>
              <a:uFillTx/>
              <a:sym typeface="Arial"/>
            </a:endParaRPr>
          </a:p>
        </p:txBody>
      </p:sp>
      <p:pic>
        <p:nvPicPr>
          <p:cNvPr id="12" name="Bild 11" descr="arrow-310613__340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FC010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21363">
            <a:off x="4733001" y="2824690"/>
            <a:ext cx="1313601" cy="7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06743" y="3562608"/>
            <a:ext cx="12855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Cannabis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577694" y="3477137"/>
            <a:ext cx="180598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Dommages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médicaux</a:t>
            </a:r>
          </a:p>
        </p:txBody>
      </p:sp>
      <p:pic>
        <p:nvPicPr>
          <p:cNvPr id="3" name="Bild 2" descr="Unbenannt-1 Kopie.t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0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7294">
            <a:off x="1881522" y="2422545"/>
            <a:ext cx="4952701" cy="22801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26781" y="4019435"/>
            <a:ext cx="438837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1800" dirty="0">
                <a:solidFill>
                  <a:srgbClr val="000000"/>
                </a:solidFill>
              </a:rPr>
              <a:t>Question 1</a:t>
            </a:r>
          </a:p>
          <a:p>
            <a:pPr algn="ctr" rtl="0" latinLnBrk="1" hangingPunct="0"/>
            <a:r>
              <a:rPr lang="fr-FR" sz="1800" b="1" dirty="0">
                <a:solidFill>
                  <a:srgbClr val="000000"/>
                </a:solidFill>
              </a:rPr>
              <a:t>Le cannabis cause-t-il des dommages?</a:t>
            </a:r>
          </a:p>
          <a:p>
            <a:pPr algn="ctr" rtl="0" latinLnBrk="1" hangingPunct="0"/>
            <a:r>
              <a:rPr lang="fr-FR" sz="1800" b="1" dirty="0">
                <a:solidFill>
                  <a:srgbClr val="808003"/>
                </a:solidFill>
              </a:rPr>
              <a:t>CAUSALITE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68940" y="764133"/>
            <a:ext cx="550407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Question 2</a:t>
            </a:r>
          </a:p>
          <a:p>
            <a:pPr algn="ctr" rtl="0" latinLnBrk="1" hangingPunct="0"/>
            <a:r>
              <a:rPr lang="en-US" sz="1800" b="1" dirty="0">
                <a:solidFill>
                  <a:srgbClr val="000000"/>
                </a:solidFill>
              </a:rPr>
              <a:t>La prohibition </a:t>
            </a:r>
            <a:r>
              <a:rPr lang="en-US" sz="1800" b="1" dirty="0" err="1">
                <a:solidFill>
                  <a:srgbClr val="000000"/>
                </a:solidFill>
              </a:rPr>
              <a:t>peut-elle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prévenir</a:t>
            </a:r>
            <a:r>
              <a:rPr lang="en-US" sz="1800" b="1" dirty="0">
                <a:solidFill>
                  <a:srgbClr val="000000"/>
                </a:solidFill>
              </a:rPr>
              <a:t> des </a:t>
            </a:r>
            <a:r>
              <a:rPr lang="en-US" sz="1800" b="1" dirty="0" err="1">
                <a:solidFill>
                  <a:srgbClr val="000000"/>
                </a:solidFill>
              </a:rPr>
              <a:t>dommages</a:t>
            </a:r>
            <a:r>
              <a:rPr lang="en-US" sz="1800" b="1" dirty="0">
                <a:solidFill>
                  <a:srgbClr val="000000"/>
                </a:solidFill>
              </a:rPr>
              <a:t>?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804002"/>
                </a:solidFill>
              </a:rPr>
              <a:t>UTILITE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804002"/>
              </a:solidFill>
              <a:effectLst/>
              <a:uFillTx/>
              <a:sym typeface="Arial"/>
            </a:endParaRPr>
          </a:p>
        </p:txBody>
      </p:sp>
      <p:pic>
        <p:nvPicPr>
          <p:cNvPr id="9" name="Bild 8" descr="arrow-310613__340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FD800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37303">
            <a:off x="3373972" y="2189114"/>
            <a:ext cx="1471389" cy="95874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351455" y="1767735"/>
            <a:ext cx="468333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Question 3</a:t>
            </a:r>
          </a:p>
          <a:p>
            <a:pPr algn="ctr" rtl="0" latinLnBrk="1" hangingPunct="0"/>
            <a:r>
              <a:rPr lang="fr-FR" sz="1800" b="1" dirty="0">
                <a:solidFill>
                  <a:srgbClr val="000000"/>
                </a:solidFill>
              </a:rPr>
              <a:t>Existe-t-il une alternative à la prohibition?</a:t>
            </a:r>
          </a:p>
          <a:p>
            <a:pPr algn="ctr" rtl="0" latinLnBrk="1" hangingPunct="0"/>
            <a:r>
              <a:rPr lang="fr-FR" sz="1800" b="1" dirty="0">
                <a:solidFill>
                  <a:srgbClr val="800002"/>
                </a:solidFill>
              </a:rPr>
              <a:t>NECESSITE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800002"/>
              </a:solidFill>
              <a:effectLst/>
              <a:uFillTx/>
              <a:sym typeface="Arial"/>
            </a:endParaRPr>
          </a:p>
        </p:txBody>
      </p:sp>
      <p:pic>
        <p:nvPicPr>
          <p:cNvPr id="12" name="Bild 11" descr="arrow-310613__340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FC010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21363">
            <a:off x="4733001" y="2824690"/>
            <a:ext cx="1313601" cy="7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405" name="Text Box 13"/>
          <p:cNvSpPr txBox="1">
            <a:spLocks noChangeArrowheads="1"/>
          </p:cNvSpPr>
          <p:nvPr/>
        </p:nvSpPr>
        <p:spPr bwMode="auto">
          <a:xfrm>
            <a:off x="1446390" y="4903501"/>
            <a:ext cx="142789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sz="1600" dirty="0"/>
              <a:t>Joel Feinberg</a:t>
            </a:r>
          </a:p>
          <a:p>
            <a:pPr algn="ctr"/>
            <a:r>
              <a:rPr lang="fr-CH" sz="1600" dirty="0"/>
              <a:t>1926 - 2004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37" y="1124317"/>
            <a:ext cx="2612737" cy="359251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795059" y="163891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fr-FR" sz="2000" i="1" dirty="0"/>
              <a:t>The Moral </a:t>
            </a:r>
            <a:r>
              <a:rPr lang="fr-FR" sz="2000" i="1" dirty="0" err="1"/>
              <a:t>Limits</a:t>
            </a:r>
            <a:r>
              <a:rPr lang="fr-FR" sz="2000" i="1" dirty="0"/>
              <a:t> of the </a:t>
            </a:r>
            <a:r>
              <a:rPr lang="fr-FR" sz="2000" i="1" dirty="0" err="1"/>
              <a:t>Criminal</a:t>
            </a:r>
            <a:r>
              <a:rPr lang="fr-FR" sz="2000" i="1" dirty="0"/>
              <a:t> Law</a:t>
            </a:r>
          </a:p>
          <a:p>
            <a:pPr>
              <a:spcAft>
                <a:spcPts val="1800"/>
              </a:spcAft>
            </a:pPr>
            <a:r>
              <a:rPr lang="fr-FR" sz="2000" dirty="0"/>
              <a:t>Vol. 1, </a:t>
            </a:r>
            <a:r>
              <a:rPr lang="fr-FR" sz="2000" b="1" dirty="0" err="1"/>
              <a:t>Harm</a:t>
            </a:r>
            <a:r>
              <a:rPr lang="fr-FR" sz="2000" b="1" dirty="0"/>
              <a:t> to </a:t>
            </a:r>
            <a:r>
              <a:rPr lang="fr-FR" sz="2000" b="1" dirty="0" err="1"/>
              <a:t>Others</a:t>
            </a:r>
            <a:endParaRPr lang="fr-FR" sz="2000" b="1" dirty="0"/>
          </a:p>
          <a:p>
            <a:pPr>
              <a:spcAft>
                <a:spcPts val="1800"/>
              </a:spcAft>
            </a:pPr>
            <a:r>
              <a:rPr lang="fr-FR" sz="2000" dirty="0"/>
              <a:t>Vol. 2,</a:t>
            </a:r>
            <a:r>
              <a:rPr lang="fr-FR" sz="2000" b="1" dirty="0"/>
              <a:t> Offense to </a:t>
            </a:r>
            <a:r>
              <a:rPr lang="fr-FR" sz="2000" b="1" dirty="0" err="1"/>
              <a:t>Others</a:t>
            </a:r>
            <a:endParaRPr lang="fr-FR" sz="2000" b="1" dirty="0"/>
          </a:p>
          <a:p>
            <a:pPr>
              <a:spcAft>
                <a:spcPts val="1800"/>
              </a:spcAft>
            </a:pPr>
            <a:r>
              <a:rPr lang="fr-FR" sz="2000" dirty="0"/>
              <a:t>Vol. 3, </a:t>
            </a:r>
            <a:r>
              <a:rPr lang="fr-FR" sz="2000" b="1" dirty="0" err="1"/>
              <a:t>Harm</a:t>
            </a:r>
            <a:r>
              <a:rPr lang="fr-FR" sz="2000" b="1" dirty="0"/>
              <a:t> to Self</a:t>
            </a:r>
          </a:p>
          <a:p>
            <a:pPr>
              <a:spcAft>
                <a:spcPts val="1800"/>
              </a:spcAft>
            </a:pPr>
            <a:r>
              <a:rPr lang="fr-FR" sz="2000" dirty="0"/>
              <a:t>Vol. 4,</a:t>
            </a:r>
            <a:r>
              <a:rPr lang="fr-FR" sz="2000" b="1" dirty="0"/>
              <a:t> </a:t>
            </a:r>
            <a:r>
              <a:rPr lang="fr-FR" sz="2000" b="1" dirty="0" err="1"/>
              <a:t>Harmless</a:t>
            </a:r>
            <a:r>
              <a:rPr lang="fr-FR" sz="2000" b="1" dirty="0"/>
              <a:t> </a:t>
            </a:r>
            <a:r>
              <a:rPr lang="fr-FR" sz="2000" b="1" dirty="0" err="1"/>
              <a:t>Wrongdoing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26270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67646" y="588247"/>
            <a:ext cx="524954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FR" sz="3600" b="1" dirty="0">
                <a:solidFill>
                  <a:schemeClr val="bg1">
                    <a:lumMod val="50000"/>
                  </a:schemeClr>
                </a:solidFill>
              </a:rPr>
              <a:t>Principe de précaution</a:t>
            </a:r>
            <a:endParaRPr kumimoji="0" lang="fr-FR" sz="3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378"/>
            <a:ext cx="3942394" cy="365917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14366" y="1953916"/>
            <a:ext cx="5605757" cy="317009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fr-FR" sz="1800" i="1" dirty="0"/>
              <a:t>En cas de menace grave ou irréversible pour la santé humaine, l'incertitude scientifique ne devrait être invoquée pour retarder l'adoption de mesures préventives</a:t>
            </a:r>
          </a:p>
          <a:p>
            <a:pPr marL="342900" indent="-342900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fr-FR" sz="1800" dirty="0"/>
              <a:t>Jusqu'à ce que des preuves plus complètes / concluantes soient disponibles ➛ essentiel de prendre décisions basées sur les meilleures évidences disponibles</a:t>
            </a:r>
          </a:p>
          <a:p>
            <a:pPr marL="342900" indent="-342900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fr-FR" sz="1800" dirty="0"/>
              <a:t>Transfert de la charge de la preuve aux partisans d'une activité</a:t>
            </a:r>
          </a:p>
        </p:txBody>
      </p:sp>
    </p:spTree>
    <p:extLst>
      <p:ext uri="{BB962C8B-B14F-4D97-AF65-F5344CB8AC3E}">
        <p14:creationId xmlns:p14="http://schemas.microsoft.com/office/powerpoint/2010/main" val="8577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567765" y="747058"/>
            <a:ext cx="2734235" cy="1857323"/>
            <a:chOff x="567765" y="747058"/>
            <a:chExt cx="2734235" cy="1857323"/>
          </a:xfrm>
        </p:grpSpPr>
        <p:sp>
          <p:nvSpPr>
            <p:cNvPr id="3" name="Textfeld 2"/>
            <p:cNvSpPr txBox="1"/>
            <p:nvPr/>
          </p:nvSpPr>
          <p:spPr>
            <a:xfrm>
              <a:off x="759404" y="747058"/>
              <a:ext cx="2350962" cy="954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spc="0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Interventions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>
                  <a:solidFill>
                    <a:srgbClr val="7F7F7F"/>
                  </a:solidFill>
                </a:rPr>
                <a:t>préventives</a:t>
              </a:r>
              <a:endParaRPr kumimoji="0" lang="fr-FR" sz="2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567765" y="1896495"/>
              <a:ext cx="27342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aseline="30000" dirty="0"/>
                <a:t>risques déjà identifiés et corroborés scientifiquement</a:t>
              </a:r>
              <a:endParaRPr lang="fr-FR" dirty="0"/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5447471" y="747058"/>
            <a:ext cx="2614706" cy="1734212"/>
            <a:chOff x="5447471" y="747058"/>
            <a:chExt cx="2614706" cy="1734212"/>
          </a:xfrm>
        </p:grpSpPr>
        <p:sp>
          <p:nvSpPr>
            <p:cNvPr id="4" name="Textfeld 3"/>
            <p:cNvSpPr txBox="1"/>
            <p:nvPr/>
          </p:nvSpPr>
          <p:spPr>
            <a:xfrm>
              <a:off x="5529650" y="747058"/>
              <a:ext cx="2450349" cy="954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2800" b="1" dirty="0">
                  <a:solidFill>
                    <a:srgbClr val="7F7F7F"/>
                  </a:solidFill>
                </a:rPr>
                <a:t>Interventions </a:t>
              </a:r>
            </a:p>
            <a:p>
              <a:pPr algn="ctr" rtl="0" latinLnBrk="1" hangingPunct="0"/>
              <a:r>
                <a:rPr lang="fr-FR" sz="2800" b="1" dirty="0">
                  <a:solidFill>
                    <a:srgbClr val="7F7F7F"/>
                  </a:solidFill>
                </a:rPr>
                <a:t>de précaution</a:t>
              </a:r>
              <a:endParaRPr kumimoji="0" lang="fr-FR" sz="2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5447471" y="2142716"/>
              <a:ext cx="26147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aseline="30000" dirty="0"/>
                <a:t>risques incertains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105549" y="4210726"/>
            <a:ext cx="15157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« CAUTION »</a:t>
            </a:r>
          </a:p>
        </p:txBody>
      </p:sp>
      <p:grpSp>
        <p:nvGrpSpPr>
          <p:cNvPr id="13" name="Gruppierung 12"/>
          <p:cNvGrpSpPr/>
          <p:nvPr/>
        </p:nvGrpSpPr>
        <p:grpSpPr>
          <a:xfrm>
            <a:off x="2058128" y="2846958"/>
            <a:ext cx="5884131" cy="2568637"/>
            <a:chOff x="2058128" y="2846958"/>
            <a:chExt cx="5884131" cy="2568637"/>
          </a:xfrm>
        </p:grpSpPr>
        <p:grpSp>
          <p:nvGrpSpPr>
            <p:cNvPr id="12" name="Gruppierung 11"/>
            <p:cNvGrpSpPr/>
            <p:nvPr/>
          </p:nvGrpSpPr>
          <p:grpSpPr>
            <a:xfrm>
              <a:off x="2058128" y="2846958"/>
              <a:ext cx="4572000" cy="2568637"/>
              <a:chOff x="2058128" y="2846958"/>
              <a:chExt cx="4572000" cy="2568637"/>
            </a:xfrm>
          </p:grpSpPr>
          <p:pic>
            <p:nvPicPr>
              <p:cNvPr id="2" name="Bild 1" descr="Unbenannt-1 Kopie.t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266182">
                <a:off x="2420945" y="2846958"/>
                <a:ext cx="4039354" cy="2568637"/>
              </a:xfrm>
              <a:prstGeom prst="rect">
                <a:avLst/>
              </a:prstGeom>
            </p:spPr>
          </p:pic>
          <p:sp>
            <p:nvSpPr>
              <p:cNvPr id="7" name="Rechteck 6"/>
              <p:cNvSpPr/>
              <p:nvPr/>
            </p:nvSpPr>
            <p:spPr>
              <a:xfrm>
                <a:off x="2058128" y="3665366"/>
                <a:ext cx="4572000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fr-FR" sz="1400" dirty="0"/>
                  <a:t>changement stratégique</a:t>
                </a:r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5951973" y="4210726"/>
              <a:ext cx="199028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« PRECAUTION 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7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67112" y="299671"/>
            <a:ext cx="7609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7F7F7F"/>
                </a:solidFill>
              </a:rPr>
              <a:t>Deux catégories d'incertitude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0791"/>
            <a:ext cx="3037840" cy="374063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646749" y="2019238"/>
            <a:ext cx="6056403" cy="29392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lphaLcParenBoth"/>
            </a:pPr>
            <a:r>
              <a:rPr lang="fr-FR" sz="1600" dirty="0"/>
              <a:t>Incertitude sur le lien de causalité</a:t>
            </a:r>
          </a:p>
          <a:p>
            <a:pPr marL="457200" indent="-457200">
              <a:spcAft>
                <a:spcPts val="600"/>
              </a:spcAft>
              <a:buAutoNum type="alphaLcParenBoth"/>
            </a:pPr>
            <a:r>
              <a:rPr lang="fr-FR" sz="1600" dirty="0"/>
              <a:t>Incertitude sur le risque de conséquences</a:t>
            </a:r>
          </a:p>
          <a:p>
            <a:pPr marL="457200" indent="-457200">
              <a:spcAft>
                <a:spcPts val="600"/>
              </a:spcAft>
              <a:buAutoNum type="alphaLcParenBoth"/>
            </a:pPr>
            <a:endParaRPr lang="fr-FR" sz="1600" dirty="0"/>
          </a:p>
          <a:p>
            <a:pPr marL="285750" indent="-285750"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fr-FR" sz="1600" dirty="0"/>
              <a:t>Principe de précaution concerne par principe la deuxième catégorie</a:t>
            </a:r>
          </a:p>
          <a:p>
            <a:pPr marL="285750" indent="-285750"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fr-FR" sz="1600" dirty="0"/>
              <a:t>Concernant cannabis et ses conséquences, l’incertitude concerne presque exclusivement la première catégorie</a:t>
            </a:r>
          </a:p>
          <a:p>
            <a:pPr marL="285750" indent="-285750">
              <a:spcAft>
                <a:spcPts val="600"/>
              </a:spcAft>
              <a:buClr>
                <a:srgbClr val="FD6FCF"/>
              </a:buClr>
              <a:buFont typeface="Arial"/>
              <a:buChar char="•"/>
            </a:pPr>
            <a:r>
              <a:rPr lang="fr-FR" sz="1600" dirty="0"/>
              <a:t>P.ex. : Elimination consommation de cannabis réduirait l'incidence de la schizophrénie d'environ 8% ... dans l'hypothèse d'une relation de cause à effet</a:t>
            </a:r>
          </a:p>
        </p:txBody>
      </p:sp>
    </p:spTree>
    <p:extLst>
      <p:ext uri="{BB962C8B-B14F-4D97-AF65-F5344CB8AC3E}">
        <p14:creationId xmlns:p14="http://schemas.microsoft.com/office/powerpoint/2010/main" val="8577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30651" y="317155"/>
            <a:ext cx="790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7F7F7F"/>
                </a:solidFill>
              </a:rPr>
              <a:t>Prévention des risques par précaution?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39900"/>
            <a:ext cx="3730356" cy="337413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777924" y="2183913"/>
            <a:ext cx="6054249" cy="224676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rgbClr val="FD6FCF"/>
              </a:buClr>
              <a:buFont typeface="Arial"/>
              <a:buChar char="•"/>
            </a:pPr>
            <a:r>
              <a:rPr lang="fr-FR" sz="2000" dirty="0"/>
              <a:t>Actions de précaution ➛ réduire / éliminer les expositions aux </a:t>
            </a:r>
            <a:r>
              <a:rPr lang="fr-FR" sz="2000" b="1" dirty="0"/>
              <a:t>risques potentiels</a:t>
            </a:r>
          </a:p>
          <a:p>
            <a:pPr marL="342900" indent="-342900">
              <a:buClr>
                <a:srgbClr val="FD6FCF"/>
              </a:buClr>
              <a:buFont typeface="Arial"/>
              <a:buChar char="•"/>
            </a:pPr>
            <a:r>
              <a:rPr lang="fr-FR" sz="2000" dirty="0"/>
              <a:t>Exposition au risques lié au cannabis déjà élevée !!</a:t>
            </a:r>
          </a:p>
          <a:p>
            <a:pPr marL="342900" indent="-342900">
              <a:buClr>
                <a:srgbClr val="FD6FCF"/>
              </a:buClr>
              <a:buFont typeface="Arial"/>
              <a:buChar char="•"/>
            </a:pPr>
            <a:endParaRPr lang="fr-FR" sz="2000" dirty="0"/>
          </a:p>
          <a:p>
            <a:pPr marL="342900" indent="-342900">
              <a:buClr>
                <a:srgbClr val="FD6FCF"/>
              </a:buClr>
              <a:buFont typeface="Arial"/>
              <a:buChar char="•"/>
            </a:pPr>
            <a:r>
              <a:rPr lang="fr-FR" sz="2000" dirty="0"/>
              <a:t>→ Argument selon lequel la prohibition permettait de limiter d'autres risques / préjudices</a:t>
            </a:r>
          </a:p>
        </p:txBody>
      </p:sp>
    </p:spTree>
    <p:extLst>
      <p:ext uri="{BB962C8B-B14F-4D97-AF65-F5344CB8AC3E}">
        <p14:creationId xmlns:p14="http://schemas.microsoft.com/office/powerpoint/2010/main" val="20138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/>
        </p:nvGrpSpPr>
        <p:grpSpPr>
          <a:xfrm>
            <a:off x="962204" y="324912"/>
            <a:ext cx="3498480" cy="2199869"/>
            <a:chOff x="962204" y="324912"/>
            <a:chExt cx="3498480" cy="2199869"/>
          </a:xfrm>
        </p:grpSpPr>
        <p:sp>
          <p:nvSpPr>
            <p:cNvPr id="4" name="Rechteck 3"/>
            <p:cNvSpPr/>
            <p:nvPr/>
          </p:nvSpPr>
          <p:spPr>
            <a:xfrm>
              <a:off x="962204" y="324912"/>
              <a:ext cx="34984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Washington State </a:t>
              </a:r>
              <a:r>
                <a:rPr lang="fr-FR" sz="1400" dirty="0" err="1"/>
                <a:t>Healthy</a:t>
              </a:r>
              <a:r>
                <a:rPr lang="fr-FR" sz="1400" dirty="0"/>
                <a:t> </a:t>
              </a:r>
              <a:r>
                <a:rPr lang="fr-FR" sz="1400" dirty="0" err="1"/>
                <a:t>Youth</a:t>
              </a:r>
              <a:r>
                <a:rPr lang="fr-FR" sz="1400" dirty="0"/>
                <a:t> Survey</a:t>
              </a:r>
            </a:p>
          </p:txBody>
        </p:sp>
        <p:pic>
          <p:nvPicPr>
            <p:cNvPr id="5" name="Bild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0071" y="808414"/>
              <a:ext cx="3362747" cy="1716367"/>
            </a:xfrm>
            <a:prstGeom prst="rect">
              <a:avLst/>
            </a:prstGeom>
          </p:spPr>
        </p:pic>
      </p:grpSp>
      <p:sp>
        <p:nvSpPr>
          <p:cNvPr id="6" name="Rechteck 5"/>
          <p:cNvSpPr/>
          <p:nvPr/>
        </p:nvSpPr>
        <p:spPr>
          <a:xfrm>
            <a:off x="441043" y="5244773"/>
            <a:ext cx="8383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err="1"/>
              <a:t>Healthy</a:t>
            </a:r>
            <a:r>
              <a:rPr lang="fr-FR" sz="1000" dirty="0"/>
              <a:t> </a:t>
            </a:r>
            <a:r>
              <a:rPr lang="fr-FR" sz="1000" dirty="0" err="1"/>
              <a:t>Youth</a:t>
            </a:r>
            <a:r>
              <a:rPr lang="fr-FR" sz="1000" dirty="0"/>
              <a:t> Survey 2016 </a:t>
            </a:r>
            <a:r>
              <a:rPr lang="fr-FR" sz="1000" dirty="0" err="1"/>
              <a:t>Analytic</a:t>
            </a:r>
            <a:r>
              <a:rPr lang="fr-FR" sz="1000" dirty="0"/>
              <a:t> Report; Drug Policy Alliance 2018; Data </a:t>
            </a:r>
            <a:r>
              <a:rPr lang="fr-FR" sz="1000" dirty="0" err="1"/>
              <a:t>Brief</a:t>
            </a:r>
            <a:r>
              <a:rPr lang="fr-FR" sz="1000" dirty="0"/>
              <a:t>: Substance Use </a:t>
            </a:r>
            <a:r>
              <a:rPr lang="fr-FR" sz="1000" dirty="0" err="1"/>
              <a:t>Overview</a:t>
            </a:r>
            <a:r>
              <a:rPr lang="fr-FR" sz="1000" dirty="0"/>
              <a:t>,” Washington State </a:t>
            </a:r>
            <a:r>
              <a:rPr lang="fr-FR" sz="1000" dirty="0" err="1"/>
              <a:t>Department</a:t>
            </a:r>
            <a:r>
              <a:rPr lang="fr-FR" sz="1000" dirty="0"/>
              <a:t> of Social and </a:t>
            </a:r>
            <a:r>
              <a:rPr lang="fr-FR" sz="1000" dirty="0" err="1"/>
              <a:t>Health</a:t>
            </a:r>
            <a:r>
              <a:rPr lang="fr-FR" sz="1000" dirty="0"/>
              <a:t> Services, </a:t>
            </a:r>
            <a:r>
              <a:rPr lang="fr-FR" sz="1000" dirty="0" err="1"/>
              <a:t>Department</a:t>
            </a:r>
            <a:r>
              <a:rPr lang="fr-FR" sz="1000" dirty="0"/>
              <a:t> of </a:t>
            </a:r>
            <a:r>
              <a:rPr lang="fr-FR" sz="1000" dirty="0" err="1"/>
              <a:t>Health</a:t>
            </a:r>
            <a:r>
              <a:rPr lang="fr-FR" sz="1000" dirty="0"/>
              <a:t>, Office of the </a:t>
            </a:r>
            <a:r>
              <a:rPr lang="fr-FR" sz="1000" dirty="0" err="1"/>
              <a:t>Superintendent</a:t>
            </a:r>
            <a:r>
              <a:rPr lang="fr-FR" sz="1000" dirty="0"/>
              <a:t> of Public Instruction, and </a:t>
            </a:r>
            <a:r>
              <a:rPr lang="fr-FR" sz="1000" dirty="0" err="1"/>
              <a:t>Liquor</a:t>
            </a:r>
            <a:r>
              <a:rPr lang="fr-FR" sz="1000" dirty="0"/>
              <a:t> and Cannabis </a:t>
            </a:r>
            <a:r>
              <a:rPr lang="fr-FR" sz="1000" dirty="0" err="1"/>
              <a:t>Board</a:t>
            </a:r>
            <a:r>
              <a:rPr lang="fr-FR" sz="1000" dirty="0"/>
              <a:t>, 2017; </a:t>
            </a:r>
          </a:p>
          <a:p>
            <a:r>
              <a:rPr lang="fr-FR" sz="1000" dirty="0"/>
              <a:t>Drug Policy Alliance 2018; Alaska </a:t>
            </a:r>
            <a:r>
              <a:rPr lang="fr-FR" sz="1000" dirty="0" err="1"/>
              <a:t>Youth</a:t>
            </a:r>
            <a:r>
              <a:rPr lang="fr-FR" sz="1000" dirty="0"/>
              <a:t> </a:t>
            </a:r>
            <a:r>
              <a:rPr lang="fr-FR" sz="1000" dirty="0" err="1"/>
              <a:t>Risk</a:t>
            </a:r>
            <a:r>
              <a:rPr lang="fr-FR" sz="1000" dirty="0"/>
              <a:t> </a:t>
            </a:r>
            <a:r>
              <a:rPr lang="fr-FR" sz="1000" dirty="0" err="1"/>
              <a:t>Behavor</a:t>
            </a:r>
            <a:r>
              <a:rPr lang="fr-FR" sz="1000" dirty="0"/>
              <a:t> Survey </a:t>
            </a:r>
            <a:r>
              <a:rPr lang="fr-FR" sz="1000" dirty="0" err="1"/>
              <a:t>Results</a:t>
            </a:r>
            <a:r>
              <a:rPr lang="fr-FR" sz="1000" dirty="0"/>
              <a:t>, ”Alaska </a:t>
            </a:r>
            <a:r>
              <a:rPr lang="fr-FR" sz="1000" dirty="0" err="1"/>
              <a:t>Department</a:t>
            </a:r>
            <a:r>
              <a:rPr lang="fr-FR" sz="1000" dirty="0"/>
              <a:t> of </a:t>
            </a:r>
            <a:r>
              <a:rPr lang="fr-FR" sz="1000" dirty="0" err="1"/>
              <a:t>Health</a:t>
            </a:r>
            <a:r>
              <a:rPr lang="fr-FR" sz="1000" dirty="0"/>
              <a:t> and Social Services, </a:t>
            </a:r>
          </a:p>
          <a:p>
            <a:r>
              <a:rPr lang="fr-FR" sz="1000" dirty="0"/>
              <a:t>Division of Public </a:t>
            </a:r>
            <a:r>
              <a:rPr lang="fr-FR" sz="1000" dirty="0" err="1"/>
              <a:t>Healt</a:t>
            </a:r>
            <a:r>
              <a:rPr lang="fr-FR" sz="1000" dirty="0"/>
              <a:t>, 2017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5304886" y="324912"/>
            <a:ext cx="3362747" cy="2229939"/>
            <a:chOff x="5304886" y="324912"/>
            <a:chExt cx="3362747" cy="2229939"/>
          </a:xfrm>
        </p:grpSpPr>
        <p:sp>
          <p:nvSpPr>
            <p:cNvPr id="7" name="Rechteck 6"/>
            <p:cNvSpPr/>
            <p:nvPr/>
          </p:nvSpPr>
          <p:spPr>
            <a:xfrm>
              <a:off x="5688468" y="324912"/>
              <a:ext cx="25955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err="1"/>
                <a:t>Healthy</a:t>
              </a:r>
              <a:r>
                <a:rPr lang="fr-FR" sz="1400" dirty="0"/>
                <a:t> Kids Colorado Survey</a:t>
              </a:r>
            </a:p>
          </p:txBody>
        </p:sp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4886" y="808414"/>
              <a:ext cx="3362747" cy="1746437"/>
            </a:xfrm>
            <a:prstGeom prst="rect">
              <a:avLst/>
            </a:prstGeom>
          </p:spPr>
        </p:pic>
      </p:grpSp>
      <p:grpSp>
        <p:nvGrpSpPr>
          <p:cNvPr id="13" name="Gruppierung 12"/>
          <p:cNvGrpSpPr/>
          <p:nvPr/>
        </p:nvGrpSpPr>
        <p:grpSpPr>
          <a:xfrm>
            <a:off x="3019306" y="2799863"/>
            <a:ext cx="3471301" cy="2181589"/>
            <a:chOff x="3019306" y="2799863"/>
            <a:chExt cx="3471301" cy="2181589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9306" y="3138822"/>
              <a:ext cx="3471301" cy="1842630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3245569" y="2799863"/>
              <a:ext cx="30187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Alaska </a:t>
              </a:r>
              <a:r>
                <a:rPr lang="fr-FR" sz="1400" dirty="0" err="1"/>
                <a:t>Youth</a:t>
              </a:r>
              <a:r>
                <a:rPr lang="fr-FR" sz="1400" dirty="0"/>
                <a:t> </a:t>
              </a:r>
              <a:r>
                <a:rPr lang="fr-FR" sz="1400" dirty="0" err="1"/>
                <a:t>Risk</a:t>
              </a:r>
              <a:r>
                <a:rPr lang="fr-FR" sz="1400" dirty="0"/>
                <a:t> </a:t>
              </a:r>
              <a:r>
                <a:rPr lang="fr-FR" sz="1400" dirty="0" err="1"/>
                <a:t>Behavior</a:t>
              </a:r>
              <a:r>
                <a:rPr lang="fr-FR" sz="1400" dirty="0"/>
                <a:t> Survey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9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87" y="1632555"/>
            <a:ext cx="6311900" cy="363330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2604" y="5498803"/>
            <a:ext cx="14323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Livingston et al., 2017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512955" y="170547"/>
            <a:ext cx="6179734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Arial"/>
              </a:rPr>
              <a:t>Monthly</a:t>
            </a: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Arial"/>
              </a:rPr>
              <a:t>Opioi</a:t>
            </a:r>
            <a:r>
              <a:rPr lang="fr-FR" sz="3200" b="1" dirty="0" err="1">
                <a:solidFill>
                  <a:schemeClr val="bg1">
                    <a:lumMod val="50000"/>
                  </a:schemeClr>
                </a:solidFill>
              </a:rPr>
              <a:t>d-Related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bg1">
                    <a:lumMod val="50000"/>
                  </a:schemeClr>
                </a:solidFill>
              </a:rPr>
              <a:t>Deaths</a:t>
            </a:r>
            <a:endParaRPr lang="fr-FR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Arial"/>
              </a:rPr>
              <a:t>Colorado</a:t>
            </a:r>
          </a:p>
        </p:txBody>
      </p:sp>
    </p:spTree>
    <p:extLst>
      <p:ext uri="{BB962C8B-B14F-4D97-AF65-F5344CB8AC3E}">
        <p14:creationId xmlns:p14="http://schemas.microsoft.com/office/powerpoint/2010/main" val="7640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05594" y="1697571"/>
            <a:ext cx="811305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lphaLcPeriod"/>
            </a:pPr>
            <a:r>
              <a:rPr lang="fr-FR" sz="1800" dirty="0"/>
              <a:t>To replace </a:t>
            </a:r>
            <a:r>
              <a:rPr lang="fr-FR" sz="1800" dirty="0" err="1"/>
              <a:t>dangerous</a:t>
            </a:r>
            <a:r>
              <a:rPr lang="fr-FR" sz="1800" dirty="0"/>
              <a:t> substances and </a:t>
            </a:r>
            <a:r>
              <a:rPr lang="fr-FR" sz="1800" dirty="0" err="1"/>
              <a:t>activities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less</a:t>
            </a:r>
            <a:r>
              <a:rPr lang="fr-FR" sz="1800" dirty="0"/>
              <a:t> </a:t>
            </a:r>
            <a:r>
              <a:rPr lang="fr-FR" sz="1800" dirty="0" err="1"/>
              <a:t>dangerous</a:t>
            </a:r>
            <a:r>
              <a:rPr lang="fr-FR" sz="1800" dirty="0"/>
              <a:t> substances and practices </a:t>
            </a:r>
            <a:r>
              <a:rPr lang="fr-FR" sz="1800" dirty="0" err="1"/>
              <a:t>where</a:t>
            </a:r>
            <a:r>
              <a:rPr lang="fr-FR" sz="1800" dirty="0"/>
              <a:t> </a:t>
            </a:r>
            <a:r>
              <a:rPr lang="fr-FR" sz="1800" dirty="0" err="1"/>
              <a:t>suitable</a:t>
            </a:r>
            <a:r>
              <a:rPr lang="fr-FR" sz="1800" dirty="0"/>
              <a:t> alternatives are </a:t>
            </a:r>
            <a:r>
              <a:rPr lang="fr-FR" sz="1800" dirty="0" err="1"/>
              <a:t>available</a:t>
            </a:r>
            <a:endParaRPr lang="fr-FR" sz="1800" dirty="0"/>
          </a:p>
          <a:p>
            <a:pPr marL="342900" indent="-342900">
              <a:spcAft>
                <a:spcPts val="1800"/>
              </a:spcAft>
              <a:buFont typeface="+mj-lt"/>
              <a:buAutoNum type="alphaLcPeriod"/>
            </a:pPr>
            <a:r>
              <a:rPr lang="fr-FR" sz="1800" dirty="0"/>
              <a:t>To </a:t>
            </a:r>
            <a:r>
              <a:rPr lang="fr-FR" sz="1800" dirty="0" err="1"/>
              <a:t>reconsider</a:t>
            </a:r>
            <a:r>
              <a:rPr lang="fr-FR" sz="1800" dirty="0"/>
              <a:t> production </a:t>
            </a:r>
            <a:r>
              <a:rPr lang="fr-FR" sz="1800" dirty="0" err="1"/>
              <a:t>processes</a:t>
            </a:r>
            <a:r>
              <a:rPr lang="fr-FR" sz="1800" dirty="0"/>
              <a:t>, </a:t>
            </a:r>
            <a:r>
              <a:rPr lang="fr-FR" sz="1800" dirty="0" err="1"/>
              <a:t>products</a:t>
            </a:r>
            <a:r>
              <a:rPr lang="fr-FR" sz="1800" dirty="0"/>
              <a:t> </a:t>
            </a:r>
            <a:r>
              <a:rPr lang="pt-BR" sz="1800" dirty="0" err="1"/>
              <a:t>and</a:t>
            </a:r>
            <a:r>
              <a:rPr lang="pt-BR" sz="1800" dirty="0"/>
              <a:t> </a:t>
            </a:r>
            <a:r>
              <a:rPr lang="pt-BR" sz="1800" dirty="0" err="1"/>
              <a:t>human</a:t>
            </a:r>
            <a:r>
              <a:rPr lang="pt-BR" sz="1800" dirty="0"/>
              <a:t> </a:t>
            </a:r>
            <a:r>
              <a:rPr lang="pt-BR" sz="1800" dirty="0" err="1"/>
              <a:t>activities</a:t>
            </a:r>
            <a:r>
              <a:rPr lang="pt-BR" sz="1800" dirty="0"/>
              <a:t> </a:t>
            </a:r>
            <a:r>
              <a:rPr lang="pt-BR" sz="1800" dirty="0" err="1"/>
              <a:t>so</a:t>
            </a:r>
            <a:r>
              <a:rPr lang="pt-BR" sz="1800" dirty="0"/>
              <a:t> as </a:t>
            </a:r>
            <a:r>
              <a:rPr lang="pt-BR" sz="1800" dirty="0" err="1"/>
              <a:t>to</a:t>
            </a:r>
            <a:r>
              <a:rPr lang="pt-BR" sz="1800" dirty="0"/>
              <a:t> minimize </a:t>
            </a:r>
            <a:r>
              <a:rPr lang="pt-BR" sz="1800" dirty="0" err="1"/>
              <a:t>significant</a:t>
            </a:r>
            <a:r>
              <a:rPr lang="pt-BR" sz="1800" dirty="0"/>
              <a:t> adverse </a:t>
            </a:r>
            <a:r>
              <a:rPr lang="pt-BR" sz="1800" dirty="0" err="1"/>
              <a:t>effects</a:t>
            </a:r>
            <a:r>
              <a:rPr lang="pt-BR" sz="1800" dirty="0"/>
              <a:t> </a:t>
            </a:r>
            <a:r>
              <a:rPr lang="pt-BR" sz="1800" dirty="0" err="1"/>
              <a:t>on</a:t>
            </a:r>
            <a:r>
              <a:rPr lang="pt-BR" sz="1800" dirty="0"/>
              <a:t> </a:t>
            </a:r>
            <a:r>
              <a:rPr lang="pt-BR" sz="1800" dirty="0" err="1"/>
              <a:t>health</a:t>
            </a:r>
            <a:r>
              <a:rPr lang="pt-BR" sz="1800" dirty="0"/>
              <a:t> </a:t>
            </a:r>
            <a:r>
              <a:rPr lang="pt-BR" sz="1800" dirty="0" err="1"/>
              <a:t>and</a:t>
            </a:r>
            <a:r>
              <a:rPr lang="pt-BR" sz="1800" dirty="0"/>
              <a:t> </a:t>
            </a:r>
            <a:r>
              <a:rPr lang="pt-BR" sz="1800" dirty="0" err="1"/>
              <a:t>the</a:t>
            </a:r>
            <a:r>
              <a:rPr lang="pt-BR" sz="1800" dirty="0"/>
              <a:t> </a:t>
            </a:r>
            <a:r>
              <a:rPr lang="pt-BR" sz="1800" dirty="0" err="1"/>
              <a:t>environment</a:t>
            </a:r>
            <a:endParaRPr lang="pt-BR" sz="1800" dirty="0"/>
          </a:p>
          <a:p>
            <a:pPr marL="342900" indent="-342900">
              <a:spcAft>
                <a:spcPts val="1800"/>
              </a:spcAft>
              <a:buFont typeface="+mj-lt"/>
              <a:buAutoNum type="alphaLcPeriod"/>
            </a:pPr>
            <a:r>
              <a:rPr lang="pt-BR" sz="1800" dirty="0" err="1"/>
              <a:t>To</a:t>
            </a:r>
            <a:r>
              <a:rPr lang="pt-BR" sz="1800" dirty="0"/>
              <a:t> </a:t>
            </a:r>
            <a:r>
              <a:rPr lang="pt-BR" sz="1800" dirty="0" err="1"/>
              <a:t>establish</a:t>
            </a:r>
            <a:r>
              <a:rPr lang="pt-BR" sz="1800" dirty="0"/>
              <a:t> </a:t>
            </a:r>
            <a:r>
              <a:rPr lang="pt-BR" sz="1800" dirty="0" err="1"/>
              <a:t>public</a:t>
            </a:r>
            <a:r>
              <a:rPr lang="pt-BR" sz="1800" dirty="0"/>
              <a:t> </a:t>
            </a:r>
            <a:r>
              <a:rPr lang="pt-BR" sz="1800" dirty="0" err="1"/>
              <a:t>health</a:t>
            </a:r>
            <a:r>
              <a:rPr lang="pt-BR" sz="1800" dirty="0"/>
              <a:t> </a:t>
            </a:r>
            <a:r>
              <a:rPr lang="pt-BR" sz="1800" dirty="0" err="1"/>
              <a:t>goals</a:t>
            </a:r>
            <a:endParaRPr lang="pt-BR" sz="1800" dirty="0"/>
          </a:p>
          <a:p>
            <a:pPr marL="342900" indent="-342900">
              <a:spcAft>
                <a:spcPts val="1800"/>
              </a:spcAft>
              <a:buFont typeface="+mj-lt"/>
              <a:buAutoNum type="alphaLcPeriod"/>
            </a:pPr>
            <a:r>
              <a:rPr lang="pt-BR" sz="1800" dirty="0" err="1"/>
              <a:t>To</a:t>
            </a:r>
            <a:r>
              <a:rPr lang="pt-BR" sz="1800" dirty="0"/>
              <a:t> </a:t>
            </a:r>
            <a:r>
              <a:rPr lang="pt-BR" sz="1800" dirty="0" err="1"/>
              <a:t>provide</a:t>
            </a:r>
            <a:r>
              <a:rPr lang="pt-BR" sz="1800" dirty="0"/>
              <a:t> </a:t>
            </a:r>
            <a:r>
              <a:rPr lang="pt-BR" sz="1800" dirty="0" err="1"/>
              <a:t>information</a:t>
            </a:r>
            <a:r>
              <a:rPr lang="pt-BR" sz="1800" dirty="0"/>
              <a:t> </a:t>
            </a:r>
            <a:r>
              <a:rPr lang="pt-BR" sz="1800" dirty="0" err="1"/>
              <a:t>and</a:t>
            </a:r>
            <a:r>
              <a:rPr lang="pt-BR" sz="1800" dirty="0"/>
              <a:t> </a:t>
            </a:r>
            <a:r>
              <a:rPr lang="pt-BR" sz="1800" dirty="0" err="1"/>
              <a:t>education</a:t>
            </a:r>
            <a:r>
              <a:rPr lang="pt-BR" sz="1800" dirty="0"/>
              <a:t> </a:t>
            </a:r>
            <a:r>
              <a:rPr lang="pt-BR" sz="1800" dirty="0" err="1"/>
              <a:t>to</a:t>
            </a:r>
            <a:r>
              <a:rPr lang="pt-BR" sz="1800" dirty="0"/>
              <a:t> </a:t>
            </a:r>
            <a:r>
              <a:rPr lang="pt-BR" sz="1800" dirty="0" err="1"/>
              <a:t>the</a:t>
            </a:r>
            <a:r>
              <a:rPr lang="pt-BR" sz="1800" dirty="0"/>
              <a:t> </a:t>
            </a:r>
            <a:r>
              <a:rPr lang="pt-BR" sz="1800" dirty="0" err="1"/>
              <a:t>public</a:t>
            </a:r>
            <a:r>
              <a:rPr lang="pt-BR" sz="1800" dirty="0"/>
              <a:t> </a:t>
            </a:r>
            <a:r>
              <a:rPr lang="pt-BR" sz="1800" dirty="0" err="1"/>
              <a:t>to</a:t>
            </a:r>
            <a:r>
              <a:rPr lang="pt-BR" sz="1800" dirty="0"/>
              <a:t> </a:t>
            </a:r>
            <a:r>
              <a:rPr lang="pt-BR" sz="1800" dirty="0" err="1"/>
              <a:t>promote</a:t>
            </a:r>
            <a:r>
              <a:rPr lang="pt-BR" sz="1800" dirty="0"/>
              <a:t> </a:t>
            </a:r>
            <a:r>
              <a:rPr lang="pt-BR" sz="1800" dirty="0" err="1"/>
              <a:t>empowerment</a:t>
            </a:r>
            <a:r>
              <a:rPr lang="pt-BR" sz="1800" dirty="0"/>
              <a:t> </a:t>
            </a:r>
            <a:r>
              <a:rPr lang="pt-BR" sz="1800" dirty="0" err="1"/>
              <a:t>and</a:t>
            </a:r>
            <a:r>
              <a:rPr lang="pt-BR" sz="1800" dirty="0"/>
              <a:t> </a:t>
            </a:r>
            <a:r>
              <a:rPr lang="pt-BR" sz="1800" dirty="0" err="1"/>
              <a:t>accountability</a:t>
            </a:r>
            <a:endParaRPr lang="pt-BR" sz="1800" dirty="0"/>
          </a:p>
          <a:p>
            <a:pPr marL="342900" indent="-342900">
              <a:spcAft>
                <a:spcPts val="1800"/>
              </a:spcAft>
              <a:buFont typeface="+mj-lt"/>
              <a:buAutoNum type="alphaLcPeriod"/>
            </a:pPr>
            <a:r>
              <a:rPr lang="pt-BR" sz="1800" b="1" dirty="0" err="1"/>
              <a:t>To</a:t>
            </a:r>
            <a:r>
              <a:rPr lang="pt-BR" sz="1800" b="1" dirty="0"/>
              <a:t> minimize, </a:t>
            </a:r>
            <a:r>
              <a:rPr lang="pt-BR" sz="1800" b="1" dirty="0" err="1"/>
              <a:t>so</a:t>
            </a:r>
            <a:r>
              <a:rPr lang="pt-BR" sz="1800" b="1" dirty="0"/>
              <a:t> </a:t>
            </a:r>
            <a:r>
              <a:rPr lang="pt-BR" sz="1800" b="1" dirty="0" err="1"/>
              <a:t>far</a:t>
            </a:r>
            <a:r>
              <a:rPr lang="pt-BR" sz="1800" b="1" dirty="0"/>
              <a:t> as </a:t>
            </a:r>
            <a:r>
              <a:rPr lang="pt-BR" sz="1800" b="1" dirty="0" err="1"/>
              <a:t>possible</a:t>
            </a:r>
            <a:r>
              <a:rPr lang="pt-BR" sz="1800" b="1" dirty="0"/>
              <a:t>, </a:t>
            </a:r>
            <a:r>
              <a:rPr lang="pt-BR" sz="1800" b="1" dirty="0" err="1"/>
              <a:t>unintended</a:t>
            </a:r>
            <a:r>
              <a:rPr lang="pt-BR" sz="1800" b="1" dirty="0"/>
              <a:t> adverse </a:t>
            </a:r>
            <a:r>
              <a:rPr lang="pt-BR" sz="1800" b="1" dirty="0" err="1"/>
              <a:t>consequences</a:t>
            </a:r>
            <a:r>
              <a:rPr lang="pt-BR" sz="1800" b="1" dirty="0"/>
              <a:t> </a:t>
            </a:r>
            <a:r>
              <a:rPr lang="pt-BR" sz="1800" b="1" dirty="0" err="1"/>
              <a:t>that</a:t>
            </a:r>
            <a:r>
              <a:rPr lang="pt-BR" sz="1800" b="1" dirty="0"/>
              <a:t> </a:t>
            </a:r>
            <a:r>
              <a:rPr lang="pt-BR" sz="1800" b="1" dirty="0" err="1"/>
              <a:t>may</a:t>
            </a:r>
            <a:r>
              <a:rPr lang="pt-BR" sz="1800" b="1" dirty="0"/>
              <a:t> </a:t>
            </a:r>
            <a:r>
              <a:rPr lang="pt-BR" sz="1800" b="1" dirty="0" err="1"/>
              <a:t>be</a:t>
            </a:r>
            <a:r>
              <a:rPr lang="pt-BR" sz="1800" b="1" dirty="0"/>
              <a:t> </a:t>
            </a:r>
            <a:r>
              <a:rPr lang="pt-BR" sz="1800" b="1" dirty="0" err="1"/>
              <a:t>caused</a:t>
            </a:r>
            <a:r>
              <a:rPr lang="pt-BR" sz="1800" b="1" dirty="0"/>
              <a:t> </a:t>
            </a:r>
            <a:r>
              <a:rPr lang="pt-BR" sz="1800" b="1" dirty="0" err="1"/>
              <a:t>by</a:t>
            </a:r>
            <a:r>
              <a:rPr lang="pt-BR" sz="1800" b="1" dirty="0"/>
              <a:t> </a:t>
            </a:r>
            <a:r>
              <a:rPr lang="pt-BR" sz="1800" b="1" dirty="0" err="1"/>
              <a:t>precautionary</a:t>
            </a:r>
            <a:r>
              <a:rPr lang="pt-BR" sz="1800" b="1" dirty="0"/>
              <a:t> </a:t>
            </a:r>
            <a:r>
              <a:rPr lang="pt-BR" sz="1800" b="1" dirty="0" err="1"/>
              <a:t>actions</a:t>
            </a:r>
            <a:endParaRPr lang="pt-BR" sz="1800" dirty="0"/>
          </a:p>
        </p:txBody>
      </p:sp>
      <p:sp>
        <p:nvSpPr>
          <p:cNvPr id="3" name="Rechteck 2"/>
          <p:cNvSpPr/>
          <p:nvPr/>
        </p:nvSpPr>
        <p:spPr>
          <a:xfrm>
            <a:off x="405594" y="552460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 err="1"/>
              <a:t>Martuzzi</a:t>
            </a:r>
            <a:r>
              <a:rPr lang="fr-FR" sz="1000" dirty="0"/>
              <a:t> &amp; </a:t>
            </a:r>
            <a:r>
              <a:rPr lang="fr-FR" sz="1000" dirty="0" err="1"/>
              <a:t>Tickner</a:t>
            </a:r>
            <a:r>
              <a:rPr lang="fr-FR" sz="1000" dirty="0"/>
              <a:t>, 2004</a:t>
            </a:r>
          </a:p>
        </p:txBody>
      </p:sp>
      <p:sp>
        <p:nvSpPr>
          <p:cNvPr id="4" name="Rechteck 3"/>
          <p:cNvSpPr/>
          <p:nvPr/>
        </p:nvSpPr>
        <p:spPr>
          <a:xfrm>
            <a:off x="758935" y="212310"/>
            <a:ext cx="775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7F7F7F"/>
                </a:solidFill>
              </a:rPr>
              <a:t>WHO </a:t>
            </a:r>
          </a:p>
          <a:p>
            <a:pPr algn="ctr"/>
            <a:r>
              <a:rPr lang="fr-FR" sz="2800" dirty="0">
                <a:solidFill>
                  <a:srgbClr val="7F7F7F"/>
                </a:solidFill>
              </a:rPr>
              <a:t>Relevant </a:t>
            </a:r>
            <a:r>
              <a:rPr lang="fr-FR" sz="2800" dirty="0" err="1">
                <a:solidFill>
                  <a:srgbClr val="7F7F7F"/>
                </a:solidFill>
              </a:rPr>
              <a:t>measures</a:t>
            </a:r>
            <a:r>
              <a:rPr lang="fr-FR" sz="2800" dirty="0">
                <a:solidFill>
                  <a:srgbClr val="7F7F7F"/>
                </a:solidFill>
              </a:rPr>
              <a:t> to </a:t>
            </a:r>
            <a:r>
              <a:rPr lang="fr-FR" sz="2800" dirty="0" err="1">
                <a:solidFill>
                  <a:srgbClr val="7F7F7F"/>
                </a:solidFill>
              </a:rPr>
              <a:t>consider</a:t>
            </a:r>
            <a:r>
              <a:rPr lang="fr-FR" sz="2800" dirty="0">
                <a:solidFill>
                  <a:srgbClr val="7F7F7F"/>
                </a:solidFill>
              </a:rPr>
              <a:t> </a:t>
            </a:r>
            <a:r>
              <a:rPr lang="fr-FR" sz="2800" dirty="0" err="1">
                <a:solidFill>
                  <a:srgbClr val="7F7F7F"/>
                </a:solidFill>
              </a:rPr>
              <a:t>when</a:t>
            </a:r>
            <a:r>
              <a:rPr lang="fr-FR" sz="2800" dirty="0">
                <a:solidFill>
                  <a:srgbClr val="7F7F7F"/>
                </a:solidFill>
              </a:rPr>
              <a:t> </a:t>
            </a:r>
            <a:r>
              <a:rPr lang="fr-FR" sz="2800" dirty="0" err="1">
                <a:solidFill>
                  <a:srgbClr val="7F7F7F"/>
                </a:solidFill>
              </a:rPr>
              <a:t>applying</a:t>
            </a:r>
            <a:r>
              <a:rPr lang="fr-FR" sz="2800" dirty="0">
                <a:solidFill>
                  <a:srgbClr val="7F7F7F"/>
                </a:solidFill>
              </a:rPr>
              <a:t> the </a:t>
            </a:r>
            <a:r>
              <a:rPr lang="fr-FR" sz="2800" dirty="0" err="1">
                <a:solidFill>
                  <a:srgbClr val="7F7F7F"/>
                </a:solidFill>
              </a:rPr>
              <a:t>precautionary</a:t>
            </a:r>
            <a:r>
              <a:rPr lang="fr-FR" sz="2800" dirty="0">
                <a:solidFill>
                  <a:srgbClr val="7F7F7F"/>
                </a:solidFill>
              </a:rPr>
              <a:t> </a:t>
            </a:r>
            <a:r>
              <a:rPr lang="fr-FR" sz="2800" dirty="0" err="1">
                <a:solidFill>
                  <a:srgbClr val="7F7F7F"/>
                </a:solidFill>
              </a:rPr>
              <a:t>principle</a:t>
            </a:r>
            <a:r>
              <a:rPr lang="fr-FR" sz="1800" dirty="0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7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048000" y="298824"/>
            <a:ext cx="317034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Conclusions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371936"/>
            <a:ext cx="3048000" cy="386108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944547" y="1778985"/>
            <a:ext cx="6870746" cy="30162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fr-FR" sz="2000" dirty="0"/>
              <a:t>Principe des dommages: pour des raisons de prévention ou de précaution, interdiction non justifiée</a:t>
            </a:r>
          </a:p>
          <a:p>
            <a:pPr marL="342900" indent="-342900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fr-FR" sz="2000" dirty="0"/>
              <a:t>Paternalisme légal: pour des raisons de prévention ou de précaution, interdiction non justifiée</a:t>
            </a:r>
          </a:p>
          <a:p>
            <a:pPr marL="342900" indent="-342900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fr-FR" sz="2000" dirty="0"/>
              <a:t>Le marché réglementé semble être l'approche la plus appropriée comparé à prohibition</a:t>
            </a:r>
          </a:p>
          <a:p>
            <a:pPr marL="342900" indent="-342900">
              <a:spcAft>
                <a:spcPts val="1200"/>
              </a:spcAft>
              <a:buClr>
                <a:srgbClr val="FD6FCF"/>
              </a:buClr>
              <a:buFont typeface="Arial"/>
              <a:buChar char="•"/>
            </a:pPr>
            <a:r>
              <a:rPr lang="fr-FR" sz="2000"/>
              <a:t>Un autre principe juridique doit donc être appliqué pour maintenir la prohibition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577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20" name="Text Box 4"/>
          <p:cNvSpPr txBox="1">
            <a:spLocks noChangeArrowheads="1"/>
          </p:cNvSpPr>
          <p:nvPr/>
        </p:nvSpPr>
        <p:spPr bwMode="auto">
          <a:xfrm>
            <a:off x="827088" y="427038"/>
            <a:ext cx="7921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400" b="1" dirty="0" err="1">
                <a:solidFill>
                  <a:srgbClr val="7F7F7F"/>
                </a:solidFill>
              </a:rPr>
              <a:t>Fondements</a:t>
            </a:r>
            <a:r>
              <a:rPr lang="en-US" sz="3400" b="1" dirty="0">
                <a:solidFill>
                  <a:srgbClr val="7F7F7F"/>
                </a:solidFill>
              </a:rPr>
              <a:t> des interdictions </a:t>
            </a:r>
            <a:r>
              <a:rPr lang="en-US" sz="3400" b="1" dirty="0" err="1">
                <a:solidFill>
                  <a:srgbClr val="7F7F7F"/>
                </a:solidFill>
              </a:rPr>
              <a:t>légales</a:t>
            </a:r>
            <a:endParaRPr lang="en-US" sz="3400" b="1" dirty="0">
              <a:solidFill>
                <a:srgbClr val="7F7F7F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755609" y="1633446"/>
            <a:ext cx="2226235" cy="12271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Dommage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3353828" y="1633446"/>
            <a:ext cx="2226235" cy="1227138"/>
          </a:xfrm>
          <a:prstGeom prst="roundRect">
            <a:avLst/>
          </a:prstGeom>
          <a:solidFill>
            <a:srgbClr val="8000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Offense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6087784" y="1619253"/>
            <a:ext cx="2226235" cy="1227138"/>
          </a:xfrm>
          <a:prstGeom prst="roundRect">
            <a:avLst/>
          </a:prstGeom>
          <a:solidFill>
            <a:srgbClr val="666666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Immoralité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2018672" y="2860586"/>
            <a:ext cx="929098" cy="2051145"/>
            <a:chOff x="2018672" y="2860586"/>
            <a:chExt cx="929098" cy="2051145"/>
          </a:xfrm>
        </p:grpSpPr>
        <p:sp>
          <p:nvSpPr>
            <p:cNvPr id="31" name="Textfeld 30"/>
            <p:cNvSpPr txBox="1"/>
            <p:nvPr/>
          </p:nvSpPr>
          <p:spPr>
            <a:xfrm>
              <a:off x="2018672" y="4388513"/>
              <a:ext cx="929098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contre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spc="0" normalizeH="0" baseline="0" dirty="0">
                  <a:ln>
                    <a:noFill/>
                  </a:ln>
                  <a:solidFill>
                    <a:srgbClr val="10804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soi-même</a:t>
              </a:r>
            </a:p>
          </p:txBody>
        </p:sp>
        <p:pic>
          <p:nvPicPr>
            <p:cNvPr id="5" name="Bild 4" descr="Unbenannt-1 Kopie.t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612574" y="3372163"/>
              <a:ext cx="1741297" cy="718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</p:pic>
      </p:grpSp>
      <p:grpSp>
        <p:nvGrpSpPr>
          <p:cNvPr id="3" name="Gruppierung 2"/>
          <p:cNvGrpSpPr/>
          <p:nvPr/>
        </p:nvGrpSpPr>
        <p:grpSpPr>
          <a:xfrm>
            <a:off x="796618" y="2846391"/>
            <a:ext cx="927496" cy="2065340"/>
            <a:chOff x="796618" y="2846391"/>
            <a:chExt cx="927496" cy="2065340"/>
          </a:xfrm>
        </p:grpSpPr>
        <p:sp>
          <p:nvSpPr>
            <p:cNvPr id="4" name="Textfeld 3"/>
            <p:cNvSpPr txBox="1"/>
            <p:nvPr/>
          </p:nvSpPr>
          <p:spPr>
            <a:xfrm>
              <a:off x="796618" y="4388513"/>
              <a:ext cx="927496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contres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b="1" dirty="0">
                  <a:solidFill>
                    <a:srgbClr val="FF0000"/>
                  </a:solidFill>
                </a:rPr>
                <a:t>l</a:t>
              </a:r>
              <a:r>
                <a:rPr kumimoji="0" lang="fr-FR" sz="14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es autres</a:t>
              </a:r>
            </a:p>
          </p:txBody>
        </p:sp>
        <p:pic>
          <p:nvPicPr>
            <p:cNvPr id="33" name="Bild 32" descr="Unbenannt-1 Kopie.t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389718" y="3357968"/>
              <a:ext cx="1741297" cy="718143"/>
            </a:xfrm>
            <a:prstGeom prst="rect">
              <a:avLst/>
            </a:prstGeom>
          </p:spPr>
        </p:pic>
      </p:grpSp>
      <p:grpSp>
        <p:nvGrpSpPr>
          <p:cNvPr id="9" name="Gruppierung 8"/>
          <p:cNvGrpSpPr/>
          <p:nvPr/>
        </p:nvGrpSpPr>
        <p:grpSpPr>
          <a:xfrm>
            <a:off x="4610756" y="2860586"/>
            <a:ext cx="929098" cy="2051145"/>
            <a:chOff x="4610756" y="2860586"/>
            <a:chExt cx="929098" cy="2051145"/>
          </a:xfrm>
        </p:grpSpPr>
        <p:sp>
          <p:nvSpPr>
            <p:cNvPr id="37" name="Textfeld 36"/>
            <p:cNvSpPr txBox="1"/>
            <p:nvPr/>
          </p:nvSpPr>
          <p:spPr>
            <a:xfrm>
              <a:off x="4610756" y="4388513"/>
              <a:ext cx="929098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400" dirty="0">
                  <a:solidFill>
                    <a:srgbClr val="000000"/>
                  </a:solidFill>
                </a:rPr>
                <a:t>contre</a:t>
              </a:r>
            </a:p>
            <a:p>
              <a:pPr algn="ctr" rtl="0" latinLnBrk="1" hangingPunct="0"/>
              <a:r>
                <a:rPr lang="fr-FR" sz="1400" b="1" dirty="0">
                  <a:solidFill>
                    <a:srgbClr val="108040"/>
                  </a:solidFill>
                </a:rPr>
                <a:t>soi-même</a:t>
              </a:r>
            </a:p>
          </p:txBody>
        </p:sp>
        <p:pic>
          <p:nvPicPr>
            <p:cNvPr id="38" name="Bild 37" descr="Unbenannt-1 Kopie.t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04657" y="3372163"/>
              <a:ext cx="1741297" cy="718143"/>
            </a:xfrm>
            <a:prstGeom prst="rect">
              <a:avLst/>
            </a:prstGeom>
          </p:spPr>
        </p:pic>
      </p:grpSp>
      <p:grpSp>
        <p:nvGrpSpPr>
          <p:cNvPr id="8" name="Gruppierung 7"/>
          <p:cNvGrpSpPr/>
          <p:nvPr/>
        </p:nvGrpSpPr>
        <p:grpSpPr>
          <a:xfrm>
            <a:off x="3388701" y="2846391"/>
            <a:ext cx="927496" cy="2065340"/>
            <a:chOff x="3388701" y="2846391"/>
            <a:chExt cx="927496" cy="2065340"/>
          </a:xfrm>
        </p:grpSpPr>
        <p:sp>
          <p:nvSpPr>
            <p:cNvPr id="36" name="Textfeld 35"/>
            <p:cNvSpPr txBox="1"/>
            <p:nvPr/>
          </p:nvSpPr>
          <p:spPr>
            <a:xfrm>
              <a:off x="3388701" y="4388513"/>
              <a:ext cx="927496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400" dirty="0">
                  <a:solidFill>
                    <a:srgbClr val="000000"/>
                  </a:solidFill>
                </a:rPr>
                <a:t>contres</a:t>
              </a:r>
            </a:p>
            <a:p>
              <a:pPr algn="ctr" rtl="0" latinLnBrk="1" hangingPunct="0"/>
              <a:r>
                <a:rPr lang="fr-FR" sz="1400" b="1" dirty="0">
                  <a:solidFill>
                    <a:srgbClr val="FF0000"/>
                  </a:solidFill>
                </a:rPr>
                <a:t>les autres</a:t>
              </a:r>
            </a:p>
          </p:txBody>
        </p:sp>
        <p:pic>
          <p:nvPicPr>
            <p:cNvPr id="39" name="Bild 38" descr="Unbenannt-1 Kopie.t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2981801" y="3357968"/>
              <a:ext cx="1741297" cy="718143"/>
            </a:xfrm>
            <a:prstGeom prst="rect">
              <a:avLst/>
            </a:prstGeom>
          </p:spPr>
        </p:pic>
      </p:grpSp>
      <p:grpSp>
        <p:nvGrpSpPr>
          <p:cNvPr id="10" name="Gruppierung 9"/>
          <p:cNvGrpSpPr/>
          <p:nvPr/>
        </p:nvGrpSpPr>
        <p:grpSpPr>
          <a:xfrm>
            <a:off x="6706696" y="2995707"/>
            <a:ext cx="988409" cy="1916024"/>
            <a:chOff x="6706696" y="2995707"/>
            <a:chExt cx="988409" cy="1916024"/>
          </a:xfrm>
        </p:grpSpPr>
        <p:sp>
          <p:nvSpPr>
            <p:cNvPr id="40" name="Textfeld 39"/>
            <p:cNvSpPr txBox="1"/>
            <p:nvPr/>
          </p:nvSpPr>
          <p:spPr>
            <a:xfrm>
              <a:off x="6706696" y="4388513"/>
              <a:ext cx="9884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rgbClr val="000000"/>
                  </a:solidFill>
                </a:rPr>
                <a:t>contre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spc="0" normalizeH="0" baseline="0" dirty="0">
                  <a:ln>
                    <a:noFill/>
                  </a:ln>
                  <a:solidFill>
                    <a:srgbClr val="3366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la moralité</a:t>
              </a:r>
            </a:p>
          </p:txBody>
        </p:sp>
        <p:pic>
          <p:nvPicPr>
            <p:cNvPr id="7" name="Bild 6" descr="arrow-310634__340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498548" y="3339643"/>
              <a:ext cx="1375748" cy="68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3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2" name="Text Box 4"/>
          <p:cNvSpPr txBox="1">
            <a:spLocks noChangeArrowheads="1"/>
          </p:cNvSpPr>
          <p:nvPr/>
        </p:nvSpPr>
        <p:spPr bwMode="auto">
          <a:xfrm>
            <a:off x="827088" y="398587"/>
            <a:ext cx="7921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sz="4200" b="1" dirty="0">
                <a:solidFill>
                  <a:srgbClr val="A6A6A6"/>
                </a:solidFill>
              </a:rPr>
              <a:t>Harm Principle</a:t>
            </a:r>
          </a:p>
        </p:txBody>
      </p:sp>
      <p:sp>
        <p:nvSpPr>
          <p:cNvPr id="1481733" name="Text Box 5"/>
          <p:cNvSpPr txBox="1">
            <a:spLocks noChangeArrowheads="1"/>
          </p:cNvSpPr>
          <p:nvPr/>
        </p:nvSpPr>
        <p:spPr bwMode="auto">
          <a:xfrm>
            <a:off x="2657931" y="2338813"/>
            <a:ext cx="388869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15963" indent="-2587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60000"/>
              </a:lnSpc>
              <a:spcBef>
                <a:spcPct val="20000"/>
              </a:spcBef>
            </a:pPr>
            <a:r>
              <a:rPr lang="fr-FR" sz="2000" dirty="0">
                <a:solidFill>
                  <a:srgbClr val="1A1A1A"/>
                </a:solidFill>
                <a:latin typeface="Helvetica"/>
              </a:rPr>
              <a:t>"The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only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purpose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for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which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power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can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be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rightfully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exercised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over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any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member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of a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civilized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community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,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against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his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will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,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is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to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prevent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harm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 to </a:t>
            </a:r>
            <a:r>
              <a:rPr lang="fr-FR" sz="2000" dirty="0" err="1">
                <a:solidFill>
                  <a:srgbClr val="1A1A1A"/>
                </a:solidFill>
                <a:latin typeface="Helvetica"/>
              </a:rPr>
              <a:t>others</a:t>
            </a:r>
            <a:r>
              <a:rPr lang="fr-FR" sz="2000" dirty="0">
                <a:solidFill>
                  <a:srgbClr val="1A1A1A"/>
                </a:solidFill>
                <a:latin typeface="Helvetica"/>
              </a:rPr>
              <a:t>."</a:t>
            </a:r>
            <a:endParaRPr lang="fr-CH" sz="2000" i="1" dirty="0">
              <a:latin typeface="Univers" charset="0"/>
            </a:endParaRPr>
          </a:p>
        </p:txBody>
      </p:sp>
      <p:sp>
        <p:nvSpPr>
          <p:cNvPr id="1481736" name="Text Box 8"/>
          <p:cNvSpPr txBox="1">
            <a:spLocks noChangeArrowheads="1"/>
          </p:cNvSpPr>
          <p:nvPr/>
        </p:nvSpPr>
        <p:spPr bwMode="auto">
          <a:xfrm>
            <a:off x="439134" y="5157665"/>
            <a:ext cx="1245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CH" sz="1200"/>
              <a:t>John Stuart Mill</a:t>
            </a:r>
          </a:p>
          <a:p>
            <a:pPr algn="ctr"/>
            <a:r>
              <a:rPr lang="fr-CH" sz="1200"/>
              <a:t>1806 - 1873</a:t>
            </a:r>
          </a:p>
        </p:txBody>
      </p:sp>
      <p:pic>
        <p:nvPicPr>
          <p:cNvPr id="3" name="Bild 2" descr="John_Stuart_Mill_by_London_Stereoscopic_Company,_c187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9255"/>
            <a:ext cx="2343272" cy="2942884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966" y="2128008"/>
            <a:ext cx="2209034" cy="29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1732" grpId="0"/>
      <p:bldP spid="14817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06743" y="3562608"/>
            <a:ext cx="12855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Cannabis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619728" y="3408720"/>
            <a:ext cx="180598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Dommages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médicaux</a:t>
            </a:r>
          </a:p>
        </p:txBody>
      </p:sp>
      <p:pic>
        <p:nvPicPr>
          <p:cNvPr id="3" name="Bild 2" descr="Unbenannt-1 Kopie.t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0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7294">
            <a:off x="1881522" y="2422545"/>
            <a:ext cx="4952701" cy="22801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26781" y="4019435"/>
            <a:ext cx="438837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Question 1</a:t>
            </a:r>
          </a:p>
          <a:p>
            <a:pPr algn="ctr" rtl="0" latinLnBrk="1" hangingPunct="0"/>
            <a:r>
              <a:rPr lang="fr-FR" sz="1800" b="1" dirty="0">
                <a:solidFill>
                  <a:srgbClr val="000000"/>
                </a:solidFill>
              </a:rPr>
              <a:t>Le cannabis cause-t-il des dommages?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rgbClr val="808003"/>
                </a:solidFill>
              </a:rPr>
              <a:t>CAUSALITE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808003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75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87294" y="474259"/>
            <a:ext cx="71455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Dommages par fumée passive 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8235" y="5537806"/>
            <a:ext cx="109752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Wang et al., 2016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33452"/>
            <a:ext cx="4726003" cy="331672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056643" y="1918493"/>
            <a:ext cx="4572000" cy="300133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D6FCF"/>
              </a:buClr>
            </a:pPr>
            <a:r>
              <a:rPr lang="fr-FR" sz="1600" dirty="0"/>
              <a:t>Dilatation liée au flux (FMD : flow-</a:t>
            </a:r>
            <a:r>
              <a:rPr lang="fr-FR" sz="1600" dirty="0" err="1"/>
              <a:t>mediated</a:t>
            </a:r>
            <a:r>
              <a:rPr lang="fr-FR" sz="1600" dirty="0"/>
              <a:t> dilation): </a:t>
            </a:r>
            <a:r>
              <a:rPr lang="de-DE" sz="1600" dirty="0" err="1"/>
              <a:t>degré</a:t>
            </a:r>
            <a:r>
              <a:rPr lang="de-DE" sz="1600" dirty="0"/>
              <a:t> de </a:t>
            </a:r>
            <a:r>
              <a:rPr lang="de-DE" sz="1600" dirty="0" err="1"/>
              <a:t>vasodilatation</a:t>
            </a:r>
            <a:r>
              <a:rPr lang="de-DE" sz="1600" dirty="0"/>
              <a:t> des </a:t>
            </a:r>
            <a:r>
              <a:rPr lang="de-DE" sz="1600" dirty="0" err="1"/>
              <a:t>artères</a:t>
            </a:r>
            <a:r>
              <a:rPr lang="de-DE" sz="1600" dirty="0"/>
              <a:t> en </a:t>
            </a:r>
            <a:r>
              <a:rPr lang="de-DE" sz="1600" dirty="0" err="1"/>
              <a:t>réponse</a:t>
            </a:r>
            <a:r>
              <a:rPr lang="de-DE" sz="1600" dirty="0"/>
              <a:t> à </a:t>
            </a:r>
            <a:r>
              <a:rPr lang="de-DE" sz="1600" dirty="0" err="1"/>
              <a:t>l'augmentation</a:t>
            </a:r>
            <a:r>
              <a:rPr lang="de-DE" sz="1600" dirty="0"/>
              <a:t> du </a:t>
            </a:r>
            <a:r>
              <a:rPr lang="de-DE" sz="1600" dirty="0" err="1"/>
              <a:t>débit</a:t>
            </a:r>
            <a:r>
              <a:rPr lang="de-DE" sz="1600" dirty="0"/>
              <a:t> </a:t>
            </a:r>
            <a:r>
              <a:rPr lang="de-DE" sz="1600" dirty="0" err="1"/>
              <a:t>sanguin</a:t>
            </a:r>
            <a:endParaRPr lang="de-DE" sz="1600" dirty="0"/>
          </a:p>
          <a:p>
            <a:pPr marL="342900" indent="-342900">
              <a:lnSpc>
                <a:spcPct val="150000"/>
              </a:lnSpc>
              <a:buClr>
                <a:srgbClr val="FD6FCF"/>
              </a:buClr>
              <a:buFont typeface="Arial"/>
              <a:buChar char="•"/>
            </a:pPr>
            <a:endParaRPr lang="fr-FR" sz="1600" dirty="0"/>
          </a:p>
          <a:p>
            <a:pPr marL="342900" indent="-342900">
              <a:lnSpc>
                <a:spcPct val="150000"/>
              </a:lnSpc>
              <a:buClr>
                <a:srgbClr val="FD6FCF"/>
              </a:buClr>
              <a:buFont typeface="Arial"/>
              <a:buChar char="•"/>
            </a:pPr>
            <a:r>
              <a:rPr lang="fr-FR" sz="1600" dirty="0"/>
              <a:t>1 min exposition à fumée passive cannabis altère FMD artère fémorale comparable à la fumée de tabac</a:t>
            </a:r>
          </a:p>
          <a:p>
            <a:pPr marL="342900" indent="-342900">
              <a:lnSpc>
                <a:spcPct val="150000"/>
              </a:lnSpc>
              <a:buClr>
                <a:srgbClr val="FD6FCF"/>
              </a:buClr>
              <a:buFont typeface="Arial"/>
              <a:buChar char="•"/>
            </a:pPr>
            <a:r>
              <a:rPr lang="fr-FR" sz="1600" dirty="0"/>
              <a:t>Récupération considérablement plus lente</a:t>
            </a:r>
          </a:p>
        </p:txBody>
      </p:sp>
    </p:spTree>
    <p:extLst>
      <p:ext uri="{BB962C8B-B14F-4D97-AF65-F5344CB8AC3E}">
        <p14:creationId xmlns:p14="http://schemas.microsoft.com/office/powerpoint/2010/main" val="40984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42038" y="420737"/>
            <a:ext cx="777873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4400" b="1" dirty="0">
                <a:solidFill>
                  <a:schemeClr val="bg1">
                    <a:lumMod val="50000"/>
                  </a:schemeClr>
                </a:solidFill>
              </a:rPr>
              <a:t>Autres dommages possibles</a:t>
            </a:r>
            <a:endParaRPr kumimoji="0" lang="fr-FR" sz="44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1927"/>
            <a:ext cx="2811036" cy="30504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553184" y="2306842"/>
            <a:ext cx="6009803" cy="240065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D6FCF"/>
              </a:buClr>
              <a:buFont typeface="Arial"/>
              <a:buChar char="•"/>
            </a:pPr>
            <a:r>
              <a:rPr lang="fr-FR" dirty="0"/>
              <a:t>Coûts de santé imposés par les consommateurs à la communauté</a:t>
            </a:r>
          </a:p>
          <a:p>
            <a:pPr marL="342900" indent="-342900">
              <a:spcAft>
                <a:spcPts val="1800"/>
              </a:spcAft>
              <a:buClr>
                <a:srgbClr val="FD6FCF"/>
              </a:buCl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  <a:latin typeface="ArialMT"/>
              </a:rPr>
              <a:t>Perte de productivité liée à la morbidité et aux intoxications</a:t>
            </a:r>
          </a:p>
          <a:p>
            <a:pPr marL="342900" indent="-342900">
              <a:spcAft>
                <a:spcPts val="1800"/>
              </a:spcAft>
              <a:buClr>
                <a:srgbClr val="FD6FCF"/>
              </a:buCl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Accidents de la route</a:t>
            </a:r>
          </a:p>
        </p:txBody>
      </p:sp>
    </p:spTree>
    <p:extLst>
      <p:ext uri="{BB962C8B-B14F-4D97-AF65-F5344CB8AC3E}">
        <p14:creationId xmlns:p14="http://schemas.microsoft.com/office/powerpoint/2010/main" val="8577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978" y="5599588"/>
            <a:ext cx="25939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dirty="0"/>
              <a:t>Kim et al., 2016; </a:t>
            </a:r>
            <a:r>
              <a:rPr lang="nb-NO" sz="1000" dirty="0" err="1"/>
              <a:t>Drug</a:t>
            </a:r>
            <a:r>
              <a:rPr lang="nb-NO" sz="1000" dirty="0"/>
              <a:t> Policy Alliance 2016</a:t>
            </a:r>
            <a:endParaRPr lang="fr-FR" sz="1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59EC46A-EF2D-2C44-9D38-D8AEF8806A14}"/>
              </a:ext>
            </a:extLst>
          </p:cNvPr>
          <p:cNvSpPr txBox="1"/>
          <p:nvPr/>
        </p:nvSpPr>
        <p:spPr>
          <a:xfrm>
            <a:off x="1875341" y="189628"/>
            <a:ext cx="529888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fr-CH" sz="4800" b="1" dirty="0">
                <a:solidFill>
                  <a:schemeClr val="bg1">
                    <a:lumMod val="50000"/>
                  </a:schemeClr>
                </a:solidFill>
              </a:rPr>
              <a:t>Effets sur le trafic</a:t>
            </a:r>
            <a:endParaRPr kumimoji="0" lang="fr-CH" sz="4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6425"/>
            <a:ext cx="3750683" cy="363198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965158" y="1716514"/>
            <a:ext cx="6931022" cy="297004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1800" dirty="0"/>
              <a:t>Pas de corrélation entre réglementation et nombre d'accidents</a:t>
            </a:r>
          </a:p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fr-FR" sz="1800" dirty="0"/>
              <a:t>↓ significative positivité aux opioïdes chez conducteurs 21–40 ans</a:t>
            </a:r>
          </a:p>
          <a:p>
            <a:pPr marL="271463" indent="-271463">
              <a:spcAft>
                <a:spcPts val="600"/>
              </a:spcAft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↓ significative accidents mortels</a:t>
            </a:r>
          </a:p>
          <a:p>
            <a:pPr marL="271463" indent="-271463">
              <a:spcAft>
                <a:spcPts val="600"/>
              </a:spcAft>
              <a:buClr>
                <a:srgbClr val="EA81E9"/>
              </a:buClr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71463" indent="-271463">
              <a:spcAft>
                <a:spcPts val="600"/>
              </a:spcAft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↓ arrestations pour conduite en état d'ivresse (alcool et autres drogues) dans le Colorado et Washington</a:t>
            </a:r>
          </a:p>
          <a:p>
            <a:pPr marL="271463" indent="-271463">
              <a:spcAft>
                <a:spcPts val="600"/>
              </a:spcAft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Taux d'accident dans les deux États restés similaires à ceux des États comparables sans légalisation cannabis</a:t>
            </a:r>
          </a:p>
        </p:txBody>
      </p:sp>
    </p:spTree>
    <p:extLst>
      <p:ext uri="{BB962C8B-B14F-4D97-AF65-F5344CB8AC3E}">
        <p14:creationId xmlns:p14="http://schemas.microsoft.com/office/powerpoint/2010/main" val="1067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06743" y="3562608"/>
            <a:ext cx="12855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Cannabis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577694" y="3477137"/>
            <a:ext cx="180598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Dommages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médicaux</a:t>
            </a:r>
          </a:p>
        </p:txBody>
      </p:sp>
      <p:pic>
        <p:nvPicPr>
          <p:cNvPr id="3" name="Bild 2" descr="Unbenannt-1 Kopie.t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800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7294">
            <a:off x="1881522" y="2422545"/>
            <a:ext cx="4952701" cy="22801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26781" y="4019435"/>
            <a:ext cx="438837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1800" dirty="0">
                <a:solidFill>
                  <a:srgbClr val="000000"/>
                </a:solidFill>
              </a:rPr>
              <a:t>Question 1</a:t>
            </a:r>
          </a:p>
          <a:p>
            <a:pPr algn="ctr" rtl="0" latinLnBrk="1" hangingPunct="0"/>
            <a:r>
              <a:rPr lang="fr-FR" sz="1800" b="1" dirty="0">
                <a:solidFill>
                  <a:srgbClr val="000000"/>
                </a:solidFill>
              </a:rPr>
              <a:t>Le cannabis cause-t-il des dommages?</a:t>
            </a:r>
          </a:p>
          <a:p>
            <a:pPr algn="ctr" rtl="0" latinLnBrk="1" hangingPunct="0"/>
            <a:r>
              <a:rPr lang="fr-FR" sz="1800" b="1" dirty="0">
                <a:solidFill>
                  <a:srgbClr val="808003"/>
                </a:solidFill>
              </a:rPr>
              <a:t>CAUSALITE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68940" y="764133"/>
            <a:ext cx="550407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Question 2</a:t>
            </a:r>
          </a:p>
          <a:p>
            <a:pPr algn="ctr" rtl="0" latinLnBrk="1" hangingPunct="0"/>
            <a:r>
              <a:rPr lang="en-US" sz="1800" b="1" dirty="0">
                <a:solidFill>
                  <a:srgbClr val="000000"/>
                </a:solidFill>
              </a:rPr>
              <a:t>La prohibition </a:t>
            </a:r>
            <a:r>
              <a:rPr lang="en-US" sz="1800" b="1" dirty="0" err="1">
                <a:solidFill>
                  <a:srgbClr val="000000"/>
                </a:solidFill>
              </a:rPr>
              <a:t>peut-elle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prévenir</a:t>
            </a:r>
            <a:r>
              <a:rPr lang="en-US" sz="1800" b="1" dirty="0">
                <a:solidFill>
                  <a:srgbClr val="000000"/>
                </a:solidFill>
              </a:rPr>
              <a:t> des </a:t>
            </a:r>
            <a:r>
              <a:rPr lang="en-US" sz="1800" b="1" dirty="0" err="1">
                <a:solidFill>
                  <a:srgbClr val="000000"/>
                </a:solidFill>
              </a:rPr>
              <a:t>dommages</a:t>
            </a:r>
            <a:r>
              <a:rPr lang="en-US" sz="1800" b="1" dirty="0">
                <a:solidFill>
                  <a:srgbClr val="000000"/>
                </a:solidFill>
              </a:rPr>
              <a:t>?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804002"/>
                </a:solidFill>
              </a:rPr>
              <a:t>UTILITE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804002"/>
              </a:solidFill>
              <a:effectLst/>
              <a:uFillTx/>
              <a:sym typeface="Arial"/>
            </a:endParaRPr>
          </a:p>
        </p:txBody>
      </p:sp>
      <p:pic>
        <p:nvPicPr>
          <p:cNvPr id="9" name="Bild 8" descr="arrow-310613__340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FD800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37303">
            <a:off x="3373972" y="2189114"/>
            <a:ext cx="1471389" cy="95874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351455" y="1767735"/>
            <a:ext cx="468333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Question 3</a:t>
            </a:r>
          </a:p>
          <a:p>
            <a:pPr algn="ctr" rtl="0" latinLnBrk="1" hangingPunct="0"/>
            <a:r>
              <a:rPr lang="fr-FR" sz="1800" b="1" dirty="0">
                <a:solidFill>
                  <a:srgbClr val="000000"/>
                </a:solidFill>
              </a:rPr>
              <a:t>Existe-t-il une alternative à la prohibition?</a:t>
            </a:r>
          </a:p>
          <a:p>
            <a:pPr algn="ctr" rtl="0" latinLnBrk="1" hangingPunct="0"/>
            <a:r>
              <a:rPr lang="fr-FR" sz="1800" b="1" dirty="0">
                <a:solidFill>
                  <a:srgbClr val="800002"/>
                </a:solidFill>
              </a:rPr>
              <a:t>NECESSITE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800002"/>
              </a:solidFill>
              <a:effectLst/>
              <a:uFillTx/>
              <a:sym typeface="Arial"/>
            </a:endParaRPr>
          </a:p>
        </p:txBody>
      </p:sp>
      <p:pic>
        <p:nvPicPr>
          <p:cNvPr id="12" name="Bild 11" descr="arrow-310613__340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FC010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21363">
            <a:off x="4733001" y="2824690"/>
            <a:ext cx="1313601" cy="7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HUG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HUG.potx</Template>
  <TotalTime>0</TotalTime>
  <Words>1022</Words>
  <Application>Microsoft Macintosh PowerPoint</Application>
  <PresentationFormat>On-screen Show (4:3)</PresentationFormat>
  <Paragraphs>188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ArialMT</vt:lpstr>
      <vt:lpstr>Helvetica</vt:lpstr>
      <vt:lpstr>Helvetica Neue</vt:lpstr>
      <vt:lpstr>Univers</vt:lpstr>
      <vt:lpstr>Univers Medium</vt:lpstr>
      <vt:lpstr>Wingdings</vt:lpstr>
      <vt:lpstr>HUG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Daniele Fabio Zullino</cp:lastModifiedBy>
  <cp:revision>1621</cp:revision>
  <dcterms:modified xsi:type="dcterms:W3CDTF">2025-07-08T17:05:19Z</dcterms:modified>
  <cp:category/>
</cp:coreProperties>
</file>