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515" r:id="rId2"/>
    <p:sldId id="635" r:id="rId3"/>
    <p:sldId id="2128" r:id="rId4"/>
    <p:sldId id="2129" r:id="rId5"/>
    <p:sldId id="2134" r:id="rId6"/>
    <p:sldId id="1203" r:id="rId7"/>
    <p:sldId id="1173" r:id="rId8"/>
    <p:sldId id="2130" r:id="rId9"/>
    <p:sldId id="1204" r:id="rId10"/>
    <p:sldId id="1195" r:id="rId11"/>
    <p:sldId id="1176" r:id="rId12"/>
    <p:sldId id="1174" r:id="rId13"/>
    <p:sldId id="1175" r:id="rId14"/>
    <p:sldId id="1196" r:id="rId15"/>
    <p:sldId id="1197" r:id="rId16"/>
    <p:sldId id="1198" r:id="rId17"/>
    <p:sldId id="1090" r:id="rId18"/>
    <p:sldId id="2131" r:id="rId19"/>
    <p:sldId id="1522" r:id="rId20"/>
    <p:sldId id="1523" r:id="rId21"/>
    <p:sldId id="1519" r:id="rId22"/>
    <p:sldId id="1526" r:id="rId23"/>
    <p:sldId id="2132" r:id="rId24"/>
    <p:sldId id="1214" r:id="rId25"/>
    <p:sldId id="1215" r:id="rId26"/>
    <p:sldId id="2060" r:id="rId27"/>
    <p:sldId id="2101" r:id="rId28"/>
    <p:sldId id="2102" r:id="rId29"/>
    <p:sldId id="2127" r:id="rId30"/>
    <p:sldId id="2074" r:id="rId31"/>
    <p:sldId id="2133" r:id="rId32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FCF"/>
    <a:srgbClr val="469347"/>
    <a:srgbClr val="B9AA2D"/>
    <a:srgbClr val="4EA955"/>
    <a:srgbClr val="71B876"/>
    <a:srgbClr val="80FF58"/>
    <a:srgbClr val="8BE48F"/>
    <a:srgbClr val="54F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4" autoAdjust="0"/>
    <p:restoredTop sz="94699" autoAdjust="0"/>
  </p:normalViewPr>
  <p:slideViewPr>
    <p:cSldViewPr snapToGrid="0" snapToObjects="1">
      <p:cViewPr varScale="1">
        <p:scale>
          <a:sx n="98" d="100"/>
          <a:sy n="98" d="100"/>
        </p:scale>
        <p:origin x="1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969F66-8B44-5541-B47D-D1158E7603AC}" type="slidenum">
              <a:rPr lang="pt-PT">
                <a:latin typeface="Calibri" charset="0"/>
              </a:rPr>
              <a:pPr/>
              <a:t>17</a:t>
            </a:fld>
            <a:endParaRPr lang="pt-P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9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7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FF71-D87A-4ECD-83C9-673C62A6461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63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>
            <a:lvl2pPr marL="358775" indent="174625">
              <a:tabLst/>
              <a:defRPr/>
            </a:lvl2pPr>
            <a:lvl3pPr marL="717550" indent="196850">
              <a:tabLst/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E9808D-BE22-084F-BB40-5FFB5B600E12}" type="datetimeFigureOut">
              <a:rPr lang="pt-PT"/>
              <a:pPr/>
              <a:t>08/07/25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573050-E4FB-284A-8B4F-D1DBFE9447B0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76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aruch_de_Spinoza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zazenlife.com/wp-content/uploads/2012/08/jesusshrooms4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94505" y="196346"/>
            <a:ext cx="7289130" cy="1392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 err="1">
                <a:solidFill>
                  <a:schemeClr val="bg1"/>
                </a:solidFill>
              </a:rPr>
              <a:t>Psychoaktive</a:t>
            </a:r>
            <a:r>
              <a:rPr lang="fr-CH" sz="3200" b="1" dirty="0">
                <a:solidFill>
                  <a:schemeClr val="bg1"/>
                </a:solidFill>
              </a:rPr>
              <a:t> </a:t>
            </a:r>
            <a:r>
              <a:rPr lang="fr-CH" sz="3200" b="1" dirty="0" err="1">
                <a:solidFill>
                  <a:schemeClr val="bg1"/>
                </a:solidFill>
              </a:rPr>
              <a:t>Substanzen</a:t>
            </a:r>
            <a:r>
              <a:rPr lang="fr-CH" sz="3200" b="1" dirty="0">
                <a:solidFill>
                  <a:schemeClr val="bg1"/>
                </a:solidFill>
              </a:rPr>
              <a:t>: </a:t>
            </a:r>
          </a:p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/>
                </a:solidFill>
              </a:rPr>
              <a:t>Gut </a:t>
            </a:r>
            <a:r>
              <a:rPr lang="fr-CH" sz="3200" b="1" dirty="0" err="1">
                <a:solidFill>
                  <a:schemeClr val="bg1"/>
                </a:solidFill>
              </a:rPr>
              <a:t>oder</a:t>
            </a:r>
            <a:r>
              <a:rPr lang="fr-CH" sz="3200" b="1" dirty="0">
                <a:solidFill>
                  <a:schemeClr val="bg1"/>
                </a:solidFill>
              </a:rPr>
              <a:t> </a:t>
            </a:r>
            <a:r>
              <a:rPr lang="fr-CH" sz="3200" b="1" dirty="0" err="1">
                <a:solidFill>
                  <a:schemeClr val="bg1"/>
                </a:solidFill>
              </a:rPr>
              <a:t>böse</a:t>
            </a:r>
            <a:r>
              <a:rPr lang="fr-CH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90226" y="2049268"/>
            <a:ext cx="209768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Prof. Dr.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Zullino</a:t>
            </a:r>
            <a:endParaRPr kumimoji="0" lang="fr-CH" sz="1200" b="0" i="0" u="none" strike="noStrike" cap="none" spc="0" normalizeH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8EA5A-F4CE-554E-8263-83D2DF9EC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3" y="2674009"/>
            <a:ext cx="5687914" cy="28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4B922D47-2FAA-6A43-9115-248FC77D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14" y="274638"/>
            <a:ext cx="3339377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13CEB-66F5-974C-9517-64A484A1AB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262529"/>
            <a:ext cx="2484791" cy="3820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5C4CF-70B5-034D-850F-F75D8915B4E3}"/>
              </a:ext>
            </a:extLst>
          </p:cNvPr>
          <p:cNvSpPr txBox="1"/>
          <p:nvPr/>
        </p:nvSpPr>
        <p:spPr>
          <a:xfrm>
            <a:off x="490106" y="5202515"/>
            <a:ext cx="1504577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Augustinus</a:t>
            </a: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kumimoji="0" lang="en-US" sz="105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Hippius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rgbClr val="000000"/>
                </a:solidFill>
              </a:rPr>
              <a:t>354-430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160494" y="1603097"/>
            <a:ext cx="6704111" cy="3077766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dirty="0" err="1"/>
              <a:t>Böse</a:t>
            </a:r>
            <a:r>
              <a:rPr lang="fr-CH" sz="1800" dirty="0"/>
              <a:t> </a:t>
            </a:r>
            <a:r>
              <a:rPr lang="fr-CH" sz="1800" dirty="0" err="1"/>
              <a:t>ist</a:t>
            </a:r>
            <a:r>
              <a:rPr lang="fr-CH" sz="1800" dirty="0"/>
              <a:t> </a:t>
            </a:r>
            <a:r>
              <a:rPr lang="fr-CH" sz="1800" dirty="0" err="1"/>
              <a:t>substanzlos</a:t>
            </a:r>
            <a:r>
              <a:rPr lang="fr-CH" sz="1800" dirty="0"/>
              <a:t> </a:t>
            </a:r>
          </a:p>
          <a:p>
            <a:pPr marL="342900" indent="-342900"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Ein</a:t>
            </a:r>
            <a:r>
              <a:rPr lang="fr-CH" sz="1800" dirty="0"/>
              <a:t> </a:t>
            </a:r>
            <a:r>
              <a:rPr lang="fr-CH" sz="1800" dirty="0" err="1"/>
              <a:t>blosser</a:t>
            </a:r>
            <a:r>
              <a:rPr lang="fr-CH" sz="1800" dirty="0"/>
              <a:t> </a:t>
            </a:r>
            <a:r>
              <a:rPr lang="fr-CH" sz="1800" dirty="0" err="1"/>
              <a:t>Mangel</a:t>
            </a:r>
            <a:r>
              <a:rPr lang="fr-CH" sz="1800" dirty="0"/>
              <a:t> des </a:t>
            </a:r>
            <a:r>
              <a:rPr lang="fr-CH" sz="1800" dirty="0" err="1"/>
              <a:t>Guten</a:t>
            </a:r>
            <a:r>
              <a:rPr lang="fr-CH" sz="1800" dirty="0"/>
              <a:t> (</a:t>
            </a:r>
            <a:r>
              <a:rPr lang="fr-CH" sz="1800" dirty="0" err="1"/>
              <a:t>ein</a:t>
            </a:r>
            <a:r>
              <a:rPr lang="fr-CH" sz="1800" dirty="0"/>
              <a:t> </a:t>
            </a:r>
            <a:r>
              <a:rPr lang="fr-CH" sz="1800" dirty="0" err="1"/>
              <a:t>privativum</a:t>
            </a:r>
            <a:r>
              <a:rPr lang="fr-CH" sz="1800" dirty="0"/>
              <a:t>)</a:t>
            </a:r>
          </a:p>
          <a:p>
            <a:pPr marL="342900" indent="-342900"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Wie</a:t>
            </a:r>
            <a:r>
              <a:rPr lang="fr-CH" sz="1800" dirty="0"/>
              <a:t> die </a:t>
            </a:r>
            <a:r>
              <a:rPr lang="fr-CH" sz="1800" dirty="0" err="1"/>
              <a:t>Blindheit</a:t>
            </a:r>
            <a:r>
              <a:rPr lang="fr-CH" sz="1800" dirty="0"/>
              <a:t> </a:t>
            </a:r>
            <a:r>
              <a:rPr lang="fr-CH" sz="1800" dirty="0" err="1"/>
              <a:t>keine</a:t>
            </a:r>
            <a:r>
              <a:rPr lang="fr-CH" sz="1800" dirty="0"/>
              <a:t> positive </a:t>
            </a:r>
            <a:r>
              <a:rPr lang="fr-CH" sz="1800" dirty="0" err="1"/>
              <a:t>Qualität</a:t>
            </a:r>
            <a:r>
              <a:rPr lang="fr-CH" sz="1800" dirty="0"/>
              <a:t>, </a:t>
            </a:r>
            <a:r>
              <a:rPr lang="fr-CH" sz="1800" dirty="0" err="1"/>
              <a:t>sondern</a:t>
            </a:r>
            <a:r>
              <a:rPr lang="fr-CH" sz="1800" dirty="0"/>
              <a:t> </a:t>
            </a:r>
            <a:r>
              <a:rPr lang="fr-CH" sz="1800" dirty="0" err="1"/>
              <a:t>schlicht</a:t>
            </a:r>
            <a:r>
              <a:rPr lang="fr-CH" sz="1800" dirty="0"/>
              <a:t> </a:t>
            </a:r>
            <a:r>
              <a:rPr lang="fr-CH" sz="1800" dirty="0" err="1"/>
              <a:t>Mangel</a:t>
            </a:r>
            <a:r>
              <a:rPr lang="fr-CH" sz="1800" dirty="0"/>
              <a:t> an </a:t>
            </a:r>
            <a:r>
              <a:rPr lang="fr-CH" sz="1800" dirty="0" err="1"/>
              <a:t>Sehfähigkeit</a:t>
            </a:r>
            <a:r>
              <a:rPr lang="fr-CH" sz="1800" dirty="0"/>
              <a:t> </a:t>
            </a:r>
            <a:r>
              <a:rPr lang="fr-CH" sz="1800" dirty="0" err="1"/>
              <a:t>ist</a:t>
            </a:r>
            <a:endParaRPr lang="fr-CH" sz="1800" dirty="0"/>
          </a:p>
          <a:p>
            <a:pPr marL="342900" indent="-342900"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dirty="0" err="1"/>
              <a:t>Böse</a:t>
            </a:r>
            <a:r>
              <a:rPr lang="fr-CH" sz="1800" dirty="0"/>
              <a:t> </a:t>
            </a:r>
            <a:r>
              <a:rPr lang="fr-CH" sz="1800" dirty="0" err="1"/>
              <a:t>lediglich</a:t>
            </a:r>
            <a:r>
              <a:rPr lang="fr-CH" sz="1800" dirty="0"/>
              <a:t> </a:t>
            </a:r>
            <a:r>
              <a:rPr lang="fr-CH" sz="1800" dirty="0" err="1"/>
              <a:t>Abwesenheit</a:t>
            </a:r>
            <a:r>
              <a:rPr lang="fr-CH" sz="1800" dirty="0"/>
              <a:t> des </a:t>
            </a:r>
            <a:r>
              <a:rPr lang="fr-CH" sz="1800" dirty="0" err="1"/>
              <a:t>Guten</a:t>
            </a:r>
            <a:r>
              <a:rPr lang="fr-CH" sz="1800" dirty="0"/>
              <a:t> </a:t>
            </a:r>
            <a:r>
              <a:rPr lang="fr-CH" sz="1800" dirty="0" err="1"/>
              <a:t>bzw</a:t>
            </a:r>
            <a:r>
              <a:rPr lang="fr-CH" sz="1800" dirty="0"/>
              <a:t>. </a:t>
            </a:r>
            <a:r>
              <a:rPr lang="fr-CH" sz="1800" dirty="0" err="1"/>
              <a:t>Gottes</a:t>
            </a:r>
            <a:endParaRPr lang="fr-CH" sz="1800" dirty="0"/>
          </a:p>
          <a:p>
            <a:pPr marL="342900" indent="-342900"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342900" indent="-342900"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Gott</a:t>
            </a:r>
            <a:r>
              <a:rPr lang="fr-CH" sz="1800" dirty="0"/>
              <a:t> </a:t>
            </a:r>
            <a:r>
              <a:rPr lang="fr-CH" sz="1800" dirty="0" err="1"/>
              <a:t>lässt</a:t>
            </a:r>
            <a:r>
              <a:rPr lang="fr-CH" sz="1800" dirty="0"/>
              <a:t> </a:t>
            </a:r>
            <a:r>
              <a:rPr lang="fr-CH" sz="1800" dirty="0" err="1"/>
              <a:t>das</a:t>
            </a:r>
            <a:r>
              <a:rPr lang="fr-CH" sz="1800" dirty="0"/>
              <a:t> </a:t>
            </a:r>
            <a:r>
              <a:rPr lang="fr-CH" sz="1800" dirty="0" err="1"/>
              <a:t>Böse</a:t>
            </a:r>
            <a:r>
              <a:rPr lang="fr-CH" sz="1800" dirty="0"/>
              <a:t> </a:t>
            </a:r>
            <a:r>
              <a:rPr lang="fr-CH" sz="1800" dirty="0" err="1"/>
              <a:t>um</a:t>
            </a:r>
            <a:r>
              <a:rPr lang="fr-CH" sz="1800" dirty="0"/>
              <a:t> der </a:t>
            </a:r>
            <a:r>
              <a:rPr lang="fr-CH" sz="1800" dirty="0" err="1"/>
              <a:t>Selbständigkeit</a:t>
            </a:r>
            <a:r>
              <a:rPr lang="fr-CH" sz="1800" dirty="0"/>
              <a:t> der </a:t>
            </a:r>
            <a:r>
              <a:rPr lang="fr-CH" sz="1800" dirty="0" err="1"/>
              <a:t>Geschöpfe</a:t>
            </a:r>
            <a:r>
              <a:rPr lang="fr-CH" sz="1800" dirty="0"/>
              <a:t>, vor </a:t>
            </a:r>
            <a:r>
              <a:rPr lang="fr-CH" sz="1800" dirty="0" err="1"/>
              <a:t>allem</a:t>
            </a:r>
            <a:r>
              <a:rPr lang="fr-CH" sz="1800" dirty="0"/>
              <a:t> </a:t>
            </a:r>
            <a:r>
              <a:rPr lang="fr-CH" sz="1800" dirty="0" err="1"/>
              <a:t>um</a:t>
            </a:r>
            <a:r>
              <a:rPr lang="fr-CH" sz="1800" dirty="0"/>
              <a:t> der </a:t>
            </a:r>
            <a:r>
              <a:rPr lang="fr-CH" sz="1800" dirty="0" err="1"/>
              <a:t>Freiheit</a:t>
            </a:r>
            <a:r>
              <a:rPr lang="fr-CH" sz="1800" dirty="0"/>
              <a:t> der </a:t>
            </a:r>
            <a:r>
              <a:rPr lang="fr-CH" sz="1800" dirty="0" err="1"/>
              <a:t>Menschen</a:t>
            </a:r>
            <a:r>
              <a:rPr lang="fr-CH" sz="1800" dirty="0"/>
              <a:t> </a:t>
            </a:r>
            <a:r>
              <a:rPr lang="fr-CH" sz="1800" dirty="0" err="1"/>
              <a:t>willen</a:t>
            </a:r>
            <a:r>
              <a:rPr lang="fr-CH" sz="1800" dirty="0"/>
              <a:t> </a:t>
            </a:r>
            <a:r>
              <a:rPr lang="fr-CH" sz="1800" dirty="0" err="1"/>
              <a:t>zu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59195055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22A163-13B3-484E-8FDD-0DD153FCB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5970"/>
            <a:ext cx="2653757" cy="335700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384612" y="1792097"/>
            <a:ext cx="6033246" cy="2923877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rgbClr val="C566AB"/>
              </a:buClr>
            </a:pPr>
            <a:r>
              <a:rPr lang="fr-CH" sz="1800" dirty="0" err="1"/>
              <a:t>drei</a:t>
            </a:r>
            <a:r>
              <a:rPr lang="fr-CH" sz="1800" dirty="0"/>
              <a:t> </a:t>
            </a:r>
            <a:r>
              <a:rPr lang="fr-CH" sz="1800" dirty="0" err="1"/>
              <a:t>Kategorien</a:t>
            </a:r>
            <a:r>
              <a:rPr lang="fr-CH" sz="1800" dirty="0"/>
              <a:t> 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b="1" dirty="0" err="1"/>
              <a:t>Malum</a:t>
            </a:r>
            <a:r>
              <a:rPr lang="fr-CH" sz="1800" b="1" dirty="0"/>
              <a:t> </a:t>
            </a:r>
            <a:r>
              <a:rPr lang="fr-CH" sz="1800" b="1" dirty="0" err="1"/>
              <a:t>physicum</a:t>
            </a:r>
            <a:r>
              <a:rPr lang="fr-CH" sz="1800" dirty="0"/>
              <a:t>: </a:t>
            </a:r>
            <a:r>
              <a:rPr lang="fr-CH" sz="1800" dirty="0" err="1"/>
              <a:t>Schmerzen</a:t>
            </a:r>
            <a:r>
              <a:rPr lang="fr-CH" sz="1800" dirty="0"/>
              <a:t>, </a:t>
            </a:r>
            <a:r>
              <a:rPr lang="fr-CH" sz="1800" dirty="0" err="1"/>
              <a:t>Verlust</a:t>
            </a:r>
            <a:r>
              <a:rPr lang="fr-CH" sz="1800" dirty="0"/>
              <a:t>, </a:t>
            </a:r>
            <a:r>
              <a:rPr lang="fr-CH" sz="1800" dirty="0" err="1"/>
              <a:t>Einsamkeit</a:t>
            </a:r>
            <a:r>
              <a:rPr lang="fr-CH" sz="1800" dirty="0"/>
              <a:t> </a:t>
            </a:r>
            <a:r>
              <a:rPr lang="fr-CH" sz="1800" dirty="0" err="1"/>
              <a:t>und</a:t>
            </a:r>
            <a:r>
              <a:rPr lang="fr-CH" sz="1800" dirty="0"/>
              <a:t> </a:t>
            </a:r>
            <a:r>
              <a:rPr lang="fr-CH" sz="1800" dirty="0" err="1"/>
              <a:t>Armut</a:t>
            </a:r>
            <a:r>
              <a:rPr lang="fr-CH" sz="1800" dirty="0"/>
              <a:t> </a:t>
            </a:r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b="1" dirty="0" err="1"/>
              <a:t>Malum</a:t>
            </a:r>
            <a:r>
              <a:rPr lang="fr-CH" sz="1800" b="1" dirty="0"/>
              <a:t> </a:t>
            </a:r>
            <a:r>
              <a:rPr lang="fr-CH" sz="1800" b="1" dirty="0" err="1"/>
              <a:t>metaphysicum</a:t>
            </a:r>
            <a:r>
              <a:rPr lang="fr-CH" sz="1800" dirty="0"/>
              <a:t>: </a:t>
            </a:r>
            <a:r>
              <a:rPr lang="fr-CH" sz="1800" dirty="0" err="1"/>
              <a:t>kleine</a:t>
            </a:r>
            <a:r>
              <a:rPr lang="fr-CH" sz="1800" dirty="0"/>
              <a:t> </a:t>
            </a:r>
            <a:r>
              <a:rPr lang="fr-CH" sz="1800" dirty="0" err="1"/>
              <a:t>Imperfektionen</a:t>
            </a:r>
            <a:r>
              <a:rPr lang="fr-CH" sz="1800" dirty="0"/>
              <a:t>, </a:t>
            </a:r>
            <a:r>
              <a:rPr lang="fr-CH" sz="1800" dirty="0" err="1"/>
              <a:t>von</a:t>
            </a:r>
            <a:r>
              <a:rPr lang="fr-CH" sz="1800" dirty="0"/>
              <a:t> </a:t>
            </a:r>
            <a:r>
              <a:rPr lang="fr-CH" sz="1800" dirty="0" err="1"/>
              <a:t>göttlicher</a:t>
            </a:r>
            <a:r>
              <a:rPr lang="fr-CH" sz="1800" dirty="0"/>
              <a:t> Hand </a:t>
            </a:r>
            <a:r>
              <a:rPr lang="fr-CH" sz="1800" dirty="0" err="1"/>
              <a:t>eingebaute</a:t>
            </a:r>
            <a:r>
              <a:rPr lang="fr-CH" sz="1800" dirty="0"/>
              <a:t> </a:t>
            </a:r>
            <a:r>
              <a:rPr lang="fr-CH" sz="1800" dirty="0" err="1"/>
              <a:t>Sollbruchstellen</a:t>
            </a:r>
            <a:endParaRPr lang="fr-CH" sz="1800" dirty="0"/>
          </a:p>
          <a:p>
            <a:pPr marL="285750" indent="-28575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b="1" dirty="0" err="1"/>
              <a:t>Malum</a:t>
            </a:r>
            <a:r>
              <a:rPr lang="fr-CH" sz="1800" b="1" dirty="0"/>
              <a:t> morale</a:t>
            </a:r>
            <a:r>
              <a:rPr lang="fr-CH" sz="1800" dirty="0"/>
              <a:t>: Die </a:t>
            </a:r>
            <a:r>
              <a:rPr lang="fr-CH" sz="1800" dirty="0" err="1"/>
              <a:t>Sünde</a:t>
            </a:r>
            <a:r>
              <a:rPr lang="fr-CH" sz="1800" dirty="0"/>
              <a:t>, die man </a:t>
            </a:r>
            <a:r>
              <a:rPr lang="fr-CH" sz="1800" dirty="0" err="1"/>
              <a:t>begeht</a:t>
            </a:r>
            <a:r>
              <a:rPr lang="fr-CH" sz="1800" dirty="0"/>
              <a:t>, </a:t>
            </a:r>
            <a:r>
              <a:rPr lang="fr-CH" sz="1800" dirty="0" err="1"/>
              <a:t>wenn</a:t>
            </a:r>
            <a:r>
              <a:rPr lang="fr-CH" sz="1800" dirty="0"/>
              <a:t> man </a:t>
            </a:r>
            <a:r>
              <a:rPr lang="fr-CH" sz="1800" dirty="0" err="1"/>
              <a:t>sich</a:t>
            </a:r>
            <a:r>
              <a:rPr lang="fr-CH" sz="1800" dirty="0"/>
              <a:t> </a:t>
            </a:r>
            <a:r>
              <a:rPr lang="fr-CH" sz="1800" dirty="0" err="1"/>
              <a:t>von</a:t>
            </a:r>
            <a:r>
              <a:rPr lang="fr-CH" sz="1800" dirty="0"/>
              <a:t> </a:t>
            </a:r>
            <a:r>
              <a:rPr lang="fr-CH" sz="1800" dirty="0" err="1"/>
              <a:t>Gott</a:t>
            </a:r>
            <a:r>
              <a:rPr lang="fr-CH" sz="1800" dirty="0"/>
              <a:t> </a:t>
            </a:r>
            <a:r>
              <a:rPr lang="fr-CH" sz="1800" dirty="0" err="1"/>
              <a:t>abwendet</a:t>
            </a:r>
            <a:endParaRPr lang="fr-CH" sz="1800" dirty="0"/>
          </a:p>
          <a:p>
            <a:pPr marL="541338" lvl="1" indent="-177800"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/>
              <a:t>Die </a:t>
            </a:r>
            <a:r>
              <a:rPr lang="fr-CH" sz="1800" dirty="0" err="1"/>
              <a:t>einzige</a:t>
            </a:r>
            <a:r>
              <a:rPr lang="fr-CH" sz="1800" dirty="0"/>
              <a:t> Art </a:t>
            </a:r>
            <a:r>
              <a:rPr lang="fr-CH" sz="1800" dirty="0" err="1"/>
              <a:t>auf</a:t>
            </a:r>
            <a:r>
              <a:rPr lang="fr-CH" sz="1800" dirty="0"/>
              <a:t> die der </a:t>
            </a:r>
            <a:r>
              <a:rPr lang="fr-CH" sz="1800" dirty="0" err="1"/>
              <a:t>Mesch</a:t>
            </a:r>
            <a:r>
              <a:rPr lang="fr-CH" sz="1800" dirty="0"/>
              <a:t> </a:t>
            </a:r>
            <a:r>
              <a:rPr lang="fr-CH" sz="1800" dirty="0" err="1"/>
              <a:t>böse</a:t>
            </a:r>
            <a:r>
              <a:rPr lang="fr-CH" sz="1800" dirty="0"/>
              <a:t> sein </a:t>
            </a:r>
            <a:r>
              <a:rPr lang="fr-CH" sz="1800" dirty="0" err="1"/>
              <a:t>kann</a:t>
            </a:r>
            <a:endParaRPr lang="fr-CH" sz="1800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A1104419-B247-F148-9CFD-8D447525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14" y="274638"/>
            <a:ext cx="3339377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79351-6049-C343-8F5C-5284485DB4B5}"/>
              </a:ext>
            </a:extLst>
          </p:cNvPr>
          <p:cNvSpPr/>
          <p:nvPr/>
        </p:nvSpPr>
        <p:spPr>
          <a:xfrm>
            <a:off x="484339" y="5071649"/>
            <a:ext cx="16850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</a:rPr>
              <a:t>Gottfried Wilhelm Leibniz</a:t>
            </a:r>
          </a:p>
          <a:p>
            <a:pPr algn="ctr"/>
            <a:r>
              <a:rPr lang="en-US" sz="1050" dirty="0"/>
              <a:t>1646-1716</a:t>
            </a:r>
          </a:p>
        </p:txBody>
      </p:sp>
    </p:spTree>
    <p:extLst>
      <p:ext uri="{BB962C8B-B14F-4D97-AF65-F5344CB8AC3E}">
        <p14:creationId xmlns:p14="http://schemas.microsoft.com/office/powerpoint/2010/main" val="41973780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2314" y="274638"/>
            <a:ext cx="3339377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2AD3A-77A8-E847-90F5-332B42F23C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2860"/>
            <a:ext cx="2867989" cy="33348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FEB1AE-2C27-2F4E-A0E3-76A3D5DE9553}"/>
              </a:ext>
            </a:extLst>
          </p:cNvPr>
          <p:cNvSpPr/>
          <p:nvPr/>
        </p:nvSpPr>
        <p:spPr>
          <a:xfrm>
            <a:off x="745344" y="5144621"/>
            <a:ext cx="13773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</a:rPr>
              <a:t>Baruch de Spinoza</a:t>
            </a:r>
          </a:p>
          <a:p>
            <a:pPr algn="ctr"/>
            <a:r>
              <a:rPr lang="en-US" sz="1050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1632-1677</a:t>
            </a:r>
            <a:endParaRPr lang="en-US" sz="1050" b="0" i="0" strike="noStrike" dirty="0">
              <a:solidFill>
                <a:schemeClr val="tx1"/>
              </a:solidFill>
              <a:effectLst/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17693" y="2205355"/>
            <a:ext cx="6024283" cy="2369880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Font typeface="Arial"/>
              <a:buChar char="•"/>
            </a:pPr>
            <a:r>
              <a:rPr lang="en-US" sz="1800" dirty="0"/>
              <a:t>All das, was die </a:t>
            </a:r>
            <a:r>
              <a:rPr lang="en-US" sz="1800" dirty="0" err="1"/>
              <a:t>Selbstbehauptung</a:t>
            </a:r>
            <a:r>
              <a:rPr lang="en-US" sz="1800" dirty="0"/>
              <a:t> des </a:t>
            </a:r>
            <a:r>
              <a:rPr lang="en-US" sz="1800" dirty="0" err="1"/>
              <a:t>Einzelnen</a:t>
            </a:r>
            <a:r>
              <a:rPr lang="en-US" sz="1800" dirty="0"/>
              <a:t> </a:t>
            </a:r>
            <a:r>
              <a:rPr lang="en-US" sz="1800" dirty="0" err="1"/>
              <a:t>hemmt</a:t>
            </a:r>
            <a:endParaRPr lang="en-US" sz="1800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Font typeface="Arial"/>
              <a:buChar char="•"/>
            </a:pPr>
            <a:r>
              <a:rPr lang="en-US" sz="1800" dirty="0"/>
              <a:t>Eine Kraft von </a:t>
            </a:r>
            <a:r>
              <a:rPr lang="en-US" sz="1800" dirty="0" err="1"/>
              <a:t>aussen</a:t>
            </a:r>
            <a:r>
              <a:rPr lang="en-US" sz="1800" dirty="0"/>
              <a:t> also, die den Menschen an der </a:t>
            </a:r>
            <a:r>
              <a:rPr lang="en-US" sz="1800" dirty="0" err="1"/>
              <a:t>freien</a:t>
            </a:r>
            <a:r>
              <a:rPr lang="en-US" sz="1800" dirty="0"/>
              <a:t> </a:t>
            </a:r>
            <a:r>
              <a:rPr lang="en-US" sz="1800" dirty="0" err="1"/>
              <a:t>Entfaltung</a:t>
            </a:r>
            <a:r>
              <a:rPr lang="en-US" sz="1800" dirty="0"/>
              <a:t> </a:t>
            </a:r>
            <a:r>
              <a:rPr lang="en-US" sz="1800" dirty="0" err="1"/>
              <a:t>hindert</a:t>
            </a:r>
            <a:endParaRPr lang="en-US" sz="1800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Font typeface="Arial"/>
              <a:buChar char="•"/>
            </a:pPr>
            <a:r>
              <a:rPr lang="en-US" sz="1800" dirty="0" err="1"/>
              <a:t>Entsprechend</a:t>
            </a:r>
            <a:r>
              <a:rPr lang="en-US" sz="1800" dirty="0"/>
              <a:t> </a:t>
            </a:r>
            <a:r>
              <a:rPr lang="en-US" sz="1800" dirty="0" err="1"/>
              <a:t>umgekehrt</a:t>
            </a:r>
            <a:r>
              <a:rPr lang="en-US" sz="1800" dirty="0"/>
              <a:t> gilt dies </a:t>
            </a:r>
            <a:r>
              <a:rPr lang="en-US" sz="1800" dirty="0" err="1"/>
              <a:t>ebenso</a:t>
            </a:r>
            <a:r>
              <a:rPr lang="en-US" sz="1800" dirty="0"/>
              <a:t> </a:t>
            </a:r>
            <a:r>
              <a:rPr lang="en-US" sz="1800" dirty="0" err="1"/>
              <a:t>für</a:t>
            </a:r>
            <a:r>
              <a:rPr lang="en-US" sz="1800" dirty="0"/>
              <a:t> den </a:t>
            </a:r>
            <a:r>
              <a:rPr lang="en-US" sz="1800" dirty="0" err="1"/>
              <a:t>Begriff</a:t>
            </a:r>
            <a:r>
              <a:rPr lang="en-US" sz="1800" dirty="0"/>
              <a:t> „das </a:t>
            </a:r>
            <a:r>
              <a:rPr lang="en-US" sz="1800" dirty="0" err="1"/>
              <a:t>Gute</a:t>
            </a:r>
            <a:r>
              <a:rPr lang="en-US" sz="1800" dirty="0"/>
              <a:t>“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40643092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BE1F0-4185-0841-8E3C-308124C28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8919"/>
            <a:ext cx="2779059" cy="3770257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03705F4-FAFD-634B-BB35-346DE949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14" y="274638"/>
            <a:ext cx="3339377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47363" y="1818997"/>
            <a:ext cx="6418732" cy="3170099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000" dirty="0"/>
              <a:t>Das «Gute» ist das «Schlechte» und das «Böse» schlichtweg ein Konstrukt christlicher lebensfeindlicher «Sklavenmoral»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000" dirty="0"/>
              <a:t>«Leben» ist der Gegenbegriff zu «Moral», «Christentum», «Moderne» und «Vernunft»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000" dirty="0"/>
              <a:t>Das Böse ist alles, was die Kräfte des Menschen schwächt, alles was er nicht aus seinem Instinkt heraus, sondern unter fremden Zwang denkt oder tut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39E9F-C7FD-8B48-8246-D3DF748166D6}"/>
              </a:ext>
            </a:extLst>
          </p:cNvPr>
          <p:cNvSpPr/>
          <p:nvPr/>
        </p:nvSpPr>
        <p:spPr>
          <a:xfrm>
            <a:off x="719312" y="5350314"/>
            <a:ext cx="13404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</a:rPr>
              <a:t>Friedrich Nietzsche</a:t>
            </a:r>
          </a:p>
          <a:p>
            <a:pPr algn="ctr"/>
            <a:r>
              <a:rPr lang="en-US" sz="1050" dirty="0">
                <a:latin typeface="arial" panose="020B0604020202020204" pitchFamily="34" charset="0"/>
              </a:rPr>
              <a:t>1844-1900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158296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86627" y="274638"/>
            <a:ext cx="5570756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Entscheidungen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6A743-E38D-5E40-8643-17F2C61E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17253"/>
            <a:ext cx="2525636" cy="2909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7EF85D-672F-6D4E-95D9-63FBB358E5CB}"/>
              </a:ext>
            </a:extLst>
          </p:cNvPr>
          <p:cNvSpPr txBox="1"/>
          <p:nvPr/>
        </p:nvSpPr>
        <p:spPr>
          <a:xfrm>
            <a:off x="736982" y="5226424"/>
            <a:ext cx="842536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Karl Jaspers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rgbClr val="000000"/>
                </a:solidFill>
              </a:rPr>
              <a:t>1882-1969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41176" y="2572916"/>
            <a:ext cx="6687671" cy="2369880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Moralisches Verhältnis</a:t>
            </a:r>
            <a:r>
              <a:rPr lang="de-CH" sz="1600" dirty="0"/>
              <a:t>: zwischen Pflicht und Neigung</a:t>
            </a:r>
          </a:p>
          <a:p>
            <a:pPr marL="585788" indent="-2222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Böse ist, sich von den unmittelbaren Antrieben leiten zu lassen (Triebhaftigkeit)	</a:t>
            </a:r>
          </a:p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Ethisches Verhältnis</a:t>
            </a:r>
            <a:r>
              <a:rPr lang="de-CH" sz="1600" dirty="0"/>
              <a:t>: Mangel an Willen zum Guten, nachgebende Schwäche </a:t>
            </a:r>
          </a:p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Metaphysisches Verhältnis</a:t>
            </a:r>
            <a:r>
              <a:rPr lang="de-CH" sz="1600" dirty="0"/>
              <a:t>: zwischen zum Sein drängender Liebe und zum Nichtsein drängender Hass </a:t>
            </a:r>
          </a:p>
          <a:p>
            <a:pPr marL="541338" indent="-17780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Wollen des Bösen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3B81D-DD52-C74B-B1BD-7250C4C55313}"/>
              </a:ext>
            </a:extLst>
          </p:cNvPr>
          <p:cNvSpPr/>
          <p:nvPr/>
        </p:nvSpPr>
        <p:spPr>
          <a:xfrm>
            <a:off x="600635" y="1489470"/>
            <a:ext cx="8256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566AB"/>
              </a:buClr>
            </a:pPr>
            <a:r>
              <a:rPr lang="de-CH" sz="1600" dirty="0"/>
              <a:t>3 Stufen, auf denen der Mensch Alternativen hat und damit zur Entscheidung gefordert ist</a:t>
            </a:r>
          </a:p>
        </p:txBody>
      </p:sp>
    </p:spTree>
    <p:extLst>
      <p:ext uri="{BB962C8B-B14F-4D97-AF65-F5344CB8AC3E}">
        <p14:creationId xmlns:p14="http://schemas.microsoft.com/office/powerpoint/2010/main" val="149802082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 autoUpdateAnimBg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30520" y="274638"/>
            <a:ext cx="5682966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 err="1">
                <a:solidFill>
                  <a:srgbClr val="7F7F7F"/>
                </a:solidFill>
              </a:rPr>
              <a:t>Das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Böse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und</a:t>
            </a:r>
            <a:r>
              <a:rPr lang="fr-CH" sz="4000" b="1" dirty="0">
                <a:solidFill>
                  <a:srgbClr val="7F7F7F"/>
                </a:solidFill>
              </a:rPr>
              <a:t> </a:t>
            </a:r>
            <a:r>
              <a:rPr lang="fr-CH" sz="4000" b="1" dirty="0" err="1">
                <a:solidFill>
                  <a:srgbClr val="7F7F7F"/>
                </a:solidFill>
              </a:rPr>
              <a:t>Normen</a:t>
            </a:r>
            <a:endParaRPr lang="fr-CH" sz="4000" b="1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380D6-4308-094B-BBC3-8F43F4E8B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9956"/>
            <a:ext cx="2528047" cy="3569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01F15A-0045-664E-A853-AA62756B65E4}"/>
              </a:ext>
            </a:extLst>
          </p:cNvPr>
          <p:cNvSpPr/>
          <p:nvPr/>
        </p:nvSpPr>
        <p:spPr>
          <a:xfrm>
            <a:off x="751703" y="5081802"/>
            <a:ext cx="10246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050" dirty="0"/>
              <a:t>Dietmar </a:t>
            </a:r>
            <a:r>
              <a:rPr lang="fr-CH" sz="1050" dirty="0" err="1"/>
              <a:t>Mieth</a:t>
            </a:r>
            <a:endParaRPr lang="fr-CH" sz="1050" dirty="0"/>
          </a:p>
          <a:p>
            <a:pPr algn="ctr"/>
            <a:r>
              <a:rPr lang="fr-CH" sz="1050" dirty="0"/>
              <a:t>*1940</a:t>
            </a:r>
            <a:endParaRPr lang="en-US" sz="105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32402" y="1641185"/>
            <a:ext cx="6702910" cy="3247043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C566AB"/>
              </a:buClr>
            </a:pPr>
            <a:r>
              <a:rPr lang="fr-CH" sz="1800" b="1" dirty="0" err="1"/>
              <a:t>Soziale</a:t>
            </a:r>
            <a:r>
              <a:rPr lang="fr-CH" sz="1800" b="1" dirty="0"/>
              <a:t> </a:t>
            </a:r>
            <a:r>
              <a:rPr lang="fr-CH" sz="1800" b="1" dirty="0" err="1"/>
              <a:t>Normen</a:t>
            </a:r>
            <a:r>
              <a:rPr lang="fr-CH" sz="1800" b="1" dirty="0"/>
              <a:t> </a:t>
            </a:r>
          </a:p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nicht</a:t>
            </a:r>
            <a:r>
              <a:rPr lang="fr-CH" sz="1800" dirty="0"/>
              <a:t> </a:t>
            </a:r>
            <a:r>
              <a:rPr lang="fr-CH" sz="1800" dirty="0" err="1"/>
              <a:t>durch</a:t>
            </a:r>
            <a:r>
              <a:rPr lang="fr-CH" sz="1800" dirty="0"/>
              <a:t> </a:t>
            </a:r>
            <a:r>
              <a:rPr lang="fr-CH" sz="1800" dirty="0" err="1"/>
              <a:t>Einsicht</a:t>
            </a:r>
            <a:r>
              <a:rPr lang="fr-CH" sz="1800" dirty="0"/>
              <a:t> in </a:t>
            </a:r>
            <a:r>
              <a:rPr lang="fr-CH" sz="1800" dirty="0" err="1"/>
              <a:t>Gründe</a:t>
            </a:r>
            <a:r>
              <a:rPr lang="fr-CH" sz="1800" dirty="0"/>
              <a:t> </a:t>
            </a:r>
            <a:r>
              <a:rPr lang="fr-CH" sz="1800" dirty="0" err="1"/>
              <a:t>begründet</a:t>
            </a:r>
            <a:r>
              <a:rPr lang="fr-CH" sz="1800" dirty="0"/>
              <a:t>, </a:t>
            </a:r>
            <a:r>
              <a:rPr lang="fr-CH" sz="1800" dirty="0" err="1"/>
              <a:t>sondern</a:t>
            </a:r>
            <a:r>
              <a:rPr lang="fr-CH" sz="1800" dirty="0"/>
              <a:t> </a:t>
            </a:r>
            <a:r>
              <a:rPr lang="fr-CH" sz="1800" dirty="0" err="1"/>
              <a:t>aufgrund</a:t>
            </a:r>
            <a:r>
              <a:rPr lang="fr-CH" sz="1800" dirty="0"/>
              <a:t> </a:t>
            </a:r>
            <a:r>
              <a:rPr lang="fr-CH" sz="1800" dirty="0" err="1"/>
              <a:t>sozialer</a:t>
            </a:r>
            <a:r>
              <a:rPr lang="fr-CH" sz="1800" dirty="0"/>
              <a:t> </a:t>
            </a:r>
            <a:r>
              <a:rPr lang="fr-CH" sz="1800" dirty="0" err="1"/>
              <a:t>Beziehung</a:t>
            </a:r>
            <a:r>
              <a:rPr lang="fr-CH" sz="1800" dirty="0"/>
              <a:t> </a:t>
            </a:r>
          </a:p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entlasten</a:t>
            </a:r>
            <a:r>
              <a:rPr lang="fr-CH" sz="1800" dirty="0"/>
              <a:t> den </a:t>
            </a:r>
            <a:r>
              <a:rPr lang="fr-CH" sz="1800" dirty="0" err="1"/>
              <a:t>Menschen</a:t>
            </a:r>
            <a:r>
              <a:rPr lang="fr-CH" sz="1800" dirty="0"/>
              <a:t> </a:t>
            </a:r>
            <a:r>
              <a:rPr lang="fr-CH" sz="1800" dirty="0" err="1"/>
              <a:t>von</a:t>
            </a:r>
            <a:r>
              <a:rPr lang="fr-CH" sz="1800" dirty="0"/>
              <a:t> </a:t>
            </a:r>
            <a:r>
              <a:rPr lang="fr-CH" sz="1800" dirty="0" err="1"/>
              <a:t>einer</a:t>
            </a:r>
            <a:r>
              <a:rPr lang="fr-CH" sz="1800" dirty="0"/>
              <a:t> </a:t>
            </a:r>
            <a:r>
              <a:rPr lang="fr-CH" sz="1800" dirty="0" err="1"/>
              <a:t>Dauerreflexion</a:t>
            </a:r>
            <a:r>
              <a:rPr lang="fr-CH" sz="1800" dirty="0"/>
              <a:t> des </a:t>
            </a:r>
            <a:r>
              <a:rPr lang="fr-CH" sz="1800" dirty="0" err="1"/>
              <a:t>Verhaltens</a:t>
            </a:r>
            <a:endParaRPr lang="fr-CH" sz="1800" dirty="0"/>
          </a:p>
          <a:p>
            <a:pPr>
              <a:buClr>
                <a:srgbClr val="C566AB"/>
              </a:buClr>
            </a:pPr>
            <a:r>
              <a:rPr lang="fr-CH" sz="1800" b="1" dirty="0" err="1"/>
              <a:t>Sittliche</a:t>
            </a:r>
            <a:r>
              <a:rPr lang="fr-CH" sz="1800" b="1" dirty="0"/>
              <a:t> </a:t>
            </a:r>
            <a:r>
              <a:rPr lang="fr-CH" sz="1800" b="1" dirty="0" err="1"/>
              <a:t>Normen</a:t>
            </a:r>
            <a:r>
              <a:rPr lang="fr-CH" sz="1800" dirty="0"/>
              <a:t> </a:t>
            </a:r>
          </a:p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integrieren</a:t>
            </a:r>
            <a:r>
              <a:rPr lang="fr-CH" sz="1800" dirty="0"/>
              <a:t> </a:t>
            </a:r>
            <a:r>
              <a:rPr lang="fr-CH" sz="1800" dirty="0" err="1"/>
              <a:t>und</a:t>
            </a:r>
            <a:r>
              <a:rPr lang="fr-CH" sz="1800" dirty="0"/>
              <a:t> </a:t>
            </a:r>
            <a:r>
              <a:rPr lang="fr-CH" sz="1800" dirty="0" err="1"/>
              <a:t>überbieten</a:t>
            </a:r>
            <a:r>
              <a:rPr lang="fr-CH" sz="1800" dirty="0"/>
              <a:t> </a:t>
            </a:r>
            <a:r>
              <a:rPr lang="fr-CH" sz="1800" dirty="0" err="1"/>
              <a:t>biologische</a:t>
            </a:r>
            <a:r>
              <a:rPr lang="fr-CH" sz="1800" dirty="0"/>
              <a:t> </a:t>
            </a:r>
            <a:r>
              <a:rPr lang="fr-CH" sz="1800" dirty="0" err="1"/>
              <a:t>oder</a:t>
            </a:r>
            <a:r>
              <a:rPr lang="fr-CH" sz="1800" dirty="0"/>
              <a:t> </a:t>
            </a:r>
            <a:r>
              <a:rPr lang="fr-CH" sz="1800" dirty="0" err="1"/>
              <a:t>jurischen</a:t>
            </a:r>
            <a:r>
              <a:rPr lang="fr-CH" sz="1800" dirty="0"/>
              <a:t> </a:t>
            </a:r>
            <a:r>
              <a:rPr lang="fr-CH" sz="1800" dirty="0" err="1"/>
              <a:t>Normverständnisse</a:t>
            </a:r>
            <a:r>
              <a:rPr lang="fr-CH" sz="1800" dirty="0"/>
              <a:t> </a:t>
            </a:r>
          </a:p>
          <a:p>
            <a:pPr marL="285750" indent="-285750"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1800" dirty="0" err="1"/>
              <a:t>sind</a:t>
            </a:r>
            <a:r>
              <a:rPr lang="fr-CH" sz="1800" dirty="0"/>
              <a:t> </a:t>
            </a:r>
            <a:r>
              <a:rPr lang="fr-CH" sz="1800" dirty="0" err="1"/>
              <a:t>Wertvorzugsurteile</a:t>
            </a:r>
            <a:r>
              <a:rPr lang="fr-CH" sz="1800" dirty="0"/>
              <a:t>, </a:t>
            </a:r>
            <a:r>
              <a:rPr lang="fr-CH" sz="1800" dirty="0" err="1"/>
              <a:t>Abwägungen</a:t>
            </a:r>
            <a:r>
              <a:rPr lang="fr-CH" sz="1800" dirty="0"/>
              <a:t> </a:t>
            </a:r>
            <a:r>
              <a:rPr lang="fr-CH" sz="1800" dirty="0" err="1"/>
              <a:t>von</a:t>
            </a:r>
            <a:r>
              <a:rPr lang="fr-CH" sz="1800" dirty="0"/>
              <a:t> </a:t>
            </a:r>
            <a:r>
              <a:rPr lang="fr-CH" sz="1800" dirty="0" err="1"/>
              <a:t>Werten</a:t>
            </a:r>
            <a:r>
              <a:rPr lang="fr-CH" sz="1800" dirty="0"/>
              <a:t> </a:t>
            </a:r>
            <a:r>
              <a:rPr lang="fr-CH" sz="1800" dirty="0" err="1"/>
              <a:t>unter</a:t>
            </a:r>
            <a:r>
              <a:rPr lang="fr-CH" sz="1800" dirty="0"/>
              <a:t> </a:t>
            </a:r>
            <a:r>
              <a:rPr lang="fr-CH" sz="1800" dirty="0" err="1"/>
              <a:t>vorgegebenen</a:t>
            </a:r>
            <a:r>
              <a:rPr lang="fr-CH" sz="1800" dirty="0"/>
              <a:t> </a:t>
            </a:r>
            <a:r>
              <a:rPr lang="fr-CH" sz="1800" dirty="0" err="1"/>
              <a:t>Bedingungen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111144640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2313" y="274638"/>
            <a:ext cx="3339377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76767-48F0-474C-9DC9-A8748E86BB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8684"/>
            <a:ext cx="2224260" cy="33243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3F8F9E-116B-9547-9B1F-919CA34B1AA3}"/>
              </a:ext>
            </a:extLst>
          </p:cNvPr>
          <p:cNvSpPr/>
          <p:nvPr/>
        </p:nvSpPr>
        <p:spPr>
          <a:xfrm>
            <a:off x="235127" y="5082987"/>
            <a:ext cx="17540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/>
              <a:t>Michael Schmidt-Salomon</a:t>
            </a:r>
          </a:p>
          <a:p>
            <a:pPr algn="ctr"/>
            <a:r>
              <a:rPr lang="en-US" sz="1050" dirty="0"/>
              <a:t>*1967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89133" y="2308902"/>
            <a:ext cx="6542747" cy="2246769"/>
          </a:xfrm>
          <a:solidFill>
            <a:srgbClr val="FFFFFF">
              <a:alpha val="80000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400" dirty="0"/>
              <a:t>Der </a:t>
            </a:r>
            <a:r>
              <a:rPr lang="fr-CH" sz="2400" dirty="0" err="1"/>
              <a:t>Begriff</a:t>
            </a:r>
            <a:r>
              <a:rPr lang="fr-CH" sz="2400" dirty="0"/>
              <a:t> des </a:t>
            </a:r>
            <a:r>
              <a:rPr lang="fr-CH" sz="2400" dirty="0" err="1"/>
              <a:t>Bösen</a:t>
            </a:r>
            <a:r>
              <a:rPr lang="fr-CH" sz="2400" dirty="0"/>
              <a:t> </a:t>
            </a:r>
            <a:r>
              <a:rPr lang="fr-CH" sz="2400" dirty="0" err="1"/>
              <a:t>ethisch</a:t>
            </a:r>
            <a:r>
              <a:rPr lang="fr-CH" sz="2400" dirty="0"/>
              <a:t> </a:t>
            </a:r>
            <a:r>
              <a:rPr lang="fr-CH" sz="2400" dirty="0" err="1"/>
              <a:t>nicht</a:t>
            </a:r>
            <a:r>
              <a:rPr lang="fr-CH" sz="2400" dirty="0"/>
              <a:t> </a:t>
            </a:r>
            <a:r>
              <a:rPr lang="fr-CH" sz="2400" dirty="0" err="1"/>
              <a:t>sinnvoll</a:t>
            </a:r>
            <a:r>
              <a:rPr lang="fr-CH" sz="2400" dirty="0"/>
              <a:t>, da </a:t>
            </a:r>
            <a:r>
              <a:rPr lang="fr-CH" sz="2400" dirty="0" err="1"/>
              <a:t>niemand</a:t>
            </a:r>
            <a:r>
              <a:rPr lang="fr-CH" sz="2400" dirty="0"/>
              <a:t> </a:t>
            </a:r>
            <a:r>
              <a:rPr lang="fr-CH" sz="2400" dirty="0" err="1"/>
              <a:t>sich</a:t>
            </a:r>
            <a:r>
              <a:rPr lang="fr-CH" sz="2400" dirty="0"/>
              <a:t> </a:t>
            </a:r>
            <a:r>
              <a:rPr lang="fr-CH" sz="2400" dirty="0" err="1"/>
              <a:t>selbst</a:t>
            </a:r>
            <a:r>
              <a:rPr lang="fr-CH" sz="2400" dirty="0"/>
              <a:t> </a:t>
            </a:r>
            <a:r>
              <a:rPr lang="fr-CH" sz="2400" dirty="0" err="1"/>
              <a:t>als</a:t>
            </a:r>
            <a:r>
              <a:rPr lang="fr-CH" sz="2400" dirty="0"/>
              <a:t> </a:t>
            </a:r>
            <a:r>
              <a:rPr lang="fr-CH" sz="2400" dirty="0" err="1"/>
              <a:t>böse</a:t>
            </a:r>
            <a:r>
              <a:rPr lang="fr-CH" sz="2400" dirty="0"/>
              <a:t> </a:t>
            </a:r>
            <a:r>
              <a:rPr lang="fr-CH" sz="2400" dirty="0" err="1"/>
              <a:t>versteht</a:t>
            </a:r>
            <a:endParaRPr lang="fr-CH" sz="2400" dirty="0"/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400" dirty="0"/>
              <a:t>Im </a:t>
            </a:r>
            <a:r>
              <a:rPr lang="fr-CH" sz="2400" dirty="0" err="1"/>
              <a:t>Wesentlichen</a:t>
            </a:r>
            <a:r>
              <a:rPr lang="fr-CH" sz="2400" dirty="0"/>
              <a:t> </a:t>
            </a:r>
            <a:r>
              <a:rPr lang="fr-CH" sz="2400" dirty="0" err="1"/>
              <a:t>ein</a:t>
            </a:r>
            <a:r>
              <a:rPr lang="fr-CH" sz="2400" dirty="0"/>
              <a:t> </a:t>
            </a:r>
            <a:r>
              <a:rPr lang="fr-CH" sz="2400" dirty="0" err="1"/>
              <a:t>Kampfbegriff</a:t>
            </a:r>
            <a:r>
              <a:rPr lang="fr-CH" sz="2400" dirty="0"/>
              <a:t> </a:t>
            </a:r>
            <a:r>
              <a:rPr lang="fr-CH" sz="2400" dirty="0" err="1"/>
              <a:t>zur</a:t>
            </a:r>
            <a:r>
              <a:rPr lang="fr-CH" sz="2400" dirty="0"/>
              <a:t> </a:t>
            </a:r>
            <a:r>
              <a:rPr lang="fr-CH" sz="2400" dirty="0" err="1"/>
              <a:t>Legitimation</a:t>
            </a:r>
            <a:r>
              <a:rPr lang="fr-CH" sz="2400" dirty="0"/>
              <a:t> der </a:t>
            </a:r>
            <a:r>
              <a:rPr lang="fr-CH" sz="2400" dirty="0" err="1"/>
              <a:t>Ausgrenzung</a:t>
            </a:r>
            <a:r>
              <a:rPr lang="fr-CH" sz="2400" dirty="0"/>
              <a:t> </a:t>
            </a:r>
            <a:r>
              <a:rPr lang="fr-CH" sz="2400" dirty="0" err="1"/>
              <a:t>von</a:t>
            </a:r>
            <a:r>
              <a:rPr lang="fr-CH" sz="2400" dirty="0"/>
              <a:t> </a:t>
            </a:r>
            <a:r>
              <a:rPr lang="fr-CH" sz="2400" dirty="0" err="1"/>
              <a:t>angeblich</a:t>
            </a:r>
            <a:r>
              <a:rPr lang="fr-CH" sz="2400" dirty="0"/>
              <a:t> </a:t>
            </a:r>
            <a:r>
              <a:rPr lang="fr-CH" sz="2400" dirty="0" err="1"/>
              <a:t>bösen</a:t>
            </a:r>
            <a:r>
              <a:rPr lang="fr-CH" sz="2400" dirty="0"/>
              <a:t> </a:t>
            </a:r>
            <a:r>
              <a:rPr lang="fr-CH" sz="2400" dirty="0" err="1"/>
              <a:t>Anderen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7209586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3893" y="1595417"/>
            <a:ext cx="5232400" cy="351745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411897" y="551702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alibri" charset="0"/>
              </a:rPr>
              <a:t>EMCDDA–Europol 2016 Annual Report</a:t>
            </a:r>
            <a:endParaRPr lang="fr-FR" sz="1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98989"/>
            <a:ext cx="7772400" cy="1397803"/>
          </a:xfrm>
          <a:prstGeom prst="rect">
            <a:avLst/>
          </a:prstGeom>
        </p:spPr>
        <p:txBody>
          <a:bodyPr/>
          <a:lstStyle>
            <a:lvl1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Europäische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Beobachtungsstelle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für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Drogen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und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Drogensucht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(EMCDDA) </a:t>
            </a:r>
          </a:p>
          <a:p>
            <a:pPr algn="ctr"/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Registrierte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NPS</a:t>
            </a:r>
          </a:p>
        </p:txBody>
      </p:sp>
    </p:spTree>
    <p:extLst>
      <p:ext uri="{BB962C8B-B14F-4D97-AF65-F5344CB8AC3E}">
        <p14:creationId xmlns:p14="http://schemas.microsoft.com/office/powerpoint/2010/main" val="181129290"/>
      </p:ext>
    </p:extLst>
  </p:cSld>
  <p:clrMapOvr>
    <a:masterClrMapping/>
  </p:clrMapOvr>
  <p:transition spd="slow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9727EB0-804A-1F4F-A211-BF157A0F120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98989"/>
            <a:ext cx="7772400" cy="1397803"/>
          </a:xfrm>
          <a:prstGeom prst="rect">
            <a:avLst/>
          </a:prstGeom>
        </p:spPr>
        <p:txBody>
          <a:bodyPr/>
          <a:lstStyle>
            <a:lvl1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 eaLnBrk="1" hangingPunct="1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Konsum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- Motive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484E0-DBDD-1746-8944-82FA4F82F931}"/>
              </a:ext>
            </a:extLst>
          </p:cNvPr>
          <p:cNvSpPr txBox="1"/>
          <p:nvPr/>
        </p:nvSpPr>
        <p:spPr>
          <a:xfrm>
            <a:off x="1875269" y="2074128"/>
            <a:ext cx="5786197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Coping			</a:t>
            </a:r>
            <a:r>
              <a:rPr lang="en-US" b="1" dirty="0" err="1">
                <a:solidFill>
                  <a:srgbClr val="000000"/>
                </a:solidFill>
              </a:rPr>
              <a:t>Bewältigungsmotive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Enhancement	</a:t>
            </a:r>
            <a:r>
              <a:rPr lang="en-US" b="1" dirty="0" err="1">
                <a:solidFill>
                  <a:srgbClr val="000000"/>
                </a:solidFill>
              </a:rPr>
              <a:t>Verstärkungsmotive</a:t>
            </a:r>
            <a:endParaRPr lang="en-US" b="1" dirty="0">
              <a:solidFill>
                <a:srgbClr val="000000"/>
              </a:solidFill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Conformity		</a:t>
            </a:r>
            <a:r>
              <a:rPr lang="en-US" b="1" dirty="0" err="1"/>
              <a:t>Konformitätsmotive</a:t>
            </a:r>
            <a:r>
              <a:rPr lang="en-US" b="1" dirty="0"/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Social				</a:t>
            </a:r>
            <a:r>
              <a:rPr lang="en-US" b="1" dirty="0" err="1">
                <a:solidFill>
                  <a:srgbClr val="000000"/>
                </a:solidFill>
              </a:rPr>
              <a:t>Soziale</a:t>
            </a:r>
            <a:r>
              <a:rPr lang="en-US" b="1" dirty="0">
                <a:solidFill>
                  <a:srgbClr val="000000"/>
                </a:solidFill>
              </a:rPr>
              <a:t> Motive</a:t>
            </a:r>
          </a:p>
          <a:p>
            <a:pPr algn="l" rtl="0" latinLnBrk="1" hangingPunct="0">
              <a:lnSpc>
                <a:spcPct val="150000"/>
              </a:lnSpc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Expansion		</a:t>
            </a:r>
            <a:r>
              <a:rPr lang="en-US" b="1" dirty="0" err="1"/>
              <a:t>Erfahrungserweiterung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6265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27" name="Text Box 7"/>
          <p:cNvSpPr txBox="1">
            <a:spLocks noChangeArrowheads="1"/>
          </p:cNvSpPr>
          <p:nvPr/>
        </p:nvSpPr>
        <p:spPr bwMode="auto">
          <a:xfrm>
            <a:off x="971550" y="1257637"/>
            <a:ext cx="34766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400" b="1" i="1" dirty="0" err="1"/>
              <a:t>Therapie</a:t>
            </a:r>
            <a:endParaRPr lang="fr-CH" sz="1400" b="1" i="1" dirty="0"/>
          </a:p>
          <a:p>
            <a:r>
              <a:rPr lang="fr-CH" sz="1400" dirty="0"/>
              <a:t>(</a:t>
            </a:r>
            <a:r>
              <a:rPr lang="fr-CH" sz="1400" dirty="0" err="1"/>
              <a:t>vollständige</a:t>
            </a:r>
            <a:r>
              <a:rPr lang="fr-CH" sz="1400" dirty="0"/>
              <a:t> </a:t>
            </a:r>
            <a:r>
              <a:rPr lang="fr-CH" sz="1400" dirty="0" err="1"/>
              <a:t>oder</a:t>
            </a:r>
            <a:r>
              <a:rPr lang="fr-CH" sz="1400" dirty="0"/>
              <a:t> partielle) Restitution </a:t>
            </a:r>
            <a:r>
              <a:rPr lang="fr-CH" sz="1400" dirty="0" err="1"/>
              <a:t>von</a:t>
            </a:r>
            <a:r>
              <a:rPr lang="fr-CH" sz="1400" dirty="0"/>
              <a:t> </a:t>
            </a:r>
            <a:r>
              <a:rPr lang="fr-CH" sz="1400" dirty="0" err="1"/>
              <a:t>Funktionen</a:t>
            </a:r>
            <a:endParaRPr lang="fr-CH" sz="1400" dirty="0"/>
          </a:p>
        </p:txBody>
      </p:sp>
      <p:sp>
        <p:nvSpPr>
          <p:cNvPr id="2309128" name="Rectangle 8"/>
          <p:cNvSpPr>
            <a:spLocks noChangeArrowheads="1"/>
          </p:cNvSpPr>
          <p:nvPr/>
        </p:nvSpPr>
        <p:spPr bwMode="auto">
          <a:xfrm>
            <a:off x="971550" y="2406745"/>
            <a:ext cx="34766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400" b="1" i="1" dirty="0" err="1"/>
              <a:t>Potenzierung</a:t>
            </a:r>
            <a:endParaRPr lang="fr-CH" sz="1400" b="1" i="1" dirty="0"/>
          </a:p>
          <a:p>
            <a:r>
              <a:rPr lang="fr-CH" sz="1400" dirty="0" err="1"/>
              <a:t>Übersteigunerung</a:t>
            </a:r>
            <a:r>
              <a:rPr lang="fr-CH" sz="1400" dirty="0"/>
              <a:t> </a:t>
            </a:r>
            <a:r>
              <a:rPr lang="fr-CH" sz="1400" dirty="0" err="1"/>
              <a:t>normaler</a:t>
            </a:r>
            <a:r>
              <a:rPr lang="fr-CH" sz="1400" dirty="0"/>
              <a:t> </a:t>
            </a:r>
            <a:r>
              <a:rPr lang="fr-CH" sz="1400" dirty="0" err="1"/>
              <a:t>arttypischer</a:t>
            </a:r>
            <a:r>
              <a:rPr lang="fr-CH" sz="1400" dirty="0"/>
              <a:t> </a:t>
            </a:r>
            <a:r>
              <a:rPr lang="fr-CH" sz="1400" dirty="0" err="1"/>
              <a:t>Funktionen</a:t>
            </a:r>
            <a:endParaRPr lang="fr-CH" sz="1400" dirty="0"/>
          </a:p>
        </p:txBody>
      </p:sp>
      <p:sp>
        <p:nvSpPr>
          <p:cNvPr id="2309129" name="Rectangle 9"/>
          <p:cNvSpPr>
            <a:spLocks noChangeArrowheads="1"/>
          </p:cNvSpPr>
          <p:nvPr/>
        </p:nvSpPr>
        <p:spPr bwMode="auto">
          <a:xfrm>
            <a:off x="971550" y="3555853"/>
            <a:ext cx="33845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400" b="1" i="1" dirty="0"/>
              <a:t>Transmutation</a:t>
            </a:r>
          </a:p>
          <a:p>
            <a:r>
              <a:rPr lang="fr-CH" sz="1400" dirty="0" err="1"/>
              <a:t>Transzendenz</a:t>
            </a:r>
            <a:r>
              <a:rPr lang="fr-CH" sz="1400" dirty="0"/>
              <a:t> der </a:t>
            </a:r>
            <a:r>
              <a:rPr lang="fr-CH" sz="1400" dirty="0" err="1"/>
              <a:t>biologischen</a:t>
            </a:r>
            <a:r>
              <a:rPr lang="fr-CH" sz="1400" dirty="0"/>
              <a:t> </a:t>
            </a:r>
            <a:r>
              <a:rPr lang="fr-CH" sz="1400" dirty="0" err="1"/>
              <a:t>Grenzen</a:t>
            </a:r>
            <a:r>
              <a:rPr lang="fr-CH" sz="1400" dirty="0"/>
              <a:t> (</a:t>
            </a:r>
            <a:r>
              <a:rPr lang="fr-CH" sz="1400" dirty="0" err="1"/>
              <a:t>artfremd</a:t>
            </a:r>
            <a:r>
              <a:rPr lang="fr-CH" sz="1400" dirty="0"/>
              <a:t>)</a:t>
            </a:r>
            <a:endParaRPr lang="fr-CH" sz="1100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76789" y="2190845"/>
            <a:ext cx="3638550" cy="1203325"/>
            <a:chOff x="3009" y="2069"/>
            <a:chExt cx="2292" cy="758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854" y="2069"/>
              <a:ext cx="1447" cy="758"/>
              <a:chOff x="3809" y="2069"/>
              <a:chExt cx="1447" cy="758"/>
            </a:xfrm>
          </p:grpSpPr>
          <p:sp>
            <p:nvSpPr>
              <p:cNvPr id="2309132" name="Text Box 12"/>
              <p:cNvSpPr txBox="1">
                <a:spLocks noChangeArrowheads="1"/>
              </p:cNvSpPr>
              <p:nvPr/>
            </p:nvSpPr>
            <p:spPr bwMode="auto">
              <a:xfrm>
                <a:off x="3809" y="2662"/>
                <a:ext cx="1447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fr-CH" sz="1100" dirty="0"/>
                  <a:t>EPO </a:t>
                </a:r>
                <a:r>
                  <a:rPr lang="fr-CH" sz="1100" dirty="0" err="1"/>
                  <a:t>als</a:t>
                </a:r>
                <a:r>
                  <a:rPr lang="fr-CH" sz="1100" dirty="0"/>
                  <a:t> </a:t>
                </a:r>
                <a:r>
                  <a:rPr lang="fr-CH" sz="1100" dirty="0" err="1"/>
                  <a:t>Dopingmittel</a:t>
                </a:r>
                <a:endParaRPr lang="fr-CH" sz="1100" dirty="0">
                  <a:sym typeface="Wingdings 3" pitchFamily="18" charset="2"/>
                </a:endParaRPr>
              </a:p>
            </p:txBody>
          </p:sp>
          <p:pic>
            <p:nvPicPr>
              <p:cNvPr id="2309134" name="Picture 14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3" y="2069"/>
                <a:ext cx="500" cy="5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309138" name="Picture 1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" y="2205"/>
              <a:ext cx="461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76789" y="1327244"/>
            <a:ext cx="2808288" cy="779462"/>
            <a:chOff x="3009" y="1525"/>
            <a:chExt cx="1769" cy="491"/>
          </a:xfrm>
        </p:grpSpPr>
        <p:pic>
          <p:nvPicPr>
            <p:cNvPr id="2309137" name="Picture 1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" y="1563"/>
              <a:ext cx="447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3876" y="1525"/>
              <a:ext cx="902" cy="488"/>
              <a:chOff x="3774" y="1525"/>
              <a:chExt cx="902" cy="488"/>
            </a:xfrm>
          </p:grpSpPr>
          <p:sp>
            <p:nvSpPr>
              <p:cNvPr id="2309131" name="Text Box 11"/>
              <p:cNvSpPr txBox="1">
                <a:spLocks noChangeArrowheads="1"/>
              </p:cNvSpPr>
              <p:nvPr/>
            </p:nvSpPr>
            <p:spPr bwMode="auto">
              <a:xfrm>
                <a:off x="3774" y="1848"/>
                <a:ext cx="902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CH" sz="1100" dirty="0"/>
                  <a:t>EPO </a:t>
                </a:r>
                <a:r>
                  <a:rPr lang="fr-CH" sz="1100" dirty="0" err="1"/>
                  <a:t>gegen</a:t>
                </a:r>
                <a:r>
                  <a:rPr lang="fr-CH" sz="1100" dirty="0"/>
                  <a:t> </a:t>
                </a:r>
                <a:r>
                  <a:rPr lang="fr-CH" sz="1100" dirty="0" err="1"/>
                  <a:t>Anämie</a:t>
                </a:r>
                <a:endParaRPr lang="fr-CH" sz="1100" dirty="0"/>
              </a:p>
            </p:txBody>
          </p:sp>
          <p:pic>
            <p:nvPicPr>
              <p:cNvPr id="2309144" name="Picture 2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" y="1525"/>
                <a:ext cx="499" cy="3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776788" y="3630704"/>
            <a:ext cx="3532187" cy="939800"/>
            <a:chOff x="3009" y="2976"/>
            <a:chExt cx="2225" cy="592"/>
          </a:xfrm>
        </p:grpSpPr>
        <p:pic>
          <p:nvPicPr>
            <p:cNvPr id="2309146" name="Picture 2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" y="3023"/>
              <a:ext cx="461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424" y="2976"/>
              <a:ext cx="1810" cy="592"/>
              <a:chOff x="3424" y="2976"/>
              <a:chExt cx="1810" cy="592"/>
            </a:xfrm>
          </p:grpSpPr>
          <p:sp>
            <p:nvSpPr>
              <p:cNvPr id="2309133" name="Text Box 13"/>
              <p:cNvSpPr txBox="1">
                <a:spLocks noChangeArrowheads="1"/>
              </p:cNvSpPr>
              <p:nvPr/>
            </p:nvSpPr>
            <p:spPr bwMode="auto">
              <a:xfrm>
                <a:off x="3424" y="3339"/>
                <a:ext cx="1810" cy="2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CH" sz="1100" i="1" dirty="0"/>
                  <a:t>SUPER-EPO</a:t>
                </a:r>
                <a:r>
                  <a:rPr lang="fr-CH" sz="1100" dirty="0"/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fr-CH" sz="1100" dirty="0" err="1"/>
                  <a:t>Unterwasseratmung</a:t>
                </a:r>
                <a:r>
                  <a:rPr lang="fr-CH" sz="1100" dirty="0"/>
                  <a:t> </a:t>
                </a:r>
                <a:endParaRPr lang="fr-CH" sz="1100" dirty="0">
                  <a:sym typeface="Wingdings 3" pitchFamily="18" charset="2"/>
                </a:endParaRPr>
              </a:p>
            </p:txBody>
          </p:sp>
          <p:pic>
            <p:nvPicPr>
              <p:cNvPr id="2309148" name="Picture 2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" y="2976"/>
                <a:ext cx="726" cy="3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63179479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9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9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9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9127" grpId="0" build="p"/>
      <p:bldP spid="2309128" grpId="0" build="p"/>
      <p:bldP spid="23091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09977" y="274638"/>
            <a:ext cx="2724048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>
                <a:solidFill>
                  <a:srgbClr val="7F7F7F"/>
                </a:solidFill>
              </a:rPr>
              <a:t>Agenda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1" y="2015113"/>
            <a:ext cx="8229600" cy="2862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 err="1"/>
              <a:t>Wodurch</a:t>
            </a:r>
            <a:r>
              <a:rPr lang="fr-CH" sz="2000" dirty="0"/>
              <a:t> </a:t>
            </a:r>
            <a:r>
              <a:rPr lang="fr-CH" sz="2000" dirty="0" err="1"/>
              <a:t>lassen</a:t>
            </a:r>
            <a:r>
              <a:rPr lang="fr-CH" sz="2000" dirty="0"/>
              <a:t> </a:t>
            </a:r>
            <a:r>
              <a:rPr lang="fr-CH" sz="2000" dirty="0" err="1"/>
              <a:t>sich</a:t>
            </a:r>
            <a:r>
              <a:rPr lang="fr-CH" sz="2000" dirty="0"/>
              <a:t> </a:t>
            </a:r>
            <a:r>
              <a:rPr lang="fr-CH" sz="2000" dirty="0" err="1"/>
              <a:t>Verbote</a:t>
            </a:r>
            <a:r>
              <a:rPr lang="fr-CH" sz="2000" dirty="0"/>
              <a:t> </a:t>
            </a:r>
            <a:r>
              <a:rPr lang="fr-CH" sz="2000" dirty="0" err="1"/>
              <a:t>rechtfertigen</a:t>
            </a:r>
            <a:r>
              <a:rPr lang="fr-CH" sz="2000" dirty="0"/>
              <a:t>?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 err="1"/>
              <a:t>Verbot</a:t>
            </a:r>
            <a:r>
              <a:rPr lang="fr-CH" sz="2000" dirty="0"/>
              <a:t> </a:t>
            </a:r>
            <a:r>
              <a:rPr lang="fr-CH" sz="2000" dirty="0" err="1"/>
              <a:t>von</a:t>
            </a:r>
            <a:r>
              <a:rPr lang="fr-CH" sz="2000" dirty="0"/>
              <a:t> </a:t>
            </a:r>
            <a:r>
              <a:rPr lang="fr-CH" sz="2000" dirty="0" err="1"/>
              <a:t>Substanzen</a:t>
            </a:r>
            <a:r>
              <a:rPr lang="fr-CH" sz="2000" dirty="0"/>
              <a:t> </a:t>
            </a:r>
            <a:r>
              <a:rPr lang="fr-CH" sz="2000" dirty="0" err="1"/>
              <a:t>aufgrund</a:t>
            </a:r>
            <a:r>
              <a:rPr lang="fr-CH" sz="2000" dirty="0"/>
              <a:t> </a:t>
            </a:r>
            <a:r>
              <a:rPr lang="fr-CH" sz="2000" dirty="0" err="1"/>
              <a:t>ihrer</a:t>
            </a:r>
            <a:r>
              <a:rPr lang="fr-CH" sz="2000" dirty="0"/>
              <a:t> </a:t>
            </a:r>
            <a:r>
              <a:rPr lang="fr-CH" sz="2000" dirty="0" err="1"/>
              <a:t>Schädlichkeit</a:t>
            </a:r>
            <a:r>
              <a:rPr lang="fr-CH" sz="2000" dirty="0"/>
              <a:t>?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 err="1"/>
              <a:t>Was</a:t>
            </a:r>
            <a:r>
              <a:rPr lang="fr-CH" sz="2000" dirty="0"/>
              <a:t> </a:t>
            </a:r>
            <a:r>
              <a:rPr lang="fr-CH" sz="2000" dirty="0" err="1"/>
              <a:t>ist</a:t>
            </a:r>
            <a:r>
              <a:rPr lang="fr-CH" sz="2000" dirty="0"/>
              <a:t> </a:t>
            </a:r>
            <a:r>
              <a:rPr lang="fr-CH" sz="2000" dirty="0" err="1"/>
              <a:t>böse</a:t>
            </a:r>
            <a:r>
              <a:rPr lang="fr-CH" sz="2000" dirty="0"/>
              <a:t> / </a:t>
            </a:r>
            <a:r>
              <a:rPr lang="fr-CH" sz="2000" dirty="0" err="1"/>
              <a:t>das</a:t>
            </a:r>
            <a:r>
              <a:rPr lang="fr-CH" sz="2000" dirty="0"/>
              <a:t> </a:t>
            </a:r>
            <a:r>
              <a:rPr lang="fr-CH" sz="2000" dirty="0" err="1"/>
              <a:t>Böse</a:t>
            </a:r>
            <a:r>
              <a:rPr lang="fr-CH" sz="2000" dirty="0"/>
              <a:t> ?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/>
              <a:t>Sind psychotrope </a:t>
            </a:r>
            <a:r>
              <a:rPr lang="fr-CH" sz="2000" dirty="0" err="1"/>
              <a:t>Substanzen</a:t>
            </a:r>
            <a:r>
              <a:rPr lang="fr-CH" sz="2000" dirty="0"/>
              <a:t> </a:t>
            </a:r>
            <a:r>
              <a:rPr lang="fr-CH" sz="2000" dirty="0" err="1"/>
              <a:t>böse</a:t>
            </a:r>
            <a:r>
              <a:rPr lang="fr-CH" sz="2000" dirty="0"/>
              <a:t> / </a:t>
            </a:r>
            <a:r>
              <a:rPr lang="fr-CH" sz="2000" dirty="0" err="1"/>
              <a:t>das</a:t>
            </a:r>
            <a:r>
              <a:rPr lang="fr-CH" sz="2000" dirty="0"/>
              <a:t> </a:t>
            </a:r>
            <a:r>
              <a:rPr lang="fr-CH" sz="2000" dirty="0" err="1"/>
              <a:t>Böse</a:t>
            </a:r>
            <a:r>
              <a:rPr lang="fr-CH" sz="2000" dirty="0"/>
              <a:t> ?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fr-CH" sz="2000" dirty="0" err="1"/>
              <a:t>Wie</a:t>
            </a:r>
            <a:r>
              <a:rPr lang="fr-CH" sz="2000" dirty="0"/>
              <a:t> </a:t>
            </a:r>
            <a:r>
              <a:rPr lang="fr-CH" sz="2000" dirty="0" err="1"/>
              <a:t>können</a:t>
            </a:r>
            <a:r>
              <a:rPr lang="fr-CH" sz="2000" dirty="0"/>
              <a:t> </a:t>
            </a:r>
            <a:r>
              <a:rPr lang="fr-CH" sz="2000" dirty="0" err="1"/>
              <a:t>sie</a:t>
            </a:r>
            <a:r>
              <a:rPr lang="fr-CH" sz="2000" dirty="0"/>
              <a:t> </a:t>
            </a:r>
            <a:r>
              <a:rPr lang="fr-CH" sz="2000" dirty="0" err="1"/>
              <a:t>böse</a:t>
            </a:r>
            <a:r>
              <a:rPr lang="fr-CH" sz="2000" dirty="0"/>
              <a:t> sein ?</a:t>
            </a:r>
          </a:p>
        </p:txBody>
      </p:sp>
    </p:spTree>
    <p:extLst>
      <p:ext uri="{BB962C8B-B14F-4D97-AF65-F5344CB8AC3E}">
        <p14:creationId xmlns:p14="http://schemas.microsoft.com/office/powerpoint/2010/main" val="328631197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30DCFA-9D1F-B644-A859-7A1F1D53E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16" y="3729470"/>
            <a:ext cx="1078473" cy="1078473"/>
          </a:xfrm>
          <a:prstGeom prst="rect">
            <a:avLst/>
          </a:prstGeom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471F0E38-88A9-5D4D-9C68-BA331251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011" y="1549833"/>
            <a:ext cx="34766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400" b="1" i="1" dirty="0" err="1"/>
              <a:t>Therapie</a:t>
            </a:r>
            <a:endParaRPr lang="fr-CH" sz="1400" b="1" i="1" dirty="0"/>
          </a:p>
          <a:p>
            <a:r>
              <a:rPr lang="fr-CH" sz="1400" dirty="0"/>
              <a:t>(</a:t>
            </a:r>
            <a:r>
              <a:rPr lang="fr-CH" sz="1400" dirty="0" err="1"/>
              <a:t>vollständige</a:t>
            </a:r>
            <a:r>
              <a:rPr lang="fr-CH" sz="1400" dirty="0"/>
              <a:t> </a:t>
            </a:r>
            <a:r>
              <a:rPr lang="fr-CH" sz="1400" dirty="0" err="1"/>
              <a:t>oder</a:t>
            </a:r>
            <a:r>
              <a:rPr lang="fr-CH" sz="1400" dirty="0"/>
              <a:t> partielle) Restitution </a:t>
            </a:r>
            <a:r>
              <a:rPr lang="fr-CH" sz="1400" dirty="0" err="1"/>
              <a:t>von</a:t>
            </a:r>
            <a:r>
              <a:rPr lang="fr-CH" sz="1400" dirty="0"/>
              <a:t> </a:t>
            </a:r>
            <a:r>
              <a:rPr lang="fr-CH" sz="1400" dirty="0" err="1"/>
              <a:t>Funktionen</a:t>
            </a:r>
            <a:endParaRPr lang="fr-CH" sz="1400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D2B7CFA-2965-EF4D-BE6E-00BD0A0D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011" y="2698941"/>
            <a:ext cx="34766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400" b="1" i="1" dirty="0" err="1"/>
              <a:t>Potenzierung</a:t>
            </a:r>
            <a:endParaRPr lang="fr-CH" sz="1400" b="1" i="1" dirty="0"/>
          </a:p>
          <a:p>
            <a:r>
              <a:rPr lang="fr-CH" sz="1400" dirty="0" err="1"/>
              <a:t>Übersteigunerung</a:t>
            </a:r>
            <a:r>
              <a:rPr lang="fr-CH" sz="1400" dirty="0"/>
              <a:t> </a:t>
            </a:r>
            <a:r>
              <a:rPr lang="fr-CH" sz="1400" dirty="0" err="1"/>
              <a:t>normaler</a:t>
            </a:r>
            <a:r>
              <a:rPr lang="fr-CH" sz="1400" dirty="0"/>
              <a:t> </a:t>
            </a:r>
            <a:r>
              <a:rPr lang="fr-CH" sz="1400" dirty="0" err="1"/>
              <a:t>arttypischer</a:t>
            </a:r>
            <a:r>
              <a:rPr lang="fr-CH" sz="1400" dirty="0"/>
              <a:t> </a:t>
            </a:r>
            <a:r>
              <a:rPr lang="fr-CH" sz="1400" dirty="0" err="1"/>
              <a:t>Funktionen</a:t>
            </a:r>
            <a:endParaRPr lang="fr-CH" sz="1400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2EFD753-CB88-AE40-AEB0-A10053B35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011" y="3848049"/>
            <a:ext cx="33845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400" b="1" i="1" dirty="0"/>
              <a:t>Transmutation</a:t>
            </a:r>
          </a:p>
          <a:p>
            <a:r>
              <a:rPr lang="fr-CH" sz="1400" dirty="0" err="1"/>
              <a:t>Transzendenz</a:t>
            </a:r>
            <a:r>
              <a:rPr lang="fr-CH" sz="1400" dirty="0"/>
              <a:t> der </a:t>
            </a:r>
            <a:r>
              <a:rPr lang="fr-CH" sz="1400" dirty="0" err="1"/>
              <a:t>biologischen</a:t>
            </a:r>
            <a:r>
              <a:rPr lang="fr-CH" sz="1400" dirty="0"/>
              <a:t> </a:t>
            </a:r>
            <a:r>
              <a:rPr lang="fr-CH" sz="1400" dirty="0" err="1"/>
              <a:t>Grenzen</a:t>
            </a:r>
            <a:r>
              <a:rPr lang="fr-CH" sz="1400" dirty="0"/>
              <a:t> (</a:t>
            </a:r>
            <a:r>
              <a:rPr lang="fr-CH" sz="1400" dirty="0" err="1"/>
              <a:t>artfremd</a:t>
            </a:r>
            <a:r>
              <a:rPr lang="fr-CH" sz="1400" dirty="0"/>
              <a:t>)</a:t>
            </a:r>
            <a:endParaRPr lang="fr-CH" sz="11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282C10-EE54-514B-B019-1C2A701707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16" y="1379928"/>
            <a:ext cx="1078473" cy="1078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0D5F27-B2E6-B248-92CD-811739E772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16" y="2554699"/>
            <a:ext cx="1078473" cy="10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3089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03575" y="2609851"/>
            <a:ext cx="2736850" cy="1663700"/>
            <a:chOff x="2018" y="1644"/>
            <a:chExt cx="1724" cy="1048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108" y="1644"/>
              <a:ext cx="1543" cy="1048"/>
              <a:chOff x="2108" y="1570"/>
              <a:chExt cx="1543" cy="1048"/>
            </a:xfrm>
          </p:grpSpPr>
          <p:sp>
            <p:nvSpPr>
              <p:cNvPr id="1282053" name="Text Box 5"/>
              <p:cNvSpPr txBox="1">
                <a:spLocks noChangeArrowheads="1"/>
              </p:cNvSpPr>
              <p:nvPr/>
            </p:nvSpPr>
            <p:spPr bwMode="auto">
              <a:xfrm>
                <a:off x="2108" y="2250"/>
                <a:ext cx="1543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CH" sz="2000" b="1" dirty="0" err="1">
                    <a:solidFill>
                      <a:srgbClr val="2E246A"/>
                    </a:solidFill>
                  </a:rPr>
                  <a:t>Lifestyle</a:t>
                </a:r>
                <a:endParaRPr lang="fr-CH" sz="2000" b="1" dirty="0">
                  <a:solidFill>
                    <a:srgbClr val="2E246A"/>
                  </a:solidFill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fr-CH" sz="2000" b="1" dirty="0" err="1">
                    <a:solidFill>
                      <a:srgbClr val="2E246A"/>
                    </a:solidFill>
                  </a:rPr>
                  <a:t>Medizin</a:t>
                </a:r>
                <a:endParaRPr lang="fr-CH" sz="2000" b="1" dirty="0">
                  <a:solidFill>
                    <a:srgbClr val="2E246A"/>
                  </a:solidFill>
                </a:endParaRPr>
              </a:p>
            </p:txBody>
          </p:sp>
          <p:pic>
            <p:nvPicPr>
              <p:cNvPr id="1282057" name="Picture 9" descr="Sans tit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4" y="1570"/>
                <a:ext cx="1032" cy="722"/>
              </a:xfrm>
              <a:prstGeom prst="rect">
                <a:avLst/>
              </a:prstGeom>
              <a:noFill/>
            </p:spPr>
          </p:pic>
        </p:grpSp>
        <p:sp>
          <p:nvSpPr>
            <p:cNvPr id="1282076" name="Oval 28"/>
            <p:cNvSpPr>
              <a:spLocks noChangeArrowheads="1"/>
            </p:cNvSpPr>
            <p:nvPr/>
          </p:nvSpPr>
          <p:spPr bwMode="auto">
            <a:xfrm>
              <a:off x="2018" y="2064"/>
              <a:ext cx="1724" cy="327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fr-CH" sz="1800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871914" y="404813"/>
            <a:ext cx="1403351" cy="2087563"/>
            <a:chOff x="2439" y="255"/>
            <a:chExt cx="884" cy="1315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2439" y="255"/>
              <a:ext cx="884" cy="906"/>
              <a:chOff x="2439" y="255"/>
              <a:chExt cx="884" cy="906"/>
            </a:xfrm>
          </p:grpSpPr>
          <p:sp>
            <p:nvSpPr>
              <p:cNvPr id="1282060" name="Rectangle 12"/>
              <p:cNvSpPr>
                <a:spLocks noChangeArrowheads="1"/>
              </p:cNvSpPr>
              <p:nvPr/>
            </p:nvSpPr>
            <p:spPr bwMode="auto">
              <a:xfrm>
                <a:off x="2439" y="754"/>
                <a:ext cx="884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1800" dirty="0" err="1"/>
                  <a:t>Schönheits</a:t>
                </a:r>
                <a:r>
                  <a:rPr lang="fr-CH" sz="1800" dirty="0"/>
                  <a:t>-</a:t>
                </a:r>
              </a:p>
              <a:p>
                <a:pPr algn="ctr"/>
                <a:r>
                  <a:rPr lang="fr-CH" sz="1800" dirty="0"/>
                  <a:t>chirurgie</a:t>
                </a:r>
              </a:p>
            </p:txBody>
          </p:sp>
          <p:pic>
            <p:nvPicPr>
              <p:cNvPr id="1282063" name="Picture 15" descr="Sans tit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0" y="255"/>
                <a:ext cx="419" cy="519"/>
              </a:xfrm>
              <a:prstGeom prst="rect">
                <a:avLst/>
              </a:prstGeom>
              <a:noFill/>
            </p:spPr>
          </p:pic>
        </p:grpSp>
        <p:cxnSp>
          <p:nvCxnSpPr>
            <p:cNvPr id="1282085" name="AutoShape 37"/>
            <p:cNvCxnSpPr>
              <a:cxnSpLocks noChangeShapeType="1"/>
              <a:stCxn id="1282076" idx="0"/>
              <a:endCxn id="1282060" idx="2"/>
            </p:cNvCxnSpPr>
            <p:nvPr/>
          </p:nvCxnSpPr>
          <p:spPr bwMode="auto">
            <a:xfrm flipV="1">
              <a:off x="2880" y="1161"/>
              <a:ext cx="1" cy="4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540381" y="1268413"/>
            <a:ext cx="2435227" cy="1685926"/>
            <a:chOff x="3490" y="799"/>
            <a:chExt cx="1534" cy="106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672" y="799"/>
              <a:ext cx="1352" cy="1062"/>
              <a:chOff x="3827" y="1071"/>
              <a:chExt cx="1352" cy="1062"/>
            </a:xfrm>
          </p:grpSpPr>
          <p:pic>
            <p:nvPicPr>
              <p:cNvPr id="1282058" name="Picture 10" descr="Sans titre 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" y="1071"/>
                <a:ext cx="494" cy="650"/>
              </a:xfrm>
              <a:prstGeom prst="rect">
                <a:avLst/>
              </a:prstGeom>
              <a:noFill/>
            </p:spPr>
          </p:pic>
          <p:sp>
            <p:nvSpPr>
              <p:cNvPr id="1282059" name="Rectangle 11"/>
              <p:cNvSpPr>
                <a:spLocks noChangeArrowheads="1"/>
              </p:cNvSpPr>
              <p:nvPr/>
            </p:nvSpPr>
            <p:spPr bwMode="auto">
              <a:xfrm>
                <a:off x="3827" y="1706"/>
                <a:ext cx="1352" cy="4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  <a:buClr>
                    <a:srgbClr val="C5880F"/>
                  </a:buClr>
                  <a:buSzPct val="70000"/>
                  <a:buFont typeface="Wingdings" pitchFamily="2" charset="2"/>
                  <a:buNone/>
                </a:pPr>
                <a:r>
                  <a:rPr lang="fr-CH" sz="1800" dirty="0" err="1"/>
                  <a:t>Schwangerschafts</a:t>
                </a:r>
                <a:r>
                  <a:rPr lang="fr-CH" sz="1800" dirty="0"/>
                  <a:t>-</a:t>
                </a:r>
              </a:p>
              <a:p>
                <a:pPr algn="ctr">
                  <a:lnSpc>
                    <a:spcPct val="110000"/>
                  </a:lnSpc>
                  <a:buClr>
                    <a:srgbClr val="C5880F"/>
                  </a:buClr>
                  <a:buSzPct val="70000"/>
                  <a:buFont typeface="Wingdings" pitchFamily="2" charset="2"/>
                  <a:buNone/>
                </a:pPr>
                <a:r>
                  <a:rPr lang="fr-CH" sz="1800" dirty="0" err="1"/>
                  <a:t>verhütung</a:t>
                </a:r>
                <a:endParaRPr lang="fr-CH" sz="1800" dirty="0"/>
              </a:p>
            </p:txBody>
          </p:sp>
        </p:grpSp>
        <p:cxnSp>
          <p:nvCxnSpPr>
            <p:cNvPr id="1282086" name="AutoShape 38"/>
            <p:cNvCxnSpPr>
              <a:cxnSpLocks noChangeShapeType="1"/>
              <a:stCxn id="1282076" idx="7"/>
              <a:endCxn id="1282059" idx="1"/>
            </p:cNvCxnSpPr>
            <p:nvPr/>
          </p:nvCxnSpPr>
          <p:spPr bwMode="auto">
            <a:xfrm flipV="1">
              <a:off x="3490" y="1648"/>
              <a:ext cx="182" cy="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5719772" y="3078164"/>
            <a:ext cx="2743204" cy="1377950"/>
            <a:chOff x="3603" y="1939"/>
            <a:chExt cx="1728" cy="868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777" y="1939"/>
              <a:ext cx="1554" cy="868"/>
              <a:chOff x="239" y="1117"/>
              <a:chExt cx="1554" cy="868"/>
            </a:xfrm>
          </p:grpSpPr>
          <p:sp>
            <p:nvSpPr>
              <p:cNvPr id="1282065" name="Rectangle 17"/>
              <p:cNvSpPr>
                <a:spLocks noChangeArrowheads="1"/>
              </p:cNvSpPr>
              <p:nvPr/>
            </p:nvSpPr>
            <p:spPr bwMode="auto">
              <a:xfrm>
                <a:off x="239" y="1752"/>
                <a:ext cx="1554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1800" dirty="0" err="1"/>
                  <a:t>Reproduktionsmedizin</a:t>
                </a:r>
                <a:endParaRPr lang="fr-CH" sz="1800" dirty="0"/>
              </a:p>
            </p:txBody>
          </p:sp>
          <p:pic>
            <p:nvPicPr>
              <p:cNvPr id="1282066" name="Picture 18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0800000" flipH="1" flipV="1">
                <a:off x="839" y="1117"/>
                <a:ext cx="341" cy="6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282087" name="AutoShape 39"/>
            <p:cNvCxnSpPr>
              <a:cxnSpLocks noChangeShapeType="1"/>
            </p:cNvCxnSpPr>
            <p:nvPr/>
          </p:nvCxnSpPr>
          <p:spPr bwMode="auto">
            <a:xfrm>
              <a:off x="3603" y="2233"/>
              <a:ext cx="774" cy="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5237168" y="4016377"/>
            <a:ext cx="1350964" cy="2147888"/>
            <a:chOff x="3299" y="2530"/>
            <a:chExt cx="851" cy="1353"/>
          </a:xfrm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299" y="3067"/>
              <a:ext cx="851" cy="816"/>
              <a:chOff x="4773" y="391"/>
              <a:chExt cx="851" cy="816"/>
            </a:xfrm>
          </p:grpSpPr>
          <p:sp>
            <p:nvSpPr>
              <p:cNvPr id="1282069" name="Rectangle 21"/>
              <p:cNvSpPr>
                <a:spLocks noChangeArrowheads="1"/>
              </p:cNvSpPr>
              <p:nvPr/>
            </p:nvSpPr>
            <p:spPr bwMode="auto">
              <a:xfrm>
                <a:off x="4773" y="800"/>
                <a:ext cx="851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1800" dirty="0" err="1"/>
                  <a:t>Genetische</a:t>
                </a:r>
                <a:endParaRPr lang="fr-CH" sz="1800" dirty="0"/>
              </a:p>
              <a:p>
                <a:pPr algn="ctr"/>
                <a:r>
                  <a:rPr lang="fr-CH" sz="1800" dirty="0" err="1"/>
                  <a:t>Diagnostik</a:t>
                </a:r>
                <a:endParaRPr lang="fr-CH" sz="1800" dirty="0"/>
              </a:p>
            </p:txBody>
          </p:sp>
          <p:pic>
            <p:nvPicPr>
              <p:cNvPr id="1282070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6" y="391"/>
                <a:ext cx="582" cy="4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282088" name="AutoShape 40"/>
            <p:cNvCxnSpPr>
              <a:cxnSpLocks noChangeShapeType="1"/>
            </p:cNvCxnSpPr>
            <p:nvPr/>
          </p:nvCxnSpPr>
          <p:spPr bwMode="auto">
            <a:xfrm>
              <a:off x="3396" y="2530"/>
              <a:ext cx="327" cy="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2346329" y="3756027"/>
            <a:ext cx="1531939" cy="2551113"/>
            <a:chOff x="1478" y="2366"/>
            <a:chExt cx="965" cy="1607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1478" y="3113"/>
              <a:ext cx="965" cy="860"/>
              <a:chOff x="2335" y="3249"/>
              <a:chExt cx="965" cy="860"/>
            </a:xfrm>
          </p:grpSpPr>
          <p:pic>
            <p:nvPicPr>
              <p:cNvPr id="1282071" name="Picture 23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3249"/>
                <a:ext cx="726" cy="4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82072" name="Rectangle 24"/>
              <p:cNvSpPr>
                <a:spLocks noChangeArrowheads="1"/>
              </p:cNvSpPr>
              <p:nvPr/>
            </p:nvSpPr>
            <p:spPr bwMode="auto">
              <a:xfrm>
                <a:off x="2335" y="3702"/>
                <a:ext cx="965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1800" dirty="0" err="1"/>
                  <a:t>Geschlechts</a:t>
                </a:r>
                <a:r>
                  <a:rPr lang="fr-CH" sz="1800" dirty="0"/>
                  <a:t>-</a:t>
                </a:r>
              </a:p>
              <a:p>
                <a:pPr algn="ctr"/>
                <a:r>
                  <a:rPr lang="fr-CH" sz="1800" dirty="0" err="1"/>
                  <a:t>selektion</a:t>
                </a:r>
                <a:endParaRPr lang="fr-CH" sz="1800" dirty="0"/>
              </a:p>
            </p:txBody>
          </p:sp>
        </p:grpSp>
        <p:cxnSp>
          <p:nvCxnSpPr>
            <p:cNvPr id="1282089" name="AutoShape 41"/>
            <p:cNvCxnSpPr>
              <a:cxnSpLocks noChangeShapeType="1"/>
            </p:cNvCxnSpPr>
            <p:nvPr/>
          </p:nvCxnSpPr>
          <p:spPr bwMode="auto">
            <a:xfrm flipH="1">
              <a:off x="2023" y="2366"/>
              <a:ext cx="416" cy="7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1116013" y="3213101"/>
            <a:ext cx="2389187" cy="1236663"/>
            <a:chOff x="703" y="2024"/>
            <a:chExt cx="1505" cy="779"/>
          </a:xfrm>
        </p:grpSpPr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703" y="2024"/>
              <a:ext cx="961" cy="779"/>
              <a:chOff x="1239" y="2840"/>
              <a:chExt cx="961" cy="779"/>
            </a:xfrm>
          </p:grpSpPr>
          <p:sp>
            <p:nvSpPr>
              <p:cNvPr id="1282061" name="Rectangle 13"/>
              <p:cNvSpPr>
                <a:spLocks noChangeArrowheads="1"/>
              </p:cNvSpPr>
              <p:nvPr/>
            </p:nvSpPr>
            <p:spPr bwMode="auto">
              <a:xfrm>
                <a:off x="1239" y="3386"/>
                <a:ext cx="771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1800"/>
                  <a:t>Anti-aging</a:t>
                </a:r>
              </a:p>
            </p:txBody>
          </p:sp>
          <p:pic>
            <p:nvPicPr>
              <p:cNvPr id="1282064" name="Picture 16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3" y="2840"/>
                <a:ext cx="947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282090" name="AutoShape 42"/>
            <p:cNvCxnSpPr>
              <a:cxnSpLocks noChangeShapeType="1"/>
            </p:cNvCxnSpPr>
            <p:nvPr/>
          </p:nvCxnSpPr>
          <p:spPr bwMode="auto">
            <a:xfrm flipH="1">
              <a:off x="1664" y="2069"/>
              <a:ext cx="544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1658939" y="1196975"/>
            <a:ext cx="2016127" cy="1419226"/>
            <a:chOff x="1045" y="754"/>
            <a:chExt cx="1270" cy="894"/>
          </a:xfrm>
        </p:grpSpPr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1045" y="754"/>
              <a:ext cx="771" cy="861"/>
              <a:chOff x="364" y="1071"/>
              <a:chExt cx="771" cy="861"/>
            </a:xfrm>
          </p:grpSpPr>
          <p:sp>
            <p:nvSpPr>
              <p:cNvPr id="1282073" name="Text Box 25"/>
              <p:cNvSpPr txBox="1">
                <a:spLocks noChangeArrowheads="1"/>
              </p:cNvSpPr>
              <p:nvPr/>
            </p:nvSpPr>
            <p:spPr bwMode="auto">
              <a:xfrm>
                <a:off x="364" y="1525"/>
                <a:ext cx="771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CH" sz="1800" i="1" dirty="0" err="1"/>
                  <a:t>Alternativ</a:t>
                </a:r>
                <a:r>
                  <a:rPr lang="fr-CH" sz="1800" i="1" dirty="0"/>
                  <a:t>-</a:t>
                </a:r>
              </a:p>
              <a:p>
                <a:pPr algn="ctr"/>
                <a:r>
                  <a:rPr lang="fr-CH" sz="1800" i="1" dirty="0" err="1"/>
                  <a:t>Medizin</a:t>
                </a:r>
                <a:endParaRPr lang="fr-CH" sz="1800" i="1" dirty="0"/>
              </a:p>
            </p:txBody>
          </p:sp>
          <p:pic>
            <p:nvPicPr>
              <p:cNvPr id="1282074" name="Picture 26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" y="1071"/>
                <a:ext cx="582" cy="4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282091" name="AutoShape 43"/>
            <p:cNvCxnSpPr>
              <a:cxnSpLocks noChangeShapeType="1"/>
              <a:endCxn id="1282073" idx="3"/>
            </p:cNvCxnSpPr>
            <p:nvPr/>
          </p:nvCxnSpPr>
          <p:spPr bwMode="auto">
            <a:xfrm flipH="1" flipV="1">
              <a:off x="1816" y="1412"/>
              <a:ext cx="499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72058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7354" y="201752"/>
            <a:ext cx="6394699" cy="70788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4000" b="1">
                <a:solidFill>
                  <a:srgbClr val="7F7F7F"/>
                </a:solidFill>
              </a:rPr>
              <a:t>Psychische Potenzierung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04302" y="1740853"/>
            <a:ext cx="1090613" cy="920750"/>
            <a:chOff x="1383" y="1290"/>
            <a:chExt cx="687" cy="580"/>
          </a:xfrm>
        </p:grpSpPr>
        <p:pic>
          <p:nvPicPr>
            <p:cNvPr id="2421766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" y="1290"/>
              <a:ext cx="668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67" name="Text Box 7"/>
            <p:cNvSpPr txBox="1">
              <a:spLocks noChangeArrowheads="1"/>
            </p:cNvSpPr>
            <p:nvPr/>
          </p:nvSpPr>
          <p:spPr bwMode="auto">
            <a:xfrm>
              <a:off x="1383" y="1676"/>
              <a:ext cx="687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CH" sz="1400"/>
                <a:t>Gedächtnis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88640" y="1466215"/>
            <a:ext cx="1289050" cy="1003300"/>
            <a:chOff x="2444" y="1223"/>
            <a:chExt cx="812" cy="632"/>
          </a:xfrm>
        </p:grpSpPr>
        <p:pic>
          <p:nvPicPr>
            <p:cNvPr id="2421769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223"/>
              <a:ext cx="585" cy="5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70" name="Rectangle 10"/>
            <p:cNvSpPr>
              <a:spLocks noChangeArrowheads="1"/>
            </p:cNvSpPr>
            <p:nvPr/>
          </p:nvSpPr>
          <p:spPr bwMode="auto">
            <a:xfrm>
              <a:off x="2444" y="1661"/>
              <a:ext cx="81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CH" sz="1400"/>
                <a:t>Konzentration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29526" y="2690180"/>
            <a:ext cx="1316037" cy="950913"/>
            <a:chOff x="611" y="1344"/>
            <a:chExt cx="829" cy="599"/>
          </a:xfrm>
        </p:grpSpPr>
        <p:pic>
          <p:nvPicPr>
            <p:cNvPr id="2421772" name="Picture 1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344"/>
              <a:ext cx="610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73" name="Text Box 13"/>
            <p:cNvSpPr txBox="1">
              <a:spLocks noChangeArrowheads="1"/>
            </p:cNvSpPr>
            <p:nvPr/>
          </p:nvSpPr>
          <p:spPr bwMode="auto">
            <a:xfrm>
              <a:off x="611" y="1749"/>
              <a:ext cx="82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CH" sz="1400"/>
                <a:t>Vitalität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23778" y="1539240"/>
            <a:ext cx="1209676" cy="1244600"/>
            <a:chOff x="1704" y="2160"/>
            <a:chExt cx="762" cy="784"/>
          </a:xfrm>
        </p:grpSpPr>
        <p:pic>
          <p:nvPicPr>
            <p:cNvPr id="2421775" name="Picture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" y="2160"/>
              <a:ext cx="433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76" name="Text Box 16"/>
            <p:cNvSpPr txBox="1">
              <a:spLocks noChangeArrowheads="1"/>
            </p:cNvSpPr>
            <p:nvPr/>
          </p:nvSpPr>
          <p:spPr bwMode="auto">
            <a:xfrm>
              <a:off x="1704" y="2614"/>
              <a:ext cx="7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CH" sz="1400"/>
                <a:t>Intelligenz</a:t>
              </a:r>
            </a:p>
            <a:p>
              <a:pPr algn="ctr"/>
              <a:r>
                <a:rPr lang="de-CH" sz="1400"/>
                <a:t>Lernfähigkeit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58732" y="3942715"/>
            <a:ext cx="941388" cy="950913"/>
            <a:chOff x="3767" y="1180"/>
            <a:chExt cx="593" cy="599"/>
          </a:xfrm>
        </p:grpSpPr>
        <p:pic>
          <p:nvPicPr>
            <p:cNvPr id="2421778" name="Picture 1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1180"/>
              <a:ext cx="545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79" name="Text Box 19"/>
            <p:cNvSpPr txBox="1">
              <a:spLocks noChangeArrowheads="1"/>
            </p:cNvSpPr>
            <p:nvPr/>
          </p:nvSpPr>
          <p:spPr bwMode="auto">
            <a:xfrm>
              <a:off x="3767" y="1585"/>
              <a:ext cx="59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400"/>
                <a:t>Empathie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158490" y="4296728"/>
            <a:ext cx="1189038" cy="957262"/>
            <a:chOff x="2925" y="2023"/>
            <a:chExt cx="749" cy="603"/>
          </a:xfrm>
        </p:grpSpPr>
        <p:pic>
          <p:nvPicPr>
            <p:cNvPr id="2421781" name="Picture 2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023"/>
              <a:ext cx="539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82" name="Text Box 22"/>
            <p:cNvSpPr txBox="1">
              <a:spLocks noChangeArrowheads="1"/>
            </p:cNvSpPr>
            <p:nvPr/>
          </p:nvSpPr>
          <p:spPr bwMode="auto">
            <a:xfrm>
              <a:off x="2925" y="2432"/>
              <a:ext cx="74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CH" sz="1400"/>
                <a:t>Attachement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272538" y="3698240"/>
            <a:ext cx="1368425" cy="1335088"/>
            <a:chOff x="294" y="2762"/>
            <a:chExt cx="862" cy="841"/>
          </a:xfrm>
        </p:grpSpPr>
        <p:pic>
          <p:nvPicPr>
            <p:cNvPr id="2421784" name="Picture 2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62"/>
              <a:ext cx="635" cy="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85" name="Text Box 25"/>
            <p:cNvSpPr txBox="1">
              <a:spLocks noChangeArrowheads="1"/>
            </p:cNvSpPr>
            <p:nvPr/>
          </p:nvSpPr>
          <p:spPr bwMode="auto">
            <a:xfrm>
              <a:off x="294" y="3273"/>
              <a:ext cx="86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CH" sz="1400"/>
                <a:t>Affektkontrolle/</a:t>
              </a:r>
            </a:p>
            <a:p>
              <a:pPr algn="ctr"/>
              <a:r>
                <a:rPr lang="de-CH" sz="1400"/>
                <a:t>Impulsivität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882638" y="2690178"/>
            <a:ext cx="1460500" cy="1244600"/>
            <a:chOff x="2925" y="2976"/>
            <a:chExt cx="920" cy="784"/>
          </a:xfrm>
        </p:grpSpPr>
        <p:pic>
          <p:nvPicPr>
            <p:cNvPr id="2421787" name="Picture 27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2976"/>
              <a:ext cx="446" cy="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421788" name="Text Box 28"/>
            <p:cNvSpPr txBox="1">
              <a:spLocks noChangeArrowheads="1"/>
            </p:cNvSpPr>
            <p:nvPr/>
          </p:nvSpPr>
          <p:spPr bwMode="auto">
            <a:xfrm>
              <a:off x="2925" y="3430"/>
              <a:ext cx="92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CH" sz="1400"/>
                <a:t>Stimmung</a:t>
              </a:r>
            </a:p>
            <a:p>
              <a:pPr algn="ctr"/>
              <a:r>
                <a:rPr lang="de-CH" sz="1400"/>
                <a:t>Affekte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05744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17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C240F0CA-8B20-E84C-B7D8-01E66792A9E0}"/>
              </a:ext>
            </a:extLst>
          </p:cNvPr>
          <p:cNvGrpSpPr>
            <a:grpSpLocks/>
          </p:cNvGrpSpPr>
          <p:nvPr/>
        </p:nvGrpSpPr>
        <p:grpSpPr bwMode="auto">
          <a:xfrm>
            <a:off x="4881137" y="1465030"/>
            <a:ext cx="3887788" cy="4103688"/>
            <a:chOff x="3152" y="1253"/>
            <a:chExt cx="2449" cy="2631"/>
          </a:xfrm>
        </p:grpSpPr>
        <p:sp>
          <p:nvSpPr>
            <p:cNvPr id="3" name="Rectangle 22">
              <a:extLst>
                <a:ext uri="{FF2B5EF4-FFF2-40B4-BE49-F238E27FC236}">
                  <a16:creationId xmlns:a16="http://schemas.microsoft.com/office/drawing/2014/main" id="{7B5D36C5-701E-3F48-AC98-9AD52F504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253"/>
              <a:ext cx="2449" cy="2631"/>
            </a:xfrm>
            <a:prstGeom prst="rect">
              <a:avLst/>
            </a:prstGeom>
            <a:solidFill>
              <a:srgbClr val="3333CC">
                <a:alpha val="22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CF39982F-881E-B94E-9A0B-F56D8E9BA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" y="1308"/>
              <a:ext cx="2108" cy="2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2000" b="1" i="1" dirty="0" err="1"/>
                <a:t>Nicht-Null-Summen-Spiel</a:t>
              </a:r>
              <a:r>
                <a:rPr lang="fr-CH" b="1" i="1" dirty="0"/>
                <a:t> </a:t>
              </a:r>
            </a:p>
          </p:txBody>
        </p: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9D76EB86-2947-AF44-BB22-E5985E3D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25" y="383942"/>
            <a:ext cx="7837487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H" sz="4600" b="1" dirty="0" err="1">
                <a:solidFill>
                  <a:schemeClr val="bg1">
                    <a:lumMod val="50000"/>
                  </a:schemeClr>
                </a:solidFill>
              </a:rPr>
              <a:t>Nullsummenspiel</a:t>
            </a:r>
            <a:r>
              <a:rPr lang="fr-CH" sz="46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19AA544-7E15-A44A-A34D-2A2B242E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19" y="5676204"/>
            <a:ext cx="1508918" cy="2282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fr-CH" sz="1000">
                <a:solidFill>
                  <a:schemeClr val="tx1"/>
                </a:solidFill>
              </a:rPr>
              <a:t>Greely, 2008</a:t>
            </a: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ECAE3B89-8ECC-EA43-AE04-F5E745C7FF92}"/>
              </a:ext>
            </a:extLst>
          </p:cNvPr>
          <p:cNvGrpSpPr>
            <a:grpSpLocks/>
          </p:cNvGrpSpPr>
          <p:nvPr/>
        </p:nvGrpSpPr>
        <p:grpSpPr bwMode="auto">
          <a:xfrm>
            <a:off x="788562" y="1465030"/>
            <a:ext cx="3887788" cy="4103687"/>
            <a:chOff x="574" y="1253"/>
            <a:chExt cx="2449" cy="2631"/>
          </a:xfrm>
        </p:grpSpPr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3E8FEC6-8C88-A445-9801-7DF2EED4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" y="1253"/>
              <a:ext cx="2449" cy="2631"/>
            </a:xfrm>
            <a:prstGeom prst="rect">
              <a:avLst/>
            </a:prstGeom>
            <a:solidFill>
              <a:srgbClr val="DB5025">
                <a:alpha val="22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CD50C58C-40FE-904A-96BC-08B25C627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" y="1341"/>
              <a:ext cx="1714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CH" sz="2000" b="1" i="1" dirty="0" err="1"/>
                <a:t>Nullsummenspiel</a:t>
              </a:r>
              <a:endParaRPr lang="fr-CH" b="1" i="1" dirty="0"/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558B1E62-AC87-C64A-ABBD-1920F4FE2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62" y="2041292"/>
            <a:ext cx="3635375" cy="1184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H" sz="1600" dirty="0" err="1"/>
              <a:t>Konkurrenzsituation</a:t>
            </a:r>
            <a:r>
              <a:rPr lang="fr-CH" sz="1600" dirty="0"/>
              <a:t>, </a:t>
            </a:r>
            <a:r>
              <a:rPr lang="fr-CH" sz="1600" dirty="0" err="1"/>
              <a:t>bei</a:t>
            </a:r>
            <a:r>
              <a:rPr lang="fr-CH" sz="1600" dirty="0"/>
              <a:t> der der </a:t>
            </a:r>
            <a:r>
              <a:rPr lang="fr-CH" sz="1600" dirty="0" err="1"/>
              <a:t>Erfolg</a:t>
            </a:r>
            <a:r>
              <a:rPr lang="fr-CH" sz="1600" dirty="0"/>
              <a:t> </a:t>
            </a:r>
            <a:r>
              <a:rPr lang="fr-CH" sz="1600" dirty="0" err="1"/>
              <a:t>eines</a:t>
            </a:r>
            <a:r>
              <a:rPr lang="fr-CH" sz="1600" dirty="0"/>
              <a:t> </a:t>
            </a:r>
            <a:r>
              <a:rPr lang="fr-CH" sz="1600" dirty="0" err="1"/>
              <a:t>Beteiligten</a:t>
            </a:r>
            <a:r>
              <a:rPr lang="fr-CH" sz="1600" dirty="0"/>
              <a:t> den </a:t>
            </a:r>
            <a:r>
              <a:rPr lang="fr-CH" sz="1600" dirty="0" err="1"/>
              <a:t>Misserfolg</a:t>
            </a:r>
            <a:r>
              <a:rPr lang="fr-CH" sz="1600" dirty="0"/>
              <a:t> </a:t>
            </a:r>
            <a:r>
              <a:rPr lang="fr-CH" sz="1600" dirty="0" err="1"/>
              <a:t>eines</a:t>
            </a:r>
            <a:r>
              <a:rPr lang="fr-CH" sz="1600" dirty="0"/>
              <a:t> </a:t>
            </a:r>
            <a:r>
              <a:rPr lang="fr-CH" sz="1600" dirty="0" err="1"/>
              <a:t>anderen</a:t>
            </a:r>
            <a:r>
              <a:rPr lang="fr-CH" sz="1600" dirty="0"/>
              <a:t> </a:t>
            </a:r>
            <a:r>
              <a:rPr lang="fr-CH" sz="1600" dirty="0" err="1"/>
              <a:t>bedingt</a:t>
            </a:r>
            <a:endParaRPr lang="fr-CH" sz="1600" dirty="0"/>
          </a:p>
          <a:p>
            <a:pPr algn="ctr"/>
            <a:endParaRPr lang="fr-CH" sz="700" dirty="0"/>
          </a:p>
          <a:p>
            <a:pPr algn="ctr"/>
            <a:r>
              <a:rPr lang="fr-CH" sz="1600" dirty="0" err="1"/>
              <a:t>Bsp</a:t>
            </a:r>
            <a:r>
              <a:rPr lang="fr-CH" sz="1600" dirty="0"/>
              <a:t> : </a:t>
            </a:r>
            <a:r>
              <a:rPr lang="fr-CH" sz="1600" dirty="0" err="1"/>
              <a:t>Sportlicher</a:t>
            </a:r>
            <a:r>
              <a:rPr lang="fr-CH" sz="1600" dirty="0"/>
              <a:t> </a:t>
            </a:r>
            <a:r>
              <a:rPr lang="fr-CH" sz="1600" dirty="0" err="1"/>
              <a:t>Wettkampf</a:t>
            </a:r>
            <a:endParaRPr lang="fr-CH" sz="1600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A1CB358-BDED-094B-A702-7E525761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550" y="2041292"/>
            <a:ext cx="33829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H" sz="1600" dirty="0" err="1"/>
              <a:t>Erfolg</a:t>
            </a:r>
            <a:r>
              <a:rPr lang="fr-CH" sz="1600" dirty="0"/>
              <a:t> </a:t>
            </a:r>
            <a:r>
              <a:rPr lang="fr-CH" sz="1600" dirty="0" err="1"/>
              <a:t>eines</a:t>
            </a:r>
            <a:r>
              <a:rPr lang="fr-CH" sz="1600" dirty="0"/>
              <a:t> </a:t>
            </a:r>
            <a:r>
              <a:rPr lang="fr-CH" sz="1600" dirty="0" err="1"/>
              <a:t>Beteiligten</a:t>
            </a:r>
            <a:r>
              <a:rPr lang="fr-CH" sz="1600" dirty="0"/>
              <a:t> </a:t>
            </a:r>
            <a:r>
              <a:rPr lang="fr-CH" sz="1600" dirty="0" err="1"/>
              <a:t>bedingt</a:t>
            </a:r>
            <a:r>
              <a:rPr lang="fr-CH" sz="1600" dirty="0"/>
              <a:t> </a:t>
            </a:r>
            <a:r>
              <a:rPr lang="fr-CH" sz="1600" dirty="0" err="1"/>
              <a:t>nicht</a:t>
            </a:r>
            <a:r>
              <a:rPr lang="fr-CH" sz="1600" dirty="0"/>
              <a:t> </a:t>
            </a:r>
            <a:r>
              <a:rPr lang="fr-CH" sz="1600" dirty="0" err="1"/>
              <a:t>notwendigerweise</a:t>
            </a:r>
            <a:r>
              <a:rPr lang="fr-CH" sz="1600" dirty="0"/>
              <a:t> </a:t>
            </a:r>
            <a:r>
              <a:rPr lang="fr-CH" sz="1600" dirty="0" err="1"/>
              <a:t>Nachteil</a:t>
            </a:r>
            <a:r>
              <a:rPr lang="fr-CH" sz="1600" dirty="0"/>
              <a:t> </a:t>
            </a:r>
            <a:r>
              <a:rPr lang="fr-CH" sz="1600" dirty="0" err="1"/>
              <a:t>eines</a:t>
            </a:r>
            <a:r>
              <a:rPr lang="fr-CH" sz="1600" dirty="0"/>
              <a:t> </a:t>
            </a:r>
            <a:r>
              <a:rPr lang="fr-CH" sz="1600" dirty="0" err="1"/>
              <a:t>anderen</a:t>
            </a:r>
            <a:endParaRPr lang="fr-CH" sz="1600" dirty="0"/>
          </a:p>
          <a:p>
            <a:pPr algn="ctr"/>
            <a:endParaRPr lang="fr-CH" sz="800" dirty="0"/>
          </a:p>
          <a:p>
            <a:pPr algn="ctr"/>
            <a:r>
              <a:rPr lang="fr-CH" sz="1600" dirty="0" err="1"/>
              <a:t>Bsp</a:t>
            </a:r>
            <a:r>
              <a:rPr lang="fr-CH" sz="1600" dirty="0"/>
              <a:t> : </a:t>
            </a:r>
            <a:r>
              <a:rPr lang="fr-CH" sz="1600" dirty="0" err="1"/>
              <a:t>Wissenschaft</a:t>
            </a:r>
            <a:endParaRPr lang="fr-CH" sz="1600" dirty="0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21497DA2-74B5-0347-A819-3BF72BFCB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88" y="3262663"/>
            <a:ext cx="13917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 sz="1600" dirty="0" err="1"/>
              <a:t>Potenzierung</a:t>
            </a:r>
            <a:endParaRPr lang="fr-CH" sz="1600" dirty="0"/>
          </a:p>
        </p:txBody>
      </p:sp>
      <p:grpSp>
        <p:nvGrpSpPr>
          <p:cNvPr id="15" name="Group 31">
            <a:extLst>
              <a:ext uri="{FF2B5EF4-FFF2-40B4-BE49-F238E27FC236}">
                <a16:creationId xmlns:a16="http://schemas.microsoft.com/office/drawing/2014/main" id="{9315C540-71BF-AB49-A8AC-C4747878D564}"/>
              </a:ext>
            </a:extLst>
          </p:cNvPr>
          <p:cNvGrpSpPr>
            <a:grpSpLocks/>
          </p:cNvGrpSpPr>
          <p:nvPr/>
        </p:nvGrpSpPr>
        <p:grpSpPr bwMode="auto">
          <a:xfrm>
            <a:off x="1214012" y="3602388"/>
            <a:ext cx="1519238" cy="1700213"/>
            <a:chOff x="842" y="2452"/>
            <a:chExt cx="957" cy="1071"/>
          </a:xfrm>
        </p:grpSpPr>
        <p:cxnSp>
          <p:nvCxnSpPr>
            <p:cNvPr id="16" name="AutoShape 17">
              <a:extLst>
                <a:ext uri="{FF2B5EF4-FFF2-40B4-BE49-F238E27FC236}">
                  <a16:creationId xmlns:a16="http://schemas.microsoft.com/office/drawing/2014/main" id="{4A5A0AC8-986B-2D4F-A907-51E5DC59A215}"/>
                </a:ext>
              </a:extLst>
            </p:cNvPr>
            <p:cNvCxnSpPr>
              <a:cxnSpLocks noChangeShapeType="1"/>
              <a:stCxn id="14" idx="2"/>
              <a:endCxn id="17" idx="0"/>
            </p:cNvCxnSpPr>
            <p:nvPr/>
          </p:nvCxnSpPr>
          <p:spPr bwMode="auto">
            <a:xfrm rot="5400000">
              <a:off x="1152" y="2508"/>
              <a:ext cx="704" cy="59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718EE-0B73-FA40-87FC-B52DB0FB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3155"/>
              <a:ext cx="73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1600" dirty="0" err="1">
                  <a:sym typeface="Wingdings 3" pitchFamily="18" charset="2"/>
                </a:rPr>
                <a:t>Vorteil</a:t>
              </a:r>
              <a:r>
                <a:rPr lang="fr-CH" sz="1600" dirty="0">
                  <a:sym typeface="Wingdings 3" pitchFamily="18" charset="2"/>
                </a:rPr>
                <a:t> </a:t>
              </a:r>
            </a:p>
            <a:p>
              <a:pPr algn="ctr"/>
              <a:r>
                <a:rPr lang="fr-CH" sz="1600" dirty="0" err="1">
                  <a:sym typeface="Wingdings 3" pitchFamily="18" charset="2"/>
                </a:rPr>
                <a:t>individuum</a:t>
              </a:r>
              <a:endParaRPr lang="fr-CH" sz="1600" dirty="0">
                <a:sym typeface="Wingdings 3" pitchFamily="18" charset="2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id="{CF1EE888-CADD-D54B-A467-9E7E13F57D61}"/>
              </a:ext>
            </a:extLst>
          </p:cNvPr>
          <p:cNvGrpSpPr>
            <a:grpSpLocks/>
          </p:cNvGrpSpPr>
          <p:nvPr/>
        </p:nvGrpSpPr>
        <p:grpSpPr bwMode="auto">
          <a:xfrm>
            <a:off x="2733248" y="3600802"/>
            <a:ext cx="1762123" cy="1706563"/>
            <a:chOff x="1722" y="2451"/>
            <a:chExt cx="1110" cy="1075"/>
          </a:xfrm>
        </p:grpSpPr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56E6BC9-2577-9E4F-BDDD-C1BF8579C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3158"/>
              <a:ext cx="8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 err="1">
                  <a:sym typeface="Wingdings 3" pitchFamily="18" charset="2"/>
                </a:rPr>
                <a:t>Nachteil</a:t>
              </a:r>
              <a:endParaRPr lang="fr-CH" sz="1600" dirty="0">
                <a:sym typeface="Wingdings 3" pitchFamily="18" charset="2"/>
              </a:endParaRPr>
            </a:p>
            <a:p>
              <a:pPr algn="ctr"/>
              <a:r>
                <a:rPr lang="fr-CH" sz="1600" b="1" dirty="0">
                  <a:sym typeface="Wingdings 3" pitchFamily="18" charset="2"/>
                </a:rPr>
                <a:t>Gesellschaft</a:t>
              </a:r>
            </a:p>
          </p:txBody>
        </p: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114B6C74-43AB-FE41-A617-C2B07C9E15B6}"/>
                </a:ext>
              </a:extLst>
            </p:cNvPr>
            <p:cNvCxnSpPr>
              <a:cxnSpLocks noChangeShapeType="1"/>
              <a:stCxn id="14" idx="2"/>
              <a:endCxn id="19" idx="0"/>
            </p:cNvCxnSpPr>
            <p:nvPr/>
          </p:nvCxnSpPr>
          <p:spPr bwMode="auto">
            <a:xfrm rot="16200000" flipH="1">
              <a:off x="1702" y="2471"/>
              <a:ext cx="707" cy="66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1" name="Rectangle 23">
            <a:extLst>
              <a:ext uri="{FF2B5EF4-FFF2-40B4-BE49-F238E27FC236}">
                <a16:creationId xmlns:a16="http://schemas.microsoft.com/office/drawing/2014/main" id="{2B04274C-28FE-294D-AF2A-18525D92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450" y="3262663"/>
            <a:ext cx="13917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err="1"/>
              <a:t>Potenzierung</a:t>
            </a:r>
            <a:endParaRPr lang="fr-CH" sz="1600" dirty="0"/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207F6CCE-EA54-B94D-91BB-D3DF0A5BE15C}"/>
              </a:ext>
            </a:extLst>
          </p:cNvPr>
          <p:cNvGrpSpPr>
            <a:grpSpLocks/>
          </p:cNvGrpSpPr>
          <p:nvPr/>
        </p:nvGrpSpPr>
        <p:grpSpPr bwMode="auto">
          <a:xfrm>
            <a:off x="5397080" y="3600802"/>
            <a:ext cx="1409701" cy="1701801"/>
            <a:chOff x="3477" y="2451"/>
            <a:chExt cx="888" cy="1072"/>
          </a:xfrm>
        </p:grpSpPr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6E77DD43-F66E-6445-AF6B-FEE64206FF5B}"/>
                </a:ext>
              </a:extLst>
            </p:cNvPr>
            <p:cNvCxnSpPr>
              <a:cxnSpLocks noChangeShapeType="1"/>
              <a:stCxn id="21" idx="2"/>
              <a:endCxn id="24" idx="0"/>
            </p:cNvCxnSpPr>
            <p:nvPr/>
          </p:nvCxnSpPr>
          <p:spPr bwMode="auto">
            <a:xfrm rot="5400000">
              <a:off x="3752" y="2542"/>
              <a:ext cx="704" cy="52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0F990C7A-13AA-3643-9A4F-771396EB2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3155"/>
              <a:ext cx="73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1600" dirty="0" err="1">
                  <a:sym typeface="Wingdings 3" pitchFamily="18" charset="2"/>
                </a:rPr>
                <a:t>Vorteil</a:t>
              </a:r>
              <a:r>
                <a:rPr lang="fr-CH" sz="1600" dirty="0">
                  <a:sym typeface="Wingdings 3" pitchFamily="18" charset="2"/>
                </a:rPr>
                <a:t> </a:t>
              </a:r>
            </a:p>
            <a:p>
              <a:pPr algn="ctr"/>
              <a:r>
                <a:rPr lang="fr-CH" sz="1600" dirty="0" err="1">
                  <a:sym typeface="Wingdings 3" pitchFamily="18" charset="2"/>
                </a:rPr>
                <a:t>individuum</a:t>
              </a:r>
              <a:endParaRPr lang="fr-CH" sz="1600" dirty="0">
                <a:sym typeface="Wingdings 3" pitchFamily="18" charset="2"/>
              </a:endParaRP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id="{9DD9ED67-C757-9941-BFDD-B210557C6D4D}"/>
              </a:ext>
            </a:extLst>
          </p:cNvPr>
          <p:cNvGrpSpPr>
            <a:grpSpLocks/>
          </p:cNvGrpSpPr>
          <p:nvPr/>
        </p:nvGrpSpPr>
        <p:grpSpPr bwMode="auto">
          <a:xfrm>
            <a:off x="6808358" y="3600802"/>
            <a:ext cx="1866900" cy="1703388"/>
            <a:chOff x="4289" y="2451"/>
            <a:chExt cx="1176" cy="1073"/>
          </a:xfrm>
        </p:grpSpPr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270A0B87-DB03-8743-9D03-EC9A0A69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3158"/>
              <a:ext cx="881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 err="1">
                  <a:sym typeface="Wingdings 3" pitchFamily="18" charset="2"/>
                </a:rPr>
                <a:t>Vorteil</a:t>
              </a:r>
              <a:endParaRPr lang="fr-CH" sz="1600" dirty="0">
                <a:sym typeface="Wingdings 3" pitchFamily="18" charset="2"/>
              </a:endParaRPr>
            </a:p>
            <a:p>
              <a:pPr algn="ctr"/>
              <a:r>
                <a:rPr lang="fr-CH" sz="1600" b="1" dirty="0">
                  <a:sym typeface="Wingdings 3" pitchFamily="18" charset="2"/>
                </a:rPr>
                <a:t>Gesellschaft</a:t>
              </a:r>
            </a:p>
          </p:txBody>
        </p:sp>
        <p:cxnSp>
          <p:nvCxnSpPr>
            <p:cNvPr id="27" name="AutoShape 27">
              <a:extLst>
                <a:ext uri="{FF2B5EF4-FFF2-40B4-BE49-F238E27FC236}">
                  <a16:creationId xmlns:a16="http://schemas.microsoft.com/office/drawing/2014/main" id="{4EADA926-F849-5047-85A6-714F504FDD29}"/>
                </a:ext>
              </a:extLst>
            </p:cNvPr>
            <p:cNvCxnSpPr>
              <a:cxnSpLocks noChangeShapeType="1"/>
              <a:stCxn id="21" idx="2"/>
              <a:endCxn id="26" idx="0"/>
            </p:cNvCxnSpPr>
            <p:nvPr/>
          </p:nvCxnSpPr>
          <p:spPr bwMode="auto">
            <a:xfrm rot="16200000" flipH="1">
              <a:off x="4303" y="2437"/>
              <a:ext cx="707" cy="7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9019119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2" grpId="0" build="p"/>
      <p:bldP spid="13" grpId="0" build="p"/>
      <p:bldP spid="14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A22BAF-F820-5840-9134-21E698EC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-83128"/>
            <a:ext cx="4064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7424"/>
      </p:ext>
    </p:extLst>
  </p:cSld>
  <p:clrMapOvr>
    <a:masterClrMapping/>
  </p:clrMapOvr>
  <p:transition spd="slow"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63ACE9-44FC-0D44-AA1A-F852DC5C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7" y="801100"/>
            <a:ext cx="6386286" cy="44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2649"/>
      </p:ext>
    </p:extLst>
  </p:cSld>
  <p:clrMapOvr>
    <a:masterClrMapping/>
  </p:clrMapOvr>
  <p:transition spd="slow"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082686" y="1802097"/>
            <a:ext cx="2000248" cy="2122325"/>
            <a:chOff x="1142976" y="2666256"/>
            <a:chExt cx="2000248" cy="2122325"/>
          </a:xfrm>
        </p:grpSpPr>
        <p:pic>
          <p:nvPicPr>
            <p:cNvPr id="199682" name="Picture 2" descr="http://www.liberterre.fr/entheogenes/photosconscience/Plaincourault-02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529" y="2666256"/>
              <a:ext cx="1805142" cy="162000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142976" y="4357694"/>
              <a:ext cx="20002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100" i="1" dirty="0"/>
                <a:t>Chapelle de </a:t>
              </a:r>
              <a:r>
                <a:rPr lang="fr-CH" sz="1100" i="1" dirty="0" err="1"/>
                <a:t>Plaincourault</a:t>
              </a:r>
              <a:r>
                <a:rPr lang="fr-CH" sz="1100" i="1" dirty="0"/>
                <a:t>, 12. </a:t>
              </a:r>
              <a:r>
                <a:rPr lang="fr-CH" sz="1100" i="1" dirty="0" err="1"/>
                <a:t>Jh</a:t>
              </a:r>
              <a:endParaRPr lang="fr-CH" sz="11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440140" y="1802097"/>
            <a:ext cx="2000248" cy="2122325"/>
            <a:chOff x="3500430" y="2666256"/>
            <a:chExt cx="2000248" cy="2122325"/>
          </a:xfrm>
        </p:grpSpPr>
        <p:pic>
          <p:nvPicPr>
            <p:cNvPr id="8" name="Picture 2" descr="jesus shroom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054" y="2666256"/>
              <a:ext cx="1431000" cy="162000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3500430" y="4357694"/>
              <a:ext cx="20002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100" i="1" dirty="0"/>
                <a:t>Der </a:t>
              </a:r>
              <a:r>
                <a:rPr lang="fr-CH" sz="1100" i="1" dirty="0" err="1"/>
                <a:t>Psalter</a:t>
              </a:r>
              <a:r>
                <a:rPr lang="fr-CH" sz="1100" i="1" dirty="0"/>
                <a:t> des </a:t>
              </a:r>
              <a:r>
                <a:rPr lang="fr-CH" sz="1100" i="1" dirty="0" err="1"/>
                <a:t>Eadwine</a:t>
              </a:r>
              <a:r>
                <a:rPr lang="fr-CH" sz="1100" i="1" dirty="0"/>
                <a:t> </a:t>
              </a:r>
              <a:r>
                <a:rPr lang="fr-CH" sz="1100" i="1" dirty="0" err="1"/>
                <a:t>von</a:t>
              </a:r>
              <a:r>
                <a:rPr lang="fr-CH" sz="1100" i="1" dirty="0"/>
                <a:t> Canterbury, 12. </a:t>
              </a:r>
              <a:r>
                <a:rPr lang="fr-CH" sz="1100" i="1" dirty="0" err="1"/>
                <a:t>Jh</a:t>
              </a:r>
              <a:endParaRPr lang="fr-CH" sz="1100" i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940470" y="1802097"/>
            <a:ext cx="2509527" cy="1953048"/>
            <a:chOff x="6000760" y="2666256"/>
            <a:chExt cx="2509527" cy="1953048"/>
          </a:xfrm>
        </p:grpSpPr>
        <p:pic>
          <p:nvPicPr>
            <p:cNvPr id="11" name="Picture 2" descr="http://www.egodeath.com/images/MontecassinoPsilocybeMandrake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2666256"/>
              <a:ext cx="2509527" cy="162000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255399" y="4357694"/>
              <a:ext cx="200024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100" i="1" dirty="0" err="1"/>
                <a:t>Kloster</a:t>
              </a:r>
              <a:r>
                <a:rPr lang="fr-CH" sz="1100" i="1" dirty="0"/>
                <a:t> </a:t>
              </a:r>
              <a:r>
                <a:rPr lang="fr-CH" sz="1100" i="1" dirty="0" err="1"/>
                <a:t>Montecassino</a:t>
              </a:r>
              <a:r>
                <a:rPr lang="fr-CH" sz="1100" i="1" dirty="0"/>
                <a:t>, 12. </a:t>
              </a:r>
              <a:r>
                <a:rPr lang="fr-CH" sz="1100" i="1" dirty="0" err="1"/>
                <a:t>Jh</a:t>
              </a:r>
              <a:endParaRPr lang="fr-CH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014654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ntheomedia.org/Edenpics3/21fu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96" y="1619503"/>
            <a:ext cx="2500298" cy="3698749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8446" y="547933"/>
            <a:ext cx="7929562" cy="707886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CH" sz="4000" b="1" dirty="0" err="1">
                <a:solidFill>
                  <a:schemeClr val="bg1">
                    <a:lumMod val="50000"/>
                  </a:schemeClr>
                </a:solidFill>
              </a:rPr>
              <a:t>Psalter</a:t>
            </a:r>
            <a:r>
              <a:rPr lang="fr-CH" sz="4000" b="1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CH" sz="4000" b="1" dirty="0" err="1">
                <a:solidFill>
                  <a:schemeClr val="bg1">
                    <a:lumMod val="50000"/>
                  </a:schemeClr>
                </a:solidFill>
              </a:rPr>
              <a:t>Eadwine</a:t>
            </a:r>
            <a:endParaRPr lang="fr-CH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664370" y="2476759"/>
            <a:ext cx="3143272" cy="1938568"/>
            <a:chOff x="2714612" y="2928934"/>
            <a:chExt cx="3143272" cy="1938568"/>
          </a:xfrm>
        </p:grpSpPr>
        <p:pic>
          <p:nvPicPr>
            <p:cNvPr id="2050" name="Picture 2" descr="http://letarot.com/dossiers-chauds/Ancienne-religion/images/psylo-psautier-eadwine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2928934"/>
              <a:ext cx="1714512" cy="1938568"/>
            </a:xfrm>
            <a:prstGeom prst="rect">
              <a:avLst/>
            </a:prstGeom>
            <a:noFill/>
          </p:spPr>
        </p:pic>
        <p:cxnSp>
          <p:nvCxnSpPr>
            <p:cNvPr id="10" name="Connecteur droit 9"/>
            <p:cNvCxnSpPr/>
            <p:nvPr/>
          </p:nvCxnSpPr>
          <p:spPr bwMode="auto">
            <a:xfrm rot="10800000" flipV="1">
              <a:off x="2714612" y="2928934"/>
              <a:ext cx="1428760" cy="100013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13" name="Connecteur droit 12"/>
            <p:cNvCxnSpPr/>
            <p:nvPr/>
          </p:nvCxnSpPr>
          <p:spPr bwMode="auto">
            <a:xfrm rot="10800000">
              <a:off x="2714612" y="4786322"/>
              <a:ext cx="1428760" cy="7143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19" name="Groupe 18"/>
          <p:cNvGrpSpPr/>
          <p:nvPr/>
        </p:nvGrpSpPr>
        <p:grpSpPr>
          <a:xfrm>
            <a:off x="4950386" y="2476759"/>
            <a:ext cx="3307802" cy="2238125"/>
            <a:chOff x="4950386" y="2476759"/>
            <a:chExt cx="3307802" cy="2238125"/>
          </a:xfrm>
        </p:grpSpPr>
        <p:pic>
          <p:nvPicPr>
            <p:cNvPr id="11" name="Image 10" descr="IMG_016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0826" y="3000372"/>
              <a:ext cx="1757362" cy="1708546"/>
            </a:xfrm>
            <a:prstGeom prst="rect">
              <a:avLst/>
            </a:prstGeom>
          </p:spPr>
        </p:pic>
        <p:cxnSp>
          <p:nvCxnSpPr>
            <p:cNvPr id="16" name="Connecteur droit 15"/>
            <p:cNvCxnSpPr>
              <a:cxnSpLocks/>
              <a:stCxn id="2050" idx="0"/>
            </p:cNvCxnSpPr>
            <p:nvPr/>
          </p:nvCxnSpPr>
          <p:spPr bwMode="auto">
            <a:xfrm>
              <a:off x="4950386" y="2476759"/>
              <a:ext cx="1550440" cy="52361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Connecteur droit 17"/>
            <p:cNvCxnSpPr>
              <a:cxnSpLocks/>
            </p:cNvCxnSpPr>
            <p:nvPr/>
          </p:nvCxnSpPr>
          <p:spPr bwMode="auto">
            <a:xfrm flipH="1" flipV="1">
              <a:off x="5047129" y="2931459"/>
              <a:ext cx="1453697" cy="178342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2113940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entheomedia.org/Edenpics2/14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296" y="1520118"/>
            <a:ext cx="6036992" cy="371507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011" y="517787"/>
            <a:ext cx="7929562" cy="707886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CH" sz="4000" b="1" dirty="0">
                <a:solidFill>
                  <a:schemeClr val="bg1">
                    <a:lumMod val="50000"/>
                  </a:schemeClr>
                </a:solidFill>
              </a:rPr>
              <a:t>Dom Hildesheim</a:t>
            </a:r>
          </a:p>
        </p:txBody>
      </p:sp>
    </p:spTree>
    <p:extLst>
      <p:ext uri="{BB962C8B-B14F-4D97-AF65-F5344CB8AC3E}">
        <p14:creationId xmlns:p14="http://schemas.microsoft.com/office/powerpoint/2010/main" val="184559148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093FA-E531-924F-90A0-31A219F76C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12258"/>
            <a:ext cx="3030072" cy="3561945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8275" y="382941"/>
            <a:ext cx="7845425" cy="646331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CH" sz="3600" b="1" dirty="0" err="1">
                <a:solidFill>
                  <a:schemeClr val="bg1">
                    <a:lumMod val="50000"/>
                  </a:schemeClr>
                </a:solidFill>
              </a:rPr>
              <a:t>Entheogene</a:t>
            </a:r>
            <a:r>
              <a:rPr lang="fr-CH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3600" b="1" dirty="0" err="1">
                <a:solidFill>
                  <a:schemeClr val="bg1">
                    <a:lumMod val="50000"/>
                  </a:schemeClr>
                </a:solidFill>
              </a:rPr>
              <a:t>Theorie</a:t>
            </a:r>
            <a:r>
              <a:rPr lang="fr-CH" sz="3600" b="1" dirty="0">
                <a:solidFill>
                  <a:schemeClr val="bg1">
                    <a:lumMod val="50000"/>
                  </a:schemeClr>
                </a:solidFill>
              </a:rPr>
              <a:t> der Religion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5480" y="2783099"/>
            <a:ext cx="5689752" cy="1420261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C566AB"/>
              </a:buClr>
              <a:buFont typeface="Arial" panose="020B0604020202020204" pitchFamily="34" charset="0"/>
              <a:buChar char="•"/>
            </a:pPr>
            <a:r>
              <a:rPr lang="fr-CH" sz="2000" dirty="0" err="1"/>
              <a:t>Ursprüngliche</a:t>
            </a:r>
            <a:r>
              <a:rPr lang="fr-CH" sz="2000" dirty="0"/>
              <a:t> </a:t>
            </a:r>
            <a:r>
              <a:rPr lang="fr-CH" sz="2000" dirty="0" err="1"/>
              <a:t>religiöse</a:t>
            </a:r>
            <a:r>
              <a:rPr lang="fr-CH" sz="2000" dirty="0"/>
              <a:t> </a:t>
            </a:r>
            <a:r>
              <a:rPr lang="fr-CH" sz="2000" dirty="0" err="1"/>
              <a:t>Erfahrung</a:t>
            </a:r>
            <a:r>
              <a:rPr lang="fr-CH" sz="2000" dirty="0"/>
              <a:t> der </a:t>
            </a:r>
            <a:r>
              <a:rPr lang="fr-CH" sz="2000" dirty="0" err="1"/>
              <a:t>Menschheit</a:t>
            </a:r>
            <a:r>
              <a:rPr lang="fr-CH" sz="2000" dirty="0"/>
              <a:t> </a:t>
            </a:r>
            <a:r>
              <a:rPr lang="fr-CH" sz="2000" dirty="0" err="1"/>
              <a:t>eine</a:t>
            </a:r>
            <a:r>
              <a:rPr lang="fr-CH" sz="2000" dirty="0"/>
              <a:t> </a:t>
            </a:r>
            <a:r>
              <a:rPr lang="fr-CH" sz="2000" dirty="0" err="1"/>
              <a:t>von</a:t>
            </a:r>
            <a:r>
              <a:rPr lang="fr-CH" sz="2000" dirty="0"/>
              <a:t> </a:t>
            </a:r>
            <a:r>
              <a:rPr lang="fr-CH" sz="2000" dirty="0" err="1"/>
              <a:t>psychoaktiven</a:t>
            </a:r>
            <a:r>
              <a:rPr lang="fr-CH" sz="2000" dirty="0"/>
              <a:t> </a:t>
            </a:r>
            <a:r>
              <a:rPr lang="fr-CH" sz="2000" dirty="0" err="1"/>
              <a:t>Pflanzen</a:t>
            </a:r>
            <a:r>
              <a:rPr lang="fr-CH" sz="2000" dirty="0"/>
              <a:t> </a:t>
            </a:r>
            <a:r>
              <a:rPr lang="fr-CH" sz="2000" dirty="0" err="1"/>
              <a:t>ausgelöste</a:t>
            </a:r>
            <a:r>
              <a:rPr lang="fr-CH" sz="2000" dirty="0"/>
              <a:t> </a:t>
            </a:r>
            <a:r>
              <a:rPr lang="fr-CH" sz="2000" dirty="0" err="1"/>
              <a:t>visionäre</a:t>
            </a:r>
            <a:r>
              <a:rPr lang="fr-CH" sz="2000" dirty="0"/>
              <a:t> Trance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2606" y="5302341"/>
            <a:ext cx="13628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050" dirty="0"/>
              <a:t>R. Gordon </a:t>
            </a:r>
            <a:r>
              <a:rPr lang="fr-CH" sz="1050" dirty="0" err="1"/>
              <a:t>Wasson</a:t>
            </a:r>
            <a:r>
              <a:rPr lang="fr-CH" sz="1050" dirty="0"/>
              <a:t> </a:t>
            </a:r>
          </a:p>
          <a:p>
            <a:pPr algn="ctr"/>
            <a:r>
              <a:rPr lang="fr-CH" sz="1050" dirty="0"/>
              <a:t>1898-1986</a:t>
            </a:r>
          </a:p>
        </p:txBody>
      </p:sp>
    </p:spTree>
    <p:extLst>
      <p:ext uri="{BB962C8B-B14F-4D97-AF65-F5344CB8AC3E}">
        <p14:creationId xmlns:p14="http://schemas.microsoft.com/office/powerpoint/2010/main" val="396049751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19530B-995D-CD40-B40D-1C271B5B2650}"/>
              </a:ext>
            </a:extLst>
          </p:cNvPr>
          <p:cNvSpPr txBox="1"/>
          <p:nvPr/>
        </p:nvSpPr>
        <p:spPr>
          <a:xfrm>
            <a:off x="3502152" y="402336"/>
            <a:ext cx="2301269" cy="461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5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 err="1"/>
              <a:t>Wieso</a:t>
            </a:r>
            <a:r>
              <a:rPr lang="en-US" dirty="0"/>
              <a:t> </a:t>
            </a:r>
            <a:r>
              <a:rPr lang="en-US" dirty="0" err="1"/>
              <a:t>verbieten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C3CE9-9904-B54A-BC32-927CE09DAADC}"/>
              </a:ext>
            </a:extLst>
          </p:cNvPr>
          <p:cNvSpPr txBox="1"/>
          <p:nvPr/>
        </p:nvSpPr>
        <p:spPr>
          <a:xfrm>
            <a:off x="1338558" y="1549992"/>
            <a:ext cx="13747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Schaden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983E3-6FB9-6D42-9DB1-61E0AA9691BA}"/>
              </a:ext>
            </a:extLst>
          </p:cNvPr>
          <p:cNvSpPr txBox="1"/>
          <p:nvPr/>
        </p:nvSpPr>
        <p:spPr>
          <a:xfrm>
            <a:off x="717452" y="3186547"/>
            <a:ext cx="89543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0000"/>
                </a:solidFill>
              </a:rPr>
              <a:t>a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nderen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Schadens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prinzip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E15CB-99A8-BA49-8438-3D83286CCC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34381">
            <a:off x="966972" y="2036998"/>
            <a:ext cx="974374" cy="974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692EA-D0F7-E94A-A2D1-9A573BDF440C}"/>
              </a:ext>
            </a:extLst>
          </p:cNvPr>
          <p:cNvSpPr txBox="1"/>
          <p:nvPr/>
        </p:nvSpPr>
        <p:spPr>
          <a:xfrm>
            <a:off x="2075650" y="3186547"/>
            <a:ext cx="137954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dem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Konsumenten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Gesetzlicher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Paternalismus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DA6C1-BBA2-594B-8407-EA4E775A41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5619" flipH="1">
            <a:off x="1973276" y="2036997"/>
            <a:ext cx="974374" cy="97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737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79" y="306772"/>
            <a:ext cx="7929562" cy="646331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CH" sz="3600" b="1" dirty="0" err="1">
                <a:solidFill>
                  <a:schemeClr val="bg1">
                    <a:lumMod val="50000"/>
                  </a:schemeClr>
                </a:solidFill>
              </a:rPr>
              <a:t>Autobiographische</a:t>
            </a:r>
            <a:r>
              <a:rPr lang="fr-CH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3600" b="1" dirty="0" err="1">
                <a:solidFill>
                  <a:schemeClr val="bg1">
                    <a:lumMod val="50000"/>
                  </a:schemeClr>
                </a:solidFill>
              </a:rPr>
              <a:t>Erinnerungen</a:t>
            </a:r>
            <a:endParaRPr lang="fr-CH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6223" y="5639072"/>
            <a:ext cx="4465637" cy="235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fr-CH" sz="1000" dirty="0" err="1">
                <a:solidFill>
                  <a:schemeClr val="tx1"/>
                </a:solidFill>
              </a:rPr>
              <a:t>Cahart</a:t>
            </a:r>
            <a:r>
              <a:rPr lang="fr-CH" sz="1000" dirty="0">
                <a:solidFill>
                  <a:schemeClr val="tx1"/>
                </a:solidFill>
              </a:rPr>
              <a:t>-Harris et al., 2012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180361" y="1468347"/>
            <a:ext cx="7010114" cy="3655480"/>
            <a:chOff x="1071538" y="2071678"/>
            <a:chExt cx="7010114" cy="36554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2071678"/>
              <a:ext cx="7010114" cy="327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2281976" y="5357826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800" dirty="0"/>
                <a:t>Placebo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615729" y="535782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800" dirty="0"/>
                <a:t>Psilocybine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5642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249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51837" y="274638"/>
            <a:ext cx="6840334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Schlussfolgerungen</a:t>
            </a:r>
            <a:endParaRPr lang="fr-CH" sz="5400" b="1" dirty="0">
              <a:solidFill>
                <a:srgbClr val="7F7F7F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4" y="1660109"/>
            <a:ext cx="8229600" cy="323165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400" dirty="0"/>
              <a:t>Psychotrope Substanzen sind im medizinischen Sinn potentiell böse (=schädlich)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400" dirty="0"/>
              <a:t>Schädlichkeit der Substanzen kein Grund für Verbote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400" dirty="0"/>
              <a:t>Psychotrope Substanzen können im moralistischen Sinn böse sein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2400" dirty="0"/>
              <a:t>Moralistische Gründe für Verbote weiterhin möglich</a:t>
            </a:r>
          </a:p>
        </p:txBody>
      </p:sp>
    </p:spTree>
    <p:extLst>
      <p:ext uri="{BB962C8B-B14F-4D97-AF65-F5344CB8AC3E}">
        <p14:creationId xmlns:p14="http://schemas.microsoft.com/office/powerpoint/2010/main" val="47669803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1C5DE-B444-3E49-8AFA-A7C0FC8F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0" y="1103972"/>
            <a:ext cx="7321457" cy="41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4115B-9017-5241-A90B-DDE9A008865C}"/>
              </a:ext>
            </a:extLst>
          </p:cNvPr>
          <p:cNvSpPr txBox="1"/>
          <p:nvPr/>
        </p:nvSpPr>
        <p:spPr>
          <a:xfrm>
            <a:off x="427595" y="5597913"/>
            <a:ext cx="67903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Nutt, 2010</a:t>
            </a:r>
          </a:p>
        </p:txBody>
      </p:sp>
    </p:spTree>
    <p:extLst>
      <p:ext uri="{BB962C8B-B14F-4D97-AF65-F5344CB8AC3E}">
        <p14:creationId xmlns:p14="http://schemas.microsoft.com/office/powerpoint/2010/main" val="10176641"/>
      </p:ext>
    </p:extLst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C6271-6E58-E546-A75C-367F4A01D227}"/>
              </a:ext>
            </a:extLst>
          </p:cNvPr>
          <p:cNvSpPr txBox="1"/>
          <p:nvPr/>
        </p:nvSpPr>
        <p:spPr>
          <a:xfrm>
            <a:off x="1256672" y="402336"/>
            <a:ext cx="6792244" cy="7078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5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sz="4000" dirty="0" err="1"/>
              <a:t>Entscheidungsalgorithmus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9F177-64CA-1441-8F92-8766275725C0}"/>
              </a:ext>
            </a:extLst>
          </p:cNvPr>
          <p:cNvSpPr txBox="1"/>
          <p:nvPr/>
        </p:nvSpPr>
        <p:spPr>
          <a:xfrm>
            <a:off x="1158514" y="1738711"/>
            <a:ext cx="89543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0000"/>
                </a:solidFill>
              </a:rPr>
              <a:t>a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nderen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Schadens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prinzip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E3208-A736-3247-9A7B-E7FF77929EA2}"/>
              </a:ext>
            </a:extLst>
          </p:cNvPr>
          <p:cNvSpPr txBox="1"/>
          <p:nvPr/>
        </p:nvSpPr>
        <p:spPr>
          <a:xfrm>
            <a:off x="916461" y="3520026"/>
            <a:ext cx="137954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dem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Konsumenten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Gesetzlicher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Paternalismus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14518-2936-514E-A33A-653782AA2A31}"/>
              </a:ext>
            </a:extLst>
          </p:cNvPr>
          <p:cNvSpPr txBox="1"/>
          <p:nvPr/>
        </p:nvSpPr>
        <p:spPr>
          <a:xfrm>
            <a:off x="2875713" y="2723994"/>
            <a:ext cx="206925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Lässt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durch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600" i="1" dirty="0" err="1">
                <a:solidFill>
                  <a:srgbClr val="000000"/>
                </a:solidFill>
              </a:rPr>
              <a:t>rbot</a:t>
            </a:r>
            <a:r>
              <a:rPr lang="en-US" sz="1600" i="1" dirty="0">
                <a:solidFill>
                  <a:srgbClr val="000000"/>
                </a:solidFill>
              </a:rPr>
              <a:t> der </a:t>
            </a:r>
            <a:r>
              <a:rPr lang="en-US" sz="1600" i="1" dirty="0" err="1">
                <a:solidFill>
                  <a:srgbClr val="000000"/>
                </a:solidFill>
              </a:rPr>
              <a:t>Schaden</a:t>
            </a:r>
            <a:r>
              <a:rPr lang="en-US" sz="1600" i="1" dirty="0">
                <a:solidFill>
                  <a:srgbClr val="000000"/>
                </a:solidFill>
              </a:rPr>
              <a:t>  </a:t>
            </a:r>
            <a:r>
              <a:rPr lang="en-US" sz="1600" i="1" dirty="0" err="1">
                <a:solidFill>
                  <a:srgbClr val="000000"/>
                </a:solidFill>
              </a:rPr>
              <a:t>abwenden</a:t>
            </a:r>
            <a:r>
              <a:rPr lang="en-US" sz="1600" i="1" dirty="0">
                <a:solidFill>
                  <a:srgbClr val="000000"/>
                </a:solidFill>
              </a:rPr>
              <a:t>?</a:t>
            </a:r>
            <a:endParaRPr kumimoji="0" lang="en-US" sz="16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64E2BF-114E-E64E-A317-F5A706066D7F}"/>
              </a:ext>
            </a:extLst>
          </p:cNvPr>
          <p:cNvGrpSpPr/>
          <p:nvPr/>
        </p:nvGrpSpPr>
        <p:grpSpPr>
          <a:xfrm>
            <a:off x="2149428" y="1843816"/>
            <a:ext cx="1194334" cy="2596392"/>
            <a:chOff x="2149428" y="1843816"/>
            <a:chExt cx="1194334" cy="2596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B1BF3-2BAC-FC4E-9D35-0329943B9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157242" flipV="1">
              <a:off x="2149428" y="1843816"/>
              <a:ext cx="1133575" cy="11335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258951-55CC-644C-8940-8CEE05BA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42758">
              <a:off x="2210187" y="3306633"/>
              <a:ext cx="1133575" cy="113357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DC42C1-3EDC-3C42-821F-9ADCB6DD12D1}"/>
              </a:ext>
            </a:extLst>
          </p:cNvPr>
          <p:cNvSpPr txBox="1"/>
          <p:nvPr/>
        </p:nvSpPr>
        <p:spPr>
          <a:xfrm>
            <a:off x="3654182" y="4189957"/>
            <a:ext cx="51231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Nein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71FEC3-528E-324F-90F4-59B1A1F4F3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64681" y="3772212"/>
            <a:ext cx="491320" cy="243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707399-86C2-9C44-9149-FE15EC01BB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64681" y="4652285"/>
            <a:ext cx="491320" cy="2437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9EFC58-5479-694B-BFBE-8214C1017C5C}"/>
              </a:ext>
            </a:extLst>
          </p:cNvPr>
          <p:cNvSpPr txBox="1"/>
          <p:nvPr/>
        </p:nvSpPr>
        <p:spPr>
          <a:xfrm>
            <a:off x="3356825" y="5035501"/>
            <a:ext cx="110703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Vergiss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E29D2D-F135-3E42-A92F-31B572D4C5DC}"/>
              </a:ext>
            </a:extLst>
          </p:cNvPr>
          <p:cNvSpPr txBox="1"/>
          <p:nvPr/>
        </p:nvSpPr>
        <p:spPr>
          <a:xfrm>
            <a:off x="5319492" y="2726108"/>
            <a:ext cx="223237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einzige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Möglichkeit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den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Schaden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abzuwenden</a:t>
            </a:r>
            <a:r>
              <a:rPr kumimoji="0" lang="en-US" sz="16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070902-4DE7-1D4A-A522-3151715134D0}"/>
              </a:ext>
            </a:extLst>
          </p:cNvPr>
          <p:cNvSpPr txBox="1"/>
          <p:nvPr/>
        </p:nvSpPr>
        <p:spPr>
          <a:xfrm>
            <a:off x="6267715" y="4189957"/>
            <a:ext cx="51231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Nein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B8031C-8477-BB4D-8CA5-156F430F5F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78214" y="3772212"/>
            <a:ext cx="491320" cy="2437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DA1E27-F917-C84C-B12D-CEDD0629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78214" y="4652285"/>
            <a:ext cx="491320" cy="2437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8DE8A0-4B4B-B342-926D-18DA63CD3B80}"/>
              </a:ext>
            </a:extLst>
          </p:cNvPr>
          <p:cNvSpPr txBox="1"/>
          <p:nvPr/>
        </p:nvSpPr>
        <p:spPr>
          <a:xfrm>
            <a:off x="5970358" y="5035501"/>
            <a:ext cx="110703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Vergiss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26E2E3-F568-A04C-9E82-8DA2366D7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51948" y="2878148"/>
            <a:ext cx="491320" cy="2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5" grpId="0"/>
      <p:bldP spid="16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95BA682F-5A15-BF4F-AAF6-EB8C5979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755" y="274638"/>
            <a:ext cx="1800493" cy="923330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CH" sz="5400" b="1" i="1" dirty="0">
                <a:solidFill>
                  <a:srgbClr val="7F7F7F"/>
                </a:solidFill>
              </a:rPr>
              <a:t>b</a:t>
            </a:r>
            <a:r>
              <a:rPr lang="de-CH" sz="5400" b="1" dirty="0">
                <a:solidFill>
                  <a:srgbClr val="7F7F7F"/>
                </a:solidFill>
              </a:rPr>
              <a:t>öse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E602-1B06-B54C-87B1-271F1403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970"/>
            <a:ext cx="3348318" cy="3348318"/>
          </a:xfrm>
          <a:prstGeom prst="rect">
            <a:avLst/>
          </a:prstGeom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832C6AB-D7D5-604C-BF31-448D69D19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965" y="2125189"/>
            <a:ext cx="6022794" cy="2369880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Bezeichnet etwas Unangenehmes oder gar Schädigendes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böses Verhalten: dessen Absicht eigenwillig und gegen den Willen anderer gerichtet ist oder diesen grundsätzlich nicht berücksichtigt 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sündhaftes Verhalten</a:t>
            </a:r>
          </a:p>
        </p:txBody>
      </p:sp>
    </p:spTree>
    <p:extLst>
      <p:ext uri="{BB962C8B-B14F-4D97-AF65-F5344CB8AC3E}">
        <p14:creationId xmlns:p14="http://schemas.microsoft.com/office/powerpoint/2010/main" val="58909170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2314" y="274638"/>
            <a:ext cx="3339376" cy="1292662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br>
              <a:rPr lang="fr-CH" sz="5400" b="1" dirty="0">
                <a:solidFill>
                  <a:srgbClr val="7F7F7F"/>
                </a:solidFill>
              </a:rPr>
            </a:br>
            <a:r>
              <a:rPr lang="fr-CH" sz="2400" b="1" dirty="0" err="1">
                <a:solidFill>
                  <a:srgbClr val="7F7F7F"/>
                </a:solidFill>
              </a:rPr>
              <a:t>ein</a:t>
            </a:r>
            <a:r>
              <a:rPr lang="fr-CH" sz="2400" b="1" dirty="0">
                <a:solidFill>
                  <a:srgbClr val="7F7F7F"/>
                </a:solidFill>
              </a:rPr>
              <a:t> </a:t>
            </a:r>
            <a:r>
              <a:rPr lang="fr-CH" sz="2400" b="1" dirty="0" err="1">
                <a:solidFill>
                  <a:srgbClr val="7F7F7F"/>
                </a:solidFill>
              </a:rPr>
              <a:t>paar</a:t>
            </a:r>
            <a:r>
              <a:rPr lang="fr-CH" sz="2400" b="1" dirty="0">
                <a:solidFill>
                  <a:srgbClr val="7F7F7F"/>
                </a:solidFill>
              </a:rPr>
              <a:t> </a:t>
            </a:r>
            <a:r>
              <a:rPr lang="fr-CH" sz="2400" b="1" dirty="0" err="1">
                <a:solidFill>
                  <a:srgbClr val="7F7F7F"/>
                </a:solidFill>
              </a:rPr>
              <a:t>Definitionen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12C16-99DB-B245-A529-40595681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0517"/>
            <a:ext cx="3309843" cy="321160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39034" y="2167492"/>
            <a:ext cx="5620871" cy="2677656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Das moralisch Falsche, Unzulässige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Gegenbegriff zum Guten</a:t>
            </a:r>
          </a:p>
          <a:p>
            <a:pPr marL="285750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Das Weltgeschehen beeinflussende Grundkraft, die mit dem Guten in einem antagonistischen Verhältnis steht </a:t>
            </a:r>
            <a:r>
              <a:rPr lang="fr-CH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8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numinoses</a:t>
            </a:r>
            <a:r>
              <a:rPr lang="fr-CH" sz="18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Böse</a:t>
            </a:r>
            <a:r>
              <a:rPr lang="fr-CH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sz="1800" dirty="0"/>
              <a:t> </a:t>
            </a:r>
            <a:endParaRPr lang="de-CH" sz="1800" dirty="0"/>
          </a:p>
          <a:p>
            <a:pPr marL="285750" lvl="1" indent="-285750">
              <a:spcAft>
                <a:spcPts val="1800"/>
              </a:spcAft>
              <a:buClr>
                <a:srgbClr val="C566AB"/>
              </a:buClr>
              <a:buChar char="•"/>
            </a:pPr>
            <a:r>
              <a:rPr lang="de-CH" sz="1800" dirty="0"/>
              <a:t>Kraft, die moralisch falsche Handeln antreibt </a:t>
            </a:r>
          </a:p>
        </p:txBody>
      </p:sp>
    </p:spTree>
    <p:extLst>
      <p:ext uri="{BB962C8B-B14F-4D97-AF65-F5344CB8AC3E}">
        <p14:creationId xmlns:p14="http://schemas.microsoft.com/office/powerpoint/2010/main" val="256825105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1EC9FE3-6BF3-1C4D-88A7-85AB08A71FDA}"/>
              </a:ext>
            </a:extLst>
          </p:cNvPr>
          <p:cNvSpPr/>
          <p:nvPr/>
        </p:nvSpPr>
        <p:spPr>
          <a:xfrm>
            <a:off x="116903" y="1264559"/>
            <a:ext cx="3978600" cy="35316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9530B-995D-CD40-B40D-1C271B5B2650}"/>
              </a:ext>
            </a:extLst>
          </p:cNvPr>
          <p:cNvSpPr txBox="1"/>
          <p:nvPr/>
        </p:nvSpPr>
        <p:spPr>
          <a:xfrm>
            <a:off x="3502152" y="402336"/>
            <a:ext cx="2301269" cy="461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54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 err="1"/>
              <a:t>Wieso</a:t>
            </a:r>
            <a:r>
              <a:rPr lang="en-US" dirty="0"/>
              <a:t> </a:t>
            </a:r>
            <a:r>
              <a:rPr lang="en-US" dirty="0" err="1"/>
              <a:t>verbieten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692EA-D0F7-E94A-A2D1-9A573BDF440C}"/>
              </a:ext>
            </a:extLst>
          </p:cNvPr>
          <p:cNvSpPr txBox="1"/>
          <p:nvPr/>
        </p:nvSpPr>
        <p:spPr>
          <a:xfrm>
            <a:off x="2075650" y="3200853"/>
            <a:ext cx="137954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dem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Konsumenten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Gesetzlicher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Paternalismus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C3CE9-9904-B54A-BC32-927CE09DAADC}"/>
              </a:ext>
            </a:extLst>
          </p:cNvPr>
          <p:cNvSpPr txBox="1"/>
          <p:nvPr/>
        </p:nvSpPr>
        <p:spPr>
          <a:xfrm>
            <a:off x="1338558" y="1549992"/>
            <a:ext cx="13747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Schaden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8CD0D-D880-F744-A732-861DB7CA782D}"/>
              </a:ext>
            </a:extLst>
          </p:cNvPr>
          <p:cNvSpPr txBox="1"/>
          <p:nvPr/>
        </p:nvSpPr>
        <p:spPr>
          <a:xfrm>
            <a:off x="6125958" y="1557580"/>
            <a:ext cx="91306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983E3-6FB9-6D42-9DB1-61E0AA9691BA}"/>
              </a:ext>
            </a:extLst>
          </p:cNvPr>
          <p:cNvSpPr txBox="1"/>
          <p:nvPr/>
        </p:nvSpPr>
        <p:spPr>
          <a:xfrm>
            <a:off x="720333" y="3148764"/>
            <a:ext cx="895436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0000"/>
                </a:solidFill>
              </a:rPr>
              <a:t>a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nderen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Schadens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prinzip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E15CB-99A8-BA49-8438-3D83286CCC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34381">
            <a:off x="966972" y="2036998"/>
            <a:ext cx="974374" cy="974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DA6C1-BBA2-594B-8407-EA4E775A41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5619" flipH="1">
            <a:off x="1973276" y="2036997"/>
            <a:ext cx="974374" cy="974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7FDB15-EC6E-9544-B50D-38ED5D0939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34381">
            <a:off x="5416046" y="2031636"/>
            <a:ext cx="974374" cy="974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9A38C9-3BD2-554C-A009-B982AF60E956}"/>
              </a:ext>
            </a:extLst>
          </p:cNvPr>
          <p:cNvSpPr txBox="1"/>
          <p:nvPr/>
        </p:nvSpPr>
        <p:spPr>
          <a:xfrm>
            <a:off x="7039026" y="3200853"/>
            <a:ext cx="169212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Konsument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selber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0000"/>
                </a:solidFill>
              </a:rPr>
              <a:t>g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egenüber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unmoralisch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Moralistischer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Paternalismus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1C0A3-10F3-5646-A778-B10782D257BE}"/>
              </a:ext>
            </a:extLst>
          </p:cNvPr>
          <p:cNvSpPr txBox="1"/>
          <p:nvPr/>
        </p:nvSpPr>
        <p:spPr>
          <a:xfrm>
            <a:off x="4609805" y="3200853"/>
            <a:ext cx="169212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Konsument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anderen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0000"/>
                </a:solidFill>
              </a:rPr>
              <a:t>g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egenüber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unmoralisch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Belästigungs</a:t>
            </a:r>
            <a:r>
              <a:rPr lang="en-US" sz="1200" b="1" dirty="0">
                <a:solidFill>
                  <a:srgbClr val="000000"/>
                </a:solidFill>
              </a:rPr>
              <a:t>-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prinzip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32FC09-9466-684F-A03D-B35885A1F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65619" flipH="1">
            <a:off x="6659028" y="2031636"/>
            <a:ext cx="974374" cy="9743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031B2-2973-4340-ACD7-43DDCD655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5166164" y="3083670"/>
            <a:ext cx="2848272" cy="5767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FDB40C-13A0-A648-B81A-10DF760BAC14}"/>
              </a:ext>
            </a:extLst>
          </p:cNvPr>
          <p:cNvSpPr txBox="1"/>
          <p:nvPr/>
        </p:nvSpPr>
        <p:spPr>
          <a:xfrm>
            <a:off x="5921368" y="4610187"/>
            <a:ext cx="133786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unmoralisch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solidFill>
                  <a:srgbClr val="000000"/>
                </a:solidFill>
              </a:rPr>
              <a:t>Gesetzlicher</a:t>
            </a:r>
            <a:endParaRPr lang="en-US" sz="1200" b="1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Moralismus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BF8D5-8AA1-B942-AE74-3EFA40D33895}"/>
              </a:ext>
            </a:extLst>
          </p:cNvPr>
          <p:cNvSpPr txBox="1"/>
          <p:nvPr/>
        </p:nvSpPr>
        <p:spPr>
          <a:xfrm>
            <a:off x="971544" y="5265031"/>
            <a:ext cx="181235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Bedarf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Evidenzen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0265A3-AEB0-EF4F-A704-0C457D5DEB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7122" flipV="1">
            <a:off x="1106668" y="4308978"/>
            <a:ext cx="1421429" cy="8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765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1" grpId="0"/>
      <p:bldP spid="12" grpId="0"/>
      <p:bldP spid="2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95BA682F-5A15-BF4F-AAF6-EB8C5979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16" y="274638"/>
            <a:ext cx="3339376" cy="1231106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5400" b="1" dirty="0" err="1">
                <a:solidFill>
                  <a:srgbClr val="7F7F7F"/>
                </a:solidFill>
              </a:rPr>
              <a:t>Das</a:t>
            </a:r>
            <a:r>
              <a:rPr lang="fr-CH" sz="5400" b="1" dirty="0">
                <a:solidFill>
                  <a:srgbClr val="7F7F7F"/>
                </a:solidFill>
              </a:rPr>
              <a:t> </a:t>
            </a:r>
            <a:r>
              <a:rPr lang="fr-CH" sz="5400" b="1" dirty="0" err="1">
                <a:solidFill>
                  <a:srgbClr val="7F7F7F"/>
                </a:solidFill>
              </a:rPr>
              <a:t>Böse</a:t>
            </a:r>
            <a:br>
              <a:rPr lang="fr-CH" sz="5400" b="1" dirty="0">
                <a:solidFill>
                  <a:srgbClr val="7F7F7F"/>
                </a:solidFill>
              </a:rPr>
            </a:br>
            <a:r>
              <a:rPr lang="fr-CH" sz="2000" b="1" dirty="0" err="1">
                <a:solidFill>
                  <a:srgbClr val="7F7F7F"/>
                </a:solidFill>
              </a:rPr>
              <a:t>Philosophische</a:t>
            </a:r>
            <a:r>
              <a:rPr lang="fr-CH" sz="2000" b="1" dirty="0">
                <a:solidFill>
                  <a:srgbClr val="7F7F7F"/>
                </a:solidFill>
              </a:rPr>
              <a:t> </a:t>
            </a:r>
            <a:r>
              <a:rPr lang="fr-CH" sz="2000" b="1" dirty="0" err="1">
                <a:solidFill>
                  <a:srgbClr val="7F7F7F"/>
                </a:solidFill>
              </a:rPr>
              <a:t>Ansätze</a:t>
            </a:r>
            <a:endParaRPr lang="fr-CH" sz="5400" b="1" dirty="0">
              <a:solidFill>
                <a:srgbClr val="7F7F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BA3AB-8301-EF4A-9CD7-3E72B78DB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6109"/>
            <a:ext cx="3980330" cy="3733889"/>
          </a:xfrm>
          <a:prstGeom prst="rect">
            <a:avLst/>
          </a:prstGeom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832C6AB-D7D5-604C-BF31-448D69D19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342" y="1867489"/>
            <a:ext cx="5538699" cy="3411127"/>
          </a:xfrm>
          <a:solidFill>
            <a:schemeClr val="bg1">
              <a:alpha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Konsequentialistische</a:t>
            </a:r>
            <a:r>
              <a:rPr lang="fr-CH" sz="1800" dirty="0"/>
              <a:t> </a:t>
            </a:r>
            <a:r>
              <a:rPr lang="fr-CH" sz="1800" dirty="0" err="1"/>
              <a:t>Ansätze</a:t>
            </a:r>
            <a:r>
              <a:rPr lang="fr-CH" sz="1800" dirty="0"/>
              <a:t> → </a:t>
            </a:r>
            <a:r>
              <a:rPr lang="fr-CH" sz="1800" dirty="0" err="1"/>
              <a:t>Handlungsfolgen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Teleologische</a:t>
            </a:r>
            <a:r>
              <a:rPr lang="fr-CH" sz="1800" dirty="0"/>
              <a:t> </a:t>
            </a:r>
            <a:r>
              <a:rPr lang="fr-CH" sz="1800" dirty="0" err="1"/>
              <a:t>Ansätze</a:t>
            </a:r>
            <a:r>
              <a:rPr lang="fr-CH" sz="1800" dirty="0"/>
              <a:t> → </a:t>
            </a:r>
            <a:r>
              <a:rPr lang="fr-CH" sz="1800" dirty="0" err="1"/>
              <a:t>erstrebten</a:t>
            </a:r>
            <a:r>
              <a:rPr lang="fr-CH" sz="1800" dirty="0"/>
              <a:t> </a:t>
            </a:r>
            <a:r>
              <a:rPr lang="fr-CH" sz="1800" dirty="0" err="1"/>
              <a:t>Handlungsziele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Deontologische</a:t>
            </a:r>
            <a:r>
              <a:rPr lang="fr-CH" sz="1800" dirty="0"/>
              <a:t> </a:t>
            </a:r>
            <a:r>
              <a:rPr lang="fr-CH" sz="1800" dirty="0" err="1"/>
              <a:t>Ansätze</a:t>
            </a:r>
            <a:r>
              <a:rPr lang="fr-CH" sz="1800" dirty="0"/>
              <a:t> → </a:t>
            </a:r>
            <a:r>
              <a:rPr lang="fr-CH" sz="1800" dirty="0" err="1"/>
              <a:t>Pflichten</a:t>
            </a:r>
            <a:r>
              <a:rPr lang="fr-CH" sz="1800" dirty="0"/>
              <a:t> / </a:t>
            </a:r>
            <a:r>
              <a:rPr lang="fr-CH" sz="1800" dirty="0" err="1"/>
              <a:t>Regeln</a:t>
            </a:r>
            <a:endParaRPr lang="fr-CH" sz="18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C566AB"/>
              </a:buClr>
              <a:buChar char="•"/>
            </a:pPr>
            <a:r>
              <a:rPr lang="fr-CH" sz="1800" dirty="0" err="1"/>
              <a:t>Tugendethische</a:t>
            </a:r>
            <a:r>
              <a:rPr lang="fr-CH" sz="1800" dirty="0"/>
              <a:t> </a:t>
            </a:r>
            <a:r>
              <a:rPr lang="fr-CH" sz="1800" dirty="0" err="1"/>
              <a:t>Ansätze</a:t>
            </a:r>
            <a:r>
              <a:rPr lang="fr-CH" sz="1800" dirty="0"/>
              <a:t> → </a:t>
            </a:r>
            <a:r>
              <a:rPr lang="fr-CH" sz="1800" dirty="0" err="1"/>
              <a:t>sehen</a:t>
            </a:r>
            <a:r>
              <a:rPr lang="fr-CH" sz="1800" dirty="0"/>
              <a:t> </a:t>
            </a:r>
            <a:r>
              <a:rPr lang="fr-CH" sz="1800" dirty="0" err="1"/>
              <a:t>von</a:t>
            </a:r>
            <a:r>
              <a:rPr lang="fr-CH" sz="1800" dirty="0"/>
              <a:t> </a:t>
            </a:r>
            <a:r>
              <a:rPr lang="fr-CH" sz="1800" dirty="0" err="1"/>
              <a:t>Handlung</a:t>
            </a:r>
            <a:r>
              <a:rPr lang="fr-CH" sz="1800" dirty="0"/>
              <a:t> </a:t>
            </a:r>
            <a:r>
              <a:rPr lang="fr-CH" sz="1800" dirty="0" err="1"/>
              <a:t>ganz</a:t>
            </a:r>
            <a:r>
              <a:rPr lang="fr-CH" sz="1800" dirty="0"/>
              <a:t> ab </a:t>
            </a:r>
            <a:r>
              <a:rPr lang="fr-CH" sz="1800" dirty="0" err="1"/>
              <a:t>und</a:t>
            </a:r>
            <a:r>
              <a:rPr lang="fr-CH" sz="1800" dirty="0"/>
              <a:t> </a:t>
            </a:r>
            <a:r>
              <a:rPr lang="fr-CH" sz="1800" dirty="0" err="1"/>
              <a:t>beurteilen</a:t>
            </a:r>
            <a:r>
              <a:rPr lang="fr-CH" sz="1800" dirty="0"/>
              <a:t> </a:t>
            </a:r>
            <a:r>
              <a:rPr lang="fr-CH" sz="1800" dirty="0" err="1"/>
              <a:t>lediglich</a:t>
            </a:r>
            <a:r>
              <a:rPr lang="fr-CH" sz="1800" dirty="0"/>
              <a:t> den </a:t>
            </a:r>
            <a:r>
              <a:rPr lang="fr-CH" sz="1800" dirty="0" err="1"/>
              <a:t>Willen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32361992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6715</TotalTime>
  <Words>931</Words>
  <Application>Microsoft Macintosh PowerPoint</Application>
  <PresentationFormat>On-screen Show (4:3)</PresentationFormat>
  <Paragraphs>227</Paragraphs>
  <Slides>31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</vt:lpstr>
      <vt:lpstr>Calibri</vt:lpstr>
      <vt:lpstr>Helvetica Neue</vt:lpstr>
      <vt:lpstr>Wingdings</vt:lpstr>
      <vt:lpstr>Wingdings 3</vt:lpstr>
      <vt:lpstr>Default</vt:lpstr>
      <vt:lpstr>PowerPoint Presentation</vt:lpstr>
      <vt:lpstr>Agenda</vt:lpstr>
      <vt:lpstr>PowerPoint Presentation</vt:lpstr>
      <vt:lpstr>PowerPoint Presentation</vt:lpstr>
      <vt:lpstr>PowerPoint Presentation</vt:lpstr>
      <vt:lpstr>böse</vt:lpstr>
      <vt:lpstr>Das Böse ein paar Definitionen</vt:lpstr>
      <vt:lpstr>PowerPoint Presentation</vt:lpstr>
      <vt:lpstr>Das Böse Philosophische Ansätze</vt:lpstr>
      <vt:lpstr>Das Böse</vt:lpstr>
      <vt:lpstr>Das Böse</vt:lpstr>
      <vt:lpstr>Das Böse</vt:lpstr>
      <vt:lpstr>Das Böse</vt:lpstr>
      <vt:lpstr>Entscheidungen</vt:lpstr>
      <vt:lpstr>Das Böse und Normen</vt:lpstr>
      <vt:lpstr>Das Böse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Psychische Potenzierung</vt:lpstr>
      <vt:lpstr>PowerPoint Presentation</vt:lpstr>
      <vt:lpstr>PowerPoint Presentation</vt:lpstr>
      <vt:lpstr>PowerPoint Presentation</vt:lpstr>
      <vt:lpstr>PowerPoint Presentation</vt:lpstr>
      <vt:lpstr>Psalter des Eadwine</vt:lpstr>
      <vt:lpstr>Dom Hildesheim</vt:lpstr>
      <vt:lpstr>Entheogene Theorie der Religion</vt:lpstr>
      <vt:lpstr>Autobiographische Erinnerungen</vt:lpstr>
      <vt:lpstr>Schlussfolgerungen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cp:lastModifiedBy>Daniele Fabio Zullino</cp:lastModifiedBy>
  <cp:revision>925</cp:revision>
  <dcterms:modified xsi:type="dcterms:W3CDTF">2025-07-07T23:00:44Z</dcterms:modified>
</cp:coreProperties>
</file>