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655" r:id="rId2"/>
    <p:sldId id="1452" r:id="rId3"/>
    <p:sldId id="1469" r:id="rId4"/>
    <p:sldId id="1495" r:id="rId5"/>
    <p:sldId id="1443" r:id="rId6"/>
    <p:sldId id="1456" r:id="rId7"/>
    <p:sldId id="1470" r:id="rId8"/>
    <p:sldId id="1471" r:id="rId9"/>
    <p:sldId id="1457" r:id="rId10"/>
    <p:sldId id="1477" r:id="rId11"/>
    <p:sldId id="1517" r:id="rId12"/>
    <p:sldId id="1454" r:id="rId13"/>
    <p:sldId id="1461" r:id="rId14"/>
    <p:sldId id="1518" r:id="rId15"/>
    <p:sldId id="1464" r:id="rId16"/>
    <p:sldId id="1486" r:id="rId17"/>
    <p:sldId id="1445" r:id="rId18"/>
    <p:sldId id="1523" r:id="rId19"/>
    <p:sldId id="1509" r:id="rId20"/>
    <p:sldId id="1441" r:id="rId21"/>
    <p:sldId id="1442" r:id="rId22"/>
    <p:sldId id="1426" r:id="rId23"/>
    <p:sldId id="1526" r:id="rId24"/>
    <p:sldId id="1490" r:id="rId25"/>
    <p:sldId id="1493" r:id="rId26"/>
    <p:sldId id="1502" r:id="rId27"/>
    <p:sldId id="1519" r:id="rId28"/>
    <p:sldId id="1532" r:id="rId29"/>
    <p:sldId id="1524" r:id="rId30"/>
    <p:sldId id="1527" r:id="rId31"/>
    <p:sldId id="1491" r:id="rId32"/>
    <p:sldId id="1520" r:id="rId33"/>
    <p:sldId id="1429" r:id="rId34"/>
    <p:sldId id="1521" r:id="rId35"/>
    <p:sldId id="1472" r:id="rId36"/>
    <p:sldId id="1463" r:id="rId37"/>
  </p:sldIdLst>
  <p:sldSz cx="9144000" cy="5143500" type="screen16x9"/>
  <p:notesSz cx="6858000" cy="9144000"/>
  <p:defaultTextStyle>
    <a:lvl1pPr defTabSz="457086">
      <a:defRPr sz="2399">
        <a:latin typeface="Arial"/>
        <a:ea typeface="Arial"/>
        <a:cs typeface="Arial"/>
        <a:sym typeface="Arial"/>
      </a:defRPr>
    </a:lvl1pPr>
    <a:lvl2pPr indent="457086" defTabSz="457086">
      <a:defRPr sz="2399">
        <a:latin typeface="Arial"/>
        <a:ea typeface="Arial"/>
        <a:cs typeface="Arial"/>
        <a:sym typeface="Arial"/>
      </a:defRPr>
    </a:lvl2pPr>
    <a:lvl3pPr indent="914171" defTabSz="457086">
      <a:defRPr sz="2399">
        <a:latin typeface="Arial"/>
        <a:ea typeface="Arial"/>
        <a:cs typeface="Arial"/>
        <a:sym typeface="Arial"/>
      </a:defRPr>
    </a:lvl3pPr>
    <a:lvl4pPr indent="1371257" defTabSz="457086">
      <a:defRPr sz="2399">
        <a:latin typeface="Arial"/>
        <a:ea typeface="Arial"/>
        <a:cs typeface="Arial"/>
        <a:sym typeface="Arial"/>
      </a:defRPr>
    </a:lvl4pPr>
    <a:lvl5pPr indent="1828343" defTabSz="457086">
      <a:defRPr sz="2399">
        <a:latin typeface="Arial"/>
        <a:ea typeface="Arial"/>
        <a:cs typeface="Arial"/>
        <a:sym typeface="Arial"/>
      </a:defRPr>
    </a:lvl5pPr>
    <a:lvl6pPr defTabSz="457086">
      <a:defRPr sz="2399">
        <a:latin typeface="Arial"/>
        <a:ea typeface="Arial"/>
        <a:cs typeface="Arial"/>
        <a:sym typeface="Arial"/>
      </a:defRPr>
    </a:lvl6pPr>
    <a:lvl7pPr defTabSz="457086">
      <a:defRPr sz="2399">
        <a:latin typeface="Arial"/>
        <a:ea typeface="Arial"/>
        <a:cs typeface="Arial"/>
        <a:sym typeface="Arial"/>
      </a:defRPr>
    </a:lvl7pPr>
    <a:lvl8pPr defTabSz="457086">
      <a:defRPr sz="2399">
        <a:latin typeface="Arial"/>
        <a:ea typeface="Arial"/>
        <a:cs typeface="Arial"/>
        <a:sym typeface="Arial"/>
      </a:defRPr>
    </a:lvl8pPr>
    <a:lvl9pPr defTabSz="457086">
      <a:defRPr sz="2399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8EC5BD7C-CECE-D748-A51A-8048FEC4D10B}">
          <p14:sldIdLst>
            <p14:sldId id="655"/>
            <p14:sldId id="1452"/>
            <p14:sldId id="1469"/>
            <p14:sldId id="1495"/>
            <p14:sldId id="1443"/>
            <p14:sldId id="1456"/>
            <p14:sldId id="1470"/>
            <p14:sldId id="1471"/>
            <p14:sldId id="1457"/>
            <p14:sldId id="1477"/>
            <p14:sldId id="1517"/>
          </p14:sldIdLst>
        </p14:section>
        <p14:section name="Acquisition" id="{079FA230-3BEE-704C-8A43-8BEE58DC32F4}">
          <p14:sldIdLst>
            <p14:sldId id="1454"/>
            <p14:sldId id="1461"/>
            <p14:sldId id="1518"/>
          </p14:sldIdLst>
        </p14:section>
        <p14:section name="Effet hormones" id="{4505E855-50DD-E547-8BBC-E3004171A292}">
          <p14:sldIdLst>
            <p14:sldId id="1464"/>
            <p14:sldId id="1486"/>
            <p14:sldId id="1445"/>
          </p14:sldIdLst>
        </p14:section>
        <p14:section name="Recherchés" id="{BF190E78-D0C6-2D4A-B621-05D3DD5DDECB}">
          <p14:sldIdLst>
            <p14:sldId id="1523"/>
            <p14:sldId id="1509"/>
          </p14:sldIdLst>
        </p14:section>
        <p14:section name="Sevrage" id="{2ACA0949-5305-5B4C-8073-C459FFB9170D}">
          <p14:sldIdLst>
            <p14:sldId id="1441"/>
          </p14:sldIdLst>
        </p14:section>
        <p14:section name="Arrêt-rechute" id="{8F4675C8-7181-2E41-92EE-5F592E25E23E}">
          <p14:sldIdLst>
            <p14:sldId id="1442"/>
          </p14:sldIdLst>
        </p14:section>
        <p14:section name="Pharmacocinétique" id="{81E86AC0-FC5C-014D-8FF2-594DC6B0A5D0}">
          <p14:sldIdLst>
            <p14:sldId id="1426"/>
            <p14:sldId id="1526"/>
          </p14:sldIdLst>
        </p14:section>
        <p14:section name="Conséquences" id="{7770C4EC-EAFA-284F-AC1C-3882F062740A}">
          <p14:sldIdLst>
            <p14:sldId id="1490"/>
            <p14:sldId id="1493"/>
            <p14:sldId id="1502"/>
            <p14:sldId id="1519"/>
            <p14:sldId id="1532"/>
            <p14:sldId id="1524"/>
            <p14:sldId id="1527"/>
          </p14:sldIdLst>
        </p14:section>
        <p14:section name="thérapie" id="{D3C1E1C6-B71C-AA45-9224-CF014F125A38}">
          <p14:sldIdLst>
            <p14:sldId id="1491"/>
            <p14:sldId id="1520"/>
            <p14:sldId id="1429"/>
            <p14:sldId id="1521"/>
            <p14:sldId id="1472"/>
            <p14:sldId id="14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59" userDrawn="1">
          <p15:clr>
            <a:srgbClr val="A4A3A4"/>
          </p15:clr>
        </p15:guide>
        <p15:guide id="3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8A8"/>
    <a:srgbClr val="A6F6B7"/>
    <a:srgbClr val="A3D89A"/>
    <a:srgbClr val="D81C5A"/>
    <a:srgbClr val="B16E3D"/>
    <a:srgbClr val="525674"/>
    <a:srgbClr val="951F51"/>
    <a:srgbClr val="5D955B"/>
    <a:srgbClr val="6B3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86392" autoAdjust="0"/>
  </p:normalViewPr>
  <p:slideViewPr>
    <p:cSldViewPr snapToGrid="0" snapToObjects="1">
      <p:cViewPr varScale="1">
        <p:scale>
          <a:sx n="119" d="100"/>
          <a:sy n="119" d="100"/>
        </p:scale>
        <p:origin x="1264" y="176"/>
      </p:cViewPr>
      <p:guideLst>
        <p:guide orient="horz" pos="1620"/>
        <p:guide pos="2159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1pPr>
    <a:lvl2pPr indent="228543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2pPr>
    <a:lvl3pPr indent="457086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3pPr>
    <a:lvl4pPr indent="685628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4pPr>
    <a:lvl5pPr indent="914171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5pPr>
    <a:lvl6pPr indent="1142714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6pPr>
    <a:lvl7pPr indent="1371257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7pPr>
    <a:lvl8pPr indent="1599800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8pPr>
    <a:lvl9pPr indent="1828343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3151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81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-1" y="4471990"/>
            <a:ext cx="9144002" cy="671513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49"/>
          </a:p>
        </p:txBody>
      </p:sp>
      <p:sp>
        <p:nvSpPr>
          <p:cNvPr id="18" name="Shape 18"/>
          <p:cNvSpPr/>
          <p:nvPr userDrawn="1"/>
        </p:nvSpPr>
        <p:spPr>
          <a:xfrm>
            <a:off x="-1" y="1"/>
            <a:ext cx="9144002" cy="4463654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49" dirty="0"/>
          </a:p>
        </p:txBody>
      </p:sp>
      <p:sp>
        <p:nvSpPr>
          <p:cNvPr id="19" name="Shape 19"/>
          <p:cNvSpPr/>
          <p:nvPr/>
        </p:nvSpPr>
        <p:spPr>
          <a:xfrm>
            <a:off x="1620840" y="1402556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pic>
        <p:nvPicPr>
          <p:cNvPr id="7" name="LOGO_HUG_H_QUADRI.png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81" y="4633517"/>
            <a:ext cx="1494266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692" y="4546688"/>
            <a:ext cx="1032925" cy="4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415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O">
            <a:extLst>
              <a:ext uri="{FF2B5EF4-FFF2-40B4-BE49-F238E27FC236}">
                <a16:creationId xmlns:a16="http://schemas.microsoft.com/office/drawing/2014/main" id="{38399F29-B789-3441-B105-0441A584A0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332" y="4542553"/>
            <a:ext cx="314161" cy="249901"/>
          </a:xfrm>
          <a:prstGeom prst="rect">
            <a:avLst/>
          </a:prstGeom>
          <a:noFill/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039CB749-8AF6-F44A-B68E-7711B63AC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3754" y="4781954"/>
            <a:ext cx="1053321" cy="1442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77617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CH" sz="375"/>
              <a:t>WHO collaborating center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AB778347-17FD-7641-A275-240ED768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anchor="t" anchorCtr="1"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16735F5-3CC4-CC40-ACFB-F15ED58FC9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507814"/>
            <a:ext cx="7886699" cy="2480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Niveau 1</a:t>
            </a:r>
          </a:p>
          <a:p>
            <a:pPr marL="492125" indent="-179388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Niveau 2</a:t>
            </a:r>
          </a:p>
        </p:txBody>
      </p:sp>
    </p:spTree>
    <p:extLst>
      <p:ext uri="{BB962C8B-B14F-4D97-AF65-F5344CB8AC3E}">
        <p14:creationId xmlns:p14="http://schemas.microsoft.com/office/powerpoint/2010/main" val="5942802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8960"/>
            <a:ext cx="8229600" cy="394454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5476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_HUG_H_QUADRI.png" descr="LOGO_HUG_H_QUADRI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49" y="4557003"/>
            <a:ext cx="1594714" cy="36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257" y="4457943"/>
            <a:ext cx="1181100" cy="563880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396850" y="4313854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ransition spd="med"/>
  <p:txStyles>
    <p:titleStyle>
      <a:lvl1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025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049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074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099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025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049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074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099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5123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2148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199172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6196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025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049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074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099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HO">
            <a:extLst>
              <a:ext uri="{FF2B5EF4-FFF2-40B4-BE49-F238E27FC236}">
                <a16:creationId xmlns:a16="http://schemas.microsoft.com/office/drawing/2014/main" id="{5FAFAC24-2EE1-3242-8AAA-06523D3B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332" y="4664040"/>
            <a:ext cx="314161" cy="249901"/>
          </a:xfrm>
          <a:prstGeom prst="rect">
            <a:avLst/>
          </a:prstGeom>
          <a:noFill/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B83B5CF4-A9D2-0247-B6BA-EB44D6F73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754" y="4903441"/>
            <a:ext cx="1053321" cy="1442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77617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CH" sz="375"/>
              <a:t>WHO collaborating center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2C6CC54-B7D3-DD44-A030-A91ED21F796E}"/>
              </a:ext>
            </a:extLst>
          </p:cNvPr>
          <p:cNvSpPr txBox="1"/>
          <p:nvPr/>
        </p:nvSpPr>
        <p:spPr>
          <a:xfrm>
            <a:off x="1618206" y="1066945"/>
            <a:ext cx="1582446" cy="207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71" tIns="34271" rIns="34271" bIns="34271" numCol="1" spcCol="38100" rtlCol="0" anchor="t">
            <a:spAutoFit/>
          </a:bodyPr>
          <a:lstStyle/>
          <a:p>
            <a:pPr algn="l" defTabSz="342709" rtl="0" latinLnBrk="1" hangingPunct="0"/>
            <a:r>
              <a:rPr lang="fr-CH" sz="900" dirty="0">
                <a:solidFill>
                  <a:srgbClr val="FFFFFF"/>
                </a:solidFill>
              </a:rPr>
              <a:t>Prof. Dr. </a:t>
            </a:r>
            <a:r>
              <a:rPr lang="fr-CH" sz="900" dirty="0" err="1">
                <a:solidFill>
                  <a:srgbClr val="FFFFFF"/>
                </a:solidFill>
              </a:rPr>
              <a:t>med</a:t>
            </a:r>
            <a:r>
              <a:rPr lang="fr-CH" sz="900" dirty="0">
                <a:solidFill>
                  <a:srgbClr val="FFFFFF"/>
                </a:solidFill>
              </a:rPr>
              <a:t>. </a:t>
            </a:r>
            <a:r>
              <a:rPr lang="fr-CH" sz="900" dirty="0" err="1">
                <a:solidFill>
                  <a:srgbClr val="FFFFFF"/>
                </a:solidFill>
              </a:rPr>
              <a:t>Daniele</a:t>
            </a:r>
            <a:r>
              <a:rPr lang="fr-CH" sz="900" dirty="0">
                <a:solidFill>
                  <a:srgbClr val="FFFFFF"/>
                </a:solidFill>
              </a:rPr>
              <a:t> </a:t>
            </a:r>
            <a:r>
              <a:rPr lang="fr-CH" sz="900" dirty="0" err="1">
                <a:solidFill>
                  <a:srgbClr val="FFFFFF"/>
                </a:solidFill>
              </a:rPr>
              <a:t>Zullino</a:t>
            </a:r>
            <a:endParaRPr lang="fr-CH" sz="900" dirty="0">
              <a:solidFill>
                <a:srgbClr val="FFFFFF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CF0EF10-BF32-504A-B1B1-60C158A701A9}"/>
              </a:ext>
            </a:extLst>
          </p:cNvPr>
          <p:cNvSpPr/>
          <p:nvPr/>
        </p:nvSpPr>
        <p:spPr>
          <a:xfrm>
            <a:off x="1511994" y="235543"/>
            <a:ext cx="7255922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fr-CH" sz="2400" b="1" dirty="0">
                <a:solidFill>
                  <a:schemeClr val="bg1"/>
                </a:solidFill>
              </a:rPr>
              <a:t>Addictions au </a:t>
            </a:r>
            <a:r>
              <a:rPr lang="fr-CH" sz="2400" b="1" dirty="0" err="1">
                <a:solidFill>
                  <a:schemeClr val="bg1"/>
                </a:solidFill>
              </a:rPr>
              <a:t>masculin-féminin</a:t>
            </a:r>
            <a:r>
              <a:rPr lang="fr-CH" sz="2400" b="1" dirty="0">
                <a:solidFill>
                  <a:schemeClr val="bg1"/>
                </a:solidFill>
              </a:rPr>
              <a:t>, la double peine </a:t>
            </a:r>
            <a:r>
              <a:rPr lang="fr-CH" sz="1800" b="1" dirty="0">
                <a:solidFill>
                  <a:schemeClr val="bg1"/>
                </a:solidFill>
              </a:rPr>
              <a:t>Des consommations </a:t>
            </a:r>
            <a:r>
              <a:rPr lang="fr-CH" sz="1800" b="1" dirty="0" err="1">
                <a:solidFill>
                  <a:schemeClr val="bg1"/>
                </a:solidFill>
              </a:rPr>
              <a:t>différentes</a:t>
            </a:r>
            <a:r>
              <a:rPr lang="fr-CH" sz="1800" b="1" dirty="0">
                <a:solidFill>
                  <a:schemeClr val="bg1"/>
                </a:solidFill>
              </a:rPr>
              <a:t>, de vraies </a:t>
            </a:r>
            <a:r>
              <a:rPr lang="fr-CH" sz="1800" b="1" dirty="0" err="1">
                <a:solidFill>
                  <a:schemeClr val="bg1"/>
                </a:solidFill>
              </a:rPr>
              <a:t>inégalités</a:t>
            </a:r>
            <a:endParaRPr lang="fr-CH" sz="1800" b="1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FDDB02D-20AA-934C-939B-B3BAF3D5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206" y="1709310"/>
            <a:ext cx="4051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40628">
        <p15:prstTrans prst="pageCurlDouble"/>
      </p:transition>
    </mc:Choice>
    <mc:Fallback xmlns="">
      <p:transition spd="med" advTm="4062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de-CH" sz="4000" dirty="0" err="1"/>
              <a:t>Histoire</a:t>
            </a:r>
            <a:r>
              <a:rPr lang="de-CH" sz="4000" dirty="0"/>
              <a:t> et </a:t>
            </a:r>
            <a:r>
              <a:rPr lang="de-CH" sz="4000" dirty="0" err="1"/>
              <a:t>culture</a:t>
            </a:r>
            <a:br>
              <a:rPr lang="de-CH" sz="4000" dirty="0"/>
            </a:br>
            <a:endParaRPr lang="de-DE" sz="4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267476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Courtright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, 2009;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Kandall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, 1999;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Becker, 2016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D8B023-3D61-7244-89A5-C322900615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81" y="939325"/>
            <a:ext cx="3153617" cy="284965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879834" y="1045297"/>
            <a:ext cx="5980387" cy="26377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consommation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soit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perçue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36575" lvl="1" indent="-179388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problème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1" indent="-179388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comportement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1" indent="-179388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comportement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célébré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varie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considérablement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selon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lieu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sexe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recreationnel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généralement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mieux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accepté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♂︎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♀︎ plus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susceptibles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prendre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4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932363" algn="l"/>
              </a:tabLst>
            </a:pPr>
            <a:r>
              <a:rPr lang="fr-CH" sz="2800" dirty="0" err="1">
                <a:latin typeface="Arial" panose="020B0604020202020204" pitchFamily="34" charset="0"/>
                <a:cs typeface="Arial" panose="020B0604020202020204" pitchFamily="34" charset="0"/>
              </a:rPr>
              <a:t>Traditionnalité</a:t>
            </a: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 du rôle des genres</a:t>
            </a:r>
            <a:b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et consommation</a:t>
            </a:r>
            <a:endParaRPr lang="de-DE" sz="2800" dirty="0"/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FB7EF64B-4826-8F40-9709-DFE123AE637A}"/>
              </a:ext>
            </a:extLst>
          </p:cNvPr>
          <p:cNvSpPr txBox="1"/>
          <p:nvPr/>
        </p:nvSpPr>
        <p:spPr>
          <a:xfrm>
            <a:off x="402021" y="3980793"/>
            <a:ext cx="606672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dirty="0" err="1">
                <a:solidFill>
                  <a:srgbClr val="000000"/>
                </a:solidFill>
              </a:rPr>
              <a:t>Seedat</a:t>
            </a:r>
            <a:r>
              <a:rPr lang="de-DE" sz="1000" dirty="0">
                <a:solidFill>
                  <a:srgbClr val="000000"/>
                </a:solidFill>
              </a:rPr>
              <a:t> et al., 2009; </a:t>
            </a:r>
            <a:r>
              <a:rPr lang="de-DE" sz="1000" dirty="0" err="1">
                <a:solidFill>
                  <a:srgbClr val="000000"/>
                </a:solidFill>
              </a:rPr>
              <a:t>Caris</a:t>
            </a:r>
            <a:r>
              <a:rPr lang="de-DE" sz="1000" dirty="0">
                <a:solidFill>
                  <a:srgbClr val="000000"/>
                </a:solidFill>
              </a:rPr>
              <a:t> et al., 2009; </a:t>
            </a:r>
            <a:r>
              <a:rPr lang="de-DE" sz="1000" dirty="0" err="1">
                <a:solidFill>
                  <a:srgbClr val="000000"/>
                </a:solidFill>
              </a:rPr>
              <a:t>Delva</a:t>
            </a:r>
            <a:r>
              <a:rPr lang="de-DE" sz="1000" dirty="0">
                <a:solidFill>
                  <a:srgbClr val="000000"/>
                </a:solidFill>
              </a:rPr>
              <a:t> et al., 1999; Van </a:t>
            </a:r>
            <a:r>
              <a:rPr lang="de-DE" sz="1000" dirty="0" err="1">
                <a:solidFill>
                  <a:srgbClr val="000000"/>
                </a:solidFill>
              </a:rPr>
              <a:t>Etten</a:t>
            </a:r>
            <a:r>
              <a:rPr lang="de-DE" sz="1000" dirty="0">
                <a:solidFill>
                  <a:srgbClr val="000000"/>
                </a:solidFill>
              </a:rPr>
              <a:t> &amp; Anthony, 1999; </a:t>
            </a:r>
            <a:r>
              <a:rPr lang="de-DE" sz="1000" dirty="0" err="1">
                <a:solidFill>
                  <a:srgbClr val="000000"/>
                </a:solidFill>
              </a:rPr>
              <a:t>McHugh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et al., 2018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E831F4-F8BC-5841-937B-BAD30E5CAA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4515"/>
            <a:ext cx="2301766" cy="226718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028497" y="1809746"/>
            <a:ext cx="6403428" cy="152400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Traditionnalité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du rôle des genres :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p.ex.représentation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des femmes sur le marché du travail, l'accès à la contraception, etc.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Traditionnalité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plus faible associée à écart plus faible entre ♀︎ et ♂︎ concernant prévalences TUS</a:t>
            </a:r>
          </a:p>
        </p:txBody>
      </p:sp>
    </p:spTree>
    <p:extLst>
      <p:ext uri="{BB962C8B-B14F-4D97-AF65-F5344CB8AC3E}">
        <p14:creationId xmlns:p14="http://schemas.microsoft.com/office/powerpoint/2010/main" val="209219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Autoadministration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464165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Perry et al. 2013;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Kerstetter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 2012;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Kerstetter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Kippin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2011;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Becker, 2016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69F9B9-F759-E24E-9A32-AC8F16B84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92950"/>
            <a:ext cx="3624273" cy="250104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3260035" y="1220085"/>
            <a:ext cx="5426765" cy="227408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paradigm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: rat choisit entre comprimé de saccharose ou injection cocaïne</a:t>
            </a:r>
          </a:p>
          <a:p>
            <a:pPr marL="579438" indent="-22066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Pastilles de saccharose préférence initiale pour tous les rats </a:t>
            </a:r>
          </a:p>
          <a:p>
            <a:pPr marL="579438" indent="-22066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Sur période de 4-8 semaines, certains rats choisissent la cocaïne</a:t>
            </a:r>
          </a:p>
          <a:p>
            <a:pPr marL="579438" indent="-22066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Une fois passé à la cocaïne, la préférence persiste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50% des ♀︎  passent à la cocaïne. 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15-20% des ♂︎ 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Passage vers la cocaïne plus tôt chez ♀︎</a:t>
            </a:r>
          </a:p>
        </p:txBody>
      </p:sp>
    </p:spTree>
    <p:extLst>
      <p:ext uri="{BB962C8B-B14F-4D97-AF65-F5344CB8AC3E}">
        <p14:creationId xmlns:p14="http://schemas.microsoft.com/office/powerpoint/2010/main" val="385353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Développement</a:t>
            </a:r>
            <a:r>
              <a:rPr lang="de-DE" dirty="0"/>
              <a:t> </a:t>
            </a:r>
            <a:r>
              <a:rPr lang="de-DE" dirty="0" err="1"/>
              <a:t>addiction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4141077" y="1198961"/>
            <a:ext cx="4545723" cy="214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↓ libération DA dans noyau accumbens → striatum dorsal assume contrôle comportement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Application cocaïne à rats ♀︎ </a:t>
            </a:r>
          </a:p>
          <a:p>
            <a:pPr marL="534988" indent="-17621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tendance à réponse initiale plus faible DA dans le noyau accumbens</a:t>
            </a:r>
          </a:p>
          <a:p>
            <a:pPr marL="534988" indent="-17621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une réponse initiale relativement plus grande et plus rapide dans le striatum dorsal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Fumeuses, exposition nicotine (comparé aux ♂︎)</a:t>
            </a:r>
          </a:p>
          <a:p>
            <a:pPr marL="579438" indent="-22066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réponse plus faible dans striatum ventral que dans le striatum dorsal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394647" y="3877554"/>
            <a:ext cx="676082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Perry et al. 2015;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Volkow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 2006; Clark et al. 2013;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Willuhn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 2012; </a:t>
            </a:r>
            <a:r>
              <a:rPr lang="de-DE" sz="1000" dirty="0">
                <a:solidFill>
                  <a:srgbClr val="000000"/>
                </a:solidFill>
              </a:rPr>
              <a:t>Becker et al., 2017; 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Cummings et al. 2014; </a:t>
            </a:r>
          </a:p>
          <a:p>
            <a:pPr algn="l" defTabSz="457200" rtl="0" latinLnBrk="1" hangingPunct="0"/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Cosgrove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 2014; Perry et al. 2016; </a:t>
            </a:r>
            <a:r>
              <a:rPr lang="de-DE" sz="1000" dirty="0">
                <a:solidFill>
                  <a:srgbClr val="000000"/>
                </a:solidFill>
              </a:rPr>
              <a:t>Becker, 2016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38ADBEB-7FC0-294C-B798-6BF2A3B05D91}"/>
              </a:ext>
            </a:extLst>
          </p:cNvPr>
          <p:cNvGrpSpPr/>
          <p:nvPr/>
        </p:nvGrpSpPr>
        <p:grpSpPr>
          <a:xfrm>
            <a:off x="282678" y="1352939"/>
            <a:ext cx="3716508" cy="2437622"/>
            <a:chOff x="345740" y="1223552"/>
            <a:chExt cx="3716508" cy="243762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148EE72-8DB2-F346-AE31-D7B95A9ED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740" y="1223552"/>
              <a:ext cx="3716508" cy="1980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078FF9-84E4-B144-9C8F-DE1F32AC7FA9}"/>
                </a:ext>
              </a:extLst>
            </p:cNvPr>
            <p:cNvSpPr/>
            <p:nvPr/>
          </p:nvSpPr>
          <p:spPr>
            <a:xfrm>
              <a:off x="1463014" y="3020043"/>
              <a:ext cx="1481959" cy="641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marL="342900" indent="-342900" algn="l">
                <a:buClr>
                  <a:srgbClr val="FF40FF"/>
                </a:buClr>
                <a:buFont typeface="Arial" panose="020B0604020202020204" pitchFamily="34" charset="0"/>
                <a:buChar char="•"/>
              </a:pPr>
              <a:endParaRPr lang="fr-CH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04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BCB635-0AD2-9949-9C0C-F953FD876E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965189"/>
            <a:ext cx="2360003" cy="25400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fr-CH" sz="3600">
                <a:latin typeface="Arial" panose="020B0604020202020204" pitchFamily="34" charset="0"/>
                <a:cs typeface="Arial" panose="020B0604020202020204" pitchFamily="34" charset="0"/>
              </a:rPr>
              <a:t>Le téléscopage </a:t>
            </a:r>
            <a:endParaRPr lang="fr-CH"/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FB7EF64B-4826-8F40-9709-DFE123AE637A}"/>
              </a:ext>
            </a:extLst>
          </p:cNvPr>
          <p:cNvSpPr txBox="1"/>
          <p:nvPr/>
        </p:nvSpPr>
        <p:spPr>
          <a:xfrm>
            <a:off x="383276" y="3689176"/>
            <a:ext cx="806887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dirty="0">
                <a:solidFill>
                  <a:srgbClr val="000000"/>
                </a:solidFill>
              </a:rPr>
              <a:t>Greenfield et al.,, 2010; </a:t>
            </a:r>
            <a:r>
              <a:rPr lang="fr-CH" sz="1000" dirty="0" err="1">
                <a:solidFill>
                  <a:srgbClr val="000000"/>
                </a:solidFill>
              </a:rPr>
              <a:t>Keyes</a:t>
            </a:r>
            <a:r>
              <a:rPr lang="fr-CH" sz="1000" dirty="0">
                <a:solidFill>
                  <a:srgbClr val="000000"/>
                </a:solidFill>
              </a:rPr>
              <a:t> et al., 2010; Diehl et al., 2007; Randall et al., 1999; Khan et al., 2013; Lewis et al., 2014; Haas &amp; Peters, 2000; </a:t>
            </a:r>
          </a:p>
          <a:p>
            <a:pPr algn="l" defTabSz="457200" rtl="0" latinLnBrk="1" hangingPunct="0"/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Lewis et al., 2014; </a:t>
            </a:r>
            <a:r>
              <a:rPr lang="fr-CH" sz="1000" dirty="0" err="1">
                <a:solidFill>
                  <a:srgbClr val="000000"/>
                </a:solidFill>
              </a:rPr>
              <a:t>McHugh</a:t>
            </a:r>
            <a:r>
              <a:rPr lang="fr-CH" sz="1000" dirty="0">
                <a:solidFill>
                  <a:srgbClr val="000000"/>
                </a:solidFill>
              </a:rPr>
              <a:t> </a:t>
            </a:r>
            <a:r>
              <a:rPr kumimoji="0" lang="fr-CH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et al., 2018;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Bobzean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 2014; Brady and Randall 1999; Anglin et al. 1987; Richmond-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Rakerd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 2016; </a:t>
            </a:r>
          </a:p>
          <a:p>
            <a:pPr algn="l" defTabSz="457200" rtl="0" latinLnBrk="1" hangingPunct="0"/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Brady and Randall 1999; Moran-Santa Maria et al. 2014; </a:t>
            </a:r>
            <a:r>
              <a:rPr lang="fr-CH" sz="1000" dirty="0">
                <a:solidFill>
                  <a:srgbClr val="000000"/>
                </a:solidFill>
              </a:rPr>
              <a:t>Becker et al., 2017; Becker, 2016; Riley et al., 2018</a:t>
            </a:r>
            <a:endParaRPr kumimoji="0" lang="fr-CH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112042" y="1198961"/>
            <a:ext cx="5866955" cy="217033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♀︎ commencent à consommer à un âge plus avancé </a:t>
            </a:r>
          </a:p>
          <a:p>
            <a:pPr marL="447675" indent="-17621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mais procèdent plus rapidement vers l’addiction</a:t>
            </a:r>
          </a:p>
          <a:p>
            <a:pPr marL="579438" indent="-13176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alcool, opioïdes, cocaïne, cannabis, jeu d’hasard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Effet télescopage principalement identifié chez ♀︎ déjà sous traitement </a:t>
            </a:r>
          </a:p>
          <a:p>
            <a:pPr marL="490538" indent="-17621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TUS plus sévère ?</a:t>
            </a:r>
          </a:p>
        </p:txBody>
      </p:sp>
    </p:spTree>
    <p:extLst>
      <p:ext uri="{BB962C8B-B14F-4D97-AF65-F5344CB8AC3E}">
        <p14:creationId xmlns:p14="http://schemas.microsoft.com/office/powerpoint/2010/main" val="220909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878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Hormones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381000" y="3849578"/>
            <a:ext cx="712310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200" rtl="0" latinLnBrk="1" hangingPunct="0"/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Justice and de Wit 1999; Justice and De Wit 2000; Evans et al. 2002; </a:t>
            </a:r>
            <a:r>
              <a:rPr lang="de-DE" sz="1000" dirty="0">
                <a:solidFill>
                  <a:srgbClr val="000000"/>
                </a:solidFill>
              </a:rPr>
              <a:t>Becker et al., 2017; Riley et al., 2018; Fox et al., 2013; </a:t>
            </a:r>
          </a:p>
          <a:p>
            <a:pPr algn="l" defTabSz="457200" rtl="0" latinLnBrk="1" hangingPunct="0"/>
            <a:r>
              <a:rPr lang="de-DE" sz="1000" dirty="0" err="1">
                <a:solidFill>
                  <a:srgbClr val="000000"/>
                </a:solidFill>
              </a:rPr>
              <a:t>Milivojevic</a:t>
            </a:r>
            <a:r>
              <a:rPr lang="de-DE" sz="1000" dirty="0">
                <a:solidFill>
                  <a:srgbClr val="000000"/>
                </a:solidFill>
              </a:rPr>
              <a:t> et al., 2016; </a:t>
            </a:r>
            <a:r>
              <a:rPr lang="de-DE" sz="1000" dirty="0" err="1">
                <a:solidFill>
                  <a:srgbClr val="000000"/>
                </a:solidFill>
              </a:rPr>
              <a:t>Baraona</a:t>
            </a:r>
            <a:r>
              <a:rPr lang="de-DE" sz="1000" dirty="0">
                <a:solidFill>
                  <a:srgbClr val="000000"/>
                </a:solidFill>
              </a:rPr>
              <a:t> et al., 2001; </a:t>
            </a:r>
            <a:r>
              <a:rPr lang="de-DE" sz="1000" dirty="0" err="1">
                <a:solidFill>
                  <a:srgbClr val="000000"/>
                </a:solidFill>
              </a:rPr>
              <a:t>Chrostek</a:t>
            </a:r>
            <a:r>
              <a:rPr lang="de-DE" sz="1000" dirty="0">
                <a:solidFill>
                  <a:srgbClr val="000000"/>
                </a:solidFill>
              </a:rPr>
              <a:t> et al., 2003; </a:t>
            </a:r>
            <a:r>
              <a:rPr lang="de-DE" sz="1000" dirty="0" err="1">
                <a:solidFill>
                  <a:srgbClr val="000000"/>
                </a:solidFill>
              </a:rPr>
              <a:t>Sofuoglu</a:t>
            </a:r>
            <a:r>
              <a:rPr lang="de-DE" sz="1000" dirty="0">
                <a:solidFill>
                  <a:srgbClr val="000000"/>
                </a:solidFill>
              </a:rPr>
              <a:t> et al., 2001; Yonkers et al., 2014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39D538-F90D-F648-8306-EC14C79663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442"/>
            <a:ext cx="2890345" cy="279400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509902" y="950475"/>
            <a:ext cx="6423891" cy="256993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Effets subjectifs aigus peuvent varier au cours du cycle menstruel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Effets cocaïne et amphétamine plus intenses pendant phase folliculaire lorsque l'estradiol est élevé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Consommation alcool ↑ pendant phase prémenstruelle 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Trouble dysphorique prémenstruel → ↑ consommation alcool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Moins de rechutes nicotine durant phase folliculaire comparé à phase lutéale</a:t>
            </a:r>
          </a:p>
          <a:p>
            <a:pPr marL="355600" indent="-355600"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Progestérone → ↓ sevrage (alcool, cocaïne, nicotine)</a:t>
            </a:r>
          </a:p>
        </p:txBody>
      </p:sp>
    </p:spTree>
    <p:extLst>
      <p:ext uri="{BB962C8B-B14F-4D97-AF65-F5344CB8AC3E}">
        <p14:creationId xmlns:p14="http://schemas.microsoft.com/office/powerpoint/2010/main" val="62327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730543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Animaux</a:t>
            </a:r>
            <a:r>
              <a:rPr lang="de-DE" dirty="0"/>
              <a:t> - </a:t>
            </a:r>
            <a:r>
              <a:rPr lang="de-DE" dirty="0" err="1"/>
              <a:t>dévéloppement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3533026" y="1303282"/>
            <a:ext cx="4661338" cy="211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↑ Acquisition auto-administration dans une chambre de conditionnement opérant</a:t>
            </a:r>
          </a:p>
          <a:p>
            <a:pPr marL="534988" indent="-17621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← circulation des hormones ovariennes</a:t>
            </a:r>
          </a:p>
          <a:p>
            <a:pPr marL="534988" indent="-17621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Exposition à l’estradiol →  ↑ acquisition drogue</a:t>
            </a:r>
          </a:p>
          <a:p>
            <a:pPr marL="579438" indent="-2667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100" dirty="0">
                <a:latin typeface="Arial" panose="020B0604020202020204" pitchFamily="34" charset="0"/>
                <a:cs typeface="Arial" panose="020B0604020202020204" pitchFamily="34" charset="0"/>
              </a:rPr>
              <a:t>œstradiol important pour acquisition consommation, mais après établissement comportement, il n'est plus soumis à la régulation des hormones ovariennes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84253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Becker, 2016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8FFC3E-E813-8F41-ABC6-4D02E6B5DD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3282"/>
            <a:ext cx="3350514" cy="21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9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7747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Effet </a:t>
            </a:r>
            <a:r>
              <a:rPr lang="fr-CH" sz="3600" dirty="0" err="1">
                <a:latin typeface="Arial" panose="020B0604020202020204" pitchFamily="34" charset="0"/>
                <a:cs typeface="Arial" panose="020B0604020202020204" pitchFamily="34" charset="0"/>
              </a:rPr>
              <a:t>ovarectomie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1478943" y="1149260"/>
            <a:ext cx="7294179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OVX → ↓ prises de cocaïne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Traitement estradiol chez rates OVX → ↑ libération DA induite par l'amphétamine ou la cocaïne chez les femelles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Traitement œstradiol chez les rates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ovariectomisées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(OVX) →  ↑ acquisition drogues (stimulants, opioïdes)</a:t>
            </a:r>
          </a:p>
          <a:p>
            <a:pPr marL="534988" indent="-17621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Effet contrebalancé par progestérone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Pas d’effet chez les mâles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386118" y="3869475"/>
            <a:ext cx="7070203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200" rtl="0" latinLnBrk="1" hangingPunct="0"/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Becker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Hu 2008; Roberts et al. 1989; Jackson et al. 2006; </a:t>
            </a:r>
            <a:r>
              <a:rPr lang="de-DE" sz="1000" dirty="0">
                <a:solidFill>
                  <a:srgbClr val="000000"/>
                </a:solidFill>
              </a:rPr>
              <a:t>Becker, 2016; 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Hu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Becker 2008; Anker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Carroll 2011; </a:t>
            </a:r>
          </a:p>
          <a:p>
            <a:pPr algn="l" defTabSz="457200" rtl="0" latinLnBrk="1" hangingPunct="0"/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Hu et al. 2004; Cummings et al. 2011; Perry et al. 2015; Perry et al. 2013</a:t>
            </a:r>
            <a:endParaRPr lang="de-DE" sz="1000" dirty="0">
              <a:solidFill>
                <a:srgbClr val="000000"/>
              </a:solidFill>
            </a:endParaRPr>
          </a:p>
          <a:p>
            <a:pPr algn="l" defTabSz="457200" rtl="0" latinLnBrk="1" hangingPunct="0"/>
            <a:endParaRPr lang="de-DE" sz="1000" dirty="0">
              <a:solidFill>
                <a:srgbClr val="00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01334D-1762-C244-A1D8-6AAC03FF96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7411" y="1671586"/>
            <a:ext cx="2267710" cy="9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39264"/>
          </a:xfrm>
          <a:prstGeom prst="rect">
            <a:avLst/>
          </a:prstGeom>
        </p:spPr>
        <p:txBody>
          <a:bodyPr/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Motifs de consommation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330314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200" rtl="0" latinLnBrk="1" hangingPunct="0"/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Becker et al., 2012; </a:t>
            </a:r>
            <a:r>
              <a:rPr kumimoji="0" lang="de-DE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Agabio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et al., </a:t>
            </a:r>
            <a:r>
              <a:rPr lang="de-DE" sz="1000" dirty="0">
                <a:solidFill>
                  <a:srgbClr val="000000"/>
                </a:solidFill>
              </a:rPr>
              <a:t>2016; Riley et al., 2018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E9996E5-EDDB-894B-8D08-635251E1657C}"/>
              </a:ext>
            </a:extLst>
          </p:cNvPr>
          <p:cNvGrpSpPr/>
          <p:nvPr/>
        </p:nvGrpSpPr>
        <p:grpSpPr>
          <a:xfrm>
            <a:off x="1540633" y="1298786"/>
            <a:ext cx="2373751" cy="2480566"/>
            <a:chOff x="1540633" y="1298786"/>
            <a:chExt cx="2373751" cy="248056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3557AC1-CE3F-4646-B17A-868EA3DD8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9881" y="1298786"/>
              <a:ext cx="1615254" cy="1615254"/>
            </a:xfrm>
            <a:prstGeom prst="round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4E8111-448F-6E41-A83E-E7051E0DA478}"/>
                </a:ext>
              </a:extLst>
            </p:cNvPr>
            <p:cNvSpPr/>
            <p:nvPr/>
          </p:nvSpPr>
          <p:spPr>
            <a:xfrm>
              <a:off x="1540633" y="3009911"/>
              <a:ext cx="23737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40FF"/>
                </a:buClr>
              </a:pPr>
              <a:r>
                <a:rPr lang="fr-CH" sz="1100" dirty="0">
                  <a:latin typeface="Arial" panose="020B0604020202020204" pitchFamily="34" charset="0"/>
                  <a:cs typeface="Arial" panose="020B0604020202020204" pitchFamily="34" charset="0"/>
                </a:rPr>
                <a:t>♀︎ consomment davantage alcool et nicotine en réponse au stress, à des émotions négatives, aux problèmes interpersonnels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B625EB4-B420-5547-AE1D-B7249DA44100}"/>
              </a:ext>
            </a:extLst>
          </p:cNvPr>
          <p:cNvGrpSpPr/>
          <p:nvPr/>
        </p:nvGrpSpPr>
        <p:grpSpPr>
          <a:xfrm>
            <a:off x="5726729" y="1298786"/>
            <a:ext cx="1615254" cy="2480566"/>
            <a:chOff x="5726729" y="1298786"/>
            <a:chExt cx="1615254" cy="248056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72E53BD-29D5-9B45-AAE9-CFFBD7C7C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6729" y="1298786"/>
              <a:ext cx="1615254" cy="1615254"/>
            </a:xfrm>
            <a:prstGeom prst="round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8EED7-7D5A-A44F-B2FB-C91F194F7677}"/>
                </a:ext>
              </a:extLst>
            </p:cNvPr>
            <p:cNvSpPr/>
            <p:nvPr/>
          </p:nvSpPr>
          <p:spPr>
            <a:xfrm>
              <a:off x="5832791" y="3009911"/>
              <a:ext cx="140313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40FF"/>
                </a:buClr>
              </a:pPr>
              <a:r>
                <a:rPr lang="fr-CH" sz="1100" dirty="0">
                  <a:latin typeface="Arial" panose="020B0604020202020204" pitchFamily="34" charset="0"/>
                  <a:cs typeface="Arial" panose="020B0604020202020204" pitchFamily="34" charset="0"/>
                </a:rPr>
                <a:t>♂︎ boivent davantage pour renforcer émotions positives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9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Psychostimulants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104130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Riley et al., 2018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A37E05-A6DF-844F-8182-E40F7C06DA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1868"/>
            <a:ext cx="2780476" cy="252500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543415" y="1501329"/>
            <a:ext cx="6143384" cy="120032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>
              <a:buClr>
                <a:srgbClr val="FF40FF"/>
              </a:buClr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♀︎</a:t>
            </a:r>
          </a:p>
          <a:p>
            <a:pPr marL="285750" indent="-285750"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↑ craving amorcé par stimuli associés</a:t>
            </a:r>
          </a:p>
          <a:p>
            <a:pPr marL="285750" indent="-285750"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Craving amorcé par stress ♀︎ = ♂︎</a:t>
            </a:r>
          </a:p>
          <a:p>
            <a:pPr marL="285750" indent="-285750"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↓ Craving chez femmes avec taux de progestérone haut</a:t>
            </a:r>
          </a:p>
        </p:txBody>
      </p:sp>
    </p:spTree>
    <p:extLst>
      <p:ext uri="{BB962C8B-B14F-4D97-AF65-F5344CB8AC3E}">
        <p14:creationId xmlns:p14="http://schemas.microsoft.com/office/powerpoint/2010/main" val="74262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Différences</a:t>
            </a:r>
            <a:r>
              <a:rPr lang="de-DE" dirty="0"/>
              <a:t> </a:t>
            </a:r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♀︎♂︎</a:t>
            </a:r>
            <a:b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1889022" y="3578500"/>
            <a:ext cx="5365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40FF"/>
              </a:buClr>
            </a:pP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Différences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neurobiologiques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du type «</a:t>
            </a:r>
            <a:r>
              <a:rPr lang="de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câblage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fixe»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34EED0-A17B-B04C-95C5-07E51EB847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844" y="1277368"/>
            <a:ext cx="2502310" cy="18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1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74529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Sevrage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7458124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defTabSz="457200" rtl="0" latinLnBrk="1" hangingPunct="0"/>
            <a:r>
              <a:rPr lang="de-DE" sz="1000" dirty="0">
                <a:solidFill>
                  <a:srgbClr val="000000"/>
                </a:solidFill>
              </a:rPr>
              <a:t>Becker et al., 2017;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Hogle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Curtin 2006; Becker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Koob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2016;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Devaud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et al. 2003;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Becker, </a:t>
            </a:r>
            <a:r>
              <a:rPr lang="de-DE" sz="1000" dirty="0">
                <a:solidFill>
                  <a:srgbClr val="000000"/>
                </a:solidFill>
              </a:rPr>
              <a:t>2016; Riley et al., 2018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7C3992-FD14-5B4D-90D2-248B67870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4419"/>
            <a:ext cx="3620125" cy="267519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3365292" y="951271"/>
            <a:ext cx="5321507" cy="246221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>
              <a:buClr>
                <a:srgbClr val="FF40FF"/>
              </a:buClr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♀︎</a:t>
            </a:r>
          </a:p>
          <a:p>
            <a:pPr marL="342900" indent="-342900"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Symptômes de sevrage plus désagréables</a:t>
            </a:r>
          </a:p>
          <a:p>
            <a:pPr marL="534988" indent="-220663"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cocaïne et amphétamine, nicotine, cannabis</a:t>
            </a:r>
          </a:p>
          <a:p>
            <a:pPr marL="342900" indent="-342900"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Fumeuses : plus d’affects négatifs pendant le sevrage, plus de réactions au stress</a:t>
            </a:r>
          </a:p>
          <a:p>
            <a:pPr marL="342900" indent="-342900"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Plus de craving amorcé par stimuli conditionnés</a:t>
            </a:r>
          </a:p>
          <a:p>
            <a:pPr>
              <a:buClr>
                <a:srgbClr val="FF40FF"/>
              </a:buClr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♂︎</a:t>
            </a:r>
          </a:p>
          <a:p>
            <a:pPr marL="342900" indent="-342900"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Plus de symptômes de sevrage d’alcool</a:t>
            </a:r>
          </a:p>
          <a:p>
            <a:pPr marL="534988" indent="-222250"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↑ d’anxiété et d’insomnies</a:t>
            </a:r>
          </a:p>
          <a:p>
            <a:pPr marL="534988" indent="-222250"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↑ convulsions et delirium</a:t>
            </a:r>
          </a:p>
          <a:p>
            <a:pPr marL="342900" indent="-342900">
              <a:buClr>
                <a:srgbClr val="FF40FF"/>
              </a:buClr>
              <a:buFont typeface="Arial" panose="020B0604020202020204" pitchFamily="34" charset="0"/>
              <a:buChar char="•"/>
            </a:pP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37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9735"/>
            <a:ext cx="8229600" cy="6778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dirty="0" err="1"/>
              <a:t>Rechute</a:t>
            </a:r>
            <a:endParaRPr lang="de-DE" b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7097454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200" rtl="0" latinLnBrk="1" hangingPunct="0"/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Feltenstein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et al. 2011; Anker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Carroll 2010; </a:t>
            </a:r>
            <a:r>
              <a:rPr lang="de-DE" sz="1000" dirty="0">
                <a:solidFill>
                  <a:srgbClr val="000000"/>
                </a:solidFill>
              </a:rPr>
              <a:t>Becker et al., 2017;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Becker, 2016;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Becker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Koob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2016,; </a:t>
            </a:r>
            <a:r>
              <a:rPr lang="de-DE" sz="1000" dirty="0">
                <a:solidFill>
                  <a:srgbClr val="000000"/>
                </a:solidFill>
              </a:rPr>
              <a:t>Riley et al., 2018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C92082-5474-5746-83AC-BA139D257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34988"/>
            <a:ext cx="2540833" cy="260089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278503" y="1388766"/>
            <a:ext cx="6460763" cy="18933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↑ rechute amorcée par drogue, stimuli, stress et émotions négatives </a:t>
            </a:r>
          </a:p>
          <a:p>
            <a:pPr marL="534988" indent="-22066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cocaïne et opioïdes </a:t>
            </a:r>
          </a:p>
          <a:p>
            <a:pPr marL="534988" indent="-22066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hormone-dépendant chez les femelles</a:t>
            </a:r>
          </a:p>
          <a:p>
            <a:pPr marL="711200" indent="-176213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œstradiol → ↑ rechute ; progestérone → ↓rechute</a:t>
            </a:r>
          </a:p>
        </p:txBody>
      </p:sp>
    </p:spTree>
    <p:extLst>
      <p:ext uri="{BB962C8B-B14F-4D97-AF65-F5344CB8AC3E}">
        <p14:creationId xmlns:p14="http://schemas.microsoft.com/office/powerpoint/2010/main" val="179138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731405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Pharmacocinétique</a:t>
            </a:r>
            <a:r>
              <a:rPr lang="de-DE" dirty="0"/>
              <a:t> </a:t>
            </a:r>
            <a:r>
              <a:rPr lang="de-DE" dirty="0" err="1"/>
              <a:t>alcool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499431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200" rtl="0" latinLnBrk="1" hangingPunct="0"/>
            <a:r>
              <a:rPr lang="fr-CH" sz="1000" dirty="0"/>
              <a:t>Ait-Daoud et al., 2017; </a:t>
            </a:r>
            <a:r>
              <a:rPr lang="de-DE" sz="1000" dirty="0" err="1">
                <a:solidFill>
                  <a:srgbClr val="000000"/>
                </a:solidFill>
              </a:rPr>
              <a:t>Baraona</a:t>
            </a:r>
            <a:r>
              <a:rPr lang="de-DE" sz="1000" dirty="0">
                <a:solidFill>
                  <a:srgbClr val="000000"/>
                </a:solidFill>
              </a:rPr>
              <a:t> et al., 2001; </a:t>
            </a:r>
            <a:r>
              <a:rPr lang="de-DE" sz="1000" dirty="0" err="1">
                <a:solidFill>
                  <a:srgbClr val="000000"/>
                </a:solidFill>
              </a:rPr>
              <a:t>Chrostek</a:t>
            </a:r>
            <a:r>
              <a:rPr lang="de-DE" sz="1000" dirty="0">
                <a:solidFill>
                  <a:srgbClr val="000000"/>
                </a:solidFill>
              </a:rPr>
              <a:t> et al., 2003; </a:t>
            </a:r>
            <a:r>
              <a:rPr lang="de-DE" sz="1000" dirty="0" err="1">
                <a:solidFill>
                  <a:srgbClr val="000000"/>
                </a:solidFill>
              </a:rPr>
              <a:t>McHugh</a:t>
            </a:r>
            <a:r>
              <a:rPr lang="de-DE" sz="1000" dirty="0">
                <a:solidFill>
                  <a:srgbClr val="000000"/>
                </a:solidFill>
              </a:rPr>
              <a:t> et al., 2018</a:t>
            </a:r>
          </a:p>
          <a:p>
            <a:pPr algn="l" defTabSz="457200" rtl="0" latinLnBrk="1" hangingPunct="0"/>
            <a:endParaRPr lang="fr-CH" sz="1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CD918F-FCEB-BA49-B1F2-D660CEF71A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5137"/>
            <a:ext cx="3179805" cy="2146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899178" y="1536803"/>
            <a:ext cx="5511115" cy="170296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♀︎ : alcoolémie plus élevée après avoir consommé la même quantité d'alcool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activité plus faible alcool déshydrogénase (ADH) dans l'estomac</a:t>
            </a:r>
          </a:p>
        </p:txBody>
      </p:sp>
    </p:spTree>
    <p:extLst>
      <p:ext uri="{BB962C8B-B14F-4D97-AF65-F5344CB8AC3E}">
        <p14:creationId xmlns:p14="http://schemas.microsoft.com/office/powerpoint/2010/main" val="136274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36285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Franconi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2012;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Benowitz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2006; </a:t>
            </a:r>
            <a:r>
              <a:rPr kumimoji="0" lang="de-DE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Agabio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et al., 2016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5AF74B2-5A56-A44B-B808-052F0F4F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Pharmacocinétique</a:t>
            </a:r>
            <a:r>
              <a:rPr lang="de-DE" dirty="0"/>
              <a:t> </a:t>
            </a:r>
            <a:r>
              <a:rPr lang="de-DE" dirty="0" err="1"/>
              <a:t>nicotine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0E63B88-540B-F642-A5B8-B72E55417B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8412"/>
            <a:ext cx="2699178" cy="237419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435902" y="1693506"/>
            <a:ext cx="6153462" cy="152400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♀︎ métabolisent nicotine plus rapidement </a:t>
            </a:r>
          </a:p>
          <a:p>
            <a:pPr marL="450850" indent="-1841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probablement du à activité CYP2A6 ↑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Contraceptifs oraux et grossesse accélèrent encore métabolisme nicotine </a:t>
            </a:r>
          </a:p>
        </p:txBody>
      </p:sp>
    </p:spTree>
    <p:extLst>
      <p:ext uri="{BB962C8B-B14F-4D97-AF65-F5344CB8AC3E}">
        <p14:creationId xmlns:p14="http://schemas.microsoft.com/office/powerpoint/2010/main" val="357480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Epidémie </a:t>
            </a:r>
            <a:r>
              <a:rPr lang="fr-CH" sz="3600" dirty="0" err="1">
                <a:latin typeface="Arial" panose="020B0604020202020204" pitchFamily="34" charset="0"/>
                <a:cs typeface="Arial" panose="020B0604020202020204" pitchFamily="34" charset="0"/>
              </a:rPr>
              <a:t>opioides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132343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200" rtl="0" latinLnBrk="1" hangingPunct="0"/>
            <a:r>
              <a:rPr lang="fr-CH" sz="1000" dirty="0"/>
              <a:t>Ait-Daoud et al., 2017</a:t>
            </a:r>
            <a:endParaRPr lang="fr-CH" sz="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3D1FFC-E1CD-2748-A80D-CDF7A03B8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8056"/>
            <a:ext cx="2883243" cy="276641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625303" y="1198961"/>
            <a:ext cx="5947719" cy="226267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♀︎ touchées de manière disproportionnée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1999 – 2010</a:t>
            </a:r>
          </a:p>
          <a:p>
            <a:pPr marL="449263" indent="-179388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48 000 femmes décédées d'une overdose d'opioïdes sur ordonnance</a:t>
            </a:r>
          </a:p>
          <a:p>
            <a:pPr marL="449263" indent="-179388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↑ 400% chez les ♀︎, ↑ 237% chez les ♂︎</a:t>
            </a:r>
          </a:p>
        </p:txBody>
      </p:sp>
    </p:spTree>
    <p:extLst>
      <p:ext uri="{BB962C8B-B14F-4D97-AF65-F5344CB8AC3E}">
        <p14:creationId xmlns:p14="http://schemas.microsoft.com/office/powerpoint/2010/main" val="182163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Cannabis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234294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200" rtl="0" latinLnBrk="1" hangingPunct="0"/>
            <a:r>
              <a:rPr lang="fr-CH" sz="1000" dirty="0"/>
              <a:t>Ait-Daoud et al., 2017; </a:t>
            </a:r>
            <a:r>
              <a:rPr lang="de-DE" sz="1000" dirty="0">
                <a:solidFill>
                  <a:srgbClr val="000000"/>
                </a:solidFill>
              </a:rPr>
              <a:t>Riley et al., 2018</a:t>
            </a:r>
            <a:endParaRPr lang="fr-CH" sz="1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AD93DA-997D-E445-B491-778443788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4111"/>
            <a:ext cx="2737320" cy="290632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499390" y="1270002"/>
            <a:ext cx="6104964" cy="231454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Corrélation significative TUC et suicidalité chez ♂︎, mais pas chez ♀︎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Craving amorcé par stimuli drogues ♀︎ &gt; ♂︎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Effets subjectifs positifs ♀︎ &gt; ♂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Maintien réseau social malgré grande consommation ♀︎ &gt; ♂ 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Maintien abstinence après sevrage ♀︎ &gt; ♂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Rechutes en réponse à émotions négatives ou problèmes interpersonnels ♀︎ &gt; ♂</a:t>
            </a:r>
          </a:p>
        </p:txBody>
      </p:sp>
    </p:spTree>
    <p:extLst>
      <p:ext uri="{BB962C8B-B14F-4D97-AF65-F5344CB8AC3E}">
        <p14:creationId xmlns:p14="http://schemas.microsoft.com/office/powerpoint/2010/main" val="663227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fr-CH" sz="3600" dirty="0" err="1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FC4BC6-267D-5240-BE68-075E0E654898}"/>
              </a:ext>
            </a:extLst>
          </p:cNvPr>
          <p:cNvSpPr txBox="1"/>
          <p:nvPr/>
        </p:nvSpPr>
        <p:spPr>
          <a:xfrm>
            <a:off x="402021" y="3980793"/>
            <a:ext cx="104130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Riley et al., 2018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EB8C07-03B8-BA4F-AE05-32E5225C8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29180"/>
            <a:ext cx="3186353" cy="2590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925664" y="1377510"/>
            <a:ext cx="3610047" cy="18933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40FF"/>
              </a:buClr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♀︎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hépatopathies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↑ neurotoxicité 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↑ cardiopathies 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↑ Neuropathies périphériques </a:t>
            </a:r>
          </a:p>
        </p:txBody>
      </p:sp>
    </p:spTree>
    <p:extLst>
      <p:ext uri="{BB962C8B-B14F-4D97-AF65-F5344CB8AC3E}">
        <p14:creationId xmlns:p14="http://schemas.microsoft.com/office/powerpoint/2010/main" val="2283044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Conséquences</a:t>
            </a:r>
            <a:endParaRPr lang="de-DE" sz="4000" dirty="0"/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FB7EF64B-4826-8F40-9709-DFE123AE637A}"/>
              </a:ext>
            </a:extLst>
          </p:cNvPr>
          <p:cNvSpPr txBox="1"/>
          <p:nvPr/>
        </p:nvSpPr>
        <p:spPr>
          <a:xfrm>
            <a:off x="402021" y="3980793"/>
            <a:ext cx="8500082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dirty="0" err="1">
                <a:solidFill>
                  <a:srgbClr val="000000"/>
                </a:solidFill>
              </a:rPr>
              <a:t>McHugh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et al., 2018; Foster et al., 2016; 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Hernandez-Avila et al., 2004;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McHugh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2013; Sherman et al., 2017; Wu et al., 2010; Griffin et al., 2015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1DDF70-6441-9245-9C34-1BE2F8BEE3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9162"/>
            <a:ext cx="3231630" cy="2527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983043" y="1501329"/>
            <a:ext cx="5703756" cy="170296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♀︎ en traitement 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↑ déficits fonctionnels (emploi, social / familial, médical et psychiatrique)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↓ qualité de vie</a:t>
            </a:r>
          </a:p>
        </p:txBody>
      </p:sp>
    </p:spTree>
    <p:extLst>
      <p:ext uri="{BB962C8B-B14F-4D97-AF65-F5344CB8AC3E}">
        <p14:creationId xmlns:p14="http://schemas.microsoft.com/office/powerpoint/2010/main" val="26822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Cocaïne </a:t>
            </a:r>
            <a:endParaRPr lang="de-DE" dirty="0"/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7AE33A87-B68B-3A4A-8594-7D902C9F0FF2}"/>
              </a:ext>
            </a:extLst>
          </p:cNvPr>
          <p:cNvSpPr txBox="1"/>
          <p:nvPr/>
        </p:nvSpPr>
        <p:spPr>
          <a:xfrm>
            <a:off x="402021" y="3980793"/>
            <a:ext cx="3711912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2014;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Origer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2014;  </a:t>
            </a:r>
            <a:r>
              <a:rPr kumimoji="0" lang="de-DE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Agabio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et al., 2016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4CD5D6-8C72-5549-A394-91D31F739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45545"/>
            <a:ext cx="2810656" cy="233784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518347" y="2021793"/>
            <a:ext cx="6400801" cy="7853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Risque global mortalité par cocaïne était plus élevé chez ♀︎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Délai entre début consommation et issue fatale plus court chez ♀︎</a:t>
            </a:r>
          </a:p>
        </p:txBody>
      </p:sp>
    </p:spTree>
    <p:extLst>
      <p:ext uri="{BB962C8B-B14F-4D97-AF65-F5344CB8AC3E}">
        <p14:creationId xmlns:p14="http://schemas.microsoft.com/office/powerpoint/2010/main" val="218427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Effet alcool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372676" y="3961138"/>
            <a:ext cx="728019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Arnedt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2011; Greenfield et al., 2010;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Nolen-Hoeksema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Hilt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, 2006;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Rehm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2010;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Schuckit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, 2011; </a:t>
            </a:r>
            <a:r>
              <a:rPr kumimoji="0" lang="de-DE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Agabio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et al., 2016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D4A549-ECF7-F140-91F9-5A3ED38016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960" y="1132902"/>
            <a:ext cx="3020518" cy="2413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735703" y="1392732"/>
            <a:ext cx="5366479" cy="18933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À alcoolémie similaire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♀︎ plus de troubles cognitifs, sédation, somnolence, troubles du sommeil 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♂︎ deviennent plus agressifs 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risque relatif ↑ hépatopathie, cardiopathie</a:t>
            </a:r>
          </a:p>
        </p:txBody>
      </p:sp>
    </p:spTree>
    <p:extLst>
      <p:ext uri="{BB962C8B-B14F-4D97-AF65-F5344CB8AC3E}">
        <p14:creationId xmlns:p14="http://schemas.microsoft.com/office/powerpoint/2010/main" val="427982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14D61D0-0E96-5241-8F0D-7F0EC76CF9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81459">
            <a:off x="3605298" y="1217234"/>
            <a:ext cx="1799808" cy="25091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B7C1996-A7B0-B74F-A32D-6B82BBA03355}"/>
              </a:ext>
            </a:extLst>
          </p:cNvPr>
          <p:cNvSpPr txBox="1"/>
          <p:nvPr/>
        </p:nvSpPr>
        <p:spPr>
          <a:xfrm>
            <a:off x="1486892" y="388773"/>
            <a:ext cx="635847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Comportements complexes resultat d‘interactions entre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8293242-53B7-DF43-AC67-AC742FDC1A98}"/>
              </a:ext>
            </a:extLst>
          </p:cNvPr>
          <p:cNvGrpSpPr/>
          <p:nvPr/>
        </p:nvGrpSpPr>
        <p:grpSpPr>
          <a:xfrm>
            <a:off x="1858685" y="1381841"/>
            <a:ext cx="1957691" cy="2283129"/>
            <a:chOff x="1858685" y="1381841"/>
            <a:chExt cx="1957691" cy="228312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A501912A-488F-6B43-8CA8-579B97982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8685" y="1381841"/>
              <a:ext cx="1957691" cy="1965149"/>
            </a:xfrm>
            <a:prstGeom prst="ellipse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69BDDDC-C766-9F4D-BBA5-86CC1DDA35DA}"/>
                </a:ext>
              </a:extLst>
            </p:cNvPr>
            <p:cNvSpPr txBox="1"/>
            <p:nvPr/>
          </p:nvSpPr>
          <p:spPr>
            <a:xfrm>
              <a:off x="2494809" y="3387973"/>
              <a:ext cx="685442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individu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660F8EE-FC52-4D4B-9427-EE4F6FE976C9}"/>
              </a:ext>
            </a:extLst>
          </p:cNvPr>
          <p:cNvGrpSpPr/>
          <p:nvPr/>
        </p:nvGrpSpPr>
        <p:grpSpPr>
          <a:xfrm>
            <a:off x="5327374" y="1381841"/>
            <a:ext cx="1967449" cy="2265419"/>
            <a:chOff x="5327374" y="1381841"/>
            <a:chExt cx="1967449" cy="226541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F9BD13D-89BF-0848-A3A6-9187E299F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7374" y="1381841"/>
              <a:ext cx="1967449" cy="1967449"/>
            </a:xfrm>
            <a:prstGeom prst="ellipse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AAFD812-59FF-7C47-8D92-7668FE18D74D}"/>
                </a:ext>
              </a:extLst>
            </p:cNvPr>
            <p:cNvSpPr txBox="1"/>
            <p:nvPr/>
          </p:nvSpPr>
          <p:spPr>
            <a:xfrm>
              <a:off x="5713499" y="3370263"/>
              <a:ext cx="1195197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2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environnement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38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Conséquences tabac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518186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Greenfield et al., 2010; Huxley &amp; Woodward, 2011;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Connett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2003; </a:t>
            </a:r>
            <a:r>
              <a:rPr kumimoji="0" lang="de-DE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Agabio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et al., 2016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713E02-954C-7747-8F5B-C606B47175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8961"/>
            <a:ext cx="3219136" cy="241435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992954" y="1554653"/>
            <a:ext cx="5210404" cy="170296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♀︎ plus vulnérables aux effets tabac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↑ risque maladie coronarienne)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↓ du risque maladies pulmonaires après l’arrêt importante chez ♀︎</a:t>
            </a:r>
          </a:p>
        </p:txBody>
      </p:sp>
    </p:spTree>
    <p:extLst>
      <p:ext uri="{BB962C8B-B14F-4D97-AF65-F5344CB8AC3E}">
        <p14:creationId xmlns:p14="http://schemas.microsoft.com/office/powerpoint/2010/main" val="1313614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708420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Accès</a:t>
            </a:r>
            <a:r>
              <a:rPr lang="de-DE" dirty="0"/>
              <a:t> </a:t>
            </a:r>
            <a:r>
              <a:rPr lang="de-DE" dirty="0" err="1"/>
              <a:t>traitement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335049" y="3745694"/>
            <a:ext cx="814902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200" rtl="0" latinLnBrk="1" hangingPunct="0"/>
            <a:r>
              <a:rPr lang="fr-CH" sz="1000" dirty="0"/>
              <a:t>Ait-Daoud et al., 2017; </a:t>
            </a:r>
            <a:r>
              <a:rPr lang="de-DE" sz="1000" dirty="0" err="1">
                <a:solidFill>
                  <a:srgbClr val="000000"/>
                </a:solidFill>
              </a:rPr>
              <a:t>McHugh</a:t>
            </a:r>
            <a:r>
              <a:rPr lang="de-DE" sz="1000" dirty="0">
                <a:solidFill>
                  <a:srgbClr val="000000"/>
                </a:solidFill>
              </a:rPr>
              <a:t> et al., 2018; Campbell </a:t>
            </a:r>
            <a:r>
              <a:rPr lang="de-DE" sz="1000" dirty="0" err="1">
                <a:solidFill>
                  <a:srgbClr val="000000"/>
                </a:solidFill>
              </a:rPr>
              <a:t>and</a:t>
            </a:r>
            <a:r>
              <a:rPr lang="de-DE" sz="1000" dirty="0">
                <a:solidFill>
                  <a:srgbClr val="000000"/>
                </a:solidFill>
              </a:rPr>
              <a:t> Ettore 2011; </a:t>
            </a:r>
            <a:r>
              <a:rPr lang="de-DE" sz="1000" dirty="0" err="1">
                <a:solidFill>
                  <a:srgbClr val="000000"/>
                </a:solidFill>
              </a:rPr>
              <a:t>Greenfield</a:t>
            </a:r>
            <a:r>
              <a:rPr lang="de-DE" sz="1000" dirty="0">
                <a:solidFill>
                  <a:srgbClr val="000000"/>
                </a:solidFill>
              </a:rPr>
              <a:t> et al. 2007; </a:t>
            </a:r>
            <a:r>
              <a:rPr lang="de-DE" sz="1000" dirty="0" err="1">
                <a:solidFill>
                  <a:srgbClr val="000000"/>
                </a:solidFill>
              </a:rPr>
              <a:t>Walitzer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lang="de-DE" sz="1000" dirty="0" err="1">
                <a:solidFill>
                  <a:srgbClr val="000000"/>
                </a:solidFill>
              </a:rPr>
              <a:t>and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lang="de-DE" sz="1000" dirty="0" err="1">
                <a:solidFill>
                  <a:srgbClr val="000000"/>
                </a:solidFill>
              </a:rPr>
              <a:t>Dearing</a:t>
            </a:r>
            <a:r>
              <a:rPr lang="de-DE" sz="1000" dirty="0">
                <a:solidFill>
                  <a:srgbClr val="000000"/>
                </a:solidFill>
              </a:rPr>
              <a:t> 2006; Hyman et al. 2008 ; </a:t>
            </a:r>
          </a:p>
          <a:p>
            <a:pPr algn="l" defTabSz="457200" rtl="0" latinLnBrk="1" hangingPunct="0"/>
            <a:r>
              <a:rPr lang="de-DE" sz="1000" dirty="0">
                <a:solidFill>
                  <a:srgbClr val="000000"/>
                </a:solidFill>
              </a:rPr>
              <a:t>Becker et al., 2017; </a:t>
            </a:r>
            <a:r>
              <a:rPr lang="de-DE" sz="1000" dirty="0" err="1">
                <a:solidFill>
                  <a:srgbClr val="000000"/>
                </a:solidFill>
              </a:rPr>
              <a:t>Gallop</a:t>
            </a:r>
            <a:r>
              <a:rPr lang="de-DE" sz="1000" dirty="0">
                <a:solidFill>
                  <a:srgbClr val="000000"/>
                </a:solidFill>
              </a:rPr>
              <a:t> et al. 2007; </a:t>
            </a:r>
            <a:r>
              <a:rPr lang="de-DE" sz="1000" dirty="0" err="1">
                <a:solidFill>
                  <a:srgbClr val="000000"/>
                </a:solidFill>
              </a:rPr>
              <a:t>Schuckit</a:t>
            </a:r>
            <a:r>
              <a:rPr lang="de-DE" sz="1000" dirty="0">
                <a:solidFill>
                  <a:srgbClr val="000000"/>
                </a:solidFill>
              </a:rPr>
              <a:t> et al. 1998; Campbell &amp; Ettore 2011;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Niv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Hser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, 2007; </a:t>
            </a:r>
          </a:p>
          <a:p>
            <a:pPr algn="l" defTabSz="457200" rtl="0" latinLnBrk="1" hangingPunct="0"/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Hser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2011;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Prendergast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2011;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Orwin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2001; </a:t>
            </a:r>
            <a:r>
              <a:rPr lang="de-DE" sz="1000" dirty="0" err="1">
                <a:solidFill>
                  <a:srgbClr val="000000"/>
                </a:solidFill>
              </a:rPr>
              <a:t>McHugh</a:t>
            </a:r>
            <a:r>
              <a:rPr lang="de-DE" sz="1000" dirty="0">
                <a:solidFill>
                  <a:srgbClr val="000000"/>
                </a:solidFill>
              </a:rPr>
              <a:t> et al., 2018</a:t>
            </a:r>
            <a:endParaRPr lang="fr-CH" sz="1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927FCD-A6E8-754B-B972-C8A316BF9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1526"/>
            <a:ext cx="2629044" cy="23938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360951" y="1351802"/>
            <a:ext cx="6325849" cy="18933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Responsabilités familiales → ↓ accès traitement 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en particulier pour TAO nécessitant des passages quotidiens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Programmes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adaptés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femmes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: ↑.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Accessibilité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↑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efficacité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♀︎, du moment qu’elles sont en traitement: ︎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réponses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thérapeutiques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similaires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♂︎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7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Recherche de traitement</a:t>
            </a:r>
            <a:endParaRPr lang="de-DE" dirty="0"/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FB7EF64B-4826-8F40-9709-DFE123AE637A}"/>
              </a:ext>
            </a:extLst>
          </p:cNvPr>
          <p:cNvSpPr txBox="1"/>
          <p:nvPr/>
        </p:nvSpPr>
        <p:spPr>
          <a:xfrm>
            <a:off x="402021" y="3980793"/>
            <a:ext cx="587115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dirty="0" err="1">
                <a:solidFill>
                  <a:srgbClr val="000000"/>
                </a:solidFill>
              </a:rPr>
              <a:t>McHugh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et al., 2018;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Alvanzo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2014; Blanco et al., 2013; Lewis et Nixon, 2014; </a:t>
            </a:r>
            <a:r>
              <a:rPr lang="fr-CH" sz="1000" dirty="0" err="1">
                <a:latin typeface="Arial" panose="020B0604020202020204" pitchFamily="34" charset="0"/>
                <a:cs typeface="Arial" panose="020B0604020202020204" pitchFamily="34" charset="0"/>
              </a:rPr>
              <a:t>Edlund</a:t>
            </a: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 et al, 1997</a:t>
            </a:r>
            <a:endParaRPr kumimoji="0" lang="de-DE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628CF2-2617-DE4C-AF63-CD430A973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8257"/>
            <a:ext cx="2639518" cy="25273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345961" y="1198961"/>
            <a:ext cx="5784994" cy="226267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♀︎ cherchent traitement plus rapidement après début consommation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♂︎ sont plus susceptibles de recevoir un traitement spécialisé 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♀ plus susceptibles de se faire soigner en 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</a:rPr>
              <a:t>psychiatrie </a:t>
            </a:r>
            <a:r>
              <a:rPr lang="fr-CH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non-spécialisée</a:t>
            </a:r>
            <a:endParaRPr lang="fr-CH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0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Pharmacothérapie </a:t>
            </a:r>
            <a:b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8880640C-C826-8547-B408-BD77C5FB4B1C}"/>
              </a:ext>
            </a:extLst>
          </p:cNvPr>
          <p:cNvSpPr txBox="1"/>
          <p:nvPr/>
        </p:nvSpPr>
        <p:spPr>
          <a:xfrm>
            <a:off x="402021" y="3980793"/>
            <a:ext cx="346825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 dirty="0">
                <a:latin typeface="Arial" panose="020B0604020202020204" pitchFamily="34" charset="0"/>
                <a:cs typeface="Arial" panose="020B0604020202020204" pitchFamily="34" charset="0"/>
              </a:rPr>
              <a:t>Perkins &amp; Scott, 2008; McKee et al., 2016;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Riley et al., 2018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D2FB51-C0A3-7F46-B33F-89DBDC6199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1639"/>
            <a:ext cx="2953062" cy="25221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690734" y="1408823"/>
            <a:ext cx="5411449" cy="170296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Substitution nicotine moins efficace chez les ♀︎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Varénicline plus efficace chez les ♀︎ à court terme et = à long terme</a:t>
            </a:r>
          </a:p>
          <a:p>
            <a:pPr marL="285750" indent="-2857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Buspirone plus efficace contre TUC chez les ♂︎</a:t>
            </a:r>
          </a:p>
        </p:txBody>
      </p:sp>
    </p:spTree>
    <p:extLst>
      <p:ext uri="{BB962C8B-B14F-4D97-AF65-F5344CB8AC3E}">
        <p14:creationId xmlns:p14="http://schemas.microsoft.com/office/powerpoint/2010/main" val="16839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95" y="153515"/>
            <a:ext cx="8229600" cy="693430"/>
          </a:xfrm>
          <a:prstGeom prst="rect">
            <a:avLst/>
          </a:prstGeom>
        </p:spPr>
        <p:txBody>
          <a:bodyPr/>
          <a:lstStyle/>
          <a:p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Efficacité traitements</a:t>
            </a:r>
            <a:endParaRPr lang="de-DE" dirty="0"/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FB7EF64B-4826-8F40-9709-DFE123AE637A}"/>
              </a:ext>
            </a:extLst>
          </p:cNvPr>
          <p:cNvSpPr txBox="1"/>
          <p:nvPr/>
        </p:nvSpPr>
        <p:spPr>
          <a:xfrm>
            <a:off x="402021" y="3980793"/>
            <a:ext cx="123206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dirty="0" err="1">
                <a:solidFill>
                  <a:srgbClr val="000000"/>
                </a:solidFill>
              </a:rPr>
              <a:t>McHugh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et al., 2018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3F43FF-08CC-1744-8944-F0BB254C4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070" y="1106071"/>
            <a:ext cx="5326850" cy="188006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9704F0B-3C8B-414A-B39A-E5B82BEB492E}"/>
              </a:ext>
            </a:extLst>
          </p:cNvPr>
          <p:cNvSpPr/>
          <p:nvPr/>
        </p:nvSpPr>
        <p:spPr>
          <a:xfrm>
            <a:off x="464695" y="1907603"/>
            <a:ext cx="1348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40FF"/>
              </a:buClr>
            </a:pPr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Effets du genre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0FE53B-7142-3E46-81A6-30F5B8423911}"/>
              </a:ext>
            </a:extLst>
          </p:cNvPr>
          <p:cNvSpPr/>
          <p:nvPr/>
        </p:nvSpPr>
        <p:spPr>
          <a:xfrm>
            <a:off x="7424396" y="1907603"/>
            <a:ext cx="1269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40FF"/>
              </a:buClr>
            </a:pPr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Effets du sexe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0575516-A343-3F41-BEDB-2DCE14BA75EE}"/>
              </a:ext>
            </a:extLst>
          </p:cNvPr>
          <p:cNvSpPr/>
          <p:nvPr/>
        </p:nvSpPr>
        <p:spPr>
          <a:xfrm>
            <a:off x="2588342" y="3055386"/>
            <a:ext cx="14390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ctr">
              <a:buClr>
                <a:srgbClr val="FF40FF"/>
              </a:buClr>
            </a:pPr>
            <a:r>
              <a:rPr lang="fr-CH" sz="1050" dirty="0">
                <a:latin typeface="Arial" panose="020B0604020202020204" pitchFamily="34" charset="0"/>
                <a:cs typeface="Arial" panose="020B0604020202020204" pitchFamily="34" charset="0"/>
              </a:rPr>
              <a:t>Barrières accès traitement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49F58FA-2941-044F-A5F0-55BAD0981D49}"/>
              </a:ext>
            </a:extLst>
          </p:cNvPr>
          <p:cNvSpPr/>
          <p:nvPr/>
        </p:nvSpPr>
        <p:spPr>
          <a:xfrm>
            <a:off x="5154561" y="3055386"/>
            <a:ext cx="155595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ctr">
              <a:buClr>
                <a:srgbClr val="FF40FF"/>
              </a:buClr>
            </a:pPr>
            <a:r>
              <a:rPr lang="fr-CH" sz="1050" dirty="0">
                <a:latin typeface="Arial" panose="020B0604020202020204" pitchFamily="34" charset="0"/>
                <a:cs typeface="Arial" panose="020B0604020202020204" pitchFamily="34" charset="0"/>
              </a:rPr>
              <a:t>Différences pharmacocinétiques pharmacodynamiques </a:t>
            </a:r>
          </a:p>
        </p:txBody>
      </p:sp>
    </p:spTree>
    <p:extLst>
      <p:ext uri="{BB962C8B-B14F-4D97-AF65-F5344CB8AC3E}">
        <p14:creationId xmlns:p14="http://schemas.microsoft.com/office/powerpoint/2010/main" val="311072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Attention au </a:t>
            </a:r>
            <a:r>
              <a:rPr lang="de-DE" i="1" dirty="0" err="1"/>
              <a:t>neurosexisme</a:t>
            </a:r>
            <a:endParaRPr lang="de-DE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29585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Fausto-Sterling, 2012;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Lorber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, 2005 ;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Becker, 2016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23FFB12-9D5C-3D46-9BFC-321E25F2D1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6122"/>
            <a:ext cx="2600793" cy="253983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19C1C22-D0F5-A641-A9F1-153812C253A0}"/>
              </a:ext>
            </a:extLst>
          </p:cNvPr>
          <p:cNvSpPr/>
          <p:nvPr/>
        </p:nvSpPr>
        <p:spPr>
          <a:xfrm>
            <a:off x="3050498" y="2020055"/>
            <a:ext cx="4572000" cy="871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40FF"/>
              </a:buClr>
            </a:pP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scientifiques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justifier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inégal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 entre ♂︎ et ♀︎</a:t>
            </a:r>
          </a:p>
        </p:txBody>
      </p:sp>
    </p:spTree>
    <p:extLst>
      <p:ext uri="{BB962C8B-B14F-4D97-AF65-F5344CB8AC3E}">
        <p14:creationId xmlns:p14="http://schemas.microsoft.com/office/powerpoint/2010/main" val="245573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6F24502-B400-E94C-8096-91ADBDD6CB26}"/>
              </a:ext>
            </a:extLst>
          </p:cNvPr>
          <p:cNvSpPr txBox="1"/>
          <p:nvPr/>
        </p:nvSpPr>
        <p:spPr>
          <a:xfrm>
            <a:off x="3404728" y="224241"/>
            <a:ext cx="246958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36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Take</a:t>
            </a:r>
            <a:r>
              <a:rPr kumimoji="0" lang="fr-CH" sz="36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home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FA5792-FEB5-104C-A49D-30FB594AD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187707"/>
            <a:ext cx="3218329" cy="272440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01EFE58-9B93-984E-8CFC-10413C058F8A}"/>
              </a:ext>
            </a:extLst>
          </p:cNvPr>
          <p:cNvSpPr/>
          <p:nvPr/>
        </p:nvSpPr>
        <p:spPr>
          <a:xfrm>
            <a:off x="2951557" y="1787906"/>
            <a:ext cx="5388670" cy="152400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12738" indent="-312738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Femmes plus sensibles aux conséquences addiction</a:t>
            </a:r>
          </a:p>
          <a:p>
            <a:pPr marL="312738" indent="-312738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Effet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téléscopage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738" indent="-312738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Effets culturels à prendre en considération pour traitement</a:t>
            </a:r>
          </a:p>
        </p:txBody>
      </p:sp>
    </p:spTree>
    <p:extLst>
      <p:ext uri="{BB962C8B-B14F-4D97-AF65-F5344CB8AC3E}">
        <p14:creationId xmlns:p14="http://schemas.microsoft.com/office/powerpoint/2010/main" val="416260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Modèles animaux vs études humains</a:t>
            </a:r>
            <a:endParaRPr lang="de-DE"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104130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Riley et al., 2018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8668005-5D2D-1147-8FFB-DE76816AFBA4}"/>
              </a:ext>
            </a:extLst>
          </p:cNvPr>
          <p:cNvGrpSpPr/>
          <p:nvPr/>
        </p:nvGrpSpPr>
        <p:grpSpPr>
          <a:xfrm>
            <a:off x="4649911" y="1111783"/>
            <a:ext cx="3132944" cy="2786743"/>
            <a:chOff x="4649911" y="1111783"/>
            <a:chExt cx="3132944" cy="278674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AB93609-DC11-D24E-8479-D5D91A39B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2283" y="1111783"/>
              <a:ext cx="2108200" cy="2024689"/>
            </a:xfrm>
            <a:prstGeom prst="ellipse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0FCEB23-8404-2645-B8B5-AF64C7A3F85A}"/>
                </a:ext>
              </a:extLst>
            </p:cNvPr>
            <p:cNvSpPr/>
            <p:nvPr/>
          </p:nvSpPr>
          <p:spPr>
            <a:xfrm>
              <a:off x="4649911" y="3159862"/>
              <a:ext cx="31329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étude condition humaine et les facteurs culturels, sociaux et économiques</a:t>
              </a:r>
              <a:endParaRPr lang="de-DE" sz="1400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6819F6D-FF3E-2746-A068-41A048F6E787}"/>
              </a:ext>
            </a:extLst>
          </p:cNvPr>
          <p:cNvGrpSpPr/>
          <p:nvPr/>
        </p:nvGrpSpPr>
        <p:grpSpPr>
          <a:xfrm>
            <a:off x="1797397" y="1111783"/>
            <a:ext cx="2024689" cy="2571299"/>
            <a:chOff x="1797397" y="1111783"/>
            <a:chExt cx="2024689" cy="257129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7E2653B8-7A91-E442-911E-D081B0813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7397" y="1111783"/>
              <a:ext cx="2024689" cy="2024689"/>
            </a:xfrm>
            <a:prstGeom prst="ellipse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64A9A9F-CA1F-2249-B259-E4FC6AF395F0}"/>
                </a:ext>
              </a:extLst>
            </p:cNvPr>
            <p:cNvSpPr/>
            <p:nvPr/>
          </p:nvSpPr>
          <p:spPr>
            <a:xfrm>
              <a:off x="1868909" y="3159862"/>
              <a:ext cx="18816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suivi prospectif consommation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80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Modèles</a:t>
            </a:r>
            <a:r>
              <a:rPr lang="de-DE" dirty="0"/>
              <a:t> </a:t>
            </a:r>
            <a:r>
              <a:rPr lang="de-DE" dirty="0" err="1"/>
              <a:t>animaux</a:t>
            </a:r>
            <a:r>
              <a:rPr lang="de-DE" dirty="0"/>
              <a:t> </a:t>
            </a:r>
            <a:r>
              <a:rPr lang="de-DE" dirty="0" err="1"/>
              <a:t>addiction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84253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Becker, 2016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48436F-36B2-A248-97CD-B579186E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078823"/>
            <a:ext cx="2671711" cy="267171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477728" y="1600245"/>
            <a:ext cx="6017343" cy="174900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Recherche du produit même sans récompense</a:t>
            </a:r>
          </a:p>
          <a:p>
            <a:pPr marL="342900" indent="-342900">
              <a:lnSpc>
                <a:spcPct val="20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Recherche du produit en présence de conséquences défavorables</a:t>
            </a:r>
          </a:p>
          <a:p>
            <a:pPr marL="342900" indent="-342900">
              <a:lnSpc>
                <a:spcPct val="20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Forte motivation à consommer sous condition de renforcement partiel</a:t>
            </a:r>
          </a:p>
          <a:p>
            <a:pPr marL="342900" indent="-342900">
              <a:lnSpc>
                <a:spcPct val="20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Perte de motivation pour d’autres renforçateurs</a:t>
            </a:r>
          </a:p>
        </p:txBody>
      </p:sp>
    </p:spTree>
    <p:extLst>
      <p:ext uri="{BB962C8B-B14F-4D97-AF65-F5344CB8AC3E}">
        <p14:creationId xmlns:p14="http://schemas.microsoft.com/office/powerpoint/2010/main" val="1295930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20" y="209802"/>
            <a:ext cx="8229600" cy="669442"/>
          </a:xfrm>
          <a:prstGeom prst="rect">
            <a:avLst/>
          </a:prstGeom>
        </p:spPr>
        <p:txBody>
          <a:bodyPr/>
          <a:lstStyle/>
          <a:p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4 types de différences</a:t>
            </a:r>
            <a:endParaRPr lang="fr-CH"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727538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000">
                <a:latin typeface="Arial" panose="020B0604020202020204" pitchFamily="34" charset="0"/>
                <a:cs typeface="Arial" panose="020B0604020202020204" pitchFamily="34" charset="0"/>
              </a:rPr>
              <a:t>Becker and Koob 2016; McCarthy et al. 2012; </a:t>
            </a:r>
            <a:r>
              <a:rPr kumimoji="0" lang="fr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Becker, 2016; </a:t>
            </a:r>
            <a:r>
              <a:rPr lang="fr-CH" sz="1000">
                <a:latin typeface="Arial" panose="020B0604020202020204" pitchFamily="34" charset="0"/>
                <a:cs typeface="Arial" panose="020B0604020202020204" pitchFamily="34" charset="0"/>
              </a:rPr>
              <a:t>Hu and Becker 2003; Camp and Robinson 1988; Camp et al. 1986</a:t>
            </a:r>
            <a:endParaRPr kumimoji="0" lang="fr-CH" sz="1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8473E61-EBAF-EF46-B5B4-CC00FE999742}"/>
              </a:ext>
            </a:extLst>
          </p:cNvPr>
          <p:cNvSpPr/>
          <p:nvPr/>
        </p:nvSpPr>
        <p:spPr>
          <a:xfrm>
            <a:off x="580445" y="1198961"/>
            <a:ext cx="4142630" cy="153628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l">
              <a:buClr>
                <a:srgbClr val="FF40FF"/>
              </a:buClr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E806CC0-61AF-C74F-B950-D452E589A6FC}"/>
              </a:ext>
            </a:extLst>
          </p:cNvPr>
          <p:cNvSpPr/>
          <p:nvPr/>
        </p:nvSpPr>
        <p:spPr>
          <a:xfrm>
            <a:off x="402021" y="971825"/>
            <a:ext cx="4110825" cy="13517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fr-CH" sz="1400" b="1" dirty="0"/>
              <a:t>différences qualitatives entre les sexes</a:t>
            </a:r>
          </a:p>
          <a:p>
            <a:pPr algn="ctr"/>
            <a:r>
              <a:rPr lang="fr-CH" sz="1200" dirty="0"/>
              <a:t>Seulement une propriété peut être exprimée à la fois</a:t>
            </a:r>
          </a:p>
          <a:p>
            <a:pPr algn="ctr"/>
            <a:endParaRPr lang="fr-CH" sz="1200" dirty="0"/>
          </a:p>
          <a:p>
            <a:pPr algn="ctr"/>
            <a:r>
              <a:rPr lang="fr-CH" sz="1200" i="1" dirty="0"/>
              <a:t>p.ex.</a:t>
            </a:r>
          </a:p>
          <a:p>
            <a:pPr algn="ctr"/>
            <a:r>
              <a:rPr lang="fr-CH" sz="1200" i="1" dirty="0"/>
              <a:t>♀︎ ovulent</a:t>
            </a:r>
          </a:p>
          <a:p>
            <a:pPr algn="ctr"/>
            <a:r>
              <a:rPr lang="fr-CH" sz="1200" i="1" dirty="0"/>
              <a:t>♂︎ produisent du sperme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D9861FA-6B56-3847-B15F-8169272DFEDC}"/>
              </a:ext>
            </a:extLst>
          </p:cNvPr>
          <p:cNvSpPr/>
          <p:nvPr/>
        </p:nvSpPr>
        <p:spPr>
          <a:xfrm>
            <a:off x="4660107" y="986843"/>
            <a:ext cx="4110825" cy="13517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>
              <a:buClr>
                <a:srgbClr val="FF40FF"/>
              </a:buClr>
            </a:pPr>
            <a:r>
              <a:rPr lang="de-DE" sz="1400" b="1" dirty="0" err="1"/>
              <a:t>différences</a:t>
            </a:r>
            <a:r>
              <a:rPr lang="de-DE" sz="1400" b="1" dirty="0"/>
              <a:t> quantitatives </a:t>
            </a:r>
            <a:r>
              <a:rPr lang="fr-CH" sz="1400" b="1" dirty="0"/>
              <a:t>entre les sexes</a:t>
            </a:r>
            <a:endParaRPr lang="de-DE" sz="1400" b="1" dirty="0"/>
          </a:p>
          <a:p>
            <a:pPr algn="ctr">
              <a:buClr>
                <a:srgbClr val="FF40FF"/>
              </a:buClr>
            </a:pPr>
            <a:r>
              <a:rPr lang="de-DE" sz="1200" dirty="0" err="1"/>
              <a:t>moyenne</a:t>
            </a:r>
            <a:r>
              <a:rPr lang="de-DE" sz="1200" dirty="0"/>
              <a:t> </a:t>
            </a:r>
            <a:r>
              <a:rPr lang="de-DE" sz="1200" dirty="0" err="1"/>
              <a:t>ou</a:t>
            </a:r>
            <a:r>
              <a:rPr lang="de-DE" sz="1200" dirty="0"/>
              <a:t> </a:t>
            </a:r>
            <a:r>
              <a:rPr lang="de-DE" sz="1200" dirty="0" err="1"/>
              <a:t>médiane</a:t>
            </a:r>
            <a:r>
              <a:rPr lang="de-DE" sz="1200" dirty="0"/>
              <a:t> </a:t>
            </a:r>
            <a:r>
              <a:rPr lang="de-DE" sz="1200" dirty="0" err="1"/>
              <a:t>différente</a:t>
            </a:r>
            <a:r>
              <a:rPr lang="de-DE" sz="1200" dirty="0"/>
              <a:t>, </a:t>
            </a:r>
            <a:r>
              <a:rPr lang="de-DE" sz="1200" dirty="0" err="1"/>
              <a:t>mais</a:t>
            </a:r>
            <a:r>
              <a:rPr lang="de-DE" sz="1200" dirty="0"/>
              <a:t> </a:t>
            </a:r>
            <a:r>
              <a:rPr lang="de-DE" sz="1200" dirty="0" err="1"/>
              <a:t>mécanismes</a:t>
            </a:r>
            <a:r>
              <a:rPr lang="de-DE" sz="1200" dirty="0"/>
              <a:t> </a:t>
            </a:r>
            <a:r>
              <a:rPr lang="de-DE" sz="1200" dirty="0" err="1"/>
              <a:t>neuronaux</a:t>
            </a:r>
            <a:r>
              <a:rPr lang="de-DE" sz="1200" dirty="0"/>
              <a:t> </a:t>
            </a:r>
            <a:r>
              <a:rPr lang="de-DE" sz="1200" dirty="0" err="1"/>
              <a:t>sont</a:t>
            </a:r>
            <a:r>
              <a:rPr lang="de-DE" sz="1200" dirty="0"/>
              <a:t> les </a:t>
            </a:r>
            <a:r>
              <a:rPr lang="de-DE" sz="1200" dirty="0" err="1"/>
              <a:t>mêmes</a:t>
            </a:r>
            <a:endParaRPr lang="de-DE" sz="1200" dirty="0"/>
          </a:p>
          <a:p>
            <a:pPr algn="ctr"/>
            <a:endParaRPr lang="fr-CH" sz="1200" i="1" dirty="0"/>
          </a:p>
          <a:p>
            <a:pPr algn="ctr"/>
            <a:r>
              <a:rPr lang="fr-CH" sz="1200" i="1" dirty="0"/>
              <a:t>p.ex.</a:t>
            </a:r>
          </a:p>
          <a:p>
            <a:pPr algn="ctr"/>
            <a:r>
              <a:rPr lang="fr-CH" sz="1200" i="1" dirty="0"/>
              <a:t>♀︎ 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plus grande libération DA induite par stimulants</a:t>
            </a:r>
            <a:endParaRPr lang="fr-CH" sz="1200" i="1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F9F88FF7-303A-6745-A5A7-C2543D680718}"/>
              </a:ext>
            </a:extLst>
          </p:cNvPr>
          <p:cNvSpPr/>
          <p:nvPr/>
        </p:nvSpPr>
        <p:spPr>
          <a:xfrm>
            <a:off x="402020" y="2434968"/>
            <a:ext cx="4110825" cy="1351722"/>
          </a:xfrm>
          <a:prstGeom prst="roundRect">
            <a:avLst/>
          </a:prstGeom>
          <a:solidFill>
            <a:srgbClr val="A6F6B7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fr-CH" sz="1400" b="1" dirty="0"/>
              <a:t>différence convergente entre les sexes</a:t>
            </a:r>
          </a:p>
          <a:p>
            <a:pPr algn="ctr"/>
            <a:r>
              <a:rPr lang="fr-CH" sz="1200" dirty="0"/>
              <a:t>♂︎ et ♀︎ présentent même réponse, mais mécanisme sous-jacent au trait est différent</a:t>
            </a:r>
          </a:p>
          <a:p>
            <a:pPr algn="ctr"/>
            <a:r>
              <a:rPr lang="fr-CH" sz="1200" i="1" dirty="0"/>
              <a:t>p.ex.</a:t>
            </a:r>
          </a:p>
          <a:p>
            <a:pPr algn="ctr"/>
            <a:r>
              <a:rPr lang="fr-CH" sz="1200" i="1" dirty="0"/>
              <a:t>♂︎ et ♀︎ progressent dans addiction, mais chez ♀︎ cette progression est facilité par œstradiol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2F459F87-75BB-BA4C-A5FC-0E916B5BFCD3}"/>
              </a:ext>
            </a:extLst>
          </p:cNvPr>
          <p:cNvSpPr/>
          <p:nvPr/>
        </p:nvSpPr>
        <p:spPr>
          <a:xfrm>
            <a:off x="4660107" y="2434968"/>
            <a:ext cx="4110825" cy="1351722"/>
          </a:xfrm>
          <a:prstGeom prst="roundRect">
            <a:avLst/>
          </a:prstGeom>
          <a:solidFill>
            <a:srgbClr val="DCD8A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fr-CH" sz="1400" b="1" dirty="0"/>
              <a:t>différence épidémiologique entre les sexes</a:t>
            </a:r>
          </a:p>
          <a:p>
            <a:pPr algn="ctr"/>
            <a:r>
              <a:rPr lang="fr-CH" sz="1200" dirty="0"/>
              <a:t>proportion ♂︎ et ♀︎ présentant un trait est différente </a:t>
            </a:r>
          </a:p>
          <a:p>
            <a:pPr algn="ctr"/>
            <a:endParaRPr lang="fr-CH" sz="1200" i="1" dirty="0"/>
          </a:p>
          <a:p>
            <a:pPr algn="ctr"/>
            <a:r>
              <a:rPr lang="fr-CH" sz="1200" dirty="0"/>
              <a:t>différences pas nécessairement causées par processus de différenciation sexuelle</a:t>
            </a:r>
          </a:p>
        </p:txBody>
      </p:sp>
    </p:spTree>
    <p:extLst>
      <p:ext uri="{BB962C8B-B14F-4D97-AF65-F5344CB8AC3E}">
        <p14:creationId xmlns:p14="http://schemas.microsoft.com/office/powerpoint/2010/main" val="43261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Sexe / Genre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84253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Becker, 2016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414703-7310-8A49-9692-8976D1B5F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871"/>
            <a:ext cx="2064774" cy="20647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7C5937-BFB1-294B-AB15-25276DA9BD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225" y="1333871"/>
            <a:ext cx="2064775" cy="206477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207301" y="1437147"/>
            <a:ext cx="4729397" cy="166821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Genre : processus socioculturel qui façonne les concepts d'attributs féminins et masculins 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Peut être compatible avec le sexe biologique d'un individu (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cisgenre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… ou pas (transgenre) </a:t>
            </a:r>
          </a:p>
        </p:txBody>
      </p:sp>
    </p:spTree>
    <p:extLst>
      <p:ext uri="{BB962C8B-B14F-4D97-AF65-F5344CB8AC3E}">
        <p14:creationId xmlns:p14="http://schemas.microsoft.com/office/powerpoint/2010/main" val="3782506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de-CH" sz="3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CH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de-CH" sz="3600" i="1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CH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genre</a:t>
            </a:r>
            <a:endParaRPr lang="de-DE" i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84253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Becker, 2016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E16D5D-7423-8C46-ACF6-404C8F1F8E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2916"/>
            <a:ext cx="2450892" cy="243046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211050" y="1474886"/>
            <a:ext cx="6475750" cy="176652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normAutofit/>
          </a:bodyPr>
          <a:lstStyle/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Chaque société a des attentes associées au genre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♂︎ et ♀ souvent compris comme deux conditions distinctes, avec peu de chevauchement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deux sexes perçus comme des «contraires», associés à des caractéristiques dichotomiques</a:t>
            </a:r>
          </a:p>
        </p:txBody>
      </p:sp>
    </p:spTree>
    <p:extLst>
      <p:ext uri="{BB962C8B-B14F-4D97-AF65-F5344CB8AC3E}">
        <p14:creationId xmlns:p14="http://schemas.microsoft.com/office/powerpoint/2010/main" val="425489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EF2ED-4BFE-A841-A193-14794FE3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99298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Aspect</a:t>
            </a:r>
            <a:r>
              <a:rPr lang="de-DE" dirty="0"/>
              <a:t> </a:t>
            </a:r>
            <a:r>
              <a:rPr lang="de-DE" dirty="0" err="1"/>
              <a:t>culturels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7D6967-B8F2-F14B-8825-545C59D98085}"/>
              </a:ext>
            </a:extLst>
          </p:cNvPr>
          <p:cNvSpPr txBox="1"/>
          <p:nvPr/>
        </p:nvSpPr>
        <p:spPr>
          <a:xfrm>
            <a:off x="402021" y="3980793"/>
            <a:ext cx="383213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McClellan 2011;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Kandall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1999; McClellan 2017; </a:t>
            </a:r>
            <a:r>
              <a:rPr lang="de-DE" sz="1000" dirty="0">
                <a:solidFill>
                  <a:srgbClr val="000000"/>
                </a:solidFill>
              </a:rPr>
              <a:t>Becker et al., 2017</a:t>
            </a:r>
            <a:endParaRPr kumimoji="0" lang="de-DE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2B117B-48C2-3F41-9EFF-071820EA2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8961"/>
            <a:ext cx="2746473" cy="23757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5F93F5B-5094-D24B-9339-7F5287013143}"/>
              </a:ext>
            </a:extLst>
          </p:cNvPr>
          <p:cNvSpPr/>
          <p:nvPr/>
        </p:nvSpPr>
        <p:spPr>
          <a:xfrm>
            <a:off x="2475744" y="1440179"/>
            <a:ext cx="5912069" cy="18933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Usage drogues lié à rôles sociaux</a:t>
            </a:r>
          </a:p>
          <a:p>
            <a:pPr marL="342900" indent="-34290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majeure partie de l'histoire occident: </a:t>
            </a:r>
          </a:p>
          <a:p>
            <a:pPr marL="628650" indent="-2730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♂︎ boivent alcool et consomment drogues illicites à des fins récréatives</a:t>
            </a:r>
          </a:p>
          <a:p>
            <a:pPr marL="628650" indent="-273050">
              <a:lnSpc>
                <a:spcPct val="150000"/>
              </a:lnSpc>
              <a:buClr>
                <a:srgbClr val="FF40FF"/>
              </a:buClr>
              <a:buFont typeface="Arial" panose="020B0604020202020204" pitchFamily="34" charset="0"/>
              <a:buChar char="•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♀︎ susceptibles de se voir prescrire des 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</a:p>
        </p:txBody>
      </p:sp>
    </p:spTree>
    <p:extLst>
      <p:ext uri="{BB962C8B-B14F-4D97-AF65-F5344CB8AC3E}">
        <p14:creationId xmlns:p14="http://schemas.microsoft.com/office/powerpoint/2010/main" val="384874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Planches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 algn="l">
          <a:buClr>
            <a:srgbClr val="FF40FF"/>
          </a:buClr>
          <a:buFont typeface="Arial" panose="020B0604020202020204" pitchFamily="34" charset="0"/>
          <a:buChar char="•"/>
          <a:defRPr sz="18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2061</Words>
  <Application>Microsoft Macintosh PowerPoint</Application>
  <PresentationFormat>On-screen Show (16:9)</PresentationFormat>
  <Paragraphs>228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Helvetica Neue</vt:lpstr>
      <vt:lpstr>Planches</vt:lpstr>
      <vt:lpstr>PowerPoint Presentation</vt:lpstr>
      <vt:lpstr>Différences ♀︎♂︎  </vt:lpstr>
      <vt:lpstr>PowerPoint Presentation</vt:lpstr>
      <vt:lpstr>Modèles animaux vs études humains</vt:lpstr>
      <vt:lpstr>Modèles animaux addiction</vt:lpstr>
      <vt:lpstr>4 types de différences</vt:lpstr>
      <vt:lpstr>Sexe / Genre</vt:lpstr>
      <vt:lpstr>La culture du genre</vt:lpstr>
      <vt:lpstr>Aspect culturels</vt:lpstr>
      <vt:lpstr>Histoire et culture </vt:lpstr>
      <vt:lpstr>Traditionnalité du rôle des genres et consommation</vt:lpstr>
      <vt:lpstr>Autoadministration</vt:lpstr>
      <vt:lpstr>Développement addiction</vt:lpstr>
      <vt:lpstr>Le téléscopage </vt:lpstr>
      <vt:lpstr>Hormones</vt:lpstr>
      <vt:lpstr>Animaux - dévéloppement</vt:lpstr>
      <vt:lpstr>Effet ovarectomie</vt:lpstr>
      <vt:lpstr>Motifs de consommation</vt:lpstr>
      <vt:lpstr>Psychostimulants</vt:lpstr>
      <vt:lpstr>Sevrage</vt:lpstr>
      <vt:lpstr>Rechute</vt:lpstr>
      <vt:lpstr>Pharmacocinétique alcool</vt:lpstr>
      <vt:lpstr>Pharmacocinétique nicotine</vt:lpstr>
      <vt:lpstr>Epidémie opioides</vt:lpstr>
      <vt:lpstr>Cannabis</vt:lpstr>
      <vt:lpstr>Alcohol</vt:lpstr>
      <vt:lpstr>Conséquences</vt:lpstr>
      <vt:lpstr>Cocaïne </vt:lpstr>
      <vt:lpstr>Effet alcool</vt:lpstr>
      <vt:lpstr>Conséquences tabac</vt:lpstr>
      <vt:lpstr>Accès traitement</vt:lpstr>
      <vt:lpstr>Recherche de traitement</vt:lpstr>
      <vt:lpstr>Pharmacothérapie  </vt:lpstr>
      <vt:lpstr>Efficacité traitements</vt:lpstr>
      <vt:lpstr>Attention au neurosexisme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planches du Service d'Addictologie</dc:title>
  <dc:subject/>
  <dc:creator/>
  <cp:keywords/>
  <dc:description/>
  <cp:lastModifiedBy>Daniele Fabio Zullino</cp:lastModifiedBy>
  <cp:revision>1142</cp:revision>
  <dcterms:modified xsi:type="dcterms:W3CDTF">2025-07-14T09:55:01Z</dcterms:modified>
  <cp:category/>
</cp:coreProperties>
</file>