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515" r:id="rId2"/>
    <p:sldId id="949" r:id="rId3"/>
    <p:sldId id="950" r:id="rId4"/>
    <p:sldId id="939" r:id="rId5"/>
    <p:sldId id="940" r:id="rId6"/>
    <p:sldId id="941" r:id="rId7"/>
    <p:sldId id="918" r:id="rId8"/>
    <p:sldId id="919" r:id="rId9"/>
    <p:sldId id="942" r:id="rId10"/>
    <p:sldId id="920" r:id="rId11"/>
    <p:sldId id="943" r:id="rId12"/>
    <p:sldId id="944" r:id="rId13"/>
    <p:sldId id="945" r:id="rId14"/>
    <p:sldId id="921" r:id="rId15"/>
    <p:sldId id="922" r:id="rId16"/>
    <p:sldId id="946" r:id="rId17"/>
    <p:sldId id="924" r:id="rId18"/>
    <p:sldId id="947" r:id="rId19"/>
    <p:sldId id="933" r:id="rId20"/>
    <p:sldId id="934" r:id="rId21"/>
    <p:sldId id="948" r:id="rId22"/>
    <p:sldId id="952" r:id="rId23"/>
    <p:sldId id="953" r:id="rId24"/>
    <p:sldId id="951" r:id="rId25"/>
  </p:sldIdLst>
  <p:sldSz cx="9144000" cy="6858000" type="screen4x3"/>
  <p:notesSz cx="6858000" cy="9144000"/>
  <p:defaultTextStyle>
    <a:lvl1pPr defTabSz="457200">
      <a:defRPr sz="2400">
        <a:latin typeface="Arial"/>
        <a:ea typeface="Arial"/>
        <a:cs typeface="Arial"/>
        <a:sym typeface="Arial"/>
      </a:defRPr>
    </a:lvl1pPr>
    <a:lvl2pPr indent="457200" defTabSz="457200">
      <a:defRPr sz="2400">
        <a:latin typeface="Arial"/>
        <a:ea typeface="Arial"/>
        <a:cs typeface="Arial"/>
        <a:sym typeface="Arial"/>
      </a:defRPr>
    </a:lvl2pPr>
    <a:lvl3pPr indent="914400" defTabSz="457200">
      <a:defRPr sz="2400">
        <a:latin typeface="Arial"/>
        <a:ea typeface="Arial"/>
        <a:cs typeface="Arial"/>
        <a:sym typeface="Arial"/>
      </a:defRPr>
    </a:lvl3pPr>
    <a:lvl4pPr indent="1371600" defTabSz="457200">
      <a:defRPr sz="2400">
        <a:latin typeface="Arial"/>
        <a:ea typeface="Arial"/>
        <a:cs typeface="Arial"/>
        <a:sym typeface="Arial"/>
      </a:defRPr>
    </a:lvl4pPr>
    <a:lvl5pPr indent="1828800" defTabSz="457200">
      <a:defRPr sz="2400">
        <a:latin typeface="Arial"/>
        <a:ea typeface="Arial"/>
        <a:cs typeface="Arial"/>
        <a:sym typeface="Arial"/>
      </a:defRPr>
    </a:lvl5pPr>
    <a:lvl6pPr defTabSz="457200">
      <a:defRPr sz="2400">
        <a:latin typeface="Arial"/>
        <a:ea typeface="Arial"/>
        <a:cs typeface="Arial"/>
        <a:sym typeface="Arial"/>
      </a:defRPr>
    </a:lvl6pPr>
    <a:lvl7pPr defTabSz="457200">
      <a:defRPr sz="2400">
        <a:latin typeface="Arial"/>
        <a:ea typeface="Arial"/>
        <a:cs typeface="Arial"/>
        <a:sym typeface="Arial"/>
      </a:defRPr>
    </a:lvl7pPr>
    <a:lvl8pPr defTabSz="457200">
      <a:defRPr sz="2400">
        <a:latin typeface="Arial"/>
        <a:ea typeface="Arial"/>
        <a:cs typeface="Arial"/>
        <a:sym typeface="Arial"/>
      </a:defRPr>
    </a:lvl8pPr>
    <a:lvl9pPr defTabSz="457200">
      <a:defRPr sz="2400"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1E9"/>
    <a:srgbClr val="EDFDB2"/>
    <a:srgbClr val="FF6FCF"/>
    <a:srgbClr val="469347"/>
    <a:srgbClr val="B9AA2D"/>
    <a:srgbClr val="4EA955"/>
    <a:srgbClr val="71B876"/>
    <a:srgbClr val="80FF58"/>
    <a:srgbClr val="8BE48F"/>
    <a:srgbClr val="54F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19" autoAdjust="0"/>
    <p:restoredTop sz="94687" autoAdjust="0"/>
  </p:normalViewPr>
  <p:slideViewPr>
    <p:cSldViewPr snapToGrid="0" snapToObjects="1">
      <p:cViewPr varScale="1">
        <p:scale>
          <a:sx n="90" d="100"/>
          <a:sy n="90" d="100"/>
        </p:scale>
        <p:origin x="-16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5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937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FF6AD8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39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5259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94652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863" y="-12700"/>
            <a:ext cx="706437" cy="136683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8249" y="2081399"/>
            <a:ext cx="6674599" cy="4155912"/>
          </a:xfrm>
          <a:prstGeom prst="rect">
            <a:avLst/>
          </a:prstGeom>
        </p:spPr>
        <p:txBody>
          <a:bodyPr/>
          <a:lstStyle>
            <a:lvl1pPr marL="216000" indent="-216000">
              <a:buClr>
                <a:schemeClr val="accent2"/>
              </a:buClr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457325" y="630238"/>
            <a:ext cx="6715125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Mastertitelformat bearbeiten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1338909"/>
      </p:ext>
    </p:extLst>
  </p:cSld>
  <p:clrMapOvr>
    <a:masterClrMapping/>
  </p:clrMapOvr>
  <p:transition xmlns:p14="http://schemas.microsoft.com/office/powerpoint/2010/main" spd="slow" advClick="0" advTm="16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99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457325" y="630238"/>
            <a:ext cx="6715125" cy="114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Titeltext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460500" y="2081213"/>
            <a:ext cx="6718300" cy="4227512"/>
          </a:xfrm>
          <a:prstGeom prst="rect">
            <a:avLst/>
          </a:prstGeom>
        </p:spPr>
        <p:txBody>
          <a:bodyPr/>
          <a:lstStyle>
            <a:lvl2pPr marL="742950" indent="-285750">
              <a:spcBef>
                <a:spcPts val="600"/>
              </a:spcBef>
              <a:buChar char="–"/>
              <a:defRPr sz="2800"/>
            </a:lvl2pPr>
            <a:lvl3pPr marL="1143000" indent="-228600">
              <a:spcBef>
                <a:spcPts val="500"/>
              </a:spcBef>
              <a:defRPr sz="2400"/>
            </a:lvl3pPr>
            <a:lvl4pPr marL="1600200" indent="-228600">
              <a:spcBef>
                <a:spcPts val="400"/>
              </a:spcBef>
              <a:buChar char="–"/>
              <a:defRPr sz="2000"/>
            </a:lvl4pPr>
            <a:lvl5pPr marL="2057400" indent="-228600">
              <a:spcBef>
                <a:spcPts val="400"/>
              </a:spcBef>
              <a:buChar char="»"/>
              <a:defRPr sz="2000"/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Textebene 1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Textebene 2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Textebene 3</a:t>
            </a: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Textebene 4</a:t>
            </a: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223623358"/>
      </p:ext>
    </p:extLst>
  </p:cSld>
  <p:clrMapOvr>
    <a:masterClrMapping/>
  </p:clrMapOvr>
  <p:transition xmlns:p14="http://schemas.microsoft.com/office/powerpoint/2010/main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HUG_H_QUADRI.png" descr="LOGO_HUG_H_QUADRI.pn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396849" y="5935038"/>
            <a:ext cx="8350302" cy="0"/>
          </a:xfrm>
          <a:prstGeom prst="line">
            <a:avLst/>
          </a:prstGeom>
          <a:noFill/>
          <a:ln w="25400" cap="flat" cmpd="thinThick">
            <a:solidFill>
              <a:srgbClr val="FF6FCF"/>
            </a:solidFill>
            <a:prstDash val="solid"/>
            <a:bevel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  <p:sldLayoutId id="2147483657" r:id="rId4"/>
    <p:sldLayoutId id="2147483658" r:id="rId5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indent="4572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indent="9144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indent="13716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indent="18288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1pPr>
      <a:lvl2pPr indent="457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2pPr>
      <a:lvl3pPr indent="914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3pPr>
      <a:lvl4pPr indent="1371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4pPr>
      <a:lvl5pPr indent="18288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5pPr>
      <a:lvl6pPr indent="22860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6pPr>
      <a:lvl7pPr indent="2743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7pPr>
      <a:lvl8pPr indent="3200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8pPr>
      <a:lvl9pPr indent="3657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../../../../Mes%20documents/Conf%C3%A9rences/Archivage/2007/HeGeBe%20Geneve%202007/6,Cambridge.ppt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11.jpeg"/><Relationship Id="rId5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addictologieHUG/" TargetMode="External"/><Relationship Id="rId3" Type="http://schemas.openxmlformats.org/officeDocument/2006/relationships/hyperlink" Target="http://www.hug-ge.ch/addictologi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334794" y="2490894"/>
            <a:ext cx="4467357" cy="1270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CH" sz="2800" b="1" dirty="0">
                <a:solidFill>
                  <a:schemeClr val="bg1"/>
                </a:solidFill>
              </a:rPr>
              <a:t>Fallacious reasoning </a:t>
            </a:r>
            <a:r>
              <a:rPr lang="fr-CH" sz="2800" b="1" dirty="0" smtClean="0">
                <a:solidFill>
                  <a:schemeClr val="bg1"/>
                </a:solidFill>
              </a:rPr>
              <a:t>and</a:t>
            </a:r>
          </a:p>
          <a:p>
            <a:pPr algn="l">
              <a:lnSpc>
                <a:spcPct val="140000"/>
              </a:lnSpc>
            </a:pPr>
            <a:r>
              <a:rPr lang="fr-CH" sz="2800" b="1" dirty="0" smtClean="0">
                <a:solidFill>
                  <a:schemeClr val="bg1"/>
                </a:solidFill>
              </a:rPr>
              <a:t>cannabis </a:t>
            </a:r>
            <a:r>
              <a:rPr lang="fr-CH" sz="2800" b="1" dirty="0">
                <a:solidFill>
                  <a:schemeClr val="bg1"/>
                </a:solidFill>
              </a:rPr>
              <a:t>as a risk factor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334794" y="1237924"/>
            <a:ext cx="111026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2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Daniele Zullino</a:t>
            </a:r>
          </a:p>
        </p:txBody>
      </p:sp>
      <p:pic>
        <p:nvPicPr>
          <p:cNvPr id="4" name="Picture 6" descr="W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 dirty="0" smtClean="0"/>
              <a:t>WHO collaborating center</a:t>
            </a:r>
            <a:endParaRPr lang="fr-CH" sz="50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pic>
        <p:nvPicPr>
          <p:cNvPr id="8" name="Picture 15">
            <a:hlinkClick r:id="rId4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2" y="2432691"/>
            <a:ext cx="2195813" cy="264468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5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>
                <a:solidFill>
                  <a:srgbClr val="7F7F7F"/>
                </a:solidFill>
              </a:rPr>
              <a:t>The red herring fallacies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925787" y="1470246"/>
            <a:ext cx="6654124" cy="3847277"/>
          </a:xfrm>
        </p:spPr>
        <p:txBody>
          <a:bodyPr wrap="square"/>
          <a:lstStyle/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400" dirty="0" smtClean="0"/>
              <a:t>Introducing </a:t>
            </a:r>
            <a:r>
              <a:rPr lang="en-US" sz="2400" dirty="0"/>
              <a:t>a new and different argument which raises a different issue, e.g. insisting on an indicator of the claimed conclusion instead of direct evidences</a:t>
            </a:r>
            <a:endParaRPr lang="fr-FR" sz="2400" dirty="0"/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400" dirty="0"/>
              <a:t>Making simply an irrelevant comment that distracts from the main issue, e.g. talking about something interesting related to the issue which is, however, not undoubtedly correlated to the claimed conclusion  </a:t>
            </a:r>
            <a:endParaRPr lang="fr-FR" sz="2400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14038" y="2387935"/>
            <a:ext cx="3039794" cy="181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09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>
                <a:solidFill>
                  <a:srgbClr val="7F7F7F"/>
                </a:solidFill>
              </a:rPr>
              <a:t>The red herring fallacies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214082" y="1316718"/>
            <a:ext cx="6654124" cy="1812388"/>
          </a:xfrm>
        </p:spPr>
        <p:txBody>
          <a:bodyPr wrap="square"/>
          <a:lstStyle/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400" dirty="0" smtClean="0"/>
              <a:t>Has </a:t>
            </a:r>
            <a:r>
              <a:rPr lang="en-US" sz="2400" dirty="0"/>
              <a:t>its origin </a:t>
            </a:r>
            <a:r>
              <a:rPr lang="en-US" sz="2400" dirty="0" smtClean="0"/>
              <a:t>training </a:t>
            </a:r>
            <a:r>
              <a:rPr lang="en-US" sz="2400" dirty="0"/>
              <a:t>dogs for fox </a:t>
            </a:r>
            <a:r>
              <a:rPr lang="en-US" sz="2400" dirty="0" smtClean="0"/>
              <a:t>hunting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400" dirty="0" smtClean="0"/>
              <a:t>Goal </a:t>
            </a:r>
            <a:r>
              <a:rPr lang="en-US" sz="2400" dirty="0"/>
              <a:t>is to train </a:t>
            </a:r>
            <a:r>
              <a:rPr lang="en-US" sz="2400" dirty="0" smtClean="0"/>
              <a:t>dogs </a:t>
            </a:r>
            <a:r>
              <a:rPr lang="en-US" sz="2400" dirty="0"/>
              <a:t>not to be distracted from the fox’s trail by smell of smelly red </a:t>
            </a:r>
            <a:r>
              <a:rPr lang="en-US" sz="2400" dirty="0" smtClean="0"/>
              <a:t>herrings</a:t>
            </a:r>
            <a:endParaRPr lang="de-DE" sz="2400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220310" y="3750876"/>
            <a:ext cx="2318035" cy="13815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88000" detail="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5354" y="3282633"/>
            <a:ext cx="4116267" cy="2318034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41290958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>
                <a:solidFill>
                  <a:srgbClr val="7F7F7F"/>
                </a:solidFill>
              </a:rPr>
              <a:t>The red herring fallacies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925787" y="1470246"/>
            <a:ext cx="6654124" cy="3847277"/>
          </a:xfrm>
        </p:spPr>
        <p:txBody>
          <a:bodyPr wrap="square"/>
          <a:lstStyle/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400" dirty="0" smtClean="0"/>
              <a:t>Opponent </a:t>
            </a:r>
            <a:r>
              <a:rPr lang="en-US" sz="2400" dirty="0"/>
              <a:t>is driven to “lose the original trail” </a:t>
            </a:r>
            <a:endParaRPr lang="en-US" sz="2400" dirty="0" smtClean="0"/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is-IS" sz="2400" dirty="0" smtClean="0"/>
              <a:t>…</a:t>
            </a:r>
            <a:r>
              <a:rPr lang="en-US" sz="2400" dirty="0" smtClean="0"/>
              <a:t> </a:t>
            </a:r>
            <a:r>
              <a:rPr lang="en-US" sz="2400" dirty="0"/>
              <a:t>to “follow the smell of the red herring</a:t>
            </a:r>
            <a:r>
              <a:rPr lang="en-US" sz="2400" dirty="0" smtClean="0"/>
              <a:t>”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400" dirty="0" smtClean="0"/>
              <a:t>Proponent </a:t>
            </a:r>
            <a:r>
              <a:rPr lang="en-US" sz="2400" dirty="0"/>
              <a:t>using a red herring sophism avoids engaging the original </a:t>
            </a:r>
            <a:r>
              <a:rPr lang="en-US" sz="2400" dirty="0" smtClean="0"/>
              <a:t>argument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400" dirty="0" smtClean="0"/>
              <a:t>= fallacies </a:t>
            </a:r>
            <a:r>
              <a:rPr lang="en-US" sz="2400" dirty="0"/>
              <a:t>of </a:t>
            </a:r>
            <a:r>
              <a:rPr lang="en-US" sz="2400" dirty="0" smtClean="0"/>
              <a:t>relevance: making </a:t>
            </a:r>
            <a:r>
              <a:rPr lang="en-US" sz="2400" dirty="0"/>
              <a:t>use of premises, which are logically irrelevant to the final </a:t>
            </a:r>
            <a:r>
              <a:rPr lang="en-US" sz="2400" dirty="0" smtClean="0"/>
              <a:t>conclusion</a:t>
            </a:r>
            <a:endParaRPr lang="fr-FR" sz="2400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14038" y="2387935"/>
            <a:ext cx="3039794" cy="181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097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1446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>
                <a:solidFill>
                  <a:srgbClr val="7F7F7F"/>
                </a:solidFill>
              </a:rPr>
              <a:t>The red herring </a:t>
            </a:r>
            <a:r>
              <a:rPr lang="fr-CH" sz="4400" b="1" dirty="0" smtClean="0">
                <a:solidFill>
                  <a:srgbClr val="7F7F7F"/>
                </a:solidFill>
              </a:rPr>
              <a:t>fallacies</a:t>
            </a:r>
            <a:br>
              <a:rPr lang="fr-CH" sz="4400" b="1" dirty="0" smtClean="0">
                <a:solidFill>
                  <a:srgbClr val="7F7F7F"/>
                </a:solidFill>
              </a:rPr>
            </a:br>
            <a:r>
              <a:rPr lang="fr-CH" sz="4400" b="1" dirty="0" smtClean="0">
                <a:solidFill>
                  <a:srgbClr val="EA81E9"/>
                </a:solidFill>
              </a:rPr>
              <a:t>example</a:t>
            </a:r>
            <a:endParaRPr lang="fr-CH" sz="4400" b="1" dirty="0">
              <a:solidFill>
                <a:srgbClr val="EA81E9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689207" y="1968110"/>
            <a:ext cx="6898391" cy="3628816"/>
          </a:xfrm>
        </p:spPr>
        <p:txBody>
          <a:bodyPr wrap="square"/>
          <a:lstStyle/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i="1" dirty="0" smtClean="0"/>
              <a:t>“</a:t>
            </a:r>
            <a:r>
              <a:rPr lang="en-US" sz="2000" i="1" dirty="0"/>
              <a:t>My opponent has argued that evidence for </a:t>
            </a:r>
            <a:r>
              <a:rPr lang="en-US" sz="2000" i="1" dirty="0" smtClean="0"/>
              <a:t>cannabis’ causal effect regarding schizophrenia is </a:t>
            </a:r>
            <a:r>
              <a:rPr lang="en-US" sz="2000" i="1" dirty="0"/>
              <a:t>lacking. </a:t>
            </a:r>
            <a:endParaRPr lang="en-US" sz="2000" i="1" dirty="0" smtClean="0"/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i="1" dirty="0" smtClean="0"/>
              <a:t>Newest evidence, however, shows an involvement of cannabis receptors in the pathophysiology of schizophrenia”</a:t>
            </a:r>
          </a:p>
          <a:p>
            <a:pPr>
              <a:spcAft>
                <a:spcPts val="1200"/>
              </a:spcAft>
              <a:buClr>
                <a:srgbClr val="EA81E9"/>
              </a:buClr>
              <a:tabLst>
                <a:tab pos="540000" algn="l"/>
                <a:tab pos="1080000" algn="l"/>
              </a:tabLst>
            </a:pPr>
            <a:endParaRPr lang="fr-FR" sz="2000" i="1" dirty="0"/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1800" dirty="0" smtClean="0"/>
              <a:t>Original issue: evidence for cannabis causing schizophrenia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1800" dirty="0" smtClean="0"/>
              <a:t>Response </a:t>
            </a:r>
            <a:r>
              <a:rPr lang="en-US" sz="1800" dirty="0"/>
              <a:t>“side steps” </a:t>
            </a:r>
            <a:r>
              <a:rPr lang="en-US" sz="1800" dirty="0" smtClean="0"/>
              <a:t>the issue </a:t>
            </a:r>
            <a:r>
              <a:rPr lang="en-US" sz="1800" dirty="0"/>
              <a:t>and introduces as new </a:t>
            </a:r>
            <a:r>
              <a:rPr lang="en-US" sz="1800" dirty="0" smtClean="0"/>
              <a:t>issue</a:t>
            </a:r>
            <a:endParaRPr lang="fr-FR" sz="1800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79000" detail="4"/>
                    </a14:imgEffect>
                  </a14:imgLayer>
                </a14:imgProps>
              </a:ext>
            </a:extLst>
          </a:blip>
          <a:srcRect r="32776"/>
          <a:stretch/>
        </p:blipFill>
        <p:spPr>
          <a:xfrm>
            <a:off x="0" y="2269343"/>
            <a:ext cx="1575690" cy="190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070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 smtClean="0">
                <a:solidFill>
                  <a:srgbClr val="7F7F7F"/>
                </a:solidFill>
              </a:rPr>
              <a:t>Indicators</a:t>
            </a:r>
            <a:endParaRPr lang="fr-CH" sz="4400" b="1" dirty="0">
              <a:solidFill>
                <a:srgbClr val="7F7F7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457606" y="1325957"/>
            <a:ext cx="6122304" cy="3859432"/>
          </a:xfrm>
        </p:spPr>
        <p:txBody>
          <a:bodyPr wrap="square"/>
          <a:lstStyle/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1800" dirty="0" smtClean="0"/>
              <a:t>“</a:t>
            </a:r>
            <a:r>
              <a:rPr lang="en-US" sz="1800" dirty="0"/>
              <a:t>a thing that indicates the state or level of something</a:t>
            </a:r>
            <a:r>
              <a:rPr lang="en-US" sz="1800" dirty="0" smtClean="0"/>
              <a:t>”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1800" dirty="0" smtClean="0"/>
              <a:t>a </a:t>
            </a:r>
            <a:r>
              <a:rPr lang="en-US" sz="1800" dirty="0"/>
              <a:t>phenomenon (measure, observation etc.), which is in a certain correlation with another phenomenon that is itself the actual object of </a:t>
            </a:r>
            <a:r>
              <a:rPr lang="en-US" sz="1800" dirty="0" smtClean="0"/>
              <a:t>interest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1800" dirty="0" smtClean="0"/>
              <a:t>useful if </a:t>
            </a:r>
            <a:r>
              <a:rPr lang="en-US" sz="1800" dirty="0"/>
              <a:t>observation/measurement of </a:t>
            </a:r>
            <a:r>
              <a:rPr lang="en-US" sz="1800" dirty="0" smtClean="0"/>
              <a:t>actual </a:t>
            </a:r>
            <a:r>
              <a:rPr lang="en-US" sz="1800" dirty="0"/>
              <a:t>object of interest </a:t>
            </a:r>
            <a:r>
              <a:rPr lang="en-US" sz="1800" dirty="0" smtClean="0"/>
              <a:t>not </a:t>
            </a:r>
            <a:r>
              <a:rPr lang="en-US" sz="1800" dirty="0"/>
              <a:t>suitable (impossible, to expensive, to slow, to complicated, less comprehensible etc.</a:t>
            </a:r>
            <a:r>
              <a:rPr lang="en-US" sz="1800" dirty="0" smtClean="0"/>
              <a:t>)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1800" dirty="0" smtClean="0"/>
              <a:t>➛ to </a:t>
            </a:r>
            <a:r>
              <a:rPr lang="en-US" sz="1800" dirty="0"/>
              <a:t>argue on the basis of an indicator (e.g. </a:t>
            </a:r>
            <a:r>
              <a:rPr lang="en-US" sz="1800" dirty="0" smtClean="0"/>
              <a:t>psychotic symptoms) </a:t>
            </a:r>
            <a:r>
              <a:rPr lang="en-US" sz="1800" dirty="0"/>
              <a:t>instead of the actual object of interest (e.g. </a:t>
            </a:r>
            <a:r>
              <a:rPr lang="en-US" sz="1800" dirty="0" smtClean="0"/>
              <a:t>chronic psychosis) </a:t>
            </a:r>
            <a:r>
              <a:rPr lang="en-US" sz="1800" dirty="0"/>
              <a:t>could be judicious if the indicator was a valid and reliable measure for the </a:t>
            </a:r>
            <a:r>
              <a:rPr lang="en-US" sz="1800" dirty="0" smtClean="0"/>
              <a:t>latter      </a:t>
            </a:r>
            <a:endParaRPr lang="fr-FR" sz="1800" dirty="0"/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endParaRPr lang="de-DE" sz="1800" dirty="0"/>
          </a:p>
        </p:txBody>
      </p:sp>
      <p:sp>
        <p:nvSpPr>
          <p:cNvPr id="2" name="Rechteck 1"/>
          <p:cNvSpPr/>
          <p:nvPr/>
        </p:nvSpPr>
        <p:spPr>
          <a:xfrm>
            <a:off x="350311" y="5553631"/>
            <a:ext cx="66829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www.oxforddictionaries.com</a:t>
            </a:r>
            <a:endParaRPr lang="fr-FR" sz="1000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2175277"/>
            <a:ext cx="2273299" cy="206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646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1446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 smtClean="0">
                <a:solidFill>
                  <a:srgbClr val="7F7F7F"/>
                </a:solidFill>
              </a:rPr>
              <a:t>Appeal </a:t>
            </a:r>
            <a:r>
              <a:rPr lang="fr-CH" sz="4400" b="1" dirty="0">
                <a:solidFill>
                  <a:srgbClr val="7F7F7F"/>
                </a:solidFill>
              </a:rPr>
              <a:t>to authority</a:t>
            </a:r>
            <a:br>
              <a:rPr lang="fr-CH" sz="4400" b="1" dirty="0">
                <a:solidFill>
                  <a:srgbClr val="7F7F7F"/>
                </a:solidFill>
              </a:rPr>
            </a:br>
            <a:endParaRPr lang="fr-CH" sz="4400" b="1" dirty="0">
              <a:solidFill>
                <a:srgbClr val="7F7F7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763086" y="1470246"/>
            <a:ext cx="5816824" cy="3950308"/>
          </a:xfrm>
        </p:spPr>
        <p:txBody>
          <a:bodyPr wrap="square"/>
          <a:lstStyle/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dirty="0" smtClean="0"/>
              <a:t>Also : ad </a:t>
            </a:r>
            <a:r>
              <a:rPr lang="en-US" sz="2000" dirty="0" err="1" smtClean="0"/>
              <a:t>verecundiam</a:t>
            </a:r>
            <a:endParaRPr lang="en-US" sz="2000" dirty="0" smtClean="0"/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dirty="0" smtClean="0"/>
              <a:t>considering </a:t>
            </a:r>
            <a:r>
              <a:rPr lang="en-US" sz="2000" dirty="0"/>
              <a:t>an argument as good or bad, or a claim as true or false, because an authority says </a:t>
            </a:r>
            <a:r>
              <a:rPr lang="en-US" sz="2000" dirty="0" smtClean="0"/>
              <a:t>so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dirty="0" smtClean="0"/>
              <a:t>Authority </a:t>
            </a:r>
            <a:r>
              <a:rPr lang="en-US" sz="2000" dirty="0"/>
              <a:t>can be a person, a book, a website, an institution etc</a:t>
            </a:r>
            <a:r>
              <a:rPr lang="en-US" sz="2000" dirty="0" smtClean="0"/>
              <a:t>.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dirty="0" smtClean="0"/>
              <a:t>exploiting </a:t>
            </a:r>
            <a:r>
              <a:rPr lang="en-US" sz="2000" dirty="0"/>
              <a:t>upon feelings of respect or familiarity with this authority (the red herring) in order to let forget the necessity of direct evidence for the claim. </a:t>
            </a:r>
            <a:endParaRPr lang="fr-FR" sz="2000" dirty="0"/>
          </a:p>
          <a:p>
            <a:pPr>
              <a:spcAft>
                <a:spcPts val="1200"/>
              </a:spcAft>
              <a:buClr>
                <a:srgbClr val="EA81E9"/>
              </a:buClr>
              <a:tabLst>
                <a:tab pos="540000" algn="l"/>
                <a:tab pos="1080000" algn="l"/>
              </a:tabLst>
            </a:pPr>
            <a:endParaRPr lang="de-DE" sz="2000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0000"/>
                    </a14:imgEffect>
                  </a14:imgLayer>
                </a14:imgProps>
              </a:ext>
            </a:extLst>
          </a:blip>
          <a:srcRect l="11776"/>
          <a:stretch/>
        </p:blipFill>
        <p:spPr>
          <a:xfrm>
            <a:off x="0" y="2248552"/>
            <a:ext cx="2494180" cy="250197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37890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1446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 smtClean="0">
                <a:solidFill>
                  <a:srgbClr val="7F7F7F"/>
                </a:solidFill>
              </a:rPr>
              <a:t>Appeal </a:t>
            </a:r>
            <a:r>
              <a:rPr lang="fr-CH" sz="4400" b="1" dirty="0">
                <a:solidFill>
                  <a:srgbClr val="7F7F7F"/>
                </a:solidFill>
              </a:rPr>
              <a:t>to </a:t>
            </a:r>
            <a:r>
              <a:rPr lang="fr-CH" sz="4400" b="1" dirty="0" smtClean="0">
                <a:solidFill>
                  <a:srgbClr val="7F7F7F"/>
                </a:solidFill>
              </a:rPr>
              <a:t>authority</a:t>
            </a:r>
            <a:br>
              <a:rPr lang="fr-CH" sz="4400" b="1" dirty="0" smtClean="0">
                <a:solidFill>
                  <a:srgbClr val="7F7F7F"/>
                </a:solidFill>
              </a:rPr>
            </a:br>
            <a:r>
              <a:rPr lang="fr-CH" sz="4400" b="1" dirty="0" smtClean="0">
                <a:solidFill>
                  <a:srgbClr val="EA81E9"/>
                </a:solidFill>
              </a:rPr>
              <a:t>example</a:t>
            </a:r>
            <a:endParaRPr lang="fr-CH" sz="4400" b="1" dirty="0">
              <a:solidFill>
                <a:srgbClr val="7F7F7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763086" y="3095146"/>
            <a:ext cx="5816824" cy="1173099"/>
          </a:xfrm>
        </p:spPr>
        <p:txBody>
          <a:bodyPr wrap="square"/>
          <a:lstStyle/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i="1" dirty="0" smtClean="0"/>
              <a:t>“</a:t>
            </a:r>
            <a:r>
              <a:rPr lang="en-US" sz="2000" i="1" dirty="0"/>
              <a:t>During the last congress of addiction medicine, Professor X, a well known specialist, has said that </a:t>
            </a:r>
            <a:r>
              <a:rPr lang="en-US" sz="2000" i="1" dirty="0" smtClean="0"/>
              <a:t>cannabis causes schizophrenia. </a:t>
            </a:r>
            <a:r>
              <a:rPr lang="en-US" sz="2000" i="1" dirty="0"/>
              <a:t>Thus, </a:t>
            </a:r>
            <a:r>
              <a:rPr lang="is-IS" sz="2000" i="1" dirty="0" smtClean="0"/>
              <a:t>…</a:t>
            </a:r>
            <a:r>
              <a:rPr lang="en-US" sz="2000" i="1" dirty="0" smtClean="0"/>
              <a:t>”</a:t>
            </a:r>
            <a:endParaRPr lang="fr-FR" sz="2000" i="1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0000"/>
                    </a14:imgEffect>
                  </a14:imgLayer>
                </a14:imgProps>
              </a:ext>
            </a:extLst>
          </a:blip>
          <a:srcRect l="11776"/>
          <a:stretch/>
        </p:blipFill>
        <p:spPr>
          <a:xfrm>
            <a:off x="0" y="2248552"/>
            <a:ext cx="2494180" cy="2501977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40881679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>
                <a:solidFill>
                  <a:srgbClr val="7F7F7F"/>
                </a:solidFill>
              </a:rPr>
              <a:t>Ad hominem fallacies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89861" y="3349065"/>
            <a:ext cx="8229600" cy="2456945"/>
          </a:xfrm>
        </p:spPr>
        <p:txBody>
          <a:bodyPr wrap="square"/>
          <a:lstStyle/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1800" dirty="0" smtClean="0"/>
              <a:t>e.g</a:t>
            </a:r>
            <a:r>
              <a:rPr lang="en-US" sz="1800" dirty="0"/>
              <a:t>. in rejecting a claim or an argument by denouncing a dislikeable characteristic of the </a:t>
            </a:r>
            <a:r>
              <a:rPr lang="en-US" sz="1800" dirty="0" smtClean="0"/>
              <a:t>person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1800" dirty="0" smtClean="0"/>
              <a:t>Personality </a:t>
            </a:r>
            <a:r>
              <a:rPr lang="en-US" sz="1800" dirty="0"/>
              <a:t>of the opponent is in fact irrelevant to the truth or erroneousness of the argument </a:t>
            </a:r>
            <a:r>
              <a:rPr lang="en-US" sz="1800" dirty="0" smtClean="0"/>
              <a:t>itself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1800" dirty="0" smtClean="0"/>
              <a:t>Evidence is evidence regardless </a:t>
            </a:r>
            <a:r>
              <a:rPr lang="en-US" sz="1800" dirty="0"/>
              <a:t>if is stated by a child, a murder, a layperson, or a Nobel prize </a:t>
            </a:r>
            <a:r>
              <a:rPr lang="en-US" sz="1800" dirty="0" smtClean="0"/>
              <a:t>winner</a:t>
            </a:r>
            <a:endParaRPr lang="fr-FR" sz="1800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/>
          <a:srcRect l="4454" r="12023"/>
          <a:stretch/>
        </p:blipFill>
        <p:spPr>
          <a:xfrm>
            <a:off x="0" y="1470246"/>
            <a:ext cx="2486454" cy="167002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620920" y="1901133"/>
            <a:ext cx="58776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dirty="0" smtClean="0"/>
              <a:t>Form </a:t>
            </a:r>
            <a:r>
              <a:rPr lang="en-US" sz="2000" dirty="0"/>
              <a:t>of red herring 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dirty="0" smtClean="0"/>
              <a:t>Attacking </a:t>
            </a:r>
            <a:r>
              <a:rPr lang="en-US" sz="2000" dirty="0"/>
              <a:t>the opponent instead of the argument</a:t>
            </a:r>
          </a:p>
        </p:txBody>
      </p:sp>
    </p:spTree>
    <p:extLst>
      <p:ext uri="{BB962C8B-B14F-4D97-AF65-F5344CB8AC3E}">
        <p14:creationId xmlns:p14="http://schemas.microsoft.com/office/powerpoint/2010/main" val="15948930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>
                <a:solidFill>
                  <a:srgbClr val="7F7F7F"/>
                </a:solidFill>
              </a:rPr>
              <a:t>Ad hominem fallacies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69839" y="1470246"/>
            <a:ext cx="7910072" cy="3610012"/>
          </a:xfrm>
        </p:spPr>
        <p:txBody>
          <a:bodyPr wrap="square"/>
          <a:lstStyle/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dirty="0" smtClean="0"/>
              <a:t>May </a:t>
            </a:r>
            <a:r>
              <a:rPr lang="en-US" sz="2000" dirty="0"/>
              <a:t>take different forms. </a:t>
            </a:r>
            <a:endParaRPr lang="fr-FR" sz="2000" dirty="0"/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b="1" dirty="0" smtClean="0"/>
              <a:t>The </a:t>
            </a:r>
            <a:r>
              <a:rPr lang="en-US" sz="2000" b="1" dirty="0"/>
              <a:t>abusive </a:t>
            </a:r>
            <a:r>
              <a:rPr lang="en-US" sz="2000" b="1" dirty="0" smtClean="0"/>
              <a:t>form </a:t>
            </a:r>
            <a:r>
              <a:rPr lang="en-US" sz="2000" dirty="0" smtClean="0"/>
              <a:t>: “</a:t>
            </a:r>
            <a:r>
              <a:rPr lang="en-US" sz="2000" dirty="0"/>
              <a:t>You are one of the most hated persons in your institution, you can’t be credible saying, that </a:t>
            </a:r>
            <a:r>
              <a:rPr lang="en-US" sz="2000" dirty="0" smtClean="0"/>
              <a:t>cannabis does not cause schizophrenia”</a:t>
            </a:r>
            <a:endParaRPr lang="fr-FR" sz="2000" dirty="0"/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dirty="0" smtClean="0"/>
              <a:t>More typically: “</a:t>
            </a:r>
            <a:r>
              <a:rPr lang="en-US" sz="2000" dirty="0"/>
              <a:t>You are a junior physician with poor experience </a:t>
            </a:r>
            <a:r>
              <a:rPr lang="en-US" sz="2000" dirty="0" smtClean="0"/>
              <a:t>psychiatry, thus </a:t>
            </a:r>
            <a:r>
              <a:rPr lang="is-IS" sz="2000" dirty="0" smtClean="0"/>
              <a:t>….</a:t>
            </a:r>
            <a:r>
              <a:rPr lang="en-US" sz="2000" dirty="0" smtClean="0"/>
              <a:t>.</a:t>
            </a:r>
            <a:r>
              <a:rPr lang="en-US" sz="2000" dirty="0"/>
              <a:t>”</a:t>
            </a:r>
            <a:endParaRPr lang="fr-FR" sz="2000" dirty="0"/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b="1" dirty="0" smtClean="0"/>
              <a:t>The </a:t>
            </a:r>
            <a:r>
              <a:rPr lang="en-US" sz="2000" b="1" dirty="0"/>
              <a:t>guilt by association </a:t>
            </a:r>
            <a:r>
              <a:rPr lang="en-US" sz="2000" b="1" dirty="0" smtClean="0"/>
              <a:t>form </a:t>
            </a:r>
            <a:r>
              <a:rPr lang="en-US" sz="2000" dirty="0" smtClean="0"/>
              <a:t>:</a:t>
            </a:r>
            <a:r>
              <a:rPr lang="en-US" sz="2000" dirty="0"/>
              <a:t> </a:t>
            </a:r>
            <a:r>
              <a:rPr lang="en-US" sz="2000" dirty="0" smtClean="0"/>
              <a:t>“</a:t>
            </a:r>
            <a:r>
              <a:rPr lang="en-US" sz="2000" dirty="0"/>
              <a:t>You </a:t>
            </a:r>
            <a:r>
              <a:rPr lang="en-US" sz="2000" dirty="0" smtClean="0"/>
              <a:t>are a member of a cannabis lobby, thus </a:t>
            </a:r>
            <a:r>
              <a:rPr lang="is-IS" sz="2000" dirty="0" smtClean="0"/>
              <a:t>…</a:t>
            </a:r>
            <a:r>
              <a:rPr lang="en-US" sz="2000" dirty="0" smtClean="0"/>
              <a:t>” </a:t>
            </a:r>
            <a:endParaRPr lang="fr-FR" sz="2000" dirty="0"/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004829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>
                <a:solidFill>
                  <a:srgbClr val="7F7F7F"/>
                </a:solidFill>
              </a:rPr>
              <a:t> </a:t>
            </a:r>
            <a:r>
              <a:rPr lang="fr-CH" sz="4400" b="1" dirty="0" smtClean="0">
                <a:solidFill>
                  <a:srgbClr val="7F7F7F"/>
                </a:solidFill>
              </a:rPr>
              <a:t>Ad </a:t>
            </a:r>
            <a:r>
              <a:rPr lang="fr-CH" sz="4400" b="1" dirty="0">
                <a:solidFill>
                  <a:srgbClr val="7F7F7F"/>
                </a:solidFill>
              </a:rPr>
              <a:t>ignorantiam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149067" y="1470247"/>
            <a:ext cx="6430844" cy="1153624"/>
          </a:xfrm>
        </p:spPr>
        <p:txBody>
          <a:bodyPr wrap="square"/>
          <a:lstStyle/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dirty="0" smtClean="0"/>
              <a:t>Consists </a:t>
            </a:r>
            <a:r>
              <a:rPr lang="en-US" sz="2000" dirty="0"/>
              <a:t>in appealing to a lack of information to prove a </a:t>
            </a:r>
            <a:r>
              <a:rPr lang="en-US" sz="2000" dirty="0" smtClean="0"/>
              <a:t>point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dirty="0" smtClean="0"/>
              <a:t>Proposition </a:t>
            </a:r>
            <a:r>
              <a:rPr lang="en-US" sz="2000" dirty="0"/>
              <a:t>A is not proved to be false, therefore A is true. </a:t>
            </a:r>
            <a:endParaRPr lang="en-US" sz="2000" dirty="0" smtClean="0"/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i="1" dirty="0"/>
              <a:t>“Because a true double-blind placebo-controlled study cannot be performed, thus.</a:t>
            </a:r>
            <a:r>
              <a:rPr lang="en-US" sz="2000" i="1" dirty="0" smtClean="0"/>
              <a:t>.</a:t>
            </a:r>
            <a:endParaRPr lang="fr-FR" sz="2000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 rotWithShape="1">
          <a:blip r:embed="rId3"/>
          <a:srcRect l="14629" r="11135" b="8637"/>
          <a:stretch/>
        </p:blipFill>
        <p:spPr>
          <a:xfrm>
            <a:off x="0" y="1470247"/>
            <a:ext cx="1953697" cy="173653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90739" y="4132106"/>
            <a:ext cx="83311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1800" dirty="0"/>
              <a:t>The tactic involves a reversal of burden of proof (onus </a:t>
            </a:r>
            <a:r>
              <a:rPr lang="en-US" sz="1800" dirty="0" err="1"/>
              <a:t>probandi</a:t>
            </a:r>
            <a:r>
              <a:rPr lang="en-US" sz="1800" dirty="0"/>
              <a:t>)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1800" dirty="0"/>
              <a:t>Burden of proof is usually considered to be on the person who formulates a hypothesis (i.e. who makes a claim)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1800" dirty="0" smtClean="0"/>
              <a:t>Argumentum </a:t>
            </a:r>
            <a:r>
              <a:rPr lang="en-US" sz="1800" dirty="0"/>
              <a:t>ad ignorantiam directly violates the principles of </a:t>
            </a:r>
            <a:r>
              <a:rPr lang="en-US" sz="1800" dirty="0" smtClean="0"/>
              <a:t>EBM</a:t>
            </a:r>
            <a:endParaRPr lang="fr-FR" sz="1800" dirty="0"/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6330881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40" name="Text Box 4"/>
          <p:cNvSpPr txBox="1">
            <a:spLocks noChangeArrowheads="1"/>
          </p:cNvSpPr>
          <p:nvPr/>
        </p:nvSpPr>
        <p:spPr bwMode="auto">
          <a:xfrm>
            <a:off x="384440" y="300214"/>
            <a:ext cx="8316912" cy="1446550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CH" dirty="0"/>
              <a:t>Risk of developing a chronic psychosis</a:t>
            </a:r>
            <a:endParaRPr lang="fr-CH" dirty="0"/>
          </a:p>
        </p:txBody>
      </p:sp>
      <p:grpSp>
        <p:nvGrpSpPr>
          <p:cNvPr id="1396741" name="Group 5"/>
          <p:cNvGrpSpPr>
            <a:grpSpLocks/>
          </p:cNvGrpSpPr>
          <p:nvPr/>
        </p:nvGrpSpPr>
        <p:grpSpPr bwMode="auto">
          <a:xfrm>
            <a:off x="4222750" y="4083228"/>
            <a:ext cx="1095375" cy="1181100"/>
            <a:chOff x="2660" y="2661"/>
            <a:chExt cx="690" cy="744"/>
          </a:xfrm>
        </p:grpSpPr>
        <p:sp>
          <p:nvSpPr>
            <p:cNvPr id="1396742" name="Rectangle 6"/>
            <p:cNvSpPr>
              <a:spLocks noChangeArrowheads="1"/>
            </p:cNvSpPr>
            <p:nvPr/>
          </p:nvSpPr>
          <p:spPr bwMode="auto">
            <a:xfrm>
              <a:off x="3153" y="2837"/>
              <a:ext cx="197" cy="217"/>
            </a:xfrm>
            <a:prstGeom prst="rect">
              <a:avLst/>
            </a:prstGeom>
            <a:solidFill>
              <a:srgbClr val="89D78B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743" name="Rectangle 7"/>
            <p:cNvSpPr>
              <a:spLocks noChangeArrowheads="1"/>
            </p:cNvSpPr>
            <p:nvPr/>
          </p:nvSpPr>
          <p:spPr bwMode="auto">
            <a:xfrm>
              <a:off x="3161" y="2661"/>
              <a:ext cx="17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000">
                  <a:solidFill>
                    <a:srgbClr val="000000"/>
                  </a:solidFill>
                </a:rPr>
                <a:t>1.09</a:t>
              </a:r>
              <a:endParaRPr lang="fr-CH"/>
            </a:p>
          </p:txBody>
        </p:sp>
        <p:sp>
          <p:nvSpPr>
            <p:cNvPr id="1396744" name="Rectangle 8"/>
            <p:cNvSpPr>
              <a:spLocks noChangeArrowheads="1"/>
            </p:cNvSpPr>
            <p:nvPr/>
          </p:nvSpPr>
          <p:spPr bwMode="auto">
            <a:xfrm rot="18900000">
              <a:off x="2660" y="3319"/>
              <a:ext cx="6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900">
                  <a:solidFill>
                    <a:srgbClr val="000000"/>
                  </a:solidFill>
                </a:rPr>
                <a:t>Weiser et al., 2004</a:t>
              </a:r>
              <a:endParaRPr lang="fr-CH" sz="2000"/>
            </a:p>
          </p:txBody>
        </p:sp>
      </p:grpSp>
      <p:grpSp>
        <p:nvGrpSpPr>
          <p:cNvPr id="1396745" name="Group 9"/>
          <p:cNvGrpSpPr>
            <a:grpSpLocks/>
          </p:cNvGrpSpPr>
          <p:nvPr/>
        </p:nvGrpSpPr>
        <p:grpSpPr bwMode="auto">
          <a:xfrm>
            <a:off x="4598988" y="3360915"/>
            <a:ext cx="1096962" cy="1903413"/>
            <a:chOff x="2897" y="2206"/>
            <a:chExt cx="691" cy="1199"/>
          </a:xfrm>
        </p:grpSpPr>
        <p:sp>
          <p:nvSpPr>
            <p:cNvPr id="1396746" name="Rectangle 10"/>
            <p:cNvSpPr>
              <a:spLocks noChangeArrowheads="1"/>
            </p:cNvSpPr>
            <p:nvPr/>
          </p:nvSpPr>
          <p:spPr bwMode="auto">
            <a:xfrm>
              <a:off x="3391" y="2382"/>
              <a:ext cx="197" cy="672"/>
            </a:xfrm>
            <a:prstGeom prst="rect">
              <a:avLst/>
            </a:prstGeom>
            <a:solidFill>
              <a:srgbClr val="0033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747" name="Rectangle 11"/>
            <p:cNvSpPr>
              <a:spLocks noChangeArrowheads="1"/>
            </p:cNvSpPr>
            <p:nvPr/>
          </p:nvSpPr>
          <p:spPr bwMode="auto">
            <a:xfrm>
              <a:off x="3424" y="2206"/>
              <a:ext cx="1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000">
                  <a:solidFill>
                    <a:srgbClr val="000000"/>
                  </a:solidFill>
                </a:rPr>
                <a:t>3.4</a:t>
              </a:r>
              <a:endParaRPr lang="fr-CH"/>
            </a:p>
          </p:txBody>
        </p:sp>
        <p:sp>
          <p:nvSpPr>
            <p:cNvPr id="1396748" name="Rectangle 12"/>
            <p:cNvSpPr>
              <a:spLocks noChangeArrowheads="1"/>
            </p:cNvSpPr>
            <p:nvPr/>
          </p:nvSpPr>
          <p:spPr bwMode="auto">
            <a:xfrm rot="18900000">
              <a:off x="2897" y="3319"/>
              <a:ext cx="6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900">
                  <a:solidFill>
                    <a:srgbClr val="000000"/>
                  </a:solidFill>
                </a:rPr>
                <a:t>Weiser et al., 2004</a:t>
              </a:r>
              <a:endParaRPr lang="fr-CH" sz="2000"/>
            </a:p>
          </p:txBody>
        </p:sp>
      </p:grpSp>
      <p:grpSp>
        <p:nvGrpSpPr>
          <p:cNvPr id="1396749" name="Group 13"/>
          <p:cNvGrpSpPr>
            <a:grpSpLocks/>
          </p:cNvGrpSpPr>
          <p:nvPr/>
        </p:nvGrpSpPr>
        <p:grpSpPr bwMode="auto">
          <a:xfrm>
            <a:off x="4976813" y="3754615"/>
            <a:ext cx="1104900" cy="1509713"/>
            <a:chOff x="3135" y="2454"/>
            <a:chExt cx="696" cy="951"/>
          </a:xfrm>
        </p:grpSpPr>
        <p:sp>
          <p:nvSpPr>
            <p:cNvPr id="1396750" name="Rectangle 14"/>
            <p:cNvSpPr>
              <a:spLocks noChangeArrowheads="1"/>
            </p:cNvSpPr>
            <p:nvPr/>
          </p:nvSpPr>
          <p:spPr bwMode="auto">
            <a:xfrm>
              <a:off x="3629" y="2630"/>
              <a:ext cx="202" cy="424"/>
            </a:xfrm>
            <a:prstGeom prst="rect">
              <a:avLst/>
            </a:prstGeom>
            <a:solidFill>
              <a:srgbClr val="A0772C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6751" name="Rectangle 15"/>
            <p:cNvSpPr>
              <a:spLocks noChangeArrowheads="1"/>
            </p:cNvSpPr>
            <p:nvPr/>
          </p:nvSpPr>
          <p:spPr bwMode="auto">
            <a:xfrm>
              <a:off x="3636" y="2454"/>
              <a:ext cx="17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000">
                  <a:solidFill>
                    <a:srgbClr val="000000"/>
                  </a:solidFill>
                </a:rPr>
                <a:t>2.14</a:t>
              </a:r>
              <a:endParaRPr lang="fr-CH"/>
            </a:p>
          </p:txBody>
        </p:sp>
        <p:sp>
          <p:nvSpPr>
            <p:cNvPr id="1396752" name="Rectangle 16"/>
            <p:cNvSpPr>
              <a:spLocks noChangeArrowheads="1"/>
            </p:cNvSpPr>
            <p:nvPr/>
          </p:nvSpPr>
          <p:spPr bwMode="auto">
            <a:xfrm rot="18900000">
              <a:off x="3135" y="3319"/>
              <a:ext cx="6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900">
                  <a:solidFill>
                    <a:srgbClr val="000000"/>
                  </a:solidFill>
                </a:rPr>
                <a:t>Weiser et al., 2004</a:t>
              </a:r>
              <a:endParaRPr lang="fr-CH" sz="2000"/>
            </a:p>
          </p:txBody>
        </p:sp>
      </p:grpSp>
      <p:grpSp>
        <p:nvGrpSpPr>
          <p:cNvPr id="1396753" name="Group 17"/>
          <p:cNvGrpSpPr>
            <a:grpSpLocks/>
          </p:cNvGrpSpPr>
          <p:nvPr/>
        </p:nvGrpSpPr>
        <p:grpSpPr bwMode="auto">
          <a:xfrm>
            <a:off x="5362575" y="3992740"/>
            <a:ext cx="1096963" cy="1271588"/>
            <a:chOff x="3378" y="2604"/>
            <a:chExt cx="691" cy="801"/>
          </a:xfrm>
        </p:grpSpPr>
        <p:sp>
          <p:nvSpPr>
            <p:cNvPr id="1396754" name="Rectangle 18"/>
            <p:cNvSpPr>
              <a:spLocks noChangeArrowheads="1"/>
            </p:cNvSpPr>
            <p:nvPr/>
          </p:nvSpPr>
          <p:spPr bwMode="auto">
            <a:xfrm>
              <a:off x="3872" y="2780"/>
              <a:ext cx="197" cy="274"/>
            </a:xfrm>
            <a:prstGeom prst="rect">
              <a:avLst/>
            </a:prstGeom>
            <a:solidFill>
              <a:srgbClr val="DBB97B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755" name="Rectangle 19"/>
            <p:cNvSpPr>
              <a:spLocks noChangeArrowheads="1"/>
            </p:cNvSpPr>
            <p:nvPr/>
          </p:nvSpPr>
          <p:spPr bwMode="auto">
            <a:xfrm>
              <a:off x="3879" y="2604"/>
              <a:ext cx="17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000">
                  <a:solidFill>
                    <a:srgbClr val="000000"/>
                  </a:solidFill>
                </a:rPr>
                <a:t>1.38</a:t>
              </a:r>
              <a:endParaRPr lang="fr-CH"/>
            </a:p>
          </p:txBody>
        </p:sp>
        <p:sp>
          <p:nvSpPr>
            <p:cNvPr id="1396756" name="Rectangle 20"/>
            <p:cNvSpPr>
              <a:spLocks noChangeArrowheads="1"/>
            </p:cNvSpPr>
            <p:nvPr/>
          </p:nvSpPr>
          <p:spPr bwMode="auto">
            <a:xfrm rot="18900000">
              <a:off x="3378" y="3319"/>
              <a:ext cx="6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900">
                  <a:solidFill>
                    <a:srgbClr val="000000"/>
                  </a:solidFill>
                </a:rPr>
                <a:t>Weiser et al., 2004</a:t>
              </a:r>
              <a:endParaRPr lang="fr-CH" sz="2000"/>
            </a:p>
          </p:txBody>
        </p:sp>
      </p:grpSp>
      <p:grpSp>
        <p:nvGrpSpPr>
          <p:cNvPr id="1396757" name="Group 21"/>
          <p:cNvGrpSpPr>
            <a:grpSpLocks/>
          </p:cNvGrpSpPr>
          <p:nvPr/>
        </p:nvGrpSpPr>
        <p:grpSpPr bwMode="auto">
          <a:xfrm>
            <a:off x="5740400" y="3713340"/>
            <a:ext cx="1096963" cy="1550988"/>
            <a:chOff x="3616" y="2428"/>
            <a:chExt cx="691" cy="977"/>
          </a:xfrm>
        </p:grpSpPr>
        <p:sp>
          <p:nvSpPr>
            <p:cNvPr id="1396758" name="Rectangle 22"/>
            <p:cNvSpPr>
              <a:spLocks noChangeArrowheads="1"/>
            </p:cNvSpPr>
            <p:nvPr/>
          </p:nvSpPr>
          <p:spPr bwMode="auto">
            <a:xfrm>
              <a:off x="4110" y="2604"/>
              <a:ext cx="197" cy="450"/>
            </a:xfrm>
            <a:prstGeom prst="rect">
              <a:avLst/>
            </a:prstGeom>
            <a:solidFill>
              <a:srgbClr val="7F5E2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759" name="Rectangle 23"/>
            <p:cNvSpPr>
              <a:spLocks noChangeArrowheads="1"/>
            </p:cNvSpPr>
            <p:nvPr/>
          </p:nvSpPr>
          <p:spPr bwMode="auto">
            <a:xfrm>
              <a:off x="4117" y="2428"/>
              <a:ext cx="17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000">
                  <a:solidFill>
                    <a:srgbClr val="000000"/>
                  </a:solidFill>
                </a:rPr>
                <a:t>2.28</a:t>
              </a:r>
              <a:endParaRPr lang="fr-CH"/>
            </a:p>
          </p:txBody>
        </p:sp>
        <p:sp>
          <p:nvSpPr>
            <p:cNvPr id="1396760" name="Rectangle 24"/>
            <p:cNvSpPr>
              <a:spLocks noChangeArrowheads="1"/>
            </p:cNvSpPr>
            <p:nvPr/>
          </p:nvSpPr>
          <p:spPr bwMode="auto">
            <a:xfrm rot="18900000">
              <a:off x="3616" y="3319"/>
              <a:ext cx="6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900">
                  <a:solidFill>
                    <a:srgbClr val="000000"/>
                  </a:solidFill>
                </a:rPr>
                <a:t>Weiser et al., 2004</a:t>
              </a:r>
              <a:endParaRPr lang="fr-CH" sz="2000"/>
            </a:p>
          </p:txBody>
        </p:sp>
      </p:grpSp>
      <p:grpSp>
        <p:nvGrpSpPr>
          <p:cNvPr id="1396761" name="Group 25"/>
          <p:cNvGrpSpPr>
            <a:grpSpLocks/>
          </p:cNvGrpSpPr>
          <p:nvPr/>
        </p:nvGrpSpPr>
        <p:grpSpPr bwMode="auto">
          <a:xfrm>
            <a:off x="1165225" y="3557765"/>
            <a:ext cx="1114425" cy="1719263"/>
            <a:chOff x="734" y="2330"/>
            <a:chExt cx="702" cy="1083"/>
          </a:xfrm>
        </p:grpSpPr>
        <p:grpSp>
          <p:nvGrpSpPr>
            <p:cNvPr id="1396762" name="Group 26"/>
            <p:cNvGrpSpPr>
              <a:grpSpLocks/>
            </p:cNvGrpSpPr>
            <p:nvPr/>
          </p:nvGrpSpPr>
          <p:grpSpPr bwMode="auto">
            <a:xfrm>
              <a:off x="1240" y="2330"/>
              <a:ext cx="196" cy="724"/>
              <a:chOff x="1240" y="2330"/>
              <a:chExt cx="196" cy="724"/>
            </a:xfrm>
          </p:grpSpPr>
          <p:sp>
            <p:nvSpPr>
              <p:cNvPr id="1396763" name="Rectangle 27"/>
              <p:cNvSpPr>
                <a:spLocks noChangeArrowheads="1"/>
              </p:cNvSpPr>
              <p:nvPr/>
            </p:nvSpPr>
            <p:spPr bwMode="auto">
              <a:xfrm>
                <a:off x="1240" y="2506"/>
                <a:ext cx="196" cy="548"/>
              </a:xfrm>
              <a:prstGeom prst="rect">
                <a:avLst/>
              </a:prstGeom>
              <a:solidFill>
                <a:srgbClr val="1F7729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6764" name="Rectangle 28"/>
              <p:cNvSpPr>
                <a:spLocks noChangeArrowheads="1"/>
              </p:cNvSpPr>
              <p:nvPr/>
            </p:nvSpPr>
            <p:spPr bwMode="auto">
              <a:xfrm>
                <a:off x="1247" y="2330"/>
                <a:ext cx="17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CH" sz="1000">
                    <a:solidFill>
                      <a:srgbClr val="000000"/>
                    </a:solidFill>
                  </a:rPr>
                  <a:t>2.76</a:t>
                </a:r>
                <a:endParaRPr lang="fr-CH"/>
              </a:p>
            </p:txBody>
          </p:sp>
        </p:grpSp>
        <p:sp>
          <p:nvSpPr>
            <p:cNvPr id="1396765" name="Rectangle 29"/>
            <p:cNvSpPr>
              <a:spLocks noChangeArrowheads="1"/>
            </p:cNvSpPr>
            <p:nvPr/>
          </p:nvSpPr>
          <p:spPr bwMode="auto">
            <a:xfrm rot="18900000">
              <a:off x="734" y="3327"/>
              <a:ext cx="65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900">
                  <a:solidFill>
                    <a:srgbClr val="000000"/>
                  </a:solidFill>
                </a:rPr>
                <a:t>van Os et al., 2002</a:t>
              </a:r>
              <a:endParaRPr lang="fr-CH" sz="2000"/>
            </a:p>
          </p:txBody>
        </p:sp>
      </p:grpSp>
      <p:grpSp>
        <p:nvGrpSpPr>
          <p:cNvPr id="1396766" name="Group 30"/>
          <p:cNvGrpSpPr>
            <a:grpSpLocks/>
          </p:cNvGrpSpPr>
          <p:nvPr/>
        </p:nvGrpSpPr>
        <p:grpSpPr bwMode="auto">
          <a:xfrm>
            <a:off x="1492250" y="3902253"/>
            <a:ext cx="1165225" cy="1390650"/>
            <a:chOff x="940" y="2547"/>
            <a:chExt cx="734" cy="876"/>
          </a:xfrm>
        </p:grpSpPr>
        <p:sp>
          <p:nvSpPr>
            <p:cNvPr id="1396767" name="Rectangle 31"/>
            <p:cNvSpPr>
              <a:spLocks noChangeArrowheads="1"/>
            </p:cNvSpPr>
            <p:nvPr/>
          </p:nvSpPr>
          <p:spPr bwMode="auto">
            <a:xfrm>
              <a:off x="1478" y="2723"/>
              <a:ext cx="196" cy="331"/>
            </a:xfrm>
            <a:prstGeom prst="rect">
              <a:avLst/>
            </a:prstGeom>
            <a:solidFill>
              <a:srgbClr val="1F772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6768" name="Rectangle 32"/>
            <p:cNvSpPr>
              <a:spLocks noChangeArrowheads="1"/>
            </p:cNvSpPr>
            <p:nvPr/>
          </p:nvSpPr>
          <p:spPr bwMode="auto">
            <a:xfrm>
              <a:off x="1485" y="2547"/>
              <a:ext cx="17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000">
                  <a:solidFill>
                    <a:srgbClr val="000000"/>
                  </a:solidFill>
                </a:rPr>
                <a:t>1.67</a:t>
              </a:r>
              <a:endParaRPr lang="fr-CH"/>
            </a:p>
          </p:txBody>
        </p:sp>
        <p:sp>
          <p:nvSpPr>
            <p:cNvPr id="1396769" name="Rectangle 33"/>
            <p:cNvSpPr>
              <a:spLocks noChangeArrowheads="1"/>
            </p:cNvSpPr>
            <p:nvPr/>
          </p:nvSpPr>
          <p:spPr bwMode="auto">
            <a:xfrm rot="18900000">
              <a:off x="940" y="3337"/>
              <a:ext cx="69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900">
                  <a:solidFill>
                    <a:srgbClr val="000000"/>
                  </a:solidFill>
                </a:rPr>
                <a:t>Henquet et al., 2005</a:t>
              </a:r>
              <a:endParaRPr lang="fr-CH" sz="2000"/>
            </a:p>
          </p:txBody>
        </p:sp>
      </p:grpSp>
      <p:grpSp>
        <p:nvGrpSpPr>
          <p:cNvPr id="1396770" name="Group 34"/>
          <p:cNvGrpSpPr>
            <a:grpSpLocks/>
          </p:cNvGrpSpPr>
          <p:nvPr/>
        </p:nvGrpSpPr>
        <p:grpSpPr bwMode="auto">
          <a:xfrm>
            <a:off x="1816100" y="3541890"/>
            <a:ext cx="1227138" cy="1776413"/>
            <a:chOff x="1144" y="2320"/>
            <a:chExt cx="773" cy="1119"/>
          </a:xfrm>
        </p:grpSpPr>
        <p:sp>
          <p:nvSpPr>
            <p:cNvPr id="1396771" name="Rectangle 35"/>
            <p:cNvSpPr>
              <a:spLocks noChangeArrowheads="1"/>
            </p:cNvSpPr>
            <p:nvPr/>
          </p:nvSpPr>
          <p:spPr bwMode="auto">
            <a:xfrm>
              <a:off x="1716" y="2495"/>
              <a:ext cx="201" cy="559"/>
            </a:xfrm>
            <a:prstGeom prst="rect">
              <a:avLst/>
            </a:prstGeom>
            <a:solidFill>
              <a:srgbClr val="1F772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6772" name="Rectangle 36"/>
            <p:cNvSpPr>
              <a:spLocks noChangeArrowheads="1"/>
            </p:cNvSpPr>
            <p:nvPr/>
          </p:nvSpPr>
          <p:spPr bwMode="auto">
            <a:xfrm>
              <a:off x="1723" y="2320"/>
              <a:ext cx="17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000">
                  <a:solidFill>
                    <a:srgbClr val="000000"/>
                  </a:solidFill>
                </a:rPr>
                <a:t>2.81</a:t>
              </a:r>
              <a:endParaRPr lang="fr-CH"/>
            </a:p>
          </p:txBody>
        </p:sp>
        <p:sp>
          <p:nvSpPr>
            <p:cNvPr id="1396773" name="Rectangle 37"/>
            <p:cNvSpPr>
              <a:spLocks noChangeArrowheads="1"/>
            </p:cNvSpPr>
            <p:nvPr/>
          </p:nvSpPr>
          <p:spPr bwMode="auto">
            <a:xfrm rot="18900000">
              <a:off x="1144" y="3353"/>
              <a:ext cx="7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900">
                  <a:solidFill>
                    <a:srgbClr val="000000"/>
                  </a:solidFill>
                </a:rPr>
                <a:t>Ferdinand et al., 2005</a:t>
              </a:r>
              <a:endParaRPr lang="fr-CH" sz="2000"/>
            </a:p>
          </p:txBody>
        </p:sp>
      </p:grpSp>
      <p:grpSp>
        <p:nvGrpSpPr>
          <p:cNvPr id="1396774" name="Group 38"/>
          <p:cNvGrpSpPr>
            <a:grpSpLocks/>
          </p:cNvGrpSpPr>
          <p:nvPr/>
        </p:nvGrpSpPr>
        <p:grpSpPr bwMode="auto">
          <a:xfrm>
            <a:off x="2103438" y="3672065"/>
            <a:ext cx="1317625" cy="1682750"/>
            <a:chOff x="1325" y="2402"/>
            <a:chExt cx="830" cy="1060"/>
          </a:xfrm>
        </p:grpSpPr>
        <p:sp>
          <p:nvSpPr>
            <p:cNvPr id="1396775" name="Rectangle 39"/>
            <p:cNvSpPr>
              <a:spLocks noChangeArrowheads="1"/>
            </p:cNvSpPr>
            <p:nvPr/>
          </p:nvSpPr>
          <p:spPr bwMode="auto">
            <a:xfrm>
              <a:off x="1959" y="2578"/>
              <a:ext cx="196" cy="476"/>
            </a:xfrm>
            <a:prstGeom prst="rect">
              <a:avLst/>
            </a:prstGeom>
            <a:solidFill>
              <a:srgbClr val="0033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6776" name="Rectangle 40"/>
            <p:cNvSpPr>
              <a:spLocks noChangeArrowheads="1"/>
            </p:cNvSpPr>
            <p:nvPr/>
          </p:nvSpPr>
          <p:spPr bwMode="auto">
            <a:xfrm>
              <a:off x="1991" y="2402"/>
              <a:ext cx="1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000">
                  <a:solidFill>
                    <a:srgbClr val="000000"/>
                  </a:solidFill>
                </a:rPr>
                <a:t>2.4</a:t>
              </a:r>
              <a:endParaRPr lang="fr-CH"/>
            </a:p>
          </p:txBody>
        </p:sp>
        <p:sp>
          <p:nvSpPr>
            <p:cNvPr id="1396777" name="Rectangle 41"/>
            <p:cNvSpPr>
              <a:spLocks noChangeArrowheads="1"/>
            </p:cNvSpPr>
            <p:nvPr/>
          </p:nvSpPr>
          <p:spPr bwMode="auto">
            <a:xfrm rot="18900000">
              <a:off x="1325" y="3376"/>
              <a:ext cx="81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900">
                  <a:solidFill>
                    <a:srgbClr val="000000"/>
                  </a:solidFill>
                </a:rPr>
                <a:t>Andreasson et al., 1987</a:t>
              </a:r>
              <a:endParaRPr lang="fr-CH" sz="2000"/>
            </a:p>
          </p:txBody>
        </p:sp>
      </p:grpSp>
      <p:grpSp>
        <p:nvGrpSpPr>
          <p:cNvPr id="1396778" name="Group 42"/>
          <p:cNvGrpSpPr>
            <a:grpSpLocks/>
          </p:cNvGrpSpPr>
          <p:nvPr/>
        </p:nvGrpSpPr>
        <p:grpSpPr bwMode="auto">
          <a:xfrm>
            <a:off x="2541588" y="3860978"/>
            <a:ext cx="1257300" cy="1476375"/>
            <a:chOff x="1601" y="2521"/>
            <a:chExt cx="792" cy="930"/>
          </a:xfrm>
        </p:grpSpPr>
        <p:sp>
          <p:nvSpPr>
            <p:cNvPr id="1396779" name="Rectangle 43"/>
            <p:cNvSpPr>
              <a:spLocks noChangeArrowheads="1"/>
            </p:cNvSpPr>
            <p:nvPr/>
          </p:nvSpPr>
          <p:spPr bwMode="auto">
            <a:xfrm>
              <a:off x="2197" y="2697"/>
              <a:ext cx="196" cy="357"/>
            </a:xfrm>
            <a:prstGeom prst="rect">
              <a:avLst/>
            </a:prstGeom>
            <a:solidFill>
              <a:srgbClr val="0033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6780" name="Rectangle 44"/>
            <p:cNvSpPr>
              <a:spLocks noChangeArrowheads="1"/>
            </p:cNvSpPr>
            <p:nvPr/>
          </p:nvSpPr>
          <p:spPr bwMode="auto">
            <a:xfrm>
              <a:off x="2229" y="2521"/>
              <a:ext cx="1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000">
                  <a:solidFill>
                    <a:srgbClr val="000000"/>
                  </a:solidFill>
                </a:rPr>
                <a:t>1.8</a:t>
              </a:r>
              <a:endParaRPr lang="fr-CH"/>
            </a:p>
          </p:txBody>
        </p:sp>
        <p:sp>
          <p:nvSpPr>
            <p:cNvPr id="1396781" name="Rectangle 45"/>
            <p:cNvSpPr>
              <a:spLocks noChangeArrowheads="1"/>
            </p:cNvSpPr>
            <p:nvPr/>
          </p:nvSpPr>
          <p:spPr bwMode="auto">
            <a:xfrm rot="18900000">
              <a:off x="1601" y="3365"/>
              <a:ext cx="75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900">
                  <a:solidFill>
                    <a:srgbClr val="000000"/>
                  </a:solidFill>
                </a:rPr>
                <a:t>Fergusson et al., 2003</a:t>
              </a:r>
              <a:endParaRPr lang="fr-CH" sz="2000"/>
            </a:p>
          </p:txBody>
        </p:sp>
      </p:grpSp>
      <p:grpSp>
        <p:nvGrpSpPr>
          <p:cNvPr id="1396782" name="Group 46"/>
          <p:cNvGrpSpPr>
            <a:grpSpLocks/>
          </p:cNvGrpSpPr>
          <p:nvPr/>
        </p:nvGrpSpPr>
        <p:grpSpPr bwMode="auto">
          <a:xfrm>
            <a:off x="3060700" y="4041953"/>
            <a:ext cx="1116013" cy="1235075"/>
            <a:chOff x="1928" y="2635"/>
            <a:chExt cx="703" cy="778"/>
          </a:xfrm>
        </p:grpSpPr>
        <p:sp>
          <p:nvSpPr>
            <p:cNvPr id="1396783" name="Rectangle 47"/>
            <p:cNvSpPr>
              <a:spLocks noChangeArrowheads="1"/>
            </p:cNvSpPr>
            <p:nvPr/>
          </p:nvSpPr>
          <p:spPr bwMode="auto">
            <a:xfrm>
              <a:off x="2434" y="2811"/>
              <a:ext cx="197" cy="243"/>
            </a:xfrm>
            <a:prstGeom prst="rect">
              <a:avLst/>
            </a:prstGeom>
            <a:solidFill>
              <a:srgbClr val="89D78B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6784" name="Rectangle 48"/>
            <p:cNvSpPr>
              <a:spLocks noChangeArrowheads="1"/>
            </p:cNvSpPr>
            <p:nvPr/>
          </p:nvSpPr>
          <p:spPr bwMode="auto">
            <a:xfrm>
              <a:off x="2442" y="2635"/>
              <a:ext cx="17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000">
                  <a:solidFill>
                    <a:srgbClr val="000000"/>
                  </a:solidFill>
                </a:rPr>
                <a:t>1.23</a:t>
              </a:r>
              <a:endParaRPr lang="fr-CH"/>
            </a:p>
          </p:txBody>
        </p:sp>
        <p:sp>
          <p:nvSpPr>
            <p:cNvPr id="1396785" name="Rectangle 49"/>
            <p:cNvSpPr>
              <a:spLocks noChangeArrowheads="1"/>
            </p:cNvSpPr>
            <p:nvPr/>
          </p:nvSpPr>
          <p:spPr bwMode="auto">
            <a:xfrm rot="18900000">
              <a:off x="1928" y="3327"/>
              <a:ext cx="65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900">
                  <a:solidFill>
                    <a:srgbClr val="000000"/>
                  </a:solidFill>
                </a:rPr>
                <a:t>van Os et al., 2002</a:t>
              </a:r>
              <a:endParaRPr lang="fr-CH" sz="2000"/>
            </a:p>
          </p:txBody>
        </p:sp>
      </p:grpSp>
      <p:grpSp>
        <p:nvGrpSpPr>
          <p:cNvPr id="1396786" name="Group 50"/>
          <p:cNvGrpSpPr>
            <a:grpSpLocks/>
          </p:cNvGrpSpPr>
          <p:nvPr/>
        </p:nvGrpSpPr>
        <p:grpSpPr bwMode="auto">
          <a:xfrm>
            <a:off x="3446463" y="2884665"/>
            <a:ext cx="1116012" cy="2392363"/>
            <a:chOff x="2171" y="1906"/>
            <a:chExt cx="703" cy="1507"/>
          </a:xfrm>
        </p:grpSpPr>
        <p:sp>
          <p:nvSpPr>
            <p:cNvPr id="1396787" name="Rectangle 51"/>
            <p:cNvSpPr>
              <a:spLocks noChangeArrowheads="1"/>
            </p:cNvSpPr>
            <p:nvPr/>
          </p:nvSpPr>
          <p:spPr bwMode="auto">
            <a:xfrm>
              <a:off x="2672" y="2082"/>
              <a:ext cx="202" cy="972"/>
            </a:xfrm>
            <a:prstGeom prst="rect">
              <a:avLst/>
            </a:prstGeom>
            <a:solidFill>
              <a:srgbClr val="42B867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6788" name="Rectangle 52"/>
            <p:cNvSpPr>
              <a:spLocks noChangeArrowheads="1"/>
            </p:cNvSpPr>
            <p:nvPr/>
          </p:nvSpPr>
          <p:spPr bwMode="auto">
            <a:xfrm>
              <a:off x="2705" y="1906"/>
              <a:ext cx="1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000">
                  <a:solidFill>
                    <a:srgbClr val="000000"/>
                  </a:solidFill>
                </a:rPr>
                <a:t>4.9</a:t>
              </a:r>
              <a:endParaRPr lang="fr-CH"/>
            </a:p>
          </p:txBody>
        </p:sp>
        <p:sp>
          <p:nvSpPr>
            <p:cNvPr id="1396789" name="Rectangle 53"/>
            <p:cNvSpPr>
              <a:spLocks noChangeArrowheads="1"/>
            </p:cNvSpPr>
            <p:nvPr/>
          </p:nvSpPr>
          <p:spPr bwMode="auto">
            <a:xfrm rot="18900000">
              <a:off x="2171" y="3327"/>
              <a:ext cx="65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900">
                  <a:solidFill>
                    <a:srgbClr val="000000"/>
                  </a:solidFill>
                </a:rPr>
                <a:t>van Os et al., 2002</a:t>
              </a:r>
              <a:endParaRPr lang="fr-CH" sz="2000"/>
            </a:p>
          </p:txBody>
        </p:sp>
      </p:grpSp>
      <p:grpSp>
        <p:nvGrpSpPr>
          <p:cNvPr id="1396790" name="Group 54"/>
          <p:cNvGrpSpPr>
            <a:grpSpLocks/>
          </p:cNvGrpSpPr>
          <p:nvPr/>
        </p:nvGrpSpPr>
        <p:grpSpPr bwMode="auto">
          <a:xfrm>
            <a:off x="3824288" y="2286178"/>
            <a:ext cx="1116012" cy="2990850"/>
            <a:chOff x="2409" y="1529"/>
            <a:chExt cx="703" cy="1884"/>
          </a:xfrm>
        </p:grpSpPr>
        <p:sp>
          <p:nvSpPr>
            <p:cNvPr id="1396791" name="Rectangle 55"/>
            <p:cNvSpPr>
              <a:spLocks noChangeArrowheads="1"/>
            </p:cNvSpPr>
            <p:nvPr/>
          </p:nvSpPr>
          <p:spPr bwMode="auto">
            <a:xfrm>
              <a:off x="2915" y="1704"/>
              <a:ext cx="197" cy="1350"/>
            </a:xfrm>
            <a:prstGeom prst="rect">
              <a:avLst/>
            </a:prstGeom>
            <a:solidFill>
              <a:srgbClr val="17591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6792" name="Rectangle 56"/>
            <p:cNvSpPr>
              <a:spLocks noChangeArrowheads="1"/>
            </p:cNvSpPr>
            <p:nvPr/>
          </p:nvSpPr>
          <p:spPr bwMode="auto">
            <a:xfrm>
              <a:off x="2923" y="1529"/>
              <a:ext cx="17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000">
                  <a:solidFill>
                    <a:srgbClr val="000000"/>
                  </a:solidFill>
                </a:rPr>
                <a:t>6.81</a:t>
              </a:r>
              <a:endParaRPr lang="fr-CH"/>
            </a:p>
          </p:txBody>
        </p:sp>
        <p:sp>
          <p:nvSpPr>
            <p:cNvPr id="1396793" name="Rectangle 57"/>
            <p:cNvSpPr>
              <a:spLocks noChangeArrowheads="1"/>
            </p:cNvSpPr>
            <p:nvPr/>
          </p:nvSpPr>
          <p:spPr bwMode="auto">
            <a:xfrm rot="18900000">
              <a:off x="2409" y="3327"/>
              <a:ext cx="65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900">
                  <a:solidFill>
                    <a:srgbClr val="000000"/>
                  </a:solidFill>
                </a:rPr>
                <a:t>van Os et al., 2002</a:t>
              </a:r>
              <a:endParaRPr lang="fr-CH" sz="2000"/>
            </a:p>
          </p:txBody>
        </p:sp>
      </p:grpSp>
      <p:grpSp>
        <p:nvGrpSpPr>
          <p:cNvPr id="1396794" name="Group 58"/>
          <p:cNvGrpSpPr>
            <a:grpSpLocks/>
          </p:cNvGrpSpPr>
          <p:nvPr/>
        </p:nvGrpSpPr>
        <p:grpSpPr bwMode="auto">
          <a:xfrm>
            <a:off x="1392238" y="2187753"/>
            <a:ext cx="5478462" cy="2552700"/>
            <a:chOff x="877" y="1467"/>
            <a:chExt cx="3451" cy="1608"/>
          </a:xfrm>
        </p:grpSpPr>
        <p:sp>
          <p:nvSpPr>
            <p:cNvPr id="1396795" name="Rectangle 59"/>
            <p:cNvSpPr>
              <a:spLocks noChangeArrowheads="1"/>
            </p:cNvSpPr>
            <p:nvPr/>
          </p:nvSpPr>
          <p:spPr bwMode="auto">
            <a:xfrm>
              <a:off x="1219" y="1467"/>
              <a:ext cx="3108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796" name="Line 60"/>
            <p:cNvSpPr>
              <a:spLocks noChangeShapeType="1"/>
            </p:cNvSpPr>
            <p:nvPr/>
          </p:nvSpPr>
          <p:spPr bwMode="auto">
            <a:xfrm>
              <a:off x="1219" y="2857"/>
              <a:ext cx="3108" cy="1"/>
            </a:xfrm>
            <a:prstGeom prst="line">
              <a:avLst/>
            </a:prstGeom>
            <a:noFill/>
            <a:ln w="28575">
              <a:solidFill>
                <a:srgbClr val="D228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797" name="Line 61"/>
            <p:cNvSpPr>
              <a:spLocks noChangeShapeType="1"/>
            </p:cNvSpPr>
            <p:nvPr/>
          </p:nvSpPr>
          <p:spPr bwMode="auto">
            <a:xfrm>
              <a:off x="1219" y="1467"/>
              <a:ext cx="310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798" name="Rectangle 62"/>
            <p:cNvSpPr>
              <a:spLocks noChangeArrowheads="1"/>
            </p:cNvSpPr>
            <p:nvPr/>
          </p:nvSpPr>
          <p:spPr bwMode="auto">
            <a:xfrm>
              <a:off x="1219" y="1467"/>
              <a:ext cx="3108" cy="1587"/>
            </a:xfrm>
            <a:prstGeom prst="rect">
              <a:avLst/>
            </a:prstGeom>
            <a:noFill/>
            <a:ln w="7938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799" name="Line 63"/>
            <p:cNvSpPr>
              <a:spLocks noChangeShapeType="1"/>
            </p:cNvSpPr>
            <p:nvPr/>
          </p:nvSpPr>
          <p:spPr bwMode="auto">
            <a:xfrm>
              <a:off x="1219" y="1467"/>
              <a:ext cx="1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00" name="Line 64"/>
            <p:cNvSpPr>
              <a:spLocks noChangeShapeType="1"/>
            </p:cNvSpPr>
            <p:nvPr/>
          </p:nvSpPr>
          <p:spPr bwMode="auto">
            <a:xfrm>
              <a:off x="1204" y="3054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01" name="Line 65"/>
            <p:cNvSpPr>
              <a:spLocks noChangeShapeType="1"/>
            </p:cNvSpPr>
            <p:nvPr/>
          </p:nvSpPr>
          <p:spPr bwMode="auto">
            <a:xfrm>
              <a:off x="1204" y="2857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02" name="Line 66"/>
            <p:cNvSpPr>
              <a:spLocks noChangeShapeType="1"/>
            </p:cNvSpPr>
            <p:nvPr/>
          </p:nvSpPr>
          <p:spPr bwMode="auto">
            <a:xfrm>
              <a:off x="1204" y="2656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03" name="Line 67"/>
            <p:cNvSpPr>
              <a:spLocks noChangeShapeType="1"/>
            </p:cNvSpPr>
            <p:nvPr/>
          </p:nvSpPr>
          <p:spPr bwMode="auto">
            <a:xfrm>
              <a:off x="1204" y="2459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04" name="Line 68"/>
            <p:cNvSpPr>
              <a:spLocks noChangeShapeType="1"/>
            </p:cNvSpPr>
            <p:nvPr/>
          </p:nvSpPr>
          <p:spPr bwMode="auto">
            <a:xfrm>
              <a:off x="1204" y="2263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05" name="Line 69"/>
            <p:cNvSpPr>
              <a:spLocks noChangeShapeType="1"/>
            </p:cNvSpPr>
            <p:nvPr/>
          </p:nvSpPr>
          <p:spPr bwMode="auto">
            <a:xfrm>
              <a:off x="1204" y="2061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06" name="Line 70"/>
            <p:cNvSpPr>
              <a:spLocks noChangeShapeType="1"/>
            </p:cNvSpPr>
            <p:nvPr/>
          </p:nvSpPr>
          <p:spPr bwMode="auto">
            <a:xfrm>
              <a:off x="1204" y="1865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07" name="Line 71"/>
            <p:cNvSpPr>
              <a:spLocks noChangeShapeType="1"/>
            </p:cNvSpPr>
            <p:nvPr/>
          </p:nvSpPr>
          <p:spPr bwMode="auto">
            <a:xfrm>
              <a:off x="1204" y="1663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08" name="Line 72"/>
            <p:cNvSpPr>
              <a:spLocks noChangeShapeType="1"/>
            </p:cNvSpPr>
            <p:nvPr/>
          </p:nvSpPr>
          <p:spPr bwMode="auto">
            <a:xfrm>
              <a:off x="1204" y="1467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09" name="Line 73"/>
            <p:cNvSpPr>
              <a:spLocks noChangeShapeType="1"/>
            </p:cNvSpPr>
            <p:nvPr/>
          </p:nvSpPr>
          <p:spPr bwMode="auto">
            <a:xfrm>
              <a:off x="1219" y="3054"/>
              <a:ext cx="310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10" name="Line 74"/>
            <p:cNvSpPr>
              <a:spLocks noChangeShapeType="1"/>
            </p:cNvSpPr>
            <p:nvPr/>
          </p:nvSpPr>
          <p:spPr bwMode="auto">
            <a:xfrm flipV="1">
              <a:off x="1219" y="305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11" name="Line 75"/>
            <p:cNvSpPr>
              <a:spLocks noChangeShapeType="1"/>
            </p:cNvSpPr>
            <p:nvPr/>
          </p:nvSpPr>
          <p:spPr bwMode="auto">
            <a:xfrm flipV="1">
              <a:off x="1457" y="305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12" name="Line 76"/>
            <p:cNvSpPr>
              <a:spLocks noChangeShapeType="1"/>
            </p:cNvSpPr>
            <p:nvPr/>
          </p:nvSpPr>
          <p:spPr bwMode="auto">
            <a:xfrm flipV="1">
              <a:off x="1695" y="305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13" name="Line 77"/>
            <p:cNvSpPr>
              <a:spLocks noChangeShapeType="1"/>
            </p:cNvSpPr>
            <p:nvPr/>
          </p:nvSpPr>
          <p:spPr bwMode="auto">
            <a:xfrm flipV="1">
              <a:off x="1938" y="305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14" name="Line 78"/>
            <p:cNvSpPr>
              <a:spLocks noChangeShapeType="1"/>
            </p:cNvSpPr>
            <p:nvPr/>
          </p:nvSpPr>
          <p:spPr bwMode="auto">
            <a:xfrm flipV="1">
              <a:off x="2176" y="305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15" name="Line 79"/>
            <p:cNvSpPr>
              <a:spLocks noChangeShapeType="1"/>
            </p:cNvSpPr>
            <p:nvPr/>
          </p:nvSpPr>
          <p:spPr bwMode="auto">
            <a:xfrm flipV="1">
              <a:off x="2414" y="305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16" name="Line 80"/>
            <p:cNvSpPr>
              <a:spLocks noChangeShapeType="1"/>
            </p:cNvSpPr>
            <p:nvPr/>
          </p:nvSpPr>
          <p:spPr bwMode="auto">
            <a:xfrm flipV="1">
              <a:off x="2652" y="305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17" name="Line 81"/>
            <p:cNvSpPr>
              <a:spLocks noChangeShapeType="1"/>
            </p:cNvSpPr>
            <p:nvPr/>
          </p:nvSpPr>
          <p:spPr bwMode="auto">
            <a:xfrm flipV="1">
              <a:off x="2895" y="305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18" name="Line 82"/>
            <p:cNvSpPr>
              <a:spLocks noChangeShapeType="1"/>
            </p:cNvSpPr>
            <p:nvPr/>
          </p:nvSpPr>
          <p:spPr bwMode="auto">
            <a:xfrm flipV="1">
              <a:off x="3133" y="305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19" name="Line 83"/>
            <p:cNvSpPr>
              <a:spLocks noChangeShapeType="1"/>
            </p:cNvSpPr>
            <p:nvPr/>
          </p:nvSpPr>
          <p:spPr bwMode="auto">
            <a:xfrm flipV="1">
              <a:off x="3371" y="305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20" name="Line 84"/>
            <p:cNvSpPr>
              <a:spLocks noChangeShapeType="1"/>
            </p:cNvSpPr>
            <p:nvPr/>
          </p:nvSpPr>
          <p:spPr bwMode="auto">
            <a:xfrm flipV="1">
              <a:off x="3608" y="305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21" name="Line 85"/>
            <p:cNvSpPr>
              <a:spLocks noChangeShapeType="1"/>
            </p:cNvSpPr>
            <p:nvPr/>
          </p:nvSpPr>
          <p:spPr bwMode="auto">
            <a:xfrm flipV="1">
              <a:off x="3851" y="305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22" name="Line 86"/>
            <p:cNvSpPr>
              <a:spLocks noChangeShapeType="1"/>
            </p:cNvSpPr>
            <p:nvPr/>
          </p:nvSpPr>
          <p:spPr bwMode="auto">
            <a:xfrm flipV="1">
              <a:off x="4089" y="305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23" name="Line 87"/>
            <p:cNvSpPr>
              <a:spLocks noChangeShapeType="1"/>
            </p:cNvSpPr>
            <p:nvPr/>
          </p:nvSpPr>
          <p:spPr bwMode="auto">
            <a:xfrm flipV="1">
              <a:off x="4327" y="305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24" name="Rectangle 88"/>
            <p:cNvSpPr>
              <a:spLocks noChangeArrowheads="1"/>
            </p:cNvSpPr>
            <p:nvPr/>
          </p:nvSpPr>
          <p:spPr bwMode="auto">
            <a:xfrm rot="16200000">
              <a:off x="872" y="2143"/>
              <a:ext cx="14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400" b="1">
                  <a:solidFill>
                    <a:srgbClr val="000000"/>
                  </a:solidFill>
                </a:rPr>
                <a:t>RR</a:t>
              </a:r>
              <a:endParaRPr lang="fr-CH" sz="2000"/>
            </a:p>
          </p:txBody>
        </p:sp>
      </p:grpSp>
      <p:grpSp>
        <p:nvGrpSpPr>
          <p:cNvPr id="1396825" name="Group 89"/>
          <p:cNvGrpSpPr>
            <a:grpSpLocks/>
          </p:cNvGrpSpPr>
          <p:nvPr/>
        </p:nvGrpSpPr>
        <p:grpSpPr bwMode="auto">
          <a:xfrm>
            <a:off x="7092950" y="2157590"/>
            <a:ext cx="1079500" cy="274638"/>
            <a:chOff x="4468" y="1448"/>
            <a:chExt cx="680" cy="173"/>
          </a:xfrm>
        </p:grpSpPr>
        <p:sp>
          <p:nvSpPr>
            <p:cNvPr id="1396826" name="Rectangle 90"/>
            <p:cNvSpPr>
              <a:spLocks noChangeArrowheads="1"/>
            </p:cNvSpPr>
            <p:nvPr/>
          </p:nvSpPr>
          <p:spPr bwMode="auto">
            <a:xfrm>
              <a:off x="4468" y="1480"/>
              <a:ext cx="136" cy="90"/>
            </a:xfrm>
            <a:prstGeom prst="rect">
              <a:avLst/>
            </a:prstGeom>
            <a:solidFill>
              <a:srgbClr val="1F772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27" name="Text Box 91"/>
            <p:cNvSpPr txBox="1">
              <a:spLocks noChangeArrowheads="1"/>
            </p:cNvSpPr>
            <p:nvPr/>
          </p:nvSpPr>
          <p:spPr bwMode="auto">
            <a:xfrm>
              <a:off x="4645" y="1448"/>
              <a:ext cx="50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CH" sz="1200"/>
                <a:t>THC any</a:t>
              </a:r>
            </a:p>
          </p:txBody>
        </p:sp>
      </p:grpSp>
      <p:grpSp>
        <p:nvGrpSpPr>
          <p:cNvPr id="1396828" name="Group 92"/>
          <p:cNvGrpSpPr>
            <a:grpSpLocks/>
          </p:cNvGrpSpPr>
          <p:nvPr/>
        </p:nvGrpSpPr>
        <p:grpSpPr bwMode="auto">
          <a:xfrm>
            <a:off x="7092950" y="2351265"/>
            <a:ext cx="1466850" cy="274638"/>
            <a:chOff x="4468" y="1570"/>
            <a:chExt cx="924" cy="173"/>
          </a:xfrm>
        </p:grpSpPr>
        <p:sp>
          <p:nvSpPr>
            <p:cNvPr id="1396829" name="Rectangle 93"/>
            <p:cNvSpPr>
              <a:spLocks noChangeArrowheads="1"/>
            </p:cNvSpPr>
            <p:nvPr/>
          </p:nvSpPr>
          <p:spPr bwMode="auto">
            <a:xfrm>
              <a:off x="4468" y="1616"/>
              <a:ext cx="136" cy="90"/>
            </a:xfrm>
            <a:prstGeom prst="rect">
              <a:avLst/>
            </a:prstGeom>
            <a:solidFill>
              <a:srgbClr val="0033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30" name="Text Box 94"/>
            <p:cNvSpPr txBox="1">
              <a:spLocks noChangeArrowheads="1"/>
            </p:cNvSpPr>
            <p:nvPr/>
          </p:nvSpPr>
          <p:spPr bwMode="auto">
            <a:xfrm>
              <a:off x="4645" y="1570"/>
              <a:ext cx="74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CH" sz="1200"/>
                <a:t>THC addiction</a:t>
              </a:r>
            </a:p>
          </p:txBody>
        </p:sp>
      </p:grpSp>
      <p:grpSp>
        <p:nvGrpSpPr>
          <p:cNvPr id="1396831" name="Group 95"/>
          <p:cNvGrpSpPr>
            <a:grpSpLocks/>
          </p:cNvGrpSpPr>
          <p:nvPr/>
        </p:nvGrpSpPr>
        <p:grpSpPr bwMode="auto">
          <a:xfrm>
            <a:off x="7092950" y="2725915"/>
            <a:ext cx="1452563" cy="274638"/>
            <a:chOff x="4468" y="1806"/>
            <a:chExt cx="915" cy="173"/>
          </a:xfrm>
        </p:grpSpPr>
        <p:sp>
          <p:nvSpPr>
            <p:cNvPr id="1396832" name="Rectangle 96"/>
            <p:cNvSpPr>
              <a:spLocks noChangeArrowheads="1"/>
            </p:cNvSpPr>
            <p:nvPr/>
          </p:nvSpPr>
          <p:spPr bwMode="auto">
            <a:xfrm>
              <a:off x="4468" y="1852"/>
              <a:ext cx="136" cy="90"/>
            </a:xfrm>
            <a:prstGeom prst="rect">
              <a:avLst/>
            </a:prstGeom>
            <a:solidFill>
              <a:srgbClr val="89D78B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33" name="Text Box 97"/>
            <p:cNvSpPr txBox="1">
              <a:spLocks noChangeArrowheads="1"/>
            </p:cNvSpPr>
            <p:nvPr/>
          </p:nvSpPr>
          <p:spPr bwMode="auto">
            <a:xfrm>
              <a:off x="4645" y="1806"/>
              <a:ext cx="73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CH" sz="1200"/>
                <a:t>THC low level</a:t>
              </a:r>
            </a:p>
          </p:txBody>
        </p:sp>
      </p:grpSp>
      <p:grpSp>
        <p:nvGrpSpPr>
          <p:cNvPr id="1396834" name="Group 98"/>
          <p:cNvGrpSpPr>
            <a:grpSpLocks/>
          </p:cNvGrpSpPr>
          <p:nvPr/>
        </p:nvGrpSpPr>
        <p:grpSpPr bwMode="auto">
          <a:xfrm>
            <a:off x="7092950" y="2941815"/>
            <a:ext cx="1657350" cy="274638"/>
            <a:chOff x="4468" y="1942"/>
            <a:chExt cx="1044" cy="173"/>
          </a:xfrm>
        </p:grpSpPr>
        <p:sp>
          <p:nvSpPr>
            <p:cNvPr id="1396835" name="Rectangle 99"/>
            <p:cNvSpPr>
              <a:spLocks noChangeArrowheads="1"/>
            </p:cNvSpPr>
            <p:nvPr/>
          </p:nvSpPr>
          <p:spPr bwMode="auto">
            <a:xfrm>
              <a:off x="4468" y="1988"/>
              <a:ext cx="136" cy="90"/>
            </a:xfrm>
            <a:prstGeom prst="rect">
              <a:avLst/>
            </a:prstGeom>
            <a:solidFill>
              <a:srgbClr val="42B867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36" name="Text Box 100"/>
            <p:cNvSpPr txBox="1">
              <a:spLocks noChangeArrowheads="1"/>
            </p:cNvSpPr>
            <p:nvPr/>
          </p:nvSpPr>
          <p:spPr bwMode="auto">
            <a:xfrm>
              <a:off x="4645" y="1942"/>
              <a:ext cx="8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CH" sz="1200"/>
                <a:t>THC middle level</a:t>
              </a:r>
            </a:p>
          </p:txBody>
        </p:sp>
      </p:grpSp>
      <p:grpSp>
        <p:nvGrpSpPr>
          <p:cNvPr id="1396837" name="Group 101"/>
          <p:cNvGrpSpPr>
            <a:grpSpLocks/>
          </p:cNvGrpSpPr>
          <p:nvPr/>
        </p:nvGrpSpPr>
        <p:grpSpPr bwMode="auto">
          <a:xfrm>
            <a:off x="7092950" y="3157715"/>
            <a:ext cx="1495425" cy="274638"/>
            <a:chOff x="4468" y="2078"/>
            <a:chExt cx="942" cy="173"/>
          </a:xfrm>
        </p:grpSpPr>
        <p:sp>
          <p:nvSpPr>
            <p:cNvPr id="1396838" name="Rectangle 102"/>
            <p:cNvSpPr>
              <a:spLocks noChangeArrowheads="1"/>
            </p:cNvSpPr>
            <p:nvPr/>
          </p:nvSpPr>
          <p:spPr bwMode="auto">
            <a:xfrm>
              <a:off x="4468" y="2124"/>
              <a:ext cx="136" cy="90"/>
            </a:xfrm>
            <a:prstGeom prst="rect">
              <a:avLst/>
            </a:prstGeom>
            <a:solidFill>
              <a:srgbClr val="17591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39" name="Text Box 103"/>
            <p:cNvSpPr txBox="1">
              <a:spLocks noChangeArrowheads="1"/>
            </p:cNvSpPr>
            <p:nvPr/>
          </p:nvSpPr>
          <p:spPr bwMode="auto">
            <a:xfrm>
              <a:off x="4645" y="2078"/>
              <a:ext cx="76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CH" sz="1200"/>
                <a:t>THC high level</a:t>
              </a:r>
            </a:p>
          </p:txBody>
        </p:sp>
      </p:grpSp>
      <p:grpSp>
        <p:nvGrpSpPr>
          <p:cNvPr id="1396840" name="Group 104"/>
          <p:cNvGrpSpPr>
            <a:grpSpLocks/>
          </p:cNvGrpSpPr>
          <p:nvPr/>
        </p:nvGrpSpPr>
        <p:grpSpPr bwMode="auto">
          <a:xfrm>
            <a:off x="7092950" y="3575228"/>
            <a:ext cx="1027113" cy="274637"/>
            <a:chOff x="4468" y="2341"/>
            <a:chExt cx="647" cy="173"/>
          </a:xfrm>
        </p:grpSpPr>
        <p:sp>
          <p:nvSpPr>
            <p:cNvPr id="1396841" name="Rectangle 105"/>
            <p:cNvSpPr>
              <a:spLocks noChangeArrowheads="1"/>
            </p:cNvSpPr>
            <p:nvPr/>
          </p:nvSpPr>
          <p:spPr bwMode="auto">
            <a:xfrm>
              <a:off x="4468" y="2387"/>
              <a:ext cx="136" cy="90"/>
            </a:xfrm>
            <a:prstGeom prst="rect">
              <a:avLst/>
            </a:prstGeom>
            <a:solidFill>
              <a:srgbClr val="A0772C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42" name="Text Box 106"/>
            <p:cNvSpPr txBox="1">
              <a:spLocks noChangeArrowheads="1"/>
            </p:cNvSpPr>
            <p:nvPr/>
          </p:nvSpPr>
          <p:spPr bwMode="auto">
            <a:xfrm>
              <a:off x="4645" y="2341"/>
              <a:ext cx="47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CH" sz="1200"/>
                <a:t>NIC any</a:t>
              </a:r>
            </a:p>
          </p:txBody>
        </p:sp>
      </p:grpSp>
      <p:grpSp>
        <p:nvGrpSpPr>
          <p:cNvPr id="1396843" name="Group 107"/>
          <p:cNvGrpSpPr>
            <a:grpSpLocks/>
          </p:cNvGrpSpPr>
          <p:nvPr/>
        </p:nvGrpSpPr>
        <p:grpSpPr bwMode="auto">
          <a:xfrm>
            <a:off x="7092950" y="3791128"/>
            <a:ext cx="925513" cy="274637"/>
            <a:chOff x="4468" y="2477"/>
            <a:chExt cx="583" cy="173"/>
          </a:xfrm>
        </p:grpSpPr>
        <p:sp>
          <p:nvSpPr>
            <p:cNvPr id="1396844" name="Rectangle 108"/>
            <p:cNvSpPr>
              <a:spLocks noChangeArrowheads="1"/>
            </p:cNvSpPr>
            <p:nvPr/>
          </p:nvSpPr>
          <p:spPr bwMode="auto">
            <a:xfrm>
              <a:off x="4468" y="2523"/>
              <a:ext cx="136" cy="90"/>
            </a:xfrm>
            <a:prstGeom prst="rect">
              <a:avLst/>
            </a:prstGeom>
            <a:solidFill>
              <a:srgbClr val="DBB97B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45" name="Text Box 109"/>
            <p:cNvSpPr txBox="1">
              <a:spLocks noChangeArrowheads="1"/>
            </p:cNvSpPr>
            <p:nvPr/>
          </p:nvSpPr>
          <p:spPr bwMode="auto">
            <a:xfrm>
              <a:off x="4645" y="2477"/>
              <a:ext cx="4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CH" sz="1200"/>
                <a:t>1-9 cg</a:t>
              </a:r>
            </a:p>
          </p:txBody>
        </p:sp>
      </p:grpSp>
      <p:grpSp>
        <p:nvGrpSpPr>
          <p:cNvPr id="1396846" name="Group 110"/>
          <p:cNvGrpSpPr>
            <a:grpSpLocks/>
          </p:cNvGrpSpPr>
          <p:nvPr/>
        </p:nvGrpSpPr>
        <p:grpSpPr bwMode="auto">
          <a:xfrm>
            <a:off x="7092950" y="4007028"/>
            <a:ext cx="1027113" cy="274637"/>
            <a:chOff x="4468" y="2613"/>
            <a:chExt cx="647" cy="173"/>
          </a:xfrm>
        </p:grpSpPr>
        <p:sp>
          <p:nvSpPr>
            <p:cNvPr id="1396847" name="Rectangle 111"/>
            <p:cNvSpPr>
              <a:spLocks noChangeArrowheads="1"/>
            </p:cNvSpPr>
            <p:nvPr/>
          </p:nvSpPr>
          <p:spPr bwMode="auto">
            <a:xfrm>
              <a:off x="4468" y="2659"/>
              <a:ext cx="136" cy="90"/>
            </a:xfrm>
            <a:prstGeom prst="rect">
              <a:avLst/>
            </a:prstGeom>
            <a:solidFill>
              <a:srgbClr val="7F5E2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6848" name="Text Box 112"/>
            <p:cNvSpPr txBox="1">
              <a:spLocks noChangeArrowheads="1"/>
            </p:cNvSpPr>
            <p:nvPr/>
          </p:nvSpPr>
          <p:spPr bwMode="auto">
            <a:xfrm>
              <a:off x="4645" y="2613"/>
              <a:ext cx="47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CH" sz="1200" u="sng"/>
                <a:t>&gt;</a:t>
              </a:r>
              <a:r>
                <a:rPr lang="fr-CH" sz="1200"/>
                <a:t>10 cg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026485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9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9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9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96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9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9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9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9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9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9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9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9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9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9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9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9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9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39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39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9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39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39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67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70788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000" b="1" dirty="0">
                <a:solidFill>
                  <a:srgbClr val="7F7F7F"/>
                </a:solidFill>
              </a:rPr>
              <a:t>Affirming the consequent</a:t>
            </a:r>
            <a:endParaRPr lang="fr-CH" sz="4400" b="1" dirty="0">
              <a:solidFill>
                <a:srgbClr val="7F7F7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50311" y="1902906"/>
            <a:ext cx="8229600" cy="3121526"/>
          </a:xfrm>
        </p:spPr>
        <p:txBody>
          <a:bodyPr wrap="square"/>
          <a:lstStyle/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dirty="0"/>
              <a:t>Propositional fallacy</a:t>
            </a:r>
            <a:endParaRPr lang="fr-FR" sz="2000" dirty="0"/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fr-CH" sz="2000" dirty="0" smtClean="0"/>
              <a:t>G</a:t>
            </a:r>
            <a:r>
              <a:rPr lang="en-US" sz="2000" dirty="0" err="1" smtClean="0"/>
              <a:t>eneral</a:t>
            </a:r>
            <a:r>
              <a:rPr lang="en-US" sz="2000" dirty="0" smtClean="0"/>
              <a:t> </a:t>
            </a:r>
            <a:r>
              <a:rPr lang="en-US" sz="2000" dirty="0"/>
              <a:t>form: If A then B, B, therefore A</a:t>
            </a:r>
            <a:r>
              <a:rPr lang="en-US" sz="2000" dirty="0" smtClean="0"/>
              <a:t>.</a:t>
            </a:r>
            <a:endParaRPr lang="fr-FR" sz="2000" dirty="0"/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endParaRPr lang="en-US" sz="500" dirty="0" smtClean="0"/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i="1" dirty="0" smtClean="0"/>
              <a:t>“</a:t>
            </a:r>
            <a:r>
              <a:rPr lang="en-US" sz="2000" i="1" dirty="0"/>
              <a:t>If </a:t>
            </a:r>
            <a:r>
              <a:rPr lang="en-US" sz="2000" i="1" dirty="0" smtClean="0"/>
              <a:t>cannabis causes causes schizophrenia </a:t>
            </a:r>
            <a:r>
              <a:rPr lang="en-US" sz="2000" i="1" dirty="0"/>
              <a:t>(if A), then </a:t>
            </a:r>
            <a:r>
              <a:rPr lang="en-US" sz="2000" i="1" dirty="0" smtClean="0"/>
              <a:t>cannabis smokers should have a higher risk of schizophrenia (</a:t>
            </a:r>
            <a:r>
              <a:rPr lang="en-US" sz="2000" i="1" dirty="0"/>
              <a:t>then B). </a:t>
            </a:r>
            <a:r>
              <a:rPr lang="en-US" sz="2000" i="1" dirty="0" smtClean="0"/>
              <a:t>Cannabis smokers have a higher risk of schizophrenia (</a:t>
            </a:r>
            <a:r>
              <a:rPr lang="en-US" sz="2000" i="1" dirty="0"/>
              <a:t>B), thus </a:t>
            </a:r>
            <a:r>
              <a:rPr lang="en-US" sz="2000" i="1" dirty="0" smtClean="0"/>
              <a:t>cannabis causes schizophrenia </a:t>
            </a:r>
            <a:r>
              <a:rPr lang="en-US" sz="2000" i="1" dirty="0"/>
              <a:t>(therefore A).”</a:t>
            </a:r>
            <a:endParaRPr lang="fr-FR" sz="2000" i="1" dirty="0"/>
          </a:p>
          <a:p>
            <a:pPr>
              <a:spcAft>
                <a:spcPts val="1200"/>
              </a:spcAft>
              <a:buClr>
                <a:srgbClr val="EA81E9"/>
              </a:buClr>
              <a:tabLst>
                <a:tab pos="540000" algn="l"/>
                <a:tab pos="1080000" algn="l"/>
              </a:tabLst>
            </a:pPr>
            <a:r>
              <a:rPr lang="en-US" sz="2000" dirty="0"/>
              <a:t> </a:t>
            </a:r>
            <a:endParaRPr lang="fr-FR" sz="100" dirty="0"/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endParaRPr lang="fr-FR" sz="2000" dirty="0"/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5134499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7" name="Rectangle 5"/>
          <p:cNvSpPr>
            <a:spLocks noChangeArrowheads="1"/>
          </p:cNvSpPr>
          <p:nvPr/>
        </p:nvSpPr>
        <p:spPr bwMode="auto">
          <a:xfrm>
            <a:off x="821793" y="5514975"/>
            <a:ext cx="410368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CH" sz="1000">
                <a:solidFill>
                  <a:schemeClr val="tx1"/>
                </a:solidFill>
              </a:rPr>
              <a:t>Doblhammer et al, 1999</a:t>
            </a:r>
          </a:p>
        </p:txBody>
      </p:sp>
      <p:pic>
        <p:nvPicPr>
          <p:cNvPr id="13957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08" y="1627369"/>
            <a:ext cx="2478088" cy="32385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957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96" y="1627369"/>
            <a:ext cx="2476500" cy="32385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957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96" y="1627369"/>
            <a:ext cx="2476500" cy="32385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957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96" y="1627369"/>
            <a:ext cx="2476500" cy="32385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9572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08" y="1627369"/>
            <a:ext cx="2478088" cy="32385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95723" name="Picture 11" descr="flugstorch200durchsicht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396" y="2276657"/>
            <a:ext cx="1462087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572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821" y="1627369"/>
            <a:ext cx="36703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9572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821" y="1627369"/>
            <a:ext cx="36703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9572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821" y="1627369"/>
            <a:ext cx="36703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95727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821" y="1627369"/>
            <a:ext cx="3671887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70788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000" b="1" dirty="0">
                <a:solidFill>
                  <a:srgbClr val="7F7F7F"/>
                </a:solidFill>
              </a:rPr>
              <a:t>Affirming the consequent</a:t>
            </a:r>
            <a:endParaRPr lang="fr-CH" sz="44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928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9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9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9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9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9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9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9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9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9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9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57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788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4000" b="1" dirty="0">
                <a:solidFill>
                  <a:srgbClr val="7F7F7F"/>
                </a:solidFill>
              </a:rPr>
              <a:t>Conclusions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05392"/>
            <a:ext cx="8229600" cy="2634720"/>
          </a:xfrm>
        </p:spPr>
        <p:txBody>
          <a:bodyPr wrap="square"/>
          <a:lstStyle/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dirty="0" smtClean="0"/>
              <a:t>If you don’t want to believe in the stork, be aware of sophisms which could make you believe in it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dirty="0" smtClean="0"/>
              <a:t>If you want to believe in a causative role of cannabis regarding schizophrenia, don’t care about the sophism that make you believe it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dirty="0" smtClean="0"/>
              <a:t>If you don</a:t>
            </a:r>
            <a:r>
              <a:rPr lang="uk-UA" sz="2000" dirty="0" smtClean="0"/>
              <a:t>’</a:t>
            </a:r>
            <a:r>
              <a:rPr lang="en-US" sz="2000" dirty="0" smtClean="0"/>
              <a:t>t want to believe it </a:t>
            </a:r>
            <a:r>
              <a:rPr lang="is-IS" sz="2000" dirty="0" smtClean="0"/>
              <a:t>… please be logical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86231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333500"/>
            <a:ext cx="9144000" cy="4174435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42782" flipV="1">
            <a:off x="4824902" y="1659154"/>
            <a:ext cx="1159308" cy="138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99641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1" y="2081213"/>
            <a:ext cx="7456619" cy="3447524"/>
          </a:xfrm>
        </p:spPr>
        <p:txBody>
          <a:bodyPr/>
          <a:lstStyle/>
          <a:p>
            <a:pPr marL="285750" indent="-285750">
              <a:buClr>
                <a:srgbClr val="FF6AD8"/>
              </a:buClr>
              <a:buFont typeface="Arial"/>
              <a:buChar char="•"/>
            </a:pPr>
            <a:r>
              <a:rPr lang="de-DE" sz="2400" dirty="0">
                <a:solidFill>
                  <a:srgbClr val="FF6AD8"/>
                </a:solidFill>
                <a:hlinkClick r:id="rId2"/>
              </a:rPr>
              <a:t>http://addictohug.ch/</a:t>
            </a:r>
          </a:p>
          <a:p>
            <a:pPr marL="285750" indent="-285750">
              <a:buClr>
                <a:srgbClr val="FF6AD8"/>
              </a:buClr>
              <a:buFont typeface="Arial"/>
              <a:buChar char="•"/>
            </a:pPr>
            <a:r>
              <a:rPr lang="de-DE" sz="2400" dirty="0" smtClean="0">
                <a:solidFill>
                  <a:srgbClr val="FF6AD8"/>
                </a:solidFill>
                <a:hlinkClick r:id="rId2"/>
              </a:rPr>
              <a:t>https</a:t>
            </a:r>
            <a:r>
              <a:rPr lang="de-DE" sz="2400" dirty="0">
                <a:solidFill>
                  <a:srgbClr val="FF6AD8"/>
                </a:solidFill>
                <a:hlinkClick r:id="rId2"/>
              </a:rPr>
              <a:t>://www.facebook.com/addictologieHUG</a:t>
            </a:r>
            <a:r>
              <a:rPr lang="de-DE" sz="2400" dirty="0" smtClean="0">
                <a:solidFill>
                  <a:srgbClr val="FF6AD8"/>
                </a:solidFill>
                <a:hlinkClick r:id="rId2"/>
              </a:rPr>
              <a:t>/</a:t>
            </a:r>
            <a:endParaRPr lang="de-DE" sz="2400" dirty="0" smtClean="0">
              <a:solidFill>
                <a:srgbClr val="FF6AD8"/>
              </a:solidFill>
            </a:endParaRPr>
          </a:p>
          <a:p>
            <a:pPr marL="285750" indent="-285750">
              <a:buClr>
                <a:srgbClr val="FF6AD8"/>
              </a:buClr>
              <a:buFont typeface="Arial"/>
              <a:buChar char="•"/>
            </a:pPr>
            <a:r>
              <a:rPr lang="de-DE" sz="2400" dirty="0">
                <a:solidFill>
                  <a:srgbClr val="FF6AD8"/>
                </a:solidFill>
                <a:hlinkClick r:id="rId3"/>
              </a:rPr>
              <a:t>http://www.hug-ge.ch/</a:t>
            </a:r>
            <a:r>
              <a:rPr lang="de-DE" sz="2400" dirty="0" smtClean="0">
                <a:solidFill>
                  <a:srgbClr val="FF6AD8"/>
                </a:solidFill>
                <a:hlinkClick r:id="rId3"/>
              </a:rPr>
              <a:t>addictologie</a:t>
            </a:r>
            <a:endParaRPr lang="de-DE" sz="2400" dirty="0" smtClean="0">
              <a:solidFill>
                <a:srgbClr val="FF6AD8"/>
              </a:solidFill>
            </a:endParaRPr>
          </a:p>
          <a:p>
            <a:pPr marL="285750" indent="-285750">
              <a:buClr>
                <a:srgbClr val="FF6AD8"/>
              </a:buClr>
              <a:buFont typeface="Arial"/>
              <a:buChar char="•"/>
            </a:pPr>
            <a:endParaRPr lang="de-DE" sz="2400" dirty="0" smtClean="0"/>
          </a:p>
          <a:p>
            <a:pPr marL="285750" indent="-285750">
              <a:buClr>
                <a:srgbClr val="FF6AD8"/>
              </a:buClr>
              <a:buFont typeface="Arial"/>
              <a:buChar char="•"/>
            </a:pPr>
            <a:endParaRPr lang="de-DE" sz="2400" dirty="0"/>
          </a:p>
          <a:p>
            <a:pPr marL="285750" indent="-285750">
              <a:buClr>
                <a:srgbClr val="FF6AD8"/>
              </a:buClr>
              <a:buFont typeface="Arial"/>
              <a:buChar char="•"/>
            </a:pPr>
            <a:endParaRPr lang="de-DE" sz="2400" dirty="0"/>
          </a:p>
          <a:p>
            <a:pPr marL="285750" indent="-285750">
              <a:buClr>
                <a:srgbClr val="FF6AD8"/>
              </a:buClr>
              <a:buFont typeface="Arial"/>
              <a:buChar char="•"/>
            </a:pPr>
            <a:endParaRPr lang="de-DE" sz="2400" dirty="0" smtClean="0"/>
          </a:p>
          <a:p>
            <a:pPr marL="285750" indent="-285750">
              <a:buClr>
                <a:srgbClr val="FF6AD8"/>
              </a:buClr>
              <a:buFont typeface="Arial"/>
              <a:buChar char="•"/>
            </a:pPr>
            <a:endParaRPr lang="de-DE" sz="2400" dirty="0"/>
          </a:p>
          <a:p>
            <a:pPr marL="285750" indent="-285750">
              <a:buClr>
                <a:srgbClr val="FF6AD8"/>
              </a:buClr>
              <a:buFont typeface="Arial"/>
              <a:buChar char="•"/>
            </a:pPr>
            <a:endParaRPr lang="de-DE" sz="2400" dirty="0"/>
          </a:p>
          <a:p>
            <a:pPr marL="285750" indent="-285750">
              <a:buClr>
                <a:srgbClr val="FF6AD8"/>
              </a:buClr>
              <a:buFont typeface="Arial"/>
              <a:buChar char="•"/>
            </a:pPr>
            <a:endParaRPr lang="de-DE" sz="2400" dirty="0" smtClean="0"/>
          </a:p>
          <a:p>
            <a:pPr marL="285750" indent="-285750">
              <a:buClr>
                <a:srgbClr val="FF6AD8"/>
              </a:buClr>
              <a:buFont typeface="Arial"/>
              <a:buChar char="•"/>
            </a:pPr>
            <a:endParaRPr lang="de-DE" sz="2400" dirty="0" smtClean="0"/>
          </a:p>
          <a:p>
            <a:pPr marL="285750" indent="-285750">
              <a:buClr>
                <a:srgbClr val="FF6AD8"/>
              </a:buClr>
              <a:buFont typeface="Arial"/>
              <a:buChar char="•"/>
            </a:pP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117908685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762" name="Group 2"/>
          <p:cNvGrpSpPr>
            <a:grpSpLocks/>
          </p:cNvGrpSpPr>
          <p:nvPr/>
        </p:nvGrpSpPr>
        <p:grpSpPr bwMode="auto">
          <a:xfrm>
            <a:off x="1041400" y="2219325"/>
            <a:ext cx="7129463" cy="2894013"/>
            <a:chOff x="656" y="1398"/>
            <a:chExt cx="4491" cy="1823"/>
          </a:xfrm>
        </p:grpSpPr>
        <p:sp>
          <p:nvSpPr>
            <p:cNvPr id="1397763" name="Rectangle 3"/>
            <p:cNvSpPr>
              <a:spLocks noChangeArrowheads="1"/>
            </p:cNvSpPr>
            <p:nvPr/>
          </p:nvSpPr>
          <p:spPr bwMode="auto">
            <a:xfrm>
              <a:off x="916" y="1460"/>
              <a:ext cx="4229" cy="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1397764" name="Line 4"/>
            <p:cNvSpPr>
              <a:spLocks noChangeShapeType="1"/>
            </p:cNvSpPr>
            <p:nvPr/>
          </p:nvSpPr>
          <p:spPr bwMode="auto">
            <a:xfrm>
              <a:off x="916" y="2961"/>
              <a:ext cx="42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1397765" name="Line 5"/>
            <p:cNvSpPr>
              <a:spLocks noChangeShapeType="1"/>
            </p:cNvSpPr>
            <p:nvPr/>
          </p:nvSpPr>
          <p:spPr bwMode="auto">
            <a:xfrm>
              <a:off x="916" y="2747"/>
              <a:ext cx="4229" cy="1"/>
            </a:xfrm>
            <a:prstGeom prst="line">
              <a:avLst/>
            </a:prstGeom>
            <a:noFill/>
            <a:ln w="57150">
              <a:solidFill>
                <a:srgbClr val="B42B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1397766" name="Line 6"/>
            <p:cNvSpPr>
              <a:spLocks noChangeShapeType="1"/>
            </p:cNvSpPr>
            <p:nvPr/>
          </p:nvSpPr>
          <p:spPr bwMode="auto">
            <a:xfrm>
              <a:off x="916" y="2531"/>
              <a:ext cx="42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1397767" name="Line 7"/>
            <p:cNvSpPr>
              <a:spLocks noChangeShapeType="1"/>
            </p:cNvSpPr>
            <p:nvPr/>
          </p:nvSpPr>
          <p:spPr bwMode="auto">
            <a:xfrm>
              <a:off x="916" y="2321"/>
              <a:ext cx="42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1397768" name="Line 8"/>
            <p:cNvSpPr>
              <a:spLocks noChangeShapeType="1"/>
            </p:cNvSpPr>
            <p:nvPr/>
          </p:nvSpPr>
          <p:spPr bwMode="auto">
            <a:xfrm>
              <a:off x="916" y="2107"/>
              <a:ext cx="42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1397769" name="Line 9"/>
            <p:cNvSpPr>
              <a:spLocks noChangeShapeType="1"/>
            </p:cNvSpPr>
            <p:nvPr/>
          </p:nvSpPr>
          <p:spPr bwMode="auto">
            <a:xfrm>
              <a:off x="916" y="1891"/>
              <a:ext cx="42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1397770" name="Line 10"/>
            <p:cNvSpPr>
              <a:spLocks noChangeShapeType="1"/>
            </p:cNvSpPr>
            <p:nvPr/>
          </p:nvSpPr>
          <p:spPr bwMode="auto">
            <a:xfrm>
              <a:off x="916" y="1676"/>
              <a:ext cx="42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1397771" name="Line 11"/>
            <p:cNvSpPr>
              <a:spLocks noChangeShapeType="1"/>
            </p:cNvSpPr>
            <p:nvPr/>
          </p:nvSpPr>
          <p:spPr bwMode="auto">
            <a:xfrm>
              <a:off x="916" y="1460"/>
              <a:ext cx="42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1397772" name="Rectangle 12"/>
            <p:cNvSpPr>
              <a:spLocks noChangeArrowheads="1"/>
            </p:cNvSpPr>
            <p:nvPr/>
          </p:nvSpPr>
          <p:spPr bwMode="auto">
            <a:xfrm>
              <a:off x="916" y="1460"/>
              <a:ext cx="4229" cy="171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1397773" name="Line 13"/>
            <p:cNvSpPr>
              <a:spLocks noChangeShapeType="1"/>
            </p:cNvSpPr>
            <p:nvPr/>
          </p:nvSpPr>
          <p:spPr bwMode="auto">
            <a:xfrm>
              <a:off x="916" y="1460"/>
              <a:ext cx="2" cy="17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1397774" name="Line 14"/>
            <p:cNvSpPr>
              <a:spLocks noChangeShapeType="1"/>
            </p:cNvSpPr>
            <p:nvPr/>
          </p:nvSpPr>
          <p:spPr bwMode="auto">
            <a:xfrm>
              <a:off x="878" y="3176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1397775" name="Line 15"/>
            <p:cNvSpPr>
              <a:spLocks noChangeShapeType="1"/>
            </p:cNvSpPr>
            <p:nvPr/>
          </p:nvSpPr>
          <p:spPr bwMode="auto">
            <a:xfrm>
              <a:off x="878" y="2961"/>
              <a:ext cx="3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1397776" name="Line 16"/>
            <p:cNvSpPr>
              <a:spLocks noChangeShapeType="1"/>
            </p:cNvSpPr>
            <p:nvPr/>
          </p:nvSpPr>
          <p:spPr bwMode="auto">
            <a:xfrm>
              <a:off x="878" y="2747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1397777" name="Line 17"/>
            <p:cNvSpPr>
              <a:spLocks noChangeShapeType="1"/>
            </p:cNvSpPr>
            <p:nvPr/>
          </p:nvSpPr>
          <p:spPr bwMode="auto">
            <a:xfrm>
              <a:off x="878" y="2531"/>
              <a:ext cx="3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1397778" name="Line 18"/>
            <p:cNvSpPr>
              <a:spLocks noChangeShapeType="1"/>
            </p:cNvSpPr>
            <p:nvPr/>
          </p:nvSpPr>
          <p:spPr bwMode="auto">
            <a:xfrm>
              <a:off x="878" y="2321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1397779" name="Line 19"/>
            <p:cNvSpPr>
              <a:spLocks noChangeShapeType="1"/>
            </p:cNvSpPr>
            <p:nvPr/>
          </p:nvSpPr>
          <p:spPr bwMode="auto">
            <a:xfrm>
              <a:off x="878" y="2107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1397780" name="Line 20"/>
            <p:cNvSpPr>
              <a:spLocks noChangeShapeType="1"/>
            </p:cNvSpPr>
            <p:nvPr/>
          </p:nvSpPr>
          <p:spPr bwMode="auto">
            <a:xfrm>
              <a:off x="878" y="1891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1397781" name="Line 21"/>
            <p:cNvSpPr>
              <a:spLocks noChangeShapeType="1"/>
            </p:cNvSpPr>
            <p:nvPr/>
          </p:nvSpPr>
          <p:spPr bwMode="auto">
            <a:xfrm>
              <a:off x="878" y="1676"/>
              <a:ext cx="3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1397782" name="Line 22"/>
            <p:cNvSpPr>
              <a:spLocks noChangeShapeType="1"/>
            </p:cNvSpPr>
            <p:nvPr/>
          </p:nvSpPr>
          <p:spPr bwMode="auto">
            <a:xfrm>
              <a:off x="878" y="1460"/>
              <a:ext cx="3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1397783" name="Line 23"/>
            <p:cNvSpPr>
              <a:spLocks noChangeShapeType="1"/>
            </p:cNvSpPr>
            <p:nvPr/>
          </p:nvSpPr>
          <p:spPr bwMode="auto">
            <a:xfrm>
              <a:off x="916" y="3176"/>
              <a:ext cx="42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1397784" name="Line 24"/>
            <p:cNvSpPr>
              <a:spLocks noChangeShapeType="1"/>
            </p:cNvSpPr>
            <p:nvPr/>
          </p:nvSpPr>
          <p:spPr bwMode="auto">
            <a:xfrm flipV="1">
              <a:off x="916" y="3176"/>
              <a:ext cx="2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1397785" name="Line 25"/>
            <p:cNvSpPr>
              <a:spLocks noChangeShapeType="1"/>
            </p:cNvSpPr>
            <p:nvPr/>
          </p:nvSpPr>
          <p:spPr bwMode="auto">
            <a:xfrm flipV="1">
              <a:off x="1764" y="3176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1397786" name="Line 26"/>
            <p:cNvSpPr>
              <a:spLocks noChangeShapeType="1"/>
            </p:cNvSpPr>
            <p:nvPr/>
          </p:nvSpPr>
          <p:spPr bwMode="auto">
            <a:xfrm flipV="1">
              <a:off x="2610" y="3176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1397787" name="Line 27"/>
            <p:cNvSpPr>
              <a:spLocks noChangeShapeType="1"/>
            </p:cNvSpPr>
            <p:nvPr/>
          </p:nvSpPr>
          <p:spPr bwMode="auto">
            <a:xfrm flipV="1">
              <a:off x="3450" y="3176"/>
              <a:ext cx="2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1397788" name="Line 28"/>
            <p:cNvSpPr>
              <a:spLocks noChangeShapeType="1"/>
            </p:cNvSpPr>
            <p:nvPr/>
          </p:nvSpPr>
          <p:spPr bwMode="auto">
            <a:xfrm flipV="1">
              <a:off x="4298" y="3176"/>
              <a:ext cx="2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1397789" name="Line 29"/>
            <p:cNvSpPr>
              <a:spLocks noChangeShapeType="1"/>
            </p:cNvSpPr>
            <p:nvPr/>
          </p:nvSpPr>
          <p:spPr bwMode="auto">
            <a:xfrm flipV="1">
              <a:off x="5145" y="3176"/>
              <a:ext cx="2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1397790" name="Rectangle 30"/>
            <p:cNvSpPr>
              <a:spLocks noChangeArrowheads="1"/>
            </p:cNvSpPr>
            <p:nvPr/>
          </p:nvSpPr>
          <p:spPr bwMode="auto">
            <a:xfrm>
              <a:off x="772" y="3114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100">
                  <a:solidFill>
                    <a:srgbClr val="000000"/>
                  </a:solidFill>
                </a:rPr>
                <a:t>0</a:t>
              </a:r>
              <a:endParaRPr lang="fr-CH" sz="1100"/>
            </a:p>
          </p:txBody>
        </p:sp>
        <p:sp>
          <p:nvSpPr>
            <p:cNvPr id="1397791" name="Rectangle 31"/>
            <p:cNvSpPr>
              <a:spLocks noChangeArrowheads="1"/>
            </p:cNvSpPr>
            <p:nvPr/>
          </p:nvSpPr>
          <p:spPr bwMode="auto">
            <a:xfrm>
              <a:off x="656" y="2899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100">
                  <a:solidFill>
                    <a:srgbClr val="000000"/>
                  </a:solidFill>
                </a:rPr>
                <a:t>0.5</a:t>
              </a:r>
              <a:endParaRPr lang="fr-CH" sz="1100"/>
            </a:p>
          </p:txBody>
        </p:sp>
        <p:sp>
          <p:nvSpPr>
            <p:cNvPr id="1397792" name="Rectangle 32"/>
            <p:cNvSpPr>
              <a:spLocks noChangeArrowheads="1"/>
            </p:cNvSpPr>
            <p:nvPr/>
          </p:nvSpPr>
          <p:spPr bwMode="auto">
            <a:xfrm>
              <a:off x="772" y="2683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100">
                  <a:solidFill>
                    <a:srgbClr val="000000"/>
                  </a:solidFill>
                </a:rPr>
                <a:t>1</a:t>
              </a:r>
              <a:endParaRPr lang="fr-CH" sz="1100"/>
            </a:p>
          </p:txBody>
        </p:sp>
        <p:sp>
          <p:nvSpPr>
            <p:cNvPr id="1397793" name="Rectangle 33"/>
            <p:cNvSpPr>
              <a:spLocks noChangeArrowheads="1"/>
            </p:cNvSpPr>
            <p:nvPr/>
          </p:nvSpPr>
          <p:spPr bwMode="auto">
            <a:xfrm>
              <a:off x="656" y="2469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100">
                  <a:solidFill>
                    <a:srgbClr val="000000"/>
                  </a:solidFill>
                </a:rPr>
                <a:t>1.5</a:t>
              </a:r>
              <a:endParaRPr lang="fr-CH" sz="1100"/>
            </a:p>
          </p:txBody>
        </p:sp>
        <p:sp>
          <p:nvSpPr>
            <p:cNvPr id="1397794" name="Rectangle 34"/>
            <p:cNvSpPr>
              <a:spLocks noChangeArrowheads="1"/>
            </p:cNvSpPr>
            <p:nvPr/>
          </p:nvSpPr>
          <p:spPr bwMode="auto">
            <a:xfrm>
              <a:off x="772" y="2259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100">
                  <a:solidFill>
                    <a:srgbClr val="000000"/>
                  </a:solidFill>
                </a:rPr>
                <a:t>2</a:t>
              </a:r>
              <a:endParaRPr lang="fr-CH" sz="1100"/>
            </a:p>
          </p:txBody>
        </p:sp>
        <p:sp>
          <p:nvSpPr>
            <p:cNvPr id="1397795" name="Rectangle 35"/>
            <p:cNvSpPr>
              <a:spLocks noChangeArrowheads="1"/>
            </p:cNvSpPr>
            <p:nvPr/>
          </p:nvSpPr>
          <p:spPr bwMode="auto">
            <a:xfrm>
              <a:off x="656" y="2043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100">
                  <a:solidFill>
                    <a:srgbClr val="000000"/>
                  </a:solidFill>
                </a:rPr>
                <a:t>2.5</a:t>
              </a:r>
              <a:endParaRPr lang="fr-CH" sz="1100"/>
            </a:p>
          </p:txBody>
        </p:sp>
        <p:sp>
          <p:nvSpPr>
            <p:cNvPr id="1397796" name="Rectangle 36"/>
            <p:cNvSpPr>
              <a:spLocks noChangeArrowheads="1"/>
            </p:cNvSpPr>
            <p:nvPr/>
          </p:nvSpPr>
          <p:spPr bwMode="auto">
            <a:xfrm>
              <a:off x="772" y="1828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100">
                  <a:solidFill>
                    <a:srgbClr val="000000"/>
                  </a:solidFill>
                </a:rPr>
                <a:t>3</a:t>
              </a:r>
              <a:endParaRPr lang="fr-CH" sz="1100"/>
            </a:p>
          </p:txBody>
        </p:sp>
        <p:sp>
          <p:nvSpPr>
            <p:cNvPr id="1397797" name="Rectangle 37"/>
            <p:cNvSpPr>
              <a:spLocks noChangeArrowheads="1"/>
            </p:cNvSpPr>
            <p:nvPr/>
          </p:nvSpPr>
          <p:spPr bwMode="auto">
            <a:xfrm>
              <a:off x="656" y="1612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100">
                  <a:solidFill>
                    <a:srgbClr val="000000"/>
                  </a:solidFill>
                </a:rPr>
                <a:t>3.5</a:t>
              </a:r>
              <a:endParaRPr lang="fr-CH" sz="1100"/>
            </a:p>
          </p:txBody>
        </p:sp>
        <p:sp>
          <p:nvSpPr>
            <p:cNvPr id="1397798" name="Rectangle 38"/>
            <p:cNvSpPr>
              <a:spLocks noChangeArrowheads="1"/>
            </p:cNvSpPr>
            <p:nvPr/>
          </p:nvSpPr>
          <p:spPr bwMode="auto">
            <a:xfrm>
              <a:off x="772" y="1398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100">
                  <a:solidFill>
                    <a:srgbClr val="000000"/>
                  </a:solidFill>
                </a:rPr>
                <a:t>4</a:t>
              </a:r>
              <a:endParaRPr lang="fr-CH" sz="1100"/>
            </a:p>
          </p:txBody>
        </p:sp>
      </p:grpSp>
      <p:grpSp>
        <p:nvGrpSpPr>
          <p:cNvPr id="1397799" name="Group 39"/>
          <p:cNvGrpSpPr>
            <a:grpSpLocks/>
          </p:cNvGrpSpPr>
          <p:nvPr/>
        </p:nvGrpSpPr>
        <p:grpSpPr bwMode="auto">
          <a:xfrm>
            <a:off x="1603375" y="3335336"/>
            <a:ext cx="1036638" cy="2085098"/>
            <a:chOff x="803" y="2271"/>
            <a:chExt cx="377" cy="907"/>
          </a:xfrm>
        </p:grpSpPr>
        <p:sp>
          <p:nvSpPr>
            <p:cNvPr id="1397800" name="Rectangle 40"/>
            <p:cNvSpPr>
              <a:spLocks noChangeArrowheads="1"/>
            </p:cNvSpPr>
            <p:nvPr/>
          </p:nvSpPr>
          <p:spPr bwMode="auto">
            <a:xfrm>
              <a:off x="803" y="2380"/>
              <a:ext cx="377" cy="633"/>
            </a:xfrm>
            <a:prstGeom prst="rect">
              <a:avLst/>
            </a:prstGeom>
            <a:solidFill>
              <a:srgbClr val="7F5E23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1397801" name="Rectangle 41"/>
            <p:cNvSpPr>
              <a:spLocks noChangeArrowheads="1"/>
            </p:cNvSpPr>
            <p:nvPr/>
          </p:nvSpPr>
          <p:spPr bwMode="auto">
            <a:xfrm>
              <a:off x="910" y="2271"/>
              <a:ext cx="14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600" dirty="0">
                  <a:solidFill>
                    <a:srgbClr val="000000"/>
                  </a:solidFill>
                </a:rPr>
                <a:t>2.14</a:t>
              </a:r>
              <a:endParaRPr lang="fr-CH" sz="1600" dirty="0"/>
            </a:p>
          </p:txBody>
        </p:sp>
        <p:sp>
          <p:nvSpPr>
            <p:cNvPr id="1397802" name="Rectangle 42"/>
            <p:cNvSpPr>
              <a:spLocks noChangeArrowheads="1"/>
            </p:cNvSpPr>
            <p:nvPr/>
          </p:nvSpPr>
          <p:spPr bwMode="auto">
            <a:xfrm>
              <a:off x="846" y="3071"/>
              <a:ext cx="28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600" dirty="0" smtClean="0">
                  <a:solidFill>
                    <a:srgbClr val="000000"/>
                  </a:solidFill>
                </a:rPr>
                <a:t>Tobacco</a:t>
              </a:r>
              <a:endParaRPr lang="fr-CH" sz="1600" dirty="0"/>
            </a:p>
          </p:txBody>
        </p:sp>
      </p:grpSp>
      <p:grpSp>
        <p:nvGrpSpPr>
          <p:cNvPr id="1397803" name="Group 43"/>
          <p:cNvGrpSpPr>
            <a:grpSpLocks/>
          </p:cNvGrpSpPr>
          <p:nvPr/>
        </p:nvGrpSpPr>
        <p:grpSpPr bwMode="auto">
          <a:xfrm>
            <a:off x="2890837" y="4068760"/>
            <a:ext cx="1087514" cy="1351673"/>
            <a:chOff x="1293" y="2590"/>
            <a:chExt cx="395" cy="588"/>
          </a:xfrm>
        </p:grpSpPr>
        <p:sp>
          <p:nvSpPr>
            <p:cNvPr id="1397804" name="Rectangle 44"/>
            <p:cNvSpPr>
              <a:spLocks noChangeArrowheads="1"/>
            </p:cNvSpPr>
            <p:nvPr/>
          </p:nvSpPr>
          <p:spPr bwMode="auto">
            <a:xfrm>
              <a:off x="1312" y="2698"/>
              <a:ext cx="376" cy="315"/>
            </a:xfrm>
            <a:prstGeom prst="rect">
              <a:avLst/>
            </a:prstGeom>
            <a:solidFill>
              <a:srgbClr val="B42B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1397805" name="Rectangle 45"/>
            <p:cNvSpPr>
              <a:spLocks noChangeArrowheads="1"/>
            </p:cNvSpPr>
            <p:nvPr/>
          </p:nvSpPr>
          <p:spPr bwMode="auto">
            <a:xfrm>
              <a:off x="1419" y="2590"/>
              <a:ext cx="14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600">
                  <a:solidFill>
                    <a:srgbClr val="000000"/>
                  </a:solidFill>
                </a:rPr>
                <a:t>1.06</a:t>
              </a:r>
              <a:endParaRPr lang="fr-CH" sz="1600"/>
            </a:p>
          </p:txBody>
        </p:sp>
        <p:sp>
          <p:nvSpPr>
            <p:cNvPr id="1397806" name="Rectangle 46"/>
            <p:cNvSpPr>
              <a:spLocks noChangeArrowheads="1"/>
            </p:cNvSpPr>
            <p:nvPr/>
          </p:nvSpPr>
          <p:spPr bwMode="auto">
            <a:xfrm>
              <a:off x="1293" y="3071"/>
              <a:ext cx="39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600">
                  <a:solidFill>
                    <a:srgbClr val="000000"/>
                  </a:solidFill>
                </a:rPr>
                <a:t>AUDIT 8-15</a:t>
              </a:r>
              <a:endParaRPr lang="fr-CH" sz="1600"/>
            </a:p>
          </p:txBody>
        </p:sp>
      </p:grpSp>
      <p:grpSp>
        <p:nvGrpSpPr>
          <p:cNvPr id="1397807" name="Group 47"/>
          <p:cNvGrpSpPr>
            <a:grpSpLocks/>
          </p:cNvGrpSpPr>
          <p:nvPr/>
        </p:nvGrpSpPr>
        <p:grpSpPr bwMode="auto">
          <a:xfrm>
            <a:off x="4268788" y="2420938"/>
            <a:ext cx="1084262" cy="2998788"/>
            <a:chOff x="2689" y="1525"/>
            <a:chExt cx="683" cy="1889"/>
          </a:xfrm>
        </p:grpSpPr>
        <p:sp>
          <p:nvSpPr>
            <p:cNvPr id="1397808" name="Rectangle 48"/>
            <p:cNvSpPr>
              <a:spLocks noChangeArrowheads="1"/>
            </p:cNvSpPr>
            <p:nvPr/>
          </p:nvSpPr>
          <p:spPr bwMode="auto">
            <a:xfrm>
              <a:off x="2727" y="1754"/>
              <a:ext cx="645" cy="1421"/>
            </a:xfrm>
            <a:prstGeom prst="rect">
              <a:avLst/>
            </a:prstGeom>
            <a:solidFill>
              <a:srgbClr val="7A1D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1397809" name="Rectangle 49"/>
            <p:cNvSpPr>
              <a:spLocks noChangeArrowheads="1"/>
            </p:cNvSpPr>
            <p:nvPr/>
          </p:nvSpPr>
          <p:spPr bwMode="auto">
            <a:xfrm>
              <a:off x="2907" y="1525"/>
              <a:ext cx="25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600">
                  <a:solidFill>
                    <a:srgbClr val="000000"/>
                  </a:solidFill>
                </a:rPr>
                <a:t>3.31</a:t>
              </a:r>
              <a:endParaRPr lang="fr-CH" sz="1600"/>
            </a:p>
          </p:txBody>
        </p:sp>
        <p:sp>
          <p:nvSpPr>
            <p:cNvPr id="1397810" name="Rectangle 50"/>
            <p:cNvSpPr>
              <a:spLocks noChangeArrowheads="1"/>
            </p:cNvSpPr>
            <p:nvPr/>
          </p:nvSpPr>
          <p:spPr bwMode="auto">
            <a:xfrm>
              <a:off x="2689" y="3259"/>
              <a:ext cx="6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600">
                  <a:solidFill>
                    <a:srgbClr val="000000"/>
                  </a:solidFill>
                </a:rPr>
                <a:t>AUDIT &gt;16</a:t>
              </a:r>
              <a:endParaRPr lang="fr-CH" sz="1600"/>
            </a:p>
          </p:txBody>
        </p:sp>
      </p:grpSp>
      <p:grpSp>
        <p:nvGrpSpPr>
          <p:cNvPr id="1397811" name="Group 51"/>
          <p:cNvGrpSpPr>
            <a:grpSpLocks/>
          </p:cNvGrpSpPr>
          <p:nvPr/>
        </p:nvGrpSpPr>
        <p:grpSpPr bwMode="auto">
          <a:xfrm>
            <a:off x="5670549" y="4057654"/>
            <a:ext cx="1033463" cy="1570038"/>
            <a:chOff x="3572" y="2556"/>
            <a:chExt cx="651" cy="989"/>
          </a:xfrm>
        </p:grpSpPr>
        <p:sp>
          <p:nvSpPr>
            <p:cNvPr id="1397812" name="Rectangle 52"/>
            <p:cNvSpPr>
              <a:spLocks noChangeArrowheads="1"/>
            </p:cNvSpPr>
            <p:nvPr/>
          </p:nvSpPr>
          <p:spPr bwMode="auto">
            <a:xfrm>
              <a:off x="3737" y="3260"/>
              <a:ext cx="33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CH" sz="1600" dirty="0" smtClean="0">
                  <a:solidFill>
                    <a:srgbClr val="000000"/>
                  </a:solidFill>
                </a:rPr>
                <a:t>Using</a:t>
              </a:r>
              <a:endParaRPr lang="fr-CH" sz="1600" dirty="0"/>
            </a:p>
          </p:txBody>
        </p:sp>
        <p:grpSp>
          <p:nvGrpSpPr>
            <p:cNvPr id="1397813" name="Group 53"/>
            <p:cNvGrpSpPr>
              <a:grpSpLocks/>
            </p:cNvGrpSpPr>
            <p:nvPr/>
          </p:nvGrpSpPr>
          <p:grpSpPr bwMode="auto">
            <a:xfrm>
              <a:off x="3572" y="2556"/>
              <a:ext cx="651" cy="989"/>
              <a:chOff x="2266" y="2584"/>
              <a:chExt cx="376" cy="682"/>
            </a:xfrm>
          </p:grpSpPr>
          <p:sp>
            <p:nvSpPr>
              <p:cNvPr id="1397814" name="Rectangle 54"/>
              <p:cNvSpPr>
                <a:spLocks noChangeArrowheads="1"/>
              </p:cNvSpPr>
              <p:nvPr/>
            </p:nvSpPr>
            <p:spPr bwMode="auto">
              <a:xfrm>
                <a:off x="2266" y="2691"/>
                <a:ext cx="376" cy="322"/>
              </a:xfrm>
              <a:prstGeom prst="rect">
                <a:avLst/>
              </a:prstGeom>
              <a:solidFill>
                <a:srgbClr val="89D78B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397815" name="Rectangle 55"/>
              <p:cNvSpPr>
                <a:spLocks noChangeArrowheads="1"/>
              </p:cNvSpPr>
              <p:nvPr/>
            </p:nvSpPr>
            <p:spPr bwMode="auto">
              <a:xfrm>
                <a:off x="2372" y="2584"/>
                <a:ext cx="14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CH" sz="1600">
                    <a:solidFill>
                      <a:srgbClr val="000000"/>
                    </a:solidFill>
                  </a:rPr>
                  <a:t>1.09</a:t>
                </a:r>
                <a:endParaRPr lang="fr-CH" sz="1600"/>
              </a:p>
            </p:txBody>
          </p:sp>
          <p:sp>
            <p:nvSpPr>
              <p:cNvPr id="1397816" name="Rectangle 56"/>
              <p:cNvSpPr>
                <a:spLocks noChangeArrowheads="1"/>
              </p:cNvSpPr>
              <p:nvPr/>
            </p:nvSpPr>
            <p:spPr bwMode="auto">
              <a:xfrm>
                <a:off x="2378" y="3159"/>
                <a:ext cx="15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CH" sz="1600">
                    <a:solidFill>
                      <a:srgbClr val="000000"/>
                    </a:solidFill>
                  </a:rPr>
                  <a:t>THC</a:t>
                </a:r>
                <a:endParaRPr lang="fr-CH" sz="1600"/>
              </a:p>
            </p:txBody>
          </p:sp>
        </p:grpSp>
      </p:grpSp>
      <p:grpSp>
        <p:nvGrpSpPr>
          <p:cNvPr id="1397817" name="Group 57"/>
          <p:cNvGrpSpPr>
            <a:grpSpLocks/>
          </p:cNvGrpSpPr>
          <p:nvPr/>
        </p:nvGrpSpPr>
        <p:grpSpPr bwMode="auto">
          <a:xfrm>
            <a:off x="6970713" y="2420938"/>
            <a:ext cx="1038225" cy="3200401"/>
            <a:chOff x="4391" y="1525"/>
            <a:chExt cx="654" cy="2016"/>
          </a:xfrm>
        </p:grpSpPr>
        <p:sp>
          <p:nvSpPr>
            <p:cNvPr id="1397818" name="Rectangle 58"/>
            <p:cNvSpPr>
              <a:spLocks noChangeArrowheads="1"/>
            </p:cNvSpPr>
            <p:nvPr/>
          </p:nvSpPr>
          <p:spPr bwMode="auto">
            <a:xfrm>
              <a:off x="4482" y="3260"/>
              <a:ext cx="5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600">
                  <a:solidFill>
                    <a:srgbClr val="000000"/>
                  </a:solidFill>
                </a:rPr>
                <a:t>Addiction</a:t>
              </a:r>
              <a:endParaRPr lang="fr-CH" sz="1600"/>
            </a:p>
          </p:txBody>
        </p:sp>
        <p:sp>
          <p:nvSpPr>
            <p:cNvPr id="1397819" name="Rectangle 59"/>
            <p:cNvSpPr>
              <a:spLocks noChangeArrowheads="1"/>
            </p:cNvSpPr>
            <p:nvPr/>
          </p:nvSpPr>
          <p:spPr bwMode="auto">
            <a:xfrm>
              <a:off x="4391" y="1718"/>
              <a:ext cx="654" cy="1458"/>
            </a:xfrm>
            <a:prstGeom prst="rect">
              <a:avLst/>
            </a:prstGeom>
            <a:solidFill>
              <a:srgbClr val="0033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1397820" name="Rectangle 60"/>
            <p:cNvSpPr>
              <a:spLocks noChangeArrowheads="1"/>
            </p:cNvSpPr>
            <p:nvPr/>
          </p:nvSpPr>
          <p:spPr bwMode="auto">
            <a:xfrm>
              <a:off x="4618" y="1525"/>
              <a:ext cx="1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600">
                  <a:solidFill>
                    <a:srgbClr val="000000"/>
                  </a:solidFill>
                </a:rPr>
                <a:t>3.4</a:t>
              </a:r>
              <a:endParaRPr lang="fr-CH" sz="1600"/>
            </a:p>
          </p:txBody>
        </p:sp>
        <p:sp>
          <p:nvSpPr>
            <p:cNvPr id="1397821" name="Rectangle 61"/>
            <p:cNvSpPr>
              <a:spLocks noChangeArrowheads="1"/>
            </p:cNvSpPr>
            <p:nvPr/>
          </p:nvSpPr>
          <p:spPr bwMode="auto">
            <a:xfrm>
              <a:off x="4585" y="3386"/>
              <a:ext cx="2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CH" sz="1600">
                  <a:solidFill>
                    <a:srgbClr val="000000"/>
                  </a:solidFill>
                </a:rPr>
                <a:t>THC</a:t>
              </a:r>
              <a:endParaRPr lang="fr-CH" sz="1600"/>
            </a:p>
          </p:txBody>
        </p:sp>
      </p:grpSp>
      <p:sp>
        <p:nvSpPr>
          <p:cNvPr id="1397822" name="Rectangle 62"/>
          <p:cNvSpPr>
            <a:spLocks noChangeArrowheads="1"/>
          </p:cNvSpPr>
          <p:nvPr/>
        </p:nvSpPr>
        <p:spPr bwMode="auto">
          <a:xfrm>
            <a:off x="569913" y="5609527"/>
            <a:ext cx="22320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CH" sz="1000" dirty="0">
                <a:solidFill>
                  <a:schemeClr val="tx1"/>
                </a:solidFill>
              </a:rPr>
              <a:t>Wiles et al., 2006</a:t>
            </a: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384440" y="300214"/>
            <a:ext cx="8316912" cy="584776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CH" sz="3200" dirty="0"/>
              <a:t>Risk of developing </a:t>
            </a:r>
            <a:r>
              <a:rPr lang="fr-CH" sz="3200" dirty="0" smtClean="0"/>
              <a:t>psychotic symptoms</a:t>
            </a:r>
            <a:endParaRPr lang="fr-CH" sz="3200" dirty="0"/>
          </a:p>
        </p:txBody>
      </p:sp>
    </p:spTree>
    <p:extLst>
      <p:ext uri="{BB962C8B-B14F-4D97-AF65-F5344CB8AC3E}">
        <p14:creationId xmlns:p14="http://schemas.microsoft.com/office/powerpoint/2010/main" val="222342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9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9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9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9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9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 smtClean="0">
                <a:solidFill>
                  <a:srgbClr val="7F7F7F"/>
                </a:solidFill>
              </a:rPr>
              <a:t>Argument</a:t>
            </a:r>
            <a:endParaRPr lang="fr-CH" sz="4400" b="1" dirty="0">
              <a:solidFill>
                <a:srgbClr val="7F7F7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541511" y="1393747"/>
            <a:ext cx="6160807" cy="4068173"/>
          </a:xfrm>
        </p:spPr>
        <p:txBody>
          <a:bodyPr wrap="square"/>
          <a:lstStyle/>
          <a:p>
            <a:pPr marL="285750" indent="-285750">
              <a:lnSpc>
                <a:spcPct val="130000"/>
              </a:lnSpc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1800" dirty="0" smtClean="0"/>
              <a:t>Attempt </a:t>
            </a:r>
            <a:r>
              <a:rPr lang="en-US" sz="1800" dirty="0"/>
              <a:t>to persuade someone of something </a:t>
            </a:r>
            <a:endParaRPr lang="en-US" sz="1800" dirty="0" smtClean="0"/>
          </a:p>
          <a:p>
            <a:pPr marL="719138" indent="-274638">
              <a:lnSpc>
                <a:spcPct val="130000"/>
              </a:lnSpc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1800" dirty="0" smtClean="0"/>
              <a:t>by </a:t>
            </a:r>
            <a:r>
              <a:rPr lang="en-US" sz="1800" dirty="0"/>
              <a:t>giving </a:t>
            </a:r>
            <a:r>
              <a:rPr lang="en-US" sz="1800" b="1" dirty="0"/>
              <a:t>reasons</a:t>
            </a:r>
            <a:r>
              <a:rPr lang="en-US" sz="1800" dirty="0"/>
              <a:t> to accept a given conclusion </a:t>
            </a:r>
            <a:endParaRPr lang="en-US" sz="1800" dirty="0" smtClean="0"/>
          </a:p>
          <a:p>
            <a:pPr marL="285750" indent="-285750">
              <a:lnSpc>
                <a:spcPct val="130000"/>
              </a:lnSpc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endParaRPr lang="fr-FR" sz="1800" dirty="0"/>
          </a:p>
          <a:p>
            <a:pPr marL="285750" lvl="3" indent="-285750">
              <a:lnSpc>
                <a:spcPct val="130000"/>
              </a:lnSpc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1800" dirty="0" smtClean="0"/>
              <a:t>A </a:t>
            </a:r>
            <a:r>
              <a:rPr lang="en-US" sz="1800" dirty="0"/>
              <a:t>set statement or propositions (which can be true or false, but not both</a:t>
            </a:r>
            <a:r>
              <a:rPr lang="en-US" sz="1800" dirty="0" smtClean="0"/>
              <a:t>)</a:t>
            </a:r>
          </a:p>
          <a:p>
            <a:pPr marL="719138" lvl="3" indent="-274638">
              <a:lnSpc>
                <a:spcPct val="130000"/>
              </a:lnSpc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1800" dirty="0" smtClean="0"/>
              <a:t>one </a:t>
            </a:r>
            <a:r>
              <a:rPr lang="en-US" sz="1800" dirty="0"/>
              <a:t>of the claims forms the </a:t>
            </a:r>
            <a:r>
              <a:rPr lang="en-US" sz="1800" i="1" dirty="0" smtClean="0"/>
              <a:t>conclusion</a:t>
            </a:r>
          </a:p>
          <a:p>
            <a:pPr marL="719138" lvl="3" indent="-274638">
              <a:lnSpc>
                <a:spcPct val="130000"/>
              </a:lnSpc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1800" dirty="0" smtClean="0"/>
              <a:t>the </a:t>
            </a:r>
            <a:r>
              <a:rPr lang="en-US" sz="1800" dirty="0"/>
              <a:t>remaining are termed </a:t>
            </a:r>
            <a:r>
              <a:rPr lang="en-US" sz="1800" i="1" dirty="0" smtClean="0"/>
              <a:t>premises</a:t>
            </a:r>
          </a:p>
          <a:p>
            <a:pPr marL="903288" lvl="3" indent="-184150">
              <a:lnSpc>
                <a:spcPct val="130000"/>
              </a:lnSpc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1800" dirty="0" smtClean="0"/>
              <a:t>premises intended </a:t>
            </a:r>
            <a:r>
              <a:rPr lang="en-US" sz="1800" dirty="0"/>
              <a:t>to offer reasons to </a:t>
            </a:r>
            <a:r>
              <a:rPr lang="en-US" sz="1800" dirty="0" smtClean="0"/>
              <a:t>believe/accept </a:t>
            </a:r>
            <a:r>
              <a:rPr lang="en-US" sz="1800" dirty="0"/>
              <a:t>the </a:t>
            </a:r>
            <a:r>
              <a:rPr lang="en-US" sz="1800" dirty="0" smtClean="0"/>
              <a:t>conclusion</a:t>
            </a:r>
          </a:p>
          <a:p>
            <a:pPr marL="285750" indent="-285750">
              <a:lnSpc>
                <a:spcPct val="130000"/>
              </a:lnSpc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endParaRPr lang="fr-FR" sz="1800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79000" detail="2"/>
                    </a14:imgEffect>
                  </a14:imgLayer>
                </a14:imgProps>
              </a:ext>
            </a:extLst>
          </a:blip>
          <a:srcRect l="17474" r="3525"/>
          <a:stretch/>
        </p:blipFill>
        <p:spPr>
          <a:xfrm>
            <a:off x="0" y="2306251"/>
            <a:ext cx="2419104" cy="204977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209784" y="2082429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22917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 smtClean="0">
                <a:solidFill>
                  <a:srgbClr val="7F7F7F"/>
                </a:solidFill>
              </a:rPr>
              <a:t>Argument</a:t>
            </a:r>
            <a:endParaRPr lang="fr-CH" sz="4400" b="1" dirty="0">
              <a:solidFill>
                <a:srgbClr val="7F7F7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729351" y="2442809"/>
            <a:ext cx="5850560" cy="1722049"/>
          </a:xfrm>
        </p:spPr>
        <p:txBody>
          <a:bodyPr wrap="square"/>
          <a:lstStyle/>
          <a:p>
            <a:pPr marL="285750" indent="-285750">
              <a:lnSpc>
                <a:spcPct val="140000"/>
              </a:lnSpc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dirty="0" smtClean="0"/>
              <a:t>goal </a:t>
            </a:r>
            <a:r>
              <a:rPr lang="en-US" sz="2000" dirty="0"/>
              <a:t>of an argument </a:t>
            </a:r>
            <a:r>
              <a:rPr lang="en-US" sz="2000" dirty="0" smtClean="0"/>
              <a:t>: </a:t>
            </a:r>
            <a:r>
              <a:rPr lang="en-US" sz="2000" i="1" dirty="0" smtClean="0"/>
              <a:t>to persuade</a:t>
            </a: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dirty="0" smtClean="0"/>
              <a:t>goal </a:t>
            </a:r>
            <a:r>
              <a:rPr lang="en-US" sz="2000" dirty="0"/>
              <a:t>of logic and argumentation </a:t>
            </a:r>
            <a:r>
              <a:rPr lang="en-US" sz="2000" dirty="0" smtClean="0"/>
              <a:t>: </a:t>
            </a:r>
            <a:r>
              <a:rPr lang="en-US" sz="2000" i="1" dirty="0" smtClean="0"/>
              <a:t>to </a:t>
            </a:r>
            <a:r>
              <a:rPr lang="en-US" sz="2000" i="1" dirty="0"/>
              <a:t>persuade for </a:t>
            </a:r>
            <a:r>
              <a:rPr lang="en-US" sz="2000" b="1" i="1" dirty="0"/>
              <a:t>good </a:t>
            </a:r>
            <a:r>
              <a:rPr lang="en-US" sz="2000" b="1" i="1" dirty="0" smtClean="0"/>
              <a:t>reasons</a:t>
            </a:r>
            <a:endParaRPr lang="de-DE" sz="2000" b="1" dirty="0" smtClean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6755"/>
            <a:ext cx="2551282" cy="23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637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 smtClean="0">
                <a:solidFill>
                  <a:srgbClr val="7F7F7F"/>
                </a:solidFill>
              </a:rPr>
              <a:t>Fallacies</a:t>
            </a:r>
            <a:endParaRPr lang="fr-CH" sz="4400" b="1" dirty="0">
              <a:solidFill>
                <a:srgbClr val="7F7F7F"/>
              </a:solidFill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58000" detail="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43559"/>
            <a:ext cx="3539942" cy="221246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128525" y="1332258"/>
            <a:ext cx="4339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dirty="0"/>
              <a:t>Fallacies are bad arguments</a:t>
            </a:r>
          </a:p>
        </p:txBody>
      </p:sp>
      <p:sp>
        <p:nvSpPr>
          <p:cNvPr id="6" name="Rechteck 5"/>
          <p:cNvSpPr/>
          <p:nvPr/>
        </p:nvSpPr>
        <p:spPr>
          <a:xfrm>
            <a:off x="3787724" y="2163984"/>
            <a:ext cx="517657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dirty="0"/>
              <a:t>because they have weak logic, or </a:t>
            </a:r>
          </a:p>
          <a:p>
            <a:pPr marL="285750" indent="-285750">
              <a:spcAft>
                <a:spcPts val="30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dirty="0"/>
              <a:t>because they rely on a false </a:t>
            </a:r>
            <a:r>
              <a:rPr lang="en-US" sz="2000" dirty="0" smtClean="0"/>
              <a:t>premise, or</a:t>
            </a:r>
            <a:endParaRPr lang="en-US" sz="2000" dirty="0"/>
          </a:p>
          <a:p>
            <a:pPr marL="285750" indent="-285750">
              <a:spcAft>
                <a:spcPts val="30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dirty="0" smtClean="0"/>
              <a:t>they </a:t>
            </a:r>
            <a:r>
              <a:rPr lang="en-US" sz="2000" dirty="0"/>
              <a:t>violate some other basic principle of argumentation </a:t>
            </a:r>
          </a:p>
        </p:txBody>
      </p:sp>
      <p:sp>
        <p:nvSpPr>
          <p:cNvPr id="8" name="Rechteck 7"/>
          <p:cNvSpPr/>
          <p:nvPr/>
        </p:nvSpPr>
        <p:spPr>
          <a:xfrm>
            <a:off x="1128525" y="4666878"/>
            <a:ext cx="7509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dirty="0" smtClean="0"/>
              <a:t>in </a:t>
            </a:r>
            <a:r>
              <a:rPr lang="en-US" dirty="0"/>
              <a:t>fact may appear to be quite </a:t>
            </a:r>
            <a:r>
              <a:rPr lang="en-US" dirty="0" smtClean="0"/>
              <a:t>valid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4400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 smtClean="0">
                <a:solidFill>
                  <a:srgbClr val="7F7F7F"/>
                </a:solidFill>
              </a:rPr>
              <a:t>Sophism</a:t>
            </a:r>
            <a:endParaRPr lang="fr-CH" sz="4400" b="1" dirty="0">
              <a:solidFill>
                <a:srgbClr val="7F7F7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900371" y="1658406"/>
            <a:ext cx="5804963" cy="3512315"/>
          </a:xfrm>
        </p:spPr>
        <p:txBody>
          <a:bodyPr wrap="square"/>
          <a:lstStyle/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dirty="0" smtClean="0"/>
              <a:t>A </a:t>
            </a:r>
            <a:r>
              <a:rPr lang="en-US" sz="2000" dirty="0"/>
              <a:t>clever but false </a:t>
            </a:r>
            <a:r>
              <a:rPr lang="en-US" sz="2000" dirty="0" smtClean="0"/>
              <a:t>argument</a:t>
            </a:r>
            <a:endParaRPr lang="en-US" sz="2000" dirty="0"/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dirty="0" smtClean="0"/>
              <a:t>Used </a:t>
            </a:r>
            <a:r>
              <a:rPr lang="en-US" sz="2000" dirty="0"/>
              <a:t>deliberately to </a:t>
            </a:r>
            <a:r>
              <a:rPr lang="en-US" sz="2000" dirty="0" smtClean="0"/>
              <a:t>deceive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dirty="0" smtClean="0"/>
              <a:t>➛ intentionally </a:t>
            </a:r>
            <a:r>
              <a:rPr lang="en-US" sz="2000" dirty="0"/>
              <a:t>used </a:t>
            </a:r>
            <a:r>
              <a:rPr lang="en-US" sz="2000" dirty="0" smtClean="0"/>
              <a:t>fallacies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dirty="0" smtClean="0"/>
              <a:t>➛ </a:t>
            </a:r>
            <a:r>
              <a:rPr lang="en-US" sz="2000" dirty="0"/>
              <a:t>an attempt to persuade opponents that the specific conclusion is true, by means other than by proposing relevant </a:t>
            </a:r>
            <a:r>
              <a:rPr lang="en-US" sz="2000" dirty="0" smtClean="0"/>
              <a:t>evidence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dirty="0" smtClean="0"/>
              <a:t>Sophistry </a:t>
            </a:r>
            <a:r>
              <a:rPr lang="en-US" sz="2000" dirty="0"/>
              <a:t>thus </a:t>
            </a:r>
            <a:r>
              <a:rPr lang="en-US" sz="2000" dirty="0" smtClean="0"/>
              <a:t>a </a:t>
            </a:r>
            <a:r>
              <a:rPr lang="en-US" sz="2000" dirty="0"/>
              <a:t>matter of </a:t>
            </a:r>
            <a:r>
              <a:rPr lang="en-US" sz="2000" dirty="0" smtClean="0"/>
              <a:t>intention</a:t>
            </a:r>
            <a:endParaRPr lang="fr-FR" sz="2000" dirty="0"/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endParaRPr lang="de-DE" sz="2000" dirty="0"/>
          </a:p>
        </p:txBody>
      </p:sp>
      <p:sp>
        <p:nvSpPr>
          <p:cNvPr id="2" name="Rechteck 1"/>
          <p:cNvSpPr/>
          <p:nvPr/>
        </p:nvSpPr>
        <p:spPr>
          <a:xfrm>
            <a:off x="350311" y="5494575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oxforddictionaries.com</a:t>
            </a:r>
            <a:r>
              <a:rPr lang="en-US" sz="1000" dirty="0"/>
              <a:t>/definition/</a:t>
            </a:r>
            <a:r>
              <a:rPr lang="en-US" sz="1000" dirty="0" err="1"/>
              <a:t>english</a:t>
            </a:r>
            <a:r>
              <a:rPr lang="en-US" sz="1000" dirty="0"/>
              <a:t>/</a:t>
            </a:r>
            <a:r>
              <a:rPr lang="en-US" sz="1000" dirty="0" err="1"/>
              <a:t>sophism?q</a:t>
            </a:r>
            <a:r>
              <a:rPr lang="en-US" sz="1000" dirty="0"/>
              <a:t>=sophism</a:t>
            </a:r>
            <a:endParaRPr lang="fr-FR" sz="1000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7000"/>
                    </a14:imgEffect>
                  </a14:imgLayer>
                </a14:imgProps>
              </a:ext>
            </a:extLst>
          </a:blip>
          <a:srcRect l="24047" r="17813"/>
          <a:stretch/>
        </p:blipFill>
        <p:spPr>
          <a:xfrm>
            <a:off x="0" y="1818656"/>
            <a:ext cx="2774948" cy="26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856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 smtClean="0">
                <a:solidFill>
                  <a:srgbClr val="7F7F7F"/>
                </a:solidFill>
              </a:rPr>
              <a:t>Inductive fallacies</a:t>
            </a:r>
            <a:endParaRPr lang="fr-CH" sz="4400" b="1" dirty="0">
              <a:solidFill>
                <a:srgbClr val="7F7F7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50311" y="1470246"/>
            <a:ext cx="8229600" cy="3691626"/>
          </a:xfrm>
        </p:spPr>
        <p:txBody>
          <a:bodyPr wrap="square"/>
          <a:lstStyle/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b="1" dirty="0" smtClean="0"/>
              <a:t>Hasty Generalization</a:t>
            </a:r>
            <a:r>
              <a:rPr lang="en-US" sz="2000" dirty="0" smtClean="0"/>
              <a:t> : inductive generalization about a population based on a sample which is to small to support it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b="1" dirty="0" smtClean="0"/>
              <a:t>Unrepresentative Sample fallacy</a:t>
            </a:r>
            <a:r>
              <a:rPr lang="en-US" sz="2000" dirty="0" smtClean="0"/>
              <a:t>: sample used is relevantly different from the population as a whole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b="1" dirty="0" smtClean="0"/>
              <a:t>Fallacy of Exclusion</a:t>
            </a:r>
            <a:r>
              <a:rPr lang="en-US" sz="2000" dirty="0" smtClean="0"/>
              <a:t> : excluding important evidence from consideration (violates the "principle of total evidence”)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endParaRPr lang="en-US" sz="2000" dirty="0" smtClean="0"/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000" dirty="0" smtClean="0"/>
              <a:t>➛ to be controlled  by EBM and peer review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0889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>
                <a:solidFill>
                  <a:srgbClr val="7F7F7F"/>
                </a:solidFill>
              </a:rPr>
              <a:t>The red herring fallacies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925787" y="1470246"/>
            <a:ext cx="6654124" cy="2885777"/>
          </a:xfrm>
        </p:spPr>
        <p:txBody>
          <a:bodyPr wrap="square"/>
          <a:lstStyle/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400" dirty="0" smtClean="0"/>
              <a:t>Probably </a:t>
            </a:r>
            <a:r>
              <a:rPr lang="en-US" sz="2400" dirty="0"/>
              <a:t>the most frequently observed fallacy in the context of scientific </a:t>
            </a:r>
            <a:r>
              <a:rPr lang="en-US" sz="2400" dirty="0" smtClean="0"/>
              <a:t>argumentations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400" dirty="0" smtClean="0"/>
              <a:t>Maneuver </a:t>
            </a:r>
            <a:r>
              <a:rPr lang="en-US" sz="2400" dirty="0"/>
              <a:t>consists in distracting the opponent from following the track of the original </a:t>
            </a:r>
            <a:r>
              <a:rPr lang="en-US" sz="2400" dirty="0" smtClean="0"/>
              <a:t>argument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 charset="0"/>
              <a:buChar char="•"/>
              <a:tabLst>
                <a:tab pos="540000" algn="l"/>
                <a:tab pos="1080000" algn="l"/>
              </a:tabLst>
            </a:pPr>
            <a:r>
              <a:rPr lang="en-US" sz="2400" dirty="0" smtClean="0"/>
              <a:t>done </a:t>
            </a:r>
            <a:r>
              <a:rPr lang="en-US" sz="2400" dirty="0"/>
              <a:t>by multiple </a:t>
            </a:r>
            <a:r>
              <a:rPr lang="en-US" sz="2400" dirty="0" smtClean="0"/>
              <a:t>means</a:t>
            </a:r>
            <a:endParaRPr lang="fr-FR" sz="2400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14038" y="2387935"/>
            <a:ext cx="3039794" cy="181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553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504D"/>
        </a:solidFill>
        <a:ln w="25400" cap="flat">
          <a:solidFill>
            <a:srgbClr val="FFFF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no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 dirty="0" smtClean="0">
            <a:ln>
              <a:noFill/>
            </a:ln>
            <a:solidFill>
              <a:schemeClr val="bg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bg1">
              <a:lumMod val="50000"/>
            </a:schemeClr>
          </a:solidFill>
          <a:prstDash val="solid"/>
          <a:bevel/>
          <a:tailEnd type="stealth"/>
        </a:ln>
        <a:effectLst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non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1259</Words>
  <Application>Microsoft Macintosh PowerPoint</Application>
  <PresentationFormat>Bildschirmpräsentation (4:3)</PresentationFormat>
  <Paragraphs>167</Paragraphs>
  <Slides>24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Default</vt:lpstr>
      <vt:lpstr>PowerPoint-Präsentation</vt:lpstr>
      <vt:lpstr>PowerPoint-Präsentation</vt:lpstr>
      <vt:lpstr>PowerPoint-Präsentation</vt:lpstr>
      <vt:lpstr>Argument</vt:lpstr>
      <vt:lpstr>Argument</vt:lpstr>
      <vt:lpstr>Fallacies</vt:lpstr>
      <vt:lpstr>Sophism</vt:lpstr>
      <vt:lpstr>Inductive fallacies</vt:lpstr>
      <vt:lpstr>The red herring fallacies</vt:lpstr>
      <vt:lpstr>The red herring fallacies</vt:lpstr>
      <vt:lpstr>The red herring fallacies</vt:lpstr>
      <vt:lpstr>The red herring fallacies</vt:lpstr>
      <vt:lpstr>The red herring fallacies example</vt:lpstr>
      <vt:lpstr>Indicators</vt:lpstr>
      <vt:lpstr>Appeal to authority </vt:lpstr>
      <vt:lpstr>Appeal to authority example</vt:lpstr>
      <vt:lpstr>Ad hominem fallacies</vt:lpstr>
      <vt:lpstr>Ad hominem fallacies</vt:lpstr>
      <vt:lpstr> Ad ignorantiam</vt:lpstr>
      <vt:lpstr>Affirming the consequent</vt:lpstr>
      <vt:lpstr>Affirming the consequent</vt:lpstr>
      <vt:lpstr>Conclusions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OBJETS FLOTTANTS                #POSTGRADE #SYSTÉMIQUE #7 MAI 2015                                                                                                         GERARD CALZADA</dc:title>
  <cp:lastModifiedBy>Daniele Zullino</cp:lastModifiedBy>
  <cp:revision>1075</cp:revision>
  <dcterms:modified xsi:type="dcterms:W3CDTF">2016-10-01T23:05:16Z</dcterms:modified>
</cp:coreProperties>
</file>