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264" r:id="rId2"/>
    <p:sldId id="692" r:id="rId3"/>
    <p:sldId id="2407" r:id="rId4"/>
    <p:sldId id="1972" r:id="rId5"/>
    <p:sldId id="2238" r:id="rId6"/>
    <p:sldId id="2240" r:id="rId7"/>
    <p:sldId id="2241" r:id="rId8"/>
    <p:sldId id="2243" r:id="rId9"/>
    <p:sldId id="281" r:id="rId10"/>
    <p:sldId id="2152" r:id="rId11"/>
    <p:sldId id="2278" r:id="rId12"/>
    <p:sldId id="2384" r:id="rId13"/>
    <p:sldId id="2448" r:id="rId14"/>
    <p:sldId id="263" r:id="rId15"/>
    <p:sldId id="2473" r:id="rId16"/>
    <p:sldId id="2475" r:id="rId17"/>
    <p:sldId id="2447" r:id="rId18"/>
    <p:sldId id="2253" r:id="rId19"/>
    <p:sldId id="2472" r:id="rId20"/>
    <p:sldId id="2385" r:id="rId21"/>
    <p:sldId id="2429" r:id="rId22"/>
    <p:sldId id="2387" r:id="rId23"/>
    <p:sldId id="2476" r:id="rId24"/>
    <p:sldId id="2431" r:id="rId25"/>
    <p:sldId id="2266" r:id="rId26"/>
    <p:sldId id="2316" r:id="rId27"/>
    <p:sldId id="2267" r:id="rId28"/>
    <p:sldId id="2257" r:id="rId29"/>
    <p:sldId id="2136" r:id="rId30"/>
    <p:sldId id="2141" r:id="rId31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CAF8F19E-0973-E144-97C0-59C602B60FE0}">
          <p14:sldIdLst>
            <p14:sldId id="2264"/>
            <p14:sldId id="692"/>
            <p14:sldId id="2407"/>
            <p14:sldId id="1972"/>
            <p14:sldId id="2238"/>
            <p14:sldId id="2240"/>
            <p14:sldId id="2241"/>
            <p14:sldId id="2243"/>
            <p14:sldId id="281"/>
            <p14:sldId id="2152"/>
            <p14:sldId id="2278"/>
            <p14:sldId id="2384"/>
            <p14:sldId id="2448"/>
            <p14:sldId id="263"/>
            <p14:sldId id="2473"/>
            <p14:sldId id="2475"/>
            <p14:sldId id="2447"/>
            <p14:sldId id="2253"/>
            <p14:sldId id="2472"/>
            <p14:sldId id="2385"/>
            <p14:sldId id="2429"/>
            <p14:sldId id="2387"/>
            <p14:sldId id="2476"/>
            <p14:sldId id="2431"/>
            <p14:sldId id="2266"/>
            <p14:sldId id="2316"/>
            <p14:sldId id="2267"/>
            <p14:sldId id="2257"/>
            <p14:sldId id="2136"/>
            <p14:sldId id="21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EDB"/>
    <a:srgbClr val="F9E4D7"/>
    <a:srgbClr val="F3AD04"/>
    <a:srgbClr val="FAE62B"/>
    <a:srgbClr val="9FD0AB"/>
    <a:srgbClr val="02A089"/>
    <a:srgbClr val="FF2400"/>
    <a:srgbClr val="0A5208"/>
    <a:srgbClr val="CEFFA5"/>
    <a:srgbClr val="FF6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6" autoAdjust="0"/>
    <p:restoredTop sz="96959" autoAdjust="0"/>
  </p:normalViewPr>
  <p:slideViewPr>
    <p:cSldViewPr snapToGrid="0" snapToObjects="1">
      <p:cViewPr varScale="1">
        <p:scale>
          <a:sx n="105" d="100"/>
          <a:sy n="105" d="100"/>
        </p:scale>
        <p:origin x="16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688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26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0953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58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Zeit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</a:t>
            </a:r>
            <a:r>
              <a:rPr lang="en-US" dirty="0" err="1"/>
              <a:t>physikalisches</a:t>
            </a:r>
            <a:r>
              <a:rPr lang="en-US" dirty="0"/>
              <a:t> sonder </a:t>
            </a:r>
            <a:r>
              <a:rPr lang="en-US" dirty="0" err="1"/>
              <a:t>psychologisches</a:t>
            </a:r>
            <a:r>
              <a:rPr lang="en-US" dirty="0"/>
              <a:t> </a:t>
            </a:r>
            <a:r>
              <a:rPr lang="en-US" dirty="0" err="1"/>
              <a:t>Phönomen</a:t>
            </a:r>
            <a:endParaRPr lang="en-US" dirty="0"/>
          </a:p>
          <a:p>
            <a:r>
              <a:rPr lang="en-US" dirty="0" err="1"/>
              <a:t>Dannk</a:t>
            </a:r>
            <a:r>
              <a:rPr lang="en-US" dirty="0"/>
              <a:t> </a:t>
            </a:r>
            <a:r>
              <a:rPr lang="en-US" dirty="0" err="1"/>
              <a:t>einner</a:t>
            </a:r>
            <a:r>
              <a:rPr lang="en-US" dirty="0"/>
              <a:t> </a:t>
            </a:r>
            <a:r>
              <a:rPr lang="en-US" dirty="0" err="1"/>
              <a:t>Veränderung</a:t>
            </a:r>
            <a:r>
              <a:rPr lang="en-US" dirty="0"/>
              <a:t> des </a:t>
            </a:r>
            <a:r>
              <a:rPr lang="en-US" dirty="0" err="1"/>
              <a:t>Zeitsinns</a:t>
            </a:r>
            <a:r>
              <a:rPr lang="en-US" dirty="0"/>
              <a:t> </a:t>
            </a:r>
            <a:r>
              <a:rPr lang="en-US" dirty="0" err="1"/>
              <a:t>erschliessen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Wirkichkeiten</a:t>
            </a:r>
            <a:r>
              <a:rPr lang="en-US" dirty="0"/>
              <a:t>, die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einnfache</a:t>
            </a:r>
            <a:r>
              <a:rPr lang="en-US" dirty="0"/>
              <a:t> </a:t>
            </a:r>
            <a:r>
              <a:rPr lang="en-US" dirty="0" err="1"/>
              <a:t>Gegenwärigkeit</a:t>
            </a:r>
            <a:endParaRPr lang="en-US" dirty="0"/>
          </a:p>
          <a:p>
            <a:r>
              <a:rPr lang="en-US" dirty="0"/>
              <a:t>Flow-</a:t>
            </a:r>
            <a:r>
              <a:rPr lang="en-US" dirty="0" err="1"/>
              <a:t>Zustand</a:t>
            </a:r>
            <a:r>
              <a:rPr lang="en-US" dirty="0"/>
              <a:t> = </a:t>
            </a:r>
            <a:r>
              <a:rPr lang="en-US" dirty="0" err="1"/>
              <a:t>Verschwinden</a:t>
            </a:r>
            <a:r>
              <a:rPr lang="en-US" dirty="0"/>
              <a:t> des </a:t>
            </a:r>
            <a:r>
              <a:rPr lang="en-US" dirty="0" err="1"/>
              <a:t>Zeitgefühls</a:t>
            </a:r>
            <a:endParaRPr lang="en-US" dirty="0"/>
          </a:p>
          <a:p>
            <a:r>
              <a:rPr lang="en-US" dirty="0" err="1"/>
              <a:t>Auflösung</a:t>
            </a:r>
            <a:r>
              <a:rPr lang="en-US" dirty="0"/>
              <a:t> von </a:t>
            </a:r>
            <a:r>
              <a:rPr lang="en-US" dirty="0" err="1"/>
              <a:t>Erwartungen</a:t>
            </a:r>
            <a:endParaRPr lang="en-US" dirty="0"/>
          </a:p>
          <a:p>
            <a:r>
              <a:rPr lang="en-US" dirty="0" err="1"/>
              <a:t>Zeigefühl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C9AF5-D67F-45E0-A748-6291AE2A7914}" type="slidenum">
              <a:rPr lang="fr-CH" smtClean="0"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333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65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9B4870C2-E796-0D4E-A50C-0ED1E3A2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A54D5EF5-A312-384A-887B-D13C882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0A7B68CB-4DF8-E544-BD20-C445401E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45DE2DD0-D46C-694F-9F4F-F15E773A018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019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FDDCA0-A169-7742-A142-B4FD91E9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8DF075-2F89-8945-B339-200365E5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B91447-18A3-9C4D-910D-6FB805EA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9C13A-0344-9045-84EC-4B8E1137B38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367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26715785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WHO">
            <a:extLst>
              <a:ext uri="{FF2B5EF4-FFF2-40B4-BE49-F238E27FC236}">
                <a16:creationId xmlns:a16="http://schemas.microsoft.com/office/drawing/2014/main" id="{00BAA276-E277-1443-91C1-567DAFE7A0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258513CB-4428-A140-80E5-E1ED380210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7466045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/>
              <a:t>Mastertitelformat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63205"/>
      </p:ext>
    </p:extLst>
  </p:cSld>
  <p:clrMapOvr>
    <a:masterClrMapping/>
  </p:clrMapOvr>
  <p:transition spd="slow" advClick="0" advTm="1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25BF7-167B-004A-A2CB-67A2D5015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AF6C10-72C8-0240-942F-FF15DF7DCCF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E5CE42-D426-004D-B140-D84AEA086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BF6C93-AAA1-4741-A53C-A603C09A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D2CCB8-0491-9D4A-9418-A43029A7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B775E3-268E-3E48-BB4E-C99047D0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6FBCAA-672D-1F4A-B8E4-0695386602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73118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336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8" r:id="rId4"/>
    <p:sldLayoutId id="2147483662" r:id="rId5"/>
    <p:sldLayoutId id="2147483665" r:id="rId6"/>
    <p:sldLayoutId id="2147483672" r:id="rId7"/>
    <p:sldLayoutId id="2147483673" r:id="rId8"/>
    <p:sldLayoutId id="2147483674" r:id="rId9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0.wdp"/><Relationship Id="rId4" Type="http://schemas.openxmlformats.org/officeDocument/2006/relationships/image" Target="../media/image41.png"/><Relationship Id="rId9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24.wdp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6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5.xml"/><Relationship Id="rId6" Type="http://schemas.microsoft.com/office/2007/relationships/hdphoto" Target="../media/hdphoto28.wdp"/><Relationship Id="rId5" Type="http://schemas.openxmlformats.org/officeDocument/2006/relationships/image" Target="../media/image50.png"/><Relationship Id="rId4" Type="http://schemas.microsoft.com/office/2007/relationships/hdphoto" Target="../media/hdphoto2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90749" y="217913"/>
            <a:ext cx="755279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3200" b="1" dirty="0" err="1">
                <a:solidFill>
                  <a:schemeClr val="bg1"/>
                </a:solidFill>
              </a:rPr>
              <a:t>Uso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  <a:r>
              <a:rPr lang="fr-CH" sz="3200" b="1" dirty="0" err="1">
                <a:solidFill>
                  <a:schemeClr val="bg1"/>
                </a:solidFill>
              </a:rPr>
              <a:t>degli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  <a:r>
              <a:rPr lang="fr-CH" sz="3200" b="1" dirty="0" err="1">
                <a:solidFill>
                  <a:schemeClr val="bg1"/>
                </a:solidFill>
              </a:rPr>
              <a:t>psichedelici</a:t>
            </a:r>
            <a:r>
              <a:rPr lang="fr-CH" sz="3200" b="1" dirty="0">
                <a:solidFill>
                  <a:schemeClr val="bg1"/>
                </a:solidFill>
              </a:rPr>
              <a:t> in </a:t>
            </a:r>
            <a:r>
              <a:rPr lang="fr-CH" sz="3200" b="1" dirty="0" err="1">
                <a:solidFill>
                  <a:schemeClr val="bg1"/>
                </a:solidFill>
              </a:rPr>
              <a:t>psichiatria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  <a:r>
              <a:rPr lang="fr-CH" sz="3200" b="1" dirty="0" err="1">
                <a:solidFill>
                  <a:schemeClr val="bg1"/>
                </a:solidFill>
              </a:rPr>
              <a:t>Rompere</a:t>
            </a:r>
            <a:r>
              <a:rPr lang="fr-CH" sz="3200" b="1" dirty="0">
                <a:solidFill>
                  <a:schemeClr val="bg1"/>
                </a:solidFill>
              </a:rPr>
              <a:t> i </a:t>
            </a:r>
            <a:r>
              <a:rPr lang="fr-CH" sz="3200" b="1" dirty="0" err="1">
                <a:solidFill>
                  <a:schemeClr val="bg1"/>
                </a:solidFill>
              </a:rPr>
              <a:t>tabù</a:t>
            </a:r>
            <a:endParaRPr lang="fr-CH" sz="20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08097" y="2127824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019739C-69F6-7B4F-BB0B-431609E68D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749" y="2730886"/>
            <a:ext cx="5478011" cy="27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242E56-6582-434B-AFAF-EF975EFE0B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22988" cy="402298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C54856-FD11-8C48-A2EB-F5F4F3603A2D}"/>
              </a:ext>
            </a:extLst>
          </p:cNvPr>
          <p:cNvSpPr/>
          <p:nvPr/>
        </p:nvSpPr>
        <p:spPr>
          <a:xfrm>
            <a:off x="3263317" y="2186551"/>
            <a:ext cx="5317305" cy="230832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de-DE" sz="2000" dirty="0"/>
              <a:t>1970 “Drug Abuse and Prevention Control Act” : </a:t>
            </a:r>
            <a:r>
              <a:rPr lang="en-US" altLang="de-DE" sz="2000" dirty="0" err="1"/>
              <a:t>psilocibina</a:t>
            </a:r>
            <a:r>
              <a:rPr lang="en-US" altLang="de-DE" sz="2000" dirty="0"/>
              <a:t> e LSD </a:t>
            </a:r>
            <a:r>
              <a:rPr lang="en-US" altLang="de-DE" sz="2000" dirty="0" err="1"/>
              <a:t>inserite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nella</a:t>
            </a:r>
            <a:r>
              <a:rPr lang="en-US" altLang="de-DE" sz="2000" dirty="0"/>
              <a:t> </a:t>
            </a:r>
            <a:r>
              <a:rPr lang="en-US" altLang="de-DE" sz="2000" dirty="0" err="1"/>
              <a:t>categoria</a:t>
            </a:r>
            <a:r>
              <a:rPr lang="en-US" altLang="de-DE" sz="2000" dirty="0"/>
              <a:t> </a:t>
            </a:r>
            <a:r>
              <a:rPr lang="en-US" altLang="de-DE" sz="2000" dirty="0" err="1"/>
              <a:t>delle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droghe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nella</a:t>
            </a:r>
            <a:r>
              <a:rPr lang="en-US" altLang="de-DE" sz="2000" dirty="0"/>
              <a:t> </a:t>
            </a:r>
            <a:r>
              <a:rPr lang="en-US" altLang="de-DE" sz="2000" dirty="0" err="1"/>
              <a:t>Tabella</a:t>
            </a:r>
            <a:r>
              <a:rPr lang="en-US" altLang="de-DE" sz="2000" dirty="0"/>
              <a:t> 1</a:t>
            </a:r>
          </a:p>
          <a:p>
            <a:pPr>
              <a:lnSpc>
                <a:spcPct val="90000"/>
              </a:lnSpc>
            </a:pPr>
            <a:endParaRPr lang="en-US" altLang="de-DE" sz="2000" dirty="0"/>
          </a:p>
          <a:p>
            <a:pPr>
              <a:lnSpc>
                <a:spcPct val="90000"/>
              </a:lnSpc>
            </a:pPr>
            <a:r>
              <a:rPr lang="en-US" altLang="de-DE" sz="2000" i="1" dirty="0"/>
              <a:t>…  </a:t>
            </a:r>
            <a:r>
              <a:rPr lang="en-US" altLang="de-DE" sz="2000" i="1" dirty="0" err="1"/>
              <a:t>hanno</a:t>
            </a:r>
            <a:r>
              <a:rPr lang="en-US" altLang="de-DE" sz="2000" i="1" dirty="0"/>
              <a:t> un alto </a:t>
            </a:r>
            <a:r>
              <a:rPr lang="en-US" altLang="de-DE" sz="2000" i="1" dirty="0" err="1"/>
              <a:t>potenziale</a:t>
            </a:r>
            <a:r>
              <a:rPr lang="en-US" altLang="de-DE" sz="2000" i="1" dirty="0"/>
              <a:t> di </a:t>
            </a:r>
            <a:r>
              <a:rPr lang="en-US" altLang="de-DE" sz="2000" i="1" dirty="0" err="1"/>
              <a:t>abuso</a:t>
            </a:r>
            <a:r>
              <a:rPr lang="en-US" altLang="de-DE" sz="2000" i="1" dirty="0"/>
              <a:t>, non </a:t>
            </a:r>
            <a:r>
              <a:rPr lang="en-US" altLang="de-DE" sz="2000" i="1" dirty="0" err="1"/>
              <a:t>hanno</a:t>
            </a:r>
            <a:r>
              <a:rPr lang="en-US" altLang="de-DE" sz="2000" i="1" dirty="0"/>
              <a:t> un </a:t>
            </a:r>
            <a:r>
              <a:rPr lang="en-US" altLang="de-DE" sz="2000" i="1" dirty="0" err="1"/>
              <a:t>uso</a:t>
            </a:r>
            <a:r>
              <a:rPr lang="en-US" altLang="de-DE" sz="2000" i="1" dirty="0"/>
              <a:t> medico </a:t>
            </a:r>
            <a:r>
              <a:rPr lang="en-US" altLang="de-DE" sz="2000" i="1" dirty="0" err="1"/>
              <a:t>riconosciuto</a:t>
            </a:r>
            <a:endParaRPr lang="en-US" altLang="de-DE" sz="2000" i="1" dirty="0"/>
          </a:p>
          <a:p>
            <a:pPr>
              <a:lnSpc>
                <a:spcPct val="90000"/>
              </a:lnSpc>
            </a:pPr>
            <a:endParaRPr lang="en-US" altLang="de-DE" sz="2000" i="1" dirty="0"/>
          </a:p>
          <a:p>
            <a:pPr>
              <a:lnSpc>
                <a:spcPct val="90000"/>
              </a:lnSpc>
            </a:pPr>
            <a:r>
              <a:rPr lang="en-US" altLang="de-DE" sz="2000" dirty="0"/>
              <a:t>→ Stop </a:t>
            </a:r>
            <a:r>
              <a:rPr lang="en-US" altLang="de-DE" sz="2000" dirty="0" err="1"/>
              <a:t>ricerca</a:t>
            </a:r>
            <a:r>
              <a:rPr lang="en-US" altLang="de-DE" sz="2000" dirty="0"/>
              <a:t> </a:t>
            </a:r>
            <a:r>
              <a:rPr lang="en-US" altLang="de-DE" sz="2000" dirty="0" err="1"/>
              <a:t>clinica</a:t>
            </a:r>
            <a:endParaRPr lang="en-US" altLang="de-DE" sz="2000" dirty="0"/>
          </a:p>
        </p:txBody>
      </p:sp>
    </p:spTree>
    <p:extLst>
      <p:ext uri="{BB962C8B-B14F-4D97-AF65-F5344CB8AC3E}">
        <p14:creationId xmlns:p14="http://schemas.microsoft.com/office/powerpoint/2010/main" val="151123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6D1D842-8701-9F49-8C7B-229384D71D38}"/>
              </a:ext>
            </a:extLst>
          </p:cNvPr>
          <p:cNvSpPr/>
          <p:nvPr/>
        </p:nvSpPr>
        <p:spPr>
          <a:xfrm>
            <a:off x="609505" y="3689707"/>
            <a:ext cx="3587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Sviluppata</a:t>
            </a:r>
            <a:r>
              <a:rPr lang="de-DE" sz="1400" dirty="0"/>
              <a:t> in Europa </a:t>
            </a:r>
          </a:p>
          <a:p>
            <a:pPr algn="ctr"/>
            <a:r>
              <a:rPr lang="de-DE" sz="1400" dirty="0"/>
              <a:t>Di </a:t>
            </a:r>
            <a:r>
              <a:rPr lang="de-DE" sz="1400" dirty="0" err="1"/>
              <a:t>ispirazione</a:t>
            </a:r>
            <a:r>
              <a:rPr lang="de-DE" sz="1400" dirty="0"/>
              <a:t> </a:t>
            </a:r>
            <a:r>
              <a:rPr lang="de-DE" sz="1400" dirty="0" err="1"/>
              <a:t>psicoanalitica</a:t>
            </a:r>
            <a:endParaRPr lang="de-DE" sz="1400" dirty="0"/>
          </a:p>
          <a:p>
            <a:pPr algn="ctr"/>
            <a:r>
              <a:rPr lang="de-DE" sz="1400" dirty="0" err="1"/>
              <a:t>Dosi</a:t>
            </a:r>
            <a:r>
              <a:rPr lang="de-DE" sz="1400" dirty="0"/>
              <a:t> </a:t>
            </a:r>
            <a:r>
              <a:rPr lang="de-DE" sz="1400" dirty="0" err="1"/>
              <a:t>ripetute</a:t>
            </a:r>
            <a:r>
              <a:rPr lang="de-DE" sz="1400" dirty="0"/>
              <a:t> da </a:t>
            </a:r>
            <a:r>
              <a:rPr lang="de-DE" sz="1400" dirty="0" err="1"/>
              <a:t>basse</a:t>
            </a:r>
            <a:r>
              <a:rPr lang="de-DE" sz="1400" dirty="0"/>
              <a:t> a </a:t>
            </a:r>
            <a:r>
              <a:rPr lang="de-DE" sz="1400" dirty="0" err="1"/>
              <a:t>medie</a:t>
            </a:r>
            <a:endParaRPr lang="de-DE" sz="1400" dirty="0"/>
          </a:p>
          <a:p>
            <a:pPr algn="ctr"/>
            <a:r>
              <a:rPr lang="de-DE" sz="1400" dirty="0" err="1"/>
              <a:t>Terapeuta</a:t>
            </a:r>
            <a:r>
              <a:rPr lang="de-DE" sz="1400" dirty="0"/>
              <a:t> </a:t>
            </a:r>
            <a:r>
              <a:rPr lang="de-DE" sz="1400" dirty="0" err="1"/>
              <a:t>interviene</a:t>
            </a:r>
            <a:r>
              <a:rPr lang="de-DE" sz="1400" dirty="0"/>
              <a:t> </a:t>
            </a:r>
            <a:r>
              <a:rPr lang="de-DE" sz="1400" dirty="0" err="1"/>
              <a:t>durante</a:t>
            </a:r>
            <a:r>
              <a:rPr lang="de-DE" sz="1400" dirty="0"/>
              <a:t> la </a:t>
            </a:r>
            <a:r>
              <a:rPr lang="de-DE" sz="1400" dirty="0" err="1"/>
              <a:t>seduta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51DED34-4C82-4F41-8713-B2BCBB1E9057}"/>
              </a:ext>
            </a:extLst>
          </p:cNvPr>
          <p:cNvSpPr/>
          <p:nvPr/>
        </p:nvSpPr>
        <p:spPr>
          <a:xfrm>
            <a:off x="4467068" y="368970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/>
              <a:t>Studiata</a:t>
            </a:r>
            <a:r>
              <a:rPr lang="de-DE" sz="1400" dirty="0"/>
              <a:t> </a:t>
            </a:r>
            <a:r>
              <a:rPr lang="de-DE" sz="1400" dirty="0" err="1"/>
              <a:t>principalmente</a:t>
            </a:r>
            <a:r>
              <a:rPr lang="de-DE" sz="1400" dirty="0"/>
              <a:t> in Nord </a:t>
            </a:r>
            <a:r>
              <a:rPr lang="de-DE" sz="1400" dirty="0" err="1"/>
              <a:t>America</a:t>
            </a:r>
            <a:endParaRPr lang="de-DE" sz="1400" dirty="0"/>
          </a:p>
          <a:p>
            <a:pPr algn="ctr"/>
            <a:r>
              <a:rPr lang="de-DE" sz="1400" dirty="0"/>
              <a:t>1-3 </a:t>
            </a:r>
            <a:r>
              <a:rPr lang="de-DE" sz="1400" dirty="0" err="1"/>
              <a:t>dosi</a:t>
            </a:r>
            <a:r>
              <a:rPr lang="de-DE" sz="1400" dirty="0"/>
              <a:t> più </a:t>
            </a:r>
            <a:r>
              <a:rPr lang="de-DE" sz="1400" dirty="0" err="1"/>
              <a:t>elevate</a:t>
            </a:r>
            <a:endParaRPr lang="de-DE" sz="1400" dirty="0"/>
          </a:p>
          <a:p>
            <a:pPr algn="ctr"/>
            <a:r>
              <a:rPr lang="de-DE" sz="1400" i="1" dirty="0"/>
              <a:t>Peak </a:t>
            </a:r>
            <a:r>
              <a:rPr lang="de-DE" sz="1400" i="1" dirty="0" err="1"/>
              <a:t>experience</a:t>
            </a:r>
            <a:endParaRPr lang="de-DE" sz="1400" i="1" dirty="0"/>
          </a:p>
          <a:p>
            <a:pPr algn="ctr"/>
            <a:r>
              <a:rPr lang="de-DE" sz="1400" dirty="0" err="1"/>
              <a:t>Terapeuta</a:t>
            </a:r>
            <a:r>
              <a:rPr lang="de-DE" sz="1400" dirty="0"/>
              <a:t> non </a:t>
            </a:r>
            <a:r>
              <a:rPr lang="de-DE" sz="1400" dirty="0" err="1"/>
              <a:t>interviene</a:t>
            </a:r>
            <a:r>
              <a:rPr lang="de-DE" sz="1400" dirty="0"/>
              <a:t> </a:t>
            </a:r>
            <a:r>
              <a:rPr lang="de-DE" sz="1400" dirty="0" err="1"/>
              <a:t>durante</a:t>
            </a:r>
            <a:r>
              <a:rPr lang="de-DE" sz="1400" dirty="0"/>
              <a:t> la </a:t>
            </a:r>
            <a:r>
              <a:rPr lang="de-DE" sz="1400" dirty="0" err="1"/>
              <a:t>seduta</a:t>
            </a:r>
            <a:endParaRPr lang="de-DE" sz="1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162D58-CBC1-0F49-A9C8-2AEB55F74D1A}"/>
              </a:ext>
            </a:extLst>
          </p:cNvPr>
          <p:cNvGrpSpPr/>
          <p:nvPr/>
        </p:nvGrpSpPr>
        <p:grpSpPr>
          <a:xfrm>
            <a:off x="1304339" y="1107106"/>
            <a:ext cx="2198038" cy="2308611"/>
            <a:chOff x="1304339" y="1107106"/>
            <a:chExt cx="2198038" cy="2308611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A79AE85-200B-384C-9E55-FC5BECB97C48}"/>
                </a:ext>
              </a:extLst>
            </p:cNvPr>
            <p:cNvSpPr/>
            <p:nvPr/>
          </p:nvSpPr>
          <p:spPr>
            <a:xfrm>
              <a:off x="1304339" y="1107106"/>
              <a:ext cx="2198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800" b="1" dirty="0" err="1"/>
                <a:t>Terapia</a:t>
              </a:r>
              <a:r>
                <a:rPr lang="de-DE" sz="1800" b="1" dirty="0"/>
                <a:t> </a:t>
              </a:r>
              <a:r>
                <a:rPr lang="de-DE" sz="1800" b="1" dirty="0" err="1"/>
                <a:t>psicolitica</a:t>
              </a:r>
              <a:endParaRPr lang="de-DE" sz="1800" b="1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64D454B-323A-CD4D-B77E-A1622E22D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2615" y="1861253"/>
              <a:ext cx="1552661" cy="1554464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684C8D-447F-0A49-A991-260906111C12}"/>
              </a:ext>
            </a:extLst>
          </p:cNvPr>
          <p:cNvGrpSpPr/>
          <p:nvPr/>
        </p:nvGrpSpPr>
        <p:grpSpPr>
          <a:xfrm>
            <a:off x="5525810" y="1107105"/>
            <a:ext cx="2454518" cy="2308612"/>
            <a:chOff x="5525810" y="1107105"/>
            <a:chExt cx="2454518" cy="2308612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98696D5-795B-DA45-8912-891388361345}"/>
                </a:ext>
              </a:extLst>
            </p:cNvPr>
            <p:cNvSpPr/>
            <p:nvPr/>
          </p:nvSpPr>
          <p:spPr>
            <a:xfrm>
              <a:off x="5525810" y="1107105"/>
              <a:ext cx="2454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800" b="1" dirty="0" err="1"/>
                <a:t>Terapia</a:t>
              </a:r>
              <a:r>
                <a:rPr lang="de-DE" sz="1800" b="1" dirty="0"/>
                <a:t> </a:t>
              </a:r>
              <a:r>
                <a:rPr lang="de-DE" sz="1800" b="1" dirty="0" err="1"/>
                <a:t>psichedelica</a:t>
              </a:r>
              <a:endParaRPr lang="de-DE" sz="1800" b="1" dirty="0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5FB4822-B898-504D-B3F4-931ED116B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5836" y="1861253"/>
              <a:ext cx="1554464" cy="1554464"/>
            </a:xfrm>
            <a:prstGeom prst="round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816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42194">
        <p15:prstTrans prst="peelOff"/>
      </p:transition>
    </mc:Choice>
    <mc:Fallback xmlns="">
      <p:transition spd="med" advTm="142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8">
            <a:extLst>
              <a:ext uri="{FF2B5EF4-FFF2-40B4-BE49-F238E27FC236}">
                <a16:creationId xmlns:a16="http://schemas.microsoft.com/office/drawing/2014/main" id="{59E1E872-0825-AA40-8047-E53C2992172F}"/>
              </a:ext>
            </a:extLst>
          </p:cNvPr>
          <p:cNvSpPr txBox="1"/>
          <p:nvPr/>
        </p:nvSpPr>
        <p:spPr>
          <a:xfrm>
            <a:off x="1365552" y="345074"/>
            <a:ext cx="656771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cos'è</a:t>
            </a: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psicoterapia</a:t>
            </a:r>
            <a:r>
              <a:rPr lang="en-US" sz="3600" b="1" dirty="0">
                <a:solidFill>
                  <a:srgbClr val="7B7B7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672957-964A-B74C-879E-0585F064BE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6978"/>
            <a:ext cx="3897152" cy="38971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F89D480-059A-084C-9F9F-79DDD11AF712}"/>
              </a:ext>
            </a:extLst>
          </p:cNvPr>
          <p:cNvSpPr txBox="1"/>
          <p:nvPr/>
        </p:nvSpPr>
        <p:spPr>
          <a:xfrm>
            <a:off x="3280095" y="2221794"/>
            <a:ext cx="5629013" cy="2460979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/>
          <a:lstStyle>
            <a:lvl1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  <a:defRPr sz="1400"/>
            </a:lvl1pPr>
          </a:lstStyle>
          <a:p>
            <a:r>
              <a:rPr lang="de-DE" sz="2000" dirty="0" err="1"/>
              <a:t>Generare</a:t>
            </a:r>
            <a:r>
              <a:rPr lang="de-DE" sz="2000" dirty="0"/>
              <a:t> </a:t>
            </a:r>
            <a:r>
              <a:rPr lang="de-DE" sz="2000" dirty="0" err="1"/>
              <a:t>scelte</a:t>
            </a:r>
            <a:endParaRPr lang="de-DE" sz="2000" dirty="0"/>
          </a:p>
          <a:p>
            <a:r>
              <a:rPr lang="de-DE" sz="2000" dirty="0" err="1"/>
              <a:t>Affinare</a:t>
            </a:r>
            <a:r>
              <a:rPr lang="de-DE" sz="2000" dirty="0"/>
              <a:t> la </a:t>
            </a:r>
            <a:r>
              <a:rPr lang="de-DE" sz="2000" dirty="0" err="1"/>
              <a:t>percezione</a:t>
            </a:r>
            <a:r>
              <a:rPr lang="de-DE" sz="2000" dirty="0"/>
              <a:t> delle </a:t>
            </a:r>
            <a:r>
              <a:rPr lang="de-DE" sz="2000" dirty="0" err="1"/>
              <a:t>possibilità</a:t>
            </a:r>
            <a:endParaRPr lang="de-DE" sz="2000" dirty="0"/>
          </a:p>
          <a:p>
            <a:r>
              <a:rPr lang="de-DE" sz="2000" dirty="0"/>
              <a:t>"</a:t>
            </a:r>
            <a:r>
              <a:rPr lang="de-DE" sz="2000" dirty="0" err="1"/>
              <a:t>Ciò</a:t>
            </a:r>
            <a:r>
              <a:rPr lang="de-DE" sz="2000" dirty="0"/>
              <a:t> </a:t>
            </a:r>
            <a:r>
              <a:rPr lang="de-DE" sz="2000" dirty="0" err="1"/>
              <a:t>che</a:t>
            </a:r>
            <a:r>
              <a:rPr lang="de-DE" sz="2000" dirty="0"/>
              <a:t> </a:t>
            </a:r>
            <a:r>
              <a:rPr lang="de-DE" sz="2000" dirty="0" err="1"/>
              <a:t>è</a:t>
            </a:r>
            <a:r>
              <a:rPr lang="de-DE" sz="2000" dirty="0"/>
              <a:t>" → "</a:t>
            </a:r>
            <a:r>
              <a:rPr lang="de-DE" sz="2000" dirty="0" err="1"/>
              <a:t>Ciò</a:t>
            </a:r>
            <a:r>
              <a:rPr lang="de-DE" sz="2000" dirty="0"/>
              <a:t> </a:t>
            </a:r>
            <a:r>
              <a:rPr lang="de-DE" sz="2000" dirty="0" err="1"/>
              <a:t>che</a:t>
            </a:r>
            <a:r>
              <a:rPr lang="de-DE" sz="2000" dirty="0"/>
              <a:t> </a:t>
            </a:r>
            <a:r>
              <a:rPr lang="de-DE" sz="2000" dirty="0" err="1"/>
              <a:t>potrebbe</a:t>
            </a:r>
            <a:r>
              <a:rPr lang="de-DE" sz="2000" dirty="0"/>
              <a:t> </a:t>
            </a:r>
            <a:r>
              <a:rPr lang="de-DE" sz="2000" dirty="0" err="1"/>
              <a:t>essere</a:t>
            </a:r>
            <a:endParaRPr lang="de-DE" sz="2000" dirty="0"/>
          </a:p>
          <a:p>
            <a:r>
              <a:rPr lang="de-DE" sz="2000" dirty="0" err="1"/>
              <a:t>Catalizzare</a:t>
            </a:r>
            <a:r>
              <a:rPr lang="de-DE" sz="2000" dirty="0"/>
              <a:t> i </a:t>
            </a:r>
            <a:r>
              <a:rPr lang="de-DE" sz="2000" dirty="0" err="1"/>
              <a:t>processi</a:t>
            </a:r>
            <a:r>
              <a:rPr lang="de-DE" sz="2000" dirty="0"/>
              <a:t> di auto-</a:t>
            </a:r>
            <a:r>
              <a:rPr lang="de-DE" sz="2000" dirty="0" err="1"/>
              <a:t>organizzazione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161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44AC484-D18D-B54D-BDC3-3FAD9AF02A7C}"/>
              </a:ext>
            </a:extLst>
          </p:cNvPr>
          <p:cNvGrpSpPr/>
          <p:nvPr/>
        </p:nvGrpSpPr>
        <p:grpSpPr>
          <a:xfrm>
            <a:off x="1079266" y="1168555"/>
            <a:ext cx="2696400" cy="3131424"/>
            <a:chOff x="1079266" y="1168555"/>
            <a:chExt cx="2696400" cy="313142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AD76EDD-0856-1E44-88AA-546971FC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266" y="1603579"/>
              <a:ext cx="2696400" cy="2696400"/>
            </a:xfrm>
            <a:prstGeom prst="round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712CC64-90E3-044B-8C1B-333058A036BA}"/>
                </a:ext>
              </a:extLst>
            </p:cNvPr>
            <p:cNvSpPr txBox="1"/>
            <p:nvPr/>
          </p:nvSpPr>
          <p:spPr>
            <a:xfrm>
              <a:off x="1360682" y="1168555"/>
              <a:ext cx="213295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en-US" sz="1600" b="1" dirty="0" err="1">
                  <a:solidFill>
                    <a:srgbClr val="000000"/>
                  </a:solidFill>
                </a:rPr>
                <a:t>Disturbo</a:t>
              </a:r>
              <a:r>
                <a:rPr lang="en-US" sz="1600" b="1" dirty="0">
                  <a:solidFill>
                    <a:srgbClr val="000000"/>
                  </a:solidFill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</a:rPr>
                <a:t>psichiatrico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5447DE2F-A5A9-C74B-BC28-B04C7B19A469}"/>
              </a:ext>
            </a:extLst>
          </p:cNvPr>
          <p:cNvSpPr txBox="1"/>
          <p:nvPr/>
        </p:nvSpPr>
        <p:spPr>
          <a:xfrm>
            <a:off x="1149085" y="4395831"/>
            <a:ext cx="255614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Attrattori</a:t>
            </a:r>
            <a:endParaRPr lang="en-US" sz="16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600" dirty="0">
                <a:solidFill>
                  <a:srgbClr val="000000"/>
                </a:solidFill>
              </a:rPr>
              <a:t>cognitivo-</a:t>
            </a:r>
            <a:r>
              <a:rPr lang="en-US" sz="1600" dirty="0" err="1">
                <a:solidFill>
                  <a:srgbClr val="000000"/>
                </a:solidFill>
              </a:rPr>
              <a:t>comportamentali</a:t>
            </a:r>
            <a:endParaRPr lang="en-US" sz="16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monopolizzati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E9881C2-7C95-A745-BCEE-858CC7751752}"/>
              </a:ext>
            </a:extLst>
          </p:cNvPr>
          <p:cNvGrpSpPr/>
          <p:nvPr/>
        </p:nvGrpSpPr>
        <p:grpSpPr>
          <a:xfrm>
            <a:off x="5693213" y="1168555"/>
            <a:ext cx="2696400" cy="3131424"/>
            <a:chOff x="5693213" y="1168555"/>
            <a:chExt cx="2696400" cy="313142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C5CD478-5229-8549-A884-3E10F6D6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213" y="1603579"/>
              <a:ext cx="2696400" cy="2696400"/>
            </a:xfrm>
            <a:prstGeom prst="round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A8D551E-FDE6-244F-8945-F1C938588D23}"/>
                </a:ext>
              </a:extLst>
            </p:cNvPr>
            <p:cNvSpPr txBox="1"/>
            <p:nvPr/>
          </p:nvSpPr>
          <p:spPr>
            <a:xfrm>
              <a:off x="6534386" y="1168555"/>
              <a:ext cx="101405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en-US" sz="1600" b="1" dirty="0">
                  <a:solidFill>
                    <a:srgbClr val="000000"/>
                  </a:solidFill>
                </a:rPr>
                <a:t>Recovery</a:t>
              </a:r>
              <a:endPara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4FC0819-398D-784C-9C8E-3149BECE0BC0}"/>
              </a:ext>
            </a:extLst>
          </p:cNvPr>
          <p:cNvSpPr txBox="1"/>
          <p:nvPr/>
        </p:nvSpPr>
        <p:spPr>
          <a:xfrm>
            <a:off x="6317981" y="4395831"/>
            <a:ext cx="144686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>
                <a:solidFill>
                  <a:srgbClr val="000000"/>
                </a:solidFill>
              </a:rPr>
              <a:t>(Ri)</a:t>
            </a:r>
            <a:r>
              <a:rPr lang="en-US" sz="1600" dirty="0" err="1">
                <a:solidFill>
                  <a:srgbClr val="000000"/>
                </a:solidFill>
              </a:rPr>
              <a:t>sviluppo</a:t>
            </a:r>
            <a:r>
              <a:rPr lang="en-US" sz="1600" dirty="0">
                <a:solidFill>
                  <a:srgbClr val="000000"/>
                </a:solidFill>
              </a:rPr>
              <a:t> di </a:t>
            </a:r>
          </a:p>
          <a:p>
            <a:pPr algn="ctr" rtl="0" latinLnBrk="1" hangingPunct="0"/>
            <a:r>
              <a:rPr lang="en-US" sz="1600" dirty="0" err="1">
                <a:solidFill>
                  <a:srgbClr val="000000"/>
                </a:solidFill>
              </a:rPr>
              <a:t>sé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possibili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FF209C1-8535-E44E-A6D4-DFAE6F0CEA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690">
            <a:off x="3866193" y="2039144"/>
            <a:ext cx="1893854" cy="147793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7AAA7F5-F576-A044-B114-43B8D587D9F0}"/>
              </a:ext>
            </a:extLst>
          </p:cNvPr>
          <p:cNvSpPr txBox="1"/>
          <p:nvPr/>
        </p:nvSpPr>
        <p:spPr>
          <a:xfrm>
            <a:off x="3812233" y="2164360"/>
            <a:ext cx="1844414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100" dirty="0" err="1">
                <a:solidFill>
                  <a:srgbClr val="000000"/>
                </a:solidFill>
              </a:rPr>
              <a:t>Riorganizzazione</a:t>
            </a:r>
            <a:r>
              <a:rPr lang="de-DE" sz="1100" dirty="0">
                <a:solidFill>
                  <a:srgbClr val="000000"/>
                </a:solidFill>
              </a:rPr>
              <a:t> neuronale</a:t>
            </a:r>
          </a:p>
          <a:p>
            <a:pPr algn="ctr" rtl="0" latinLnBrk="1" hangingPunct="0"/>
            <a:r>
              <a:rPr lang="de-DE" sz="1100" dirty="0" err="1">
                <a:solidFill>
                  <a:srgbClr val="000000"/>
                </a:solidFill>
              </a:rPr>
              <a:t>Neuroplasticità</a:t>
            </a:r>
            <a:endParaRPr lang="de-DE" sz="1100" dirty="0">
              <a:solidFill>
                <a:srgbClr val="00000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890452-DC46-724B-9ED0-BFEA0FD008C5}"/>
              </a:ext>
            </a:extLst>
          </p:cNvPr>
          <p:cNvSpPr txBox="1"/>
          <p:nvPr/>
        </p:nvSpPr>
        <p:spPr>
          <a:xfrm>
            <a:off x="4299545" y="3540970"/>
            <a:ext cx="86978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1100" dirty="0" err="1">
                <a:solidFill>
                  <a:srgbClr val="000000"/>
                </a:solidFill>
              </a:rPr>
              <a:t>Psicoterapia</a:t>
            </a:r>
            <a:endParaRPr kumimoji="0" lang="de-DE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BBE60FE-14FB-C04A-8D7D-A6F0EFAA3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25136" y="3152987"/>
            <a:ext cx="648228" cy="1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4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 build="p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827584" y="6488668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>
                <a:latin typeface="Arial" panose="020B0604020202020204" pitchFamily="34" charset="0"/>
                <a:cs typeface="Arial" panose="020B0604020202020204" pitchFamily="34" charset="0"/>
              </a:rPr>
              <a:t>Pink, 2009</a:t>
            </a:r>
          </a:p>
        </p:txBody>
      </p:sp>
      <p:sp>
        <p:nvSpPr>
          <p:cNvPr id="9" name="Rechteck 8"/>
          <p:cNvSpPr/>
          <p:nvPr/>
        </p:nvSpPr>
        <p:spPr>
          <a:xfrm>
            <a:off x="827583" y="3477753"/>
            <a:ext cx="3744417" cy="139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Seguire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serie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istruzioni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lungo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unico</a:t>
            </a:r>
            <a:r>
              <a:rPr lang="fr-CH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percorso</a:t>
            </a:r>
            <a:endParaRPr lang="fr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5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verso un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risultato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prestabilito</a:t>
            </a:r>
            <a:endParaRPr lang="fr-CH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Compiti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di routine</a:t>
            </a:r>
          </a:p>
        </p:txBody>
      </p:sp>
      <p:sp>
        <p:nvSpPr>
          <p:cNvPr id="12" name="Rechteck 11"/>
          <p:cNvSpPr/>
          <p:nvPr/>
        </p:nvSpPr>
        <p:spPr>
          <a:xfrm>
            <a:off x="5076055" y="3477753"/>
            <a:ext cx="3752355" cy="164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esiste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alcun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algoritmo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Sperimentare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con le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possibilità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3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Sviluppo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nuove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soluzioni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Creare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qualcosa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mondo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sapeva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fr-CH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mancasse</a:t>
            </a:r>
            <a:endParaRPr lang="fr-CH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D6A7C54-612B-F94D-8A41-DF7F4838D504}"/>
              </a:ext>
            </a:extLst>
          </p:cNvPr>
          <p:cNvGrpSpPr/>
          <p:nvPr/>
        </p:nvGrpSpPr>
        <p:grpSpPr>
          <a:xfrm>
            <a:off x="983845" y="637237"/>
            <a:ext cx="3270050" cy="2512189"/>
            <a:chOff x="983845" y="637237"/>
            <a:chExt cx="3270050" cy="2512189"/>
          </a:xfrm>
        </p:grpSpPr>
        <p:sp>
          <p:nvSpPr>
            <p:cNvPr id="5" name="Rechteck 4"/>
            <p:cNvSpPr/>
            <p:nvPr/>
          </p:nvSpPr>
          <p:spPr>
            <a:xfrm>
              <a:off x="1003086" y="637237"/>
              <a:ext cx="31919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Compito</a:t>
              </a:r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algoritmato</a:t>
              </a:r>
              <a:endParaRPr lang="fr-CH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8108677-234E-DE4E-A31E-40D00C4A1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845" y="1514401"/>
              <a:ext cx="3270050" cy="1635025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97D25A6-EADB-5042-BAB8-E26628DB6F80}"/>
              </a:ext>
            </a:extLst>
          </p:cNvPr>
          <p:cNvGrpSpPr/>
          <p:nvPr/>
        </p:nvGrpSpPr>
        <p:grpSpPr>
          <a:xfrm>
            <a:off x="5281572" y="637236"/>
            <a:ext cx="3270050" cy="2512190"/>
            <a:chOff x="5281572" y="637236"/>
            <a:chExt cx="3270050" cy="2512190"/>
          </a:xfrm>
        </p:grpSpPr>
        <p:sp>
          <p:nvSpPr>
            <p:cNvPr id="8" name="Rechteck 7"/>
            <p:cNvSpPr/>
            <p:nvPr/>
          </p:nvSpPr>
          <p:spPr>
            <a:xfrm>
              <a:off x="5517017" y="637236"/>
              <a:ext cx="27991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5900" indent="-215900" algn="ctr"/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Compito</a:t>
              </a:r>
              <a:r>
                <a:rPr lang="fr-CH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euristico</a:t>
              </a:r>
              <a:endParaRPr lang="fr-CH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57ECD25-4860-C04E-936B-BC5B7AAAE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572" y="1514401"/>
              <a:ext cx="3270050" cy="163502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33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12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4789C0A-6AEF-A545-B3DC-44AF8BBB5BC4}"/>
              </a:ext>
            </a:extLst>
          </p:cNvPr>
          <p:cNvGrpSpPr/>
          <p:nvPr/>
        </p:nvGrpSpPr>
        <p:grpSpPr>
          <a:xfrm>
            <a:off x="1042677" y="1440159"/>
            <a:ext cx="3329652" cy="3244465"/>
            <a:chOff x="4832869" y="1441048"/>
            <a:chExt cx="3329652" cy="3244465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4B04A8C-94FD-994D-A451-1C36F938FF8E}"/>
                </a:ext>
              </a:extLst>
            </p:cNvPr>
            <p:cNvSpPr/>
            <p:nvPr/>
          </p:nvSpPr>
          <p:spPr>
            <a:xfrm>
              <a:off x="5777695" y="2342392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600" dirty="0" err="1">
                  <a:solidFill>
                    <a:srgbClr val="000000"/>
                  </a:solidFill>
                </a:rPr>
                <a:t>Pensiero</a:t>
              </a:r>
              <a:r>
                <a:rPr lang="de-DE" sz="1600" dirty="0">
                  <a:solidFill>
                    <a:srgbClr val="000000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600" dirty="0">
                  <a:solidFill>
                    <a:srgbClr val="000000"/>
                  </a:solidFill>
                </a:rPr>
                <a:t>divergente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3A17E9-304C-3B45-B59E-01EC608308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521" y="279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A207FD-42E9-1147-A94D-DCD35FBDDB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2869" y="279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E8F213A-A62F-A04A-AB83-B4752C825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695" y="1441048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F6F5164-7E3B-D440-B51B-65CC555FE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7695" y="4145513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95B645-3BB1-4549-96F5-605F5DFF86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7695" y="180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A6860C-12A1-7649-909C-124DFE10BA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7695" y="378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E82B32-4B7E-0C4D-9E33-145132A4C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695" y="180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728876-F1B4-F74E-B415-5E98A8A1D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695" y="3782392"/>
              <a:ext cx="540000" cy="5400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Idea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003EA1ED-ACC1-5F47-8B7E-8195A9A2CF4C}"/>
                </a:ext>
              </a:extLst>
            </p:cNvPr>
            <p:cNvCxnSpPr>
              <a:stCxn id="36" idx="0"/>
              <a:endCxn id="39" idx="4"/>
            </p:cNvCxnSpPr>
            <p:nvPr/>
          </p:nvCxnSpPr>
          <p:spPr>
            <a:xfrm flipV="1">
              <a:off x="6497695" y="1981048"/>
              <a:ext cx="0" cy="36134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E8D05807-2C75-484D-8AB4-E0957CD89538}"/>
                </a:ext>
              </a:extLst>
            </p:cNvPr>
            <p:cNvCxnSpPr>
              <a:stCxn id="36" idx="7"/>
              <a:endCxn id="41" idx="3"/>
            </p:cNvCxnSpPr>
            <p:nvPr/>
          </p:nvCxnSpPr>
          <p:spPr>
            <a:xfrm flipV="1">
              <a:off x="7006812" y="2263311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Gerade Verbindung 46">
              <a:extLst>
                <a:ext uri="{FF2B5EF4-FFF2-40B4-BE49-F238E27FC236}">
                  <a16:creationId xmlns:a16="http://schemas.microsoft.com/office/drawing/2014/main" id="{36F49C15-D22D-FB4D-AEA4-BE1F744AAB6F}"/>
                </a:ext>
              </a:extLst>
            </p:cNvPr>
            <p:cNvCxnSpPr>
              <a:stCxn id="36" idx="6"/>
              <a:endCxn id="37" idx="2"/>
            </p:cNvCxnSpPr>
            <p:nvPr/>
          </p:nvCxnSpPr>
          <p:spPr>
            <a:xfrm>
              <a:off x="7217695" y="3062392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3B06AD15-B2DD-514E-9AA8-69CC553B7E7D}"/>
                </a:ext>
              </a:extLst>
            </p:cNvPr>
            <p:cNvCxnSpPr>
              <a:stCxn id="36" idx="5"/>
              <a:endCxn id="42" idx="1"/>
            </p:cNvCxnSpPr>
            <p:nvPr/>
          </p:nvCxnSpPr>
          <p:spPr>
            <a:xfrm>
              <a:off x="7006812" y="3571509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D810FA50-8F69-0640-8DDF-3883366BB3AD}"/>
                </a:ext>
              </a:extLst>
            </p:cNvPr>
            <p:cNvCxnSpPr>
              <a:stCxn id="36" idx="4"/>
              <a:endCxn id="40" idx="0"/>
            </p:cNvCxnSpPr>
            <p:nvPr/>
          </p:nvCxnSpPr>
          <p:spPr>
            <a:xfrm>
              <a:off x="6497695" y="3782392"/>
              <a:ext cx="0" cy="363121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274C6F3A-9E1B-0343-850B-33996BD75F69}"/>
                </a:ext>
              </a:extLst>
            </p:cNvPr>
            <p:cNvCxnSpPr>
              <a:stCxn id="36" idx="3"/>
              <a:endCxn id="44" idx="7"/>
            </p:cNvCxnSpPr>
            <p:nvPr/>
          </p:nvCxnSpPr>
          <p:spPr>
            <a:xfrm flipH="1">
              <a:off x="5698614" y="3571509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CF27760C-48C6-2148-BB47-1ACC0017F49B}"/>
                </a:ext>
              </a:extLst>
            </p:cNvPr>
            <p:cNvCxnSpPr>
              <a:stCxn id="36" idx="2"/>
              <a:endCxn id="38" idx="6"/>
            </p:cNvCxnSpPr>
            <p:nvPr/>
          </p:nvCxnSpPr>
          <p:spPr>
            <a:xfrm flipH="1">
              <a:off x="5372869" y="3062392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2FDF21C7-41FE-3647-9277-A7C869358DF2}"/>
                </a:ext>
              </a:extLst>
            </p:cNvPr>
            <p:cNvCxnSpPr>
              <a:stCxn id="36" idx="1"/>
              <a:endCxn id="43" idx="5"/>
            </p:cNvCxnSpPr>
            <p:nvPr/>
          </p:nvCxnSpPr>
          <p:spPr>
            <a:xfrm flipH="1" flipV="1">
              <a:off x="5698614" y="2263311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D10CA21-7DEB-6E47-9F82-5DECE9E91103}"/>
              </a:ext>
            </a:extLst>
          </p:cNvPr>
          <p:cNvGrpSpPr/>
          <p:nvPr/>
        </p:nvGrpSpPr>
        <p:grpSpPr>
          <a:xfrm>
            <a:off x="5052788" y="1440159"/>
            <a:ext cx="3329652" cy="3244465"/>
            <a:chOff x="5052788" y="1440159"/>
            <a:chExt cx="3329652" cy="324446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E292A2-23E1-C047-BB6F-9657162D7069}"/>
                </a:ext>
              </a:extLst>
            </p:cNvPr>
            <p:cNvSpPr/>
            <p:nvPr/>
          </p:nvSpPr>
          <p:spPr>
            <a:xfrm>
              <a:off x="5997614" y="2341503"/>
              <a:ext cx="1440000" cy="14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de-DE" sz="1600" dirty="0" err="1">
                  <a:solidFill>
                    <a:schemeClr val="bg1"/>
                  </a:solidFill>
                </a:rPr>
                <a:t>Pensiero</a:t>
              </a:r>
              <a:r>
                <a:rPr lang="de-DE" sz="1600" dirty="0">
                  <a:solidFill>
                    <a:schemeClr val="bg1"/>
                  </a:solidFill>
                </a:rPr>
                <a:t> </a:t>
              </a:r>
            </a:p>
            <a:p>
              <a:pPr algn="ctr" rtl="0" latinLnBrk="1" hangingPunct="0"/>
              <a:r>
                <a:rPr lang="de-DE" sz="1600" dirty="0" err="1">
                  <a:solidFill>
                    <a:schemeClr val="bg1"/>
                  </a:solidFill>
                </a:rPr>
                <a:t>convergente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C97B3A-2150-6F47-BAD8-31E10BC0BB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2440" y="279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478297-7557-A64D-913C-751A4A6DA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2788" y="279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F80B2C-2C88-394B-9A91-19AB9AF2B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7614" y="1440159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148941-897D-5A4F-84E7-3C4F04467D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7614" y="4144624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824A63-DC1A-0247-B3D0-B8D5FC9A7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7614" y="180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C9951A-A8C0-A744-8228-FB8DAB00CF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37614" y="378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319D427-5956-994D-B7C8-022E662C50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614" y="180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C51EAC-9897-4A40-8768-FF8E4F98B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614" y="3781503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Fatto</a:t>
              </a:r>
              <a:endParaRPr kumimoji="0" lang="de-DE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B1AAE169-CC01-6549-8457-1020D8B3879F}"/>
                </a:ext>
              </a:extLst>
            </p:cNvPr>
            <p:cNvCxnSpPr>
              <a:stCxn id="11" idx="4"/>
              <a:endCxn id="8" idx="0"/>
            </p:cNvCxnSpPr>
            <p:nvPr/>
          </p:nvCxnSpPr>
          <p:spPr>
            <a:xfrm>
              <a:off x="6717614" y="1980159"/>
              <a:ext cx="0" cy="36134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83FFBC95-0926-6944-8018-48912D364CDF}"/>
                </a:ext>
              </a:extLst>
            </p:cNvPr>
            <p:cNvCxnSpPr>
              <a:stCxn id="13" idx="3"/>
              <a:endCxn id="8" idx="7"/>
            </p:cNvCxnSpPr>
            <p:nvPr/>
          </p:nvCxnSpPr>
          <p:spPr>
            <a:xfrm flipH="1">
              <a:off x="7226731" y="2262422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3B5C414D-F2E8-324A-9F79-2F8D4801DD9C}"/>
                </a:ext>
              </a:extLst>
            </p:cNvPr>
            <p:cNvCxnSpPr>
              <a:cxnSpLocks/>
              <a:stCxn id="9" idx="2"/>
              <a:endCxn id="8" idx="6"/>
            </p:cNvCxnSpPr>
            <p:nvPr/>
          </p:nvCxnSpPr>
          <p:spPr>
            <a:xfrm flipH="1">
              <a:off x="7437614" y="3061503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Gerade Verbindung 60">
              <a:extLst>
                <a:ext uri="{FF2B5EF4-FFF2-40B4-BE49-F238E27FC236}">
                  <a16:creationId xmlns:a16="http://schemas.microsoft.com/office/drawing/2014/main" id="{453BAE4A-32EA-ED44-80D8-85D7E230558D}"/>
                </a:ext>
              </a:extLst>
            </p:cNvPr>
            <p:cNvCxnSpPr>
              <a:stCxn id="14" idx="1"/>
              <a:endCxn id="8" idx="5"/>
            </p:cNvCxnSpPr>
            <p:nvPr/>
          </p:nvCxnSpPr>
          <p:spPr>
            <a:xfrm flipH="1" flipV="1">
              <a:off x="7226731" y="3570620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9FC4E257-828F-AF4D-9C52-DF31B615530E}"/>
                </a:ext>
              </a:extLst>
            </p:cNvPr>
            <p:cNvCxnSpPr>
              <a:stCxn id="12" idx="0"/>
              <a:endCxn id="8" idx="4"/>
            </p:cNvCxnSpPr>
            <p:nvPr/>
          </p:nvCxnSpPr>
          <p:spPr>
            <a:xfrm flipV="1">
              <a:off x="6717614" y="3781503"/>
              <a:ext cx="0" cy="363121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5" name="Gerade Verbindung 64">
              <a:extLst>
                <a:ext uri="{FF2B5EF4-FFF2-40B4-BE49-F238E27FC236}">
                  <a16:creationId xmlns:a16="http://schemas.microsoft.com/office/drawing/2014/main" id="{C5D986BD-4108-8440-AACF-81201E80893C}"/>
                </a:ext>
              </a:extLst>
            </p:cNvPr>
            <p:cNvCxnSpPr>
              <a:stCxn id="16" idx="7"/>
              <a:endCxn id="8" idx="3"/>
            </p:cNvCxnSpPr>
            <p:nvPr/>
          </p:nvCxnSpPr>
          <p:spPr>
            <a:xfrm flipV="1">
              <a:off x="5918533" y="3570620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Gerade Verbindung 66">
              <a:extLst>
                <a:ext uri="{FF2B5EF4-FFF2-40B4-BE49-F238E27FC236}">
                  <a16:creationId xmlns:a16="http://schemas.microsoft.com/office/drawing/2014/main" id="{1485FBCD-FE49-984B-9CA4-33EDE8E29767}"/>
                </a:ext>
              </a:extLst>
            </p:cNvPr>
            <p:cNvCxnSpPr>
              <a:stCxn id="10" idx="6"/>
              <a:endCxn id="8" idx="2"/>
            </p:cNvCxnSpPr>
            <p:nvPr/>
          </p:nvCxnSpPr>
          <p:spPr>
            <a:xfrm>
              <a:off x="5592788" y="3061503"/>
              <a:ext cx="404826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Gerade Verbindung 68">
              <a:extLst>
                <a:ext uri="{FF2B5EF4-FFF2-40B4-BE49-F238E27FC236}">
                  <a16:creationId xmlns:a16="http://schemas.microsoft.com/office/drawing/2014/main" id="{3A4FB631-7D03-3042-BF16-669EAA23CEFF}"/>
                </a:ext>
              </a:extLst>
            </p:cNvPr>
            <p:cNvCxnSpPr>
              <a:stCxn id="15" idx="5"/>
              <a:endCxn id="8" idx="1"/>
            </p:cNvCxnSpPr>
            <p:nvPr/>
          </p:nvCxnSpPr>
          <p:spPr>
            <a:xfrm>
              <a:off x="5918533" y="2262422"/>
              <a:ext cx="289964" cy="289964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7542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C4ED5D7-4C16-AD4F-A0D1-1A31D413C9C6}"/>
              </a:ext>
            </a:extLst>
          </p:cNvPr>
          <p:cNvCxnSpPr/>
          <p:nvPr/>
        </p:nvCxnSpPr>
        <p:spPr>
          <a:xfrm flipV="1">
            <a:off x="1088020" y="106487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BE1A532D-487C-F249-ABBA-5F2E6490F91D}"/>
              </a:ext>
            </a:extLst>
          </p:cNvPr>
          <p:cNvCxnSpPr>
            <a:cxnSpLocks/>
          </p:cNvCxnSpPr>
          <p:nvPr/>
        </p:nvCxnSpPr>
        <p:spPr>
          <a:xfrm>
            <a:off x="1088019" y="3150242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368E0A1-1D6F-0F4C-BA85-E8FDDEB0717F}"/>
              </a:ext>
            </a:extLst>
          </p:cNvPr>
          <p:cNvCxnSpPr>
            <a:cxnSpLocks/>
          </p:cNvCxnSpPr>
          <p:nvPr/>
        </p:nvCxnSpPr>
        <p:spPr>
          <a:xfrm flipV="1">
            <a:off x="4317355" y="315024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9B9CEB2-3F40-9846-B472-F89EBE7C03B7}"/>
              </a:ext>
            </a:extLst>
          </p:cNvPr>
          <p:cNvCxnSpPr>
            <a:cxnSpLocks/>
          </p:cNvCxnSpPr>
          <p:nvPr/>
        </p:nvCxnSpPr>
        <p:spPr>
          <a:xfrm>
            <a:off x="4317355" y="1064871"/>
            <a:ext cx="3229337" cy="1944547"/>
          </a:xfrm>
          <a:prstGeom prst="line">
            <a:avLst/>
          </a:prstGeom>
          <a:noFill/>
          <a:ln w="44450" cap="flat">
            <a:solidFill>
              <a:schemeClr val="bg1">
                <a:lumMod val="50000"/>
              </a:schemeClr>
            </a:solidFill>
            <a:prstDash val="solid"/>
            <a:bevel/>
            <a:headEnd type="none"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0E05117-3FD3-AF41-9BAF-6D95BB0A1164}"/>
              </a:ext>
            </a:extLst>
          </p:cNvPr>
          <p:cNvSpPr/>
          <p:nvPr/>
        </p:nvSpPr>
        <p:spPr>
          <a:xfrm>
            <a:off x="1082230" y="1086093"/>
            <a:ext cx="2280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Pensiero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divergente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AD6477F-D25A-9347-9A21-7A3CBCD9884A}"/>
              </a:ext>
            </a:extLst>
          </p:cNvPr>
          <p:cNvSpPr/>
          <p:nvPr/>
        </p:nvSpPr>
        <p:spPr>
          <a:xfrm>
            <a:off x="5602147" y="1064871"/>
            <a:ext cx="1684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Pensiero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de-DE" sz="1800" dirty="0" err="1">
                <a:solidFill>
                  <a:schemeClr val="bg1">
                    <a:lumMod val="50000"/>
                  </a:schemeClr>
                </a:solidFill>
              </a:rPr>
              <a:t>convergente</a:t>
            </a:r>
            <a:endParaRPr lang="de-DE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42880CD-7041-4044-966A-268FA9AE11F4}"/>
              </a:ext>
            </a:extLst>
          </p:cNvPr>
          <p:cNvSpPr/>
          <p:nvPr/>
        </p:nvSpPr>
        <p:spPr>
          <a:xfrm>
            <a:off x="1774909" y="2710498"/>
            <a:ext cx="2064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Quantità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più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che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qualità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Idee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nuove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originali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Creazione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di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scelte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60CF278-19BA-9446-ACBC-CEB657D4E558}"/>
              </a:ext>
            </a:extLst>
          </p:cNvPr>
          <p:cNvSpPr/>
          <p:nvPr/>
        </p:nvSpPr>
        <p:spPr>
          <a:xfrm>
            <a:off x="4794812" y="2712332"/>
            <a:ext cx="1930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Analisi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filtro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Idee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utili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Presa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 di </a:t>
            </a:r>
            <a:r>
              <a:rPr lang="de-DE" sz="1600" b="1" dirty="0" err="1">
                <a:solidFill>
                  <a:schemeClr val="bg1">
                    <a:lumMod val="50000"/>
                  </a:schemeClr>
                </a:solidFill>
              </a:rPr>
              <a:t>decisioni</a:t>
            </a:r>
            <a:endParaRPr lang="de-DE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4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C2C818-9505-A54C-8880-50E2B201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60" y="1237129"/>
            <a:ext cx="7359765" cy="3263021"/>
          </a:xfrm>
          <a:prstGeom prst="rect">
            <a:avLst/>
          </a:prstGeom>
          <a:ln>
            <a:noFill/>
          </a:ln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46D81816-2D13-914A-8DED-596D0F900465}"/>
              </a:ext>
            </a:extLst>
          </p:cNvPr>
          <p:cNvSpPr txBox="1"/>
          <p:nvPr/>
        </p:nvSpPr>
        <p:spPr>
          <a:xfrm>
            <a:off x="480733" y="5569408"/>
            <a:ext cx="80887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Tretter</a:t>
            </a:r>
            <a:r>
              <a:rPr lang="fr-FR" sz="1000" dirty="0">
                <a:solidFill>
                  <a:srgbClr val="000000"/>
                </a:solidFill>
              </a:rPr>
              <a:t>, 2021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C80C42E-0B7C-FF4A-B63B-68E21BA237F5}"/>
              </a:ext>
            </a:extLst>
          </p:cNvPr>
          <p:cNvSpPr/>
          <p:nvPr/>
        </p:nvSpPr>
        <p:spPr>
          <a:xfrm>
            <a:off x="1289607" y="1472750"/>
            <a:ext cx="223604" cy="226577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EEE9EB9-2E32-1F48-A3C5-6EFBE3A9B996}"/>
              </a:ext>
            </a:extLst>
          </p:cNvPr>
          <p:cNvSpPr/>
          <p:nvPr/>
        </p:nvSpPr>
        <p:spPr>
          <a:xfrm>
            <a:off x="4928050" y="1472750"/>
            <a:ext cx="275129" cy="226577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D96FD6-58D5-C04F-B10B-0B00F56F522A}"/>
              </a:ext>
            </a:extLst>
          </p:cNvPr>
          <p:cNvSpPr/>
          <p:nvPr/>
        </p:nvSpPr>
        <p:spPr>
          <a:xfrm>
            <a:off x="1797106" y="2006824"/>
            <a:ext cx="1014261" cy="415496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1050" b="1" dirty="0" err="1">
                <a:solidFill>
                  <a:srgbClr val="C00000"/>
                </a:solidFill>
              </a:rPr>
              <a:t>Occupazione</a:t>
            </a:r>
            <a:r>
              <a:rPr lang="fr-CH" sz="1050" b="1" dirty="0">
                <a:solidFill>
                  <a:srgbClr val="C00000"/>
                </a:solidFill>
              </a:rPr>
              <a:t> </a:t>
            </a:r>
          </a:p>
          <a:p>
            <a:pPr algn="l" rtl="0" latinLnBrk="1" hangingPunct="0"/>
            <a:r>
              <a:rPr lang="fr-CH" sz="1050" b="1" dirty="0" err="1">
                <a:solidFill>
                  <a:srgbClr val="C00000"/>
                </a:solidFill>
              </a:rPr>
              <a:t>recettori</a:t>
            </a:r>
            <a:endParaRPr kumimoji="0" lang="fr-CH" sz="105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32E44A2-D3B3-E44A-8F07-9F905ACD03F7}"/>
              </a:ext>
            </a:extLst>
          </p:cNvPr>
          <p:cNvSpPr/>
          <p:nvPr/>
        </p:nvSpPr>
        <p:spPr>
          <a:xfrm>
            <a:off x="5420990" y="1916463"/>
            <a:ext cx="981894" cy="415496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1050" b="1" dirty="0" err="1">
                <a:solidFill>
                  <a:srgbClr val="C00000"/>
                </a:solidFill>
              </a:rPr>
              <a:t>Occupazione</a:t>
            </a:r>
            <a:r>
              <a:rPr lang="fr-CH" sz="1050" b="1" dirty="0">
                <a:solidFill>
                  <a:srgbClr val="C00000"/>
                </a:solidFill>
              </a:rPr>
              <a:t> </a:t>
            </a:r>
          </a:p>
          <a:p>
            <a:pPr algn="l" rtl="0" latinLnBrk="1" hangingPunct="0"/>
            <a:r>
              <a:rPr lang="fr-CH" sz="1050" b="1" dirty="0" err="1">
                <a:solidFill>
                  <a:srgbClr val="C00000"/>
                </a:solidFill>
              </a:rPr>
              <a:t>recettori</a:t>
            </a:r>
            <a:endParaRPr lang="fr-CH" sz="1050" b="1" dirty="0">
              <a:solidFill>
                <a:srgbClr val="C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02DFFC1-81F5-A64B-9DC6-A43E2FEF065E}"/>
              </a:ext>
            </a:extLst>
          </p:cNvPr>
          <p:cNvSpPr/>
          <p:nvPr/>
        </p:nvSpPr>
        <p:spPr>
          <a:xfrm>
            <a:off x="2811368" y="1806769"/>
            <a:ext cx="1116701" cy="630940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400" b="1" dirty="0" err="1">
                <a:solidFill>
                  <a:schemeClr val="tx1"/>
                </a:solidFill>
              </a:rPr>
              <a:t>Persistenza</a:t>
            </a:r>
            <a:endParaRPr lang="de-DE" sz="140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cambiamenti</a:t>
            </a:r>
            <a:endParaRPr lang="de-DE" sz="105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psicologici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4D51B13-6DA4-254C-9C82-9B360ED056CC}"/>
              </a:ext>
            </a:extLst>
          </p:cNvPr>
          <p:cNvSpPr/>
          <p:nvPr/>
        </p:nvSpPr>
        <p:spPr>
          <a:xfrm>
            <a:off x="6402884" y="1716408"/>
            <a:ext cx="1116701" cy="630940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400" b="1" dirty="0" err="1">
                <a:solidFill>
                  <a:schemeClr val="tx1"/>
                </a:solidFill>
              </a:rPr>
              <a:t>Latenza</a:t>
            </a:r>
            <a:endParaRPr lang="de-DE" sz="140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cambiamenti</a:t>
            </a:r>
            <a:endParaRPr lang="de-DE" sz="1050" b="1" dirty="0">
              <a:solidFill>
                <a:schemeClr val="tx1"/>
              </a:solidFill>
            </a:endParaRPr>
          </a:p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psicologici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4191250-DA00-A54B-B3C4-3F5E0AA03F48}"/>
              </a:ext>
            </a:extLst>
          </p:cNvPr>
          <p:cNvSpPr/>
          <p:nvPr/>
        </p:nvSpPr>
        <p:spPr>
          <a:xfrm>
            <a:off x="1797107" y="4037926"/>
            <a:ext cx="710612" cy="25391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ore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81A859-306B-C141-AC1E-BAC52DF528E0}"/>
              </a:ext>
            </a:extLst>
          </p:cNvPr>
          <p:cNvSpPr/>
          <p:nvPr/>
        </p:nvSpPr>
        <p:spPr>
          <a:xfrm>
            <a:off x="3369719" y="4003043"/>
            <a:ext cx="710612" cy="253914"/>
          </a:xfrm>
          <a:prstGeom prst="rect">
            <a:avLst/>
          </a:prstGeom>
          <a:solidFill>
            <a:srgbClr val="F9E4D7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giorni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91BAEF3-1955-604C-8337-27DB1D12CCCF}"/>
              </a:ext>
            </a:extLst>
          </p:cNvPr>
          <p:cNvSpPr/>
          <p:nvPr/>
        </p:nvSpPr>
        <p:spPr>
          <a:xfrm>
            <a:off x="5299609" y="4029772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ore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F70B705-32DF-C547-BF2A-15A74D1BC6F8}"/>
              </a:ext>
            </a:extLst>
          </p:cNvPr>
          <p:cNvSpPr/>
          <p:nvPr/>
        </p:nvSpPr>
        <p:spPr>
          <a:xfrm>
            <a:off x="6085915" y="4000528"/>
            <a:ext cx="710612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giorni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47A43B5-A216-1741-9EEC-C3C5D6C40DE3}"/>
              </a:ext>
            </a:extLst>
          </p:cNvPr>
          <p:cNvSpPr/>
          <p:nvPr/>
        </p:nvSpPr>
        <p:spPr>
          <a:xfrm>
            <a:off x="6872220" y="4000528"/>
            <a:ext cx="812095" cy="253914"/>
          </a:xfrm>
          <a:prstGeom prst="rect">
            <a:avLst/>
          </a:prstGeom>
          <a:solidFill>
            <a:srgbClr val="E2EEDB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latinLnBrk="1" hangingPunct="0"/>
            <a:r>
              <a:rPr lang="de-DE" sz="1050" b="1" dirty="0" err="1">
                <a:solidFill>
                  <a:schemeClr val="tx1"/>
                </a:solidFill>
              </a:rPr>
              <a:t>settimane</a:t>
            </a:r>
            <a:endParaRPr lang="de-DE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1123">
        <p15:prstTrans prst="peelOff"/>
      </p:transition>
    </mc:Choice>
    <mc:Fallback xmlns="">
      <p:transition spd="med" advTm="18112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3B3E544-98A8-9D46-A320-976B0125FB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5865"/>
            <a:ext cx="3686437" cy="368643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2138039" y="324012"/>
            <a:ext cx="5101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3200" b="1" dirty="0" err="1">
                <a:solidFill>
                  <a:schemeClr val="bg1">
                    <a:lumMod val="50000"/>
                  </a:schemeClr>
                </a:solidFill>
              </a:rPr>
              <a:t>Ortopedia</a:t>
            </a:r>
            <a:r>
              <a:rPr lang="en-US" altLang="de-DE" sz="3200" b="1" dirty="0">
                <a:solidFill>
                  <a:schemeClr val="bg1">
                    <a:lumMod val="50000"/>
                  </a:schemeClr>
                </a:solidFill>
              </a:rPr>
              <a:t> vs. </a:t>
            </a:r>
            <a:r>
              <a:rPr lang="en-US" altLang="de-DE" sz="3200" b="1" i="1" dirty="0">
                <a:solidFill>
                  <a:schemeClr val="bg1">
                    <a:lumMod val="50000"/>
                  </a:schemeClr>
                </a:solidFill>
              </a:rPr>
              <a:t>disruption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64058" y="5569380"/>
            <a:ext cx="352756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Nutt</a:t>
            </a:r>
            <a:r>
              <a:rPr lang="fr-FR" sz="1000" dirty="0">
                <a:solidFill>
                  <a:srgbClr val="000000"/>
                </a:solidFill>
              </a:rPr>
              <a:t> et al., 2020; </a:t>
            </a:r>
            <a:r>
              <a:rPr lang="fr-FR" sz="1000" dirty="0" err="1">
                <a:solidFill>
                  <a:srgbClr val="000000"/>
                </a:solidFill>
              </a:rPr>
              <a:t>Carhart</a:t>
            </a:r>
            <a:r>
              <a:rPr lang="fr-FR" sz="1000" dirty="0">
                <a:solidFill>
                  <a:srgbClr val="000000"/>
                </a:solidFill>
              </a:rPr>
              <a:t>-Harris and </a:t>
            </a:r>
            <a:r>
              <a:rPr lang="fr-FR" sz="1000" dirty="0" err="1">
                <a:solidFill>
                  <a:srgbClr val="000000"/>
                </a:solidFill>
              </a:rPr>
              <a:t>Nutt</a:t>
            </a:r>
            <a:r>
              <a:rPr lang="fr-FR" sz="1000" dirty="0">
                <a:solidFill>
                  <a:srgbClr val="000000"/>
                </a:solidFill>
              </a:rPr>
              <a:t>, 2017; </a:t>
            </a:r>
            <a:r>
              <a:rPr lang="fr-FR" sz="1000" dirty="0" err="1">
                <a:solidFill>
                  <a:srgbClr val="000000"/>
                </a:solidFill>
              </a:rPr>
              <a:t>Tretter</a:t>
            </a:r>
            <a:r>
              <a:rPr lang="fr-FR" sz="1000" dirty="0">
                <a:solidFill>
                  <a:srgbClr val="000000"/>
                </a:solidFill>
              </a:rPr>
              <a:t>, 2021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414319" y="2052597"/>
            <a:ext cx="5462244" cy="237297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de-CH" sz="1600" dirty="0" err="1"/>
              <a:t>Gli</a:t>
            </a:r>
            <a:r>
              <a:rPr lang="de-CH" sz="1600" dirty="0"/>
              <a:t> </a:t>
            </a:r>
            <a:r>
              <a:rPr lang="de-CH" sz="1600" dirty="0" err="1"/>
              <a:t>antidepressivi</a:t>
            </a:r>
            <a:r>
              <a:rPr lang="de-CH" sz="1600" dirty="0"/>
              <a:t> </a:t>
            </a:r>
            <a:r>
              <a:rPr lang="de-CH" sz="1600" dirty="0" err="1"/>
              <a:t>standard</a:t>
            </a:r>
            <a:r>
              <a:rPr lang="de-CH" sz="1600" dirty="0"/>
              <a:t> </a:t>
            </a:r>
            <a:r>
              <a:rPr lang="de-CH" sz="1600" dirty="0" err="1"/>
              <a:t>proteggono</a:t>
            </a:r>
            <a:r>
              <a:rPr lang="de-CH" sz="1600" dirty="0"/>
              <a:t> </a:t>
            </a:r>
            <a:r>
              <a:rPr lang="de-CH" sz="1600" dirty="0" err="1"/>
              <a:t>dai</a:t>
            </a:r>
            <a:r>
              <a:rPr lang="de-CH" sz="1600" dirty="0"/>
              <a:t> </a:t>
            </a:r>
            <a:r>
              <a:rPr lang="de-CH" sz="1600" dirty="0" err="1"/>
              <a:t>fattori</a:t>
            </a:r>
            <a:r>
              <a:rPr lang="de-CH" sz="1600" dirty="0"/>
              <a:t> di stress </a:t>
            </a:r>
            <a:r>
              <a:rPr lang="de-CH" sz="1600" dirty="0" err="1"/>
              <a:t>che</a:t>
            </a:r>
            <a:r>
              <a:rPr lang="de-CH" sz="1600" dirty="0"/>
              <a:t> </a:t>
            </a:r>
            <a:r>
              <a:rPr lang="de-CH" sz="1600" dirty="0" err="1"/>
              <a:t>inducono</a:t>
            </a:r>
            <a:r>
              <a:rPr lang="de-CH" sz="1600" dirty="0"/>
              <a:t> </a:t>
            </a:r>
            <a:r>
              <a:rPr lang="de-CH" sz="1600" dirty="0" err="1"/>
              <a:t>e</a:t>
            </a:r>
            <a:r>
              <a:rPr lang="de-CH" sz="1600" dirty="0"/>
              <a:t> </a:t>
            </a:r>
            <a:r>
              <a:rPr lang="de-CH" sz="1600" dirty="0" err="1"/>
              <a:t>mantengono</a:t>
            </a:r>
            <a:r>
              <a:rPr lang="de-CH" sz="1600" dirty="0"/>
              <a:t> la </a:t>
            </a:r>
            <a:r>
              <a:rPr lang="de-CH" sz="1600" dirty="0" err="1"/>
              <a:t>depressione</a:t>
            </a:r>
            <a:r>
              <a:rPr lang="de-CH" sz="1600" dirty="0"/>
              <a:t>.</a:t>
            </a:r>
          </a:p>
          <a:p>
            <a:pPr marL="800100" lvl="2" indent="-220663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de-CH" sz="1600" dirty="0" err="1"/>
              <a:t>Correzione</a:t>
            </a:r>
            <a:r>
              <a:rPr lang="de-CH" sz="1600" dirty="0"/>
              <a:t> </a:t>
            </a:r>
            <a:r>
              <a:rPr lang="de-CH" sz="1600" dirty="0" err="1"/>
              <a:t>progressiva</a:t>
            </a:r>
            <a:r>
              <a:rPr lang="de-CH" sz="1600" dirty="0"/>
              <a:t> </a:t>
            </a:r>
          </a:p>
          <a:p>
            <a:pPr marL="214313" indent="-214313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de-CH" sz="1600" dirty="0"/>
              <a:t>La </a:t>
            </a:r>
            <a:r>
              <a:rPr lang="de-CH" sz="1600" dirty="0" err="1"/>
              <a:t>terapia</a:t>
            </a:r>
            <a:r>
              <a:rPr lang="de-CH" sz="1600" dirty="0"/>
              <a:t> </a:t>
            </a:r>
            <a:r>
              <a:rPr lang="de-CH" sz="1600" dirty="0" err="1"/>
              <a:t>psichedelica</a:t>
            </a:r>
            <a:r>
              <a:rPr lang="de-CH" sz="1600" dirty="0"/>
              <a:t> apre "</a:t>
            </a:r>
            <a:r>
              <a:rPr lang="de-CH" sz="1600" dirty="0" err="1"/>
              <a:t>finestre</a:t>
            </a:r>
            <a:r>
              <a:rPr lang="de-CH" sz="1600" dirty="0"/>
              <a:t> </a:t>
            </a:r>
            <a:r>
              <a:rPr lang="de-CH" sz="1600" dirty="0" err="1"/>
              <a:t>terapeutiche</a:t>
            </a:r>
            <a:r>
              <a:rPr lang="de-CH" sz="1600" dirty="0"/>
              <a:t>".</a:t>
            </a:r>
          </a:p>
          <a:p>
            <a:pPr marL="800100" lvl="1" indent="-220663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de-CH" sz="1600" dirty="0" err="1"/>
              <a:t>Fenomeni</a:t>
            </a:r>
            <a:r>
              <a:rPr lang="de-CH" sz="1600" dirty="0"/>
              <a:t> di </a:t>
            </a:r>
            <a:r>
              <a:rPr lang="de-CH" sz="1600" dirty="0" err="1"/>
              <a:t>switch</a:t>
            </a:r>
            <a:r>
              <a:rPr lang="de-CH" sz="1600" dirty="0"/>
              <a:t> </a:t>
            </a:r>
            <a:r>
              <a:rPr lang="de-CH" sz="1600" dirty="0" err="1"/>
              <a:t>tra</a:t>
            </a:r>
            <a:r>
              <a:rPr lang="de-CH" sz="1600" dirty="0"/>
              <a:t> </a:t>
            </a:r>
            <a:r>
              <a:rPr lang="de-CH" sz="1600" dirty="0" err="1"/>
              <a:t>diversi</a:t>
            </a:r>
            <a:r>
              <a:rPr lang="de-CH" sz="1600" dirty="0"/>
              <a:t> </a:t>
            </a:r>
            <a:r>
              <a:rPr lang="de-CH" sz="1600" dirty="0" err="1"/>
              <a:t>ordini</a:t>
            </a:r>
            <a:r>
              <a:rPr lang="de-CH" sz="1600" dirty="0"/>
              <a:t> </a:t>
            </a:r>
            <a:r>
              <a:rPr lang="de-CH" sz="1600" dirty="0" err="1"/>
              <a:t>psichici</a:t>
            </a:r>
            <a:endParaRPr lang="de-CH" sz="1600" dirty="0"/>
          </a:p>
          <a:p>
            <a:pPr marL="800100" lvl="1" indent="-220663"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de-CH" sz="1600" dirty="0"/>
              <a:t>«</a:t>
            </a:r>
            <a:r>
              <a:rPr lang="de-CH" sz="1600" dirty="0" err="1"/>
              <a:t>Cambiamento</a:t>
            </a:r>
            <a:r>
              <a:rPr lang="de-CH" sz="1600" dirty="0"/>
              <a:t> di </a:t>
            </a:r>
            <a:r>
              <a:rPr lang="de-CH" sz="1600" dirty="0" err="1"/>
              <a:t>binario</a:t>
            </a:r>
            <a:r>
              <a:rPr lang="de-CH" sz="1600" dirty="0"/>
              <a:t>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0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93837">
        <p15:prstTrans prst="peelOff"/>
      </p:transition>
    </mc:Choice>
    <mc:Fallback xmlns="">
      <p:transition spd="med" advTm="93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1310436" y="103709"/>
            <a:ext cx="6971780" cy="10874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b="1" dirty="0" err="1">
                <a:solidFill>
                  <a:schemeClr val="bg1">
                    <a:lumMod val="50000"/>
                  </a:schemeClr>
                </a:solidFill>
              </a:rPr>
              <a:t>Deregolamentazione</a:t>
            </a:r>
            <a:r>
              <a:rPr lang="en-US" altLang="de-DE" b="1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altLang="de-DE" b="1" dirty="0" err="1">
                <a:solidFill>
                  <a:schemeClr val="bg1">
                    <a:lumMod val="50000"/>
                  </a:schemeClr>
                </a:solidFill>
              </a:rPr>
              <a:t>nuova</a:t>
            </a:r>
            <a:r>
              <a:rPr lang="en-US" altLang="de-DE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de-DE" b="1" dirty="0" err="1">
                <a:solidFill>
                  <a:schemeClr val="bg1">
                    <a:lumMod val="50000"/>
                  </a:schemeClr>
                </a:solidFill>
              </a:rPr>
              <a:t>regolamentazione</a:t>
            </a:r>
            <a:r>
              <a:rPr lang="en-US" altLang="de-DE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b="1" dirty="0" err="1">
                <a:solidFill>
                  <a:schemeClr val="bg1">
                    <a:lumMod val="50000"/>
                  </a:schemeClr>
                </a:solidFill>
              </a:rPr>
              <a:t>dell'attività</a:t>
            </a:r>
            <a:r>
              <a:rPr lang="en-US" altLang="de-DE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de-DE" b="1" dirty="0" err="1">
                <a:solidFill>
                  <a:schemeClr val="bg1">
                    <a:lumMod val="50000"/>
                  </a:schemeClr>
                </a:solidFill>
              </a:rPr>
              <a:t>corticale</a:t>
            </a:r>
            <a:endParaRPr lang="en-US" alt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87136" y="5569408"/>
            <a:ext cx="990013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>
                <a:solidFill>
                  <a:srgbClr val="000000"/>
                </a:solidFill>
              </a:rPr>
              <a:t>Nutt</a:t>
            </a:r>
            <a:r>
              <a:rPr lang="fr-FR" sz="1000" dirty="0">
                <a:solidFill>
                  <a:srgbClr val="000000"/>
                </a:solidFill>
              </a:rPr>
              <a:t> et al.,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FD8A9-604B-CB44-B533-A1ED4B1822B1}"/>
              </a:ext>
            </a:extLst>
          </p:cNvPr>
          <p:cNvSpPr/>
          <p:nvPr/>
        </p:nvSpPr>
        <p:spPr>
          <a:xfrm>
            <a:off x="2566394" y="2365526"/>
            <a:ext cx="5938956" cy="202537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/>
              <a:t>La </a:t>
            </a:r>
            <a:r>
              <a:rPr lang="fr-CH" sz="2000" dirty="0" err="1"/>
              <a:t>psilocibina</a:t>
            </a:r>
            <a:r>
              <a:rPr lang="fr-CH" sz="2000" dirty="0"/>
              <a:t> </a:t>
            </a:r>
            <a:r>
              <a:rPr lang="fr-CH" sz="2000" dirty="0" err="1"/>
              <a:t>stimola</a:t>
            </a:r>
            <a:r>
              <a:rPr lang="fr-CH" sz="2000" dirty="0"/>
              <a:t> i </a:t>
            </a:r>
            <a:r>
              <a:rPr lang="fr-CH" sz="2000" dirty="0" err="1"/>
              <a:t>recettori</a:t>
            </a:r>
            <a:r>
              <a:rPr lang="fr-CH" sz="2000" dirty="0"/>
              <a:t> 5-HT2A </a:t>
            </a:r>
            <a:r>
              <a:rPr lang="fr-CH" sz="2000" dirty="0" err="1"/>
              <a:t>sulle</a:t>
            </a:r>
            <a:r>
              <a:rPr lang="fr-CH" sz="2000" dirty="0"/>
              <a:t> cellule </a:t>
            </a:r>
            <a:r>
              <a:rPr lang="fr-CH" sz="2000" dirty="0" err="1"/>
              <a:t>piramidali</a:t>
            </a:r>
            <a:r>
              <a:rPr lang="fr-CH" sz="2000" dirty="0"/>
              <a:t> </a:t>
            </a:r>
            <a:r>
              <a:rPr lang="fr-CH" sz="2000" dirty="0" err="1"/>
              <a:t>dello</a:t>
            </a:r>
            <a:r>
              <a:rPr lang="fr-CH" sz="2000" dirty="0"/>
              <a:t> </a:t>
            </a:r>
            <a:r>
              <a:rPr lang="fr-CH" sz="2000" dirty="0" err="1"/>
              <a:t>strato</a:t>
            </a:r>
            <a:r>
              <a:rPr lang="fr-CH" sz="2000" dirty="0"/>
              <a:t> 5</a:t>
            </a:r>
          </a:p>
          <a:p>
            <a:pPr marL="536575" indent="-179388">
              <a:lnSpc>
                <a:spcPct val="150000"/>
              </a:lnSpc>
              <a:spcBef>
                <a:spcPts val="600"/>
              </a:spcBef>
              <a:spcAft>
                <a:spcPts val="150"/>
              </a:spcAft>
              <a:buClr>
                <a:srgbClr val="EA81E9"/>
              </a:buClr>
              <a:buFont typeface="Arial"/>
              <a:buChar char="•"/>
            </a:pPr>
            <a:r>
              <a:rPr lang="fr-CH" sz="2000" dirty="0" err="1"/>
              <a:t>responsabili</a:t>
            </a:r>
            <a:r>
              <a:rPr lang="fr-CH" sz="2000" dirty="0"/>
              <a:t> </a:t>
            </a:r>
            <a:r>
              <a:rPr lang="fr-CH" sz="2000" dirty="0" err="1"/>
              <a:t>dell'integrazione</a:t>
            </a:r>
            <a:r>
              <a:rPr lang="fr-CH" sz="2000" dirty="0"/>
              <a:t> corticale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485513-AC89-404C-A44D-182436868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7975"/>
            <a:ext cx="2199145" cy="4000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8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7747">
        <p15:prstTrans prst="peelOff"/>
      </p:transition>
    </mc:Choice>
    <mc:Fallback xmlns="">
      <p:transition spd="med" advTm="117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F3AF-F117-FD46-9825-2B5307E246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6" y="270435"/>
            <a:ext cx="7654925" cy="762000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Psichedelici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C9DEDA-5ABF-6F40-A02E-7F5814C5D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196"/>
            <a:ext cx="3905541" cy="390554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8C8A722-557A-AE45-A930-1ADC808E8B6F}"/>
              </a:ext>
            </a:extLst>
          </p:cNvPr>
          <p:cNvSpPr/>
          <p:nvPr/>
        </p:nvSpPr>
        <p:spPr>
          <a:xfrm>
            <a:off x="3624044" y="1507924"/>
            <a:ext cx="5150839" cy="3486083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 err="1"/>
              <a:t>Psichedelici</a:t>
            </a:r>
            <a:r>
              <a:rPr lang="en-GB" sz="1600" dirty="0"/>
              <a:t> </a:t>
            </a:r>
            <a:r>
              <a:rPr lang="en-GB" sz="1600" dirty="0" err="1"/>
              <a:t>classici</a:t>
            </a:r>
            <a:r>
              <a:rPr lang="en-GB" sz="1600" dirty="0"/>
              <a:t> (</a:t>
            </a:r>
            <a:r>
              <a:rPr lang="en-GB" sz="1600" dirty="0" err="1"/>
              <a:t>agonisti</a:t>
            </a:r>
            <a:r>
              <a:rPr lang="en-GB" sz="1600" dirty="0"/>
              <a:t> </a:t>
            </a:r>
            <a:r>
              <a:rPr lang="en-GB" sz="1600" dirty="0" err="1"/>
              <a:t>parziali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recettori</a:t>
            </a:r>
            <a:r>
              <a:rPr lang="en-GB" sz="1600" dirty="0"/>
              <a:t> 5-HT2A)</a:t>
            </a:r>
          </a:p>
          <a:p>
            <a:pPr lvl="1"/>
            <a:r>
              <a:rPr lang="en-GB" sz="1600" b="1" dirty="0"/>
              <a:t>LSD, </a:t>
            </a:r>
            <a:r>
              <a:rPr lang="en-GB" sz="1600" b="1" dirty="0" err="1"/>
              <a:t>psilocibina</a:t>
            </a:r>
            <a:r>
              <a:rPr lang="en-GB" sz="1600" b="1" dirty="0"/>
              <a:t>, DMT, </a:t>
            </a:r>
            <a:r>
              <a:rPr lang="en-GB" sz="1600" b="1" dirty="0" err="1"/>
              <a:t>mescalina</a:t>
            </a:r>
            <a:endParaRPr lang="en-GB" sz="1600" b="1" dirty="0"/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 err="1"/>
              <a:t>Entactogeni</a:t>
            </a:r>
            <a:r>
              <a:rPr lang="en-GB" sz="1600" dirty="0"/>
              <a:t>/</a:t>
            </a:r>
            <a:r>
              <a:rPr lang="en-GB" sz="1600" dirty="0" err="1"/>
              <a:t>empatogeni</a:t>
            </a:r>
            <a:r>
              <a:rPr lang="en-GB" sz="1600" dirty="0"/>
              <a:t> (</a:t>
            </a:r>
            <a:r>
              <a:rPr lang="en-GB" sz="1600" dirty="0" err="1"/>
              <a:t>agonisti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recettori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serotonina</a:t>
            </a:r>
            <a:r>
              <a:rPr lang="en-GB" sz="1600" dirty="0"/>
              <a:t>)</a:t>
            </a:r>
          </a:p>
          <a:p>
            <a:pPr lvl="1"/>
            <a:r>
              <a:rPr lang="en-GB" sz="1600" b="1" dirty="0"/>
              <a:t>MDMA, MDA, MMDA, </a:t>
            </a:r>
            <a:r>
              <a:rPr lang="en-GB" sz="1600" b="1" dirty="0" err="1"/>
              <a:t>serie</a:t>
            </a:r>
            <a:r>
              <a:rPr lang="en-GB" sz="1600" b="1" dirty="0"/>
              <a:t> 2C, </a:t>
            </a:r>
            <a:r>
              <a:rPr lang="en-GB" sz="1600" b="1" dirty="0" err="1"/>
              <a:t>ecc</a:t>
            </a:r>
            <a:r>
              <a:rPr lang="en-GB" sz="1600" b="1" dirty="0"/>
              <a:t>.</a:t>
            </a:r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/>
              <a:t> </a:t>
            </a:r>
            <a:r>
              <a:rPr lang="en-GB" sz="1600" dirty="0" err="1"/>
              <a:t>Anestetici</a:t>
            </a:r>
            <a:r>
              <a:rPr lang="en-GB" sz="1600" dirty="0"/>
              <a:t> </a:t>
            </a:r>
            <a:r>
              <a:rPr lang="en-GB" sz="1600" dirty="0" err="1"/>
              <a:t>dissociativi</a:t>
            </a:r>
            <a:r>
              <a:rPr lang="en-GB" sz="1600" dirty="0"/>
              <a:t> (</a:t>
            </a:r>
            <a:r>
              <a:rPr lang="en-GB" sz="1600" dirty="0" err="1"/>
              <a:t>antagonisti</a:t>
            </a:r>
            <a:r>
              <a:rPr lang="en-GB" sz="1600" dirty="0"/>
              <a:t> NMDA)</a:t>
            </a:r>
          </a:p>
          <a:p>
            <a:pPr lvl="1"/>
            <a:r>
              <a:rPr lang="en-GB" sz="1600" b="1" dirty="0" err="1"/>
              <a:t>Ketamina</a:t>
            </a:r>
            <a:r>
              <a:rPr lang="en-GB" sz="1600" b="1" dirty="0"/>
              <a:t>, PCP</a:t>
            </a:r>
          </a:p>
          <a:p>
            <a: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</a:pPr>
            <a:r>
              <a:rPr lang="en-GB" sz="1600" dirty="0"/>
              <a:t>Salvia </a:t>
            </a:r>
            <a:r>
              <a:rPr lang="en-GB" sz="1600" dirty="0" err="1"/>
              <a:t>divinorum</a:t>
            </a:r>
            <a:r>
              <a:rPr lang="en-GB" sz="1600" dirty="0"/>
              <a:t> (</a:t>
            </a:r>
            <a:r>
              <a:rPr lang="en-GB" sz="1600" dirty="0" err="1"/>
              <a:t>agonista</a:t>
            </a:r>
            <a:r>
              <a:rPr lang="en-GB" sz="1600" dirty="0"/>
              <a:t> del </a:t>
            </a:r>
            <a:r>
              <a:rPr lang="en-GB" sz="1600" dirty="0" err="1"/>
              <a:t>recettore</a:t>
            </a:r>
            <a:r>
              <a:rPr lang="en-GB" sz="1600" dirty="0"/>
              <a:t> kappa-</a:t>
            </a:r>
            <a:r>
              <a:rPr lang="en-GB" sz="1600" dirty="0" err="1"/>
              <a:t>opioide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288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5517781-F486-C447-A48F-03F1C83FBBA7}"/>
              </a:ext>
            </a:extLst>
          </p:cNvPr>
          <p:cNvSpPr txBox="1"/>
          <p:nvPr/>
        </p:nvSpPr>
        <p:spPr>
          <a:xfrm>
            <a:off x="517424" y="5540188"/>
            <a:ext cx="22547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Petri et al</a:t>
            </a:r>
            <a:r>
              <a:rPr lang="de-DE" sz="1000" dirty="0">
                <a:solidFill>
                  <a:srgbClr val="000000"/>
                </a:solidFill>
              </a:rPr>
              <a:t>., 2014; Carhart-Harris, 2019</a:t>
            </a:r>
            <a:endParaRPr kumimoji="0" lang="de-DE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A7437B-1FED-7041-9EAA-5F53B020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78" y="683470"/>
            <a:ext cx="6858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E7C4939-D4D3-DA44-9444-248854D9F16C}"/>
              </a:ext>
            </a:extLst>
          </p:cNvPr>
          <p:cNvSpPr txBox="1"/>
          <p:nvPr/>
        </p:nvSpPr>
        <p:spPr>
          <a:xfrm>
            <a:off x="458646" y="5636526"/>
            <a:ext cx="177227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 &amp;  Vollenweider, 2018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D076B81-41C5-0A48-A6F3-88F1EBFF3635}"/>
              </a:ext>
            </a:extLst>
          </p:cNvPr>
          <p:cNvSpPr/>
          <p:nvPr/>
        </p:nvSpPr>
        <p:spPr>
          <a:xfrm>
            <a:off x="464437" y="245135"/>
            <a:ext cx="8321344" cy="346247"/>
          </a:xfrm>
          <a:prstGeom prst="rect">
            <a:avLst/>
          </a:prstGeom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457086" rtl="0" latinLnBrk="1" hangingPunct="0"/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Dimensioni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fondamentali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delle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esperienze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800" b="1" dirty="0" err="1">
                <a:solidFill>
                  <a:schemeClr val="bg1">
                    <a:lumMod val="50000"/>
                  </a:schemeClr>
                </a:solidFill>
              </a:rPr>
              <a:t>psichedeliche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21A32BF-56B7-754E-BD1F-C889C632C0F0}"/>
              </a:ext>
            </a:extLst>
          </p:cNvPr>
          <p:cNvSpPr/>
          <p:nvPr/>
        </p:nvSpPr>
        <p:spPr>
          <a:xfrm>
            <a:off x="3147283" y="793492"/>
            <a:ext cx="279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altered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consciousness</a:t>
            </a:r>
            <a:r>
              <a:rPr lang="de-CH" sz="1200" b="1" dirty="0">
                <a:latin typeface="Arial" panose="020B0604020202020204" pitchFamily="34" charset="0"/>
                <a:cs typeface="Arial" panose="020B0604020202020204" pitchFamily="34" charset="0"/>
              </a:rPr>
              <a:t> ASC</a:t>
            </a:r>
          </a:p>
          <a:p>
            <a:pPr algn="ctr"/>
            <a:r>
              <a:rPr lang="de-CH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stato</a:t>
            </a:r>
            <a:r>
              <a:rPr lang="de-CH" sz="1200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CH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coscienza</a:t>
            </a:r>
            <a:r>
              <a:rPr lang="de-CH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alterata</a:t>
            </a:r>
            <a:endParaRPr lang="de-CH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9B05F03-AA26-9249-B5A5-5CFE920F0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2834" flipH="1">
            <a:off x="4813006" y="1369623"/>
            <a:ext cx="1072158" cy="4314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CA54A30-F979-CE40-8DA6-66529BACA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08773" y="1629777"/>
            <a:ext cx="1158105" cy="43144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16FB54-E058-5643-BAE1-DDEA6859863E}"/>
              </a:ext>
            </a:extLst>
          </p:cNvPr>
          <p:cNvGrpSpPr/>
          <p:nvPr/>
        </p:nvGrpSpPr>
        <p:grpSpPr>
          <a:xfrm>
            <a:off x="348155" y="1932839"/>
            <a:ext cx="2533065" cy="1737129"/>
            <a:chOff x="348155" y="1932839"/>
            <a:chExt cx="2533065" cy="1737129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F6DFC15-F970-5B4D-9F7A-C7D89D695045}"/>
                </a:ext>
              </a:extLst>
            </p:cNvPr>
            <p:cNvSpPr/>
            <p:nvPr/>
          </p:nvSpPr>
          <p:spPr>
            <a:xfrm>
              <a:off x="348155" y="1932839"/>
              <a:ext cx="25330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visionary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restructuralization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(VIR)</a:t>
              </a:r>
            </a:p>
            <a:p>
              <a:pPr algn="ctr"/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ristrutturazione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visionaria</a:t>
              </a:r>
              <a:endParaRPr lang="de-CH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B435D49-4CA9-C245-9DCB-DC88E17C5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117" y="2436116"/>
              <a:ext cx="1233852" cy="1233852"/>
            </a:xfrm>
            <a:prstGeom prst="round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FE7F36-50B3-C145-9E13-60CD62AA28EF}"/>
              </a:ext>
            </a:extLst>
          </p:cNvPr>
          <p:cNvGrpSpPr/>
          <p:nvPr/>
        </p:nvGrpSpPr>
        <p:grpSpPr>
          <a:xfrm>
            <a:off x="5943241" y="1854921"/>
            <a:ext cx="2501006" cy="1815047"/>
            <a:chOff x="5943241" y="1854921"/>
            <a:chExt cx="2501006" cy="1815047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A8B08C9-BA37-7B48-9E3E-795BC0DE1DED}"/>
                </a:ext>
              </a:extLst>
            </p:cNvPr>
            <p:cNvSpPr/>
            <p:nvPr/>
          </p:nvSpPr>
          <p:spPr>
            <a:xfrm>
              <a:off x="5943241" y="1854921"/>
              <a:ext cx="250100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anxious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ego-dissolution </a:t>
              </a:r>
              <a:r>
                <a:rPr lang="de-CH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(AED)</a:t>
              </a:r>
            </a:p>
            <a:p>
              <a:pPr algn="ctr"/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angosciante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dissoluzione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dell'io</a:t>
              </a:r>
              <a:endParaRPr lang="de-CH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04E5F58-25A0-5544-85A1-360CF4AE1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0133" y="2409137"/>
              <a:ext cx="1260831" cy="1260831"/>
            </a:xfrm>
            <a:prstGeom prst="roundRect">
              <a:avLst/>
            </a:prstGeom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B4F8343B-6F43-CC42-AB73-183AE33E7D0D}"/>
              </a:ext>
            </a:extLst>
          </p:cNvPr>
          <p:cNvSpPr/>
          <p:nvPr/>
        </p:nvSpPr>
        <p:spPr>
          <a:xfrm>
            <a:off x="435488" y="3729907"/>
            <a:ext cx="251911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Pseudo-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allucinazioni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illusioni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Sinestesia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Cambiamenti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significato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delle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percezioni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Ricordi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vivaci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DD6B68-84B1-7944-B57D-55CEE2C67146}"/>
              </a:ext>
            </a:extLst>
          </p:cNvPr>
          <p:cNvSpPr/>
          <p:nvPr/>
        </p:nvSpPr>
        <p:spPr>
          <a:xfrm>
            <a:off x="2852753" y="4224282"/>
            <a:ext cx="30701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Stato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espansione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dell'ego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piacevole</a:t>
            </a:r>
            <a:endParaRPr lang="fr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Cambiamento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dei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limiti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dell’io</a:t>
            </a:r>
            <a:endParaRPr lang="fr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Esperienza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dell'unità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della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trascendenza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dello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spazio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tempo</a:t>
            </a: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Sensazione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comprensione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intuitiva</a:t>
            </a:r>
            <a:endParaRPr lang="fr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Umore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elevato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beatitudine</a:t>
            </a:r>
            <a:r>
              <a:rPr lang="fr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estasi</a:t>
            </a:r>
            <a:endParaRPr lang="fr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AEB2191-2466-8948-A254-6C310A07B449}"/>
              </a:ext>
            </a:extLst>
          </p:cNvPr>
          <p:cNvSpPr/>
          <p:nvPr/>
        </p:nvSpPr>
        <p:spPr>
          <a:xfrm>
            <a:off x="6065240" y="3729907"/>
            <a:ext cx="247050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Disintegrazione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sé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Sensazione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perdita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controllo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Sensazione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alienazione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dall'ambiente</a:t>
            </a:r>
            <a:endParaRPr lang="de-CH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 algn="l" defTabSz="457086">
              <a:buClr>
                <a:srgbClr val="3AC0F1"/>
              </a:buClr>
              <a:buFont typeface="Arial"/>
              <a:buChar char="•"/>
            </a:pP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≈ «Bad </a:t>
            </a:r>
            <a:r>
              <a:rPr lang="de-CH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trip</a:t>
            </a:r>
            <a:r>
              <a:rPr lang="de-CH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6AE504-96A3-3246-8051-24D81D1DD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7166">
            <a:off x="2773883" y="1374862"/>
            <a:ext cx="1072158" cy="431449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3D816CC-8B9E-6849-BDE8-D8E672A5B34E}"/>
              </a:ext>
            </a:extLst>
          </p:cNvPr>
          <p:cNvGrpSpPr/>
          <p:nvPr/>
        </p:nvGrpSpPr>
        <p:grpSpPr>
          <a:xfrm>
            <a:off x="3183809" y="2380032"/>
            <a:ext cx="2408030" cy="1790925"/>
            <a:chOff x="3183809" y="2380032"/>
            <a:chExt cx="2408030" cy="1790925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795EBF8-9E70-8D41-BF87-E2E6C86F99A5}"/>
                </a:ext>
              </a:extLst>
            </p:cNvPr>
            <p:cNvSpPr/>
            <p:nvPr/>
          </p:nvSpPr>
          <p:spPr>
            <a:xfrm>
              <a:off x="3183809" y="2380032"/>
              <a:ext cx="2408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oceanic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boundlessness</a:t>
              </a:r>
              <a:r>
                <a:rPr lang="de-CH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(OBN)</a:t>
              </a:r>
            </a:p>
            <a:p>
              <a:pPr algn="ctr"/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sensazione</a:t>
              </a:r>
              <a:r>
                <a:rPr lang="de-CH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oceanica</a:t>
              </a:r>
              <a:endParaRPr lang="de-CH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2FD2D72-05C5-D344-A388-710E5A3C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856" y="2895021"/>
              <a:ext cx="1275936" cy="127593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60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  <p:bldP spid="12" grpId="0" build="p"/>
      <p:bldP spid="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49511FEC-2444-B647-B641-27AC384C04EC}"/>
              </a:ext>
            </a:extLst>
          </p:cNvPr>
          <p:cNvSpPr txBox="1"/>
          <p:nvPr/>
        </p:nvSpPr>
        <p:spPr>
          <a:xfrm>
            <a:off x="1676958" y="226726"/>
            <a:ext cx="614527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Effetti</a:t>
            </a:r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sulla</a:t>
            </a:r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neuroplasticità</a:t>
            </a:r>
            <a:endParaRPr lang="fr-CH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BCA0BF-AB96-2740-8C39-72B5D6FF0CE3}"/>
              </a:ext>
            </a:extLst>
          </p:cNvPr>
          <p:cNvSpPr/>
          <p:nvPr/>
        </p:nvSpPr>
        <p:spPr>
          <a:xfrm>
            <a:off x="439959" y="5343786"/>
            <a:ext cx="8133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CH" sz="1000" dirty="0"/>
              <a:t>Nichols et al. 2003; Nichols and Sanders-Bush 2002; </a:t>
            </a:r>
            <a:r>
              <a:rPr lang="fr-CH" sz="1000" dirty="0" err="1"/>
              <a:t>González-Maeso</a:t>
            </a:r>
            <a:r>
              <a:rPr lang="fr-CH" sz="1000" dirty="0"/>
              <a:t> et al. 2007; </a:t>
            </a:r>
            <a:r>
              <a:rPr lang="fr-CH" sz="1000" dirty="0" err="1"/>
              <a:t>Tsybko</a:t>
            </a:r>
            <a:r>
              <a:rPr lang="fr-CH" sz="1000" dirty="0"/>
              <a:t> et al. 2020; Donovan et al. 2021; </a:t>
            </a:r>
          </a:p>
          <a:p>
            <a:pPr algn="l" rtl="0"/>
            <a:r>
              <a:rPr lang="fr-CH" sz="1000" dirty="0"/>
              <a:t>Raval et al. 2021; </a:t>
            </a:r>
            <a:r>
              <a:rPr lang="fr-CH" sz="1000" dirty="0">
                <a:solidFill>
                  <a:srgbClr val="000000"/>
                </a:solidFill>
              </a:rPr>
              <a:t>De Vos et al., 2021; </a:t>
            </a:r>
            <a:r>
              <a:rPr lang="fr-FR" sz="1000" dirty="0">
                <a:solidFill>
                  <a:srgbClr val="000000"/>
                </a:solidFill>
              </a:rPr>
              <a:t>Ly et al., 2020</a:t>
            </a:r>
          </a:p>
          <a:p>
            <a:pPr algn="l" rtl="0"/>
            <a:endParaRPr lang="fr-CH" sz="1000" dirty="0">
              <a:solidFill>
                <a:srgbClr val="000000"/>
              </a:solidFill>
            </a:endParaRPr>
          </a:p>
          <a:p>
            <a:endParaRPr lang="fr-CH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F09EDB-84CC-6E4C-A03D-B8C4C687F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9207"/>
            <a:ext cx="3028425" cy="302842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BD23724-44D5-A94F-8398-150B7D0A8A0A}"/>
              </a:ext>
            </a:extLst>
          </p:cNvPr>
          <p:cNvSpPr/>
          <p:nvPr/>
        </p:nvSpPr>
        <p:spPr>
          <a:xfrm>
            <a:off x="3112316" y="2138924"/>
            <a:ext cx="4437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</a:t>
            </a:r>
            <a:r>
              <a:rPr lang="fr-CH" sz="1800" dirty="0" err="1"/>
              <a:t>Livelli</a:t>
            </a:r>
            <a:r>
              <a:rPr lang="fr-CH" sz="1800" dirty="0"/>
              <a:t> </a:t>
            </a:r>
            <a:r>
              <a:rPr lang="fr-CH" sz="1800" dirty="0" err="1"/>
              <a:t>sierici</a:t>
            </a:r>
            <a:r>
              <a:rPr lang="fr-CH" sz="1800" dirty="0"/>
              <a:t> di BDNF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IEG </a:t>
            </a:r>
            <a:r>
              <a:rPr lang="fr-CH" sz="1800" dirty="0" err="1"/>
              <a:t>coinvolti</a:t>
            </a:r>
            <a:r>
              <a:rPr lang="fr-CH" sz="1800" dirty="0"/>
              <a:t> </a:t>
            </a:r>
            <a:r>
              <a:rPr lang="fr-CH" sz="1800" dirty="0" err="1"/>
              <a:t>nella</a:t>
            </a:r>
            <a:r>
              <a:rPr lang="fr-CH" sz="1800" dirty="0"/>
              <a:t> </a:t>
            </a:r>
            <a:r>
              <a:rPr lang="fr-CH" sz="1800" dirty="0" err="1"/>
              <a:t>plasticità</a:t>
            </a:r>
            <a:r>
              <a:rPr lang="fr-CH" sz="1800" dirty="0"/>
              <a:t> </a:t>
            </a:r>
            <a:r>
              <a:rPr lang="fr-CH" sz="1800" dirty="0" err="1"/>
              <a:t>sinaptica</a:t>
            </a:r>
            <a:r>
              <a:rPr lang="fr-CH" sz="1800" dirty="0"/>
              <a:t> 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</a:t>
            </a:r>
            <a:r>
              <a:rPr lang="fr-CH" sz="1800" dirty="0" err="1"/>
              <a:t>sinaptogenesi</a:t>
            </a:r>
            <a:r>
              <a:rPr lang="fr-CH" sz="1800" dirty="0"/>
              <a:t> 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</a:t>
            </a:r>
            <a:r>
              <a:rPr lang="fr-CH" sz="1800" dirty="0" err="1"/>
              <a:t>ramificazione</a:t>
            </a:r>
            <a:r>
              <a:rPr lang="fr-CH" sz="1800" dirty="0"/>
              <a:t> neuronale</a:t>
            </a:r>
          </a:p>
          <a:p>
            <a:pPr marL="7938" lvl="1" indent="41275"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r>
              <a:rPr lang="fr-CH" sz="1800" dirty="0"/>
              <a:t>↑ </a:t>
            </a:r>
            <a:r>
              <a:rPr lang="fr-CH" sz="1800" dirty="0" err="1"/>
              <a:t>spine</a:t>
            </a:r>
            <a:r>
              <a:rPr lang="fr-CH" sz="1800" dirty="0"/>
              <a:t> </a:t>
            </a:r>
            <a:r>
              <a:rPr lang="fr-CH" sz="1800" dirty="0" err="1"/>
              <a:t>dendritiche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289681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7EE1498-2FE5-6241-98A8-DA2F2BEFB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1201"/>
            <a:ext cx="3363985" cy="3363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6AAA-57C7-9E42-8D13-12A1AB34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5" y="284448"/>
            <a:ext cx="7220388" cy="1143000"/>
          </a:xfrm>
        </p:spPr>
        <p:txBody>
          <a:bodyPr/>
          <a:lstStyle/>
          <a:p>
            <a:pPr algn="ctr"/>
            <a:r>
              <a:rPr lang="en-US" sz="4800" b="1" dirty="0" err="1"/>
              <a:t>Nozione</a:t>
            </a:r>
            <a:r>
              <a:rPr lang="en-US" sz="4800" b="1" dirty="0"/>
              <a:t> del tempo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991E65-ED3E-664D-8956-D2E5E9C24EB9}"/>
              </a:ext>
            </a:extLst>
          </p:cNvPr>
          <p:cNvSpPr txBox="1"/>
          <p:nvPr/>
        </p:nvSpPr>
        <p:spPr>
          <a:xfrm>
            <a:off x="425605" y="5552192"/>
            <a:ext cx="5074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Hasler, 2022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E297DA-84C6-4545-8F3B-E1E267C89DB9}"/>
              </a:ext>
            </a:extLst>
          </p:cNvPr>
          <p:cNvSpPr/>
          <p:nvPr/>
        </p:nvSpPr>
        <p:spPr>
          <a:xfrm>
            <a:off x="2858946" y="2308420"/>
            <a:ext cx="5984113" cy="23492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H" sz="1800" dirty="0"/>
              <a:t>Il tempo non </a:t>
            </a:r>
            <a:r>
              <a:rPr lang="fr-CH" sz="1800" dirty="0" err="1"/>
              <a:t>è</a:t>
            </a:r>
            <a:r>
              <a:rPr lang="fr-CH" sz="1800" dirty="0"/>
              <a:t> un </a:t>
            </a:r>
            <a:r>
              <a:rPr lang="fr-CH" sz="1800" dirty="0" err="1"/>
              <a:t>fenomeno</a:t>
            </a:r>
            <a:r>
              <a:rPr lang="fr-CH" sz="1800" dirty="0"/>
              <a:t> </a:t>
            </a:r>
            <a:r>
              <a:rPr lang="fr-CH" sz="1800" dirty="0" err="1"/>
              <a:t>fisico</a:t>
            </a:r>
            <a:r>
              <a:rPr lang="fr-CH" sz="1800" dirty="0"/>
              <a:t> ma </a:t>
            </a:r>
            <a:r>
              <a:rPr lang="fr-CH" sz="1800" dirty="0" err="1"/>
              <a:t>psicologico</a:t>
            </a:r>
            <a:endParaRPr lang="fr-CH" sz="18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Cambiamento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</a:t>
            </a:r>
            <a:r>
              <a:rPr lang="fr-CH" sz="1800" dirty="0" err="1"/>
              <a:t>senso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tempo → </a:t>
            </a:r>
            <a:r>
              <a:rPr lang="fr-CH" sz="1800" dirty="0" err="1"/>
              <a:t>apertura</a:t>
            </a:r>
            <a:r>
              <a:rPr lang="fr-CH" sz="1800" dirty="0"/>
              <a:t> di </a:t>
            </a:r>
            <a:r>
              <a:rPr lang="fr-CH" sz="1800" dirty="0" err="1"/>
              <a:t>realtà</a:t>
            </a:r>
            <a:r>
              <a:rPr lang="fr-CH" sz="1800" dirty="0"/>
              <a:t> </a:t>
            </a:r>
            <a:r>
              <a:rPr lang="fr-CH" sz="1800" dirty="0" err="1"/>
              <a:t>che</a:t>
            </a:r>
            <a:r>
              <a:rPr lang="fr-CH" sz="1800" dirty="0"/>
              <a:t> </a:t>
            </a:r>
            <a:r>
              <a:rPr lang="fr-CH" sz="1800" dirty="0" err="1"/>
              <a:t>vanno</a:t>
            </a:r>
            <a:r>
              <a:rPr lang="fr-CH" sz="1800" dirty="0"/>
              <a:t> </a:t>
            </a:r>
            <a:r>
              <a:rPr lang="fr-CH" sz="1800" dirty="0" err="1"/>
              <a:t>oltre</a:t>
            </a:r>
            <a:r>
              <a:rPr lang="fr-CH" sz="1800" dirty="0"/>
              <a:t> la </a:t>
            </a:r>
            <a:r>
              <a:rPr lang="fr-CH" sz="1800" dirty="0" err="1"/>
              <a:t>semplice</a:t>
            </a:r>
            <a:r>
              <a:rPr lang="fr-CH" sz="1800" dirty="0"/>
              <a:t> </a:t>
            </a:r>
            <a:r>
              <a:rPr lang="fr-CH" sz="1800" dirty="0" err="1"/>
              <a:t>presenzialità</a:t>
            </a:r>
            <a:endParaRPr lang="fr-CH" sz="18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Stato</a:t>
            </a:r>
            <a:r>
              <a:rPr lang="fr-CH" sz="1800" dirty="0"/>
              <a:t> di </a:t>
            </a:r>
            <a:r>
              <a:rPr lang="fr-CH" sz="1800" dirty="0" err="1"/>
              <a:t>flusso</a:t>
            </a:r>
            <a:r>
              <a:rPr lang="fr-CH" sz="1800" dirty="0"/>
              <a:t> = </a:t>
            </a:r>
            <a:r>
              <a:rPr lang="fr-CH" sz="1800" dirty="0" err="1"/>
              <a:t>scomparsa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</a:t>
            </a:r>
            <a:r>
              <a:rPr lang="fr-CH" sz="1800" dirty="0" err="1"/>
              <a:t>senso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tempo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Dissoluzione</a:t>
            </a:r>
            <a:r>
              <a:rPr lang="fr-CH" sz="1800" dirty="0"/>
              <a:t> delle </a:t>
            </a:r>
            <a:r>
              <a:rPr lang="fr-CH" sz="1800" dirty="0" err="1"/>
              <a:t>aspettative</a:t>
            </a:r>
            <a:endParaRPr lang="fr-CH" sz="1800" dirty="0"/>
          </a:p>
        </p:txBody>
      </p:sp>
    </p:spTree>
    <p:extLst>
      <p:ext uri="{BB962C8B-B14F-4D97-AF65-F5344CB8AC3E}">
        <p14:creationId xmlns:p14="http://schemas.microsoft.com/office/powerpoint/2010/main" val="127219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A8E7E92-45AC-1142-A071-8A9AA56903C5}"/>
              </a:ext>
            </a:extLst>
          </p:cNvPr>
          <p:cNvSpPr/>
          <p:nvPr/>
        </p:nvSpPr>
        <p:spPr>
          <a:xfrm>
            <a:off x="2559133" y="264849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en-US" altLang="de-DE" sz="3200" b="1" dirty="0" err="1">
                <a:solidFill>
                  <a:schemeClr val="bg1">
                    <a:lumMod val="50000"/>
                  </a:schemeClr>
                </a:solidFill>
              </a:rPr>
              <a:t>Indicazioni</a:t>
            </a:r>
            <a:r>
              <a:rPr lang="en-US" alt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de-DE" sz="3200" b="1" dirty="0" err="1">
                <a:solidFill>
                  <a:schemeClr val="bg1">
                    <a:lumMod val="50000"/>
                  </a:schemeClr>
                </a:solidFill>
              </a:rPr>
              <a:t>attuali</a:t>
            </a:r>
            <a:endParaRPr lang="en-US" altLang="de-D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F42DDC-B7DF-5548-B873-68E0DEEA2C46}"/>
              </a:ext>
            </a:extLst>
          </p:cNvPr>
          <p:cNvSpPr txBox="1"/>
          <p:nvPr/>
        </p:nvSpPr>
        <p:spPr>
          <a:xfrm>
            <a:off x="420858" y="5493402"/>
            <a:ext cx="829810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800" dirty="0" err="1">
                <a:solidFill>
                  <a:srgbClr val="000000"/>
                </a:solidFill>
              </a:rPr>
              <a:t>Nutt</a:t>
            </a:r>
            <a:r>
              <a:rPr lang="fr-FR" sz="800" dirty="0">
                <a:solidFill>
                  <a:srgbClr val="000000"/>
                </a:solidFill>
              </a:rPr>
              <a:t> et al., 2020; </a:t>
            </a:r>
            <a:r>
              <a:rPr lang="fr-FR" sz="800" dirty="0" err="1">
                <a:solidFill>
                  <a:srgbClr val="000000"/>
                </a:solidFill>
              </a:rPr>
              <a:t>Carhart</a:t>
            </a:r>
            <a:r>
              <a:rPr lang="fr-FR" sz="800" dirty="0">
                <a:solidFill>
                  <a:srgbClr val="000000"/>
                </a:solidFill>
              </a:rPr>
              <a:t>-Harris et al., 2018; </a:t>
            </a:r>
            <a:r>
              <a:rPr lang="fr-FR" sz="800" dirty="0" err="1">
                <a:solidFill>
                  <a:srgbClr val="000000"/>
                </a:solidFill>
              </a:rPr>
              <a:t>Rucker</a:t>
            </a:r>
            <a:r>
              <a:rPr lang="fr-FR" sz="800" dirty="0">
                <a:solidFill>
                  <a:srgbClr val="000000"/>
                </a:solidFill>
              </a:rPr>
              <a:t> et al., 2018; </a:t>
            </a:r>
            <a:r>
              <a:rPr lang="de-DE" sz="800" dirty="0">
                <a:solidFill>
                  <a:schemeClr val="tx1"/>
                </a:solidFill>
              </a:rPr>
              <a:t>Bogenschutz &amp; Ross,  2018; Bogenschutz et al. 2015; 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Johnson et al. 2014; Garcia-</a:t>
            </a:r>
            <a:r>
              <a:rPr lang="de-CH" sz="800" dirty="0" err="1">
                <a:solidFill>
                  <a:schemeClr val="tx1"/>
                </a:solidFill>
                <a:latin typeface="LxmnvrQyljhpKmbyybLvsqshWhbrltJhrbymNbqngyAdvTT5ada87cc"/>
              </a:rPr>
              <a:t>Romeu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 et al. 2014; Gasser et al. 2014; </a:t>
            </a:r>
          </a:p>
          <a:p>
            <a:pPr algn="l" rtl="0" latinLnBrk="1" hangingPunct="0"/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Gasser et al. 2015; </a:t>
            </a:r>
            <a:r>
              <a:rPr lang="de-CH" sz="800" dirty="0" err="1">
                <a:solidFill>
                  <a:schemeClr val="tx1"/>
                </a:solidFill>
                <a:latin typeface="LxmnvrQyljhpKmbyybLvsqshWhbrltJhrbymNbqngyAdvTT5ada87cc"/>
              </a:rPr>
              <a:t>rob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 et al., 2011; Ross et al. 2016; Grif</a:t>
            </a:r>
            <a:r>
              <a:rPr lang="de-CH" sz="800" dirty="0">
                <a:solidFill>
                  <a:schemeClr val="tx1"/>
                </a:solidFill>
                <a:latin typeface="JyywkdDdrvvbJqdntqDnmptvRtcjcsSxfjhqHyptwyAdvTT5ada87cc+fb"/>
              </a:rPr>
              <a:t>fi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ths et al. 2016; Moreno et al. 2006; </a:t>
            </a:r>
            <a:r>
              <a:rPr lang="de-CH" sz="800" dirty="0">
                <a:latin typeface="LxmnvrQyljhpKmbyybLvsqshWhbrltJhrbymNbqngyAdvTT5ada87cc"/>
              </a:rPr>
              <a:t>Carhart-Harris et al. </a:t>
            </a:r>
            <a:r>
              <a:rPr lang="de-CH" sz="800" dirty="0">
                <a:solidFill>
                  <a:schemeClr val="tx1"/>
                </a:solidFill>
                <a:latin typeface="LxmnvrQyljhpKmbyybLvsqshWhbrltJhrbymNbqngyAdvTT5ada87cc"/>
              </a:rPr>
              <a:t>2016</a:t>
            </a:r>
            <a:endParaRPr lang="fr-FR" sz="800" dirty="0">
              <a:solidFill>
                <a:srgbClr val="0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BD0C13-FEFE-2D47-A661-552171A271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925"/>
            <a:ext cx="3949176" cy="394917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695010" y="1856352"/>
            <a:ext cx="4760258" cy="264853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 err="1"/>
              <a:t>Depressione</a:t>
            </a:r>
            <a:r>
              <a:rPr lang="fr-CH" dirty="0"/>
              <a:t> </a:t>
            </a:r>
            <a:r>
              <a:rPr lang="fr-CH" dirty="0" err="1"/>
              <a:t>resistente</a:t>
            </a:r>
            <a:endParaRPr lang="fr-CH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 err="1"/>
              <a:t>Ansia</a:t>
            </a:r>
            <a:r>
              <a:rPr lang="fr-CH" dirty="0"/>
              <a:t> e </a:t>
            </a:r>
            <a:r>
              <a:rPr lang="fr-CH" dirty="0" err="1"/>
              <a:t>depressione</a:t>
            </a:r>
            <a:r>
              <a:rPr lang="fr-CH" dirty="0"/>
              <a:t> </a:t>
            </a:r>
            <a:r>
              <a:rPr lang="fr-CH" dirty="0" err="1"/>
              <a:t>legate</a:t>
            </a:r>
            <a:r>
              <a:rPr lang="fr-CH" dirty="0"/>
              <a:t> a </a:t>
            </a:r>
            <a:r>
              <a:rPr lang="fr-CH" dirty="0" err="1"/>
              <a:t>diagnosi</a:t>
            </a:r>
            <a:r>
              <a:rPr lang="fr-CH" dirty="0"/>
              <a:t> </a:t>
            </a:r>
            <a:r>
              <a:rPr lang="fr-CH" dirty="0" err="1"/>
              <a:t>potenzialmente</a:t>
            </a:r>
            <a:r>
              <a:rPr lang="fr-CH" dirty="0"/>
              <a:t> </a:t>
            </a:r>
            <a:r>
              <a:rPr lang="fr-CH" dirty="0" err="1"/>
              <a:t>letali</a:t>
            </a:r>
            <a:endParaRPr lang="fr-CH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dirty="0"/>
              <a:t>Addiction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2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34347">
        <p15:prstTrans prst="peelOff"/>
      </p:transition>
    </mc:Choice>
    <mc:Fallback xmlns="">
      <p:transition spd="med" advTm="34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1238" y="1479755"/>
            <a:ext cx="7065962" cy="1356518"/>
          </a:xfrm>
        </p:spPr>
        <p:txBody>
          <a:bodyPr/>
          <a:lstStyle/>
          <a:p>
            <a:r>
              <a:rPr lang="fr-CH" dirty="0" err="1"/>
              <a:t>Ketanserine</a:t>
            </a:r>
            <a:r>
              <a:rPr lang="fr-CH" dirty="0"/>
              <a:t> </a:t>
            </a:r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94907" y="2688873"/>
            <a:ext cx="3411530" cy="2571024"/>
          </a:xfrm>
        </p:spPr>
        <p:txBody>
          <a:bodyPr/>
          <a:lstStyle/>
          <a:p>
            <a:pPr marL="182563" indent="-182563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2000" dirty="0" err="1"/>
              <a:t>Sessioni</a:t>
            </a:r>
            <a:r>
              <a:rPr lang="fr-CH" sz="2000" dirty="0"/>
              <a:t> più </a:t>
            </a:r>
            <a:r>
              <a:rPr lang="fr-CH" sz="2000" dirty="0" err="1"/>
              <a:t>brevi</a:t>
            </a:r>
            <a:r>
              <a:rPr lang="fr-CH" sz="2000" dirty="0"/>
              <a:t> con </a:t>
            </a:r>
            <a:r>
              <a:rPr lang="fr-CH" sz="2000" dirty="0" err="1"/>
              <a:t>ketanserin</a:t>
            </a:r>
            <a:r>
              <a:rPr lang="fr-CH" sz="2000" dirty="0"/>
              <a:t>, </a:t>
            </a:r>
            <a:r>
              <a:rPr lang="fr-CH" sz="2000" dirty="0" err="1"/>
              <a:t>antagonista</a:t>
            </a:r>
            <a:r>
              <a:rPr lang="fr-CH" sz="2000" dirty="0"/>
              <a:t> 5-HT2</a:t>
            </a:r>
          </a:p>
          <a:p>
            <a:pPr marL="182563" indent="-182563">
              <a:buClr>
                <a:srgbClr val="9FD0AB"/>
              </a:buClr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A6721C-CE58-754C-B5F7-AF86D9D51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03" y="1578253"/>
            <a:ext cx="4610930" cy="340499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AC377A0-49F4-EF41-B55A-50BFADCB301D}"/>
              </a:ext>
            </a:extLst>
          </p:cNvPr>
          <p:cNvSpPr txBox="1"/>
          <p:nvPr/>
        </p:nvSpPr>
        <p:spPr>
          <a:xfrm>
            <a:off x="494570" y="5556069"/>
            <a:ext cx="112626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Preller et al., 2017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A96C4F-E512-4342-B740-2FABF2199393}"/>
              </a:ext>
            </a:extLst>
          </p:cNvPr>
          <p:cNvSpPr txBox="1"/>
          <p:nvPr/>
        </p:nvSpPr>
        <p:spPr>
          <a:xfrm>
            <a:off x="2325188" y="327394"/>
            <a:ext cx="448295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Prospettive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future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34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EB06E4-FDE8-D847-A335-1A4DBF943A3D}"/>
              </a:ext>
            </a:extLst>
          </p:cNvPr>
          <p:cNvSpPr txBox="1"/>
          <p:nvPr/>
        </p:nvSpPr>
        <p:spPr>
          <a:xfrm>
            <a:off x="459658" y="233431"/>
            <a:ext cx="8224684" cy="125970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fr-FR" dirty="0" err="1"/>
              <a:t>Terapia</a:t>
            </a:r>
            <a:r>
              <a:rPr lang="fr-FR" dirty="0"/>
              <a:t> di </a:t>
            </a:r>
            <a:r>
              <a:rPr lang="fr-FR" dirty="0" err="1"/>
              <a:t>esposizione</a:t>
            </a:r>
            <a:endParaRPr lang="fr-FR" dirty="0"/>
          </a:p>
        </p:txBody>
      </p:sp>
      <p:cxnSp>
        <p:nvCxnSpPr>
          <p:cNvPr id="9" name="Gekrümmte Verbindung 8">
            <a:extLst>
              <a:ext uri="{FF2B5EF4-FFF2-40B4-BE49-F238E27FC236}">
                <a16:creationId xmlns:a16="http://schemas.microsoft.com/office/drawing/2014/main" id="{539C7179-4453-2C4F-B3D4-6E59D279C14E}"/>
              </a:ext>
            </a:extLst>
          </p:cNvPr>
          <p:cNvCxnSpPr>
            <a:cxnSpLocks/>
            <a:endCxn id="5" idx="2"/>
          </p:cNvCxnSpPr>
          <p:nvPr/>
        </p:nvCxnSpPr>
        <p:spPr>
          <a:xfrm rot="10800000">
            <a:off x="2021361" y="3617874"/>
            <a:ext cx="1681894" cy="1169662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krümmte Verbindung 12">
            <a:extLst>
              <a:ext uri="{FF2B5EF4-FFF2-40B4-BE49-F238E27FC236}">
                <a16:creationId xmlns:a16="http://schemas.microsoft.com/office/drawing/2014/main" id="{9B7F7AAE-6B14-2846-A2F7-CE45D5CEA7D7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5440742" y="3617872"/>
            <a:ext cx="1681895" cy="1169664"/>
          </a:xfrm>
          <a:prstGeom prst="curvedConnector2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A60309C0-65C4-AC4D-8856-D8D6BF5804D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571999" y="3617873"/>
            <a:ext cx="0" cy="680995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 w="lg" len="lg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9E78DA4-0C78-F64D-B223-E485A24839CD}"/>
              </a:ext>
            </a:extLst>
          </p:cNvPr>
          <p:cNvGrpSpPr/>
          <p:nvPr/>
        </p:nvGrpSpPr>
        <p:grpSpPr>
          <a:xfrm>
            <a:off x="1107771" y="1297408"/>
            <a:ext cx="1827177" cy="2320466"/>
            <a:chOff x="1107771" y="1297408"/>
            <a:chExt cx="1827177" cy="232046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18A0025-6866-4347-934B-0435181BAC7D}"/>
                </a:ext>
              </a:extLst>
            </p:cNvPr>
            <p:cNvSpPr txBox="1"/>
            <p:nvPr/>
          </p:nvSpPr>
          <p:spPr>
            <a:xfrm>
              <a:off x="1393305" y="3156211"/>
              <a:ext cx="125611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 sensu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BBBAFAC-FD23-5A4C-8A0D-909781F03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07771" y="1297408"/>
              <a:ext cx="1827177" cy="1827177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A3200B-F6B7-3F4C-9400-2910C097A3F4}"/>
              </a:ext>
            </a:extLst>
          </p:cNvPr>
          <p:cNvGrpSpPr/>
          <p:nvPr/>
        </p:nvGrpSpPr>
        <p:grpSpPr>
          <a:xfrm>
            <a:off x="3677604" y="1335798"/>
            <a:ext cx="1788787" cy="2282075"/>
            <a:chOff x="3677604" y="1335798"/>
            <a:chExt cx="1788787" cy="228207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59F9C31-7CFC-DD42-8DBA-1D883CD40743}"/>
                </a:ext>
              </a:extLst>
            </p:cNvPr>
            <p:cNvSpPr txBox="1"/>
            <p:nvPr/>
          </p:nvSpPr>
          <p:spPr>
            <a:xfrm>
              <a:off x="3986423" y="3156210"/>
              <a:ext cx="117115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 </a:t>
              </a:r>
              <a:r>
                <a:rPr kumimoji="0" lang="fr-FR" sz="2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virtuo</a:t>
              </a:r>
              <a:endPara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B55FB2F-FDF5-5B42-8484-52E018325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7604" y="1335798"/>
              <a:ext cx="1788787" cy="1788787"/>
            </a:xfrm>
            <a:prstGeom prst="round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893A90F-C11F-3F41-9281-7BAFAE61A733}"/>
              </a:ext>
            </a:extLst>
          </p:cNvPr>
          <p:cNvGrpSpPr/>
          <p:nvPr/>
        </p:nvGrpSpPr>
        <p:grpSpPr>
          <a:xfrm>
            <a:off x="6281689" y="1327051"/>
            <a:ext cx="1829158" cy="2290821"/>
            <a:chOff x="6281689" y="1327051"/>
            <a:chExt cx="1829158" cy="229082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CED0B23-CE52-7D45-BE30-EB609F0F60A4}"/>
                </a:ext>
              </a:extLst>
            </p:cNvPr>
            <p:cNvSpPr txBox="1"/>
            <p:nvPr/>
          </p:nvSpPr>
          <p:spPr>
            <a:xfrm>
              <a:off x="6639653" y="3156209"/>
              <a:ext cx="96596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 vivo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D4F5B51-3478-C640-B58C-6831C97E9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1689" y="1327051"/>
              <a:ext cx="1829158" cy="1829158"/>
            </a:xfrm>
            <a:prstGeom prst="round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65FB60F5-BA74-A047-A8E2-DF1396B57B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343" y="4067966"/>
            <a:ext cx="1487816" cy="1487816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3325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peelOff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96880BB-14B1-A844-B1F4-6F46735DAF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5527"/>
            <a:ext cx="4140433" cy="41404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C419FC-4BA6-6042-A1DF-E5FD2B386AC8}"/>
              </a:ext>
            </a:extLst>
          </p:cNvPr>
          <p:cNvSpPr txBox="1">
            <a:spLocks/>
          </p:cNvSpPr>
          <p:nvPr/>
        </p:nvSpPr>
        <p:spPr>
          <a:xfrm>
            <a:off x="2270734" y="205980"/>
            <a:ext cx="4602540" cy="684801"/>
          </a:xfrm>
          <a:prstGeom prst="rect">
            <a:avLst/>
          </a:prstGeom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57086" rtl="0" latinLnBrk="1" hangingPunct="0"/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Questioni</a:t>
            </a:r>
            <a:r>
              <a:rPr lang="de-DE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bg1">
                    <a:lumMod val="50000"/>
                  </a:schemeClr>
                </a:solidFill>
              </a:rPr>
              <a:t>irrisolte</a:t>
            </a:r>
            <a:endParaRPr lang="de-DE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7F37D2-E10D-0A4F-AC3C-02874E4C89C3}"/>
              </a:ext>
            </a:extLst>
          </p:cNvPr>
          <p:cNvSpPr txBox="1">
            <a:spLocks/>
          </p:cNvSpPr>
          <p:nvPr/>
        </p:nvSpPr>
        <p:spPr>
          <a:xfrm>
            <a:off x="3892492" y="1914415"/>
            <a:ext cx="5058450" cy="270843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>
            <a:lvl1pPr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 err="1"/>
              <a:t>Integrazione</a:t>
            </a:r>
            <a:r>
              <a:rPr lang="fr-CH" sz="2000" dirty="0"/>
              <a:t> </a:t>
            </a:r>
            <a:r>
              <a:rPr lang="fr-CH" sz="2000" dirty="0" err="1"/>
              <a:t>negli</a:t>
            </a:r>
            <a:r>
              <a:rPr lang="fr-CH" sz="2000" dirty="0"/>
              <a:t> </a:t>
            </a:r>
            <a:r>
              <a:rPr lang="fr-CH" sz="2000" dirty="0" err="1"/>
              <a:t>approcci</a:t>
            </a:r>
            <a:r>
              <a:rPr lang="fr-CH" sz="2000" dirty="0"/>
              <a:t> </a:t>
            </a:r>
            <a:r>
              <a:rPr lang="fr-CH" sz="2000" dirty="0" err="1"/>
              <a:t>terapeutici</a:t>
            </a:r>
            <a:endParaRPr lang="fr-CH" sz="2000" dirty="0"/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 err="1"/>
              <a:t>Ambientazione</a:t>
            </a:r>
            <a:r>
              <a:rPr lang="fr-CH" sz="2000" dirty="0"/>
              <a:t>, </a:t>
            </a:r>
            <a:r>
              <a:rPr lang="fr-CH" sz="2000" dirty="0" err="1"/>
              <a:t>decorazione</a:t>
            </a:r>
            <a:endParaRPr lang="fr-CH" sz="2000" dirty="0"/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 err="1"/>
              <a:t>Musica</a:t>
            </a:r>
            <a:endParaRPr lang="fr-CH" sz="2000" dirty="0"/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 err="1"/>
              <a:t>Esperienza</a:t>
            </a:r>
            <a:r>
              <a:rPr lang="fr-CH" sz="2000" dirty="0"/>
              <a:t> personale </a:t>
            </a:r>
            <a:r>
              <a:rPr lang="fr-CH" sz="2000" dirty="0" err="1"/>
              <a:t>del</a:t>
            </a:r>
            <a:r>
              <a:rPr lang="fr-CH" sz="2000" dirty="0"/>
              <a:t> </a:t>
            </a:r>
            <a:r>
              <a:rPr lang="fr-CH" sz="2000" dirty="0" err="1"/>
              <a:t>terapeuta</a:t>
            </a:r>
            <a:endParaRPr lang="fr-CH" sz="2000" dirty="0"/>
          </a:p>
          <a:p>
            <a:pPr marL="257175" indent="-257175" defTabSz="457086">
              <a:spcAft>
                <a:spcPts val="9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2000" dirty="0" err="1"/>
              <a:t>Durata</a:t>
            </a:r>
            <a:r>
              <a:rPr lang="fr-CH" sz="2000" dirty="0"/>
              <a:t> </a:t>
            </a:r>
            <a:r>
              <a:rPr lang="fr-CH" sz="2000" dirty="0" err="1"/>
              <a:t>della</a:t>
            </a:r>
            <a:r>
              <a:rPr lang="fr-CH" sz="2000" dirty="0"/>
              <a:t> </a:t>
            </a:r>
            <a:r>
              <a:rPr lang="fr-CH" sz="2000" dirty="0" err="1"/>
              <a:t>sessione</a:t>
            </a:r>
            <a:r>
              <a:rPr lang="fr-CH" sz="2000" dirty="0"/>
              <a:t> </a:t>
            </a:r>
            <a:r>
              <a:rPr lang="fr-CH" sz="2000" dirty="0" err="1"/>
              <a:t>psichedelica</a:t>
            </a:r>
            <a:r>
              <a:rPr lang="fr-CH" sz="2000" dirty="0"/>
              <a:t> </a:t>
            </a:r>
            <a:r>
              <a:rPr lang="fr-CH" sz="2000" dirty="0" err="1"/>
              <a:t>necessaria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43371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0E7093-7F0D-6F4C-9757-BC9610384D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9094"/>
            <a:ext cx="3692434" cy="369243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85AA895-E065-EB4A-9C46-0AEA4E8AE029}"/>
              </a:ext>
            </a:extLst>
          </p:cNvPr>
          <p:cNvSpPr/>
          <p:nvPr/>
        </p:nvSpPr>
        <p:spPr>
          <a:xfrm>
            <a:off x="3439886" y="1777296"/>
            <a:ext cx="5294811" cy="25160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/>
          <a:lstStyle/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 err="1"/>
              <a:t>Trattamenti</a:t>
            </a:r>
            <a:r>
              <a:rPr lang="fr-CH" sz="1800" dirty="0"/>
              <a:t> </a:t>
            </a:r>
            <a:r>
              <a:rPr lang="fr-CH" sz="1800" dirty="0" err="1"/>
              <a:t>psichedelici</a:t>
            </a:r>
            <a:r>
              <a:rPr lang="fr-CH" sz="1800" dirty="0"/>
              <a:t> = </a:t>
            </a:r>
            <a:r>
              <a:rPr lang="fr-CH" sz="1800" dirty="0" err="1"/>
              <a:t>psicoterapia</a:t>
            </a:r>
            <a:r>
              <a:rPr lang="fr-CH" sz="1800" dirty="0"/>
              <a:t> </a:t>
            </a:r>
            <a:r>
              <a:rPr lang="fr-CH" sz="1800" dirty="0" err="1"/>
              <a:t>potenziata</a:t>
            </a:r>
            <a:r>
              <a:rPr lang="fr-CH" sz="1800" dirty="0"/>
              <a:t> </a:t>
            </a:r>
            <a:r>
              <a:rPr lang="fr-CH" sz="1800" dirty="0" err="1"/>
              <a:t>dall'intervento</a:t>
            </a:r>
            <a:r>
              <a:rPr lang="fr-CH" sz="1800" dirty="0"/>
              <a:t> </a:t>
            </a:r>
            <a:r>
              <a:rPr lang="fr-CH" sz="1800" dirty="0" err="1"/>
              <a:t>farmacologico</a:t>
            </a: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 err="1"/>
              <a:t>Intervento</a:t>
            </a:r>
            <a:r>
              <a:rPr lang="fr-CH" sz="1800" dirty="0"/>
              <a:t> </a:t>
            </a:r>
            <a:r>
              <a:rPr lang="fr-CH" sz="1800" dirty="0" err="1"/>
              <a:t>distruttivo</a:t>
            </a:r>
            <a:endParaRPr lang="fr-CH" sz="1800" dirty="0"/>
          </a:p>
          <a:p>
            <a:pPr marL="214313" indent="-214313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  <a:buFont typeface="Arial"/>
              <a:buChar char="•"/>
            </a:pPr>
            <a:r>
              <a:rPr lang="fr-CH" sz="1800" dirty="0" err="1"/>
              <a:t>Importanza</a:t>
            </a:r>
            <a:r>
              <a:rPr lang="fr-CH" sz="1800" dirty="0"/>
              <a:t> </a:t>
            </a:r>
            <a:r>
              <a:rPr lang="fr-CH" sz="1800" dirty="0" err="1"/>
              <a:t>della</a:t>
            </a:r>
            <a:r>
              <a:rPr lang="fr-CH" sz="1800" dirty="0"/>
              <a:t> </a:t>
            </a:r>
            <a:r>
              <a:rPr lang="fr-CH" sz="1800" dirty="0" err="1"/>
              <a:t>separazione</a:t>
            </a:r>
            <a:r>
              <a:rPr lang="fr-CH" sz="1800" dirty="0"/>
              <a:t> </a:t>
            </a:r>
            <a:r>
              <a:rPr lang="fr-CH" sz="1800" dirty="0" err="1"/>
              <a:t>concettuale</a:t>
            </a:r>
            <a:r>
              <a:rPr lang="fr-CH" sz="1800" dirty="0"/>
              <a:t> </a:t>
            </a:r>
            <a:r>
              <a:rPr lang="fr-CH" sz="1800" dirty="0" err="1"/>
              <a:t>tra</a:t>
            </a:r>
            <a:r>
              <a:rPr lang="fr-CH" sz="1800" dirty="0"/>
              <a:t> </a:t>
            </a:r>
            <a:r>
              <a:rPr lang="fr-CH" sz="1800" dirty="0" err="1"/>
              <a:t>trattamento</a:t>
            </a:r>
            <a:r>
              <a:rPr lang="fr-CH" sz="1800" dirty="0"/>
              <a:t> e </a:t>
            </a:r>
            <a:r>
              <a:rPr lang="fr-CH" sz="1800" dirty="0" err="1"/>
              <a:t>uso</a:t>
            </a:r>
            <a:r>
              <a:rPr lang="fr-CH" sz="1800" dirty="0"/>
              <a:t> </a:t>
            </a:r>
            <a:r>
              <a:rPr lang="fr-CH" sz="1800" dirty="0" err="1"/>
              <a:t>ricreativo</a:t>
            </a:r>
            <a:endParaRPr lang="fr-CH" sz="18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srgbClr val="9FD0AB"/>
              </a:buClr>
            </a:pPr>
            <a:endParaRPr lang="fr-CH" sz="1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2FB24B6-E4E4-FB44-B532-E60E0C1E80C6}"/>
              </a:ext>
            </a:extLst>
          </p:cNvPr>
          <p:cNvSpPr txBox="1"/>
          <p:nvPr/>
        </p:nvSpPr>
        <p:spPr>
          <a:xfrm>
            <a:off x="996145" y="600891"/>
            <a:ext cx="17001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Take </a:t>
            </a:r>
            <a:r>
              <a:rPr kumimoji="0" lang="de-DE" sz="2400" b="1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home</a:t>
            </a:r>
            <a:endParaRPr kumimoji="0" lang="de-DE" sz="24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0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88216">
        <p15:prstTrans prst="peelOff"/>
      </p:transition>
    </mc:Choice>
    <mc:Fallback xmlns="">
      <p:transition spd="med" advTm="18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BE1C109-D491-FF41-973F-4E82DF1F10C9}"/>
              </a:ext>
            </a:extLst>
          </p:cNvPr>
          <p:cNvSpPr txBox="1"/>
          <p:nvPr/>
        </p:nvSpPr>
        <p:spPr>
          <a:xfrm>
            <a:off x="3664193" y="466164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CH" dirty="0" err="1"/>
              <a:t>Logiche</a:t>
            </a:r>
            <a:endParaRPr lang="fr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38B83C-ED91-2A45-B9B9-5EDCB21156FC}"/>
              </a:ext>
            </a:extLst>
          </p:cNvPr>
          <p:cNvSpPr txBox="1"/>
          <p:nvPr/>
        </p:nvSpPr>
        <p:spPr>
          <a:xfrm>
            <a:off x="1117414" y="3559022"/>
            <a:ext cx="291781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Offerta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definita</a:t>
            </a:r>
            <a:r>
              <a:rPr lang="fr-CH" sz="1800" dirty="0">
                <a:solidFill>
                  <a:srgbClr val="000000"/>
                </a:solidFill>
              </a:rPr>
              <a:t> da </a:t>
            </a:r>
            <a:r>
              <a:rPr lang="fr-CH" sz="1800" dirty="0" err="1">
                <a:solidFill>
                  <a:srgbClr val="000000"/>
                </a:solidFill>
              </a:rPr>
              <a:t>evidenze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scientifiche</a:t>
            </a:r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Finanziamento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solidale</a:t>
            </a:r>
            <a:endParaRPr lang="fr-CH" sz="18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EE1E63-A453-6F47-B822-AC8E291047F5}"/>
              </a:ext>
            </a:extLst>
          </p:cNvPr>
          <p:cNvSpPr txBox="1"/>
          <p:nvPr/>
        </p:nvSpPr>
        <p:spPr>
          <a:xfrm>
            <a:off x="5374661" y="3559022"/>
            <a:ext cx="291781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Offerta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modulata</a:t>
            </a:r>
            <a:r>
              <a:rPr lang="fr-CH" sz="1800" dirty="0">
                <a:solidFill>
                  <a:srgbClr val="000000"/>
                </a:solidFill>
              </a:rPr>
              <a:t> da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convenzioni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sociali</a:t>
            </a:r>
            <a:endParaRPr lang="fr-CH" sz="18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800" dirty="0">
                <a:solidFill>
                  <a:srgbClr val="000000"/>
                </a:solidFill>
              </a:rPr>
              <a:t>Beni di </a:t>
            </a:r>
            <a:r>
              <a:rPr lang="fr-CH" sz="1800" dirty="0" err="1">
                <a:solidFill>
                  <a:srgbClr val="000000"/>
                </a:solidFill>
              </a:rPr>
              <a:t>consumo</a:t>
            </a:r>
            <a:endParaRPr lang="fr-CH" sz="1800" dirty="0">
              <a:solidFill>
                <a:srgbClr val="0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8E6A2B0-413F-8340-8A4A-61E1A5514F56}"/>
              </a:ext>
            </a:extLst>
          </p:cNvPr>
          <p:cNvGrpSpPr/>
          <p:nvPr/>
        </p:nvGrpSpPr>
        <p:grpSpPr>
          <a:xfrm>
            <a:off x="1243751" y="1526298"/>
            <a:ext cx="2664066" cy="1898254"/>
            <a:chOff x="1243751" y="1526298"/>
            <a:chExt cx="2664066" cy="1898254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51DE68B-6B3F-D34E-B59F-8B2B744EF844}"/>
                </a:ext>
              </a:extLst>
            </p:cNvPr>
            <p:cNvSpPr txBox="1"/>
            <p:nvPr/>
          </p:nvSpPr>
          <p:spPr>
            <a:xfrm>
              <a:off x="1999562" y="1526298"/>
              <a:ext cx="115352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medica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2327BA2-E374-CF4B-BF97-D30DC4B6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751" y="2092519"/>
              <a:ext cx="2664066" cy="1332033"/>
            </a:xfrm>
            <a:prstGeom prst="round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9BCC96-3C0C-944A-8F4F-F5476E1C6AFF}"/>
              </a:ext>
            </a:extLst>
          </p:cNvPr>
          <p:cNvGrpSpPr/>
          <p:nvPr/>
        </p:nvGrpSpPr>
        <p:grpSpPr>
          <a:xfrm>
            <a:off x="5503723" y="1526298"/>
            <a:ext cx="2666964" cy="1898254"/>
            <a:chOff x="5503723" y="1526298"/>
            <a:chExt cx="2666964" cy="189825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325CFAC-B9A2-A341-A35E-261661C08A1A}"/>
                </a:ext>
              </a:extLst>
            </p:cNvPr>
            <p:cNvSpPr txBox="1"/>
            <p:nvPr/>
          </p:nvSpPr>
          <p:spPr>
            <a:xfrm>
              <a:off x="5933008" y="1526298"/>
              <a:ext cx="1801132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pPr algn="ctr"/>
              <a:r>
                <a:rPr lang="fr-CH" dirty="0"/>
                <a:t>non </a:t>
              </a:r>
              <a:r>
                <a:rPr lang="fr-CH" dirty="0" err="1"/>
                <a:t>medica</a:t>
              </a:r>
              <a:endParaRPr lang="fr-CH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2B56004-DF87-8C4D-8982-DA099714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723" y="2091070"/>
              <a:ext cx="2666964" cy="133348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31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3E93F9-F00C-3C4B-9B9E-F5A14006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220" y="270435"/>
            <a:ext cx="1107996" cy="646331"/>
          </a:xfr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</a:pPr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LSD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BE21B9-302D-9047-87D3-9C4029783860}"/>
              </a:ext>
            </a:extLst>
          </p:cNvPr>
          <p:cNvSpPr txBox="1"/>
          <p:nvPr/>
        </p:nvSpPr>
        <p:spPr>
          <a:xfrm>
            <a:off x="1324874" y="5081977"/>
            <a:ext cx="1030088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Albert Hofmann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50" dirty="0">
                <a:solidFill>
                  <a:srgbClr val="000000"/>
                </a:solidFill>
              </a:rPr>
              <a:t>1906-2008</a:t>
            </a:r>
            <a:endParaRPr kumimoji="0" lang="de-DE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61D790-6FFE-6E49-8F7D-D445DCB2E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6133"/>
            <a:ext cx="3679837" cy="367983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35BBD4-A495-9147-9189-428397A7F40A}"/>
              </a:ext>
            </a:extLst>
          </p:cNvPr>
          <p:cNvSpPr txBox="1"/>
          <p:nvPr/>
        </p:nvSpPr>
        <p:spPr>
          <a:xfrm>
            <a:off x="3440079" y="1684377"/>
            <a:ext cx="5703921" cy="3103350"/>
          </a:xfrm>
          <a:prstGeom prst="rect">
            <a:avLst/>
          </a:prstGeom>
          <a:solidFill>
            <a:srgbClr val="FFFFFF">
              <a:alpha val="78000"/>
            </a:srgbClr>
          </a:solidFill>
        </p:spPr>
        <p:txBody>
          <a:bodyPr wrap="square">
            <a:spAutoFit/>
          </a:bodyPr>
          <a:lstStyle>
            <a:lvl1pPr marL="214313" indent="-214313">
              <a:lnSpc>
                <a:spcPct val="150000"/>
              </a:lnSpc>
              <a:spcAft>
                <a:spcPts val="300"/>
              </a:spcAft>
              <a:buClr>
                <a:srgbClr val="9FD0AB"/>
              </a:buClr>
              <a:buChar char="•"/>
              <a:defRPr sz="1600"/>
            </a:lvl1pPr>
            <a:lvl2pPr lvl="1">
              <a:defRPr sz="1600" b="1"/>
            </a:lvl2pPr>
          </a:lstStyle>
          <a:p>
            <a:r>
              <a:rPr lang="fr-CH" sz="1800" dirty="0"/>
              <a:t>1938 Prima </a:t>
            </a:r>
            <a:r>
              <a:rPr lang="fr-CH" sz="1800" dirty="0" err="1"/>
              <a:t>sintesi</a:t>
            </a:r>
            <a:r>
              <a:rPr lang="fr-CH" sz="1800" dirty="0"/>
              <a:t> di LSD-25 dal </a:t>
            </a:r>
            <a:r>
              <a:rPr lang="fr-CH" sz="1800" dirty="0" err="1"/>
              <a:t>fungo</a:t>
            </a:r>
            <a:r>
              <a:rPr lang="fr-CH" sz="1800" dirty="0"/>
              <a:t> </a:t>
            </a:r>
            <a:r>
              <a:rPr lang="fr-CH" sz="1800" dirty="0" err="1"/>
              <a:t>della</a:t>
            </a:r>
            <a:r>
              <a:rPr lang="fr-CH" sz="1800" dirty="0"/>
              <a:t> </a:t>
            </a:r>
            <a:r>
              <a:rPr lang="fr-CH" sz="1800" dirty="0" err="1"/>
              <a:t>segale</a:t>
            </a:r>
            <a:r>
              <a:rPr lang="fr-CH" sz="1800" dirty="0"/>
              <a:t> </a:t>
            </a:r>
            <a:r>
              <a:rPr lang="fr-CH" sz="1800" dirty="0" err="1"/>
              <a:t>cornuta</a:t>
            </a:r>
            <a:endParaRPr lang="fr-CH" sz="1800" dirty="0"/>
          </a:p>
          <a:p>
            <a:r>
              <a:rPr lang="fr-CH" sz="1800" dirty="0"/>
              <a:t>1943 Hofmann </a:t>
            </a:r>
            <a:r>
              <a:rPr lang="fr-CH" sz="1800" dirty="0" err="1"/>
              <a:t>sintetizza</a:t>
            </a:r>
            <a:r>
              <a:rPr lang="fr-CH" sz="1800" dirty="0"/>
              <a:t> </a:t>
            </a:r>
            <a:r>
              <a:rPr lang="fr-CH" sz="1800" dirty="0" err="1"/>
              <a:t>nuovamente</a:t>
            </a:r>
            <a:r>
              <a:rPr lang="fr-CH" sz="1800" dirty="0"/>
              <a:t> l'LSD</a:t>
            </a:r>
          </a:p>
          <a:p>
            <a:r>
              <a:rPr lang="fr-CH" sz="1800" dirty="0"/>
              <a:t>16.4.1943 </a:t>
            </a:r>
            <a:r>
              <a:rPr lang="fr-CH" sz="1800" dirty="0" err="1"/>
              <a:t>Contaminazione</a:t>
            </a:r>
            <a:r>
              <a:rPr lang="fr-CH" sz="1800" dirty="0"/>
              <a:t> </a:t>
            </a:r>
            <a:r>
              <a:rPr lang="fr-CH" sz="1800" dirty="0" err="1"/>
              <a:t>casuale</a:t>
            </a:r>
            <a:endParaRPr lang="fr-CH" sz="1800" dirty="0"/>
          </a:p>
          <a:p>
            <a:r>
              <a:rPr lang="fr-CH" sz="1800" dirty="0"/>
              <a:t>19.4.1943 </a:t>
            </a:r>
            <a:r>
              <a:rPr lang="fr-CH" sz="1800" dirty="0" err="1"/>
              <a:t>Assunzione</a:t>
            </a:r>
            <a:r>
              <a:rPr lang="fr-CH" sz="1800" dirty="0"/>
              <a:t> </a:t>
            </a:r>
            <a:r>
              <a:rPr lang="fr-CH" sz="1800" dirty="0" err="1"/>
              <a:t>intenzionale</a:t>
            </a:r>
            <a:r>
              <a:rPr lang="fr-CH" sz="1800" dirty="0"/>
              <a:t> di 250𝛍g - </a:t>
            </a:r>
            <a:r>
              <a:rPr lang="fr-CH" sz="1800" dirty="0" err="1"/>
              <a:t>Esperimento</a:t>
            </a:r>
            <a:r>
              <a:rPr lang="fr-CH" sz="1800" dirty="0"/>
              <a:t> </a:t>
            </a:r>
            <a:r>
              <a:rPr lang="fr-CH" sz="1800" dirty="0" err="1"/>
              <a:t>del</a:t>
            </a:r>
            <a:r>
              <a:rPr lang="fr-CH" sz="1800" dirty="0"/>
              <a:t> </a:t>
            </a:r>
            <a:r>
              <a:rPr lang="fr-CH" sz="1800" i="1" dirty="0"/>
              <a:t>Giorno </a:t>
            </a:r>
            <a:r>
              <a:rPr lang="fr-CH" sz="1800" i="1" dirty="0" err="1"/>
              <a:t>della</a:t>
            </a:r>
            <a:r>
              <a:rPr lang="fr-CH" sz="1800" i="1" dirty="0"/>
              <a:t> </a:t>
            </a:r>
            <a:r>
              <a:rPr lang="fr-CH" sz="1800" i="1" dirty="0" err="1"/>
              <a:t>Bicicletta</a:t>
            </a:r>
            <a:r>
              <a:rPr lang="fr-CH" sz="1800" i="1" dirty="0"/>
              <a:t> </a:t>
            </a:r>
          </a:p>
          <a:p>
            <a:r>
              <a:rPr lang="fr-CH" sz="1800" dirty="0"/>
              <a:t>→ Sandoz </a:t>
            </a:r>
            <a:r>
              <a:rPr lang="fr-CH" sz="1800" dirty="0" err="1"/>
              <a:t>commercializza</a:t>
            </a:r>
            <a:r>
              <a:rPr lang="fr-CH" sz="1800" dirty="0"/>
              <a:t> il </a:t>
            </a:r>
            <a:r>
              <a:rPr lang="fr-CH" sz="1800" dirty="0" err="1"/>
              <a:t>Delysid</a:t>
            </a:r>
            <a:r>
              <a:rPr lang="fr-CH" sz="18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50031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EC51B22-D623-3A4B-A934-DFB87D127819}"/>
              </a:ext>
            </a:extLst>
          </p:cNvPr>
          <p:cNvSpPr txBox="1"/>
          <p:nvPr/>
        </p:nvSpPr>
        <p:spPr>
          <a:xfrm>
            <a:off x="1461757" y="4285130"/>
            <a:ext cx="219226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Burocratizzazione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medica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400" dirty="0">
                <a:solidFill>
                  <a:srgbClr val="000000"/>
                </a:solidFill>
              </a:rPr>
              <a:t>dei </a:t>
            </a:r>
            <a:r>
              <a:rPr lang="fr-CH" sz="1400" dirty="0" err="1">
                <a:solidFill>
                  <a:srgbClr val="000000"/>
                </a:solidFill>
              </a:rPr>
              <a:t>diritti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civili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6116AE-2A53-DE4B-9E2E-FD3C780FAA2D}"/>
              </a:ext>
            </a:extLst>
          </p:cNvPr>
          <p:cNvSpPr txBox="1"/>
          <p:nvPr/>
        </p:nvSpPr>
        <p:spPr>
          <a:xfrm>
            <a:off x="5607662" y="4285130"/>
            <a:ext cx="214257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Ciarlataneria</a:t>
            </a:r>
            <a:endParaRPr lang="fr-CH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400" i="1" dirty="0" err="1">
                <a:solidFill>
                  <a:srgbClr val="000000"/>
                </a:solidFill>
              </a:rPr>
              <a:t>Bullshitism</a:t>
            </a:r>
            <a:endParaRPr lang="fr-CH" sz="1400" i="1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Pratiche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basate</a:t>
            </a:r>
            <a:r>
              <a:rPr lang="fr-CH" sz="1400" dirty="0">
                <a:solidFill>
                  <a:srgbClr val="000000"/>
                </a:solidFill>
              </a:rPr>
              <a:t> su </a:t>
            </a:r>
            <a:r>
              <a:rPr lang="fr-CH" sz="1400" dirty="0" err="1">
                <a:solidFill>
                  <a:srgbClr val="000000"/>
                </a:solidFill>
              </a:rPr>
              <a:t>ipotesi</a:t>
            </a:r>
            <a:endParaRPr lang="fr-CH" sz="1400" dirty="0">
              <a:solidFill>
                <a:srgbClr val="0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1F9B6D-779A-6D4D-BF38-18F6D25489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642" y="2481041"/>
            <a:ext cx="1708667" cy="111434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AA886DD-B623-D641-B8C7-4BD26AA6CC89}"/>
              </a:ext>
            </a:extLst>
          </p:cNvPr>
          <p:cNvGrpSpPr/>
          <p:nvPr/>
        </p:nvGrpSpPr>
        <p:grpSpPr>
          <a:xfrm>
            <a:off x="498994" y="869577"/>
            <a:ext cx="4130295" cy="3143887"/>
            <a:chOff x="498994" y="869577"/>
            <a:chExt cx="4130295" cy="314388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0C88EE-04E1-D646-8F36-909A99675293}"/>
                </a:ext>
              </a:extLst>
            </p:cNvPr>
            <p:cNvSpPr txBox="1"/>
            <p:nvPr/>
          </p:nvSpPr>
          <p:spPr>
            <a:xfrm>
              <a:off x="498994" y="869577"/>
              <a:ext cx="413029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Rischio</a:t>
              </a:r>
              <a:r>
                <a:rPr lang="fr-CH" b="1" dirty="0">
                  <a:solidFill>
                    <a:srgbClr val="000000"/>
                  </a:solidFill>
                </a:rPr>
                <a:t> di </a:t>
              </a:r>
            </a:p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medicalizzazione</a:t>
              </a:r>
              <a:r>
                <a:rPr lang="fr-CH" b="1" dirty="0">
                  <a:solidFill>
                    <a:srgbClr val="000000"/>
                  </a:solidFill>
                </a:rPr>
                <a:t> </a:t>
              </a:r>
              <a:r>
                <a:rPr lang="fr-CH" b="1" dirty="0" err="1">
                  <a:solidFill>
                    <a:srgbClr val="000000"/>
                  </a:solidFill>
                </a:rPr>
                <a:t>eccessiva</a:t>
              </a:r>
              <a:endParaRPr lang="fr-CH" b="1" dirty="0">
                <a:solidFill>
                  <a:srgbClr val="000000"/>
                </a:solidFill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925A8F2-EC6C-804A-8C1A-8ABF76509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641" y="1906760"/>
              <a:ext cx="2106704" cy="210670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62ECD40-FE98-A54E-BA60-CE63608C3551}"/>
              </a:ext>
            </a:extLst>
          </p:cNvPr>
          <p:cNvGrpSpPr/>
          <p:nvPr/>
        </p:nvGrpSpPr>
        <p:grpSpPr>
          <a:xfrm>
            <a:off x="5492088" y="869576"/>
            <a:ext cx="2366992" cy="3143888"/>
            <a:chOff x="5492088" y="869576"/>
            <a:chExt cx="2366992" cy="314388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F599F16-56B5-4D4B-8969-5B4CBDDF283F}"/>
                </a:ext>
              </a:extLst>
            </p:cNvPr>
            <p:cNvSpPr txBox="1"/>
            <p:nvPr/>
          </p:nvSpPr>
          <p:spPr>
            <a:xfrm>
              <a:off x="5492088" y="869576"/>
              <a:ext cx="2366992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>
                  <a:solidFill>
                    <a:srgbClr val="000000"/>
                  </a:solidFill>
                </a:rPr>
                <a:t>Risque</a:t>
              </a:r>
            </a:p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déscientisation</a:t>
              </a:r>
              <a:endParaRPr lang="fr-CH" b="1" dirty="0">
                <a:solidFill>
                  <a:srgbClr val="000000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723F947-DA68-E249-A80C-73DEC9F2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671" y="1897648"/>
              <a:ext cx="2115816" cy="211581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336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psychedelic-library.org/life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250" y="1587864"/>
            <a:ext cx="2883034" cy="37257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802993" y="1587864"/>
            <a:ext cx="4786346" cy="1020408"/>
          </a:xfrm>
          <a:prstGeom prst="rect">
            <a:avLst/>
          </a:prstGeom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>
                <a:latin typeface="+mj-lt"/>
              </a:rPr>
              <a:t>1957, </a:t>
            </a:r>
            <a:r>
              <a:rPr lang="fr-CH" sz="1400" dirty="0" err="1">
                <a:latin typeface="+mj-lt"/>
              </a:rPr>
              <a:t>articolo</a:t>
            </a:r>
            <a:r>
              <a:rPr lang="fr-CH" sz="1400" dirty="0">
                <a:latin typeface="+mj-lt"/>
              </a:rPr>
              <a:t> di R. Gordon </a:t>
            </a:r>
            <a:r>
              <a:rPr lang="fr-CH" sz="1400" dirty="0" err="1">
                <a:latin typeface="+mj-lt"/>
              </a:rPr>
              <a:t>Wasson</a:t>
            </a:r>
            <a:r>
              <a:rPr lang="fr-CH" sz="1400" dirty="0">
                <a:latin typeface="+mj-lt"/>
              </a:rPr>
              <a:t> </a:t>
            </a:r>
          </a:p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 err="1">
                <a:latin typeface="+mj-lt"/>
              </a:rPr>
              <a:t>Incontro</a:t>
            </a:r>
            <a:r>
              <a:rPr lang="fr-CH" sz="1400" dirty="0">
                <a:latin typeface="+mj-lt"/>
              </a:rPr>
              <a:t> con la </a:t>
            </a:r>
            <a:r>
              <a:rPr lang="fr-CH" sz="1400" dirty="0" err="1">
                <a:latin typeface="+mj-lt"/>
              </a:rPr>
              <a:t>guaritrice</a:t>
            </a:r>
            <a:r>
              <a:rPr lang="fr-CH" sz="1400" dirty="0">
                <a:latin typeface="+mj-lt"/>
              </a:rPr>
              <a:t> </a:t>
            </a:r>
            <a:r>
              <a:rPr lang="fr-CH" sz="1400" dirty="0" err="1">
                <a:latin typeface="+mj-lt"/>
              </a:rPr>
              <a:t>mazateca</a:t>
            </a:r>
            <a:r>
              <a:rPr lang="fr-CH" sz="1400" dirty="0">
                <a:latin typeface="+mj-lt"/>
              </a:rPr>
              <a:t> Maria </a:t>
            </a:r>
            <a:r>
              <a:rPr lang="fr-CH" sz="1400" dirty="0" err="1">
                <a:latin typeface="+mj-lt"/>
              </a:rPr>
              <a:t>Sabinas</a:t>
            </a:r>
            <a:endParaRPr lang="fr-CH" sz="1400" dirty="0">
              <a:latin typeface="+mj-lt"/>
            </a:endParaRPr>
          </a:p>
          <a:p>
            <a:pPr marL="180975" indent="-180975" algn="l">
              <a:lnSpc>
                <a:spcPct val="150000"/>
              </a:lnSpc>
              <a:buClr>
                <a:srgbClr val="9FD0AB"/>
              </a:buClr>
              <a:buSzPct val="80000"/>
              <a:buFont typeface="Wingdings" pitchFamily="2" charset="2"/>
              <a:buChar char="§"/>
              <a:defRPr/>
            </a:pPr>
            <a:r>
              <a:rPr lang="fr-CH" sz="1400" dirty="0" err="1">
                <a:latin typeface="+mj-lt"/>
              </a:rPr>
              <a:t>Viaggi</a:t>
            </a:r>
            <a:r>
              <a:rPr lang="fr-CH" sz="1400" dirty="0">
                <a:latin typeface="+mj-lt"/>
              </a:rPr>
              <a:t> di massa in </a:t>
            </a:r>
            <a:r>
              <a:rPr lang="fr-CH" sz="1400" dirty="0" err="1">
                <a:latin typeface="+mj-lt"/>
              </a:rPr>
              <a:t>Messico</a:t>
            </a:r>
            <a:r>
              <a:rPr lang="fr-CH" sz="1400" dirty="0">
                <a:latin typeface="+mj-lt"/>
              </a:rPr>
              <a:t> </a:t>
            </a:r>
            <a:r>
              <a:rPr lang="fr-CH" sz="1400" dirty="0" err="1">
                <a:latin typeface="+mj-lt"/>
              </a:rPr>
              <a:t>dopo</a:t>
            </a:r>
            <a:r>
              <a:rPr lang="fr-CH" sz="1400" dirty="0">
                <a:latin typeface="+mj-lt"/>
              </a:rPr>
              <a:t> la </a:t>
            </a:r>
            <a:r>
              <a:rPr lang="fr-CH" sz="1400" dirty="0" err="1">
                <a:latin typeface="+mj-lt"/>
              </a:rPr>
              <a:t>pubblicazione</a:t>
            </a:r>
            <a:endParaRPr lang="fr-CH" sz="1400" dirty="0">
              <a:latin typeface="+mj-lt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49368" y="310105"/>
            <a:ext cx="7943880" cy="785818"/>
          </a:xfrm>
        </p:spPr>
        <p:txBody>
          <a:bodyPr/>
          <a:lstStyle/>
          <a:p>
            <a:pPr algn="ctr" eaLnBrk="1" hangingPunct="1"/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1a </a:t>
            </a: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era</a:t>
            </a: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psichedelica</a:t>
            </a:r>
            <a:endParaRPr lang="fr-CH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5170" name="Picture 2" descr="http://www.metahistory.org/images/wassonhand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1045" y="2940592"/>
            <a:ext cx="3500462" cy="237304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45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 autoUpdateAnimBg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553" name="image51.png" descr="image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066"/>
            <a:ext cx="2716691" cy="3945168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Psilocybin"/>
          <p:cNvSpPr txBox="1">
            <a:spLocks noGrp="1"/>
          </p:cNvSpPr>
          <p:nvPr>
            <p:ph type="title"/>
          </p:nvPr>
        </p:nvSpPr>
        <p:spPr>
          <a:xfrm>
            <a:off x="2980770" y="388203"/>
            <a:ext cx="3440365" cy="83099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4800" b="1">
                <a:solidFill>
                  <a:srgbClr val="1E3C8E"/>
                </a:solidFill>
                <a:uFill>
                  <a:solidFill>
                    <a:srgbClr val="1E3C8E"/>
                  </a:solidFill>
                </a:uFill>
              </a:defRPr>
            </a:lvl1pPr>
          </a:lstStyle>
          <a:p>
            <a:r>
              <a:rPr lang="de-CH" dirty="0" err="1">
                <a:solidFill>
                  <a:schemeClr val="bg1">
                    <a:lumMod val="65000"/>
                  </a:schemeClr>
                </a:solidFill>
              </a:rPr>
              <a:t>Psilocibina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14204C-6054-4A43-95BC-101188097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7998" y="1404066"/>
            <a:ext cx="2626002" cy="3945168"/>
          </a:xfrm>
          <a:prstGeom prst="rect">
            <a:avLst/>
          </a:prstGeom>
        </p:spPr>
      </p:pic>
      <p:sp>
        <p:nvSpPr>
          <p:cNvPr id="550" name="1958…"/>
          <p:cNvSpPr txBox="1">
            <a:spLocks noGrp="1"/>
          </p:cNvSpPr>
          <p:nvPr>
            <p:ph type="body" sz="quarter" idx="1"/>
          </p:nvPr>
        </p:nvSpPr>
        <p:spPr>
          <a:xfrm>
            <a:off x="2558497" y="2470021"/>
            <a:ext cx="4456432" cy="227191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miter lim="400000"/>
          </a:ln>
        </p:spPr>
        <p:txBody>
          <a:bodyPr/>
          <a:lstStyle/>
          <a:p>
            <a:pPr marL="261938" indent="-261938">
              <a:lnSpc>
                <a:spcPct val="150000"/>
              </a:lnSpc>
              <a:spcBef>
                <a:spcPts val="400"/>
              </a:spcBef>
              <a:buClr>
                <a:srgbClr val="F09C00"/>
              </a:buClr>
              <a:buSzTx/>
              <a:buFont typeface="Arial"/>
              <a:buNone/>
            </a:pPr>
            <a:r>
              <a:rPr sz="1800" i="1" dirty="0">
                <a:latin typeface="+mj-lt"/>
                <a:ea typeface="+mj-ea"/>
                <a:cs typeface="+mj-cs"/>
                <a:sym typeface="Arial"/>
              </a:rPr>
              <a:t>1958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9FD0AB"/>
              </a:buClr>
              <a:buSzPct val="80000"/>
              <a:buFont typeface="Arial" panose="020B0604020202020204" pitchFamily="34" charset="0"/>
              <a:buChar char="•"/>
            </a:pPr>
            <a:r>
              <a:rPr lang="de-CH" sz="1800" dirty="0" err="1">
                <a:latin typeface="+mj-lt"/>
                <a:ea typeface="+mj-ea"/>
                <a:cs typeface="+mj-cs"/>
              </a:rPr>
              <a:t>Identificazione</a:t>
            </a:r>
            <a:r>
              <a:rPr lang="de-CH" sz="1800" dirty="0">
                <a:latin typeface="+mj-lt"/>
                <a:ea typeface="+mj-ea"/>
                <a:cs typeface="+mj-cs"/>
              </a:rPr>
              <a:t> di </a:t>
            </a:r>
            <a:r>
              <a:rPr lang="de-CH" sz="1800" dirty="0" err="1">
                <a:latin typeface="+mj-lt"/>
                <a:ea typeface="+mj-ea"/>
                <a:cs typeface="+mj-cs"/>
              </a:rPr>
              <a:t>psilocibina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e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  <a:r>
              <a:rPr lang="de-CH" sz="1800" dirty="0" err="1">
                <a:latin typeface="+mj-lt"/>
                <a:ea typeface="+mj-ea"/>
                <a:cs typeface="+mj-cs"/>
              </a:rPr>
              <a:t>psilocina</a:t>
            </a:r>
            <a:r>
              <a:rPr lang="de-CH" sz="1800" dirty="0">
                <a:latin typeface="+mj-lt"/>
                <a:ea typeface="+mj-ea"/>
                <a:cs typeface="+mj-cs"/>
              </a:rPr>
              <a:t> 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9FD0AB"/>
              </a:buClr>
              <a:buSzPct val="80000"/>
              <a:buFont typeface="Arial" panose="020B0604020202020204" pitchFamily="34" charset="0"/>
              <a:buChar char="•"/>
            </a:pPr>
            <a:r>
              <a:rPr lang="de-CH" sz="1800" dirty="0">
                <a:latin typeface="+mj-lt"/>
                <a:ea typeface="+mj-ea"/>
                <a:cs typeface="+mj-cs"/>
              </a:rPr>
              <a:t>da Albert Hofmann di </a:t>
            </a:r>
            <a:r>
              <a:rPr lang="de-CH" sz="1800" i="1" dirty="0" err="1">
                <a:latin typeface="+mj-lt"/>
                <a:ea typeface="+mj-ea"/>
                <a:cs typeface="+mj-cs"/>
              </a:rPr>
              <a:t>Psilocybe</a:t>
            </a:r>
            <a:r>
              <a:rPr lang="de-CH" sz="1800" i="1" dirty="0">
                <a:latin typeface="+mj-lt"/>
                <a:ea typeface="+mj-ea"/>
                <a:cs typeface="+mj-cs"/>
              </a:rPr>
              <a:t> </a:t>
            </a:r>
            <a:r>
              <a:rPr lang="de-CH" sz="1800" i="1" dirty="0" err="1">
                <a:latin typeface="+mj-lt"/>
                <a:ea typeface="+mj-ea"/>
                <a:cs typeface="+mj-cs"/>
              </a:rPr>
              <a:t>mexicana</a:t>
            </a:r>
            <a:r>
              <a:rPr lang="de-CH" sz="1800" i="1" dirty="0">
                <a:latin typeface="+mj-lt"/>
                <a:ea typeface="+mj-ea"/>
                <a:cs typeface="+mj-cs"/>
              </a:rPr>
              <a:t> Heim</a:t>
            </a:r>
          </a:p>
        </p:txBody>
      </p:sp>
    </p:spTree>
    <p:extLst>
      <p:ext uri="{BB962C8B-B14F-4D97-AF65-F5344CB8AC3E}">
        <p14:creationId xmlns:p14="http://schemas.microsoft.com/office/powerpoint/2010/main" val="17915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1" name="Carod-Artal, 2011"/>
          <p:cNvSpPr/>
          <p:nvPr/>
        </p:nvSpPr>
        <p:spPr>
          <a:xfrm>
            <a:off x="416822" y="5522672"/>
            <a:ext cx="4483101" cy="222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 defTabSz="914400">
              <a:lnSpc>
                <a:spcPct val="90000"/>
              </a:lnSpc>
              <a:buClr>
                <a:srgbClr val="DC8F00"/>
              </a:buClr>
              <a:buFont typeface="Arial"/>
              <a:defRPr i="1">
                <a:solidFill>
                  <a:srgbClr val="DC8F00"/>
                </a:solidFill>
                <a:uFill>
                  <a:solidFill>
                    <a:srgbClr val="DC8F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>
              <a:defRPr sz="1800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050" i="0" dirty="0" err="1">
                <a:solidFill>
                  <a:schemeClr val="tx1"/>
                </a:solidFill>
                <a:uFill>
                  <a:solidFill>
                    <a:srgbClr val="DC8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Carod-Artal</a:t>
            </a:r>
            <a:r>
              <a:rPr sz="1050" i="0" dirty="0">
                <a:solidFill>
                  <a:schemeClr val="tx1"/>
                </a:solidFill>
                <a:uFill>
                  <a:solidFill>
                    <a:srgbClr val="DC8F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2011</a:t>
            </a:r>
          </a:p>
        </p:txBody>
      </p:sp>
      <p:grpSp>
        <p:nvGrpSpPr>
          <p:cNvPr id="474" name="Gruppieren"/>
          <p:cNvGrpSpPr/>
          <p:nvPr/>
        </p:nvGrpSpPr>
        <p:grpSpPr>
          <a:xfrm>
            <a:off x="1651661" y="2093048"/>
            <a:ext cx="1680895" cy="2536008"/>
            <a:chOff x="0" y="0"/>
            <a:chExt cx="1680894" cy="2536007"/>
          </a:xfrm>
        </p:grpSpPr>
        <p:pic>
          <p:nvPicPr>
            <p:cNvPr id="472" name="image35.png" descr="image35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80894" cy="2143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3" name="Stropharia"/>
            <p:cNvSpPr/>
            <p:nvPr/>
          </p:nvSpPr>
          <p:spPr>
            <a:xfrm>
              <a:off x="491967" y="2200584"/>
              <a:ext cx="1143608" cy="335423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 err="1"/>
                <a:t>Stropharia</a:t>
              </a:r>
              <a:endParaRPr dirty="0"/>
            </a:p>
          </p:txBody>
        </p:sp>
      </p:grpSp>
      <p:grpSp>
        <p:nvGrpSpPr>
          <p:cNvPr id="477" name="Gruppieren"/>
          <p:cNvGrpSpPr/>
          <p:nvPr/>
        </p:nvGrpSpPr>
        <p:grpSpPr>
          <a:xfrm>
            <a:off x="4015774" y="2776048"/>
            <a:ext cx="2071704" cy="1853008"/>
            <a:chOff x="0" y="0"/>
            <a:chExt cx="2071703" cy="1853007"/>
          </a:xfrm>
        </p:grpSpPr>
        <p:sp>
          <p:nvSpPr>
            <p:cNvPr id="475" name="Panaeolus"/>
            <p:cNvSpPr/>
            <p:nvPr/>
          </p:nvSpPr>
          <p:spPr>
            <a:xfrm>
              <a:off x="451210" y="1517585"/>
              <a:ext cx="1169282" cy="335422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 err="1"/>
                <a:t>Panaeolus</a:t>
              </a:r>
              <a:endParaRPr dirty="0"/>
            </a:p>
          </p:txBody>
        </p:sp>
        <p:pic>
          <p:nvPicPr>
            <p:cNvPr id="476" name="image36.jpg" descr="image36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71703" cy="1294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0" name="Gruppieren"/>
          <p:cNvGrpSpPr/>
          <p:nvPr/>
        </p:nvGrpSpPr>
        <p:grpSpPr>
          <a:xfrm>
            <a:off x="6679789" y="1916113"/>
            <a:ext cx="1990730" cy="3531469"/>
            <a:chOff x="0" y="0"/>
            <a:chExt cx="1990729" cy="3531468"/>
          </a:xfrm>
        </p:grpSpPr>
        <p:sp>
          <p:nvSpPr>
            <p:cNvPr id="478" name="Psilocybe…"/>
            <p:cNvSpPr/>
            <p:nvPr/>
          </p:nvSpPr>
          <p:spPr>
            <a:xfrm>
              <a:off x="774747" y="2377519"/>
              <a:ext cx="1215982" cy="1153949"/>
            </a:xfrm>
            <a:prstGeom prst="line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algn="ctr" defTabSz="914400">
                <a:lnSpc>
                  <a:spcPct val="80000"/>
                </a:lnSpc>
                <a:spcBef>
                  <a:spcPts val="4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  <a:r>
                <a:rPr dirty="0" err="1"/>
                <a:t>Psilocybe</a:t>
              </a:r>
              <a:endParaRPr dirty="0"/>
            </a:p>
            <a:p>
              <a:pPr algn="ctr" defTabSz="914400">
                <a:lnSpc>
                  <a:spcPct val="80000"/>
                </a:lnSpc>
                <a:spcBef>
                  <a:spcPts val="300"/>
                </a:spcBef>
                <a:buClr>
                  <a:srgbClr val="DC8F00"/>
                </a:buClr>
                <a:buFont typeface="Arial"/>
                <a:defRPr sz="1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pPr>
              <a:r>
                <a:rPr lang="de-CH" sz="1400" i="1" dirty="0"/>
                <a:t>&gt;200 </a:t>
              </a:r>
              <a:r>
                <a:rPr lang="de-CH" sz="1400" i="1" dirty="0" err="1"/>
                <a:t>specie</a:t>
              </a:r>
              <a:endParaRPr lang="de-CH" sz="1400" i="1" dirty="0"/>
            </a:p>
          </p:txBody>
        </p:sp>
        <p:pic>
          <p:nvPicPr>
            <p:cNvPr id="479" name="image37.png" descr="image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28761" cy="2290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4245EEEE-07BE-2D4E-A3C2-A3AA5A1B98E5}"/>
              </a:ext>
            </a:extLst>
          </p:cNvPr>
          <p:cNvSpPr/>
          <p:nvPr/>
        </p:nvSpPr>
        <p:spPr>
          <a:xfrm>
            <a:off x="1711604" y="239797"/>
            <a:ext cx="6263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 err="1">
                <a:solidFill>
                  <a:schemeClr val="bg1">
                    <a:lumMod val="65000"/>
                  </a:schemeClr>
                </a:solidFill>
              </a:rPr>
              <a:t>Psilocibina</a:t>
            </a:r>
            <a:r>
              <a:rPr lang="de-CH" sz="36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65000"/>
                  </a:schemeClr>
                </a:solidFill>
              </a:rPr>
              <a:t>contenuta</a:t>
            </a:r>
            <a:r>
              <a:rPr lang="de-CH" sz="36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3600" b="1" dirty="0" err="1">
                <a:solidFill>
                  <a:schemeClr val="bg1">
                    <a:lumMod val="65000"/>
                  </a:schemeClr>
                </a:solidFill>
              </a:rPr>
              <a:t>nel</a:t>
            </a:r>
            <a:r>
              <a:rPr lang="de-CH" sz="3600" b="1" dirty="0">
                <a:solidFill>
                  <a:schemeClr val="bg1">
                    <a:lumMod val="65000"/>
                  </a:schemeClr>
                </a:solidFill>
              </a:rPr>
              <a:t> ...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144745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87" y="635456"/>
            <a:ext cx="7956408" cy="4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5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525" name="Gruppieren"/>
          <p:cNvGrpSpPr/>
          <p:nvPr/>
        </p:nvGrpSpPr>
        <p:grpSpPr>
          <a:xfrm>
            <a:off x="522226" y="549169"/>
            <a:ext cx="7576362" cy="5222266"/>
            <a:chOff x="210382" y="285752"/>
            <a:chExt cx="7576361" cy="5222263"/>
          </a:xfrm>
        </p:grpSpPr>
        <p:pic>
          <p:nvPicPr>
            <p:cNvPr id="523" name="image46.jpg" descr="image4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8" y="285752"/>
              <a:ext cx="6643735" cy="422500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24" name="evasion-artificielle.skyrock.com"/>
            <p:cNvSpPr/>
            <p:nvPr/>
          </p:nvSpPr>
          <p:spPr>
            <a:xfrm>
              <a:off x="210382" y="5277185"/>
              <a:ext cx="1865252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algn="r" defTabSz="914400">
                <a:lnSpc>
                  <a:spcPct val="90000"/>
                </a:lnSpc>
                <a:buClr>
                  <a:srgbClr val="DC8F00"/>
                </a:buClr>
                <a:buFont typeface="Arial"/>
                <a:defRPr sz="1000" i="1">
                  <a:solidFill>
                    <a:srgbClr val="DC8F00"/>
                  </a:solidFill>
                  <a:uFill>
                    <a:solidFill>
                      <a:srgbClr val="DC8F00"/>
                    </a:solidFill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algn="l" rtl="0" latinLnBrk="1" hangingPunct="0"/>
              <a:r>
                <a:rPr dirty="0">
                  <a:solidFill>
                    <a:srgbClr val="000000"/>
                  </a:solidFill>
                </a:rPr>
                <a:t>evasion-</a:t>
              </a:r>
              <a:r>
                <a:rPr dirty="0" err="1">
                  <a:solidFill>
                    <a:srgbClr val="000000"/>
                  </a:solidFill>
                </a:rPr>
                <a:t>artificielle.skyrock.com</a:t>
              </a:r>
              <a:endParaRPr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52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Linie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14" name="Reifes Mycelium verlangt nach reichlich Wasser…"/>
          <p:cNvSpPr/>
          <p:nvPr/>
        </p:nvSpPr>
        <p:spPr>
          <a:xfrm>
            <a:off x="2928925" y="3361478"/>
            <a:ext cx="6019801" cy="323935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177800" lvl="1" indent="-177800" defTabSz="914400">
              <a:lnSpc>
                <a:spcPts val="2100"/>
              </a:lnSpc>
              <a:spcBef>
                <a:spcPts val="300"/>
              </a:spcBef>
              <a:buClr>
                <a:srgbClr val="F09C00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sz="1600" dirty="0"/>
          </a:p>
        </p:txBody>
      </p:sp>
      <p:sp>
        <p:nvSpPr>
          <p:cNvPr id="517" name="Musshoff et al., 2000; Badham, 1984"/>
          <p:cNvSpPr/>
          <p:nvPr/>
        </p:nvSpPr>
        <p:spPr>
          <a:xfrm>
            <a:off x="495941" y="5627063"/>
            <a:ext cx="2182647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algn="r" defTabSz="914400">
              <a:lnSpc>
                <a:spcPct val="90000"/>
              </a:lnSpc>
              <a:buClr>
                <a:srgbClr val="DC8F00"/>
              </a:buClr>
              <a:buFont typeface="Arial"/>
              <a:defRPr sz="1000" i="1">
                <a:solidFill>
                  <a:srgbClr val="DC8F00"/>
                </a:solidFill>
                <a:uFill>
                  <a:solidFill>
                    <a:srgbClr val="DC8F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algn="l" rtl="0" latinLnBrk="1" hangingPunct="0"/>
            <a:r>
              <a:rPr i="0" dirty="0" err="1">
                <a:solidFill>
                  <a:srgbClr val="000000"/>
                </a:solidFill>
              </a:rPr>
              <a:t>Musshoff</a:t>
            </a:r>
            <a:r>
              <a:rPr i="0" dirty="0">
                <a:solidFill>
                  <a:srgbClr val="000000"/>
                </a:solidFill>
              </a:rPr>
              <a:t> et al., 2000; </a:t>
            </a:r>
            <a:r>
              <a:rPr i="0" dirty="0" err="1">
                <a:solidFill>
                  <a:srgbClr val="000000"/>
                </a:solidFill>
              </a:rPr>
              <a:t>Badham</a:t>
            </a:r>
            <a:r>
              <a:rPr i="0" dirty="0">
                <a:solidFill>
                  <a:srgbClr val="000000"/>
                </a:solidFill>
              </a:rPr>
              <a:t>, 1984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545D0D1-08DD-9C44-B902-651AA5BA5845}"/>
              </a:ext>
            </a:extLst>
          </p:cNvPr>
          <p:cNvSpPr/>
          <p:nvPr/>
        </p:nvSpPr>
        <p:spPr>
          <a:xfrm>
            <a:off x="3307817" y="285892"/>
            <a:ext cx="22220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>
                <a:solidFill>
                  <a:schemeClr val="bg1">
                    <a:lumMod val="65000"/>
                  </a:schemeClr>
                </a:solidFill>
              </a:rPr>
              <a:t>Il </a:t>
            </a:r>
            <a:r>
              <a:rPr lang="de-DE" sz="4400" b="1" dirty="0" err="1">
                <a:solidFill>
                  <a:schemeClr val="bg1">
                    <a:lumMod val="65000"/>
                  </a:schemeClr>
                </a:solidFill>
              </a:rPr>
              <a:t>fungo</a:t>
            </a:r>
            <a:endParaRPr lang="de-DE" sz="4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D0275F-CFD2-BA46-9A6E-D2213BCF8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3483528" cy="3483528"/>
          </a:xfrm>
          <a:prstGeom prst="rect">
            <a:avLst/>
          </a:prstGeom>
        </p:spPr>
      </p:pic>
      <p:sp>
        <p:nvSpPr>
          <p:cNvPr id="513" name="Bevorzugt gut drainiertes Gelände…"/>
          <p:cNvSpPr/>
          <p:nvPr/>
        </p:nvSpPr>
        <p:spPr>
          <a:xfrm>
            <a:off x="3307817" y="2006662"/>
            <a:ext cx="5390572" cy="2670603"/>
          </a:xfrm>
          <a:prstGeom prst="rect">
            <a:avLst/>
          </a:prstGeom>
          <a:solidFill>
            <a:srgbClr val="FFFFFF">
              <a:alpha val="82000"/>
            </a:srgbClr>
          </a:solidFill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1800" dirty="0" err="1"/>
              <a:t>Predilige</a:t>
            </a:r>
            <a:r>
              <a:rPr lang="de-CH" sz="1800" dirty="0"/>
              <a:t> </a:t>
            </a:r>
            <a:r>
              <a:rPr lang="de-CH" sz="1800" dirty="0" err="1"/>
              <a:t>terreni</a:t>
            </a:r>
            <a:r>
              <a:rPr lang="de-CH" sz="1800" dirty="0"/>
              <a:t> </a:t>
            </a:r>
            <a:r>
              <a:rPr lang="de-CH" sz="1800" dirty="0" err="1"/>
              <a:t>ben</a:t>
            </a:r>
            <a:r>
              <a:rPr lang="de-CH" sz="1800" dirty="0"/>
              <a:t> </a:t>
            </a:r>
            <a:r>
              <a:rPr lang="de-CH" sz="1800" dirty="0" err="1"/>
              <a:t>drenati</a:t>
            </a:r>
            <a:endParaRPr lang="de-CH" sz="1800" dirty="0"/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1800" dirty="0" err="1"/>
              <a:t>Micelio</a:t>
            </a:r>
            <a:r>
              <a:rPr lang="de-CH" sz="1800" dirty="0"/>
              <a:t> </a:t>
            </a:r>
            <a:r>
              <a:rPr lang="de-CH" sz="1800" dirty="0" err="1"/>
              <a:t>immaturo</a:t>
            </a:r>
            <a:r>
              <a:rPr lang="de-CH" sz="1800" dirty="0"/>
              <a:t> </a:t>
            </a:r>
            <a:r>
              <a:rPr lang="de-CH" sz="1800" dirty="0" err="1"/>
              <a:t>sensibile</a:t>
            </a:r>
            <a:r>
              <a:rPr lang="de-CH" sz="1800" dirty="0"/>
              <a:t> </a:t>
            </a:r>
            <a:r>
              <a:rPr lang="de-CH" sz="1800" dirty="0" err="1"/>
              <a:t>all'acqua</a:t>
            </a:r>
            <a:r>
              <a:rPr lang="de-CH" sz="1800" dirty="0"/>
              <a:t> in </a:t>
            </a:r>
            <a:r>
              <a:rPr lang="de-CH" sz="1800" dirty="0" err="1"/>
              <a:t>eccesso</a:t>
            </a:r>
            <a:endParaRPr lang="de-CH" sz="1800" dirty="0"/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Micelio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maturo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ha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bisogno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di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molta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acqua</a:t>
            </a:r>
            <a:endParaRPr lang="de-CH" sz="1800" dirty="0">
              <a:uFill>
                <a:solidFill>
                  <a:srgbClr val="000000"/>
                </a:solidFill>
              </a:uFill>
            </a:endParaRPr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CH: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spunta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a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fine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estate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e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in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autunno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dopo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le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piogge</a:t>
            </a:r>
            <a:endParaRPr lang="de-CH" sz="1800" dirty="0">
              <a:uFill>
                <a:solidFill>
                  <a:srgbClr val="000000"/>
                </a:solidFill>
              </a:uFill>
            </a:endParaRPr>
          </a:p>
          <a:p>
            <a:pPr marL="177800" lvl="1" indent="-177800" defTabSz="914400">
              <a:lnSpc>
                <a:spcPct val="150000"/>
              </a:lnSpc>
              <a:spcBef>
                <a:spcPts val="300"/>
              </a:spcBef>
              <a:buClr>
                <a:srgbClr val="9FD0AB"/>
              </a:buClr>
              <a:buSzPct val="80000"/>
              <a:buFont typeface="Arial"/>
              <a:buChar char="•"/>
              <a:defRPr sz="18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Spesso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intorno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a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vecchi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letami</a:t>
            </a:r>
            <a:r>
              <a:rPr lang="de-CH" sz="1800" dirty="0">
                <a:uFill>
                  <a:solidFill>
                    <a:srgbClr val="000000"/>
                  </a:solidFill>
                </a:uFill>
              </a:rPr>
              <a:t> di </a:t>
            </a:r>
            <a:r>
              <a:rPr lang="de-CH" sz="1800" dirty="0" err="1">
                <a:uFill>
                  <a:solidFill>
                    <a:srgbClr val="000000"/>
                  </a:solidFill>
                </a:uFill>
              </a:rPr>
              <a:t>mucca</a:t>
            </a:r>
            <a:endParaRPr lang="de-CH" sz="1800" dirty="0">
              <a:uFill>
                <a:solidFill>
                  <a:srgbClr val="00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131451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build="p" bldLvl="5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6.5|17.5|13.3|17.4|12.9|1.9|11|25.2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0.7|19|7.2|7.9|10.5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2|9.5|30.9|1.6|35.2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1|3.5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1|24.9|16.1|25.4|22.7|7.3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Microsoft Macintosh PowerPoint</Application>
  <PresentationFormat>On-screen Show (4:3)</PresentationFormat>
  <Paragraphs>227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Helvetica Neue</vt:lpstr>
      <vt:lpstr>JyywkdDdrvvbJqdntqDnmptvRtcjcsSxfjhqHyptwyAdvTT5ada87cc+fb</vt:lpstr>
      <vt:lpstr>LxmnvrQyljhpKmbyybLvsqshWhbrltJhrbymNbqngyAdvTT5ada87cc</vt:lpstr>
      <vt:lpstr>Univers Medium</vt:lpstr>
      <vt:lpstr>Wingdings</vt:lpstr>
      <vt:lpstr>Default</vt:lpstr>
      <vt:lpstr>PowerPoint Presentation</vt:lpstr>
      <vt:lpstr>Psichedelici</vt:lpstr>
      <vt:lpstr>LSD</vt:lpstr>
      <vt:lpstr>1a era psichedelica</vt:lpstr>
      <vt:lpstr>Psilocibina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Nozione del tempo</vt:lpstr>
      <vt:lpstr>PowerPoint Presentation</vt:lpstr>
      <vt:lpstr>Ketanserine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1457</cp:revision>
  <dcterms:modified xsi:type="dcterms:W3CDTF">2025-07-11T19:47:29Z</dcterms:modified>
  <cp:category/>
</cp:coreProperties>
</file>