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15" r:id="rId2"/>
    <p:sldId id="1284" r:id="rId3"/>
    <p:sldId id="1117" r:id="rId4"/>
    <p:sldId id="1124" r:id="rId5"/>
    <p:sldId id="1277" r:id="rId6"/>
    <p:sldId id="1101" r:id="rId7"/>
    <p:sldId id="1278" r:id="rId8"/>
    <p:sldId id="1092" r:id="rId9"/>
    <p:sldId id="1095" r:id="rId10"/>
    <p:sldId id="1090" r:id="rId11"/>
    <p:sldId id="1091" r:id="rId12"/>
    <p:sldId id="1113" r:id="rId13"/>
    <p:sldId id="1151" r:id="rId14"/>
    <p:sldId id="1144" r:id="rId15"/>
    <p:sldId id="1227" r:id="rId16"/>
    <p:sldId id="1140" r:id="rId17"/>
    <p:sldId id="1282" r:id="rId18"/>
    <p:sldId id="1275" r:id="rId19"/>
    <p:sldId id="1103" r:id="rId20"/>
    <p:sldId id="1240" r:id="rId21"/>
    <p:sldId id="1276" r:id="rId22"/>
    <p:sldId id="1133" r:id="rId23"/>
    <p:sldId id="1237" r:id="rId24"/>
    <p:sldId id="1169" r:id="rId25"/>
    <p:sldId id="1223" r:id="rId26"/>
    <p:sldId id="1280" r:id="rId27"/>
    <p:sldId id="1221" r:id="rId28"/>
    <p:sldId id="1256" r:id="rId29"/>
    <p:sldId id="1181" r:id="rId30"/>
    <p:sldId id="1126" r:id="rId31"/>
    <p:sldId id="1266" r:id="rId32"/>
    <p:sldId id="1268" r:id="rId33"/>
    <p:sldId id="1285" r:id="rId34"/>
    <p:sldId id="1271" r:id="rId35"/>
    <p:sldId id="1272" r:id="rId36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1284"/>
            <p14:sldId id="1117"/>
            <p14:sldId id="1124"/>
            <p14:sldId id="1277"/>
            <p14:sldId id="1101"/>
            <p14:sldId id="1278"/>
            <p14:sldId id="1092"/>
            <p14:sldId id="1095"/>
            <p14:sldId id="1090"/>
            <p14:sldId id="1091"/>
            <p14:sldId id="1113"/>
            <p14:sldId id="1151"/>
            <p14:sldId id="1144"/>
            <p14:sldId id="1227"/>
            <p14:sldId id="1140"/>
            <p14:sldId id="1282"/>
          </p14:sldIdLst>
        </p14:section>
        <p14:section name="Spice" id="{72ACE4C9-4C7D-BE48-8366-6E3BCFDFFF39}">
          <p14:sldIdLst>
            <p14:sldId id="1275"/>
            <p14:sldId id="1103"/>
            <p14:sldId id="1240"/>
            <p14:sldId id="1276"/>
            <p14:sldId id="1133"/>
            <p14:sldId id="1237"/>
          </p14:sldIdLst>
        </p14:section>
        <p14:section name="Sels de bain" id="{F12A7E59-ABA4-1E4B-B47F-142A193BDC7E}">
          <p14:sldIdLst>
            <p14:sldId id="1169"/>
            <p14:sldId id="1223"/>
            <p14:sldId id="1280"/>
            <p14:sldId id="1221"/>
            <p14:sldId id="1256"/>
          </p14:sldIdLst>
        </p14:section>
        <p14:section name="Kratom" id="{6ACD0D93-7360-104B-9CB7-8B4029394D6E}">
          <p14:sldIdLst>
            <p14:sldId id="1181"/>
            <p14:sldId id="1126"/>
          </p14:sldIdLst>
        </p14:section>
        <p14:section name="Divers" id="{2922B25E-53C4-D04E-8947-2BB6BDCFC6D7}">
          <p14:sldIdLst>
            <p14:sldId id="1266"/>
            <p14:sldId id="1268"/>
            <p14:sldId id="1285"/>
            <p14:sldId id="1271"/>
            <p14:sldId id="1272"/>
          </p14:sldIdLst>
        </p14:section>
        <p14:section name="Abschnitt ohne Titel" id="{4C5A22A6-8540-394E-A3A6-CC69E34D8D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F8"/>
    <a:srgbClr val="EA81E9"/>
    <a:srgbClr val="EDFDB2"/>
    <a:srgbClr val="FF6FCF"/>
    <a:srgbClr val="469347"/>
    <a:srgbClr val="B9AA2D"/>
    <a:srgbClr val="4EA955"/>
    <a:srgbClr val="71B876"/>
    <a:srgbClr val="80FF58"/>
    <a:srgbClr val="8B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5" autoAdjust="0"/>
    <p:restoredTop sz="86392" autoAdjust="0"/>
  </p:normalViewPr>
  <p:slideViewPr>
    <p:cSldViewPr snapToGrid="0" snapToObjects="1">
      <p:cViewPr varScale="1">
        <p:scale>
          <a:sx n="89" d="100"/>
          <a:sy n="89" d="100"/>
        </p:scale>
        <p:origin x="1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ABCE67-99A2-AE4A-AECB-94FF6D3951D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Potency: tigher binding, full agonism: potentially greater harm?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ABB528-AB5D-C247-BECA-C3F2EEDD0586}" type="slidenum">
              <a:rPr lang="en-US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CE863C-51C6-A645-A007-73B3103FE55D}" type="slidenum">
              <a:rPr lang="en-US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BD651C-EDEA-8C4D-9BFA-56A8D851272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MDMA comparison anecdotal, non-scietific data hence slang terminology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170FC8-8095-8246-8F5A-D720023235EE}" type="slidenum">
              <a:rPr lang="en-US"/>
              <a:pPr eaLnBrk="1" hangingPunct="1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F43AF7-A68B-0F4B-8FB1-B4D9413EC3B1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FA1E87-FFF9-F743-BA69-0A91ED59AD50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55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029"/>
          </a:p>
        </p:txBody>
      </p:sp>
      <p:sp>
        <p:nvSpPr>
          <p:cNvPr id="155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B54798E-B79A-744A-9F1D-982F292FE12A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311BA2-18A1-5F43-B9B2-89BFDF12E307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029"/>
          </a:p>
        </p:txBody>
      </p:sp>
      <p:sp>
        <p:nvSpPr>
          <p:cNvPr id="1761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2075720-60B6-5249-AFC3-F9E362E7880D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1F4DB-C619-3649-8374-34D099D17FF5}" type="slidenum">
              <a:rPr lang="pt-PT">
                <a:latin typeface="Calibri" charset="0"/>
              </a:rPr>
              <a:pPr/>
              <a:t>8</a:t>
            </a:fld>
            <a:endParaRPr lang="pt-P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969F66-8B44-5541-B47D-D1158E7603AC}" type="slidenum">
              <a:rPr lang="pt-PT">
                <a:latin typeface="Calibri" charset="0"/>
              </a:rPr>
              <a:pPr/>
              <a:t>10</a:t>
            </a:fld>
            <a:endParaRPr lang="pt-P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A27DF9-4E80-E34A-BEC4-D203A99BCEE8}" type="slidenum">
              <a:rPr lang="pt-PT">
                <a:latin typeface="Calibri" charset="0"/>
              </a:rPr>
              <a:pPr/>
              <a:t>11</a:t>
            </a:fld>
            <a:endParaRPr lang="pt-P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7055" y="8687823"/>
            <a:ext cx="2970945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48" tIns="46374" rIns="92748" bIns="46374" anchor="b"/>
          <a:lstStyle>
            <a:lvl1pPr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FDF3A95-A30B-D84F-80A7-8EE463DA9A59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algn="r"/>
              <a:t>13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574382-0DA6-BB41-9A75-E33D88124AE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Potpouri, other brands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38EE9-20A4-384C-9871-BF5A2D7880CC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fr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176545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EA81E9"/>
              </a:buClr>
              <a:buFont typeface="Arial"/>
              <a:buChar char="•"/>
              <a:defRPr/>
            </a:lvl1pPr>
            <a:lvl2pPr marL="722313" indent="-280988">
              <a:buClr>
                <a:srgbClr val="EA81E9"/>
              </a:buClr>
              <a:buFont typeface="Arial"/>
              <a:buChar char="•"/>
              <a:tabLst>
                <a:tab pos="722313" algn="l"/>
              </a:tabLst>
              <a:defRPr/>
            </a:lvl2pPr>
            <a:lvl3pPr marL="989013" indent="-266700">
              <a:buClr>
                <a:srgbClr val="EA81E9"/>
              </a:buClr>
              <a:buFont typeface="Arial"/>
              <a:buChar char="•"/>
              <a:defRPr/>
            </a:lvl3pPr>
            <a:lvl4pPr marL="1257300" indent="-268288">
              <a:buClr>
                <a:srgbClr val="EA81E9"/>
              </a:buClr>
              <a:buFont typeface="Arial"/>
              <a:buChar char="•"/>
              <a:defRPr/>
            </a:lvl4pPr>
            <a:lvl5pPr marL="1524000" indent="-266700">
              <a:buClr>
                <a:srgbClr val="EA81E9"/>
              </a:buClr>
              <a:buFont typeface="Arial"/>
              <a:buChar char="•"/>
              <a:defRPr/>
            </a:lvl5pPr>
          </a:lstStyle>
          <a:p>
            <a:pPr lvl="0"/>
            <a:r>
              <a:rPr lang="fr-CH" dirty="0"/>
              <a:t>Mastertextformat bearbeiten</a:t>
            </a:r>
          </a:p>
          <a:p>
            <a:pPr lvl="1"/>
            <a:r>
              <a:rPr lang="fr-CH" dirty="0"/>
              <a:t>Zweite Ebene</a:t>
            </a:r>
          </a:p>
          <a:p>
            <a:pPr lvl="2"/>
            <a:r>
              <a:rPr lang="fr-CH" dirty="0"/>
              <a:t>Dritte Ebene</a:t>
            </a:r>
          </a:p>
          <a:p>
            <a:pPr lvl="3"/>
            <a:r>
              <a:rPr lang="fr-CH" dirty="0"/>
              <a:t>Vierte Ebene</a:t>
            </a:r>
          </a:p>
          <a:p>
            <a:pPr lvl="4"/>
            <a:r>
              <a:rPr lang="fr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E9808D-BE22-084F-BB40-5FFB5B600E12}" type="datetimeFigureOut">
              <a:rPr lang="pt-PT"/>
              <a:pPr/>
              <a:t>14/07/25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573050-E4FB-284A-8B4F-D1DBFE9447B0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007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12C8D8-FBB7-B141-B1BB-562C2F97F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  <p:sldLayoutId id="2147483660" r:id="rId4"/>
  </p:sldLayoutIdLst>
  <p:transition spd="med"/>
  <p:txStyles>
    <p:titleStyle>
      <a:lvl1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201251"/>
            <a:ext cx="8498432" cy="143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Nouvelles substance psychotropes</a:t>
            </a:r>
          </a:p>
          <a:p>
            <a:pPr algn="ctr">
              <a:lnSpc>
                <a:spcPct val="140000"/>
              </a:lnSpc>
            </a:pPr>
            <a:endParaRPr lang="fr-CH" sz="32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93239" y="2113382"/>
            <a:ext cx="21107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med. 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199" y="2946400"/>
            <a:ext cx="4308842" cy="24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893" y="1595417"/>
            <a:ext cx="5232400" cy="351745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411897" y="551702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alibri" charset="0"/>
              </a:rPr>
              <a:t>EMCDDA–Europol 2016 Annual Report</a:t>
            </a:r>
            <a:endParaRPr lang="fr-FR" sz="1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98989"/>
            <a:ext cx="7772400" cy="1397803"/>
          </a:xfrm>
          <a:prstGeom prst="rect">
            <a:avLst/>
          </a:prstGeom>
        </p:spPr>
        <p:txBody>
          <a:bodyPr/>
          <a:lstStyle>
            <a:lvl1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NSP </a:t>
            </a:r>
            <a:r>
              <a:rPr lang="en-US" sz="4400" b="1" dirty="0" err="1">
                <a:solidFill>
                  <a:schemeClr val="tx2"/>
                </a:solidFill>
                <a:latin typeface="Arial" charset="0"/>
              </a:rPr>
              <a:t>notifiées</a:t>
            </a: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charset="0"/>
              </a:rPr>
              <a:t>à</a:t>
            </a: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charset="0"/>
              </a:rPr>
              <a:t>l'OEDT</a:t>
            </a:r>
            <a:endParaRPr lang="en-US" sz="4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95702"/>
      </p:ext>
    </p:extLst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8200" y="1184335"/>
            <a:ext cx="3154363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841500" y="290513"/>
            <a:ext cx="6400800" cy="1004887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6000" b="1">
                <a:solidFill>
                  <a:srgbClr val="595959"/>
                </a:solidFill>
                <a:cs typeface="+mj-cs"/>
              </a:defRPr>
            </a:lvl1pPr>
            <a:lvl2pPr eaLnBrk="1" hangingPunct="1">
              <a:defRPr sz="3600">
                <a:solidFill>
                  <a:srgbClr val="595959"/>
                </a:solidFill>
              </a:defRPr>
            </a:lvl2pPr>
            <a:lvl3pPr eaLnBrk="1" hangingPunct="1">
              <a:defRPr sz="3600">
                <a:solidFill>
                  <a:srgbClr val="595959"/>
                </a:solidFill>
              </a:defRPr>
            </a:lvl3pPr>
            <a:lvl4pPr eaLnBrk="1" hangingPunct="1">
              <a:defRPr sz="3600">
                <a:solidFill>
                  <a:srgbClr val="595959"/>
                </a:solidFill>
              </a:defRPr>
            </a:lvl4pPr>
            <a:lvl5pPr eaLnBrk="1" hangingPunct="1">
              <a:defRPr sz="3600">
                <a:solidFill>
                  <a:srgbClr val="595959"/>
                </a:solidFill>
              </a:defRPr>
            </a:lvl5pPr>
            <a:lvl6pPr indent="457200" eaLnBrk="1" hangingPunct="1">
              <a:defRPr sz="3600">
                <a:solidFill>
                  <a:srgbClr val="595959"/>
                </a:solidFill>
              </a:defRPr>
            </a:lvl6pPr>
            <a:lvl7pPr indent="914400" eaLnBrk="1" hangingPunct="1">
              <a:defRPr sz="3600">
                <a:solidFill>
                  <a:srgbClr val="595959"/>
                </a:solidFill>
              </a:defRPr>
            </a:lvl7pPr>
            <a:lvl8pPr indent="1371600" eaLnBrk="1" hangingPunct="1">
              <a:defRPr sz="3600">
                <a:solidFill>
                  <a:srgbClr val="595959"/>
                </a:solidFill>
              </a:defRPr>
            </a:lvl8pPr>
            <a:lvl9pPr indent="1828800" eaLnBrk="1" hangingPunct="1">
              <a:defRPr sz="3600">
                <a:solidFill>
                  <a:srgbClr val="595959"/>
                </a:solidFill>
              </a:defRPr>
            </a:lvl9pPr>
          </a:lstStyle>
          <a:p>
            <a:r>
              <a:rPr lang="it-IT" sz="4800" dirty="0" err="1"/>
              <a:t>Classes</a:t>
            </a:r>
            <a:r>
              <a:rPr lang="it-IT" sz="4800" dirty="0"/>
              <a:t> de NSP</a:t>
            </a:r>
          </a:p>
        </p:txBody>
      </p:sp>
      <p:sp>
        <p:nvSpPr>
          <p:cNvPr id="2" name="Rechteck 1"/>
          <p:cNvSpPr/>
          <p:nvPr/>
        </p:nvSpPr>
        <p:spPr>
          <a:xfrm>
            <a:off x="381000" y="5597436"/>
            <a:ext cx="579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charset="0"/>
              </a:rPr>
              <a:t>EMCDDA–Europol 2016 Annual Report on the implementation of Council Decision 2005/387/JHA </a:t>
            </a:r>
          </a:p>
        </p:txBody>
      </p:sp>
    </p:spTree>
    <p:extLst>
      <p:ext uri="{BB962C8B-B14F-4D97-AF65-F5344CB8AC3E}">
        <p14:creationId xmlns:p14="http://schemas.microsoft.com/office/powerpoint/2010/main" val="185593695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89" y="3162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 err="1">
                <a:cs typeface="+mj-cs"/>
              </a:rPr>
              <a:t>Effet</a:t>
            </a:r>
            <a:r>
              <a:rPr lang="en-US" sz="4800" dirty="0">
                <a:cs typeface="+mj-cs"/>
              </a:rPr>
              <a:t> Internet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323"/>
            <a:ext cx="5039408" cy="3355508"/>
          </a:xfrm>
          <a:prstGeom prst="rect">
            <a:avLst/>
          </a:prstGeom>
        </p:spPr>
      </p:pic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262" y="2285404"/>
            <a:ext cx="3473228" cy="233504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latin typeface="Arial" charset="0"/>
              </a:rPr>
              <a:t>↑ </a:t>
            </a:r>
            <a:r>
              <a:rPr lang="en-US" dirty="0" err="1">
                <a:latin typeface="Arial" charset="0"/>
              </a:rPr>
              <a:t>accessibilité</a:t>
            </a:r>
            <a:endParaRPr lang="en-US" dirty="0">
              <a:latin typeface="Arial" charset="0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Arial" charset="0"/>
              </a:rPr>
              <a:t>↑ </a:t>
            </a:r>
            <a:r>
              <a:rPr lang="en-US" dirty="0" err="1">
                <a:latin typeface="Arial" charset="0"/>
              </a:rPr>
              <a:t>economicité</a:t>
            </a:r>
            <a:endParaRPr lang="en-US" dirty="0">
              <a:latin typeface="Arial" charset="0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Arial" charset="0"/>
              </a:rPr>
              <a:t>↑ </a:t>
            </a:r>
            <a:r>
              <a:rPr lang="en-US" dirty="0" err="1">
                <a:latin typeface="Arial" charset="0"/>
              </a:rPr>
              <a:t>anonymité</a:t>
            </a:r>
            <a:endParaRPr lang="en-US" dirty="0">
              <a:latin typeface="Arial" charset="0"/>
            </a:endParaRPr>
          </a:p>
          <a:p>
            <a:pPr>
              <a:spcAft>
                <a:spcPts val="2400"/>
              </a:spcAft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9390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9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 txBox="1">
            <a:spLocks noGrp="1"/>
          </p:cNvSpPr>
          <p:nvPr/>
        </p:nvSpPr>
        <p:spPr bwMode="auto">
          <a:xfrm>
            <a:off x="83058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E74E5CA-BF87-1840-9EAE-60F270F7580E}" type="slidenum">
              <a:rPr lang="fr-FR" sz="1400" b="0" smtClean="0">
                <a:solidFill>
                  <a:schemeClr val="tx2"/>
                </a:solidFill>
              </a:rPr>
              <a:pPr algn="r"/>
              <a:t>13</a:t>
            </a:fld>
            <a:endParaRPr lang="fr-FR" sz="1400" b="0">
              <a:solidFill>
                <a:schemeClr val="tx2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599"/>
            <a:ext cx="7772400" cy="14442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4400" b="1" dirty="0">
                <a:solidFill>
                  <a:schemeClr val="tx2"/>
                </a:solidFill>
                <a:latin typeface="Arial" charset="0"/>
              </a:rPr>
              <a:t>Nombre de détaillants NSP en ligne dans l'UE </a:t>
            </a:r>
          </a:p>
        </p:txBody>
      </p:sp>
      <p:sp>
        <p:nvSpPr>
          <p:cNvPr id="57382" name="Rectangle 133"/>
          <p:cNvSpPr>
            <a:spLocks noChangeArrowheads="1"/>
          </p:cNvSpPr>
          <p:nvPr/>
        </p:nvSpPr>
        <p:spPr bwMode="auto">
          <a:xfrm>
            <a:off x="0" y="4752331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2" name="Textfeld 1"/>
          <p:cNvSpPr txBox="1"/>
          <p:nvPr/>
        </p:nvSpPr>
        <p:spPr>
          <a:xfrm>
            <a:off x="383733" y="5485721"/>
            <a:ext cx="65658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EMCDDA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39698"/>
              </p:ext>
            </p:extLst>
          </p:nvPr>
        </p:nvGraphicFramePr>
        <p:xfrm>
          <a:off x="2655001" y="2359195"/>
          <a:ext cx="3833999" cy="2255640"/>
        </p:xfrm>
        <a:graphic>
          <a:graphicData uri="http://schemas.openxmlformats.org/drawingml/2006/table">
            <a:tbl>
              <a:tblPr/>
              <a:tblGrid>
                <a:gridCol w="177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Année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Nombre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vendeurs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 en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ligne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2008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2009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115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2010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170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314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693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497747"/>
      </p:ext>
    </p:extLst>
  </p:cSld>
  <p:clrMapOvr>
    <a:masterClrMapping/>
  </p:clrMapOvr>
  <p:transition spd="slow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err="1">
                <a:solidFill>
                  <a:schemeClr val="bg1">
                    <a:lumMod val="50000"/>
                  </a:schemeClr>
                </a:solidFill>
              </a:rPr>
              <a:t>Usagers</a:t>
            </a:r>
            <a:endParaRPr lang="en-GB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12085" y="2264664"/>
            <a:ext cx="8229600" cy="252160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Clubbers/partiers </a:t>
            </a:r>
          </a:p>
          <a:p>
            <a:pPr>
              <a:spcAft>
                <a:spcPts val="1800"/>
              </a:spcAft>
            </a:pPr>
            <a:r>
              <a:rPr lang="en-GB" dirty="0" err="1"/>
              <a:t>Psychonautes</a:t>
            </a:r>
            <a:r>
              <a:rPr lang="en-GB" dirty="0"/>
              <a:t> (</a:t>
            </a:r>
            <a:r>
              <a:rPr lang="en-GB" dirty="0" err="1"/>
              <a:t>surtout</a:t>
            </a:r>
            <a:r>
              <a:rPr lang="en-GB" dirty="0"/>
              <a:t> </a:t>
            </a:r>
            <a:r>
              <a:rPr lang="en-GB" dirty="0" err="1"/>
              <a:t>hallucinogènes</a:t>
            </a:r>
            <a:r>
              <a:rPr lang="en-GB" dirty="0"/>
              <a:t>)</a:t>
            </a:r>
          </a:p>
          <a:p>
            <a:pPr>
              <a:spcAft>
                <a:spcPts val="1800"/>
              </a:spcAft>
            </a:pPr>
            <a:r>
              <a:rPr lang="en-GB" dirty="0"/>
              <a:t>Poly-</a:t>
            </a:r>
            <a:r>
              <a:rPr lang="en-GB" dirty="0" err="1"/>
              <a:t>utilisateurs</a:t>
            </a:r>
            <a:r>
              <a:rPr lang="en-GB" dirty="0"/>
              <a:t> (</a:t>
            </a:r>
            <a:r>
              <a:rPr lang="en-GB" dirty="0" err="1"/>
              <a:t>surtout</a:t>
            </a:r>
            <a:r>
              <a:rPr lang="en-GB" dirty="0"/>
              <a:t> </a:t>
            </a:r>
            <a:r>
              <a:rPr lang="en-GB" dirty="0" err="1"/>
              <a:t>consommateurs</a:t>
            </a:r>
            <a:r>
              <a:rPr lang="en-GB" dirty="0"/>
              <a:t> de </a:t>
            </a:r>
            <a:r>
              <a:rPr lang="en-GB" dirty="0" err="1"/>
              <a:t>cocaïne</a:t>
            </a:r>
            <a:r>
              <a:rPr lang="en-GB" dirty="0"/>
              <a:t> / </a:t>
            </a:r>
            <a:r>
              <a:rPr lang="en-GB" dirty="0" err="1"/>
              <a:t>d'héroïne</a:t>
            </a:r>
            <a:r>
              <a:rPr lang="en-GB" dirty="0"/>
              <a:t>)</a:t>
            </a:r>
          </a:p>
          <a:p>
            <a:pPr>
              <a:spcAft>
                <a:spcPts val="1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90696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45163"/>
            <a:ext cx="8229600" cy="917575"/>
          </a:xfrm>
        </p:spPr>
        <p:txBody>
          <a:bodyPr/>
          <a:lstStyle/>
          <a:p>
            <a:r>
              <a:rPr lang="fr-FR" sz="4000" b="1">
                <a:solidFill>
                  <a:schemeClr val="tx2"/>
                </a:solidFill>
                <a:latin typeface="Calibri" charset="0"/>
              </a:rPr>
              <a:t>Motifs de consommation</a:t>
            </a:r>
            <a:endParaRPr lang="fr-FR" sz="4000" b="1" i="1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7200" y="55890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>
                <a:latin typeface="Calibri" charset="0"/>
              </a:rPr>
              <a:t>Mixmag survey of readers/clubbers, 2009</a:t>
            </a:r>
          </a:p>
        </p:txBody>
      </p:sp>
      <p:sp>
        <p:nvSpPr>
          <p:cNvPr id="4" name="Rechteck 3"/>
          <p:cNvSpPr/>
          <p:nvPr/>
        </p:nvSpPr>
        <p:spPr>
          <a:xfrm>
            <a:off x="578881" y="1409095"/>
            <a:ext cx="810791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1 autres drogues illégales non disponibles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2 ils ne sont pas illégaux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2 en mesure de les acheter en ligne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2 produits plus fiables que les drogues illégales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2 prix - moins cher que les drogues illégales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6 meilleure qualité que les drogues illégales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7 plus sûr que les drogues illégales</a:t>
            </a:r>
          </a:p>
          <a:p>
            <a:pPr marL="342900" indent="-34290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/>
              <a:t>7 un meilleur effet et moins d'effets secondaires que les drogues illégales</a:t>
            </a:r>
          </a:p>
        </p:txBody>
      </p:sp>
    </p:spTree>
    <p:extLst>
      <p:ext uri="{BB962C8B-B14F-4D97-AF65-F5344CB8AC3E}">
        <p14:creationId xmlns:p14="http://schemas.microsoft.com/office/powerpoint/2010/main" val="3564754339"/>
      </p:ext>
    </p:extLst>
  </p:cSld>
  <p:clrMapOvr>
    <a:masterClrMapping/>
  </p:clrMapOvr>
  <p:transition spd="slow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GB" sz="4800" b="1">
                <a:solidFill>
                  <a:schemeClr val="tx2"/>
                </a:solidFill>
                <a:latin typeface="Calibri" charset="0"/>
              </a:rPr>
              <a:t>Electronic/Technological Highs</a:t>
            </a:r>
          </a:p>
        </p:txBody>
      </p:sp>
      <p:sp>
        <p:nvSpPr>
          <p:cNvPr id="2" name="Rechteck 1"/>
          <p:cNvSpPr/>
          <p:nvPr/>
        </p:nvSpPr>
        <p:spPr>
          <a:xfrm>
            <a:off x="793368" y="1484819"/>
            <a:ext cx="7893431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fr-FR" sz="2800" dirty="0" err="1"/>
              <a:t>Brain</a:t>
            </a:r>
            <a:r>
              <a:rPr lang="fr-FR" sz="2800" dirty="0"/>
              <a:t> Tuners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1800" dirty="0"/>
              <a:t>programmes informatiques qui, via des électrodes attachées au crâne, produisent des changements directs dans l’activité cérébrale (stimulation, sédation ou hallucinations)</a:t>
            </a:r>
          </a:p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fr-FR" sz="2800" dirty="0"/>
              <a:t>Perception Tuners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1800" dirty="0"/>
              <a:t>stimulations visuelles, tactiles et sonores (ex. Images hypnotiques, électro-acupuncture, binauraux)</a:t>
            </a:r>
          </a:p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en-GB" sz="2800" dirty="0" err="1"/>
              <a:t>Chemputer</a:t>
            </a:r>
            <a:endParaRPr lang="en-GB" sz="28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1800" dirty="0"/>
              <a:t>« Imprimantes 3D » pour la production de NSP</a:t>
            </a:r>
          </a:p>
        </p:txBody>
      </p:sp>
    </p:spTree>
    <p:extLst>
      <p:ext uri="{BB962C8B-B14F-4D97-AF65-F5344CB8AC3E}">
        <p14:creationId xmlns:p14="http://schemas.microsoft.com/office/powerpoint/2010/main" val="23117717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12572" y="165437"/>
            <a:ext cx="529267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Réponses légales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b="1" dirty="0">
                <a:solidFill>
                  <a:srgbClr val="7F7F7F"/>
                </a:solidFill>
              </a:rPr>
              <a:t>pays EU</a:t>
            </a:r>
            <a:endParaRPr kumimoji="0" lang="fr-FR" sz="48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4050" y="1956910"/>
            <a:ext cx="7992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 latinLnBrk="1" hangingPunct="0">
              <a:spcAft>
                <a:spcPts val="1200"/>
              </a:spcAft>
              <a:buClr>
                <a:srgbClr val="EA81E9"/>
              </a:buClr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</a:rPr>
              <a:t>Lois existantes </a:t>
            </a:r>
          </a:p>
          <a:p>
            <a:pPr marL="712788" lvl="1" indent="-263525" algn="l" rtl="0" latinLnBrk="1" hangingPunct="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axées sur la protection du consommateur, la protection de la santé ou les médicaments</a:t>
            </a:r>
          </a:p>
          <a:p>
            <a:pPr marL="342900" indent="-342900" algn="l" rtl="0" latinLnBrk="1" hangingPunct="0">
              <a:spcAft>
                <a:spcPts val="1200"/>
              </a:spcAft>
              <a:buClr>
                <a:srgbClr val="EA81E9"/>
              </a:buClr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</a:rPr>
              <a:t>Modification des </a:t>
            </a:r>
            <a:r>
              <a:rPr lang="fr-FR" dirty="0" err="1">
                <a:solidFill>
                  <a:srgbClr val="000000"/>
                </a:solidFill>
              </a:rPr>
              <a:t>Lstup</a:t>
            </a:r>
            <a:endParaRPr lang="fr-FR" dirty="0">
              <a:solidFill>
                <a:srgbClr val="000000"/>
              </a:solidFill>
            </a:endParaRPr>
          </a:p>
          <a:p>
            <a:pPr marL="712788" indent="-357188" algn="l" rtl="0" latinLnBrk="1" hangingPunct="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p.ex. introduisant des définitions de groupe de substances sous contrôle</a:t>
            </a:r>
          </a:p>
          <a:p>
            <a:pPr marL="457200" indent="-457200" algn="l" rtl="0" latinLnBrk="1" hangingPunct="0">
              <a:spcAft>
                <a:spcPts val="1200"/>
              </a:spcAft>
              <a:buClr>
                <a:srgbClr val="EA81E9"/>
              </a:buClr>
              <a:buFont typeface="+mj-lt"/>
              <a:buAutoNum type="arabicPeriod" startAt="3"/>
            </a:pPr>
            <a:r>
              <a:rPr lang="fr-FR" dirty="0">
                <a:solidFill>
                  <a:srgbClr val="000000"/>
                </a:solidFill>
              </a:rPr>
              <a:t>Nouvelles lois définissant les drogues par leur effet</a:t>
            </a:r>
          </a:p>
        </p:txBody>
      </p:sp>
    </p:spTree>
    <p:extLst>
      <p:ext uri="{BB962C8B-B14F-4D97-AF65-F5344CB8AC3E}">
        <p14:creationId xmlns:p14="http://schemas.microsoft.com/office/powerpoint/2010/main" val="408510921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274" y="389141"/>
            <a:ext cx="7793037" cy="1143000"/>
          </a:xfrm>
        </p:spPr>
        <p:txBody>
          <a:bodyPr/>
          <a:lstStyle/>
          <a:p>
            <a:pPr algn="ctr" eaLnBrk="1" hangingPunct="1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Cannabinoïdes synthétiques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3" y="2129637"/>
            <a:ext cx="4030362" cy="2414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533" y="2129637"/>
            <a:ext cx="4023863" cy="2414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7664596"/>
      </p:ext>
    </p:extLst>
  </p:cSld>
  <p:clrMapOvr>
    <a:masterClrMapping/>
  </p:clrMapOvr>
  <p:transition spd="slow"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15" y="188119"/>
            <a:ext cx="8461210" cy="1147763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fr-CH" sz="4000" dirty="0">
                <a:cs typeface="+mj-cs"/>
              </a:rPr>
              <a:t>Cannabinoïdes synthétiques</a:t>
            </a:r>
            <a:endParaRPr lang="en-US" sz="3600" dirty="0">
              <a:cs typeface="+mj-cs"/>
            </a:endParaRP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530" y="1389644"/>
            <a:ext cx="7986895" cy="386291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dirty="0"/>
              <a:t>AM-2201</a:t>
            </a:r>
          </a:p>
          <a:p>
            <a:pPr>
              <a:defRPr/>
            </a:pPr>
            <a:r>
              <a:rPr lang="en-US" dirty="0"/>
              <a:t>HU-210</a:t>
            </a:r>
          </a:p>
          <a:p>
            <a:pPr marL="719138" indent="-274638">
              <a:defRPr/>
            </a:pP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l’origine</a:t>
            </a:r>
            <a:r>
              <a:rPr lang="en-US" sz="2000" dirty="0"/>
              <a:t> </a:t>
            </a:r>
            <a:r>
              <a:rPr lang="en-US" sz="2000" dirty="0" err="1"/>
              <a:t>developpé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anti-</a:t>
            </a:r>
            <a:r>
              <a:rPr lang="en-US" sz="2000" dirty="0" err="1"/>
              <a:t>inflammatoire</a:t>
            </a:r>
            <a:endParaRPr lang="en-US" dirty="0"/>
          </a:p>
          <a:p>
            <a:pPr>
              <a:defRPr/>
            </a:pPr>
            <a:r>
              <a:rPr lang="en-US" dirty="0"/>
              <a:t>HU-211</a:t>
            </a:r>
          </a:p>
          <a:p>
            <a:pPr marL="719138" indent="-274638">
              <a:defRPr/>
            </a:pP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l’origine</a:t>
            </a:r>
            <a:r>
              <a:rPr lang="en-US" sz="2000" dirty="0"/>
              <a:t> </a:t>
            </a:r>
            <a:r>
              <a:rPr lang="en-US" sz="2000" dirty="0" err="1"/>
              <a:t>developpé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</a:t>
            </a:r>
            <a:r>
              <a:rPr lang="en-US" sz="2000" dirty="0" err="1"/>
              <a:t>analgésique</a:t>
            </a:r>
            <a:endParaRPr lang="en-US" sz="2000" dirty="0"/>
          </a:p>
          <a:p>
            <a:pPr>
              <a:defRPr/>
            </a:pPr>
            <a:r>
              <a:rPr lang="en-US" dirty="0"/>
              <a:t>CP 47,497</a:t>
            </a:r>
          </a:p>
          <a:p>
            <a:pPr>
              <a:defRPr/>
            </a:pPr>
            <a:r>
              <a:rPr lang="en-US" dirty="0"/>
              <a:t>JWH-018</a:t>
            </a:r>
          </a:p>
          <a:p>
            <a:pPr>
              <a:defRPr/>
            </a:pPr>
            <a:r>
              <a:rPr lang="en-US" dirty="0"/>
              <a:t>JWH-073</a:t>
            </a:r>
          </a:p>
        </p:txBody>
      </p:sp>
    </p:spTree>
    <p:extLst>
      <p:ext uri="{BB962C8B-B14F-4D97-AF65-F5344CB8AC3E}">
        <p14:creationId xmlns:p14="http://schemas.microsoft.com/office/powerpoint/2010/main" val="3925654593"/>
      </p:ext>
    </p:extLst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2261590" y="926892"/>
            <a:ext cx="4620821" cy="4045269"/>
            <a:chOff x="2307767" y="926892"/>
            <a:chExt cx="4620821" cy="4045269"/>
          </a:xfrm>
        </p:grpSpPr>
        <p:sp>
          <p:nvSpPr>
            <p:cNvPr id="4" name="Oval 3"/>
            <p:cNvSpPr/>
            <p:nvPr/>
          </p:nvSpPr>
          <p:spPr>
            <a:xfrm>
              <a:off x="2307767" y="2400895"/>
              <a:ext cx="2617550" cy="2571266"/>
            </a:xfrm>
            <a:prstGeom prst="ellipse">
              <a:avLst/>
            </a:prstGeom>
            <a:solidFill>
              <a:srgbClr val="C0504D">
                <a:alpha val="2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Legal</a:t>
              </a:r>
              <a:r>
                <a:rPr kumimoji="0" lang="fr-FR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    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highs</a:t>
              </a:r>
              <a:r>
                <a:rPr kumimoji="0" lang="fr-FR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    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309402" y="926892"/>
              <a:ext cx="2617550" cy="2571266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Designer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drugs</a:t>
              </a: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11038" y="2400895"/>
              <a:ext cx="2617550" cy="2571266"/>
            </a:xfrm>
            <a:prstGeom prst="ellipse">
              <a:avLst/>
            </a:prstGeom>
            <a:solidFill>
              <a:srgbClr val="469347">
                <a:alpha val="20000"/>
              </a:srgb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					</a:t>
              </a:r>
              <a:r>
                <a:rPr kumimoji="0" lang="fr-FR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1366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26926"/>
          </a:xfrm>
        </p:spPr>
        <p:txBody>
          <a:bodyPr/>
          <a:lstStyle/>
          <a:p>
            <a:r>
              <a:rPr lang="en-US" dirty="0" err="1">
                <a:solidFill>
                  <a:srgbClr val="7F7F7F"/>
                </a:solidFill>
                <a:latin typeface="Arial" charset="0"/>
              </a:rPr>
              <a:t>Constantes</a:t>
            </a:r>
            <a:r>
              <a:rPr lang="en-US" dirty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Arial" charset="0"/>
              </a:rPr>
              <a:t>d’affinité</a:t>
            </a:r>
            <a:r>
              <a:rPr lang="en-US" dirty="0">
                <a:solidFill>
                  <a:srgbClr val="7F7F7F"/>
                </a:solidFill>
                <a:latin typeface="Arial" charset="0"/>
              </a:rPr>
              <a:t> pour CB-1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77970" y="1223961"/>
            <a:ext cx="3077230" cy="417654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THC 			= 	16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AM-2201 		= 	1.0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HU-210 		= 	0.06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CP-47,497 	= 	9.54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JWH-018 		= 	2.9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JWH-073 		= 	8.9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JWH-081 		= 	1.2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JWH-200 		= 	42</a:t>
            </a:r>
          </a:p>
          <a:p>
            <a:pPr marL="0" indent="0">
              <a:buFontTx/>
              <a:buNone/>
            </a:pPr>
            <a:r>
              <a:rPr lang="en-US" sz="2400" dirty="0">
                <a:latin typeface="Arial" charset="0"/>
              </a:rPr>
              <a:t>JWH-250		= 	11</a:t>
            </a:r>
          </a:p>
          <a:p>
            <a:pPr marL="0" indent="0">
              <a:buFontTx/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994"/>
            <a:ext cx="4791442" cy="37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4679"/>
      </p:ext>
    </p:extLst>
  </p:cSld>
  <p:clrMapOvr>
    <a:masterClrMapping/>
  </p:clrMapOvr>
  <p:transition spd="slow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 descr="JWH0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7600" y="1728787"/>
            <a:ext cx="3352800" cy="1725612"/>
          </a:xfrm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943600" y="3809999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JWH-018</a:t>
            </a:r>
            <a:endParaRPr lang="en-US" dirty="0"/>
          </a:p>
        </p:txBody>
      </p:sp>
      <p:pic>
        <p:nvPicPr>
          <p:cNvPr id="8198" name="Picture 9" descr="thc image high r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728787"/>
            <a:ext cx="3276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6215063" y="3630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1692275" y="3809999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∆</a:t>
            </a:r>
            <a:r>
              <a:rPr lang="en-US" sz="2000" baseline="30000" dirty="0"/>
              <a:t>9</a:t>
            </a:r>
            <a:r>
              <a:rPr lang="en-US" sz="2000" dirty="0"/>
              <a:t>-THC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503534"/>
      </p:ext>
    </p:extLst>
  </p:cSld>
  <p:clrMapOvr>
    <a:masterClrMapping/>
  </p:clrMapOvr>
  <p:transition spd="slow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3196" y="1576894"/>
            <a:ext cx="4679766" cy="36573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266700" indent="-266700" eaLnBrk="1" hangingPunct="1">
              <a:spcBef>
                <a:spcPts val="600"/>
              </a:spcBef>
              <a:spcAft>
                <a:spcPts val="2400"/>
              </a:spcAft>
              <a:buClr>
                <a:srgbClr val="EA81E9"/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Arial" charset="0"/>
              </a:defRPr>
            </a:lvl1pPr>
            <a:lvl2pPr marL="722313" indent="-280988" eaLnBrk="1" hangingPunct="1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tabLst>
                <a:tab pos="722313" algn="l"/>
              </a:tabLst>
              <a:defRPr sz="2800">
                <a:solidFill>
                  <a:srgbClr val="404040"/>
                </a:solidFill>
              </a:defRPr>
            </a:lvl2pPr>
            <a:lvl3pPr marL="989013" indent="-266700" eaLnBrk="1" hangingPunct="1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defRPr sz="2800">
                <a:solidFill>
                  <a:srgbClr val="404040"/>
                </a:solidFill>
              </a:defRPr>
            </a:lvl3pPr>
            <a:lvl4pPr marL="1257300" indent="-268288" eaLnBrk="1" hangingPunct="1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defRPr sz="2800">
                <a:solidFill>
                  <a:srgbClr val="404040"/>
                </a:solidFill>
              </a:defRPr>
            </a:lvl4pPr>
            <a:lvl5pPr marL="1524000" indent="-266700" eaLnBrk="1" hangingPunct="1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defRPr sz="2800">
                <a:solidFill>
                  <a:srgbClr val="404040"/>
                </a:solidFill>
              </a:defRPr>
            </a:lvl5pPr>
            <a:lvl6pPr indent="22860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en-GB" sz="2400" dirty="0"/>
              <a:t>Première </a:t>
            </a:r>
            <a:r>
              <a:rPr lang="en-GB" sz="2400" dirty="0" err="1"/>
              <a:t>synthèse</a:t>
            </a:r>
            <a:r>
              <a:rPr lang="en-GB" sz="2400" dirty="0"/>
              <a:t> 2004</a:t>
            </a:r>
          </a:p>
          <a:p>
            <a:pPr>
              <a:spcAft>
                <a:spcPts val="0"/>
              </a:spcAft>
            </a:pPr>
            <a:endParaRPr lang="en-GB" sz="2400" dirty="0"/>
          </a:p>
          <a:p>
            <a:pPr>
              <a:spcAft>
                <a:spcPts val="0"/>
              </a:spcAft>
            </a:pPr>
            <a:r>
              <a:rPr lang="en-GB" sz="2400" dirty="0"/>
              <a:t>Petite dose : 250 mcg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Dose </a:t>
            </a:r>
            <a:r>
              <a:rPr lang="en-GB" sz="2400" dirty="0" err="1"/>
              <a:t>modérée</a:t>
            </a:r>
            <a:r>
              <a:rPr lang="en-GB" sz="2400" dirty="0"/>
              <a:t> : 0.5 - 1 mg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Forte dose : 1 – 2 mg</a:t>
            </a:r>
          </a:p>
          <a:p>
            <a:pPr>
              <a:spcAft>
                <a:spcPts val="0"/>
              </a:spcAft>
            </a:pPr>
            <a:endParaRPr lang="fr-FR" sz="2400" dirty="0"/>
          </a:p>
          <a:p>
            <a:pPr>
              <a:spcAft>
                <a:spcPts val="0"/>
              </a:spcAft>
            </a:pPr>
            <a:r>
              <a:rPr lang="fr-FR" sz="2400" dirty="0"/>
              <a:t>Black Mamba: AM-2201 sur feuilles de </a:t>
            </a:r>
            <a:r>
              <a:rPr lang="fr-FR" sz="2400" dirty="0" err="1"/>
              <a:t>Damiana</a:t>
            </a:r>
            <a:r>
              <a:rPr lang="fr-FR" sz="2400" dirty="0"/>
              <a:t> </a:t>
            </a:r>
            <a:endParaRPr lang="en-GB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2861205" y="79005"/>
            <a:ext cx="294042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AM-2201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38063"/>
            <a:ext cx="3125196" cy="37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15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>
                <a:latin typeface="Arial" charset="0"/>
              </a:rPr>
              <a:t>CP 47 497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6572" y="1598613"/>
            <a:ext cx="6100227" cy="1716152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fr-FR" sz="2400">
                <a:latin typeface="Arial" charset="0"/>
              </a:rPr>
              <a:t>Developé par Pfizer années ’80 (effets analgésiques)</a:t>
            </a:r>
          </a:p>
          <a:p>
            <a:r>
              <a:rPr lang="fr-FR" sz="2400">
                <a:latin typeface="Arial" charset="0"/>
              </a:rPr>
              <a:t>Ingrédient principal du Spice</a:t>
            </a:r>
          </a:p>
          <a:p>
            <a:endParaRPr lang="fr-FR" sz="2400">
              <a:latin typeface="Arial" charset="0"/>
            </a:endParaRPr>
          </a:p>
          <a:p>
            <a:endParaRPr lang="fr-FR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60328"/>
      </p:ext>
    </p:extLst>
  </p:cSld>
  <p:clrMapOvr>
    <a:masterClrMapping/>
  </p:clrMapOvr>
  <p:transition spd="slow"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latin typeface="Arial" charset="0"/>
              </a:rPr>
              <a:t>Sels</a:t>
            </a:r>
            <a:r>
              <a:rPr lang="en-US" sz="4000" dirty="0">
                <a:latin typeface="Arial" charset="0"/>
              </a:rPr>
              <a:t> de </a:t>
            </a:r>
            <a:r>
              <a:rPr lang="en-US" sz="4000" dirty="0" err="1">
                <a:latin typeface="Arial" charset="0"/>
              </a:rPr>
              <a:t>bain</a:t>
            </a:r>
            <a:br>
              <a:rPr lang="en-US" sz="4000" dirty="0">
                <a:latin typeface="Arial" charset="0"/>
              </a:rPr>
            </a:br>
            <a:r>
              <a:rPr lang="en-US" sz="2000" b="0" dirty="0" err="1">
                <a:latin typeface="Arial" charset="0"/>
              </a:rPr>
              <a:t>exemples</a:t>
            </a:r>
            <a:endParaRPr lang="en-US" sz="4000" b="0" dirty="0">
              <a:latin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83" y="2211254"/>
            <a:ext cx="1440000" cy="107856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769022" y="3289820"/>
            <a:ext cx="1082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Ivory Wave</a:t>
            </a:r>
            <a:endParaRPr lang="fr-FR" sz="1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92" y="2211254"/>
            <a:ext cx="1440000" cy="107856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Rechteck 6"/>
          <p:cNvSpPr/>
          <p:nvPr/>
        </p:nvSpPr>
        <p:spPr>
          <a:xfrm>
            <a:off x="4002299" y="3289820"/>
            <a:ext cx="1095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Vanilla Sky</a:t>
            </a:r>
            <a:endParaRPr lang="fr-FR" sz="14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292" y="2211254"/>
            <a:ext cx="1440000" cy="1079278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9" name="Rechteck 8"/>
          <p:cNvSpPr/>
          <p:nvPr/>
        </p:nvSpPr>
        <p:spPr>
          <a:xfrm>
            <a:off x="6186840" y="3288331"/>
            <a:ext cx="1032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Eight </a:t>
            </a:r>
            <a:r>
              <a:rPr lang="en-US" sz="1400" dirty="0" err="1">
                <a:latin typeface="Arial" charset="0"/>
              </a:rPr>
              <a:t>Ballz</a:t>
            </a:r>
            <a:endParaRPr lang="fr-FR" sz="14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83" y="3725034"/>
            <a:ext cx="1440000" cy="108088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1846054" y="4805914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Charge +</a:t>
            </a:r>
            <a:endParaRPr lang="fr-FR" sz="14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92" y="3725034"/>
            <a:ext cx="1440000" cy="107874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844970" y="4805914"/>
            <a:ext cx="1422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White Lightning</a:t>
            </a:r>
            <a:endParaRPr lang="fr-FR" sz="1400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292" y="3725112"/>
            <a:ext cx="1440000" cy="108080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983292" y="4803780"/>
            <a:ext cx="1472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Charley </a:t>
            </a:r>
            <a:r>
              <a:rPr lang="en-US" sz="1400" dirty="0" err="1">
                <a:latin typeface="Arial" charset="0"/>
              </a:rPr>
              <a:t>Sheene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99836877"/>
      </p:ext>
    </p:extLst>
  </p:cSld>
  <p:clrMapOvr>
    <a:masterClrMapping/>
  </p:clrMapOvr>
  <p:transition spd="slow"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Mephe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81" y="1929349"/>
            <a:ext cx="39004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095087" y="3675613"/>
            <a:ext cx="33202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 err="1"/>
              <a:t>Méphedrone</a:t>
            </a:r>
            <a:endParaRPr lang="fr-FR" dirty="0"/>
          </a:p>
          <a:p>
            <a:pPr algn="ctr">
              <a:spcBef>
                <a:spcPct val="50000"/>
              </a:spcBef>
            </a:pPr>
            <a:r>
              <a:rPr lang="fr-FR" dirty="0"/>
              <a:t>(</a:t>
            </a:r>
            <a:r>
              <a:rPr lang="fr-FR" dirty="0" err="1"/>
              <a:t>Methylmethcathinone</a:t>
            </a:r>
            <a:r>
              <a:rPr lang="fr-FR" dirty="0"/>
              <a:t>)</a:t>
            </a:r>
          </a:p>
        </p:txBody>
      </p:sp>
      <p:pic>
        <p:nvPicPr>
          <p:cNvPr id="22534" name="Picture 7" descr="ampheta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233" y="2333124"/>
            <a:ext cx="24384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109833" y="367561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Amphetamine</a:t>
            </a:r>
          </a:p>
        </p:txBody>
      </p:sp>
    </p:spTree>
    <p:extLst>
      <p:ext uri="{BB962C8B-B14F-4D97-AF65-F5344CB8AC3E}">
        <p14:creationId xmlns:p14="http://schemas.microsoft.com/office/powerpoint/2010/main" val="3426818092"/>
      </p:ext>
    </p:extLst>
  </p:cSld>
  <p:clrMapOvr>
    <a:masterClrMapping/>
  </p:clrMapOvr>
  <p:transition spd="slow"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>
                <a:latin typeface="Arial" charset="0"/>
              </a:rPr>
              <a:t>Méphedrone</a:t>
            </a:r>
            <a:endParaRPr lang="fr-FR" dirty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822" y="1353821"/>
            <a:ext cx="7214081" cy="417654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fr-FR" sz="2000" dirty="0" err="1">
                <a:latin typeface="Arial" charset="0"/>
              </a:rPr>
              <a:t>Meow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 err="1">
                <a:latin typeface="Arial" charset="0"/>
              </a:rPr>
              <a:t>meow</a:t>
            </a:r>
            <a:r>
              <a:rPr lang="fr-FR" sz="2000" dirty="0">
                <a:latin typeface="Arial" charset="0"/>
              </a:rPr>
              <a:t>, </a:t>
            </a:r>
            <a:r>
              <a:rPr lang="fr-FR" sz="2000" dirty="0" err="1">
                <a:latin typeface="Arial" charset="0"/>
              </a:rPr>
              <a:t>miaow</a:t>
            </a:r>
            <a:r>
              <a:rPr lang="fr-FR" sz="2000" dirty="0">
                <a:latin typeface="Arial" charset="0"/>
              </a:rPr>
              <a:t>, M-Cat</a:t>
            </a:r>
          </a:p>
          <a:p>
            <a:r>
              <a:rPr lang="fr-FR" sz="2000" dirty="0">
                <a:latin typeface="Arial" charset="0"/>
              </a:rPr>
              <a:t>Synthétisé  la première fois en 1929</a:t>
            </a:r>
          </a:p>
          <a:p>
            <a:r>
              <a:rPr lang="fr-FR" sz="2000" dirty="0">
                <a:latin typeface="Arial" charset="0"/>
              </a:rPr>
              <a:t>interdit en Suisse depuis 2010</a:t>
            </a:r>
          </a:p>
          <a:p>
            <a:r>
              <a:rPr lang="fr-FR" sz="2000" dirty="0">
                <a:latin typeface="Arial" charset="0"/>
              </a:rPr>
              <a:t>Doses 5-50 mg</a:t>
            </a:r>
          </a:p>
          <a:p>
            <a:r>
              <a:rPr lang="fr-FR" sz="2000" dirty="0">
                <a:latin typeface="Arial" charset="0"/>
              </a:rPr>
              <a:t>Effet similaire aux amphétamines</a:t>
            </a:r>
          </a:p>
          <a:p>
            <a:r>
              <a:rPr lang="fr-FR" sz="2000" dirty="0">
                <a:latin typeface="Arial" charset="0"/>
              </a:rPr>
              <a:t>Inhibiteur de la recapture de NA et DA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i="1" dirty="0">
                <a:latin typeface="Arial" charset="0"/>
              </a:rPr>
              <a:t>Come up</a:t>
            </a:r>
            <a:r>
              <a:rPr lang="en-US" sz="2000" dirty="0">
                <a:latin typeface="Arial" charset="0"/>
              </a:rPr>
              <a:t>: 10-20 min</a:t>
            </a:r>
          </a:p>
          <a:p>
            <a:r>
              <a:rPr lang="en-US" sz="2000" i="1" dirty="0">
                <a:latin typeface="Arial" charset="0"/>
              </a:rPr>
              <a:t>Peak</a:t>
            </a:r>
            <a:r>
              <a:rPr lang="en-US" sz="2000" dirty="0">
                <a:latin typeface="Arial" charset="0"/>
              </a:rPr>
              <a:t>: 45-60 min</a:t>
            </a:r>
          </a:p>
          <a:p>
            <a:r>
              <a:rPr lang="en-US" sz="2000" i="1" dirty="0">
                <a:latin typeface="Arial" charset="0"/>
              </a:rPr>
              <a:t>Comedown</a:t>
            </a:r>
            <a:r>
              <a:rPr lang="en-US" sz="2000" dirty="0">
                <a:latin typeface="Arial" charset="0"/>
              </a:rPr>
              <a:t>: 60-120 min</a:t>
            </a:r>
            <a:endParaRPr lang="fr-FR" sz="2000" dirty="0">
              <a:latin typeface="Arial" charset="0"/>
            </a:endParaRPr>
          </a:p>
          <a:p>
            <a:endParaRPr 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3308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Effets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secondaires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méphédrone</a:t>
            </a:r>
            <a:endParaRPr lang="en-US" dirty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4"/>
            <a:ext cx="8116888" cy="2709832"/>
          </a:xfrm>
        </p:spPr>
        <p:txBody>
          <a:bodyPr/>
          <a:lstStyle/>
          <a:p>
            <a:r>
              <a:rPr lang="en-US" sz="2400" dirty="0" err="1">
                <a:latin typeface="Arial" charset="0"/>
              </a:rPr>
              <a:t>Trisme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incapacité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ouvrir</a:t>
            </a:r>
            <a:r>
              <a:rPr lang="en-US" sz="2400" dirty="0">
                <a:latin typeface="Arial" charset="0"/>
              </a:rPr>
              <a:t> la bouche), </a:t>
            </a:r>
            <a:r>
              <a:rPr lang="en-US" sz="2400" dirty="0" err="1">
                <a:latin typeface="Arial" charset="0"/>
              </a:rPr>
              <a:t>bruxisme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Crises de </a:t>
            </a:r>
            <a:r>
              <a:rPr lang="en-US" sz="2400" dirty="0" err="1">
                <a:latin typeface="Arial" charset="0"/>
              </a:rPr>
              <a:t>panique</a:t>
            </a:r>
            <a:endParaRPr lang="en-US" sz="2400" dirty="0">
              <a:latin typeface="Arial" charset="0"/>
            </a:endParaRPr>
          </a:p>
          <a:p>
            <a:r>
              <a:rPr lang="en-US" sz="2400" dirty="0" err="1">
                <a:latin typeface="Arial" charset="0"/>
              </a:rPr>
              <a:t>Psychose</a:t>
            </a:r>
            <a:r>
              <a:rPr lang="en-US" sz="2400" dirty="0">
                <a:latin typeface="Arial" charset="0"/>
              </a:rPr>
              <a:t> avec privation de </a:t>
            </a:r>
            <a:r>
              <a:rPr lang="en-US" sz="2400" dirty="0" err="1">
                <a:latin typeface="Arial" charset="0"/>
              </a:rPr>
              <a:t>sommeil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Hallucinations, </a:t>
            </a:r>
            <a:r>
              <a:rPr lang="en-US" sz="2400" dirty="0" err="1">
                <a:latin typeface="Arial" charset="0"/>
              </a:rPr>
              <a:t>délires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idées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suicidaires</a:t>
            </a:r>
            <a:endParaRPr lang="en-US" sz="2400" dirty="0">
              <a:latin typeface="Arial" charset="0"/>
            </a:endParaRPr>
          </a:p>
          <a:p>
            <a:r>
              <a:rPr lang="en-US" sz="2400" dirty="0" err="1">
                <a:latin typeface="Arial" charset="0"/>
              </a:rPr>
              <a:t>Sevrage</a:t>
            </a:r>
            <a:r>
              <a:rPr lang="en-US" sz="2400" dirty="0">
                <a:latin typeface="Arial" charset="0"/>
              </a:rPr>
              <a:t> : </a:t>
            </a:r>
            <a:r>
              <a:rPr lang="en-US" sz="2400" dirty="0" err="1">
                <a:latin typeface="Arial" charset="0"/>
              </a:rPr>
              <a:t>dépression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léthargie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anxiété</a:t>
            </a:r>
            <a:r>
              <a:rPr lang="en-US" sz="2400" dirty="0">
                <a:latin typeface="Arial" charset="0"/>
              </a:rPr>
              <a:t>, hypotension </a:t>
            </a:r>
            <a:r>
              <a:rPr lang="en-US" sz="2400" dirty="0" err="1">
                <a:latin typeface="Arial" charset="0"/>
              </a:rPr>
              <a:t>posturale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3070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11811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6600" b="1" dirty="0">
                <a:solidFill>
                  <a:srgbClr val="7F7F7F"/>
                </a:solidFill>
                <a:latin typeface="Arial" charset="0"/>
              </a:rPr>
              <a:t>MDPV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0238" y="1333500"/>
            <a:ext cx="7735212" cy="3932948"/>
          </a:xfrm>
          <a:prstGeom prst="rect">
            <a:avLst/>
          </a:prstGeom>
        </p:spPr>
        <p:txBody>
          <a:bodyPr/>
          <a:lstStyle/>
          <a:p>
            <a:pPr marL="266700" indent="-2667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400" i="1" dirty="0"/>
              <a:t>Flex, </a:t>
            </a:r>
            <a:r>
              <a:rPr lang="en-US" sz="2400" i="1" dirty="0" err="1"/>
              <a:t>Flakka</a:t>
            </a:r>
            <a:r>
              <a:rPr lang="en-US" sz="2400" i="1" dirty="0"/>
              <a:t>, Cloud Nine, Monkey Dust, MTV, Magic, Super Coke, </a:t>
            </a:r>
            <a:r>
              <a:rPr lang="en-US" sz="2400" i="1" dirty="0" err="1"/>
              <a:t>Peevee</a:t>
            </a:r>
            <a:endParaRPr lang="fr-FR" sz="2400" dirty="0">
              <a:latin typeface="Arial" charset="0"/>
            </a:endParaRPr>
          </a:p>
          <a:p>
            <a:pPr marL="266700" indent="-26670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FR" sz="2400" dirty="0">
                <a:latin typeface="Arial" charset="0"/>
              </a:rPr>
              <a:t>Développé années ’60 (</a:t>
            </a:r>
            <a:r>
              <a:rPr lang="fr-FR" sz="2400" dirty="0" err="1">
                <a:latin typeface="Arial" charset="0"/>
              </a:rPr>
              <a:t>Boehringer</a:t>
            </a:r>
            <a:r>
              <a:rPr lang="fr-FR" sz="2400" dirty="0">
                <a:latin typeface="Arial" charset="0"/>
              </a:rPr>
              <a:t> </a:t>
            </a:r>
            <a:r>
              <a:rPr lang="fr-FR" sz="2400" dirty="0" err="1">
                <a:latin typeface="Arial" charset="0"/>
              </a:rPr>
              <a:t>Ingelheim</a:t>
            </a:r>
            <a:r>
              <a:rPr lang="fr-FR" sz="2400" dirty="0">
                <a:latin typeface="Arial" charset="0"/>
              </a:rPr>
              <a:t>)</a:t>
            </a:r>
          </a:p>
          <a:p>
            <a:pPr marL="266700" indent="-26670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en-US" sz="2400" dirty="0" err="1"/>
              <a:t>Classe</a:t>
            </a:r>
            <a:r>
              <a:rPr lang="en-US" sz="2400" dirty="0"/>
              <a:t> des </a:t>
            </a:r>
            <a:r>
              <a:rPr lang="en-US" sz="2400" dirty="0" err="1"/>
              <a:t>cathinones</a:t>
            </a:r>
            <a:r>
              <a:rPr lang="en-US" sz="2400" dirty="0"/>
              <a:t>, </a:t>
            </a:r>
            <a:r>
              <a:rPr lang="en-US" sz="2400" dirty="0" err="1"/>
              <a:t>inhibiteur</a:t>
            </a:r>
            <a:r>
              <a:rPr lang="en-US" sz="2400" dirty="0"/>
              <a:t> de la recapture NA et DA</a:t>
            </a:r>
            <a:endParaRPr lang="fr-FR" sz="2400" dirty="0">
              <a:latin typeface="Arial" charset="0"/>
            </a:endParaRPr>
          </a:p>
          <a:p>
            <a:pPr marL="266700" indent="-26670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FR" sz="2400" dirty="0">
                <a:latin typeface="Arial" charset="0"/>
              </a:rPr>
              <a:t>Traitement fatigue chronique </a:t>
            </a:r>
          </a:p>
          <a:p>
            <a:pPr marL="266700" indent="-26670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FR" sz="2400" dirty="0">
                <a:latin typeface="Arial" charset="0"/>
              </a:rPr>
              <a:t>2005 – apparition comme drogue récréative, sniffé</a:t>
            </a:r>
          </a:p>
          <a:p>
            <a:pPr marL="266700" indent="-26670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FR" sz="2400" dirty="0">
                <a:latin typeface="Arial" charset="0"/>
              </a:rPr>
              <a:t>effet secondaire fréquent: épilepsie</a:t>
            </a:r>
            <a:br>
              <a:rPr lang="fr-FR" sz="2400" dirty="0">
                <a:latin typeface="Arial" charset="0"/>
              </a:rPr>
            </a:br>
            <a:r>
              <a:rPr lang="fr-FR" sz="2400" dirty="0">
                <a:latin typeface="Arial" charset="0"/>
              </a:rPr>
              <a:t> </a:t>
            </a:r>
            <a:br>
              <a:rPr lang="fr-FR" sz="2400" dirty="0">
                <a:latin typeface="Arial" charset="0"/>
              </a:rPr>
            </a:br>
            <a:r>
              <a:rPr lang="fr-FR" sz="2400" dirty="0">
                <a:latin typeface="Arial" charset="0"/>
              </a:rPr>
              <a:t> </a:t>
            </a:r>
            <a:br>
              <a:rPr lang="fr-FR" sz="2400" dirty="0">
                <a:latin typeface="Arial" charset="0"/>
              </a:rPr>
            </a:br>
            <a:endParaRPr lang="fr-F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369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Mitragyna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Speciosa</a:t>
            </a:r>
            <a:br>
              <a:rPr lang="en-US" dirty="0">
                <a:latin typeface="Arial" charset="0"/>
              </a:rPr>
            </a:br>
            <a:r>
              <a:rPr lang="en-US" dirty="0" err="1">
                <a:latin typeface="Arial" charset="0"/>
              </a:rPr>
              <a:t>Kratom</a:t>
            </a:r>
            <a:endParaRPr lang="en-US" dirty="0"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24" y="1598613"/>
            <a:ext cx="5464175" cy="383822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800" dirty="0" err="1">
                <a:latin typeface="Arial" charset="0"/>
              </a:rPr>
              <a:t>Ithang</a:t>
            </a:r>
            <a:r>
              <a:rPr lang="fr-FR" sz="1800" dirty="0">
                <a:latin typeface="Arial" charset="0"/>
              </a:rPr>
              <a:t>, Biak Biak, </a:t>
            </a:r>
            <a:r>
              <a:rPr lang="fr-FR" sz="1800" dirty="0" err="1">
                <a:latin typeface="Arial" charset="0"/>
              </a:rPr>
              <a:t>Ketum</a:t>
            </a:r>
            <a:r>
              <a:rPr lang="fr-FR" sz="1800" dirty="0">
                <a:latin typeface="Arial" charset="0"/>
              </a:rPr>
              <a:t>, </a:t>
            </a:r>
            <a:r>
              <a:rPr lang="fr-FR" sz="1800" dirty="0" err="1">
                <a:latin typeface="Arial" charset="0"/>
              </a:rPr>
              <a:t>Kakuam</a:t>
            </a:r>
            <a:endParaRPr lang="fr-FR" sz="1800" dirty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800" dirty="0" err="1"/>
              <a:t>Arbre</a:t>
            </a:r>
            <a:r>
              <a:rPr lang="en-GB" sz="1800" dirty="0"/>
              <a:t> tropical </a:t>
            </a:r>
            <a:r>
              <a:rPr lang="en-GB" sz="1800" dirty="0" err="1"/>
              <a:t>indigène</a:t>
            </a:r>
            <a:r>
              <a:rPr lang="en-GB" sz="1800" dirty="0"/>
              <a:t> </a:t>
            </a:r>
            <a:r>
              <a:rPr lang="en-GB" sz="1800" dirty="0" err="1"/>
              <a:t>à</a:t>
            </a:r>
            <a:r>
              <a:rPr lang="en-GB" sz="1800" dirty="0"/>
              <a:t> </a:t>
            </a:r>
            <a:r>
              <a:rPr lang="en-GB" sz="1800" dirty="0" err="1"/>
              <a:t>Asie</a:t>
            </a:r>
            <a:r>
              <a:rPr lang="en-GB" sz="1800" dirty="0"/>
              <a:t> du </a:t>
            </a:r>
            <a:r>
              <a:rPr lang="en-GB" sz="1800" dirty="0" err="1"/>
              <a:t>Sud-Est</a:t>
            </a:r>
            <a:endParaRPr lang="en-GB" sz="1800" dirty="0"/>
          </a:p>
          <a:p>
            <a:pPr marL="619125" indent="-263525"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sz="1800" dirty="0">
                <a:latin typeface="Arial" charset="0"/>
              </a:rPr>
              <a:t>Usage commun en Malaisie, Thaïlande et Indonésie </a:t>
            </a:r>
          </a:p>
          <a:p>
            <a:pPr>
              <a:spcAft>
                <a:spcPts val="600"/>
              </a:spcAft>
            </a:pPr>
            <a:r>
              <a:rPr lang="fr-FR" sz="1800" dirty="0" err="1">
                <a:latin typeface="Arial" charset="0"/>
              </a:rPr>
              <a:t>Mitragynine</a:t>
            </a:r>
            <a:r>
              <a:rPr lang="fr-FR" sz="1800" dirty="0">
                <a:latin typeface="Arial" charset="0"/>
              </a:rPr>
              <a:t>, structure chimique proche de certains hallucinogènes</a:t>
            </a:r>
          </a:p>
          <a:p>
            <a:pPr>
              <a:spcAft>
                <a:spcPts val="600"/>
              </a:spcAft>
            </a:pPr>
            <a:r>
              <a:rPr lang="fr-FR" sz="1800" dirty="0">
                <a:latin typeface="Arial" charset="0"/>
              </a:rPr>
              <a:t>Pas d’effets hallucinogènes</a:t>
            </a:r>
          </a:p>
          <a:p>
            <a:pPr>
              <a:spcAft>
                <a:spcPts val="600"/>
              </a:spcAft>
            </a:pPr>
            <a:r>
              <a:rPr lang="fr-FR" sz="1800" dirty="0">
                <a:latin typeface="Arial" charset="0"/>
              </a:rPr>
              <a:t>Affinité pour récepteurs opiacés </a:t>
            </a:r>
          </a:p>
          <a:p>
            <a:pPr lvl="1">
              <a:spcAft>
                <a:spcPts val="600"/>
              </a:spcAft>
            </a:pPr>
            <a:r>
              <a:rPr lang="fr-FR" sz="1800" dirty="0">
                <a:latin typeface="Arial" charset="0"/>
              </a:rPr>
              <a:t>Traitement addiction aux opiacés (Thaïlande, Nouvelle Zélande)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fr-FR" sz="1800" dirty="0">
              <a:latin typeface="Arial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7361"/>
            <a:ext cx="3054690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449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Nouvelles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substances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psychoactives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(NSP)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5756"/>
            <a:ext cx="4366474" cy="4390415"/>
          </a:xfrm>
          <a:prstGeom prst="rect">
            <a:avLst/>
          </a:prstGeom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95085" y="1572425"/>
            <a:ext cx="6509554" cy="384850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342900" indent="-342900">
              <a:buClr>
                <a:srgbClr val="EA81E9"/>
              </a:buClr>
              <a:buFont typeface="Arial"/>
              <a:buChar char="•"/>
            </a:pPr>
            <a:r>
              <a:rPr lang="en-GB" sz="2400" dirty="0" err="1"/>
              <a:t>Aussi</a:t>
            </a:r>
            <a:r>
              <a:rPr lang="en-GB" sz="2400" dirty="0"/>
              <a:t>: </a:t>
            </a:r>
            <a:r>
              <a:rPr lang="en-GB" sz="2400" i="1" dirty="0"/>
              <a:t>legal high</a:t>
            </a:r>
          </a:p>
          <a:p>
            <a:pPr marL="342900" indent="-342900">
              <a:buClr>
                <a:srgbClr val="EA81E9"/>
              </a:buClr>
              <a:buFont typeface="Arial"/>
              <a:buChar char="•"/>
            </a:pPr>
            <a:r>
              <a:rPr lang="en-GB" sz="2400" dirty="0" err="1"/>
              <a:t>Produit</a:t>
            </a:r>
            <a:r>
              <a:rPr lang="en-GB" sz="2400" dirty="0"/>
              <a:t> </a:t>
            </a:r>
            <a:r>
              <a:rPr lang="en-GB" sz="2400" dirty="0" err="1"/>
              <a:t>chimique</a:t>
            </a:r>
            <a:r>
              <a:rPr lang="en-GB" sz="2400" dirty="0"/>
              <a:t> qui</a:t>
            </a:r>
          </a:p>
          <a:p>
            <a:pPr marL="628650" lvl="1" indent="-274638">
              <a:buClr>
                <a:srgbClr val="EA81E9"/>
              </a:buClr>
              <a:buFont typeface="Arial"/>
              <a:buChar char="•"/>
            </a:pPr>
            <a:r>
              <a:rPr lang="en-GB" sz="2400" dirty="0" err="1"/>
              <a:t>n’est</a:t>
            </a:r>
            <a:r>
              <a:rPr lang="en-GB" sz="2400" dirty="0"/>
              <a:t> pas </a:t>
            </a:r>
            <a:r>
              <a:rPr lang="en-GB" sz="2400" dirty="0" err="1"/>
              <a:t>sur</a:t>
            </a:r>
            <a:r>
              <a:rPr lang="en-GB" sz="2400" dirty="0"/>
              <a:t> la </a:t>
            </a:r>
            <a:r>
              <a:rPr lang="en-GB" sz="2400" dirty="0" err="1"/>
              <a:t>liste</a:t>
            </a:r>
            <a:r>
              <a:rPr lang="en-GB" sz="2400" dirty="0"/>
              <a:t> des </a:t>
            </a:r>
            <a:r>
              <a:rPr lang="en-GB" sz="2400" dirty="0" err="1"/>
              <a:t>stupéfiants</a:t>
            </a:r>
            <a:endParaRPr lang="en-GB" sz="2400" dirty="0"/>
          </a:p>
          <a:p>
            <a:pPr marL="628650" lvl="1" indent="-274638">
              <a:buClr>
                <a:srgbClr val="EA81E9"/>
              </a:buClr>
              <a:buFont typeface="Arial"/>
              <a:buChar char="•"/>
            </a:pPr>
            <a:r>
              <a:rPr lang="en-GB" sz="2400" dirty="0" err="1"/>
              <a:t>N’est</a:t>
            </a:r>
            <a:r>
              <a:rPr lang="en-GB" sz="2400" dirty="0"/>
              <a:t> pas </a:t>
            </a:r>
            <a:r>
              <a:rPr lang="en-GB" sz="2400" dirty="0" err="1"/>
              <a:t>autorisé</a:t>
            </a:r>
            <a:r>
              <a:rPr lang="en-GB" sz="2400" dirty="0"/>
              <a:t> pour la </a:t>
            </a:r>
            <a:r>
              <a:rPr lang="en-GB" sz="2400" dirty="0" err="1"/>
              <a:t>consommation</a:t>
            </a:r>
            <a:r>
              <a:rPr lang="en-GB" sz="2400" dirty="0"/>
              <a:t> (</a:t>
            </a:r>
            <a:r>
              <a:rPr lang="en-GB" sz="2400" dirty="0" err="1"/>
              <a:t>comme</a:t>
            </a:r>
            <a:r>
              <a:rPr lang="en-GB" sz="2400" dirty="0"/>
              <a:t> </a:t>
            </a:r>
            <a:r>
              <a:rPr lang="en-GB" sz="2400" dirty="0" err="1"/>
              <a:t>l'alcool</a:t>
            </a:r>
            <a:r>
              <a:rPr lang="en-GB" sz="2400" dirty="0"/>
              <a:t> et le </a:t>
            </a:r>
            <a:r>
              <a:rPr lang="en-GB" sz="2400" dirty="0" err="1"/>
              <a:t>tabac</a:t>
            </a:r>
            <a:r>
              <a:rPr lang="en-GB" sz="2400" dirty="0"/>
              <a:t>)</a:t>
            </a:r>
          </a:p>
          <a:p>
            <a:pPr marL="628650" lvl="1" indent="-274638">
              <a:buClr>
                <a:srgbClr val="EA81E9"/>
              </a:buClr>
              <a:buFont typeface="Arial"/>
              <a:buChar char="•"/>
            </a:pPr>
            <a:r>
              <a:rPr lang="en-GB" sz="2400" dirty="0"/>
              <a:t>pas </a:t>
            </a:r>
            <a:r>
              <a:rPr lang="en-GB" sz="2400" dirty="0" err="1"/>
              <a:t>enregistré</a:t>
            </a:r>
            <a:r>
              <a:rPr lang="en-GB" sz="2400" dirty="0"/>
              <a:t> </a:t>
            </a:r>
            <a:r>
              <a:rPr lang="en-GB" sz="2400" dirty="0" err="1"/>
              <a:t>comme</a:t>
            </a:r>
            <a:r>
              <a:rPr lang="en-GB" sz="2400" dirty="0"/>
              <a:t> </a:t>
            </a:r>
            <a:r>
              <a:rPr lang="en-GB" sz="2400" dirty="0" err="1"/>
              <a:t>médicament</a:t>
            </a:r>
            <a:endParaRPr lang="en-GB" sz="2400" dirty="0"/>
          </a:p>
          <a:p>
            <a:pPr marL="628650" lvl="1" indent="-274638">
              <a:buClr>
                <a:srgbClr val="EA81E9"/>
              </a:buClr>
              <a:buFont typeface="Arial"/>
              <a:buChar char="•"/>
            </a:pPr>
            <a:r>
              <a:rPr lang="en-GB" sz="2400" dirty="0"/>
              <a:t>(</a:t>
            </a:r>
            <a:r>
              <a:rPr lang="en-GB" sz="2400" dirty="0" err="1"/>
              <a:t>imite</a:t>
            </a:r>
            <a:r>
              <a:rPr lang="en-GB" sz="2400" dirty="0"/>
              <a:t> </a:t>
            </a:r>
            <a:r>
              <a:rPr lang="en-GB" sz="2400" dirty="0" err="1"/>
              <a:t>effets</a:t>
            </a:r>
            <a:r>
              <a:rPr lang="en-GB" sz="2400" dirty="0"/>
              <a:t> de drogues </a:t>
            </a:r>
            <a:r>
              <a:rPr lang="en-GB" sz="2400" dirty="0" err="1"/>
              <a:t>contrôlées</a:t>
            </a:r>
            <a:r>
              <a:rPr lang="en-GB" sz="2400" dirty="0"/>
              <a:t>)</a:t>
            </a:r>
          </a:p>
          <a:p>
            <a:pPr marL="342900" indent="-342900">
              <a:buClr>
                <a:srgbClr val="EA81E9"/>
              </a:buClr>
              <a:buFont typeface="Arial"/>
              <a:buChar char="•"/>
            </a:pPr>
            <a:r>
              <a:rPr lang="en-GB" sz="2400" i="1" dirty="0"/>
              <a:t>Legal loophole drugs</a:t>
            </a:r>
          </a:p>
        </p:txBody>
      </p:sp>
    </p:spTree>
    <p:extLst>
      <p:ext uri="{BB962C8B-B14F-4D97-AF65-F5344CB8AC3E}">
        <p14:creationId xmlns:p14="http://schemas.microsoft.com/office/powerpoint/2010/main" val="534259566"/>
      </p:ext>
    </p:extLst>
  </p:cSld>
  <p:clrMapOvr>
    <a:masterClrMapping/>
  </p:clrMapOvr>
  <p:transition spd="slow"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 err="1">
                <a:solidFill>
                  <a:schemeClr val="tx2"/>
                </a:solidFill>
                <a:latin typeface="Calibri" charset="0"/>
              </a:rPr>
              <a:t>Kratom</a:t>
            </a:r>
            <a:endParaRPr lang="en-GB" sz="6600" b="1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89911" y="1598613"/>
            <a:ext cx="7633544" cy="3600986"/>
          </a:xfr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fr-FR" sz="2400" dirty="0"/>
              <a:t>Consommation : infusion, fumé, feuilles mâchées</a:t>
            </a:r>
          </a:p>
          <a:p>
            <a:pPr marL="342900" indent="-342900">
              <a:spcAft>
                <a:spcPts val="1200"/>
              </a:spcAft>
            </a:pPr>
            <a:r>
              <a:rPr lang="fr-FR" sz="2400" dirty="0"/>
              <a:t>Vendu en ligne sous forme de feuilles séchées, de poudre et de granulés de résine</a:t>
            </a:r>
          </a:p>
          <a:p>
            <a:pPr marL="342900" indent="-342900">
              <a:spcAft>
                <a:spcPts val="1200"/>
              </a:spcAft>
            </a:pPr>
            <a:r>
              <a:rPr lang="fr-FR" sz="2400" dirty="0"/>
              <a:t>Stimulant à faibles doses et sédatif à haute dose</a:t>
            </a:r>
          </a:p>
          <a:p>
            <a:pPr marL="342900" indent="-342900">
              <a:spcAft>
                <a:spcPts val="1200"/>
              </a:spcAft>
            </a:pPr>
            <a:r>
              <a:rPr lang="fr-FR" sz="2400" dirty="0"/>
              <a:t>&gt; de 25 alcaloïdes</a:t>
            </a:r>
          </a:p>
          <a:p>
            <a:pPr marL="342900" indent="-342900">
              <a:spcAft>
                <a:spcPts val="1200"/>
              </a:spcAft>
            </a:pPr>
            <a:r>
              <a:rPr lang="fr-FR" sz="2400" dirty="0"/>
              <a:t>Principal ingrédient psychoactif : </a:t>
            </a:r>
            <a:r>
              <a:rPr lang="fr-FR" sz="2400" dirty="0" err="1"/>
              <a:t>mitragynine</a:t>
            </a:r>
            <a:r>
              <a:rPr lang="fr-FR" sz="2400" dirty="0"/>
              <a:t> (9-méthoxy-corynanthéidine)</a:t>
            </a:r>
          </a:p>
        </p:txBody>
      </p:sp>
    </p:spTree>
    <p:extLst>
      <p:ext uri="{BB962C8B-B14F-4D97-AF65-F5344CB8AC3E}">
        <p14:creationId xmlns:p14="http://schemas.microsoft.com/office/powerpoint/2010/main" val="307804350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2C-1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3300" y="1701801"/>
            <a:ext cx="5346700" cy="3416300"/>
          </a:xfrm>
          <a:prstGeom prst="rect">
            <a:avLst/>
          </a:prstGeom>
        </p:spPr>
        <p:txBody>
          <a:bodyPr/>
          <a:lstStyle/>
          <a:p>
            <a:pPr marL="266700" indent="-2667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2400" i="1" dirty="0" err="1">
                <a:cs typeface="+mn-cs"/>
              </a:rPr>
              <a:t>Smiles</a:t>
            </a:r>
            <a:endParaRPr lang="fr-FR" sz="2400" i="1" dirty="0">
              <a:cs typeface="+mn-cs"/>
            </a:endParaRPr>
          </a:p>
          <a:p>
            <a:pPr marL="266700" indent="-2667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2400" dirty="0">
                <a:cs typeface="+mn-cs"/>
              </a:rPr>
              <a:t>Hallucinogène psychédélique </a:t>
            </a:r>
          </a:p>
          <a:p>
            <a:pPr marL="712788" lvl="5" indent="-263525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1800" dirty="0">
                <a:cs typeface="+mn-cs"/>
              </a:rPr>
              <a:t>Structure proche de celle de la mescaline</a:t>
            </a:r>
          </a:p>
          <a:p>
            <a:pPr marL="712788" lvl="5" indent="-263525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1800" dirty="0">
                <a:cs typeface="+mn-cs"/>
              </a:rPr>
              <a:t>Petites doses ➛ </a:t>
            </a:r>
            <a:r>
              <a:rPr lang="fr-FR" sz="1800" dirty="0" err="1">
                <a:cs typeface="+mn-cs"/>
              </a:rPr>
              <a:t>entactogène</a:t>
            </a:r>
            <a:endParaRPr lang="fr-FR" sz="1800" dirty="0">
              <a:cs typeface="+mn-cs"/>
            </a:endParaRPr>
          </a:p>
          <a:p>
            <a:pPr marL="712788" lvl="5" indent="-263525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1800" dirty="0">
                <a:cs typeface="+mn-cs"/>
              </a:rPr>
              <a:t>Doses plus fortes </a:t>
            </a:r>
            <a:r>
              <a:rPr lang="fr-FR" sz="1800" dirty="0"/>
              <a:t>➛ </a:t>
            </a:r>
            <a:r>
              <a:rPr lang="fr-FR" sz="1800" dirty="0">
                <a:cs typeface="+mn-cs"/>
              </a:rPr>
              <a:t> hallucinations</a:t>
            </a:r>
          </a:p>
          <a:p>
            <a:pPr marL="712788" lvl="5" indent="-263525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1800" dirty="0">
                <a:cs typeface="+mn-cs"/>
              </a:rPr>
              <a:t>Durée effets : 4 à 12 heures</a:t>
            </a:r>
            <a:endParaRPr lang="fr-FR" sz="2400" dirty="0">
              <a:cs typeface="+mn-cs"/>
            </a:endParaRPr>
          </a:p>
          <a:p>
            <a:pPr marL="266700" indent="-2667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fr-FR" sz="2400" dirty="0">
                <a:cs typeface="+mn-cs"/>
              </a:rPr>
              <a:t>Risque : arythmies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44"/>
            <a:ext cx="2834388" cy="40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5184"/>
      </p:ext>
    </p:extLst>
  </p:cSld>
  <p:clrMapOvr>
    <a:masterClrMapping/>
  </p:clrMapOvr>
  <p:transition spd="slow">
    <p:pull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>
                <a:solidFill>
                  <a:srgbClr val="7F7F7F"/>
                </a:solidFill>
                <a:latin typeface="Arial" charset="0"/>
              </a:rPr>
              <a:t>Crocodile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750" y="1598614"/>
            <a:ext cx="7680049" cy="3590388"/>
          </a:xfrm>
        </p:spPr>
        <p:txBody>
          <a:bodyPr/>
          <a:lstStyle/>
          <a:p>
            <a:r>
              <a:rPr lang="fr-FR" sz="2400" dirty="0" err="1">
                <a:latin typeface="Arial" charset="0"/>
              </a:rPr>
              <a:t>Désomorphine</a:t>
            </a:r>
            <a:endParaRPr lang="fr-FR" sz="2400" dirty="0">
              <a:latin typeface="Arial" charset="0"/>
            </a:endParaRPr>
          </a:p>
          <a:p>
            <a:r>
              <a:rPr lang="fr-FR" sz="2400" dirty="0">
                <a:latin typeface="Arial" charset="0"/>
              </a:rPr>
              <a:t>Dérivé de la morphine</a:t>
            </a:r>
          </a:p>
          <a:p>
            <a:pPr eaLnBrk="1" hangingPunct="1"/>
            <a:r>
              <a:rPr lang="fr-FR" sz="2400" dirty="0">
                <a:latin typeface="Arial" charset="0"/>
              </a:rPr>
              <a:t>Produit à partir de la codéine</a:t>
            </a:r>
          </a:p>
          <a:p>
            <a:pPr eaLnBrk="1" hangingPunct="1"/>
            <a:r>
              <a:rPr lang="fr-FR" sz="2400" dirty="0">
                <a:latin typeface="Arial" charset="0"/>
              </a:rPr>
              <a:t>Surtout en Russie</a:t>
            </a:r>
          </a:p>
          <a:p>
            <a:r>
              <a:rPr lang="fr-FR" sz="2400" dirty="0">
                <a:latin typeface="Arial" charset="0"/>
              </a:rPr>
              <a:t>Principal danger : impuretés liées à fabrication artisanale</a:t>
            </a:r>
          </a:p>
          <a:p>
            <a:r>
              <a:rPr lang="fr-FR" sz="2400" dirty="0">
                <a:latin typeface="Arial" charset="0"/>
              </a:rPr>
              <a:t>Toxicité tissus endroit des injections ➛ semblable écailles de peau de crocodile ➛ gangrènes</a:t>
            </a:r>
          </a:p>
        </p:txBody>
      </p:sp>
    </p:spTree>
    <p:extLst>
      <p:ext uri="{BB962C8B-B14F-4D97-AF65-F5344CB8AC3E}">
        <p14:creationId xmlns:p14="http://schemas.microsoft.com/office/powerpoint/2010/main" val="353461715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91441"/>
            <a:ext cx="2911832" cy="25140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Bild 4" descr="18BDBF9A00000578-0-image-a-15_143649751358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084" y="2291441"/>
            <a:ext cx="2911832" cy="25140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2168" y="2291448"/>
            <a:ext cx="2911832" cy="2514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5400" b="1">
                <a:solidFill>
                  <a:srgbClr val="7F7F7F"/>
                </a:solidFill>
                <a:latin typeface="Arial" charset="0"/>
              </a:defRPr>
            </a:lvl1pPr>
            <a:lvl2pPr eaLnBrk="1" hangingPunct="1">
              <a:defRPr sz="3600">
                <a:solidFill>
                  <a:srgbClr val="595959"/>
                </a:solidFill>
              </a:defRPr>
            </a:lvl2pPr>
            <a:lvl3pPr eaLnBrk="1" hangingPunct="1">
              <a:defRPr sz="3600">
                <a:solidFill>
                  <a:srgbClr val="595959"/>
                </a:solidFill>
              </a:defRPr>
            </a:lvl3pPr>
            <a:lvl4pPr eaLnBrk="1" hangingPunct="1">
              <a:defRPr sz="3600">
                <a:solidFill>
                  <a:srgbClr val="595959"/>
                </a:solidFill>
              </a:defRPr>
            </a:lvl4pPr>
            <a:lvl5pPr eaLnBrk="1" hangingPunct="1">
              <a:defRPr sz="3600">
                <a:solidFill>
                  <a:srgbClr val="595959"/>
                </a:solidFill>
              </a:defRPr>
            </a:lvl5pPr>
            <a:lvl6pPr indent="457200" eaLnBrk="1" hangingPunct="1">
              <a:defRPr sz="3600">
                <a:solidFill>
                  <a:srgbClr val="595959"/>
                </a:solidFill>
              </a:defRPr>
            </a:lvl6pPr>
            <a:lvl7pPr indent="914400" eaLnBrk="1" hangingPunct="1">
              <a:defRPr sz="3600">
                <a:solidFill>
                  <a:srgbClr val="595959"/>
                </a:solidFill>
              </a:defRPr>
            </a:lvl7pPr>
            <a:lvl8pPr indent="1371600" eaLnBrk="1" hangingPunct="1">
              <a:defRPr sz="3600">
                <a:solidFill>
                  <a:srgbClr val="595959"/>
                </a:solidFill>
              </a:defRPr>
            </a:lvl8pPr>
            <a:lvl9pPr indent="1828800" eaLnBrk="1" hangingPunct="1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/>
              <a:t>Crocodile</a:t>
            </a:r>
          </a:p>
        </p:txBody>
      </p:sp>
    </p:spTree>
    <p:extLst>
      <p:ext uri="{BB962C8B-B14F-4D97-AF65-F5344CB8AC3E}">
        <p14:creationId xmlns:p14="http://schemas.microsoft.com/office/powerpoint/2010/main" val="1398028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Salvia divinorum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8612"/>
            <a:ext cx="3526339" cy="3582987"/>
          </a:xfrm>
          <a:prstGeom prst="rect">
            <a:avLst/>
          </a:prstGeom>
        </p:spPr>
      </p:pic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35162"/>
            <a:ext cx="6235700" cy="2909887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fr-FR" sz="2000" dirty="0">
                <a:latin typeface="Arial" charset="0"/>
              </a:rPr>
              <a:t>Usage traditionnel </a:t>
            </a:r>
            <a:r>
              <a:rPr lang="fr-FR" sz="2000" dirty="0" err="1">
                <a:latin typeface="Arial" charset="0"/>
              </a:rPr>
              <a:t>Mazatèques</a:t>
            </a:r>
            <a:r>
              <a:rPr lang="fr-FR" sz="2000" dirty="0">
                <a:latin typeface="Arial" charset="0"/>
              </a:rPr>
              <a:t> </a:t>
            </a:r>
          </a:p>
          <a:p>
            <a:pPr lvl="1"/>
            <a:r>
              <a:rPr lang="fr-FR" sz="2000" dirty="0">
                <a:latin typeface="Arial" charset="0"/>
              </a:rPr>
              <a:t>Rites religieux de divination</a:t>
            </a:r>
          </a:p>
          <a:p>
            <a:r>
              <a:rPr lang="fr-FR" sz="2000" dirty="0" err="1">
                <a:latin typeface="Arial" charset="0"/>
              </a:rPr>
              <a:t>Salvinorine</a:t>
            </a:r>
            <a:r>
              <a:rPr lang="fr-FR" sz="2000" dirty="0">
                <a:latin typeface="Arial" charset="0"/>
              </a:rPr>
              <a:t>-A psychotrope</a:t>
            </a:r>
          </a:p>
          <a:p>
            <a:pPr lvl="1"/>
            <a:r>
              <a:rPr lang="fr-FR" sz="2000" dirty="0">
                <a:latin typeface="Arial" charset="0"/>
              </a:rPr>
              <a:t>Agoniste opioïde kappa</a:t>
            </a:r>
          </a:p>
          <a:p>
            <a:r>
              <a:rPr lang="fr-FR" sz="2000" dirty="0">
                <a:latin typeface="Arial" charset="0"/>
              </a:rPr>
              <a:t>Rires spontanés, bégaiements, effets visuels stroboscopiques, sens accru de la couleur ou texture, distorsion du temps et hallucinations visuelles </a:t>
            </a:r>
          </a:p>
          <a:p>
            <a:endParaRPr lang="fr-FR" sz="2000" dirty="0">
              <a:latin typeface="Arial" charset="0"/>
            </a:endParaRPr>
          </a:p>
          <a:p>
            <a:endParaRPr lang="fr-FR" sz="2000" dirty="0">
              <a:latin typeface="Arial" charset="0"/>
            </a:endParaRPr>
          </a:p>
          <a:p>
            <a:endParaRPr lang="fr-FR" sz="2000" dirty="0">
              <a:latin typeface="Arial" charset="0"/>
            </a:endParaRPr>
          </a:p>
          <a:p>
            <a:pPr eaLnBrk="1" hangingPunct="1"/>
            <a:endParaRPr 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873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Benzo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Fury</a:t>
            </a:r>
          </a:p>
        </p:txBody>
      </p:sp>
      <p:pic>
        <p:nvPicPr>
          <p:cNvPr id="4" name="Picture 5" descr="BenzoFu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28228"/>
            <a:ext cx="3469416" cy="34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0" y="1815943"/>
            <a:ext cx="5994400" cy="2693987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6- APB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err="1">
                <a:latin typeface="Arial" charset="0"/>
              </a:rPr>
              <a:t>ühenylethylamine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entactogène</a:t>
            </a:r>
            <a:endParaRPr lang="en-US" sz="2400" dirty="0"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 err="1">
                <a:latin typeface="Arial" charset="0"/>
              </a:rPr>
              <a:t>Inhibiteur</a:t>
            </a:r>
            <a:r>
              <a:rPr lang="en-US" sz="2400" dirty="0">
                <a:latin typeface="Arial" charset="0"/>
              </a:rPr>
              <a:t> de la recapture des monoamines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err="1">
                <a:latin typeface="Arial" charset="0"/>
              </a:rPr>
              <a:t>Agoniste</a:t>
            </a:r>
            <a:r>
              <a:rPr lang="en-US" sz="2400" dirty="0">
                <a:latin typeface="Arial" charset="0"/>
              </a:rPr>
              <a:t> puissant 5HT2B</a:t>
            </a:r>
          </a:p>
          <a:p>
            <a:pPr eaLnBrk="1" hangingPunct="1">
              <a:spcAft>
                <a:spcPts val="600"/>
              </a:spcAft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434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fr-FR" sz="4800" b="1" dirty="0">
                <a:solidFill>
                  <a:schemeClr val="tx2"/>
                </a:solidFill>
                <a:latin typeface="Calibri" charset="0"/>
              </a:rPr>
              <a:t>3 sources de NSP</a:t>
            </a:r>
          </a:p>
        </p:txBody>
      </p:sp>
      <p:sp>
        <p:nvSpPr>
          <p:cNvPr id="2" name="Rechteck 1"/>
          <p:cNvSpPr/>
          <p:nvPr/>
        </p:nvSpPr>
        <p:spPr>
          <a:xfrm>
            <a:off x="820888" y="1366897"/>
            <a:ext cx="757385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Clr>
                <a:srgbClr val="EA81E9"/>
              </a:buClr>
              <a:buNone/>
            </a:pPr>
            <a:r>
              <a:rPr lang="fr-FR" b="1" dirty="0" err="1"/>
              <a:t>Herbal</a:t>
            </a:r>
            <a:r>
              <a:rPr lang="fr-FR" b="1" dirty="0"/>
              <a:t> </a:t>
            </a:r>
            <a:r>
              <a:rPr lang="fr-FR" b="1" dirty="0" err="1"/>
              <a:t>highs</a:t>
            </a:r>
            <a:endParaRPr lang="fr-FR" b="1" dirty="0"/>
          </a:p>
          <a:p>
            <a:pPr marL="798513" lvl="1" indent="-3429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/>
              <a:t>Plantes, champignons, produits animaux</a:t>
            </a:r>
          </a:p>
          <a:p>
            <a:pPr marL="0" indent="0">
              <a:spcAft>
                <a:spcPts val="1200"/>
              </a:spcAft>
              <a:buClr>
                <a:srgbClr val="EA81E9"/>
              </a:buClr>
              <a:buNone/>
            </a:pPr>
            <a:r>
              <a:rPr lang="fr-FR" b="1" dirty="0" err="1"/>
              <a:t>Synthetic</a:t>
            </a:r>
            <a:r>
              <a:rPr lang="fr-FR" b="1" dirty="0"/>
              <a:t> </a:t>
            </a:r>
            <a:r>
              <a:rPr lang="fr-FR" b="1" dirty="0" err="1"/>
              <a:t>highs</a:t>
            </a:r>
            <a:endParaRPr lang="fr-FR" b="1" dirty="0"/>
          </a:p>
          <a:p>
            <a:pPr marL="912813" lvl="1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/>
              <a:t>Production chimique</a:t>
            </a:r>
          </a:p>
          <a:p>
            <a:pPr marL="0" indent="0">
              <a:spcAft>
                <a:spcPts val="1200"/>
              </a:spcAft>
              <a:buClr>
                <a:srgbClr val="EA81E9"/>
              </a:buClr>
              <a:buNone/>
            </a:pPr>
            <a:r>
              <a:rPr lang="fr-FR" b="1" dirty="0"/>
              <a:t>Mixed </a:t>
            </a:r>
            <a:r>
              <a:rPr lang="fr-FR" b="1" dirty="0" err="1"/>
              <a:t>herbal</a:t>
            </a:r>
            <a:r>
              <a:rPr lang="fr-FR" b="1" dirty="0"/>
              <a:t>/</a:t>
            </a:r>
            <a:r>
              <a:rPr lang="fr-FR" b="1" dirty="0" err="1"/>
              <a:t>synthetic</a:t>
            </a:r>
            <a:endParaRPr lang="fr-FR" b="1" dirty="0"/>
          </a:p>
          <a:p>
            <a:pPr marL="798513" lvl="1" indent="-3429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/>
              <a:t>Produits contenant des drogues synthétiques mélangées à des produits naturels</a:t>
            </a:r>
          </a:p>
          <a:p>
            <a:pPr marL="798513" lvl="1" indent="-3429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/>
              <a:t>p.ex. Black Mamba (AM2201 sur des feuilles de </a:t>
            </a:r>
            <a:r>
              <a:rPr lang="fr-FR" sz="2000" dirty="0" err="1"/>
              <a:t>damiana</a:t>
            </a:r>
            <a:r>
              <a:rPr lang="fr-F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23144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dirty="0">
                <a:solidFill>
                  <a:schemeClr val="bg2"/>
                </a:solidFill>
                <a:latin typeface="Calibri" charset="0"/>
              </a:rPr>
              <a:t>Production / Consommation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7788"/>
            <a:ext cx="2317750" cy="168157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56132" y="1741469"/>
            <a:ext cx="4572000" cy="135421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buClr>
                <a:srgbClr val="EA81E9"/>
              </a:buClr>
            </a:pPr>
            <a:r>
              <a:rPr lang="fr-FR" dirty="0">
                <a:solidFill>
                  <a:srgbClr val="404040"/>
                </a:solidFill>
              </a:rPr>
              <a:t>Jusqu’à environ 2000 </a:t>
            </a:r>
          </a:p>
          <a:p>
            <a:pPr marL="798513" lvl="1" indent="-342900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tabLst>
                <a:tab pos="722313" algn="l"/>
              </a:tabLst>
            </a:pPr>
            <a:r>
              <a:rPr lang="fr-FR" dirty="0">
                <a:solidFill>
                  <a:srgbClr val="404040"/>
                </a:solidFill>
              </a:rPr>
              <a:t>Laboratoires clandestins </a:t>
            </a:r>
          </a:p>
          <a:p>
            <a:pPr marL="798513" lvl="1" indent="-342900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tabLst>
                <a:tab pos="722313" algn="l"/>
              </a:tabLst>
            </a:pPr>
            <a:r>
              <a:rPr lang="fr-FR" dirty="0">
                <a:solidFill>
                  <a:srgbClr val="404040"/>
                </a:solidFill>
              </a:rPr>
              <a:t>«</a:t>
            </a:r>
            <a:r>
              <a:rPr lang="fr-FR" dirty="0" err="1">
                <a:solidFill>
                  <a:srgbClr val="404040"/>
                </a:solidFill>
              </a:rPr>
              <a:t>Psychonautes</a:t>
            </a:r>
            <a:r>
              <a:rPr lang="fr-FR" dirty="0">
                <a:solidFill>
                  <a:srgbClr val="404040"/>
                </a:solidFill>
              </a:rPr>
              <a:t>»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9119"/>
            <a:ext cx="2317750" cy="16815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070691" y="3801038"/>
            <a:ext cx="6630668" cy="135421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buClr>
                <a:srgbClr val="EA81E9"/>
              </a:buClr>
            </a:pPr>
            <a:r>
              <a:rPr lang="fr-FR" dirty="0">
                <a:solidFill>
                  <a:srgbClr val="404040"/>
                </a:solidFill>
              </a:rPr>
              <a:t>Aujourd’hui</a:t>
            </a:r>
          </a:p>
          <a:p>
            <a:pPr marL="798513" lvl="1" indent="-342900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tabLst>
                <a:tab pos="722313" algn="l"/>
              </a:tabLst>
            </a:pPr>
            <a:r>
              <a:rPr lang="fr-FR" dirty="0">
                <a:solidFill>
                  <a:srgbClr val="404040"/>
                </a:solidFill>
              </a:rPr>
              <a:t>Compagnies légitimes (surtout Chine)</a:t>
            </a:r>
          </a:p>
          <a:p>
            <a:pPr marL="798513" lvl="1" indent="-342900">
              <a:spcBef>
                <a:spcPts val="600"/>
              </a:spcBef>
              <a:buClr>
                <a:srgbClr val="EA81E9"/>
              </a:buClr>
              <a:buFont typeface="Arial"/>
              <a:buChar char="•"/>
              <a:tabLst>
                <a:tab pos="722313" algn="l"/>
              </a:tabLst>
            </a:pPr>
            <a:r>
              <a:rPr lang="fr-FR" dirty="0">
                <a:solidFill>
                  <a:srgbClr val="404040"/>
                </a:solidFill>
              </a:rPr>
              <a:t>Vente internet</a:t>
            </a:r>
          </a:p>
        </p:txBody>
      </p:sp>
    </p:spTree>
    <p:extLst>
      <p:ext uri="{BB962C8B-B14F-4D97-AF65-F5344CB8AC3E}">
        <p14:creationId xmlns:p14="http://schemas.microsoft.com/office/powerpoint/2010/main" val="7648311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cs typeface="+mj-cs"/>
              </a:rPr>
              <a:t>Objectif</a:t>
            </a:r>
            <a:r>
              <a:rPr lang="en-US" dirty="0">
                <a:cs typeface="+mj-cs"/>
              </a:rPr>
              <a:t> design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8613"/>
            <a:ext cx="3825141" cy="3678352"/>
          </a:xfrm>
          <a:prstGeom prst="rect">
            <a:avLst/>
          </a:prstGeom>
        </p:spPr>
      </p:pic>
      <p:sp>
        <p:nvSpPr>
          <p:cNvPr id="1095683" name="Rectangle 3"/>
          <p:cNvSpPr>
            <a:spLocks noGrp="1" noChangeArrowheads="1"/>
          </p:cNvSpPr>
          <p:nvPr>
            <p:ph idx="1"/>
          </p:nvPr>
        </p:nvSpPr>
        <p:spPr>
          <a:xfrm>
            <a:off x="2922408" y="1827425"/>
            <a:ext cx="5764392" cy="3220729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SzTx/>
              <a:buFontTx/>
              <a:buChar char="•"/>
              <a:defRPr/>
            </a:pPr>
            <a:r>
              <a:rPr lang="fr-FR" sz="2400"/>
              <a:t>Prolonger effect </a:t>
            </a:r>
          </a:p>
          <a:p>
            <a:pPr>
              <a:spcBef>
                <a:spcPct val="0"/>
              </a:spcBef>
              <a:spcAft>
                <a:spcPts val="1200"/>
              </a:spcAft>
              <a:buSzTx/>
              <a:buFontTx/>
              <a:buChar char="•"/>
              <a:defRPr/>
            </a:pPr>
            <a:r>
              <a:rPr lang="fr-FR" sz="2400"/>
              <a:t>Augmenter puissance</a:t>
            </a:r>
          </a:p>
          <a:p>
            <a:pPr>
              <a:spcBef>
                <a:spcPct val="0"/>
              </a:spcBef>
              <a:spcAft>
                <a:spcPts val="1200"/>
              </a:spcAft>
              <a:buSzTx/>
              <a:buFontTx/>
              <a:buChar char="•"/>
              <a:defRPr/>
            </a:pPr>
            <a:r>
              <a:rPr lang="fr-FR" altLang="ja-JP" sz="2400"/>
              <a:t>Selectionner des effets</a:t>
            </a:r>
            <a:endParaRPr lang="fr-FR" sz="2400"/>
          </a:p>
          <a:p>
            <a:pPr>
              <a:spcBef>
                <a:spcPct val="0"/>
              </a:spcBef>
              <a:spcAft>
                <a:spcPts val="1200"/>
              </a:spcAft>
              <a:buSzTx/>
              <a:buFontTx/>
              <a:buChar char="•"/>
              <a:defRPr/>
            </a:pPr>
            <a:r>
              <a:rPr lang="fr-FR" sz="2400"/>
              <a:t>Rendre plus difficile à la detection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sz="2400"/>
              <a:t>Eviter violation de brevet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FR" sz="2400"/>
              <a:t>Rendre une drogue illégale "légale"</a:t>
            </a:r>
            <a:endParaRPr lang="fr-FR" sz="2000">
              <a:effectLst/>
            </a:endParaRPr>
          </a:p>
          <a:p>
            <a:pPr>
              <a:spcAft>
                <a:spcPts val="1200"/>
              </a:spcAft>
              <a:buFont typeface="Monotype Sorts" charset="0"/>
              <a:buNone/>
              <a:defRPr/>
            </a:pPr>
            <a:endParaRPr lang="fr-FR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968298"/>
      </p:ext>
    </p:extLst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err="1"/>
              <a:t>Caracteristiques</a:t>
            </a:r>
            <a:endParaRPr lang="fr-FR" sz="4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5480"/>
            <a:ext cx="6262533" cy="31509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18327" y="2220358"/>
            <a:ext cx="6400800" cy="25412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/>
          <a:p>
            <a:pPr marL="266700" indent="-266700">
              <a:spcBef>
                <a:spcPts val="600"/>
              </a:spcBef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800" dirty="0">
                <a:solidFill>
                  <a:srgbClr val="404040"/>
                </a:solidFill>
              </a:rPr>
              <a:t>Marché parfois très volatile (Internet)</a:t>
            </a:r>
          </a:p>
          <a:p>
            <a:pPr marL="266700" indent="-266700">
              <a:spcBef>
                <a:spcPts val="600"/>
              </a:spcBef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800" dirty="0">
                <a:solidFill>
                  <a:srgbClr val="404040"/>
                </a:solidFill>
              </a:rPr>
              <a:t>Utilisation par sous-populations</a:t>
            </a:r>
          </a:p>
          <a:p>
            <a:pPr marL="266700" indent="-266700">
              <a:spcBef>
                <a:spcPts val="600"/>
              </a:spcBef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800" dirty="0">
                <a:solidFill>
                  <a:srgbClr val="404040"/>
                </a:solidFill>
              </a:rPr>
              <a:t>Mélanges</a:t>
            </a:r>
          </a:p>
          <a:p>
            <a:pPr marL="266700" indent="-266700">
              <a:spcBef>
                <a:spcPts val="600"/>
              </a:spcBef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800" dirty="0">
                <a:solidFill>
                  <a:srgbClr val="404040"/>
                </a:solidFill>
              </a:rPr>
              <a:t>Potentiel toxique inconnu</a:t>
            </a:r>
          </a:p>
          <a:p>
            <a:pPr marL="266700" indent="-266700">
              <a:spcBef>
                <a:spcPts val="600"/>
              </a:spcBef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endParaRPr lang="fr-FR" sz="2800" dirty="0">
              <a:solidFill>
                <a:srgbClr val="404040"/>
              </a:solidFill>
            </a:endParaRPr>
          </a:p>
          <a:p>
            <a:pPr marL="266700" indent="-266700">
              <a:spcBef>
                <a:spcPts val="600"/>
              </a:spcBef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endParaRPr lang="fr-FR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5452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96" y="1852592"/>
            <a:ext cx="9128304" cy="240655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7242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6043"/>
            <a:ext cx="8229600" cy="1323975"/>
          </a:xfrm>
          <a:prstGeom prst="rect">
            <a:avLst/>
          </a:prstGeom>
        </p:spPr>
        <p:txBody>
          <a:bodyPr anchor="b"/>
          <a:lstStyle/>
          <a:p>
            <a:r>
              <a:rPr lang="en-GB" sz="5400" dirty="0">
                <a:latin typeface="Calibri" charset="0"/>
              </a:rPr>
              <a:t>Substances </a:t>
            </a:r>
            <a:r>
              <a:rPr lang="en-GB" sz="5400" i="1" dirty="0">
                <a:latin typeface="Calibri" charset="0"/>
              </a:rPr>
              <a:t>Loophole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35" y="1794223"/>
            <a:ext cx="3871774" cy="354912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31589" y="2089075"/>
            <a:ext cx="6155211" cy="29594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EA81E9"/>
              </a:buClr>
            </a:pPr>
            <a:r>
              <a:rPr lang="fr-FR" dirty="0">
                <a:solidFill>
                  <a:srgbClr val="404040"/>
                </a:solidFill>
              </a:rPr>
              <a:t>Vendues comme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 dirty="0">
                <a:solidFill>
                  <a:srgbClr val="404040"/>
                </a:solidFill>
              </a:rPr>
              <a:t>fertilisants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 dirty="0">
                <a:solidFill>
                  <a:srgbClr val="404040"/>
                </a:solidFill>
              </a:rPr>
              <a:t>sels de bain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 dirty="0">
                <a:solidFill>
                  <a:srgbClr val="404040"/>
                </a:solidFill>
              </a:rPr>
              <a:t>nettoyant pour bassins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 dirty="0">
                <a:solidFill>
                  <a:srgbClr val="404040"/>
                </a:solidFill>
              </a:rPr>
              <a:t>Etiquetées « pas pour la consommation humaine »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endParaRPr lang="fr-F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1074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HUG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HUG.potx</Template>
  <TotalTime>1</TotalTime>
  <Words>1003</Words>
  <Application>Microsoft Macintosh PowerPoint</Application>
  <PresentationFormat>On-screen Show (4:3)</PresentationFormat>
  <Paragraphs>230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Helvetica Neue</vt:lpstr>
      <vt:lpstr>Monotype Sorts</vt:lpstr>
      <vt:lpstr>Times New Roman</vt:lpstr>
      <vt:lpstr>Verdana</vt:lpstr>
      <vt:lpstr>Wingdings</vt:lpstr>
      <vt:lpstr>HUG</vt:lpstr>
      <vt:lpstr>PowerPoint Presentation</vt:lpstr>
      <vt:lpstr>PowerPoint Presentation</vt:lpstr>
      <vt:lpstr>Nouvelles substances psychoactives (NSP)</vt:lpstr>
      <vt:lpstr>3 sources de NSP</vt:lpstr>
      <vt:lpstr>Production / Consommation</vt:lpstr>
      <vt:lpstr>Objectif design</vt:lpstr>
      <vt:lpstr>Caracteristiques</vt:lpstr>
      <vt:lpstr>PowerPoint Presentation</vt:lpstr>
      <vt:lpstr>Substances Loophole</vt:lpstr>
      <vt:lpstr>PowerPoint Presentation</vt:lpstr>
      <vt:lpstr>PowerPoint Presentation</vt:lpstr>
      <vt:lpstr>Effet Internet</vt:lpstr>
      <vt:lpstr>Nombre de détaillants NSP en ligne dans l'UE </vt:lpstr>
      <vt:lpstr>Usagers</vt:lpstr>
      <vt:lpstr>Motifs de consommation</vt:lpstr>
      <vt:lpstr>Electronic/Technological Highs</vt:lpstr>
      <vt:lpstr>PowerPoint Presentation</vt:lpstr>
      <vt:lpstr>Cannabinoïdes synthétiques</vt:lpstr>
      <vt:lpstr>Cannabinoïdes synthétiques</vt:lpstr>
      <vt:lpstr>Constantes d’affinité pour CB-1</vt:lpstr>
      <vt:lpstr>PowerPoint Presentation</vt:lpstr>
      <vt:lpstr>PowerPoint Presentation</vt:lpstr>
      <vt:lpstr>CP 47 497</vt:lpstr>
      <vt:lpstr>Sels de bain exemples</vt:lpstr>
      <vt:lpstr>PowerPoint Presentation</vt:lpstr>
      <vt:lpstr>Méphedrone</vt:lpstr>
      <vt:lpstr>Effets secondaires méphédrone</vt:lpstr>
      <vt:lpstr>MDPV</vt:lpstr>
      <vt:lpstr>Mitragyna Speciosa Kratom</vt:lpstr>
      <vt:lpstr>Kratom</vt:lpstr>
      <vt:lpstr>2C-1</vt:lpstr>
      <vt:lpstr>Crocodile</vt:lpstr>
      <vt:lpstr>PowerPoint Presentation</vt:lpstr>
      <vt:lpstr>Salvia divinorum</vt:lpstr>
      <vt:lpstr>Benzo Fury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Daniele Fabio Zullino</cp:lastModifiedBy>
  <cp:revision>1394</cp:revision>
  <dcterms:modified xsi:type="dcterms:W3CDTF">2025-07-14T08:35:41Z</dcterms:modified>
  <cp:category/>
</cp:coreProperties>
</file>