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264" r:id="rId2"/>
    <p:sldId id="2380" r:id="rId3"/>
    <p:sldId id="2402" r:id="rId4"/>
    <p:sldId id="2552" r:id="rId5"/>
    <p:sldId id="2553" r:id="rId6"/>
    <p:sldId id="2554" r:id="rId7"/>
    <p:sldId id="2551" r:id="rId8"/>
    <p:sldId id="2335" r:id="rId9"/>
    <p:sldId id="2420" r:id="rId10"/>
    <p:sldId id="2433" r:id="rId11"/>
    <p:sldId id="2557" r:id="rId12"/>
    <p:sldId id="2558" r:id="rId13"/>
    <p:sldId id="2559" r:id="rId14"/>
    <p:sldId id="2434" r:id="rId15"/>
    <p:sldId id="2421" r:id="rId16"/>
    <p:sldId id="2556" r:id="rId17"/>
    <p:sldId id="2423" r:id="rId18"/>
    <p:sldId id="2432" r:id="rId19"/>
  </p:sldIdLst>
  <p:sldSz cx="9144000" cy="6858000" type="screen4x3"/>
  <p:notesSz cx="6858000" cy="9144000"/>
  <p:defaultTextStyle>
    <a:lvl1pPr defTabSz="457200">
      <a:defRPr sz="2400">
        <a:latin typeface="Arial"/>
        <a:ea typeface="Arial"/>
        <a:cs typeface="Arial"/>
        <a:sym typeface="Arial"/>
      </a:defRPr>
    </a:lvl1pPr>
    <a:lvl2pPr indent="457200" defTabSz="457200">
      <a:defRPr sz="2400">
        <a:latin typeface="Arial"/>
        <a:ea typeface="Arial"/>
        <a:cs typeface="Arial"/>
        <a:sym typeface="Arial"/>
      </a:defRPr>
    </a:lvl2pPr>
    <a:lvl3pPr indent="914400" defTabSz="457200">
      <a:defRPr sz="2400">
        <a:latin typeface="Arial"/>
        <a:ea typeface="Arial"/>
        <a:cs typeface="Arial"/>
        <a:sym typeface="Arial"/>
      </a:defRPr>
    </a:lvl3pPr>
    <a:lvl4pPr indent="1371600" defTabSz="457200">
      <a:defRPr sz="2400">
        <a:latin typeface="Arial"/>
        <a:ea typeface="Arial"/>
        <a:cs typeface="Arial"/>
        <a:sym typeface="Arial"/>
      </a:defRPr>
    </a:lvl4pPr>
    <a:lvl5pPr indent="1828800" defTabSz="457200">
      <a:defRPr sz="2400">
        <a:latin typeface="Arial"/>
        <a:ea typeface="Arial"/>
        <a:cs typeface="Arial"/>
        <a:sym typeface="Arial"/>
      </a:defRPr>
    </a:lvl5pPr>
    <a:lvl6pPr defTabSz="457200">
      <a:defRPr sz="2400">
        <a:latin typeface="Arial"/>
        <a:ea typeface="Arial"/>
        <a:cs typeface="Arial"/>
        <a:sym typeface="Arial"/>
      </a:defRPr>
    </a:lvl6pPr>
    <a:lvl7pPr defTabSz="457200">
      <a:defRPr sz="2400">
        <a:latin typeface="Arial"/>
        <a:ea typeface="Arial"/>
        <a:cs typeface="Arial"/>
        <a:sym typeface="Arial"/>
      </a:defRPr>
    </a:lvl7pPr>
    <a:lvl8pPr defTabSz="457200">
      <a:defRPr sz="2400">
        <a:latin typeface="Arial"/>
        <a:ea typeface="Arial"/>
        <a:cs typeface="Arial"/>
        <a:sym typeface="Arial"/>
      </a:defRPr>
    </a:lvl8pPr>
    <a:lvl9pPr defTabSz="457200">
      <a:defRPr sz="2400"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tandardabschnitt" id="{CAF8F19E-0973-E144-97C0-59C602B60FE0}">
          <p14:sldIdLst>
            <p14:sldId id="2264"/>
            <p14:sldId id="2380"/>
            <p14:sldId id="2402"/>
            <p14:sldId id="2552"/>
            <p14:sldId id="2553"/>
            <p14:sldId id="2554"/>
            <p14:sldId id="2551"/>
            <p14:sldId id="2335"/>
            <p14:sldId id="2420"/>
            <p14:sldId id="2433"/>
            <p14:sldId id="2557"/>
            <p14:sldId id="2558"/>
            <p14:sldId id="2559"/>
            <p14:sldId id="2434"/>
            <p14:sldId id="2421"/>
            <p14:sldId id="2556"/>
            <p14:sldId id="2423"/>
            <p14:sldId id="24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A089"/>
    <a:srgbClr val="C19100"/>
    <a:srgbClr val="F3AD04"/>
    <a:srgbClr val="FAE62B"/>
    <a:srgbClr val="9FD0AB"/>
    <a:srgbClr val="FF2400"/>
    <a:srgbClr val="0A5208"/>
    <a:srgbClr val="CEFFA5"/>
    <a:srgbClr val="FF6AD8"/>
    <a:srgbClr val="FF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54" autoAdjust="0"/>
    <p:restoredTop sz="95694" autoAdjust="0"/>
  </p:normalViewPr>
  <p:slideViewPr>
    <p:cSldViewPr snapToGrid="0" snapToObjects="1">
      <p:cViewPr varScale="1">
        <p:scale>
          <a:sx n="97" d="100"/>
          <a:sy n="97" d="100"/>
        </p:scale>
        <p:origin x="200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0658303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_HUG_H_QUADRI.png" descr="LOGO_HUG_H_QUADRI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-1" y="5962650"/>
            <a:ext cx="9144002" cy="89535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12700" dist="23000" dir="5400000" rotWithShape="0">
              <a:srgbClr val="808080">
                <a:alpha val="34997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" name="Shape 18"/>
          <p:cNvSpPr/>
          <p:nvPr userDrawn="1"/>
        </p:nvSpPr>
        <p:spPr>
          <a:xfrm>
            <a:off x="-1" y="-1"/>
            <a:ext cx="9144002" cy="5951539"/>
          </a:xfrm>
          <a:prstGeom prst="rect">
            <a:avLst/>
          </a:prstGeom>
          <a:solidFill>
            <a:srgbClr val="9FD0AB"/>
          </a:solidFill>
          <a:ln>
            <a:solidFill>
              <a:srgbClr val="46AAC5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9" name="Shape 19"/>
          <p:cNvSpPr/>
          <p:nvPr/>
        </p:nvSpPr>
        <p:spPr>
          <a:xfrm>
            <a:off x="1620837" y="1870075"/>
            <a:ext cx="7023101" cy="0"/>
          </a:xfrm>
          <a:prstGeom prst="line">
            <a:avLst/>
          </a:prstGeom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6546850" y="5562235"/>
            <a:ext cx="2133600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22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CFDDCA0-A169-7742-A142-B4FD91E93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68DF075-2F89-8945-B339-200365E5C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B91447-18A3-9C4D-910D-6FB805EAF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9C13A-0344-9045-84EC-4B8E1137B382}" type="slidenum">
              <a:rPr lang="en-US" altLang="de-DE"/>
              <a:pPr/>
              <a:t>‹#›</a:t>
            </a:fld>
            <a:endParaRPr lang="en-US" altLang="de-DE"/>
          </a:p>
        </p:txBody>
      </p:sp>
      <p:pic>
        <p:nvPicPr>
          <p:cNvPr id="5" name="Picture 6" descr="WHO">
            <a:extLst>
              <a:ext uri="{FF2B5EF4-FFF2-40B4-BE49-F238E27FC236}">
                <a16:creationId xmlns:a16="http://schemas.microsoft.com/office/drawing/2014/main" id="{44BFD744-512E-0142-89DD-4ADBA73BE8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520" y="6185078"/>
            <a:ext cx="419100" cy="333375"/>
          </a:xfrm>
          <a:prstGeom prst="rect">
            <a:avLst/>
          </a:prstGeom>
          <a:noFill/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376866C4-1D87-5647-8D8C-94F03EDC41F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36491" y="6504447"/>
            <a:ext cx="1405159" cy="162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3703638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fr-CH" sz="500" dirty="0"/>
              <a:t>WHO collaborating center</a:t>
            </a:r>
          </a:p>
        </p:txBody>
      </p:sp>
    </p:spTree>
    <p:extLst>
      <p:ext uri="{BB962C8B-B14F-4D97-AF65-F5344CB8AC3E}">
        <p14:creationId xmlns:p14="http://schemas.microsoft.com/office/powerpoint/2010/main" val="121104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_HUG_H_QUADRI.png" descr="LOGO_HUG_H_QUADRI.pn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cxnSp>
        <p:nvCxnSpPr>
          <p:cNvPr id="6" name="Gerade Verbindung 5"/>
          <p:cNvCxnSpPr/>
          <p:nvPr userDrawn="1"/>
        </p:nvCxnSpPr>
        <p:spPr>
          <a:xfrm>
            <a:off x="485775" y="5871011"/>
            <a:ext cx="8199977" cy="0"/>
          </a:xfrm>
          <a:prstGeom prst="line">
            <a:avLst/>
          </a:prstGeom>
          <a:noFill/>
          <a:ln w="31750" cap="flat" cmpd="thinThick">
            <a:solidFill>
              <a:srgbClr val="9FD0AB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6" r:id="rId2"/>
    <p:sldLayoutId id="2147483657" r:id="rId3"/>
  </p:sldLayoutIdLst>
  <p:transition spd="med"/>
  <p:txStyles>
    <p:titleStyle>
      <a:lvl1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1pPr>
      <a:lvl2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2pPr>
      <a:lvl3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3pPr>
      <a:lvl4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4pPr>
      <a:lvl5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5pPr>
      <a:lvl6pPr indent="4572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6pPr>
      <a:lvl7pPr indent="9144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7pPr>
      <a:lvl8pPr indent="13716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8pPr>
      <a:lvl9pPr indent="18288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9pPr>
    </p:titleStyle>
    <p:bodyStyle>
      <a:lvl1pPr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1pPr>
      <a:lvl2pPr indent="4572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2pPr>
      <a:lvl3pPr indent="9144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3pPr>
      <a:lvl4pPr indent="13716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4pPr>
      <a:lvl5pPr indent="18288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5pPr>
      <a:lvl6pPr indent="22860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6pPr>
      <a:lvl7pPr indent="27432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7pPr>
      <a:lvl8pPr indent="32004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8pPr>
      <a:lvl9pPr indent="36576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microsoft.com/office/2007/relationships/hdphoto" Target="../media/hdphoto3.wdp"/><Relationship Id="rId4" Type="http://schemas.openxmlformats.org/officeDocument/2006/relationships/image" Target="../media/image23.png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3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565253" y="241535"/>
            <a:ext cx="755279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CH" sz="2800" b="1" dirty="0" err="1">
                <a:solidFill>
                  <a:schemeClr val="bg1"/>
                </a:solidFill>
              </a:rPr>
              <a:t>Motivational</a:t>
            </a:r>
            <a:r>
              <a:rPr lang="fr-CH" sz="2800" b="1" dirty="0">
                <a:solidFill>
                  <a:schemeClr val="bg1"/>
                </a:solidFill>
              </a:rPr>
              <a:t> Drivers of </a:t>
            </a:r>
            <a:r>
              <a:rPr lang="fr-CH" sz="2800" b="1" dirty="0" err="1">
                <a:solidFill>
                  <a:schemeClr val="bg1"/>
                </a:solidFill>
              </a:rPr>
              <a:t>Recreational</a:t>
            </a:r>
            <a:r>
              <a:rPr lang="fr-CH" sz="2800" b="1" dirty="0">
                <a:solidFill>
                  <a:schemeClr val="bg1"/>
                </a:solidFill>
              </a:rPr>
              <a:t> </a:t>
            </a:r>
            <a:r>
              <a:rPr lang="fr-CH" sz="2800" b="1" dirty="0" err="1">
                <a:solidFill>
                  <a:schemeClr val="bg1"/>
                </a:solidFill>
              </a:rPr>
              <a:t>Psilocybin</a:t>
            </a:r>
            <a:r>
              <a:rPr lang="fr-CH" sz="2800" b="1" dirty="0">
                <a:solidFill>
                  <a:schemeClr val="bg1"/>
                </a:solidFill>
              </a:rPr>
              <a:t> Use</a:t>
            </a:r>
          </a:p>
          <a:p>
            <a:pPr algn="l"/>
            <a:r>
              <a:rPr lang="fr-CH" sz="2000" dirty="0">
                <a:solidFill>
                  <a:schemeClr val="bg1"/>
                </a:solidFill>
              </a:rPr>
              <a:t>A </a:t>
            </a:r>
            <a:r>
              <a:rPr lang="fr-CH" sz="2000" dirty="0" err="1">
                <a:solidFill>
                  <a:schemeClr val="bg1"/>
                </a:solidFill>
              </a:rPr>
              <a:t>Study</a:t>
            </a:r>
            <a:r>
              <a:rPr lang="fr-CH" sz="2000" dirty="0">
                <a:solidFill>
                  <a:schemeClr val="bg1"/>
                </a:solidFill>
              </a:rPr>
              <a:t> of Social and Substance Interaction Patterns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600415" y="2247844"/>
            <a:ext cx="156549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200" b="0" i="0" u="none" strike="noStrike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Louise </a:t>
            </a:r>
            <a:r>
              <a:rPr kumimoji="0" lang="fr-CH" sz="1200" b="0" i="0" u="none" strike="noStrike" cap="none" spc="0" normalizeH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Penzenstadler</a:t>
            </a:r>
            <a:endParaRPr kumimoji="0" lang="fr-CH" sz="1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6" descr="WH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520" y="6185078"/>
            <a:ext cx="419100" cy="333375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36491" y="6504447"/>
            <a:ext cx="1405159" cy="162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3703638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fr-CH" sz="500" dirty="0"/>
              <a:t>WHO collaborating center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-1416424" y="2820894"/>
            <a:ext cx="9239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8" descr="A large mushroom in a city&#10;&#10;AI-generated content may be incorrect.">
            <a:extLst>
              <a:ext uri="{FF2B5EF4-FFF2-40B4-BE49-F238E27FC236}">
                <a16:creationId xmlns:a16="http://schemas.microsoft.com/office/drawing/2014/main" id="{6F849E3D-0FBB-E21D-1A17-D3EF42199A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415" y="2820894"/>
            <a:ext cx="4761617" cy="272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93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E56101-456C-5DF2-7C7D-3901525EC80A}"/>
              </a:ext>
            </a:extLst>
          </p:cNvPr>
          <p:cNvSpPr txBox="1"/>
          <p:nvPr/>
        </p:nvSpPr>
        <p:spPr>
          <a:xfrm>
            <a:off x="1105025" y="348545"/>
            <a:ext cx="6933947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H" sz="40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Psilocybin Motives Measure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H" sz="1400" dirty="0">
                <a:solidFill>
                  <a:schemeClr val="tx1"/>
                </a:solidFill>
              </a:rPr>
              <a:t>Adapted from Dringking Motives Questionnaire and Marijuana Movites Measure</a:t>
            </a:r>
            <a:endParaRPr kumimoji="0" lang="en-CH" sz="14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BA32CF7-E364-B2F0-67B0-8BE46041C254}"/>
              </a:ext>
            </a:extLst>
          </p:cNvPr>
          <p:cNvGrpSpPr/>
          <p:nvPr/>
        </p:nvGrpSpPr>
        <p:grpSpPr>
          <a:xfrm>
            <a:off x="805914" y="2076603"/>
            <a:ext cx="1651251" cy="2397701"/>
            <a:chOff x="805914" y="2076603"/>
            <a:chExt cx="1651251" cy="239770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5B2DB6-F009-E545-B009-38B5DE641692}"/>
                </a:ext>
              </a:extLst>
            </p:cNvPr>
            <p:cNvSpPr txBox="1"/>
            <p:nvPr/>
          </p:nvSpPr>
          <p:spPr>
            <a:xfrm>
              <a:off x="1080903" y="2076603"/>
              <a:ext cx="1101274" cy="338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GB" sz="1600" b="1" i="0" u="none" strike="noStrike" dirty="0">
                  <a:solidFill>
                    <a:srgbClr val="000000"/>
                  </a:solidFill>
                  <a:effectLst/>
                </a:rPr>
                <a:t>Coping </a:t>
              </a:r>
              <a:r>
                <a:rPr lang="en-GB" sz="1600" b="0" i="0" u="none" strike="noStrike" dirty="0">
                  <a:solidFill>
                    <a:srgbClr val="000000"/>
                  </a:solidFill>
                  <a:effectLst/>
                </a:rPr>
                <a:t> </a:t>
              </a:r>
              <a:endParaRPr lang="en-CH" sz="16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684716F-CA3C-D400-AC6B-03B125684E66}"/>
                </a:ext>
              </a:extLst>
            </p:cNvPr>
            <p:cNvSpPr txBox="1"/>
            <p:nvPr/>
          </p:nvSpPr>
          <p:spPr>
            <a:xfrm>
              <a:off x="805914" y="3735640"/>
              <a:ext cx="1651251" cy="738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GB" sz="1400" b="0" i="0" u="none" strike="noStrike" dirty="0">
                  <a:solidFill>
                    <a:srgbClr val="000000"/>
                  </a:solidFill>
                  <a:effectLst/>
                </a:rPr>
                <a:t>to manage </a:t>
              </a:r>
            </a:p>
            <a:p>
              <a:pPr algn="ctr"/>
              <a:r>
                <a:rPr lang="en-GB" sz="1400" b="0" i="0" u="none" strike="noStrike" dirty="0">
                  <a:solidFill>
                    <a:srgbClr val="000000"/>
                  </a:solidFill>
                  <a:effectLst/>
                </a:rPr>
                <a:t>stress, anxiety, or negative emotions</a:t>
              </a:r>
              <a:endParaRPr lang="en-CH" sz="1400" dirty="0"/>
            </a:p>
          </p:txBody>
        </p:sp>
        <p:pic>
          <p:nvPicPr>
            <p:cNvPr id="29" name="Picture 28" descr="A person sitting in a forest with mushrooms&#10;&#10;AI-generated content may be incorrect.">
              <a:extLst>
                <a:ext uri="{FF2B5EF4-FFF2-40B4-BE49-F238E27FC236}">
                  <a16:creationId xmlns:a16="http://schemas.microsoft.com/office/drawing/2014/main" id="{86BB55C3-D553-058F-3BBF-86CB69F2E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47875" y="2518226"/>
              <a:ext cx="1101274" cy="1101274"/>
            </a:xfrm>
            <a:prstGeom prst="round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2BEA8F2-B7F0-BFF5-5A56-AB9E138AE448}"/>
              </a:ext>
            </a:extLst>
          </p:cNvPr>
          <p:cNvGrpSpPr/>
          <p:nvPr/>
        </p:nvGrpSpPr>
        <p:grpSpPr>
          <a:xfrm>
            <a:off x="2263838" y="2095385"/>
            <a:ext cx="1841500" cy="2594362"/>
            <a:chOff x="2263838" y="2095385"/>
            <a:chExt cx="1841500" cy="259436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56F4FF9-1AC4-5FF6-418B-A0D052702BAD}"/>
                </a:ext>
              </a:extLst>
            </p:cNvPr>
            <p:cNvSpPr txBox="1"/>
            <p:nvPr/>
          </p:nvSpPr>
          <p:spPr>
            <a:xfrm>
              <a:off x="2263838" y="2095385"/>
              <a:ext cx="1841500" cy="338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GB" sz="1600" b="1" i="0" u="none" strike="noStrike" dirty="0">
                  <a:solidFill>
                    <a:srgbClr val="000000"/>
                  </a:solidFill>
                  <a:effectLst/>
                </a:rPr>
                <a:t>Conformity </a:t>
              </a:r>
              <a:endParaRPr lang="en-CH" sz="16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75AD68-C1FA-5846-99E4-EA960CA0E78A}"/>
                </a:ext>
              </a:extLst>
            </p:cNvPr>
            <p:cNvSpPr txBox="1"/>
            <p:nvPr/>
          </p:nvSpPr>
          <p:spPr>
            <a:xfrm>
              <a:off x="2428938" y="3735640"/>
              <a:ext cx="1511300" cy="954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GB" sz="1400" b="0" i="0" u="none" strike="noStrike" dirty="0">
                  <a:solidFill>
                    <a:srgbClr val="000000"/>
                  </a:solidFill>
                  <a:effectLst/>
                </a:rPr>
                <a:t>due to social pressure or a desire to fit in with a group</a:t>
              </a:r>
              <a:endParaRPr lang="en-CH" sz="1400" dirty="0"/>
            </a:p>
          </p:txBody>
        </p:sp>
        <p:pic>
          <p:nvPicPr>
            <p:cNvPr id="31" name="Picture 30" descr="A group of people sitting around a mushroom&#10;&#10;AI-generated content may be incorrect.">
              <a:extLst>
                <a:ext uri="{FF2B5EF4-FFF2-40B4-BE49-F238E27FC236}">
                  <a16:creationId xmlns:a16="http://schemas.microsoft.com/office/drawing/2014/main" id="{76404FC2-D1D9-7F28-4A73-4F0F642F4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3951" y="2522763"/>
              <a:ext cx="1101274" cy="1101274"/>
            </a:xfrm>
            <a:prstGeom prst="round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AF2B5AC-042D-7376-5CFD-77DA6570B1D6}"/>
              </a:ext>
            </a:extLst>
          </p:cNvPr>
          <p:cNvGrpSpPr/>
          <p:nvPr/>
        </p:nvGrpSpPr>
        <p:grpSpPr>
          <a:xfrm>
            <a:off x="4051962" y="2087189"/>
            <a:ext cx="1511300" cy="2596747"/>
            <a:chOff x="4051962" y="2087189"/>
            <a:chExt cx="1511300" cy="259674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713CEEB-D7DA-264D-39D6-BF6C2AEDC514}"/>
                </a:ext>
              </a:extLst>
            </p:cNvPr>
            <p:cNvSpPr txBox="1"/>
            <p:nvPr/>
          </p:nvSpPr>
          <p:spPr>
            <a:xfrm>
              <a:off x="4180812" y="2087189"/>
              <a:ext cx="1104648" cy="338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GB" sz="1600" b="1" i="0" u="none" strike="noStrike" dirty="0">
                  <a:solidFill>
                    <a:srgbClr val="000000"/>
                  </a:solidFill>
                  <a:effectLst/>
                </a:rPr>
                <a:t>Social</a:t>
              </a:r>
              <a:endParaRPr lang="en-CH" sz="16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75CE327-1375-179C-343C-655660583D33}"/>
                </a:ext>
              </a:extLst>
            </p:cNvPr>
            <p:cNvSpPr txBox="1"/>
            <p:nvPr/>
          </p:nvSpPr>
          <p:spPr>
            <a:xfrm>
              <a:off x="4051962" y="3729829"/>
              <a:ext cx="1511300" cy="954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lvl1pPr algn="ctr">
                <a:defRPr sz="1400" b="0" i="0" u="none" strike="noStrike">
                  <a:solidFill>
                    <a:srgbClr val="000000"/>
                  </a:solidFill>
                  <a:effectLst/>
                </a:defRPr>
              </a:lvl1pPr>
            </a:lstStyle>
            <a:p>
              <a:r>
                <a:rPr lang="en-GB" dirty="0"/>
                <a:t>to enhance social interactions or bond with others</a:t>
              </a:r>
              <a:endParaRPr lang="en-CH" dirty="0"/>
            </a:p>
          </p:txBody>
        </p:sp>
        <p:pic>
          <p:nvPicPr>
            <p:cNvPr id="35" name="Picture 34" descr="A group of people around a mushroom&#10;&#10;AI-generated content may be incorrect.">
              <a:extLst>
                <a:ext uri="{FF2B5EF4-FFF2-40B4-BE49-F238E27FC236}">
                  <a16:creationId xmlns:a16="http://schemas.microsoft.com/office/drawing/2014/main" id="{740D44A5-8F23-FA35-2AD0-F1EB42B8A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20027" y="2524452"/>
              <a:ext cx="1095048" cy="1095048"/>
            </a:xfrm>
            <a:prstGeom prst="round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EBC2A74-AFC0-B97F-FE6F-50968A21701B}"/>
              </a:ext>
            </a:extLst>
          </p:cNvPr>
          <p:cNvGrpSpPr/>
          <p:nvPr/>
        </p:nvGrpSpPr>
        <p:grpSpPr>
          <a:xfrm>
            <a:off x="5247944" y="2076603"/>
            <a:ext cx="2209675" cy="2607332"/>
            <a:chOff x="5247944" y="2076603"/>
            <a:chExt cx="2209675" cy="260733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146C1A0-0EE9-0D40-D069-B0E2A0DE1029}"/>
                </a:ext>
              </a:extLst>
            </p:cNvPr>
            <p:cNvSpPr txBox="1"/>
            <p:nvPr/>
          </p:nvSpPr>
          <p:spPr>
            <a:xfrm>
              <a:off x="5247944" y="2076603"/>
              <a:ext cx="2209675" cy="338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GB" sz="1600" b="1" i="0" u="none" strike="noStrike" dirty="0">
                  <a:solidFill>
                    <a:srgbClr val="000000"/>
                  </a:solidFill>
                  <a:effectLst/>
                </a:rPr>
                <a:t>Enhancement</a:t>
              </a:r>
              <a:endParaRPr lang="en-CH" sz="16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0402E1A-D098-1A98-F052-A957A3CA6721}"/>
                </a:ext>
              </a:extLst>
            </p:cNvPr>
            <p:cNvSpPr txBox="1"/>
            <p:nvPr/>
          </p:nvSpPr>
          <p:spPr>
            <a:xfrm>
              <a:off x="5704154" y="3729828"/>
              <a:ext cx="1382352" cy="954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lvl1pPr algn="ctr">
                <a:defRPr sz="1400" b="0" i="0" u="none" strike="noStrike">
                  <a:solidFill>
                    <a:srgbClr val="000000"/>
                  </a:solidFill>
                  <a:effectLst/>
                </a:defRPr>
              </a:lvl1pPr>
            </a:lstStyle>
            <a:p>
              <a:r>
                <a:rPr lang="en-GB" b="0" i="0" u="none" strike="noStrike" dirty="0">
                  <a:solidFill>
                    <a:srgbClr val="000000"/>
                  </a:solidFill>
                  <a:effectLst/>
                </a:rPr>
                <a:t>for pleasure, enjoyment, or sensory enhancement</a:t>
              </a:r>
              <a:endParaRPr lang="en-CH" dirty="0"/>
            </a:p>
          </p:txBody>
        </p:sp>
        <p:pic>
          <p:nvPicPr>
            <p:cNvPr id="37" name="Picture 36" descr="A person giving a thumbs up in front of mushrooms&#10;&#10;AI-generated content may be incorrect.">
              <a:extLst>
                <a:ext uri="{FF2B5EF4-FFF2-40B4-BE49-F238E27FC236}">
                  <a16:creationId xmlns:a16="http://schemas.microsoft.com/office/drawing/2014/main" id="{954B7FA8-8EA5-23E4-C666-D735E3AC2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9877" y="2528989"/>
              <a:ext cx="1105811" cy="1105811"/>
            </a:xfrm>
            <a:prstGeom prst="round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DA770A3-3DD6-8E1C-D9AD-B52B79CBCB0C}"/>
              </a:ext>
            </a:extLst>
          </p:cNvPr>
          <p:cNvGrpSpPr/>
          <p:nvPr/>
        </p:nvGrpSpPr>
        <p:grpSpPr>
          <a:xfrm>
            <a:off x="6833176" y="2076603"/>
            <a:ext cx="2209675" cy="3038220"/>
            <a:chOff x="6833176" y="2076603"/>
            <a:chExt cx="2209675" cy="303822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02E5946-4291-4D15-25DE-A6FC8D9F08F9}"/>
                </a:ext>
              </a:extLst>
            </p:cNvPr>
            <p:cNvSpPr txBox="1"/>
            <p:nvPr/>
          </p:nvSpPr>
          <p:spPr>
            <a:xfrm>
              <a:off x="6833176" y="2076603"/>
              <a:ext cx="2209675" cy="338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GB" sz="1600" b="1" i="0" u="none" strike="noStrike" dirty="0">
                  <a:solidFill>
                    <a:srgbClr val="000000"/>
                  </a:solidFill>
                  <a:effectLst/>
                </a:rPr>
                <a:t>Expansion</a:t>
              </a:r>
              <a:endParaRPr lang="en-CH" sz="16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B85CC9A-2ACE-70D4-6848-E2C845FF03DE}"/>
                </a:ext>
              </a:extLst>
            </p:cNvPr>
            <p:cNvSpPr txBox="1"/>
            <p:nvPr/>
          </p:nvSpPr>
          <p:spPr>
            <a:xfrm>
              <a:off x="7213346" y="3729828"/>
              <a:ext cx="1651251" cy="1384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lvl1pPr algn="ctr">
                <a:defRPr sz="1400" b="0" i="0" u="none" strike="noStrike">
                  <a:solidFill>
                    <a:srgbClr val="000000"/>
                  </a:solidFill>
                  <a:effectLst/>
                </a:defRPr>
              </a:lvl1pPr>
            </a:lstStyle>
            <a:p>
              <a:r>
                <a:rPr lang="en-GB" b="0" i="0" u="none" strike="noStrike" dirty="0">
                  <a:solidFill>
                    <a:srgbClr val="000000"/>
                  </a:solidFill>
                  <a:effectLst/>
                </a:rPr>
                <a:t>for self-discovery, mystical experiences, or cognitive and perceptual expansion</a:t>
              </a:r>
              <a:endParaRPr lang="en-CH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FB2AE0C-820A-8105-4DDD-C450D5FD7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90490" y="2528989"/>
              <a:ext cx="1095048" cy="1095048"/>
            </a:xfrm>
            <a:prstGeom prst="round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7646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A blue arrow pointing to the right&#10;&#10;AI-generated content may be incorrect.">
            <a:extLst>
              <a:ext uri="{FF2B5EF4-FFF2-40B4-BE49-F238E27FC236}">
                <a16:creationId xmlns:a16="http://schemas.microsoft.com/office/drawing/2014/main" id="{B6AA2095-5FA8-B4BF-1EAE-4AAABF7438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74729" y="2846444"/>
            <a:ext cx="584773" cy="584773"/>
          </a:xfrm>
          <a:prstGeom prst="rect">
            <a:avLst/>
          </a:prstGeom>
        </p:spPr>
      </p:pic>
      <p:pic>
        <p:nvPicPr>
          <p:cNvPr id="40" name="Picture 39" descr="A blue arrow pointing to the right&#10;&#10;AI-generated content may be incorrect.">
            <a:extLst>
              <a:ext uri="{FF2B5EF4-FFF2-40B4-BE49-F238E27FC236}">
                <a16:creationId xmlns:a16="http://schemas.microsoft.com/office/drawing/2014/main" id="{2B3595DA-3B4F-5086-BA03-EBA068DB81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30124" y="2871755"/>
            <a:ext cx="584773" cy="584773"/>
          </a:xfrm>
          <a:prstGeom prst="rect">
            <a:avLst/>
          </a:prstGeom>
        </p:spPr>
      </p:pic>
      <p:pic>
        <p:nvPicPr>
          <p:cNvPr id="41" name="Picture 40" descr="A blue arrow pointing to the right&#10;&#10;AI-generated content may be incorrect.">
            <a:extLst>
              <a:ext uri="{FF2B5EF4-FFF2-40B4-BE49-F238E27FC236}">
                <a16:creationId xmlns:a16="http://schemas.microsoft.com/office/drawing/2014/main" id="{395ED330-8AE6-25A2-EF93-BEF1BB06FF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85521" y="2871755"/>
            <a:ext cx="584773" cy="5847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0CD562-9C5B-9EB8-FDB2-DC8B4E37C44B}"/>
              </a:ext>
            </a:extLst>
          </p:cNvPr>
          <p:cNvSpPr txBox="1"/>
          <p:nvPr/>
        </p:nvSpPr>
        <p:spPr>
          <a:xfrm>
            <a:off x="1117600" y="273732"/>
            <a:ext cx="7112000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Specific Alcohol Consumption Motives Correlated with Specific Consumption Patterns</a:t>
            </a:r>
            <a:r>
              <a:rPr lang="en-CH" b="1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endParaRPr lang="en-CH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607E51C-0E37-F0E8-D175-B05BA4045AC3}"/>
              </a:ext>
            </a:extLst>
          </p:cNvPr>
          <p:cNvGrpSpPr/>
          <p:nvPr/>
        </p:nvGrpSpPr>
        <p:grpSpPr>
          <a:xfrm>
            <a:off x="5005351" y="1362589"/>
            <a:ext cx="1422400" cy="1488154"/>
            <a:chOff x="5005351" y="1362589"/>
            <a:chExt cx="1422400" cy="148815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E5125DC-FC2C-68BA-50EB-279DF76E1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70822" y="1947362"/>
              <a:ext cx="903381" cy="903381"/>
            </a:xfrm>
            <a:prstGeom prst="round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4780E5-4F86-2E8D-1238-062A98EAFEE0}"/>
                </a:ext>
              </a:extLst>
            </p:cNvPr>
            <p:cNvSpPr txBox="1"/>
            <p:nvPr/>
          </p:nvSpPr>
          <p:spPr>
            <a:xfrm>
              <a:off x="5005351" y="1362589"/>
              <a:ext cx="1422400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E</a:t>
              </a:r>
              <a:r>
                <a:rPr kumimoji="0" lang="en-CH" sz="16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nhancement 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CH" sz="16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motives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7C39F47-C75E-FFC9-4645-A1698CED369A}"/>
              </a:ext>
            </a:extLst>
          </p:cNvPr>
          <p:cNvSpPr txBox="1"/>
          <p:nvPr/>
        </p:nvSpPr>
        <p:spPr>
          <a:xfrm>
            <a:off x="392621" y="5491661"/>
            <a:ext cx="6718300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1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Kuntsche</a:t>
            </a:r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et al., 2005</a:t>
            </a:r>
            <a:endParaRPr lang="en-CH" sz="11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A392037-D94F-75FC-ECF9-F1D25FF00060}"/>
              </a:ext>
            </a:extLst>
          </p:cNvPr>
          <p:cNvGrpSpPr/>
          <p:nvPr/>
        </p:nvGrpSpPr>
        <p:grpSpPr>
          <a:xfrm>
            <a:off x="7066709" y="1349451"/>
            <a:ext cx="1422400" cy="1501292"/>
            <a:chOff x="7066709" y="1349451"/>
            <a:chExt cx="1422400" cy="1501292"/>
          </a:xfrm>
        </p:grpSpPr>
        <p:pic>
          <p:nvPicPr>
            <p:cNvPr id="21" name="Picture 20" descr="A person sitting at a table with a bottle and a glass of wine&#10;&#10;AI-generated content may be incorrect.">
              <a:extLst>
                <a:ext uri="{FF2B5EF4-FFF2-40B4-BE49-F238E27FC236}">
                  <a16:creationId xmlns:a16="http://schemas.microsoft.com/office/drawing/2014/main" id="{087A13B8-1FC5-6684-9759-758551FC0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6219" y="1947362"/>
              <a:ext cx="903381" cy="903381"/>
            </a:xfrm>
            <a:prstGeom prst="round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899BE20-01E6-BCB6-655C-6E607F684646}"/>
                </a:ext>
              </a:extLst>
            </p:cNvPr>
            <p:cNvSpPr txBox="1"/>
            <p:nvPr/>
          </p:nvSpPr>
          <p:spPr>
            <a:xfrm>
              <a:off x="7066709" y="1349451"/>
              <a:ext cx="1422400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16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Coping</a:t>
              </a:r>
              <a:endParaRPr kumimoji="0" lang="en-CH" sz="1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CH" sz="16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motives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EF599E9-7325-0792-B8BA-7FD1CCD276F3}"/>
              </a:ext>
            </a:extLst>
          </p:cNvPr>
          <p:cNvGrpSpPr/>
          <p:nvPr/>
        </p:nvGrpSpPr>
        <p:grpSpPr>
          <a:xfrm>
            <a:off x="7009557" y="3423147"/>
            <a:ext cx="1536703" cy="1496224"/>
            <a:chOff x="7009557" y="3423147"/>
            <a:chExt cx="1536703" cy="1496224"/>
          </a:xfrm>
        </p:grpSpPr>
        <p:pic>
          <p:nvPicPr>
            <p:cNvPr id="15" name="Picture 14" descr="A person sitting at a table with glasses of alcohol&#10;&#10;AI-generated content may be incorrect.">
              <a:extLst>
                <a:ext uri="{FF2B5EF4-FFF2-40B4-BE49-F238E27FC236}">
                  <a16:creationId xmlns:a16="http://schemas.microsoft.com/office/drawing/2014/main" id="{2E6125E3-14BA-6EB9-19B0-8CA31D0DE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6219" y="3423147"/>
              <a:ext cx="903381" cy="903381"/>
            </a:xfrm>
            <a:prstGeom prst="ellipse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70D593B-94A4-FD78-82D4-C60364B47090}"/>
                </a:ext>
              </a:extLst>
            </p:cNvPr>
            <p:cNvSpPr txBox="1"/>
            <p:nvPr/>
          </p:nvSpPr>
          <p:spPr>
            <a:xfrm>
              <a:off x="7009557" y="4334598"/>
              <a:ext cx="1536703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>
              <a:lvl1pPr marL="0" marR="0" indent="0" algn="ctr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lvl1pPr>
            </a:lstStyle>
            <a:p>
              <a:r>
                <a:rPr lang="en-GB" dirty="0"/>
                <a:t>Alcohol-related issues</a:t>
              </a:r>
              <a:r>
                <a:rPr lang="en-CH" dirty="0"/>
                <a:t> </a:t>
              </a:r>
            </a:p>
          </p:txBody>
        </p:sp>
      </p:grpSp>
      <p:pic>
        <p:nvPicPr>
          <p:cNvPr id="38" name="Picture 37" descr="A blue arrow pointing to the right&#10;&#10;AI-generated content may be incorrect.">
            <a:extLst>
              <a:ext uri="{FF2B5EF4-FFF2-40B4-BE49-F238E27FC236}">
                <a16:creationId xmlns:a16="http://schemas.microsoft.com/office/drawing/2014/main" id="{6CB4267B-5568-1585-753E-379FB5F731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19330" y="2859108"/>
            <a:ext cx="584773" cy="584773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BC0E9AB5-A851-5819-011B-BA20E9A233D9}"/>
              </a:ext>
            </a:extLst>
          </p:cNvPr>
          <p:cNvGrpSpPr/>
          <p:nvPr/>
        </p:nvGrpSpPr>
        <p:grpSpPr>
          <a:xfrm>
            <a:off x="5221480" y="3423148"/>
            <a:ext cx="1066800" cy="1472306"/>
            <a:chOff x="5221480" y="3423148"/>
            <a:chExt cx="1066800" cy="147230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CF8D769-3D5B-F756-3C31-B15D9EEB52E7}"/>
                </a:ext>
              </a:extLst>
            </p:cNvPr>
            <p:cNvSpPr txBox="1"/>
            <p:nvPr/>
          </p:nvSpPr>
          <p:spPr>
            <a:xfrm>
              <a:off x="5221480" y="4310681"/>
              <a:ext cx="1066800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>
              <a:lvl1pPr marL="0" marR="0" indent="0" algn="ctr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lvl1pPr>
            </a:lstStyle>
            <a:p>
              <a:r>
                <a:rPr lang="en-GB" dirty="0"/>
                <a:t>Heavy </a:t>
              </a:r>
            </a:p>
            <a:p>
              <a:r>
                <a:rPr lang="en-GB" dirty="0"/>
                <a:t>drinking</a:t>
              </a:r>
              <a:r>
                <a:rPr lang="en-CH" dirty="0"/>
                <a:t> </a:t>
              </a:r>
            </a:p>
          </p:txBody>
        </p:sp>
        <p:pic>
          <p:nvPicPr>
            <p:cNvPr id="26" name="Picture 25" descr="A person holding a glass of beer&#10;&#10;AI-generated content may be incorrect.">
              <a:extLst>
                <a:ext uri="{FF2B5EF4-FFF2-40B4-BE49-F238E27FC236}">
                  <a16:creationId xmlns:a16="http://schemas.microsoft.com/office/drawing/2014/main" id="{A64CD96B-D890-3448-B988-6816471B8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0822" y="3423148"/>
              <a:ext cx="903381" cy="903381"/>
            </a:xfrm>
            <a:prstGeom prst="ellipse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F79EB20-D373-C096-9AAF-B56B128F5EDE}"/>
              </a:ext>
            </a:extLst>
          </p:cNvPr>
          <p:cNvGrpSpPr/>
          <p:nvPr/>
        </p:nvGrpSpPr>
        <p:grpSpPr>
          <a:xfrm>
            <a:off x="2955188" y="1329478"/>
            <a:ext cx="1422400" cy="1521265"/>
            <a:chOff x="2955188" y="1329478"/>
            <a:chExt cx="1422400" cy="152126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2E22F64-361E-0FE8-0B46-F4D6E3A76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15425" y="1947362"/>
              <a:ext cx="903381" cy="903381"/>
            </a:xfrm>
            <a:prstGeom prst="round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F645811-11B5-D2EB-783B-0227F2B6F2DE}"/>
                </a:ext>
              </a:extLst>
            </p:cNvPr>
            <p:cNvSpPr txBox="1"/>
            <p:nvPr/>
          </p:nvSpPr>
          <p:spPr>
            <a:xfrm>
              <a:off x="2955188" y="1329478"/>
              <a:ext cx="1422400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CH" sz="16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Social 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CH" sz="16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motives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E7B6720-2B9F-ABCA-9C45-6C5742FD07A0}"/>
              </a:ext>
            </a:extLst>
          </p:cNvPr>
          <p:cNvGrpSpPr/>
          <p:nvPr/>
        </p:nvGrpSpPr>
        <p:grpSpPr>
          <a:xfrm>
            <a:off x="3132988" y="3423148"/>
            <a:ext cx="1066800" cy="1472307"/>
            <a:chOff x="3132988" y="3423148"/>
            <a:chExt cx="1066800" cy="147230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E258AC2-41E2-20D6-045E-6911C4BCF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15424" y="3423148"/>
              <a:ext cx="903381" cy="903381"/>
            </a:xfrm>
            <a:prstGeom prst="ellipse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2140CC5-0ECC-445F-C53D-AAF6DB289BCA}"/>
                </a:ext>
              </a:extLst>
            </p:cNvPr>
            <p:cNvSpPr txBox="1"/>
            <p:nvPr/>
          </p:nvSpPr>
          <p:spPr>
            <a:xfrm>
              <a:off x="3132988" y="4310682"/>
              <a:ext cx="1066800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>
              <a:lvl1pPr marL="0" marR="0" indent="0" algn="ctr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lvl1pPr>
            </a:lstStyle>
            <a:p>
              <a:r>
                <a:rPr lang="en-GB" dirty="0"/>
                <a:t>Moderate </a:t>
              </a:r>
            </a:p>
            <a:p>
              <a:r>
                <a:rPr lang="en-GB" dirty="0"/>
                <a:t>drinking</a:t>
              </a:r>
              <a:r>
                <a:rPr lang="en-CH" dirty="0"/>
                <a:t> 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90D59B3-4F4A-BE00-F1E1-AC170136CCCB}"/>
              </a:ext>
            </a:extLst>
          </p:cNvPr>
          <p:cNvGrpSpPr/>
          <p:nvPr/>
        </p:nvGrpSpPr>
        <p:grpSpPr>
          <a:xfrm>
            <a:off x="905025" y="1362589"/>
            <a:ext cx="1422400" cy="1488154"/>
            <a:chOff x="905025" y="1362589"/>
            <a:chExt cx="1422400" cy="1488154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BB291D1-694E-4483-5B58-C4B4F2D82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60028" y="1947362"/>
              <a:ext cx="903381" cy="903381"/>
            </a:xfrm>
            <a:prstGeom prst="round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96B109C-C252-4FBE-8B78-0A7A0548D01F}"/>
                </a:ext>
              </a:extLst>
            </p:cNvPr>
            <p:cNvSpPr txBox="1"/>
            <p:nvPr/>
          </p:nvSpPr>
          <p:spPr>
            <a:xfrm>
              <a:off x="905025" y="1362589"/>
              <a:ext cx="1422400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1600" b="0" i="1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Conformity</a:t>
              </a:r>
              <a:endParaRPr kumimoji="0" lang="en-CH" sz="1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CH" sz="16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motives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089B355-5616-7BDF-DD79-31B13AE1ACEB}"/>
              </a:ext>
            </a:extLst>
          </p:cNvPr>
          <p:cNvGrpSpPr/>
          <p:nvPr/>
        </p:nvGrpSpPr>
        <p:grpSpPr>
          <a:xfrm>
            <a:off x="843366" y="3431217"/>
            <a:ext cx="1536703" cy="1468654"/>
            <a:chOff x="843366" y="3431217"/>
            <a:chExt cx="1536703" cy="1468654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C724710-EDA9-840A-25AC-791F1514E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60027" y="3431217"/>
              <a:ext cx="903381" cy="903381"/>
            </a:xfrm>
            <a:prstGeom prst="ellipse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4DB10B2-B86F-7E27-4EE5-CF35DC4F73F2}"/>
                </a:ext>
              </a:extLst>
            </p:cNvPr>
            <p:cNvSpPr txBox="1"/>
            <p:nvPr/>
          </p:nvSpPr>
          <p:spPr>
            <a:xfrm>
              <a:off x="843366" y="4315098"/>
              <a:ext cx="1536703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>
              <a:lvl1pPr marL="0" marR="0" indent="0" algn="ctr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lvl1pPr>
            </a:lstStyle>
            <a:p>
              <a:r>
                <a:rPr lang="fr-CH" dirty="0" err="1"/>
                <a:t>Reduced</a:t>
              </a:r>
              <a:r>
                <a:rPr lang="fr-CH" dirty="0"/>
                <a:t> </a:t>
              </a:r>
            </a:p>
            <a:p>
              <a:r>
                <a:rPr lang="fr-CH" dirty="0" err="1"/>
                <a:t>drinking</a:t>
              </a:r>
              <a:endParaRPr lang="en-CH" dirty="0"/>
            </a:p>
          </p:txBody>
        </p:sp>
      </p:grpSp>
    </p:spTree>
    <p:extLst>
      <p:ext uri="{BB962C8B-B14F-4D97-AF65-F5344CB8AC3E}">
        <p14:creationId xmlns:p14="http://schemas.microsoft.com/office/powerpoint/2010/main" val="3572705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7D552-D9D8-74B8-2E78-3526D1108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A blue arrow pointing to the right&#10;&#10;AI-generated content may be incorrect.">
            <a:extLst>
              <a:ext uri="{FF2B5EF4-FFF2-40B4-BE49-F238E27FC236}">
                <a16:creationId xmlns:a16="http://schemas.microsoft.com/office/drawing/2014/main" id="{E8B09975-1130-E70E-2560-01D5DB3815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52027" flipH="1">
            <a:off x="3374729" y="2846444"/>
            <a:ext cx="584773" cy="584773"/>
          </a:xfrm>
          <a:prstGeom prst="rect">
            <a:avLst/>
          </a:prstGeom>
        </p:spPr>
      </p:pic>
      <p:pic>
        <p:nvPicPr>
          <p:cNvPr id="40" name="Picture 39" descr="A blue arrow pointing to the right&#10;&#10;AI-generated content may be incorrect.">
            <a:extLst>
              <a:ext uri="{FF2B5EF4-FFF2-40B4-BE49-F238E27FC236}">
                <a16:creationId xmlns:a16="http://schemas.microsoft.com/office/drawing/2014/main" id="{F297E5A1-387A-6E60-B65C-C1A3D4FD9B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30124" y="2871755"/>
            <a:ext cx="584773" cy="584773"/>
          </a:xfrm>
          <a:prstGeom prst="rect">
            <a:avLst/>
          </a:prstGeom>
        </p:spPr>
      </p:pic>
      <p:pic>
        <p:nvPicPr>
          <p:cNvPr id="41" name="Picture 40" descr="A blue arrow pointing to the right&#10;&#10;AI-generated content may be incorrect.">
            <a:extLst>
              <a:ext uri="{FF2B5EF4-FFF2-40B4-BE49-F238E27FC236}">
                <a16:creationId xmlns:a16="http://schemas.microsoft.com/office/drawing/2014/main" id="{7A6DD464-6FD7-A86B-DB70-C9FDD0D656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85521" y="2871755"/>
            <a:ext cx="584773" cy="5847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353B51-AC0D-6331-3083-2F11BA17E3AA}"/>
              </a:ext>
            </a:extLst>
          </p:cNvPr>
          <p:cNvSpPr txBox="1"/>
          <p:nvPr/>
        </p:nvSpPr>
        <p:spPr>
          <a:xfrm>
            <a:off x="1117600" y="199078"/>
            <a:ext cx="7112000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Specific Cannabis Consumption Motives Correlated with Specific Consumption Patterns</a:t>
            </a:r>
            <a:r>
              <a:rPr lang="en-CH" b="1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endParaRPr lang="en-CH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4FB1C9-2E48-A8DA-ECF8-26985BB7D3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0822" y="1947362"/>
            <a:ext cx="903381" cy="903381"/>
          </a:xfrm>
          <a:prstGeom prst="round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0A9228B-6C45-4B99-0ADB-18EF0F091FE5}"/>
              </a:ext>
            </a:extLst>
          </p:cNvPr>
          <p:cNvSpPr txBox="1"/>
          <p:nvPr/>
        </p:nvSpPr>
        <p:spPr>
          <a:xfrm>
            <a:off x="5005351" y="1362589"/>
            <a:ext cx="14224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</a:t>
            </a:r>
            <a:r>
              <a:rPr kumimoji="0" lang="en-CH" sz="1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nhancement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H" sz="1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motives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99E7CC-D649-80B8-81E1-D5D0A8F5D2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6219" y="3423147"/>
            <a:ext cx="903381" cy="903381"/>
          </a:xfrm>
          <a:prstGeom prst="ellipse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AC0ED85-3FAD-6EEC-6FA4-595EE9B7B758}"/>
              </a:ext>
            </a:extLst>
          </p:cNvPr>
          <p:cNvSpPr txBox="1"/>
          <p:nvPr/>
        </p:nvSpPr>
        <p:spPr>
          <a:xfrm>
            <a:off x="5011746" y="4310682"/>
            <a:ext cx="1354005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lvl1pPr marL="0" marR="0" indent="0" algn="ctr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lvl1pPr>
          </a:lstStyle>
          <a:p>
            <a:r>
              <a:rPr lang="en-GB" dirty="0"/>
              <a:t>Consumption </a:t>
            </a:r>
          </a:p>
          <a:p>
            <a:r>
              <a:rPr lang="en-GB" dirty="0"/>
              <a:t>Frequency</a:t>
            </a:r>
          </a:p>
          <a:p>
            <a:r>
              <a:rPr lang="en-GB" dirty="0"/>
              <a:t>and Addiction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980017-5C25-D224-30C9-106DC1DBC2F3}"/>
              </a:ext>
            </a:extLst>
          </p:cNvPr>
          <p:cNvSpPr txBox="1"/>
          <p:nvPr/>
        </p:nvSpPr>
        <p:spPr>
          <a:xfrm>
            <a:off x="392621" y="5491661"/>
            <a:ext cx="6718300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1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Kuntsche</a:t>
            </a:r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et al., 2005</a:t>
            </a:r>
            <a:endParaRPr lang="en-CH" sz="11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07B0EA5-EF8D-C0BB-B3E8-83AC6CBF75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6219" y="1947362"/>
            <a:ext cx="903381" cy="903381"/>
          </a:xfrm>
          <a:prstGeom prst="round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CFBDC1E-7EF8-17AD-B0D1-9B21E2F3A46D}"/>
              </a:ext>
            </a:extLst>
          </p:cNvPr>
          <p:cNvSpPr txBox="1"/>
          <p:nvPr/>
        </p:nvSpPr>
        <p:spPr>
          <a:xfrm>
            <a:off x="7066709" y="1349451"/>
            <a:ext cx="14224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Coping</a:t>
            </a:r>
            <a:endParaRPr kumimoji="0" lang="en-CH" sz="1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H" sz="1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motives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C8B555-8073-404E-E7B7-E5C713B50619}"/>
              </a:ext>
            </a:extLst>
          </p:cNvPr>
          <p:cNvSpPr txBox="1"/>
          <p:nvPr/>
        </p:nvSpPr>
        <p:spPr>
          <a:xfrm>
            <a:off x="7009557" y="4334598"/>
            <a:ext cx="153670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lvl1pPr marL="0" marR="0" indent="0" algn="ctr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lvl1pPr>
          </a:lstStyle>
          <a:p>
            <a:r>
              <a:rPr lang="en-GB" dirty="0"/>
              <a:t>Cannabis-related problems</a:t>
            </a:r>
            <a:r>
              <a:rPr lang="en-CH" dirty="0"/>
              <a:t> </a:t>
            </a:r>
          </a:p>
        </p:txBody>
      </p:sp>
      <p:pic>
        <p:nvPicPr>
          <p:cNvPr id="38" name="Picture 37" descr="A blue arrow pointing to the right&#10;&#10;AI-generated content may be incorrect.">
            <a:extLst>
              <a:ext uri="{FF2B5EF4-FFF2-40B4-BE49-F238E27FC236}">
                <a16:creationId xmlns:a16="http://schemas.microsoft.com/office/drawing/2014/main" id="{274CAA8E-C02F-9E55-8DF6-BB1B4D2E5B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47973">
            <a:off x="1319330" y="2859108"/>
            <a:ext cx="584773" cy="58477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AEDCFB6-46B0-DAD8-7F54-5D0AE35D7DC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0822" y="3423148"/>
            <a:ext cx="903381" cy="903381"/>
          </a:xfrm>
          <a:prstGeom prst="ellipse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26B2014-3D9E-AC27-522D-242CC31644E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5425" y="1947362"/>
            <a:ext cx="903381" cy="903381"/>
          </a:xfrm>
          <a:prstGeom prst="round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47152A4-A27F-48EE-945E-137B526DC839}"/>
              </a:ext>
            </a:extLst>
          </p:cNvPr>
          <p:cNvSpPr txBox="1"/>
          <p:nvPr/>
        </p:nvSpPr>
        <p:spPr>
          <a:xfrm>
            <a:off x="2955188" y="1329478"/>
            <a:ext cx="14224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H" sz="1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Social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H" sz="1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motives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934C1C-78F0-4D86-C2D8-B803BA293B16}"/>
              </a:ext>
            </a:extLst>
          </p:cNvPr>
          <p:cNvSpPr txBox="1"/>
          <p:nvPr/>
        </p:nvSpPr>
        <p:spPr>
          <a:xfrm>
            <a:off x="1875149" y="4347398"/>
            <a:ext cx="14224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lvl1pPr marL="0" marR="0" indent="0" algn="ctr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lvl1pPr>
          </a:lstStyle>
          <a:p>
            <a:r>
              <a:rPr lang="fr-CH" dirty="0" err="1"/>
              <a:t>Rather</a:t>
            </a:r>
            <a:r>
              <a:rPr lang="fr-CH" dirty="0"/>
              <a:t> </a:t>
            </a:r>
            <a:r>
              <a:rPr lang="fr-CH" dirty="0" err="1"/>
              <a:t>limited</a:t>
            </a:r>
            <a:r>
              <a:rPr lang="fr-CH" dirty="0"/>
              <a:t> </a:t>
            </a:r>
            <a:r>
              <a:rPr lang="fr-CH" dirty="0" err="1"/>
              <a:t>consumption</a:t>
            </a:r>
            <a:endParaRPr lang="en-CH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7E9A617-58A8-C99B-0220-F3C556051F2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0028" y="1947362"/>
            <a:ext cx="903381" cy="903381"/>
          </a:xfrm>
          <a:prstGeom prst="round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EF01F31-AA07-6CB5-C72C-5A45060D1328}"/>
              </a:ext>
            </a:extLst>
          </p:cNvPr>
          <p:cNvSpPr txBox="1"/>
          <p:nvPr/>
        </p:nvSpPr>
        <p:spPr>
          <a:xfrm>
            <a:off x="905025" y="1362589"/>
            <a:ext cx="14224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6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Conformity</a:t>
            </a:r>
            <a:endParaRPr kumimoji="0" lang="en-CH" sz="1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H" sz="1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motives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1F1BCA-80E3-9F79-AEB6-613B167CA92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7270" y="3452662"/>
            <a:ext cx="903381" cy="90338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55859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CB8571-4197-A6CC-EF52-656DFD24866C}"/>
              </a:ext>
            </a:extLst>
          </p:cNvPr>
          <p:cNvSpPr txBox="1"/>
          <p:nvPr/>
        </p:nvSpPr>
        <p:spPr>
          <a:xfrm>
            <a:off x="2668124" y="679786"/>
            <a:ext cx="4264948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4400" b="1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Study</a:t>
            </a:r>
            <a:r>
              <a:rPr kumimoji="0" lang="fr-CH" sz="44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objective</a:t>
            </a:r>
            <a:endParaRPr kumimoji="0" lang="en-CH" sz="44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A7C986-13B0-3254-A546-66AECD4E9F5D}"/>
              </a:ext>
            </a:extLst>
          </p:cNvPr>
          <p:cNvSpPr txBox="1"/>
          <p:nvPr/>
        </p:nvSpPr>
        <p:spPr>
          <a:xfrm>
            <a:off x="1246092" y="2474895"/>
            <a:ext cx="7109013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Does the use of other substances influence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Psilocybin consu</a:t>
            </a:r>
            <a:r>
              <a:rPr lang="en-GB" sz="2800" dirty="0">
                <a:solidFill>
                  <a:srgbClr val="000000"/>
                </a:solidFill>
              </a:rPr>
              <a:t>mption</a:t>
            </a: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motives?</a:t>
            </a:r>
            <a:endParaRPr kumimoji="0" lang="en-CH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714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0012D9-0476-8ED4-4603-F04AAFC3C3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93279"/>
            <a:ext cx="3836894" cy="38368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6F8A5D-1A9E-9CB9-4985-D82B6DD1CBAC}"/>
              </a:ext>
            </a:extLst>
          </p:cNvPr>
          <p:cNvSpPr txBox="1"/>
          <p:nvPr/>
        </p:nvSpPr>
        <p:spPr>
          <a:xfrm>
            <a:off x="3258660" y="203200"/>
            <a:ext cx="2626679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H" sz="48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Methods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929E38-3985-8CF2-CDC4-F7B21FEB54AA}"/>
              </a:ext>
            </a:extLst>
          </p:cNvPr>
          <p:cNvSpPr txBox="1"/>
          <p:nvPr/>
        </p:nvSpPr>
        <p:spPr>
          <a:xfrm>
            <a:off x="3534711" y="1627827"/>
            <a:ext cx="5143500" cy="33547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Web-based survey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272C30"/>
                </a:solidFill>
                <a:effectLst/>
                <a:latin typeface="Roboto" panose="02000000000000000000" pitchFamily="2" charset="0"/>
              </a:rPr>
              <a:t>160 participants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272C30"/>
                </a:solidFill>
                <a:effectLst/>
                <a:latin typeface="Roboto" panose="02000000000000000000" pitchFamily="2" charset="0"/>
              </a:rPr>
              <a:t>French, Portuguese, or English-speaking 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Psilocybin use last 12 months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GB" sz="1800" dirty="0">
              <a:effectLst/>
            </a:endParaRP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</a:rPr>
              <a:t>Socio-demographic data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</a:rPr>
              <a:t>Psilocybin consumption motives 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Alcohol, Smoking, and Substance Involvement Screening Test (ASSIST)</a:t>
            </a:r>
            <a:r>
              <a:rPr lang="en-CH" sz="1400" dirty="0">
                <a:effectLst/>
              </a:rPr>
              <a:t> 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CH" sz="1400" dirty="0"/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Multiple linear regression analysis using the Ordinary Least Squares (OLS)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580574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9B968-EDA8-898D-D0CB-2D1369798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CF4D41-855A-58A5-3966-D4BACB379266}"/>
              </a:ext>
            </a:extLst>
          </p:cNvPr>
          <p:cNvSpPr txBox="1"/>
          <p:nvPr/>
        </p:nvSpPr>
        <p:spPr>
          <a:xfrm>
            <a:off x="2500502" y="339219"/>
            <a:ext cx="90024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H" sz="1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Gender</a:t>
            </a:r>
          </a:p>
        </p:txBody>
      </p:sp>
      <p:pic>
        <p:nvPicPr>
          <p:cNvPr id="8" name="Picture 7" descr="A blue and pink pie chart&#10;&#10;AI-generated content may be incorrect.">
            <a:extLst>
              <a:ext uri="{FF2B5EF4-FFF2-40B4-BE49-F238E27FC236}">
                <a16:creationId xmlns:a16="http://schemas.microsoft.com/office/drawing/2014/main" id="{FD864497-D98B-0FF3-8BCF-632D6EE396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3727" y="625484"/>
            <a:ext cx="2153795" cy="2105016"/>
          </a:xfrm>
          <a:prstGeom prst="rect">
            <a:avLst/>
          </a:prstGeom>
        </p:spPr>
      </p:pic>
      <p:pic>
        <p:nvPicPr>
          <p:cNvPr id="10" name="Picture 9" descr="A screenshot of a graph&#10;&#10;AI-generated content may be incorrect.">
            <a:extLst>
              <a:ext uri="{FF2B5EF4-FFF2-40B4-BE49-F238E27FC236}">
                <a16:creationId xmlns:a16="http://schemas.microsoft.com/office/drawing/2014/main" id="{BC2C823A-2BB5-0EEF-801A-20013F3F6A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6107" y="561984"/>
            <a:ext cx="2286456" cy="22320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9D7997-386F-FE85-3F3A-6CFCC70FCFAF}"/>
              </a:ext>
            </a:extLst>
          </p:cNvPr>
          <p:cNvSpPr txBox="1"/>
          <p:nvPr/>
        </p:nvSpPr>
        <p:spPr>
          <a:xfrm>
            <a:off x="5715161" y="339219"/>
            <a:ext cx="52834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H" sz="1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Age</a:t>
            </a:r>
          </a:p>
        </p:txBody>
      </p:sp>
      <p:pic>
        <p:nvPicPr>
          <p:cNvPr id="13" name="Picture 12" descr="A blue and purple pie chart&#10;&#10;AI-generated content may be incorrect.">
            <a:extLst>
              <a:ext uri="{FF2B5EF4-FFF2-40B4-BE49-F238E27FC236}">
                <a16:creationId xmlns:a16="http://schemas.microsoft.com/office/drawing/2014/main" id="{F494FED3-62D8-93A5-FED5-997224C5EA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3576" y="3386095"/>
            <a:ext cx="2854446" cy="21050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6A33ACD-598F-7860-3D80-8190229B5A51}"/>
              </a:ext>
            </a:extLst>
          </p:cNvPr>
          <p:cNvSpPr txBox="1"/>
          <p:nvPr/>
        </p:nvSpPr>
        <p:spPr>
          <a:xfrm>
            <a:off x="2160665" y="3016765"/>
            <a:ext cx="160556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H" sz="1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Marital Status</a:t>
            </a:r>
          </a:p>
        </p:txBody>
      </p:sp>
      <p:pic>
        <p:nvPicPr>
          <p:cNvPr id="16" name="Picture 15" descr="A pie chart with text and numbers&#10;&#10;AI-generated content may be incorrect.">
            <a:extLst>
              <a:ext uri="{FF2B5EF4-FFF2-40B4-BE49-F238E27FC236}">
                <a16:creationId xmlns:a16="http://schemas.microsoft.com/office/drawing/2014/main" id="{5320B9E8-9B48-1DBB-1EA7-6DF63ABA47D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5221" y="3386095"/>
            <a:ext cx="3876576" cy="211498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BB4E609-8358-59E6-3024-66D62D9F076B}"/>
              </a:ext>
            </a:extLst>
          </p:cNvPr>
          <p:cNvSpPr txBox="1"/>
          <p:nvPr/>
        </p:nvSpPr>
        <p:spPr>
          <a:xfrm>
            <a:off x="5189376" y="3016765"/>
            <a:ext cx="169533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H" sz="1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Housing Mode</a:t>
            </a:r>
          </a:p>
        </p:txBody>
      </p:sp>
    </p:spTree>
    <p:extLst>
      <p:ext uri="{BB962C8B-B14F-4D97-AF65-F5344CB8AC3E}">
        <p14:creationId xmlns:p14="http://schemas.microsoft.com/office/powerpoint/2010/main" val="3248450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44364-253C-457D-7AC2-3BD7857BA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with different colored boxes&#10;&#10;AI-generated content may be incorrect.">
            <a:extLst>
              <a:ext uri="{FF2B5EF4-FFF2-40B4-BE49-F238E27FC236}">
                <a16:creationId xmlns:a16="http://schemas.microsoft.com/office/drawing/2014/main" id="{6979B42D-DECB-7555-CB7A-B31D713DAF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1110" y="1323840"/>
            <a:ext cx="5481778" cy="42103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4B349E-4FFB-A61D-E4D0-AAE13123BB29}"/>
              </a:ext>
            </a:extLst>
          </p:cNvPr>
          <p:cNvSpPr txBox="1"/>
          <p:nvPr/>
        </p:nvSpPr>
        <p:spPr>
          <a:xfrm>
            <a:off x="1105026" y="355600"/>
            <a:ext cx="6933947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H" sz="40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Psilocybin Motives Measure</a:t>
            </a:r>
          </a:p>
        </p:txBody>
      </p:sp>
    </p:spTree>
    <p:extLst>
      <p:ext uri="{BB962C8B-B14F-4D97-AF65-F5344CB8AC3E}">
        <p14:creationId xmlns:p14="http://schemas.microsoft.com/office/powerpoint/2010/main" val="804120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C79B0-D39D-9980-DB63-8AD1CE19D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2A6F1EB-9F7A-DDCC-73D6-1FBC38DDBC95}"/>
              </a:ext>
            </a:extLst>
          </p:cNvPr>
          <p:cNvGrpSpPr/>
          <p:nvPr/>
        </p:nvGrpSpPr>
        <p:grpSpPr>
          <a:xfrm>
            <a:off x="914874" y="946337"/>
            <a:ext cx="2793051" cy="2482663"/>
            <a:chOff x="914874" y="946337"/>
            <a:chExt cx="2793051" cy="2482663"/>
          </a:xfrm>
        </p:grpSpPr>
        <p:pic>
          <p:nvPicPr>
            <p:cNvPr id="5" name="Picture 4" descr="A screenshot of a graph&#10;&#10;AI-generated content may be incorrect.">
              <a:extLst>
                <a:ext uri="{FF2B5EF4-FFF2-40B4-BE49-F238E27FC236}">
                  <a16:creationId xmlns:a16="http://schemas.microsoft.com/office/drawing/2014/main" id="{F29E45D6-CAE4-3FC6-E793-60E70165B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874" y="1361261"/>
              <a:ext cx="2793051" cy="206773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EDC50CE-EE3E-D3E5-B83A-62B1D4E44343}"/>
                </a:ext>
              </a:extLst>
            </p:cNvPr>
            <p:cNvSpPr txBox="1"/>
            <p:nvPr/>
          </p:nvSpPr>
          <p:spPr>
            <a:xfrm>
              <a:off x="1138412" y="946337"/>
              <a:ext cx="2416685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CH" sz="16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Current Substance Use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31EDC20-06B8-D134-1C73-DA58B7AADF2D}"/>
              </a:ext>
            </a:extLst>
          </p:cNvPr>
          <p:cNvGrpSpPr/>
          <p:nvPr/>
        </p:nvGrpSpPr>
        <p:grpSpPr>
          <a:xfrm>
            <a:off x="5149916" y="946337"/>
            <a:ext cx="2769008" cy="2478362"/>
            <a:chOff x="5149916" y="946337"/>
            <a:chExt cx="2769008" cy="247836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389C43C-C0C5-8D04-23A5-D5F163B6C86A}"/>
                </a:ext>
              </a:extLst>
            </p:cNvPr>
            <p:cNvSpPr txBox="1"/>
            <p:nvPr/>
          </p:nvSpPr>
          <p:spPr>
            <a:xfrm>
              <a:off x="5817505" y="946337"/>
              <a:ext cx="1458089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CH" sz="16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ASSIST Score</a:t>
              </a:r>
            </a:p>
          </p:txBody>
        </p:sp>
        <p:pic>
          <p:nvPicPr>
            <p:cNvPr id="14" name="Picture 13" descr="A screenshot of a computer screen&#10;&#10;AI-generated content may be incorrect.">
              <a:extLst>
                <a:ext uri="{FF2B5EF4-FFF2-40B4-BE49-F238E27FC236}">
                  <a16:creationId xmlns:a16="http://schemas.microsoft.com/office/drawing/2014/main" id="{8269CFF9-96E1-3224-6A23-97202DCAE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9916" y="1356960"/>
              <a:ext cx="2769008" cy="2067739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7B960C7-A030-41EC-1997-FD6FFBDD7088}"/>
              </a:ext>
            </a:extLst>
          </p:cNvPr>
          <p:cNvSpPr txBox="1"/>
          <p:nvPr/>
        </p:nvSpPr>
        <p:spPr>
          <a:xfrm>
            <a:off x="316755" y="121994"/>
            <a:ext cx="851049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H" sz="18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Correlation of Substance Use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H" sz="18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and Psilocybin Use Motives </a:t>
            </a:r>
            <a:endParaRPr kumimoji="0" lang="en-CH" sz="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A5D68B-5385-E5FA-3DF5-B281A2C5855B}"/>
              </a:ext>
            </a:extLst>
          </p:cNvPr>
          <p:cNvSpPr txBox="1"/>
          <p:nvPr/>
        </p:nvSpPr>
        <p:spPr>
          <a:xfrm>
            <a:off x="577850" y="3523301"/>
            <a:ext cx="7988300" cy="2215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600" i="0" u="none" strike="noStrike" dirty="0">
                <a:solidFill>
                  <a:srgbClr val="000000"/>
                </a:solidFill>
                <a:effectLst/>
              </a:rPr>
              <a:t>Opioid strongly associated with Coping Motives → </a:t>
            </a:r>
            <a:r>
              <a:rPr lang="en-GB" sz="1600" b="1" i="0" u="none" strike="noStrike" dirty="0">
                <a:solidFill>
                  <a:srgbClr val="000000"/>
                </a:solidFill>
                <a:effectLst/>
              </a:rPr>
              <a:t>opioid users may view psilocybin as an alternative form of emotional regulation</a:t>
            </a:r>
          </a:p>
          <a:p>
            <a:pPr marL="285750" indent="-285750" algn="l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600" i="0" u="none" strike="noStrike" dirty="0">
                <a:solidFill>
                  <a:srgbClr val="000000"/>
                </a:solidFill>
                <a:effectLst/>
              </a:rPr>
              <a:t>Amphetamine use (and especially higher use) has negative correlation with Coping Motives and positive correlation with Enhancement Motives → </a:t>
            </a:r>
            <a:r>
              <a:rPr lang="en-GB" sz="1600" b="1" i="0" u="none" strike="noStrike" dirty="0">
                <a:solidFill>
                  <a:srgbClr val="000000"/>
                </a:solidFill>
                <a:effectLst/>
              </a:rPr>
              <a:t>ther</a:t>
            </a:r>
            <a:r>
              <a:rPr lang="en-GB" sz="1600" b="1" dirty="0">
                <a:solidFill>
                  <a:srgbClr val="000000"/>
                </a:solidFill>
              </a:rPr>
              <a:t>e may be a group of users </a:t>
            </a:r>
            <a:r>
              <a:rPr lang="en-GB" sz="1600" b="1" i="0" u="none" strike="noStrike" dirty="0">
                <a:solidFill>
                  <a:srgbClr val="000000"/>
                </a:solidFill>
                <a:effectLst/>
              </a:rPr>
              <a:t>searching sensory and experiential enhancement through different substances</a:t>
            </a:r>
          </a:p>
          <a:p>
            <a:pPr marL="285750" indent="-285750" algn="l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600" i="0" u="none" strike="noStrike" dirty="0">
                <a:solidFill>
                  <a:srgbClr val="000000"/>
                </a:solidFill>
                <a:effectLst/>
              </a:rPr>
              <a:t>Tobacco use is linked to Social Motives  → </a:t>
            </a:r>
            <a:r>
              <a:rPr lang="en-GB" sz="1600" b="1" i="0" u="none" strike="noStrike" dirty="0">
                <a:solidFill>
                  <a:srgbClr val="000000"/>
                </a:solidFill>
                <a:effectLst/>
              </a:rPr>
              <a:t>smokers may in general tend to use substances to socialize</a:t>
            </a:r>
          </a:p>
        </p:txBody>
      </p:sp>
    </p:spTree>
    <p:extLst>
      <p:ext uri="{BB962C8B-B14F-4D97-AF65-F5344CB8AC3E}">
        <p14:creationId xmlns:p14="http://schemas.microsoft.com/office/powerpoint/2010/main" val="811984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2361F-D8A3-7B80-C1DF-A3839C7F9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bags with various objects&#10;&#10;AI-generated content may be incorrect.">
            <a:extLst>
              <a:ext uri="{FF2B5EF4-FFF2-40B4-BE49-F238E27FC236}">
                <a16:creationId xmlns:a16="http://schemas.microsoft.com/office/drawing/2014/main" id="{8EBC62F7-FC56-E472-A5B3-11E0F91D1B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2900"/>
            <a:ext cx="3886200" cy="3886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8D5196-3C25-58CD-59FE-6D4D9B073F1F}"/>
              </a:ext>
            </a:extLst>
          </p:cNvPr>
          <p:cNvSpPr txBox="1"/>
          <p:nvPr/>
        </p:nvSpPr>
        <p:spPr>
          <a:xfrm>
            <a:off x="3581400" y="1982450"/>
            <a:ext cx="5295900" cy="289310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>
            <a:lvl1pPr marL="342900" indent="-342900">
              <a:buClr>
                <a:srgbClr val="00B0F0"/>
              </a:buClr>
              <a:buFont typeface="Arial" panose="020B0604020202020204" pitchFamily="34" charset="0"/>
              <a:buChar char="•"/>
              <a:defRPr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n-GB" dirty="0"/>
              <a:t>Psilocybin users can be grouped based on their motives, which likely reflect their broader substance use patterns.</a:t>
            </a:r>
          </a:p>
          <a:p>
            <a:pPr>
              <a:spcAft>
                <a:spcPts val="1200"/>
              </a:spcAft>
            </a:pPr>
            <a:r>
              <a:rPr lang="en-GB" dirty="0"/>
              <a:t>Those using psilocybin for coping tend to consume other substances for similar emotional regulation.</a:t>
            </a:r>
          </a:p>
          <a:p>
            <a:pPr>
              <a:spcAft>
                <a:spcPts val="1200"/>
              </a:spcAft>
            </a:pPr>
            <a:r>
              <a:rPr lang="en-GB" dirty="0"/>
              <a:t>Users motivated by enhancement or social interaction likely approach other substances with the same intent.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3BB1B8-E099-78C4-437C-5C4CA2A30709}"/>
              </a:ext>
            </a:extLst>
          </p:cNvPr>
          <p:cNvSpPr txBox="1"/>
          <p:nvPr/>
        </p:nvSpPr>
        <p:spPr>
          <a:xfrm>
            <a:off x="3258660" y="203200"/>
            <a:ext cx="3312764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H" sz="48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Take home</a:t>
            </a:r>
          </a:p>
        </p:txBody>
      </p:sp>
    </p:spTree>
    <p:extLst>
      <p:ext uri="{BB962C8B-B14F-4D97-AF65-F5344CB8AC3E}">
        <p14:creationId xmlns:p14="http://schemas.microsoft.com/office/powerpoint/2010/main" val="676817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69405-121D-460D-9140-9390AEA79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620167-F881-0574-688F-4300C22F67D4}"/>
              </a:ext>
            </a:extLst>
          </p:cNvPr>
          <p:cNvSpPr txBox="1"/>
          <p:nvPr/>
        </p:nvSpPr>
        <p:spPr>
          <a:xfrm>
            <a:off x="3129933" y="455833"/>
            <a:ext cx="3176509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H" sz="48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Psilocybin</a:t>
            </a:r>
          </a:p>
        </p:txBody>
      </p:sp>
      <p:pic>
        <p:nvPicPr>
          <p:cNvPr id="9" name="Picture 8" descr="A group of mushrooms with lights in the background&#10;&#10;AI-generated content may be incorrect.">
            <a:extLst>
              <a:ext uri="{FF2B5EF4-FFF2-40B4-BE49-F238E27FC236}">
                <a16:creationId xmlns:a16="http://schemas.microsoft.com/office/drawing/2014/main" id="{229E0546-A723-C1F5-F0AE-E91CB920FE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25600"/>
            <a:ext cx="3606800" cy="3606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55D75F-C8C0-2885-857E-CD5932001376}"/>
              </a:ext>
            </a:extLst>
          </p:cNvPr>
          <p:cNvSpPr txBox="1"/>
          <p:nvPr/>
        </p:nvSpPr>
        <p:spPr>
          <a:xfrm>
            <a:off x="3244233" y="2074783"/>
            <a:ext cx="4880574" cy="270843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>
            <a:lvl1pPr marL="342900" indent="-342900">
              <a:buClr>
                <a:srgbClr val="00B0F0"/>
              </a:buClr>
              <a:buFont typeface="Arial" panose="020B0604020202020204" pitchFamily="34" charset="0"/>
              <a:buChar char="•"/>
              <a:defRPr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n-GB" sz="2000" dirty="0"/>
              <a:t>Naturally</a:t>
            </a:r>
            <a:r>
              <a:rPr lang="en-GB" sz="2000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en-GB" sz="2000" dirty="0"/>
              <a:t>occurring psychedelic compound</a:t>
            </a:r>
          </a:p>
          <a:p>
            <a:pPr>
              <a:spcAft>
                <a:spcPts val="1200"/>
              </a:spcAft>
            </a:pPr>
            <a:r>
              <a:rPr lang="en-GB" sz="2000" dirty="0"/>
              <a:t>Produced by more than 200 species of mushrooms</a:t>
            </a:r>
          </a:p>
          <a:p>
            <a:pPr>
              <a:spcAft>
                <a:spcPts val="1200"/>
              </a:spcAft>
            </a:pPr>
            <a:r>
              <a:rPr lang="en-GB" sz="2000" dirty="0"/>
              <a:t>Psilocybin is a prodrug</a:t>
            </a:r>
          </a:p>
          <a:p>
            <a:pPr marL="577850" indent="-214313">
              <a:spcAft>
                <a:spcPts val="1200"/>
              </a:spcAft>
            </a:pPr>
            <a:r>
              <a:rPr lang="en-GB" sz="2000" dirty="0"/>
              <a:t>compound itself biologically inactive but quickly converted to psilocin </a:t>
            </a:r>
          </a:p>
        </p:txBody>
      </p:sp>
    </p:spTree>
    <p:extLst>
      <p:ext uri="{BB962C8B-B14F-4D97-AF65-F5344CB8AC3E}">
        <p14:creationId xmlns:p14="http://schemas.microsoft.com/office/powerpoint/2010/main" val="1874051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30541A-0D9F-3BF0-B749-6EEBB8738A72}"/>
              </a:ext>
            </a:extLst>
          </p:cNvPr>
          <p:cNvSpPr txBox="1"/>
          <p:nvPr/>
        </p:nvSpPr>
        <p:spPr>
          <a:xfrm>
            <a:off x="7230429" y="3043934"/>
            <a:ext cx="150297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H" sz="1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Psychedelic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H" sz="1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Renaissance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1C19D36-467B-1FD2-F6A6-22E1952F69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9698" y="3873500"/>
            <a:ext cx="1227094" cy="1227094"/>
          </a:xfrm>
          <a:prstGeom prst="ellipse">
            <a:avLst/>
          </a:prstGeom>
        </p:spPr>
      </p:pic>
      <p:pic>
        <p:nvPicPr>
          <p:cNvPr id="19" name="Picture 18" descr="A person lying in a hospital bed with a mask over his eyes&#10;&#10;AI-generated content may be incorrect.">
            <a:extLst>
              <a:ext uri="{FF2B5EF4-FFF2-40B4-BE49-F238E27FC236}">
                <a16:creationId xmlns:a16="http://schemas.microsoft.com/office/drawing/2014/main" id="{6E5CCD7C-BBC3-7053-72AD-7E03B3B841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9698" y="1615301"/>
            <a:ext cx="1227095" cy="1227095"/>
          </a:xfrm>
          <a:prstGeom prst="ellipse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CF3EF5-1F6B-4D99-6DDC-F93E0D14FCE6}"/>
              </a:ext>
            </a:extLst>
          </p:cNvPr>
          <p:cNvSpPr txBox="1"/>
          <p:nvPr/>
        </p:nvSpPr>
        <p:spPr>
          <a:xfrm>
            <a:off x="361077" y="338638"/>
            <a:ext cx="4572000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CH" sz="3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Psilocybin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5C8A80-FD16-CCB8-C6FA-DA9E2E993D8C}"/>
              </a:ext>
            </a:extLst>
          </p:cNvPr>
          <p:cNvSpPr txBox="1"/>
          <p:nvPr/>
        </p:nvSpPr>
        <p:spPr>
          <a:xfrm>
            <a:off x="289279" y="3480880"/>
            <a:ext cx="1227094" cy="1107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11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Gordon Wasson meets Maria </a:t>
            </a:r>
            <a:r>
              <a:rPr lang="en-GB" sz="11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Sabinas</a:t>
            </a:r>
            <a:endParaRPr lang="en-GB" sz="11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1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 in Life Magazine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A45081-A1D2-7ED3-1C68-FA2793BE290B}"/>
              </a:ext>
            </a:extLst>
          </p:cNvPr>
          <p:cNvSpPr txBox="1"/>
          <p:nvPr/>
        </p:nvSpPr>
        <p:spPr>
          <a:xfrm>
            <a:off x="1469095" y="3479952"/>
            <a:ext cx="1227094" cy="6001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Albert Hofmann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isolates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psilocybin</a:t>
            </a:r>
            <a:endParaRPr kumimoji="0" lang="en-CH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4F1579-D43E-A77D-761A-E36C55D5C0B1}"/>
              </a:ext>
            </a:extLst>
          </p:cNvPr>
          <p:cNvSpPr txBox="1"/>
          <p:nvPr/>
        </p:nvSpPr>
        <p:spPr>
          <a:xfrm>
            <a:off x="2637199" y="3479952"/>
            <a:ext cx="1227094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11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 of the first </a:t>
            </a:r>
            <a:r>
              <a:rPr lang="en-GB" sz="11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psychonauts</a:t>
            </a:r>
            <a:r>
              <a:rPr lang="en-GB" sz="11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travelling to Mexico</a:t>
            </a:r>
          </a:p>
        </p:txBody>
      </p:sp>
      <p:pic>
        <p:nvPicPr>
          <p:cNvPr id="28" name="Picture 27" descr="A black background with a curved arrow pointing up&#10;&#10;AI-generated content may be incorrect.">
            <a:extLst>
              <a:ext uri="{FF2B5EF4-FFF2-40B4-BE49-F238E27FC236}">
                <a16:creationId xmlns:a16="http://schemas.microsoft.com/office/drawing/2014/main" id="{FE5AB5AA-184D-5619-C257-02B3086D59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72202">
            <a:off x="6291471" y="3457983"/>
            <a:ext cx="676019" cy="676019"/>
          </a:xfrm>
          <a:prstGeom prst="rect">
            <a:avLst/>
          </a:prstGeom>
        </p:spPr>
      </p:pic>
      <p:pic>
        <p:nvPicPr>
          <p:cNvPr id="29" name="Picture 28" descr="A black background with a curved arrow pointing up&#10;&#10;AI-generated content may be incorrect.">
            <a:extLst>
              <a:ext uri="{FF2B5EF4-FFF2-40B4-BE49-F238E27FC236}">
                <a16:creationId xmlns:a16="http://schemas.microsoft.com/office/drawing/2014/main" id="{2E5E4838-C2CC-762D-D7BC-D8E4C38035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327798" flipV="1">
            <a:off x="6290722" y="2820818"/>
            <a:ext cx="676019" cy="676019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B8A93D64-8494-605E-8DCA-B8335550B1C7}"/>
              </a:ext>
            </a:extLst>
          </p:cNvPr>
          <p:cNvGrpSpPr/>
          <p:nvPr/>
        </p:nvGrpSpPr>
        <p:grpSpPr>
          <a:xfrm>
            <a:off x="1614973" y="2118249"/>
            <a:ext cx="935338" cy="1304668"/>
            <a:chOff x="1614973" y="2118249"/>
            <a:chExt cx="935338" cy="130466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7564872-166F-FD3B-97BB-EDB9C7136126}"/>
                </a:ext>
              </a:extLst>
            </p:cNvPr>
            <p:cNvSpPr txBox="1"/>
            <p:nvPr/>
          </p:nvSpPr>
          <p:spPr>
            <a:xfrm>
              <a:off x="1788833" y="2118249"/>
              <a:ext cx="60529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CH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1958</a:t>
              </a:r>
            </a:p>
          </p:txBody>
        </p:sp>
        <p:pic>
          <p:nvPicPr>
            <p:cNvPr id="2" name="Picture 1" descr="A person in a white coat and tie sitting in a forest with mushrooms&#10;&#10;Description automatically generated">
              <a:extLst>
                <a:ext uri="{FF2B5EF4-FFF2-40B4-BE49-F238E27FC236}">
                  <a16:creationId xmlns:a16="http://schemas.microsoft.com/office/drawing/2014/main" id="{92C5B9B3-A96F-FA61-B041-D8733018A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614973" y="2487579"/>
              <a:ext cx="935338" cy="935338"/>
            </a:xfrm>
            <a:prstGeom prst="round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899CDF0-466E-91F7-CC5E-1CD1B6F4BCB0}"/>
              </a:ext>
            </a:extLst>
          </p:cNvPr>
          <p:cNvGrpSpPr/>
          <p:nvPr/>
        </p:nvGrpSpPr>
        <p:grpSpPr>
          <a:xfrm>
            <a:off x="451880" y="2096107"/>
            <a:ext cx="935338" cy="1304668"/>
            <a:chOff x="451880" y="2096107"/>
            <a:chExt cx="935338" cy="130466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500260-EEA5-0797-AE11-5811AD940487}"/>
                </a:ext>
              </a:extLst>
            </p:cNvPr>
            <p:cNvSpPr txBox="1"/>
            <p:nvPr/>
          </p:nvSpPr>
          <p:spPr>
            <a:xfrm>
              <a:off x="605108" y="2096107"/>
              <a:ext cx="605293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CH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1957</a:t>
              </a:r>
            </a:p>
          </p:txBody>
        </p:sp>
        <p:pic>
          <p:nvPicPr>
            <p:cNvPr id="10" name="Picture 9" descr="A person and person holding mushrooms&#10;&#10;AI-generated content may be incorrect.">
              <a:extLst>
                <a:ext uri="{FF2B5EF4-FFF2-40B4-BE49-F238E27FC236}">
                  <a16:creationId xmlns:a16="http://schemas.microsoft.com/office/drawing/2014/main" id="{D5BB2EC8-CBC4-7E60-58D7-361794300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880" y="2465437"/>
              <a:ext cx="935338" cy="935338"/>
            </a:xfrm>
            <a:prstGeom prst="roundRect">
              <a:avLst/>
            </a:prstGeom>
          </p:spPr>
        </p:pic>
      </p:grpSp>
      <p:pic>
        <p:nvPicPr>
          <p:cNvPr id="23" name="Picture 22" descr="A group of people walking on a road&#10;&#10;AI-generated content may be incorrect.">
            <a:extLst>
              <a:ext uri="{FF2B5EF4-FFF2-40B4-BE49-F238E27FC236}">
                <a16:creationId xmlns:a16="http://schemas.microsoft.com/office/drawing/2014/main" id="{63B19A3C-E033-E6C6-90CC-89EF7E81C24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3077" y="2493662"/>
            <a:ext cx="935338" cy="935338"/>
          </a:xfrm>
          <a:prstGeom prst="round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68B5FE17-5F16-F5C4-0242-E98B93817E39}"/>
              </a:ext>
            </a:extLst>
          </p:cNvPr>
          <p:cNvGrpSpPr/>
          <p:nvPr/>
        </p:nvGrpSpPr>
        <p:grpSpPr>
          <a:xfrm>
            <a:off x="3742461" y="1615301"/>
            <a:ext cx="1227094" cy="2926306"/>
            <a:chOff x="3742461" y="1615301"/>
            <a:chExt cx="1227094" cy="2926306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84D7CB8-CA57-505F-8961-B817A846DA60}"/>
                </a:ext>
              </a:extLst>
            </p:cNvPr>
            <p:cNvGrpSpPr/>
            <p:nvPr/>
          </p:nvGrpSpPr>
          <p:grpSpPr>
            <a:xfrm>
              <a:off x="3891027" y="1615301"/>
              <a:ext cx="943114" cy="2444467"/>
              <a:chOff x="3891027" y="1615301"/>
              <a:chExt cx="943114" cy="2444467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DBD3F0-EB00-618D-33D7-4D9F2EB52561}"/>
                  </a:ext>
                </a:extLst>
              </p:cNvPr>
              <p:cNvSpPr txBox="1"/>
              <p:nvPr/>
            </p:nvSpPr>
            <p:spPr>
              <a:xfrm>
                <a:off x="3995017" y="1615301"/>
                <a:ext cx="720708" cy="369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H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1960s</a:t>
                </a:r>
              </a:p>
            </p:txBody>
          </p:sp>
          <p:pic>
            <p:nvPicPr>
              <p:cNvPr id="30" name="Picture 29" descr="A group of people walking in a street with a bridge and people&#10;&#10;AI-generated content may be incorrect.">
                <a:extLst>
                  <a:ext uri="{FF2B5EF4-FFF2-40B4-BE49-F238E27FC236}">
                    <a16:creationId xmlns:a16="http://schemas.microsoft.com/office/drawing/2014/main" id="{C23836A4-DF8A-B1D5-D1E9-B940C80C25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91027" y="2026560"/>
                <a:ext cx="928688" cy="928688"/>
              </a:xfrm>
              <a:prstGeom prst="roundRect">
                <a:avLst/>
              </a:prstGeom>
            </p:spPr>
          </p:pic>
          <p:pic>
            <p:nvPicPr>
              <p:cNvPr id="32" name="Picture 31" descr="A person sitting in a chair with a person's face in the background&#10;&#10;AI-generated content may be incorrect.">
                <a:extLst>
                  <a:ext uri="{FF2B5EF4-FFF2-40B4-BE49-F238E27FC236}">
                    <a16:creationId xmlns:a16="http://schemas.microsoft.com/office/drawing/2014/main" id="{5A49C5ED-3B30-4CBC-6382-026B5F258B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05453" y="3131080"/>
                <a:ext cx="928688" cy="928688"/>
              </a:xfrm>
              <a:prstGeom prst="roundRect">
                <a:avLst/>
              </a:prstGeom>
            </p:spPr>
          </p:pic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6424D6B-EF28-899E-2D9A-7D09FD178AD0}"/>
                </a:ext>
              </a:extLst>
            </p:cNvPr>
            <p:cNvSpPr txBox="1"/>
            <p:nvPr/>
          </p:nvSpPr>
          <p:spPr>
            <a:xfrm>
              <a:off x="3742461" y="4110720"/>
              <a:ext cx="1227094" cy="4308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GB" sz="1100" dirty="0">
                  <a:solidFill>
                    <a:srgbClr val="2121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First psychedelic era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BEC3576-C108-80D8-FEA4-8B289D7B89D4}"/>
              </a:ext>
            </a:extLst>
          </p:cNvPr>
          <p:cNvGrpSpPr/>
          <p:nvPr/>
        </p:nvGrpSpPr>
        <p:grpSpPr>
          <a:xfrm>
            <a:off x="4909187" y="2087409"/>
            <a:ext cx="1130470" cy="1993635"/>
            <a:chOff x="4909187" y="2087409"/>
            <a:chExt cx="1130470" cy="199363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2D10D14-FAF2-9FC4-005C-4D08EB816D1E}"/>
                </a:ext>
              </a:extLst>
            </p:cNvPr>
            <p:cNvSpPr txBox="1"/>
            <p:nvPr/>
          </p:nvSpPr>
          <p:spPr>
            <a:xfrm>
              <a:off x="4909187" y="3480880"/>
              <a:ext cx="1130470" cy="6001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lvl1pPr algn="ctr">
                <a:defRPr sz="1100">
                  <a:solidFill>
                    <a:srgbClr val="21212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altLang="de-DE" dirty="0"/>
                <a:t>Drug Abuse and Prevention Control Act</a:t>
              </a:r>
              <a:endParaRPr lang="en-CH" dirty="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FFC0233-7C3C-CE25-7C0B-A98E6E35464D}"/>
                </a:ext>
              </a:extLst>
            </p:cNvPr>
            <p:cNvGrpSpPr/>
            <p:nvPr/>
          </p:nvGrpSpPr>
          <p:grpSpPr>
            <a:xfrm>
              <a:off x="5006753" y="2087409"/>
              <a:ext cx="935338" cy="1335508"/>
              <a:chOff x="5006753" y="2087409"/>
              <a:chExt cx="935338" cy="1335508"/>
            </a:xfrm>
          </p:grpSpPr>
          <p:pic>
            <p:nvPicPr>
              <p:cNvPr id="34" name="Grafik 5">
                <a:extLst>
                  <a:ext uri="{FF2B5EF4-FFF2-40B4-BE49-F238E27FC236}">
                    <a16:creationId xmlns:a16="http://schemas.microsoft.com/office/drawing/2014/main" id="{10DDC120-A2F8-3DDF-FD2C-4552B4510E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06753" y="2487579"/>
                <a:ext cx="935338" cy="935338"/>
              </a:xfrm>
              <a:prstGeom prst="roundRect">
                <a:avLst/>
              </a:prstGeom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012E073-EA50-571C-ACED-49880C24D1EC}"/>
                  </a:ext>
                </a:extLst>
              </p:cNvPr>
              <p:cNvSpPr txBox="1"/>
              <p:nvPr/>
            </p:nvSpPr>
            <p:spPr>
              <a:xfrm>
                <a:off x="5171776" y="2087409"/>
                <a:ext cx="605292" cy="369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H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1970</a:t>
                </a:r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184F5A67-B75B-C6F5-9205-064299B5DC6F}"/>
              </a:ext>
            </a:extLst>
          </p:cNvPr>
          <p:cNvSpPr txBox="1"/>
          <p:nvPr/>
        </p:nvSpPr>
        <p:spPr>
          <a:xfrm>
            <a:off x="7072917" y="875506"/>
            <a:ext cx="119519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H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New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H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millennium</a:t>
            </a:r>
          </a:p>
        </p:txBody>
      </p:sp>
    </p:spTree>
    <p:extLst>
      <p:ext uri="{BB962C8B-B14F-4D97-AF65-F5344CB8AC3E}">
        <p14:creationId xmlns:p14="http://schemas.microsoft.com/office/powerpoint/2010/main" val="740191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/>
      <p:bldP spid="16" grpId="0"/>
      <p:bldP spid="18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C27BD27B-FD08-D628-06E8-6E52833710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110385"/>
            <a:ext cx="7772400" cy="46372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372237-9DFC-DC06-DADD-EF13B5A9DA1B}"/>
              </a:ext>
            </a:extLst>
          </p:cNvPr>
          <p:cNvSpPr/>
          <p:nvPr/>
        </p:nvSpPr>
        <p:spPr>
          <a:xfrm>
            <a:off x="7810500" y="955218"/>
            <a:ext cx="317500" cy="429082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H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997EBD-C881-08AD-8C15-F06059155392}"/>
              </a:ext>
            </a:extLst>
          </p:cNvPr>
          <p:cNvSpPr txBox="1"/>
          <p:nvPr/>
        </p:nvSpPr>
        <p:spPr>
          <a:xfrm>
            <a:off x="1724594" y="247334"/>
            <a:ext cx="6244656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H" sz="40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Psilocybin Use in Europe</a:t>
            </a:r>
          </a:p>
        </p:txBody>
      </p:sp>
      <p:pic>
        <p:nvPicPr>
          <p:cNvPr id="11" name="Picture 10" descr="A hand pointing at something&#10;&#10;AI-generated content may be incorrect.">
            <a:extLst>
              <a:ext uri="{FF2B5EF4-FFF2-40B4-BE49-F238E27FC236}">
                <a16:creationId xmlns:a16="http://schemas.microsoft.com/office/drawing/2014/main" id="{789E88DC-8CD8-D8E7-732F-2F94B35F891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46922" y="1948859"/>
            <a:ext cx="1966028" cy="103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28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93DB2C-9195-D470-1DDE-67EF3F3617F8}"/>
              </a:ext>
            </a:extLst>
          </p:cNvPr>
          <p:cNvSpPr txBox="1"/>
          <p:nvPr/>
        </p:nvSpPr>
        <p:spPr>
          <a:xfrm>
            <a:off x="1724594" y="247334"/>
            <a:ext cx="5561777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H" sz="40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Psilocybin Use in USA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BDAE58-B025-E9DD-9EF1-89C26F34C722}"/>
              </a:ext>
            </a:extLst>
          </p:cNvPr>
          <p:cNvSpPr txBox="1"/>
          <p:nvPr/>
        </p:nvSpPr>
        <p:spPr>
          <a:xfrm>
            <a:off x="487719" y="5562600"/>
            <a:ext cx="1236875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H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Johnson et al., 2019</a:t>
            </a:r>
          </a:p>
        </p:txBody>
      </p:sp>
      <p:pic>
        <p:nvPicPr>
          <p:cNvPr id="5" name="Picture 4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0B8437B3-AC9A-6403-2012-6850704F6E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875" y="1497768"/>
            <a:ext cx="6515100" cy="3496323"/>
          </a:xfrm>
          <a:prstGeom prst="rect">
            <a:avLst/>
          </a:prstGeom>
        </p:spPr>
      </p:pic>
      <p:pic>
        <p:nvPicPr>
          <p:cNvPr id="6" name="Picture 5" descr="A hand pointing at something&#10;&#10;AI-generated content may be incorrect.">
            <a:extLst>
              <a:ext uri="{FF2B5EF4-FFF2-40B4-BE49-F238E27FC236}">
                <a16:creationId xmlns:a16="http://schemas.microsoft.com/office/drawing/2014/main" id="{38D98D9C-537B-F160-241F-6021DC369D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98625" flipH="1">
            <a:off x="7168946" y="2690002"/>
            <a:ext cx="1476356" cy="77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91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7E78A9-9321-E6B4-FE29-58656A592420}"/>
              </a:ext>
            </a:extLst>
          </p:cNvPr>
          <p:cNvSpPr txBox="1"/>
          <p:nvPr/>
        </p:nvSpPr>
        <p:spPr>
          <a:xfrm>
            <a:off x="1106156" y="341297"/>
            <a:ext cx="7363552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H" sz="40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Emergency Department Visits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237A39-A57F-0697-95CE-40E2EA4593B1}"/>
              </a:ext>
            </a:extLst>
          </p:cNvPr>
          <p:cNvSpPr txBox="1"/>
          <p:nvPr/>
        </p:nvSpPr>
        <p:spPr>
          <a:xfrm>
            <a:off x="487719" y="5562600"/>
            <a:ext cx="1236875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H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Johnson et al., 2019</a:t>
            </a:r>
          </a:p>
        </p:txBody>
      </p:sp>
      <p:pic>
        <p:nvPicPr>
          <p:cNvPr id="5" name="Picture 4" descr="A graph showing different colored lines&#10;&#10;AI-generated content may be incorrect.">
            <a:extLst>
              <a:ext uri="{FF2B5EF4-FFF2-40B4-BE49-F238E27FC236}">
                <a16:creationId xmlns:a16="http://schemas.microsoft.com/office/drawing/2014/main" id="{58616391-D0FC-22DC-9B01-7943D5890D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175" y="1388259"/>
            <a:ext cx="6959600" cy="3835263"/>
          </a:xfrm>
          <a:prstGeom prst="rect">
            <a:avLst/>
          </a:prstGeom>
        </p:spPr>
      </p:pic>
      <p:pic>
        <p:nvPicPr>
          <p:cNvPr id="6" name="Picture 5" descr="A hand pointing at something&#10;&#10;AI-generated content may be incorrect.">
            <a:extLst>
              <a:ext uri="{FF2B5EF4-FFF2-40B4-BE49-F238E27FC236}">
                <a16:creationId xmlns:a16="http://schemas.microsoft.com/office/drawing/2014/main" id="{DB075DF1-2992-2EB1-D373-EFF44EC2A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2806" flipH="1">
            <a:off x="7458297" y="2428312"/>
            <a:ext cx="1476356" cy="77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51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E7C4939-D4D3-DA44-9444-248854D9F16C}"/>
              </a:ext>
            </a:extLst>
          </p:cNvPr>
          <p:cNvSpPr txBox="1"/>
          <p:nvPr/>
        </p:nvSpPr>
        <p:spPr>
          <a:xfrm>
            <a:off x="458646" y="5636526"/>
            <a:ext cx="1772278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Preller  &amp;  Vollenweider, 2018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D076B81-41C5-0A48-A6F3-88F1EBFF3635}"/>
              </a:ext>
            </a:extLst>
          </p:cNvPr>
          <p:cNvSpPr/>
          <p:nvPr/>
        </p:nvSpPr>
        <p:spPr>
          <a:xfrm>
            <a:off x="464437" y="245135"/>
            <a:ext cx="8321344" cy="438580"/>
          </a:xfrm>
          <a:prstGeom prst="rect">
            <a:avLst/>
          </a:prstGeom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ctr" defTabSz="457086" rtl="0" latinLnBrk="1" hangingPunct="0"/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Fundamental </a:t>
            </a:r>
            <a:r>
              <a:rPr lang="de-DE" b="1" dirty="0" err="1">
                <a:solidFill>
                  <a:schemeClr val="bg1">
                    <a:lumMod val="50000"/>
                  </a:schemeClr>
                </a:solidFill>
              </a:rPr>
              <a:t>dimensions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bg1">
                    <a:lumMod val="50000"/>
                  </a:schemeClr>
                </a:solidFill>
              </a:rPr>
              <a:t>psychedelic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bg1">
                    <a:lumMod val="50000"/>
                  </a:schemeClr>
                </a:solidFill>
              </a:rPr>
              <a:t>experiences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21A32BF-56B7-754E-BD1F-C889C632C0F0}"/>
              </a:ext>
            </a:extLst>
          </p:cNvPr>
          <p:cNvSpPr/>
          <p:nvPr/>
        </p:nvSpPr>
        <p:spPr>
          <a:xfrm>
            <a:off x="2988242" y="937773"/>
            <a:ext cx="27991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altered</a:t>
            </a:r>
            <a:r>
              <a:rPr lang="de-CH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de-CH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consciousness</a:t>
            </a:r>
            <a:r>
              <a:rPr lang="de-CH" sz="1200" b="1" dirty="0">
                <a:latin typeface="Arial" panose="020B0604020202020204" pitchFamily="34" charset="0"/>
                <a:cs typeface="Arial" panose="020B0604020202020204" pitchFamily="34" charset="0"/>
              </a:rPr>
              <a:t> ASC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19B05F03-AA26-9249-B5A5-5CFE920F02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82834" flipH="1">
            <a:off x="4813006" y="1369623"/>
            <a:ext cx="1072158" cy="43144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CA54A30-F979-CE40-8DA6-66529BACAE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808773" y="1629777"/>
            <a:ext cx="1158105" cy="431449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416FB54-E058-5643-BAE1-DDEA6859863E}"/>
              </a:ext>
            </a:extLst>
          </p:cNvPr>
          <p:cNvGrpSpPr/>
          <p:nvPr/>
        </p:nvGrpSpPr>
        <p:grpSpPr>
          <a:xfrm>
            <a:off x="348155" y="1932839"/>
            <a:ext cx="2533065" cy="1737129"/>
            <a:chOff x="348155" y="1932839"/>
            <a:chExt cx="2533065" cy="1737129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6F6DFC15-F970-5B4D-9F7A-C7D89D695045}"/>
                </a:ext>
              </a:extLst>
            </p:cNvPr>
            <p:cNvSpPr/>
            <p:nvPr/>
          </p:nvSpPr>
          <p:spPr>
            <a:xfrm>
              <a:off x="348155" y="1932839"/>
              <a:ext cx="253306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CH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visionary</a:t>
              </a:r>
              <a:r>
                <a:rPr lang="de-CH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CH" sz="11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restructuralization</a:t>
              </a:r>
              <a:r>
                <a:rPr lang="de-CH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(VIR)</a:t>
              </a:r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6B435D49-4CA9-C245-9DCB-DC88E17C5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 trans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8117" y="2436116"/>
              <a:ext cx="1233852" cy="1233852"/>
            </a:xfrm>
            <a:prstGeom prst="roundRect">
              <a:avLst/>
            </a:prstGeom>
          </p:spPr>
        </p:pic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09FE7F36-50B3-C145-9E13-60CD62AA28EF}"/>
              </a:ext>
            </a:extLst>
          </p:cNvPr>
          <p:cNvGrpSpPr/>
          <p:nvPr/>
        </p:nvGrpSpPr>
        <p:grpSpPr>
          <a:xfrm>
            <a:off x="5943241" y="1854921"/>
            <a:ext cx="2501005" cy="1815047"/>
            <a:chOff x="5943241" y="1854921"/>
            <a:chExt cx="2501005" cy="1815047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FA8B08C9-BA37-7B48-9E3E-795BC0DE1DED}"/>
                </a:ext>
              </a:extLst>
            </p:cNvPr>
            <p:cNvSpPr/>
            <p:nvPr/>
          </p:nvSpPr>
          <p:spPr>
            <a:xfrm>
              <a:off x="5943241" y="1854921"/>
              <a:ext cx="250100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CH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anxious</a:t>
              </a:r>
              <a:r>
                <a:rPr lang="de-CH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ego-dissolution </a:t>
              </a:r>
              <a:r>
                <a:rPr lang="de-CH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(AED)</a:t>
              </a:r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D04E5F58-25A0-5544-85A1-360CF4AE1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 trans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0133" y="2409137"/>
              <a:ext cx="1260831" cy="1260831"/>
            </a:xfrm>
            <a:prstGeom prst="roundRect">
              <a:avLst/>
            </a:prstGeom>
          </p:spPr>
        </p:pic>
      </p:grpSp>
      <p:sp>
        <p:nvSpPr>
          <p:cNvPr id="11" name="Rechteck 10">
            <a:extLst>
              <a:ext uri="{FF2B5EF4-FFF2-40B4-BE49-F238E27FC236}">
                <a16:creationId xmlns:a16="http://schemas.microsoft.com/office/drawing/2014/main" id="{B4F8343B-6F43-CC42-AB73-183AE33E7D0D}"/>
              </a:ext>
            </a:extLst>
          </p:cNvPr>
          <p:cNvSpPr/>
          <p:nvPr/>
        </p:nvSpPr>
        <p:spPr>
          <a:xfrm>
            <a:off x="435488" y="3729907"/>
            <a:ext cx="251911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l" defTabSz="457086">
              <a:buClr>
                <a:srgbClr val="3AC0F1"/>
              </a:buClr>
              <a:buFont typeface="Arial"/>
              <a:buChar char="•"/>
            </a:pP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Pseudo-hallucinations / illusions</a:t>
            </a:r>
          </a:p>
          <a:p>
            <a:pPr marL="257175" indent="-257175" algn="l" defTabSz="457086">
              <a:buClr>
                <a:srgbClr val="3AC0F1"/>
              </a:buClr>
              <a:buFont typeface="Arial"/>
              <a:buChar char="•"/>
            </a:pP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Synesthesia</a:t>
            </a:r>
            <a:endParaRPr lang="fr-FR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57175" indent="-257175" algn="l" defTabSz="457086">
              <a:buClr>
                <a:srgbClr val="3AC0F1"/>
              </a:buClr>
              <a:buFont typeface="Arial"/>
              <a:buChar char="•"/>
            </a:pP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Changes in the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meaning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perceptions</a:t>
            </a:r>
          </a:p>
          <a:p>
            <a:pPr marL="257175" indent="-257175" algn="l" defTabSz="457086">
              <a:buClr>
                <a:srgbClr val="3AC0F1"/>
              </a:buClr>
              <a:buFont typeface="Arial"/>
              <a:buChar char="•"/>
            </a:pP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Living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memories</a:t>
            </a:r>
            <a:endParaRPr lang="fr-FR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5DD6B68-84B1-7944-B57D-55CEE2C67146}"/>
              </a:ext>
            </a:extLst>
          </p:cNvPr>
          <p:cNvSpPr/>
          <p:nvPr/>
        </p:nvSpPr>
        <p:spPr>
          <a:xfrm>
            <a:off x="2852753" y="4224282"/>
            <a:ext cx="307014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l" defTabSz="457086">
              <a:buClr>
                <a:srgbClr val="3AC0F1"/>
              </a:buClr>
              <a:buFont typeface="Arial"/>
              <a:buChar char="•"/>
            </a:pPr>
            <a:r>
              <a:rPr lang="fr-CH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Very</a:t>
            </a:r>
            <a:r>
              <a:rPr lang="fr-CH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CH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pleasant</a:t>
            </a:r>
            <a:r>
              <a:rPr lang="fr-CH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state of ego expansion</a:t>
            </a:r>
          </a:p>
          <a:p>
            <a:pPr marL="257175" indent="-257175" algn="l" defTabSz="457086">
              <a:buClr>
                <a:srgbClr val="3AC0F1"/>
              </a:buClr>
              <a:buFont typeface="Arial"/>
              <a:buChar char="•"/>
            </a:pPr>
            <a:r>
              <a:rPr lang="fr-CH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Changes in the </a:t>
            </a:r>
            <a:r>
              <a:rPr lang="fr-CH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limits</a:t>
            </a:r>
            <a:r>
              <a:rPr lang="fr-CH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the self</a:t>
            </a:r>
          </a:p>
          <a:p>
            <a:pPr marL="257175" indent="-257175" algn="l" defTabSz="457086">
              <a:buClr>
                <a:srgbClr val="3AC0F1"/>
              </a:buClr>
              <a:buFont typeface="Arial"/>
              <a:buChar char="•"/>
            </a:pPr>
            <a:r>
              <a:rPr lang="fr-CH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Experience</a:t>
            </a:r>
            <a:r>
              <a:rPr lang="fr-CH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fr-CH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unity</a:t>
            </a:r>
            <a:r>
              <a:rPr lang="fr-CH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fr-CH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transcendence</a:t>
            </a:r>
            <a:r>
              <a:rPr lang="fr-CH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fr-CH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space</a:t>
            </a:r>
            <a:r>
              <a:rPr lang="fr-CH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time</a:t>
            </a:r>
          </a:p>
          <a:p>
            <a:pPr marL="257175" indent="-257175" algn="l" defTabSz="457086">
              <a:buClr>
                <a:srgbClr val="3AC0F1"/>
              </a:buClr>
              <a:buFont typeface="Arial"/>
              <a:buChar char="•"/>
            </a:pPr>
            <a:r>
              <a:rPr lang="fr-CH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Sense</a:t>
            </a:r>
            <a:r>
              <a:rPr lang="fr-CH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intuitive </a:t>
            </a:r>
            <a:r>
              <a:rPr lang="fr-CH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understanding</a:t>
            </a:r>
            <a:endParaRPr lang="fr-CH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57175" indent="-257175" algn="l" defTabSz="457086">
              <a:buClr>
                <a:srgbClr val="3AC0F1"/>
              </a:buClr>
              <a:buFont typeface="Arial"/>
              <a:buChar char="•"/>
            </a:pPr>
            <a:r>
              <a:rPr lang="fr-CH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Elevated</a:t>
            </a:r>
            <a:r>
              <a:rPr lang="fr-CH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CH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mood</a:t>
            </a:r>
            <a:r>
              <a:rPr lang="fr-CH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CH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bliss</a:t>
            </a:r>
            <a:r>
              <a:rPr lang="fr-CH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ecstasy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DAEB2191-2466-8948-A254-6C310A07B449}"/>
              </a:ext>
            </a:extLst>
          </p:cNvPr>
          <p:cNvSpPr/>
          <p:nvPr/>
        </p:nvSpPr>
        <p:spPr>
          <a:xfrm>
            <a:off x="6197014" y="3729907"/>
            <a:ext cx="2338731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l" defTabSz="457086">
              <a:buClr>
                <a:srgbClr val="3AC0F1"/>
              </a:buClr>
              <a:buFont typeface="Arial"/>
              <a:buChar char="•"/>
            </a:pPr>
            <a:r>
              <a:rPr lang="de-CH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Disintegration</a:t>
            </a:r>
            <a:r>
              <a:rPr lang="de-CH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CH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CH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CH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CH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CH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self</a:t>
            </a:r>
            <a:endParaRPr lang="de-CH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57175" indent="-257175" algn="l" defTabSz="457086">
              <a:buClr>
                <a:srgbClr val="3AC0F1"/>
              </a:buClr>
              <a:buFont typeface="Arial"/>
              <a:buChar char="•"/>
            </a:pPr>
            <a:r>
              <a:rPr lang="de-CH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Sense </a:t>
            </a:r>
            <a:r>
              <a:rPr lang="de-CH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CH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CH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loss</a:t>
            </a:r>
            <a:r>
              <a:rPr lang="de-CH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CH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CH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CH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control</a:t>
            </a:r>
            <a:endParaRPr lang="de-CH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57175" indent="-257175" algn="l" defTabSz="457086">
              <a:buClr>
                <a:srgbClr val="3AC0F1"/>
              </a:buClr>
              <a:buFont typeface="Arial"/>
              <a:buChar char="•"/>
            </a:pPr>
            <a:r>
              <a:rPr lang="de-CH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Sense </a:t>
            </a:r>
            <a:r>
              <a:rPr lang="de-CH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CH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CH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alienation</a:t>
            </a:r>
            <a:r>
              <a:rPr lang="de-CH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CH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de-CH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CH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environment</a:t>
            </a:r>
            <a:endParaRPr lang="de-CH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57175" indent="-257175" algn="l" defTabSz="457086">
              <a:buClr>
                <a:srgbClr val="3AC0F1"/>
              </a:buClr>
              <a:buFont typeface="Arial"/>
              <a:buChar char="•"/>
            </a:pPr>
            <a:r>
              <a:rPr lang="de-CH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≈ </a:t>
            </a:r>
            <a:r>
              <a:rPr lang="de-CH" sz="105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bad</a:t>
            </a:r>
            <a:r>
              <a:rPr lang="de-CH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CH" sz="105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trip</a:t>
            </a:r>
            <a:r>
              <a:rPr lang="de-CH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A6AE504-96A3-3246-8051-24D81D1DDC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17166">
            <a:off x="2773883" y="1374862"/>
            <a:ext cx="1072158" cy="431449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F3D816CC-8B9E-6849-BDE8-D8E672A5B34E}"/>
              </a:ext>
            </a:extLst>
          </p:cNvPr>
          <p:cNvGrpSpPr/>
          <p:nvPr/>
        </p:nvGrpSpPr>
        <p:grpSpPr>
          <a:xfrm>
            <a:off x="3183809" y="2380032"/>
            <a:ext cx="2408030" cy="1790925"/>
            <a:chOff x="3183809" y="2380032"/>
            <a:chExt cx="2408030" cy="1790925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6795EBF8-9E70-8D41-BF87-E2E6C86F99A5}"/>
                </a:ext>
              </a:extLst>
            </p:cNvPr>
            <p:cNvSpPr/>
            <p:nvPr/>
          </p:nvSpPr>
          <p:spPr>
            <a:xfrm>
              <a:off x="3183809" y="2380032"/>
              <a:ext cx="24080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CH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oceanic</a:t>
              </a:r>
              <a:r>
                <a:rPr lang="de-CH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CH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boundlessness</a:t>
              </a:r>
              <a:r>
                <a:rPr lang="de-CH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(OBN)</a:t>
              </a:r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C2FD2D72-05C5-D344-A388-710E5A3C4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 trans="7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9856" y="2895021"/>
              <a:ext cx="1275936" cy="1275936"/>
            </a:xfrm>
            <a:prstGeom prst="round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8907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build="p"/>
      <p:bldP spid="12" grpId="0" build="p"/>
      <p:bldP spid="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CE7D73-65E7-D363-BC47-8A45AB7B53C5}"/>
              </a:ext>
            </a:extLst>
          </p:cNvPr>
          <p:cNvSpPr txBox="1"/>
          <p:nvPr/>
        </p:nvSpPr>
        <p:spPr>
          <a:xfrm>
            <a:off x="2597111" y="392748"/>
            <a:ext cx="4167164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H" sz="40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Psilocybin Risks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F2A03A1-AF47-BD6B-C995-F938073928D4}"/>
              </a:ext>
            </a:extLst>
          </p:cNvPr>
          <p:cNvGrpSpPr/>
          <p:nvPr/>
        </p:nvGrpSpPr>
        <p:grpSpPr>
          <a:xfrm>
            <a:off x="918009" y="2257795"/>
            <a:ext cx="1511378" cy="2899409"/>
            <a:chOff x="918009" y="2257795"/>
            <a:chExt cx="1511378" cy="289940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EA5F51-D67A-B1E6-9C38-F7A00A874110}"/>
                </a:ext>
              </a:extLst>
            </p:cNvPr>
            <p:cNvSpPr txBox="1"/>
            <p:nvPr/>
          </p:nvSpPr>
          <p:spPr>
            <a:xfrm>
              <a:off x="918009" y="4079986"/>
              <a:ext cx="1511378" cy="1077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Fear, anxiety, dysphoria and/or paranoia </a:t>
              </a:r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FA3F97D-9684-1873-0DF2-9C56EFAAA4D2}"/>
                </a:ext>
              </a:extLst>
            </p:cNvPr>
            <p:cNvGrpSpPr/>
            <p:nvPr/>
          </p:nvGrpSpPr>
          <p:grpSpPr>
            <a:xfrm>
              <a:off x="990522" y="2257795"/>
              <a:ext cx="1318877" cy="1762895"/>
              <a:chOff x="990522" y="2257795"/>
              <a:chExt cx="1318877" cy="176289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C66D4C20-DA9B-7186-9384-C4712FF1C8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0522" y="2701813"/>
                <a:ext cx="1318877" cy="1318877"/>
              </a:xfrm>
              <a:prstGeom prst="ellipse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FD3F6A2-1148-F9E9-16AF-879DC43C28FC}"/>
                  </a:ext>
                </a:extLst>
              </p:cNvPr>
              <p:cNvSpPr txBox="1"/>
              <p:nvPr/>
            </p:nvSpPr>
            <p:spPr>
              <a:xfrm>
                <a:off x="1215868" y="2257795"/>
                <a:ext cx="868184" cy="3385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H" sz="16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rPr>
                  <a:t>Bad trip</a:t>
                </a: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EFDD6F-89A3-ED40-06D5-D097DC923B3E}"/>
              </a:ext>
            </a:extLst>
          </p:cNvPr>
          <p:cNvGrpSpPr/>
          <p:nvPr/>
        </p:nvGrpSpPr>
        <p:grpSpPr>
          <a:xfrm>
            <a:off x="2820647" y="2252529"/>
            <a:ext cx="1573506" cy="2658454"/>
            <a:chOff x="2820647" y="2252529"/>
            <a:chExt cx="1573506" cy="265845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3F29A70-A255-848C-E228-9DB5E329D502}"/>
                </a:ext>
              </a:extLst>
            </p:cNvPr>
            <p:cNvGrpSpPr/>
            <p:nvPr/>
          </p:nvGrpSpPr>
          <p:grpSpPr>
            <a:xfrm>
              <a:off x="2820647" y="2252529"/>
              <a:ext cx="1573506" cy="1827458"/>
              <a:chOff x="2820647" y="2252529"/>
              <a:chExt cx="1573506" cy="1827458"/>
            </a:xfrm>
          </p:grpSpPr>
          <p:pic>
            <p:nvPicPr>
              <p:cNvPr id="14" name="Picture 13" descr="A person with a heart on his chest and mushrooms&#10;&#10;AI-generated content may be incorrect.">
                <a:extLst>
                  <a:ext uri="{FF2B5EF4-FFF2-40B4-BE49-F238E27FC236}">
                    <a16:creationId xmlns:a16="http://schemas.microsoft.com/office/drawing/2014/main" id="{E8555320-DAF6-3A2B-13ED-09A77FA151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47962" y="2761111"/>
                <a:ext cx="1318876" cy="1318876"/>
              </a:xfrm>
              <a:prstGeom prst="ellipse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FDB75C1-B8C7-EC62-726B-F45EC2DC94D3}"/>
                  </a:ext>
                </a:extLst>
              </p:cNvPr>
              <p:cNvSpPr txBox="1"/>
              <p:nvPr/>
            </p:nvSpPr>
            <p:spPr>
              <a:xfrm>
                <a:off x="2820647" y="2252529"/>
                <a:ext cx="1573506" cy="3385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>
                <a:lvl1pPr marL="0" marR="0" indent="0" algn="l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6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1pPr>
              </a:lstStyle>
              <a:p>
                <a:r>
                  <a:rPr lang="en-CH" dirty="0"/>
                  <a:t>Cardiovascular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37836B7-F507-327D-1BC5-FA8E566626DD}"/>
                </a:ext>
              </a:extLst>
            </p:cNvPr>
            <p:cNvSpPr txBox="1"/>
            <p:nvPr/>
          </p:nvSpPr>
          <p:spPr>
            <a:xfrm>
              <a:off x="2851711" y="4079986"/>
              <a:ext cx="1511378" cy="830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↑ heart rate and blood pressure</a:t>
              </a:r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39178A4-2202-EF08-9BE5-6428CBA9302F}"/>
              </a:ext>
            </a:extLst>
          </p:cNvPr>
          <p:cNvGrpSpPr/>
          <p:nvPr/>
        </p:nvGrpSpPr>
        <p:grpSpPr>
          <a:xfrm>
            <a:off x="6317507" y="1901970"/>
            <a:ext cx="2409546" cy="2982392"/>
            <a:chOff x="6317507" y="1901970"/>
            <a:chExt cx="2409546" cy="298239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BAC46B3-3A72-BDDD-F68D-A088A76C68FF}"/>
                </a:ext>
              </a:extLst>
            </p:cNvPr>
            <p:cNvSpPr txBox="1"/>
            <p:nvPr/>
          </p:nvSpPr>
          <p:spPr>
            <a:xfrm>
              <a:off x="6447240" y="4053365"/>
              <a:ext cx="2150080" cy="830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lvl1pPr algn="ctr">
                <a:defRPr sz="1600">
                  <a:effectLst/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GB" dirty="0"/>
                <a:t>Long-term </a:t>
              </a:r>
            </a:p>
            <a:p>
              <a:r>
                <a:rPr lang="en-GB" dirty="0"/>
                <a:t>perceptual </a:t>
              </a:r>
            </a:p>
            <a:p>
              <a:r>
                <a:rPr lang="en-GB" dirty="0"/>
                <a:t>changes 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F6AD29E-0167-FF8A-DF38-244ACCD0E77A}"/>
                </a:ext>
              </a:extLst>
            </p:cNvPr>
            <p:cNvGrpSpPr/>
            <p:nvPr/>
          </p:nvGrpSpPr>
          <p:grpSpPr>
            <a:xfrm>
              <a:off x="6317507" y="1901970"/>
              <a:ext cx="2409546" cy="2178016"/>
              <a:chOff x="6317507" y="1901970"/>
              <a:chExt cx="2409546" cy="2178016"/>
            </a:xfrm>
          </p:grpSpPr>
          <p:pic>
            <p:nvPicPr>
              <p:cNvPr id="18" name="Picture 17" descr="A person with glowing eyes&#10;&#10;AI-generated content may be incorrect.">
                <a:extLst>
                  <a:ext uri="{FF2B5EF4-FFF2-40B4-BE49-F238E27FC236}">
                    <a16:creationId xmlns:a16="http://schemas.microsoft.com/office/drawing/2014/main" id="{64ED215A-2A20-63FD-6024-3877CC06CE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62842" y="2761110"/>
                <a:ext cx="1318876" cy="1318876"/>
              </a:xfrm>
              <a:prstGeom prst="ellipse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810FEF8-857E-5DE3-D6CC-DBAF5222ADCD}"/>
                  </a:ext>
                </a:extLst>
              </p:cNvPr>
              <p:cNvSpPr txBox="1"/>
              <p:nvPr/>
            </p:nvSpPr>
            <p:spPr>
              <a:xfrm>
                <a:off x="6317507" y="1901970"/>
                <a:ext cx="2409546" cy="6617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>
                <a:lvl1pPr marL="0" marR="0" indent="0" algn="l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1pPr>
              </a:lstStyle>
              <a:p>
                <a:pPr algn="ctr"/>
                <a:r>
                  <a:rPr lang="en-GB" sz="1600" b="1" dirty="0"/>
                  <a:t>HPPD</a:t>
                </a:r>
              </a:p>
              <a:p>
                <a:pPr algn="ctr"/>
                <a:r>
                  <a:rPr lang="en-GB" sz="1050" dirty="0"/>
                  <a:t>Hallucinogen Persisting </a:t>
                </a:r>
              </a:p>
              <a:p>
                <a:pPr algn="ctr"/>
                <a:r>
                  <a:rPr lang="en-GB" sz="1050" dirty="0"/>
                  <a:t>Perception Disorder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B46DE89-D1DB-0BAF-DE89-BB2F2EC409AE}"/>
              </a:ext>
            </a:extLst>
          </p:cNvPr>
          <p:cNvGrpSpPr/>
          <p:nvPr/>
        </p:nvGrpSpPr>
        <p:grpSpPr>
          <a:xfrm>
            <a:off x="4689162" y="2252529"/>
            <a:ext cx="1751353" cy="2658454"/>
            <a:chOff x="4689162" y="2252529"/>
            <a:chExt cx="1751353" cy="265845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7008CBE-E786-20E5-75E3-E218F971B09E}"/>
                </a:ext>
              </a:extLst>
            </p:cNvPr>
            <p:cNvGrpSpPr/>
            <p:nvPr/>
          </p:nvGrpSpPr>
          <p:grpSpPr>
            <a:xfrm>
              <a:off x="4736408" y="2252529"/>
              <a:ext cx="1656862" cy="1827458"/>
              <a:chOff x="4736408" y="2252529"/>
              <a:chExt cx="1656862" cy="1827458"/>
            </a:xfrm>
          </p:grpSpPr>
          <p:pic>
            <p:nvPicPr>
              <p:cNvPr id="22" name="Picture 21" descr="A person sitting on a stump with mushrooms&#10;&#10;AI-generated content may be incorrect.">
                <a:extLst>
                  <a:ext uri="{FF2B5EF4-FFF2-40B4-BE49-F238E27FC236}">
                    <a16:creationId xmlns:a16="http://schemas.microsoft.com/office/drawing/2014/main" id="{DB5D96CF-A285-3BDA-AE96-A78BF8A44F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905401" y="2761110"/>
                <a:ext cx="1318877" cy="1318877"/>
              </a:xfrm>
              <a:prstGeom prst="ellipse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91632C1-965E-05B5-FB97-BB390720D4F8}"/>
                  </a:ext>
                </a:extLst>
              </p:cNvPr>
              <p:cNvSpPr txBox="1"/>
              <p:nvPr/>
            </p:nvSpPr>
            <p:spPr>
              <a:xfrm>
                <a:off x="4736408" y="2252529"/>
                <a:ext cx="1656862" cy="3385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>
                <a:lvl1pPr marL="0" marR="0" indent="0" algn="l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6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1pPr>
              </a:lstStyle>
              <a:p>
                <a:r>
                  <a:rPr lang="en-CH" dirty="0"/>
                  <a:t>Gastrointestinal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D1B6DAD-2DA3-D066-1696-5C0D115DB099}"/>
                </a:ext>
              </a:extLst>
            </p:cNvPr>
            <p:cNvSpPr txBox="1"/>
            <p:nvPr/>
          </p:nvSpPr>
          <p:spPr>
            <a:xfrm>
              <a:off x="4689162" y="4079986"/>
              <a:ext cx="1751353" cy="830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lvl1pPr algn="ctr">
                <a:defRPr sz="1600">
                  <a:effectLst/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GB" dirty="0"/>
                <a:t>stomach pain, vomiting, diarrhoea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8107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2B654-38A1-7B9A-C433-E32038191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4DCDD9-68B7-DB9F-B7F1-B7CC3F1F92BB}"/>
              </a:ext>
            </a:extLst>
          </p:cNvPr>
          <p:cNvSpPr txBox="1"/>
          <p:nvPr/>
        </p:nvSpPr>
        <p:spPr>
          <a:xfrm>
            <a:off x="1833591" y="159833"/>
            <a:ext cx="5476818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4000" b="1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Consumption</a:t>
            </a:r>
            <a:r>
              <a:rPr kumimoji="0" lang="fr-CH" sz="40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motives</a:t>
            </a:r>
            <a:endParaRPr kumimoji="0" lang="en-CH" sz="40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8" name="Picture 7" descr="A comic page of a group of people&#10;&#10;AI-generated content may be incorrect.">
            <a:extLst>
              <a:ext uri="{FF2B5EF4-FFF2-40B4-BE49-F238E27FC236}">
                <a16:creationId xmlns:a16="http://schemas.microsoft.com/office/drawing/2014/main" id="{0FDF361B-B0A6-CCAD-AB51-AA8AEB0C7E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70" y="1752600"/>
            <a:ext cx="2286000" cy="2286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3286EC-1D0E-8C9C-8A7F-A48F719D4597}"/>
              </a:ext>
            </a:extLst>
          </p:cNvPr>
          <p:cNvSpPr txBox="1"/>
          <p:nvPr/>
        </p:nvSpPr>
        <p:spPr>
          <a:xfrm>
            <a:off x="314320" y="4038651"/>
            <a:ext cx="2501900" cy="1169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Various motivations for consumption</a:t>
            </a:r>
          </a:p>
          <a:p>
            <a:pPr algn="ctr"/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 also change dynamically over time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57153F-4C22-B3C3-2EA5-155A224B4225}"/>
              </a:ext>
            </a:extLst>
          </p:cNvPr>
          <p:cNvSpPr txBox="1"/>
          <p:nvPr/>
        </p:nvSpPr>
        <p:spPr>
          <a:xfrm>
            <a:off x="3126565" y="1929964"/>
            <a:ext cx="2828925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Ultimate factor in determining whether a product will be utilized</a:t>
            </a:r>
            <a:endParaRPr lang="en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A person sitting on a pile of pills&#10;&#10;AI-generated content may be incorrect.">
            <a:extLst>
              <a:ext uri="{FF2B5EF4-FFF2-40B4-BE49-F238E27FC236}">
                <a16:creationId xmlns:a16="http://schemas.microsoft.com/office/drawing/2014/main" id="{D08199F2-949C-5D27-F506-567704B5E7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7409" y="1752600"/>
            <a:ext cx="2286000" cy="2286000"/>
          </a:xfrm>
          <a:prstGeom prst="rect">
            <a:avLst/>
          </a:prstGeom>
        </p:spPr>
      </p:pic>
      <p:pic>
        <p:nvPicPr>
          <p:cNvPr id="16" name="Picture 15" descr="A grey line in a black background&#10;&#10;AI-generated content may be incorrect.">
            <a:extLst>
              <a:ext uri="{FF2B5EF4-FFF2-40B4-BE49-F238E27FC236}">
                <a16:creationId xmlns:a16="http://schemas.microsoft.com/office/drawing/2014/main" id="{D77A6885-C3CF-D077-821A-710D341456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3062259" y="2647263"/>
            <a:ext cx="2997200" cy="5906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4BAEB22-9188-9669-B25F-6098B9D61983}"/>
              </a:ext>
            </a:extLst>
          </p:cNvPr>
          <p:cNvSpPr txBox="1"/>
          <p:nvPr/>
        </p:nvSpPr>
        <p:spPr>
          <a:xfrm>
            <a:off x="3132106" y="3358503"/>
            <a:ext cx="2611466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Proximal predictors of quantity and frequency of use</a:t>
            </a:r>
            <a:endParaRPr lang="en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C3E3EC-49C1-04A0-AE4B-706BB7592887}"/>
              </a:ext>
            </a:extLst>
          </p:cNvPr>
          <p:cNvSpPr txBox="1"/>
          <p:nvPr/>
        </p:nvSpPr>
        <p:spPr>
          <a:xfrm>
            <a:off x="3486636" y="4755824"/>
            <a:ext cx="2148443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lvl1pPr>
              <a:defRPr sz="1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b="1" i="1" dirty="0"/>
              <a:t>T</a:t>
            </a:r>
            <a:r>
              <a:rPr lang="en-CH" b="1" i="1" dirty="0"/>
              <a:t>arget for prevention and treatment</a:t>
            </a:r>
          </a:p>
        </p:txBody>
      </p:sp>
      <p:pic>
        <p:nvPicPr>
          <p:cNvPr id="21" name="Picture 20" descr="A blue arrow pointing to the right&#10;&#10;AI-generated content may be incorrect.">
            <a:extLst>
              <a:ext uri="{FF2B5EF4-FFF2-40B4-BE49-F238E27FC236}">
                <a16:creationId xmlns:a16="http://schemas.microsoft.com/office/drawing/2014/main" id="{F81D8D20-A3D3-0292-9864-2136939D8F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03700" y="3942468"/>
            <a:ext cx="7366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89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bg1">
              <a:lumMod val="50000"/>
            </a:schemeClr>
          </a:solidFill>
          <a:prstDash val="solid"/>
          <a:bevel/>
          <a:tailEnd type="stealth"/>
        </a:ln>
        <a:effectLst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9693</TotalTime>
  <Words>602</Words>
  <Application>Microsoft Macintosh PowerPoint</Application>
  <PresentationFormat>On-screen Show (4:3)</PresentationFormat>
  <Paragraphs>146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Google Sans</vt:lpstr>
      <vt:lpstr>Helvetica Neue</vt:lpstr>
      <vt:lpstr>Roboto</vt:lpstr>
      <vt:lpstr>Wingdings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OBJETS FLOTTANTS                #POSTGRADE #SYSTÉMIQUE #7 MAI 2015                                                                                                         GERARD CALZADA</dc:title>
  <dc:subject/>
  <dc:creator/>
  <cp:keywords/>
  <dc:description/>
  <cp:lastModifiedBy>Daniele Fabio Zullino</cp:lastModifiedBy>
  <cp:revision>1537</cp:revision>
  <dcterms:modified xsi:type="dcterms:W3CDTF">2025-06-30T18:50:00Z</dcterms:modified>
  <cp:category/>
</cp:coreProperties>
</file>