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264" r:id="rId2"/>
    <p:sldId id="990" r:id="rId3"/>
    <p:sldId id="2591" r:id="rId4"/>
    <p:sldId id="2423" r:id="rId5"/>
    <p:sldId id="317" r:id="rId6"/>
    <p:sldId id="319" r:id="rId7"/>
    <p:sldId id="1195" r:id="rId8"/>
    <p:sldId id="1176" r:id="rId9"/>
    <p:sldId id="2590" r:id="rId10"/>
    <p:sldId id="1177" r:id="rId11"/>
    <p:sldId id="1948" r:id="rId12"/>
    <p:sldId id="2421" r:id="rId13"/>
    <p:sldId id="2422" r:id="rId14"/>
    <p:sldId id="2138" r:id="rId15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CAF8F19E-0973-E144-97C0-59C602B60FE0}">
          <p14:sldIdLst>
            <p14:sldId id="2264"/>
            <p14:sldId id="990"/>
            <p14:sldId id="2591"/>
            <p14:sldId id="2423"/>
            <p14:sldId id="317"/>
            <p14:sldId id="319"/>
            <p14:sldId id="1195"/>
            <p14:sldId id="1176"/>
            <p14:sldId id="2590"/>
            <p14:sldId id="1177"/>
            <p14:sldId id="1948"/>
            <p14:sldId id="2421"/>
            <p14:sldId id="2422"/>
            <p14:sldId id="21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DB"/>
    <a:srgbClr val="F9E4D7"/>
    <a:srgbClr val="F3AD04"/>
    <a:srgbClr val="FAE62B"/>
    <a:srgbClr val="9FD0AB"/>
    <a:srgbClr val="02A089"/>
    <a:srgbClr val="FF2400"/>
    <a:srgbClr val="0A5208"/>
    <a:srgbClr val="CEFFA5"/>
    <a:srgbClr val="FF6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28" autoAdjust="0"/>
    <p:restoredTop sz="96959" autoAdjust="0"/>
  </p:normalViewPr>
  <p:slideViewPr>
    <p:cSldViewPr snapToGrid="0" snapToObjects="1">
      <p:cViewPr varScale="1">
        <p:scale>
          <a:sx n="103" d="100"/>
          <a:sy n="103" d="100"/>
        </p:scale>
        <p:origin x="17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7028962705929"/>
          <c:y val="0.10286279629554076"/>
          <c:w val="0.87702938491162652"/>
          <c:h val="0.49996797356289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Mild substance-use disorder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Alcohol-use disorder</c:v>
                </c:pt>
                <c:pt idx="1">
                  <c:v>Nicotine-use disorder</c:v>
                </c:pt>
                <c:pt idx="2">
                  <c:v>Any mood disorder</c:v>
                </c:pt>
                <c:pt idx="3">
                  <c:v>Major depressive disorder</c:v>
                </c:pt>
                <c:pt idx="4">
                  <c:v>Bipolar I disorder</c:v>
                </c:pt>
                <c:pt idx="5">
                  <c:v>Bipolar II disorder</c:v>
                </c:pt>
                <c:pt idx="6">
                  <c:v>Dysthymia</c:v>
                </c:pt>
                <c:pt idx="7">
                  <c:v>Any anxiety disorder</c:v>
                </c:pt>
                <c:pt idx="8">
                  <c:v>Panic disorder</c:v>
                </c:pt>
                <c:pt idx="9">
                  <c:v>Agoraphobia</c:v>
                </c:pt>
                <c:pt idx="10">
                  <c:v>Social phobia</c:v>
                </c:pt>
                <c:pt idx="11">
                  <c:v>Specific phobia</c:v>
                </c:pt>
                <c:pt idx="12">
                  <c:v>Generalized anxiety disorder</c:v>
                </c:pt>
                <c:pt idx="13">
                  <c:v>Post-traumatic stress disorder</c:v>
                </c:pt>
                <c:pt idx="14">
                  <c:v>Antisocial personality disorder</c:v>
                </c:pt>
                <c:pt idx="15">
                  <c:v>Borderline personality disorder</c:v>
                </c:pt>
                <c:pt idx="16">
                  <c:v>Schizotypal personality disorder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3.5</c:v>
                </c:pt>
                <c:pt idx="1">
                  <c:v>2.7</c:v>
                </c:pt>
                <c:pt idx="2">
                  <c:v>1.2</c:v>
                </c:pt>
                <c:pt idx="3">
                  <c:v>1.3</c:v>
                </c:pt>
                <c:pt idx="4">
                  <c:v>0.8</c:v>
                </c:pt>
                <c:pt idx="5">
                  <c:v>0.5</c:v>
                </c:pt>
                <c:pt idx="6">
                  <c:v>1.1000000000000001</c:v>
                </c:pt>
                <c:pt idx="7">
                  <c:v>1.4</c:v>
                </c:pt>
                <c:pt idx="8">
                  <c:v>1.4</c:v>
                </c:pt>
                <c:pt idx="9">
                  <c:v>0.9</c:v>
                </c:pt>
                <c:pt idx="10">
                  <c:v>1.4</c:v>
                </c:pt>
                <c:pt idx="11">
                  <c:v>0.9</c:v>
                </c:pt>
                <c:pt idx="12">
                  <c:v>1.4</c:v>
                </c:pt>
                <c:pt idx="13">
                  <c:v>1.2</c:v>
                </c:pt>
                <c:pt idx="14">
                  <c:v>1.8</c:v>
                </c:pt>
                <c:pt idx="15">
                  <c:v>1.2</c:v>
                </c:pt>
                <c:pt idx="1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F-489F-8117-82CB20CB50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to severe substance-use disorder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Alcohol-use disorder</c:v>
                </c:pt>
                <c:pt idx="1">
                  <c:v>Nicotine-use disorder</c:v>
                </c:pt>
                <c:pt idx="2">
                  <c:v>Any mood disorder</c:v>
                </c:pt>
                <c:pt idx="3">
                  <c:v>Major depressive disorder</c:v>
                </c:pt>
                <c:pt idx="4">
                  <c:v>Bipolar I disorder</c:v>
                </c:pt>
                <c:pt idx="5">
                  <c:v>Bipolar II disorder</c:v>
                </c:pt>
                <c:pt idx="6">
                  <c:v>Dysthymia</c:v>
                </c:pt>
                <c:pt idx="7">
                  <c:v>Any anxiety disorder</c:v>
                </c:pt>
                <c:pt idx="8">
                  <c:v>Panic disorder</c:v>
                </c:pt>
                <c:pt idx="9">
                  <c:v>Agoraphobia</c:v>
                </c:pt>
                <c:pt idx="10">
                  <c:v>Social phobia</c:v>
                </c:pt>
                <c:pt idx="11">
                  <c:v>Specific phobia</c:v>
                </c:pt>
                <c:pt idx="12">
                  <c:v>Generalized anxiety disorder</c:v>
                </c:pt>
                <c:pt idx="13">
                  <c:v>Post-traumatic stress disorder</c:v>
                </c:pt>
                <c:pt idx="14">
                  <c:v>Antisocial personality disorder</c:v>
                </c:pt>
                <c:pt idx="15">
                  <c:v>Borderline personality disorder</c:v>
                </c:pt>
                <c:pt idx="16">
                  <c:v>Schizotypal personality disorder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4.4000000000000004</c:v>
                </c:pt>
                <c:pt idx="1">
                  <c:v>4.4000000000000004</c:v>
                </c:pt>
                <c:pt idx="2">
                  <c:v>1.7</c:v>
                </c:pt>
                <c:pt idx="3">
                  <c:v>1.1000000000000001</c:v>
                </c:pt>
                <c:pt idx="4">
                  <c:v>1.6</c:v>
                </c:pt>
                <c:pt idx="5">
                  <c:v>1.5</c:v>
                </c:pt>
                <c:pt idx="6">
                  <c:v>1.4</c:v>
                </c:pt>
                <c:pt idx="7">
                  <c:v>1.2</c:v>
                </c:pt>
                <c:pt idx="8">
                  <c:v>1.3</c:v>
                </c:pt>
                <c:pt idx="9">
                  <c:v>1.2</c:v>
                </c:pt>
                <c:pt idx="10">
                  <c:v>1.3</c:v>
                </c:pt>
                <c:pt idx="11">
                  <c:v>1</c:v>
                </c:pt>
                <c:pt idx="12">
                  <c:v>1.2</c:v>
                </c:pt>
                <c:pt idx="13">
                  <c:v>1.7</c:v>
                </c:pt>
                <c:pt idx="14">
                  <c:v>2.1</c:v>
                </c:pt>
                <c:pt idx="15">
                  <c:v>1.9</c:v>
                </c:pt>
                <c:pt idx="1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F-489F-8117-82CB20CB5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0463071"/>
        <c:axId val="530470143"/>
      </c:barChart>
      <c:catAx>
        <c:axId val="53046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0470143"/>
        <c:crosses val="autoZero"/>
        <c:auto val="1"/>
        <c:lblAlgn val="ctr"/>
        <c:lblOffset val="100"/>
        <c:noMultiLvlLbl val="0"/>
      </c:catAx>
      <c:valAx>
        <c:axId val="53047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046307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870571123077588E-2"/>
          <c:y val="0.92187333622269263"/>
          <c:w val="0.89999994614815237"/>
          <c:h val="7.8126663777307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study used interview data from 36,309 individuals to estimate 12-month and lifetime prevalence of substance-use disorder.</a:t>
            </a:r>
            <a:r>
              <a:rPr lang="en-GB" baseline="30000" dirty="0"/>
              <a:t>[</a:t>
            </a:r>
            <a:r>
              <a:rPr lang="en-US" baseline="30000" dirty="0"/>
              <a:t>Grant et al., 2016</a:t>
            </a:r>
            <a:r>
              <a:rPr lang="en-GB" baseline="30000" dirty="0"/>
              <a:t>]</a:t>
            </a:r>
            <a:r>
              <a:rPr lang="en-GB" dirty="0"/>
              <a:t> The </a:t>
            </a:r>
            <a:r>
              <a:rPr lang="en-US" dirty="0"/>
              <a:t>12-month and lifetime prevalence of substance-use disorder was 3.9% and 9.9%, respectively.</a:t>
            </a:r>
            <a:r>
              <a:rPr lang="en-US" baseline="30000" dirty="0"/>
              <a:t>[Grant et al., 2016]</a:t>
            </a:r>
            <a:r>
              <a:rPr lang="en-US" dirty="0"/>
              <a:t> A significantly greater proportion of individuals with substance-use disorder had other psychiatric comorbidities compared with individuals without substance-use disorder, including major depressive disorder, dysthymia, bipolar disorder, post-traumatic stress disorder, and various personality disorders.</a:t>
            </a:r>
            <a:r>
              <a:rPr lang="en-US" baseline="30000" dirty="0"/>
              <a:t>[Grant et al., 2016]</a:t>
            </a:r>
            <a:r>
              <a:rPr lang="en-US" dirty="0"/>
              <a:t> The findings show the broader costs of substance-use disorder, and highlight the need to destigmatize the condition to enable people to come forward for treatment.</a:t>
            </a:r>
            <a:r>
              <a:rPr lang="en-US" baseline="30000" dirty="0"/>
              <a:t>[Grant et al., 2016]</a:t>
            </a:r>
            <a:endParaRPr lang="en-GB" dirty="0"/>
          </a:p>
          <a:p>
            <a:endParaRPr lang="en-GB" dirty="0"/>
          </a:p>
          <a:p>
            <a:r>
              <a:rPr lang="en-GB" dirty="0"/>
              <a:t>Reference: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121"/>
                </a:solidFill>
                <a:effectLst/>
              </a:rPr>
              <a:t>Grant BF, </a:t>
            </a:r>
            <a:r>
              <a:rPr lang="en-GB" b="0" i="0" dirty="0" err="1">
                <a:solidFill>
                  <a:srgbClr val="212121"/>
                </a:solidFill>
                <a:effectLst/>
              </a:rPr>
              <a:t>Saha</a:t>
            </a:r>
            <a:r>
              <a:rPr lang="en-GB" b="0" i="0" dirty="0">
                <a:solidFill>
                  <a:srgbClr val="212121"/>
                </a:solidFill>
                <a:effectLst/>
              </a:rPr>
              <a:t> TD, </a:t>
            </a:r>
            <a:r>
              <a:rPr lang="en-GB" b="0" i="0" dirty="0" err="1">
                <a:solidFill>
                  <a:srgbClr val="212121"/>
                </a:solidFill>
                <a:effectLst/>
              </a:rPr>
              <a:t>Ruan</a:t>
            </a:r>
            <a:r>
              <a:rPr lang="en-GB" b="0" i="0" dirty="0">
                <a:solidFill>
                  <a:srgbClr val="212121"/>
                </a:solidFill>
                <a:effectLst/>
              </a:rPr>
              <a:t> WJ, et al. Epidemiology of DSM-5 drug use disorder: results from the National Epidemiologic Survey on Alcohol and Related Conditions – III. JAMA Psychiatry 2016; 73 (1): 39–47.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6DED8-CFE8-429A-B603-CBB436F15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6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Picture 6" descr="WHO">
            <a:extLst>
              <a:ext uri="{FF2B5EF4-FFF2-40B4-BE49-F238E27FC236}">
                <a16:creationId xmlns:a16="http://schemas.microsoft.com/office/drawing/2014/main" id="{238F3BC5-7851-4947-A7D9-D9A0731DA2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DDA375A-DDC3-4A47-87FE-250D9F3EAA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3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 err="1"/>
              <a:t>Mastertextformat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endParaRPr lang="fr-CH" dirty="0"/>
          </a:p>
          <a:p>
            <a:pPr lvl="1"/>
            <a:r>
              <a:rPr lang="fr-CH" dirty="0" err="1"/>
              <a:t>Zweite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2"/>
            <a:r>
              <a:rPr lang="fr-CH" dirty="0" err="1"/>
              <a:t>Dritte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3"/>
            <a:r>
              <a:rPr lang="fr-CH" dirty="0" err="1"/>
              <a:t>Vierte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4"/>
            <a:r>
              <a:rPr lang="fr-CH" dirty="0" err="1"/>
              <a:t>Fünfte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de-DE" dirty="0"/>
          </a:p>
        </p:txBody>
      </p:sp>
      <p:pic>
        <p:nvPicPr>
          <p:cNvPr id="4" name="Picture 6" descr="WHO">
            <a:extLst>
              <a:ext uri="{FF2B5EF4-FFF2-40B4-BE49-F238E27FC236}">
                <a16:creationId xmlns:a16="http://schemas.microsoft.com/office/drawing/2014/main" id="{C1669847-5D5E-0D47-8C3D-8CB2F4A3B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B2D69983-A8E7-A747-A8E1-97DE05FC5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</p:spTree>
    <p:extLst>
      <p:ext uri="{BB962C8B-B14F-4D97-AF65-F5344CB8AC3E}">
        <p14:creationId xmlns:p14="http://schemas.microsoft.com/office/powerpoint/2010/main" val="425693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/3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4CF8D84-61CC-4DD9-995C-3AE5406BA9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812" y="539750"/>
            <a:ext cx="6910388" cy="2666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050">
                <a:solidFill>
                  <a:srgbClr val="B59E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DC27C748-BDAF-46F9-8F7F-7E2A7EFE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814387"/>
            <a:ext cx="6910388" cy="332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3F1A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EC8A2B-D88C-44AE-AC2B-A13D83E5BE3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538413" y="1416786"/>
            <a:ext cx="6199585" cy="4415215"/>
          </a:xfrm>
          <a:prstGeom prst="rect">
            <a:avLst/>
          </a:prstGeom>
        </p:spPr>
        <p:txBody>
          <a:bodyPr/>
          <a:lstStyle>
            <a:lvl1pPr marL="135000" indent="-135000">
              <a:defRPr sz="1200">
                <a:solidFill>
                  <a:srgbClr val="3F1A01"/>
                </a:solidFill>
              </a:defRPr>
            </a:lvl1pPr>
            <a:lvl2pPr marL="270000" indent="-135000">
              <a:defRPr sz="1050">
                <a:solidFill>
                  <a:srgbClr val="3F1A01"/>
                </a:solidFill>
              </a:defRPr>
            </a:lvl2pPr>
            <a:lvl3pPr marL="405000" indent="-135000">
              <a:defRPr>
                <a:solidFill>
                  <a:srgbClr val="3F1A01"/>
                </a:solidFill>
              </a:defRPr>
            </a:lvl3pPr>
            <a:lvl4pPr marL="540000" indent="-135000">
              <a:defRPr>
                <a:solidFill>
                  <a:srgbClr val="3F1A01"/>
                </a:solidFill>
              </a:defRPr>
            </a:lvl4pPr>
            <a:lvl5pPr marL="675000" indent="-135000">
              <a:defRPr>
                <a:solidFill>
                  <a:srgbClr val="3F1A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D84B1D-4E7E-4816-81C0-9EA4A324043C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0" y="1416786"/>
            <a:ext cx="2336006" cy="4415215"/>
          </a:xfrm>
          <a:prstGeom prst="round1Rect">
            <a:avLst>
              <a:gd name="adj" fmla="val 7879"/>
            </a:avLst>
          </a:prstGeom>
          <a:solidFill>
            <a:srgbClr val="D9D1CC"/>
          </a:solidFill>
        </p:spPr>
        <p:txBody>
          <a:bodyPr vert="horz" lIns="360000" tIns="270000" rIns="270000" bIns="270000" rtlCol="0">
            <a:noAutofit/>
          </a:bodyPr>
          <a:lstStyle>
            <a:lvl1pPr>
              <a:defRPr lang="en-GB" sz="1200" dirty="0">
                <a:solidFill>
                  <a:srgbClr val="3F1A01"/>
                </a:solidFill>
              </a:defRPr>
            </a:lvl1pPr>
            <a:lvl2pPr>
              <a:defRPr lang="en-GB" sz="1050" dirty="0">
                <a:solidFill>
                  <a:srgbClr val="3F1A01"/>
                </a:solidFill>
              </a:defRPr>
            </a:lvl2pPr>
            <a:lvl3pPr>
              <a:defRPr lang="en-GB" dirty="0">
                <a:solidFill>
                  <a:srgbClr val="3F1A01"/>
                </a:solidFill>
              </a:defRPr>
            </a:lvl3pPr>
            <a:lvl4pPr>
              <a:defRPr lang="en-GB" dirty="0">
                <a:solidFill>
                  <a:srgbClr val="3F1A01"/>
                </a:solidFill>
              </a:defRPr>
            </a:lvl4pPr>
            <a:lvl5pPr>
              <a:defRPr lang="en-GB" dirty="0">
                <a:solidFill>
                  <a:srgbClr val="3F1A01"/>
                </a:solidFill>
              </a:defRPr>
            </a:lvl5pPr>
          </a:lstStyle>
          <a:p>
            <a:pPr marL="135000" lvl="0" indent="-135000"/>
            <a:r>
              <a:rPr lang="en-US"/>
              <a:t>Click to edit Master text styles</a:t>
            </a:r>
          </a:p>
          <a:p>
            <a:pPr marL="135000" lvl="1" indent="-135000"/>
            <a:r>
              <a:rPr lang="en-US"/>
              <a:t>Second level</a:t>
            </a:r>
          </a:p>
          <a:p>
            <a:pPr marL="135000" lvl="2" indent="-135000"/>
            <a:r>
              <a:rPr lang="en-US"/>
              <a:t>Third level</a:t>
            </a:r>
          </a:p>
          <a:p>
            <a:pPr marL="135000" lvl="3" indent="-135000"/>
            <a:r>
              <a:rPr lang="en-US"/>
              <a:t>Fourth level</a:t>
            </a:r>
          </a:p>
          <a:p>
            <a:pPr marL="135000" lvl="4" indent="-135000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3B4449AF-052C-4E4D-80A8-C32F1317B1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812" y="6102000"/>
            <a:ext cx="6910388" cy="6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675" i="0">
                <a:solidFill>
                  <a:srgbClr val="B59E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Reference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6D23F4-4203-45CD-8C41-02DBAE627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5017" y="6434112"/>
            <a:ext cx="446483" cy="1538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675">
                <a:solidFill>
                  <a:srgbClr val="3F1A01"/>
                </a:solidFill>
              </a:defRPr>
            </a:lvl1pPr>
          </a:lstStyle>
          <a:p>
            <a:fld id="{C5E73D8C-6D1C-4360-8101-83ED279A0F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67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98806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FDDCA0-A169-7742-A142-B4FD91E9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8DF075-2F89-8945-B339-200365E5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B91447-18A3-9C4D-910D-6FB805EA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9C13A-0344-9045-84EC-4B8E1137B382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6612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73" r:id="rId3"/>
    <p:sldLayoutId id="2147483674" r:id="rId4"/>
    <p:sldLayoutId id="2147483675" r:id="rId5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99041" y="439034"/>
            <a:ext cx="7552793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CH" sz="2800" b="1" dirty="0">
                <a:solidFill>
                  <a:schemeClr val="bg1"/>
                </a:solidFill>
              </a:rPr>
              <a:t>Person-</a:t>
            </a:r>
            <a:r>
              <a:rPr lang="fr-CH" sz="2800" b="1" dirty="0" err="1">
                <a:solidFill>
                  <a:schemeClr val="bg1"/>
                </a:solidFill>
              </a:rPr>
              <a:t>Centered</a:t>
            </a:r>
            <a:r>
              <a:rPr lang="fr-CH" sz="2800" b="1" dirty="0">
                <a:solidFill>
                  <a:schemeClr val="bg1"/>
                </a:solidFill>
              </a:rPr>
              <a:t> </a:t>
            </a:r>
            <a:r>
              <a:rPr lang="fr-CH" sz="2800" b="1" dirty="0" err="1">
                <a:solidFill>
                  <a:schemeClr val="bg1"/>
                </a:solidFill>
              </a:rPr>
              <a:t>Medicine</a:t>
            </a:r>
            <a:endParaRPr lang="fr-CH" sz="28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fr-CH" sz="2800" b="1" dirty="0">
                <a:solidFill>
                  <a:schemeClr val="bg1"/>
                </a:solidFill>
              </a:rPr>
              <a:t>SUD and </a:t>
            </a:r>
            <a:r>
              <a:rPr lang="fr-CH" sz="2800" b="1" dirty="0" err="1">
                <a:solidFill>
                  <a:schemeClr val="bg1"/>
                </a:solidFill>
              </a:rPr>
              <a:t>Psychiatric</a:t>
            </a:r>
            <a:r>
              <a:rPr lang="fr-CH" sz="2800" b="1" dirty="0">
                <a:solidFill>
                  <a:schemeClr val="bg1"/>
                </a:solidFill>
              </a:rPr>
              <a:t> </a:t>
            </a:r>
            <a:r>
              <a:rPr lang="fr-CH" sz="2800" b="1" dirty="0" err="1">
                <a:solidFill>
                  <a:schemeClr val="bg1"/>
                </a:solidFill>
              </a:rPr>
              <a:t>Comorbidity</a:t>
            </a:r>
            <a:endParaRPr lang="fr-CH" sz="28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01561" y="2247844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383B99-9630-764C-BCA7-DAB012356F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40" y="2877747"/>
            <a:ext cx="5288621" cy="26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1130886" y="99029"/>
            <a:ext cx="7289130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The addiction paradigm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C0163E-0503-1B46-AD8B-A09391D48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354" y="1211829"/>
            <a:ext cx="4204902" cy="4204902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0358" y="1621808"/>
            <a:ext cx="5529835" cy="3384944"/>
          </a:xfrm>
          <a:solidFill>
            <a:srgbClr val="FFFFFF">
              <a:alpha val="84000"/>
            </a:srgbClr>
          </a:solidFill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dirty="0"/>
              <a:t>Central syndrome constitutes the main subject of the discipline, its </a:t>
            </a:r>
            <a:r>
              <a:rPr lang="en-US" sz="1200" i="1" dirty="0"/>
              <a:t>raison d'être</a:t>
            </a:r>
          </a:p>
          <a:p>
            <a:pPr marL="342900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b="1" dirty="0"/>
              <a:t>Paradigm of addiction </a:t>
            </a:r>
            <a:r>
              <a:rPr lang="en-US" sz="1200" dirty="0"/>
              <a:t>medicine is constituted around concepts that are mainly</a:t>
            </a:r>
          </a:p>
          <a:p>
            <a:pPr marL="1085850" lvl="1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b="1" dirty="0"/>
              <a:t>behavioral</a:t>
            </a:r>
            <a:r>
              <a:rPr lang="en-US" sz="1200" dirty="0"/>
              <a:t> (inability to abstain, behavioral control disorders)</a:t>
            </a:r>
          </a:p>
          <a:p>
            <a:pPr marL="1085850" lvl="1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dirty="0"/>
              <a:t>experience-related</a:t>
            </a:r>
          </a:p>
          <a:p>
            <a:pPr marL="1485900" lvl="2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b="1" dirty="0"/>
              <a:t>cognitive</a:t>
            </a:r>
            <a:r>
              <a:rPr lang="en-US" sz="1200" dirty="0"/>
              <a:t> (irrepressible appetite to consume, difficulties in recognizing problems related to consumption behaviors) </a:t>
            </a:r>
          </a:p>
          <a:p>
            <a:pPr marL="1485900" lvl="2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b="1" dirty="0"/>
              <a:t>emotional</a:t>
            </a:r>
          </a:p>
          <a:p>
            <a:pPr marL="342900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dirty="0"/>
              <a:t>The description of the phenomenon “addiction” uses of a </a:t>
            </a:r>
            <a:r>
              <a:rPr lang="en-US" sz="1200" dirty="0" err="1"/>
              <a:t>psy</a:t>
            </a:r>
            <a:r>
              <a:rPr lang="en-US" sz="1200" dirty="0"/>
              <a:t>-terminology</a:t>
            </a:r>
          </a:p>
          <a:p>
            <a:pPr marL="342900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r>
              <a:rPr lang="en-US" sz="1200" dirty="0"/>
              <a:t>Therapeutic approaches are mainly </a:t>
            </a:r>
            <a:r>
              <a:rPr lang="en-US" sz="1200" b="1" dirty="0"/>
              <a:t>psychiatric and psychotherapeutic</a:t>
            </a:r>
          </a:p>
          <a:p>
            <a:pPr marL="1085850" lvl="1" indent="-342900">
              <a:spcAft>
                <a:spcPts val="600"/>
              </a:spcAft>
              <a:buClr>
                <a:srgbClr val="FF6AD8"/>
              </a:buClr>
              <a:buFont typeface="Arial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730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90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901777"/>
            <a:ext cx="1641475" cy="14398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6490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901777"/>
            <a:ext cx="1265237" cy="14398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64909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025852"/>
            <a:ext cx="1641475" cy="14398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64909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025852"/>
            <a:ext cx="1306512" cy="14398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649096" name="Text Box 8"/>
          <p:cNvSpPr txBox="1">
            <a:spLocks noChangeArrowheads="1"/>
          </p:cNvSpPr>
          <p:nvPr/>
        </p:nvSpPr>
        <p:spPr bwMode="auto">
          <a:xfrm>
            <a:off x="1258888" y="223077"/>
            <a:ext cx="6662284" cy="820674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150000"/>
              </a:lnSpc>
              <a:defRPr sz="3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200" dirty="0"/>
              <a:t>Objectives of addiction </a:t>
            </a:r>
            <a:r>
              <a:rPr lang="fr-CH" sz="3200" dirty="0" err="1"/>
              <a:t>medicine</a:t>
            </a:r>
            <a:endParaRPr lang="fr-CH" sz="3200" dirty="0"/>
          </a:p>
        </p:txBody>
      </p:sp>
      <p:grpSp>
        <p:nvGrpSpPr>
          <p:cNvPr id="2649097" name="Group 9"/>
          <p:cNvGrpSpPr>
            <a:grpSpLocks/>
          </p:cNvGrpSpPr>
          <p:nvPr/>
        </p:nvGrpSpPr>
        <p:grpSpPr bwMode="auto">
          <a:xfrm>
            <a:off x="2900363" y="2270077"/>
            <a:ext cx="1527175" cy="352425"/>
            <a:chOff x="1827" y="1553"/>
            <a:chExt cx="962" cy="222"/>
          </a:xfrm>
        </p:grpSpPr>
        <p:cxnSp>
          <p:nvCxnSpPr>
            <p:cNvPr id="2649098" name="AutoShape 10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1827" y="1775"/>
              <a:ext cx="9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49099" name="Text Box 11"/>
            <p:cNvSpPr txBox="1">
              <a:spLocks noChangeArrowheads="1"/>
            </p:cNvSpPr>
            <p:nvPr/>
          </p:nvSpPr>
          <p:spPr bwMode="auto">
            <a:xfrm>
              <a:off x="1973" y="1553"/>
              <a:ext cx="7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600"/>
                <a:t>Abstinence</a:t>
              </a:r>
            </a:p>
          </p:txBody>
        </p:sp>
      </p:grpSp>
      <p:grpSp>
        <p:nvGrpSpPr>
          <p:cNvPr id="2649100" name="Group 12"/>
          <p:cNvGrpSpPr>
            <a:grpSpLocks/>
          </p:cNvGrpSpPr>
          <p:nvPr/>
        </p:nvGrpSpPr>
        <p:grpSpPr bwMode="auto">
          <a:xfrm>
            <a:off x="2900363" y="4454485"/>
            <a:ext cx="1527175" cy="584201"/>
            <a:chOff x="1827" y="2929"/>
            <a:chExt cx="962" cy="368"/>
          </a:xfrm>
        </p:grpSpPr>
        <p:cxnSp>
          <p:nvCxnSpPr>
            <p:cNvPr id="2649101" name="AutoShape 13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1827" y="3113"/>
              <a:ext cx="9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49102" name="Text Box 14"/>
            <p:cNvSpPr txBox="1">
              <a:spLocks noChangeArrowheads="1"/>
            </p:cNvSpPr>
            <p:nvPr/>
          </p:nvSpPr>
          <p:spPr bwMode="auto">
            <a:xfrm>
              <a:off x="2001" y="2929"/>
              <a:ext cx="64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CH" sz="1600" dirty="0" err="1"/>
                <a:t>Harm</a:t>
              </a:r>
              <a:endParaRPr lang="fr-CH" sz="1600" dirty="0"/>
            </a:p>
            <a:p>
              <a:pPr algn="ctr"/>
              <a:r>
                <a:rPr lang="fr-CH" sz="1600" dirty="0" err="1"/>
                <a:t>reduction</a:t>
              </a:r>
              <a:endParaRPr lang="fr-CH" sz="1600" dirty="0"/>
            </a:p>
          </p:txBody>
        </p:sp>
      </p:grpSp>
      <p:grpSp>
        <p:nvGrpSpPr>
          <p:cNvPr id="2649103" name="Group 15"/>
          <p:cNvGrpSpPr>
            <a:grpSpLocks/>
          </p:cNvGrpSpPr>
          <p:nvPr/>
        </p:nvGrpSpPr>
        <p:grpSpPr bwMode="auto">
          <a:xfrm>
            <a:off x="7118350" y="3090815"/>
            <a:ext cx="1223963" cy="1981201"/>
            <a:chOff x="4484" y="2070"/>
            <a:chExt cx="771" cy="1248"/>
          </a:xfrm>
        </p:grpSpPr>
        <p:pic>
          <p:nvPicPr>
            <p:cNvPr id="2649104" name="Picture 1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2070"/>
              <a:ext cx="771" cy="748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2649105" name="Text Box 17"/>
            <p:cNvSpPr txBox="1">
              <a:spLocks noChangeArrowheads="1"/>
            </p:cNvSpPr>
            <p:nvPr/>
          </p:nvSpPr>
          <p:spPr bwMode="auto">
            <a:xfrm>
              <a:off x="4620" y="2795"/>
              <a:ext cx="49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CH" sz="1600" dirty="0" err="1"/>
                <a:t>Where</a:t>
              </a:r>
              <a:endParaRPr lang="fr-CH" sz="1600" dirty="0"/>
            </a:p>
            <a:p>
              <a:pPr algn="ctr"/>
              <a:r>
                <a:rPr lang="fr-CH" sz="1600" dirty="0"/>
                <a:t>to</a:t>
              </a:r>
            </a:p>
            <a:p>
              <a:pPr algn="ctr"/>
              <a:r>
                <a:rPr lang="fr-CH" sz="1600" dirty="0"/>
                <a:t>go?</a:t>
              </a:r>
            </a:p>
          </p:txBody>
        </p:sp>
      </p:grpSp>
      <p:grpSp>
        <p:nvGrpSpPr>
          <p:cNvPr id="2649106" name="Group 18"/>
          <p:cNvGrpSpPr>
            <a:grpSpLocks/>
          </p:cNvGrpSpPr>
          <p:nvPr/>
        </p:nvGrpSpPr>
        <p:grpSpPr bwMode="auto">
          <a:xfrm>
            <a:off x="5692775" y="2622502"/>
            <a:ext cx="1425575" cy="2124075"/>
            <a:chOff x="3586" y="1775"/>
            <a:chExt cx="898" cy="1338"/>
          </a:xfrm>
        </p:grpSpPr>
        <p:cxnSp>
          <p:nvCxnSpPr>
            <p:cNvPr id="2649107" name="AutoShape 19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 flipV="1">
              <a:off x="3612" y="2444"/>
              <a:ext cx="872" cy="669"/>
            </a:xfrm>
            <a:prstGeom prst="curvedConnector3">
              <a:avLst>
                <a:gd name="adj1" fmla="val 498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49108" name="AutoShape 20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3586" y="1775"/>
              <a:ext cx="898" cy="669"/>
            </a:xfrm>
            <a:prstGeom prst="curved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2436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4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4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4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4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4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44AC484-D18D-B54D-BDC3-3FAD9AF02A7C}"/>
              </a:ext>
            </a:extLst>
          </p:cNvPr>
          <p:cNvGrpSpPr/>
          <p:nvPr/>
        </p:nvGrpSpPr>
        <p:grpSpPr>
          <a:xfrm>
            <a:off x="1079266" y="1168555"/>
            <a:ext cx="2696400" cy="3131424"/>
            <a:chOff x="1079266" y="1168555"/>
            <a:chExt cx="2696400" cy="313142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AD76EDD-0856-1E44-88AA-546971FC0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266" y="1603579"/>
              <a:ext cx="2696400" cy="2696400"/>
            </a:xfrm>
            <a:prstGeom prst="round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712CC64-90E3-044B-8C1B-333058A036BA}"/>
                </a:ext>
              </a:extLst>
            </p:cNvPr>
            <p:cNvSpPr txBox="1"/>
            <p:nvPr/>
          </p:nvSpPr>
          <p:spPr>
            <a:xfrm>
              <a:off x="1908105" y="1168555"/>
              <a:ext cx="103810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Addiction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5447DE2F-A5A9-C74B-BC28-B04C7B19A469}"/>
              </a:ext>
            </a:extLst>
          </p:cNvPr>
          <p:cNvSpPr txBox="1"/>
          <p:nvPr/>
        </p:nvSpPr>
        <p:spPr>
          <a:xfrm>
            <a:off x="1470486" y="4395831"/>
            <a:ext cx="191334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Monopolizing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cognitivo-behavioral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attractors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E9881C2-7C95-A745-BCEE-858CC7751752}"/>
              </a:ext>
            </a:extLst>
          </p:cNvPr>
          <p:cNvGrpSpPr/>
          <p:nvPr/>
        </p:nvGrpSpPr>
        <p:grpSpPr>
          <a:xfrm>
            <a:off x="5693213" y="1168555"/>
            <a:ext cx="2696400" cy="3131424"/>
            <a:chOff x="5693213" y="1168555"/>
            <a:chExt cx="2696400" cy="313142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C5CD478-5229-8549-A884-3E10F6D6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3213" y="1603579"/>
              <a:ext cx="2696400" cy="2696400"/>
            </a:xfrm>
            <a:prstGeom prst="round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A8D551E-FDE6-244F-8945-F1C938588D23}"/>
                </a:ext>
              </a:extLst>
            </p:cNvPr>
            <p:cNvSpPr txBox="1"/>
            <p:nvPr/>
          </p:nvSpPr>
          <p:spPr>
            <a:xfrm>
              <a:off x="6534385" y="1168555"/>
              <a:ext cx="101405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Recovery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04FC0819-398D-784C-9C8E-3149BECE0BC0}"/>
              </a:ext>
            </a:extLst>
          </p:cNvPr>
          <p:cNvSpPr txBox="1"/>
          <p:nvPr/>
        </p:nvSpPr>
        <p:spPr>
          <a:xfrm>
            <a:off x="6301149" y="4395831"/>
            <a:ext cx="148053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Re-developing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possible selves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F209C1-8535-E44E-A6D4-DFAE6F0CEA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3690">
            <a:off x="3866193" y="2039144"/>
            <a:ext cx="1893854" cy="147793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AAA7F5-F576-A044-B114-43B8D587D9F0}"/>
              </a:ext>
            </a:extLst>
          </p:cNvPr>
          <p:cNvSpPr txBox="1"/>
          <p:nvPr/>
        </p:nvSpPr>
        <p:spPr>
          <a:xfrm>
            <a:off x="4013410" y="2164360"/>
            <a:ext cx="1442059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Neural</a:t>
            </a:r>
            <a:r>
              <a:rPr kumimoji="0" lang="de-DE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reorganization</a:t>
            </a:r>
            <a:endParaRPr kumimoji="0" lang="de-DE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Neuroplasticity</a:t>
            </a:r>
            <a:endParaRPr kumimoji="0" lang="de-DE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890452-DC46-724B-9ED0-BFEA0FD008C5}"/>
              </a:ext>
            </a:extLst>
          </p:cNvPr>
          <p:cNvSpPr txBox="1"/>
          <p:nvPr/>
        </p:nvSpPr>
        <p:spPr>
          <a:xfrm>
            <a:off x="4221799" y="3540970"/>
            <a:ext cx="102528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Psychotherapy</a:t>
            </a:r>
            <a:endParaRPr kumimoji="0" lang="de-DE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BBE60FE-14FB-C04A-8D7D-A6F0EFAA33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25136" y="3152987"/>
            <a:ext cx="648228" cy="1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7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D76EDD-0856-1E44-88AA-546971FC02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66" y="1603579"/>
            <a:ext cx="2696400" cy="2696400"/>
          </a:xfrm>
          <a:prstGeom prst="round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712CC64-90E3-044B-8C1B-333058A036BA}"/>
              </a:ext>
            </a:extLst>
          </p:cNvPr>
          <p:cNvSpPr txBox="1"/>
          <p:nvPr/>
        </p:nvSpPr>
        <p:spPr>
          <a:xfrm>
            <a:off x="1908105" y="1168555"/>
            <a:ext cx="103810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Addiction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47DE2F-A5A9-C74B-BC28-B04C7B19A469}"/>
              </a:ext>
            </a:extLst>
          </p:cNvPr>
          <p:cNvSpPr txBox="1"/>
          <p:nvPr/>
        </p:nvSpPr>
        <p:spPr>
          <a:xfrm>
            <a:off x="1470486" y="4395831"/>
            <a:ext cx="191334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Monopolizing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cognitivo-behavioral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attractors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CD478-5229-8549-A884-3E10F6D6A1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213" y="1603579"/>
            <a:ext cx="2696400" cy="2696400"/>
          </a:xfrm>
          <a:prstGeom prst="round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A8D551E-FDE6-244F-8945-F1C938588D23}"/>
              </a:ext>
            </a:extLst>
          </p:cNvPr>
          <p:cNvSpPr txBox="1"/>
          <p:nvPr/>
        </p:nvSpPr>
        <p:spPr>
          <a:xfrm>
            <a:off x="6534385" y="1168555"/>
            <a:ext cx="101405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Recovery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FC0819-398D-784C-9C8E-3149BECE0BC0}"/>
              </a:ext>
            </a:extLst>
          </p:cNvPr>
          <p:cNvSpPr txBox="1"/>
          <p:nvPr/>
        </p:nvSpPr>
        <p:spPr>
          <a:xfrm>
            <a:off x="6301149" y="4395831"/>
            <a:ext cx="148053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Re-developing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possible selves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F209C1-8535-E44E-A6D4-DFAE6F0CEA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3690">
            <a:off x="3866193" y="2039144"/>
            <a:ext cx="1893854" cy="147793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AAA7F5-F576-A044-B114-43B8D587D9F0}"/>
              </a:ext>
            </a:extLst>
          </p:cNvPr>
          <p:cNvSpPr txBox="1"/>
          <p:nvPr/>
        </p:nvSpPr>
        <p:spPr>
          <a:xfrm>
            <a:off x="4013410" y="2164360"/>
            <a:ext cx="1442059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Neural</a:t>
            </a:r>
            <a:r>
              <a:rPr kumimoji="0" lang="de-DE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reorganization</a:t>
            </a:r>
            <a:endParaRPr kumimoji="0" lang="de-DE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Neuroplasticity</a:t>
            </a:r>
            <a:endParaRPr kumimoji="0" lang="de-DE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890452-DC46-724B-9ED0-BFEA0FD008C5}"/>
              </a:ext>
            </a:extLst>
          </p:cNvPr>
          <p:cNvSpPr txBox="1"/>
          <p:nvPr/>
        </p:nvSpPr>
        <p:spPr>
          <a:xfrm>
            <a:off x="4221799" y="3540970"/>
            <a:ext cx="102528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Psychotherapy</a:t>
            </a:r>
            <a:endParaRPr kumimoji="0" lang="de-DE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BBE60FE-14FB-C04A-8D7D-A6F0EFAA33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25136" y="3152987"/>
            <a:ext cx="648228" cy="12773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E5EC13F-B5B1-B948-AF37-8B621A601FDF}"/>
              </a:ext>
            </a:extLst>
          </p:cNvPr>
          <p:cNvSpPr txBox="1"/>
          <p:nvPr/>
        </p:nvSpPr>
        <p:spPr>
          <a:xfrm>
            <a:off x="1605137" y="1168555"/>
            <a:ext cx="16440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Mental Disorder</a:t>
            </a:r>
          </a:p>
        </p:txBody>
      </p:sp>
    </p:spTree>
    <p:extLst>
      <p:ext uri="{BB962C8B-B14F-4D97-AF65-F5344CB8AC3E}">
        <p14:creationId xmlns:p14="http://schemas.microsoft.com/office/powerpoint/2010/main" val="352233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550276" y="256882"/>
            <a:ext cx="8227963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600" b="1" dirty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16A79A-8E99-394B-9787-D42A4B340F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8935"/>
            <a:ext cx="4027990" cy="4027990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855" y="1854267"/>
            <a:ext cx="5495109" cy="2817325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800" dirty="0"/>
              <a:t>Addiction medicine is paradigmatically psychiatric</a:t>
            </a:r>
          </a:p>
          <a:p>
            <a:pPr marL="1085850" lvl="1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800" dirty="0"/>
              <a:t>Institutional separation nonsensical</a:t>
            </a:r>
          </a:p>
          <a:p>
            <a:pPr marL="1485900" lvl="2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800" dirty="0"/>
              <a:t>An unfortunate tradition, which confuses addictive behavior with its consequences</a:t>
            </a:r>
          </a:p>
        </p:txBody>
      </p:sp>
    </p:spTree>
    <p:extLst>
      <p:ext uri="{BB962C8B-B14F-4D97-AF65-F5344CB8AC3E}">
        <p14:creationId xmlns:p14="http://schemas.microsoft.com/office/powerpoint/2010/main" val="186354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5BB3-8C89-4628-8AEF-BE27274D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2" y="198531"/>
            <a:ext cx="8739188" cy="757898"/>
          </a:xfrm>
        </p:spPr>
        <p:txBody>
          <a:bodyPr anchor="t"/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SUD – Comorbid psychiatric disorders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CF8E75B-11EE-4D4C-87DC-83FA8F5D31F8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088139422"/>
              </p:ext>
            </p:extLst>
          </p:nvPr>
        </p:nvGraphicFramePr>
        <p:xfrm>
          <a:off x="228967" y="1114335"/>
          <a:ext cx="8287774" cy="426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36F57B-FC28-434E-AC9F-507082BF79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343" y="5526060"/>
            <a:ext cx="6612959" cy="308695"/>
          </a:xfrm>
        </p:spPr>
        <p:txBody>
          <a:bodyPr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et al. JAMA Psychiatry 2016;73(1):39–47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96EA7-66B4-4E6C-A597-D6532297A7CD}"/>
              </a:ext>
            </a:extLst>
          </p:cNvPr>
          <p:cNvSpPr txBox="1"/>
          <p:nvPr/>
        </p:nvSpPr>
        <p:spPr>
          <a:xfrm rot="16200000">
            <a:off x="-342122" y="2449692"/>
            <a:ext cx="184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Adjusted odds ratio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4EABA5-1211-4231-BD83-FCA128E4CC31}"/>
              </a:ext>
            </a:extLst>
          </p:cNvPr>
          <p:cNvSpPr txBox="1"/>
          <p:nvPr/>
        </p:nvSpPr>
        <p:spPr>
          <a:xfrm>
            <a:off x="2277616" y="956429"/>
            <a:ext cx="5405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Lifetime association of various psychiatric comorbidities and </a:t>
            </a:r>
            <a:br>
              <a:rPr lang="en-GB" sz="1050" b="1" dirty="0"/>
            </a:br>
            <a:r>
              <a:rPr lang="en-GB" sz="1050" b="1" dirty="0"/>
              <a:t>substance-use disorder among 36,309 individuals from the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F8798C-3245-4C35-AE68-F0877CED7418}"/>
              </a:ext>
            </a:extLst>
          </p:cNvPr>
          <p:cNvSpPr txBox="1"/>
          <p:nvPr/>
        </p:nvSpPr>
        <p:spPr>
          <a:xfrm>
            <a:off x="2549700" y="1731067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47A1F-06FE-4BCF-A713-D325B821B7EC}"/>
              </a:ext>
            </a:extLst>
          </p:cNvPr>
          <p:cNvSpPr txBox="1"/>
          <p:nvPr/>
        </p:nvSpPr>
        <p:spPr>
          <a:xfrm>
            <a:off x="2420239" y="2062606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32F90-EA86-478C-86D9-702FD98C0347}"/>
              </a:ext>
            </a:extLst>
          </p:cNvPr>
          <p:cNvSpPr txBox="1"/>
          <p:nvPr/>
        </p:nvSpPr>
        <p:spPr>
          <a:xfrm>
            <a:off x="2730563" y="2376684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383CD-FFE7-47FA-B746-3B9D8DB07CB3}"/>
              </a:ext>
            </a:extLst>
          </p:cNvPr>
          <p:cNvSpPr txBox="1"/>
          <p:nvPr/>
        </p:nvSpPr>
        <p:spPr>
          <a:xfrm>
            <a:off x="3378635" y="2900771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3964DC-6CAD-48BE-8755-17F610B557FB}"/>
              </a:ext>
            </a:extLst>
          </p:cNvPr>
          <p:cNvSpPr txBox="1"/>
          <p:nvPr/>
        </p:nvSpPr>
        <p:spPr>
          <a:xfrm>
            <a:off x="2869977" y="1734640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2B693-36DC-4C5E-B6E0-383B82AC23E6}"/>
              </a:ext>
            </a:extLst>
          </p:cNvPr>
          <p:cNvSpPr txBox="1"/>
          <p:nvPr/>
        </p:nvSpPr>
        <p:spPr>
          <a:xfrm>
            <a:off x="3194478" y="2741707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0F7D0-564C-4D62-9756-4286DAE8D029}"/>
              </a:ext>
            </a:extLst>
          </p:cNvPr>
          <p:cNvSpPr txBox="1"/>
          <p:nvPr/>
        </p:nvSpPr>
        <p:spPr>
          <a:xfrm>
            <a:off x="3831446" y="2771164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1DDFEF-34E8-453B-BB50-7EE8CEE076DA}"/>
              </a:ext>
            </a:extLst>
          </p:cNvPr>
          <p:cNvSpPr txBox="1"/>
          <p:nvPr/>
        </p:nvSpPr>
        <p:spPr>
          <a:xfrm>
            <a:off x="4468800" y="2834911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A370F6-E15A-46E2-A736-A498FD76BD3B}"/>
              </a:ext>
            </a:extLst>
          </p:cNvPr>
          <p:cNvSpPr txBox="1"/>
          <p:nvPr/>
        </p:nvSpPr>
        <p:spPr>
          <a:xfrm>
            <a:off x="4657903" y="2845595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62B1B3-D847-416E-9ACD-E51FAC2B6A69}"/>
              </a:ext>
            </a:extLst>
          </p:cNvPr>
          <p:cNvSpPr txBox="1"/>
          <p:nvPr/>
        </p:nvSpPr>
        <p:spPr>
          <a:xfrm>
            <a:off x="4780204" y="2923541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0BE69-07B0-4755-AAB5-27FC4D0393E1}"/>
              </a:ext>
            </a:extLst>
          </p:cNvPr>
          <p:cNvSpPr txBox="1"/>
          <p:nvPr/>
        </p:nvSpPr>
        <p:spPr>
          <a:xfrm>
            <a:off x="4980162" y="2840217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909C8A-3426-4C14-8E55-AAF0FA84D784}"/>
              </a:ext>
            </a:extLst>
          </p:cNvPr>
          <p:cNvSpPr txBox="1"/>
          <p:nvPr/>
        </p:nvSpPr>
        <p:spPr>
          <a:xfrm>
            <a:off x="5102750" y="2880093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DB4321-5C0A-49B8-BE0D-1F568283C5DE}"/>
              </a:ext>
            </a:extLst>
          </p:cNvPr>
          <p:cNvSpPr txBox="1"/>
          <p:nvPr/>
        </p:nvSpPr>
        <p:spPr>
          <a:xfrm>
            <a:off x="5617661" y="2841266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386ACF-08F9-4F9A-97BF-CC450FF13CB3}"/>
              </a:ext>
            </a:extLst>
          </p:cNvPr>
          <p:cNvSpPr txBox="1"/>
          <p:nvPr/>
        </p:nvSpPr>
        <p:spPr>
          <a:xfrm>
            <a:off x="5747788" y="2880092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2F479-9A33-4C98-85D1-5AC237981D1E}"/>
              </a:ext>
            </a:extLst>
          </p:cNvPr>
          <p:cNvSpPr txBox="1"/>
          <p:nvPr/>
        </p:nvSpPr>
        <p:spPr>
          <a:xfrm>
            <a:off x="6258733" y="2841094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9EBC7-CBE0-4174-953C-486722598437}"/>
              </a:ext>
            </a:extLst>
          </p:cNvPr>
          <p:cNvSpPr txBox="1"/>
          <p:nvPr/>
        </p:nvSpPr>
        <p:spPr>
          <a:xfrm>
            <a:off x="6700175" y="2746384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AA582D-A7CB-4037-B8B9-62B005D00AAD}"/>
              </a:ext>
            </a:extLst>
          </p:cNvPr>
          <p:cNvSpPr txBox="1"/>
          <p:nvPr/>
        </p:nvSpPr>
        <p:spPr>
          <a:xfrm>
            <a:off x="6892850" y="2663547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444B0-479F-4E9A-B633-55BE837BAEDC}"/>
              </a:ext>
            </a:extLst>
          </p:cNvPr>
          <p:cNvSpPr txBox="1"/>
          <p:nvPr/>
        </p:nvSpPr>
        <p:spPr>
          <a:xfrm>
            <a:off x="7026992" y="2576650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7DD6EA-EB61-42BE-BE66-4B36BE74C1E4}"/>
              </a:ext>
            </a:extLst>
          </p:cNvPr>
          <p:cNvSpPr txBox="1"/>
          <p:nvPr/>
        </p:nvSpPr>
        <p:spPr>
          <a:xfrm>
            <a:off x="7340902" y="2641623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DB5A5B-0A30-4CAE-8A8C-823DB07C54EF}"/>
              </a:ext>
            </a:extLst>
          </p:cNvPr>
          <p:cNvSpPr txBox="1"/>
          <p:nvPr/>
        </p:nvSpPr>
        <p:spPr>
          <a:xfrm>
            <a:off x="7666337" y="2788504"/>
            <a:ext cx="225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*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834E92B-553D-40A9-BFA9-82DA3FD298C8}"/>
              </a:ext>
            </a:extLst>
          </p:cNvPr>
          <p:cNvSpPr/>
          <p:nvPr/>
        </p:nvSpPr>
        <p:spPr>
          <a:xfrm rot="16200000">
            <a:off x="7899410" y="2065805"/>
            <a:ext cx="1450964" cy="32403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Increased risk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8F6036-08E8-44B1-951E-5E5E38F054C1}"/>
              </a:ext>
            </a:extLst>
          </p:cNvPr>
          <p:cNvCxnSpPr>
            <a:cxnSpLocks/>
          </p:cNvCxnSpPr>
          <p:nvPr/>
        </p:nvCxnSpPr>
        <p:spPr>
          <a:xfrm>
            <a:off x="2447809" y="3170079"/>
            <a:ext cx="5643453" cy="0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Left 38">
            <a:extLst>
              <a:ext uri="{FF2B5EF4-FFF2-40B4-BE49-F238E27FC236}">
                <a16:creationId xmlns:a16="http://schemas.microsoft.com/office/drawing/2014/main" id="{DC15B61C-868D-45CE-83DE-01D6A2F99FDB}"/>
              </a:ext>
            </a:extLst>
          </p:cNvPr>
          <p:cNvSpPr/>
          <p:nvPr/>
        </p:nvSpPr>
        <p:spPr>
          <a:xfrm rot="16200000">
            <a:off x="7887453" y="3658646"/>
            <a:ext cx="1450964" cy="324036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Decreased risk</a:t>
            </a:r>
          </a:p>
        </p:txBody>
      </p:sp>
    </p:spTree>
    <p:extLst>
      <p:ext uri="{BB962C8B-B14F-4D97-AF65-F5344CB8AC3E}">
        <p14:creationId xmlns:p14="http://schemas.microsoft.com/office/powerpoint/2010/main" val="11887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14E3E8E-9A71-9249-8205-EA63AB7C889C}"/>
              </a:ext>
            </a:extLst>
          </p:cNvPr>
          <p:cNvGrpSpPr/>
          <p:nvPr/>
        </p:nvGrpSpPr>
        <p:grpSpPr>
          <a:xfrm>
            <a:off x="781050" y="893633"/>
            <a:ext cx="2671099" cy="3409496"/>
            <a:chOff x="781050" y="893633"/>
            <a:chExt cx="2671099" cy="340949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CCFB74B-F619-234C-97F5-BCC405395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50" y="1632030"/>
              <a:ext cx="2671099" cy="2671099"/>
            </a:xfrm>
            <a:prstGeom prst="round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64A3EA4-D5AD-3A4F-9D34-E5EF3FB0AC23}"/>
                </a:ext>
              </a:extLst>
            </p:cNvPr>
            <p:cNvSpPr txBox="1"/>
            <p:nvPr/>
          </p:nvSpPr>
          <p:spPr>
            <a:xfrm>
              <a:off x="1480528" y="893633"/>
              <a:ext cx="127214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Psychiatric</a:t>
              </a:r>
              <a:r>
                <a:rPr kumimoji="0" lang="de-D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disorders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8178F49-2FC6-0347-8450-CB59BB431E76}"/>
              </a:ext>
            </a:extLst>
          </p:cNvPr>
          <p:cNvGrpSpPr/>
          <p:nvPr/>
        </p:nvGrpSpPr>
        <p:grpSpPr>
          <a:xfrm>
            <a:off x="5789995" y="893633"/>
            <a:ext cx="2671099" cy="3409496"/>
            <a:chOff x="5789995" y="893633"/>
            <a:chExt cx="2671099" cy="34094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618ABCB-2E8C-CD45-9249-63A119D8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9995" y="1632030"/>
              <a:ext cx="2671099" cy="2671099"/>
            </a:xfrm>
            <a:prstGeom prst="round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32EF19D-95E0-6943-98DA-A251DCDF26A2}"/>
                </a:ext>
              </a:extLst>
            </p:cNvPr>
            <p:cNvSpPr txBox="1"/>
            <p:nvPr/>
          </p:nvSpPr>
          <p:spPr>
            <a:xfrm>
              <a:off x="6579241" y="893633"/>
              <a:ext cx="109260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Addictive</a:t>
              </a:r>
              <a:r>
                <a:rPr kumimoji="0" lang="de-D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disorders</a:t>
              </a: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5B0ABCEB-0BDA-494B-9F24-D113BFB8A9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862">
            <a:off x="3525361" y="1727847"/>
            <a:ext cx="2191424" cy="127292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6B24A0-7799-E047-8FE0-F456099FE8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862" flipH="1" flipV="1">
            <a:off x="3393725" y="2764277"/>
            <a:ext cx="2191424" cy="127292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06D7F59-0DFB-1E46-AC20-E2BFDAD79688}"/>
              </a:ext>
            </a:extLst>
          </p:cNvPr>
          <p:cNvSpPr txBox="1"/>
          <p:nvPr/>
        </p:nvSpPr>
        <p:spPr>
          <a:xfrm>
            <a:off x="4070393" y="2583698"/>
            <a:ext cx="10397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probability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63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23696D-C2E9-D540-A2C1-F03E6A7047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498" y="1787925"/>
            <a:ext cx="3385958" cy="33859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826F087-E29C-DE46-BD60-5A034BF041E9}"/>
              </a:ext>
            </a:extLst>
          </p:cNvPr>
          <p:cNvSpPr txBox="1"/>
          <p:nvPr/>
        </p:nvSpPr>
        <p:spPr>
          <a:xfrm>
            <a:off x="1746641" y="219919"/>
            <a:ext cx="550567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Addiction</a:t>
            </a: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28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Mental Disorders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 err="1">
                <a:solidFill>
                  <a:schemeClr val="bg1">
                    <a:lumMod val="50000"/>
                  </a:schemeClr>
                </a:solidFill>
              </a:rPr>
              <a:t>Two</a:t>
            </a:r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bg1">
                    <a:lumMod val="50000"/>
                  </a:schemeClr>
                </a:solidFill>
              </a:rPr>
              <a:t>things</a:t>
            </a:r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de-DE" sz="2800" b="1" dirty="0" err="1">
                <a:solidFill>
                  <a:schemeClr val="bg1">
                    <a:lumMod val="50000"/>
                  </a:schemeClr>
                </a:solidFill>
              </a:rPr>
              <a:t>Two</a:t>
            </a:r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bg1">
                    <a:lumMod val="50000"/>
                  </a:schemeClr>
                </a:solidFill>
              </a:rPr>
              <a:t>domains</a:t>
            </a:r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63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 flipV="1">
            <a:off x="1714501" y="85725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pic>
        <p:nvPicPr>
          <p:cNvPr id="295" name="image3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667" y="1010129"/>
            <a:ext cx="5119527" cy="4127736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232756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 flipV="1">
            <a:off x="1714501" y="85725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pic>
        <p:nvPicPr>
          <p:cNvPr id="307" name="image4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36628" y="1163009"/>
            <a:ext cx="5061487" cy="3951337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70803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1029249" y="273826"/>
            <a:ext cx="7289130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Academic</a:t>
            </a: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 Discipline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83BAD2-0FBA-AB40-90A7-175772456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3116"/>
            <a:ext cx="3598817" cy="359881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529" y="1723635"/>
            <a:ext cx="6566264" cy="3177777"/>
          </a:xfrm>
          <a:solidFill>
            <a:srgbClr val="FFFFFF">
              <a:alpha val="85000"/>
            </a:srgbClr>
          </a:solidFill>
        </p:spPr>
        <p:txBody>
          <a:bodyPr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dirty="0"/>
              <a:t>Characterized by</a:t>
            </a:r>
          </a:p>
          <a:p>
            <a:pPr marL="1085850" lvl="1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dirty="0"/>
              <a:t>a specific domain </a:t>
            </a:r>
          </a:p>
          <a:p>
            <a:pPr marL="1085850" lvl="1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dirty="0"/>
              <a:t>a specific terminology</a:t>
            </a:r>
          </a:p>
          <a:p>
            <a:pPr marL="1085850" lvl="1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dirty="0"/>
              <a:t>specific methods, approaches and techniques of analysis</a:t>
            </a:r>
          </a:p>
          <a:p>
            <a:pPr marL="1085850" lvl="1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dirty="0"/>
              <a:t>specific ways of thinking and perceiving the investigated phenomena</a:t>
            </a:r>
          </a:p>
          <a:p>
            <a:pPr marL="342900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dirty="0"/>
              <a:t>Has a curriculum</a:t>
            </a:r>
          </a:p>
          <a:p>
            <a:pPr marL="342900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dirty="0"/>
              <a:t>Has ad hoc research program</a:t>
            </a:r>
          </a:p>
          <a:p>
            <a:pPr marL="342900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600" b="1" dirty="0"/>
              <a:t>Has a theoretical framework</a:t>
            </a:r>
          </a:p>
          <a:p>
            <a:pPr marL="342900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endParaRPr lang="en-US" sz="1600" dirty="0"/>
          </a:p>
          <a:p>
            <a:pPr marL="342900" indent="-342900">
              <a:spcBef>
                <a:spcPts val="900"/>
              </a:spcBef>
              <a:buClr>
                <a:srgbClr val="FF6AD8"/>
              </a:buClr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619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1153324" y="360758"/>
            <a:ext cx="7289130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Discipline and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paradigm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E6BF93-5AA3-1A46-803D-E4D6D0FC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" y="1392972"/>
            <a:ext cx="2657689" cy="361445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4856" y="1597601"/>
            <a:ext cx="6461098" cy="329849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400" dirty="0"/>
              <a:t>The term paradigm proposed by American historian of science, Thomas Kuhn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400" dirty="0"/>
              <a:t>A way of seeing or a method to be followed to define the set of principles and methods shared by a scientific community 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400" dirty="0"/>
              <a:t>A model of understanding that is be authoritative at least for a period of time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400" dirty="0"/>
              <a:t>Has a normative and stabilizing function and shapes the orientations and the reference framework of a scientific community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en-US" sz="1400" b="1" dirty="0"/>
              <a:t>It is through paradigms that disciplinary traditions are constituted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endParaRPr lang="en-US" sz="1400" dirty="0"/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endParaRPr lang="en-US" sz="1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C1E37B0-18CF-274F-9577-5555CC76A21C}"/>
              </a:ext>
            </a:extLst>
          </p:cNvPr>
          <p:cNvSpPr/>
          <p:nvPr/>
        </p:nvSpPr>
        <p:spPr>
          <a:xfrm>
            <a:off x="392784" y="5007429"/>
            <a:ext cx="18694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Thomas Kuhn (1922-1996)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20975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Unbenannt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22098" flipH="1" flipV="1">
            <a:off x="5346309" y="2541741"/>
            <a:ext cx="844741" cy="1592160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3052791" y="1719349"/>
            <a:ext cx="2080055" cy="2687445"/>
            <a:chOff x="3052791" y="1719349"/>
            <a:chExt cx="2080055" cy="2687445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2818" y="2966794"/>
              <a:ext cx="1440000" cy="1440000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3052791" y="1719349"/>
              <a:ext cx="2080055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b="1" dirty="0">
                  <a:solidFill>
                    <a:srgbClr val="000000"/>
                  </a:solidFill>
                </a:rPr>
                <a:t>Central syndrome</a:t>
              </a:r>
            </a:p>
            <a:p>
              <a:pPr algn="ctr" rtl="0" latinLnBrk="1" hangingPunct="0"/>
              <a:r>
                <a:rPr lang="fr-FR" sz="1800" i="1" dirty="0">
                  <a:solidFill>
                    <a:srgbClr val="000000"/>
                  </a:solidFill>
                </a:rPr>
                <a:t>addictive </a:t>
              </a:r>
              <a:r>
                <a:rPr lang="fr-FR" sz="1800" i="1" dirty="0" err="1">
                  <a:solidFill>
                    <a:srgbClr val="000000"/>
                  </a:solidFill>
                </a:rPr>
                <a:t>behavior</a:t>
              </a:r>
              <a:endParaRPr kumimoji="0" lang="fr-FR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3408175" y="4642271"/>
            <a:ext cx="136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 err="1">
                <a:latin typeface="Adobe Garamond Pro"/>
                <a:cs typeface="Adobe Garamond Pro"/>
              </a:rPr>
              <a:t>little</a:t>
            </a:r>
            <a:r>
              <a:rPr lang="fr-FR" sz="1800" dirty="0">
                <a:latin typeface="Adobe Garamond Pro"/>
                <a:cs typeface="Adobe Garamond Pro"/>
              </a:rPr>
              <a:t> variance</a:t>
            </a:r>
          </a:p>
        </p:txBody>
      </p:sp>
      <p:grpSp>
        <p:nvGrpSpPr>
          <p:cNvPr id="18" name="Gruppierung 17"/>
          <p:cNvGrpSpPr/>
          <p:nvPr/>
        </p:nvGrpSpPr>
        <p:grpSpPr>
          <a:xfrm>
            <a:off x="6127451" y="1719349"/>
            <a:ext cx="2439127" cy="2687445"/>
            <a:chOff x="6127451" y="1719349"/>
            <a:chExt cx="2439127" cy="2687445"/>
          </a:xfrm>
        </p:grpSpPr>
        <p:sp>
          <p:nvSpPr>
            <p:cNvPr id="5" name="Textfeld 4"/>
            <p:cNvSpPr txBox="1"/>
            <p:nvPr/>
          </p:nvSpPr>
          <p:spPr>
            <a:xfrm>
              <a:off x="6127451" y="1719349"/>
              <a:ext cx="2439127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b="1" dirty="0" err="1">
                  <a:solidFill>
                    <a:srgbClr val="000000"/>
                  </a:solidFill>
                </a:rPr>
                <a:t>Secondary</a:t>
              </a:r>
              <a:r>
                <a:rPr lang="fr-FR" sz="1800" b="1" dirty="0">
                  <a:solidFill>
                    <a:srgbClr val="000000"/>
                  </a:solidFill>
                </a:rPr>
                <a:t> syndrome</a:t>
              </a:r>
            </a:p>
            <a:p>
              <a:pPr algn="ctr" rtl="0" latinLnBrk="1" hangingPunct="0"/>
              <a:r>
                <a:rPr lang="fr-FR" sz="1800" i="1" dirty="0" err="1">
                  <a:solidFill>
                    <a:srgbClr val="000000"/>
                  </a:solidFill>
                </a:rPr>
                <a:t>consequences</a:t>
              </a:r>
              <a:endParaRPr kumimoji="0" lang="fr-FR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7015" y="2966794"/>
              <a:ext cx="1440000" cy="1440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7" name="Rechteck 6"/>
          <p:cNvSpPr/>
          <p:nvPr/>
        </p:nvSpPr>
        <p:spPr>
          <a:xfrm>
            <a:off x="6604664" y="4642271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 err="1">
                <a:latin typeface="Adobe Garamond Pro"/>
                <a:cs typeface="Adobe Garamond Pro"/>
              </a:rPr>
              <a:t>much</a:t>
            </a:r>
            <a:r>
              <a:rPr lang="fr-FR" sz="1800" dirty="0">
                <a:latin typeface="Adobe Garamond Pro"/>
                <a:cs typeface="Adobe Garamond Pro"/>
              </a:rPr>
              <a:t> variance</a:t>
            </a:r>
          </a:p>
        </p:txBody>
      </p:sp>
      <p:sp>
        <p:nvSpPr>
          <p:cNvPr id="10" name="Rechteck 9"/>
          <p:cNvSpPr/>
          <p:nvPr/>
        </p:nvSpPr>
        <p:spPr>
          <a:xfrm>
            <a:off x="1020387" y="4642271"/>
            <a:ext cx="136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 err="1">
                <a:latin typeface="Adobe Garamond Pro"/>
                <a:cs typeface="Adobe Garamond Pro"/>
              </a:rPr>
              <a:t>little</a:t>
            </a:r>
            <a:r>
              <a:rPr lang="fr-FR" sz="1800" dirty="0">
                <a:latin typeface="Adobe Garamond Pro"/>
                <a:cs typeface="Adobe Garamond Pro"/>
              </a:rPr>
              <a:t> variance</a:t>
            </a:r>
          </a:p>
        </p:txBody>
      </p:sp>
      <p:pic>
        <p:nvPicPr>
          <p:cNvPr id="12" name="Bild 11" descr="Unbenannt-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7902" flipH="1">
            <a:off x="2655862" y="3779422"/>
            <a:ext cx="550231" cy="1037070"/>
          </a:xfrm>
          <a:prstGeom prst="rect">
            <a:avLst/>
          </a:prstGeom>
        </p:spPr>
      </p:pic>
      <p:pic>
        <p:nvPicPr>
          <p:cNvPr id="13" name="Bild 12" descr="Unbenannt-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77902" flipH="1">
            <a:off x="2601814" y="2634992"/>
            <a:ext cx="550231" cy="10370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43145" y="540399"/>
            <a:ext cx="236626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rker Felt"/>
                <a:ea typeface="Arial"/>
                <a:cs typeface="Marker Felt"/>
                <a:sym typeface="Arial"/>
              </a:rPr>
              <a:t>Addiction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1827" y="601444"/>
            <a:ext cx="272125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FR" sz="4000" dirty="0" err="1">
                <a:solidFill>
                  <a:srgbClr val="000000"/>
                </a:solidFill>
                <a:latin typeface="Ghoulish Fright AOE"/>
                <a:cs typeface="Ghoulish Fright AOE"/>
              </a:rPr>
              <a:t>Dependence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houlish Fright AOE"/>
              <a:ea typeface="Arial"/>
              <a:cs typeface="Ghoulish Fright AOE"/>
              <a:sym typeface="Arial"/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984989" y="1719349"/>
            <a:ext cx="1440082" cy="2687086"/>
            <a:chOff x="984989" y="1719349"/>
            <a:chExt cx="1440082" cy="2687086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989" y="2966353"/>
              <a:ext cx="1440082" cy="1440082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5" name="Textfeld 14"/>
            <p:cNvSpPr txBox="1"/>
            <p:nvPr/>
          </p:nvSpPr>
          <p:spPr>
            <a:xfrm>
              <a:off x="1043312" y="1719349"/>
              <a:ext cx="1323437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b="1" dirty="0" err="1">
                  <a:solidFill>
                    <a:srgbClr val="000000"/>
                  </a:solidFill>
                </a:rPr>
                <a:t>Tolerance</a:t>
              </a:r>
              <a:endPara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algn="ctr" rtl="0" latinLnBrk="1" hangingPunct="0"/>
              <a:r>
                <a:rPr lang="fr-FR" sz="1800" b="1" dirty="0" err="1">
                  <a:solidFill>
                    <a:srgbClr val="000000"/>
                  </a:solidFill>
                </a:rPr>
                <a:t>Withdrawal</a:t>
              </a:r>
              <a:endParaRPr kumimoji="0" lang="fr-F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60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526</Words>
  <Application>Microsoft Macintosh PowerPoint</Application>
  <PresentationFormat>On-screen Show (4:3)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Garamond Pro</vt:lpstr>
      <vt:lpstr>Arial</vt:lpstr>
      <vt:lpstr>Ghoulish Fright AOE</vt:lpstr>
      <vt:lpstr>Helvetica Neue</vt:lpstr>
      <vt:lpstr>Marker Felt</vt:lpstr>
      <vt:lpstr>Times New Roman</vt:lpstr>
      <vt:lpstr>Wingdings</vt:lpstr>
      <vt:lpstr>Default</vt:lpstr>
      <vt:lpstr>PowerPoint Presentation</vt:lpstr>
      <vt:lpstr>SUD – Comorbid psychiatric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1447</cp:revision>
  <dcterms:modified xsi:type="dcterms:W3CDTF">2025-07-01T20:46:02Z</dcterms:modified>
  <cp:category/>
</cp:coreProperties>
</file>