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515" r:id="rId2"/>
    <p:sldId id="1111" r:id="rId3"/>
    <p:sldId id="1104" r:id="rId4"/>
    <p:sldId id="1113" r:id="rId5"/>
    <p:sldId id="1108" r:id="rId6"/>
    <p:sldId id="1099" r:id="rId7"/>
    <p:sldId id="1105" r:id="rId8"/>
    <p:sldId id="1112" r:id="rId9"/>
  </p:sldIdLst>
  <p:sldSz cx="9144000" cy="6858000" type="screen4x3"/>
  <p:notesSz cx="6858000" cy="9144000"/>
  <p:defaultTextStyle>
    <a:lvl1pPr defTabSz="457200">
      <a:defRPr sz="2400">
        <a:latin typeface="Arial"/>
        <a:ea typeface="Arial"/>
        <a:cs typeface="Arial"/>
        <a:sym typeface="Arial"/>
      </a:defRPr>
    </a:lvl1pPr>
    <a:lvl2pPr indent="457200" defTabSz="457200">
      <a:defRPr sz="2400">
        <a:latin typeface="Arial"/>
        <a:ea typeface="Arial"/>
        <a:cs typeface="Arial"/>
        <a:sym typeface="Arial"/>
      </a:defRPr>
    </a:lvl2pPr>
    <a:lvl3pPr indent="914400" defTabSz="457200">
      <a:defRPr sz="2400">
        <a:latin typeface="Arial"/>
        <a:ea typeface="Arial"/>
        <a:cs typeface="Arial"/>
        <a:sym typeface="Arial"/>
      </a:defRPr>
    </a:lvl3pPr>
    <a:lvl4pPr indent="1371600" defTabSz="457200">
      <a:defRPr sz="2400">
        <a:latin typeface="Arial"/>
        <a:ea typeface="Arial"/>
        <a:cs typeface="Arial"/>
        <a:sym typeface="Arial"/>
      </a:defRPr>
    </a:lvl4pPr>
    <a:lvl5pPr indent="1828800" defTabSz="457200">
      <a:defRPr sz="2400">
        <a:latin typeface="Arial"/>
        <a:ea typeface="Arial"/>
        <a:cs typeface="Arial"/>
        <a:sym typeface="Arial"/>
      </a:defRPr>
    </a:lvl5pPr>
    <a:lvl6pPr defTabSz="457200">
      <a:defRPr sz="2400">
        <a:latin typeface="Arial"/>
        <a:ea typeface="Arial"/>
        <a:cs typeface="Arial"/>
        <a:sym typeface="Arial"/>
      </a:defRPr>
    </a:lvl6pPr>
    <a:lvl7pPr defTabSz="457200">
      <a:defRPr sz="2400">
        <a:latin typeface="Arial"/>
        <a:ea typeface="Arial"/>
        <a:cs typeface="Arial"/>
        <a:sym typeface="Arial"/>
      </a:defRPr>
    </a:lvl7pPr>
    <a:lvl8pPr defTabSz="457200">
      <a:defRPr sz="2400">
        <a:latin typeface="Arial"/>
        <a:ea typeface="Arial"/>
        <a:cs typeface="Arial"/>
        <a:sym typeface="Arial"/>
      </a:defRPr>
    </a:lvl8pPr>
    <a:lvl9pPr defTabSz="457200">
      <a:defRPr sz="2400"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5208"/>
    <a:srgbClr val="CEFFA5"/>
    <a:srgbClr val="FF6AD8"/>
    <a:srgbClr val="FFEDFF"/>
    <a:srgbClr val="FFD6FF"/>
    <a:srgbClr val="FFD5FF"/>
    <a:srgbClr val="FFCBFF"/>
    <a:srgbClr val="DFD4A1"/>
    <a:srgbClr val="FFE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93671" autoAdjust="0"/>
  </p:normalViewPr>
  <p:slideViewPr>
    <p:cSldViewPr snapToGrid="0" snapToObjects="1">
      <p:cViewPr varScale="1">
        <p:scale>
          <a:sx n="97" d="100"/>
          <a:sy n="97" d="100"/>
        </p:scale>
        <p:origin x="190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658303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_HUG_H_QUADRI.png" descr="LOGO_HUG_H_QUADRI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-1" y="5962650"/>
            <a:ext cx="9144002" cy="89535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12700" dist="23000" dir="5400000" rotWithShape="0">
              <a:srgbClr val="808080">
                <a:alpha val="34997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-1" y="-1"/>
            <a:ext cx="9144002" cy="5951539"/>
          </a:xfrm>
          <a:prstGeom prst="rect">
            <a:avLst/>
          </a:prstGeom>
          <a:solidFill>
            <a:srgbClr val="FF6AD8"/>
          </a:solidFill>
          <a:ln>
            <a:solidFill>
              <a:srgbClr val="46AAC5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1620837" y="1870075"/>
            <a:ext cx="7023101" cy="0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6546850" y="5562235"/>
            <a:ext cx="2133600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457325" y="630238"/>
            <a:ext cx="6715125" cy="114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Titeltext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460500" y="2081213"/>
            <a:ext cx="6718300" cy="4227512"/>
          </a:xfrm>
          <a:prstGeom prst="rect">
            <a:avLst/>
          </a:prstGeom>
        </p:spPr>
        <p:txBody>
          <a:bodyPr/>
          <a:lstStyle>
            <a:lvl2pPr marL="742950" indent="-285750">
              <a:spcBef>
                <a:spcPts val="600"/>
              </a:spcBef>
              <a:buChar char="–"/>
              <a:defRPr sz="2800"/>
            </a:lvl2pPr>
            <a:lvl3pPr marL="1143000" indent="-228600">
              <a:spcBef>
                <a:spcPts val="500"/>
              </a:spcBef>
              <a:defRPr sz="2400"/>
            </a:lvl3pPr>
            <a:lvl4pPr marL="1600200" indent="-228600">
              <a:spcBef>
                <a:spcPts val="400"/>
              </a:spcBef>
              <a:buChar char="–"/>
              <a:defRPr sz="2000"/>
            </a:lvl4pPr>
            <a:lvl5pPr marL="2057400" indent="-228600">
              <a:spcBef>
                <a:spcPts val="400"/>
              </a:spcBef>
              <a:buChar char="»"/>
              <a:defRPr sz="2000"/>
            </a:lvl5pPr>
          </a:lstStyle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Textebene 1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Textebene 2</a:t>
            </a: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Textebene 3</a:t>
            </a:r>
          </a:p>
          <a:p>
            <a:pPr lvl="3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Textebene 4</a:t>
            </a:r>
          </a:p>
          <a:p>
            <a:pPr lvl="4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2188902704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_HUG_H_QUADRI.png" descr="LOGO_HUG_H_QUADRI.p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cxnSp>
        <p:nvCxnSpPr>
          <p:cNvPr id="6" name="Gerade Verbindung 5"/>
          <p:cNvCxnSpPr/>
          <p:nvPr userDrawn="1"/>
        </p:nvCxnSpPr>
        <p:spPr>
          <a:xfrm>
            <a:off x="485775" y="5871011"/>
            <a:ext cx="8199977" cy="0"/>
          </a:xfrm>
          <a:prstGeom prst="line">
            <a:avLst/>
          </a:prstGeom>
          <a:noFill/>
          <a:ln w="31750" cap="flat" cmpd="thinThick">
            <a:solidFill>
              <a:srgbClr val="FF6AD8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</p:sldLayoutIdLst>
  <p:transition spd="med"/>
  <p:txStyles>
    <p:titleStyle>
      <a:lvl1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1pPr>
      <a:lvl2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2pPr>
      <a:lvl3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3pPr>
      <a:lvl4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4pPr>
      <a:lvl5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5pPr>
      <a:lvl6pPr indent="4572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6pPr>
      <a:lvl7pPr indent="9144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7pPr>
      <a:lvl8pPr indent="13716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8pPr>
      <a:lvl9pPr indent="18288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9pPr>
    </p:titleStyle>
    <p:bodyStyle>
      <a:lvl1pPr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1pPr>
      <a:lvl2pPr indent="457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2pPr>
      <a:lvl3pPr indent="914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3pPr>
      <a:lvl4pPr indent="1371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4pPr>
      <a:lvl5pPr indent="18288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5pPr>
      <a:lvl6pPr indent="22860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6pPr>
      <a:lvl7pPr indent="2743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7pPr>
      <a:lvl8pPr indent="3200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8pPr>
      <a:lvl9pPr indent="3657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501561" y="686759"/>
            <a:ext cx="7289130" cy="702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fr-CH" sz="3200" b="1" dirty="0" err="1">
                <a:solidFill>
                  <a:schemeClr val="bg1"/>
                </a:solidFill>
              </a:rPr>
              <a:t>Urinproben</a:t>
            </a:r>
            <a:r>
              <a:rPr lang="fr-CH" sz="3200" b="1" dirty="0">
                <a:solidFill>
                  <a:schemeClr val="bg1"/>
                </a:solidFill>
              </a:rPr>
              <a:t> : GUUUUT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501561" y="2247844"/>
            <a:ext cx="110382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200" b="0" i="0" u="none" strike="noStrike" cap="none" spc="0" normalizeH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Daniele</a:t>
            </a:r>
            <a:r>
              <a:rPr kumimoji="0" lang="fr-CH" sz="1200" b="0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Zullino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H" sz="1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6" descr="WH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520" y="6185078"/>
            <a:ext cx="419100" cy="333375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36491" y="6504447"/>
            <a:ext cx="1405159" cy="162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3703638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fr-CH" sz="500" dirty="0"/>
              <a:t>WHO collaborating center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-1416424" y="2820894"/>
            <a:ext cx="9239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D8D3B9E-C5C8-3A40-BE17-A8F60FCA6E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64000" detail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1561" y="3087667"/>
            <a:ext cx="5956300" cy="185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06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0B98179-9C43-8A40-9F1B-954A61BF52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42225"/>
            <a:ext cx="1615714" cy="1693663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433078FB-4DB5-4748-876A-AB49719109AF}"/>
              </a:ext>
            </a:extLst>
          </p:cNvPr>
          <p:cNvSpPr/>
          <p:nvPr/>
        </p:nvSpPr>
        <p:spPr>
          <a:xfrm>
            <a:off x="1489166" y="4281224"/>
            <a:ext cx="6540136" cy="1015663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de-DE" sz="2000" dirty="0"/>
              <a:t>Fußball ist ein einfaches Spiel: 22 Männer jagen 90 Minuten lang einem Ball nach, und am Ende gewinnen die Deutschen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D646DB2-967F-0843-943F-5C746DF523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3402"/>
            <a:ext cx="1615714" cy="157584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43DF671-E2BF-E548-BAEA-027FF95620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82813"/>
            <a:ext cx="1615714" cy="157584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F656E72A-D6D7-0C45-A20E-8F9919EE40D7}"/>
              </a:ext>
            </a:extLst>
          </p:cNvPr>
          <p:cNvSpPr/>
          <p:nvPr/>
        </p:nvSpPr>
        <p:spPr>
          <a:xfrm>
            <a:off x="1489166" y="857382"/>
            <a:ext cx="6540136" cy="70788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de-DE" sz="2000" dirty="0"/>
              <a:t>Das Marmeladenbrot fällt immer auf die bestrichene Seite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E76A9AD-0CFA-9D49-BF50-A7991B68C1EC}"/>
              </a:ext>
            </a:extLst>
          </p:cNvPr>
          <p:cNvSpPr/>
          <p:nvPr/>
        </p:nvSpPr>
        <p:spPr>
          <a:xfrm>
            <a:off x="1489166" y="2569303"/>
            <a:ext cx="6540136" cy="70788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de-DE" sz="2000" dirty="0"/>
              <a:t>Urintests sind wesentlicher Teil der Opiat-gestützten Therapie</a:t>
            </a:r>
          </a:p>
        </p:txBody>
      </p:sp>
    </p:spTree>
    <p:extLst>
      <p:ext uri="{BB962C8B-B14F-4D97-AF65-F5344CB8AC3E}">
        <p14:creationId xmlns:p14="http://schemas.microsoft.com/office/powerpoint/2010/main" val="3074916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5E76B367-1C36-854E-BB6C-4EB4A8829B83}"/>
              </a:ext>
            </a:extLst>
          </p:cNvPr>
          <p:cNvSpPr/>
          <p:nvPr/>
        </p:nvSpPr>
        <p:spPr>
          <a:xfrm>
            <a:off x="933455" y="304722"/>
            <a:ext cx="7827368" cy="702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fr-CH" sz="3200" b="1" dirty="0">
                <a:solidFill>
                  <a:schemeClr val="bg1">
                    <a:lumMod val="50000"/>
                  </a:schemeClr>
                </a:solidFill>
              </a:rPr>
              <a:t>Im </a:t>
            </a:r>
            <a:r>
              <a:rPr lang="fr-CH" sz="3200" b="1" dirty="0" err="1">
                <a:solidFill>
                  <a:schemeClr val="bg1">
                    <a:lumMod val="50000"/>
                  </a:schemeClr>
                </a:solidFill>
              </a:rPr>
              <a:t>Dienste</a:t>
            </a:r>
            <a:r>
              <a:rPr lang="fr-CH" sz="3200" b="1" dirty="0">
                <a:solidFill>
                  <a:schemeClr val="bg1">
                    <a:lumMod val="50000"/>
                  </a:schemeClr>
                </a:solidFill>
              </a:rPr>
              <a:t> der </a:t>
            </a:r>
            <a:r>
              <a:rPr lang="fr-CH" sz="3200" b="1" dirty="0" err="1">
                <a:solidFill>
                  <a:schemeClr val="bg1">
                    <a:lumMod val="50000"/>
                  </a:schemeClr>
                </a:solidFill>
              </a:rPr>
              <a:t>Suchtmedizin</a:t>
            </a:r>
            <a:endParaRPr lang="fr-CH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0113E19-B36E-3545-B925-342ADFA08434}"/>
              </a:ext>
            </a:extLst>
          </p:cNvPr>
          <p:cNvGrpSpPr/>
          <p:nvPr/>
        </p:nvGrpSpPr>
        <p:grpSpPr>
          <a:xfrm>
            <a:off x="1169853" y="2311823"/>
            <a:ext cx="1880656" cy="2403874"/>
            <a:chOff x="1169853" y="2311823"/>
            <a:chExt cx="1880656" cy="2403874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E8F75909-F60C-124B-AF75-974391EC6C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69853" y="2311823"/>
              <a:ext cx="1880656" cy="1880656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F6BC27B1-8C86-0E43-9B00-00B164F57CBD}"/>
                </a:ext>
              </a:extLst>
            </p:cNvPr>
            <p:cNvSpPr txBox="1"/>
            <p:nvPr/>
          </p:nvSpPr>
          <p:spPr>
            <a:xfrm>
              <a:off x="1586320" y="4192479"/>
              <a:ext cx="1047721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Moralisches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de-DE" sz="1400" dirty="0">
                  <a:solidFill>
                    <a:srgbClr val="000000"/>
                  </a:solidFill>
                </a:rPr>
                <a:t>Problem</a:t>
              </a:r>
              <a:endParaRPr kumimoji="0" lang="de-DE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D56C96AE-5C29-5B45-836B-DC640790A80E}"/>
              </a:ext>
            </a:extLst>
          </p:cNvPr>
          <p:cNvGrpSpPr/>
          <p:nvPr/>
        </p:nvGrpSpPr>
        <p:grpSpPr>
          <a:xfrm>
            <a:off x="6014088" y="2311823"/>
            <a:ext cx="1985553" cy="2399523"/>
            <a:chOff x="6014088" y="2311823"/>
            <a:chExt cx="1985553" cy="2399523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32A756D2-F916-E849-8403-E36AE72E94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14088" y="2311823"/>
              <a:ext cx="1985553" cy="1880656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70636F55-AEDA-DB4C-988E-BF909122EC47}"/>
                </a:ext>
              </a:extLst>
            </p:cNvPr>
            <p:cNvSpPr txBox="1"/>
            <p:nvPr/>
          </p:nvSpPr>
          <p:spPr>
            <a:xfrm>
              <a:off x="6457355" y="4188128"/>
              <a:ext cx="1099018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Biologisches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de-DE" sz="1400" dirty="0">
                  <a:solidFill>
                    <a:srgbClr val="000000"/>
                  </a:solidFill>
                </a:rPr>
                <a:t>Problem</a:t>
              </a:r>
              <a:endParaRPr kumimoji="0" lang="de-DE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9C9939C7-4C63-BC42-BE2A-999407241D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93745">
            <a:off x="4073781" y="486939"/>
            <a:ext cx="1234062" cy="3601075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89DAEE78-5277-AC40-B048-BBC7DBDCA863}"/>
              </a:ext>
            </a:extLst>
          </p:cNvPr>
          <p:cNvSpPr txBox="1"/>
          <p:nvPr/>
        </p:nvSpPr>
        <p:spPr>
          <a:xfrm>
            <a:off x="3466576" y="2265316"/>
            <a:ext cx="193899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800" dirty="0" err="1">
                <a:solidFill>
                  <a:srgbClr val="000000"/>
                </a:solidFill>
              </a:rPr>
              <a:t>Biologisierung</a:t>
            </a:r>
            <a:endParaRPr lang="de-DE" sz="1800" dirty="0">
              <a:solidFill>
                <a:srgbClr val="000000"/>
              </a:solidFill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=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800" dirty="0" err="1">
                <a:solidFill>
                  <a:srgbClr val="000000"/>
                </a:solidFill>
              </a:rPr>
              <a:t>Destigmatisierung</a:t>
            </a:r>
            <a:endParaRPr kumimoji="0" lang="de-D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1755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5E76B367-1C36-854E-BB6C-4EB4A8829B83}"/>
              </a:ext>
            </a:extLst>
          </p:cNvPr>
          <p:cNvSpPr/>
          <p:nvPr/>
        </p:nvSpPr>
        <p:spPr>
          <a:xfrm>
            <a:off x="933455" y="304722"/>
            <a:ext cx="7827368" cy="702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fr-CH" sz="3200" b="1" dirty="0">
                <a:solidFill>
                  <a:schemeClr val="bg1">
                    <a:lumMod val="50000"/>
                  </a:schemeClr>
                </a:solidFill>
              </a:rPr>
              <a:t>Im </a:t>
            </a:r>
            <a:r>
              <a:rPr lang="fr-CH" sz="3200" b="1" dirty="0" err="1">
                <a:solidFill>
                  <a:schemeClr val="bg1">
                    <a:lumMod val="50000"/>
                  </a:schemeClr>
                </a:solidFill>
              </a:rPr>
              <a:t>Dienste</a:t>
            </a:r>
            <a:r>
              <a:rPr lang="fr-CH" sz="3200" b="1" dirty="0">
                <a:solidFill>
                  <a:schemeClr val="bg1">
                    <a:lumMod val="50000"/>
                  </a:schemeClr>
                </a:solidFill>
              </a:rPr>
              <a:t> des </a:t>
            </a:r>
            <a:r>
              <a:rPr lang="fr-CH" sz="3200" b="1" dirty="0" err="1">
                <a:solidFill>
                  <a:schemeClr val="bg1">
                    <a:lumMod val="50000"/>
                  </a:schemeClr>
                </a:solidFill>
              </a:rPr>
              <a:t>Klinikers</a:t>
            </a:r>
            <a:endParaRPr lang="fr-CH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D23DC6D-EB5E-1640-9DA1-C222C4CCC5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87958"/>
            <a:ext cx="3669896" cy="3636309"/>
          </a:xfrm>
          <a:prstGeom prst="rect">
            <a:avLst/>
          </a:prstGeom>
        </p:spPr>
      </p:pic>
      <p:sp>
        <p:nvSpPr>
          <p:cNvPr id="5" name="Textplatzhalter 2">
            <a:extLst>
              <a:ext uri="{FF2B5EF4-FFF2-40B4-BE49-F238E27FC236}">
                <a16:creationId xmlns:a16="http://schemas.microsoft.com/office/drawing/2014/main" id="{375EC3EC-64D2-9D41-A259-8CB5048C2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6943" y="2127231"/>
            <a:ext cx="5037230" cy="2357762"/>
          </a:xfrm>
          <a:solidFill>
            <a:schemeClr val="bg1">
              <a:alpha val="80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Clr>
                <a:srgbClr val="FF6AD8"/>
              </a:buClr>
            </a:pPr>
            <a:r>
              <a:rPr lang="fr-CH" sz="1800" b="1" dirty="0" err="1">
                <a:solidFill>
                  <a:schemeClr val="bg1">
                    <a:lumMod val="50000"/>
                  </a:schemeClr>
                </a:solidFill>
              </a:rPr>
              <a:t>Angaben</a:t>
            </a:r>
            <a:r>
              <a:rPr lang="fr-CH" sz="1800" b="1" dirty="0">
                <a:solidFill>
                  <a:schemeClr val="bg1">
                    <a:lumMod val="50000"/>
                  </a:schemeClr>
                </a:solidFill>
              </a:rPr>
              <a:t> der </a:t>
            </a:r>
            <a:r>
              <a:rPr lang="fr-CH" sz="1800" b="1" dirty="0" err="1">
                <a:solidFill>
                  <a:schemeClr val="bg1">
                    <a:lumMod val="50000"/>
                  </a:schemeClr>
                </a:solidFill>
              </a:rPr>
              <a:t>Patienten</a:t>
            </a:r>
            <a:r>
              <a:rPr lang="fr-CH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CH" sz="1800" b="1" dirty="0" err="1">
                <a:solidFill>
                  <a:schemeClr val="bg1">
                    <a:lumMod val="50000"/>
                  </a:schemeClr>
                </a:solidFill>
              </a:rPr>
              <a:t>sind</a:t>
            </a:r>
            <a:r>
              <a:rPr lang="fr-CH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CH" sz="1800" b="1" dirty="0" err="1">
                <a:solidFill>
                  <a:schemeClr val="bg1">
                    <a:lumMod val="50000"/>
                  </a:schemeClr>
                </a:solidFill>
              </a:rPr>
              <a:t>fraglich</a:t>
            </a:r>
            <a:endParaRPr lang="de-CH" sz="1800" dirty="0"/>
          </a:p>
          <a:p>
            <a:pPr marL="342900" indent="-342900">
              <a:lnSpc>
                <a:spcPct val="150000"/>
              </a:lnSpc>
              <a:buClr>
                <a:srgbClr val="FF6AD8"/>
              </a:buClr>
              <a:buChar char="•"/>
            </a:pPr>
            <a:r>
              <a:rPr lang="de-CH" sz="1800" dirty="0"/>
              <a:t>Scham </a:t>
            </a:r>
          </a:p>
          <a:p>
            <a:pPr marL="342900" indent="-342900">
              <a:lnSpc>
                <a:spcPct val="150000"/>
              </a:lnSpc>
              <a:buClr>
                <a:srgbClr val="FF6AD8"/>
              </a:buClr>
              <a:buChar char="•"/>
            </a:pPr>
            <a:r>
              <a:rPr lang="de-CH" sz="1800" dirty="0"/>
              <a:t>Sozialer Erwünschtheit </a:t>
            </a:r>
          </a:p>
          <a:p>
            <a:pPr marL="342900" indent="-342900">
              <a:lnSpc>
                <a:spcPct val="150000"/>
              </a:lnSpc>
              <a:buClr>
                <a:srgbClr val="FF6AD8"/>
              </a:buClr>
              <a:buChar char="•"/>
            </a:pPr>
            <a:r>
              <a:rPr lang="de-CH" sz="1800" dirty="0"/>
              <a:t>Angst vor Sanktionen</a:t>
            </a:r>
          </a:p>
          <a:p>
            <a:pPr marL="342900" indent="-342900">
              <a:lnSpc>
                <a:spcPct val="150000"/>
              </a:lnSpc>
              <a:buClr>
                <a:srgbClr val="FF6AD8"/>
              </a:buClr>
              <a:buChar char="•"/>
            </a:pPr>
            <a:r>
              <a:rPr lang="de-CH" sz="1800" dirty="0"/>
              <a:t>Wissen nicht was sie eingenommen haben</a:t>
            </a:r>
          </a:p>
          <a:p>
            <a:pPr marL="342900" indent="-342900">
              <a:lnSpc>
                <a:spcPct val="150000"/>
              </a:lnSpc>
              <a:buClr>
                <a:srgbClr val="FF6AD8"/>
              </a:buClr>
              <a:buChar char="•"/>
            </a:pPr>
            <a:r>
              <a:rPr lang="de-CH" sz="1800" dirty="0"/>
              <a:t>Kognitive Störungen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16547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5E76B367-1C36-854E-BB6C-4EB4A8829B83}"/>
              </a:ext>
            </a:extLst>
          </p:cNvPr>
          <p:cNvSpPr/>
          <p:nvPr/>
        </p:nvSpPr>
        <p:spPr>
          <a:xfrm>
            <a:off x="928231" y="146959"/>
            <a:ext cx="7289130" cy="77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fr-CH" sz="3600" b="1" dirty="0" err="1">
                <a:solidFill>
                  <a:schemeClr val="bg1">
                    <a:lumMod val="50000"/>
                  </a:schemeClr>
                </a:solidFill>
              </a:rPr>
              <a:t>Objektivität</a:t>
            </a:r>
            <a:endParaRPr lang="fr-CH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E0F84F4-F459-4140-AB0E-85844ECF6558}"/>
              </a:ext>
            </a:extLst>
          </p:cNvPr>
          <p:cNvSpPr/>
          <p:nvPr/>
        </p:nvSpPr>
        <p:spPr>
          <a:xfrm>
            <a:off x="731420" y="4568878"/>
            <a:ext cx="76827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Zullino DF, Krenz S,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Eap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CB,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Benguettat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D, Khan R. Over-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underreporting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recent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subjects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entering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inpatient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detoxification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J</a:t>
            </a:r>
          </a:p>
          <a:p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Res. 2008 Jan 23;13(1):15-20</a:t>
            </a:r>
          </a:p>
          <a:p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Magura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S, Freeman RC,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Siddiqi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Q, Lipton DS: The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validi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ty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hair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detecting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cocaine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heroin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addicts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Addict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1992;27:51-69. </a:t>
            </a:r>
          </a:p>
          <a:p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Magura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S, Goldsmith D,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Casriel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C, Goldstein PJ, Lipton DS: The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validity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methadone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clients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'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self-reported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. International Journal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Addictions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1987;22:727 - 749. </a:t>
            </a:r>
          </a:p>
          <a:p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Zanis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DA,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McLellan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AT, Randall M: Can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pa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tient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self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-reports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? Drug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Depend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1994;35:127-132.</a:t>
            </a:r>
          </a:p>
          <a:p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McNagnySE,ParkerRM:Highprevalenceofrecentco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caine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unreliability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self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-report in an inner-city walk-in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clinic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Jama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1992;267:1106-1108.</a:t>
            </a:r>
          </a:p>
          <a:p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Babor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TF, Stephens RS,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Marlatt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GA: Verbal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meth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ods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alcoholism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minimization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. J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Stud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Alcohol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1987;48:410-424.</a:t>
            </a:r>
          </a:p>
          <a:p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Hamid R, Deren S, Beardsley M,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Tortu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S: Agreement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tween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urinalysis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self-reported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SubstUseMis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CH" sz="800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CH" sz="800" dirty="0">
                <a:latin typeface="Arial" panose="020B0604020202020204" pitchFamily="34" charset="0"/>
                <a:cs typeface="Arial" panose="020B0604020202020204" pitchFamily="34" charset="0"/>
              </a:rPr>
              <a:t> 1999;34:1585 - 1592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95CD01D-F530-D94E-9529-B4A20B1338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71264"/>
            <a:ext cx="3576119" cy="3301822"/>
          </a:xfrm>
          <a:prstGeom prst="rect">
            <a:avLst/>
          </a:prstGeom>
        </p:spPr>
      </p:pic>
      <p:sp>
        <p:nvSpPr>
          <p:cNvPr id="5" name="Textplatzhalter 2">
            <a:extLst>
              <a:ext uri="{FF2B5EF4-FFF2-40B4-BE49-F238E27FC236}">
                <a16:creationId xmlns:a16="http://schemas.microsoft.com/office/drawing/2014/main" id="{375EC3EC-64D2-9D41-A259-8CB5048C2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9257" y="1406376"/>
            <a:ext cx="5758344" cy="2752130"/>
          </a:xfr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Clr>
                <a:srgbClr val="FF6AD8"/>
              </a:buClr>
              <a:buChar char="•"/>
            </a:pPr>
            <a:r>
              <a:rPr lang="de-CH" sz="1400" dirty="0"/>
              <a:t>Die Zuverlässigkeit von Selbstberichten über Substanzgebrauch beeinflusst unter anderem durch:</a:t>
            </a:r>
          </a:p>
          <a:p>
            <a:pPr marL="1085850" lvl="1" indent="-342900">
              <a:lnSpc>
                <a:spcPct val="150000"/>
              </a:lnSpc>
              <a:buClr>
                <a:srgbClr val="FF6AD8"/>
              </a:buClr>
              <a:buChar char="•"/>
            </a:pPr>
            <a:r>
              <a:rPr lang="de-CH" sz="1400" dirty="0"/>
              <a:t>die Art und Weise, wie die Fragen gestellt wurden</a:t>
            </a:r>
          </a:p>
          <a:p>
            <a:pPr marL="1085850" lvl="1" indent="-342900">
              <a:lnSpc>
                <a:spcPct val="150000"/>
              </a:lnSpc>
              <a:buClr>
                <a:srgbClr val="FF6AD8"/>
              </a:buClr>
              <a:buChar char="•"/>
            </a:pPr>
            <a:r>
              <a:rPr lang="de-CH" sz="1400" dirty="0"/>
              <a:t>den Zweck der Informationsgewinnung </a:t>
            </a:r>
          </a:p>
          <a:p>
            <a:pPr marL="1085850" lvl="1" indent="-342900">
              <a:lnSpc>
                <a:spcPct val="150000"/>
              </a:lnSpc>
              <a:buClr>
                <a:srgbClr val="FF6AD8"/>
              </a:buClr>
              <a:buChar char="•"/>
            </a:pPr>
            <a:r>
              <a:rPr lang="de-CH" sz="1400" b="1" dirty="0"/>
              <a:t>die Möglichkeit, die Informationen zu verifizieren</a:t>
            </a:r>
          </a:p>
          <a:p>
            <a:pPr marL="342900" indent="-342900">
              <a:lnSpc>
                <a:spcPct val="150000"/>
              </a:lnSpc>
              <a:buClr>
                <a:srgbClr val="FF6AD8"/>
              </a:buClr>
              <a:buChar char="•"/>
            </a:pPr>
            <a:r>
              <a:rPr lang="de-CH" sz="1400" dirty="0"/>
              <a:t>Urintest ermöglicht objektive, zuverlässige, zeitnahe Information über den Drogenkonsum</a:t>
            </a:r>
          </a:p>
        </p:txBody>
      </p:sp>
    </p:spTree>
    <p:extLst>
      <p:ext uri="{BB962C8B-B14F-4D97-AF65-F5344CB8AC3E}">
        <p14:creationId xmlns:p14="http://schemas.microsoft.com/office/powerpoint/2010/main" val="3878413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5E76B367-1C36-854E-BB6C-4EB4A8829B83}"/>
              </a:ext>
            </a:extLst>
          </p:cNvPr>
          <p:cNvSpPr/>
          <p:nvPr/>
        </p:nvSpPr>
        <p:spPr>
          <a:xfrm>
            <a:off x="1116335" y="27683"/>
            <a:ext cx="7289130" cy="931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fr-CH" sz="4400" b="1" dirty="0">
                <a:solidFill>
                  <a:schemeClr val="bg1">
                    <a:lumMod val="50000"/>
                  </a:schemeClr>
                </a:solidFill>
              </a:rPr>
              <a:t>Im </a:t>
            </a:r>
            <a:r>
              <a:rPr lang="fr-CH" sz="4400" b="1" dirty="0" err="1">
                <a:solidFill>
                  <a:schemeClr val="bg1">
                    <a:lumMod val="50000"/>
                  </a:schemeClr>
                </a:solidFill>
              </a:rPr>
              <a:t>Dienste</a:t>
            </a:r>
            <a:r>
              <a:rPr lang="fr-CH" sz="4400" b="1" dirty="0">
                <a:solidFill>
                  <a:schemeClr val="bg1">
                    <a:lumMod val="50000"/>
                  </a:schemeClr>
                </a:solidFill>
              </a:rPr>
              <a:t> des </a:t>
            </a:r>
            <a:r>
              <a:rPr lang="fr-CH" sz="4400" b="1" dirty="0" err="1">
                <a:solidFill>
                  <a:schemeClr val="bg1">
                    <a:lumMod val="50000"/>
                  </a:schemeClr>
                </a:solidFill>
              </a:rPr>
              <a:t>Patienten</a:t>
            </a:r>
            <a:endParaRPr lang="fr-CH" sz="4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B3EDF0A-DB4F-014B-837E-FB8FBFCBF0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536234"/>
            <a:ext cx="4204447" cy="3512188"/>
          </a:xfrm>
          <a:prstGeom prst="rect">
            <a:avLst/>
          </a:prstGeom>
        </p:spPr>
      </p:pic>
      <p:sp>
        <p:nvSpPr>
          <p:cNvPr id="5" name="Textplatzhalter 2">
            <a:extLst>
              <a:ext uri="{FF2B5EF4-FFF2-40B4-BE49-F238E27FC236}">
                <a16:creationId xmlns:a16="http://schemas.microsoft.com/office/drawing/2014/main" id="{375EC3EC-64D2-9D41-A259-8CB5048C2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7561" y="1845232"/>
            <a:ext cx="5468471" cy="3068364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Clr>
                <a:srgbClr val="FF6AD8"/>
              </a:buClr>
              <a:buFont typeface="Arial"/>
              <a:buChar char="•"/>
            </a:pPr>
            <a:r>
              <a:rPr lang="de-CH" sz="1400" dirty="0"/>
              <a:t>Konkordanz wesentlicher Faktor des Therapieerfolgs</a:t>
            </a:r>
          </a:p>
          <a:p>
            <a:pPr marL="342900" indent="-342900">
              <a:lnSpc>
                <a:spcPct val="150000"/>
              </a:lnSpc>
              <a:buClr>
                <a:srgbClr val="FF6AD8"/>
              </a:buClr>
              <a:buFont typeface="Arial"/>
              <a:buChar char="•"/>
            </a:pPr>
            <a:r>
              <a:rPr lang="de-CH" sz="1400" dirty="0"/>
              <a:t>Überzeugungen des Patienten, auch wenn sie sich von denen des Arztes unterscheiden, nicht weniger wichtig in Bezug auf therapeutische Entscheidungen</a:t>
            </a:r>
          </a:p>
          <a:p>
            <a:pPr marL="342900" indent="-342900">
              <a:lnSpc>
                <a:spcPct val="150000"/>
              </a:lnSpc>
              <a:buClr>
                <a:srgbClr val="FF6AD8"/>
              </a:buClr>
              <a:buFont typeface="Arial"/>
              <a:buChar char="•"/>
            </a:pPr>
            <a:r>
              <a:rPr lang="de-CH" sz="1400" dirty="0"/>
              <a:t>Die Patienten sollten ermutigt werden, Entscheidungen über ihre medizinische Betreuung zu treffen</a:t>
            </a:r>
          </a:p>
          <a:p>
            <a:pPr marL="342900" indent="-342900">
              <a:lnSpc>
                <a:spcPct val="150000"/>
              </a:lnSpc>
              <a:buClr>
                <a:srgbClr val="FF6AD8"/>
              </a:buClr>
              <a:buFont typeface="Arial"/>
              <a:buChar char="•"/>
            </a:pPr>
            <a:r>
              <a:rPr lang="de-CH" b="1" dirty="0" err="1"/>
              <a:t>Shared</a:t>
            </a:r>
            <a:r>
              <a:rPr lang="de-CH" b="1" dirty="0"/>
              <a:t> </a:t>
            </a:r>
            <a:r>
              <a:rPr lang="de-CH" b="1" dirty="0" err="1"/>
              <a:t>Decision</a:t>
            </a:r>
            <a:r>
              <a:rPr lang="de-CH" dirty="0"/>
              <a:t>-</a:t>
            </a:r>
            <a:r>
              <a:rPr lang="de-CH" b="1" dirty="0"/>
              <a:t>Making !!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93083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5E76B367-1C36-854E-BB6C-4EB4A8829B83}"/>
              </a:ext>
            </a:extLst>
          </p:cNvPr>
          <p:cNvSpPr/>
          <p:nvPr/>
        </p:nvSpPr>
        <p:spPr>
          <a:xfrm>
            <a:off x="1138106" y="121079"/>
            <a:ext cx="7289130" cy="1067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fr-CH" b="1" dirty="0" err="1">
                <a:solidFill>
                  <a:schemeClr val="bg1">
                    <a:lumMod val="50000"/>
                  </a:schemeClr>
                </a:solidFill>
              </a:rPr>
              <a:t>Regelmässiges</a:t>
            </a:r>
            <a:r>
              <a:rPr lang="fr-CH" b="1" dirty="0">
                <a:solidFill>
                  <a:schemeClr val="bg1">
                    <a:lumMod val="50000"/>
                  </a:schemeClr>
                </a:solidFill>
              </a:rPr>
              <a:t> (Bio)feedback </a:t>
            </a:r>
            <a:r>
              <a:rPr lang="fr-CH" b="1" dirty="0" err="1">
                <a:solidFill>
                  <a:schemeClr val="bg1">
                    <a:lumMod val="50000"/>
                  </a:schemeClr>
                </a:solidFill>
              </a:rPr>
              <a:t>unterstützt</a:t>
            </a:r>
            <a:r>
              <a:rPr lang="fr-CH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CH" b="1" dirty="0" err="1">
                <a:solidFill>
                  <a:schemeClr val="bg1">
                    <a:lumMod val="50000"/>
                  </a:schemeClr>
                </a:solidFill>
              </a:rPr>
              <a:t>Verhaltensänderungen</a:t>
            </a:r>
            <a:endParaRPr lang="fr-CH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2977801-757F-E74C-A38F-24FD7DCD363D}"/>
              </a:ext>
            </a:extLst>
          </p:cNvPr>
          <p:cNvSpPr/>
          <p:nvPr/>
        </p:nvSpPr>
        <p:spPr>
          <a:xfrm>
            <a:off x="421342" y="5485006"/>
            <a:ext cx="87226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8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DiClemente</a:t>
            </a:r>
            <a:r>
              <a:rPr lang="de-CH" sz="8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CC, </a:t>
            </a:r>
            <a:r>
              <a:rPr lang="de-CH" sz="8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Marinilli</a:t>
            </a:r>
            <a:r>
              <a:rPr lang="de-CH" sz="8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AS, Singh M, </a:t>
            </a:r>
            <a:r>
              <a:rPr lang="de-CH" sz="8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Bellino</a:t>
            </a:r>
            <a:r>
              <a:rPr lang="de-CH" sz="8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LE. The </a:t>
            </a:r>
            <a:r>
              <a:rPr lang="de-CH" sz="8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de-CH" sz="8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8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  <a:r>
              <a:rPr lang="de-CH" sz="8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CH" sz="8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8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de-CH" sz="8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8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de-CH" sz="8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de-CH" sz="8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de-CH" sz="8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Am J </a:t>
            </a:r>
            <a:r>
              <a:rPr lang="de-CH" sz="8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de-CH" sz="8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</a:t>
            </a:r>
            <a:r>
              <a:rPr lang="de-CH" sz="8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2001;25(3):217-27</a:t>
            </a:r>
            <a:endParaRPr lang="de-CH" sz="800" dirty="0">
              <a:solidFill>
                <a:srgbClr val="444444"/>
              </a:solidFill>
              <a:latin typeface="Helvetica" pitchFamily="2" charset="0"/>
            </a:endParaRPr>
          </a:p>
          <a:p>
            <a:r>
              <a:rPr lang="de-CH" sz="800" dirty="0" err="1">
                <a:solidFill>
                  <a:srgbClr val="444444"/>
                </a:solidFill>
                <a:latin typeface="Helvetica" pitchFamily="2" charset="0"/>
              </a:rPr>
              <a:t>Carly</a:t>
            </a:r>
            <a:r>
              <a:rPr lang="de-CH" sz="800" dirty="0">
                <a:solidFill>
                  <a:srgbClr val="444444"/>
                </a:solidFill>
                <a:latin typeface="Helvetica" pitchFamily="2" charset="0"/>
              </a:rPr>
              <a:t> R. </a:t>
            </a:r>
            <a:r>
              <a:rPr lang="de-CH" sz="800" dirty="0" err="1">
                <a:solidFill>
                  <a:srgbClr val="444444"/>
                </a:solidFill>
                <a:latin typeface="Helvetica" pitchFamily="2" charset="0"/>
              </a:rPr>
              <a:t>Pacanowski</a:t>
            </a:r>
            <a:r>
              <a:rPr lang="de-CH" sz="800" dirty="0">
                <a:solidFill>
                  <a:srgbClr val="444444"/>
                </a:solidFill>
                <a:latin typeface="Helvetica" pitchFamily="2" charset="0"/>
              </a:rPr>
              <a:t>, David A. </a:t>
            </a:r>
            <a:r>
              <a:rPr lang="de-CH" sz="800" dirty="0" err="1">
                <a:solidFill>
                  <a:srgbClr val="444444"/>
                </a:solidFill>
                <a:latin typeface="Helvetica" pitchFamily="2" charset="0"/>
              </a:rPr>
              <a:t>Levitsky</a:t>
            </a:r>
            <a:r>
              <a:rPr lang="de-CH" sz="800" dirty="0">
                <a:solidFill>
                  <a:srgbClr val="444444"/>
                </a:solidFill>
                <a:latin typeface="Helvetica" pitchFamily="2" charset="0"/>
              </a:rPr>
              <a:t>. </a:t>
            </a:r>
            <a:r>
              <a:rPr lang="de-CH" sz="800" dirty="0" err="1">
                <a:solidFill>
                  <a:srgbClr val="444444"/>
                </a:solidFill>
                <a:latin typeface="Helvetica" pitchFamily="2" charset="0"/>
              </a:rPr>
              <a:t>Frequent</a:t>
            </a:r>
            <a:r>
              <a:rPr lang="de-CH" sz="800" dirty="0">
                <a:solidFill>
                  <a:srgbClr val="444444"/>
                </a:solidFill>
                <a:latin typeface="Helvetica" pitchFamily="2" charset="0"/>
              </a:rPr>
              <a:t> </a:t>
            </a:r>
            <a:r>
              <a:rPr lang="de-CH" sz="800" dirty="0" err="1">
                <a:solidFill>
                  <a:srgbClr val="444444"/>
                </a:solidFill>
                <a:latin typeface="Helvetica" pitchFamily="2" charset="0"/>
              </a:rPr>
              <a:t>Self-Weighing</a:t>
            </a:r>
            <a:r>
              <a:rPr lang="de-CH" sz="800" dirty="0">
                <a:solidFill>
                  <a:srgbClr val="444444"/>
                </a:solidFill>
                <a:latin typeface="Helvetica" pitchFamily="2" charset="0"/>
              </a:rPr>
              <a:t> </a:t>
            </a:r>
            <a:r>
              <a:rPr lang="de-CH" sz="800" dirty="0" err="1">
                <a:solidFill>
                  <a:srgbClr val="444444"/>
                </a:solidFill>
                <a:latin typeface="Helvetica" pitchFamily="2" charset="0"/>
              </a:rPr>
              <a:t>and</a:t>
            </a:r>
            <a:r>
              <a:rPr lang="de-CH" sz="800" dirty="0">
                <a:solidFill>
                  <a:srgbClr val="444444"/>
                </a:solidFill>
                <a:latin typeface="Helvetica" pitchFamily="2" charset="0"/>
              </a:rPr>
              <a:t> Visual Feedback </a:t>
            </a:r>
            <a:r>
              <a:rPr lang="de-CH" sz="800" dirty="0" err="1">
                <a:solidFill>
                  <a:srgbClr val="444444"/>
                </a:solidFill>
                <a:latin typeface="Helvetica" pitchFamily="2" charset="0"/>
              </a:rPr>
              <a:t>for</a:t>
            </a:r>
            <a:r>
              <a:rPr lang="de-CH" sz="800" dirty="0">
                <a:solidFill>
                  <a:srgbClr val="444444"/>
                </a:solidFill>
                <a:latin typeface="Helvetica" pitchFamily="2" charset="0"/>
              </a:rPr>
              <a:t> </a:t>
            </a:r>
            <a:r>
              <a:rPr lang="de-CH" sz="800" dirty="0" err="1">
                <a:solidFill>
                  <a:srgbClr val="444444"/>
                </a:solidFill>
                <a:latin typeface="Helvetica" pitchFamily="2" charset="0"/>
              </a:rPr>
              <a:t>Weight</a:t>
            </a:r>
            <a:r>
              <a:rPr lang="de-CH" sz="800" dirty="0">
                <a:solidFill>
                  <a:srgbClr val="444444"/>
                </a:solidFill>
                <a:latin typeface="Helvetica" pitchFamily="2" charset="0"/>
              </a:rPr>
              <a:t> Loss in </a:t>
            </a:r>
            <a:r>
              <a:rPr lang="de-CH" sz="800" dirty="0" err="1">
                <a:solidFill>
                  <a:srgbClr val="444444"/>
                </a:solidFill>
                <a:latin typeface="Helvetica" pitchFamily="2" charset="0"/>
              </a:rPr>
              <a:t>Overweight</a:t>
            </a:r>
            <a:r>
              <a:rPr lang="de-CH" sz="800" dirty="0">
                <a:solidFill>
                  <a:srgbClr val="444444"/>
                </a:solidFill>
                <a:latin typeface="Helvetica" pitchFamily="2" charset="0"/>
              </a:rPr>
              <a:t> </a:t>
            </a:r>
            <a:r>
              <a:rPr lang="de-CH" sz="800" dirty="0" err="1">
                <a:solidFill>
                  <a:srgbClr val="444444"/>
                </a:solidFill>
                <a:latin typeface="Helvetica" pitchFamily="2" charset="0"/>
              </a:rPr>
              <a:t>Adults</a:t>
            </a:r>
            <a:r>
              <a:rPr lang="de-CH" sz="800" dirty="0">
                <a:solidFill>
                  <a:srgbClr val="444444"/>
                </a:solidFill>
                <a:latin typeface="Helvetica" pitchFamily="2" charset="0"/>
              </a:rPr>
              <a:t>. Journal </a:t>
            </a:r>
            <a:r>
              <a:rPr lang="de-CH" sz="800" dirty="0" err="1">
                <a:solidFill>
                  <a:srgbClr val="444444"/>
                </a:solidFill>
                <a:latin typeface="Helvetica" pitchFamily="2" charset="0"/>
              </a:rPr>
              <a:t>of</a:t>
            </a:r>
            <a:r>
              <a:rPr lang="de-CH" sz="800" dirty="0">
                <a:solidFill>
                  <a:srgbClr val="444444"/>
                </a:solidFill>
                <a:latin typeface="Helvetica" pitchFamily="2" charset="0"/>
              </a:rPr>
              <a:t> </a:t>
            </a:r>
            <a:r>
              <a:rPr lang="de-CH" sz="800" dirty="0" err="1">
                <a:solidFill>
                  <a:srgbClr val="444444"/>
                </a:solidFill>
                <a:latin typeface="Helvetica" pitchFamily="2" charset="0"/>
              </a:rPr>
              <a:t>Obesity</a:t>
            </a:r>
            <a:r>
              <a:rPr lang="de-CH" sz="800" dirty="0">
                <a:solidFill>
                  <a:srgbClr val="444444"/>
                </a:solidFill>
                <a:latin typeface="Helvetica" pitchFamily="2" charset="0"/>
              </a:rPr>
              <a:t>, 2015; 2015: 1</a:t>
            </a:r>
            <a:endParaRPr lang="de-DE" sz="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6E9BCD4-B2B5-E548-9573-2A6EB15979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63"/>
          <a:stretch/>
        </p:blipFill>
        <p:spPr>
          <a:xfrm>
            <a:off x="0" y="1275378"/>
            <a:ext cx="3993233" cy="3993233"/>
          </a:xfrm>
          <a:prstGeom prst="rect">
            <a:avLst/>
          </a:prstGeom>
        </p:spPr>
      </p:pic>
      <p:sp>
        <p:nvSpPr>
          <p:cNvPr id="5" name="Textplatzhalter 2">
            <a:extLst>
              <a:ext uri="{FF2B5EF4-FFF2-40B4-BE49-F238E27FC236}">
                <a16:creationId xmlns:a16="http://schemas.microsoft.com/office/drawing/2014/main" id="{375EC3EC-64D2-9D41-A259-8CB5048C2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0007" y="1621175"/>
            <a:ext cx="5254514" cy="3301637"/>
          </a:xfr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FF6AD8"/>
              </a:buClr>
              <a:buChar char="•"/>
            </a:pPr>
            <a:r>
              <a:rPr lang="de-CH" sz="1400" dirty="0"/>
              <a:t>Biofeedback = Sichtbarmachung biologischer Phänomene mit technischen Hilfsmitteln</a:t>
            </a:r>
          </a:p>
          <a:p>
            <a:pPr marL="1085850" lvl="1" indent="-342900">
              <a:lnSpc>
                <a:spcPct val="150000"/>
              </a:lnSpc>
              <a:spcBef>
                <a:spcPts val="0"/>
              </a:spcBef>
              <a:buClr>
                <a:srgbClr val="FF6AD8"/>
              </a:buClr>
              <a:buChar char="•"/>
            </a:pPr>
            <a:r>
              <a:rPr lang="de-CH" sz="1400" dirty="0"/>
              <a:t>empirische Messbarkeit von verhaltensrelevanten biologischen Phänomenen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FF6AD8"/>
              </a:buClr>
              <a:buChar char="•"/>
            </a:pPr>
            <a:r>
              <a:rPr lang="de-CH" sz="1400" dirty="0"/>
              <a:t>↑ Bewusstsein der Zielverhalten (Normen)</a:t>
            </a:r>
          </a:p>
          <a:p>
            <a:pPr marL="1085850" lvl="1" indent="-342900">
              <a:lnSpc>
                <a:spcPct val="150000"/>
              </a:lnSpc>
              <a:spcBef>
                <a:spcPts val="0"/>
              </a:spcBef>
              <a:buClr>
                <a:srgbClr val="FF6AD8"/>
              </a:buClr>
              <a:buFont typeface="Arial"/>
              <a:buChar char="•"/>
            </a:pPr>
            <a:r>
              <a:rPr lang="en-US" sz="1400" dirty="0"/>
              <a:t>↑ </a:t>
            </a:r>
            <a:r>
              <a:rPr lang="en-US" sz="1400" dirty="0" err="1"/>
              <a:t>deren</a:t>
            </a:r>
            <a:r>
              <a:rPr lang="en-US" sz="1400" dirty="0"/>
              <a:t> </a:t>
            </a:r>
            <a:r>
              <a:rPr lang="en-US" sz="1400" dirty="0" err="1"/>
              <a:t>Salienz</a:t>
            </a:r>
            <a:endParaRPr lang="de-CH" sz="1400" dirty="0"/>
          </a:p>
          <a:p>
            <a:pPr marL="1085850" lvl="1" indent="-342900">
              <a:lnSpc>
                <a:spcPct val="150000"/>
              </a:lnSpc>
              <a:spcBef>
                <a:spcPts val="0"/>
              </a:spcBef>
              <a:buClr>
                <a:srgbClr val="FF6AD8"/>
              </a:buClr>
              <a:buFont typeface="Arial"/>
              <a:buChar char="•"/>
            </a:pPr>
            <a:r>
              <a:rPr lang="en-US" sz="1400" dirty="0"/>
              <a:t>Um </a:t>
            </a:r>
            <a:r>
              <a:rPr lang="en-US" sz="1400" dirty="0" err="1"/>
              <a:t>direkter</a:t>
            </a:r>
            <a:r>
              <a:rPr lang="en-US" sz="1400" dirty="0"/>
              <a:t> </a:t>
            </a:r>
            <a:r>
              <a:rPr lang="en-US" sz="1400" dirty="0" err="1"/>
              <a:t>zu</a:t>
            </a:r>
            <a:r>
              <a:rPr lang="en-US" sz="1400" dirty="0"/>
              <a:t> </a:t>
            </a:r>
            <a:r>
              <a:rPr lang="en-US" sz="1400" dirty="0" err="1"/>
              <a:t>Entscheidungen</a:t>
            </a:r>
            <a:r>
              <a:rPr lang="en-US" sz="1400" dirty="0"/>
              <a:t> </a:t>
            </a:r>
            <a:r>
              <a:rPr lang="en-US" sz="1400" dirty="0" err="1"/>
              <a:t>zu</a:t>
            </a:r>
            <a:r>
              <a:rPr lang="en-US" sz="1400" dirty="0"/>
              <a:t> </a:t>
            </a:r>
            <a:r>
              <a:rPr lang="en-US" sz="1400" dirty="0" err="1"/>
              <a:t>gelangen</a:t>
            </a:r>
            <a:endParaRPr lang="en-US" sz="14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FF6AD8"/>
              </a:buClr>
              <a:buChar char="•"/>
            </a:pPr>
            <a:r>
              <a:rPr lang="de-CH" sz="1400" dirty="0"/>
              <a:t>Erhöht die Wahrscheinlichkeit erwünschten Verhaltens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FF6AD8"/>
              </a:buClr>
              <a:buChar char="•"/>
            </a:pPr>
            <a:endParaRPr lang="de-CH" sz="5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FF6AD8"/>
              </a:buClr>
              <a:buChar char="•"/>
            </a:pPr>
            <a:r>
              <a:rPr lang="de-CH" sz="1400" dirty="0"/>
              <a:t>Erwiesen z.B. für </a:t>
            </a:r>
            <a:r>
              <a:rPr lang="de-CH" sz="1400" dirty="0" err="1"/>
              <a:t>Gewichstabnahme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2232490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D59D3EC-6E45-554F-AEEB-CA07F1CEC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103" y="212882"/>
            <a:ext cx="4113157" cy="274210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45B23AD-B6D1-2543-9E3E-9A7B73601F2B}"/>
              </a:ext>
            </a:extLst>
          </p:cNvPr>
          <p:cNvSpPr txBox="1"/>
          <p:nvPr/>
        </p:nvSpPr>
        <p:spPr>
          <a:xfrm>
            <a:off x="783771" y="679266"/>
            <a:ext cx="5216434" cy="424978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rgbClr val="FF6AD8"/>
              </a:buClr>
              <a:buFont typeface="Arial"/>
              <a:buChar char="•"/>
              <a:defRPr sz="1400">
                <a:solidFill>
                  <a:srgbClr val="404040"/>
                </a:solidFill>
              </a:defRPr>
            </a:lvl1pPr>
            <a:lvl2pPr marL="1085850" lvl="1" indent="-342900">
              <a:lnSpc>
                <a:spcPct val="150000"/>
              </a:lnSpc>
              <a:spcBef>
                <a:spcPts val="0"/>
              </a:spcBef>
              <a:buClr>
                <a:srgbClr val="FF6AD8"/>
              </a:buClr>
              <a:buFont typeface="Arial"/>
              <a:buChar char="•"/>
              <a:defRPr sz="1400">
                <a:solidFill>
                  <a:srgbClr val="404040"/>
                </a:solidFill>
              </a:defRPr>
            </a:lvl2pPr>
            <a:lvl3pPr marL="1143000" indent="-228600">
              <a:spcBef>
                <a:spcPts val="500"/>
              </a:spcBef>
              <a:buClr>
                <a:srgbClr val="404040"/>
              </a:buClr>
              <a:buFont typeface="Arial"/>
              <a:defRPr>
                <a:solidFill>
                  <a:srgbClr val="404040"/>
                </a:solidFill>
              </a:defRPr>
            </a:lvl3pPr>
            <a:lvl4pPr marL="1600200" indent="-228600">
              <a:spcBef>
                <a:spcPts val="400"/>
              </a:spcBef>
              <a:buClr>
                <a:srgbClr val="404040"/>
              </a:buClr>
              <a:buFont typeface="Arial"/>
              <a:buChar char="–"/>
              <a:defRPr sz="2000">
                <a:solidFill>
                  <a:srgbClr val="404040"/>
                </a:solidFill>
              </a:defRPr>
            </a:lvl4pPr>
            <a:lvl5pPr marL="2057400" indent="-228600">
              <a:spcBef>
                <a:spcPts val="400"/>
              </a:spcBef>
              <a:buClr>
                <a:srgbClr val="404040"/>
              </a:buClr>
              <a:buFont typeface="Arial"/>
              <a:buChar char="»"/>
              <a:defRPr sz="2000">
                <a:solidFill>
                  <a:srgbClr val="404040"/>
                </a:solidFill>
              </a:defRPr>
            </a:lvl5pPr>
            <a:lvl6pPr indent="22860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6pPr>
            <a:lvl7pPr indent="27432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7pPr>
            <a:lvl8pPr indent="32004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8pPr>
            <a:lvl9pPr indent="3657600">
              <a:spcBef>
                <a:spcPts val="600"/>
              </a:spcBef>
              <a:buClr>
                <a:srgbClr val="404040"/>
              </a:buClr>
              <a:buFont typeface="Arial"/>
              <a:defRPr sz="2800">
                <a:solidFill>
                  <a:srgbClr val="404040"/>
                </a:solidFill>
              </a:defRPr>
            </a:lvl9pPr>
          </a:lstStyle>
          <a:p>
            <a:r>
              <a:rPr lang="de-DE" sz="2400" dirty="0"/>
              <a:t>Für eine objektive, evidenzbasierte Suchtmedizin</a:t>
            </a:r>
          </a:p>
          <a:p>
            <a:r>
              <a:rPr lang="de-DE" sz="2400" dirty="0"/>
              <a:t>Für den Respekt der Wünsche unserer Patienten</a:t>
            </a:r>
          </a:p>
          <a:p>
            <a:r>
              <a:rPr lang="de-DE" sz="2400" dirty="0"/>
              <a:t>Weil Wissen therapeutisch ist</a:t>
            </a:r>
          </a:p>
          <a:p>
            <a:endParaRPr lang="de-DE" sz="2400" dirty="0"/>
          </a:p>
          <a:p>
            <a:r>
              <a:rPr lang="de-DE" sz="3600" b="1" dirty="0"/>
              <a:t>In </a:t>
            </a:r>
            <a:r>
              <a:rPr lang="de-DE" sz="3600" b="1" dirty="0" err="1"/>
              <a:t>urinae</a:t>
            </a:r>
            <a:r>
              <a:rPr lang="de-DE" sz="3600" b="1" dirty="0"/>
              <a:t> </a:t>
            </a:r>
            <a:r>
              <a:rPr lang="de-DE" sz="3600" b="1" dirty="0" err="1"/>
              <a:t>veritas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2340586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bg1">
              <a:lumMod val="50000"/>
            </a:schemeClr>
          </a:solidFill>
          <a:prstDash val="solid"/>
          <a:bevel/>
          <a:tailEnd type="stealth"/>
        </a:ln>
        <a:effectLst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512</Words>
  <Application>Microsoft Macintosh PowerPoint</Application>
  <PresentationFormat>On-screen Show (4:3)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Helvetica</vt:lpstr>
      <vt:lpstr>Helvetica Neue</vt:lpstr>
      <vt:lpstr>Wingdings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OBJETS FLOTTANTS                #POSTGRADE #SYSTÉMIQUE #7 MAI 2015                                                                                                         GERARD CALZADA</dc:title>
  <dc:subject/>
  <dc:creator/>
  <cp:keywords/>
  <dc:description/>
  <cp:lastModifiedBy>Daniele Fabio Zullino</cp:lastModifiedBy>
  <cp:revision>671</cp:revision>
  <dcterms:modified xsi:type="dcterms:W3CDTF">2025-07-13T21:43:52Z</dcterms:modified>
  <cp:category/>
</cp:coreProperties>
</file>