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80" r:id="rId4"/>
    <p:sldId id="293" r:id="rId5"/>
    <p:sldId id="294" r:id="rId6"/>
    <p:sldId id="281" r:id="rId7"/>
    <p:sldId id="295" r:id="rId8"/>
    <p:sldId id="282" r:id="rId9"/>
    <p:sldId id="297" r:id="rId10"/>
    <p:sldId id="296" r:id="rId11"/>
    <p:sldId id="298" r:id="rId12"/>
    <p:sldId id="299" r:id="rId13"/>
    <p:sldId id="27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4155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32" userDrawn="1">
          <p15:clr>
            <a:srgbClr val="A4A3A4"/>
          </p15:clr>
        </p15:guide>
        <p15:guide id="8" pos="7348" userDrawn="1">
          <p15:clr>
            <a:srgbClr val="A4A3A4"/>
          </p15:clr>
        </p15:guide>
        <p15:guide id="9" pos="56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167"/>
    <a:srgbClr val="055A82"/>
    <a:srgbClr val="82BBC3"/>
    <a:srgbClr val="8B1E3F"/>
    <a:srgbClr val="F5F5F5"/>
    <a:srgbClr val="82DCC8"/>
    <a:srgbClr val="018090"/>
    <a:srgbClr val="8DB6D3"/>
    <a:srgbClr val="FAB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3"/>
    <p:restoredTop sz="86553"/>
  </p:normalViewPr>
  <p:slideViewPr>
    <p:cSldViewPr showGuides="1">
      <p:cViewPr varScale="1">
        <p:scale>
          <a:sx n="105" d="100"/>
          <a:sy n="105" d="100"/>
        </p:scale>
        <p:origin x="1339" y="72"/>
      </p:cViewPr>
      <p:guideLst>
        <p:guide orient="horz" pos="2160"/>
        <p:guide orient="horz" pos="890"/>
        <p:guide orient="horz" pos="3838"/>
        <p:guide orient="horz" pos="4155"/>
        <p:guide orient="horz" pos="255"/>
        <p:guide pos="3840"/>
        <p:guide pos="332"/>
        <p:guide pos="7348"/>
        <p:guide pos="56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4204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4A41E-D1F5-4B42-AE0E-758FCCCC423D}" type="datetimeFigureOut">
              <a:rPr lang="de-CH" smtClean="0"/>
              <a:t>12.03.2026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327A-BA61-4F19-8680-F1B98C86F9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8175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558B-84A9-4FC1-BE73-11977D7C9A46}" type="datetimeFigureOut">
              <a:rPr lang="de-CH" smtClean="0"/>
              <a:t>12.03.2026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6FAD-352D-45E6-8F9A-6665F8E5297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451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interesting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/>
              <a:t>Meier et al. </a:t>
            </a:r>
            <a:r>
              <a:rPr lang="de-DE" dirty="0" err="1"/>
              <a:t>study</a:t>
            </a:r>
            <a:r>
              <a:rPr lang="de-DE" dirty="0"/>
              <a:t>: follow-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cohort</a:t>
            </a:r>
            <a:r>
              <a:rPr lang="de-DE" dirty="0"/>
              <a:t> (</a:t>
            </a:r>
            <a:r>
              <a:rPr lang="de-DE" dirty="0" err="1"/>
              <a:t>n</a:t>
            </a:r>
            <a:r>
              <a:rPr lang="de-DE" dirty="0"/>
              <a:t>=1037, New Zealand), IQ </a:t>
            </a:r>
            <a:r>
              <a:rPr lang="de-DE" dirty="0" err="1"/>
              <a:t>tests</a:t>
            </a:r>
            <a:r>
              <a:rPr lang="de-DE" dirty="0"/>
              <a:t> at </a:t>
            </a:r>
            <a:r>
              <a:rPr lang="de-DE" dirty="0" err="1"/>
              <a:t>age</a:t>
            </a:r>
            <a:r>
              <a:rPr lang="de-DE" dirty="0"/>
              <a:t> 7, 9, 11, and 45: </a:t>
            </a:r>
            <a:r>
              <a:rPr lang="de-DE" dirty="0" err="1"/>
              <a:t>average</a:t>
            </a:r>
            <a:r>
              <a:rPr lang="de-DE" dirty="0"/>
              <a:t> -5.5 IQ in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cannabis</a:t>
            </a:r>
            <a:r>
              <a:rPr lang="de-DE" dirty="0"/>
              <a:t> </a:t>
            </a:r>
            <a:r>
              <a:rPr lang="de-DE" dirty="0" err="1"/>
              <a:t>users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FAD-352D-45E6-8F9A-6665F8E5297F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373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Dichotomy</a:t>
            </a:r>
            <a:r>
              <a:rPr lang="de-DE" dirty="0"/>
              <a:t> in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perception</a:t>
            </a:r>
            <a:r>
              <a:rPr lang="de-DE" dirty="0"/>
              <a:t>: </a:t>
            </a:r>
            <a:r>
              <a:rPr lang="de-DE" dirty="0" err="1"/>
              <a:t>cannabis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illegal </a:t>
            </a:r>
            <a:r>
              <a:rPr lang="de-DE" dirty="0" err="1"/>
              <a:t>drug</a:t>
            </a:r>
            <a:r>
              <a:rPr lang="de-DE" dirty="0"/>
              <a:t> vs. </a:t>
            </a:r>
            <a:r>
              <a:rPr lang="de-DE" dirty="0" err="1"/>
              <a:t>cannabis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medical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treat</a:t>
            </a:r>
            <a:r>
              <a:rPr lang="de-DE" dirty="0"/>
              <a:t> </a:t>
            </a:r>
            <a:r>
              <a:rPr lang="de-DE" dirty="0" err="1"/>
              <a:t>illnesses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FAD-352D-45E6-8F9A-6665F8E5297F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531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GFAP: </a:t>
            </a:r>
            <a:r>
              <a:rPr lang="de-DE" dirty="0" err="1"/>
              <a:t>maintains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shape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astrocytes</a:t>
            </a:r>
            <a:r>
              <a:rPr lang="de-DE" dirty="0"/>
              <a:t> and </a:t>
            </a:r>
            <a:r>
              <a:rPr lang="de-DE" dirty="0" err="1"/>
              <a:t>thereby</a:t>
            </a:r>
            <a:r>
              <a:rPr lang="de-DE" dirty="0"/>
              <a:t> </a:t>
            </a:r>
            <a:r>
              <a:rPr lang="de-DE" dirty="0" err="1"/>
              <a:t>supports</a:t>
            </a:r>
            <a:r>
              <a:rPr lang="de-DE" dirty="0"/>
              <a:t> </a:t>
            </a:r>
            <a:r>
              <a:rPr lang="de-DE" dirty="0" err="1"/>
              <a:t>metabolism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neurotransmitters</a:t>
            </a:r>
            <a:r>
              <a:rPr lang="de-DE" dirty="0"/>
              <a:t> and </a:t>
            </a:r>
            <a:r>
              <a:rPr lang="de-DE" dirty="0" err="1"/>
              <a:t>maintenance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blood</a:t>
            </a:r>
            <a:r>
              <a:rPr lang="de-DE" dirty="0"/>
              <a:t> </a:t>
            </a:r>
            <a:r>
              <a:rPr lang="de-DE" dirty="0" err="1"/>
              <a:t>brain</a:t>
            </a:r>
            <a:r>
              <a:rPr lang="de-DE" dirty="0"/>
              <a:t> </a:t>
            </a:r>
            <a:r>
              <a:rPr lang="de-DE" dirty="0" err="1"/>
              <a:t>barrier</a:t>
            </a:r>
            <a:r>
              <a:rPr lang="de-DE" dirty="0"/>
              <a:t>. </a:t>
            </a:r>
            <a:r>
              <a:rPr lang="de-DE" dirty="0" err="1"/>
              <a:t>Upregulation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astrogliosis</a:t>
            </a:r>
            <a:r>
              <a:rPr lang="de-DE" dirty="0"/>
              <a:t> (</a:t>
            </a:r>
            <a:r>
              <a:rPr lang="de-DE" dirty="0" err="1"/>
              <a:t>astrocyte</a:t>
            </a:r>
            <a:r>
              <a:rPr lang="de-DE" dirty="0"/>
              <a:t> </a:t>
            </a:r>
            <a:r>
              <a:rPr lang="de-DE" dirty="0" err="1"/>
              <a:t>reaction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CNS </a:t>
            </a:r>
            <a:r>
              <a:rPr lang="de-DE" dirty="0" err="1"/>
              <a:t>injury</a:t>
            </a:r>
            <a:r>
              <a:rPr lang="de-DE" dirty="0"/>
              <a:t>, </a:t>
            </a:r>
            <a:r>
              <a:rPr lang="de-DE" dirty="0" err="1"/>
              <a:t>inflammation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NfL (Neurons) and GFAP (</a:t>
            </a:r>
            <a:r>
              <a:rPr lang="de-DE" dirty="0" err="1"/>
              <a:t>Astrocytes</a:t>
            </a:r>
            <a:r>
              <a:rPr lang="de-DE" dirty="0"/>
              <a:t>): </a:t>
            </a:r>
            <a:r>
              <a:rPr lang="de-DE" dirty="0" err="1"/>
              <a:t>markers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</a:t>
            </a:r>
            <a:r>
              <a:rPr lang="de-DE" dirty="0" err="1"/>
              <a:t>progression</a:t>
            </a:r>
            <a:r>
              <a:rPr lang="de-DE" dirty="0"/>
              <a:t> in multiple </a:t>
            </a:r>
            <a:r>
              <a:rPr lang="de-DE" dirty="0" err="1"/>
              <a:t>sclerosis</a:t>
            </a:r>
            <a:endParaRPr lang="de-DE" dirty="0"/>
          </a:p>
          <a:p>
            <a:r>
              <a:rPr lang="de-DE" dirty="0"/>
              <a:t>Levels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vary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individual </a:t>
            </a:r>
            <a:r>
              <a:rPr lang="de-DE" dirty="0" err="1"/>
              <a:t>factors</a:t>
            </a:r>
            <a:r>
              <a:rPr lang="de-DE" dirty="0"/>
              <a:t> (</a:t>
            </a:r>
            <a:r>
              <a:rPr lang="de-DE" dirty="0" err="1"/>
              <a:t>age</a:t>
            </a:r>
            <a:r>
              <a:rPr lang="de-DE" dirty="0"/>
              <a:t>, BMI and </a:t>
            </a:r>
            <a:r>
              <a:rPr lang="de-DE" dirty="0" err="1"/>
              <a:t>for</a:t>
            </a:r>
            <a:r>
              <a:rPr lang="de-DE" dirty="0"/>
              <a:t> GFAP </a:t>
            </a:r>
            <a:r>
              <a:rPr lang="de-DE" dirty="0" err="1"/>
              <a:t>biological</a:t>
            </a:r>
            <a:r>
              <a:rPr lang="de-DE" dirty="0"/>
              <a:t> sex)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FAD-352D-45E6-8F9A-6665F8E5297F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240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hazardous use: score ≥ 8; possible CUD: score ≥ 13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Also: positive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CUDIT-R score and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sNfL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FAD-352D-45E6-8F9A-6665F8E5297F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537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ERIraos</a:t>
            </a:r>
            <a:r>
              <a:rPr lang="de-DE" dirty="0"/>
              <a:t> and CUDIT-R score </a:t>
            </a:r>
            <a:r>
              <a:rPr lang="de-DE" dirty="0" err="1"/>
              <a:t>predicted</a:t>
            </a:r>
            <a:r>
              <a:rPr lang="de-DE" dirty="0"/>
              <a:t> </a:t>
            </a:r>
            <a:r>
              <a:rPr lang="de-DE" dirty="0" err="1"/>
              <a:t>sNfL</a:t>
            </a:r>
            <a:r>
              <a:rPr lang="de-DE" dirty="0"/>
              <a:t> </a:t>
            </a:r>
            <a:r>
              <a:rPr lang="de-DE" dirty="0" err="1"/>
              <a:t>z</a:t>
            </a:r>
            <a:r>
              <a:rPr lang="de-DE" dirty="0"/>
              <a:t>-score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FAD-352D-45E6-8F9A-6665F8E5297F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673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49733-776A-3B21-9BFB-D4CCEE421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565431A-494B-18E4-CC26-21C9E2A32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90634E-4C3F-DC5D-D38C-519A09952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878F4A-53AF-4B05-1B80-954278CF8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FAD-352D-45E6-8F9A-6665F8E5297F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321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Longitudinal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objective</a:t>
            </a:r>
            <a:r>
              <a:rPr lang="de-DE" dirty="0"/>
              <a:t> THC </a:t>
            </a:r>
            <a:r>
              <a:rPr lang="de-DE" dirty="0" err="1"/>
              <a:t>measurements</a:t>
            </a:r>
            <a:r>
              <a:rPr lang="de-DE" dirty="0"/>
              <a:t>.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weak</a:t>
            </a:r>
            <a:r>
              <a:rPr lang="de-DE" dirty="0"/>
              <a:t> and NfL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unspecific</a:t>
            </a:r>
            <a:r>
              <a:rPr lang="de-DE" dirty="0"/>
              <a:t> </a:t>
            </a:r>
            <a:r>
              <a:rPr lang="de-DE" dirty="0" err="1"/>
              <a:t>marker</a:t>
            </a:r>
            <a:r>
              <a:rPr lang="de-DE" dirty="0"/>
              <a:t>. GFAP </a:t>
            </a:r>
            <a:r>
              <a:rPr lang="de-DE" dirty="0" err="1"/>
              <a:t>remains</a:t>
            </a:r>
            <a:r>
              <a:rPr lang="de-DE" dirty="0"/>
              <a:t> </a:t>
            </a:r>
            <a:r>
              <a:rPr lang="de-DE" dirty="0" err="1"/>
              <a:t>inconclusive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FAD-352D-45E6-8F9A-6665F8E5297F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262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FAD-352D-45E6-8F9A-6665F8E5297F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798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381" y="1313432"/>
            <a:ext cx="11137569" cy="1728000"/>
          </a:xfrm>
        </p:spPr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7051" y="3212976"/>
            <a:ext cx="6625067" cy="5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27051" y="3885248"/>
            <a:ext cx="6625067" cy="5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27052" y="6045488"/>
            <a:ext cx="5280000" cy="57606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68288" indent="0">
              <a:buNone/>
              <a:defRPr/>
            </a:lvl2pPr>
            <a:lvl3pPr marL="541338" indent="0">
              <a:buNone/>
              <a:defRPr/>
            </a:lvl3pPr>
            <a:lvl4pPr marL="806450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4"/>
          </p:nvPr>
        </p:nvSpPr>
        <p:spPr>
          <a:xfrm>
            <a:off x="7248129" y="2852738"/>
            <a:ext cx="4423171" cy="295275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000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 mit Illu bla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27051" y="307210"/>
            <a:ext cx="11137900" cy="3600000"/>
          </a:xfrm>
        </p:spPr>
        <p:txBody>
          <a:bodyPr anchor="t" anchorCtr="0"/>
          <a:lstStyle>
            <a:lvl1pPr marL="0" indent="0" algn="l">
              <a:buNone/>
              <a:defRPr sz="2300" b="1">
                <a:solidFill>
                  <a:schemeClr val="bg1"/>
                </a:solidFill>
                <a:latin typeface="+mj-lt"/>
              </a:defRPr>
            </a:lvl1pPr>
            <a:lvl2pPr marL="26828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2pPr>
            <a:lvl3pPr marL="54133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3pPr>
            <a:lvl4pPr marL="806450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4pPr>
            <a:lvl5pPr marL="1076325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1" y="1772816"/>
            <a:ext cx="12192001" cy="5085184"/>
          </a:xfrm>
        </p:spPr>
        <p:txBody>
          <a:bodyPr tIns="180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851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 mit Illu farb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27051" y="307210"/>
            <a:ext cx="11137900" cy="3600000"/>
          </a:xfrm>
        </p:spPr>
        <p:txBody>
          <a:bodyPr anchor="t" anchorCtr="0"/>
          <a:lstStyle>
            <a:lvl1pPr marL="0" indent="0" algn="l">
              <a:buNone/>
              <a:defRPr sz="2300" b="1">
                <a:solidFill>
                  <a:schemeClr val="tx1"/>
                </a:solidFill>
                <a:latin typeface="+mj-lt"/>
              </a:defRPr>
            </a:lvl1pPr>
            <a:lvl2pPr marL="26828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2pPr>
            <a:lvl3pPr marL="54133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3pPr>
            <a:lvl4pPr marL="806450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4pPr>
            <a:lvl5pPr marL="1076325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1" y="1772816"/>
            <a:ext cx="12192001" cy="5085184"/>
          </a:xfrm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5671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27051" y="404813"/>
            <a:ext cx="11137900" cy="5688012"/>
          </a:xfrm>
        </p:spPr>
        <p:txBody>
          <a:bodyPr tIns="144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A7E7D22-C488-7247-9CDC-9869B3CFEF40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C874C-9270-25AB-A93D-9839ACDD4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7E54656-7DE8-9CDA-0069-679D54D32D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2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Illu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27051" y="1412875"/>
            <a:ext cx="11137900" cy="4679950"/>
          </a:xfrm>
        </p:spPr>
        <p:txBody>
          <a:bodyPr tIns="108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07C1E42-82AB-3047-A312-14153C3EBAA2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CEB6C3-B2A1-4692-AD45-F216F9FFB3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6327E3E-CA53-FCF1-B0FD-42ADA0CB9B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4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27052" y="1412875"/>
            <a:ext cx="5424000" cy="4679950"/>
          </a:xfrm>
        </p:spPr>
        <p:txBody>
          <a:bodyPr tIns="108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40951" y="1412875"/>
            <a:ext cx="5424000" cy="4679950"/>
          </a:xfrm>
        </p:spPr>
        <p:txBody>
          <a:bodyPr tIns="108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643E06-DC1F-A64B-9AF2-0E3DEBA10754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702929-8BFE-4C59-6DEC-6B0D1796A9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9CA232A-B9EB-A1A7-2A6F-53AF369591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4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Illu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27051" y="1412875"/>
            <a:ext cx="6384000" cy="4679950"/>
          </a:xfrm>
        </p:spPr>
        <p:txBody>
          <a:bodyPr tIns="108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152117" y="1412875"/>
            <a:ext cx="4512833" cy="4679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63C1F7-D744-2E47-AC2C-5D853765B147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9B9CB6-29C5-E960-B051-D787721CA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9E9AEF8-566C-3059-4237-DA96EE45DC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6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27051" y="1412875"/>
            <a:ext cx="6384000" cy="4679950"/>
          </a:xfrm>
        </p:spPr>
        <p:txBody>
          <a:bodyPr tIns="108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152117" y="1412875"/>
            <a:ext cx="4512833" cy="467995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7DD70-E0CE-644D-A79A-2D686389071A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E3F060B-59A0-BEEC-6FB3-AABB3594D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C69BF72-C8D8-E5B5-612F-FF7C9E6CE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84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27051" y="1412875"/>
            <a:ext cx="11136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527051" y="6010271"/>
            <a:ext cx="5280000" cy="61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CH" sz="900" b="1" dirty="0" err="1"/>
              <a:t>UPK</a:t>
            </a:r>
            <a:r>
              <a:rPr lang="de-CH" sz="900" b="1" dirty="0"/>
              <a:t> Basel</a:t>
            </a:r>
          </a:p>
          <a:p>
            <a:r>
              <a:rPr lang="de-CH" sz="900" dirty="0"/>
              <a:t>Wilhelm Klein-Strasse 27, 4002 Basel</a:t>
            </a:r>
          </a:p>
          <a:p>
            <a:r>
              <a:rPr lang="de-CH" sz="900" dirty="0"/>
              <a:t>Telefon +41 61 325 51 11, Fax +41 61 325 55 12</a:t>
            </a:r>
          </a:p>
          <a:p>
            <a:r>
              <a:rPr lang="de-CH" sz="900" dirty="0" err="1"/>
              <a:t>info@upk.ch</a:t>
            </a:r>
            <a:r>
              <a:rPr lang="de-CH" sz="900" dirty="0"/>
              <a:t>, </a:t>
            </a:r>
            <a:r>
              <a:rPr lang="de-CH" sz="900" dirty="0" err="1"/>
              <a:t>www.upk.ch</a:t>
            </a:r>
            <a:endParaRPr lang="de-CH" sz="900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615518" y="2564904"/>
            <a:ext cx="6055783" cy="3312368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1F1DAF2-CE88-65CA-1845-48BC1C7A70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F135A0E-FC01-D669-0E00-C666182B9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0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0" y="1412876"/>
            <a:ext cx="11137900" cy="4752429"/>
          </a:xfrm>
        </p:spPr>
        <p:txBody>
          <a:bodyPr/>
          <a:lstStyle>
            <a:lvl1pPr marL="457200" indent="-457200">
              <a:spcBef>
                <a:spcPts val="600"/>
              </a:spcBef>
              <a:buFont typeface="+mj-lt"/>
              <a:buAutoNum type="arabicPeriod"/>
              <a:defRPr sz="2000" b="1">
                <a:latin typeface="+mj-lt"/>
              </a:defRPr>
            </a:lvl1pPr>
            <a:lvl2pPr marL="725488" indent="-457200">
              <a:buFont typeface="+mj-lt"/>
              <a:buAutoNum type="arabicPeriod"/>
              <a:defRPr sz="2000" b="1">
                <a:latin typeface="+mj-lt"/>
              </a:defRPr>
            </a:lvl2pPr>
            <a:lvl3pPr marL="998538" indent="-457200">
              <a:buFont typeface="+mj-lt"/>
              <a:buAutoNum type="arabicPeriod"/>
              <a:defRPr sz="2000" b="1">
                <a:latin typeface="+mj-lt"/>
              </a:defRPr>
            </a:lvl3pPr>
            <a:lvl4pPr marL="1263650" indent="-457200">
              <a:buFont typeface="+mj-lt"/>
              <a:buAutoNum type="arabicPeriod"/>
              <a:defRPr sz="2000" b="1">
                <a:latin typeface="+mj-lt"/>
              </a:defRPr>
            </a:lvl4pPr>
            <a:lvl5pPr marL="1533525" indent="-457200">
              <a:buFont typeface="+mj-lt"/>
              <a:buAutoNum type="arabicPeriod"/>
              <a:defRPr sz="2000" b="1"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6769100" y="3789364"/>
            <a:ext cx="4895851" cy="2376487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246D56-C746-4444-BC21-31CDC41E79CC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6A41C5F-786E-7DAA-4EAA-3F2499AD30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E96C73E-83AA-C7AE-9C5B-F04AAAACD9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C517D54-5876-A83D-0D7A-6B2CAC5FA67B}"/>
              </a:ext>
            </a:extLst>
          </p:cNvPr>
          <p:cNvSpPr txBox="1"/>
          <p:nvPr userDrawn="1"/>
        </p:nvSpPr>
        <p:spPr>
          <a:xfrm>
            <a:off x="1791730" y="35834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1262956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-spaltig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0" y="1412876"/>
            <a:ext cx="11137900" cy="475242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9424FCE-53FE-8448-8596-D3113142D276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30F1F20-8CCC-C6AB-9752-2DADEFEEB2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7A3199A-94DA-90C2-AA68-CCE9BC4729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2-spaltig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0" y="1412876"/>
            <a:ext cx="11137900" cy="4752429"/>
          </a:xfrm>
        </p:spPr>
        <p:txBody>
          <a:bodyPr numCol="2" spcCol="324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15C972B-DA00-3141-A0AB-79968F718134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0CC7199-D8E9-78D1-EE6B-F1ECF5E0F8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903CBA7-CFBA-C39D-04B5-3CE89F8628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0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elle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0" y="1412876"/>
            <a:ext cx="11137900" cy="4752429"/>
          </a:xfrm>
        </p:spPr>
        <p:txBody>
          <a:bodyPr numCol="2" spcCol="324000"/>
          <a:lstStyle>
            <a:lvl1pPr marL="0" indent="0">
              <a:buNone/>
              <a:defRPr sz="1100"/>
            </a:lvl1pPr>
            <a:lvl2pPr marL="268288" indent="0">
              <a:buNone/>
              <a:defRPr sz="1100"/>
            </a:lvl2pPr>
            <a:lvl3pPr marL="541338" indent="0">
              <a:buNone/>
              <a:defRPr sz="1100"/>
            </a:lvl3pPr>
            <a:lvl4pPr marL="806450" indent="0">
              <a:buNone/>
              <a:defRPr sz="1100"/>
            </a:lvl4pPr>
            <a:lvl5pPr marL="1076325" indent="0">
              <a:buNone/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D8ABC8-7B56-8748-AFCC-FA057D1CBE7E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0A36135-66F9-24B2-CA73-36355CFE3E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37E7335-13AD-4E42-97D2-9CF9E615D3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5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23p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27051" y="2120157"/>
            <a:ext cx="11137900" cy="18002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latin typeface="+mj-lt"/>
              </a:defRPr>
            </a:lvl1pPr>
            <a:lvl2pPr marL="26828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2pPr>
            <a:lvl3pPr marL="54133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3pPr>
            <a:lvl4pPr marL="806450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4pPr>
            <a:lvl5pPr marL="1076325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527051" y="4047441"/>
            <a:ext cx="11137900" cy="540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268288" indent="0" algn="ctr">
              <a:buNone/>
              <a:defRPr sz="1100">
                <a:solidFill>
                  <a:schemeClr val="bg1"/>
                </a:solidFill>
              </a:defRPr>
            </a:lvl2pPr>
            <a:lvl3pPr marL="541338" indent="0" algn="ctr">
              <a:buNone/>
              <a:defRPr sz="1100">
                <a:solidFill>
                  <a:schemeClr val="bg1"/>
                </a:solidFill>
              </a:defRPr>
            </a:lvl3pPr>
            <a:lvl4pPr marL="806450" indent="0" algn="ctr">
              <a:buNone/>
              <a:defRPr sz="1100">
                <a:solidFill>
                  <a:schemeClr val="bg1"/>
                </a:solidFill>
              </a:defRPr>
            </a:lvl4pPr>
            <a:lvl5pPr marL="1076325" indent="0" algn="ctr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6226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34p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27051" y="2120157"/>
            <a:ext cx="11137900" cy="18002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400" b="1">
                <a:solidFill>
                  <a:schemeClr val="bg1"/>
                </a:solidFill>
                <a:latin typeface="+mj-lt"/>
              </a:defRPr>
            </a:lvl1pPr>
            <a:lvl2pPr marL="26828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2pPr>
            <a:lvl3pPr marL="54133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3pPr>
            <a:lvl4pPr marL="806450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4pPr>
            <a:lvl5pPr marL="1076325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527051" y="4047441"/>
            <a:ext cx="11137900" cy="540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268288" indent="0" algn="ctr">
              <a:buNone/>
              <a:defRPr sz="1100">
                <a:solidFill>
                  <a:schemeClr val="bg1"/>
                </a:solidFill>
              </a:defRPr>
            </a:lvl2pPr>
            <a:lvl3pPr marL="541338" indent="0" algn="ctr">
              <a:buNone/>
              <a:defRPr sz="1100">
                <a:solidFill>
                  <a:schemeClr val="bg1"/>
                </a:solidFill>
              </a:defRPr>
            </a:lvl3pPr>
            <a:lvl4pPr marL="806450" indent="0" algn="ctr">
              <a:buNone/>
              <a:defRPr sz="1100">
                <a:solidFill>
                  <a:schemeClr val="bg1"/>
                </a:solidFill>
              </a:defRPr>
            </a:lvl4pPr>
            <a:lvl5pPr marL="1076325" indent="0" algn="ctr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82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27051" y="307210"/>
            <a:ext cx="11137900" cy="3600000"/>
          </a:xfrm>
        </p:spPr>
        <p:txBody>
          <a:bodyPr anchor="t" anchorCtr="0"/>
          <a:lstStyle>
            <a:lvl1pPr marL="0" indent="0" algn="l">
              <a:buNone/>
              <a:defRPr sz="2300" b="1">
                <a:solidFill>
                  <a:schemeClr val="bg1"/>
                </a:solidFill>
                <a:latin typeface="+mj-lt"/>
              </a:defRPr>
            </a:lvl1pPr>
            <a:lvl2pPr marL="26828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2pPr>
            <a:lvl3pPr marL="54133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3pPr>
            <a:lvl4pPr marL="806450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4pPr>
            <a:lvl5pPr marL="1076325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196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27051" y="307210"/>
            <a:ext cx="11137900" cy="3600000"/>
          </a:xfrm>
        </p:spPr>
        <p:txBody>
          <a:bodyPr anchor="t" anchorCtr="0"/>
          <a:lstStyle>
            <a:lvl1pPr marL="0" indent="0" algn="l">
              <a:buNone/>
              <a:defRPr sz="2300" b="1">
                <a:solidFill>
                  <a:schemeClr val="tx1"/>
                </a:solidFill>
                <a:latin typeface="+mj-lt"/>
              </a:defRPr>
            </a:lvl1pPr>
            <a:lvl2pPr marL="26828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2pPr>
            <a:lvl3pPr marL="54133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3pPr>
            <a:lvl4pPr marL="806450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4pPr>
            <a:lvl5pPr marL="1076325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3933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7051" y="308704"/>
            <a:ext cx="111379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050" y="1412876"/>
            <a:ext cx="11137900" cy="467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3659" y="6415200"/>
            <a:ext cx="3764789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7051" y="6415428"/>
            <a:ext cx="768416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87488" y="6415200"/>
            <a:ext cx="144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A674C5A8-038F-A84C-B975-2A79FB4BA170}" type="datetime1">
              <a:rPr lang="de-CH" smtClean="0"/>
              <a:t>12.03.2026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123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914400" rtl="0" eaLnBrk="1" latinLnBrk="0" hangingPunct="1">
        <a:spcBef>
          <a:spcPts val="300"/>
        </a:spcBef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7988" indent="-139700" algn="l" defTabSz="914400" rtl="0" eaLnBrk="1" latinLnBrk="0" hangingPunct="1">
        <a:spcBef>
          <a:spcPts val="300"/>
        </a:spcBef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4688" indent="-133350" algn="l" defTabSz="914400" rtl="0" eaLnBrk="1" latinLnBrk="0" hangingPunct="1">
        <a:spcBef>
          <a:spcPts val="300"/>
        </a:spcBef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indent="-142875" algn="l" defTabSz="914400" rtl="0" eaLnBrk="1" latinLnBrk="0" hangingPunct="1">
        <a:spcBef>
          <a:spcPts val="300"/>
        </a:spcBef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14438" indent="-138113" algn="l" defTabSz="914400" rtl="0" eaLnBrk="1" latinLnBrk="0" hangingPunct="1">
        <a:spcBef>
          <a:spcPts val="300"/>
        </a:spcBef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340" y="4797151"/>
            <a:ext cx="11881320" cy="1145473"/>
          </a:xfrm>
        </p:spPr>
        <p:txBody>
          <a:bodyPr/>
          <a:lstStyle/>
          <a:p>
            <a:pPr algn="ctr"/>
            <a:r>
              <a:rPr lang="de-CH" sz="3600" dirty="0">
                <a:solidFill>
                  <a:srgbClr val="055A82"/>
                </a:solidFill>
              </a:rPr>
              <a:t>NfL and GFAP </a:t>
            </a:r>
            <a:r>
              <a:rPr lang="de-CH" sz="3600" dirty="0" err="1">
                <a:solidFill>
                  <a:srgbClr val="055A82"/>
                </a:solidFill>
              </a:rPr>
              <a:t>Quantification</a:t>
            </a:r>
            <a:br>
              <a:rPr lang="de-CH" sz="3600" dirty="0">
                <a:solidFill>
                  <a:srgbClr val="055A82"/>
                </a:solidFill>
              </a:rPr>
            </a:br>
            <a:r>
              <a:rPr lang="de-CH" sz="2400" dirty="0" err="1">
                <a:solidFill>
                  <a:srgbClr val="055A82"/>
                </a:solidFill>
              </a:rPr>
              <a:t>Associations</a:t>
            </a:r>
            <a:r>
              <a:rPr lang="de-CH" sz="2400" dirty="0">
                <a:solidFill>
                  <a:srgbClr val="055A82"/>
                </a:solidFill>
              </a:rPr>
              <a:t> </a:t>
            </a:r>
            <a:r>
              <a:rPr lang="de-CH" sz="2400" dirty="0" err="1">
                <a:solidFill>
                  <a:srgbClr val="055A82"/>
                </a:solidFill>
              </a:rPr>
              <a:t>with</a:t>
            </a:r>
            <a:r>
              <a:rPr lang="de-CH" sz="2400" dirty="0">
                <a:solidFill>
                  <a:srgbClr val="055A82"/>
                </a:solidFill>
              </a:rPr>
              <a:t> Mental Health in </a:t>
            </a:r>
            <a:r>
              <a:rPr lang="de-CH" sz="2400" dirty="0" err="1">
                <a:solidFill>
                  <a:srgbClr val="055A82"/>
                </a:solidFill>
              </a:rPr>
              <a:t>Recreational</a:t>
            </a:r>
            <a:r>
              <a:rPr lang="de-CH" sz="2400" dirty="0">
                <a:solidFill>
                  <a:srgbClr val="055A82"/>
                </a:solidFill>
              </a:rPr>
              <a:t> Cannabis Users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83832" y="5942625"/>
            <a:ext cx="3456384" cy="540000"/>
          </a:xfrm>
        </p:spPr>
        <p:txBody>
          <a:bodyPr/>
          <a:lstStyle/>
          <a:p>
            <a:r>
              <a:rPr lang="de-CH" dirty="0"/>
              <a:t>Swiss Addiction Research Day, 13.03.2026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Maximilian Meyer</a:t>
            </a:r>
          </a:p>
          <a:p>
            <a:r>
              <a:rPr lang="de-CH" dirty="0" err="1"/>
              <a:t>UPK</a:t>
            </a:r>
            <a:r>
              <a:rPr lang="de-CH" dirty="0"/>
              <a:t> Basel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D20F4A-B4FA-2BB2-3F68-E0B9A74A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420" y="236448"/>
            <a:ext cx="486916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4AA12-F9BF-1E28-CF3B-EB0CA8973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6A6B9-1FA4-1857-A44F-DEA66DA9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055A82"/>
                </a:solidFill>
              </a:rPr>
              <a:t>Results</a:t>
            </a:r>
            <a:r>
              <a:rPr lang="de-CH" dirty="0">
                <a:solidFill>
                  <a:srgbClr val="055A82"/>
                </a:solidFill>
              </a:rPr>
              <a:t>: GFAP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56B481-D30C-7E92-7CDB-D6EF29C5D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736658-CECB-558E-149B-DF6435233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E34B7B8-D558-8120-3D96-419C4A96E2E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55297B-0E2C-EC47-9E81-BD079A4A249E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11" name="Shape 1">
            <a:extLst>
              <a:ext uri="{FF2B5EF4-FFF2-40B4-BE49-F238E27FC236}">
                <a16:creationId xmlns:a16="http://schemas.microsoft.com/office/drawing/2014/main" id="{B2CA3A17-AF02-C669-036B-CE6592496283}"/>
              </a:ext>
            </a:extLst>
          </p:cNvPr>
          <p:cNvSpPr/>
          <p:nvPr/>
        </p:nvSpPr>
        <p:spPr>
          <a:xfrm>
            <a:off x="1230486" y="1363626"/>
            <a:ext cx="9611343" cy="1280160"/>
          </a:xfrm>
          <a:prstGeom prst="rect">
            <a:avLst/>
          </a:prstGeom>
          <a:solidFill>
            <a:srgbClr val="82DCC8">
              <a:alpha val="90000"/>
            </a:srgbClr>
          </a:solidFill>
          <a:ln w="38100">
            <a:solidFill>
              <a:srgbClr val="05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174F32D9-C5C1-4AC3-107C-49E0A14D4C58}"/>
              </a:ext>
            </a:extLst>
          </p:cNvPr>
          <p:cNvSpPr/>
          <p:nvPr/>
        </p:nvSpPr>
        <p:spPr>
          <a:xfrm>
            <a:off x="1487488" y="1547896"/>
            <a:ext cx="9145016" cy="9130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Lower GFAP levels overall compared to reference population (p &lt; .001)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85FD8744-68C6-5313-310A-5F2B0391492D}"/>
              </a:ext>
            </a:extLst>
          </p:cNvPr>
          <p:cNvSpPr/>
          <p:nvPr/>
        </p:nvSpPr>
        <p:spPr>
          <a:xfrm>
            <a:off x="1127448" y="3079974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65A82"/>
                </a:solidFill>
              </a:rPr>
              <a:t>Group Differences by Psychometric Cut-offs:</a:t>
            </a:r>
            <a:endParaRPr lang="en-US" dirty="0"/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35094500-C7BD-A273-1D4F-C714C76AD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05408"/>
              </p:ext>
            </p:extLst>
          </p:nvPr>
        </p:nvGraphicFramePr>
        <p:xfrm>
          <a:off x="1230486" y="3509899"/>
          <a:ext cx="9611342" cy="1015662"/>
        </p:xfrm>
        <a:graphic>
          <a:graphicData uri="http://schemas.openxmlformats.org/drawingml/2006/table">
            <a:tbl>
              <a:tblPr/>
              <a:tblGrid>
                <a:gridCol w="3737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3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20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055A82"/>
                          </a:solidFill>
                        </a:rPr>
                        <a:t>Assessment</a:t>
                      </a:r>
                      <a:endParaRPr lang="en-US" sz="1600" dirty="0">
                        <a:solidFill>
                          <a:srgbClr val="055A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CC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055A82"/>
                          </a:solidFill>
                        </a:rPr>
                        <a:t>Finding</a:t>
                      </a:r>
                      <a:endParaRPr lang="en-US" sz="1600" dirty="0">
                        <a:solidFill>
                          <a:srgbClr val="055A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CC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055A82"/>
                          </a:solidFill>
                        </a:rPr>
                        <a:t>Effect</a:t>
                      </a:r>
                      <a:endParaRPr lang="en-US" sz="1600" dirty="0">
                        <a:solidFill>
                          <a:srgbClr val="055A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9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ERIraos ≥1 (psychosis)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065A82"/>
                          </a:solidFill>
                        </a:rPr>
                        <a:t>Lower GFAP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p = .047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9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666666"/>
                          </a:solidFill>
                        </a:rPr>
                        <a:t>All other assessments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666666"/>
                          </a:solidFill>
                        </a:rPr>
                        <a:t>No association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666666"/>
                          </a:solidFill>
                        </a:rPr>
                        <a:t>n.s.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hape 7">
            <a:extLst>
              <a:ext uri="{FF2B5EF4-FFF2-40B4-BE49-F238E27FC236}">
                <a16:creationId xmlns:a16="http://schemas.microsoft.com/office/drawing/2014/main" id="{0BC86945-511A-BCD4-749E-0897E205353B}"/>
              </a:ext>
            </a:extLst>
          </p:cNvPr>
          <p:cNvSpPr/>
          <p:nvPr/>
        </p:nvSpPr>
        <p:spPr>
          <a:xfrm>
            <a:off x="1230486" y="4907798"/>
            <a:ext cx="9603950" cy="864096"/>
          </a:xfrm>
          <a:prstGeom prst="rect">
            <a:avLst/>
          </a:prstGeom>
          <a:solidFill>
            <a:srgbClr val="FFFFFF"/>
          </a:solidFill>
          <a:ln w="254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8FA522-69FE-B0D2-47C6-07694485EFCD}"/>
              </a:ext>
            </a:extLst>
          </p:cNvPr>
          <p:cNvSpPr txBox="1"/>
          <p:nvPr/>
        </p:nvSpPr>
        <p:spPr>
          <a:xfrm>
            <a:off x="1342780" y="4989827"/>
            <a:ext cx="9282332" cy="700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en-GB" sz="1600" noProof="1"/>
          </a:p>
          <a:p>
            <a:pPr algn="ctr"/>
            <a:r>
              <a:rPr lang="en-GB" sz="1600" noProof="1"/>
              <a:t>No variable significantly predicted GFAP levels in the linear regression model</a:t>
            </a:r>
          </a:p>
        </p:txBody>
      </p:sp>
    </p:spTree>
    <p:extLst>
      <p:ext uri="{BB962C8B-B14F-4D97-AF65-F5344CB8AC3E}">
        <p14:creationId xmlns:p14="http://schemas.microsoft.com/office/powerpoint/2010/main" val="212974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">
            <a:extLst>
              <a:ext uri="{FF2B5EF4-FFF2-40B4-BE49-F238E27FC236}">
                <a16:creationId xmlns:a16="http://schemas.microsoft.com/office/drawing/2014/main" id="{A7E7540C-9CAE-0371-EF7F-5D7E24942B98}"/>
              </a:ext>
            </a:extLst>
          </p:cNvPr>
          <p:cNvSpPr/>
          <p:nvPr/>
        </p:nvSpPr>
        <p:spPr>
          <a:xfrm>
            <a:off x="1922904" y="875392"/>
            <a:ext cx="852804" cy="852804"/>
          </a:xfrm>
          <a:prstGeom prst="ellipse">
            <a:avLst/>
          </a:prstGeom>
          <a:solidFill>
            <a:srgbClr val="82BBC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E6F5B0-E549-0F57-5A13-23D1A210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Summary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6617CC-B1C4-9E1F-000C-989D3553BA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D1D4D6-19EB-2159-AFD9-6AE17417F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54D38DF-2683-1C3F-A90D-8315132B164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9424FCE-53FE-8448-8596-D3113142D276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564A48C4-67BC-59F7-4F71-A1C234D7E802}"/>
              </a:ext>
            </a:extLst>
          </p:cNvPr>
          <p:cNvSpPr/>
          <p:nvPr/>
        </p:nvSpPr>
        <p:spPr>
          <a:xfrm>
            <a:off x="3023659" y="1143940"/>
            <a:ext cx="7128845" cy="3657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i="1" dirty="0">
                <a:solidFill>
                  <a:srgbClr val="055A82"/>
                </a:solidFill>
              </a:rPr>
              <a:t>Independent predictors of higher </a:t>
            </a:r>
            <a:r>
              <a:rPr lang="en-US" sz="1800" b="1" i="1" dirty="0" err="1">
                <a:solidFill>
                  <a:srgbClr val="055A82"/>
                </a:solidFill>
              </a:rPr>
              <a:t>NfL</a:t>
            </a:r>
            <a:r>
              <a:rPr lang="en-US" sz="1800" b="1" i="1" dirty="0">
                <a:solidFill>
                  <a:srgbClr val="055A82"/>
                </a:solidFill>
              </a:rPr>
              <a:t> </a:t>
            </a:r>
            <a:r>
              <a:rPr lang="en-US" b="1" i="1" dirty="0">
                <a:solidFill>
                  <a:srgbClr val="055A82"/>
                </a:solidFill>
              </a:rPr>
              <a:t>Z </a:t>
            </a:r>
            <a:r>
              <a:rPr lang="en-US" sz="1800" b="1" i="1" dirty="0">
                <a:solidFill>
                  <a:srgbClr val="055A82"/>
                </a:solidFill>
              </a:rPr>
              <a:t>scores:</a:t>
            </a:r>
            <a:endParaRPr lang="en-US" sz="1800" b="1" dirty="0">
              <a:solidFill>
                <a:srgbClr val="055A82"/>
              </a:solidFill>
            </a:endParaRPr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3193A951-B06A-367C-FE71-64CB8EC28749}"/>
              </a:ext>
            </a:extLst>
          </p:cNvPr>
          <p:cNvSpPr/>
          <p:nvPr/>
        </p:nvSpPr>
        <p:spPr>
          <a:xfrm>
            <a:off x="1922904" y="1875460"/>
            <a:ext cx="4114800" cy="1005840"/>
          </a:xfrm>
          <a:prstGeom prst="rect">
            <a:avLst/>
          </a:prstGeom>
          <a:solidFill>
            <a:schemeClr val="bg1"/>
          </a:solidFill>
          <a:ln w="12700">
            <a:solidFill>
              <a:srgbClr val="05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8466193D-2DBC-50D9-B92F-431464AAEA13}"/>
              </a:ext>
            </a:extLst>
          </p:cNvPr>
          <p:cNvSpPr/>
          <p:nvPr/>
        </p:nvSpPr>
        <p:spPr>
          <a:xfrm>
            <a:off x="2105784" y="2058340"/>
            <a:ext cx="37490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55A82"/>
                </a:solidFill>
              </a:rPr>
              <a:t>ERIraos Score</a:t>
            </a:r>
            <a:endParaRPr lang="en-US" sz="2200" dirty="0">
              <a:solidFill>
                <a:srgbClr val="055A82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55A82"/>
                </a:solidFill>
              </a:rPr>
              <a:t>(Psychotic Symptoms)</a:t>
            </a:r>
            <a:endParaRPr lang="en-US" sz="2200" dirty="0">
              <a:solidFill>
                <a:srgbClr val="055A82"/>
              </a:solidFill>
            </a:endParaRPr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27E40CF7-7CC4-4118-A584-1D922F1C815E}"/>
              </a:ext>
            </a:extLst>
          </p:cNvPr>
          <p:cNvSpPr/>
          <p:nvPr/>
        </p:nvSpPr>
        <p:spPr>
          <a:xfrm>
            <a:off x="6312024" y="1875460"/>
            <a:ext cx="4114800" cy="1005840"/>
          </a:xfrm>
          <a:prstGeom prst="rect">
            <a:avLst/>
          </a:prstGeom>
          <a:solidFill>
            <a:schemeClr val="bg1"/>
          </a:solidFill>
          <a:ln w="12700">
            <a:solidFill>
              <a:srgbClr val="05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91C50530-0039-7DD4-DA65-0EB998EC3619}"/>
              </a:ext>
            </a:extLst>
          </p:cNvPr>
          <p:cNvSpPr/>
          <p:nvPr/>
        </p:nvSpPr>
        <p:spPr>
          <a:xfrm>
            <a:off x="6494904" y="2058340"/>
            <a:ext cx="37490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55A82"/>
                </a:solidFill>
              </a:rPr>
              <a:t>CUDIT-R Score</a:t>
            </a:r>
            <a:endParaRPr lang="en-US" sz="2200" dirty="0">
              <a:solidFill>
                <a:srgbClr val="055A82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55A82"/>
                </a:solidFill>
              </a:rPr>
              <a:t>(Cannabis Use Disorder)</a:t>
            </a:r>
            <a:endParaRPr lang="en-US" sz="2200" dirty="0">
              <a:solidFill>
                <a:srgbClr val="055A82"/>
              </a:solidFill>
            </a:endParaRPr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8CBA2D09-6A60-D2CF-087C-C8C05A95D587}"/>
              </a:ext>
            </a:extLst>
          </p:cNvPr>
          <p:cNvSpPr/>
          <p:nvPr/>
        </p:nvSpPr>
        <p:spPr>
          <a:xfrm>
            <a:off x="1922904" y="3125692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65A82"/>
                </a:solidFill>
              </a:rPr>
              <a:t>Specific CUDIT-R items associated with NfL:</a:t>
            </a:r>
            <a:endParaRPr lang="en-US" sz="2000" dirty="0"/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BABDC739-0AAF-730B-E95B-535B4C36CDA8}"/>
              </a:ext>
            </a:extLst>
          </p:cNvPr>
          <p:cNvSpPr/>
          <p:nvPr/>
        </p:nvSpPr>
        <p:spPr>
          <a:xfrm>
            <a:off x="1922904" y="3529710"/>
            <a:ext cx="8503920" cy="1005840"/>
          </a:xfrm>
          <a:prstGeom prst="rect">
            <a:avLst/>
          </a:prstGeom>
          <a:solidFill>
            <a:srgbClr val="82BBC3"/>
          </a:solidFill>
          <a:ln w="254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08A4C1C9-45A4-DEAC-B195-B45A9A88DE53}"/>
              </a:ext>
            </a:extLst>
          </p:cNvPr>
          <p:cNvSpPr/>
          <p:nvPr/>
        </p:nvSpPr>
        <p:spPr>
          <a:xfrm>
            <a:off x="2105784" y="3705522"/>
            <a:ext cx="78638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Memory/concentration problems (</a:t>
            </a:r>
            <a:r>
              <a:rPr lang="en-US" dirty="0" err="1">
                <a:solidFill>
                  <a:schemeClr val="bg1"/>
                </a:solidFill>
              </a:rPr>
              <a:t>ρ</a:t>
            </a:r>
            <a:r>
              <a:rPr lang="en-US" dirty="0">
                <a:solidFill>
                  <a:schemeClr val="bg1"/>
                </a:solidFill>
              </a:rPr>
              <a:t> = .11, p = .04)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Time spent buying/using/recovering (ρ = .13, p = .02)</a:t>
            </a:r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73A42A69-73A9-031D-C8B1-BC6F0DF2D4E9}"/>
              </a:ext>
            </a:extLst>
          </p:cNvPr>
          <p:cNvSpPr/>
          <p:nvPr/>
        </p:nvSpPr>
        <p:spPr>
          <a:xfrm>
            <a:off x="1922904" y="5009180"/>
            <a:ext cx="8503920" cy="914400"/>
          </a:xfrm>
          <a:prstGeom prst="rect">
            <a:avLst/>
          </a:prstGeom>
          <a:solidFill>
            <a:srgbClr val="82DCC8"/>
          </a:solidFill>
          <a:ln w="25400">
            <a:solidFill>
              <a:srgbClr val="05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E749DB91-551D-DB38-AAF2-D71F848A8E21}"/>
              </a:ext>
            </a:extLst>
          </p:cNvPr>
          <p:cNvSpPr/>
          <p:nvPr/>
        </p:nvSpPr>
        <p:spPr>
          <a:xfrm>
            <a:off x="2105784" y="519206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GFAP Findings: </a:t>
            </a:r>
            <a:r>
              <a:rPr lang="en-US" dirty="0">
                <a:solidFill>
                  <a:schemeClr val="bg1"/>
                </a:solidFill>
              </a:rPr>
              <a:t>Inconclusive and no associations with cannabis use</a:t>
            </a:r>
          </a:p>
        </p:txBody>
      </p:sp>
      <p:pic>
        <p:nvPicPr>
          <p:cNvPr id="19" name="Image 0" descr="preencoded.png">
            <a:extLst>
              <a:ext uri="{FF2B5EF4-FFF2-40B4-BE49-F238E27FC236}">
                <a16:creationId xmlns:a16="http://schemas.microsoft.com/office/drawing/2014/main" id="{BF2F01C8-B177-755D-DDE9-244058734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088" y="1079926"/>
            <a:ext cx="440436" cy="44043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898F54E-BE79-AE32-8E5B-2CFFCB38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2813703"/>
            <a:ext cx="756385" cy="7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53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">
            <a:extLst>
              <a:ext uri="{FF2B5EF4-FFF2-40B4-BE49-F238E27FC236}">
                <a16:creationId xmlns:a16="http://schemas.microsoft.com/office/drawing/2014/main" id="{F487590F-C0BE-E8C5-B684-8B420ECEE77B}"/>
              </a:ext>
            </a:extLst>
          </p:cNvPr>
          <p:cNvSpPr/>
          <p:nvPr/>
        </p:nvSpPr>
        <p:spPr>
          <a:xfrm>
            <a:off x="684312" y="942737"/>
            <a:ext cx="10640496" cy="840215"/>
          </a:xfrm>
          <a:prstGeom prst="rect">
            <a:avLst/>
          </a:prstGeom>
          <a:solidFill>
            <a:srgbClr val="FFFFFF"/>
          </a:solidFill>
          <a:ln w="254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EDF856-CFC0-8C79-29B9-710FB915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Interpretation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11B497-4575-E238-853B-62AFABF434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1EDFFC-DC36-E115-5211-1A1C741ED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10B23DB-3F1A-0ECF-CCD9-59FDDE73762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9424FCE-53FE-8448-8596-D3113142D276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499ED7AF-A132-4711-587D-F7C42C2B4721}"/>
              </a:ext>
            </a:extLst>
          </p:cNvPr>
          <p:cNvSpPr/>
          <p:nvPr/>
        </p:nvSpPr>
        <p:spPr>
          <a:xfrm>
            <a:off x="867192" y="1052184"/>
            <a:ext cx="10496480" cy="636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55A82"/>
                </a:solidFill>
              </a:rPr>
              <a:t>Memory/concentration problems linked to NfL may reflect neurotoxic effects of THC</a:t>
            </a:r>
            <a:endParaRPr lang="en-US" sz="2000" dirty="0">
              <a:solidFill>
                <a:srgbClr val="055A82"/>
              </a:solidFill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39E4305E-017E-A378-0EE1-D66113B0DA07}"/>
              </a:ext>
            </a:extLst>
          </p:cNvPr>
          <p:cNvSpPr/>
          <p:nvPr/>
        </p:nvSpPr>
        <p:spPr>
          <a:xfrm>
            <a:off x="684312" y="1880728"/>
            <a:ext cx="10823376" cy="469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65A82"/>
                </a:solidFill>
              </a:rPr>
              <a:t>Early e</a:t>
            </a:r>
            <a:r>
              <a:rPr lang="en-US" sz="1800" b="1" dirty="0">
                <a:solidFill>
                  <a:srgbClr val="065A82"/>
                </a:solidFill>
              </a:rPr>
              <a:t>vidence for neurotoxicity hypothesis:</a:t>
            </a:r>
            <a:endParaRPr lang="en-US" sz="1800" dirty="0"/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16009868-097A-D8F1-0249-F63D767CB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870" y="2017033"/>
            <a:ext cx="249168" cy="249168"/>
          </a:xfrm>
          <a:prstGeom prst="rect">
            <a:avLst/>
          </a:prstGeom>
        </p:spPr>
      </p:pic>
      <p:sp>
        <p:nvSpPr>
          <p:cNvPr id="11" name="Text 4">
            <a:extLst>
              <a:ext uri="{FF2B5EF4-FFF2-40B4-BE49-F238E27FC236}">
                <a16:creationId xmlns:a16="http://schemas.microsoft.com/office/drawing/2014/main" id="{C33BF294-013F-24AB-D9E8-F6722DDD4299}"/>
              </a:ext>
            </a:extLst>
          </p:cNvPr>
          <p:cNvSpPr/>
          <p:nvPr/>
        </p:nvSpPr>
        <p:spPr>
          <a:xfrm>
            <a:off x="5998106" y="1977009"/>
            <a:ext cx="446449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C3E50"/>
                </a:solidFill>
              </a:rPr>
              <a:t>Elevated NfL associated with CUD severity</a:t>
            </a:r>
            <a:endParaRPr lang="en-US" sz="1600" dirty="0"/>
          </a:p>
        </p:txBody>
      </p:sp>
      <p:pic>
        <p:nvPicPr>
          <p:cNvPr id="12" name="Image 0" descr="preencoded.png">
            <a:extLst>
              <a:ext uri="{FF2B5EF4-FFF2-40B4-BE49-F238E27FC236}">
                <a16:creationId xmlns:a16="http://schemas.microsoft.com/office/drawing/2014/main" id="{B7AC29ED-D3BD-831F-98E5-E5CC9F6B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870" y="2450653"/>
            <a:ext cx="249168" cy="249168"/>
          </a:xfrm>
          <a:prstGeom prst="rect">
            <a:avLst/>
          </a:prstGeom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264CA700-473B-3B78-331C-ADA6D335E6A4}"/>
              </a:ext>
            </a:extLst>
          </p:cNvPr>
          <p:cNvSpPr/>
          <p:nvPr/>
        </p:nvSpPr>
        <p:spPr>
          <a:xfrm>
            <a:off x="5998106" y="2410629"/>
            <a:ext cx="446449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C3E50"/>
                </a:solidFill>
              </a:rPr>
              <a:t>Specific link to self-reported cognitive problems</a:t>
            </a:r>
            <a:endParaRPr lang="en-US" sz="1600" dirty="0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EA6FD801-5188-DFF7-2118-8A6FEDAC8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366" y="2911412"/>
            <a:ext cx="249168" cy="249168"/>
          </a:xfrm>
          <a:prstGeom prst="rect">
            <a:avLst/>
          </a:prstGeom>
        </p:spPr>
      </p:pic>
      <p:sp>
        <p:nvSpPr>
          <p:cNvPr id="15" name="Text 4">
            <a:extLst>
              <a:ext uri="{FF2B5EF4-FFF2-40B4-BE49-F238E27FC236}">
                <a16:creationId xmlns:a16="http://schemas.microsoft.com/office/drawing/2014/main" id="{AA35ED83-FCA5-83AE-DE4E-A57DDEB0D336}"/>
              </a:ext>
            </a:extLst>
          </p:cNvPr>
          <p:cNvSpPr/>
          <p:nvPr/>
        </p:nvSpPr>
        <p:spPr>
          <a:xfrm>
            <a:off x="5998602" y="2871388"/>
            <a:ext cx="48589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C3E50"/>
                </a:solidFill>
              </a:rPr>
              <a:t>Consistent with findings in alcohol and cocaine use</a:t>
            </a:r>
            <a:endParaRPr lang="en-US" sz="16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8E9BC4D-0928-7D68-E1A1-90344B855FF4}"/>
              </a:ext>
            </a:extLst>
          </p:cNvPr>
          <p:cNvSpPr txBox="1"/>
          <p:nvPr/>
        </p:nvSpPr>
        <p:spPr>
          <a:xfrm>
            <a:off x="5342776" y="3541484"/>
            <a:ext cx="1008112" cy="4699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3000" b="1" dirty="0">
                <a:solidFill>
                  <a:srgbClr val="FA6167"/>
                </a:solidFill>
              </a:rPr>
              <a:t>BUT</a:t>
            </a:r>
            <a:endParaRPr lang="de-DE" sz="3000" dirty="0" err="1">
              <a:solidFill>
                <a:srgbClr val="FA6167"/>
              </a:solidFill>
            </a:endParaRPr>
          </a:p>
        </p:txBody>
      </p:sp>
      <p:sp>
        <p:nvSpPr>
          <p:cNvPr id="17" name="Shape 1">
            <a:extLst>
              <a:ext uri="{FF2B5EF4-FFF2-40B4-BE49-F238E27FC236}">
                <a16:creationId xmlns:a16="http://schemas.microsoft.com/office/drawing/2014/main" id="{97E89760-EA59-C8CD-7A7E-C44FBBAA72B9}"/>
              </a:ext>
            </a:extLst>
          </p:cNvPr>
          <p:cNvSpPr/>
          <p:nvPr/>
        </p:nvSpPr>
        <p:spPr>
          <a:xfrm>
            <a:off x="3265572" y="4196196"/>
            <a:ext cx="5162520" cy="1718816"/>
          </a:xfrm>
          <a:prstGeom prst="rect">
            <a:avLst/>
          </a:prstGeom>
          <a:solidFill>
            <a:srgbClr val="FFFFFF"/>
          </a:solidFill>
          <a:ln w="25400">
            <a:solidFill>
              <a:srgbClr val="F9616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Shape 2">
            <a:extLst>
              <a:ext uri="{FF2B5EF4-FFF2-40B4-BE49-F238E27FC236}">
                <a16:creationId xmlns:a16="http://schemas.microsoft.com/office/drawing/2014/main" id="{99C55CC1-DE9C-1141-B897-E487542AED86}"/>
              </a:ext>
            </a:extLst>
          </p:cNvPr>
          <p:cNvSpPr/>
          <p:nvPr/>
        </p:nvSpPr>
        <p:spPr>
          <a:xfrm>
            <a:off x="3265572" y="4196196"/>
            <a:ext cx="5162520" cy="73152"/>
          </a:xfrm>
          <a:prstGeom prst="rect">
            <a:avLst/>
          </a:prstGeom>
          <a:solidFill>
            <a:srgbClr val="F96167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8CE652DD-EF57-6CAD-CBE2-761E154EE189}"/>
              </a:ext>
            </a:extLst>
          </p:cNvPr>
          <p:cNvSpPr/>
          <p:nvPr/>
        </p:nvSpPr>
        <p:spPr>
          <a:xfrm>
            <a:off x="3448451" y="4379076"/>
            <a:ext cx="470362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96167"/>
                </a:solidFill>
              </a:rPr>
              <a:t>Limitations</a:t>
            </a:r>
            <a:endParaRPr lang="en-US" sz="2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E4ACADDA-0E05-83D0-9E90-7A7DBA8FE6A6}"/>
              </a:ext>
            </a:extLst>
          </p:cNvPr>
          <p:cNvSpPr/>
          <p:nvPr/>
        </p:nvSpPr>
        <p:spPr>
          <a:xfrm>
            <a:off x="3448451" y="4744836"/>
            <a:ext cx="4703629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E50"/>
                </a:solidFill>
              </a:rPr>
              <a:t>Cross-sectional design</a:t>
            </a: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E50"/>
                </a:solidFill>
              </a:rPr>
              <a:t>No objective cannabis measurement</a:t>
            </a: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A6167"/>
                </a:solidFill>
              </a:rPr>
              <a:t>Weak effect size (ρ = .12)</a:t>
            </a:r>
          </a:p>
        </p:txBody>
      </p:sp>
      <p:sp>
        <p:nvSpPr>
          <p:cNvPr id="21" name="Shape 6">
            <a:extLst>
              <a:ext uri="{FF2B5EF4-FFF2-40B4-BE49-F238E27FC236}">
                <a16:creationId xmlns:a16="http://schemas.microsoft.com/office/drawing/2014/main" id="{9AD4704D-0F72-1DE8-0395-8C19D1E7BFA5}"/>
              </a:ext>
            </a:extLst>
          </p:cNvPr>
          <p:cNvSpPr/>
          <p:nvPr/>
        </p:nvSpPr>
        <p:spPr>
          <a:xfrm>
            <a:off x="684312" y="942738"/>
            <a:ext cx="10640496" cy="58450"/>
          </a:xfrm>
          <a:prstGeom prst="rect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0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6" t="12609" r="8435" b="-831"/>
          <a:stretch>
            <a:fillRect/>
          </a:stretch>
        </p:blipFill>
        <p:spPr>
          <a:xfrm>
            <a:off x="3647728" y="1335583"/>
            <a:ext cx="2171143" cy="1773572"/>
          </a:xfrm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id="{7EB7BD20-BAA6-5297-0788-2C8DE4829915}"/>
              </a:ext>
            </a:extLst>
          </p:cNvPr>
          <p:cNvSpPr/>
          <p:nvPr/>
        </p:nvSpPr>
        <p:spPr>
          <a:xfrm>
            <a:off x="551384" y="2636912"/>
            <a:ext cx="5040560" cy="2977921"/>
          </a:xfrm>
          <a:prstGeom prst="rect">
            <a:avLst/>
          </a:prstGeom>
          <a:solidFill>
            <a:srgbClr val="FFFFFF"/>
          </a:solidFill>
          <a:ln w="254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13474C64-662D-B31C-CF9C-300D56DEF52B}"/>
              </a:ext>
            </a:extLst>
          </p:cNvPr>
          <p:cNvSpPr/>
          <p:nvPr/>
        </p:nvSpPr>
        <p:spPr>
          <a:xfrm>
            <a:off x="551384" y="2636912"/>
            <a:ext cx="5040560" cy="230426"/>
          </a:xfrm>
          <a:prstGeom prst="rect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A5120A73-133E-625A-5D7F-1222DE027314}"/>
              </a:ext>
            </a:extLst>
          </p:cNvPr>
          <p:cNvSpPr/>
          <p:nvPr/>
        </p:nvSpPr>
        <p:spPr>
          <a:xfrm>
            <a:off x="681212" y="2990533"/>
            <a:ext cx="4752528" cy="2526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b="1" dirty="0">
                <a:solidFill>
                  <a:srgbClr val="055A82"/>
                </a:solidFill>
              </a:rPr>
              <a:t>Study Team</a:t>
            </a:r>
          </a:p>
          <a:p>
            <a:pPr marL="0" indent="0">
              <a:buNone/>
            </a:pPr>
            <a:endParaRPr lang="en-US" sz="1600" b="1" dirty="0">
              <a:solidFill>
                <a:srgbClr val="055A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55A82"/>
                </a:solidFill>
              </a:rPr>
              <a:t>Maximilian Meyer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55A82"/>
                </a:solidFill>
              </a:rPr>
              <a:t>Jens Kuhle (Uni Basel)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55A82"/>
                </a:solidFill>
              </a:rPr>
              <a:t>Lavinia Baltes (</a:t>
            </a:r>
            <a:r>
              <a:rPr lang="en-US" sz="1600" b="1" dirty="0" err="1">
                <a:solidFill>
                  <a:srgbClr val="055A82"/>
                </a:solidFill>
              </a:rPr>
              <a:t>WeedCare</a:t>
            </a:r>
            <a:r>
              <a:rPr lang="en-US" sz="1600" b="1" dirty="0">
                <a:solidFill>
                  <a:srgbClr val="055A82"/>
                </a:solidFill>
              </a:rPr>
              <a:t>/PDAG)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55A82"/>
                </a:solidFill>
              </a:rPr>
              <a:t>Marc Walter (</a:t>
            </a:r>
            <a:r>
              <a:rPr lang="en-US" sz="1600" b="1" dirty="0" err="1">
                <a:solidFill>
                  <a:srgbClr val="055A82"/>
                </a:solidFill>
              </a:rPr>
              <a:t>WeedCare</a:t>
            </a:r>
            <a:r>
              <a:rPr lang="en-US" sz="1600" b="1" dirty="0">
                <a:solidFill>
                  <a:srgbClr val="055A82"/>
                </a:solidFill>
              </a:rPr>
              <a:t>/PDAG)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55A82"/>
                </a:solidFill>
              </a:rPr>
              <a:t>Marc Vogel (UPK Basel)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55A82"/>
                </a:solidFill>
              </a:rPr>
              <a:t>Study physicians: Adrian Guessoum, Felix </a:t>
            </a:r>
            <a:r>
              <a:rPr lang="en-US" sz="1600" b="1" dirty="0" err="1">
                <a:solidFill>
                  <a:srgbClr val="055A82"/>
                </a:solidFill>
              </a:rPr>
              <a:t>Mosandl</a:t>
            </a:r>
            <a:r>
              <a:rPr lang="en-US" sz="1600" b="1" dirty="0">
                <a:solidFill>
                  <a:srgbClr val="055A82"/>
                </a:solidFill>
              </a:rPr>
              <a:t>, Oliver Hermann (all UPK Basel)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55A8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43BFF77D-94EA-7E4D-0CE5-B39B8C57EC24}"/>
              </a:ext>
            </a:extLst>
          </p:cNvPr>
          <p:cNvSpPr txBox="1">
            <a:spLocks/>
          </p:cNvSpPr>
          <p:nvPr/>
        </p:nvSpPr>
        <p:spPr>
          <a:xfrm>
            <a:off x="7475055" y="4682721"/>
            <a:ext cx="2880320" cy="445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7988" indent="-1397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4688" indent="-1333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9325" indent="-142875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4438" indent="-138113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noProof="1"/>
              <a:t>addictionresearch.ch</a:t>
            </a:r>
          </a:p>
        </p:txBody>
      </p:sp>
      <p:pic>
        <p:nvPicPr>
          <p:cNvPr id="9" name="Grafik 8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A6C0E0D5-D8B0-BAD8-39DC-E0764080A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7435" r="7982" b="13732"/>
          <a:stretch>
            <a:fillRect/>
          </a:stretch>
        </p:blipFill>
        <p:spPr>
          <a:xfrm>
            <a:off x="7079010" y="1298345"/>
            <a:ext cx="3672409" cy="33843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CAB30CA-E0FC-925D-559B-D250065A1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377" y="5643827"/>
            <a:ext cx="302788" cy="30278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90F6B11-4A86-75B2-C396-9B828C2F3589}"/>
              </a:ext>
            </a:extLst>
          </p:cNvPr>
          <p:cNvSpPr txBox="1"/>
          <p:nvPr/>
        </p:nvSpPr>
        <p:spPr>
          <a:xfrm>
            <a:off x="2279576" y="5669647"/>
            <a:ext cx="2232248" cy="2511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400" dirty="0" err="1"/>
              <a:t>maximilian.meyer@upk.ch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9373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55A82"/>
                </a:solidFill>
              </a:rPr>
              <a:t>Cannabis &amp; </a:t>
            </a:r>
            <a:r>
              <a:rPr lang="de-CH" dirty="0" err="1">
                <a:solidFill>
                  <a:srgbClr val="055A82"/>
                </a:solidFill>
              </a:rPr>
              <a:t>Cognitive</a:t>
            </a:r>
            <a:r>
              <a:rPr lang="de-CH" dirty="0">
                <a:solidFill>
                  <a:srgbClr val="055A82"/>
                </a:solidFill>
              </a:rPr>
              <a:t> </a:t>
            </a:r>
            <a:r>
              <a:rPr lang="de-CH" dirty="0" err="1">
                <a:solidFill>
                  <a:srgbClr val="055A82"/>
                </a:solidFill>
              </a:rPr>
              <a:t>Impairment</a:t>
            </a:r>
            <a:endParaRPr lang="de-CH" dirty="0">
              <a:solidFill>
                <a:srgbClr val="055A8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55297B-0E2C-EC47-9E81-BD079A4A249E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4911D95F-E1CF-3D26-9240-458E6B859A68}"/>
              </a:ext>
            </a:extLst>
          </p:cNvPr>
          <p:cNvSpPr/>
          <p:nvPr/>
        </p:nvSpPr>
        <p:spPr>
          <a:xfrm>
            <a:off x="4988248" y="1638994"/>
            <a:ext cx="3600400" cy="1579271"/>
          </a:xfrm>
          <a:prstGeom prst="rect">
            <a:avLst/>
          </a:prstGeom>
          <a:solidFill>
            <a:srgbClr val="FFFFFF"/>
          </a:solidFill>
          <a:ln w="254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C2196C9C-2186-D181-6DFD-F0D2D8CD3104}"/>
              </a:ext>
            </a:extLst>
          </p:cNvPr>
          <p:cNvSpPr/>
          <p:nvPr/>
        </p:nvSpPr>
        <p:spPr>
          <a:xfrm>
            <a:off x="5001713" y="3855237"/>
            <a:ext cx="3586935" cy="1579271"/>
          </a:xfrm>
          <a:prstGeom prst="rect">
            <a:avLst/>
          </a:prstGeom>
          <a:solidFill>
            <a:srgbClr val="FFFFFF"/>
          </a:solidFill>
          <a:ln w="254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15" name="Shape 1">
            <a:extLst>
              <a:ext uri="{FF2B5EF4-FFF2-40B4-BE49-F238E27FC236}">
                <a16:creationId xmlns:a16="http://schemas.microsoft.com/office/drawing/2014/main" id="{870C81CF-1703-BBF9-2621-DB93AE1FF68D}"/>
              </a:ext>
            </a:extLst>
          </p:cNvPr>
          <p:cNvSpPr/>
          <p:nvPr/>
        </p:nvSpPr>
        <p:spPr>
          <a:xfrm>
            <a:off x="3417153" y="2005766"/>
            <a:ext cx="1052408" cy="1052408"/>
          </a:xfrm>
          <a:prstGeom prst="ellipse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1EDDC8-9F7D-8A8C-7633-697C05679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327" y="2091838"/>
            <a:ext cx="876061" cy="876061"/>
          </a:xfrm>
          <a:prstGeom prst="rect">
            <a:avLst/>
          </a:prstGeom>
        </p:spPr>
      </p:pic>
      <p:sp>
        <p:nvSpPr>
          <p:cNvPr id="16" name="Shape 1">
            <a:extLst>
              <a:ext uri="{FF2B5EF4-FFF2-40B4-BE49-F238E27FC236}">
                <a16:creationId xmlns:a16="http://schemas.microsoft.com/office/drawing/2014/main" id="{BE35A938-91CD-51C8-41FB-C37207566B90}"/>
              </a:ext>
            </a:extLst>
          </p:cNvPr>
          <p:cNvSpPr/>
          <p:nvPr/>
        </p:nvSpPr>
        <p:spPr>
          <a:xfrm>
            <a:off x="3417153" y="4208381"/>
            <a:ext cx="1052575" cy="1052575"/>
          </a:xfrm>
          <a:prstGeom prst="ellipse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AE9DCB-7340-3C92-D98B-1AF99102C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327" y="4296637"/>
            <a:ext cx="876062" cy="87606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D2E5274-5C17-8195-ACAF-6A290967C033}"/>
              </a:ext>
            </a:extLst>
          </p:cNvPr>
          <p:cNvSpPr txBox="1"/>
          <p:nvPr/>
        </p:nvSpPr>
        <p:spPr>
          <a:xfrm>
            <a:off x="5394163" y="4028788"/>
            <a:ext cx="2802034" cy="1232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b="1" dirty="0">
                <a:solidFill>
                  <a:srgbClr val="018090"/>
                </a:solidFill>
              </a:rPr>
              <a:t>Long-term </a:t>
            </a:r>
            <a:r>
              <a:rPr lang="de-DE" b="1" dirty="0" err="1">
                <a:solidFill>
                  <a:srgbClr val="018090"/>
                </a:solidFill>
              </a:rPr>
              <a:t>Effects</a:t>
            </a:r>
            <a:endParaRPr lang="de-DE" b="1" dirty="0">
              <a:solidFill>
                <a:srgbClr val="018090"/>
              </a:solidFill>
            </a:endParaRPr>
          </a:p>
          <a:p>
            <a:endParaRPr lang="de-DE" sz="1400" b="1" dirty="0">
              <a:solidFill>
                <a:srgbClr val="01809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Mean IQ </a:t>
            </a:r>
            <a:r>
              <a:rPr lang="de-DE" sz="1400" dirty="0" err="1"/>
              <a:t>decline</a:t>
            </a:r>
            <a:r>
              <a:rPr lang="de-DE" sz="1400" dirty="0"/>
              <a:t> (5.5 </a:t>
            </a:r>
            <a:r>
              <a:rPr lang="de-DE" sz="1400" dirty="0" err="1"/>
              <a:t>points</a:t>
            </a:r>
            <a:r>
              <a:rPr lang="de-DE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Memory and </a:t>
            </a:r>
            <a:r>
              <a:rPr lang="de-DE" sz="1400" dirty="0" err="1"/>
              <a:t>attention</a:t>
            </a:r>
            <a:r>
              <a:rPr lang="de-DE" sz="1400" dirty="0"/>
              <a:t> </a:t>
            </a:r>
            <a:r>
              <a:rPr lang="de-DE" sz="1400" dirty="0" err="1"/>
              <a:t>deficits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Smaller</a:t>
            </a:r>
            <a:r>
              <a:rPr lang="de-DE" sz="1400" dirty="0"/>
              <a:t> </a:t>
            </a:r>
            <a:r>
              <a:rPr lang="de-DE" sz="1400" dirty="0" err="1"/>
              <a:t>hippocampal</a:t>
            </a:r>
            <a:r>
              <a:rPr lang="de-DE" sz="1400" dirty="0"/>
              <a:t> </a:t>
            </a:r>
            <a:r>
              <a:rPr lang="de-DE" sz="1400" dirty="0" err="1"/>
              <a:t>volume</a:t>
            </a:r>
            <a:endParaRPr lang="de-DE" sz="1400" dirty="0"/>
          </a:p>
          <a:p>
            <a:endParaRPr lang="de-DE" sz="1400" dirty="0" err="1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5957057-67B3-CC67-46A7-CFE88788F2D2}"/>
              </a:ext>
            </a:extLst>
          </p:cNvPr>
          <p:cNvSpPr txBox="1"/>
          <p:nvPr/>
        </p:nvSpPr>
        <p:spPr>
          <a:xfrm>
            <a:off x="5394163" y="1802269"/>
            <a:ext cx="2441994" cy="1232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b="1" dirty="0" err="1">
                <a:solidFill>
                  <a:srgbClr val="018090"/>
                </a:solidFill>
              </a:rPr>
              <a:t>Acute</a:t>
            </a:r>
            <a:r>
              <a:rPr lang="de-DE" b="1" dirty="0">
                <a:solidFill>
                  <a:srgbClr val="018090"/>
                </a:solidFill>
              </a:rPr>
              <a:t> </a:t>
            </a:r>
            <a:r>
              <a:rPr lang="de-DE" b="1" dirty="0" err="1">
                <a:solidFill>
                  <a:srgbClr val="018090"/>
                </a:solidFill>
              </a:rPr>
              <a:t>Effects</a:t>
            </a:r>
            <a:endParaRPr lang="de-DE" b="1" dirty="0">
              <a:solidFill>
                <a:srgbClr val="018090"/>
              </a:solidFill>
            </a:endParaRP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Reduced</a:t>
            </a:r>
            <a:r>
              <a:rPr lang="de-DE" sz="1400" dirty="0"/>
              <a:t> </a:t>
            </a:r>
            <a:r>
              <a:rPr lang="de-DE" sz="1400" dirty="0" err="1"/>
              <a:t>concentration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Slower</a:t>
            </a:r>
            <a:r>
              <a:rPr lang="de-DE" sz="1400" dirty="0"/>
              <a:t> </a:t>
            </a:r>
            <a:r>
              <a:rPr lang="de-DE" sz="1400" dirty="0" err="1"/>
              <a:t>decision-making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Reduced</a:t>
            </a:r>
            <a:r>
              <a:rPr lang="de-DE" sz="1400" dirty="0"/>
              <a:t> </a:t>
            </a:r>
            <a:r>
              <a:rPr lang="de-DE" sz="1400" dirty="0" err="1"/>
              <a:t>working</a:t>
            </a:r>
            <a:r>
              <a:rPr lang="de-DE" sz="1400" dirty="0"/>
              <a:t> </a:t>
            </a:r>
            <a:r>
              <a:rPr lang="de-DE" sz="1400" dirty="0" err="1"/>
              <a:t>memory</a:t>
            </a:r>
            <a:endParaRPr lang="de-DE" sz="1400" dirty="0"/>
          </a:p>
          <a:p>
            <a:endParaRPr lang="de-DE" sz="1400" dirty="0" err="1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A2F8C9D-A33C-44E6-CFB4-BAFAC56BC739}"/>
              </a:ext>
            </a:extLst>
          </p:cNvPr>
          <p:cNvSpPr txBox="1"/>
          <p:nvPr/>
        </p:nvSpPr>
        <p:spPr>
          <a:xfrm>
            <a:off x="7284132" y="3254099"/>
            <a:ext cx="134052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200" dirty="0">
                <a:solidFill>
                  <a:srgbClr val="018090"/>
                </a:solidFill>
              </a:rPr>
              <a:t>(</a:t>
            </a:r>
            <a:r>
              <a:rPr lang="de-DE" sz="1200" dirty="0" err="1">
                <a:solidFill>
                  <a:srgbClr val="018090"/>
                </a:solidFill>
              </a:rPr>
              <a:t>Crean</a:t>
            </a:r>
            <a:r>
              <a:rPr lang="de-DE" sz="1200" dirty="0">
                <a:solidFill>
                  <a:srgbClr val="018090"/>
                </a:solidFill>
              </a:rPr>
              <a:t> et al., 2011)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6733BBB-104A-089C-D05A-EBE0093CC86C}"/>
              </a:ext>
            </a:extLst>
          </p:cNvPr>
          <p:cNvSpPr txBox="1"/>
          <p:nvPr/>
        </p:nvSpPr>
        <p:spPr>
          <a:xfrm>
            <a:off x="7320136" y="5470342"/>
            <a:ext cx="1268512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200" dirty="0">
                <a:solidFill>
                  <a:srgbClr val="018090"/>
                </a:solidFill>
              </a:rPr>
              <a:t>(Meier et al., 2022)</a:t>
            </a:r>
          </a:p>
        </p:txBody>
      </p:sp>
    </p:spTree>
    <p:extLst>
      <p:ext uri="{BB962C8B-B14F-4D97-AF65-F5344CB8AC3E}">
        <p14:creationId xmlns:p14="http://schemas.microsoft.com/office/powerpoint/2010/main" val="175062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ED4A6-636A-0896-1242-F377D08B1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85A1B-7D92-BB5F-E7DB-9188D6F71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055A82"/>
                </a:solidFill>
              </a:rPr>
              <a:t>Why</a:t>
            </a:r>
            <a:r>
              <a:rPr lang="de-CH" dirty="0">
                <a:solidFill>
                  <a:srgbClr val="055A82"/>
                </a:solidFill>
              </a:rPr>
              <a:t> </a:t>
            </a:r>
            <a:r>
              <a:rPr lang="de-CH" dirty="0" err="1">
                <a:solidFill>
                  <a:srgbClr val="055A82"/>
                </a:solidFill>
              </a:rPr>
              <a:t>does</a:t>
            </a:r>
            <a:r>
              <a:rPr lang="de-CH" dirty="0">
                <a:solidFill>
                  <a:srgbClr val="055A82"/>
                </a:solidFill>
              </a:rPr>
              <a:t> Cannabis Impair </a:t>
            </a:r>
            <a:r>
              <a:rPr lang="de-CH" dirty="0" err="1">
                <a:solidFill>
                  <a:srgbClr val="055A82"/>
                </a:solidFill>
              </a:rPr>
              <a:t>Cognition</a:t>
            </a:r>
            <a:r>
              <a:rPr lang="de-CH" dirty="0">
                <a:solidFill>
                  <a:srgbClr val="055A82"/>
                </a:solidFill>
              </a:rPr>
              <a:t>?</a:t>
            </a:r>
            <a:br>
              <a:rPr lang="de-CH" dirty="0">
                <a:solidFill>
                  <a:srgbClr val="055A82"/>
                </a:solidFill>
              </a:rPr>
            </a:br>
            <a:endParaRPr lang="de-CH" sz="1800" b="0" dirty="0">
              <a:solidFill>
                <a:srgbClr val="055A82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DD13C0-6D78-2402-9DB7-B9549287C9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CF9603-749A-BE6D-1FFA-13B353D2C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FF29415-E2E7-9E72-7A58-2FED78F63AC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55297B-0E2C-EC47-9E81-BD079A4A249E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070507-8893-5FA9-C3EB-A229BC8F0CC1}"/>
              </a:ext>
            </a:extLst>
          </p:cNvPr>
          <p:cNvSpPr txBox="1"/>
          <p:nvPr/>
        </p:nvSpPr>
        <p:spPr>
          <a:xfrm>
            <a:off x="0" y="1916832"/>
            <a:ext cx="12192000" cy="5023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CH" b="1" dirty="0" err="1">
                <a:solidFill>
                  <a:srgbClr val="055A82"/>
                </a:solidFill>
              </a:rPr>
              <a:t>Three</a:t>
            </a:r>
            <a:r>
              <a:rPr lang="de-CH" b="1" dirty="0">
                <a:solidFill>
                  <a:srgbClr val="055A82"/>
                </a:solidFill>
              </a:rPr>
              <a:t> </a:t>
            </a:r>
            <a:r>
              <a:rPr lang="de-CH" b="1" dirty="0" err="1">
                <a:solidFill>
                  <a:srgbClr val="055A82"/>
                </a:solidFill>
              </a:rPr>
              <a:t>Competing</a:t>
            </a:r>
            <a:r>
              <a:rPr lang="de-CH" b="1" dirty="0">
                <a:solidFill>
                  <a:srgbClr val="055A82"/>
                </a:solidFill>
              </a:rPr>
              <a:t> Hypothesis (</a:t>
            </a:r>
            <a:r>
              <a:rPr lang="de-CH" b="1" dirty="0" err="1">
                <a:solidFill>
                  <a:srgbClr val="055A82"/>
                </a:solidFill>
              </a:rPr>
              <a:t>Bourque</a:t>
            </a:r>
            <a:r>
              <a:rPr lang="de-CH" b="1" dirty="0">
                <a:solidFill>
                  <a:srgbClr val="055A82"/>
                </a:solidFill>
              </a:rPr>
              <a:t> &amp; </a:t>
            </a:r>
            <a:r>
              <a:rPr lang="de-CH" b="1" dirty="0" err="1">
                <a:solidFill>
                  <a:srgbClr val="055A82"/>
                </a:solidFill>
              </a:rPr>
              <a:t>Potvin</a:t>
            </a:r>
            <a:r>
              <a:rPr lang="de-CH" b="1" dirty="0">
                <a:solidFill>
                  <a:srgbClr val="055A82"/>
                </a:solidFill>
              </a:rPr>
              <a:t>, 2021)</a:t>
            </a:r>
            <a:endParaRPr lang="de-DE" b="1" dirty="0" err="1">
              <a:solidFill>
                <a:srgbClr val="055A82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576EE0-92F3-F093-4F06-EE6F8E3A79BB}"/>
              </a:ext>
            </a:extLst>
          </p:cNvPr>
          <p:cNvSpPr txBox="1"/>
          <p:nvPr/>
        </p:nvSpPr>
        <p:spPr>
          <a:xfrm>
            <a:off x="1699846" y="359887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400" dirty="0" err="1"/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C5176C43-A15C-F3EB-AEFE-B050BBA862DC}"/>
              </a:ext>
            </a:extLst>
          </p:cNvPr>
          <p:cNvSpPr/>
          <p:nvPr/>
        </p:nvSpPr>
        <p:spPr>
          <a:xfrm>
            <a:off x="623392" y="2851188"/>
            <a:ext cx="3384376" cy="1665956"/>
          </a:xfrm>
          <a:prstGeom prst="rect">
            <a:avLst/>
          </a:prstGeom>
          <a:solidFill>
            <a:srgbClr val="FFFFFF"/>
          </a:solidFill>
          <a:ln w="254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889E7482-64D7-50E0-586D-D0B58EC5A3EA}"/>
              </a:ext>
            </a:extLst>
          </p:cNvPr>
          <p:cNvSpPr/>
          <p:nvPr/>
        </p:nvSpPr>
        <p:spPr>
          <a:xfrm>
            <a:off x="623392" y="2851187"/>
            <a:ext cx="3384376" cy="115893"/>
          </a:xfrm>
          <a:prstGeom prst="rect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8C1D25F4-528A-F277-F0BA-FEBF89B3197E}"/>
              </a:ext>
            </a:extLst>
          </p:cNvPr>
          <p:cNvSpPr/>
          <p:nvPr/>
        </p:nvSpPr>
        <p:spPr>
          <a:xfrm>
            <a:off x="4223792" y="2851189"/>
            <a:ext cx="3384376" cy="1665955"/>
          </a:xfrm>
          <a:prstGeom prst="rect">
            <a:avLst/>
          </a:prstGeom>
          <a:solidFill>
            <a:srgbClr val="FFFFFF"/>
          </a:solidFill>
          <a:ln w="254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Shape 6">
            <a:extLst>
              <a:ext uri="{FF2B5EF4-FFF2-40B4-BE49-F238E27FC236}">
                <a16:creationId xmlns:a16="http://schemas.microsoft.com/office/drawing/2014/main" id="{D4660180-39D1-6FF4-4A69-6ED77FECA18A}"/>
              </a:ext>
            </a:extLst>
          </p:cNvPr>
          <p:cNvSpPr/>
          <p:nvPr/>
        </p:nvSpPr>
        <p:spPr>
          <a:xfrm>
            <a:off x="4223792" y="2851189"/>
            <a:ext cx="3384376" cy="115893"/>
          </a:xfrm>
          <a:prstGeom prst="rect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6" name="Shape 8">
            <a:extLst>
              <a:ext uri="{FF2B5EF4-FFF2-40B4-BE49-F238E27FC236}">
                <a16:creationId xmlns:a16="http://schemas.microsoft.com/office/drawing/2014/main" id="{52AF8F5A-4DDD-D9A5-1624-7BBC51C15181}"/>
              </a:ext>
            </a:extLst>
          </p:cNvPr>
          <p:cNvSpPr/>
          <p:nvPr/>
        </p:nvSpPr>
        <p:spPr>
          <a:xfrm>
            <a:off x="7824192" y="2841416"/>
            <a:ext cx="3384376" cy="1675728"/>
          </a:xfrm>
          <a:prstGeom prst="rect">
            <a:avLst/>
          </a:prstGeom>
          <a:solidFill>
            <a:srgbClr val="F96167"/>
          </a:solidFill>
          <a:ln w="25400">
            <a:solidFill>
              <a:srgbClr val="F9616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Shape 9">
            <a:extLst>
              <a:ext uri="{FF2B5EF4-FFF2-40B4-BE49-F238E27FC236}">
                <a16:creationId xmlns:a16="http://schemas.microsoft.com/office/drawing/2014/main" id="{E94E608F-1D67-B1A6-7403-5E48BEA32F4F}"/>
              </a:ext>
            </a:extLst>
          </p:cNvPr>
          <p:cNvSpPr/>
          <p:nvPr/>
        </p:nvSpPr>
        <p:spPr>
          <a:xfrm>
            <a:off x="7824192" y="2841416"/>
            <a:ext cx="3384376" cy="116572"/>
          </a:xfrm>
          <a:prstGeom prst="rect">
            <a:avLst/>
          </a:prstGeom>
          <a:solidFill>
            <a:srgbClr val="8B1E3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95B1B375-084A-4EB8-5AB1-515C9460C076}"/>
              </a:ext>
            </a:extLst>
          </p:cNvPr>
          <p:cNvSpPr/>
          <p:nvPr/>
        </p:nvSpPr>
        <p:spPr>
          <a:xfrm>
            <a:off x="745573" y="3090831"/>
            <a:ext cx="3140013" cy="13025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b="1" dirty="0">
                <a:solidFill>
                  <a:srgbClr val="055A82"/>
                </a:solidFill>
              </a:rPr>
              <a:t>Cognitive Vulnerability</a:t>
            </a:r>
            <a:endParaRPr lang="en-US" dirty="0">
              <a:solidFill>
                <a:srgbClr val="055A8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1400" dirty="0">
                <a:solidFill>
                  <a:srgbClr val="2C3E50"/>
                </a:solidFill>
              </a:rPr>
              <a:t>Pre-existing cognitive deficits increase risk of regular use</a:t>
            </a:r>
            <a:endParaRPr lang="en-US" sz="1400" dirty="0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F5245782-89E7-DD40-4FF0-80CA0B7BEEAC}"/>
              </a:ext>
            </a:extLst>
          </p:cNvPr>
          <p:cNvSpPr/>
          <p:nvPr/>
        </p:nvSpPr>
        <p:spPr>
          <a:xfrm>
            <a:off x="4342813" y="3090831"/>
            <a:ext cx="3140013" cy="13025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b="1" dirty="0">
                <a:solidFill>
                  <a:srgbClr val="055A82"/>
                </a:solidFill>
              </a:rPr>
              <a:t>Concurrent</a:t>
            </a:r>
            <a:endParaRPr lang="en-US" dirty="0">
              <a:solidFill>
                <a:srgbClr val="055A8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1400" dirty="0">
                <a:solidFill>
                  <a:srgbClr val="2C3E50"/>
                </a:solidFill>
              </a:rPr>
              <a:t>Short-term associations only (when controlling for pre-morbid function)</a:t>
            </a:r>
            <a:endParaRPr lang="en-US" sz="1400" dirty="0"/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FDD25F9A-8A73-B3EB-E220-4956EEA36A9F}"/>
              </a:ext>
            </a:extLst>
          </p:cNvPr>
          <p:cNvSpPr/>
          <p:nvPr/>
        </p:nvSpPr>
        <p:spPr>
          <a:xfrm>
            <a:off x="7946373" y="3095311"/>
            <a:ext cx="3140013" cy="13025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b="1" dirty="0">
                <a:solidFill>
                  <a:srgbClr val="FFFFFF"/>
                </a:solidFill>
              </a:rPr>
              <a:t>Neurotoxicity</a:t>
            </a:r>
            <a:endParaRPr lang="en-US" dirty="0"/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FFFFFF"/>
                </a:solidFill>
              </a:rPr>
              <a:t>Long-term impairment persists even after stopping 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859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03105-55AC-F38F-AFE5-2E61A69E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55A82"/>
                </a:solidFill>
              </a:rPr>
              <a:t>Biomarkers: NfL and GFAP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0ED77E-A3AC-DE42-6152-75F721C2F3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4C3E4D-DA82-4198-E62A-DAA87106E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045DBA6-0C65-1CD7-5B3B-F343632042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9424FCE-53FE-8448-8596-D3113142D276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D18F73BC-77DE-F167-81F4-2E2DF1E6A91D}"/>
              </a:ext>
            </a:extLst>
          </p:cNvPr>
          <p:cNvSpPr/>
          <p:nvPr/>
        </p:nvSpPr>
        <p:spPr>
          <a:xfrm>
            <a:off x="911260" y="1245147"/>
            <a:ext cx="4955818" cy="2163432"/>
          </a:xfrm>
          <a:prstGeom prst="rect">
            <a:avLst/>
          </a:prstGeom>
          <a:solidFill>
            <a:srgbClr val="FFFFFF"/>
          </a:solidFill>
          <a:ln w="25400">
            <a:solidFill>
              <a:srgbClr val="82BBC3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8" name="Shape 2">
            <a:extLst>
              <a:ext uri="{FF2B5EF4-FFF2-40B4-BE49-F238E27FC236}">
                <a16:creationId xmlns:a16="http://schemas.microsoft.com/office/drawing/2014/main" id="{017076DF-B21F-CBB2-4007-9EBD0AAE2FE8}"/>
              </a:ext>
            </a:extLst>
          </p:cNvPr>
          <p:cNvSpPr/>
          <p:nvPr/>
        </p:nvSpPr>
        <p:spPr>
          <a:xfrm>
            <a:off x="911259" y="1245147"/>
            <a:ext cx="76635" cy="2163432"/>
          </a:xfrm>
          <a:prstGeom prst="rect">
            <a:avLst/>
          </a:prstGeom>
          <a:solidFill>
            <a:srgbClr val="82BBC3"/>
          </a:solidFill>
          <a:ln/>
        </p:spPr>
        <p:txBody>
          <a:bodyPr/>
          <a:lstStyle/>
          <a:p>
            <a:endParaRPr lang="de-DE">
              <a:solidFill>
                <a:srgbClr val="8DB6D3"/>
              </a:solidFill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D8ECA7BF-AE93-1D15-EB72-3B1881CBC089}"/>
              </a:ext>
            </a:extLst>
          </p:cNvPr>
          <p:cNvSpPr/>
          <p:nvPr/>
        </p:nvSpPr>
        <p:spPr>
          <a:xfrm>
            <a:off x="1138780" y="1405187"/>
            <a:ext cx="4752528" cy="1702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buSzPct val="100000"/>
            </a:pPr>
            <a:r>
              <a:rPr lang="en-US" b="1" dirty="0">
                <a:solidFill>
                  <a:srgbClr val="055A82"/>
                </a:solidFill>
              </a:rPr>
              <a:t>Neurofilament Light Chain (</a:t>
            </a:r>
            <a:r>
              <a:rPr lang="en-US" b="1" dirty="0" err="1">
                <a:solidFill>
                  <a:srgbClr val="055A82"/>
                </a:solidFill>
              </a:rPr>
              <a:t>NfL</a:t>
            </a:r>
            <a:r>
              <a:rPr lang="en-US" b="1" dirty="0">
                <a:solidFill>
                  <a:srgbClr val="055A82"/>
                </a:solidFill>
              </a:rPr>
              <a:t>)</a:t>
            </a:r>
            <a:endParaRPr lang="en-US" dirty="0">
              <a:solidFill>
                <a:srgbClr val="055A82"/>
              </a:solidFill>
            </a:endParaRPr>
          </a:p>
          <a:p>
            <a:pPr>
              <a:buSzPct val="100000"/>
            </a:pPr>
            <a:endParaRPr lang="en-US" sz="1400" dirty="0">
              <a:solidFill>
                <a:srgbClr val="2C3E50"/>
              </a:solidFill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C3E50"/>
                </a:solidFill>
              </a:rPr>
              <a:t>Scaffolding protein in neurons</a:t>
            </a:r>
            <a:endParaRPr lang="en-US" sz="16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C3E50"/>
                </a:solidFill>
              </a:rPr>
              <a:t>Marker of neuronal damage</a:t>
            </a:r>
            <a:endParaRPr lang="en-US" sz="16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C3E50"/>
                </a:solidFill>
              </a:rPr>
              <a:t>Associated with brain volume loss</a:t>
            </a:r>
            <a:endParaRPr lang="en-US" sz="16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C3E50"/>
                </a:solidFill>
              </a:rPr>
              <a:t>Elevated in psychiatric &amp; neurological disorders</a:t>
            </a:r>
            <a:endParaRPr lang="en-US" sz="16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C3E50"/>
                </a:solidFill>
              </a:rPr>
              <a:t>Found elevated in alcohol and cocaine use</a:t>
            </a:r>
            <a:endParaRPr lang="en-US" sz="1600" dirty="0"/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id="{D99D3879-5A74-C1F5-0B75-6156FADBCEB3}"/>
              </a:ext>
            </a:extLst>
          </p:cNvPr>
          <p:cNvSpPr/>
          <p:nvPr/>
        </p:nvSpPr>
        <p:spPr>
          <a:xfrm>
            <a:off x="911258" y="3781882"/>
            <a:ext cx="4955817" cy="2163432"/>
          </a:xfrm>
          <a:prstGeom prst="rect">
            <a:avLst/>
          </a:prstGeom>
          <a:solidFill>
            <a:srgbClr val="FFFFFF"/>
          </a:solidFill>
          <a:ln w="25400">
            <a:solidFill>
              <a:srgbClr val="82DCC8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Shape 6">
            <a:extLst>
              <a:ext uri="{FF2B5EF4-FFF2-40B4-BE49-F238E27FC236}">
                <a16:creationId xmlns:a16="http://schemas.microsoft.com/office/drawing/2014/main" id="{D724E088-B76B-6DF5-DA94-68219594D0F6}"/>
              </a:ext>
            </a:extLst>
          </p:cNvPr>
          <p:cNvSpPr/>
          <p:nvPr/>
        </p:nvSpPr>
        <p:spPr>
          <a:xfrm>
            <a:off x="911260" y="3781882"/>
            <a:ext cx="84490" cy="2163432"/>
          </a:xfrm>
          <a:prstGeom prst="rect">
            <a:avLst/>
          </a:prstGeom>
          <a:solidFill>
            <a:srgbClr val="82DCC8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BB4C61A1-D3EE-7E19-FEE6-85CA97F228ED}"/>
              </a:ext>
            </a:extLst>
          </p:cNvPr>
          <p:cNvSpPr/>
          <p:nvPr/>
        </p:nvSpPr>
        <p:spPr>
          <a:xfrm>
            <a:off x="1175277" y="3941922"/>
            <a:ext cx="4512514" cy="1702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buSzPct val="100000"/>
            </a:pPr>
            <a:r>
              <a:rPr lang="en-US" b="1" dirty="0">
                <a:solidFill>
                  <a:srgbClr val="055A82"/>
                </a:solidFill>
              </a:rPr>
              <a:t>Glial Fibrillary Acidic Protein (GFAP)</a:t>
            </a:r>
            <a:endParaRPr lang="en-US" dirty="0">
              <a:solidFill>
                <a:srgbClr val="055A82"/>
              </a:solidFill>
            </a:endParaRPr>
          </a:p>
          <a:p>
            <a:pPr>
              <a:buSzPct val="100000"/>
            </a:pPr>
            <a:endParaRPr lang="en-US" sz="1400" dirty="0">
              <a:solidFill>
                <a:srgbClr val="82DCC8"/>
              </a:solidFill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C3E50"/>
                </a:solidFill>
              </a:rPr>
              <a:t>Expressed in astrocytes</a:t>
            </a:r>
            <a:endParaRPr lang="en-US" sz="16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C3E50"/>
                </a:solidFill>
              </a:rPr>
              <a:t>Marker of </a:t>
            </a:r>
            <a:r>
              <a:rPr lang="en-US" sz="1600" dirty="0" err="1">
                <a:solidFill>
                  <a:srgbClr val="2C3E50"/>
                </a:solidFill>
              </a:rPr>
              <a:t>astroglial</a:t>
            </a:r>
            <a:r>
              <a:rPr lang="en-US" sz="1600" dirty="0">
                <a:solidFill>
                  <a:srgbClr val="2C3E50"/>
                </a:solidFill>
              </a:rPr>
              <a:t> injury / activity</a:t>
            </a:r>
            <a:endParaRPr lang="en-US" sz="16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C3E50"/>
                </a:solidFill>
              </a:rPr>
              <a:t>Associated with cognitive decline</a:t>
            </a:r>
            <a:endParaRPr lang="en-US" sz="16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C3E50"/>
                </a:solidFill>
              </a:rPr>
              <a:t>Inconclusive findings in psychiatric disorders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433CBD1-9611-EE57-41AC-6A0F2E70BBF7}"/>
              </a:ext>
            </a:extLst>
          </p:cNvPr>
          <p:cNvSpPr txBox="1"/>
          <p:nvPr/>
        </p:nvSpPr>
        <p:spPr>
          <a:xfrm>
            <a:off x="3202779" y="3467842"/>
            <a:ext cx="2664296" cy="288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200" dirty="0">
                <a:solidFill>
                  <a:srgbClr val="018090"/>
                </a:solidFill>
              </a:rPr>
              <a:t>(Benkert et al., 2022; Chen et al., 2022)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14202EF-D0A7-E46E-B0EF-010A6C6AC9A7}"/>
              </a:ext>
            </a:extLst>
          </p:cNvPr>
          <p:cNvSpPr txBox="1"/>
          <p:nvPr/>
        </p:nvSpPr>
        <p:spPr>
          <a:xfrm>
            <a:off x="3047017" y="6004577"/>
            <a:ext cx="2820058" cy="288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200" dirty="0">
                <a:solidFill>
                  <a:srgbClr val="018090"/>
                </a:solidFill>
              </a:rPr>
              <a:t>(</a:t>
            </a:r>
            <a:r>
              <a:rPr lang="en-GB" sz="1200" dirty="0">
                <a:solidFill>
                  <a:srgbClr val="018090"/>
                </a:solidFill>
              </a:rPr>
              <a:t>Hviid et al., 2023, Steinacker et al., 2021</a:t>
            </a:r>
            <a:r>
              <a:rPr lang="de-DE" sz="1200" dirty="0">
                <a:solidFill>
                  <a:srgbClr val="018090"/>
                </a:solidFill>
              </a:rPr>
              <a:t>)</a:t>
            </a:r>
          </a:p>
        </p:txBody>
      </p:sp>
      <p:pic>
        <p:nvPicPr>
          <p:cNvPr id="16" name="Grafik 15" descr="Ein Bild, das Text, Diagramm, Zeichnung, Kinderkunst enthält.&#10;&#10;KI-generierte Inhalte können fehlerhaft sein.">
            <a:extLst>
              <a:ext uri="{FF2B5EF4-FFF2-40B4-BE49-F238E27FC236}">
                <a16:creationId xmlns:a16="http://schemas.microsoft.com/office/drawing/2014/main" id="{C51F23A8-90BE-1919-3606-D82012905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r="5208"/>
          <a:stretch>
            <a:fillRect/>
          </a:stretch>
        </p:blipFill>
        <p:spPr>
          <a:xfrm>
            <a:off x="6324923" y="334848"/>
            <a:ext cx="5340026" cy="502324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62A2FC4-708C-0EB8-4EB0-E457B806AE33}"/>
              </a:ext>
            </a:extLst>
          </p:cNvPr>
          <p:cNvSpPr txBox="1"/>
          <p:nvPr/>
        </p:nvSpPr>
        <p:spPr>
          <a:xfrm>
            <a:off x="10389726" y="5598645"/>
            <a:ext cx="1253993" cy="288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200" dirty="0">
                <a:solidFill>
                  <a:srgbClr val="018090"/>
                </a:solidFill>
              </a:rPr>
              <a:t>(Khalil et al., 2018)</a:t>
            </a:r>
          </a:p>
        </p:txBody>
      </p:sp>
    </p:spTree>
    <p:extLst>
      <p:ext uri="{BB962C8B-B14F-4D97-AF65-F5344CB8AC3E}">
        <p14:creationId xmlns:p14="http://schemas.microsoft.com/office/powerpoint/2010/main" val="102948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">
            <a:extLst>
              <a:ext uri="{FF2B5EF4-FFF2-40B4-BE49-F238E27FC236}">
                <a16:creationId xmlns:a16="http://schemas.microsoft.com/office/drawing/2014/main" id="{F7778DCF-138E-B1F4-BC75-CFA4AF122AAE}"/>
              </a:ext>
            </a:extLst>
          </p:cNvPr>
          <p:cNvSpPr/>
          <p:nvPr/>
        </p:nvSpPr>
        <p:spPr>
          <a:xfrm>
            <a:off x="1161467" y="1659108"/>
            <a:ext cx="1168937" cy="1168937"/>
          </a:xfrm>
          <a:prstGeom prst="ellipse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5C25E4-1E32-6A20-A090-33584D42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55A82"/>
                </a:solidFill>
              </a:rPr>
              <a:t>Research Gap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0690E-D520-B550-943C-F2E8DD815C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6FE0E4-5882-C79A-4410-87EC7A3B5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C053096-FFAC-604D-827A-C2F6A3AAF54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9424FCE-53FE-8448-8596-D3113142D276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714F5A95-191A-D80A-D058-C5AD27B500F7}"/>
              </a:ext>
            </a:extLst>
          </p:cNvPr>
          <p:cNvSpPr/>
          <p:nvPr/>
        </p:nvSpPr>
        <p:spPr>
          <a:xfrm>
            <a:off x="2815223" y="1603497"/>
            <a:ext cx="7946450" cy="1280160"/>
          </a:xfrm>
          <a:prstGeom prst="rect">
            <a:avLst/>
          </a:prstGeom>
          <a:solidFill>
            <a:srgbClr val="F96167">
              <a:alpha val="90000"/>
            </a:srgbClr>
          </a:solidFill>
          <a:ln w="38100">
            <a:solidFill>
              <a:srgbClr val="8B1E3F"/>
            </a:solidFill>
            <a:prstDash val="solid"/>
          </a:ln>
        </p:spPr>
        <p:txBody>
          <a:bodyPr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475DF39B-D32C-4CFF-EC9A-2CCC4AA701F0}"/>
              </a:ext>
            </a:extLst>
          </p:cNvPr>
          <p:cNvSpPr/>
          <p:nvPr/>
        </p:nvSpPr>
        <p:spPr>
          <a:xfrm>
            <a:off x="3014521" y="1787767"/>
            <a:ext cx="7547854" cy="9130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No studies exist on NfL/GFAP levels in cannabis users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87C1FE96-8D77-1195-65E5-D2A6621AEB0B}"/>
              </a:ext>
            </a:extLst>
          </p:cNvPr>
          <p:cNvSpPr/>
          <p:nvPr/>
        </p:nvSpPr>
        <p:spPr>
          <a:xfrm>
            <a:off x="1349703" y="4283047"/>
            <a:ext cx="8229600" cy="1097280"/>
          </a:xfrm>
          <a:prstGeom prst="rect">
            <a:avLst/>
          </a:prstGeom>
          <a:solidFill>
            <a:srgbClr val="FFFFFF"/>
          </a:solidFill>
          <a:ln w="254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42D00B87-00E9-E587-34C1-5DECAFA387F2}"/>
              </a:ext>
            </a:extLst>
          </p:cNvPr>
          <p:cNvSpPr/>
          <p:nvPr/>
        </p:nvSpPr>
        <p:spPr>
          <a:xfrm>
            <a:off x="1319117" y="3729406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65A82"/>
                </a:solidFill>
              </a:rPr>
              <a:t>Our Study Aims:</a:t>
            </a:r>
            <a:endParaRPr lang="en-US" sz="2400" dirty="0"/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FEA61786-3C50-912A-F36D-926BC2B0A524}"/>
              </a:ext>
            </a:extLst>
          </p:cNvPr>
          <p:cNvSpPr/>
          <p:nvPr/>
        </p:nvSpPr>
        <p:spPr>
          <a:xfrm>
            <a:off x="1662940" y="4431543"/>
            <a:ext cx="760312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C3E50"/>
                </a:solidFill>
              </a:rPr>
              <a:t>Quantify sNfL and sGFAP levels in recreational cannabis users</a:t>
            </a:r>
            <a:endParaRPr lang="en-US" sz="16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C3E50"/>
                </a:solidFill>
              </a:rPr>
              <a:t>Investigate associations with CUD symptoms and mental health</a:t>
            </a:r>
            <a:endParaRPr lang="en-US" sz="1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797FC0-293B-B97E-2537-20830067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06" y="1782011"/>
            <a:ext cx="912522" cy="912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25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B48AF-93A4-3D60-F78E-7839649AC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7ED39-FE6D-6277-D5A9-E2F20EC1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55A82"/>
                </a:solidFill>
              </a:rPr>
              <a:t>Methods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5F982A-00D2-66C2-B261-E103FDA8B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5709B2-4298-0A70-3FA5-C8A1424A0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A173103-CD42-071D-FA93-3C071B1859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55297B-0E2C-EC47-9E81-BD079A4A249E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EF08217E-6E77-98FE-9D06-10D590E87710}"/>
              </a:ext>
            </a:extLst>
          </p:cNvPr>
          <p:cNvSpPr/>
          <p:nvPr/>
        </p:nvSpPr>
        <p:spPr>
          <a:xfrm>
            <a:off x="672341" y="1671081"/>
            <a:ext cx="1246251" cy="1246251"/>
          </a:xfrm>
          <a:prstGeom prst="ellipse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5651C13F-EB9C-33F0-5718-08B3866D91E0}"/>
              </a:ext>
            </a:extLst>
          </p:cNvPr>
          <p:cNvSpPr/>
          <p:nvPr/>
        </p:nvSpPr>
        <p:spPr>
          <a:xfrm>
            <a:off x="2314008" y="1304943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65A82"/>
                </a:solidFill>
              </a:rPr>
              <a:t>Sample: WeedCare Study Participants</a:t>
            </a:r>
            <a:endParaRPr lang="en-US" sz="2400" dirty="0"/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CA4B0FCF-4295-944D-4C67-00F431B547F5}"/>
              </a:ext>
            </a:extLst>
          </p:cNvPr>
          <p:cNvSpPr/>
          <p:nvPr/>
        </p:nvSpPr>
        <p:spPr>
          <a:xfrm>
            <a:off x="2314008" y="1762521"/>
            <a:ext cx="9027769" cy="1015624"/>
          </a:xfrm>
          <a:prstGeom prst="rect">
            <a:avLst/>
          </a:prstGeom>
          <a:solidFill>
            <a:srgbClr val="FFFFFF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EBF71575-37F1-04C2-578D-D637F8FAACF5}"/>
              </a:ext>
            </a:extLst>
          </p:cNvPr>
          <p:cNvSpPr/>
          <p:nvPr/>
        </p:nvSpPr>
        <p:spPr>
          <a:xfrm>
            <a:off x="2496889" y="2004285"/>
            <a:ext cx="8686734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96167"/>
                </a:solidFill>
              </a:rPr>
              <a:t>n = 331 </a:t>
            </a:r>
            <a:r>
              <a:rPr lang="en-US" dirty="0">
                <a:solidFill>
                  <a:srgbClr val="2C3E50"/>
                </a:solidFill>
              </a:rPr>
              <a:t>recreational cannabis users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C3E50"/>
                </a:solidFill>
              </a:rPr>
              <a:t>Blood samples + validated questionnaires (+ information on biological sex) collected</a:t>
            </a:r>
            <a:endParaRPr lang="en-US" dirty="0"/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CF3CD463-038F-8391-E49C-ABB759C8744B}"/>
              </a:ext>
            </a:extLst>
          </p:cNvPr>
          <p:cNvSpPr/>
          <p:nvPr/>
        </p:nvSpPr>
        <p:spPr>
          <a:xfrm>
            <a:off x="672341" y="4024732"/>
            <a:ext cx="1246252" cy="1246252"/>
          </a:xfrm>
          <a:prstGeom prst="ellipse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626791BF-C5AB-FF16-2187-4DA5EB8FF731}"/>
              </a:ext>
            </a:extLst>
          </p:cNvPr>
          <p:cNvSpPr/>
          <p:nvPr/>
        </p:nvSpPr>
        <p:spPr>
          <a:xfrm>
            <a:off x="2314009" y="3383273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28090"/>
                </a:solidFill>
              </a:rPr>
              <a:t>Assessments</a:t>
            </a:r>
            <a:endParaRPr lang="en-US" sz="2400" dirty="0"/>
          </a:p>
        </p:txBody>
      </p:sp>
      <p:sp>
        <p:nvSpPr>
          <p:cNvPr id="17" name="Shape 7">
            <a:extLst>
              <a:ext uri="{FF2B5EF4-FFF2-40B4-BE49-F238E27FC236}">
                <a16:creationId xmlns:a16="http://schemas.microsoft.com/office/drawing/2014/main" id="{55C228EC-BECC-47F2-D704-E4F275714446}"/>
              </a:ext>
            </a:extLst>
          </p:cNvPr>
          <p:cNvSpPr/>
          <p:nvPr/>
        </p:nvSpPr>
        <p:spPr>
          <a:xfrm>
            <a:off x="2314008" y="3842869"/>
            <a:ext cx="9081260" cy="1743588"/>
          </a:xfrm>
          <a:prstGeom prst="rect">
            <a:avLst/>
          </a:prstGeom>
          <a:solidFill>
            <a:srgbClr val="FFFFFF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FD2002DD-1BC4-791B-7D51-301C239D8F41}"/>
              </a:ext>
            </a:extLst>
          </p:cNvPr>
          <p:cNvSpPr/>
          <p:nvPr/>
        </p:nvSpPr>
        <p:spPr>
          <a:xfrm>
            <a:off x="2410072" y="3980029"/>
            <a:ext cx="8836993" cy="14978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E50"/>
                </a:solidFill>
              </a:rPr>
              <a:t>Cannabis Use Disorder (CUDIT-R)</a:t>
            </a: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E50"/>
                </a:solidFill>
              </a:rPr>
              <a:t>Anxiety (GAD-7), Depression (PHQ-9), Psychosis (</a:t>
            </a:r>
            <a:r>
              <a:rPr lang="en-US" dirty="0" err="1">
                <a:solidFill>
                  <a:srgbClr val="2C3E50"/>
                </a:solidFill>
              </a:rPr>
              <a:t>ERIraos</a:t>
            </a:r>
            <a:r>
              <a:rPr lang="en-US" dirty="0">
                <a:solidFill>
                  <a:srgbClr val="2C3E50"/>
                </a:solidFill>
              </a:rPr>
              <a:t>)</a:t>
            </a:r>
            <a:r>
              <a:rPr lang="en-US" dirty="0"/>
              <a:t>, </a:t>
            </a:r>
            <a:r>
              <a:rPr lang="en-US" dirty="0">
                <a:solidFill>
                  <a:srgbClr val="2C3E50"/>
                </a:solidFill>
              </a:rPr>
              <a:t>ADHD (ASRS-V1.1), Alcohol use (AUDIT-C)</a:t>
            </a: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5A82"/>
                </a:solidFill>
              </a:rPr>
              <a:t>Serum NfL and GFAP</a:t>
            </a:r>
            <a:endParaRPr lang="en-US" dirty="0"/>
          </a:p>
          <a:p>
            <a:pPr>
              <a:buSzPct val="100000"/>
            </a:pPr>
            <a:r>
              <a:rPr lang="en-US" dirty="0">
                <a:solidFill>
                  <a:srgbClr val="2C3E50"/>
                </a:solidFill>
                <a:sym typeface="Wingdings" pitchFamily="2" charset="2"/>
              </a:rPr>
              <a:t>    </a:t>
            </a:r>
            <a:r>
              <a:rPr lang="en-US" dirty="0">
                <a:solidFill>
                  <a:srgbClr val="2C3E50"/>
                </a:solidFill>
              </a:rPr>
              <a:t> </a:t>
            </a:r>
            <a:r>
              <a:rPr lang="en-US" i="1" dirty="0">
                <a:solidFill>
                  <a:srgbClr val="2C3E50"/>
                </a:solidFill>
              </a:rPr>
              <a:t>Age-, BMI-, and sex-adjusted Z scores</a:t>
            </a:r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97EEE61-1529-8900-9290-0BD89C6F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6" y="1809191"/>
            <a:ext cx="822960" cy="82296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632DABE-86E0-929B-5930-3FB066497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43" y="4129678"/>
            <a:ext cx="949847" cy="9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381A4-42EE-4416-F7D5-EAB2734C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55A82"/>
                </a:solidFill>
              </a:rPr>
              <a:t>Results</a:t>
            </a:r>
            <a:endParaRPr lang="de-DE" dirty="0">
              <a:solidFill>
                <a:srgbClr val="055A82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08CC20-D8C9-371E-899F-8DD33D0D53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F01DD9-918B-5D2B-5368-E8B6A30E7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46A9D4F-9727-55AC-1354-2E2F26F96CB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9424FCE-53FE-8448-8596-D3113142D276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5B5F6C49-91D8-5FBF-EBB1-BD5DFEF6534B}"/>
              </a:ext>
            </a:extLst>
          </p:cNvPr>
          <p:cNvSpPr/>
          <p:nvPr/>
        </p:nvSpPr>
        <p:spPr>
          <a:xfrm>
            <a:off x="6498054" y="5452721"/>
            <a:ext cx="4114800" cy="731520"/>
          </a:xfrm>
          <a:prstGeom prst="rect">
            <a:avLst/>
          </a:prstGeom>
          <a:solidFill>
            <a:srgbClr val="82BBC3"/>
          </a:solidFill>
          <a:ln w="12700">
            <a:solidFill>
              <a:srgbClr val="055A82"/>
            </a:solidFill>
            <a:prstDash val="solid"/>
          </a:ln>
        </p:spPr>
        <p:txBody>
          <a:bodyPr/>
          <a:lstStyle/>
          <a:p>
            <a:endParaRPr lang="de-DE">
              <a:solidFill>
                <a:srgbClr val="8DB6D3"/>
              </a:solidFill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3379266D-4238-50F0-4488-6B342C8107D9}"/>
              </a:ext>
            </a:extLst>
          </p:cNvPr>
          <p:cNvSpPr/>
          <p:nvPr/>
        </p:nvSpPr>
        <p:spPr>
          <a:xfrm>
            <a:off x="6680934" y="5544161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NfL Levels</a:t>
            </a:r>
            <a:endParaRPr lang="en-US" dirty="0"/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No difference from reference</a:t>
            </a:r>
            <a:endParaRPr lang="en-US" sz="1400" dirty="0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4A09E31E-9FE8-A7E9-AA52-A97AED3D4349}"/>
              </a:ext>
            </a:extLst>
          </p:cNvPr>
          <p:cNvSpPr/>
          <p:nvPr/>
        </p:nvSpPr>
        <p:spPr>
          <a:xfrm>
            <a:off x="1847528" y="5452721"/>
            <a:ext cx="4114800" cy="731520"/>
          </a:xfrm>
          <a:prstGeom prst="rect">
            <a:avLst/>
          </a:prstGeom>
          <a:solidFill>
            <a:srgbClr val="82DCC8"/>
          </a:solidFill>
          <a:ln w="12700">
            <a:solidFill>
              <a:srgbClr val="055A82"/>
            </a:solidFill>
            <a:prstDash val="solid"/>
          </a:ln>
        </p:spPr>
        <p:txBody>
          <a:bodyPr/>
          <a:lstStyle/>
          <a:p>
            <a:endParaRPr lang="de-DE">
              <a:ln>
                <a:solidFill>
                  <a:srgbClr val="055A82"/>
                </a:solidFill>
              </a:ln>
              <a:solidFill>
                <a:srgbClr val="055A82"/>
              </a:solidFill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B04EA360-7A01-827D-C5E2-491780208D6D}"/>
              </a:ext>
            </a:extLst>
          </p:cNvPr>
          <p:cNvSpPr/>
          <p:nvPr/>
        </p:nvSpPr>
        <p:spPr>
          <a:xfrm>
            <a:off x="2030408" y="5544161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GFAP Levels</a:t>
            </a:r>
            <a:endParaRPr lang="en-US" dirty="0"/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Significantly lower (p &lt; .001)</a:t>
            </a:r>
            <a:endParaRPr lang="en-US" sz="1400" dirty="0"/>
          </a:p>
        </p:txBody>
      </p:sp>
      <p:pic>
        <p:nvPicPr>
          <p:cNvPr id="16" name="Grafik 15" descr="Ein Bild, das Screenshot, Astronomie enthält.&#10;&#10;KI-generierte Inhalte können fehlerhaft sein.">
            <a:extLst>
              <a:ext uri="{FF2B5EF4-FFF2-40B4-BE49-F238E27FC236}">
                <a16:creationId xmlns:a16="http://schemas.microsoft.com/office/drawing/2014/main" id="{DECC6545-5244-9593-C9C9-370F2D7C5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9"/>
          <a:stretch>
            <a:fillRect/>
          </a:stretch>
        </p:blipFill>
        <p:spPr>
          <a:xfrm>
            <a:off x="1664648" y="651180"/>
            <a:ext cx="8788068" cy="48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0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06494-8A6E-850D-938A-250838083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CC6D7-2828-E881-13C7-841A787FF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055A82"/>
                </a:solidFill>
              </a:rPr>
              <a:t>Results</a:t>
            </a:r>
            <a:r>
              <a:rPr lang="de-CH" dirty="0">
                <a:solidFill>
                  <a:srgbClr val="055A82"/>
                </a:solidFill>
              </a:rPr>
              <a:t>: NfL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E4D10D-5936-CC2C-187E-028BF945D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6208C5-4F88-EA36-04CD-46D8137CA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ABEA0B7-A469-88D9-0E80-F604BE826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55297B-0E2C-EC47-9E81-BD079A4A249E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11" name="Shape 1">
            <a:extLst>
              <a:ext uri="{FF2B5EF4-FFF2-40B4-BE49-F238E27FC236}">
                <a16:creationId xmlns:a16="http://schemas.microsoft.com/office/drawing/2014/main" id="{EF9191FB-B280-82E5-E7E7-488DC81F722C}"/>
              </a:ext>
            </a:extLst>
          </p:cNvPr>
          <p:cNvSpPr/>
          <p:nvPr/>
        </p:nvSpPr>
        <p:spPr>
          <a:xfrm>
            <a:off x="1230486" y="1363626"/>
            <a:ext cx="9611343" cy="1280160"/>
          </a:xfrm>
          <a:prstGeom prst="rect">
            <a:avLst/>
          </a:prstGeom>
          <a:solidFill>
            <a:srgbClr val="82BBC3">
              <a:alpha val="90000"/>
            </a:srgbClr>
          </a:solidFill>
          <a:ln w="38100">
            <a:solidFill>
              <a:srgbClr val="05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3C5516B2-48C5-2F5F-9AB6-1009328AB258}"/>
              </a:ext>
            </a:extLst>
          </p:cNvPr>
          <p:cNvSpPr/>
          <p:nvPr/>
        </p:nvSpPr>
        <p:spPr>
          <a:xfrm>
            <a:off x="2003711" y="1547896"/>
            <a:ext cx="8064896" cy="9130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Positive correlation: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CUDIT-R score x </a:t>
            </a:r>
            <a:r>
              <a:rPr lang="en-US" dirty="0" err="1">
                <a:solidFill>
                  <a:schemeClr val="bg1"/>
                </a:solidFill>
              </a:rPr>
              <a:t>NfL</a:t>
            </a:r>
            <a:r>
              <a:rPr lang="en-US" dirty="0">
                <a:solidFill>
                  <a:schemeClr val="bg1"/>
                </a:solidFill>
              </a:rPr>
              <a:t> Z score (rho = .12, p = .03)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ERIraos</a:t>
            </a:r>
            <a:r>
              <a:rPr lang="en-US" dirty="0">
                <a:solidFill>
                  <a:schemeClr val="bg1"/>
                </a:solidFill>
              </a:rPr>
              <a:t> score x </a:t>
            </a:r>
            <a:r>
              <a:rPr lang="en-US" dirty="0" err="1">
                <a:solidFill>
                  <a:schemeClr val="bg1"/>
                </a:solidFill>
              </a:rPr>
              <a:t>NfL</a:t>
            </a:r>
            <a:r>
              <a:rPr lang="en-US" dirty="0">
                <a:solidFill>
                  <a:schemeClr val="bg1"/>
                </a:solidFill>
              </a:rPr>
              <a:t> Z score (rho = .08, p = .008)</a:t>
            </a: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BE71C4B0-E09B-6AEE-71C5-C2F3DA8FA15B}"/>
              </a:ext>
            </a:extLst>
          </p:cNvPr>
          <p:cNvSpPr/>
          <p:nvPr/>
        </p:nvSpPr>
        <p:spPr>
          <a:xfrm>
            <a:off x="1127448" y="3368796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55A82"/>
                </a:solidFill>
              </a:rPr>
              <a:t>Group Differences by Psychometric Cut-offs:</a:t>
            </a:r>
            <a:endParaRPr lang="en-US" sz="2200" dirty="0">
              <a:solidFill>
                <a:srgbClr val="055A82"/>
              </a:solidFill>
            </a:endParaRPr>
          </a:p>
        </p:txBody>
      </p:sp>
      <p:graphicFrame>
        <p:nvGraphicFramePr>
          <p:cNvPr id="14" name="Table 0">
            <a:extLst>
              <a:ext uri="{FF2B5EF4-FFF2-40B4-BE49-F238E27FC236}">
                <a16:creationId xmlns:a16="http://schemas.microsoft.com/office/drawing/2014/main" id="{B7805208-22DD-F822-D28F-C6F4BFF4E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66493"/>
              </p:ext>
            </p:extLst>
          </p:nvPr>
        </p:nvGraphicFramePr>
        <p:xfrm>
          <a:off x="1230487" y="3895228"/>
          <a:ext cx="9611344" cy="1567576"/>
        </p:xfrm>
        <a:graphic>
          <a:graphicData uri="http://schemas.openxmlformats.org/drawingml/2006/table">
            <a:tbl>
              <a:tblPr/>
              <a:tblGrid>
                <a:gridCol w="373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3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89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Assessment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B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Finding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B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Effect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B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9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CUDIT-R ≥8 (hazardous)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82BBC3"/>
                          </a:solidFill>
                        </a:rPr>
                        <a:t>Higher NfL</a:t>
                      </a:r>
                      <a:endParaRPr lang="en-US" sz="1600" dirty="0">
                        <a:solidFill>
                          <a:srgbClr val="82BBC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p = .028*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9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ERIraos ≥1 (psychosis)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82BBC3"/>
                          </a:solidFill>
                        </a:rPr>
                        <a:t>Higher NfL</a:t>
                      </a:r>
                      <a:endParaRPr lang="en-US" sz="1600" dirty="0">
                        <a:solidFill>
                          <a:srgbClr val="82BBC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p = .005**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89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666666"/>
                          </a:solidFill>
                        </a:rPr>
                        <a:t>Depression, Anxiety, ADHD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666666"/>
                          </a:solidFill>
                        </a:rPr>
                        <a:t>No association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666666"/>
                          </a:solidFill>
                        </a:rPr>
                        <a:t>n.s.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 4">
            <a:extLst>
              <a:ext uri="{FF2B5EF4-FFF2-40B4-BE49-F238E27FC236}">
                <a16:creationId xmlns:a16="http://schemas.microsoft.com/office/drawing/2014/main" id="{5CD8B513-E8B1-9991-C750-52388DF5E1B7}"/>
              </a:ext>
            </a:extLst>
          </p:cNvPr>
          <p:cNvSpPr/>
          <p:nvPr/>
        </p:nvSpPr>
        <p:spPr>
          <a:xfrm>
            <a:off x="1230487" y="5604800"/>
            <a:ext cx="8229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66666"/>
                </a:solidFill>
              </a:rPr>
              <a:t>* p &lt; .05   ** p &lt; .01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6964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93BF5-C7D0-C490-C9B3-2D22DC90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55A82"/>
                </a:solidFill>
              </a:rPr>
              <a:t>Results</a:t>
            </a:r>
            <a:r>
              <a:rPr lang="de-DE" dirty="0">
                <a:solidFill>
                  <a:srgbClr val="055A82"/>
                </a:solidFill>
              </a:rPr>
              <a:t>: NfL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47FFD5-034C-84CF-8496-7E67620644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WeedCare: NfL / GFAP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1E08B9-FC1B-B8B1-CCDF-85D70428EE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E0EC2F7-1C20-FBCF-78F8-560DEEEBC1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9424FCE-53FE-8448-8596-D3113142D276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8" name="Grafik 7" descr="Ein Bild, das Screenshot, Diagramm enthält.&#10;&#10;KI-generierte Inhalte können fehlerhaft sein.">
            <a:extLst>
              <a:ext uri="{FF2B5EF4-FFF2-40B4-BE49-F238E27FC236}">
                <a16:creationId xmlns:a16="http://schemas.microsoft.com/office/drawing/2014/main" id="{ED77836D-5344-05A5-3315-0F4FE6594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3" y="1291139"/>
            <a:ext cx="7753210" cy="4651926"/>
          </a:xfrm>
          <a:prstGeom prst="rect">
            <a:avLst/>
          </a:prstGeom>
        </p:spPr>
      </p:pic>
      <p:sp>
        <p:nvSpPr>
          <p:cNvPr id="9" name="Text 6">
            <a:extLst>
              <a:ext uri="{FF2B5EF4-FFF2-40B4-BE49-F238E27FC236}">
                <a16:creationId xmlns:a16="http://schemas.microsoft.com/office/drawing/2014/main" id="{0001B641-5A64-DAE9-49DC-F3ACC2922157}"/>
              </a:ext>
            </a:extLst>
          </p:cNvPr>
          <p:cNvSpPr/>
          <p:nvPr/>
        </p:nvSpPr>
        <p:spPr>
          <a:xfrm>
            <a:off x="8869432" y="2149511"/>
            <a:ext cx="2641303" cy="5641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65A82"/>
                </a:solidFill>
              </a:rPr>
              <a:t>Specific CUDIT-R items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065A82"/>
                </a:solidFill>
              </a:rPr>
              <a:t>associated with NfL:</a:t>
            </a:r>
            <a:endParaRPr lang="en-US" sz="160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C7387736-0596-4466-E6B9-0C55670F319A}"/>
              </a:ext>
            </a:extLst>
          </p:cNvPr>
          <p:cNvSpPr/>
          <p:nvPr/>
        </p:nvSpPr>
        <p:spPr>
          <a:xfrm>
            <a:off x="8340064" y="2855385"/>
            <a:ext cx="3700040" cy="1523434"/>
          </a:xfrm>
          <a:prstGeom prst="rect">
            <a:avLst/>
          </a:prstGeom>
          <a:solidFill>
            <a:srgbClr val="FFFFFF"/>
          </a:solidFill>
          <a:ln w="254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88504242-4555-2484-D373-5127C5529749}"/>
              </a:ext>
            </a:extLst>
          </p:cNvPr>
          <p:cNvSpPr/>
          <p:nvPr/>
        </p:nvSpPr>
        <p:spPr>
          <a:xfrm>
            <a:off x="8433032" y="2997147"/>
            <a:ext cx="3541240" cy="123991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55A82"/>
                </a:solidFill>
              </a:rPr>
              <a:t>Memory/concentration problems</a:t>
            </a:r>
            <a:br>
              <a:rPr lang="en-US" sz="1500" dirty="0">
                <a:solidFill>
                  <a:srgbClr val="055A82"/>
                </a:solidFill>
              </a:rPr>
            </a:br>
            <a:r>
              <a:rPr lang="en-US" sz="1500" dirty="0">
                <a:solidFill>
                  <a:srgbClr val="055A82"/>
                </a:solidFill>
              </a:rPr>
              <a:t>(ρ = .11, p = .04)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C3E50"/>
                </a:solidFill>
              </a:rPr>
              <a:t>Time spent buying/using/recovering</a:t>
            </a:r>
            <a:br>
              <a:rPr lang="en-US" sz="1500" dirty="0">
                <a:solidFill>
                  <a:srgbClr val="2C3E50"/>
                </a:solidFill>
              </a:rPr>
            </a:br>
            <a:r>
              <a:rPr lang="en-US" sz="1500" dirty="0">
                <a:solidFill>
                  <a:srgbClr val="2C3E50"/>
                </a:solidFill>
              </a:rPr>
              <a:t>(ρ = .13, p = .02)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055266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UPK Basel">
      <a:dk1>
        <a:srgbClr val="000000"/>
      </a:dk1>
      <a:lt1>
        <a:srgbClr val="FFFFFF"/>
      </a:lt1>
      <a:dk2>
        <a:srgbClr val="E65F4B"/>
      </a:dk2>
      <a:lt2>
        <a:srgbClr val="FFFFFF"/>
      </a:lt2>
      <a:accent1>
        <a:srgbClr val="E65F4B"/>
      </a:accent1>
      <a:accent2>
        <a:srgbClr val="73B48C"/>
      </a:accent2>
      <a:accent3>
        <a:srgbClr val="4B8CC8"/>
      </a:accent3>
      <a:accent4>
        <a:srgbClr val="E66482"/>
      </a:accent4>
      <a:accent5>
        <a:srgbClr val="73B9DC"/>
      </a:accent5>
      <a:accent6>
        <a:srgbClr val="FFC869"/>
      </a:accent6>
      <a:hlink>
        <a:srgbClr val="0000FF"/>
      </a:hlink>
      <a:folHlink>
        <a:srgbClr val="800080"/>
      </a:folHlink>
    </a:clrScheme>
    <a:fontScheme name="UPK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PK Basel">
      <a:dk1>
        <a:srgbClr val="000000"/>
      </a:dk1>
      <a:lt1>
        <a:srgbClr val="FFFFFF"/>
      </a:lt1>
      <a:dk2>
        <a:srgbClr val="E65F4B"/>
      </a:dk2>
      <a:lt2>
        <a:srgbClr val="FFFFFF"/>
      </a:lt2>
      <a:accent1>
        <a:srgbClr val="E65F4B"/>
      </a:accent1>
      <a:accent2>
        <a:srgbClr val="73B48C"/>
      </a:accent2>
      <a:accent3>
        <a:srgbClr val="4B8CC8"/>
      </a:accent3>
      <a:accent4>
        <a:srgbClr val="E66482"/>
      </a:accent4>
      <a:accent5>
        <a:srgbClr val="73B9DC"/>
      </a:accent5>
      <a:accent6>
        <a:srgbClr val="FFC869"/>
      </a:accent6>
      <a:hlink>
        <a:srgbClr val="0000FF"/>
      </a:hlink>
      <a:folHlink>
        <a:srgbClr val="800080"/>
      </a:folHlink>
    </a:clrScheme>
    <a:fontScheme name="UPK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PK Basel">
      <a:dk1>
        <a:srgbClr val="000000"/>
      </a:dk1>
      <a:lt1>
        <a:srgbClr val="FFFFFF"/>
      </a:lt1>
      <a:dk2>
        <a:srgbClr val="E65F4B"/>
      </a:dk2>
      <a:lt2>
        <a:srgbClr val="FFFFFF"/>
      </a:lt2>
      <a:accent1>
        <a:srgbClr val="E65F4B"/>
      </a:accent1>
      <a:accent2>
        <a:srgbClr val="73B48C"/>
      </a:accent2>
      <a:accent3>
        <a:srgbClr val="4B8CC8"/>
      </a:accent3>
      <a:accent4>
        <a:srgbClr val="E66482"/>
      </a:accent4>
      <a:accent5>
        <a:srgbClr val="73B9DC"/>
      </a:accent5>
      <a:accent6>
        <a:srgbClr val="FFC869"/>
      </a:accent6>
      <a:hlink>
        <a:srgbClr val="0000FF"/>
      </a:hlink>
      <a:folHlink>
        <a:srgbClr val="800080"/>
      </a:folHlink>
    </a:clrScheme>
    <a:fontScheme name="UPK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</TotalTime>
  <Words>1028</Words>
  <Application>Microsoft Office PowerPoint</Application>
  <PresentationFormat>Widescreen</PresentationFormat>
  <Paragraphs>188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Georgia</vt:lpstr>
      <vt:lpstr>Wingdings</vt:lpstr>
      <vt:lpstr>blank</vt:lpstr>
      <vt:lpstr>NfL and GFAP Quantification Associations with Mental Health in Recreational Cannabis Users</vt:lpstr>
      <vt:lpstr>Cannabis &amp; Cognitive Impairment</vt:lpstr>
      <vt:lpstr>Why does Cannabis Impair Cognition? </vt:lpstr>
      <vt:lpstr>Biomarkers: NfL and GFAP</vt:lpstr>
      <vt:lpstr>Research Gap</vt:lpstr>
      <vt:lpstr>Methods</vt:lpstr>
      <vt:lpstr>Results</vt:lpstr>
      <vt:lpstr>Results: NfL</vt:lpstr>
      <vt:lpstr>Results: NfL</vt:lpstr>
      <vt:lpstr>Results: GFAP</vt:lpstr>
      <vt:lpstr>Results: Summary</vt:lpstr>
      <vt:lpstr>Interpretation</vt:lpstr>
      <vt:lpstr>PowerPoint Presentation</vt:lpstr>
    </vt:vector>
  </TitlesOfParts>
  <Company>UPK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Illustrationen zur Auswahl</dc:title>
  <dc:creator>Meyer, Maximilian</dc:creator>
  <cp:lastModifiedBy>Maximilian Meyer</cp:lastModifiedBy>
  <cp:revision>23</cp:revision>
  <dcterms:created xsi:type="dcterms:W3CDTF">2019-09-06T09:42:11Z</dcterms:created>
  <dcterms:modified xsi:type="dcterms:W3CDTF">2026-03-12T16:58:26Z</dcterms:modified>
</cp:coreProperties>
</file>