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48"/>
  </p:notesMasterIdLst>
  <p:sldIdLst>
    <p:sldId id="515" r:id="rId2"/>
    <p:sldId id="779" r:id="rId3"/>
    <p:sldId id="780" r:id="rId4"/>
    <p:sldId id="781" r:id="rId5"/>
    <p:sldId id="782" r:id="rId6"/>
    <p:sldId id="783" r:id="rId7"/>
    <p:sldId id="784" r:id="rId8"/>
    <p:sldId id="785" r:id="rId9"/>
    <p:sldId id="786" r:id="rId10"/>
    <p:sldId id="787" r:id="rId11"/>
    <p:sldId id="788" r:id="rId12"/>
    <p:sldId id="789" r:id="rId13"/>
    <p:sldId id="790" r:id="rId14"/>
    <p:sldId id="791" r:id="rId15"/>
    <p:sldId id="792" r:id="rId16"/>
    <p:sldId id="793" r:id="rId17"/>
    <p:sldId id="794" r:id="rId18"/>
    <p:sldId id="795" r:id="rId19"/>
    <p:sldId id="796" r:id="rId20"/>
    <p:sldId id="797" r:id="rId21"/>
    <p:sldId id="798" r:id="rId22"/>
    <p:sldId id="799" r:id="rId23"/>
    <p:sldId id="800" r:id="rId24"/>
    <p:sldId id="801" r:id="rId25"/>
    <p:sldId id="802" r:id="rId26"/>
    <p:sldId id="803" r:id="rId27"/>
    <p:sldId id="804" r:id="rId28"/>
    <p:sldId id="750" r:id="rId29"/>
    <p:sldId id="805" r:id="rId30"/>
    <p:sldId id="806" r:id="rId31"/>
    <p:sldId id="807" r:id="rId32"/>
    <p:sldId id="808" r:id="rId33"/>
    <p:sldId id="838" r:id="rId34"/>
    <p:sldId id="839" r:id="rId35"/>
    <p:sldId id="840" r:id="rId36"/>
    <p:sldId id="841" r:id="rId37"/>
    <p:sldId id="842" r:id="rId38"/>
    <p:sldId id="843" r:id="rId39"/>
    <p:sldId id="844" r:id="rId40"/>
    <p:sldId id="845" r:id="rId41"/>
    <p:sldId id="846" r:id="rId42"/>
    <p:sldId id="847" r:id="rId43"/>
    <p:sldId id="848" r:id="rId44"/>
    <p:sldId id="849" r:id="rId45"/>
    <p:sldId id="850" r:id="rId46"/>
    <p:sldId id="777" r:id="rId47"/>
  </p:sldIdLst>
  <p:sldSz cx="9144000" cy="6858000" type="screen4x3"/>
  <p:notesSz cx="6858000" cy="9144000"/>
  <p:defaultTextStyle>
    <a:lvl1pPr defTabSz="457200">
      <a:defRPr sz="2400">
        <a:latin typeface="Arial"/>
        <a:ea typeface="Arial"/>
        <a:cs typeface="Arial"/>
        <a:sym typeface="Arial"/>
      </a:defRPr>
    </a:lvl1pPr>
    <a:lvl2pPr indent="457200" defTabSz="457200">
      <a:defRPr sz="2400">
        <a:latin typeface="Arial"/>
        <a:ea typeface="Arial"/>
        <a:cs typeface="Arial"/>
        <a:sym typeface="Arial"/>
      </a:defRPr>
    </a:lvl2pPr>
    <a:lvl3pPr indent="914400" defTabSz="457200">
      <a:defRPr sz="2400">
        <a:latin typeface="Arial"/>
        <a:ea typeface="Arial"/>
        <a:cs typeface="Arial"/>
        <a:sym typeface="Arial"/>
      </a:defRPr>
    </a:lvl3pPr>
    <a:lvl4pPr indent="1371600" defTabSz="457200">
      <a:defRPr sz="2400">
        <a:latin typeface="Arial"/>
        <a:ea typeface="Arial"/>
        <a:cs typeface="Arial"/>
        <a:sym typeface="Arial"/>
      </a:defRPr>
    </a:lvl4pPr>
    <a:lvl5pPr indent="1828800" defTabSz="457200">
      <a:defRPr sz="2400">
        <a:latin typeface="Arial"/>
        <a:ea typeface="Arial"/>
        <a:cs typeface="Arial"/>
        <a:sym typeface="Arial"/>
      </a:defRPr>
    </a:lvl5pPr>
    <a:lvl6pPr defTabSz="457200">
      <a:defRPr sz="2400">
        <a:latin typeface="Arial"/>
        <a:ea typeface="Arial"/>
        <a:cs typeface="Arial"/>
        <a:sym typeface="Arial"/>
      </a:defRPr>
    </a:lvl6pPr>
    <a:lvl7pPr defTabSz="457200">
      <a:defRPr sz="2400">
        <a:latin typeface="Arial"/>
        <a:ea typeface="Arial"/>
        <a:cs typeface="Arial"/>
        <a:sym typeface="Arial"/>
      </a:defRPr>
    </a:lvl7pPr>
    <a:lvl8pPr defTabSz="457200">
      <a:defRPr sz="2400">
        <a:latin typeface="Arial"/>
        <a:ea typeface="Arial"/>
        <a:cs typeface="Arial"/>
        <a:sym typeface="Arial"/>
      </a:defRPr>
    </a:lvl8pPr>
    <a:lvl9pPr defTabSz="457200">
      <a:defRPr sz="2400">
        <a:latin typeface="Arial"/>
        <a:ea typeface="Arial"/>
        <a:cs typeface="Arial"/>
        <a:sym typeface="Arial"/>
      </a:defRPr>
    </a:lvl9pPr>
  </p:defaultTextStyle>
  <p:extLst>
    <p:ext uri="{521415D9-36F7-43E2-AB2F-B90AF26B5E84}">
      <p14:sectionLst xmlns:p14="http://schemas.microsoft.com/office/powerpoint/2010/main">
        <p14:section name="Standardabschnitt" id="{1B275908-C829-4448-8F9D-E2B0C19C988D}">
          <p14:sldIdLst>
            <p14:sldId id="515"/>
            <p14:sldId id="779"/>
            <p14:sldId id="780"/>
            <p14:sldId id="781"/>
            <p14:sldId id="782"/>
            <p14:sldId id="783"/>
            <p14:sldId id="784"/>
            <p14:sldId id="785"/>
            <p14:sldId id="786"/>
            <p14:sldId id="787"/>
            <p14:sldId id="788"/>
            <p14:sldId id="789"/>
            <p14:sldId id="790"/>
            <p14:sldId id="791"/>
            <p14:sldId id="792"/>
            <p14:sldId id="793"/>
            <p14:sldId id="794"/>
            <p14:sldId id="795"/>
            <p14:sldId id="796"/>
            <p14:sldId id="797"/>
            <p14:sldId id="798"/>
            <p14:sldId id="799"/>
            <p14:sldId id="800"/>
            <p14:sldId id="801"/>
            <p14:sldId id="802"/>
            <p14:sldId id="803"/>
            <p14:sldId id="804"/>
            <p14:sldId id="750"/>
            <p14:sldId id="805"/>
            <p14:sldId id="806"/>
            <p14:sldId id="807"/>
            <p14:sldId id="808"/>
            <p14:sldId id="838"/>
            <p14:sldId id="839"/>
            <p14:sldId id="840"/>
            <p14:sldId id="841"/>
            <p14:sldId id="842"/>
            <p14:sldId id="843"/>
            <p14:sldId id="844"/>
            <p14:sldId id="845"/>
            <p14:sldId id="846"/>
            <p14:sldId id="847"/>
            <p14:sldId id="848"/>
            <p14:sldId id="849"/>
            <p14:sldId id="850"/>
            <p14:sldId id="777"/>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D80B4"/>
    <a:srgbClr val="EA81E9"/>
    <a:srgbClr val="EDFDB2"/>
    <a:srgbClr val="FF6FCF"/>
    <a:srgbClr val="469347"/>
    <a:srgbClr val="B9AA2D"/>
    <a:srgbClr val="4EA955"/>
    <a:srgbClr val="71B876"/>
    <a:srgbClr val="80FF58"/>
    <a:srgbClr val="8BE48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n" i="on">
        <a:font>
          <a:latin typeface="Arial"/>
          <a:ea typeface="Arial"/>
          <a:cs typeface="Arial"/>
        </a:font>
        <a:srgbClr val="000000"/>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CFD7E7"/>
          </a:solidFill>
        </a:fill>
      </a:tcStyle>
    </a:wholeTbl>
    <a:band2H>
      <a:tcTxStyle/>
      <a:tcStyle>
        <a:tcBdr/>
        <a:fill>
          <a:solidFill>
            <a:srgbClr val="E8ECF4"/>
          </a:solidFill>
        </a:fill>
      </a:tcStyle>
    </a:band2H>
    <a:firstCol>
      <a:tcTxStyle b="on" i="on">
        <a:font>
          <a:latin typeface="Arial"/>
          <a:ea typeface="Arial"/>
          <a:cs typeface="Arial"/>
        </a:font>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4F81BD"/>
          </a:solidFill>
        </a:fill>
      </a:tcStyle>
    </a:firstCol>
    <a:lastRow>
      <a:tcTxStyle b="on" i="on">
        <a:font>
          <a:latin typeface="Arial"/>
          <a:ea typeface="Arial"/>
          <a:cs typeface="Arial"/>
        </a:font>
        <a:srgbClr val="FFFFFF"/>
      </a:tcTxStyle>
      <a:tcStyle>
        <a:tcBdr>
          <a:left>
            <a:ln w="12700" cap="flat">
              <a:solidFill>
                <a:srgbClr val="FFFFFF"/>
              </a:solidFill>
              <a:prstDash val="solid"/>
              <a:bevel/>
            </a:ln>
          </a:left>
          <a:right>
            <a:ln w="12700" cap="flat">
              <a:solidFill>
                <a:srgbClr val="FFFFFF"/>
              </a:solidFill>
              <a:prstDash val="solid"/>
              <a:bevel/>
            </a:ln>
          </a:right>
          <a:top>
            <a:ln w="381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4F81BD"/>
          </a:solidFill>
        </a:fill>
      </a:tcStyle>
    </a:lastRow>
    <a:firstRow>
      <a:tcTxStyle b="on" i="on">
        <a:font>
          <a:latin typeface="Arial"/>
          <a:ea typeface="Arial"/>
          <a:cs typeface="Arial"/>
        </a:font>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381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4F81BD"/>
          </a:solidFill>
        </a:fill>
      </a:tcStyle>
    </a:firstRow>
  </a:tblStyle>
  <a:tblStyle styleId="{C7B018BB-80A7-4F77-B60F-C8B233D01FF8}" styleName="">
    <a:tblBg/>
    <a:wholeTbl>
      <a:tcTxStyle b="on" i="on">
        <a:font>
          <a:latin typeface="Arial"/>
          <a:ea typeface="Arial"/>
          <a:cs typeface="Arial"/>
        </a:font>
        <a:srgbClr val="000000"/>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FFFFFF"/>
          </a:solidFill>
        </a:fill>
      </a:tcStyle>
    </a:wholeTbl>
    <a:band2H>
      <a:tcTxStyle/>
      <a:tcStyle>
        <a:tcBdr/>
        <a:fill>
          <a:solidFill>
            <a:srgbClr val="FFFFFF"/>
          </a:solidFill>
        </a:fill>
      </a:tcStyle>
    </a:band2H>
    <a:firstCol>
      <a:tcTxStyle b="on" i="on">
        <a:font>
          <a:latin typeface="Arial"/>
          <a:ea typeface="Arial"/>
          <a:cs typeface="Arial"/>
        </a:font>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FFFFFF"/>
          </a:solidFill>
        </a:fill>
      </a:tcStyle>
    </a:firstCol>
    <a:lastRow>
      <a:tcTxStyle b="on" i="on">
        <a:font>
          <a:latin typeface="Arial"/>
          <a:ea typeface="Arial"/>
          <a:cs typeface="Arial"/>
        </a:font>
        <a:srgbClr val="FFFFFF"/>
      </a:tcTxStyle>
      <a:tcStyle>
        <a:tcBdr>
          <a:left>
            <a:ln w="12700" cap="flat">
              <a:solidFill>
                <a:srgbClr val="FFFFFF"/>
              </a:solidFill>
              <a:prstDash val="solid"/>
              <a:bevel/>
            </a:ln>
          </a:left>
          <a:right>
            <a:ln w="12700" cap="flat">
              <a:solidFill>
                <a:srgbClr val="FFFFFF"/>
              </a:solidFill>
              <a:prstDash val="solid"/>
              <a:bevel/>
            </a:ln>
          </a:right>
          <a:top>
            <a:ln w="381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FFFFFF"/>
          </a:solidFill>
        </a:fill>
      </a:tcStyle>
    </a:lastRow>
    <a:firstRow>
      <a:tcTxStyle b="on" i="on">
        <a:font>
          <a:latin typeface="Arial"/>
          <a:ea typeface="Arial"/>
          <a:cs typeface="Arial"/>
        </a:font>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381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FFFFFF"/>
          </a:solidFill>
        </a:fill>
      </a:tcStyle>
    </a:firstRow>
  </a:tblStyle>
  <a:tblStyle styleId="{EEE7283C-3CF3-47DC-8721-378D4A62B228}" styleName="">
    <a:tblBg/>
    <a:wholeTbl>
      <a:tcTxStyle b="on" i="on">
        <a:font>
          <a:latin typeface="Arial"/>
          <a:ea typeface="Arial"/>
          <a:cs typeface="Arial"/>
        </a:font>
        <a:srgbClr val="000000"/>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E3CECE"/>
          </a:solidFill>
        </a:fill>
      </a:tcStyle>
    </a:wholeTbl>
    <a:band2H>
      <a:tcTxStyle/>
      <a:tcStyle>
        <a:tcBdr/>
        <a:fill>
          <a:solidFill>
            <a:srgbClr val="F1E8E8"/>
          </a:solidFill>
        </a:fill>
      </a:tcStyle>
    </a:band2H>
    <a:firstCol>
      <a:tcTxStyle b="on" i="on">
        <a:font>
          <a:latin typeface="Arial"/>
          <a:ea typeface="Arial"/>
          <a:cs typeface="Arial"/>
        </a:font>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AE4846"/>
          </a:solidFill>
        </a:fill>
      </a:tcStyle>
    </a:firstCol>
    <a:lastRow>
      <a:tcTxStyle b="on" i="on">
        <a:font>
          <a:latin typeface="Arial"/>
          <a:ea typeface="Arial"/>
          <a:cs typeface="Arial"/>
        </a:font>
        <a:srgbClr val="FFFFFF"/>
      </a:tcTxStyle>
      <a:tcStyle>
        <a:tcBdr>
          <a:left>
            <a:ln w="12700" cap="flat">
              <a:solidFill>
                <a:srgbClr val="FFFFFF"/>
              </a:solidFill>
              <a:prstDash val="solid"/>
              <a:bevel/>
            </a:ln>
          </a:left>
          <a:right>
            <a:ln w="12700" cap="flat">
              <a:solidFill>
                <a:srgbClr val="FFFFFF"/>
              </a:solidFill>
              <a:prstDash val="solid"/>
              <a:bevel/>
            </a:ln>
          </a:right>
          <a:top>
            <a:ln w="381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AE4846"/>
          </a:solidFill>
        </a:fill>
      </a:tcStyle>
    </a:lastRow>
    <a:firstRow>
      <a:tcTxStyle b="on" i="on">
        <a:font>
          <a:latin typeface="Arial"/>
          <a:ea typeface="Arial"/>
          <a:cs typeface="Arial"/>
        </a:font>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381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AE4846"/>
          </a:solidFill>
        </a:fill>
      </a:tcStyle>
    </a:firstRow>
  </a:tblStyle>
  <a:tblStyle styleId="{CF821DB8-F4EB-4A41-A1BA-3FCAFE7338EE}" styleName="">
    <a:tblBg/>
    <a:wholeTbl>
      <a:tcTxStyle b="on" i="on">
        <a:font>
          <a:latin typeface="Arial"/>
          <a:ea typeface="Arial"/>
          <a:cs typeface="Arial"/>
        </a:font>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6E6E6"/>
          </a:solidFill>
        </a:fill>
      </a:tcStyle>
    </a:wholeTbl>
    <a:band2H>
      <a:tcTxStyle/>
      <a:tcStyle>
        <a:tcBdr/>
        <a:fill>
          <a:solidFill>
            <a:srgbClr val="FFFFFF"/>
          </a:solidFill>
        </a:fill>
      </a:tcStyle>
    </a:band2H>
    <a:firstCol>
      <a:tcTxStyle b="on" i="on">
        <a:font>
          <a:latin typeface="Arial"/>
          <a:ea typeface="Arial"/>
          <a:cs typeface="Arial"/>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4F81BD"/>
          </a:solidFill>
        </a:fill>
      </a:tcStyle>
    </a:firstCol>
    <a:lastRow>
      <a:tcTxStyle b="on" i="on">
        <a:font>
          <a:latin typeface="Arial"/>
          <a:ea typeface="Arial"/>
          <a:cs typeface="Arial"/>
        </a:font>
        <a:srgbClr val="000000"/>
      </a:tcTxStyle>
      <a:tcStyle>
        <a:tcBdr>
          <a:left>
            <a:ln w="12700" cap="flat">
              <a:noFill/>
              <a:miter lim="400000"/>
            </a:ln>
          </a:left>
          <a:right>
            <a:ln w="12700" cap="flat">
              <a:noFill/>
              <a:miter lim="400000"/>
            </a:ln>
          </a:right>
          <a:top>
            <a:ln w="50800" cap="flat">
              <a:solidFill>
                <a:srgbClr val="000000"/>
              </a:solidFill>
              <a:prstDash val="solid"/>
              <a:bevel/>
            </a:ln>
          </a:top>
          <a:bottom>
            <a:ln w="25400" cap="flat">
              <a:solidFill>
                <a:srgbClr val="000000"/>
              </a:solidFill>
              <a:prstDash val="solid"/>
              <a:bevel/>
            </a:ln>
          </a:bottom>
          <a:insideH>
            <a:ln w="12700" cap="flat">
              <a:noFill/>
              <a:miter lim="400000"/>
            </a:ln>
          </a:insideH>
          <a:insideV>
            <a:ln w="12700" cap="flat">
              <a:noFill/>
              <a:miter lim="400000"/>
            </a:ln>
          </a:insideV>
        </a:tcBdr>
        <a:fill>
          <a:solidFill>
            <a:srgbClr val="FFFFFF"/>
          </a:solidFill>
        </a:fill>
      </a:tcStyle>
    </a:lastRow>
    <a:firstRow>
      <a:tcTxStyle b="on" i="on">
        <a:font>
          <a:latin typeface="Arial"/>
          <a:ea typeface="Arial"/>
          <a:cs typeface="Arial"/>
        </a:font>
        <a:srgbClr val="FFFFFF"/>
      </a:tcTxStyle>
      <a:tcStyle>
        <a:tcBdr>
          <a:left>
            <a:ln w="12700" cap="flat">
              <a:noFill/>
              <a:miter lim="400000"/>
            </a:ln>
          </a:left>
          <a:right>
            <a:ln w="12700" cap="flat">
              <a:noFill/>
              <a:miter lim="400000"/>
            </a:ln>
          </a:right>
          <a:top>
            <a:ln w="25400" cap="flat">
              <a:solidFill>
                <a:srgbClr val="000000"/>
              </a:solidFill>
              <a:prstDash val="solid"/>
              <a:bevel/>
            </a:ln>
          </a:top>
          <a:bottom>
            <a:ln w="25400" cap="flat">
              <a:solidFill>
                <a:srgbClr val="000000"/>
              </a:solidFill>
              <a:prstDash val="solid"/>
              <a:bevel/>
            </a:ln>
          </a:bottom>
          <a:insideH>
            <a:ln w="12700" cap="flat">
              <a:noFill/>
              <a:miter lim="400000"/>
            </a:ln>
          </a:insideH>
          <a:insideV>
            <a:ln w="12700" cap="flat">
              <a:noFill/>
              <a:miter lim="400000"/>
            </a:ln>
          </a:insideV>
        </a:tcBdr>
        <a:fill>
          <a:solidFill>
            <a:srgbClr val="4F81BD"/>
          </a:solidFill>
        </a:fill>
      </a:tcStyle>
    </a:firstRow>
  </a:tblStyle>
  <a:tblStyle styleId="{33BA23B1-9221-436E-865A-0063620EA4FD}" styleName="">
    <a:tblBg/>
    <a:wholeTbl>
      <a:tcTxStyle b="on" i="on">
        <a:font>
          <a:latin typeface="Arial"/>
          <a:ea typeface="Arial"/>
          <a:cs typeface="Arial"/>
        </a:font>
        <a:srgbClr val="000000"/>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CACACA"/>
          </a:solidFill>
        </a:fill>
      </a:tcStyle>
    </a:wholeTbl>
    <a:band2H>
      <a:tcTxStyle/>
      <a:tcStyle>
        <a:tcBdr/>
        <a:fill>
          <a:solidFill>
            <a:srgbClr val="E6E6E6"/>
          </a:solidFill>
        </a:fill>
      </a:tcStyle>
    </a:band2H>
    <a:firstCol>
      <a:tcTxStyle b="on" i="on">
        <a:font>
          <a:latin typeface="Arial"/>
          <a:ea typeface="Arial"/>
          <a:cs typeface="Arial"/>
        </a:font>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fill>
      </a:tcStyle>
    </a:firstCol>
    <a:lastRow>
      <a:tcTxStyle b="on" i="on">
        <a:font>
          <a:latin typeface="Arial"/>
          <a:ea typeface="Arial"/>
          <a:cs typeface="Arial"/>
        </a:font>
        <a:srgbClr val="FFFFFF"/>
      </a:tcTxStyle>
      <a:tcStyle>
        <a:tcBdr>
          <a:left>
            <a:ln w="12700" cap="flat">
              <a:solidFill>
                <a:srgbClr val="FFFFFF"/>
              </a:solidFill>
              <a:prstDash val="solid"/>
              <a:bevel/>
            </a:ln>
          </a:left>
          <a:right>
            <a:ln w="12700" cap="flat">
              <a:solidFill>
                <a:srgbClr val="FFFFFF"/>
              </a:solidFill>
              <a:prstDash val="solid"/>
              <a:bevel/>
            </a:ln>
          </a:right>
          <a:top>
            <a:ln w="381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fill>
      </a:tcStyle>
    </a:lastRow>
    <a:firstRow>
      <a:tcTxStyle b="on" i="on">
        <a:font>
          <a:latin typeface="Arial"/>
          <a:ea typeface="Arial"/>
          <a:cs typeface="Arial"/>
        </a:font>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381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fill>
      </a:tcStyle>
    </a:firstRow>
  </a:tblStyle>
  <a:tblStyle styleId="{2708684C-4D16-4618-839F-0558EEFCDFE6}" styleName="">
    <a:tblBg/>
    <a:wholeTbl>
      <a:tcTxStyle b="on" i="on">
        <a:font>
          <a:latin typeface="Arial"/>
          <a:ea typeface="Arial"/>
          <a:cs typeface="Arial"/>
        </a:font>
        <a:srgbClr val="000000"/>
      </a:tcTxStyle>
      <a:tcStyle>
        <a:tcBdr>
          <a:left>
            <a:ln w="12700" cap="flat">
              <a:solidFill>
                <a:srgbClr val="000000"/>
              </a:solidFill>
              <a:prstDash val="solid"/>
              <a:bevel/>
            </a:ln>
          </a:left>
          <a:right>
            <a:ln w="12700" cap="flat">
              <a:solidFill>
                <a:srgbClr val="000000"/>
              </a:solidFill>
              <a:prstDash val="solid"/>
              <a:bevel/>
            </a:ln>
          </a:right>
          <a:top>
            <a:ln w="12700" cap="flat">
              <a:solidFill>
                <a:srgbClr val="000000"/>
              </a:solidFill>
              <a:prstDash val="solid"/>
              <a:bevel/>
            </a:ln>
          </a:top>
          <a:bottom>
            <a:ln w="12700" cap="flat">
              <a:solidFill>
                <a:srgbClr val="000000"/>
              </a:solidFill>
              <a:prstDash val="solid"/>
              <a:bevel/>
            </a:ln>
          </a:bottom>
          <a:insideH>
            <a:ln w="12700" cap="flat">
              <a:solidFill>
                <a:srgbClr val="000000"/>
              </a:solidFill>
              <a:prstDash val="solid"/>
              <a:bevel/>
            </a:ln>
          </a:insideH>
          <a:insideV>
            <a:ln w="12700" cap="flat">
              <a:solidFill>
                <a:srgbClr val="000000"/>
              </a:solidFill>
              <a:prstDash val="solid"/>
              <a:bevel/>
            </a:ln>
          </a:insideV>
        </a:tcBdr>
        <a:fill>
          <a:solidFill>
            <a:srgbClr val="000000">
              <a:alpha val="20000"/>
            </a:srgbClr>
          </a:solidFill>
        </a:fill>
      </a:tcStyle>
    </a:wholeTbl>
    <a:band2H>
      <a:tcTxStyle/>
      <a:tcStyle>
        <a:tcBdr/>
        <a:fill>
          <a:solidFill>
            <a:srgbClr val="FFFFFF"/>
          </a:solidFill>
        </a:fill>
      </a:tcStyle>
    </a:band2H>
    <a:firstCol>
      <a:tcTxStyle b="on" i="on">
        <a:font>
          <a:latin typeface="Arial"/>
          <a:ea typeface="Arial"/>
          <a:cs typeface="Arial"/>
        </a:font>
        <a:srgbClr val="000000"/>
      </a:tcTxStyle>
      <a:tcStyle>
        <a:tcBdr>
          <a:left>
            <a:ln w="12700" cap="flat">
              <a:solidFill>
                <a:srgbClr val="000000"/>
              </a:solidFill>
              <a:prstDash val="solid"/>
              <a:bevel/>
            </a:ln>
          </a:left>
          <a:right>
            <a:ln w="12700" cap="flat">
              <a:solidFill>
                <a:srgbClr val="000000"/>
              </a:solidFill>
              <a:prstDash val="solid"/>
              <a:bevel/>
            </a:ln>
          </a:right>
          <a:top>
            <a:ln w="12700" cap="flat">
              <a:solidFill>
                <a:srgbClr val="000000"/>
              </a:solidFill>
              <a:prstDash val="solid"/>
              <a:bevel/>
            </a:ln>
          </a:top>
          <a:bottom>
            <a:ln w="12700" cap="flat">
              <a:solidFill>
                <a:srgbClr val="000000"/>
              </a:solidFill>
              <a:prstDash val="solid"/>
              <a:bevel/>
            </a:ln>
          </a:bottom>
          <a:insideH>
            <a:ln w="12700" cap="flat">
              <a:solidFill>
                <a:srgbClr val="000000"/>
              </a:solidFill>
              <a:prstDash val="solid"/>
              <a:bevel/>
            </a:ln>
          </a:insideH>
          <a:insideV>
            <a:ln w="12700" cap="flat">
              <a:solidFill>
                <a:srgbClr val="000000"/>
              </a:solidFill>
              <a:prstDash val="solid"/>
              <a:bevel/>
            </a:ln>
          </a:insideV>
        </a:tcBdr>
        <a:fill>
          <a:solidFill>
            <a:srgbClr val="000000">
              <a:alpha val="20000"/>
            </a:srgbClr>
          </a:solidFill>
        </a:fill>
      </a:tcStyle>
    </a:firstCol>
    <a:lastRow>
      <a:tcTxStyle b="on" i="on">
        <a:font>
          <a:latin typeface="Arial"/>
          <a:ea typeface="Arial"/>
          <a:cs typeface="Arial"/>
        </a:font>
        <a:srgbClr val="000000"/>
      </a:tcTxStyle>
      <a:tcStyle>
        <a:tcBdr>
          <a:left>
            <a:ln w="12700" cap="flat">
              <a:solidFill>
                <a:srgbClr val="000000"/>
              </a:solidFill>
              <a:prstDash val="solid"/>
              <a:bevel/>
            </a:ln>
          </a:left>
          <a:right>
            <a:ln w="12700" cap="flat">
              <a:solidFill>
                <a:srgbClr val="000000"/>
              </a:solidFill>
              <a:prstDash val="solid"/>
              <a:bevel/>
            </a:ln>
          </a:right>
          <a:top>
            <a:ln w="50800" cap="flat">
              <a:solidFill>
                <a:srgbClr val="000000"/>
              </a:solidFill>
              <a:prstDash val="solid"/>
              <a:bevel/>
            </a:ln>
          </a:top>
          <a:bottom>
            <a:ln w="12700" cap="flat">
              <a:solidFill>
                <a:srgbClr val="000000"/>
              </a:solidFill>
              <a:prstDash val="solid"/>
              <a:bevel/>
            </a:ln>
          </a:bottom>
          <a:insideH>
            <a:ln w="12700" cap="flat">
              <a:solidFill>
                <a:srgbClr val="000000"/>
              </a:solidFill>
              <a:prstDash val="solid"/>
              <a:bevel/>
            </a:ln>
          </a:insideH>
          <a:insideV>
            <a:ln w="12700" cap="flat">
              <a:solidFill>
                <a:srgbClr val="000000"/>
              </a:solidFill>
              <a:prstDash val="solid"/>
              <a:bevel/>
            </a:ln>
          </a:insideV>
        </a:tcBdr>
        <a:fill>
          <a:noFill/>
        </a:fill>
      </a:tcStyle>
    </a:lastRow>
    <a:firstRow>
      <a:tcTxStyle b="on" i="on">
        <a:font>
          <a:latin typeface="Arial"/>
          <a:ea typeface="Arial"/>
          <a:cs typeface="Arial"/>
        </a:font>
        <a:srgbClr val="000000"/>
      </a:tcTxStyle>
      <a:tcStyle>
        <a:tcBdr>
          <a:left>
            <a:ln w="12700" cap="flat">
              <a:solidFill>
                <a:srgbClr val="000000"/>
              </a:solidFill>
              <a:prstDash val="solid"/>
              <a:bevel/>
            </a:ln>
          </a:left>
          <a:right>
            <a:ln w="12700" cap="flat">
              <a:solidFill>
                <a:srgbClr val="000000"/>
              </a:solidFill>
              <a:prstDash val="solid"/>
              <a:bevel/>
            </a:ln>
          </a:right>
          <a:top>
            <a:ln w="12700" cap="flat">
              <a:solidFill>
                <a:srgbClr val="000000"/>
              </a:solidFill>
              <a:prstDash val="solid"/>
              <a:bevel/>
            </a:ln>
          </a:top>
          <a:bottom>
            <a:ln w="25400" cap="flat">
              <a:solidFill>
                <a:srgbClr val="000000"/>
              </a:solidFill>
              <a:prstDash val="solid"/>
              <a:bevel/>
            </a:ln>
          </a:bottom>
          <a:insideH>
            <a:ln w="12700" cap="flat">
              <a:solidFill>
                <a:srgbClr val="000000"/>
              </a:solidFill>
              <a:prstDash val="solid"/>
              <a:bevel/>
            </a:ln>
          </a:insideH>
          <a:insideV>
            <a:ln w="12700" cap="flat">
              <a:solidFill>
                <a:srgbClr val="000000"/>
              </a:solidFill>
              <a:prstDash val="solid"/>
              <a:bevel/>
            </a:ln>
          </a:insideV>
        </a:tcBdr>
        <a:fill>
          <a:noFill/>
        </a:fill>
      </a:tcStyle>
    </a:firstRow>
  </a:tblStyle>
  <a:tblStyle styleId="{5940675A-B579-460E-94D1-54222C63F5DA}" styleName="Keine Formatvorlage, Tabellenraster">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69012ECD-51FC-41F1-AA8D-1B2483CD663E}" styleName="Helle Formatvorlage 2 - Akz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725" autoAdjust="0"/>
    <p:restoredTop sz="94620" autoAdjust="0"/>
  </p:normalViewPr>
  <p:slideViewPr>
    <p:cSldViewPr snapToGrid="0" snapToObjects="1">
      <p:cViewPr varScale="1">
        <p:scale>
          <a:sx n="98" d="100"/>
          <a:sy n="98" d="100"/>
        </p:scale>
        <p:origin x="1504" y="200"/>
      </p:cViewPr>
      <p:guideLst>
        <p:guide orient="horz" pos="2160"/>
        <p:guide pos="2880"/>
      </p:guideLst>
    </p:cSldViewPr>
  </p:slideViewPr>
  <p:outlineViewPr>
    <p:cViewPr>
      <p:scale>
        <a:sx n="33" d="100"/>
        <a:sy n="33" d="100"/>
      </p:scale>
      <p:origin x="0" y="22472"/>
    </p:cViewPr>
  </p:outlin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6" name="Shape 36"/>
          <p:cNvSpPr>
            <a:spLocks noGrp="1" noRot="1" noChangeAspect="1"/>
          </p:cNvSpPr>
          <p:nvPr>
            <p:ph type="sldImg"/>
          </p:nvPr>
        </p:nvSpPr>
        <p:spPr>
          <a:xfrm>
            <a:off x="1143000" y="685800"/>
            <a:ext cx="4572000" cy="3429000"/>
          </a:xfrm>
          <a:prstGeom prst="rect">
            <a:avLst/>
          </a:prstGeom>
        </p:spPr>
        <p:txBody>
          <a:bodyPr/>
          <a:lstStyle/>
          <a:p>
            <a:pPr lvl="0"/>
            <a:endParaRPr/>
          </a:p>
        </p:txBody>
      </p:sp>
      <p:sp>
        <p:nvSpPr>
          <p:cNvPr id="37" name="Shape 37"/>
          <p:cNvSpPr>
            <a:spLocks noGrp="1"/>
          </p:cNvSpPr>
          <p:nvPr>
            <p:ph type="body" sz="quarter" idx="1"/>
          </p:nvPr>
        </p:nvSpPr>
        <p:spPr>
          <a:xfrm>
            <a:off x="914400" y="4343400"/>
            <a:ext cx="5029200" cy="4114800"/>
          </a:xfrm>
          <a:prstGeom prst="rect">
            <a:avLst/>
          </a:prstGeom>
        </p:spPr>
        <p:txBody>
          <a:bodyPr/>
          <a:lstStyle/>
          <a:p>
            <a:pPr lvl="0"/>
            <a:endParaRPr/>
          </a:p>
        </p:txBody>
      </p:sp>
    </p:spTree>
    <p:extLst>
      <p:ext uri="{BB962C8B-B14F-4D97-AF65-F5344CB8AC3E}">
        <p14:creationId xmlns:p14="http://schemas.microsoft.com/office/powerpoint/2010/main" val="2065830314"/>
      </p:ext>
    </p:extLst>
  </p:cSld>
  <p:clrMap bg1="lt1" tx1="dk1" bg2="lt2" tx2="dk2" accent1="accent1" accent2="accent2" accent3="accent3" accent4="accent4" accent5="accent5" accent6="accent6" hlink="hlink" folHlink="folHlink"/>
  <p:notesStyle>
    <a:lvl1pPr defTabSz="457200">
      <a:lnSpc>
        <a:spcPct val="117999"/>
      </a:lnSpc>
      <a:defRPr sz="2200">
        <a:latin typeface="+mj-lt"/>
        <a:ea typeface="+mj-ea"/>
        <a:cs typeface="+mj-cs"/>
        <a:sym typeface="Helvetica Neue"/>
      </a:defRPr>
    </a:lvl1pPr>
    <a:lvl2pPr indent="228600" defTabSz="457200">
      <a:lnSpc>
        <a:spcPct val="117999"/>
      </a:lnSpc>
      <a:defRPr sz="2200">
        <a:latin typeface="+mj-lt"/>
        <a:ea typeface="+mj-ea"/>
        <a:cs typeface="+mj-cs"/>
        <a:sym typeface="Helvetica Neue"/>
      </a:defRPr>
    </a:lvl2pPr>
    <a:lvl3pPr indent="457200" defTabSz="457200">
      <a:lnSpc>
        <a:spcPct val="117999"/>
      </a:lnSpc>
      <a:defRPr sz="2200">
        <a:latin typeface="+mj-lt"/>
        <a:ea typeface="+mj-ea"/>
        <a:cs typeface="+mj-cs"/>
        <a:sym typeface="Helvetica Neue"/>
      </a:defRPr>
    </a:lvl3pPr>
    <a:lvl4pPr indent="685800" defTabSz="457200">
      <a:lnSpc>
        <a:spcPct val="117999"/>
      </a:lnSpc>
      <a:defRPr sz="2200">
        <a:latin typeface="+mj-lt"/>
        <a:ea typeface="+mj-ea"/>
        <a:cs typeface="+mj-cs"/>
        <a:sym typeface="Helvetica Neue"/>
      </a:defRPr>
    </a:lvl4pPr>
    <a:lvl5pPr indent="914400" defTabSz="457200">
      <a:lnSpc>
        <a:spcPct val="117999"/>
      </a:lnSpc>
      <a:defRPr sz="2200">
        <a:latin typeface="+mj-lt"/>
        <a:ea typeface="+mj-ea"/>
        <a:cs typeface="+mj-cs"/>
        <a:sym typeface="Helvetica Neue"/>
      </a:defRPr>
    </a:lvl5pPr>
    <a:lvl6pPr indent="1143000" defTabSz="457200">
      <a:lnSpc>
        <a:spcPct val="117999"/>
      </a:lnSpc>
      <a:defRPr sz="2200">
        <a:latin typeface="+mj-lt"/>
        <a:ea typeface="+mj-ea"/>
        <a:cs typeface="+mj-cs"/>
        <a:sym typeface="Helvetica Neue"/>
      </a:defRPr>
    </a:lvl6pPr>
    <a:lvl7pPr indent="1371600" defTabSz="457200">
      <a:lnSpc>
        <a:spcPct val="117999"/>
      </a:lnSpc>
      <a:defRPr sz="2200">
        <a:latin typeface="+mj-lt"/>
        <a:ea typeface="+mj-ea"/>
        <a:cs typeface="+mj-cs"/>
        <a:sym typeface="Helvetica Neue"/>
      </a:defRPr>
    </a:lvl7pPr>
    <a:lvl8pPr indent="1600200" defTabSz="457200">
      <a:lnSpc>
        <a:spcPct val="117999"/>
      </a:lnSpc>
      <a:defRPr sz="2200">
        <a:latin typeface="+mj-lt"/>
        <a:ea typeface="+mj-ea"/>
        <a:cs typeface="+mj-cs"/>
        <a:sym typeface="Helvetica Neue"/>
      </a:defRPr>
    </a:lvl8pPr>
    <a:lvl9pPr indent="1828800" defTabSz="457200">
      <a:lnSpc>
        <a:spcPct val="117999"/>
      </a:lnSpc>
      <a:defRPr sz="2200">
        <a:latin typeface="+mj-lt"/>
        <a:ea typeface="+mj-ea"/>
        <a:cs typeface="+mj-cs"/>
        <a:sym typeface="Helvetica Neue"/>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x">
  <p:cSld name="Default">
    <p:spTree>
      <p:nvGrpSpPr>
        <p:cNvPr id="1" name=""/>
        <p:cNvGrpSpPr/>
        <p:nvPr/>
      </p:nvGrpSpPr>
      <p:grpSpPr>
        <a:xfrm>
          <a:off x="0" y="0"/>
          <a:ext cx="0" cy="0"/>
          <a:chOff x="0" y="0"/>
          <a:chExt cx="0" cy="0"/>
        </a:xfrm>
      </p:grpSpPr>
      <p:pic>
        <p:nvPicPr>
          <p:cNvPr id="16" name="LOGO_HUG_H_QUADRI.png" descr="LOGO_HUG_H_QUADRI.png"/>
          <p:cNvPicPr/>
          <p:nvPr/>
        </p:nvPicPr>
        <p:blipFill>
          <a:blip r:embed="rId2" cstate="screen">
            <a:extLst>
              <a:ext uri="{28A0092B-C50C-407E-A947-70E740481C1C}">
                <a14:useLocalDpi xmlns:a14="http://schemas.microsoft.com/office/drawing/2010/main"/>
              </a:ext>
            </a:extLst>
          </a:blip>
          <a:stretch>
            <a:fillRect/>
          </a:stretch>
        </p:blipFill>
        <p:spPr>
          <a:xfrm>
            <a:off x="485775" y="6186487"/>
            <a:ext cx="1993900" cy="457201"/>
          </a:xfrm>
          <a:prstGeom prst="rect">
            <a:avLst/>
          </a:prstGeom>
          <a:ln w="12700">
            <a:miter lim="400000"/>
          </a:ln>
        </p:spPr>
      </p:pic>
      <p:sp>
        <p:nvSpPr>
          <p:cNvPr id="17" name="Shape 17"/>
          <p:cNvSpPr/>
          <p:nvPr/>
        </p:nvSpPr>
        <p:spPr>
          <a:xfrm>
            <a:off x="-1" y="5962650"/>
            <a:ext cx="9144002" cy="895350"/>
          </a:xfrm>
          <a:prstGeom prst="rect">
            <a:avLst/>
          </a:prstGeom>
          <a:ln>
            <a:solidFill>
              <a:srgbClr val="4A7EBB"/>
            </a:solidFill>
            <a:round/>
          </a:ln>
          <a:effectLst>
            <a:outerShdw blurRad="12700" dist="23000" dir="5400000" rotWithShape="0">
              <a:srgbClr val="808080">
                <a:alpha val="34997"/>
              </a:srgbClr>
            </a:outerShdw>
          </a:effectLst>
        </p:spPr>
        <p:txBody>
          <a:bodyPr lIns="0" tIns="0" rIns="0" bIns="0" anchor="ctr"/>
          <a:lstStyle/>
          <a:p>
            <a:pPr lvl="0" algn="ctr">
              <a:defRPr sz="1800">
                <a:solidFill>
                  <a:srgbClr val="FFFFFF"/>
                </a:solidFill>
                <a:latin typeface="Calibri"/>
                <a:ea typeface="Calibri"/>
                <a:cs typeface="Calibri"/>
                <a:sym typeface="Calibri"/>
              </a:defRPr>
            </a:pPr>
            <a:endParaRPr/>
          </a:p>
        </p:txBody>
      </p:sp>
      <p:sp>
        <p:nvSpPr>
          <p:cNvPr id="18" name="Shape 18"/>
          <p:cNvSpPr/>
          <p:nvPr/>
        </p:nvSpPr>
        <p:spPr>
          <a:xfrm>
            <a:off x="-1" y="-1"/>
            <a:ext cx="9144002" cy="5951539"/>
          </a:xfrm>
          <a:prstGeom prst="rect">
            <a:avLst/>
          </a:prstGeom>
          <a:solidFill>
            <a:srgbClr val="FF6AD8"/>
          </a:solidFill>
          <a:ln>
            <a:solidFill>
              <a:srgbClr val="46AAC5"/>
            </a:solidFill>
            <a:round/>
          </a:ln>
        </p:spPr>
        <p:txBody>
          <a:bodyPr lIns="0" tIns="0" rIns="0" bIns="0" anchor="ctr"/>
          <a:lstStyle/>
          <a:p>
            <a:pPr lvl="0" algn="ctr">
              <a:defRPr sz="1800">
                <a:solidFill>
                  <a:srgbClr val="FFFFFF"/>
                </a:solidFill>
                <a:latin typeface="Calibri"/>
                <a:ea typeface="Calibri"/>
                <a:cs typeface="Calibri"/>
                <a:sym typeface="Calibri"/>
              </a:defRPr>
            </a:pPr>
            <a:endParaRPr/>
          </a:p>
        </p:txBody>
      </p:sp>
      <p:sp>
        <p:nvSpPr>
          <p:cNvPr id="19" name="Shape 19"/>
          <p:cNvSpPr/>
          <p:nvPr/>
        </p:nvSpPr>
        <p:spPr>
          <a:xfrm>
            <a:off x="1620837" y="1870075"/>
            <a:ext cx="7023101" cy="0"/>
          </a:xfrm>
          <a:prstGeom prst="line">
            <a:avLst/>
          </a:prstGeom>
          <a:ln w="25400">
            <a:solidFill>
              <a:srgbClr val="FFFFFF"/>
            </a:solidFill>
            <a:round/>
          </a:ln>
        </p:spPr>
        <p:txBody>
          <a:bodyPr lIns="0" tIns="0" rIns="0" bIns="0"/>
          <a:lstStyle/>
          <a:p>
            <a:pPr lvl="0">
              <a:defRPr sz="1200">
                <a:latin typeface="+mn-lt"/>
                <a:ea typeface="+mn-ea"/>
                <a:cs typeface="+mn-cs"/>
                <a:sym typeface="Helvetica"/>
              </a:defRPr>
            </a:pPr>
            <a:endParaRPr/>
          </a:p>
        </p:txBody>
      </p:sp>
      <p:sp>
        <p:nvSpPr>
          <p:cNvPr id="20" name="Shape 20"/>
          <p:cNvSpPr>
            <a:spLocks noGrp="1"/>
          </p:cNvSpPr>
          <p:nvPr>
            <p:ph type="sldNum" sz="quarter" idx="2"/>
          </p:nvPr>
        </p:nvSpPr>
        <p:spPr>
          <a:xfrm>
            <a:off x="6546850" y="5562235"/>
            <a:ext cx="2133600" cy="264255"/>
          </a:xfrm>
          <a:prstGeom prst="rect">
            <a:avLst/>
          </a:prstGeom>
        </p:spPr>
        <p:txBody>
          <a:bodyPr/>
          <a:lstStyle>
            <a:lvl1pPr>
              <a:defRPr>
                <a:solidFill>
                  <a:srgbClr val="FFFFFF"/>
                </a:solidFill>
              </a:defRPr>
            </a:lvl1pPr>
          </a:lstStyle>
          <a:p>
            <a:pPr lvl="0"/>
            <a:fld id="{86CB4B4D-7CA3-9044-876B-883B54F8677D}" type="slidenum">
              <a:t>‹#›</a:t>
            </a:fld>
            <a:endParaRPr/>
          </a:p>
        </p:txBody>
      </p:sp>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obj">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8229600" cy="1323975"/>
          </a:xfrm>
          <a:prstGeom prst="rect">
            <a:avLst/>
          </a:prstGeom>
        </p:spPr>
        <p:txBody>
          <a:bodyPr/>
          <a:lstStyle/>
          <a:p>
            <a:r>
              <a:rPr lang="de-DE"/>
              <a:t>Mastertitelformat bearbeiten</a:t>
            </a:r>
          </a:p>
        </p:txBody>
      </p:sp>
      <p:sp>
        <p:nvSpPr>
          <p:cNvPr id="3" name="Inhaltsplatzhalter 2"/>
          <p:cNvSpPr>
            <a:spLocks noGrp="1"/>
          </p:cNvSpPr>
          <p:nvPr>
            <p:ph idx="1"/>
          </p:nvPr>
        </p:nvSpPr>
        <p:spPr>
          <a:xfrm>
            <a:off x="457200" y="1598613"/>
            <a:ext cx="8229600" cy="5259387"/>
          </a:xfrm>
          <a:prstGeom prst="rect">
            <a:avLst/>
          </a:prstGeo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Tree>
    <p:extLst>
      <p:ext uri="{BB962C8B-B14F-4D97-AF65-F5344CB8AC3E}">
        <p14:creationId xmlns:p14="http://schemas.microsoft.com/office/powerpoint/2010/main" val="3682946529"/>
      </p:ext>
    </p:extLst>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Section - Titre et contenu">
    <p:spTree>
      <p:nvGrpSpPr>
        <p:cNvPr id="1" name=""/>
        <p:cNvGrpSpPr/>
        <p:nvPr/>
      </p:nvGrpSpPr>
      <p:grpSpPr>
        <a:xfrm>
          <a:off x="0" y="0"/>
          <a:ext cx="0" cy="0"/>
          <a:chOff x="0" y="0"/>
          <a:chExt cx="0" cy="0"/>
        </a:xfrm>
      </p:grpSpPr>
      <p:sp>
        <p:nvSpPr>
          <p:cNvPr id="5" name="Rectangle 4"/>
          <p:cNvSpPr/>
          <p:nvPr/>
        </p:nvSpPr>
        <p:spPr>
          <a:xfrm>
            <a:off x="0" y="-7938"/>
            <a:ext cx="677863" cy="1362076"/>
          </a:xfrm>
          <a:prstGeom prst="rect">
            <a:avLst/>
          </a:prstGeom>
          <a:solidFill>
            <a:srgbClr val="1864B5"/>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fr-FR">
              <a:ln>
                <a:solidFill>
                  <a:srgbClr val="1864B5"/>
                </a:solidFill>
              </a:ln>
              <a:solidFill>
                <a:srgbClr val="000000"/>
              </a:solidFill>
            </a:endParaRPr>
          </a:p>
        </p:txBody>
      </p:sp>
      <p:sp>
        <p:nvSpPr>
          <p:cNvPr id="6" name="Rectangle 5"/>
          <p:cNvSpPr/>
          <p:nvPr/>
        </p:nvSpPr>
        <p:spPr>
          <a:xfrm>
            <a:off x="677863" y="-12700"/>
            <a:ext cx="706437" cy="1366838"/>
          </a:xfrm>
          <a:prstGeom prst="rect">
            <a:avLst/>
          </a:prstGeom>
          <a:solidFill>
            <a:schemeClr val="accent1">
              <a:alpha val="60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fr-FR"/>
          </a:p>
        </p:txBody>
      </p:sp>
      <p:sp>
        <p:nvSpPr>
          <p:cNvPr id="7" name="Rectangle 6"/>
          <p:cNvSpPr/>
          <p:nvPr userDrawn="1"/>
        </p:nvSpPr>
        <p:spPr>
          <a:xfrm>
            <a:off x="0" y="-7938"/>
            <a:ext cx="677863" cy="1362076"/>
          </a:xfrm>
          <a:prstGeom prst="rect">
            <a:avLst/>
          </a:prstGeom>
          <a:solidFill>
            <a:srgbClr val="1864B5"/>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fr-FR">
              <a:ln>
                <a:solidFill>
                  <a:srgbClr val="1864B5"/>
                </a:solidFill>
              </a:ln>
              <a:solidFill>
                <a:srgbClr val="000000"/>
              </a:solidFill>
            </a:endParaRPr>
          </a:p>
        </p:txBody>
      </p:sp>
      <p:sp>
        <p:nvSpPr>
          <p:cNvPr id="4" name="Content Placeholder 3"/>
          <p:cNvSpPr>
            <a:spLocks noGrp="1"/>
          </p:cNvSpPr>
          <p:nvPr>
            <p:ph sz="half" idx="2"/>
          </p:nvPr>
        </p:nvSpPr>
        <p:spPr>
          <a:xfrm>
            <a:off x="1468249" y="2081399"/>
            <a:ext cx="6674599" cy="4155912"/>
          </a:xfrm>
          <a:prstGeom prst="rect">
            <a:avLst/>
          </a:prstGeom>
        </p:spPr>
        <p:txBody>
          <a:bodyPr/>
          <a:lstStyle>
            <a:lvl1pPr marL="216000" indent="-216000">
              <a:buClr>
                <a:schemeClr val="accent2"/>
              </a:buClr>
              <a:defRPr sz="1800" b="0" i="0" baseline="0">
                <a:solidFill>
                  <a:schemeClr val="tx1"/>
                </a:solidFill>
                <a:latin typeface="Univers Medium"/>
                <a:cs typeface="Univers Medium"/>
              </a:defRPr>
            </a:lvl1pPr>
            <a:lvl2pPr marL="432000" indent="-216000">
              <a:buClr>
                <a:schemeClr val="accent2"/>
              </a:buClr>
              <a:defRPr sz="1800" b="0" i="0">
                <a:solidFill>
                  <a:schemeClr val="tx1"/>
                </a:solidFill>
                <a:latin typeface="Univers Medium"/>
                <a:cs typeface="Univers Medium"/>
              </a:defRPr>
            </a:lvl2pPr>
            <a:lvl3pPr marL="648000" indent="-216000">
              <a:buClr>
                <a:schemeClr val="accent2"/>
              </a:buClr>
              <a:defRPr sz="1800" b="0" i="0">
                <a:solidFill>
                  <a:schemeClr val="tx1"/>
                </a:solidFill>
                <a:latin typeface="Univers Medium"/>
                <a:cs typeface="Univers Medium"/>
              </a:defRPr>
            </a:lvl3pPr>
            <a:lvl4pPr marL="864000" indent="-216000">
              <a:buClr>
                <a:schemeClr val="accent2"/>
              </a:buClr>
              <a:defRPr sz="1800" b="0" i="0">
                <a:solidFill>
                  <a:schemeClr val="tx1"/>
                </a:solidFill>
                <a:latin typeface="Univers Medium"/>
                <a:cs typeface="Univers Medium"/>
              </a:defRPr>
            </a:lvl4pPr>
            <a:lvl5pPr marL="1080000" indent="-216000">
              <a:buClr>
                <a:schemeClr val="accent2"/>
              </a:buClr>
              <a:defRPr sz="1800" b="0" i="0">
                <a:solidFill>
                  <a:schemeClr val="tx1"/>
                </a:solidFill>
                <a:latin typeface="Univers Medium"/>
                <a:cs typeface="Univers Medium"/>
              </a:defRPr>
            </a:lvl5pPr>
            <a:lvl6pPr>
              <a:defRPr sz="1600"/>
            </a:lvl6pPr>
            <a:lvl7pPr>
              <a:defRPr sz="1600"/>
            </a:lvl7pPr>
            <a:lvl8pPr>
              <a:defRPr sz="1600"/>
            </a:lvl8pPr>
            <a:lvl9pPr>
              <a:defRPr sz="1600"/>
            </a:lvl9pPr>
          </a:lstStyle>
          <a:p>
            <a:pPr lvl="0"/>
            <a:r>
              <a:rPr lang="fr-CH"/>
              <a:t>Mastertextformat bearbeiten</a:t>
            </a:r>
          </a:p>
          <a:p>
            <a:pPr lvl="1"/>
            <a:r>
              <a:rPr lang="fr-CH"/>
              <a:t>Zweite Ebene</a:t>
            </a:r>
          </a:p>
          <a:p>
            <a:pPr lvl="2"/>
            <a:r>
              <a:rPr lang="fr-CH"/>
              <a:t>Dritte Ebene</a:t>
            </a:r>
          </a:p>
          <a:p>
            <a:pPr lvl="3"/>
            <a:r>
              <a:rPr lang="fr-CH"/>
              <a:t>Vierte Ebene</a:t>
            </a:r>
          </a:p>
          <a:p>
            <a:pPr lvl="4"/>
            <a:r>
              <a:rPr lang="fr-CH"/>
              <a:t>Fünfte Ebene</a:t>
            </a:r>
            <a:endParaRPr lang="en-US" dirty="0"/>
          </a:p>
        </p:txBody>
      </p:sp>
      <p:sp>
        <p:nvSpPr>
          <p:cNvPr id="8" name="Titre 7"/>
          <p:cNvSpPr>
            <a:spLocks noGrp="1"/>
          </p:cNvSpPr>
          <p:nvPr>
            <p:ph type="title"/>
          </p:nvPr>
        </p:nvSpPr>
        <p:spPr>
          <a:xfrm>
            <a:off x="1457325" y="630238"/>
            <a:ext cx="6715125" cy="1143000"/>
          </a:xfrm>
          <a:prstGeom prst="rect">
            <a:avLst/>
          </a:prstGeom>
        </p:spPr>
        <p:txBody>
          <a:bodyPr/>
          <a:lstStyle/>
          <a:p>
            <a:r>
              <a:rPr lang="fr-CH"/>
              <a:t>Mastertitelformat bearbeiten</a:t>
            </a:r>
          </a:p>
        </p:txBody>
      </p:sp>
    </p:spTree>
    <p:extLst>
      <p:ext uri="{BB962C8B-B14F-4D97-AF65-F5344CB8AC3E}">
        <p14:creationId xmlns:p14="http://schemas.microsoft.com/office/powerpoint/2010/main" val="2761338909"/>
      </p:ext>
    </p:extLst>
  </p:cSld>
  <p:clrMapOvr>
    <a:masterClrMapping/>
  </p:clrMapOvr>
  <p:transition spd="slow" advClick="0" advTm="16000">
    <p:wip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cSld name="Titelfolie">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5"/>
            <a:ext cx="7772400" cy="1470025"/>
          </a:xfrm>
          <a:prstGeom prst="rect">
            <a:avLst/>
          </a:prstGeom>
        </p:spPr>
        <p:txBody>
          <a:bodyPr/>
          <a:lstStyle/>
          <a:p>
            <a:r>
              <a:rPr lang="fr-CH"/>
              <a:t>Mastertitelformat bearbeiten</a:t>
            </a:r>
          </a:p>
        </p:txBody>
      </p:sp>
      <p:sp>
        <p:nvSpPr>
          <p:cNvPr id="3" name="Untertitel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CH"/>
              <a:t>Master-Untertitelformat bearbeiten</a:t>
            </a:r>
          </a:p>
        </p:txBody>
      </p:sp>
      <p:sp>
        <p:nvSpPr>
          <p:cNvPr id="4" name="Datumsplatzhalter 3"/>
          <p:cNvSpPr>
            <a:spLocks noGrp="1"/>
          </p:cNvSpPr>
          <p:nvPr>
            <p:ph type="dt" sz="half" idx="10"/>
          </p:nvPr>
        </p:nvSpPr>
        <p:spPr>
          <a:xfrm>
            <a:off x="457200" y="6356350"/>
            <a:ext cx="2133600" cy="365125"/>
          </a:xfrm>
          <a:prstGeom prst="rect">
            <a:avLst/>
          </a:prstGeom>
        </p:spPr>
        <p:txBody>
          <a:bodyPr/>
          <a:lstStyle/>
          <a:p>
            <a:fld id="{C70ECF1F-1A55-2640-B42B-F2FC85CCE4C1}" type="datetimeFigureOut">
              <a:rPr lang="de-DE" smtClean="0"/>
              <a:t>08.07.25</a:t>
            </a:fld>
            <a:endParaRPr lang="fr-CH"/>
          </a:p>
        </p:txBody>
      </p:sp>
      <p:sp>
        <p:nvSpPr>
          <p:cNvPr id="5" name="Fußzeilenplatzhalter 4"/>
          <p:cNvSpPr>
            <a:spLocks noGrp="1"/>
          </p:cNvSpPr>
          <p:nvPr>
            <p:ph type="ftr" sz="quarter" idx="11"/>
          </p:nvPr>
        </p:nvSpPr>
        <p:spPr>
          <a:xfrm>
            <a:off x="3124200" y="6356350"/>
            <a:ext cx="2895600" cy="365125"/>
          </a:xfrm>
          <a:prstGeom prst="rect">
            <a:avLst/>
          </a:prstGeom>
        </p:spPr>
        <p:txBody>
          <a:bodyPr/>
          <a:lstStyle/>
          <a:p>
            <a:endParaRPr lang="fr-CH"/>
          </a:p>
        </p:txBody>
      </p:sp>
      <p:sp>
        <p:nvSpPr>
          <p:cNvPr id="6" name="Foliennummernplatzhalter 5"/>
          <p:cNvSpPr>
            <a:spLocks noGrp="1"/>
          </p:cNvSpPr>
          <p:nvPr>
            <p:ph type="sldNum" sz="quarter" idx="12"/>
          </p:nvPr>
        </p:nvSpPr>
        <p:spPr>
          <a:xfrm>
            <a:off x="6553200" y="6356350"/>
            <a:ext cx="2133600" cy="365125"/>
          </a:xfrm>
          <a:prstGeom prst="rect">
            <a:avLst/>
          </a:prstGeom>
        </p:spPr>
        <p:txBody>
          <a:bodyPr/>
          <a:lstStyle/>
          <a:p>
            <a:fld id="{078E4397-0A46-884D-881A-D6952181EA43}" type="slidenum">
              <a:rPr lang="fr-CH" smtClean="0"/>
              <a:t>‹#›</a:t>
            </a:fld>
            <a:endParaRPr lang="fr-CH"/>
          </a:p>
        </p:txBody>
      </p:sp>
    </p:spTree>
    <p:extLst>
      <p:ext uri="{BB962C8B-B14F-4D97-AF65-F5344CB8AC3E}">
        <p14:creationId xmlns:p14="http://schemas.microsoft.com/office/powerpoint/2010/main" val="2416618898"/>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2.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2" name="LOGO_HUG_H_QUADRI.png" descr="LOGO_HUG_H_QUADRI.png"/>
          <p:cNvPicPr/>
          <p:nvPr/>
        </p:nvPicPr>
        <p:blipFill>
          <a:blip r:embed="rId6" cstate="screen">
            <a:extLst>
              <a:ext uri="{28A0092B-C50C-407E-A947-70E740481C1C}">
                <a14:useLocalDpi xmlns:a14="http://schemas.microsoft.com/office/drawing/2010/main"/>
              </a:ext>
            </a:extLst>
          </a:blip>
          <a:stretch>
            <a:fillRect/>
          </a:stretch>
        </p:blipFill>
        <p:spPr>
          <a:xfrm>
            <a:off x="485775" y="6186487"/>
            <a:ext cx="1993900" cy="457201"/>
          </a:xfrm>
          <a:prstGeom prst="rect">
            <a:avLst/>
          </a:prstGeom>
          <a:ln w="12700">
            <a:miter lim="400000"/>
          </a:ln>
        </p:spPr>
      </p:pic>
      <p:pic>
        <p:nvPicPr>
          <p:cNvPr id="4" name="Bild 3"/>
          <p:cNvPicPr>
            <a:picLocks noChangeAspect="1"/>
          </p:cNvPicPr>
          <p:nvPr userDrawn="1"/>
        </p:nvPicPr>
        <p:blipFill>
          <a:blip r:embed="rId7" cstate="screen">
            <a:extLst>
              <a:ext uri="{28A0092B-C50C-407E-A947-70E740481C1C}">
                <a14:useLocalDpi xmlns:a14="http://schemas.microsoft.com/office/drawing/2010/main"/>
              </a:ext>
            </a:extLst>
          </a:blip>
          <a:stretch>
            <a:fillRect/>
          </a:stretch>
        </p:blipFill>
        <p:spPr>
          <a:xfrm>
            <a:off x="7412543" y="6030894"/>
            <a:ext cx="1484334" cy="708650"/>
          </a:xfrm>
          <a:prstGeom prst="rect">
            <a:avLst/>
          </a:prstGeom>
        </p:spPr>
      </p:pic>
      <p:cxnSp>
        <p:nvCxnSpPr>
          <p:cNvPr id="6" name="Gerade Verbindung 5"/>
          <p:cNvCxnSpPr/>
          <p:nvPr userDrawn="1"/>
        </p:nvCxnSpPr>
        <p:spPr>
          <a:xfrm>
            <a:off x="396849" y="5935038"/>
            <a:ext cx="8350302" cy="0"/>
          </a:xfrm>
          <a:prstGeom prst="line">
            <a:avLst/>
          </a:prstGeom>
          <a:noFill/>
          <a:ln w="25400" cap="flat" cmpd="thinThick">
            <a:solidFill>
              <a:srgbClr val="FF6FCF"/>
            </a:solidFill>
            <a:prstDash val="solid"/>
            <a:bevel/>
            <a:tailEnd type="none"/>
          </a:ln>
          <a:effectLst/>
        </p:spPr>
        <p:style>
          <a:lnRef idx="0">
            <a:scrgbClr r="0" g="0" b="0"/>
          </a:lnRef>
          <a:fillRef idx="0">
            <a:scrgbClr r="0" g="0" b="0"/>
          </a:fillRef>
          <a:effectRef idx="0">
            <a:scrgbClr r="0" g="0" b="0"/>
          </a:effectRef>
          <a:fontRef idx="none"/>
        </p:style>
      </p:cxnSp>
    </p:spTree>
  </p:cSld>
  <p:clrMap bg1="lt1" tx1="dk1" bg2="lt2" tx2="dk2" accent1="accent1" accent2="accent2" accent3="accent3" accent4="accent4" accent5="accent5" accent6="accent6" hlink="hlink" folHlink="folHlink"/>
  <p:sldLayoutIdLst>
    <p:sldLayoutId id="2147483651" r:id="rId1"/>
    <p:sldLayoutId id="2147483655" r:id="rId2"/>
    <p:sldLayoutId id="2147483656" r:id="rId3"/>
    <p:sldLayoutId id="2147483657" r:id="rId4"/>
  </p:sldLayoutIdLst>
  <p:transition spd="med"/>
  <p:txStyles>
    <p:titleStyle>
      <a:lvl1pPr defTabSz="457200">
        <a:defRPr sz="3600">
          <a:solidFill>
            <a:srgbClr val="595959"/>
          </a:solidFill>
          <a:latin typeface="Arial"/>
          <a:ea typeface="Arial"/>
          <a:cs typeface="Arial"/>
          <a:sym typeface="Arial"/>
        </a:defRPr>
      </a:lvl1pPr>
      <a:lvl2pPr defTabSz="457200">
        <a:defRPr sz="3600">
          <a:solidFill>
            <a:srgbClr val="595959"/>
          </a:solidFill>
          <a:latin typeface="Arial"/>
          <a:ea typeface="Arial"/>
          <a:cs typeface="Arial"/>
          <a:sym typeface="Arial"/>
        </a:defRPr>
      </a:lvl2pPr>
      <a:lvl3pPr defTabSz="457200">
        <a:defRPr sz="3600">
          <a:solidFill>
            <a:srgbClr val="595959"/>
          </a:solidFill>
          <a:latin typeface="Arial"/>
          <a:ea typeface="Arial"/>
          <a:cs typeface="Arial"/>
          <a:sym typeface="Arial"/>
        </a:defRPr>
      </a:lvl3pPr>
      <a:lvl4pPr defTabSz="457200">
        <a:defRPr sz="3600">
          <a:solidFill>
            <a:srgbClr val="595959"/>
          </a:solidFill>
          <a:latin typeface="Arial"/>
          <a:ea typeface="Arial"/>
          <a:cs typeface="Arial"/>
          <a:sym typeface="Arial"/>
        </a:defRPr>
      </a:lvl4pPr>
      <a:lvl5pPr defTabSz="457200">
        <a:defRPr sz="3600">
          <a:solidFill>
            <a:srgbClr val="595959"/>
          </a:solidFill>
          <a:latin typeface="Arial"/>
          <a:ea typeface="Arial"/>
          <a:cs typeface="Arial"/>
          <a:sym typeface="Arial"/>
        </a:defRPr>
      </a:lvl5pPr>
      <a:lvl6pPr indent="457200" defTabSz="457200">
        <a:defRPr sz="3600">
          <a:solidFill>
            <a:srgbClr val="595959"/>
          </a:solidFill>
          <a:latin typeface="Arial"/>
          <a:ea typeface="Arial"/>
          <a:cs typeface="Arial"/>
          <a:sym typeface="Arial"/>
        </a:defRPr>
      </a:lvl6pPr>
      <a:lvl7pPr indent="914400" defTabSz="457200">
        <a:defRPr sz="3600">
          <a:solidFill>
            <a:srgbClr val="595959"/>
          </a:solidFill>
          <a:latin typeface="Arial"/>
          <a:ea typeface="Arial"/>
          <a:cs typeface="Arial"/>
          <a:sym typeface="Arial"/>
        </a:defRPr>
      </a:lvl7pPr>
      <a:lvl8pPr indent="1371600" defTabSz="457200">
        <a:defRPr sz="3600">
          <a:solidFill>
            <a:srgbClr val="595959"/>
          </a:solidFill>
          <a:latin typeface="Arial"/>
          <a:ea typeface="Arial"/>
          <a:cs typeface="Arial"/>
          <a:sym typeface="Arial"/>
        </a:defRPr>
      </a:lvl8pPr>
      <a:lvl9pPr indent="1828800" defTabSz="457200">
        <a:defRPr sz="3600">
          <a:solidFill>
            <a:srgbClr val="595959"/>
          </a:solidFill>
          <a:latin typeface="Arial"/>
          <a:ea typeface="Arial"/>
          <a:cs typeface="Arial"/>
          <a:sym typeface="Arial"/>
        </a:defRPr>
      </a:lvl9pPr>
    </p:titleStyle>
    <p:bodyStyle>
      <a:lvl1pPr defTabSz="457200">
        <a:spcBef>
          <a:spcPts val="600"/>
        </a:spcBef>
        <a:buClr>
          <a:srgbClr val="404040"/>
        </a:buClr>
        <a:buFont typeface="Arial"/>
        <a:defRPr sz="2800">
          <a:solidFill>
            <a:srgbClr val="404040"/>
          </a:solidFill>
          <a:latin typeface="Arial"/>
          <a:ea typeface="Arial"/>
          <a:cs typeface="Arial"/>
          <a:sym typeface="Arial"/>
        </a:defRPr>
      </a:lvl1pPr>
      <a:lvl2pPr indent="457200" defTabSz="457200">
        <a:spcBef>
          <a:spcPts val="600"/>
        </a:spcBef>
        <a:buClr>
          <a:srgbClr val="404040"/>
        </a:buClr>
        <a:buFont typeface="Arial"/>
        <a:defRPr sz="2800">
          <a:solidFill>
            <a:srgbClr val="404040"/>
          </a:solidFill>
          <a:latin typeface="Arial"/>
          <a:ea typeface="Arial"/>
          <a:cs typeface="Arial"/>
          <a:sym typeface="Arial"/>
        </a:defRPr>
      </a:lvl2pPr>
      <a:lvl3pPr indent="914400" defTabSz="457200">
        <a:spcBef>
          <a:spcPts val="600"/>
        </a:spcBef>
        <a:buClr>
          <a:srgbClr val="404040"/>
        </a:buClr>
        <a:buFont typeface="Arial"/>
        <a:defRPr sz="2800">
          <a:solidFill>
            <a:srgbClr val="404040"/>
          </a:solidFill>
          <a:latin typeface="Arial"/>
          <a:ea typeface="Arial"/>
          <a:cs typeface="Arial"/>
          <a:sym typeface="Arial"/>
        </a:defRPr>
      </a:lvl3pPr>
      <a:lvl4pPr indent="1371600" defTabSz="457200">
        <a:spcBef>
          <a:spcPts val="600"/>
        </a:spcBef>
        <a:buClr>
          <a:srgbClr val="404040"/>
        </a:buClr>
        <a:buFont typeface="Arial"/>
        <a:defRPr sz="2800">
          <a:solidFill>
            <a:srgbClr val="404040"/>
          </a:solidFill>
          <a:latin typeface="Arial"/>
          <a:ea typeface="Arial"/>
          <a:cs typeface="Arial"/>
          <a:sym typeface="Arial"/>
        </a:defRPr>
      </a:lvl4pPr>
      <a:lvl5pPr indent="1828800" defTabSz="457200">
        <a:spcBef>
          <a:spcPts val="600"/>
        </a:spcBef>
        <a:buClr>
          <a:srgbClr val="404040"/>
        </a:buClr>
        <a:buFont typeface="Arial"/>
        <a:defRPr sz="2800">
          <a:solidFill>
            <a:srgbClr val="404040"/>
          </a:solidFill>
          <a:latin typeface="Arial"/>
          <a:ea typeface="Arial"/>
          <a:cs typeface="Arial"/>
          <a:sym typeface="Arial"/>
        </a:defRPr>
      </a:lvl5pPr>
      <a:lvl6pPr indent="2286000" defTabSz="457200">
        <a:spcBef>
          <a:spcPts val="600"/>
        </a:spcBef>
        <a:buClr>
          <a:srgbClr val="404040"/>
        </a:buClr>
        <a:buFont typeface="Arial"/>
        <a:defRPr sz="2800">
          <a:solidFill>
            <a:srgbClr val="404040"/>
          </a:solidFill>
          <a:latin typeface="Arial"/>
          <a:ea typeface="Arial"/>
          <a:cs typeface="Arial"/>
          <a:sym typeface="Arial"/>
        </a:defRPr>
      </a:lvl6pPr>
      <a:lvl7pPr indent="2743200" defTabSz="457200">
        <a:spcBef>
          <a:spcPts val="600"/>
        </a:spcBef>
        <a:buClr>
          <a:srgbClr val="404040"/>
        </a:buClr>
        <a:buFont typeface="Arial"/>
        <a:defRPr sz="2800">
          <a:solidFill>
            <a:srgbClr val="404040"/>
          </a:solidFill>
          <a:latin typeface="Arial"/>
          <a:ea typeface="Arial"/>
          <a:cs typeface="Arial"/>
          <a:sym typeface="Arial"/>
        </a:defRPr>
      </a:lvl7pPr>
      <a:lvl8pPr indent="3200400" defTabSz="457200">
        <a:spcBef>
          <a:spcPts val="600"/>
        </a:spcBef>
        <a:buClr>
          <a:srgbClr val="404040"/>
        </a:buClr>
        <a:buFont typeface="Arial"/>
        <a:defRPr sz="2800">
          <a:solidFill>
            <a:srgbClr val="404040"/>
          </a:solidFill>
          <a:latin typeface="Arial"/>
          <a:ea typeface="Arial"/>
          <a:cs typeface="Arial"/>
          <a:sym typeface="Arial"/>
        </a:defRPr>
      </a:lvl8pPr>
      <a:lvl9pPr indent="3657600" defTabSz="457200">
        <a:spcBef>
          <a:spcPts val="600"/>
        </a:spcBef>
        <a:buClr>
          <a:srgbClr val="404040"/>
        </a:buClr>
        <a:buFont typeface="Arial"/>
        <a:defRPr sz="2800">
          <a:solidFill>
            <a:srgbClr val="404040"/>
          </a:solidFill>
          <a:latin typeface="Arial"/>
          <a:ea typeface="Arial"/>
          <a:cs typeface="Arial"/>
          <a:sym typeface="Arial"/>
        </a:defRPr>
      </a:lvl9pPr>
    </p:bodyStyle>
    <p:otherStyle>
      <a:lvl1pPr algn="r" defTabSz="457200">
        <a:defRPr sz="1200">
          <a:solidFill>
            <a:schemeClr val="tx1"/>
          </a:solidFill>
          <a:latin typeface="+mn-lt"/>
          <a:ea typeface="+mn-ea"/>
          <a:cs typeface="+mn-cs"/>
          <a:sym typeface="Arial"/>
        </a:defRPr>
      </a:lvl1pPr>
      <a:lvl2pPr indent="457200" algn="r" defTabSz="457200">
        <a:defRPr sz="1200">
          <a:solidFill>
            <a:schemeClr val="tx1"/>
          </a:solidFill>
          <a:latin typeface="+mn-lt"/>
          <a:ea typeface="+mn-ea"/>
          <a:cs typeface="+mn-cs"/>
          <a:sym typeface="Arial"/>
        </a:defRPr>
      </a:lvl2pPr>
      <a:lvl3pPr indent="914400" algn="r" defTabSz="457200">
        <a:defRPr sz="1200">
          <a:solidFill>
            <a:schemeClr val="tx1"/>
          </a:solidFill>
          <a:latin typeface="+mn-lt"/>
          <a:ea typeface="+mn-ea"/>
          <a:cs typeface="+mn-cs"/>
          <a:sym typeface="Arial"/>
        </a:defRPr>
      </a:lvl3pPr>
      <a:lvl4pPr indent="1371600" algn="r" defTabSz="457200">
        <a:defRPr sz="1200">
          <a:solidFill>
            <a:schemeClr val="tx1"/>
          </a:solidFill>
          <a:latin typeface="+mn-lt"/>
          <a:ea typeface="+mn-ea"/>
          <a:cs typeface="+mn-cs"/>
          <a:sym typeface="Arial"/>
        </a:defRPr>
      </a:lvl4pPr>
      <a:lvl5pPr indent="1828800" algn="r" defTabSz="457200">
        <a:defRPr sz="1200">
          <a:solidFill>
            <a:schemeClr val="tx1"/>
          </a:solidFill>
          <a:latin typeface="+mn-lt"/>
          <a:ea typeface="+mn-ea"/>
          <a:cs typeface="+mn-cs"/>
          <a:sym typeface="Arial"/>
        </a:defRPr>
      </a:lvl5pPr>
      <a:lvl6pPr algn="r" defTabSz="457200">
        <a:defRPr sz="1200">
          <a:solidFill>
            <a:schemeClr val="tx1"/>
          </a:solidFill>
          <a:latin typeface="+mn-lt"/>
          <a:ea typeface="+mn-ea"/>
          <a:cs typeface="+mn-cs"/>
          <a:sym typeface="Arial"/>
        </a:defRPr>
      </a:lvl6pPr>
      <a:lvl7pPr algn="r" defTabSz="457200">
        <a:defRPr sz="1200">
          <a:solidFill>
            <a:schemeClr val="tx1"/>
          </a:solidFill>
          <a:latin typeface="+mn-lt"/>
          <a:ea typeface="+mn-ea"/>
          <a:cs typeface="+mn-cs"/>
          <a:sym typeface="Arial"/>
        </a:defRPr>
      </a:lvl7pPr>
      <a:lvl8pPr algn="r" defTabSz="457200">
        <a:defRPr sz="1200">
          <a:solidFill>
            <a:schemeClr val="tx1"/>
          </a:solidFill>
          <a:latin typeface="+mn-lt"/>
          <a:ea typeface="+mn-ea"/>
          <a:cs typeface="+mn-cs"/>
          <a:sym typeface="Arial"/>
        </a:defRPr>
      </a:lvl8pPr>
      <a:lvl9pPr algn="r" defTabSz="457200">
        <a:defRPr sz="1200">
          <a:solidFill>
            <a:schemeClr val="tx1"/>
          </a:solidFill>
          <a:latin typeface="+mn-lt"/>
          <a:ea typeface="+mn-ea"/>
          <a:cs typeface="+mn-cs"/>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e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 Id="rId5" Type="http://schemas.microsoft.com/office/2007/relationships/hdphoto" Target="../media/hdphoto1.wdp"/><Relationship Id="rId4" Type="http://schemas.openxmlformats.org/officeDocument/2006/relationships/image" Target="../media/image7.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16.png"/><Relationship Id="rId1" Type="http://schemas.openxmlformats.org/officeDocument/2006/relationships/slideLayout" Target="../slideLayouts/slideLayout2.xml"/><Relationship Id="rId6" Type="http://schemas.openxmlformats.org/officeDocument/2006/relationships/image" Target="../media/image18.png"/><Relationship Id="rId5" Type="http://schemas.microsoft.com/office/2007/relationships/hdphoto" Target="../media/hdphoto3.wdp"/><Relationship Id="rId4" Type="http://schemas.openxmlformats.org/officeDocument/2006/relationships/image" Target="../media/image17.pn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microsoft.com/office/2007/relationships/hdphoto" Target="../media/hdphoto4.wdp"/><Relationship Id="rId7" Type="http://schemas.microsoft.com/office/2007/relationships/hdphoto" Target="../media/hdphoto6.wdp"/><Relationship Id="rId2" Type="http://schemas.openxmlformats.org/officeDocument/2006/relationships/image" Target="../media/image19.png"/><Relationship Id="rId1" Type="http://schemas.openxmlformats.org/officeDocument/2006/relationships/slideLayout" Target="../slideLayouts/slideLayout2.xml"/><Relationship Id="rId6" Type="http://schemas.openxmlformats.org/officeDocument/2006/relationships/image" Target="../media/image21.png"/><Relationship Id="rId5" Type="http://schemas.microsoft.com/office/2007/relationships/hdphoto" Target="../media/hdphoto5.wdp"/><Relationship Id="rId4" Type="http://schemas.openxmlformats.org/officeDocument/2006/relationships/image" Target="../media/image20.png"/></Relationships>
</file>

<file path=ppt/slides/_rels/slide3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microsoft.com/office/2007/relationships/hdphoto" Target="../media/hdphoto7.wdp"/><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 Id="rId5" Type="http://schemas.openxmlformats.org/officeDocument/2006/relationships/image" Target="../media/image11.png"/><Relationship Id="rId4" Type="http://schemas.openxmlformats.org/officeDocument/2006/relationships/image" Target="../media/image10.png"/></Relationships>
</file>

<file path=ppt/slides/_rels/slide40.xml.rels><?xml version="1.0" encoding="UTF-8" standalone="yes"?>
<Relationships xmlns="http://schemas.openxmlformats.org/package/2006/relationships"><Relationship Id="rId8" Type="http://schemas.openxmlformats.org/officeDocument/2006/relationships/image" Target="../media/image26.png"/><Relationship Id="rId3" Type="http://schemas.openxmlformats.org/officeDocument/2006/relationships/image" Target="../media/image16.png"/><Relationship Id="rId7" Type="http://schemas.openxmlformats.org/officeDocument/2006/relationships/image" Target="../media/image18.png"/><Relationship Id="rId2" Type="http://schemas.openxmlformats.org/officeDocument/2006/relationships/image" Target="../media/image25.png"/><Relationship Id="rId1" Type="http://schemas.openxmlformats.org/officeDocument/2006/relationships/slideLayout" Target="../slideLayouts/slideLayout2.xml"/><Relationship Id="rId6" Type="http://schemas.microsoft.com/office/2007/relationships/hdphoto" Target="../media/hdphoto9.wdp"/><Relationship Id="rId5" Type="http://schemas.openxmlformats.org/officeDocument/2006/relationships/image" Target="../media/image17.png"/><Relationship Id="rId4" Type="http://schemas.microsoft.com/office/2007/relationships/hdphoto" Target="../media/hdphoto8.wdp"/></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microsoft.com/office/2007/relationships/hdphoto" Target="../media/hdphoto10.wdp"/><Relationship Id="rId2" Type="http://schemas.openxmlformats.org/officeDocument/2006/relationships/image" Target="../media/image27.png"/><Relationship Id="rId1" Type="http://schemas.openxmlformats.org/officeDocument/2006/relationships/slideLayout" Target="../slideLayouts/slideLayout2.xml"/><Relationship Id="rId5" Type="http://schemas.microsoft.com/office/2007/relationships/hdphoto" Target="../media/hdphoto11.wdp"/><Relationship Id="rId4" Type="http://schemas.openxmlformats.org/officeDocument/2006/relationships/image" Target="../media/image28.png"/></Relationships>
</file>

<file path=ppt/slides/_rels/slide43.xml.rels><?xml version="1.0" encoding="UTF-8" standalone="yes"?>
<Relationships xmlns="http://schemas.openxmlformats.org/package/2006/relationships"><Relationship Id="rId8" Type="http://schemas.openxmlformats.org/officeDocument/2006/relationships/image" Target="../media/image32.png"/><Relationship Id="rId3" Type="http://schemas.microsoft.com/office/2007/relationships/hdphoto" Target="../media/hdphoto12.wdp"/><Relationship Id="rId7" Type="http://schemas.microsoft.com/office/2007/relationships/hdphoto" Target="../media/hdphoto14.wdp"/><Relationship Id="rId2" Type="http://schemas.openxmlformats.org/officeDocument/2006/relationships/image" Target="../media/image29.png"/><Relationship Id="rId1" Type="http://schemas.openxmlformats.org/officeDocument/2006/relationships/slideLayout" Target="../slideLayouts/slideLayout2.xml"/><Relationship Id="rId6" Type="http://schemas.openxmlformats.org/officeDocument/2006/relationships/image" Target="../media/image31.png"/><Relationship Id="rId5" Type="http://schemas.microsoft.com/office/2007/relationships/hdphoto" Target="../media/hdphoto13.wdp"/><Relationship Id="rId4" Type="http://schemas.openxmlformats.org/officeDocument/2006/relationships/image" Target="../media/image30.png"/><Relationship Id="rId9" Type="http://schemas.microsoft.com/office/2007/relationships/hdphoto" Target="../media/hdphoto15.wdp"/></Relationships>
</file>

<file path=ppt/slides/_rels/slide44.xml.rels><?xml version="1.0" encoding="UTF-8" standalone="yes"?>
<Relationships xmlns="http://schemas.openxmlformats.org/package/2006/relationships"><Relationship Id="rId3" Type="http://schemas.microsoft.com/office/2007/relationships/hdphoto" Target="../media/hdphoto16.wdp"/><Relationship Id="rId2" Type="http://schemas.openxmlformats.org/officeDocument/2006/relationships/image" Target="../media/image33.png"/><Relationship Id="rId1" Type="http://schemas.openxmlformats.org/officeDocument/2006/relationships/slideLayout" Target="../slideLayouts/slideLayout2.xml"/><Relationship Id="rId4" Type="http://schemas.openxmlformats.org/officeDocument/2006/relationships/image" Target="../media/image34.jpeg"/></Relationships>
</file>

<file path=ppt/slides/_rels/slide45.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hteck 1"/>
          <p:cNvSpPr/>
          <p:nvPr/>
        </p:nvSpPr>
        <p:spPr>
          <a:xfrm>
            <a:off x="398445" y="384694"/>
            <a:ext cx="8498432" cy="830997"/>
          </a:xfrm>
          <a:prstGeom prst="rect">
            <a:avLst/>
          </a:prstGeom>
        </p:spPr>
        <p:txBody>
          <a:bodyPr wrap="square">
            <a:spAutoFit/>
          </a:bodyPr>
          <a:lstStyle/>
          <a:p>
            <a:pPr algn="ctr">
              <a:lnSpc>
                <a:spcPct val="140000"/>
              </a:lnSpc>
            </a:pPr>
            <a:r>
              <a:rPr lang="fr-CH" sz="3600" b="1" dirty="0">
                <a:solidFill>
                  <a:schemeClr val="bg1"/>
                </a:solidFill>
              </a:rPr>
              <a:t>Psychiatrie antropophagique</a:t>
            </a:r>
          </a:p>
        </p:txBody>
      </p:sp>
      <p:sp>
        <p:nvSpPr>
          <p:cNvPr id="3" name="Textfeld 2"/>
          <p:cNvSpPr txBox="1"/>
          <p:nvPr/>
        </p:nvSpPr>
        <p:spPr>
          <a:xfrm>
            <a:off x="4091716" y="2167026"/>
            <a:ext cx="1110263" cy="276997"/>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none" lIns="45719" tIns="45719" rIns="45719" bIns="45719" numCol="1" spcCol="38100" rtlCol="0" anchor="t">
            <a:spAutoFit/>
          </a:bodyPr>
          <a:lstStyle/>
          <a:p>
            <a:pPr marL="0" marR="0" indent="0" algn="l" defTabSz="457200" rtl="0" fontAlgn="auto" latinLnBrk="1" hangingPunct="0">
              <a:lnSpc>
                <a:spcPct val="100000"/>
              </a:lnSpc>
              <a:spcBef>
                <a:spcPts val="0"/>
              </a:spcBef>
              <a:spcAft>
                <a:spcPts val="0"/>
              </a:spcAft>
              <a:buClrTx/>
              <a:buSzTx/>
              <a:buFontTx/>
              <a:buNone/>
              <a:tabLst/>
            </a:pPr>
            <a:r>
              <a:rPr kumimoji="0" lang="fr-CH" sz="1200" b="0" i="0" u="none" strike="noStrike" cap="none" spc="0" normalizeH="0" dirty="0">
                <a:ln>
                  <a:noFill/>
                </a:ln>
                <a:solidFill>
                  <a:srgbClr val="FFFFFF"/>
                </a:solidFill>
                <a:effectLst/>
                <a:uFillTx/>
                <a:latin typeface="Arial"/>
                <a:ea typeface="Arial"/>
                <a:cs typeface="Arial"/>
                <a:sym typeface="Arial"/>
              </a:rPr>
              <a:t>Daniele Zullino</a:t>
            </a:r>
          </a:p>
        </p:txBody>
      </p:sp>
      <p:pic>
        <p:nvPicPr>
          <p:cNvPr id="4" name="Picture 6" descr="WHO"/>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4429520" y="6185078"/>
            <a:ext cx="419100" cy="333375"/>
          </a:xfrm>
          <a:prstGeom prst="rect">
            <a:avLst/>
          </a:prstGeom>
          <a:noFill/>
        </p:spPr>
      </p:pic>
      <p:sp>
        <p:nvSpPr>
          <p:cNvPr id="5" name="Text Box 7"/>
          <p:cNvSpPr txBox="1">
            <a:spLocks noChangeArrowheads="1"/>
          </p:cNvSpPr>
          <p:nvPr/>
        </p:nvSpPr>
        <p:spPr bwMode="auto">
          <a:xfrm>
            <a:off x="3936491" y="6504447"/>
            <a:ext cx="1405159" cy="162865"/>
          </a:xfrm>
          <a:prstGeom prst="rect">
            <a:avLst/>
          </a:prstGeom>
          <a:noFill/>
          <a:ln w="9525" algn="ctr">
            <a:noFill/>
            <a:miter lim="800000"/>
            <a:headEnd/>
            <a:tailEnd/>
          </a:ln>
          <a:effectLst/>
        </p:spPr>
        <p:txBody>
          <a:bodyPr wrap="square">
            <a:spAutoFit/>
          </a:bodyPr>
          <a:lstStyle/>
          <a:p>
            <a:pPr algn="ctr" defTabSz="3703638">
              <a:lnSpc>
                <a:spcPct val="90000"/>
              </a:lnSpc>
              <a:spcBef>
                <a:spcPct val="20000"/>
              </a:spcBef>
              <a:buClr>
                <a:srgbClr val="FF9900"/>
              </a:buClr>
              <a:buFont typeface="Wingdings" pitchFamily="2" charset="2"/>
              <a:buNone/>
            </a:pPr>
            <a:r>
              <a:rPr lang="fr-CH" sz="500" dirty="0"/>
              <a:t>WHO collaborating center</a:t>
            </a:r>
          </a:p>
        </p:txBody>
      </p:sp>
      <p:pic>
        <p:nvPicPr>
          <p:cNvPr id="6" name="Bild 5"/>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412543" y="6030894"/>
            <a:ext cx="1484334" cy="708650"/>
          </a:xfrm>
          <a:prstGeom prst="rect">
            <a:avLst/>
          </a:prstGeom>
        </p:spPr>
      </p:pic>
      <p:pic>
        <p:nvPicPr>
          <p:cNvPr id="8" name="Bild 7"/>
          <p:cNvPicPr>
            <a:picLocks noChangeAspect="1"/>
          </p:cNvPicPr>
          <p:nvPr/>
        </p:nvPicPr>
        <p:blipFill>
          <a:blip r:embed="rId4"/>
          <a:stretch>
            <a:fillRect/>
          </a:stretch>
        </p:blipFill>
        <p:spPr>
          <a:xfrm>
            <a:off x="3130917" y="2711425"/>
            <a:ext cx="2894689" cy="2894689"/>
          </a:xfrm>
          <a:prstGeom prst="rect">
            <a:avLst/>
          </a:prstGeom>
        </p:spPr>
      </p:pic>
    </p:spTree>
    <p:extLst>
      <p:ext uri="{BB962C8B-B14F-4D97-AF65-F5344CB8AC3E}">
        <p14:creationId xmlns:p14="http://schemas.microsoft.com/office/powerpoint/2010/main" val="1046506376"/>
      </p:ext>
    </p:extLst>
  </p:cSld>
  <p:clrMapOvr>
    <a:masterClrMapping/>
  </p:clrMapOvr>
  <p:transition spd="slow">
    <p:cove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639497" y="274638"/>
            <a:ext cx="7865007" cy="646331"/>
          </a:xfrm>
          <a:noFill/>
          <a:ln>
            <a:miter lim="800000"/>
            <a:headEnd/>
            <a:tailEnd/>
          </a:ln>
        </p:spPr>
        <p:txBody>
          <a:bodyPr vert="horz" wrap="square" lIns="91440" tIns="45720" rIns="91440" bIns="45720" numCol="1" anchor="t" anchorCtr="0" compatLnSpc="1">
            <a:prstTxWarp prst="textNoShape">
              <a:avLst/>
            </a:prstTxWarp>
            <a:spAutoFit/>
          </a:bodyPr>
          <a:lstStyle/>
          <a:p>
            <a:pPr algn="ctr"/>
            <a:r>
              <a:rPr lang="fr-FR" b="1" noProof="0">
                <a:solidFill>
                  <a:srgbClr val="7F7F7F"/>
                </a:solidFill>
              </a:rPr>
              <a:t>Psychiatrie anthropémique</a:t>
            </a:r>
          </a:p>
        </p:txBody>
      </p:sp>
      <p:sp>
        <p:nvSpPr>
          <p:cNvPr id="3" name="Inhaltsplatzhalter 2"/>
          <p:cNvSpPr>
            <a:spLocks noGrp="1"/>
          </p:cNvSpPr>
          <p:nvPr>
            <p:ph idx="1"/>
          </p:nvPr>
        </p:nvSpPr>
        <p:spPr>
          <a:xfrm>
            <a:off x="639497" y="1258983"/>
            <a:ext cx="8229600" cy="4197285"/>
          </a:xfrm>
        </p:spPr>
        <p:txBody>
          <a:bodyPr/>
          <a:lstStyle/>
          <a:p>
            <a:pPr marL="457200" indent="-457200">
              <a:spcAft>
                <a:spcPts val="1800"/>
              </a:spcAft>
              <a:buClr>
                <a:srgbClr val="FF6FCF"/>
              </a:buClr>
              <a:buFont typeface="Arial"/>
              <a:buChar char="•"/>
            </a:pPr>
            <a:r>
              <a:rPr lang="fr-FR" sz="2000" noProof="0" dirty="0"/>
              <a:t>Dans le cadre d’une société anthropémique</a:t>
            </a:r>
          </a:p>
          <a:p>
            <a:pPr marL="457200" indent="-457200">
              <a:spcAft>
                <a:spcPts val="1800"/>
              </a:spcAft>
              <a:buClr>
                <a:srgbClr val="FF6FCF"/>
              </a:buClr>
              <a:buFont typeface="Arial"/>
              <a:buChar char="•"/>
            </a:pPr>
            <a:r>
              <a:rPr lang="fr-FR" sz="2000" noProof="0" dirty="0"/>
              <a:t>Rejet de celui qui peut représenter une force redoutable</a:t>
            </a:r>
            <a:endParaRPr lang="fr-FR" sz="2000" i="1" noProof="0" dirty="0"/>
          </a:p>
          <a:p>
            <a:pPr marL="715963" indent="-358775">
              <a:spcAft>
                <a:spcPts val="1800"/>
              </a:spcAft>
              <a:buClr>
                <a:srgbClr val="FF6FCF"/>
              </a:buClr>
              <a:buFont typeface="Arial"/>
              <a:buChar char="•"/>
            </a:pPr>
            <a:r>
              <a:rPr lang="fr-FR" sz="1800" noProof="0" dirty="0"/>
              <a:t>par sa folie ou son être décalé, vit en dehors des règles communes ou de la logique physiologique et peut mettre à mal l’homéostasie de la société</a:t>
            </a:r>
          </a:p>
          <a:p>
            <a:pPr marL="457200" indent="-457200">
              <a:spcAft>
                <a:spcPts val="1800"/>
              </a:spcAft>
              <a:buClr>
                <a:srgbClr val="FF6FCF"/>
              </a:buClr>
              <a:buFont typeface="Arial"/>
              <a:buChar char="•"/>
            </a:pPr>
            <a:r>
              <a:rPr lang="fr-FR" sz="2000" noProof="0" dirty="0"/>
              <a:t>Métaphoriquement, l’élément toxique est vomi </a:t>
            </a:r>
          </a:p>
          <a:p>
            <a:pPr marL="722313" indent="-361950">
              <a:spcAft>
                <a:spcPts val="1800"/>
              </a:spcAft>
              <a:buClr>
                <a:srgbClr val="FF6FCF"/>
              </a:buClr>
              <a:buFont typeface="Arial"/>
              <a:buChar char="•"/>
            </a:pPr>
            <a:r>
              <a:rPr lang="fr-FR" sz="1800" noProof="0" dirty="0"/>
              <a:t>éloignement physique</a:t>
            </a:r>
          </a:p>
          <a:p>
            <a:pPr marL="722313" indent="-361950">
              <a:spcAft>
                <a:spcPts val="1800"/>
              </a:spcAft>
              <a:buClr>
                <a:srgbClr val="FF6FCF"/>
              </a:buClr>
              <a:buFont typeface="Arial"/>
              <a:buChar char="•"/>
            </a:pPr>
            <a:r>
              <a:rPr lang="fr-FR" sz="1800" noProof="0" dirty="0"/>
              <a:t>couper tout lien du malade mental avec le monde sain</a:t>
            </a:r>
            <a:endParaRPr lang="fr-FR" sz="2000" i="1" noProof="0" dirty="0"/>
          </a:p>
        </p:txBody>
      </p:sp>
    </p:spTree>
    <p:extLst>
      <p:ext uri="{BB962C8B-B14F-4D97-AF65-F5344CB8AC3E}">
        <p14:creationId xmlns:p14="http://schemas.microsoft.com/office/powerpoint/2010/main" val="3735484137"/>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left)">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left)">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wipe(left)">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wipe(left)">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wipe(left)">
                                      <p:cBhvr>
                                        <p:cTn id="32"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8229600" cy="1446550"/>
          </a:xfrm>
          <a:noFill/>
          <a:ln>
            <a:miter lim="800000"/>
            <a:headEnd/>
            <a:tailEnd/>
          </a:ln>
        </p:spPr>
        <p:txBody>
          <a:bodyPr vert="horz" wrap="square" lIns="91440" tIns="45720" rIns="91440" bIns="45720" numCol="1" anchor="t" anchorCtr="0" compatLnSpc="1">
            <a:prstTxWarp prst="textNoShape">
              <a:avLst/>
            </a:prstTxWarp>
            <a:spAutoFit/>
          </a:bodyPr>
          <a:lstStyle/>
          <a:p>
            <a:pPr algn="ctr"/>
            <a:r>
              <a:rPr lang="fr-FR" sz="4400" b="1" noProof="0">
                <a:solidFill>
                  <a:srgbClr val="7F7F7F"/>
                </a:solidFill>
              </a:rPr>
              <a:t>De l’anthropémie à  l’anthropophagie</a:t>
            </a:r>
          </a:p>
        </p:txBody>
      </p:sp>
      <p:sp>
        <p:nvSpPr>
          <p:cNvPr id="3" name="Inhaltsplatzhalter 2"/>
          <p:cNvSpPr>
            <a:spLocks noGrp="1"/>
          </p:cNvSpPr>
          <p:nvPr>
            <p:ph idx="1"/>
          </p:nvPr>
        </p:nvSpPr>
        <p:spPr>
          <a:xfrm>
            <a:off x="457200" y="2194417"/>
            <a:ext cx="8229600" cy="2758574"/>
          </a:xfrm>
        </p:spPr>
        <p:txBody>
          <a:bodyPr/>
          <a:lstStyle/>
          <a:p>
            <a:pPr marL="457200" indent="-457200">
              <a:lnSpc>
                <a:spcPct val="130000"/>
              </a:lnSpc>
              <a:spcAft>
                <a:spcPts val="3000"/>
              </a:spcAft>
              <a:buClr>
                <a:srgbClr val="FF6FCF"/>
              </a:buClr>
              <a:buFont typeface="Arial"/>
              <a:buChar char="•"/>
            </a:pPr>
            <a:r>
              <a:rPr lang="fr-FR" sz="2400" noProof="0" dirty="0"/>
              <a:t>Mouvements contestataires et antipsychiatriques, psychiatrie communautaire ➛ Application systématique modèle anthropémique inacceptable </a:t>
            </a:r>
          </a:p>
          <a:p>
            <a:pPr marL="457200" indent="-457200">
              <a:lnSpc>
                <a:spcPct val="130000"/>
              </a:lnSpc>
              <a:spcAft>
                <a:spcPts val="3000"/>
              </a:spcAft>
              <a:buClr>
                <a:srgbClr val="FF6FCF"/>
              </a:buClr>
              <a:buFont typeface="Arial"/>
              <a:buChar char="•"/>
            </a:pPr>
            <a:r>
              <a:rPr lang="fr-FR" sz="2400" noProof="0" dirty="0"/>
              <a:t>➛ Approche anthropophagique</a:t>
            </a:r>
          </a:p>
          <a:p>
            <a:pPr marL="457200" indent="-457200">
              <a:lnSpc>
                <a:spcPct val="130000"/>
              </a:lnSpc>
              <a:spcAft>
                <a:spcPts val="3000"/>
              </a:spcAft>
              <a:buClr>
                <a:srgbClr val="FF6FCF"/>
              </a:buClr>
              <a:buFont typeface="Arial"/>
              <a:buChar char="•"/>
            </a:pPr>
            <a:endParaRPr lang="fr-FR" sz="2400" noProof="0" dirty="0"/>
          </a:p>
        </p:txBody>
      </p:sp>
    </p:spTree>
    <p:extLst>
      <p:ext uri="{BB962C8B-B14F-4D97-AF65-F5344CB8AC3E}">
        <p14:creationId xmlns:p14="http://schemas.microsoft.com/office/powerpoint/2010/main" val="2058115434"/>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left)">
                                      <p:cBhvr>
                                        <p:cTn id="12"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8229600" cy="1323439"/>
          </a:xfrm>
          <a:noFill/>
          <a:ln>
            <a:miter lim="800000"/>
            <a:headEnd/>
            <a:tailEnd/>
          </a:ln>
        </p:spPr>
        <p:txBody>
          <a:bodyPr vert="horz" wrap="square" lIns="91440" tIns="45720" rIns="91440" bIns="45720" numCol="1" anchor="t" anchorCtr="0" compatLnSpc="1">
            <a:prstTxWarp prst="textNoShape">
              <a:avLst/>
            </a:prstTxWarp>
            <a:spAutoFit/>
          </a:bodyPr>
          <a:lstStyle/>
          <a:p>
            <a:pPr algn="ctr"/>
            <a:r>
              <a:rPr lang="fr-FR" sz="4000" b="1" noProof="0">
                <a:solidFill>
                  <a:srgbClr val="7F7F7F"/>
                </a:solidFill>
              </a:rPr>
              <a:t>Psychiatrie anthropophagique encapsulante</a:t>
            </a:r>
          </a:p>
        </p:txBody>
      </p:sp>
      <p:sp>
        <p:nvSpPr>
          <p:cNvPr id="3" name="Inhaltsplatzhalter 2"/>
          <p:cNvSpPr>
            <a:spLocks noGrp="1"/>
          </p:cNvSpPr>
          <p:nvPr>
            <p:ph idx="1"/>
          </p:nvPr>
        </p:nvSpPr>
        <p:spPr>
          <a:xfrm>
            <a:off x="457200" y="1699110"/>
            <a:ext cx="8229600" cy="3872668"/>
          </a:xfrm>
        </p:spPr>
        <p:txBody>
          <a:bodyPr/>
          <a:lstStyle/>
          <a:p>
            <a:pPr marL="514350" indent="-514350">
              <a:spcAft>
                <a:spcPts val="1200"/>
              </a:spcAft>
              <a:buClr>
                <a:srgbClr val="FF6FCF"/>
              </a:buClr>
              <a:buFont typeface="+mj-lt"/>
              <a:buAutoNum type="arabicPeriod"/>
            </a:pPr>
            <a:r>
              <a:rPr lang="fr-FR" noProof="0" dirty="0"/>
              <a:t>Incorpore le </a:t>
            </a:r>
            <a:r>
              <a:rPr lang="fr-FR" i="1" noProof="0" dirty="0"/>
              <a:t>déviant </a:t>
            </a:r>
          </a:p>
          <a:p>
            <a:pPr marL="514350" indent="-514350">
              <a:spcAft>
                <a:spcPts val="1200"/>
              </a:spcAft>
              <a:buClr>
                <a:srgbClr val="FF6FCF"/>
              </a:buClr>
              <a:buFont typeface="+mj-lt"/>
              <a:buAutoNum type="arabicPeriod"/>
            </a:pPr>
            <a:r>
              <a:rPr lang="fr-FR" noProof="0" dirty="0"/>
              <a:t>Claustre, restreint, cache dans endroits à l’intérieur de la société</a:t>
            </a:r>
          </a:p>
          <a:p>
            <a:pPr marL="815975" lvl="2" indent="-280988">
              <a:spcAft>
                <a:spcPts val="1200"/>
              </a:spcAft>
              <a:buClr>
                <a:srgbClr val="FF6FCF"/>
              </a:buClr>
              <a:buFont typeface="Arial"/>
              <a:buChar char="•"/>
            </a:pPr>
            <a:r>
              <a:rPr lang="fr-FR" noProof="0" dirty="0"/>
              <a:t>Décollement de la société</a:t>
            </a:r>
          </a:p>
          <a:p>
            <a:pPr marL="815975" lvl="2" indent="-280988">
              <a:spcAft>
                <a:spcPts val="1200"/>
              </a:spcAft>
              <a:buClr>
                <a:srgbClr val="FF6FCF"/>
              </a:buClr>
              <a:buFont typeface="Arial"/>
              <a:buChar char="•"/>
            </a:pPr>
            <a:r>
              <a:rPr lang="fr-FR" noProof="0" dirty="0"/>
              <a:t>➛ Neutralisation les forces redoutables qui basculent la normalité</a:t>
            </a:r>
          </a:p>
        </p:txBody>
      </p:sp>
    </p:spTree>
    <p:extLst>
      <p:ext uri="{BB962C8B-B14F-4D97-AF65-F5344CB8AC3E}">
        <p14:creationId xmlns:p14="http://schemas.microsoft.com/office/powerpoint/2010/main" val="990496554"/>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left)">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left)">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wipe(left)">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Bild 3"/>
          <p:cNvPicPr>
            <a:picLocks noChangeAspect="1"/>
          </p:cNvPicPr>
          <p:nvPr/>
        </p:nvPicPr>
        <p:blipFill>
          <a:blip r:embed="rId2"/>
          <a:stretch>
            <a:fillRect/>
          </a:stretch>
        </p:blipFill>
        <p:spPr>
          <a:xfrm>
            <a:off x="1653465" y="1494253"/>
            <a:ext cx="5837070" cy="3821892"/>
          </a:xfrm>
          <a:prstGeom prst="rect">
            <a:avLst/>
          </a:prstGeom>
        </p:spPr>
      </p:pic>
      <p:sp>
        <p:nvSpPr>
          <p:cNvPr id="5" name="Titel 1"/>
          <p:cNvSpPr>
            <a:spLocks noGrp="1"/>
          </p:cNvSpPr>
          <p:nvPr>
            <p:ph type="title"/>
          </p:nvPr>
        </p:nvSpPr>
        <p:spPr>
          <a:xfrm>
            <a:off x="457200" y="274638"/>
            <a:ext cx="8229600" cy="830997"/>
          </a:xfrm>
          <a:noFill/>
          <a:ln>
            <a:miter lim="800000"/>
            <a:headEnd/>
            <a:tailEnd/>
          </a:ln>
        </p:spPr>
        <p:txBody>
          <a:bodyPr vert="horz" wrap="square" lIns="91440" tIns="45720" rIns="91440" bIns="45720" numCol="1" anchor="t" anchorCtr="0" compatLnSpc="1">
            <a:prstTxWarp prst="textNoShape">
              <a:avLst/>
            </a:prstTxWarp>
            <a:spAutoFit/>
          </a:bodyPr>
          <a:lstStyle/>
          <a:p>
            <a:pPr algn="ctr"/>
            <a:r>
              <a:rPr lang="fr-FR" sz="4800" b="1" noProof="0">
                <a:solidFill>
                  <a:srgbClr val="7F7F7F"/>
                </a:solidFill>
              </a:rPr>
              <a:t>Granulome corps etranger</a:t>
            </a:r>
          </a:p>
        </p:txBody>
      </p:sp>
    </p:spTree>
    <p:extLst>
      <p:ext uri="{BB962C8B-B14F-4D97-AF65-F5344CB8AC3E}">
        <p14:creationId xmlns:p14="http://schemas.microsoft.com/office/powerpoint/2010/main" val="2153185672"/>
      </p:ext>
    </p:extLst>
  </p:cSld>
  <p:clrMapOvr>
    <a:masterClrMapping/>
  </p:clrMapOvr>
  <p:transition spd="slow">
    <p:cove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pPr algn="ctr"/>
            <a:r>
              <a:rPr lang="fr-FR" sz="4000" b="1" noProof="0">
                <a:solidFill>
                  <a:srgbClr val="7F7F7F"/>
                </a:solidFill>
              </a:rPr>
              <a:t>Psychiatrie anthropophagique encapsulante</a:t>
            </a:r>
            <a:endParaRPr lang="fr-FR" sz="4000" noProof="0"/>
          </a:p>
        </p:txBody>
      </p:sp>
      <p:sp>
        <p:nvSpPr>
          <p:cNvPr id="3" name="Inhaltsplatzhalter 2"/>
          <p:cNvSpPr>
            <a:spLocks noGrp="1"/>
          </p:cNvSpPr>
          <p:nvPr>
            <p:ph idx="1"/>
          </p:nvPr>
        </p:nvSpPr>
        <p:spPr>
          <a:xfrm>
            <a:off x="457200" y="1912500"/>
            <a:ext cx="8229600" cy="3795808"/>
          </a:xfrm>
        </p:spPr>
        <p:txBody>
          <a:bodyPr/>
          <a:lstStyle/>
          <a:p>
            <a:pPr marL="457200" indent="-457200">
              <a:spcAft>
                <a:spcPts val="1200"/>
              </a:spcAft>
              <a:buClr>
                <a:srgbClr val="FF6FCF"/>
              </a:buClr>
              <a:buFont typeface="Arial"/>
              <a:buChar char="•"/>
            </a:pPr>
            <a:r>
              <a:rPr lang="fr-FR" sz="2400" noProof="0" dirty="0"/>
              <a:t>Agent perturbateur ne peut être expulsé ou il est trop dispendieux de l’expulser</a:t>
            </a:r>
          </a:p>
          <a:p>
            <a:pPr marL="457200" indent="-457200">
              <a:spcAft>
                <a:spcPts val="1200"/>
              </a:spcAft>
              <a:buClr>
                <a:srgbClr val="FF6FCF"/>
              </a:buClr>
              <a:buFont typeface="Arial"/>
              <a:buChar char="•"/>
            </a:pPr>
            <a:r>
              <a:rPr lang="fr-FR" sz="2400" noProof="0" dirty="0"/>
              <a:t>Homéostasie maintenue en encapsulant le corps étranger</a:t>
            </a:r>
          </a:p>
          <a:p>
            <a:pPr marL="722313" indent="-361950">
              <a:spcAft>
                <a:spcPts val="1200"/>
              </a:spcAft>
              <a:buClr>
                <a:srgbClr val="FF6FCF"/>
              </a:buClr>
              <a:buFont typeface="Arial"/>
              <a:buChar char="•"/>
            </a:pPr>
            <a:r>
              <a:rPr lang="fr-FR" sz="2400" noProof="0" dirty="0"/>
              <a:t>Rapport cout/efficacité favorable</a:t>
            </a:r>
          </a:p>
          <a:p>
            <a:pPr marL="722313" indent="-361950">
              <a:spcAft>
                <a:spcPts val="1200"/>
              </a:spcAft>
              <a:buClr>
                <a:srgbClr val="FF6FCF"/>
              </a:buClr>
              <a:buFont typeface="Arial"/>
              <a:buChar char="•"/>
            </a:pPr>
            <a:r>
              <a:rPr lang="fr-FR" sz="2400" noProof="0" dirty="0"/>
              <a:t>System doit fonctionner autour du </a:t>
            </a:r>
            <a:r>
              <a:rPr lang="fr-FR" sz="2400" i="1" noProof="0" dirty="0"/>
              <a:t>granulome</a:t>
            </a:r>
          </a:p>
          <a:p>
            <a:pPr marL="457200" indent="-457200">
              <a:spcAft>
                <a:spcPts val="1200"/>
              </a:spcAft>
              <a:buClr>
                <a:srgbClr val="FF6FCF"/>
              </a:buClr>
              <a:buFont typeface="Arial"/>
              <a:buChar char="•"/>
            </a:pPr>
            <a:endParaRPr lang="fr-FR" sz="2400" noProof="0" dirty="0"/>
          </a:p>
        </p:txBody>
      </p:sp>
    </p:spTree>
    <p:extLst>
      <p:ext uri="{BB962C8B-B14F-4D97-AF65-F5344CB8AC3E}">
        <p14:creationId xmlns:p14="http://schemas.microsoft.com/office/powerpoint/2010/main" val="1284975066"/>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left)">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left)">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wipe(left)">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pPr algn="ctr"/>
            <a:r>
              <a:rPr lang="fr-FR" sz="4400" b="1" noProof="0">
                <a:solidFill>
                  <a:srgbClr val="7F7F7F"/>
                </a:solidFill>
              </a:rPr>
              <a:t>Psychiatrie anthropophagique encapsulante</a:t>
            </a:r>
            <a:endParaRPr lang="fr-FR" sz="4400" noProof="0"/>
          </a:p>
        </p:txBody>
      </p:sp>
      <p:sp>
        <p:nvSpPr>
          <p:cNvPr id="3" name="Inhaltsplatzhalter 2"/>
          <p:cNvSpPr>
            <a:spLocks noGrp="1"/>
          </p:cNvSpPr>
          <p:nvPr>
            <p:ph idx="1"/>
          </p:nvPr>
        </p:nvSpPr>
        <p:spPr>
          <a:xfrm>
            <a:off x="457200" y="2065789"/>
            <a:ext cx="8229600" cy="3350535"/>
          </a:xfrm>
        </p:spPr>
        <p:txBody>
          <a:bodyPr/>
          <a:lstStyle/>
          <a:p>
            <a:pPr marL="457200" indent="-457200">
              <a:spcAft>
                <a:spcPts val="4200"/>
              </a:spcAft>
              <a:buClr>
                <a:srgbClr val="FF6FCF"/>
              </a:buClr>
              <a:buFont typeface="Arial"/>
              <a:buChar char="•"/>
            </a:pPr>
            <a:r>
              <a:rPr lang="fr-FR" sz="2000" noProof="0"/>
              <a:t>Structures et procédures avec objectif stratégique de détacher fonctionnellement l’agent déviant de son environnement</a:t>
            </a:r>
          </a:p>
          <a:p>
            <a:pPr marL="457200" indent="-457200">
              <a:spcAft>
                <a:spcPts val="4200"/>
              </a:spcAft>
              <a:buClr>
                <a:srgbClr val="FF6FCF"/>
              </a:buClr>
              <a:buFont typeface="Arial"/>
              <a:buChar char="•"/>
            </a:pPr>
            <a:r>
              <a:rPr lang="fr-FR" sz="2000" noProof="0"/>
              <a:t>Pas nécessairement un confinement géographique (hôpital psychiatrique)</a:t>
            </a:r>
          </a:p>
          <a:p>
            <a:pPr marL="457200" indent="-457200">
              <a:spcAft>
                <a:spcPts val="4200"/>
              </a:spcAft>
              <a:buClr>
                <a:srgbClr val="FF6FCF"/>
              </a:buClr>
              <a:buFont typeface="Arial"/>
              <a:buChar char="•"/>
            </a:pPr>
            <a:r>
              <a:rPr lang="fr-FR" sz="2000" noProof="0"/>
              <a:t>Plutôt interventions pour contester la légitimité participation civile</a:t>
            </a:r>
          </a:p>
          <a:p>
            <a:pPr marL="722313" lvl="1" indent="-361950">
              <a:spcAft>
                <a:spcPts val="4200"/>
              </a:spcAft>
              <a:buClr>
                <a:srgbClr val="FF6FCF"/>
              </a:buClr>
              <a:buFont typeface="Arial"/>
              <a:buChar char="•"/>
            </a:pPr>
            <a:endParaRPr lang="fr-FR" sz="2000" noProof="0"/>
          </a:p>
        </p:txBody>
      </p:sp>
    </p:spTree>
    <p:extLst>
      <p:ext uri="{BB962C8B-B14F-4D97-AF65-F5344CB8AC3E}">
        <p14:creationId xmlns:p14="http://schemas.microsoft.com/office/powerpoint/2010/main" val="1569334563"/>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left)">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left)">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pPr algn="ctr"/>
            <a:r>
              <a:rPr lang="fr-FR" b="1" noProof="0">
                <a:solidFill>
                  <a:srgbClr val="7F7F7F"/>
                </a:solidFill>
              </a:rPr>
              <a:t>Psychiatrie anthropophagique encapsulante</a:t>
            </a:r>
            <a:endParaRPr lang="fr-FR" noProof="0"/>
          </a:p>
        </p:txBody>
      </p:sp>
      <p:sp>
        <p:nvSpPr>
          <p:cNvPr id="3" name="Inhaltsplatzhalter 2"/>
          <p:cNvSpPr>
            <a:spLocks noGrp="1"/>
          </p:cNvSpPr>
          <p:nvPr>
            <p:ph idx="1"/>
          </p:nvPr>
        </p:nvSpPr>
        <p:spPr>
          <a:xfrm>
            <a:off x="457200" y="1686208"/>
            <a:ext cx="8229600" cy="3788512"/>
          </a:xfrm>
        </p:spPr>
        <p:txBody>
          <a:bodyPr/>
          <a:lstStyle/>
          <a:p>
            <a:pPr marL="457200" indent="-457200">
              <a:spcAft>
                <a:spcPts val="1800"/>
              </a:spcAft>
              <a:buClr>
                <a:srgbClr val="FF6FCF"/>
              </a:buClr>
              <a:buFont typeface="Arial"/>
              <a:buChar char="•"/>
            </a:pPr>
            <a:r>
              <a:rPr lang="fr-FR" sz="2000" noProof="0" dirty="0"/>
              <a:t>➛ nécessité de mettre en œuvre une logique de contrôle social asilaire dans des structures en ville</a:t>
            </a:r>
          </a:p>
          <a:p>
            <a:pPr marL="457200" indent="-457200">
              <a:spcAft>
                <a:spcPts val="1800"/>
              </a:spcAft>
              <a:buClr>
                <a:srgbClr val="FF6FCF"/>
              </a:buClr>
              <a:buFont typeface="Arial"/>
              <a:buChar char="•"/>
            </a:pPr>
            <a:r>
              <a:rPr lang="fr-FR" sz="2000" noProof="0" dirty="0"/>
              <a:t>Organisation d’un dispositif avec des procédures qui décollent les </a:t>
            </a:r>
            <a:r>
              <a:rPr lang="fr-FR" sz="2000" i="1" noProof="0" dirty="0"/>
              <a:t>forces redoutables </a:t>
            </a:r>
            <a:r>
              <a:rPr lang="fr-FR" sz="2000" noProof="0" dirty="0"/>
              <a:t>du tissu sociétal </a:t>
            </a:r>
            <a:r>
              <a:rPr lang="fr-FR" sz="2000" i="1" noProof="0" dirty="0"/>
              <a:t>normal</a:t>
            </a:r>
            <a:endParaRPr lang="fr-FR" sz="2000" noProof="0" dirty="0"/>
          </a:p>
          <a:p>
            <a:pPr marL="457200" indent="-457200">
              <a:spcAft>
                <a:spcPts val="1800"/>
              </a:spcAft>
              <a:buClr>
                <a:srgbClr val="FF6FCF"/>
              </a:buClr>
              <a:buFont typeface="Arial"/>
              <a:buChar char="•"/>
            </a:pPr>
            <a:r>
              <a:rPr lang="fr-FR" sz="2000" noProof="0" dirty="0"/>
              <a:t>Organisation d’une « bureaucratie encapsulante » la plus épaisse et étanche possible</a:t>
            </a:r>
          </a:p>
          <a:p>
            <a:pPr marL="457200" indent="-457200">
              <a:spcAft>
                <a:spcPts val="1800"/>
              </a:spcAft>
              <a:buClr>
                <a:srgbClr val="FF6FCF"/>
              </a:buClr>
              <a:buFont typeface="Arial"/>
              <a:buChar char="•"/>
            </a:pPr>
            <a:r>
              <a:rPr lang="fr-FR" sz="2000" i="1" noProof="0" dirty="0"/>
              <a:t>Granulome social</a:t>
            </a:r>
          </a:p>
        </p:txBody>
      </p:sp>
    </p:spTree>
    <p:extLst>
      <p:ext uri="{BB962C8B-B14F-4D97-AF65-F5344CB8AC3E}">
        <p14:creationId xmlns:p14="http://schemas.microsoft.com/office/powerpoint/2010/main" val="2505510440"/>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left)">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left)">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wipe(left)">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pPr algn="ctr"/>
            <a:r>
              <a:rPr lang="fr-FR" sz="4400" b="1" noProof="0">
                <a:solidFill>
                  <a:srgbClr val="7F7F7F"/>
                </a:solidFill>
              </a:rPr>
              <a:t>Le </a:t>
            </a:r>
            <a:r>
              <a:rPr lang="fr-FR" sz="4400" b="1" i="1" noProof="0">
                <a:solidFill>
                  <a:srgbClr val="7F7F7F"/>
                </a:solidFill>
              </a:rPr>
              <a:t>déviant</a:t>
            </a:r>
          </a:p>
        </p:txBody>
      </p:sp>
      <p:sp>
        <p:nvSpPr>
          <p:cNvPr id="3" name="Inhaltsplatzhalter 2"/>
          <p:cNvSpPr>
            <a:spLocks noGrp="1"/>
          </p:cNvSpPr>
          <p:nvPr>
            <p:ph idx="1"/>
          </p:nvPr>
        </p:nvSpPr>
        <p:spPr>
          <a:xfrm>
            <a:off x="544360" y="1262819"/>
            <a:ext cx="8229600" cy="4333837"/>
          </a:xfrm>
        </p:spPr>
        <p:txBody>
          <a:bodyPr/>
          <a:lstStyle/>
          <a:p>
            <a:pPr marL="457200" indent="-457200">
              <a:spcAft>
                <a:spcPts val="1800"/>
              </a:spcAft>
              <a:buClr>
                <a:srgbClr val="FF6FCF"/>
              </a:buClr>
              <a:buFont typeface="Arial"/>
              <a:buChar char="•"/>
            </a:pPr>
            <a:r>
              <a:rPr lang="fr-FR" sz="2400" noProof="0"/>
              <a:t>Pour le système encapsulant: le comportement « déviant » devient le problème qui met à risque la société</a:t>
            </a:r>
          </a:p>
          <a:p>
            <a:pPr marL="622300" indent="-261938">
              <a:spcAft>
                <a:spcPts val="1800"/>
              </a:spcAft>
              <a:buClr>
                <a:srgbClr val="FF6FCF"/>
              </a:buClr>
              <a:buFont typeface="Arial"/>
              <a:buChar char="•"/>
            </a:pPr>
            <a:r>
              <a:rPr lang="fr-FR" sz="2400" noProof="0"/>
              <a:t>Ce comportement peut être rationnalisé, peut-être même expliqué (par l’</a:t>
            </a:r>
            <a:r>
              <a:rPr lang="fr-FR" sz="2400" i="1" noProof="0"/>
              <a:t>agent encapsuleur</a:t>
            </a:r>
            <a:r>
              <a:rPr lang="fr-FR" sz="2400" noProof="0"/>
              <a:t>)</a:t>
            </a:r>
          </a:p>
          <a:p>
            <a:pPr marL="622300" indent="-261938">
              <a:spcAft>
                <a:spcPts val="1800"/>
              </a:spcAft>
              <a:buClr>
                <a:srgbClr val="FF6FCF"/>
              </a:buClr>
              <a:buFont typeface="Arial"/>
              <a:buChar char="•"/>
            </a:pPr>
            <a:r>
              <a:rPr lang="fr-FR" sz="2400" noProof="0"/>
              <a:t>➛ maladie (déviance) est de propriété du médecin, de la médecine ... des autres</a:t>
            </a:r>
          </a:p>
          <a:p>
            <a:pPr marL="622300" indent="-261938">
              <a:spcAft>
                <a:spcPts val="1800"/>
              </a:spcAft>
              <a:buClr>
                <a:srgbClr val="FF6FCF"/>
              </a:buClr>
              <a:buFont typeface="Arial"/>
              <a:buChar char="•"/>
            </a:pPr>
            <a:r>
              <a:rPr lang="fr-FR" sz="2400" noProof="0"/>
              <a:t>L’expérience du patient est au mieux d’intérêt secondaire</a:t>
            </a:r>
          </a:p>
        </p:txBody>
      </p:sp>
    </p:spTree>
    <p:extLst>
      <p:ext uri="{BB962C8B-B14F-4D97-AF65-F5344CB8AC3E}">
        <p14:creationId xmlns:p14="http://schemas.microsoft.com/office/powerpoint/2010/main" val="1690141037"/>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left)">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left)">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wipe(left)">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pPr algn="ctr"/>
            <a:r>
              <a:rPr lang="fr-FR" b="1" noProof="0">
                <a:solidFill>
                  <a:srgbClr val="7F7F7F"/>
                </a:solidFill>
              </a:rPr>
              <a:t>Qu’est un déviant ?</a:t>
            </a:r>
          </a:p>
        </p:txBody>
      </p:sp>
      <p:sp>
        <p:nvSpPr>
          <p:cNvPr id="3" name="Inhaltsplatzhalter 2"/>
          <p:cNvSpPr>
            <a:spLocks noGrp="1"/>
          </p:cNvSpPr>
          <p:nvPr>
            <p:ph idx="1"/>
          </p:nvPr>
        </p:nvSpPr>
        <p:spPr>
          <a:xfrm>
            <a:off x="457200" y="1759206"/>
            <a:ext cx="8229600" cy="3598721"/>
          </a:xfrm>
        </p:spPr>
        <p:txBody>
          <a:bodyPr/>
          <a:lstStyle/>
          <a:p>
            <a:pPr>
              <a:lnSpc>
                <a:spcPct val="130000"/>
              </a:lnSpc>
              <a:spcAft>
                <a:spcPts val="600"/>
              </a:spcAft>
              <a:buClr>
                <a:srgbClr val="FF6FCF"/>
              </a:buClr>
            </a:pPr>
            <a:r>
              <a:rPr lang="fr-FR" sz="2400" noProof="0" dirty="0"/>
              <a:t>Michel Foucault: </a:t>
            </a:r>
          </a:p>
          <a:p>
            <a:pPr marL="365125" indent="-365125">
              <a:lnSpc>
                <a:spcPct val="130000"/>
              </a:lnSpc>
              <a:spcAft>
                <a:spcPts val="600"/>
              </a:spcAft>
              <a:buClr>
                <a:srgbClr val="FF6FCF"/>
              </a:buClr>
              <a:buFont typeface="Arial"/>
              <a:buChar char="•"/>
            </a:pPr>
            <a:r>
              <a:rPr lang="fr-FR" sz="2400" noProof="0" dirty="0"/>
              <a:t>l’homme économiquement improductif </a:t>
            </a:r>
          </a:p>
          <a:p>
            <a:pPr marL="365125" indent="-365125">
              <a:lnSpc>
                <a:spcPct val="130000"/>
              </a:lnSpc>
              <a:spcAft>
                <a:spcPts val="600"/>
              </a:spcAft>
              <a:buClr>
                <a:srgbClr val="FF6FCF"/>
              </a:buClr>
              <a:buFont typeface="Arial"/>
              <a:buChar char="•"/>
            </a:pPr>
            <a:r>
              <a:rPr lang="fr-FR" sz="2400" noProof="0" dirty="0"/>
              <a:t>ennemi de la société (capitaliste) disciplinaire</a:t>
            </a:r>
          </a:p>
          <a:p>
            <a:pPr marL="365125" indent="-365125">
              <a:lnSpc>
                <a:spcPct val="130000"/>
              </a:lnSpc>
              <a:spcAft>
                <a:spcPts val="600"/>
              </a:spcAft>
              <a:buClr>
                <a:srgbClr val="FF6FCF"/>
              </a:buClr>
              <a:buFont typeface="Arial"/>
              <a:buChar char="•"/>
            </a:pPr>
            <a:r>
              <a:rPr lang="fr-FR" sz="2400" noProof="0" dirty="0"/>
              <a:t>➛ institutions disciplinaires (école, fabriques, hôpital ...) machines à discipliner l’homme improductif</a:t>
            </a:r>
          </a:p>
        </p:txBody>
      </p:sp>
    </p:spTree>
    <p:extLst>
      <p:ext uri="{BB962C8B-B14F-4D97-AF65-F5344CB8AC3E}">
        <p14:creationId xmlns:p14="http://schemas.microsoft.com/office/powerpoint/2010/main" val="1947213015"/>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left)">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left)">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wipe(left)">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pPr algn="ctr"/>
            <a:r>
              <a:rPr lang="fr-FR" sz="6000" b="1" noProof="0">
                <a:solidFill>
                  <a:srgbClr val="7F7F7F"/>
                </a:solidFill>
              </a:rPr>
              <a:t>Le déviant</a:t>
            </a:r>
          </a:p>
        </p:txBody>
      </p:sp>
      <p:sp>
        <p:nvSpPr>
          <p:cNvPr id="3" name="Inhaltsplatzhalter 2"/>
          <p:cNvSpPr>
            <a:spLocks noGrp="1"/>
          </p:cNvSpPr>
          <p:nvPr>
            <p:ph idx="1"/>
          </p:nvPr>
        </p:nvSpPr>
        <p:spPr>
          <a:xfrm>
            <a:off x="457200" y="1467223"/>
            <a:ext cx="8229600" cy="4109696"/>
          </a:xfrm>
        </p:spPr>
        <p:txBody>
          <a:bodyPr/>
          <a:lstStyle/>
          <a:p>
            <a:pPr marL="457200" indent="-457200">
              <a:lnSpc>
                <a:spcPct val="110000"/>
              </a:lnSpc>
              <a:buClr>
                <a:srgbClr val="FF6FCF"/>
              </a:buClr>
              <a:buChar char="•"/>
            </a:pPr>
            <a:r>
              <a:rPr lang="fr-FR" sz="1800" noProof="0"/>
              <a:t>Pas de comportement déviant sans coutumes existantes</a:t>
            </a:r>
          </a:p>
          <a:p>
            <a:pPr marL="457200" indent="-457200">
              <a:lnSpc>
                <a:spcPct val="110000"/>
              </a:lnSpc>
              <a:buClr>
                <a:srgbClr val="FF6FCF"/>
              </a:buClr>
              <a:buChar char="•"/>
            </a:pPr>
            <a:r>
              <a:rPr lang="fr-FR" sz="1800" noProof="0"/>
              <a:t>Mais aussi: pas de développement, pas de progrès, pas d’évolution!</a:t>
            </a:r>
          </a:p>
          <a:p>
            <a:pPr marL="534988" indent="-174625">
              <a:lnSpc>
                <a:spcPct val="110000"/>
              </a:lnSpc>
              <a:buClr>
                <a:srgbClr val="FF6FCF"/>
              </a:buClr>
              <a:buFont typeface="Arial"/>
              <a:buChar char="•"/>
            </a:pPr>
            <a:r>
              <a:rPr lang="fr-FR" sz="1800" noProof="0"/>
              <a:t>Un déviant est toujours aussi quelqu’un qui émane</a:t>
            </a:r>
          </a:p>
          <a:p>
            <a:pPr marL="534988" indent="-174625">
              <a:lnSpc>
                <a:spcPct val="110000"/>
              </a:lnSpc>
              <a:buClr>
                <a:srgbClr val="FF6FCF"/>
              </a:buClr>
              <a:buChar char="•"/>
            </a:pPr>
            <a:r>
              <a:rPr lang="fr-FR" sz="1800" noProof="0"/>
              <a:t>Le déviant est à l’origine de tout développement</a:t>
            </a:r>
          </a:p>
          <a:p>
            <a:pPr marL="534988" indent="-174625">
              <a:lnSpc>
                <a:spcPct val="110000"/>
              </a:lnSpc>
              <a:buClr>
                <a:srgbClr val="FF6FCF"/>
              </a:buClr>
              <a:buChar char="•"/>
            </a:pPr>
            <a:r>
              <a:rPr lang="fr-FR" sz="1800" noProof="0"/>
              <a:t>La capacité de profiter des déviances est probablement la seule façon pour évoluer</a:t>
            </a:r>
          </a:p>
          <a:p>
            <a:pPr marL="457200" indent="-457200">
              <a:lnSpc>
                <a:spcPct val="110000"/>
              </a:lnSpc>
              <a:buClr>
                <a:srgbClr val="FF6FCF"/>
              </a:buClr>
              <a:buChar char="•"/>
            </a:pPr>
            <a:r>
              <a:rPr lang="fr-FR" sz="1800" noProof="0"/>
              <a:t>Déviance ➛ opportunité de développement</a:t>
            </a:r>
          </a:p>
          <a:p>
            <a:pPr marL="457200" indent="-457200">
              <a:lnSpc>
                <a:spcPct val="110000"/>
              </a:lnSpc>
              <a:buClr>
                <a:srgbClr val="FF6FCF"/>
              </a:buClr>
              <a:buChar char="•"/>
            </a:pPr>
            <a:endParaRPr lang="fr-FR" sz="1800" noProof="0"/>
          </a:p>
          <a:p>
            <a:pPr marL="457200" indent="-457200">
              <a:lnSpc>
                <a:spcPct val="110000"/>
              </a:lnSpc>
              <a:buClr>
                <a:srgbClr val="FF6FCF"/>
              </a:buClr>
              <a:buChar char="•"/>
            </a:pPr>
            <a:r>
              <a:rPr lang="fr-FR" sz="1800" noProof="0"/>
              <a:t>MAIS: déviance dévient disruptive quand elle dépasse l’adaptabilité du système</a:t>
            </a:r>
          </a:p>
          <a:p>
            <a:pPr marL="715963" indent="-350838">
              <a:lnSpc>
                <a:spcPct val="110000"/>
              </a:lnSpc>
              <a:buClr>
                <a:srgbClr val="FF6FCF"/>
              </a:buClr>
              <a:buChar char="•"/>
            </a:pPr>
            <a:r>
              <a:rPr lang="fr-FR" sz="1800" noProof="0"/>
              <a:t>Danger d'épuisement, de désintégration entre autres</a:t>
            </a:r>
          </a:p>
        </p:txBody>
      </p:sp>
    </p:spTree>
    <p:extLst>
      <p:ext uri="{BB962C8B-B14F-4D97-AF65-F5344CB8AC3E}">
        <p14:creationId xmlns:p14="http://schemas.microsoft.com/office/powerpoint/2010/main" val="2748865879"/>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left)">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left)">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wipe(left)">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wipe(left)">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wipe(left)">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3">
                                            <p:txEl>
                                              <p:pRg st="7" end="7"/>
                                            </p:txEl>
                                          </p:spTgt>
                                        </p:tgtEl>
                                        <p:attrNameLst>
                                          <p:attrName>style.visibility</p:attrName>
                                        </p:attrNameLst>
                                      </p:cBhvr>
                                      <p:to>
                                        <p:strVal val="visible"/>
                                      </p:to>
                                    </p:set>
                                    <p:animEffect transition="in" filter="wipe(left)">
                                      <p:cBhvr>
                                        <p:cTn id="37" dur="500"/>
                                        <p:tgtEl>
                                          <p:spTgt spid="3">
                                            <p:txEl>
                                              <p:pRg st="7" end="7"/>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grpId="0" nodeType="clickEffect">
                                  <p:stCondLst>
                                    <p:cond delay="0"/>
                                  </p:stCondLst>
                                  <p:childTnLst>
                                    <p:set>
                                      <p:cBhvr>
                                        <p:cTn id="41" dur="1" fill="hold">
                                          <p:stCondLst>
                                            <p:cond delay="0"/>
                                          </p:stCondLst>
                                        </p:cTn>
                                        <p:tgtEl>
                                          <p:spTgt spid="3">
                                            <p:txEl>
                                              <p:pRg st="8" end="8"/>
                                            </p:txEl>
                                          </p:spTgt>
                                        </p:tgtEl>
                                        <p:attrNameLst>
                                          <p:attrName>style.visibility</p:attrName>
                                        </p:attrNameLst>
                                      </p:cBhvr>
                                      <p:to>
                                        <p:strVal val="visible"/>
                                      </p:to>
                                    </p:set>
                                    <p:animEffect transition="in" filter="wipe(left)">
                                      <p:cBhvr>
                                        <p:cTn id="42"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p:cNvSpPr>
            <a:spLocks noGrp="1"/>
          </p:cNvSpPr>
          <p:nvPr>
            <p:ph type="title"/>
          </p:nvPr>
        </p:nvSpPr>
        <p:spPr>
          <a:xfrm>
            <a:off x="821793" y="274638"/>
            <a:ext cx="7383682" cy="1446550"/>
          </a:xfrm>
          <a:noFill/>
          <a:ln>
            <a:miter lim="800000"/>
            <a:headEnd/>
            <a:tailEnd/>
          </a:ln>
        </p:spPr>
        <p:txBody>
          <a:bodyPr vert="horz" wrap="square" lIns="91440" tIns="45720" rIns="91440" bIns="45720" numCol="1" anchor="t" anchorCtr="0" compatLnSpc="1">
            <a:prstTxWarp prst="textNoShape">
              <a:avLst/>
            </a:prstTxWarp>
            <a:spAutoFit/>
          </a:bodyPr>
          <a:lstStyle/>
          <a:p>
            <a:pPr algn="ctr"/>
            <a:r>
              <a:rPr lang="fr-FR" sz="4400" b="1" dirty="0">
                <a:solidFill>
                  <a:srgbClr val="7F7F7F"/>
                </a:solidFill>
              </a:rPr>
              <a:t>Dialectique psychiatrie</a:t>
            </a:r>
            <a:br>
              <a:rPr lang="fr-FR" sz="4400" b="1" dirty="0">
                <a:solidFill>
                  <a:srgbClr val="7F7F7F"/>
                </a:solidFill>
              </a:rPr>
            </a:br>
            <a:r>
              <a:rPr lang="fr-FR" sz="4400" b="1" dirty="0">
                <a:solidFill>
                  <a:srgbClr val="7F7F7F"/>
                </a:solidFill>
              </a:rPr>
              <a:t>contemporaine</a:t>
            </a:r>
          </a:p>
        </p:txBody>
      </p:sp>
      <p:sp>
        <p:nvSpPr>
          <p:cNvPr id="5" name="Inhaltsplatzhalter 4"/>
          <p:cNvSpPr>
            <a:spLocks noGrp="1"/>
          </p:cNvSpPr>
          <p:nvPr>
            <p:ph idx="1"/>
          </p:nvPr>
        </p:nvSpPr>
        <p:spPr>
          <a:xfrm>
            <a:off x="545681" y="4538151"/>
            <a:ext cx="8229600" cy="974769"/>
          </a:xfrm>
        </p:spPr>
        <p:txBody>
          <a:bodyPr/>
          <a:lstStyle/>
          <a:p>
            <a:pPr marL="457200" indent="-457200">
              <a:spcAft>
                <a:spcPts val="600"/>
              </a:spcAft>
              <a:buClr>
                <a:srgbClr val="FF6FCF"/>
              </a:buClr>
              <a:buFont typeface="Arial"/>
              <a:buChar char="•"/>
            </a:pPr>
            <a:r>
              <a:rPr lang="fr-FR" sz="1800" dirty="0"/>
              <a:t>Plupart du temps limitée à discussion sur répartition des ressources</a:t>
            </a:r>
          </a:p>
          <a:p>
            <a:pPr marL="457200" indent="-457200">
              <a:spcAft>
                <a:spcPts val="600"/>
              </a:spcAft>
              <a:buClr>
                <a:srgbClr val="FF6FCF"/>
              </a:buClr>
              <a:buFont typeface="Arial"/>
              <a:buChar char="•"/>
            </a:pPr>
            <a:r>
              <a:rPr lang="fr-FR" sz="1800" dirty="0"/>
              <a:t>➛ combats pour ressources plutôt que discussions sur visions sociétales</a:t>
            </a:r>
          </a:p>
        </p:txBody>
      </p:sp>
      <p:grpSp>
        <p:nvGrpSpPr>
          <p:cNvPr id="13" name="Gruppierung 12"/>
          <p:cNvGrpSpPr/>
          <p:nvPr/>
        </p:nvGrpSpPr>
        <p:grpSpPr>
          <a:xfrm>
            <a:off x="1472193" y="2121343"/>
            <a:ext cx="6272821" cy="1976272"/>
            <a:chOff x="1472193" y="2121343"/>
            <a:chExt cx="6272821" cy="1976272"/>
          </a:xfrm>
        </p:grpSpPr>
        <p:pic>
          <p:nvPicPr>
            <p:cNvPr id="3" name="Bild 2"/>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3861236" y="2134019"/>
              <a:ext cx="1466824" cy="1443753"/>
            </a:xfrm>
            <a:prstGeom prst="ellipse">
              <a:avLst/>
            </a:prstGeom>
          </p:spPr>
        </p:pic>
        <p:pic>
          <p:nvPicPr>
            <p:cNvPr id="6" name="Bild 5"/>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6272705" y="2121343"/>
              <a:ext cx="1472309" cy="1469104"/>
            </a:xfrm>
            <a:prstGeom prst="ellipse">
              <a:avLst/>
            </a:prstGeom>
          </p:spPr>
        </p:pic>
        <p:sp>
          <p:nvSpPr>
            <p:cNvPr id="7" name="Rechteck 6"/>
            <p:cNvSpPr/>
            <p:nvPr/>
          </p:nvSpPr>
          <p:spPr>
            <a:xfrm>
              <a:off x="3142692" y="2625063"/>
              <a:ext cx="492443" cy="461665"/>
            </a:xfrm>
            <a:prstGeom prst="rect">
              <a:avLst/>
            </a:prstGeom>
          </p:spPr>
          <p:txBody>
            <a:bodyPr wrap="none">
              <a:spAutoFit/>
            </a:bodyPr>
            <a:lstStyle/>
            <a:p>
              <a:r>
                <a:rPr lang="fr-FR" dirty="0"/>
                <a:t>⇋</a:t>
              </a:r>
            </a:p>
          </p:txBody>
        </p:sp>
        <p:sp>
          <p:nvSpPr>
            <p:cNvPr id="8" name="Rechteck 7"/>
            <p:cNvSpPr/>
            <p:nvPr/>
          </p:nvSpPr>
          <p:spPr>
            <a:xfrm>
              <a:off x="5554161" y="2625063"/>
              <a:ext cx="492443" cy="461665"/>
            </a:xfrm>
            <a:prstGeom prst="rect">
              <a:avLst/>
            </a:prstGeom>
          </p:spPr>
          <p:txBody>
            <a:bodyPr wrap="none">
              <a:spAutoFit/>
            </a:bodyPr>
            <a:lstStyle/>
            <a:p>
              <a:r>
                <a:rPr lang="fr-FR" dirty="0"/>
                <a:t>⇋</a:t>
              </a:r>
            </a:p>
          </p:txBody>
        </p:sp>
        <p:grpSp>
          <p:nvGrpSpPr>
            <p:cNvPr id="12" name="Gruppierung 11"/>
            <p:cNvGrpSpPr/>
            <p:nvPr/>
          </p:nvGrpSpPr>
          <p:grpSpPr>
            <a:xfrm>
              <a:off x="1472193" y="2131638"/>
              <a:ext cx="1444398" cy="1750534"/>
              <a:chOff x="1472193" y="2131638"/>
              <a:chExt cx="1444398" cy="1750534"/>
            </a:xfrm>
          </p:grpSpPr>
          <p:pic>
            <p:nvPicPr>
              <p:cNvPr id="2" name="Bild 1"/>
              <p:cNvPicPr>
                <a:picLocks noChangeAspect="1"/>
              </p:cNvPicPr>
              <p:nvPr/>
            </p:nvPicPr>
            <p:blipFill rotWithShape="1">
              <a:blip r:embed="rId4" cstate="screen">
                <a:extLst>
                  <a:ext uri="{BEBA8EAE-BF5A-486C-A8C5-ECC9F3942E4B}">
                    <a14:imgProps xmlns:a14="http://schemas.microsoft.com/office/drawing/2010/main">
                      <a14:imgLayer r:embed="rId5">
                        <a14:imgEffect>
                          <a14:artisticPhotocopy trans="70000"/>
                        </a14:imgEffect>
                      </a14:imgLayer>
                    </a14:imgProps>
                  </a:ext>
                  <a:ext uri="{28A0092B-C50C-407E-A947-70E740481C1C}">
                    <a14:useLocalDpi xmlns:a14="http://schemas.microsoft.com/office/drawing/2010/main"/>
                  </a:ext>
                </a:extLst>
              </a:blip>
              <a:srcRect/>
              <a:stretch/>
            </p:blipFill>
            <p:spPr>
              <a:xfrm>
                <a:off x="1472193" y="2131638"/>
                <a:ext cx="1444398" cy="1448515"/>
              </a:xfrm>
              <a:prstGeom prst="ellipse">
                <a:avLst/>
              </a:prstGeom>
              <a:ln>
                <a:solidFill>
                  <a:srgbClr val="7F7F7F"/>
                </a:solidFill>
              </a:ln>
            </p:spPr>
          </p:pic>
          <p:sp>
            <p:nvSpPr>
              <p:cNvPr id="9" name="Rechteck 8"/>
              <p:cNvSpPr/>
              <p:nvPr/>
            </p:nvSpPr>
            <p:spPr>
              <a:xfrm>
                <a:off x="1822630" y="3574395"/>
                <a:ext cx="743525" cy="307777"/>
              </a:xfrm>
              <a:prstGeom prst="rect">
                <a:avLst/>
              </a:prstGeom>
            </p:spPr>
            <p:txBody>
              <a:bodyPr wrap="none">
                <a:spAutoFit/>
              </a:bodyPr>
              <a:lstStyle/>
              <a:p>
                <a:pPr algn="ctr"/>
                <a:r>
                  <a:rPr lang="fr-FR" sz="1400" dirty="0"/>
                  <a:t>Hôpital </a:t>
                </a:r>
              </a:p>
            </p:txBody>
          </p:sp>
        </p:grpSp>
        <p:sp>
          <p:nvSpPr>
            <p:cNvPr id="10" name="Rechteck 9"/>
            <p:cNvSpPr/>
            <p:nvPr/>
          </p:nvSpPr>
          <p:spPr>
            <a:xfrm>
              <a:off x="4023318" y="3574395"/>
              <a:ext cx="1142661" cy="307777"/>
            </a:xfrm>
            <a:prstGeom prst="rect">
              <a:avLst/>
            </a:prstGeom>
          </p:spPr>
          <p:txBody>
            <a:bodyPr wrap="none">
              <a:spAutoFit/>
            </a:bodyPr>
            <a:lstStyle/>
            <a:p>
              <a:pPr algn="ctr"/>
              <a:r>
                <a:rPr lang="fr-FR" sz="1400" dirty="0"/>
                <a:t>Ambulatoire</a:t>
              </a:r>
            </a:p>
          </p:txBody>
        </p:sp>
        <p:sp>
          <p:nvSpPr>
            <p:cNvPr id="11" name="Rechteck 10"/>
            <p:cNvSpPr/>
            <p:nvPr/>
          </p:nvSpPr>
          <p:spPr>
            <a:xfrm>
              <a:off x="6367661" y="3574395"/>
              <a:ext cx="1282397" cy="523220"/>
            </a:xfrm>
            <a:prstGeom prst="rect">
              <a:avLst/>
            </a:prstGeom>
          </p:spPr>
          <p:txBody>
            <a:bodyPr wrap="none">
              <a:spAutoFit/>
            </a:bodyPr>
            <a:lstStyle/>
            <a:p>
              <a:pPr algn="ctr"/>
              <a:r>
                <a:rPr lang="fr-FR" sz="1400" dirty="0"/>
                <a:t>Intervention</a:t>
              </a:r>
            </a:p>
            <a:p>
              <a:pPr algn="ctr"/>
              <a:r>
                <a:rPr lang="fr-FR" sz="1400" dirty="0"/>
                <a:t>dans le milieu</a:t>
              </a:r>
            </a:p>
          </p:txBody>
        </p:sp>
      </p:grpSp>
    </p:spTree>
    <p:extLst>
      <p:ext uri="{BB962C8B-B14F-4D97-AF65-F5344CB8AC3E}">
        <p14:creationId xmlns:p14="http://schemas.microsoft.com/office/powerpoint/2010/main" val="4174901771"/>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p:cTn id="7" dur="500" fill="hold"/>
                                        <p:tgtEl>
                                          <p:spTgt spid="13"/>
                                        </p:tgtEl>
                                        <p:attrNameLst>
                                          <p:attrName>ppt_w</p:attrName>
                                        </p:attrNameLst>
                                      </p:cBhvr>
                                      <p:tavLst>
                                        <p:tav tm="0">
                                          <p:val>
                                            <p:fltVal val="0"/>
                                          </p:val>
                                        </p:tav>
                                        <p:tav tm="100000">
                                          <p:val>
                                            <p:strVal val="#ppt_w"/>
                                          </p:val>
                                        </p:tav>
                                      </p:tavLst>
                                    </p:anim>
                                    <p:anim calcmode="lin" valueType="num">
                                      <p:cBhvr>
                                        <p:cTn id="8" dur="500" fill="hold"/>
                                        <p:tgtEl>
                                          <p:spTgt spid="13"/>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8" fill="hold" grpId="0" nodeType="clickEffect">
                                  <p:stCondLst>
                                    <p:cond delay="0"/>
                                  </p:stCondLst>
                                  <p:childTnLst>
                                    <p:set>
                                      <p:cBhvr>
                                        <p:cTn id="12" dur="1" fill="hold">
                                          <p:stCondLst>
                                            <p:cond delay="0"/>
                                          </p:stCondLst>
                                        </p:cTn>
                                        <p:tgtEl>
                                          <p:spTgt spid="5">
                                            <p:txEl>
                                              <p:pRg st="0" end="0"/>
                                            </p:txEl>
                                          </p:spTgt>
                                        </p:tgtEl>
                                        <p:attrNameLst>
                                          <p:attrName>style.visibility</p:attrName>
                                        </p:attrNameLst>
                                      </p:cBhvr>
                                      <p:to>
                                        <p:strVal val="visible"/>
                                      </p:to>
                                    </p:set>
                                    <p:animEffect transition="in" filter="wipe(left)">
                                      <p:cBhvr>
                                        <p:cTn id="13" dur="500"/>
                                        <p:tgtEl>
                                          <p:spTgt spid="5">
                                            <p:txEl>
                                              <p:pRg st="0" end="0"/>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8" fill="hold" grpId="0" nodeType="clickEffect">
                                  <p:stCondLst>
                                    <p:cond delay="0"/>
                                  </p:stCondLst>
                                  <p:childTnLst>
                                    <p:set>
                                      <p:cBhvr>
                                        <p:cTn id="17" dur="1" fill="hold">
                                          <p:stCondLst>
                                            <p:cond delay="0"/>
                                          </p:stCondLst>
                                        </p:cTn>
                                        <p:tgtEl>
                                          <p:spTgt spid="5">
                                            <p:txEl>
                                              <p:pRg st="1" end="1"/>
                                            </p:txEl>
                                          </p:spTgt>
                                        </p:tgtEl>
                                        <p:attrNameLst>
                                          <p:attrName>style.visibility</p:attrName>
                                        </p:attrNameLst>
                                      </p:cBhvr>
                                      <p:to>
                                        <p:strVal val="visible"/>
                                      </p:to>
                                    </p:set>
                                    <p:animEffect transition="in" filter="wipe(left)">
                                      <p:cBhvr>
                                        <p:cTn id="18" dur="500"/>
                                        <p:tgtEl>
                                          <p:spTgt spid="5">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pPr algn="ctr"/>
            <a:r>
              <a:rPr lang="fr-FR" b="1" noProof="0">
                <a:solidFill>
                  <a:srgbClr val="7F7F7F"/>
                </a:solidFill>
              </a:rPr>
              <a:t>Qu'est-ce qu'un déviant</a:t>
            </a:r>
          </a:p>
        </p:txBody>
      </p:sp>
      <p:sp>
        <p:nvSpPr>
          <p:cNvPr id="3" name="Inhaltsplatzhalter 2"/>
          <p:cNvSpPr>
            <a:spLocks noGrp="1"/>
          </p:cNvSpPr>
          <p:nvPr>
            <p:ph idx="1"/>
          </p:nvPr>
        </p:nvSpPr>
        <p:spPr>
          <a:xfrm>
            <a:off x="457200" y="1328522"/>
            <a:ext cx="8229600" cy="4284887"/>
          </a:xfrm>
        </p:spPr>
        <p:txBody>
          <a:bodyPr/>
          <a:lstStyle/>
          <a:p>
            <a:pPr>
              <a:buClr>
                <a:srgbClr val="FF6FCF"/>
              </a:buClr>
            </a:pPr>
            <a:r>
              <a:rPr lang="fr-FR" sz="1800" noProof="0" dirty="0"/>
              <a:t>Jürgen </a:t>
            </a:r>
            <a:r>
              <a:rPr lang="fr-FR" sz="1800" noProof="0" dirty="0" err="1"/>
              <a:t>Ruesch</a:t>
            </a:r>
            <a:r>
              <a:rPr lang="fr-FR" sz="1800" noProof="0" dirty="0"/>
              <a:t>, 1972</a:t>
            </a:r>
          </a:p>
          <a:p>
            <a:pPr marL="365125" indent="-365125">
              <a:buClr>
                <a:srgbClr val="FF6FCF"/>
              </a:buClr>
              <a:buFont typeface="Arial"/>
              <a:buChar char="•"/>
            </a:pPr>
            <a:r>
              <a:rPr lang="fr-FR" sz="1800" noProof="0" dirty="0"/>
              <a:t>Déviant = personne qui ne produit pas pour la société</a:t>
            </a:r>
          </a:p>
          <a:p>
            <a:pPr marL="708025" indent="-342900">
              <a:buClr>
                <a:srgbClr val="FF6FCF"/>
              </a:buClr>
              <a:buFont typeface="+mj-lt"/>
              <a:buAutoNum type="alphaLcPeriod"/>
            </a:pPr>
            <a:r>
              <a:rPr lang="fr-FR" sz="1800" noProof="0" dirty="0"/>
              <a:t>viole les conventions du temps</a:t>
            </a:r>
          </a:p>
          <a:p>
            <a:pPr marL="708025" indent="-342900">
              <a:buClr>
                <a:srgbClr val="FF6FCF"/>
              </a:buClr>
              <a:buFont typeface="+mj-lt"/>
              <a:buAutoNum type="alphaLcPeriod"/>
            </a:pPr>
            <a:r>
              <a:rPr lang="fr-FR" sz="1800" noProof="0" dirty="0"/>
              <a:t>coupable d'infractions d'espace et de propriétés</a:t>
            </a:r>
          </a:p>
          <a:p>
            <a:pPr marL="708025" indent="-342900">
              <a:buClr>
                <a:srgbClr val="FF6FCF"/>
              </a:buClr>
              <a:buFont typeface="+mj-lt"/>
              <a:buAutoNum type="alphaLcPeriod"/>
            </a:pPr>
            <a:r>
              <a:rPr lang="fr-FR" sz="1800" noProof="0" dirty="0"/>
              <a:t>utilise mal sa propre énergie (les distribue mal)</a:t>
            </a:r>
          </a:p>
          <a:p>
            <a:pPr marL="708025" indent="-342900">
              <a:buClr>
                <a:srgbClr val="FF6FCF"/>
              </a:buClr>
              <a:buFont typeface="+mj-lt"/>
              <a:buAutoNum type="alphaLcPeriod"/>
            </a:pPr>
            <a:r>
              <a:rPr lang="fr-FR" sz="1800" noProof="0" dirty="0"/>
              <a:t>gère mal ses finances</a:t>
            </a:r>
          </a:p>
          <a:p>
            <a:pPr marL="708025" indent="-342900">
              <a:buClr>
                <a:srgbClr val="FF6FCF"/>
              </a:buClr>
              <a:buFont typeface="+mj-lt"/>
              <a:buAutoNum type="alphaLcPeriod"/>
            </a:pPr>
            <a:r>
              <a:rPr lang="fr-FR" sz="1800" noProof="0" dirty="0"/>
              <a:t>inefficace dans ses actions productives</a:t>
            </a:r>
          </a:p>
          <a:p>
            <a:pPr marL="708025" indent="-342900">
              <a:buClr>
                <a:srgbClr val="FF6FCF"/>
              </a:buClr>
              <a:buFont typeface="+mj-lt"/>
              <a:buAutoNum type="alphaLcPeriod"/>
            </a:pPr>
            <a:r>
              <a:rPr lang="fr-FR" sz="1800" noProof="0" dirty="0"/>
              <a:t>mauvaise communication, décalée, «illogique»</a:t>
            </a:r>
          </a:p>
          <a:p>
            <a:pPr marL="708025" indent="-342900">
              <a:buClr>
                <a:srgbClr val="FF6FCF"/>
              </a:buClr>
              <a:buFont typeface="+mj-lt"/>
              <a:buAutoNum type="alphaLcPeriod"/>
            </a:pPr>
            <a:endParaRPr lang="fr-FR" sz="1800" noProof="0" dirty="0"/>
          </a:p>
          <a:p>
            <a:pPr marL="365125" indent="-365125">
              <a:buClr>
                <a:srgbClr val="FF6FCF"/>
              </a:buClr>
              <a:buFont typeface="Arial"/>
              <a:buChar char="•"/>
            </a:pPr>
            <a:r>
              <a:rPr lang="fr-FR" sz="1800" noProof="0" dirty="0"/>
              <a:t>➛ définition presque parfaite du « fou» ... mais aussi du «délinquant» ou du «fainéant» </a:t>
            </a:r>
          </a:p>
        </p:txBody>
      </p:sp>
    </p:spTree>
    <p:extLst>
      <p:ext uri="{BB962C8B-B14F-4D97-AF65-F5344CB8AC3E}">
        <p14:creationId xmlns:p14="http://schemas.microsoft.com/office/powerpoint/2010/main" val="2910837824"/>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left)">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left)">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wipe(left)">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wipe(left)">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wipe(left)">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wipe(left)">
                                      <p:cBhvr>
                                        <p:cTn id="37" dur="500"/>
                                        <p:tgtEl>
                                          <p:spTgt spid="3">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grpId="0" nodeType="clickEffect">
                                  <p:stCondLst>
                                    <p:cond delay="0"/>
                                  </p:stCondLst>
                                  <p:childTnLst>
                                    <p:set>
                                      <p:cBhvr>
                                        <p:cTn id="41" dur="1" fill="hold">
                                          <p:stCondLst>
                                            <p:cond delay="0"/>
                                          </p:stCondLst>
                                        </p:cTn>
                                        <p:tgtEl>
                                          <p:spTgt spid="3">
                                            <p:txEl>
                                              <p:pRg st="7" end="7"/>
                                            </p:txEl>
                                          </p:spTgt>
                                        </p:tgtEl>
                                        <p:attrNameLst>
                                          <p:attrName>style.visibility</p:attrName>
                                        </p:attrNameLst>
                                      </p:cBhvr>
                                      <p:to>
                                        <p:strVal val="visible"/>
                                      </p:to>
                                    </p:set>
                                    <p:animEffect transition="in" filter="wipe(left)">
                                      <p:cBhvr>
                                        <p:cTn id="42" dur="500"/>
                                        <p:tgtEl>
                                          <p:spTgt spid="3">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8" fill="hold" grpId="0" nodeType="clickEffect">
                                  <p:stCondLst>
                                    <p:cond delay="0"/>
                                  </p:stCondLst>
                                  <p:childTnLst>
                                    <p:set>
                                      <p:cBhvr>
                                        <p:cTn id="46" dur="1" fill="hold">
                                          <p:stCondLst>
                                            <p:cond delay="0"/>
                                          </p:stCondLst>
                                        </p:cTn>
                                        <p:tgtEl>
                                          <p:spTgt spid="3">
                                            <p:txEl>
                                              <p:pRg st="9" end="9"/>
                                            </p:txEl>
                                          </p:spTgt>
                                        </p:tgtEl>
                                        <p:attrNameLst>
                                          <p:attrName>style.visibility</p:attrName>
                                        </p:attrNameLst>
                                      </p:cBhvr>
                                      <p:to>
                                        <p:strVal val="visible"/>
                                      </p:to>
                                    </p:set>
                                    <p:animEffect transition="in" filter="wipe(left)">
                                      <p:cBhvr>
                                        <p:cTn id="47" dur="500"/>
                                        <p:tgtEl>
                                          <p:spTgt spid="3">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pPr algn="ctr"/>
            <a:r>
              <a:rPr lang="fr-FR" b="1" noProof="0">
                <a:solidFill>
                  <a:srgbClr val="7F7F7F"/>
                </a:solidFill>
              </a:rPr>
              <a:t>Comment traiter les déviants</a:t>
            </a:r>
          </a:p>
        </p:txBody>
      </p:sp>
      <p:sp>
        <p:nvSpPr>
          <p:cNvPr id="3" name="Inhaltsplatzhalter 2"/>
          <p:cNvSpPr>
            <a:spLocks noGrp="1"/>
          </p:cNvSpPr>
          <p:nvPr>
            <p:ph idx="1"/>
          </p:nvPr>
        </p:nvSpPr>
        <p:spPr>
          <a:xfrm>
            <a:off x="457200" y="1598613"/>
            <a:ext cx="8229600" cy="3919905"/>
          </a:xfrm>
        </p:spPr>
        <p:txBody>
          <a:bodyPr/>
          <a:lstStyle/>
          <a:p>
            <a:pPr marL="457200" indent="-457200">
              <a:lnSpc>
                <a:spcPct val="130000"/>
              </a:lnSpc>
              <a:spcAft>
                <a:spcPts val="3600"/>
              </a:spcAft>
              <a:buClr>
                <a:srgbClr val="FF6FCF"/>
              </a:buClr>
              <a:buFont typeface="Arial"/>
              <a:buChar char="•"/>
            </a:pPr>
            <a:r>
              <a:rPr lang="fr-FR" sz="2400" noProof="0" dirty="0"/>
              <a:t>La machine pour traiter ces personnages déviants devrait donc corriger cet écart et (de nouveau) les rendre économiquement productifs</a:t>
            </a:r>
          </a:p>
          <a:p>
            <a:pPr marL="457200" indent="-457200">
              <a:lnSpc>
                <a:spcPct val="130000"/>
              </a:lnSpc>
              <a:spcAft>
                <a:spcPts val="3600"/>
              </a:spcAft>
              <a:buClr>
                <a:srgbClr val="FF6FCF"/>
              </a:buClr>
              <a:buFont typeface="Arial"/>
              <a:buChar char="•"/>
            </a:pPr>
            <a:r>
              <a:rPr lang="fr-FR" sz="2400" noProof="0" dirty="0"/>
              <a:t>Si reprise productivité économique non possible : les empêcher d'interférer avec la productivité économique</a:t>
            </a:r>
          </a:p>
          <a:p>
            <a:pPr marL="457200" indent="-457200">
              <a:lnSpc>
                <a:spcPct val="130000"/>
              </a:lnSpc>
              <a:spcAft>
                <a:spcPts val="3600"/>
              </a:spcAft>
              <a:buClr>
                <a:srgbClr val="FF6FCF"/>
              </a:buClr>
              <a:buFont typeface="Arial"/>
              <a:buChar char="•"/>
            </a:pPr>
            <a:endParaRPr lang="fr-FR" sz="2400" noProof="0" dirty="0"/>
          </a:p>
        </p:txBody>
      </p:sp>
    </p:spTree>
    <p:extLst>
      <p:ext uri="{BB962C8B-B14F-4D97-AF65-F5344CB8AC3E}">
        <p14:creationId xmlns:p14="http://schemas.microsoft.com/office/powerpoint/2010/main" val="2528619570"/>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left)">
                                      <p:cBhvr>
                                        <p:cTn id="12"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pPr algn="ctr"/>
            <a:r>
              <a:rPr lang="fr-FR" b="1" noProof="0">
                <a:solidFill>
                  <a:srgbClr val="7F7F7F"/>
                </a:solidFill>
              </a:rPr>
              <a:t>Définition alternative du déviant</a:t>
            </a:r>
          </a:p>
        </p:txBody>
      </p:sp>
      <p:sp>
        <p:nvSpPr>
          <p:cNvPr id="3" name="Inhaltsplatzhalter 2"/>
          <p:cNvSpPr>
            <a:spLocks noGrp="1"/>
          </p:cNvSpPr>
          <p:nvPr>
            <p:ph idx="1"/>
          </p:nvPr>
        </p:nvSpPr>
        <p:spPr>
          <a:xfrm>
            <a:off x="457200" y="1517461"/>
            <a:ext cx="8229600" cy="4138894"/>
          </a:xfrm>
        </p:spPr>
        <p:txBody>
          <a:bodyPr/>
          <a:lstStyle/>
          <a:p>
            <a:pPr marL="457200" indent="-457200">
              <a:spcAft>
                <a:spcPts val="2400"/>
              </a:spcAft>
              <a:buClr>
                <a:srgbClr val="FF6FCF"/>
              </a:buClr>
              <a:buFont typeface="Arial"/>
              <a:buChar char="•"/>
            </a:pPr>
            <a:r>
              <a:rPr lang="fr-FR" sz="2400" noProof="0" dirty="0"/>
              <a:t>Personne qui ne participe pas à la vie citoyenne</a:t>
            </a:r>
          </a:p>
          <a:p>
            <a:pPr marL="715963" indent="-350838">
              <a:spcAft>
                <a:spcPts val="2400"/>
              </a:spcAft>
              <a:buClr>
                <a:srgbClr val="FF6FCF"/>
              </a:buClr>
              <a:buFont typeface="Arial"/>
              <a:buChar char="•"/>
            </a:pPr>
            <a:r>
              <a:rPr lang="fr-FR" sz="2400" noProof="0" dirty="0"/>
              <a:t>Participation politique (voter, élire, être élu, prendre partie, se former une opinion etc.)</a:t>
            </a:r>
          </a:p>
          <a:p>
            <a:pPr marL="715963" indent="-350838">
              <a:spcAft>
                <a:spcPts val="2400"/>
              </a:spcAft>
              <a:buClr>
                <a:srgbClr val="FF6FCF"/>
              </a:buClr>
              <a:buFont typeface="Arial"/>
              <a:buChar char="•"/>
            </a:pPr>
            <a:r>
              <a:rPr lang="fr-FR" sz="2400" noProof="0" dirty="0"/>
              <a:t>Participation culturelle (s'inspirer, inspirer les autres, chercher du sens, transmettre du sens)</a:t>
            </a:r>
          </a:p>
          <a:p>
            <a:pPr marL="715963" indent="-350838">
              <a:spcAft>
                <a:spcPts val="2400"/>
              </a:spcAft>
              <a:buClr>
                <a:srgbClr val="FF6FCF"/>
              </a:buClr>
              <a:buFont typeface="Arial"/>
              <a:buChar char="•"/>
            </a:pPr>
            <a:r>
              <a:rPr lang="fr-FR" sz="2400" noProof="0" dirty="0"/>
              <a:t>Participation civile (aide, entraide, convivialité, accueillir etc.). </a:t>
            </a:r>
          </a:p>
        </p:txBody>
      </p:sp>
    </p:spTree>
    <p:extLst>
      <p:ext uri="{BB962C8B-B14F-4D97-AF65-F5344CB8AC3E}">
        <p14:creationId xmlns:p14="http://schemas.microsoft.com/office/powerpoint/2010/main" val="2759408412"/>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left)">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left)">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wipe(left)">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pPr algn="ctr"/>
            <a:r>
              <a:rPr lang="fr-FR" b="1" noProof="0">
                <a:solidFill>
                  <a:srgbClr val="7F7F7F"/>
                </a:solidFill>
              </a:rPr>
              <a:t>Définition alternative du déviant</a:t>
            </a:r>
          </a:p>
        </p:txBody>
      </p:sp>
      <p:sp>
        <p:nvSpPr>
          <p:cNvPr id="3" name="Inhaltsplatzhalter 2"/>
          <p:cNvSpPr>
            <a:spLocks noGrp="1"/>
          </p:cNvSpPr>
          <p:nvPr>
            <p:ph idx="1"/>
          </p:nvPr>
        </p:nvSpPr>
        <p:spPr>
          <a:xfrm>
            <a:off x="457200" y="1442316"/>
            <a:ext cx="8229600" cy="4197291"/>
          </a:xfrm>
        </p:spPr>
        <p:txBody>
          <a:bodyPr/>
          <a:lstStyle/>
          <a:p>
            <a:pPr marL="285750" indent="-285750">
              <a:spcAft>
                <a:spcPts val="600"/>
              </a:spcAft>
              <a:buClr>
                <a:srgbClr val="FF6FCF"/>
              </a:buClr>
              <a:buFont typeface="Arial"/>
              <a:buChar char="•"/>
            </a:pPr>
            <a:r>
              <a:rPr lang="fr-FR" sz="2000" noProof="0" dirty="0"/>
              <a:t>Société </a:t>
            </a:r>
            <a:r>
              <a:rPr lang="fr-FR" sz="2000" i="1" noProof="0" dirty="0"/>
              <a:t>encapsulante</a:t>
            </a:r>
            <a:r>
              <a:rPr lang="fr-FR" sz="2000" noProof="0" dirty="0"/>
              <a:t> : ne permet pas la participation</a:t>
            </a:r>
          </a:p>
          <a:p>
            <a:pPr marL="285750" indent="-285750">
              <a:spcAft>
                <a:spcPts val="600"/>
              </a:spcAft>
              <a:buClr>
                <a:srgbClr val="FF6FCF"/>
              </a:buClr>
              <a:buFont typeface="Arial"/>
              <a:buChar char="•"/>
            </a:pPr>
            <a:r>
              <a:rPr lang="fr-FR" sz="2000" noProof="0" dirty="0"/>
              <a:t>Société </a:t>
            </a:r>
            <a:r>
              <a:rPr lang="fr-FR" sz="2000" i="1" noProof="0" dirty="0"/>
              <a:t>assimilante</a:t>
            </a:r>
            <a:r>
              <a:rPr lang="fr-FR" sz="2000" noProof="0" dirty="0"/>
              <a:t> : permet (ou même exige) une participation dans la vie sociale, politique, civile</a:t>
            </a:r>
          </a:p>
          <a:p>
            <a:pPr marL="715963" indent="-350838">
              <a:spcAft>
                <a:spcPts val="600"/>
              </a:spcAft>
              <a:buClr>
                <a:srgbClr val="FF6FCF"/>
              </a:buClr>
              <a:buFont typeface="Arial"/>
              <a:buChar char="•"/>
            </a:pPr>
            <a:r>
              <a:rPr lang="fr-FR" sz="2000" noProof="0" dirty="0"/>
              <a:t>➛ pour tirer parti de la tension produite par le déviant</a:t>
            </a:r>
          </a:p>
          <a:p>
            <a:pPr marL="285750" indent="-285750">
              <a:spcAft>
                <a:spcPts val="600"/>
              </a:spcAft>
              <a:buClr>
                <a:srgbClr val="FF6FCF"/>
              </a:buClr>
              <a:buFont typeface="Arial"/>
              <a:buChar char="•"/>
            </a:pPr>
            <a:endParaRPr lang="fr-FR" sz="2000" noProof="0" dirty="0"/>
          </a:p>
          <a:p>
            <a:pPr marL="285750" indent="-285750">
              <a:spcAft>
                <a:spcPts val="600"/>
              </a:spcAft>
              <a:buClr>
                <a:srgbClr val="FF6FCF"/>
              </a:buClr>
              <a:buFont typeface="Arial"/>
              <a:buChar char="•"/>
            </a:pPr>
            <a:r>
              <a:rPr lang="fr-FR" sz="2000" noProof="0" dirty="0"/>
              <a:t>Que faire avec ces forces? Comment les utiliser?</a:t>
            </a:r>
          </a:p>
          <a:p>
            <a:pPr marL="715963" indent="-350838">
              <a:spcAft>
                <a:spcPts val="600"/>
              </a:spcAft>
              <a:buClr>
                <a:srgbClr val="FF6FCF"/>
              </a:buClr>
              <a:buFont typeface="Arial"/>
              <a:buChar char="•"/>
            </a:pPr>
            <a:r>
              <a:rPr lang="fr-FR" sz="2000" noProof="0" dirty="0"/>
              <a:t>Comment peut, ce qui a motivé d’abord l’exclusion, désormais être (au moins en partie) un atout?</a:t>
            </a:r>
          </a:p>
          <a:p>
            <a:pPr marL="715963" indent="-350838">
              <a:spcAft>
                <a:spcPts val="600"/>
              </a:spcAft>
              <a:buClr>
                <a:srgbClr val="FF6FCF"/>
              </a:buClr>
              <a:buFont typeface="Arial"/>
              <a:buChar char="•"/>
            </a:pPr>
            <a:r>
              <a:rPr lang="fr-FR" sz="2000" noProof="0" dirty="0"/>
              <a:t>Qu'est-ce que la folie aurait à offrir?</a:t>
            </a:r>
          </a:p>
        </p:txBody>
      </p:sp>
    </p:spTree>
    <p:extLst>
      <p:ext uri="{BB962C8B-B14F-4D97-AF65-F5344CB8AC3E}">
        <p14:creationId xmlns:p14="http://schemas.microsoft.com/office/powerpoint/2010/main" val="444676536"/>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left)">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left)">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wipe(left)">
                                      <p:cBhvr>
                                        <p:cTn id="22" dur="500"/>
                                        <p:tgtEl>
                                          <p:spTgt spid="3">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wipe(left)">
                                      <p:cBhvr>
                                        <p:cTn id="27" dur="500"/>
                                        <p:tgtEl>
                                          <p:spTgt spid="3">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3">
                                            <p:txEl>
                                              <p:pRg st="6" end="6"/>
                                            </p:txEl>
                                          </p:spTgt>
                                        </p:tgtEl>
                                        <p:attrNameLst>
                                          <p:attrName>style.visibility</p:attrName>
                                        </p:attrNameLst>
                                      </p:cBhvr>
                                      <p:to>
                                        <p:strVal val="visible"/>
                                      </p:to>
                                    </p:set>
                                    <p:animEffect transition="in" filter="wipe(left)">
                                      <p:cBhvr>
                                        <p:cTn id="32"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pPr algn="ctr"/>
            <a:r>
              <a:rPr lang="fr-FR" b="1" noProof="0">
                <a:solidFill>
                  <a:srgbClr val="7F7F7F"/>
                </a:solidFill>
              </a:rPr>
              <a:t>Psychiatrie anthropophagique assimilante</a:t>
            </a:r>
          </a:p>
        </p:txBody>
      </p:sp>
      <p:sp>
        <p:nvSpPr>
          <p:cNvPr id="3" name="Inhaltsplatzhalter 2"/>
          <p:cNvSpPr>
            <a:spLocks noGrp="1"/>
          </p:cNvSpPr>
          <p:nvPr>
            <p:ph idx="1"/>
          </p:nvPr>
        </p:nvSpPr>
        <p:spPr>
          <a:xfrm>
            <a:off x="457200" y="1686208"/>
            <a:ext cx="8229600" cy="3949104"/>
          </a:xfrm>
        </p:spPr>
        <p:txBody>
          <a:bodyPr/>
          <a:lstStyle/>
          <a:p>
            <a:pPr marL="457200" indent="-457200">
              <a:spcAft>
                <a:spcPts val="2400"/>
              </a:spcAft>
              <a:buClr>
                <a:srgbClr val="FF6FCF"/>
              </a:buClr>
              <a:buChar char="•"/>
            </a:pPr>
            <a:r>
              <a:rPr lang="fr-FR" sz="2300" noProof="0" dirty="0"/>
              <a:t>Une psychiatrie au sein du corps social </a:t>
            </a:r>
          </a:p>
          <a:p>
            <a:pPr marL="627063" indent="-261938">
              <a:spcAft>
                <a:spcPts val="2400"/>
              </a:spcAft>
              <a:buClr>
                <a:srgbClr val="FF6FCF"/>
              </a:buClr>
              <a:buChar char="•"/>
            </a:pPr>
            <a:r>
              <a:rPr lang="fr-FR" sz="2300" noProof="0" dirty="0"/>
              <a:t>géographiquement, mais aussi en ce qui concerne le déviant et le normé</a:t>
            </a:r>
          </a:p>
          <a:p>
            <a:pPr marL="457200" indent="-457200">
              <a:spcAft>
                <a:spcPts val="2400"/>
              </a:spcAft>
              <a:buClr>
                <a:srgbClr val="FF6FCF"/>
              </a:buClr>
              <a:buChar char="•"/>
            </a:pPr>
            <a:r>
              <a:rPr lang="fr-FR" sz="2300" noProof="0" dirty="0"/>
              <a:t>Pas une psychiatrie qui débarrasse le normé du déviant</a:t>
            </a:r>
          </a:p>
          <a:p>
            <a:pPr marL="457200" indent="-457200">
              <a:spcAft>
                <a:spcPts val="2400"/>
              </a:spcAft>
              <a:buClr>
                <a:srgbClr val="FF6FCF"/>
              </a:buClr>
              <a:buChar char="•"/>
            </a:pPr>
            <a:r>
              <a:rPr lang="fr-FR" sz="2300" noProof="0" dirty="0"/>
              <a:t>Mais: attribue et/ou confirme une place et un rôle au déviant dans le corps social</a:t>
            </a:r>
          </a:p>
        </p:txBody>
      </p:sp>
    </p:spTree>
    <p:extLst>
      <p:ext uri="{BB962C8B-B14F-4D97-AF65-F5344CB8AC3E}">
        <p14:creationId xmlns:p14="http://schemas.microsoft.com/office/powerpoint/2010/main" val="1326505596"/>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left)">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left)">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wipe(left)">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pPr algn="ctr"/>
            <a:r>
              <a:rPr lang="fr-FR" b="1" noProof="0">
                <a:solidFill>
                  <a:srgbClr val="7F7F7F"/>
                </a:solidFill>
              </a:rPr>
              <a:t>Tâches d'une psychiatrie anthropophage</a:t>
            </a:r>
          </a:p>
        </p:txBody>
      </p:sp>
      <p:sp>
        <p:nvSpPr>
          <p:cNvPr id="3" name="Inhaltsplatzhalter 2"/>
          <p:cNvSpPr>
            <a:spLocks noGrp="1"/>
          </p:cNvSpPr>
          <p:nvPr>
            <p:ph idx="1"/>
          </p:nvPr>
        </p:nvSpPr>
        <p:spPr>
          <a:xfrm>
            <a:off x="457200" y="1598613"/>
            <a:ext cx="8229600" cy="4051299"/>
          </a:xfrm>
        </p:spPr>
        <p:txBody>
          <a:bodyPr/>
          <a:lstStyle/>
          <a:p>
            <a:pPr marL="457200" indent="-457200">
              <a:spcAft>
                <a:spcPts val="600"/>
              </a:spcAft>
              <a:buClr>
                <a:srgbClr val="FF6FCF"/>
              </a:buClr>
              <a:buChar char="•"/>
            </a:pPr>
            <a:r>
              <a:rPr lang="fr-FR" sz="2000" noProof="0" dirty="0"/>
              <a:t>Pour bénéficier de la déviance</a:t>
            </a:r>
          </a:p>
          <a:p>
            <a:pPr marL="457200" indent="-457200">
              <a:spcAft>
                <a:spcPts val="600"/>
              </a:spcAft>
              <a:buClr>
                <a:srgbClr val="FF6FCF"/>
              </a:buClr>
              <a:buChar char="•"/>
            </a:pPr>
            <a:r>
              <a:rPr lang="fr-FR" sz="2000" noProof="0" dirty="0"/>
              <a:t>Pour limiter la perturbation représentée par la folie afin qu’elle soit assimilable par la société</a:t>
            </a:r>
          </a:p>
          <a:p>
            <a:pPr marL="457200" indent="-457200">
              <a:spcAft>
                <a:spcPts val="600"/>
              </a:spcAft>
              <a:buClr>
                <a:srgbClr val="FF6FCF"/>
              </a:buClr>
              <a:buChar char="•"/>
            </a:pPr>
            <a:endParaRPr lang="fr-FR" sz="2000" noProof="0" dirty="0"/>
          </a:p>
          <a:p>
            <a:pPr>
              <a:spcAft>
                <a:spcPts val="600"/>
              </a:spcAft>
              <a:buClr>
                <a:srgbClr val="FF6FCF"/>
              </a:buClr>
            </a:pPr>
            <a:r>
              <a:rPr lang="fr-FR" sz="2000" noProof="0" dirty="0"/>
              <a:t>Afin de "profiter de la folie"</a:t>
            </a:r>
          </a:p>
          <a:p>
            <a:pPr marL="627063" indent="-363538">
              <a:spcAft>
                <a:spcPts val="600"/>
              </a:spcAft>
              <a:buClr>
                <a:srgbClr val="FF6FCF"/>
              </a:buClr>
              <a:buFont typeface="+mj-lt"/>
              <a:buAutoNum type="arabicPeriod"/>
            </a:pPr>
            <a:r>
              <a:rPr lang="fr-FR" sz="2000" noProof="0" dirty="0"/>
              <a:t>la folie doit être </a:t>
            </a:r>
            <a:r>
              <a:rPr lang="fr-FR" sz="2000" i="1" noProof="0" dirty="0"/>
              <a:t>avalée</a:t>
            </a:r>
            <a:r>
              <a:rPr lang="fr-FR" sz="2000" noProof="0" dirty="0"/>
              <a:t> par la société (elle doit être présente)</a:t>
            </a:r>
          </a:p>
          <a:p>
            <a:pPr marL="627063" indent="-363538">
              <a:spcAft>
                <a:spcPts val="600"/>
              </a:spcAft>
              <a:buClr>
                <a:srgbClr val="FF6FCF"/>
              </a:buClr>
              <a:buFont typeface="+mj-lt"/>
              <a:buAutoNum type="arabicPeriod"/>
            </a:pPr>
            <a:r>
              <a:rPr lang="fr-FR" sz="2000" noProof="0" dirty="0"/>
              <a:t>elle doit interférer avec le </a:t>
            </a:r>
            <a:r>
              <a:rPr lang="fr-FR" sz="2000" i="1" noProof="0" dirty="0"/>
              <a:t>normal</a:t>
            </a:r>
            <a:r>
              <a:rPr lang="fr-FR" sz="2000" noProof="0" dirty="0"/>
              <a:t>, doit le déstabiliser</a:t>
            </a:r>
          </a:p>
          <a:p>
            <a:pPr marL="627063" indent="-363538">
              <a:spcAft>
                <a:spcPts val="600"/>
              </a:spcAft>
              <a:buClr>
                <a:srgbClr val="FF6FCF"/>
              </a:buClr>
              <a:buFont typeface="+mj-lt"/>
              <a:buAutoNum type="arabicPeriod"/>
            </a:pPr>
            <a:r>
              <a:rPr lang="fr-FR" sz="2000" noProof="0" dirty="0"/>
              <a:t>elle est </a:t>
            </a:r>
            <a:r>
              <a:rPr lang="fr-FR" sz="2000" i="1" noProof="0" dirty="0"/>
              <a:t>modérée</a:t>
            </a:r>
            <a:endParaRPr lang="fr-FR" sz="2000" noProof="0" dirty="0"/>
          </a:p>
          <a:p>
            <a:pPr marL="457200" indent="-457200">
              <a:spcAft>
                <a:spcPts val="600"/>
              </a:spcAft>
              <a:buClr>
                <a:srgbClr val="FF6FCF"/>
              </a:buClr>
              <a:buChar char="•"/>
            </a:pPr>
            <a:endParaRPr lang="fr-FR" sz="2000" noProof="0" dirty="0"/>
          </a:p>
        </p:txBody>
      </p:sp>
    </p:spTree>
    <p:extLst>
      <p:ext uri="{BB962C8B-B14F-4D97-AF65-F5344CB8AC3E}">
        <p14:creationId xmlns:p14="http://schemas.microsoft.com/office/powerpoint/2010/main" val="3694124898"/>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left)">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wipe(left)">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wipe(left)">
                                      <p:cBhvr>
                                        <p:cTn id="22" dur="500"/>
                                        <p:tgtEl>
                                          <p:spTgt spid="3">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wipe(left)">
                                      <p:cBhvr>
                                        <p:cTn id="27" dur="500"/>
                                        <p:tgtEl>
                                          <p:spTgt spid="3">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3">
                                            <p:txEl>
                                              <p:pRg st="6" end="6"/>
                                            </p:txEl>
                                          </p:spTgt>
                                        </p:tgtEl>
                                        <p:attrNameLst>
                                          <p:attrName>style.visibility</p:attrName>
                                        </p:attrNameLst>
                                      </p:cBhvr>
                                      <p:to>
                                        <p:strVal val="visible"/>
                                      </p:to>
                                    </p:set>
                                    <p:animEffect transition="in" filter="wipe(left)">
                                      <p:cBhvr>
                                        <p:cTn id="32"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pPr algn="ctr"/>
            <a:r>
              <a:rPr lang="fr-FR" b="1" noProof="0">
                <a:solidFill>
                  <a:srgbClr val="7F7F7F"/>
                </a:solidFill>
              </a:rPr>
              <a:t>Tâches d'une psychiatrie anthropophage</a:t>
            </a:r>
          </a:p>
        </p:txBody>
      </p:sp>
      <p:sp>
        <p:nvSpPr>
          <p:cNvPr id="3" name="Inhaltsplatzhalter 2"/>
          <p:cNvSpPr>
            <a:spLocks noGrp="1"/>
          </p:cNvSpPr>
          <p:nvPr>
            <p:ph idx="1"/>
          </p:nvPr>
        </p:nvSpPr>
        <p:spPr>
          <a:xfrm>
            <a:off x="457200" y="1598613"/>
            <a:ext cx="8229600" cy="3919905"/>
          </a:xfrm>
        </p:spPr>
        <p:txBody>
          <a:bodyPr/>
          <a:lstStyle/>
          <a:p>
            <a:pPr marL="457200" indent="-457200">
              <a:spcAft>
                <a:spcPts val="1800"/>
              </a:spcAft>
              <a:buClr>
                <a:srgbClr val="FF6FCF"/>
              </a:buClr>
              <a:buChar char="•"/>
            </a:pPr>
            <a:r>
              <a:rPr lang="fr-FR" sz="1800" noProof="0" dirty="0"/>
              <a:t>Organiser des </a:t>
            </a:r>
            <a:r>
              <a:rPr lang="fr-FR" sz="1800" i="1" noProof="0" dirty="0"/>
              <a:t>interférences</a:t>
            </a:r>
            <a:r>
              <a:rPr lang="fr-FR" sz="1800" noProof="0" dirty="0"/>
              <a:t> entre la société et le déviant </a:t>
            </a:r>
          </a:p>
          <a:p>
            <a:pPr marL="457200" indent="-457200">
              <a:spcAft>
                <a:spcPts val="1800"/>
              </a:spcAft>
              <a:buClr>
                <a:srgbClr val="FF6FCF"/>
              </a:buClr>
              <a:buChar char="•"/>
            </a:pPr>
            <a:r>
              <a:rPr lang="fr-FR" sz="1800" noProof="0" dirty="0"/>
              <a:t>Similairement à l'interaction entre les artistes et la société </a:t>
            </a:r>
          </a:p>
          <a:p>
            <a:pPr marL="715963" indent="-263525">
              <a:spcAft>
                <a:spcPts val="1800"/>
              </a:spcAft>
              <a:buClr>
                <a:srgbClr val="FF6FCF"/>
              </a:buClr>
              <a:buChar char="•"/>
            </a:pPr>
            <a:r>
              <a:rPr lang="fr-FR" sz="1800" noProof="0" dirty="0"/>
              <a:t>Artiste produit déviances assez fortes pour déclencher un renouveau </a:t>
            </a:r>
            <a:r>
              <a:rPr lang="fr-FR" sz="1800" dirty="0"/>
              <a:t>dans la société - par </a:t>
            </a:r>
            <a:r>
              <a:rPr lang="fr-FR" sz="1800" noProof="0" dirty="0"/>
              <a:t>assimilation, sans </a:t>
            </a:r>
            <a:r>
              <a:rPr lang="fr-FR" sz="1800" noProof="0" dirty="0" err="1"/>
              <a:t>surmèner</a:t>
            </a:r>
            <a:endParaRPr lang="fr-FR" sz="1800" noProof="0" dirty="0"/>
          </a:p>
          <a:p>
            <a:pPr marL="715963" indent="-263525">
              <a:spcAft>
                <a:spcPts val="1800"/>
              </a:spcAft>
              <a:buClr>
                <a:srgbClr val="FF6FCF"/>
              </a:buClr>
              <a:buChar char="•"/>
            </a:pPr>
            <a:r>
              <a:rPr lang="fr-FR" sz="1800" noProof="0" dirty="0"/>
              <a:t>S'il réussit son entreprise artistique, il est original</a:t>
            </a:r>
          </a:p>
          <a:p>
            <a:pPr marL="715963" indent="-263525">
              <a:spcAft>
                <a:spcPts val="1800"/>
              </a:spcAft>
              <a:buClr>
                <a:srgbClr val="FF6FCF"/>
              </a:buClr>
              <a:buChar char="•"/>
            </a:pPr>
            <a:r>
              <a:rPr lang="fr-FR" sz="1800" noProof="0" dirty="0"/>
              <a:t>Si elle dépasse la capacité d'assimilation du public, si la distance de départ entre la logique conventionnelle et la logique de son travail est trop importante, il sera absurde, inepte, stupide ... à ne pas considérer, à refuser, </a:t>
            </a:r>
            <a:r>
              <a:rPr lang="fr-FR" sz="1800" noProof="0"/>
              <a:t>à exclure</a:t>
            </a:r>
            <a:endParaRPr lang="fr-FR" sz="1800" noProof="0" dirty="0"/>
          </a:p>
        </p:txBody>
      </p:sp>
    </p:spTree>
    <p:extLst>
      <p:ext uri="{BB962C8B-B14F-4D97-AF65-F5344CB8AC3E}">
        <p14:creationId xmlns:p14="http://schemas.microsoft.com/office/powerpoint/2010/main" val="1301626991"/>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left)">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left)">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wipe(left)">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wipe(left)">
                                      <p:cBhvr>
                                        <p:cTn id="2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265145" y="274638"/>
            <a:ext cx="8508815" cy="1323975"/>
          </a:xfrm>
        </p:spPr>
        <p:txBody>
          <a:bodyPr/>
          <a:lstStyle/>
          <a:p>
            <a:pPr algn="ctr"/>
            <a:r>
              <a:rPr lang="fr-FR" b="1" noProof="0" dirty="0">
                <a:solidFill>
                  <a:srgbClr val="7F7F7F"/>
                </a:solidFill>
              </a:rPr>
              <a:t>Transition vers un système assimilatif</a:t>
            </a:r>
          </a:p>
        </p:txBody>
      </p:sp>
      <p:sp>
        <p:nvSpPr>
          <p:cNvPr id="3" name="Inhaltsplatzhalter 2"/>
          <p:cNvSpPr>
            <a:spLocks noGrp="1"/>
          </p:cNvSpPr>
          <p:nvPr>
            <p:ph idx="1"/>
          </p:nvPr>
        </p:nvSpPr>
        <p:spPr>
          <a:xfrm>
            <a:off x="544360" y="1458218"/>
            <a:ext cx="8229600" cy="4054702"/>
          </a:xfrm>
        </p:spPr>
        <p:txBody>
          <a:bodyPr/>
          <a:lstStyle/>
          <a:p>
            <a:pPr marL="457200" indent="-457200">
              <a:spcAft>
                <a:spcPts val="1200"/>
              </a:spcAft>
              <a:buClr>
                <a:srgbClr val="FF6FCF"/>
              </a:buClr>
              <a:buFont typeface="Arial"/>
              <a:buChar char="•"/>
            </a:pPr>
            <a:r>
              <a:rPr lang="fr-FR" sz="2000" noProof="0" dirty="0"/>
              <a:t>L'expérience (comment une chose est, le phénomène) du patient devient le principal intérêt</a:t>
            </a:r>
          </a:p>
          <a:p>
            <a:pPr marL="715963" lvl="1" indent="-350838">
              <a:spcAft>
                <a:spcPts val="1200"/>
              </a:spcAft>
              <a:buClr>
                <a:srgbClr val="FF6FCF"/>
              </a:buClr>
              <a:buFont typeface="Arial"/>
              <a:buChar char="•"/>
            </a:pPr>
            <a:r>
              <a:rPr lang="fr-FR" sz="2000" noProof="0" dirty="0"/>
              <a:t>L'expérience du patient lui appartient</a:t>
            </a:r>
          </a:p>
          <a:p>
            <a:pPr>
              <a:spcAft>
                <a:spcPts val="1200"/>
              </a:spcAft>
              <a:buClr>
                <a:srgbClr val="FF6FCF"/>
              </a:buClr>
            </a:pPr>
            <a:r>
              <a:rPr lang="fr-FR" sz="2000" noProof="0" dirty="0"/>
              <a:t>Conséquences:</a:t>
            </a:r>
          </a:p>
          <a:p>
            <a:pPr marL="817562" indent="-457200">
              <a:spcAft>
                <a:spcPts val="1200"/>
              </a:spcAft>
              <a:buClr>
                <a:srgbClr val="FF6FCF"/>
              </a:buClr>
              <a:buFont typeface="+mj-lt"/>
              <a:buAutoNum type="arabicPeriod"/>
            </a:pPr>
            <a:r>
              <a:rPr lang="fr-FR" sz="2000" noProof="0" dirty="0"/>
              <a:t>Patient devient le décideur concernant son avenir</a:t>
            </a:r>
          </a:p>
          <a:p>
            <a:pPr marL="992188" lvl="1" indent="-276225">
              <a:spcAft>
                <a:spcPts val="1200"/>
              </a:spcAft>
              <a:buClr>
                <a:srgbClr val="FF6FCF"/>
              </a:buClr>
              <a:buFont typeface="Arial"/>
              <a:buChar char="•"/>
            </a:pPr>
            <a:r>
              <a:rPr lang="fr-FR" sz="1600" noProof="0" dirty="0"/>
              <a:t>Le soignant est son assistant au mieux</a:t>
            </a:r>
          </a:p>
          <a:p>
            <a:pPr marL="817562" indent="-457200">
              <a:spcAft>
                <a:spcPts val="1200"/>
              </a:spcAft>
              <a:buClr>
                <a:srgbClr val="FF6FCF"/>
              </a:buClr>
              <a:buFont typeface="+mj-lt"/>
              <a:buAutoNum type="arabicPeriod"/>
            </a:pPr>
            <a:r>
              <a:rPr lang="fr-FR" sz="2000" noProof="0" dirty="0"/>
              <a:t>Le patient peut représenter le «nouveau», les nouvelles expériences, les nouvelles compréhensions</a:t>
            </a:r>
          </a:p>
        </p:txBody>
      </p:sp>
    </p:spTree>
    <p:extLst>
      <p:ext uri="{BB962C8B-B14F-4D97-AF65-F5344CB8AC3E}">
        <p14:creationId xmlns:p14="http://schemas.microsoft.com/office/powerpoint/2010/main" val="2290964605"/>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left)">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left)">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wipe(left)">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wipe(left)">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wipe(left)">
                                      <p:cBhvr>
                                        <p:cTn id="32"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31317" y="620713"/>
            <a:ext cx="8462384" cy="769441"/>
          </a:xfrm>
          <a:noFill/>
          <a:ln>
            <a:miter lim="800000"/>
            <a:headEnd/>
            <a:tailEnd/>
          </a:ln>
        </p:spPr>
        <p:txBody>
          <a:bodyPr vert="horz" wrap="square" lIns="91440" tIns="45720" rIns="91440" bIns="45720" numCol="1" anchor="t" anchorCtr="0" compatLnSpc="1">
            <a:prstTxWarp prst="textNoShape">
              <a:avLst/>
            </a:prstTxWarp>
            <a:spAutoFit/>
          </a:bodyPr>
          <a:lstStyle/>
          <a:p>
            <a:pPr algn="ctr"/>
            <a:r>
              <a:rPr lang="fr-CH" sz="4400" b="1" dirty="0">
                <a:solidFill>
                  <a:srgbClr val="7F7F7F"/>
                </a:solidFill>
              </a:rPr>
              <a:t>Objectifs directives anticipées</a:t>
            </a:r>
          </a:p>
        </p:txBody>
      </p:sp>
      <p:sp>
        <p:nvSpPr>
          <p:cNvPr id="22531" name="Espace réservé du contenu 2"/>
          <p:cNvSpPr>
            <a:spLocks noGrp="1"/>
          </p:cNvSpPr>
          <p:nvPr>
            <p:ph idx="1"/>
          </p:nvPr>
        </p:nvSpPr>
        <p:spPr>
          <a:xfrm>
            <a:off x="468313" y="1700213"/>
            <a:ext cx="8183562" cy="3563231"/>
          </a:xfrm>
        </p:spPr>
        <p:txBody>
          <a:bodyPr/>
          <a:lstStyle/>
          <a:p>
            <a:pPr>
              <a:spcAft>
                <a:spcPts val="1200"/>
              </a:spcAft>
              <a:buClr>
                <a:srgbClr val="EA81E9"/>
              </a:buClr>
            </a:pPr>
            <a:r>
              <a:rPr lang="fr-CH" sz="2000" dirty="0"/>
              <a:t>Objectifs explicites</a:t>
            </a:r>
          </a:p>
          <a:p>
            <a:pPr marL="536575" lvl="1" indent="-184150">
              <a:spcAft>
                <a:spcPts val="1200"/>
              </a:spcAft>
              <a:buClr>
                <a:srgbClr val="EA81E9"/>
              </a:buClr>
              <a:buChar char="•"/>
            </a:pPr>
            <a:r>
              <a:rPr lang="fr-CH" sz="2000" dirty="0"/>
              <a:t>Elaboration plan d'action pour période future de perte de discernement</a:t>
            </a:r>
          </a:p>
          <a:p>
            <a:pPr marL="536575" lvl="1" indent="-184150">
              <a:spcAft>
                <a:spcPts val="1200"/>
              </a:spcAft>
              <a:buClr>
                <a:srgbClr val="EA81E9"/>
              </a:buClr>
              <a:buChar char="•"/>
            </a:pPr>
            <a:r>
              <a:rPr lang="fr-CH" sz="2000" dirty="0"/>
              <a:t>Anticipation sur les modalités de collaboration</a:t>
            </a:r>
          </a:p>
          <a:p>
            <a:pPr>
              <a:spcAft>
                <a:spcPts val="1200"/>
              </a:spcAft>
              <a:buClr>
                <a:srgbClr val="EA81E9"/>
              </a:buClr>
            </a:pPr>
            <a:r>
              <a:rPr lang="fr-CH" sz="2000" dirty="0"/>
              <a:t>Objectif implicite</a:t>
            </a:r>
          </a:p>
          <a:p>
            <a:pPr marL="536575" lvl="1" indent="-184150">
              <a:spcAft>
                <a:spcPts val="1200"/>
              </a:spcAft>
              <a:buClr>
                <a:srgbClr val="EA81E9"/>
              </a:buClr>
              <a:buChar char="•"/>
            </a:pPr>
            <a:r>
              <a:rPr lang="fr-CH" sz="2000" dirty="0"/>
              <a:t>Développement d'un processus d'appropriation (empowerment)</a:t>
            </a:r>
          </a:p>
          <a:p>
            <a:pPr marL="536575" lvl="1" indent="-184150">
              <a:spcAft>
                <a:spcPts val="1200"/>
              </a:spcAft>
              <a:buClr>
                <a:srgbClr val="EA81E9"/>
              </a:buClr>
              <a:buChar char="•"/>
            </a:pPr>
            <a:endParaRPr lang="fr-CH" sz="2000" dirty="0"/>
          </a:p>
          <a:p>
            <a:pPr marL="536575" lvl="1" indent="-184150">
              <a:spcAft>
                <a:spcPts val="1200"/>
              </a:spcAft>
              <a:buClr>
                <a:srgbClr val="EA81E9"/>
              </a:buClr>
              <a:buChar char="•"/>
            </a:pPr>
            <a:endParaRPr lang="fr-CH" sz="2000" dirty="0"/>
          </a:p>
          <a:p>
            <a:pPr marL="536575" lvl="1" indent="-184150">
              <a:spcAft>
                <a:spcPts val="1200"/>
              </a:spcAft>
              <a:buClr>
                <a:srgbClr val="EA81E9"/>
              </a:buClr>
              <a:buChar char="•"/>
            </a:pPr>
            <a:endParaRPr lang="fr-CH" sz="2000" dirty="0"/>
          </a:p>
          <a:p>
            <a:pPr lvl="2">
              <a:spcAft>
                <a:spcPts val="1200"/>
              </a:spcAft>
            </a:pPr>
            <a:endParaRPr lang="fr-CH" dirty="0"/>
          </a:p>
          <a:p>
            <a:pPr lvl="2">
              <a:spcAft>
                <a:spcPts val="1200"/>
              </a:spcAft>
            </a:pPr>
            <a:endParaRPr lang="fr-CH" dirty="0"/>
          </a:p>
          <a:p>
            <a:pPr marL="536575" lvl="1" indent="-184150">
              <a:spcAft>
                <a:spcPts val="1200"/>
              </a:spcAft>
              <a:buClr>
                <a:srgbClr val="EA81E9"/>
              </a:buClr>
              <a:buChar char="•"/>
            </a:pPr>
            <a:endParaRPr lang="fr-CH" sz="2000" dirty="0"/>
          </a:p>
        </p:txBody>
      </p:sp>
      <p:sp>
        <p:nvSpPr>
          <p:cNvPr id="3" name="Rechteck 2"/>
          <p:cNvSpPr/>
          <p:nvPr/>
        </p:nvSpPr>
        <p:spPr>
          <a:xfrm>
            <a:off x="468313" y="5567614"/>
            <a:ext cx="4572000" cy="246221"/>
          </a:xfrm>
          <a:prstGeom prst="rect">
            <a:avLst/>
          </a:prstGeom>
        </p:spPr>
        <p:txBody>
          <a:bodyPr>
            <a:spAutoFit/>
          </a:bodyPr>
          <a:lstStyle/>
          <a:p>
            <a:r>
              <a:rPr lang="fr-CH" sz="1000">
                <a:latin typeface="Verdana" charset="0"/>
              </a:rPr>
              <a:t>Corrigan, 2002; Salzer, 1997, Rappaport, 1995</a:t>
            </a:r>
            <a:endParaRPr lang="fr-FR" sz="1000"/>
          </a:p>
        </p:txBody>
      </p:sp>
    </p:spTree>
    <p:extLst>
      <p:ext uri="{BB962C8B-B14F-4D97-AF65-F5344CB8AC3E}">
        <p14:creationId xmlns:p14="http://schemas.microsoft.com/office/powerpoint/2010/main" val="460279133"/>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2531">
                                            <p:txEl>
                                              <p:pRg st="0" end="0"/>
                                            </p:txEl>
                                          </p:spTgt>
                                        </p:tgtEl>
                                        <p:attrNameLst>
                                          <p:attrName>style.visibility</p:attrName>
                                        </p:attrNameLst>
                                      </p:cBhvr>
                                      <p:to>
                                        <p:strVal val="visible"/>
                                      </p:to>
                                    </p:set>
                                    <p:animEffect transition="in" filter="wipe(left)">
                                      <p:cBhvr>
                                        <p:cTn id="7" dur="500"/>
                                        <p:tgtEl>
                                          <p:spTgt spid="2253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22531">
                                            <p:txEl>
                                              <p:pRg st="1" end="1"/>
                                            </p:txEl>
                                          </p:spTgt>
                                        </p:tgtEl>
                                        <p:attrNameLst>
                                          <p:attrName>style.visibility</p:attrName>
                                        </p:attrNameLst>
                                      </p:cBhvr>
                                      <p:to>
                                        <p:strVal val="visible"/>
                                      </p:to>
                                    </p:set>
                                    <p:animEffect transition="in" filter="wipe(left)">
                                      <p:cBhvr>
                                        <p:cTn id="12" dur="500"/>
                                        <p:tgtEl>
                                          <p:spTgt spid="22531">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22531">
                                            <p:txEl>
                                              <p:pRg st="3" end="3"/>
                                            </p:txEl>
                                          </p:spTgt>
                                        </p:tgtEl>
                                        <p:attrNameLst>
                                          <p:attrName>style.visibility</p:attrName>
                                        </p:attrNameLst>
                                      </p:cBhvr>
                                      <p:to>
                                        <p:strVal val="visible"/>
                                      </p:to>
                                    </p:set>
                                    <p:animEffect transition="in" filter="wipe(left)">
                                      <p:cBhvr>
                                        <p:cTn id="17" dur="500"/>
                                        <p:tgtEl>
                                          <p:spTgt spid="22531">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22531">
                                            <p:txEl>
                                              <p:pRg st="4" end="4"/>
                                            </p:txEl>
                                          </p:spTgt>
                                        </p:tgtEl>
                                        <p:attrNameLst>
                                          <p:attrName>style.visibility</p:attrName>
                                        </p:attrNameLst>
                                      </p:cBhvr>
                                      <p:to>
                                        <p:strVal val="visible"/>
                                      </p:to>
                                    </p:set>
                                    <p:animEffect transition="in" filter="wipe(left)">
                                      <p:cBhvr>
                                        <p:cTn id="22" dur="500"/>
                                        <p:tgtEl>
                                          <p:spTgt spid="22531">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531" grpId="0" build="p"/>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hteck 3"/>
          <p:cNvSpPr/>
          <p:nvPr/>
        </p:nvSpPr>
        <p:spPr>
          <a:xfrm>
            <a:off x="2833648" y="1598613"/>
            <a:ext cx="3247253" cy="461665"/>
          </a:xfrm>
          <a:prstGeom prst="rect">
            <a:avLst/>
          </a:prstGeom>
        </p:spPr>
        <p:txBody>
          <a:bodyPr wrap="none">
            <a:spAutoFit/>
          </a:bodyPr>
          <a:lstStyle/>
          <a:p>
            <a:pPr algn="ctr">
              <a:buClr>
                <a:srgbClr val="FF6FCF"/>
              </a:buClr>
            </a:pPr>
            <a:r>
              <a:rPr lang="fr-FR"/>
              <a:t>Changement de vision</a:t>
            </a:r>
          </a:p>
        </p:txBody>
      </p:sp>
      <p:sp>
        <p:nvSpPr>
          <p:cNvPr id="5" name="Textfeld 4"/>
          <p:cNvSpPr txBox="1"/>
          <p:nvPr/>
        </p:nvSpPr>
        <p:spPr>
          <a:xfrm>
            <a:off x="821728" y="3275358"/>
            <a:ext cx="3032219" cy="923328"/>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ctr" defTabSz="457200" rtl="0" fontAlgn="auto" latinLnBrk="1" hangingPunct="0">
              <a:lnSpc>
                <a:spcPct val="100000"/>
              </a:lnSpc>
              <a:spcBef>
                <a:spcPts val="0"/>
              </a:spcBef>
              <a:spcAft>
                <a:spcPts val="0"/>
              </a:spcAft>
              <a:buClrTx/>
              <a:buSzTx/>
              <a:buFontTx/>
              <a:buNone/>
              <a:tabLst/>
            </a:pPr>
            <a:r>
              <a:rPr kumimoji="0" lang="fr-FR" sz="1800" b="1" i="0" u="none" strike="noStrike" cap="none" spc="0" normalizeH="0" baseline="0" dirty="0">
                <a:ln>
                  <a:noFill/>
                </a:ln>
                <a:solidFill>
                  <a:srgbClr val="000000"/>
                </a:solidFill>
                <a:effectLst/>
                <a:uFillTx/>
                <a:latin typeface="Arial"/>
                <a:ea typeface="Arial"/>
                <a:cs typeface="Arial"/>
                <a:sym typeface="Arial"/>
              </a:rPr>
              <a:t>isolation d’une déviance</a:t>
            </a:r>
            <a:r>
              <a:rPr lang="fr-FR" sz="1800" dirty="0">
                <a:solidFill>
                  <a:srgbClr val="000000"/>
                </a:solidFill>
              </a:rPr>
              <a:t> </a:t>
            </a:r>
          </a:p>
          <a:p>
            <a:pPr marL="0" marR="0" indent="0" algn="ctr" defTabSz="457200" rtl="0" fontAlgn="auto" latinLnBrk="1" hangingPunct="0">
              <a:lnSpc>
                <a:spcPct val="100000"/>
              </a:lnSpc>
              <a:spcBef>
                <a:spcPts val="0"/>
              </a:spcBef>
              <a:spcAft>
                <a:spcPts val="0"/>
              </a:spcAft>
              <a:buClrTx/>
              <a:buSzTx/>
              <a:buFontTx/>
              <a:buNone/>
              <a:tabLst/>
            </a:pPr>
            <a:r>
              <a:rPr lang="fr-FR" sz="1800" dirty="0">
                <a:solidFill>
                  <a:srgbClr val="000000"/>
                </a:solidFill>
              </a:rPr>
              <a:t>garder la déviance et</a:t>
            </a:r>
          </a:p>
          <a:p>
            <a:pPr algn="ctr" rtl="0" latinLnBrk="1" hangingPunct="0"/>
            <a:r>
              <a:rPr lang="fr-FR" sz="1800" dirty="0">
                <a:solidFill>
                  <a:srgbClr val="000000"/>
                </a:solidFill>
              </a:rPr>
              <a:t>normalité séparés</a:t>
            </a:r>
            <a:endParaRPr kumimoji="0" lang="fr-FR" sz="1800" b="0" i="0" u="none" strike="noStrike" cap="none" spc="0" normalizeH="0" baseline="0" dirty="0">
              <a:ln>
                <a:noFill/>
              </a:ln>
              <a:solidFill>
                <a:srgbClr val="000000"/>
              </a:solidFill>
              <a:effectLst/>
              <a:uFillTx/>
              <a:latin typeface="Arial"/>
              <a:ea typeface="Arial"/>
              <a:cs typeface="Arial"/>
              <a:sym typeface="Arial"/>
            </a:endParaRPr>
          </a:p>
        </p:txBody>
      </p:sp>
      <p:grpSp>
        <p:nvGrpSpPr>
          <p:cNvPr id="3" name="Gruppierung 2"/>
          <p:cNvGrpSpPr/>
          <p:nvPr/>
        </p:nvGrpSpPr>
        <p:grpSpPr>
          <a:xfrm>
            <a:off x="3853947" y="3275358"/>
            <a:ext cx="4415099" cy="923328"/>
            <a:chOff x="3853947" y="3275358"/>
            <a:chExt cx="4415099" cy="923328"/>
          </a:xfrm>
        </p:grpSpPr>
        <p:sp>
          <p:nvSpPr>
            <p:cNvPr id="6" name="Textfeld 5"/>
            <p:cNvSpPr txBox="1"/>
            <p:nvPr/>
          </p:nvSpPr>
          <p:spPr>
            <a:xfrm>
              <a:off x="5236827" y="3275358"/>
              <a:ext cx="3032219" cy="923328"/>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ctr" defTabSz="457200" rtl="0" fontAlgn="auto" latinLnBrk="1" hangingPunct="0">
                <a:lnSpc>
                  <a:spcPct val="100000"/>
                </a:lnSpc>
                <a:spcBef>
                  <a:spcPts val="0"/>
                </a:spcBef>
                <a:spcAft>
                  <a:spcPts val="0"/>
                </a:spcAft>
                <a:buClrTx/>
                <a:buSzTx/>
                <a:buFontTx/>
                <a:buNone/>
                <a:tabLst/>
              </a:pPr>
              <a:r>
                <a:rPr kumimoji="0" lang="fr-FR" sz="1800" b="1" i="0" u="none" strike="noStrike" cap="none" spc="0" normalizeH="0" baseline="0" dirty="0">
                  <a:ln>
                    <a:noFill/>
                  </a:ln>
                  <a:solidFill>
                    <a:srgbClr val="000000"/>
                  </a:solidFill>
                  <a:effectLst/>
                  <a:uFillTx/>
                  <a:latin typeface="Arial"/>
                  <a:ea typeface="Arial"/>
                  <a:cs typeface="Arial"/>
                  <a:sym typeface="Arial"/>
                </a:rPr>
                <a:t>promotion interactions</a:t>
              </a:r>
            </a:p>
            <a:p>
              <a:pPr algn="ctr" rtl="0" latinLnBrk="1" hangingPunct="0"/>
              <a:r>
                <a:rPr lang="fr-FR" sz="1800" dirty="0">
                  <a:solidFill>
                    <a:srgbClr val="000000"/>
                  </a:solidFill>
                </a:rPr>
                <a:t>entre altérité et</a:t>
              </a:r>
            </a:p>
            <a:p>
              <a:pPr algn="ctr" rtl="0" latinLnBrk="1" hangingPunct="0"/>
              <a:r>
                <a:rPr lang="fr-FR" sz="1800" dirty="0">
                  <a:solidFill>
                    <a:srgbClr val="000000"/>
                  </a:solidFill>
                </a:rPr>
                <a:t>normalité</a:t>
              </a:r>
              <a:endParaRPr kumimoji="0" lang="fr-FR" sz="1800" b="0" i="0" u="none" strike="noStrike" cap="none" spc="0" normalizeH="0" baseline="0" dirty="0">
                <a:ln>
                  <a:noFill/>
                </a:ln>
                <a:solidFill>
                  <a:srgbClr val="000000"/>
                </a:solidFill>
                <a:effectLst/>
                <a:uFillTx/>
                <a:latin typeface="Arial"/>
                <a:ea typeface="Arial"/>
                <a:cs typeface="Arial"/>
                <a:sym typeface="Arial"/>
              </a:endParaRPr>
            </a:p>
          </p:txBody>
        </p:sp>
        <p:cxnSp>
          <p:nvCxnSpPr>
            <p:cNvPr id="10" name="Gerade Verbindung 9"/>
            <p:cNvCxnSpPr>
              <a:stCxn id="5" idx="3"/>
              <a:endCxn id="6" idx="1"/>
            </p:cNvCxnSpPr>
            <p:nvPr/>
          </p:nvCxnSpPr>
          <p:spPr>
            <a:xfrm>
              <a:off x="3853947" y="3737022"/>
              <a:ext cx="1382880" cy="0"/>
            </a:xfrm>
            <a:prstGeom prst="line">
              <a:avLst/>
            </a:prstGeom>
            <a:noFill/>
            <a:ln w="25400" cap="flat">
              <a:solidFill>
                <a:schemeClr val="bg1">
                  <a:lumMod val="50000"/>
                </a:schemeClr>
              </a:solidFill>
              <a:prstDash val="solid"/>
              <a:bevel/>
              <a:tailEnd type="stealth"/>
            </a:ln>
            <a:effectLst/>
          </p:spPr>
          <p:style>
            <a:lnRef idx="0">
              <a:scrgbClr r="0" g="0" b="0"/>
            </a:lnRef>
            <a:fillRef idx="0">
              <a:scrgbClr r="0" g="0" b="0"/>
            </a:fillRef>
            <a:effectRef idx="0">
              <a:scrgbClr r="0" g="0" b="0"/>
            </a:effectRef>
            <a:fontRef idx="none"/>
          </p:style>
        </p:cxnSp>
      </p:grpSp>
      <p:sp>
        <p:nvSpPr>
          <p:cNvPr id="9" name="Titel 1"/>
          <p:cNvSpPr txBox="1">
            <a:spLocks/>
          </p:cNvSpPr>
          <p:nvPr/>
        </p:nvSpPr>
        <p:spPr>
          <a:xfrm>
            <a:off x="265145" y="274638"/>
            <a:ext cx="8508815" cy="1323975"/>
          </a:xfrm>
          <a:prstGeom prst="rect">
            <a:avLst/>
          </a:prstGeom>
        </p:spPr>
        <p:txBody>
          <a:bodyPr/>
          <a:lstStyle>
            <a:lvl1pPr defTabSz="457200">
              <a:defRPr sz="3600">
                <a:solidFill>
                  <a:srgbClr val="595959"/>
                </a:solidFill>
                <a:latin typeface="Arial"/>
                <a:ea typeface="Arial"/>
                <a:cs typeface="Arial"/>
                <a:sym typeface="Arial"/>
              </a:defRPr>
            </a:lvl1pPr>
            <a:lvl2pPr defTabSz="457200">
              <a:defRPr sz="3600">
                <a:solidFill>
                  <a:srgbClr val="595959"/>
                </a:solidFill>
                <a:latin typeface="Arial"/>
                <a:ea typeface="Arial"/>
                <a:cs typeface="Arial"/>
                <a:sym typeface="Arial"/>
              </a:defRPr>
            </a:lvl2pPr>
            <a:lvl3pPr defTabSz="457200">
              <a:defRPr sz="3600">
                <a:solidFill>
                  <a:srgbClr val="595959"/>
                </a:solidFill>
                <a:latin typeface="Arial"/>
                <a:ea typeface="Arial"/>
                <a:cs typeface="Arial"/>
                <a:sym typeface="Arial"/>
              </a:defRPr>
            </a:lvl3pPr>
            <a:lvl4pPr defTabSz="457200">
              <a:defRPr sz="3600">
                <a:solidFill>
                  <a:srgbClr val="595959"/>
                </a:solidFill>
                <a:latin typeface="Arial"/>
                <a:ea typeface="Arial"/>
                <a:cs typeface="Arial"/>
                <a:sym typeface="Arial"/>
              </a:defRPr>
            </a:lvl4pPr>
            <a:lvl5pPr defTabSz="457200">
              <a:defRPr sz="3600">
                <a:solidFill>
                  <a:srgbClr val="595959"/>
                </a:solidFill>
                <a:latin typeface="Arial"/>
                <a:ea typeface="Arial"/>
                <a:cs typeface="Arial"/>
                <a:sym typeface="Arial"/>
              </a:defRPr>
            </a:lvl5pPr>
            <a:lvl6pPr indent="457200" defTabSz="457200">
              <a:defRPr sz="3600">
                <a:solidFill>
                  <a:srgbClr val="595959"/>
                </a:solidFill>
                <a:latin typeface="Arial"/>
                <a:ea typeface="Arial"/>
                <a:cs typeface="Arial"/>
                <a:sym typeface="Arial"/>
              </a:defRPr>
            </a:lvl6pPr>
            <a:lvl7pPr indent="914400" defTabSz="457200">
              <a:defRPr sz="3600">
                <a:solidFill>
                  <a:srgbClr val="595959"/>
                </a:solidFill>
                <a:latin typeface="Arial"/>
                <a:ea typeface="Arial"/>
                <a:cs typeface="Arial"/>
                <a:sym typeface="Arial"/>
              </a:defRPr>
            </a:lvl7pPr>
            <a:lvl8pPr indent="1371600" defTabSz="457200">
              <a:defRPr sz="3600">
                <a:solidFill>
                  <a:srgbClr val="595959"/>
                </a:solidFill>
                <a:latin typeface="Arial"/>
                <a:ea typeface="Arial"/>
                <a:cs typeface="Arial"/>
                <a:sym typeface="Arial"/>
              </a:defRPr>
            </a:lvl8pPr>
            <a:lvl9pPr indent="1828800" defTabSz="457200">
              <a:defRPr sz="3600">
                <a:solidFill>
                  <a:srgbClr val="595959"/>
                </a:solidFill>
                <a:latin typeface="Arial"/>
                <a:ea typeface="Arial"/>
                <a:cs typeface="Arial"/>
                <a:sym typeface="Arial"/>
              </a:defRPr>
            </a:lvl9pPr>
          </a:lstStyle>
          <a:p>
            <a:pPr algn="ctr"/>
            <a:r>
              <a:rPr lang="fr-FR" b="1">
                <a:solidFill>
                  <a:srgbClr val="7F7F7F"/>
                </a:solidFill>
              </a:rPr>
              <a:t>Transition vers un système assimilatif</a:t>
            </a:r>
          </a:p>
        </p:txBody>
      </p:sp>
    </p:spTree>
    <p:extLst>
      <p:ext uri="{BB962C8B-B14F-4D97-AF65-F5344CB8AC3E}">
        <p14:creationId xmlns:p14="http://schemas.microsoft.com/office/powerpoint/2010/main" val="3129304099"/>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left)">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wipe(left)">
                                      <p:cBhvr>
                                        <p:cTn id="1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1"/>
          <p:cNvSpPr>
            <a:spLocks noGrp="1"/>
          </p:cNvSpPr>
          <p:nvPr>
            <p:ph type="title"/>
          </p:nvPr>
        </p:nvSpPr>
        <p:spPr>
          <a:xfrm>
            <a:off x="2324487" y="274638"/>
            <a:ext cx="4495041" cy="830997"/>
          </a:xfrm>
          <a:noFill/>
          <a:ln>
            <a:miter lim="800000"/>
            <a:headEnd/>
            <a:tailEnd/>
          </a:ln>
        </p:spPr>
        <p:txBody>
          <a:bodyPr vert="horz" wrap="none" lIns="91440" tIns="45720" rIns="91440" bIns="45720" numCol="1" anchor="t" anchorCtr="0" compatLnSpc="1">
            <a:prstTxWarp prst="textNoShape">
              <a:avLst/>
            </a:prstTxWarp>
            <a:spAutoFit/>
          </a:bodyPr>
          <a:lstStyle/>
          <a:p>
            <a:pPr algn="ctr"/>
            <a:r>
              <a:rPr lang="fr-FR" sz="4800" b="1" noProof="0" dirty="0">
                <a:solidFill>
                  <a:srgbClr val="7F7F7F"/>
                </a:solidFill>
              </a:rPr>
              <a:t>Structuralisme</a:t>
            </a:r>
          </a:p>
        </p:txBody>
      </p:sp>
      <p:sp>
        <p:nvSpPr>
          <p:cNvPr id="5" name="Rechteck 4"/>
          <p:cNvSpPr/>
          <p:nvPr/>
        </p:nvSpPr>
        <p:spPr>
          <a:xfrm>
            <a:off x="372731" y="1506908"/>
            <a:ext cx="8006824" cy="4001581"/>
          </a:xfrm>
          <a:prstGeom prst="rect">
            <a:avLst/>
          </a:prstGeom>
        </p:spPr>
        <p:txBody>
          <a:bodyPr/>
          <a:lstStyle/>
          <a:p>
            <a:pPr marL="457200" indent="-457200">
              <a:spcBef>
                <a:spcPts val="600"/>
              </a:spcBef>
              <a:spcAft>
                <a:spcPts val="1200"/>
              </a:spcAft>
              <a:buClr>
                <a:srgbClr val="FF6FCF"/>
              </a:buClr>
              <a:buFont typeface="Arial"/>
              <a:buChar char="•"/>
            </a:pPr>
            <a:r>
              <a:rPr lang="fr-FR" sz="2800" dirty="0">
                <a:solidFill>
                  <a:srgbClr val="404040"/>
                </a:solidFill>
              </a:rPr>
              <a:t>Réalité sociale = un ensemble formel de relations</a:t>
            </a:r>
          </a:p>
          <a:p>
            <a:pPr marL="457200" indent="-457200">
              <a:spcBef>
                <a:spcPts val="600"/>
              </a:spcBef>
              <a:spcAft>
                <a:spcPts val="1200"/>
              </a:spcAft>
              <a:buClr>
                <a:srgbClr val="FF6FCF"/>
              </a:buClr>
              <a:buFont typeface="Arial"/>
              <a:buChar char="•"/>
            </a:pPr>
            <a:r>
              <a:rPr lang="fr-FR" sz="2800" dirty="0">
                <a:solidFill>
                  <a:srgbClr val="404040"/>
                </a:solidFill>
              </a:rPr>
              <a:t>Système dans lequel chacun des éléments n'est définissable que par les relations d'équivalence ou d'opposition qu'il entretient avec les autres</a:t>
            </a:r>
          </a:p>
          <a:p>
            <a:pPr marL="457200" indent="-457200">
              <a:spcBef>
                <a:spcPts val="600"/>
              </a:spcBef>
              <a:spcAft>
                <a:spcPts val="1200"/>
              </a:spcAft>
              <a:buClr>
                <a:srgbClr val="FF6FCF"/>
              </a:buClr>
              <a:buFont typeface="Arial"/>
              <a:buChar char="•"/>
            </a:pPr>
            <a:r>
              <a:rPr lang="fr-FR" sz="2800" dirty="0">
                <a:solidFill>
                  <a:srgbClr val="404040"/>
                </a:solidFill>
              </a:rPr>
              <a:t>Ensemble de relations forme la </a:t>
            </a:r>
            <a:r>
              <a:rPr lang="fr-FR" sz="2800" i="1" dirty="0">
                <a:solidFill>
                  <a:srgbClr val="404040"/>
                </a:solidFill>
              </a:rPr>
              <a:t>structure</a:t>
            </a:r>
          </a:p>
        </p:txBody>
      </p:sp>
    </p:spTree>
    <p:extLst>
      <p:ext uri="{BB962C8B-B14F-4D97-AF65-F5344CB8AC3E}">
        <p14:creationId xmlns:p14="http://schemas.microsoft.com/office/powerpoint/2010/main" val="2816644887"/>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wipe(left)">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wipe(left)">
                                      <p:cBhvr>
                                        <p:cTn id="12" dur="500"/>
                                        <p:tgtEl>
                                          <p:spTgt spid="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wipe(left)">
                                      <p:cBhvr>
                                        <p:cTn id="17" dur="500"/>
                                        <p:tgtEl>
                                          <p:spTgt spid="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pPr algn="ctr"/>
            <a:r>
              <a:rPr lang="fr-FR" b="1" noProof="0" dirty="0">
                <a:solidFill>
                  <a:srgbClr val="7F7F7F"/>
                </a:solidFill>
              </a:rPr>
              <a:t>Méthodes de travail de la psychiatrie anthropophage assimilant</a:t>
            </a:r>
          </a:p>
        </p:txBody>
      </p:sp>
      <p:sp>
        <p:nvSpPr>
          <p:cNvPr id="3" name="Inhaltsplatzhalter 2"/>
          <p:cNvSpPr>
            <a:spLocks noGrp="1"/>
          </p:cNvSpPr>
          <p:nvPr>
            <p:ph idx="1"/>
          </p:nvPr>
        </p:nvSpPr>
        <p:spPr>
          <a:xfrm>
            <a:off x="457200" y="1598613"/>
            <a:ext cx="8229600" cy="4228975"/>
          </a:xfrm>
        </p:spPr>
        <p:txBody>
          <a:bodyPr/>
          <a:lstStyle/>
          <a:p>
            <a:pPr marL="457200" indent="-457200">
              <a:lnSpc>
                <a:spcPct val="130000"/>
              </a:lnSpc>
              <a:spcAft>
                <a:spcPts val="3600"/>
              </a:spcAft>
              <a:buClr>
                <a:srgbClr val="FF6FCF"/>
              </a:buClr>
              <a:buFont typeface="Arial"/>
              <a:buChar char="•"/>
            </a:pPr>
            <a:r>
              <a:rPr lang="fr-FR" noProof="0" dirty="0"/>
              <a:t>Redonner au patient une dignité de </a:t>
            </a:r>
            <a:r>
              <a:rPr lang="fr-FR" i="1" noProof="0" dirty="0"/>
              <a:t>citoyen</a:t>
            </a:r>
          </a:p>
          <a:p>
            <a:pPr marL="457200" indent="-457200">
              <a:lnSpc>
                <a:spcPct val="130000"/>
              </a:lnSpc>
              <a:spcAft>
                <a:spcPts val="3600"/>
              </a:spcAft>
              <a:buClr>
                <a:srgbClr val="FF6FCF"/>
              </a:buClr>
              <a:buFont typeface="Arial"/>
              <a:buChar char="•"/>
            </a:pPr>
            <a:r>
              <a:rPr lang="fr-FR" noProof="0" dirty="0"/>
              <a:t>Leur redonner des « possibilités existentielles »</a:t>
            </a:r>
          </a:p>
          <a:p>
            <a:pPr marL="715963" indent="-350838">
              <a:lnSpc>
                <a:spcPct val="130000"/>
              </a:lnSpc>
              <a:spcAft>
                <a:spcPts val="3600"/>
              </a:spcAft>
              <a:buClr>
                <a:srgbClr val="FF6FCF"/>
              </a:buClr>
              <a:buFont typeface="Arial"/>
              <a:buChar char="•"/>
            </a:pPr>
            <a:r>
              <a:rPr lang="fr-FR" noProof="0" dirty="0"/>
              <a:t>Elle leur doit la possibilité d'imaginer des rôles (=existences) dans le tissu social</a:t>
            </a:r>
          </a:p>
        </p:txBody>
      </p:sp>
    </p:spTree>
    <p:extLst>
      <p:ext uri="{BB962C8B-B14F-4D97-AF65-F5344CB8AC3E}">
        <p14:creationId xmlns:p14="http://schemas.microsoft.com/office/powerpoint/2010/main" val="2516343388"/>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left)">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left)">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pPr algn="ctr"/>
            <a:r>
              <a:rPr lang="fr-FR" b="1" noProof="0" dirty="0">
                <a:solidFill>
                  <a:srgbClr val="7F7F7F"/>
                </a:solidFill>
              </a:rPr>
              <a:t>Méthodes de travail de la psychiatrie anthropophage assimilant</a:t>
            </a:r>
          </a:p>
        </p:txBody>
      </p:sp>
      <p:sp>
        <p:nvSpPr>
          <p:cNvPr id="3" name="Inhaltsplatzhalter 2"/>
          <p:cNvSpPr>
            <a:spLocks noGrp="1"/>
          </p:cNvSpPr>
          <p:nvPr>
            <p:ph idx="1"/>
          </p:nvPr>
        </p:nvSpPr>
        <p:spPr>
          <a:xfrm>
            <a:off x="457200" y="1541913"/>
            <a:ext cx="8229600" cy="3929135"/>
          </a:xfrm>
        </p:spPr>
        <p:txBody>
          <a:bodyPr/>
          <a:lstStyle/>
          <a:p>
            <a:pPr marL="457200" indent="-457200">
              <a:lnSpc>
                <a:spcPct val="120000"/>
              </a:lnSpc>
              <a:spcAft>
                <a:spcPts val="2400"/>
              </a:spcAft>
              <a:buClr>
                <a:srgbClr val="FF6FCF"/>
              </a:buClr>
              <a:buFont typeface="Arial"/>
              <a:buChar char="•"/>
            </a:pPr>
            <a:r>
              <a:rPr lang="fr-FR" sz="2000" noProof="0" dirty="0"/>
              <a:t>Doit développer des </a:t>
            </a:r>
            <a:r>
              <a:rPr lang="fr-FR" sz="2000" i="1" noProof="0" dirty="0"/>
              <a:t>soi possibles</a:t>
            </a:r>
            <a:r>
              <a:rPr lang="fr-FR" sz="2000" noProof="0" dirty="0"/>
              <a:t> pour les patients (mais aussi pour l'institution elle-même) autour du principe de la participation civique plutôt que sur le précepte de l'intégration sociale</a:t>
            </a:r>
          </a:p>
          <a:p>
            <a:pPr marL="457200" indent="-457200">
              <a:lnSpc>
                <a:spcPct val="120000"/>
              </a:lnSpc>
              <a:spcAft>
                <a:spcPts val="2400"/>
              </a:spcAft>
              <a:buClr>
                <a:srgbClr val="FF6FCF"/>
              </a:buClr>
              <a:buFont typeface="Arial"/>
              <a:buChar char="•"/>
            </a:pPr>
            <a:r>
              <a:rPr lang="fr-FR" sz="2000" noProof="0" dirty="0"/>
              <a:t>Devrait plutôt être une institution créative, générative, inventive, innovante plutôt qu'une institution conservatrice, gardienne des conventions, bibliothécaire de la déviance</a:t>
            </a:r>
          </a:p>
          <a:p>
            <a:pPr marL="457200" indent="-457200">
              <a:lnSpc>
                <a:spcPct val="120000"/>
              </a:lnSpc>
              <a:spcAft>
                <a:spcPts val="2400"/>
              </a:spcAft>
              <a:buClr>
                <a:srgbClr val="FF6FCF"/>
              </a:buClr>
              <a:buFont typeface="Arial"/>
              <a:buChar char="•"/>
            </a:pPr>
            <a:r>
              <a:rPr lang="fr-FR" sz="2000" noProof="0" dirty="0"/>
              <a:t>Pour cela, il faut évidemment qu’elle remette en question son rôle de gardienne de l'ordre</a:t>
            </a:r>
          </a:p>
        </p:txBody>
      </p:sp>
    </p:spTree>
    <p:extLst>
      <p:ext uri="{BB962C8B-B14F-4D97-AF65-F5344CB8AC3E}">
        <p14:creationId xmlns:p14="http://schemas.microsoft.com/office/powerpoint/2010/main" val="4196936446"/>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left)">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left)">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pPr algn="ctr"/>
            <a:r>
              <a:rPr lang="fr-FR" b="1" noProof="0" dirty="0">
                <a:solidFill>
                  <a:srgbClr val="7F7F7F"/>
                </a:solidFill>
              </a:rPr>
              <a:t>La psychiatrie anthropophage assimilante doit être artistique</a:t>
            </a:r>
          </a:p>
        </p:txBody>
      </p:sp>
      <p:sp>
        <p:nvSpPr>
          <p:cNvPr id="3" name="Inhaltsplatzhalter 2"/>
          <p:cNvSpPr>
            <a:spLocks noGrp="1"/>
          </p:cNvSpPr>
          <p:nvPr>
            <p:ph idx="1"/>
          </p:nvPr>
        </p:nvSpPr>
        <p:spPr>
          <a:xfrm>
            <a:off x="457200" y="1927104"/>
            <a:ext cx="8229600" cy="3489222"/>
          </a:xfrm>
        </p:spPr>
        <p:txBody>
          <a:bodyPr/>
          <a:lstStyle/>
          <a:p>
            <a:pPr marL="457200" indent="-457200">
              <a:spcAft>
                <a:spcPts val="1200"/>
              </a:spcAft>
              <a:buClr>
                <a:srgbClr val="FF6FCF"/>
              </a:buClr>
              <a:buFont typeface="Arial"/>
              <a:buChar char="•"/>
            </a:pPr>
            <a:r>
              <a:rPr lang="fr-FR" noProof="0" dirty="0"/>
              <a:t>Artiste = personne qui se base sur des conventions pour les détourner, les déployer …, … aller au delà</a:t>
            </a:r>
          </a:p>
          <a:p>
            <a:pPr marL="457200" indent="-457200">
              <a:spcAft>
                <a:spcPts val="1200"/>
              </a:spcAft>
              <a:buClr>
                <a:srgbClr val="FF6FCF"/>
              </a:buClr>
              <a:buFont typeface="Arial"/>
              <a:buChar char="•"/>
            </a:pPr>
            <a:r>
              <a:rPr lang="fr-FR" noProof="0" dirty="0"/>
              <a:t>La psychiatrie anthropophage assimilante devrait se baser sur des conventions (les accepter comme données) … pour aller au delà</a:t>
            </a:r>
          </a:p>
          <a:p>
            <a:pPr marL="457200" indent="-457200">
              <a:spcAft>
                <a:spcPts val="1200"/>
              </a:spcAft>
              <a:buClr>
                <a:srgbClr val="FF6FCF"/>
              </a:buClr>
              <a:buFont typeface="Arial"/>
              <a:buChar char="•"/>
            </a:pPr>
            <a:endParaRPr lang="fr-FR" noProof="0" dirty="0"/>
          </a:p>
        </p:txBody>
      </p:sp>
    </p:spTree>
    <p:extLst>
      <p:ext uri="{BB962C8B-B14F-4D97-AF65-F5344CB8AC3E}">
        <p14:creationId xmlns:p14="http://schemas.microsoft.com/office/powerpoint/2010/main" val="1707536532"/>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left)">
                                      <p:cBhvr>
                                        <p:cTn id="12"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uppierung 1"/>
          <p:cNvGrpSpPr/>
          <p:nvPr/>
        </p:nvGrpSpPr>
        <p:grpSpPr>
          <a:xfrm>
            <a:off x="457200" y="1591653"/>
            <a:ext cx="3688713" cy="3883067"/>
            <a:chOff x="457200" y="1591653"/>
            <a:chExt cx="3688713" cy="3883067"/>
          </a:xfrm>
        </p:grpSpPr>
        <p:sp>
          <p:nvSpPr>
            <p:cNvPr id="12" name="Abgerundetes Rechteck 11"/>
            <p:cNvSpPr/>
            <p:nvPr/>
          </p:nvSpPr>
          <p:spPr>
            <a:xfrm>
              <a:off x="457200" y="2131825"/>
              <a:ext cx="3688713" cy="3342895"/>
            </a:xfrm>
            <a:prstGeom prst="roundRect">
              <a:avLst/>
            </a:prstGeom>
            <a:solidFill>
              <a:schemeClr val="accent6">
                <a:lumMod val="20000"/>
                <a:lumOff val="80000"/>
              </a:schemeClr>
            </a:solidFill>
            <a:ln w="25400" cap="flat">
              <a:solidFill>
                <a:srgbClr val="FFFFFF"/>
              </a:solidFill>
              <a:prstDash val="solid"/>
              <a:bevel/>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noAutofit/>
            </a:bodyPr>
            <a:lstStyle/>
            <a:p>
              <a:pPr marL="0" marR="0" indent="0" algn="ctr" defTabSz="457200" rtl="0" fontAlgn="auto" latinLnBrk="1" hangingPunct="0">
                <a:lnSpc>
                  <a:spcPct val="100000"/>
                </a:lnSpc>
                <a:spcBef>
                  <a:spcPts val="0"/>
                </a:spcBef>
                <a:spcAft>
                  <a:spcPts val="0"/>
                </a:spcAft>
                <a:buClrTx/>
                <a:buSzTx/>
                <a:buFontTx/>
                <a:buNone/>
                <a:tabLst/>
              </a:pPr>
              <a:endParaRPr kumimoji="0" lang="fr-CH" sz="1600" b="0" i="0" u="none" strike="noStrike" cap="none" spc="0" normalizeH="0" baseline="0" dirty="0">
                <a:ln>
                  <a:noFill/>
                </a:ln>
                <a:solidFill>
                  <a:schemeClr val="bg1"/>
                </a:solidFill>
                <a:effectLst/>
                <a:uFillTx/>
                <a:latin typeface="Arial"/>
                <a:ea typeface="Arial"/>
                <a:cs typeface="Arial"/>
                <a:sym typeface="Arial"/>
              </a:endParaRPr>
            </a:p>
          </p:txBody>
        </p:sp>
        <p:sp>
          <p:nvSpPr>
            <p:cNvPr id="13" name="Rechteck 12"/>
            <p:cNvSpPr/>
            <p:nvPr/>
          </p:nvSpPr>
          <p:spPr>
            <a:xfrm>
              <a:off x="1047499" y="1591653"/>
              <a:ext cx="2494343" cy="461665"/>
            </a:xfrm>
            <a:prstGeom prst="rect">
              <a:avLst/>
            </a:prstGeom>
          </p:spPr>
          <p:txBody>
            <a:bodyPr wrap="none">
              <a:spAutoFit/>
            </a:bodyPr>
            <a:lstStyle/>
            <a:p>
              <a:pPr algn="ctr" rtl="0" latinLnBrk="1" hangingPunct="0"/>
              <a:r>
                <a:rPr lang="fr-CH" b="1" dirty="0">
                  <a:solidFill>
                    <a:srgbClr val="000000"/>
                  </a:solidFill>
                </a:rPr>
                <a:t>modèle asylaire</a:t>
              </a:r>
            </a:p>
          </p:txBody>
        </p:sp>
      </p:grpSp>
      <p:sp>
        <p:nvSpPr>
          <p:cNvPr id="14" name="Abgerundetes Rechteck 13"/>
          <p:cNvSpPr/>
          <p:nvPr/>
        </p:nvSpPr>
        <p:spPr>
          <a:xfrm>
            <a:off x="4902317" y="2131825"/>
            <a:ext cx="3688713" cy="3342895"/>
          </a:xfrm>
          <a:prstGeom prst="roundRect">
            <a:avLst/>
          </a:prstGeom>
          <a:solidFill>
            <a:srgbClr val="EDFDB2"/>
          </a:solidFill>
          <a:ln w="25400" cap="flat">
            <a:solidFill>
              <a:srgbClr val="FFFFFF"/>
            </a:solidFill>
            <a:prstDash val="solid"/>
            <a:bevel/>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noAutofit/>
          </a:bodyPr>
          <a:lstStyle/>
          <a:p>
            <a:pPr marL="0" marR="0" indent="0" algn="ctr" defTabSz="457200" rtl="0" fontAlgn="auto" latinLnBrk="1" hangingPunct="0">
              <a:lnSpc>
                <a:spcPct val="100000"/>
              </a:lnSpc>
              <a:spcBef>
                <a:spcPts val="0"/>
              </a:spcBef>
              <a:spcAft>
                <a:spcPts val="0"/>
              </a:spcAft>
              <a:buClrTx/>
              <a:buSzTx/>
              <a:buFontTx/>
              <a:buNone/>
              <a:tabLst/>
            </a:pPr>
            <a:endParaRPr kumimoji="0" lang="fr-CH" sz="1600" b="0" i="0" u="none" strike="noStrike" cap="none" spc="0" normalizeH="0" baseline="0" dirty="0">
              <a:ln>
                <a:noFill/>
              </a:ln>
              <a:solidFill>
                <a:schemeClr val="bg1"/>
              </a:solidFill>
              <a:effectLst/>
              <a:uFillTx/>
              <a:latin typeface="Arial"/>
              <a:ea typeface="Arial"/>
              <a:cs typeface="Arial"/>
              <a:sym typeface="Arial"/>
            </a:endParaRPr>
          </a:p>
        </p:txBody>
      </p:sp>
      <p:sp>
        <p:nvSpPr>
          <p:cNvPr id="6" name="Titel 1"/>
          <p:cNvSpPr>
            <a:spLocks noGrp="1"/>
          </p:cNvSpPr>
          <p:nvPr>
            <p:ph type="title"/>
          </p:nvPr>
        </p:nvSpPr>
        <p:spPr>
          <a:xfrm>
            <a:off x="457200" y="274638"/>
            <a:ext cx="8229600" cy="1323975"/>
          </a:xfrm>
        </p:spPr>
        <p:txBody>
          <a:bodyPr/>
          <a:lstStyle/>
          <a:p>
            <a:pPr algn="ctr"/>
            <a:r>
              <a:rPr lang="fr-FR" b="1" noProof="0" dirty="0">
                <a:solidFill>
                  <a:srgbClr val="7F7F7F"/>
                </a:solidFill>
              </a:rPr>
              <a:t>La transition vers un système assimilant</a:t>
            </a:r>
          </a:p>
        </p:txBody>
      </p:sp>
      <p:sp>
        <p:nvSpPr>
          <p:cNvPr id="7" name="Textfeld 6"/>
          <p:cNvSpPr txBox="1"/>
          <p:nvPr/>
        </p:nvSpPr>
        <p:spPr>
          <a:xfrm>
            <a:off x="552088" y="2380009"/>
            <a:ext cx="3498936" cy="1754325"/>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algn="ctr" rtl="0" latinLnBrk="1" hangingPunct="0"/>
            <a:r>
              <a:rPr lang="en-US" sz="1800" dirty="0"/>
              <a:t>Patient </a:t>
            </a:r>
            <a:r>
              <a:rPr lang="en-US" sz="1800" dirty="0" err="1"/>
              <a:t>observé</a:t>
            </a:r>
            <a:r>
              <a:rPr lang="en-US" sz="1800" dirty="0"/>
              <a:t> </a:t>
            </a:r>
            <a:r>
              <a:rPr lang="en-US" sz="1800" dirty="0" err="1"/>
              <a:t>dans</a:t>
            </a:r>
            <a:r>
              <a:rPr lang="en-US" sz="1800" dirty="0"/>
              <a:t> un</a:t>
            </a:r>
          </a:p>
          <a:p>
            <a:pPr algn="ctr" rtl="0" latinLnBrk="1" hangingPunct="0"/>
            <a:r>
              <a:rPr lang="en-US" sz="1800" dirty="0" err="1"/>
              <a:t>contexte</a:t>
            </a:r>
            <a:r>
              <a:rPr lang="en-US" sz="1800" dirty="0"/>
              <a:t> </a:t>
            </a:r>
            <a:r>
              <a:rPr lang="en-US" sz="1800" dirty="0" err="1"/>
              <a:t>spatio-temporel</a:t>
            </a:r>
            <a:endParaRPr lang="en-US" sz="1800" dirty="0"/>
          </a:p>
          <a:p>
            <a:pPr algn="ctr" rtl="0" latinLnBrk="1" hangingPunct="0"/>
            <a:r>
              <a:rPr lang="en-US" sz="1800" dirty="0" err="1"/>
              <a:t>artificiel</a:t>
            </a:r>
            <a:endParaRPr lang="en-US" sz="1800" dirty="0"/>
          </a:p>
          <a:p>
            <a:pPr algn="ctr" rtl="0" latinLnBrk="1" hangingPunct="0"/>
            <a:r>
              <a:rPr lang="en-US" sz="1800" dirty="0"/>
              <a:t> (</a:t>
            </a:r>
            <a:r>
              <a:rPr lang="en-US" sz="1800" b="1" i="1" dirty="0"/>
              <a:t>in vitro</a:t>
            </a:r>
            <a:r>
              <a:rPr lang="en-US" sz="1800" dirty="0"/>
              <a:t>) </a:t>
            </a:r>
          </a:p>
          <a:p>
            <a:pPr algn="ctr" rtl="0" latinLnBrk="1" hangingPunct="0"/>
            <a:r>
              <a:rPr lang="en-US" sz="1800" dirty="0" err="1"/>
              <a:t>amputé</a:t>
            </a:r>
            <a:r>
              <a:rPr lang="en-US" sz="1800" dirty="0"/>
              <a:t> de son</a:t>
            </a:r>
          </a:p>
          <a:p>
            <a:pPr algn="ctr" rtl="0" latinLnBrk="1" hangingPunct="0"/>
            <a:r>
              <a:rPr lang="en-US" sz="1800" dirty="0" err="1"/>
              <a:t>contexte</a:t>
            </a:r>
            <a:r>
              <a:rPr lang="en-US" sz="1800" dirty="0"/>
              <a:t> </a:t>
            </a:r>
            <a:r>
              <a:rPr lang="en-US" sz="1800" dirty="0" err="1"/>
              <a:t>d’origine</a:t>
            </a:r>
            <a:endParaRPr lang="en-US" sz="1800" dirty="0"/>
          </a:p>
        </p:txBody>
      </p:sp>
      <p:sp>
        <p:nvSpPr>
          <p:cNvPr id="8" name="Textfeld 7"/>
          <p:cNvSpPr txBox="1"/>
          <p:nvPr/>
        </p:nvSpPr>
        <p:spPr>
          <a:xfrm>
            <a:off x="4997205" y="2380343"/>
            <a:ext cx="3498936" cy="923328"/>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algn="ctr" rtl="0" latinLnBrk="1" hangingPunct="0"/>
            <a:r>
              <a:rPr lang="fr-CH" sz="1800" dirty="0"/>
              <a:t>accompagné dans </a:t>
            </a:r>
          </a:p>
          <a:p>
            <a:pPr algn="ctr" rtl="0" latinLnBrk="1" hangingPunct="0"/>
            <a:r>
              <a:rPr lang="fr-CH" sz="1800" b="1" dirty="0"/>
              <a:t>sa</a:t>
            </a:r>
            <a:r>
              <a:rPr lang="fr-CH" sz="1800" dirty="0"/>
              <a:t> situation </a:t>
            </a:r>
          </a:p>
          <a:p>
            <a:pPr algn="ctr" rtl="0" latinLnBrk="1" hangingPunct="0"/>
            <a:r>
              <a:rPr lang="fr-CH" sz="1800" dirty="0"/>
              <a:t>(</a:t>
            </a:r>
            <a:r>
              <a:rPr lang="fr-CH" sz="1800" b="1" i="1" dirty="0"/>
              <a:t>in vivo</a:t>
            </a:r>
            <a:r>
              <a:rPr lang="fr-CH" sz="1800" dirty="0"/>
              <a:t>)</a:t>
            </a:r>
          </a:p>
        </p:txBody>
      </p:sp>
      <p:sp>
        <p:nvSpPr>
          <p:cNvPr id="9" name="Rechteck 8"/>
          <p:cNvSpPr/>
          <p:nvPr/>
        </p:nvSpPr>
        <p:spPr>
          <a:xfrm>
            <a:off x="897156" y="4298236"/>
            <a:ext cx="2808801" cy="646329"/>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algn="ctr" rtl="0" latinLnBrk="1" hangingPunct="0"/>
            <a:r>
              <a:rPr lang="en-US" sz="1800" b="1" dirty="0" err="1">
                <a:solidFill>
                  <a:srgbClr val="000000"/>
                </a:solidFill>
              </a:rPr>
              <a:t>discontinuité</a:t>
            </a:r>
            <a:r>
              <a:rPr lang="en-US" sz="1800" b="1" dirty="0">
                <a:solidFill>
                  <a:srgbClr val="000000"/>
                </a:solidFill>
              </a:rPr>
              <a:t> entre</a:t>
            </a:r>
          </a:p>
          <a:p>
            <a:pPr algn="ctr" rtl="0" latinLnBrk="1" hangingPunct="0"/>
            <a:r>
              <a:rPr lang="en-US" sz="1800" b="1" dirty="0">
                <a:solidFill>
                  <a:srgbClr val="000000"/>
                </a:solidFill>
              </a:rPr>
              <a:t>vie et </a:t>
            </a:r>
            <a:r>
              <a:rPr lang="en-US" sz="1800" b="1" dirty="0" err="1">
                <a:solidFill>
                  <a:srgbClr val="000000"/>
                </a:solidFill>
              </a:rPr>
              <a:t>maladie</a:t>
            </a:r>
            <a:endParaRPr lang="fr-CH" sz="1800" b="1" dirty="0">
              <a:solidFill>
                <a:srgbClr val="000000"/>
              </a:solidFill>
            </a:endParaRPr>
          </a:p>
        </p:txBody>
      </p:sp>
      <p:sp>
        <p:nvSpPr>
          <p:cNvPr id="10" name="Rechteck 9"/>
          <p:cNvSpPr/>
          <p:nvPr/>
        </p:nvSpPr>
        <p:spPr>
          <a:xfrm>
            <a:off x="5391186" y="4298236"/>
            <a:ext cx="2710974" cy="646329"/>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algn="ctr" rtl="0" latinLnBrk="1" hangingPunct="0"/>
            <a:r>
              <a:rPr lang="en-US" sz="1800" b="1" dirty="0" err="1">
                <a:solidFill>
                  <a:srgbClr val="000000"/>
                </a:solidFill>
              </a:rPr>
              <a:t>continuité</a:t>
            </a:r>
            <a:r>
              <a:rPr lang="en-US" sz="1800" b="1" dirty="0">
                <a:solidFill>
                  <a:srgbClr val="000000"/>
                </a:solidFill>
              </a:rPr>
              <a:t> </a:t>
            </a:r>
            <a:r>
              <a:rPr lang="en-US" sz="1800" b="1" dirty="0" err="1">
                <a:solidFill>
                  <a:srgbClr val="000000"/>
                </a:solidFill>
              </a:rPr>
              <a:t>trajectoire</a:t>
            </a:r>
            <a:r>
              <a:rPr lang="en-US" sz="1800" b="1" dirty="0">
                <a:solidFill>
                  <a:srgbClr val="000000"/>
                </a:solidFill>
              </a:rPr>
              <a:t> de vie</a:t>
            </a:r>
          </a:p>
        </p:txBody>
      </p:sp>
      <p:sp>
        <p:nvSpPr>
          <p:cNvPr id="15" name="Rechteck 14"/>
          <p:cNvSpPr/>
          <p:nvPr/>
        </p:nvSpPr>
        <p:spPr>
          <a:xfrm>
            <a:off x="5320144" y="1591653"/>
            <a:ext cx="2853065" cy="461665"/>
          </a:xfrm>
          <a:prstGeom prst="rect">
            <a:avLst/>
          </a:prstGeom>
        </p:spPr>
        <p:txBody>
          <a:bodyPr wrap="none">
            <a:spAutoFit/>
          </a:bodyPr>
          <a:lstStyle/>
          <a:p>
            <a:pPr algn="ctr" rtl="0" latinLnBrk="1" hangingPunct="0"/>
            <a:r>
              <a:rPr lang="fr-CH" b="1" dirty="0">
                <a:solidFill>
                  <a:srgbClr val="000000"/>
                </a:solidFill>
              </a:rPr>
              <a:t>modèle assimilant</a:t>
            </a:r>
          </a:p>
        </p:txBody>
      </p:sp>
      <p:cxnSp>
        <p:nvCxnSpPr>
          <p:cNvPr id="17" name="Gerade Verbindung 16"/>
          <p:cNvCxnSpPr>
            <a:stCxn id="12" idx="3"/>
            <a:endCxn id="14" idx="1"/>
          </p:cNvCxnSpPr>
          <p:nvPr/>
        </p:nvCxnSpPr>
        <p:spPr>
          <a:xfrm>
            <a:off x="4145913" y="3803273"/>
            <a:ext cx="756404" cy="0"/>
          </a:xfrm>
          <a:prstGeom prst="line">
            <a:avLst/>
          </a:prstGeom>
          <a:noFill/>
          <a:ln w="25400" cap="flat">
            <a:solidFill>
              <a:schemeClr val="bg1">
                <a:lumMod val="50000"/>
              </a:schemeClr>
            </a:solidFill>
            <a:prstDash val="solid"/>
            <a:bevel/>
            <a:tailEnd type="stealth"/>
          </a:ln>
          <a:effectLst/>
        </p:spPr>
        <p:style>
          <a:lnRef idx="0">
            <a:scrgbClr r="0" g="0" b="0"/>
          </a:lnRef>
          <a:fillRef idx="0">
            <a:scrgbClr r="0" g="0" b="0"/>
          </a:fillRef>
          <a:effectRef idx="0">
            <a:scrgbClr r="0" g="0" b="0"/>
          </a:effectRef>
          <a:fontRef idx="none"/>
        </p:style>
      </p:cxnSp>
    </p:spTree>
    <p:extLst>
      <p:ext uri="{BB962C8B-B14F-4D97-AF65-F5344CB8AC3E}">
        <p14:creationId xmlns:p14="http://schemas.microsoft.com/office/powerpoint/2010/main" val="1176828572"/>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9" grpId="0"/>
      <p:bldP spid="10"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feld 3"/>
          <p:cNvSpPr txBox="1"/>
          <p:nvPr/>
        </p:nvSpPr>
        <p:spPr>
          <a:xfrm>
            <a:off x="706083" y="1073897"/>
            <a:ext cx="2082722" cy="461665"/>
          </a:xfrm>
          <a:prstGeom prst="rect">
            <a:avLst/>
          </a:prstGeom>
          <a:noFill/>
        </p:spPr>
        <p:txBody>
          <a:bodyPr wrap="none" rtlCol="0">
            <a:spAutoFit/>
          </a:bodyPr>
          <a:lstStyle/>
          <a:p>
            <a:pPr algn="ctr"/>
            <a:r>
              <a:rPr lang="fr-CH" b="1" dirty="0"/>
              <a:t>Anthropémie</a:t>
            </a:r>
          </a:p>
        </p:txBody>
      </p:sp>
      <p:sp>
        <p:nvSpPr>
          <p:cNvPr id="5" name="Textfeld 4"/>
          <p:cNvSpPr txBox="1"/>
          <p:nvPr/>
        </p:nvSpPr>
        <p:spPr>
          <a:xfrm>
            <a:off x="3335630" y="889231"/>
            <a:ext cx="2370861" cy="830997"/>
          </a:xfrm>
          <a:prstGeom prst="rect">
            <a:avLst/>
          </a:prstGeom>
          <a:noFill/>
        </p:spPr>
        <p:txBody>
          <a:bodyPr wrap="none" rtlCol="0">
            <a:spAutoFit/>
          </a:bodyPr>
          <a:lstStyle/>
          <a:p>
            <a:pPr algn="ctr"/>
            <a:r>
              <a:rPr lang="fr-CH" dirty="0"/>
              <a:t>Anthropophagie</a:t>
            </a:r>
            <a:endParaRPr lang="fr-CH" b="1" dirty="0"/>
          </a:p>
          <a:p>
            <a:pPr algn="ctr"/>
            <a:r>
              <a:rPr lang="fr-CH" b="1" dirty="0"/>
              <a:t>encapsulante</a:t>
            </a:r>
            <a:endParaRPr lang="fr-CH" i="1" dirty="0"/>
          </a:p>
        </p:txBody>
      </p:sp>
      <p:sp>
        <p:nvSpPr>
          <p:cNvPr id="6" name="Textfeld 5"/>
          <p:cNvSpPr txBox="1"/>
          <p:nvPr/>
        </p:nvSpPr>
        <p:spPr>
          <a:xfrm>
            <a:off x="6304596" y="889231"/>
            <a:ext cx="2370861" cy="1200328"/>
          </a:xfrm>
          <a:prstGeom prst="rect">
            <a:avLst/>
          </a:prstGeom>
          <a:noFill/>
        </p:spPr>
        <p:txBody>
          <a:bodyPr wrap="none" rtlCol="0">
            <a:spAutoFit/>
          </a:bodyPr>
          <a:lstStyle/>
          <a:p>
            <a:pPr algn="ctr"/>
            <a:r>
              <a:rPr lang="fr-CH" dirty="0"/>
              <a:t>Anthropophagie</a:t>
            </a:r>
          </a:p>
          <a:p>
            <a:pPr algn="ctr"/>
            <a:r>
              <a:rPr lang="fr-CH" b="1" dirty="0"/>
              <a:t>assimilante </a:t>
            </a:r>
          </a:p>
          <a:p>
            <a:pPr algn="ctr"/>
            <a:endParaRPr lang="fr-CH" b="1" i="1" dirty="0"/>
          </a:p>
        </p:txBody>
      </p:sp>
      <p:sp>
        <p:nvSpPr>
          <p:cNvPr id="7" name="Oval 6"/>
          <p:cNvSpPr/>
          <p:nvPr/>
        </p:nvSpPr>
        <p:spPr>
          <a:xfrm rot="18900000">
            <a:off x="811275" y="3106242"/>
            <a:ext cx="1872336" cy="1793882"/>
          </a:xfrm>
          <a:prstGeom prst="ellipse">
            <a:avLst/>
          </a:prstGeom>
          <a:noFill/>
          <a:ln>
            <a:solidFill>
              <a:schemeClr val="bg1">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CH"/>
          </a:p>
        </p:txBody>
      </p:sp>
      <p:grpSp>
        <p:nvGrpSpPr>
          <p:cNvPr id="12" name="Gruppierung 11"/>
          <p:cNvGrpSpPr/>
          <p:nvPr/>
        </p:nvGrpSpPr>
        <p:grpSpPr>
          <a:xfrm>
            <a:off x="830888" y="3086628"/>
            <a:ext cx="1833110" cy="1833110"/>
            <a:chOff x="830888" y="3086628"/>
            <a:chExt cx="1833110" cy="1833110"/>
          </a:xfrm>
        </p:grpSpPr>
        <p:cxnSp>
          <p:nvCxnSpPr>
            <p:cNvPr id="9" name="Gerade Verbindung 8"/>
            <p:cNvCxnSpPr>
              <a:stCxn id="7" idx="0"/>
            </p:cNvCxnSpPr>
            <p:nvPr/>
          </p:nvCxnSpPr>
          <p:spPr>
            <a:xfrm rot="18900000" flipH="1">
              <a:off x="1274715" y="3302053"/>
              <a:ext cx="6040" cy="471386"/>
            </a:xfrm>
            <a:prstGeom prst="line">
              <a:avLst/>
            </a:prstGeom>
            <a:ln>
              <a:solidFill>
                <a:srgbClr val="7F7F7F"/>
              </a:solidFill>
              <a:tailEnd type="stealth"/>
            </a:ln>
          </p:spPr>
          <p:style>
            <a:lnRef idx="2">
              <a:schemeClr val="accent1"/>
            </a:lnRef>
            <a:fillRef idx="0">
              <a:schemeClr val="accent1"/>
            </a:fillRef>
            <a:effectRef idx="1">
              <a:schemeClr val="accent1"/>
            </a:effectRef>
            <a:fontRef idx="minor">
              <a:schemeClr val="tx1"/>
            </a:fontRef>
          </p:style>
        </p:cxnSp>
        <p:cxnSp>
          <p:nvCxnSpPr>
            <p:cNvPr id="11" name="Gerade Verbindung 10"/>
            <p:cNvCxnSpPr>
              <a:stCxn id="7" idx="6"/>
            </p:cNvCxnSpPr>
            <p:nvPr/>
          </p:nvCxnSpPr>
          <p:spPr>
            <a:xfrm rot="18900000" flipH="1">
              <a:off x="2018693" y="3503054"/>
              <a:ext cx="457758" cy="0"/>
            </a:xfrm>
            <a:prstGeom prst="line">
              <a:avLst/>
            </a:prstGeom>
            <a:ln>
              <a:solidFill>
                <a:srgbClr val="7F7F7F"/>
              </a:solidFill>
              <a:tailEnd type="stealth"/>
            </a:ln>
          </p:spPr>
          <p:style>
            <a:lnRef idx="2">
              <a:schemeClr val="accent1"/>
            </a:lnRef>
            <a:fillRef idx="0">
              <a:schemeClr val="accent1"/>
            </a:fillRef>
            <a:effectRef idx="1">
              <a:schemeClr val="accent1"/>
            </a:effectRef>
            <a:fontRef idx="minor">
              <a:schemeClr val="tx1"/>
            </a:fontRef>
          </p:style>
        </p:cxnSp>
        <p:cxnSp>
          <p:nvCxnSpPr>
            <p:cNvPr id="13" name="Gerade Verbindung 12"/>
            <p:cNvCxnSpPr>
              <a:stCxn id="7" idx="4"/>
            </p:cNvCxnSpPr>
            <p:nvPr/>
          </p:nvCxnSpPr>
          <p:spPr>
            <a:xfrm rot="18900000" flipV="1">
              <a:off x="2219646" y="4246241"/>
              <a:ext cx="0" cy="458290"/>
            </a:xfrm>
            <a:prstGeom prst="line">
              <a:avLst/>
            </a:prstGeom>
            <a:ln>
              <a:solidFill>
                <a:srgbClr val="7F7F7F"/>
              </a:solidFill>
              <a:tailEnd type="stealth"/>
            </a:ln>
          </p:spPr>
          <p:style>
            <a:lnRef idx="2">
              <a:schemeClr val="accent1"/>
            </a:lnRef>
            <a:fillRef idx="0">
              <a:schemeClr val="accent1"/>
            </a:fillRef>
            <a:effectRef idx="1">
              <a:schemeClr val="accent1"/>
            </a:effectRef>
            <a:fontRef idx="minor">
              <a:schemeClr val="tx1"/>
            </a:fontRef>
          </p:style>
        </p:cxnSp>
        <p:cxnSp>
          <p:nvCxnSpPr>
            <p:cNvPr id="18" name="Gerade Verbindung 17"/>
            <p:cNvCxnSpPr>
              <a:stCxn id="7" idx="2"/>
            </p:cNvCxnSpPr>
            <p:nvPr/>
          </p:nvCxnSpPr>
          <p:spPr>
            <a:xfrm rot="18900000">
              <a:off x="1018287" y="4502954"/>
              <a:ext cx="458770" cy="0"/>
            </a:xfrm>
            <a:prstGeom prst="line">
              <a:avLst/>
            </a:prstGeom>
            <a:ln>
              <a:solidFill>
                <a:srgbClr val="7F7F7F"/>
              </a:solidFill>
              <a:tailEnd type="stealth"/>
            </a:ln>
          </p:spPr>
          <p:style>
            <a:lnRef idx="2">
              <a:schemeClr val="accent1"/>
            </a:lnRef>
            <a:fillRef idx="0">
              <a:schemeClr val="accent1"/>
            </a:fillRef>
            <a:effectRef idx="1">
              <a:schemeClr val="accent1"/>
            </a:effectRef>
            <a:fontRef idx="minor">
              <a:schemeClr val="tx1"/>
            </a:fontRef>
          </p:style>
        </p:cxnSp>
        <p:cxnSp>
          <p:nvCxnSpPr>
            <p:cNvPr id="26" name="Gerade Verbindung 25"/>
            <p:cNvCxnSpPr>
              <a:stCxn id="7" idx="7"/>
            </p:cNvCxnSpPr>
            <p:nvPr/>
          </p:nvCxnSpPr>
          <p:spPr>
            <a:xfrm>
              <a:off x="1767057" y="3086628"/>
              <a:ext cx="532" cy="477906"/>
            </a:xfrm>
            <a:prstGeom prst="line">
              <a:avLst/>
            </a:prstGeom>
            <a:ln>
              <a:solidFill>
                <a:srgbClr val="7F7F7F"/>
              </a:solidFill>
              <a:tailEnd type="stealth"/>
            </a:ln>
          </p:spPr>
          <p:style>
            <a:lnRef idx="2">
              <a:schemeClr val="accent1"/>
            </a:lnRef>
            <a:fillRef idx="0">
              <a:schemeClr val="accent1"/>
            </a:fillRef>
            <a:effectRef idx="1">
              <a:schemeClr val="accent1"/>
            </a:effectRef>
            <a:fontRef idx="minor">
              <a:schemeClr val="tx1"/>
            </a:fontRef>
          </p:style>
        </p:cxnSp>
        <p:cxnSp>
          <p:nvCxnSpPr>
            <p:cNvPr id="30" name="Gerade Verbindung 29"/>
            <p:cNvCxnSpPr>
              <a:stCxn id="7" idx="3"/>
            </p:cNvCxnSpPr>
            <p:nvPr/>
          </p:nvCxnSpPr>
          <p:spPr>
            <a:xfrm flipV="1">
              <a:off x="1727829" y="4465756"/>
              <a:ext cx="0" cy="453982"/>
            </a:xfrm>
            <a:prstGeom prst="line">
              <a:avLst/>
            </a:prstGeom>
            <a:ln>
              <a:solidFill>
                <a:srgbClr val="7F7F7F"/>
              </a:solidFill>
              <a:tailEnd type="stealth"/>
            </a:ln>
          </p:spPr>
          <p:style>
            <a:lnRef idx="2">
              <a:schemeClr val="accent1"/>
            </a:lnRef>
            <a:fillRef idx="0">
              <a:schemeClr val="accent1"/>
            </a:fillRef>
            <a:effectRef idx="1">
              <a:schemeClr val="accent1"/>
            </a:effectRef>
            <a:fontRef idx="minor">
              <a:schemeClr val="tx1"/>
            </a:fontRef>
          </p:style>
        </p:cxnSp>
        <p:cxnSp>
          <p:nvCxnSpPr>
            <p:cNvPr id="36" name="Gerade Verbindung 35"/>
            <p:cNvCxnSpPr>
              <a:stCxn id="7" idx="1"/>
            </p:cNvCxnSpPr>
            <p:nvPr/>
          </p:nvCxnSpPr>
          <p:spPr>
            <a:xfrm>
              <a:off x="830888" y="4022797"/>
              <a:ext cx="465344" cy="0"/>
            </a:xfrm>
            <a:prstGeom prst="line">
              <a:avLst/>
            </a:prstGeom>
            <a:ln>
              <a:solidFill>
                <a:srgbClr val="7F7F7F"/>
              </a:solidFill>
              <a:tailEnd type="stealth"/>
            </a:ln>
          </p:spPr>
          <p:style>
            <a:lnRef idx="2">
              <a:schemeClr val="accent1"/>
            </a:lnRef>
            <a:fillRef idx="0">
              <a:schemeClr val="accent1"/>
            </a:fillRef>
            <a:effectRef idx="1">
              <a:schemeClr val="accent1"/>
            </a:effectRef>
            <a:fontRef idx="minor">
              <a:schemeClr val="tx1"/>
            </a:fontRef>
          </p:style>
        </p:cxnSp>
        <p:cxnSp>
          <p:nvCxnSpPr>
            <p:cNvPr id="40" name="Gerade Verbindung 39"/>
            <p:cNvCxnSpPr>
              <a:stCxn id="7" idx="5"/>
            </p:cNvCxnSpPr>
            <p:nvPr/>
          </p:nvCxnSpPr>
          <p:spPr>
            <a:xfrm flipH="1">
              <a:off x="2225853" y="3983569"/>
              <a:ext cx="438145" cy="0"/>
            </a:xfrm>
            <a:prstGeom prst="line">
              <a:avLst/>
            </a:prstGeom>
            <a:ln>
              <a:solidFill>
                <a:srgbClr val="7F7F7F"/>
              </a:solidFill>
              <a:tailEnd type="stealth"/>
            </a:ln>
          </p:spPr>
          <p:style>
            <a:lnRef idx="2">
              <a:schemeClr val="accent1"/>
            </a:lnRef>
            <a:fillRef idx="0">
              <a:schemeClr val="accent1"/>
            </a:fillRef>
            <a:effectRef idx="1">
              <a:schemeClr val="accent1"/>
            </a:effectRef>
            <a:fontRef idx="minor">
              <a:schemeClr val="tx1"/>
            </a:fontRef>
          </p:style>
        </p:cxnSp>
      </p:grpSp>
      <p:grpSp>
        <p:nvGrpSpPr>
          <p:cNvPr id="15" name="Gruppierung 14"/>
          <p:cNvGrpSpPr/>
          <p:nvPr/>
        </p:nvGrpSpPr>
        <p:grpSpPr>
          <a:xfrm>
            <a:off x="1349328" y="2040570"/>
            <a:ext cx="1147024" cy="1772220"/>
            <a:chOff x="1349328" y="2040570"/>
            <a:chExt cx="1147024" cy="1772220"/>
          </a:xfrm>
        </p:grpSpPr>
        <p:pic>
          <p:nvPicPr>
            <p:cNvPr id="2" name="Bild 1"/>
            <p:cNvPicPr>
              <a:picLocks noChangeAspect="1"/>
            </p:cNvPicPr>
            <p:nvPr/>
          </p:nvPicPr>
          <p:blipFill>
            <a:blip r:embed="rId2" cstate="screen">
              <a:duotone>
                <a:schemeClr val="accent6">
                  <a:shade val="45000"/>
                  <a:satMod val="135000"/>
                </a:schemeClr>
                <a:prstClr val="white"/>
              </a:duotone>
              <a:extLst>
                <a:ext uri="{28A0092B-C50C-407E-A947-70E740481C1C}">
                  <a14:useLocalDpi xmlns:a14="http://schemas.microsoft.com/office/drawing/2010/main"/>
                </a:ext>
              </a:extLst>
            </a:blip>
            <a:stretch>
              <a:fillRect/>
            </a:stretch>
          </p:blipFill>
          <p:spPr>
            <a:xfrm rot="15446386" flipV="1">
              <a:off x="1082910" y="2626879"/>
              <a:ext cx="1452329" cy="919494"/>
            </a:xfrm>
            <a:prstGeom prst="rect">
              <a:avLst/>
            </a:prstGeom>
          </p:spPr>
        </p:pic>
        <p:sp>
          <p:nvSpPr>
            <p:cNvPr id="3" name="Oval 2"/>
            <p:cNvSpPr/>
            <p:nvPr/>
          </p:nvSpPr>
          <p:spPr>
            <a:xfrm>
              <a:off x="2225853" y="2040570"/>
              <a:ext cx="270499" cy="237290"/>
            </a:xfrm>
            <a:prstGeom prst="ellipse">
              <a:avLst/>
            </a:prstGeom>
            <a:solidFill>
              <a:srgbClr val="EA81E9"/>
            </a:solidFill>
            <a:ln>
              <a:solidFill>
                <a:srgbClr val="EA81E9"/>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CH"/>
            </a:p>
          </p:txBody>
        </p:sp>
      </p:grpSp>
      <p:sp>
        <p:nvSpPr>
          <p:cNvPr id="19" name="Oval 18"/>
          <p:cNvSpPr/>
          <p:nvPr/>
        </p:nvSpPr>
        <p:spPr>
          <a:xfrm rot="18900000">
            <a:off x="3584891" y="2998451"/>
            <a:ext cx="1872336" cy="1793882"/>
          </a:xfrm>
          <a:prstGeom prst="ellipse">
            <a:avLst/>
          </a:prstGeom>
          <a:noFill/>
          <a:ln>
            <a:solidFill>
              <a:schemeClr val="bg1">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CH"/>
          </a:p>
        </p:txBody>
      </p:sp>
      <p:sp>
        <p:nvSpPr>
          <p:cNvPr id="33" name="Oval 32"/>
          <p:cNvSpPr/>
          <p:nvPr/>
        </p:nvSpPr>
        <p:spPr>
          <a:xfrm>
            <a:off x="4442979" y="3375429"/>
            <a:ext cx="227079" cy="223322"/>
          </a:xfrm>
          <a:prstGeom prst="ellipse">
            <a:avLst/>
          </a:prstGeom>
          <a:solidFill>
            <a:srgbClr val="EA81E9"/>
          </a:solidFill>
          <a:ln w="174625" cmpd="tri">
            <a:solidFill>
              <a:srgbClr val="EA81E9"/>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CH"/>
          </a:p>
        </p:txBody>
      </p:sp>
      <p:grpSp>
        <p:nvGrpSpPr>
          <p:cNvPr id="16" name="Gruppierung 15"/>
          <p:cNvGrpSpPr/>
          <p:nvPr/>
        </p:nvGrpSpPr>
        <p:grpSpPr>
          <a:xfrm>
            <a:off x="3604504" y="2988396"/>
            <a:ext cx="1826537" cy="1823551"/>
            <a:chOff x="3604504" y="2988396"/>
            <a:chExt cx="1826537" cy="1823551"/>
          </a:xfrm>
        </p:grpSpPr>
        <p:cxnSp>
          <p:nvCxnSpPr>
            <p:cNvPr id="20" name="Gerade Verbindung 19"/>
            <p:cNvCxnSpPr>
              <a:stCxn id="19" idx="0"/>
            </p:cNvCxnSpPr>
            <p:nvPr/>
          </p:nvCxnSpPr>
          <p:spPr>
            <a:xfrm>
              <a:off x="3886826" y="3261159"/>
              <a:ext cx="329050" cy="337592"/>
            </a:xfrm>
            <a:prstGeom prst="line">
              <a:avLst/>
            </a:prstGeom>
            <a:ln>
              <a:solidFill>
                <a:srgbClr val="7F7F7F"/>
              </a:solidFill>
              <a:tailEnd type="stealth"/>
            </a:ln>
          </p:spPr>
          <p:style>
            <a:lnRef idx="2">
              <a:schemeClr val="accent1"/>
            </a:lnRef>
            <a:fillRef idx="0">
              <a:schemeClr val="accent1"/>
            </a:fillRef>
            <a:effectRef idx="1">
              <a:schemeClr val="accent1"/>
            </a:effectRef>
            <a:fontRef idx="minor">
              <a:schemeClr val="tx1"/>
            </a:fontRef>
          </p:style>
        </p:cxnSp>
        <p:cxnSp>
          <p:nvCxnSpPr>
            <p:cNvPr id="22" name="Gerade Verbindung 21"/>
            <p:cNvCxnSpPr>
              <a:stCxn id="19" idx="4"/>
            </p:cNvCxnSpPr>
            <p:nvPr/>
          </p:nvCxnSpPr>
          <p:spPr>
            <a:xfrm flipH="1" flipV="1">
              <a:off x="4831232" y="4205565"/>
              <a:ext cx="324060" cy="324060"/>
            </a:xfrm>
            <a:prstGeom prst="line">
              <a:avLst/>
            </a:prstGeom>
            <a:ln>
              <a:solidFill>
                <a:srgbClr val="7F7F7F"/>
              </a:solidFill>
              <a:tailEnd type="stealth"/>
            </a:ln>
          </p:spPr>
          <p:style>
            <a:lnRef idx="2">
              <a:schemeClr val="accent1"/>
            </a:lnRef>
            <a:fillRef idx="0">
              <a:schemeClr val="accent1"/>
            </a:fillRef>
            <a:effectRef idx="1">
              <a:schemeClr val="accent1"/>
            </a:effectRef>
            <a:fontRef idx="minor">
              <a:schemeClr val="tx1"/>
            </a:fontRef>
          </p:style>
        </p:cxnSp>
        <p:cxnSp>
          <p:nvCxnSpPr>
            <p:cNvPr id="23" name="Gerade Verbindung 22"/>
            <p:cNvCxnSpPr>
              <a:stCxn id="19" idx="2"/>
            </p:cNvCxnSpPr>
            <p:nvPr/>
          </p:nvCxnSpPr>
          <p:spPr>
            <a:xfrm flipV="1">
              <a:off x="3859088" y="4232963"/>
              <a:ext cx="324400" cy="324400"/>
            </a:xfrm>
            <a:prstGeom prst="line">
              <a:avLst/>
            </a:prstGeom>
            <a:ln>
              <a:solidFill>
                <a:srgbClr val="7F7F7F"/>
              </a:solidFill>
              <a:tailEnd type="stealth"/>
            </a:ln>
          </p:spPr>
          <p:style>
            <a:lnRef idx="2">
              <a:schemeClr val="accent1"/>
            </a:lnRef>
            <a:fillRef idx="0">
              <a:schemeClr val="accent1"/>
            </a:fillRef>
            <a:effectRef idx="1">
              <a:schemeClr val="accent1"/>
            </a:effectRef>
            <a:fontRef idx="minor">
              <a:schemeClr val="tx1"/>
            </a:fontRef>
          </p:style>
        </p:cxnSp>
        <p:cxnSp>
          <p:nvCxnSpPr>
            <p:cNvPr id="25" name="Gerade Verbindung 24"/>
            <p:cNvCxnSpPr>
              <a:stCxn id="19" idx="3"/>
            </p:cNvCxnSpPr>
            <p:nvPr/>
          </p:nvCxnSpPr>
          <p:spPr>
            <a:xfrm flipV="1">
              <a:off x="4501445" y="4357965"/>
              <a:ext cx="0" cy="453982"/>
            </a:xfrm>
            <a:prstGeom prst="line">
              <a:avLst/>
            </a:prstGeom>
            <a:ln>
              <a:solidFill>
                <a:srgbClr val="7F7F7F"/>
              </a:solidFill>
              <a:tailEnd type="stealth"/>
            </a:ln>
          </p:spPr>
          <p:style>
            <a:lnRef idx="2">
              <a:schemeClr val="accent1"/>
            </a:lnRef>
            <a:fillRef idx="0">
              <a:schemeClr val="accent1"/>
            </a:fillRef>
            <a:effectRef idx="1">
              <a:schemeClr val="accent1"/>
            </a:effectRef>
            <a:fontRef idx="minor">
              <a:schemeClr val="tx1"/>
            </a:fontRef>
          </p:style>
        </p:cxnSp>
        <p:cxnSp>
          <p:nvCxnSpPr>
            <p:cNvPr id="27" name="Gerade Verbindung 26"/>
            <p:cNvCxnSpPr>
              <a:stCxn id="19" idx="1"/>
            </p:cNvCxnSpPr>
            <p:nvPr/>
          </p:nvCxnSpPr>
          <p:spPr>
            <a:xfrm>
              <a:off x="3604504" y="3915006"/>
              <a:ext cx="465344" cy="0"/>
            </a:xfrm>
            <a:prstGeom prst="line">
              <a:avLst/>
            </a:prstGeom>
            <a:ln>
              <a:solidFill>
                <a:srgbClr val="7F7F7F"/>
              </a:solidFill>
              <a:tailEnd type="stealth"/>
            </a:ln>
          </p:spPr>
          <p:style>
            <a:lnRef idx="2">
              <a:schemeClr val="accent1"/>
            </a:lnRef>
            <a:fillRef idx="0">
              <a:schemeClr val="accent1"/>
            </a:fillRef>
            <a:effectRef idx="1">
              <a:schemeClr val="accent1"/>
            </a:effectRef>
            <a:fontRef idx="minor">
              <a:schemeClr val="tx1"/>
            </a:fontRef>
          </p:style>
        </p:cxnSp>
        <p:sp>
          <p:nvSpPr>
            <p:cNvPr id="14" name="Freihandform 13"/>
            <p:cNvSpPr/>
            <p:nvPr/>
          </p:nvSpPr>
          <p:spPr>
            <a:xfrm>
              <a:off x="4254495" y="2988396"/>
              <a:ext cx="157931" cy="772548"/>
            </a:xfrm>
            <a:custGeom>
              <a:avLst/>
              <a:gdLst>
                <a:gd name="connsiteX0" fmla="*/ 157931 w 157931"/>
                <a:gd name="connsiteY0" fmla="*/ 0 h 772548"/>
                <a:gd name="connsiteX1" fmla="*/ 812 w 157931"/>
                <a:gd name="connsiteY1" fmla="*/ 392821 h 772548"/>
                <a:gd name="connsiteX2" fmla="*/ 92465 w 157931"/>
                <a:gd name="connsiteY2" fmla="*/ 772548 h 772548"/>
              </a:gdLst>
              <a:ahLst/>
              <a:cxnLst>
                <a:cxn ang="0">
                  <a:pos x="connsiteX0" y="connsiteY0"/>
                </a:cxn>
                <a:cxn ang="0">
                  <a:pos x="connsiteX1" y="connsiteY1"/>
                </a:cxn>
                <a:cxn ang="0">
                  <a:pos x="connsiteX2" y="connsiteY2"/>
                </a:cxn>
              </a:cxnLst>
              <a:rect l="l" t="t" r="r" b="b"/>
              <a:pathLst>
                <a:path w="157931" h="772548">
                  <a:moveTo>
                    <a:pt x="157931" y="0"/>
                  </a:moveTo>
                  <a:cubicBezTo>
                    <a:pt x="84827" y="132031"/>
                    <a:pt x="11723" y="264063"/>
                    <a:pt x="812" y="392821"/>
                  </a:cubicBezTo>
                  <a:cubicBezTo>
                    <a:pt x="-10099" y="521579"/>
                    <a:pt x="92465" y="772548"/>
                    <a:pt x="92465" y="772548"/>
                  </a:cubicBezTo>
                </a:path>
              </a:pathLst>
            </a:custGeom>
            <a:ln>
              <a:solidFill>
                <a:srgbClr val="7F7F7F"/>
              </a:solidFill>
              <a:tailEnd type="stealth"/>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fr-CH"/>
            </a:p>
          </p:txBody>
        </p:sp>
        <p:cxnSp>
          <p:nvCxnSpPr>
            <p:cNvPr id="34" name="Gerade Verbindung 33"/>
            <p:cNvCxnSpPr/>
            <p:nvPr/>
          </p:nvCxnSpPr>
          <p:spPr>
            <a:xfrm flipH="1">
              <a:off x="4992896" y="3915006"/>
              <a:ext cx="438145" cy="0"/>
            </a:xfrm>
            <a:prstGeom prst="line">
              <a:avLst/>
            </a:prstGeom>
            <a:ln>
              <a:solidFill>
                <a:srgbClr val="7F7F7F"/>
              </a:solidFill>
              <a:tailEnd type="stealth"/>
            </a:ln>
          </p:spPr>
          <p:style>
            <a:lnRef idx="2">
              <a:schemeClr val="accent1"/>
            </a:lnRef>
            <a:fillRef idx="0">
              <a:schemeClr val="accent1"/>
            </a:fillRef>
            <a:effectRef idx="1">
              <a:schemeClr val="accent1"/>
            </a:effectRef>
            <a:fontRef idx="minor">
              <a:schemeClr val="tx1"/>
            </a:fontRef>
          </p:style>
        </p:cxnSp>
        <p:sp>
          <p:nvSpPr>
            <p:cNvPr id="8" name="Freihandform 7"/>
            <p:cNvSpPr/>
            <p:nvPr/>
          </p:nvSpPr>
          <p:spPr>
            <a:xfrm>
              <a:off x="4616543" y="3328841"/>
              <a:ext cx="645512" cy="526670"/>
            </a:xfrm>
            <a:custGeom>
              <a:avLst/>
              <a:gdLst>
                <a:gd name="connsiteX0" fmla="*/ 641569 w 645512"/>
                <a:gd name="connsiteY0" fmla="*/ 0 h 526670"/>
                <a:gd name="connsiteX1" fmla="*/ 549916 w 645512"/>
                <a:gd name="connsiteY1" fmla="*/ 248787 h 526670"/>
                <a:gd name="connsiteX2" fmla="*/ 0 w 645512"/>
                <a:gd name="connsiteY2" fmla="*/ 523762 h 526670"/>
              </a:gdLst>
              <a:ahLst/>
              <a:cxnLst>
                <a:cxn ang="0">
                  <a:pos x="connsiteX0" y="connsiteY0"/>
                </a:cxn>
                <a:cxn ang="0">
                  <a:pos x="connsiteX1" y="connsiteY1"/>
                </a:cxn>
                <a:cxn ang="0">
                  <a:pos x="connsiteX2" y="connsiteY2"/>
                </a:cxn>
              </a:cxnLst>
              <a:rect l="l" t="t" r="r" b="b"/>
              <a:pathLst>
                <a:path w="645512" h="526670">
                  <a:moveTo>
                    <a:pt x="641569" y="0"/>
                  </a:moveTo>
                  <a:cubicBezTo>
                    <a:pt x="649206" y="80746"/>
                    <a:pt x="656844" y="161493"/>
                    <a:pt x="549916" y="248787"/>
                  </a:cubicBezTo>
                  <a:cubicBezTo>
                    <a:pt x="442988" y="336081"/>
                    <a:pt x="6547" y="554315"/>
                    <a:pt x="0" y="523762"/>
                  </a:cubicBezTo>
                </a:path>
              </a:pathLst>
            </a:custGeom>
            <a:ln>
              <a:solidFill>
                <a:srgbClr val="7F7F7F"/>
              </a:solidFill>
              <a:tailEnd type="stealth"/>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fr-CH"/>
            </a:p>
          </p:txBody>
        </p:sp>
      </p:grpSp>
      <p:sp>
        <p:nvSpPr>
          <p:cNvPr id="54" name="Oval 53"/>
          <p:cNvSpPr/>
          <p:nvPr/>
        </p:nvSpPr>
        <p:spPr>
          <a:xfrm>
            <a:off x="7434217" y="3060386"/>
            <a:ext cx="357573" cy="353592"/>
          </a:xfrm>
          <a:prstGeom prst="ellipse">
            <a:avLst/>
          </a:prstGeom>
          <a:solidFill>
            <a:srgbClr val="EA81E9"/>
          </a:solidFill>
          <a:ln w="3175" cmpd="sng">
            <a:solidFill>
              <a:srgbClr val="EA81E9"/>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CH"/>
          </a:p>
        </p:txBody>
      </p:sp>
      <p:grpSp>
        <p:nvGrpSpPr>
          <p:cNvPr id="17" name="Gruppierung 16"/>
          <p:cNvGrpSpPr/>
          <p:nvPr/>
        </p:nvGrpSpPr>
        <p:grpSpPr>
          <a:xfrm>
            <a:off x="6271466" y="2754705"/>
            <a:ext cx="2437118" cy="1987117"/>
            <a:chOff x="6271466" y="2754705"/>
            <a:chExt cx="2437118" cy="1987117"/>
          </a:xfrm>
        </p:grpSpPr>
        <p:sp>
          <p:nvSpPr>
            <p:cNvPr id="45" name="Oval 44"/>
            <p:cNvSpPr/>
            <p:nvPr/>
          </p:nvSpPr>
          <p:spPr>
            <a:xfrm rot="18900000">
              <a:off x="6271466" y="2754705"/>
              <a:ext cx="2437118" cy="1800739"/>
            </a:xfrm>
            <a:custGeom>
              <a:avLst/>
              <a:gdLst>
                <a:gd name="connsiteX0" fmla="*/ 0 w 1872336"/>
                <a:gd name="connsiteY0" fmla="*/ 896941 h 1793882"/>
                <a:gd name="connsiteX1" fmla="*/ 936168 w 1872336"/>
                <a:gd name="connsiteY1" fmla="*/ 0 h 1793882"/>
                <a:gd name="connsiteX2" fmla="*/ 1872336 w 1872336"/>
                <a:gd name="connsiteY2" fmla="*/ 896941 h 1793882"/>
                <a:gd name="connsiteX3" fmla="*/ 936168 w 1872336"/>
                <a:gd name="connsiteY3" fmla="*/ 1793882 h 1793882"/>
                <a:gd name="connsiteX4" fmla="*/ 0 w 1872336"/>
                <a:gd name="connsiteY4" fmla="*/ 896941 h 1793882"/>
                <a:gd name="connsiteX0" fmla="*/ 0 w 2724135"/>
                <a:gd name="connsiteY0" fmla="*/ 902996 h 1802845"/>
                <a:gd name="connsiteX1" fmla="*/ 936168 w 2724135"/>
                <a:gd name="connsiteY1" fmla="*/ 6055 h 1802845"/>
                <a:gd name="connsiteX2" fmla="*/ 2724135 w 2724135"/>
                <a:gd name="connsiteY2" fmla="*/ 643729 h 1802845"/>
                <a:gd name="connsiteX3" fmla="*/ 936168 w 2724135"/>
                <a:gd name="connsiteY3" fmla="*/ 1799937 h 1802845"/>
                <a:gd name="connsiteX4" fmla="*/ 0 w 2724135"/>
                <a:gd name="connsiteY4" fmla="*/ 902996 h 1802845"/>
                <a:gd name="connsiteX0" fmla="*/ 0 w 2437118"/>
                <a:gd name="connsiteY0" fmla="*/ 901438 h 1800739"/>
                <a:gd name="connsiteX1" fmla="*/ 936168 w 2437118"/>
                <a:gd name="connsiteY1" fmla="*/ 4497 h 1800739"/>
                <a:gd name="connsiteX2" fmla="*/ 2437118 w 2437118"/>
                <a:gd name="connsiteY2" fmla="*/ 669954 h 1800739"/>
                <a:gd name="connsiteX3" fmla="*/ 936168 w 2437118"/>
                <a:gd name="connsiteY3" fmla="*/ 1798379 h 1800739"/>
                <a:gd name="connsiteX4" fmla="*/ 0 w 2437118"/>
                <a:gd name="connsiteY4" fmla="*/ 901438 h 18007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37118" h="1800739">
                  <a:moveTo>
                    <a:pt x="0" y="901438"/>
                  </a:moveTo>
                  <a:cubicBezTo>
                    <a:pt x="0" y="406071"/>
                    <a:pt x="529982" y="43078"/>
                    <a:pt x="936168" y="4497"/>
                  </a:cubicBezTo>
                  <a:cubicBezTo>
                    <a:pt x="1342354" y="-34084"/>
                    <a:pt x="2437118" y="174587"/>
                    <a:pt x="2437118" y="669954"/>
                  </a:cubicBezTo>
                  <a:cubicBezTo>
                    <a:pt x="2437118" y="1165321"/>
                    <a:pt x="1342354" y="1759798"/>
                    <a:pt x="936168" y="1798379"/>
                  </a:cubicBezTo>
                  <a:cubicBezTo>
                    <a:pt x="529982" y="1836960"/>
                    <a:pt x="0" y="1396805"/>
                    <a:pt x="0" y="901438"/>
                  </a:cubicBezTo>
                  <a:close/>
                </a:path>
              </a:pathLst>
            </a:custGeom>
            <a:noFill/>
            <a:ln>
              <a:solidFill>
                <a:schemeClr val="bg1">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CH"/>
            </a:p>
          </p:txBody>
        </p:sp>
        <p:cxnSp>
          <p:nvCxnSpPr>
            <p:cNvPr id="55" name="Gerade Verbindung 54"/>
            <p:cNvCxnSpPr/>
            <p:nvPr/>
          </p:nvCxnSpPr>
          <p:spPr>
            <a:xfrm rot="18900000" flipH="1">
              <a:off x="6830103" y="3150325"/>
              <a:ext cx="6040" cy="471386"/>
            </a:xfrm>
            <a:prstGeom prst="line">
              <a:avLst/>
            </a:prstGeom>
            <a:ln>
              <a:solidFill>
                <a:srgbClr val="7F7F7F"/>
              </a:solidFill>
              <a:tailEnd type="stealth"/>
            </a:ln>
          </p:spPr>
          <p:style>
            <a:lnRef idx="2">
              <a:schemeClr val="accent1"/>
            </a:lnRef>
            <a:fillRef idx="0">
              <a:schemeClr val="accent1"/>
            </a:fillRef>
            <a:effectRef idx="1">
              <a:schemeClr val="accent1"/>
            </a:effectRef>
            <a:fontRef idx="minor">
              <a:schemeClr val="tx1"/>
            </a:fontRef>
          </p:style>
        </p:cxnSp>
        <p:cxnSp>
          <p:nvCxnSpPr>
            <p:cNvPr id="56" name="Gerade Verbindung 55"/>
            <p:cNvCxnSpPr>
              <a:stCxn id="45" idx="3"/>
            </p:cNvCxnSpPr>
            <p:nvPr/>
          </p:nvCxnSpPr>
          <p:spPr>
            <a:xfrm flipH="1" flipV="1">
              <a:off x="7613004" y="4161628"/>
              <a:ext cx="312329" cy="328116"/>
            </a:xfrm>
            <a:prstGeom prst="line">
              <a:avLst/>
            </a:prstGeom>
            <a:ln>
              <a:solidFill>
                <a:srgbClr val="7F7F7F"/>
              </a:solidFill>
              <a:tailEnd type="stealth"/>
            </a:ln>
          </p:spPr>
          <p:style>
            <a:lnRef idx="2">
              <a:schemeClr val="accent1"/>
            </a:lnRef>
            <a:fillRef idx="0">
              <a:schemeClr val="accent1"/>
            </a:fillRef>
            <a:effectRef idx="1">
              <a:schemeClr val="accent1"/>
            </a:effectRef>
            <a:fontRef idx="minor">
              <a:schemeClr val="tx1"/>
            </a:fontRef>
          </p:style>
        </p:cxnSp>
        <p:cxnSp>
          <p:nvCxnSpPr>
            <p:cNvPr id="57" name="Gerade Verbindung 56"/>
            <p:cNvCxnSpPr/>
            <p:nvPr/>
          </p:nvCxnSpPr>
          <p:spPr>
            <a:xfrm rot="18900000">
              <a:off x="6573675" y="4351226"/>
              <a:ext cx="458770" cy="0"/>
            </a:xfrm>
            <a:prstGeom prst="line">
              <a:avLst/>
            </a:prstGeom>
            <a:ln>
              <a:solidFill>
                <a:srgbClr val="7F7F7F"/>
              </a:solidFill>
              <a:tailEnd type="stealth"/>
            </a:ln>
          </p:spPr>
          <p:style>
            <a:lnRef idx="2">
              <a:schemeClr val="accent1"/>
            </a:lnRef>
            <a:fillRef idx="0">
              <a:schemeClr val="accent1"/>
            </a:fillRef>
            <a:effectRef idx="1">
              <a:schemeClr val="accent1"/>
            </a:effectRef>
            <a:fontRef idx="minor">
              <a:schemeClr val="tx1"/>
            </a:fontRef>
          </p:style>
        </p:cxnSp>
        <p:cxnSp>
          <p:nvCxnSpPr>
            <p:cNvPr id="58" name="Gerade Verbindung 57"/>
            <p:cNvCxnSpPr/>
            <p:nvPr/>
          </p:nvCxnSpPr>
          <p:spPr>
            <a:xfrm flipV="1">
              <a:off x="7283217" y="4287840"/>
              <a:ext cx="0" cy="453982"/>
            </a:xfrm>
            <a:prstGeom prst="line">
              <a:avLst/>
            </a:prstGeom>
            <a:ln>
              <a:solidFill>
                <a:srgbClr val="7F7F7F"/>
              </a:solidFill>
              <a:tailEnd type="stealth"/>
            </a:ln>
          </p:spPr>
          <p:style>
            <a:lnRef idx="2">
              <a:schemeClr val="accent1"/>
            </a:lnRef>
            <a:fillRef idx="0">
              <a:schemeClr val="accent1"/>
            </a:fillRef>
            <a:effectRef idx="1">
              <a:schemeClr val="accent1"/>
            </a:effectRef>
            <a:fontRef idx="minor">
              <a:schemeClr val="tx1"/>
            </a:fontRef>
          </p:style>
        </p:cxnSp>
        <p:cxnSp>
          <p:nvCxnSpPr>
            <p:cNvPr id="59" name="Gerade Verbindung 58"/>
            <p:cNvCxnSpPr/>
            <p:nvPr/>
          </p:nvCxnSpPr>
          <p:spPr>
            <a:xfrm>
              <a:off x="6412462" y="3855511"/>
              <a:ext cx="465344" cy="15558"/>
            </a:xfrm>
            <a:prstGeom prst="line">
              <a:avLst/>
            </a:prstGeom>
            <a:ln>
              <a:solidFill>
                <a:srgbClr val="7F7F7F"/>
              </a:solidFill>
              <a:tailEnd type="stealth"/>
            </a:ln>
          </p:spPr>
          <p:style>
            <a:lnRef idx="2">
              <a:schemeClr val="accent1"/>
            </a:lnRef>
            <a:fillRef idx="0">
              <a:schemeClr val="accent1"/>
            </a:fillRef>
            <a:effectRef idx="1">
              <a:schemeClr val="accent1"/>
            </a:effectRef>
            <a:fontRef idx="minor">
              <a:schemeClr val="tx1"/>
            </a:fontRef>
          </p:style>
        </p:cxnSp>
      </p:grpSp>
      <p:cxnSp>
        <p:nvCxnSpPr>
          <p:cNvPr id="62" name="Gerade Verbindung 61"/>
          <p:cNvCxnSpPr>
            <a:stCxn id="54" idx="0"/>
          </p:cNvCxnSpPr>
          <p:nvPr/>
        </p:nvCxnSpPr>
        <p:spPr>
          <a:xfrm flipV="1">
            <a:off x="7613004" y="2706979"/>
            <a:ext cx="324060" cy="353407"/>
          </a:xfrm>
          <a:prstGeom prst="line">
            <a:avLst/>
          </a:prstGeom>
          <a:ln>
            <a:solidFill>
              <a:srgbClr val="7F7F7F"/>
            </a:solidFill>
            <a:tailEnd type="stealth"/>
          </a:ln>
        </p:spPr>
        <p:style>
          <a:lnRef idx="2">
            <a:schemeClr val="accent1"/>
          </a:lnRef>
          <a:fillRef idx="0">
            <a:schemeClr val="accent1"/>
          </a:fillRef>
          <a:effectRef idx="1">
            <a:schemeClr val="accent1"/>
          </a:effectRef>
          <a:fontRef idx="minor">
            <a:schemeClr val="tx1"/>
          </a:fontRef>
        </p:style>
      </p:cxnSp>
      <p:cxnSp>
        <p:nvCxnSpPr>
          <p:cNvPr id="65" name="Gerade Verbindung 64"/>
          <p:cNvCxnSpPr>
            <a:stCxn id="45" idx="2"/>
          </p:cNvCxnSpPr>
          <p:nvPr/>
        </p:nvCxnSpPr>
        <p:spPr>
          <a:xfrm flipH="1">
            <a:off x="7791790" y="2630495"/>
            <a:ext cx="396958" cy="456133"/>
          </a:xfrm>
          <a:prstGeom prst="line">
            <a:avLst/>
          </a:prstGeom>
          <a:ln>
            <a:solidFill>
              <a:srgbClr val="7F7F7F"/>
            </a:solidFill>
            <a:tailEnd type="stealth"/>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947522144"/>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6" presetClass="entr" presetSubtype="16" fill="hold" nodeType="clickEffect">
                                  <p:stCondLst>
                                    <p:cond delay="0"/>
                                  </p:stCondLst>
                                  <p:childTnLst>
                                    <p:set>
                                      <p:cBhvr>
                                        <p:cTn id="15" dur="1" fill="hold">
                                          <p:stCondLst>
                                            <p:cond delay="0"/>
                                          </p:stCondLst>
                                        </p:cTn>
                                        <p:tgtEl>
                                          <p:spTgt spid="12"/>
                                        </p:tgtEl>
                                        <p:attrNameLst>
                                          <p:attrName>style.visibility</p:attrName>
                                        </p:attrNameLst>
                                      </p:cBhvr>
                                      <p:to>
                                        <p:strVal val="visible"/>
                                      </p:to>
                                    </p:set>
                                    <p:animEffect transition="in" filter="circle(in)">
                                      <p:cBhvr>
                                        <p:cTn id="16" dur="2000"/>
                                        <p:tgtEl>
                                          <p:spTgt spid="12"/>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4" fill="hold" nodeType="click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wipe(down)">
                                      <p:cBhvr>
                                        <p:cTn id="21" dur="500"/>
                                        <p:tgtEl>
                                          <p:spTgt spid="15"/>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8" fill="hold" grpId="0" nodeType="clickEffect">
                                  <p:stCondLst>
                                    <p:cond delay="0"/>
                                  </p:stCondLst>
                                  <p:childTnLst>
                                    <p:set>
                                      <p:cBhvr>
                                        <p:cTn id="25" dur="1" fill="hold">
                                          <p:stCondLst>
                                            <p:cond delay="0"/>
                                          </p:stCondLst>
                                        </p:cTn>
                                        <p:tgtEl>
                                          <p:spTgt spid="5"/>
                                        </p:tgtEl>
                                        <p:attrNameLst>
                                          <p:attrName>style.visibility</p:attrName>
                                        </p:attrNameLst>
                                      </p:cBhvr>
                                      <p:to>
                                        <p:strVal val="visible"/>
                                      </p:to>
                                    </p:set>
                                    <p:animEffect transition="in" filter="wipe(left)">
                                      <p:cBhvr>
                                        <p:cTn id="26" dur="500"/>
                                        <p:tgtEl>
                                          <p:spTgt spid="5"/>
                                        </p:tgtEl>
                                      </p:cBhvr>
                                    </p:animEffec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9"/>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9" presetClass="entr" presetSubtype="0" fill="hold" grpId="0" nodeType="clickEffect">
                                  <p:stCondLst>
                                    <p:cond delay="0"/>
                                  </p:stCondLst>
                                  <p:childTnLst>
                                    <p:set>
                                      <p:cBhvr>
                                        <p:cTn id="34" dur="1" fill="hold">
                                          <p:stCondLst>
                                            <p:cond delay="0"/>
                                          </p:stCondLst>
                                        </p:cTn>
                                        <p:tgtEl>
                                          <p:spTgt spid="33"/>
                                        </p:tgtEl>
                                        <p:attrNameLst>
                                          <p:attrName>style.visibility</p:attrName>
                                        </p:attrNameLst>
                                      </p:cBhvr>
                                      <p:to>
                                        <p:strVal val="visible"/>
                                      </p:to>
                                    </p:set>
                                    <p:animEffect transition="in" filter="dissolve">
                                      <p:cBhvr>
                                        <p:cTn id="35" dur="500"/>
                                        <p:tgtEl>
                                          <p:spTgt spid="33"/>
                                        </p:tgtEl>
                                      </p:cBhvr>
                                    </p:animEffect>
                                  </p:childTnLst>
                                </p:cTn>
                              </p:par>
                            </p:childTnLst>
                          </p:cTn>
                        </p:par>
                      </p:childTnLst>
                    </p:cTn>
                  </p:par>
                  <p:par>
                    <p:cTn id="36" fill="hold">
                      <p:stCondLst>
                        <p:cond delay="indefinite"/>
                      </p:stCondLst>
                      <p:childTnLst>
                        <p:par>
                          <p:cTn id="37" fill="hold">
                            <p:stCondLst>
                              <p:cond delay="0"/>
                            </p:stCondLst>
                            <p:childTnLst>
                              <p:par>
                                <p:cTn id="38" presetID="6" presetClass="entr" presetSubtype="16" fill="hold" nodeType="clickEffect">
                                  <p:stCondLst>
                                    <p:cond delay="0"/>
                                  </p:stCondLst>
                                  <p:childTnLst>
                                    <p:set>
                                      <p:cBhvr>
                                        <p:cTn id="39" dur="1" fill="hold">
                                          <p:stCondLst>
                                            <p:cond delay="0"/>
                                          </p:stCondLst>
                                        </p:cTn>
                                        <p:tgtEl>
                                          <p:spTgt spid="16"/>
                                        </p:tgtEl>
                                        <p:attrNameLst>
                                          <p:attrName>style.visibility</p:attrName>
                                        </p:attrNameLst>
                                      </p:cBhvr>
                                      <p:to>
                                        <p:strVal val="visible"/>
                                      </p:to>
                                    </p:set>
                                    <p:animEffect transition="in" filter="circle(in)">
                                      <p:cBhvr>
                                        <p:cTn id="40" dur="2000"/>
                                        <p:tgtEl>
                                          <p:spTgt spid="16"/>
                                        </p:tgtEl>
                                      </p:cBhvr>
                                    </p:animEffect>
                                  </p:childTnLst>
                                </p:cTn>
                              </p:par>
                            </p:childTnLst>
                          </p:cTn>
                        </p:par>
                      </p:childTnLst>
                    </p:cTn>
                  </p:par>
                  <p:par>
                    <p:cTn id="41" fill="hold">
                      <p:stCondLst>
                        <p:cond delay="indefinite"/>
                      </p:stCondLst>
                      <p:childTnLst>
                        <p:par>
                          <p:cTn id="42" fill="hold">
                            <p:stCondLst>
                              <p:cond delay="0"/>
                            </p:stCondLst>
                            <p:childTnLst>
                              <p:par>
                                <p:cTn id="43" presetID="22" presetClass="entr" presetSubtype="8" fill="hold" grpId="0" nodeType="clickEffect">
                                  <p:stCondLst>
                                    <p:cond delay="0"/>
                                  </p:stCondLst>
                                  <p:childTnLst>
                                    <p:set>
                                      <p:cBhvr>
                                        <p:cTn id="44" dur="1" fill="hold">
                                          <p:stCondLst>
                                            <p:cond delay="0"/>
                                          </p:stCondLst>
                                        </p:cTn>
                                        <p:tgtEl>
                                          <p:spTgt spid="6"/>
                                        </p:tgtEl>
                                        <p:attrNameLst>
                                          <p:attrName>style.visibility</p:attrName>
                                        </p:attrNameLst>
                                      </p:cBhvr>
                                      <p:to>
                                        <p:strVal val="visible"/>
                                      </p:to>
                                    </p:set>
                                    <p:animEffect transition="in" filter="wipe(left)">
                                      <p:cBhvr>
                                        <p:cTn id="45" dur="500"/>
                                        <p:tgtEl>
                                          <p:spTgt spid="6"/>
                                        </p:tgtEl>
                                      </p:cBhvr>
                                    </p:animEffect>
                                  </p:childTnLst>
                                </p:cTn>
                              </p:par>
                            </p:childTnLst>
                          </p:cTn>
                        </p:par>
                      </p:childTnLst>
                    </p:cTn>
                  </p:par>
                  <p:par>
                    <p:cTn id="46" fill="hold">
                      <p:stCondLst>
                        <p:cond delay="indefinite"/>
                      </p:stCondLst>
                      <p:childTnLst>
                        <p:par>
                          <p:cTn id="47" fill="hold">
                            <p:stCondLst>
                              <p:cond delay="0"/>
                            </p:stCondLst>
                            <p:childTnLst>
                              <p:par>
                                <p:cTn id="48" presetID="1" presetClass="entr" presetSubtype="0" fill="hold" nodeType="clickEffect">
                                  <p:stCondLst>
                                    <p:cond delay="0"/>
                                  </p:stCondLst>
                                  <p:childTnLst>
                                    <p:set>
                                      <p:cBhvr>
                                        <p:cTn id="49" dur="1" fill="hold">
                                          <p:stCondLst>
                                            <p:cond delay="0"/>
                                          </p:stCondLst>
                                        </p:cTn>
                                        <p:tgtEl>
                                          <p:spTgt spid="17"/>
                                        </p:tgtEl>
                                        <p:attrNameLst>
                                          <p:attrName>style.visibility</p:attrName>
                                        </p:attrNameLst>
                                      </p:cBhvr>
                                      <p:to>
                                        <p:strVal val="visible"/>
                                      </p:to>
                                    </p:set>
                                  </p:childTnLst>
                                </p:cTn>
                              </p:par>
                            </p:childTnLst>
                          </p:cTn>
                        </p:par>
                      </p:childTnLst>
                    </p:cTn>
                  </p:par>
                  <p:par>
                    <p:cTn id="50" fill="hold">
                      <p:stCondLst>
                        <p:cond delay="indefinite"/>
                      </p:stCondLst>
                      <p:childTnLst>
                        <p:par>
                          <p:cTn id="51" fill="hold">
                            <p:stCondLst>
                              <p:cond delay="0"/>
                            </p:stCondLst>
                            <p:childTnLst>
                              <p:par>
                                <p:cTn id="52" presetID="1" presetClass="entr" presetSubtype="0" fill="hold" grpId="0" nodeType="clickEffect">
                                  <p:stCondLst>
                                    <p:cond delay="0"/>
                                  </p:stCondLst>
                                  <p:childTnLst>
                                    <p:set>
                                      <p:cBhvr>
                                        <p:cTn id="53" dur="1" fill="hold">
                                          <p:stCondLst>
                                            <p:cond delay="0"/>
                                          </p:stCondLst>
                                        </p:cTn>
                                        <p:tgtEl>
                                          <p:spTgt spid="54"/>
                                        </p:tgtEl>
                                        <p:attrNameLst>
                                          <p:attrName>style.visibility</p:attrName>
                                        </p:attrNameLst>
                                      </p:cBhvr>
                                      <p:to>
                                        <p:strVal val="visible"/>
                                      </p:to>
                                    </p:set>
                                  </p:childTnLst>
                                </p:cTn>
                              </p:par>
                            </p:childTnLst>
                          </p:cTn>
                        </p:par>
                      </p:childTnLst>
                    </p:cTn>
                  </p:par>
                  <p:par>
                    <p:cTn id="54" fill="hold">
                      <p:stCondLst>
                        <p:cond delay="indefinite"/>
                      </p:stCondLst>
                      <p:childTnLst>
                        <p:par>
                          <p:cTn id="55" fill="hold">
                            <p:stCondLst>
                              <p:cond delay="0"/>
                            </p:stCondLst>
                            <p:childTnLst>
                              <p:par>
                                <p:cTn id="56" presetID="22" presetClass="entr" presetSubtype="4" fill="hold" nodeType="clickEffect">
                                  <p:stCondLst>
                                    <p:cond delay="0"/>
                                  </p:stCondLst>
                                  <p:childTnLst>
                                    <p:set>
                                      <p:cBhvr>
                                        <p:cTn id="57" dur="1" fill="hold">
                                          <p:stCondLst>
                                            <p:cond delay="0"/>
                                          </p:stCondLst>
                                        </p:cTn>
                                        <p:tgtEl>
                                          <p:spTgt spid="62"/>
                                        </p:tgtEl>
                                        <p:attrNameLst>
                                          <p:attrName>style.visibility</p:attrName>
                                        </p:attrNameLst>
                                      </p:cBhvr>
                                      <p:to>
                                        <p:strVal val="visible"/>
                                      </p:to>
                                    </p:set>
                                    <p:animEffect transition="in" filter="wipe(down)">
                                      <p:cBhvr>
                                        <p:cTn id="58" dur="500"/>
                                        <p:tgtEl>
                                          <p:spTgt spid="62"/>
                                        </p:tgtEl>
                                      </p:cBhvr>
                                    </p:animEffect>
                                  </p:childTnLst>
                                </p:cTn>
                              </p:par>
                            </p:childTnLst>
                          </p:cTn>
                        </p:par>
                      </p:childTnLst>
                    </p:cTn>
                  </p:par>
                  <p:par>
                    <p:cTn id="59" fill="hold">
                      <p:stCondLst>
                        <p:cond delay="indefinite"/>
                      </p:stCondLst>
                      <p:childTnLst>
                        <p:par>
                          <p:cTn id="60" fill="hold">
                            <p:stCondLst>
                              <p:cond delay="0"/>
                            </p:stCondLst>
                            <p:childTnLst>
                              <p:par>
                                <p:cTn id="61" presetID="22" presetClass="entr" presetSubtype="4" fill="hold" nodeType="clickEffect">
                                  <p:stCondLst>
                                    <p:cond delay="0"/>
                                  </p:stCondLst>
                                  <p:childTnLst>
                                    <p:set>
                                      <p:cBhvr>
                                        <p:cTn id="62" dur="1" fill="hold">
                                          <p:stCondLst>
                                            <p:cond delay="0"/>
                                          </p:stCondLst>
                                        </p:cTn>
                                        <p:tgtEl>
                                          <p:spTgt spid="65"/>
                                        </p:tgtEl>
                                        <p:attrNameLst>
                                          <p:attrName>style.visibility</p:attrName>
                                        </p:attrNameLst>
                                      </p:cBhvr>
                                      <p:to>
                                        <p:strVal val="visible"/>
                                      </p:to>
                                    </p:set>
                                    <p:animEffect transition="in" filter="wipe(down)">
                                      <p:cBhvr>
                                        <p:cTn id="63" dur="500"/>
                                        <p:tgtEl>
                                          <p:spTgt spid="6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7" grpId="0" animBg="1"/>
      <p:bldP spid="19" grpId="0" animBg="1"/>
      <p:bldP spid="33" grpId="0" animBg="1"/>
      <p:bldP spid="54"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p:cNvSpPr>
            <a:spLocks noGrp="1"/>
          </p:cNvSpPr>
          <p:nvPr>
            <p:ph type="title"/>
          </p:nvPr>
        </p:nvSpPr>
        <p:spPr>
          <a:xfrm>
            <a:off x="457200" y="274638"/>
            <a:ext cx="8229600" cy="646331"/>
          </a:xfrm>
          <a:noFill/>
          <a:ln>
            <a:miter lim="800000"/>
            <a:headEnd/>
            <a:tailEnd/>
          </a:ln>
        </p:spPr>
        <p:txBody>
          <a:bodyPr vert="horz" wrap="square" lIns="91440" tIns="45720" rIns="91440" bIns="45720" numCol="1" anchor="t" anchorCtr="0" compatLnSpc="1">
            <a:prstTxWarp prst="textNoShape">
              <a:avLst/>
            </a:prstTxWarp>
            <a:spAutoFit/>
          </a:bodyPr>
          <a:lstStyle/>
          <a:p>
            <a:pPr algn="ctr"/>
            <a:r>
              <a:rPr lang="fr-FR" b="1" dirty="0">
                <a:solidFill>
                  <a:srgbClr val="7F7F7F"/>
                </a:solidFill>
              </a:rPr>
              <a:t>Bataille de retraite des paternalistes</a:t>
            </a:r>
          </a:p>
        </p:txBody>
      </p:sp>
      <p:grpSp>
        <p:nvGrpSpPr>
          <p:cNvPr id="5" name="Gruppierung 4"/>
          <p:cNvGrpSpPr/>
          <p:nvPr/>
        </p:nvGrpSpPr>
        <p:grpSpPr>
          <a:xfrm>
            <a:off x="973666" y="2503605"/>
            <a:ext cx="1368777" cy="1627874"/>
            <a:chOff x="973666" y="2659241"/>
            <a:chExt cx="1368777" cy="1627874"/>
          </a:xfrm>
        </p:grpSpPr>
        <p:pic>
          <p:nvPicPr>
            <p:cNvPr id="2" name="Bild 1"/>
            <p:cNvPicPr>
              <a:picLocks noChangeAspect="1"/>
            </p:cNvPicPr>
            <p:nvPr/>
          </p:nvPicPr>
          <p:blipFill rotWithShape="1">
            <a:blip r:embed="rId2" cstate="screen">
              <a:extLst>
                <a:ext uri="{BEBA8EAE-BF5A-486C-A8C5-ECC9F3942E4B}">
                  <a14:imgProps xmlns:a14="http://schemas.microsoft.com/office/drawing/2010/main">
                    <a14:imgLayer r:embed="rId3">
                      <a14:imgEffect>
                        <a14:artisticPhotocopy trans="70000"/>
                      </a14:imgEffect>
                    </a14:imgLayer>
                  </a14:imgProps>
                </a:ext>
                <a:ext uri="{28A0092B-C50C-407E-A947-70E740481C1C}">
                  <a14:useLocalDpi xmlns:a14="http://schemas.microsoft.com/office/drawing/2010/main"/>
                </a:ext>
              </a:extLst>
            </a:blip>
            <a:srcRect/>
            <a:stretch/>
          </p:blipFill>
          <p:spPr>
            <a:xfrm>
              <a:off x="973666" y="2659241"/>
              <a:ext cx="1368777" cy="1320097"/>
            </a:xfrm>
            <a:prstGeom prst="rect">
              <a:avLst/>
            </a:prstGeom>
            <a:ln>
              <a:solidFill>
                <a:srgbClr val="7F7F7F"/>
              </a:solidFill>
            </a:ln>
          </p:spPr>
        </p:pic>
        <p:sp>
          <p:nvSpPr>
            <p:cNvPr id="3" name="Rechteck 2"/>
            <p:cNvSpPr/>
            <p:nvPr/>
          </p:nvSpPr>
          <p:spPr>
            <a:xfrm>
              <a:off x="1206517" y="3979338"/>
              <a:ext cx="903074" cy="307777"/>
            </a:xfrm>
            <a:prstGeom prst="rect">
              <a:avLst/>
            </a:prstGeom>
          </p:spPr>
          <p:txBody>
            <a:bodyPr wrap="none">
              <a:spAutoFit/>
            </a:bodyPr>
            <a:lstStyle/>
            <a:p>
              <a:pPr algn="ctr">
                <a:buClr>
                  <a:srgbClr val="EA81E9"/>
                </a:buClr>
              </a:pPr>
              <a:r>
                <a:rPr lang="fr-FR" sz="1400"/>
                <a:t>Restraint</a:t>
              </a:r>
            </a:p>
          </p:txBody>
        </p:sp>
      </p:grpSp>
      <p:grpSp>
        <p:nvGrpSpPr>
          <p:cNvPr id="10" name="Gruppierung 9"/>
          <p:cNvGrpSpPr/>
          <p:nvPr/>
        </p:nvGrpSpPr>
        <p:grpSpPr>
          <a:xfrm>
            <a:off x="2711420" y="2503605"/>
            <a:ext cx="1368777" cy="1627874"/>
            <a:chOff x="2674054" y="2659241"/>
            <a:chExt cx="1368777" cy="1627874"/>
          </a:xfrm>
        </p:grpSpPr>
        <p:pic>
          <p:nvPicPr>
            <p:cNvPr id="6" name="Bild 5"/>
            <p:cNvPicPr>
              <a:picLocks noChangeAspect="1"/>
            </p:cNvPicPr>
            <p:nvPr/>
          </p:nvPicPr>
          <p:blipFill rotWithShape="1">
            <a:blip r:embed="rId4" cstate="screen">
              <a:extLst>
                <a:ext uri="{BEBA8EAE-BF5A-486C-A8C5-ECC9F3942E4B}">
                  <a14:imgProps xmlns:a14="http://schemas.microsoft.com/office/drawing/2010/main">
                    <a14:imgLayer r:embed="rId5">
                      <a14:imgEffect>
                        <a14:artisticPhotocopy trans="74000"/>
                      </a14:imgEffect>
                    </a14:imgLayer>
                  </a14:imgProps>
                </a:ext>
                <a:ext uri="{28A0092B-C50C-407E-A947-70E740481C1C}">
                  <a14:useLocalDpi xmlns:a14="http://schemas.microsoft.com/office/drawing/2010/main"/>
                </a:ext>
              </a:extLst>
            </a:blip>
            <a:srcRect/>
            <a:stretch/>
          </p:blipFill>
          <p:spPr>
            <a:xfrm>
              <a:off x="2674054" y="2659241"/>
              <a:ext cx="1368777" cy="1320097"/>
            </a:xfrm>
            <a:prstGeom prst="rect">
              <a:avLst/>
            </a:prstGeom>
            <a:ln>
              <a:solidFill>
                <a:schemeClr val="bg1">
                  <a:lumMod val="50000"/>
                </a:schemeClr>
              </a:solidFill>
            </a:ln>
          </p:spPr>
        </p:pic>
        <p:sp>
          <p:nvSpPr>
            <p:cNvPr id="7" name="Rechteck 6"/>
            <p:cNvSpPr/>
            <p:nvPr/>
          </p:nvSpPr>
          <p:spPr>
            <a:xfrm>
              <a:off x="2876880" y="3979338"/>
              <a:ext cx="963124" cy="307777"/>
            </a:xfrm>
            <a:prstGeom prst="rect">
              <a:avLst/>
            </a:prstGeom>
          </p:spPr>
          <p:txBody>
            <a:bodyPr wrap="none">
              <a:spAutoFit/>
            </a:bodyPr>
            <a:lstStyle/>
            <a:p>
              <a:pPr algn="ctr">
                <a:buClr>
                  <a:srgbClr val="EA81E9"/>
                </a:buClr>
              </a:pPr>
              <a:r>
                <a:rPr lang="fr-FR" sz="1400"/>
                <a:t>Seclusion</a:t>
              </a:r>
            </a:p>
          </p:txBody>
        </p:sp>
      </p:grpSp>
      <p:grpSp>
        <p:nvGrpSpPr>
          <p:cNvPr id="12" name="Gruppierung 11"/>
          <p:cNvGrpSpPr/>
          <p:nvPr/>
        </p:nvGrpSpPr>
        <p:grpSpPr>
          <a:xfrm>
            <a:off x="4387514" y="2503605"/>
            <a:ext cx="1482096" cy="1627874"/>
            <a:chOff x="4374442" y="2659241"/>
            <a:chExt cx="1482096" cy="1627874"/>
          </a:xfrm>
        </p:grpSpPr>
        <p:pic>
          <p:nvPicPr>
            <p:cNvPr id="8" name="Bild 7"/>
            <p:cNvPicPr>
              <a:picLocks noChangeAspect="1"/>
            </p:cNvPicPr>
            <p:nvPr/>
          </p:nvPicPr>
          <p:blipFill rotWithShape="1">
            <a:blip r:embed="rId6" cstate="screen">
              <a:extLst>
                <a:ext uri="{28A0092B-C50C-407E-A947-70E740481C1C}">
                  <a14:useLocalDpi xmlns:a14="http://schemas.microsoft.com/office/drawing/2010/main"/>
                </a:ext>
              </a:extLst>
            </a:blip>
            <a:srcRect/>
            <a:stretch/>
          </p:blipFill>
          <p:spPr>
            <a:xfrm>
              <a:off x="4431102" y="2659241"/>
              <a:ext cx="1368777" cy="1320097"/>
            </a:xfrm>
            <a:prstGeom prst="rect">
              <a:avLst/>
            </a:prstGeom>
            <a:ln>
              <a:solidFill>
                <a:srgbClr val="7F7F7F"/>
              </a:solidFill>
            </a:ln>
          </p:spPr>
        </p:pic>
        <p:sp>
          <p:nvSpPr>
            <p:cNvPr id="9" name="Rechteck 8"/>
            <p:cNvSpPr/>
            <p:nvPr/>
          </p:nvSpPr>
          <p:spPr>
            <a:xfrm>
              <a:off x="4374442" y="3979338"/>
              <a:ext cx="1482096" cy="307777"/>
            </a:xfrm>
            <a:prstGeom prst="rect">
              <a:avLst/>
            </a:prstGeom>
          </p:spPr>
          <p:txBody>
            <a:bodyPr wrap="none">
              <a:spAutoFit/>
            </a:bodyPr>
            <a:lstStyle/>
            <a:p>
              <a:pPr algn="ctr">
                <a:buClr>
                  <a:srgbClr val="EA81E9"/>
                </a:buClr>
              </a:pPr>
              <a:r>
                <a:rPr lang="fr-FR" sz="1400"/>
                <a:t>Neuroleptization</a:t>
              </a:r>
            </a:p>
          </p:txBody>
        </p:sp>
      </p:grpSp>
      <p:cxnSp>
        <p:nvCxnSpPr>
          <p:cNvPr id="16" name="Gerade Verbindung 15"/>
          <p:cNvCxnSpPr>
            <a:stCxn id="2" idx="3"/>
            <a:endCxn id="6" idx="1"/>
          </p:cNvCxnSpPr>
          <p:nvPr/>
        </p:nvCxnSpPr>
        <p:spPr>
          <a:xfrm>
            <a:off x="2342443" y="3163654"/>
            <a:ext cx="368977" cy="0"/>
          </a:xfrm>
          <a:prstGeom prst="line">
            <a:avLst/>
          </a:prstGeom>
          <a:noFill/>
          <a:ln w="25400" cap="flat">
            <a:solidFill>
              <a:schemeClr val="bg1">
                <a:lumMod val="50000"/>
              </a:schemeClr>
            </a:solidFill>
            <a:prstDash val="solid"/>
            <a:bevel/>
            <a:tailEnd type="stealth"/>
          </a:ln>
          <a:effectLst/>
        </p:spPr>
        <p:style>
          <a:lnRef idx="0">
            <a:scrgbClr r="0" g="0" b="0"/>
          </a:lnRef>
          <a:fillRef idx="0">
            <a:scrgbClr r="0" g="0" b="0"/>
          </a:fillRef>
          <a:effectRef idx="0">
            <a:scrgbClr r="0" g="0" b="0"/>
          </a:effectRef>
          <a:fontRef idx="none"/>
        </p:style>
      </p:cxnSp>
      <p:cxnSp>
        <p:nvCxnSpPr>
          <p:cNvPr id="20" name="Gerade Verbindung 19"/>
          <p:cNvCxnSpPr>
            <a:stCxn id="6" idx="3"/>
            <a:endCxn id="8" idx="1"/>
          </p:cNvCxnSpPr>
          <p:nvPr/>
        </p:nvCxnSpPr>
        <p:spPr>
          <a:xfrm>
            <a:off x="4080197" y="3163654"/>
            <a:ext cx="363977" cy="0"/>
          </a:xfrm>
          <a:prstGeom prst="line">
            <a:avLst/>
          </a:prstGeom>
          <a:noFill/>
          <a:ln w="25400" cap="flat">
            <a:solidFill>
              <a:schemeClr val="bg1">
                <a:lumMod val="50000"/>
              </a:schemeClr>
            </a:solidFill>
            <a:prstDash val="solid"/>
            <a:bevel/>
            <a:tailEnd type="stealth"/>
          </a:ln>
          <a:effectLst/>
        </p:spPr>
        <p:style>
          <a:lnRef idx="0">
            <a:scrgbClr r="0" g="0" b="0"/>
          </a:lnRef>
          <a:fillRef idx="0">
            <a:scrgbClr r="0" g="0" b="0"/>
          </a:fillRef>
          <a:effectRef idx="0">
            <a:scrgbClr r="0" g="0" b="0"/>
          </a:effectRef>
          <a:fontRef idx="none"/>
        </p:style>
      </p:cxnSp>
      <p:sp>
        <p:nvSpPr>
          <p:cNvPr id="24" name="Textfeld 23"/>
          <p:cNvSpPr txBox="1"/>
          <p:nvPr/>
        </p:nvSpPr>
        <p:spPr>
          <a:xfrm>
            <a:off x="2394023" y="5281047"/>
            <a:ext cx="2003574" cy="369330"/>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none" lIns="45719" tIns="45719" rIns="45719" bIns="45719" numCol="1" spcCol="38100" rtlCol="0" anchor="t">
            <a:spAutoFit/>
          </a:bodyPr>
          <a:lstStyle/>
          <a:p>
            <a:pPr marL="0" marR="0" indent="0" algn="ctr" defTabSz="457200" rtl="0" fontAlgn="auto" latinLnBrk="1" hangingPunct="0">
              <a:lnSpc>
                <a:spcPct val="100000"/>
              </a:lnSpc>
              <a:spcBef>
                <a:spcPts val="0"/>
              </a:spcBef>
              <a:spcAft>
                <a:spcPts val="0"/>
              </a:spcAft>
              <a:buClrTx/>
              <a:buSzTx/>
              <a:buFontTx/>
              <a:buNone/>
              <a:tabLst/>
            </a:pPr>
            <a:r>
              <a:rPr kumimoji="0" lang="fr-FR" sz="1800" b="1" i="0" u="none" strike="noStrike" cap="none" spc="0" normalizeH="0" baseline="0" dirty="0">
                <a:ln>
                  <a:noFill/>
                </a:ln>
                <a:solidFill>
                  <a:srgbClr val="000000"/>
                </a:solidFill>
                <a:effectLst/>
                <a:uFillTx/>
                <a:latin typeface="Arial"/>
                <a:ea typeface="Arial"/>
                <a:cs typeface="Arial"/>
                <a:sym typeface="Arial"/>
              </a:rPr>
              <a:t>Lois - </a:t>
            </a:r>
            <a:r>
              <a:rPr kumimoji="0" lang="fr-FR" sz="1800" b="1" i="0" u="none" strike="noStrike" cap="none" spc="0" normalizeH="0" baseline="0" dirty="0" err="1">
                <a:ln>
                  <a:noFill/>
                </a:ln>
                <a:solidFill>
                  <a:srgbClr val="000000"/>
                </a:solidFill>
                <a:effectLst/>
                <a:uFillTx/>
                <a:latin typeface="Arial"/>
                <a:ea typeface="Arial"/>
                <a:cs typeface="Arial"/>
                <a:sym typeface="Arial"/>
              </a:rPr>
              <a:t>régléments</a:t>
            </a:r>
            <a:endParaRPr kumimoji="0" lang="fr-FR" sz="1800" b="1" i="0" u="none" strike="noStrike" cap="none" spc="0" normalizeH="0" baseline="0" dirty="0">
              <a:ln>
                <a:noFill/>
              </a:ln>
              <a:solidFill>
                <a:srgbClr val="000000"/>
              </a:solidFill>
              <a:effectLst/>
              <a:uFillTx/>
              <a:latin typeface="Arial"/>
              <a:ea typeface="Arial"/>
              <a:cs typeface="Arial"/>
              <a:sym typeface="Arial"/>
            </a:endParaRPr>
          </a:p>
        </p:txBody>
      </p:sp>
      <p:cxnSp>
        <p:nvCxnSpPr>
          <p:cNvPr id="28" name="Gerade Verbindung 27"/>
          <p:cNvCxnSpPr>
            <a:stCxn id="24" idx="0"/>
            <a:endCxn id="3" idx="2"/>
          </p:cNvCxnSpPr>
          <p:nvPr/>
        </p:nvCxnSpPr>
        <p:spPr>
          <a:xfrm flipH="1" flipV="1">
            <a:off x="1658054" y="4131479"/>
            <a:ext cx="1737756" cy="1149568"/>
          </a:xfrm>
          <a:prstGeom prst="line">
            <a:avLst/>
          </a:prstGeom>
          <a:noFill/>
          <a:ln w="25400" cap="flat">
            <a:solidFill>
              <a:schemeClr val="bg1">
                <a:lumMod val="50000"/>
              </a:schemeClr>
            </a:solidFill>
            <a:prstDash val="dashDot"/>
            <a:bevel/>
            <a:tailEnd type="stealth"/>
          </a:ln>
          <a:effectLst/>
        </p:spPr>
        <p:style>
          <a:lnRef idx="0">
            <a:scrgbClr r="0" g="0" b="0"/>
          </a:lnRef>
          <a:fillRef idx="0">
            <a:scrgbClr r="0" g="0" b="0"/>
          </a:fillRef>
          <a:effectRef idx="0">
            <a:scrgbClr r="0" g="0" b="0"/>
          </a:effectRef>
          <a:fontRef idx="none"/>
        </p:style>
      </p:cxnSp>
      <p:cxnSp>
        <p:nvCxnSpPr>
          <p:cNvPr id="33" name="Gerade Verbindung 32"/>
          <p:cNvCxnSpPr>
            <a:stCxn id="24" idx="0"/>
            <a:endCxn id="7" idx="2"/>
          </p:cNvCxnSpPr>
          <p:nvPr/>
        </p:nvCxnSpPr>
        <p:spPr>
          <a:xfrm flipH="1" flipV="1">
            <a:off x="3395808" y="4131479"/>
            <a:ext cx="2" cy="1149568"/>
          </a:xfrm>
          <a:prstGeom prst="line">
            <a:avLst/>
          </a:prstGeom>
          <a:noFill/>
          <a:ln w="25400" cap="flat">
            <a:solidFill>
              <a:schemeClr val="bg1">
                <a:lumMod val="50000"/>
              </a:schemeClr>
            </a:solidFill>
            <a:prstDash val="dashDot"/>
            <a:bevel/>
            <a:tailEnd type="stealth"/>
          </a:ln>
          <a:effectLst/>
        </p:spPr>
        <p:style>
          <a:lnRef idx="0">
            <a:scrgbClr r="0" g="0" b="0"/>
          </a:lnRef>
          <a:fillRef idx="0">
            <a:scrgbClr r="0" g="0" b="0"/>
          </a:fillRef>
          <a:effectRef idx="0">
            <a:scrgbClr r="0" g="0" b="0"/>
          </a:effectRef>
          <a:fontRef idx="none"/>
        </p:style>
      </p:cxnSp>
      <p:cxnSp>
        <p:nvCxnSpPr>
          <p:cNvPr id="36" name="Gerade Verbindung 35"/>
          <p:cNvCxnSpPr>
            <a:stCxn id="24" idx="0"/>
            <a:endCxn id="9" idx="2"/>
          </p:cNvCxnSpPr>
          <p:nvPr/>
        </p:nvCxnSpPr>
        <p:spPr>
          <a:xfrm flipV="1">
            <a:off x="3395810" y="4131479"/>
            <a:ext cx="1732752" cy="1149568"/>
          </a:xfrm>
          <a:prstGeom prst="line">
            <a:avLst/>
          </a:prstGeom>
          <a:noFill/>
          <a:ln w="25400" cap="flat">
            <a:solidFill>
              <a:schemeClr val="bg1">
                <a:lumMod val="50000"/>
              </a:schemeClr>
            </a:solidFill>
            <a:prstDash val="dashDot"/>
            <a:bevel/>
            <a:tailEnd type="stealth"/>
          </a:ln>
          <a:effectLst/>
        </p:spPr>
        <p:style>
          <a:lnRef idx="0">
            <a:scrgbClr r="0" g="0" b="0"/>
          </a:lnRef>
          <a:fillRef idx="0">
            <a:scrgbClr r="0" g="0" b="0"/>
          </a:fillRef>
          <a:effectRef idx="0">
            <a:scrgbClr r="0" g="0" b="0"/>
          </a:effectRef>
          <a:fontRef idx="none"/>
        </p:style>
      </p:cxnSp>
      <p:sp>
        <p:nvSpPr>
          <p:cNvPr id="43" name="Rechteck 42"/>
          <p:cNvSpPr/>
          <p:nvPr/>
        </p:nvSpPr>
        <p:spPr>
          <a:xfrm>
            <a:off x="1174511" y="1974377"/>
            <a:ext cx="967094" cy="461665"/>
          </a:xfrm>
          <a:prstGeom prst="rect">
            <a:avLst/>
          </a:prstGeom>
        </p:spPr>
        <p:txBody>
          <a:bodyPr wrap="none">
            <a:spAutoFit/>
          </a:bodyPr>
          <a:lstStyle/>
          <a:p>
            <a:pPr algn="ctr"/>
            <a:r>
              <a:rPr lang="fr-FR" sz="1200" i="1" dirty="0"/>
              <a:t>Contention </a:t>
            </a:r>
          </a:p>
          <a:p>
            <a:pPr algn="ctr"/>
            <a:r>
              <a:rPr lang="fr-FR" sz="1200" i="1" dirty="0"/>
              <a:t>physique</a:t>
            </a:r>
          </a:p>
        </p:txBody>
      </p:sp>
      <p:sp>
        <p:nvSpPr>
          <p:cNvPr id="44" name="Rechteck 43"/>
          <p:cNvSpPr/>
          <p:nvPr/>
        </p:nvSpPr>
        <p:spPr>
          <a:xfrm>
            <a:off x="4426885" y="1974377"/>
            <a:ext cx="1403361" cy="461665"/>
          </a:xfrm>
          <a:prstGeom prst="rect">
            <a:avLst/>
          </a:prstGeom>
        </p:spPr>
        <p:txBody>
          <a:bodyPr wrap="none">
            <a:spAutoFit/>
          </a:bodyPr>
          <a:lstStyle/>
          <a:p>
            <a:pPr algn="ctr"/>
            <a:r>
              <a:rPr lang="fr-FR" sz="1200" i="1" dirty="0"/>
              <a:t>Contention</a:t>
            </a:r>
          </a:p>
          <a:p>
            <a:pPr algn="ctr"/>
            <a:r>
              <a:rPr lang="fr-FR" sz="1200" i="1" dirty="0"/>
              <a:t>pharmacologique</a:t>
            </a:r>
          </a:p>
        </p:txBody>
      </p:sp>
      <p:sp>
        <p:nvSpPr>
          <p:cNvPr id="45" name="Rechteck 44"/>
          <p:cNvSpPr/>
          <p:nvPr/>
        </p:nvSpPr>
        <p:spPr>
          <a:xfrm>
            <a:off x="2912264" y="1974377"/>
            <a:ext cx="967094" cy="461665"/>
          </a:xfrm>
          <a:prstGeom prst="rect">
            <a:avLst/>
          </a:prstGeom>
        </p:spPr>
        <p:txBody>
          <a:bodyPr wrap="none">
            <a:spAutoFit/>
          </a:bodyPr>
          <a:lstStyle/>
          <a:p>
            <a:pPr algn="ctr"/>
            <a:r>
              <a:rPr lang="fr-FR" sz="1200" i="1" dirty="0"/>
              <a:t>Contention</a:t>
            </a:r>
          </a:p>
          <a:p>
            <a:pPr algn="ctr"/>
            <a:r>
              <a:rPr lang="fr-FR" sz="1200" i="1" dirty="0"/>
              <a:t>espace</a:t>
            </a:r>
          </a:p>
        </p:txBody>
      </p:sp>
    </p:spTree>
    <p:extLst>
      <p:ext uri="{BB962C8B-B14F-4D97-AF65-F5344CB8AC3E}">
        <p14:creationId xmlns:p14="http://schemas.microsoft.com/office/powerpoint/2010/main" val="2490273978"/>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grpId="0" nodeType="afterEffect">
                                  <p:stCondLst>
                                    <p:cond delay="0"/>
                                  </p:stCondLst>
                                  <p:childTnLst>
                                    <p:set>
                                      <p:cBhvr>
                                        <p:cTn id="9" dur="1" fill="hold">
                                          <p:stCondLst>
                                            <p:cond delay="0"/>
                                          </p:stCondLst>
                                        </p:cTn>
                                        <p:tgtEl>
                                          <p:spTgt spid="43"/>
                                        </p:tgtEl>
                                        <p:attrNameLst>
                                          <p:attrName>style.visibility</p:attrName>
                                        </p:attrNameLst>
                                      </p:cBhvr>
                                      <p:to>
                                        <p:strVal val="visible"/>
                                      </p:to>
                                    </p:set>
                                  </p:childTnLst>
                                </p:cTn>
                              </p:par>
                            </p:childTnLst>
                          </p:cTn>
                        </p:par>
                      </p:childTnLst>
                    </p:cTn>
                  </p:par>
                  <p:par>
                    <p:cTn id="10" fill="hold">
                      <p:stCondLst>
                        <p:cond delay="indefinite"/>
                      </p:stCondLst>
                      <p:childTnLst>
                        <p:par>
                          <p:cTn id="11" fill="hold">
                            <p:stCondLst>
                              <p:cond delay="0"/>
                            </p:stCondLst>
                            <p:childTnLst>
                              <p:par>
                                <p:cTn id="12" presetID="22" presetClass="entr" presetSubtype="8" fill="hold" nodeType="clickEffect">
                                  <p:stCondLst>
                                    <p:cond delay="0"/>
                                  </p:stCondLst>
                                  <p:childTnLst>
                                    <p:set>
                                      <p:cBhvr>
                                        <p:cTn id="13" dur="1" fill="hold">
                                          <p:stCondLst>
                                            <p:cond delay="0"/>
                                          </p:stCondLst>
                                        </p:cTn>
                                        <p:tgtEl>
                                          <p:spTgt spid="16"/>
                                        </p:tgtEl>
                                        <p:attrNameLst>
                                          <p:attrName>style.visibility</p:attrName>
                                        </p:attrNameLst>
                                      </p:cBhvr>
                                      <p:to>
                                        <p:strVal val="visible"/>
                                      </p:to>
                                    </p:set>
                                    <p:animEffect transition="in" filter="wipe(left)">
                                      <p:cBhvr>
                                        <p:cTn id="14" dur="500"/>
                                        <p:tgtEl>
                                          <p:spTgt spid="16"/>
                                        </p:tgtEl>
                                      </p:cBhvr>
                                    </p:animEffect>
                                  </p:childTnLst>
                                </p:cTn>
                              </p:par>
                            </p:childTnLst>
                          </p:cTn>
                        </p:par>
                        <p:par>
                          <p:cTn id="15" fill="hold">
                            <p:stCondLst>
                              <p:cond delay="500"/>
                            </p:stCondLst>
                            <p:childTnLst>
                              <p:par>
                                <p:cTn id="16" presetID="1" presetClass="entr" presetSubtype="0" fill="hold" nodeType="afterEffect">
                                  <p:stCondLst>
                                    <p:cond delay="0"/>
                                  </p:stCondLst>
                                  <p:childTnLst>
                                    <p:set>
                                      <p:cBhvr>
                                        <p:cTn id="17" dur="1" fill="hold">
                                          <p:stCondLst>
                                            <p:cond delay="0"/>
                                          </p:stCondLst>
                                        </p:cTn>
                                        <p:tgtEl>
                                          <p:spTgt spid="10"/>
                                        </p:tgtEl>
                                        <p:attrNameLst>
                                          <p:attrName>style.visibility</p:attrName>
                                        </p:attrNameLst>
                                      </p:cBhvr>
                                      <p:to>
                                        <p:strVal val="visible"/>
                                      </p:to>
                                    </p:set>
                                  </p:childTnLst>
                                </p:cTn>
                              </p:par>
                            </p:childTnLst>
                          </p:cTn>
                        </p:par>
                        <p:par>
                          <p:cTn id="18" fill="hold">
                            <p:stCondLst>
                              <p:cond delay="500"/>
                            </p:stCondLst>
                            <p:childTnLst>
                              <p:par>
                                <p:cTn id="19" presetID="1" presetClass="entr" presetSubtype="0" fill="hold" grpId="0" nodeType="afterEffect">
                                  <p:stCondLst>
                                    <p:cond delay="0"/>
                                  </p:stCondLst>
                                  <p:childTnLst>
                                    <p:set>
                                      <p:cBhvr>
                                        <p:cTn id="20" dur="1" fill="hold">
                                          <p:stCondLst>
                                            <p:cond delay="0"/>
                                          </p:stCondLst>
                                        </p:cTn>
                                        <p:tgtEl>
                                          <p:spTgt spid="45"/>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nodeType="clickEffect">
                                  <p:stCondLst>
                                    <p:cond delay="0"/>
                                  </p:stCondLst>
                                  <p:childTnLst>
                                    <p:set>
                                      <p:cBhvr>
                                        <p:cTn id="24" dur="1" fill="hold">
                                          <p:stCondLst>
                                            <p:cond delay="0"/>
                                          </p:stCondLst>
                                        </p:cTn>
                                        <p:tgtEl>
                                          <p:spTgt spid="20"/>
                                        </p:tgtEl>
                                        <p:attrNameLst>
                                          <p:attrName>style.visibility</p:attrName>
                                        </p:attrNameLst>
                                      </p:cBhvr>
                                      <p:to>
                                        <p:strVal val="visible"/>
                                      </p:to>
                                    </p:set>
                                    <p:animEffect transition="in" filter="wipe(left)">
                                      <p:cBhvr>
                                        <p:cTn id="25" dur="500"/>
                                        <p:tgtEl>
                                          <p:spTgt spid="20"/>
                                        </p:tgtEl>
                                      </p:cBhvr>
                                    </p:animEffect>
                                  </p:childTnLst>
                                </p:cTn>
                              </p:par>
                            </p:childTnLst>
                          </p:cTn>
                        </p:par>
                        <p:par>
                          <p:cTn id="26" fill="hold">
                            <p:stCondLst>
                              <p:cond delay="500"/>
                            </p:stCondLst>
                            <p:childTnLst>
                              <p:par>
                                <p:cTn id="27" presetID="1" presetClass="entr" presetSubtype="0" fill="hold" nodeType="afterEffect">
                                  <p:stCondLst>
                                    <p:cond delay="0"/>
                                  </p:stCondLst>
                                  <p:childTnLst>
                                    <p:set>
                                      <p:cBhvr>
                                        <p:cTn id="28" dur="1" fill="hold">
                                          <p:stCondLst>
                                            <p:cond delay="0"/>
                                          </p:stCondLst>
                                        </p:cTn>
                                        <p:tgtEl>
                                          <p:spTgt spid="12"/>
                                        </p:tgtEl>
                                        <p:attrNameLst>
                                          <p:attrName>style.visibility</p:attrName>
                                        </p:attrNameLst>
                                      </p:cBhvr>
                                      <p:to>
                                        <p:strVal val="visible"/>
                                      </p:to>
                                    </p:set>
                                  </p:childTnLst>
                                </p:cTn>
                              </p:par>
                            </p:childTnLst>
                          </p:cTn>
                        </p:par>
                        <p:par>
                          <p:cTn id="29" fill="hold">
                            <p:stCondLst>
                              <p:cond delay="500"/>
                            </p:stCondLst>
                            <p:childTnLst>
                              <p:par>
                                <p:cTn id="30" presetID="1" presetClass="entr" presetSubtype="0" fill="hold" grpId="0" nodeType="afterEffect">
                                  <p:stCondLst>
                                    <p:cond delay="0"/>
                                  </p:stCondLst>
                                  <p:childTnLst>
                                    <p:set>
                                      <p:cBhvr>
                                        <p:cTn id="31" dur="1" fill="hold">
                                          <p:stCondLst>
                                            <p:cond delay="0"/>
                                          </p:stCondLst>
                                        </p:cTn>
                                        <p:tgtEl>
                                          <p:spTgt spid="44"/>
                                        </p:tgtEl>
                                        <p:attrNameLst>
                                          <p:attrName>style.visibility</p:attrName>
                                        </p:attrNameLst>
                                      </p:cBhvr>
                                      <p:to>
                                        <p:strVal val="visible"/>
                                      </p:to>
                                    </p:set>
                                  </p:childTnLst>
                                </p:cTn>
                              </p:par>
                            </p:childTnLst>
                          </p:cTn>
                        </p:par>
                      </p:childTnLst>
                    </p:cTn>
                  </p:par>
                  <p:par>
                    <p:cTn id="32" fill="hold">
                      <p:stCondLst>
                        <p:cond delay="indefinite"/>
                      </p:stCondLst>
                      <p:childTnLst>
                        <p:par>
                          <p:cTn id="33" fill="hold">
                            <p:stCondLst>
                              <p:cond delay="0"/>
                            </p:stCondLst>
                            <p:childTnLst>
                              <p:par>
                                <p:cTn id="34" presetID="1" presetClass="entr" presetSubtype="0" fill="hold" grpId="0" nodeType="clickEffect">
                                  <p:stCondLst>
                                    <p:cond delay="0"/>
                                  </p:stCondLst>
                                  <p:childTnLst>
                                    <p:set>
                                      <p:cBhvr>
                                        <p:cTn id="35" dur="1" fill="hold">
                                          <p:stCondLst>
                                            <p:cond delay="0"/>
                                          </p:stCondLst>
                                        </p:cTn>
                                        <p:tgtEl>
                                          <p:spTgt spid="24"/>
                                        </p:tgtEl>
                                        <p:attrNameLst>
                                          <p:attrName>style.visibility</p:attrName>
                                        </p:attrNameLst>
                                      </p:cBhvr>
                                      <p:to>
                                        <p:strVal val="visible"/>
                                      </p:to>
                                    </p:set>
                                  </p:childTnLst>
                                </p:cTn>
                              </p:par>
                            </p:childTnLst>
                          </p:cTn>
                        </p:par>
                      </p:childTnLst>
                    </p:cTn>
                  </p:par>
                  <p:par>
                    <p:cTn id="36" fill="hold">
                      <p:stCondLst>
                        <p:cond delay="indefinite"/>
                      </p:stCondLst>
                      <p:childTnLst>
                        <p:par>
                          <p:cTn id="37" fill="hold">
                            <p:stCondLst>
                              <p:cond delay="0"/>
                            </p:stCondLst>
                            <p:childTnLst>
                              <p:par>
                                <p:cTn id="38" presetID="22" presetClass="entr" presetSubtype="4" fill="hold" nodeType="clickEffect">
                                  <p:stCondLst>
                                    <p:cond delay="0"/>
                                  </p:stCondLst>
                                  <p:childTnLst>
                                    <p:set>
                                      <p:cBhvr>
                                        <p:cTn id="39" dur="1" fill="hold">
                                          <p:stCondLst>
                                            <p:cond delay="0"/>
                                          </p:stCondLst>
                                        </p:cTn>
                                        <p:tgtEl>
                                          <p:spTgt spid="28"/>
                                        </p:tgtEl>
                                        <p:attrNameLst>
                                          <p:attrName>style.visibility</p:attrName>
                                        </p:attrNameLst>
                                      </p:cBhvr>
                                      <p:to>
                                        <p:strVal val="visible"/>
                                      </p:to>
                                    </p:set>
                                    <p:animEffect transition="in" filter="wipe(down)">
                                      <p:cBhvr>
                                        <p:cTn id="40" dur="500"/>
                                        <p:tgtEl>
                                          <p:spTgt spid="28"/>
                                        </p:tgtEl>
                                      </p:cBhvr>
                                    </p:animEffect>
                                  </p:childTnLst>
                                </p:cTn>
                              </p:par>
                              <p:par>
                                <p:cTn id="41" presetID="22" presetClass="entr" presetSubtype="4" fill="hold" nodeType="withEffect">
                                  <p:stCondLst>
                                    <p:cond delay="0"/>
                                  </p:stCondLst>
                                  <p:childTnLst>
                                    <p:set>
                                      <p:cBhvr>
                                        <p:cTn id="42" dur="1" fill="hold">
                                          <p:stCondLst>
                                            <p:cond delay="0"/>
                                          </p:stCondLst>
                                        </p:cTn>
                                        <p:tgtEl>
                                          <p:spTgt spid="33"/>
                                        </p:tgtEl>
                                        <p:attrNameLst>
                                          <p:attrName>style.visibility</p:attrName>
                                        </p:attrNameLst>
                                      </p:cBhvr>
                                      <p:to>
                                        <p:strVal val="visible"/>
                                      </p:to>
                                    </p:set>
                                    <p:animEffect transition="in" filter="wipe(down)">
                                      <p:cBhvr>
                                        <p:cTn id="43" dur="500"/>
                                        <p:tgtEl>
                                          <p:spTgt spid="33"/>
                                        </p:tgtEl>
                                      </p:cBhvr>
                                    </p:animEffect>
                                  </p:childTnLst>
                                </p:cTn>
                              </p:par>
                              <p:par>
                                <p:cTn id="44" presetID="22" presetClass="entr" presetSubtype="4" fill="hold" nodeType="withEffect">
                                  <p:stCondLst>
                                    <p:cond delay="0"/>
                                  </p:stCondLst>
                                  <p:childTnLst>
                                    <p:set>
                                      <p:cBhvr>
                                        <p:cTn id="45" dur="1" fill="hold">
                                          <p:stCondLst>
                                            <p:cond delay="0"/>
                                          </p:stCondLst>
                                        </p:cTn>
                                        <p:tgtEl>
                                          <p:spTgt spid="36"/>
                                        </p:tgtEl>
                                        <p:attrNameLst>
                                          <p:attrName>style.visibility</p:attrName>
                                        </p:attrNameLst>
                                      </p:cBhvr>
                                      <p:to>
                                        <p:strVal val="visible"/>
                                      </p:to>
                                    </p:set>
                                    <p:animEffect transition="in" filter="wipe(down)">
                                      <p:cBhvr>
                                        <p:cTn id="46"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P spid="43" grpId="0"/>
      <p:bldP spid="44" grpId="0"/>
      <p:bldP spid="45"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p:cNvSpPr>
            <a:spLocks noGrp="1"/>
          </p:cNvSpPr>
          <p:nvPr>
            <p:ph type="title"/>
          </p:nvPr>
        </p:nvSpPr>
        <p:spPr>
          <a:xfrm>
            <a:off x="821793" y="274638"/>
            <a:ext cx="7383682" cy="707886"/>
          </a:xfrm>
          <a:noFill/>
          <a:ln>
            <a:miter lim="800000"/>
            <a:headEnd/>
            <a:tailEnd/>
          </a:ln>
        </p:spPr>
        <p:txBody>
          <a:bodyPr vert="horz" wrap="square" lIns="91440" tIns="45720" rIns="91440" bIns="45720" numCol="1" anchor="t" anchorCtr="0" compatLnSpc="1">
            <a:prstTxWarp prst="textNoShape">
              <a:avLst/>
            </a:prstTxWarp>
            <a:spAutoFit/>
          </a:bodyPr>
          <a:lstStyle/>
          <a:p>
            <a:pPr algn="ctr"/>
            <a:r>
              <a:rPr lang="fr-CH" sz="4000" b="1" dirty="0">
                <a:solidFill>
                  <a:srgbClr val="7F7F7F"/>
                </a:solidFill>
              </a:rPr>
              <a:t>No restraint au SA</a:t>
            </a:r>
            <a:endParaRPr lang="fr-CH" sz="4000" i="1" dirty="0">
              <a:solidFill>
                <a:srgbClr val="7F7F7F"/>
              </a:solidFill>
            </a:endParaRPr>
          </a:p>
        </p:txBody>
      </p:sp>
      <p:sp>
        <p:nvSpPr>
          <p:cNvPr id="5" name="Inhaltsplatzhalter 4"/>
          <p:cNvSpPr>
            <a:spLocks noGrp="1"/>
          </p:cNvSpPr>
          <p:nvPr>
            <p:ph idx="1"/>
          </p:nvPr>
        </p:nvSpPr>
        <p:spPr>
          <a:xfrm>
            <a:off x="821793" y="2069512"/>
            <a:ext cx="7729362" cy="3414572"/>
          </a:xfrm>
        </p:spPr>
        <p:txBody>
          <a:bodyPr/>
          <a:lstStyle/>
          <a:p>
            <a:pPr marL="457200" indent="-457200">
              <a:spcAft>
                <a:spcPts val="3600"/>
              </a:spcAft>
              <a:buClr>
                <a:srgbClr val="EA81E9"/>
              </a:buClr>
              <a:buFont typeface="Arial"/>
              <a:buChar char="•"/>
            </a:pPr>
            <a:r>
              <a:rPr lang="fr-CH" sz="2400" dirty="0"/>
              <a:t>Interdiction de toute contention (physique, geographique, pharmacologique etc.)</a:t>
            </a:r>
          </a:p>
          <a:p>
            <a:pPr marL="457200" indent="-457200">
              <a:spcAft>
                <a:spcPts val="3600"/>
              </a:spcAft>
              <a:buClr>
                <a:srgbClr val="EA81E9"/>
              </a:buClr>
              <a:buFont typeface="Arial"/>
              <a:buChar char="•"/>
            </a:pPr>
            <a:r>
              <a:rPr lang="fr-CH" sz="2400" dirty="0"/>
              <a:t>Interdiction PAFA méd</a:t>
            </a:r>
          </a:p>
          <a:p>
            <a:pPr marL="457200" indent="-457200">
              <a:spcAft>
                <a:spcPts val="3600"/>
              </a:spcAft>
              <a:buClr>
                <a:srgbClr val="EA81E9"/>
              </a:buClr>
              <a:buFont typeface="Arial"/>
              <a:buChar char="•"/>
            </a:pPr>
            <a:r>
              <a:rPr lang="fr-CH" sz="2400" dirty="0"/>
              <a:t>Interdiction hospitalisations</a:t>
            </a:r>
          </a:p>
          <a:p>
            <a:pPr marL="457200" indent="-457200">
              <a:spcAft>
                <a:spcPts val="3600"/>
              </a:spcAft>
              <a:buClr>
                <a:srgbClr val="EA81E9"/>
              </a:buClr>
              <a:buFont typeface="Arial"/>
              <a:buChar char="•"/>
            </a:pPr>
            <a:endParaRPr lang="fr-CH" sz="2400" dirty="0"/>
          </a:p>
          <a:p>
            <a:pPr marL="457200" indent="-457200">
              <a:spcAft>
                <a:spcPts val="3600"/>
              </a:spcAft>
              <a:buClr>
                <a:srgbClr val="EA81E9"/>
              </a:buClr>
              <a:buFont typeface="Arial"/>
              <a:buChar char="•"/>
            </a:pPr>
            <a:endParaRPr lang="de-DE" sz="2400" dirty="0"/>
          </a:p>
        </p:txBody>
      </p:sp>
    </p:spTree>
    <p:extLst>
      <p:ext uri="{BB962C8B-B14F-4D97-AF65-F5344CB8AC3E}">
        <p14:creationId xmlns:p14="http://schemas.microsoft.com/office/powerpoint/2010/main" val="1045050122"/>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wipe(left)">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wipe(left)">
                                      <p:cBhvr>
                                        <p:cTn id="12" dur="500"/>
                                        <p:tgtEl>
                                          <p:spTgt spid="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wipe(left)">
                                      <p:cBhvr>
                                        <p:cTn id="17" dur="500"/>
                                        <p:tgtEl>
                                          <p:spTgt spid="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p:cNvSpPr>
            <a:spLocks noGrp="1"/>
          </p:cNvSpPr>
          <p:nvPr>
            <p:ph type="title"/>
          </p:nvPr>
        </p:nvSpPr>
        <p:spPr>
          <a:xfrm>
            <a:off x="457200" y="274638"/>
            <a:ext cx="8229600" cy="646331"/>
          </a:xfrm>
          <a:noFill/>
          <a:ln>
            <a:miter lim="800000"/>
            <a:headEnd/>
            <a:tailEnd/>
          </a:ln>
        </p:spPr>
        <p:txBody>
          <a:bodyPr vert="horz" wrap="square" lIns="91440" tIns="45720" rIns="91440" bIns="45720" numCol="1" anchor="t" anchorCtr="0" compatLnSpc="1">
            <a:prstTxWarp prst="textNoShape">
              <a:avLst/>
            </a:prstTxWarp>
            <a:spAutoFit/>
          </a:bodyPr>
          <a:lstStyle/>
          <a:p>
            <a:pPr algn="ctr"/>
            <a:r>
              <a:rPr lang="fr-FR" b="1" dirty="0">
                <a:solidFill>
                  <a:srgbClr val="7F7F7F"/>
                </a:solidFill>
              </a:rPr>
              <a:t>Bataille de retraite des paternalistes</a:t>
            </a:r>
          </a:p>
        </p:txBody>
      </p:sp>
      <p:grpSp>
        <p:nvGrpSpPr>
          <p:cNvPr id="12" name="Gruppierung 11"/>
          <p:cNvGrpSpPr/>
          <p:nvPr/>
        </p:nvGrpSpPr>
        <p:grpSpPr>
          <a:xfrm>
            <a:off x="880935" y="2460057"/>
            <a:ext cx="1583251" cy="2144736"/>
            <a:chOff x="880935" y="2460057"/>
            <a:chExt cx="1583251" cy="2144736"/>
          </a:xfrm>
        </p:grpSpPr>
        <p:pic>
          <p:nvPicPr>
            <p:cNvPr id="2" name="Bild 1"/>
            <p:cNvPicPr>
              <a:picLocks noChangeAspect="1"/>
            </p:cNvPicPr>
            <p:nvPr/>
          </p:nvPicPr>
          <p:blipFill rotWithShape="1">
            <a:blip r:embed="rId2" cstate="screen">
              <a:extLst>
                <a:ext uri="{BEBA8EAE-BF5A-486C-A8C5-ECC9F3942E4B}">
                  <a14:imgProps xmlns:a14="http://schemas.microsoft.com/office/drawing/2010/main">
                    <a14:imgLayer r:embed="rId3">
                      <a14:imgEffect>
                        <a14:artisticPhotocopy trans="83000"/>
                      </a14:imgEffect>
                    </a14:imgLayer>
                  </a14:imgProps>
                </a:ext>
                <a:ext uri="{28A0092B-C50C-407E-A947-70E740481C1C}">
                  <a14:useLocalDpi xmlns:a14="http://schemas.microsoft.com/office/drawing/2010/main"/>
                </a:ext>
              </a:extLst>
            </a:blip>
            <a:srcRect/>
            <a:stretch/>
          </p:blipFill>
          <p:spPr>
            <a:xfrm>
              <a:off x="880935" y="2460057"/>
              <a:ext cx="1583251" cy="1576839"/>
            </a:xfrm>
            <a:prstGeom prst="rect">
              <a:avLst/>
            </a:prstGeom>
            <a:ln>
              <a:solidFill>
                <a:srgbClr val="7F7F7F"/>
              </a:solidFill>
            </a:ln>
          </p:spPr>
        </p:pic>
        <p:sp>
          <p:nvSpPr>
            <p:cNvPr id="3" name="Textfeld 2"/>
            <p:cNvSpPr txBox="1"/>
            <p:nvPr/>
          </p:nvSpPr>
          <p:spPr>
            <a:xfrm>
              <a:off x="946074" y="4081575"/>
              <a:ext cx="1452973" cy="523218"/>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ctr" defTabSz="457200" rtl="0" fontAlgn="auto" latinLnBrk="1" hangingPunct="0">
                <a:lnSpc>
                  <a:spcPct val="100000"/>
                </a:lnSpc>
                <a:spcBef>
                  <a:spcPts val="0"/>
                </a:spcBef>
                <a:spcAft>
                  <a:spcPts val="0"/>
                </a:spcAft>
                <a:buClrTx/>
                <a:buSzTx/>
                <a:buFontTx/>
                <a:buNone/>
                <a:tabLst/>
              </a:pPr>
              <a:r>
                <a:rPr kumimoji="0" lang="fr-FR" sz="1400" b="0" i="0" u="none" strike="noStrike" cap="none" spc="0" normalizeH="0" baseline="0" dirty="0">
                  <a:ln>
                    <a:noFill/>
                  </a:ln>
                  <a:solidFill>
                    <a:srgbClr val="000000"/>
                  </a:solidFill>
                  <a:effectLst/>
                  <a:uFillTx/>
                  <a:latin typeface="Arial"/>
                  <a:ea typeface="Arial"/>
                  <a:cs typeface="Arial"/>
                  <a:sym typeface="Arial"/>
                </a:rPr>
                <a:t>La société </a:t>
              </a:r>
            </a:p>
            <a:p>
              <a:pPr marL="0" marR="0" indent="0" algn="ctr" defTabSz="457200" rtl="0" fontAlgn="auto" latinLnBrk="1" hangingPunct="0">
                <a:lnSpc>
                  <a:spcPct val="100000"/>
                </a:lnSpc>
                <a:spcBef>
                  <a:spcPts val="0"/>
                </a:spcBef>
                <a:spcAft>
                  <a:spcPts val="0"/>
                </a:spcAft>
                <a:buClrTx/>
                <a:buSzTx/>
                <a:buFontTx/>
                <a:buNone/>
                <a:tabLst/>
              </a:pPr>
              <a:r>
                <a:rPr kumimoji="0" lang="fr-FR" sz="1400" b="0" i="0" u="none" strike="noStrike" cap="none" spc="0" normalizeH="0" baseline="0" dirty="0">
                  <a:ln>
                    <a:noFill/>
                  </a:ln>
                  <a:solidFill>
                    <a:srgbClr val="000000"/>
                  </a:solidFill>
                  <a:effectLst/>
                  <a:uFillTx/>
                  <a:latin typeface="Arial"/>
                  <a:ea typeface="Arial"/>
                  <a:cs typeface="Arial"/>
                  <a:sym typeface="Arial"/>
                </a:rPr>
                <a:t>le</a:t>
              </a:r>
              <a:r>
                <a:rPr kumimoji="0" lang="fr-FR" sz="1400" b="0" i="0" u="none" strike="noStrike" cap="none" spc="0" normalizeH="0" dirty="0">
                  <a:ln>
                    <a:noFill/>
                  </a:ln>
                  <a:solidFill>
                    <a:srgbClr val="000000"/>
                  </a:solidFill>
                  <a:effectLst/>
                  <a:uFillTx/>
                  <a:latin typeface="Arial"/>
                  <a:ea typeface="Arial"/>
                  <a:cs typeface="Arial"/>
                  <a:sym typeface="Arial"/>
                </a:rPr>
                <a:t> </a:t>
              </a:r>
              <a:r>
                <a:rPr kumimoji="0" lang="fr-FR" sz="1400" b="0" i="0" u="none" strike="noStrike" cap="none" spc="0" normalizeH="0" baseline="0" dirty="0">
                  <a:ln>
                    <a:noFill/>
                  </a:ln>
                  <a:solidFill>
                    <a:srgbClr val="000000"/>
                  </a:solidFill>
                  <a:effectLst/>
                  <a:uFillTx/>
                  <a:latin typeface="Arial"/>
                  <a:ea typeface="Arial"/>
                  <a:cs typeface="Arial"/>
                  <a:sym typeface="Arial"/>
                </a:rPr>
                <a:t>demande</a:t>
              </a:r>
            </a:p>
          </p:txBody>
        </p:sp>
      </p:grpSp>
      <p:grpSp>
        <p:nvGrpSpPr>
          <p:cNvPr id="13" name="Gruppierung 12"/>
          <p:cNvGrpSpPr/>
          <p:nvPr/>
        </p:nvGrpSpPr>
        <p:grpSpPr>
          <a:xfrm>
            <a:off x="3587455" y="2460058"/>
            <a:ext cx="1578820" cy="2144735"/>
            <a:chOff x="3498395" y="2460058"/>
            <a:chExt cx="1578820" cy="2144735"/>
          </a:xfrm>
        </p:grpSpPr>
        <p:pic>
          <p:nvPicPr>
            <p:cNvPr id="6" name="Bild 5"/>
            <p:cNvPicPr>
              <a:picLocks noChangeAspect="1"/>
            </p:cNvPicPr>
            <p:nvPr/>
          </p:nvPicPr>
          <p:blipFill rotWithShape="1">
            <a:blip r:embed="rId4" cstate="screen">
              <a:extLst>
                <a:ext uri="{BEBA8EAE-BF5A-486C-A8C5-ECC9F3942E4B}">
                  <a14:imgProps xmlns:a14="http://schemas.microsoft.com/office/drawing/2010/main">
                    <a14:imgLayer r:embed="rId5">
                      <a14:imgEffect>
                        <a14:artisticPhotocopy trans="80000"/>
                      </a14:imgEffect>
                    </a14:imgLayer>
                  </a14:imgProps>
                </a:ext>
                <a:ext uri="{28A0092B-C50C-407E-A947-70E740481C1C}">
                  <a14:useLocalDpi xmlns:a14="http://schemas.microsoft.com/office/drawing/2010/main"/>
                </a:ext>
              </a:extLst>
            </a:blip>
            <a:srcRect/>
            <a:stretch/>
          </p:blipFill>
          <p:spPr>
            <a:xfrm>
              <a:off x="3498395" y="2460058"/>
              <a:ext cx="1578820" cy="1576838"/>
            </a:xfrm>
            <a:prstGeom prst="rect">
              <a:avLst/>
            </a:prstGeom>
            <a:ln>
              <a:solidFill>
                <a:srgbClr val="7F7F7F"/>
              </a:solidFill>
            </a:ln>
          </p:spPr>
        </p:pic>
        <p:sp>
          <p:nvSpPr>
            <p:cNvPr id="8" name="Textfeld 7"/>
            <p:cNvSpPr txBox="1"/>
            <p:nvPr/>
          </p:nvSpPr>
          <p:spPr>
            <a:xfrm>
              <a:off x="3561319" y="4081575"/>
              <a:ext cx="1452973" cy="523218"/>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ctr" defTabSz="457200" rtl="0" fontAlgn="auto" latinLnBrk="1" hangingPunct="0">
                <a:lnSpc>
                  <a:spcPct val="100000"/>
                </a:lnSpc>
                <a:spcBef>
                  <a:spcPts val="0"/>
                </a:spcBef>
                <a:spcAft>
                  <a:spcPts val="0"/>
                </a:spcAft>
                <a:buClrTx/>
                <a:buSzTx/>
                <a:buFontTx/>
                <a:buNone/>
                <a:tabLst/>
              </a:pPr>
              <a:r>
                <a:rPr kumimoji="0" lang="fr-FR" sz="1400" b="0" i="0" u="none" strike="noStrike" cap="none" spc="0" normalizeH="0" baseline="0" dirty="0">
                  <a:ln>
                    <a:noFill/>
                  </a:ln>
                  <a:solidFill>
                    <a:srgbClr val="000000"/>
                  </a:solidFill>
                  <a:effectLst/>
                  <a:uFillTx/>
                  <a:latin typeface="Arial"/>
                  <a:ea typeface="Arial"/>
                  <a:cs typeface="Arial"/>
                  <a:sym typeface="Arial"/>
                </a:rPr>
                <a:t>Les autorités</a:t>
              </a:r>
            </a:p>
            <a:p>
              <a:pPr marL="0" marR="0" indent="0" algn="ctr" defTabSz="457200" rtl="0" fontAlgn="auto" latinLnBrk="1" hangingPunct="0">
                <a:lnSpc>
                  <a:spcPct val="100000"/>
                </a:lnSpc>
                <a:spcBef>
                  <a:spcPts val="0"/>
                </a:spcBef>
                <a:spcAft>
                  <a:spcPts val="0"/>
                </a:spcAft>
                <a:buClrTx/>
                <a:buSzTx/>
                <a:buFontTx/>
                <a:buNone/>
                <a:tabLst/>
              </a:pPr>
              <a:r>
                <a:rPr kumimoji="0" lang="fr-FR" sz="1400" b="0" i="0" u="none" strike="noStrike" cap="none" spc="0" normalizeH="0" baseline="0" dirty="0">
                  <a:ln>
                    <a:noFill/>
                  </a:ln>
                  <a:solidFill>
                    <a:srgbClr val="000000"/>
                  </a:solidFill>
                  <a:effectLst/>
                  <a:uFillTx/>
                  <a:latin typeface="Arial"/>
                  <a:ea typeface="Arial"/>
                  <a:cs typeface="Arial"/>
                  <a:sym typeface="Arial"/>
                </a:rPr>
                <a:t>le demandent</a:t>
              </a:r>
            </a:p>
          </p:txBody>
        </p:sp>
      </p:grpSp>
      <p:grpSp>
        <p:nvGrpSpPr>
          <p:cNvPr id="14" name="Gruppierung 13"/>
          <p:cNvGrpSpPr/>
          <p:nvPr/>
        </p:nvGrpSpPr>
        <p:grpSpPr>
          <a:xfrm>
            <a:off x="6289543" y="2440124"/>
            <a:ext cx="1593117" cy="2164669"/>
            <a:chOff x="6289543" y="2440124"/>
            <a:chExt cx="1593117" cy="2164669"/>
          </a:xfrm>
        </p:grpSpPr>
        <p:pic>
          <p:nvPicPr>
            <p:cNvPr id="9" name="Bild 8"/>
            <p:cNvPicPr>
              <a:picLocks noChangeAspect="1"/>
            </p:cNvPicPr>
            <p:nvPr/>
          </p:nvPicPr>
          <p:blipFill rotWithShape="1">
            <a:blip r:embed="rId6" cstate="screen">
              <a:extLst>
                <a:ext uri="{BEBA8EAE-BF5A-486C-A8C5-ECC9F3942E4B}">
                  <a14:imgProps xmlns:a14="http://schemas.microsoft.com/office/drawing/2010/main">
                    <a14:imgLayer r:embed="rId7">
                      <a14:imgEffect>
                        <a14:artisticPhotocopy trans="87000"/>
                      </a14:imgEffect>
                    </a14:imgLayer>
                  </a14:imgProps>
                </a:ext>
                <a:ext uri="{28A0092B-C50C-407E-A947-70E740481C1C}">
                  <a14:useLocalDpi xmlns:a14="http://schemas.microsoft.com/office/drawing/2010/main"/>
                </a:ext>
              </a:extLst>
            </a:blip>
            <a:srcRect/>
            <a:stretch/>
          </p:blipFill>
          <p:spPr>
            <a:xfrm>
              <a:off x="6289543" y="2440124"/>
              <a:ext cx="1593117" cy="1596772"/>
            </a:xfrm>
            <a:prstGeom prst="rect">
              <a:avLst/>
            </a:prstGeom>
            <a:ln>
              <a:solidFill>
                <a:srgbClr val="7F7F7F"/>
              </a:solidFill>
            </a:ln>
          </p:spPr>
        </p:pic>
        <p:sp>
          <p:nvSpPr>
            <p:cNvPr id="11" name="Textfeld 10"/>
            <p:cNvSpPr txBox="1"/>
            <p:nvPr/>
          </p:nvSpPr>
          <p:spPr>
            <a:xfrm>
              <a:off x="6359615" y="4081575"/>
              <a:ext cx="1452973" cy="523218"/>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ctr" defTabSz="457200" rtl="0" fontAlgn="auto" latinLnBrk="1" hangingPunct="0">
                <a:lnSpc>
                  <a:spcPct val="100000"/>
                </a:lnSpc>
                <a:spcBef>
                  <a:spcPts val="0"/>
                </a:spcBef>
                <a:spcAft>
                  <a:spcPts val="0"/>
                </a:spcAft>
                <a:buClrTx/>
                <a:buSzTx/>
                <a:buFontTx/>
                <a:buNone/>
                <a:tabLst/>
              </a:pPr>
              <a:r>
                <a:rPr kumimoji="0" lang="fr-FR" sz="1400" b="0" i="0" u="none" strike="noStrike" cap="none" spc="0" normalizeH="0" baseline="0" dirty="0">
                  <a:ln>
                    <a:noFill/>
                  </a:ln>
                  <a:solidFill>
                    <a:srgbClr val="000000"/>
                  </a:solidFill>
                  <a:effectLst/>
                  <a:uFillTx/>
                  <a:sym typeface="Arial"/>
                </a:rPr>
                <a:t>Le patient</a:t>
              </a:r>
            </a:p>
            <a:p>
              <a:pPr marL="0" marR="0" indent="0" algn="ctr" defTabSz="457200" rtl="0" fontAlgn="auto" latinLnBrk="1" hangingPunct="0">
                <a:lnSpc>
                  <a:spcPct val="100000"/>
                </a:lnSpc>
                <a:spcBef>
                  <a:spcPts val="0"/>
                </a:spcBef>
                <a:spcAft>
                  <a:spcPts val="0"/>
                </a:spcAft>
                <a:buClrTx/>
                <a:buSzTx/>
                <a:buFontTx/>
                <a:buNone/>
                <a:tabLst/>
              </a:pPr>
              <a:r>
                <a:rPr lang="fr-FR" sz="1400" dirty="0">
                  <a:solidFill>
                    <a:srgbClr val="000000"/>
                  </a:solidFill>
                </a:rPr>
                <a:t>le demande</a:t>
              </a:r>
              <a:endParaRPr kumimoji="0" lang="fr-FR" sz="1400" b="0" i="0" u="none" strike="noStrike" cap="none" spc="0" normalizeH="0" baseline="0" dirty="0">
                <a:ln>
                  <a:noFill/>
                </a:ln>
                <a:solidFill>
                  <a:srgbClr val="000000"/>
                </a:solidFill>
                <a:effectLst/>
                <a:uFillTx/>
                <a:sym typeface="Arial"/>
              </a:endParaRPr>
            </a:p>
          </p:txBody>
        </p:sp>
      </p:grpSp>
      <p:cxnSp>
        <p:nvCxnSpPr>
          <p:cNvPr id="16" name="Gerade Verbindung 15"/>
          <p:cNvCxnSpPr>
            <a:stCxn id="2" idx="3"/>
            <a:endCxn id="6" idx="1"/>
          </p:cNvCxnSpPr>
          <p:nvPr/>
        </p:nvCxnSpPr>
        <p:spPr>
          <a:xfrm>
            <a:off x="2464186" y="3248477"/>
            <a:ext cx="1123269" cy="0"/>
          </a:xfrm>
          <a:prstGeom prst="line">
            <a:avLst/>
          </a:prstGeom>
          <a:noFill/>
          <a:ln w="25400" cap="flat">
            <a:solidFill>
              <a:schemeClr val="bg1">
                <a:lumMod val="50000"/>
              </a:schemeClr>
            </a:solidFill>
            <a:prstDash val="solid"/>
            <a:bevel/>
            <a:tailEnd type="stealth"/>
          </a:ln>
          <a:effectLst/>
        </p:spPr>
        <p:style>
          <a:lnRef idx="0">
            <a:scrgbClr r="0" g="0" b="0"/>
          </a:lnRef>
          <a:fillRef idx="0">
            <a:scrgbClr r="0" g="0" b="0"/>
          </a:fillRef>
          <a:effectRef idx="0">
            <a:scrgbClr r="0" g="0" b="0"/>
          </a:effectRef>
          <a:fontRef idx="none"/>
        </p:style>
      </p:cxnSp>
      <p:cxnSp>
        <p:nvCxnSpPr>
          <p:cNvPr id="18" name="Gerade Verbindung 17"/>
          <p:cNvCxnSpPr>
            <a:stCxn id="6" idx="3"/>
            <a:endCxn id="9" idx="1"/>
          </p:cNvCxnSpPr>
          <p:nvPr/>
        </p:nvCxnSpPr>
        <p:spPr>
          <a:xfrm flipV="1">
            <a:off x="5166275" y="3238510"/>
            <a:ext cx="1123268" cy="9967"/>
          </a:xfrm>
          <a:prstGeom prst="line">
            <a:avLst/>
          </a:prstGeom>
          <a:noFill/>
          <a:ln w="25400" cap="flat">
            <a:solidFill>
              <a:schemeClr val="bg1">
                <a:lumMod val="50000"/>
              </a:schemeClr>
            </a:solidFill>
            <a:prstDash val="solid"/>
            <a:bevel/>
            <a:tailEnd type="stealth"/>
          </a:ln>
          <a:effectLst/>
        </p:spPr>
        <p:style>
          <a:lnRef idx="0">
            <a:scrgbClr r="0" g="0" b="0"/>
          </a:lnRef>
          <a:fillRef idx="0">
            <a:scrgbClr r="0" g="0" b="0"/>
          </a:fillRef>
          <a:effectRef idx="0">
            <a:scrgbClr r="0" g="0" b="0"/>
          </a:effectRef>
          <a:fontRef idx="none"/>
        </p:style>
      </p:cxnSp>
    </p:spTree>
    <p:extLst>
      <p:ext uri="{BB962C8B-B14F-4D97-AF65-F5344CB8AC3E}">
        <p14:creationId xmlns:p14="http://schemas.microsoft.com/office/powerpoint/2010/main" val="4087293486"/>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2" presetClass="entr" presetSubtype="8" fill="hold" nodeType="click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wipe(left)">
                                      <p:cBhvr>
                                        <p:cTn id="11" dur="500"/>
                                        <p:tgtEl>
                                          <p:spTgt spid="16"/>
                                        </p:tgtEl>
                                      </p:cBhvr>
                                    </p:animEffect>
                                  </p:childTnLst>
                                </p:cTn>
                              </p:par>
                            </p:childTnLst>
                          </p:cTn>
                        </p:par>
                        <p:par>
                          <p:cTn id="12" fill="hold">
                            <p:stCondLst>
                              <p:cond delay="500"/>
                            </p:stCondLst>
                            <p:childTnLst>
                              <p:par>
                                <p:cTn id="13" presetID="1" presetClass="entr" presetSubtype="0" fill="hold" nodeType="afterEffect">
                                  <p:stCondLst>
                                    <p:cond delay="0"/>
                                  </p:stCondLst>
                                  <p:childTnLst>
                                    <p:set>
                                      <p:cBhvr>
                                        <p:cTn id="14" dur="1" fill="hold">
                                          <p:stCondLst>
                                            <p:cond delay="0"/>
                                          </p:stCondLst>
                                        </p:cTn>
                                        <p:tgtEl>
                                          <p:spTgt spid="1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22" presetClass="entr" presetSubtype="8" fill="hold" nodeType="click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wipe(left)">
                                      <p:cBhvr>
                                        <p:cTn id="19" dur="500"/>
                                        <p:tgtEl>
                                          <p:spTgt spid="18"/>
                                        </p:tgtEl>
                                      </p:cBhvr>
                                    </p:animEffect>
                                  </p:childTnLst>
                                </p:cTn>
                              </p:par>
                            </p:childTnLst>
                          </p:cTn>
                        </p:par>
                        <p:par>
                          <p:cTn id="20" fill="hold">
                            <p:stCondLst>
                              <p:cond delay="500"/>
                            </p:stCondLst>
                            <p:childTnLst>
                              <p:par>
                                <p:cTn id="21" presetID="1" presetClass="entr" presetSubtype="0" fill="hold" nodeType="afterEffect">
                                  <p:stCondLst>
                                    <p:cond delay="0"/>
                                  </p:stCondLst>
                                  <p:childTnLst>
                                    <p:set>
                                      <p:cBhvr>
                                        <p:cTn id="22"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p:cNvSpPr>
            <a:spLocks noGrp="1"/>
          </p:cNvSpPr>
          <p:nvPr>
            <p:ph type="title"/>
          </p:nvPr>
        </p:nvSpPr>
        <p:spPr>
          <a:xfrm>
            <a:off x="821793" y="274638"/>
            <a:ext cx="7383682" cy="1446550"/>
          </a:xfrm>
          <a:noFill/>
          <a:ln>
            <a:miter lim="800000"/>
            <a:headEnd/>
            <a:tailEnd/>
          </a:ln>
        </p:spPr>
        <p:txBody>
          <a:bodyPr vert="horz" wrap="square" lIns="91440" tIns="45720" rIns="91440" bIns="45720" numCol="1" anchor="t" anchorCtr="0" compatLnSpc="1">
            <a:prstTxWarp prst="textNoShape">
              <a:avLst/>
            </a:prstTxWarp>
            <a:spAutoFit/>
          </a:bodyPr>
          <a:lstStyle/>
          <a:p>
            <a:pPr algn="ctr"/>
            <a:r>
              <a:rPr lang="fr-CH" sz="4400" b="1" dirty="0">
                <a:solidFill>
                  <a:srgbClr val="7F7F7F"/>
                </a:solidFill>
              </a:rPr>
              <a:t>Le patient le demande</a:t>
            </a:r>
            <a:br>
              <a:rPr lang="fr-CH" sz="4400" b="1" dirty="0">
                <a:solidFill>
                  <a:srgbClr val="7F7F7F"/>
                </a:solidFill>
              </a:rPr>
            </a:br>
            <a:r>
              <a:rPr lang="is-IS" sz="4400" b="1" dirty="0">
                <a:solidFill>
                  <a:srgbClr val="7F7F7F"/>
                </a:solidFill>
              </a:rPr>
              <a:t>… et après il va mieux</a:t>
            </a:r>
            <a:endParaRPr lang="fr-CH" sz="4400" b="1" dirty="0">
              <a:solidFill>
                <a:srgbClr val="7F7F7F"/>
              </a:solidFill>
            </a:endParaRPr>
          </a:p>
        </p:txBody>
      </p:sp>
      <p:grpSp>
        <p:nvGrpSpPr>
          <p:cNvPr id="5" name="Grouper 4"/>
          <p:cNvGrpSpPr/>
          <p:nvPr/>
        </p:nvGrpSpPr>
        <p:grpSpPr>
          <a:xfrm>
            <a:off x="1096095" y="2726488"/>
            <a:ext cx="2384785" cy="2301106"/>
            <a:chOff x="1119099" y="2726488"/>
            <a:chExt cx="2384785" cy="2301106"/>
          </a:xfrm>
        </p:grpSpPr>
        <p:pic>
          <p:nvPicPr>
            <p:cNvPr id="7" name="Bild 6"/>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1119099" y="2726488"/>
              <a:ext cx="2384785" cy="1733314"/>
            </a:xfrm>
            <a:prstGeom prst="rect">
              <a:avLst/>
            </a:prstGeom>
            <a:ln>
              <a:solidFill>
                <a:schemeClr val="bg1">
                  <a:lumMod val="50000"/>
                </a:schemeClr>
              </a:solidFill>
            </a:ln>
          </p:spPr>
        </p:pic>
        <p:sp>
          <p:nvSpPr>
            <p:cNvPr id="3" name="ZoneTexte 2"/>
            <p:cNvSpPr txBox="1"/>
            <p:nvPr/>
          </p:nvSpPr>
          <p:spPr>
            <a:xfrm>
              <a:off x="1488971" y="4658264"/>
              <a:ext cx="1645040" cy="369330"/>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none" lIns="45719" tIns="45719" rIns="45719" bIns="45719" numCol="1" spcCol="38100" rtlCol="0" anchor="t">
              <a:spAutoFit/>
            </a:bodyPr>
            <a:lstStyle/>
            <a:p>
              <a:pPr algn="ctr" rtl="0" latinLnBrk="1" hangingPunct="0"/>
              <a:r>
                <a:rPr lang="fr-FR" sz="1800" dirty="0">
                  <a:solidFill>
                    <a:srgbClr val="000000"/>
                  </a:solidFill>
                </a:rPr>
                <a:t>Démangeaison</a:t>
              </a:r>
              <a:endParaRPr kumimoji="0" lang="fr-FR" sz="1800" b="0" i="0" u="none" strike="noStrike" cap="none" spc="0" normalizeH="0" baseline="0" dirty="0">
                <a:ln>
                  <a:noFill/>
                </a:ln>
                <a:solidFill>
                  <a:srgbClr val="000000"/>
                </a:solidFill>
                <a:effectLst/>
                <a:uFillTx/>
                <a:latin typeface="Arial"/>
                <a:ea typeface="Arial"/>
                <a:cs typeface="Arial"/>
                <a:sym typeface="Arial"/>
              </a:endParaRPr>
            </a:p>
          </p:txBody>
        </p:sp>
      </p:grpSp>
      <p:grpSp>
        <p:nvGrpSpPr>
          <p:cNvPr id="6" name="Grouper 5"/>
          <p:cNvGrpSpPr/>
          <p:nvPr/>
        </p:nvGrpSpPr>
        <p:grpSpPr>
          <a:xfrm>
            <a:off x="4114922" y="2726489"/>
            <a:ext cx="4090553" cy="2301105"/>
            <a:chOff x="4114922" y="2726489"/>
            <a:chExt cx="4090553" cy="2301105"/>
          </a:xfrm>
        </p:grpSpPr>
        <p:pic>
          <p:nvPicPr>
            <p:cNvPr id="2" name="Bild 1"/>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rot="16200000">
              <a:off x="5293542" y="1547869"/>
              <a:ext cx="1733313" cy="4090553"/>
            </a:xfrm>
            <a:prstGeom prst="rect">
              <a:avLst/>
            </a:prstGeom>
            <a:ln>
              <a:solidFill>
                <a:schemeClr val="bg1">
                  <a:lumMod val="50000"/>
                </a:schemeClr>
              </a:solidFill>
            </a:ln>
          </p:spPr>
        </p:pic>
        <p:sp>
          <p:nvSpPr>
            <p:cNvPr id="8" name="ZoneTexte 7"/>
            <p:cNvSpPr txBox="1"/>
            <p:nvPr/>
          </p:nvSpPr>
          <p:spPr>
            <a:xfrm>
              <a:off x="5523776" y="4658264"/>
              <a:ext cx="1272842" cy="369330"/>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none" lIns="45719" tIns="45719" rIns="45719" bIns="45719" numCol="1" spcCol="38100" rtlCol="0" anchor="t">
              <a:spAutoFit/>
            </a:bodyPr>
            <a:lstStyle/>
            <a:p>
              <a:pPr marL="0" marR="0" indent="0" algn="ctr" defTabSz="457200" rtl="0" fontAlgn="auto" latinLnBrk="1" hangingPunct="0">
                <a:lnSpc>
                  <a:spcPct val="100000"/>
                </a:lnSpc>
                <a:spcBef>
                  <a:spcPts val="0"/>
                </a:spcBef>
                <a:spcAft>
                  <a:spcPts val="0"/>
                </a:spcAft>
                <a:buClrTx/>
                <a:buSzTx/>
                <a:buFontTx/>
                <a:buNone/>
                <a:tabLst/>
              </a:pPr>
              <a:r>
                <a:rPr kumimoji="0" lang="fr-FR" sz="1800" b="0" i="0" u="none" strike="noStrike" cap="none" spc="0" normalizeH="0" baseline="0" dirty="0">
                  <a:ln>
                    <a:noFill/>
                  </a:ln>
                  <a:solidFill>
                    <a:srgbClr val="000000"/>
                  </a:solidFill>
                  <a:effectLst/>
                  <a:uFillTx/>
                  <a:latin typeface="Arial"/>
                  <a:ea typeface="Arial"/>
                  <a:cs typeface="Arial"/>
                  <a:sym typeface="Arial"/>
                </a:rPr>
                <a:t>Amputation</a:t>
              </a:r>
            </a:p>
          </p:txBody>
        </p:sp>
      </p:grpSp>
      <p:cxnSp>
        <p:nvCxnSpPr>
          <p:cNvPr id="10" name="Connecteur droit 9"/>
          <p:cNvCxnSpPr>
            <a:stCxn id="7" idx="3"/>
            <a:endCxn id="2" idx="0"/>
          </p:cNvCxnSpPr>
          <p:nvPr/>
        </p:nvCxnSpPr>
        <p:spPr>
          <a:xfrm>
            <a:off x="3480880" y="3593145"/>
            <a:ext cx="634042" cy="0"/>
          </a:xfrm>
          <a:prstGeom prst="line">
            <a:avLst/>
          </a:prstGeom>
          <a:noFill/>
          <a:ln w="25400" cap="flat">
            <a:solidFill>
              <a:schemeClr val="bg1">
                <a:lumMod val="50000"/>
              </a:schemeClr>
            </a:solidFill>
            <a:prstDash val="solid"/>
            <a:bevel/>
            <a:tailEnd type="stealth"/>
          </a:ln>
          <a:effectLst/>
        </p:spPr>
        <p:style>
          <a:lnRef idx="0">
            <a:scrgbClr r="0" g="0" b="0"/>
          </a:lnRef>
          <a:fillRef idx="0">
            <a:scrgbClr r="0" g="0" b="0"/>
          </a:fillRef>
          <a:effectRef idx="0">
            <a:scrgbClr r="0" g="0" b="0"/>
          </a:effectRef>
          <a:fontRef idx="none"/>
        </p:style>
      </p:cxnSp>
    </p:spTree>
    <p:extLst>
      <p:ext uri="{BB962C8B-B14F-4D97-AF65-F5344CB8AC3E}">
        <p14:creationId xmlns:p14="http://schemas.microsoft.com/office/powerpoint/2010/main" val="3121101251"/>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2" presetClass="entr" presetSubtype="8" fill="hold" nodeType="click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500"/>
                                        <p:tgtEl>
                                          <p:spTgt spid="10"/>
                                        </p:tgtEl>
                                      </p:cBhvr>
                                    </p:animEffect>
                                  </p:childTnLst>
                                </p:cTn>
                              </p:par>
                            </p:childTnLst>
                          </p:cTn>
                        </p:par>
                        <p:par>
                          <p:cTn id="12" fill="hold">
                            <p:stCondLst>
                              <p:cond delay="500"/>
                            </p:stCondLst>
                            <p:childTnLst>
                              <p:par>
                                <p:cTn id="13" presetID="1" presetClass="entr" presetSubtype="0" fill="hold" nodeType="after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p:cNvSpPr>
            <a:spLocks noGrp="1"/>
          </p:cNvSpPr>
          <p:nvPr>
            <p:ph type="title"/>
          </p:nvPr>
        </p:nvSpPr>
        <p:spPr>
          <a:xfrm>
            <a:off x="381000" y="274638"/>
            <a:ext cx="8452556" cy="1446550"/>
          </a:xfrm>
          <a:noFill/>
          <a:ln>
            <a:miter lim="800000"/>
            <a:headEnd/>
            <a:tailEnd/>
          </a:ln>
        </p:spPr>
        <p:txBody>
          <a:bodyPr vert="horz" wrap="square" lIns="91440" tIns="45720" rIns="91440" bIns="45720" numCol="1" anchor="t" anchorCtr="0" compatLnSpc="1">
            <a:prstTxWarp prst="textNoShape">
              <a:avLst/>
            </a:prstTxWarp>
            <a:spAutoFit/>
          </a:bodyPr>
          <a:lstStyle/>
          <a:p>
            <a:pPr algn="ctr"/>
            <a:r>
              <a:rPr lang="fr-FR" sz="4400" b="1">
                <a:solidFill>
                  <a:srgbClr val="7F7F7F"/>
                </a:solidFill>
              </a:rPr>
              <a:t>Réduction des stimuli externes – une légende urbaine</a:t>
            </a:r>
          </a:p>
        </p:txBody>
      </p:sp>
      <p:sp>
        <p:nvSpPr>
          <p:cNvPr id="6" name="Inhaltsplatzhalter 4"/>
          <p:cNvSpPr>
            <a:spLocks noGrp="1"/>
          </p:cNvSpPr>
          <p:nvPr>
            <p:ph idx="1"/>
          </p:nvPr>
        </p:nvSpPr>
        <p:spPr>
          <a:xfrm>
            <a:off x="1932317" y="1888949"/>
            <a:ext cx="6647593" cy="3699051"/>
          </a:xfrm>
        </p:spPr>
        <p:txBody>
          <a:bodyPr/>
          <a:lstStyle/>
          <a:p>
            <a:pPr marL="457200" indent="-457200">
              <a:buClr>
                <a:srgbClr val="EA81E9"/>
              </a:buClr>
              <a:buFont typeface="Arial"/>
              <a:buChar char="•"/>
            </a:pPr>
            <a:r>
              <a:rPr lang="fr-FR" sz="1600" dirty="0"/>
              <a:t>Trouble bipolaire, schizophrénie : réactivité aux stimuli externes (</a:t>
            </a:r>
            <a:r>
              <a:rPr lang="fr-FR" sz="1600" dirty="0" err="1"/>
              <a:t>Sensory</a:t>
            </a:r>
            <a:r>
              <a:rPr lang="fr-FR" sz="1600" dirty="0"/>
              <a:t> </a:t>
            </a:r>
            <a:r>
              <a:rPr lang="fr-FR" sz="1600" dirty="0" err="1"/>
              <a:t>overload</a:t>
            </a:r>
            <a:r>
              <a:rPr lang="fr-FR" sz="1600" dirty="0"/>
              <a:t>)</a:t>
            </a:r>
          </a:p>
          <a:p>
            <a:pPr marL="533400" indent="-173038">
              <a:buClr>
                <a:srgbClr val="EA81E9"/>
              </a:buClr>
              <a:buFont typeface="Arial"/>
              <a:buChar char="•"/>
            </a:pPr>
            <a:r>
              <a:rPr lang="fr-FR" sz="1600" dirty="0"/>
              <a:t>Théorie ➛ stimuli externes un facteur externe causal ou contributif</a:t>
            </a:r>
          </a:p>
          <a:p>
            <a:pPr marL="533400" indent="-173038">
              <a:buClr>
                <a:srgbClr val="EA81E9"/>
              </a:buClr>
              <a:buFont typeface="Arial"/>
              <a:buChar char="•"/>
            </a:pPr>
            <a:r>
              <a:rPr lang="fr-FR" sz="1600" dirty="0"/>
              <a:t>➛ ↓ stimuli (</a:t>
            </a:r>
            <a:r>
              <a:rPr lang="fr-FR" sz="1600" dirty="0" err="1"/>
              <a:t>sensory</a:t>
            </a:r>
            <a:r>
              <a:rPr lang="fr-FR" sz="1600" dirty="0"/>
              <a:t> </a:t>
            </a:r>
            <a:r>
              <a:rPr lang="fr-FR" sz="1600" dirty="0" err="1"/>
              <a:t>deprivation</a:t>
            </a:r>
            <a:r>
              <a:rPr lang="fr-FR" sz="1600" dirty="0"/>
              <a:t>) devrait être thérapeutique</a:t>
            </a:r>
          </a:p>
          <a:p>
            <a:pPr marL="457200" indent="-457200">
              <a:buClr>
                <a:srgbClr val="EA81E9"/>
              </a:buClr>
              <a:buFont typeface="Arial"/>
              <a:buChar char="•"/>
            </a:pPr>
            <a:endParaRPr lang="fr-FR" sz="1600" dirty="0"/>
          </a:p>
          <a:p>
            <a:pPr marL="457200" indent="-457200">
              <a:buClr>
                <a:srgbClr val="EA81E9"/>
              </a:buClr>
              <a:buFont typeface="Arial"/>
              <a:buChar char="•"/>
            </a:pPr>
            <a:r>
              <a:rPr lang="fr-FR" sz="1600" dirty="0"/>
              <a:t>Evidences : </a:t>
            </a:r>
            <a:r>
              <a:rPr lang="fr-FR" sz="1600" b="1" dirty="0"/>
              <a:t>AUCUNE</a:t>
            </a:r>
          </a:p>
          <a:p>
            <a:pPr marL="457200" indent="-457200">
              <a:buClr>
                <a:srgbClr val="EA81E9"/>
              </a:buClr>
              <a:buFont typeface="Arial"/>
              <a:buChar char="•"/>
            </a:pPr>
            <a:endParaRPr lang="fr-FR" sz="1600" b="1" dirty="0"/>
          </a:p>
          <a:p>
            <a:pPr>
              <a:buClr>
                <a:srgbClr val="EA81E9"/>
              </a:buClr>
            </a:pPr>
            <a:r>
              <a:rPr lang="fr-FR" sz="1600" i="1" dirty="0" err="1"/>
              <a:t>Crowe</a:t>
            </a:r>
            <a:r>
              <a:rPr lang="fr-FR" sz="1600" i="1" dirty="0"/>
              <a:t> &amp; Porter. </a:t>
            </a:r>
            <a:r>
              <a:rPr lang="fr-FR" sz="1600" i="1" dirty="0" err="1"/>
              <a:t>Inpatient</a:t>
            </a:r>
            <a:r>
              <a:rPr lang="fr-FR" sz="1600" i="1" dirty="0"/>
              <a:t> </a:t>
            </a:r>
            <a:r>
              <a:rPr lang="fr-FR" sz="1600" i="1" dirty="0" err="1"/>
              <a:t>treatment</a:t>
            </a:r>
            <a:r>
              <a:rPr lang="fr-FR" sz="1600" i="1" dirty="0"/>
              <a:t> for mania: A </a:t>
            </a:r>
            <a:r>
              <a:rPr lang="fr-FR" sz="1600" i="1" dirty="0" err="1"/>
              <a:t>review</a:t>
            </a:r>
            <a:r>
              <a:rPr lang="fr-FR" sz="1600" i="1" dirty="0"/>
              <a:t> and </a:t>
            </a:r>
            <a:r>
              <a:rPr lang="fr-FR" sz="1600" i="1" dirty="0" err="1"/>
              <a:t>rationale</a:t>
            </a:r>
            <a:r>
              <a:rPr lang="fr-FR" sz="1600" i="1" dirty="0"/>
              <a:t> for </a:t>
            </a:r>
            <a:r>
              <a:rPr lang="fr-FR" sz="1600" i="1" dirty="0" err="1"/>
              <a:t>adjunctive</a:t>
            </a:r>
            <a:r>
              <a:rPr lang="fr-FR" sz="1600" i="1" dirty="0"/>
              <a:t> interventions. </a:t>
            </a:r>
            <a:r>
              <a:rPr lang="fr-FR" sz="1600" i="1" dirty="0" err="1"/>
              <a:t>Aust</a:t>
            </a:r>
            <a:r>
              <a:rPr lang="fr-FR" sz="1600" i="1" dirty="0"/>
              <a:t> N Z J </a:t>
            </a:r>
            <a:r>
              <a:rPr lang="fr-FR" sz="1600" i="1" dirty="0" err="1"/>
              <a:t>Psychiatry</a:t>
            </a:r>
            <a:r>
              <a:rPr lang="fr-FR" sz="1600" i="1" dirty="0"/>
              <a:t> 2014;48(8):716-21</a:t>
            </a:r>
          </a:p>
          <a:p>
            <a:pPr marL="457200" indent="-457200">
              <a:buClr>
                <a:srgbClr val="EA81E9"/>
              </a:buClr>
              <a:buFont typeface="Arial"/>
              <a:buChar char="•"/>
            </a:pPr>
            <a:r>
              <a:rPr lang="fr-FR" sz="1600" dirty="0"/>
              <a:t>Arguments pour l’application : </a:t>
            </a:r>
            <a:r>
              <a:rPr lang="fr-FR" sz="1600" b="1" dirty="0"/>
              <a:t>OUI</a:t>
            </a:r>
          </a:p>
          <a:p>
            <a:pPr marL="457200" indent="-457200">
              <a:buClr>
                <a:srgbClr val="EA81E9"/>
              </a:buClr>
              <a:buFont typeface="Arial"/>
              <a:buChar char="•"/>
            </a:pPr>
            <a:r>
              <a:rPr lang="fr-FR" sz="1600" dirty="0"/>
              <a:t>Evidences quant ’à l’efficacité : </a:t>
            </a:r>
            <a:r>
              <a:rPr lang="fr-FR" sz="1600" b="1" dirty="0"/>
              <a:t>AUCUNE</a:t>
            </a:r>
          </a:p>
        </p:txBody>
      </p:sp>
      <p:pic>
        <p:nvPicPr>
          <p:cNvPr id="2" name="Image 1"/>
          <p:cNvPicPr>
            <a:picLocks noChangeAspect="1"/>
          </p:cNvPicPr>
          <p:nvPr/>
        </p:nvPicPr>
        <p:blipFill rotWithShape="1">
          <a:blip r:embed="rId2" cstate="screen">
            <a:extLst>
              <a:ext uri="{BEBA8EAE-BF5A-486C-A8C5-ECC9F3942E4B}">
                <a14:imgProps xmlns:a14="http://schemas.microsoft.com/office/drawing/2010/main">
                  <a14:imgLayer r:embed="rId3">
                    <a14:imgEffect>
                      <a14:artisticPhotocopy trans="95000"/>
                    </a14:imgEffect>
                  </a14:imgLayer>
                </a14:imgProps>
              </a:ext>
              <a:ext uri="{28A0092B-C50C-407E-A947-70E740481C1C}">
                <a14:useLocalDpi xmlns:a14="http://schemas.microsoft.com/office/drawing/2010/main"/>
              </a:ext>
            </a:extLst>
          </a:blip>
          <a:srcRect/>
          <a:stretch/>
        </p:blipFill>
        <p:spPr>
          <a:xfrm>
            <a:off x="0" y="2548041"/>
            <a:ext cx="1793816" cy="1761917"/>
          </a:xfrm>
          <a:prstGeom prst="rect">
            <a:avLst/>
          </a:prstGeom>
          <a:ln>
            <a:solidFill>
              <a:schemeClr val="bg1">
                <a:lumMod val="50000"/>
              </a:schemeClr>
            </a:solidFill>
          </a:ln>
        </p:spPr>
      </p:pic>
    </p:spTree>
    <p:extLst>
      <p:ext uri="{BB962C8B-B14F-4D97-AF65-F5344CB8AC3E}">
        <p14:creationId xmlns:p14="http://schemas.microsoft.com/office/powerpoint/2010/main" val="3391018586"/>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wipe(left)">
                                      <p:cBhvr>
                                        <p:cTn id="7" dur="5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6">
                                            <p:txEl>
                                              <p:pRg st="1" end="1"/>
                                            </p:txEl>
                                          </p:spTgt>
                                        </p:tgtEl>
                                        <p:attrNameLst>
                                          <p:attrName>style.visibility</p:attrName>
                                        </p:attrNameLst>
                                      </p:cBhvr>
                                      <p:to>
                                        <p:strVal val="visible"/>
                                      </p:to>
                                    </p:set>
                                    <p:animEffect transition="in" filter="wipe(left)">
                                      <p:cBhvr>
                                        <p:cTn id="12" dur="500"/>
                                        <p:tgtEl>
                                          <p:spTgt spid="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6">
                                            <p:txEl>
                                              <p:pRg st="2" end="2"/>
                                            </p:txEl>
                                          </p:spTgt>
                                        </p:tgtEl>
                                        <p:attrNameLst>
                                          <p:attrName>style.visibility</p:attrName>
                                        </p:attrNameLst>
                                      </p:cBhvr>
                                      <p:to>
                                        <p:strVal val="visible"/>
                                      </p:to>
                                    </p:set>
                                    <p:animEffect transition="in" filter="wipe(left)">
                                      <p:cBhvr>
                                        <p:cTn id="17" dur="500"/>
                                        <p:tgtEl>
                                          <p:spTgt spid="6">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6">
                                            <p:txEl>
                                              <p:pRg st="4" end="4"/>
                                            </p:txEl>
                                          </p:spTgt>
                                        </p:tgtEl>
                                        <p:attrNameLst>
                                          <p:attrName>style.visibility</p:attrName>
                                        </p:attrNameLst>
                                      </p:cBhvr>
                                      <p:to>
                                        <p:strVal val="visible"/>
                                      </p:to>
                                    </p:set>
                                    <p:animEffect transition="in" filter="wipe(left)">
                                      <p:cBhvr>
                                        <p:cTn id="22" dur="500"/>
                                        <p:tgtEl>
                                          <p:spTgt spid="6">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6">
                                            <p:txEl>
                                              <p:pRg st="6" end="6"/>
                                            </p:txEl>
                                          </p:spTgt>
                                        </p:tgtEl>
                                        <p:attrNameLst>
                                          <p:attrName>style.visibility</p:attrName>
                                        </p:attrNameLst>
                                      </p:cBhvr>
                                      <p:to>
                                        <p:strVal val="visible"/>
                                      </p:to>
                                    </p:set>
                                    <p:animEffect transition="in" filter="wipe(left)">
                                      <p:cBhvr>
                                        <p:cTn id="27" dur="500"/>
                                        <p:tgtEl>
                                          <p:spTgt spid="6">
                                            <p:txEl>
                                              <p:pRg st="6" end="6"/>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6">
                                            <p:txEl>
                                              <p:pRg st="7" end="7"/>
                                            </p:txEl>
                                          </p:spTgt>
                                        </p:tgtEl>
                                        <p:attrNameLst>
                                          <p:attrName>style.visibility</p:attrName>
                                        </p:attrNameLst>
                                      </p:cBhvr>
                                      <p:to>
                                        <p:strVal val="visible"/>
                                      </p:to>
                                    </p:set>
                                    <p:animEffect transition="in" filter="wipe(left)">
                                      <p:cBhvr>
                                        <p:cTn id="32" dur="500"/>
                                        <p:tgtEl>
                                          <p:spTgt spid="6">
                                            <p:txEl>
                                              <p:pRg st="7" end="7"/>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6">
                                            <p:txEl>
                                              <p:pRg st="8" end="8"/>
                                            </p:txEl>
                                          </p:spTgt>
                                        </p:tgtEl>
                                        <p:attrNameLst>
                                          <p:attrName>style.visibility</p:attrName>
                                        </p:attrNameLst>
                                      </p:cBhvr>
                                      <p:to>
                                        <p:strVal val="visible"/>
                                      </p:to>
                                    </p:set>
                                    <p:animEffect transition="in" filter="wipe(left)">
                                      <p:cBhvr>
                                        <p:cTn id="37" dur="500"/>
                                        <p:tgtEl>
                                          <p:spTgt spid="6">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1"/>
          <p:cNvSpPr>
            <a:spLocks noGrp="1"/>
          </p:cNvSpPr>
          <p:nvPr>
            <p:ph type="title"/>
          </p:nvPr>
        </p:nvSpPr>
        <p:spPr>
          <a:xfrm>
            <a:off x="2324487" y="274638"/>
            <a:ext cx="4495041" cy="830997"/>
          </a:xfrm>
          <a:noFill/>
          <a:ln>
            <a:miter lim="800000"/>
            <a:headEnd/>
            <a:tailEnd/>
          </a:ln>
        </p:spPr>
        <p:txBody>
          <a:bodyPr vert="horz" wrap="none" lIns="91440" tIns="45720" rIns="91440" bIns="45720" numCol="1" anchor="t" anchorCtr="0" compatLnSpc="1">
            <a:prstTxWarp prst="textNoShape">
              <a:avLst/>
            </a:prstTxWarp>
            <a:spAutoFit/>
          </a:bodyPr>
          <a:lstStyle/>
          <a:p>
            <a:pPr algn="ctr"/>
            <a:r>
              <a:rPr lang="fr-FR" sz="4800" b="1" noProof="0" dirty="0">
                <a:solidFill>
                  <a:srgbClr val="7F7F7F"/>
                </a:solidFill>
              </a:rPr>
              <a:t>Structuralistes</a:t>
            </a:r>
          </a:p>
        </p:txBody>
      </p:sp>
      <p:grpSp>
        <p:nvGrpSpPr>
          <p:cNvPr id="13" name="Gruppierung 12"/>
          <p:cNvGrpSpPr/>
          <p:nvPr/>
        </p:nvGrpSpPr>
        <p:grpSpPr>
          <a:xfrm>
            <a:off x="1172751" y="2076240"/>
            <a:ext cx="1286930" cy="2303817"/>
            <a:chOff x="855236" y="1524000"/>
            <a:chExt cx="1286930" cy="2303817"/>
          </a:xfrm>
        </p:grpSpPr>
        <p:pic>
          <p:nvPicPr>
            <p:cNvPr id="2" name="Bild 1"/>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855236" y="1524000"/>
              <a:ext cx="1286930" cy="1582291"/>
            </a:xfrm>
            <a:prstGeom prst="rect">
              <a:avLst/>
            </a:prstGeom>
            <a:ln>
              <a:solidFill>
                <a:schemeClr val="bg1">
                  <a:lumMod val="50000"/>
                </a:schemeClr>
              </a:solidFill>
            </a:ln>
          </p:spPr>
        </p:pic>
        <p:sp>
          <p:nvSpPr>
            <p:cNvPr id="3" name="Textfeld 2"/>
            <p:cNvSpPr txBox="1"/>
            <p:nvPr/>
          </p:nvSpPr>
          <p:spPr>
            <a:xfrm>
              <a:off x="1001773" y="3181488"/>
              <a:ext cx="993857" cy="646329"/>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none" lIns="45719" tIns="45719" rIns="45719" bIns="45719" numCol="1" spcCol="38100" rtlCol="0" anchor="t">
              <a:spAutoFit/>
            </a:bodyPr>
            <a:lstStyle/>
            <a:p>
              <a:pPr marL="0" marR="0" indent="0" algn="ctr" defTabSz="457200" rtl="0" fontAlgn="auto" latinLnBrk="1" hangingPunct="0">
                <a:lnSpc>
                  <a:spcPct val="100000"/>
                </a:lnSpc>
                <a:spcBef>
                  <a:spcPts val="0"/>
                </a:spcBef>
                <a:spcAft>
                  <a:spcPts val="0"/>
                </a:spcAft>
                <a:buClrTx/>
                <a:buSzTx/>
                <a:buFontTx/>
                <a:buNone/>
                <a:tabLst/>
              </a:pPr>
              <a:r>
                <a:rPr kumimoji="0" lang="fr-FR" sz="1200" b="0" i="0" u="none" strike="noStrike" cap="none" spc="0" normalizeH="0" baseline="0" dirty="0">
                  <a:ln>
                    <a:noFill/>
                  </a:ln>
                  <a:solidFill>
                    <a:srgbClr val="000000"/>
                  </a:solidFill>
                  <a:effectLst/>
                  <a:uFillTx/>
                  <a:latin typeface="Arial"/>
                  <a:ea typeface="Arial"/>
                  <a:cs typeface="Arial"/>
                  <a:sym typeface="Arial"/>
                </a:rPr>
                <a:t>Ferdinand </a:t>
              </a:r>
            </a:p>
            <a:p>
              <a:pPr marL="0" marR="0" indent="0" algn="ctr" defTabSz="457200" rtl="0" fontAlgn="auto" latinLnBrk="1" hangingPunct="0">
                <a:lnSpc>
                  <a:spcPct val="100000"/>
                </a:lnSpc>
                <a:spcBef>
                  <a:spcPts val="0"/>
                </a:spcBef>
                <a:spcAft>
                  <a:spcPts val="0"/>
                </a:spcAft>
                <a:buClrTx/>
                <a:buSzTx/>
                <a:buFontTx/>
                <a:buNone/>
                <a:tabLst/>
              </a:pPr>
              <a:r>
                <a:rPr kumimoji="0" lang="fr-FR" sz="1200" b="0" i="0" u="none" strike="noStrike" cap="none" spc="0" normalizeH="0" baseline="0" dirty="0">
                  <a:ln>
                    <a:noFill/>
                  </a:ln>
                  <a:solidFill>
                    <a:srgbClr val="000000"/>
                  </a:solidFill>
                  <a:effectLst/>
                  <a:uFillTx/>
                  <a:latin typeface="Arial"/>
                  <a:ea typeface="Arial"/>
                  <a:cs typeface="Arial"/>
                  <a:sym typeface="Arial"/>
                </a:rPr>
                <a:t>de Saussure</a:t>
              </a:r>
            </a:p>
            <a:p>
              <a:pPr marL="0" marR="0" indent="0" algn="ctr" defTabSz="457200" rtl="0" fontAlgn="auto" latinLnBrk="1" hangingPunct="0">
                <a:lnSpc>
                  <a:spcPct val="100000"/>
                </a:lnSpc>
                <a:spcBef>
                  <a:spcPts val="0"/>
                </a:spcBef>
                <a:spcAft>
                  <a:spcPts val="0"/>
                </a:spcAft>
                <a:buClrTx/>
                <a:buSzTx/>
                <a:buFontTx/>
                <a:buNone/>
                <a:tabLst/>
              </a:pPr>
              <a:r>
                <a:rPr lang="fr-FR" sz="1200" b="1" i="1" dirty="0">
                  <a:solidFill>
                    <a:srgbClr val="000000"/>
                  </a:solidFill>
                </a:rPr>
                <a:t>linguistique</a:t>
              </a:r>
              <a:endParaRPr kumimoji="0" lang="fr-FR" sz="1200" b="1" i="1" u="none" strike="noStrike" cap="none" spc="0" normalizeH="0" baseline="0" dirty="0">
                <a:ln>
                  <a:noFill/>
                </a:ln>
                <a:solidFill>
                  <a:srgbClr val="000000"/>
                </a:solidFill>
                <a:effectLst/>
                <a:uFillTx/>
                <a:sym typeface="Arial"/>
              </a:endParaRPr>
            </a:p>
          </p:txBody>
        </p:sp>
      </p:grpSp>
      <p:grpSp>
        <p:nvGrpSpPr>
          <p:cNvPr id="14" name="Gruppierung 13"/>
          <p:cNvGrpSpPr/>
          <p:nvPr/>
        </p:nvGrpSpPr>
        <p:grpSpPr>
          <a:xfrm>
            <a:off x="3010652" y="2076240"/>
            <a:ext cx="1288850" cy="2303817"/>
            <a:chOff x="2693137" y="1524000"/>
            <a:chExt cx="1288850" cy="2303817"/>
          </a:xfrm>
        </p:grpSpPr>
        <p:pic>
          <p:nvPicPr>
            <p:cNvPr id="6" name="Bild 5"/>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2693137" y="1524000"/>
              <a:ext cx="1288850" cy="1582291"/>
            </a:xfrm>
            <a:prstGeom prst="rect">
              <a:avLst/>
            </a:prstGeom>
            <a:ln>
              <a:solidFill>
                <a:schemeClr val="bg1">
                  <a:lumMod val="50000"/>
                </a:schemeClr>
              </a:solidFill>
            </a:ln>
          </p:spPr>
        </p:pic>
        <p:sp>
          <p:nvSpPr>
            <p:cNvPr id="8" name="Textfeld 7"/>
            <p:cNvSpPr txBox="1"/>
            <p:nvPr/>
          </p:nvSpPr>
          <p:spPr>
            <a:xfrm>
              <a:off x="2917465" y="3181488"/>
              <a:ext cx="840194" cy="646329"/>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none" lIns="45719" tIns="45719" rIns="45719" bIns="45719" numCol="1" spcCol="38100" rtlCol="0" anchor="t">
              <a:spAutoFit/>
            </a:bodyPr>
            <a:lstStyle/>
            <a:p>
              <a:pPr marL="0" marR="0" indent="0" algn="ctr" defTabSz="457200" rtl="0" fontAlgn="auto" latinLnBrk="1" hangingPunct="0">
                <a:lnSpc>
                  <a:spcPct val="100000"/>
                </a:lnSpc>
                <a:spcBef>
                  <a:spcPts val="0"/>
                </a:spcBef>
                <a:spcAft>
                  <a:spcPts val="0"/>
                </a:spcAft>
                <a:buClrTx/>
                <a:buSzTx/>
                <a:buFontTx/>
                <a:buNone/>
                <a:tabLst/>
              </a:pPr>
              <a:r>
                <a:rPr kumimoji="0" lang="fr-FR" sz="1200" b="0" i="0" u="none" strike="noStrike" cap="none" spc="0" normalizeH="0" baseline="0" dirty="0">
                  <a:ln>
                    <a:noFill/>
                  </a:ln>
                  <a:solidFill>
                    <a:srgbClr val="000000"/>
                  </a:solidFill>
                  <a:effectLst/>
                  <a:uFillTx/>
                  <a:latin typeface="Arial"/>
                  <a:ea typeface="Arial"/>
                  <a:cs typeface="Arial"/>
                  <a:sym typeface="Arial"/>
                </a:rPr>
                <a:t>Roland</a:t>
              </a:r>
            </a:p>
            <a:p>
              <a:pPr marL="0" marR="0" indent="0" algn="ctr" defTabSz="457200" rtl="0" fontAlgn="auto" latinLnBrk="1" hangingPunct="0">
                <a:lnSpc>
                  <a:spcPct val="100000"/>
                </a:lnSpc>
                <a:spcBef>
                  <a:spcPts val="0"/>
                </a:spcBef>
                <a:spcAft>
                  <a:spcPts val="0"/>
                </a:spcAft>
                <a:buClrTx/>
                <a:buSzTx/>
                <a:buFontTx/>
                <a:buNone/>
                <a:tabLst/>
              </a:pPr>
              <a:r>
                <a:rPr lang="fr-FR" sz="1200" dirty="0">
                  <a:solidFill>
                    <a:srgbClr val="000000"/>
                  </a:solidFill>
                </a:rPr>
                <a:t>Barthes</a:t>
              </a:r>
            </a:p>
            <a:p>
              <a:pPr marL="0" marR="0" indent="0" algn="ctr" defTabSz="457200" rtl="0" fontAlgn="auto" latinLnBrk="1" hangingPunct="0">
                <a:lnSpc>
                  <a:spcPct val="100000"/>
                </a:lnSpc>
                <a:spcBef>
                  <a:spcPts val="0"/>
                </a:spcBef>
                <a:spcAft>
                  <a:spcPts val="0"/>
                </a:spcAft>
                <a:buClrTx/>
                <a:buSzTx/>
                <a:buFontTx/>
                <a:buNone/>
                <a:tabLst/>
              </a:pPr>
              <a:r>
                <a:rPr lang="fr-FR" sz="1200" b="1" i="1" dirty="0">
                  <a:solidFill>
                    <a:srgbClr val="000000"/>
                  </a:solidFill>
                </a:rPr>
                <a:t>littérature</a:t>
              </a:r>
              <a:endParaRPr kumimoji="0" lang="fr-FR" sz="1200" b="1" i="1" u="none" strike="noStrike" cap="none" spc="0" normalizeH="0" baseline="0" dirty="0">
                <a:ln>
                  <a:noFill/>
                </a:ln>
                <a:solidFill>
                  <a:srgbClr val="000000"/>
                </a:solidFill>
                <a:effectLst/>
                <a:uFillTx/>
                <a:sym typeface="Arial"/>
              </a:endParaRPr>
            </a:p>
          </p:txBody>
        </p:sp>
      </p:grpSp>
      <p:grpSp>
        <p:nvGrpSpPr>
          <p:cNvPr id="15" name="Gruppierung 14"/>
          <p:cNvGrpSpPr/>
          <p:nvPr/>
        </p:nvGrpSpPr>
        <p:grpSpPr>
          <a:xfrm>
            <a:off x="4850473" y="2076240"/>
            <a:ext cx="1288850" cy="2303817"/>
            <a:chOff x="4532958" y="1524000"/>
            <a:chExt cx="1288850" cy="2303817"/>
          </a:xfrm>
        </p:grpSpPr>
        <p:pic>
          <p:nvPicPr>
            <p:cNvPr id="9" name="Bild 8"/>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4532958" y="1524000"/>
              <a:ext cx="1288850" cy="1582291"/>
            </a:xfrm>
            <a:prstGeom prst="rect">
              <a:avLst/>
            </a:prstGeom>
            <a:ln>
              <a:solidFill>
                <a:srgbClr val="7F7F7F"/>
              </a:solidFill>
            </a:ln>
          </p:spPr>
        </p:pic>
        <p:sp>
          <p:nvSpPr>
            <p:cNvPr id="10" name="Textfeld 9"/>
            <p:cNvSpPr txBox="1"/>
            <p:nvPr/>
          </p:nvSpPr>
          <p:spPr>
            <a:xfrm>
              <a:off x="4603135" y="3181488"/>
              <a:ext cx="1148496" cy="646329"/>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none" lIns="45719" tIns="45719" rIns="45719" bIns="45719" numCol="1" spcCol="38100" rtlCol="0" anchor="t">
              <a:spAutoFit/>
            </a:bodyPr>
            <a:lstStyle/>
            <a:p>
              <a:pPr marL="0" marR="0" indent="0" algn="ctr" defTabSz="457200" rtl="0" fontAlgn="auto" latinLnBrk="1" hangingPunct="0">
                <a:lnSpc>
                  <a:spcPct val="100000"/>
                </a:lnSpc>
                <a:spcBef>
                  <a:spcPts val="0"/>
                </a:spcBef>
                <a:spcAft>
                  <a:spcPts val="0"/>
                </a:spcAft>
                <a:buClrTx/>
                <a:buSzTx/>
                <a:buFontTx/>
                <a:buNone/>
                <a:tabLst/>
              </a:pPr>
              <a:r>
                <a:rPr kumimoji="0" lang="fr-FR" sz="1200" b="0" i="0" u="none" strike="noStrike" cap="none" spc="0" normalizeH="0" baseline="0" dirty="0">
                  <a:ln>
                    <a:noFill/>
                  </a:ln>
                  <a:solidFill>
                    <a:srgbClr val="000000"/>
                  </a:solidFill>
                  <a:effectLst/>
                  <a:uFillTx/>
                  <a:latin typeface="Arial"/>
                  <a:ea typeface="Arial"/>
                  <a:cs typeface="Arial"/>
                  <a:sym typeface="Arial"/>
                </a:rPr>
                <a:t>Jacques</a:t>
              </a:r>
            </a:p>
            <a:p>
              <a:pPr marL="0" marR="0" indent="0" algn="ctr" defTabSz="457200" rtl="0" fontAlgn="auto" latinLnBrk="1" hangingPunct="0">
                <a:lnSpc>
                  <a:spcPct val="100000"/>
                </a:lnSpc>
                <a:spcBef>
                  <a:spcPts val="0"/>
                </a:spcBef>
                <a:spcAft>
                  <a:spcPts val="0"/>
                </a:spcAft>
                <a:buClrTx/>
                <a:buSzTx/>
                <a:buFontTx/>
                <a:buNone/>
                <a:tabLst/>
              </a:pPr>
              <a:r>
                <a:rPr lang="fr-FR" sz="1200" dirty="0">
                  <a:solidFill>
                    <a:srgbClr val="000000"/>
                  </a:solidFill>
                </a:rPr>
                <a:t>Lacan</a:t>
              </a:r>
            </a:p>
            <a:p>
              <a:pPr marL="0" marR="0" indent="0" algn="ctr" defTabSz="457200" rtl="0" fontAlgn="auto" latinLnBrk="1" hangingPunct="0">
                <a:lnSpc>
                  <a:spcPct val="100000"/>
                </a:lnSpc>
                <a:spcBef>
                  <a:spcPts val="0"/>
                </a:spcBef>
                <a:spcAft>
                  <a:spcPts val="0"/>
                </a:spcAft>
                <a:buClrTx/>
                <a:buSzTx/>
                <a:buFontTx/>
                <a:buNone/>
                <a:tabLst/>
              </a:pPr>
              <a:r>
                <a:rPr kumimoji="0" lang="fr-FR" sz="1200" b="1" i="1" u="none" strike="noStrike" cap="none" spc="0" normalizeH="0" baseline="0" dirty="0">
                  <a:ln>
                    <a:noFill/>
                  </a:ln>
                  <a:solidFill>
                    <a:srgbClr val="000000"/>
                  </a:solidFill>
                  <a:effectLst/>
                  <a:uFillTx/>
                  <a:sym typeface="Arial"/>
                </a:rPr>
                <a:t>psychanalyse</a:t>
              </a:r>
            </a:p>
          </p:txBody>
        </p:sp>
      </p:grpSp>
      <p:grpSp>
        <p:nvGrpSpPr>
          <p:cNvPr id="16" name="Gruppierung 15"/>
          <p:cNvGrpSpPr/>
          <p:nvPr/>
        </p:nvGrpSpPr>
        <p:grpSpPr>
          <a:xfrm>
            <a:off x="6698617" y="2076240"/>
            <a:ext cx="1283563" cy="2303817"/>
            <a:chOff x="6381102" y="1524000"/>
            <a:chExt cx="1283563" cy="2303817"/>
          </a:xfrm>
        </p:grpSpPr>
        <p:pic>
          <p:nvPicPr>
            <p:cNvPr id="11" name="Bild 10"/>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6381102" y="1524000"/>
              <a:ext cx="1283563" cy="1582291"/>
            </a:xfrm>
            <a:prstGeom prst="rect">
              <a:avLst/>
            </a:prstGeom>
          </p:spPr>
        </p:pic>
        <p:sp>
          <p:nvSpPr>
            <p:cNvPr id="12" name="Textfeld 11"/>
            <p:cNvSpPr txBox="1"/>
            <p:nvPr/>
          </p:nvSpPr>
          <p:spPr>
            <a:xfrm>
              <a:off x="6431991" y="3181488"/>
              <a:ext cx="1181784" cy="646329"/>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none" lIns="45719" tIns="45719" rIns="45719" bIns="45719" numCol="1" spcCol="38100" rtlCol="0" anchor="t">
              <a:spAutoFit/>
            </a:bodyPr>
            <a:lstStyle/>
            <a:p>
              <a:pPr marL="0" marR="0" indent="0" algn="ctr" defTabSz="457200" rtl="0" fontAlgn="auto" latinLnBrk="1" hangingPunct="0">
                <a:lnSpc>
                  <a:spcPct val="100000"/>
                </a:lnSpc>
                <a:spcBef>
                  <a:spcPts val="0"/>
                </a:spcBef>
                <a:spcAft>
                  <a:spcPts val="0"/>
                </a:spcAft>
                <a:buClrTx/>
                <a:buSzTx/>
                <a:buFontTx/>
                <a:buNone/>
                <a:tabLst/>
              </a:pPr>
              <a:r>
                <a:rPr kumimoji="0" lang="fr-FR" sz="1200" b="0" i="0" u="none" strike="noStrike" cap="none" spc="0" normalizeH="0" baseline="0" dirty="0">
                  <a:ln>
                    <a:noFill/>
                  </a:ln>
                  <a:solidFill>
                    <a:srgbClr val="000000"/>
                  </a:solidFill>
                  <a:effectLst/>
                  <a:uFillTx/>
                  <a:latin typeface="Arial"/>
                  <a:ea typeface="Arial"/>
                  <a:cs typeface="Arial"/>
                  <a:sym typeface="Arial"/>
                </a:rPr>
                <a:t>Claude</a:t>
              </a:r>
            </a:p>
            <a:p>
              <a:pPr marL="0" marR="0" indent="0" algn="ctr" defTabSz="457200" rtl="0" fontAlgn="auto" latinLnBrk="1" hangingPunct="0">
                <a:lnSpc>
                  <a:spcPct val="100000"/>
                </a:lnSpc>
                <a:spcBef>
                  <a:spcPts val="0"/>
                </a:spcBef>
                <a:spcAft>
                  <a:spcPts val="0"/>
                </a:spcAft>
                <a:buClrTx/>
                <a:buSzTx/>
                <a:buFontTx/>
                <a:buNone/>
                <a:tabLst/>
              </a:pPr>
              <a:r>
                <a:rPr lang="fr-FR" sz="1200" dirty="0" err="1">
                  <a:solidFill>
                    <a:srgbClr val="000000"/>
                  </a:solidFill>
                </a:rPr>
                <a:t>Levi-Strauss</a:t>
              </a:r>
              <a:endParaRPr lang="fr-FR" sz="1200" dirty="0">
                <a:solidFill>
                  <a:srgbClr val="000000"/>
                </a:solidFill>
              </a:endParaRPr>
            </a:p>
            <a:p>
              <a:pPr marL="0" marR="0" indent="0" algn="ctr" defTabSz="457200" rtl="0" fontAlgn="auto" latinLnBrk="1" hangingPunct="0">
                <a:lnSpc>
                  <a:spcPct val="100000"/>
                </a:lnSpc>
                <a:spcBef>
                  <a:spcPts val="0"/>
                </a:spcBef>
                <a:spcAft>
                  <a:spcPts val="0"/>
                </a:spcAft>
                <a:buClrTx/>
                <a:buSzTx/>
                <a:buFontTx/>
                <a:buNone/>
                <a:tabLst/>
              </a:pPr>
              <a:r>
                <a:rPr kumimoji="0" lang="fr-FR" sz="1200" b="1" i="1" u="none" strike="noStrike" cap="none" spc="0" normalizeH="0" baseline="0" dirty="0">
                  <a:ln>
                    <a:noFill/>
                  </a:ln>
                  <a:solidFill>
                    <a:srgbClr val="000000"/>
                  </a:solidFill>
                  <a:effectLst/>
                  <a:uFillTx/>
                  <a:sym typeface="Arial"/>
                </a:rPr>
                <a:t>anthropologie</a:t>
              </a:r>
            </a:p>
          </p:txBody>
        </p:sp>
      </p:grpSp>
    </p:spTree>
    <p:extLst>
      <p:ext uri="{BB962C8B-B14F-4D97-AF65-F5344CB8AC3E}">
        <p14:creationId xmlns:p14="http://schemas.microsoft.com/office/powerpoint/2010/main" val="2125268158"/>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nodeType="afterEffect">
                                  <p:stCondLst>
                                    <p:cond delay="1000"/>
                                  </p:stCondLst>
                                  <p:childTnLst>
                                    <p:set>
                                      <p:cBhvr>
                                        <p:cTn id="9" dur="1" fill="hold">
                                          <p:stCondLst>
                                            <p:cond delay="0"/>
                                          </p:stCondLst>
                                        </p:cTn>
                                        <p:tgtEl>
                                          <p:spTgt spid="14"/>
                                        </p:tgtEl>
                                        <p:attrNameLst>
                                          <p:attrName>style.visibility</p:attrName>
                                        </p:attrNameLst>
                                      </p:cBhvr>
                                      <p:to>
                                        <p:strVal val="visible"/>
                                      </p:to>
                                    </p:set>
                                  </p:childTnLst>
                                </p:cTn>
                              </p:par>
                            </p:childTnLst>
                          </p:cTn>
                        </p:par>
                        <p:par>
                          <p:cTn id="10" fill="hold">
                            <p:stCondLst>
                              <p:cond delay="1000"/>
                            </p:stCondLst>
                            <p:childTnLst>
                              <p:par>
                                <p:cTn id="11" presetID="1" presetClass="entr" presetSubtype="0" fill="hold" nodeType="afterEffect">
                                  <p:stCondLst>
                                    <p:cond delay="1000"/>
                                  </p:stCondLst>
                                  <p:childTnLst>
                                    <p:set>
                                      <p:cBhvr>
                                        <p:cTn id="12" dur="1" fill="hold">
                                          <p:stCondLst>
                                            <p:cond delay="0"/>
                                          </p:stCondLst>
                                        </p:cTn>
                                        <p:tgtEl>
                                          <p:spTgt spid="15"/>
                                        </p:tgtEl>
                                        <p:attrNameLst>
                                          <p:attrName>style.visibility</p:attrName>
                                        </p:attrNameLst>
                                      </p:cBhvr>
                                      <p:to>
                                        <p:strVal val="visible"/>
                                      </p:to>
                                    </p:set>
                                  </p:childTnLst>
                                </p:cTn>
                              </p:par>
                            </p:childTnLst>
                          </p:cTn>
                        </p:par>
                        <p:par>
                          <p:cTn id="13" fill="hold">
                            <p:stCondLst>
                              <p:cond delay="2000"/>
                            </p:stCondLst>
                            <p:childTnLst>
                              <p:par>
                                <p:cTn id="14" presetID="1" presetClass="entr" presetSubtype="0" fill="hold" nodeType="afterEffect">
                                  <p:stCondLst>
                                    <p:cond delay="1000"/>
                                  </p:stCondLst>
                                  <p:childTnLst>
                                    <p:set>
                                      <p:cBhvr>
                                        <p:cTn id="15"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uppierung 2"/>
          <p:cNvGrpSpPr/>
          <p:nvPr/>
        </p:nvGrpSpPr>
        <p:grpSpPr>
          <a:xfrm>
            <a:off x="5812951" y="1222791"/>
            <a:ext cx="3058823" cy="3340682"/>
            <a:chOff x="5812951" y="1222791"/>
            <a:chExt cx="3058823" cy="3340682"/>
          </a:xfrm>
        </p:grpSpPr>
        <p:grpSp>
          <p:nvGrpSpPr>
            <p:cNvPr id="2" name="Gruppierung 1"/>
            <p:cNvGrpSpPr/>
            <p:nvPr/>
          </p:nvGrpSpPr>
          <p:grpSpPr>
            <a:xfrm>
              <a:off x="6041377" y="1222791"/>
              <a:ext cx="2830397" cy="3340682"/>
              <a:chOff x="6041377" y="1222791"/>
              <a:chExt cx="2830397" cy="3340682"/>
            </a:xfrm>
          </p:grpSpPr>
          <p:pic>
            <p:nvPicPr>
              <p:cNvPr id="15" name="Bild 14"/>
              <p:cNvPicPr>
                <a:picLocks noChangeAspect="1"/>
              </p:cNvPicPr>
              <p:nvPr/>
            </p:nvPicPr>
            <p:blipFill rotWithShape="1">
              <a:blip r:embed="rId2" cstate="screen">
                <a:extLst>
                  <a:ext uri="{28A0092B-C50C-407E-A947-70E740481C1C}">
                    <a14:useLocalDpi xmlns:a14="http://schemas.microsoft.com/office/drawing/2010/main"/>
                  </a:ext>
                </a:extLst>
              </a:blip>
              <a:srcRect l="1196" t="2269"/>
              <a:stretch/>
            </p:blipFill>
            <p:spPr>
              <a:xfrm>
                <a:off x="6041377" y="1763834"/>
                <a:ext cx="2830397" cy="2799639"/>
              </a:xfrm>
              <a:prstGeom prst="rect">
                <a:avLst/>
              </a:prstGeom>
            </p:spPr>
          </p:pic>
          <p:sp>
            <p:nvSpPr>
              <p:cNvPr id="46" name="Rechteck 45"/>
              <p:cNvSpPr/>
              <p:nvPr/>
            </p:nvSpPr>
            <p:spPr>
              <a:xfrm>
                <a:off x="6839136" y="1222791"/>
                <a:ext cx="1052604" cy="461665"/>
              </a:xfrm>
              <a:prstGeom prst="rect">
                <a:avLst/>
              </a:prstGeom>
            </p:spPr>
            <p:txBody>
              <a:bodyPr wrap="none">
                <a:spAutoFit/>
              </a:bodyPr>
              <a:lstStyle/>
              <a:p>
                <a:pPr algn="ctr"/>
                <a:r>
                  <a:rPr lang="fr-FR" sz="1200" i="1" dirty="0"/>
                  <a:t>contention</a:t>
                </a:r>
              </a:p>
              <a:p>
                <a:pPr algn="ctr"/>
                <a:r>
                  <a:rPr lang="fr-FR" sz="1200" i="1" dirty="0"/>
                  <a:t>relationnelle</a:t>
                </a:r>
              </a:p>
            </p:txBody>
          </p:sp>
        </p:grpSp>
        <p:cxnSp>
          <p:nvCxnSpPr>
            <p:cNvPr id="23" name="Gerade Verbindung 22"/>
            <p:cNvCxnSpPr>
              <a:stCxn id="38" idx="3"/>
              <a:endCxn id="15" idx="1"/>
            </p:cNvCxnSpPr>
            <p:nvPr/>
          </p:nvCxnSpPr>
          <p:spPr>
            <a:xfrm>
              <a:off x="5812951" y="3163654"/>
              <a:ext cx="228426" cy="0"/>
            </a:xfrm>
            <a:prstGeom prst="line">
              <a:avLst/>
            </a:prstGeom>
            <a:noFill/>
            <a:ln w="25400" cap="flat">
              <a:solidFill>
                <a:schemeClr val="bg1">
                  <a:lumMod val="50000"/>
                </a:schemeClr>
              </a:solidFill>
              <a:prstDash val="solid"/>
              <a:bevel/>
              <a:tailEnd type="stealth"/>
            </a:ln>
            <a:effectLst/>
          </p:spPr>
          <p:style>
            <a:lnRef idx="0">
              <a:scrgbClr r="0" g="0" b="0"/>
            </a:lnRef>
            <a:fillRef idx="0">
              <a:scrgbClr r="0" g="0" b="0"/>
            </a:fillRef>
            <a:effectRef idx="0">
              <a:scrgbClr r="0" g="0" b="0"/>
            </a:effectRef>
            <a:fontRef idx="none"/>
          </p:style>
        </p:cxnSp>
      </p:grpSp>
      <p:grpSp>
        <p:nvGrpSpPr>
          <p:cNvPr id="4" name="Gruppierung 3"/>
          <p:cNvGrpSpPr/>
          <p:nvPr/>
        </p:nvGrpSpPr>
        <p:grpSpPr>
          <a:xfrm>
            <a:off x="6761362" y="4563473"/>
            <a:ext cx="1208146" cy="1086904"/>
            <a:chOff x="6761362" y="4563473"/>
            <a:chExt cx="1208146" cy="1086904"/>
          </a:xfrm>
        </p:grpSpPr>
        <p:sp>
          <p:nvSpPr>
            <p:cNvPr id="39" name="Textfeld 38"/>
            <p:cNvSpPr txBox="1"/>
            <p:nvPr/>
          </p:nvSpPr>
          <p:spPr>
            <a:xfrm>
              <a:off x="6761362" y="5281047"/>
              <a:ext cx="1208146" cy="369330"/>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none" lIns="45719" tIns="45719" rIns="45719" bIns="45719" numCol="1" spcCol="38100" rtlCol="0" anchor="t">
              <a:spAutoFit/>
            </a:bodyPr>
            <a:lstStyle/>
            <a:p>
              <a:pPr marL="0" marR="0" indent="0" algn="ctr" defTabSz="457200" rtl="0" fontAlgn="auto" latinLnBrk="1" hangingPunct="0">
                <a:lnSpc>
                  <a:spcPct val="100000"/>
                </a:lnSpc>
                <a:spcBef>
                  <a:spcPts val="0"/>
                </a:spcBef>
                <a:spcAft>
                  <a:spcPts val="0"/>
                </a:spcAft>
                <a:buClrTx/>
                <a:buSzTx/>
                <a:buFontTx/>
                <a:buNone/>
                <a:tabLst/>
              </a:pPr>
              <a:r>
                <a:rPr kumimoji="0" lang="fr-FR" sz="1800" b="1" i="0" u="none" strike="noStrike" cap="none" spc="0" normalizeH="0" baseline="0" dirty="0">
                  <a:ln>
                    <a:noFill/>
                  </a:ln>
                  <a:solidFill>
                    <a:srgbClr val="000000"/>
                  </a:solidFill>
                  <a:effectLst/>
                  <a:uFillTx/>
                  <a:latin typeface="Arial"/>
                  <a:ea typeface="Arial"/>
                  <a:cs typeface="Arial"/>
                  <a:sym typeface="Arial"/>
                </a:rPr>
                <a:t>VALEURS</a:t>
              </a:r>
            </a:p>
          </p:txBody>
        </p:sp>
        <p:cxnSp>
          <p:nvCxnSpPr>
            <p:cNvPr id="41" name="Gerade Verbindung 40"/>
            <p:cNvCxnSpPr>
              <a:stCxn id="39" idx="0"/>
            </p:cNvCxnSpPr>
            <p:nvPr/>
          </p:nvCxnSpPr>
          <p:spPr>
            <a:xfrm flipV="1">
              <a:off x="7365435" y="4563473"/>
              <a:ext cx="0" cy="717574"/>
            </a:xfrm>
            <a:prstGeom prst="line">
              <a:avLst/>
            </a:prstGeom>
            <a:noFill/>
            <a:ln w="25400" cap="flat">
              <a:solidFill>
                <a:schemeClr val="bg1">
                  <a:lumMod val="50000"/>
                </a:schemeClr>
              </a:solidFill>
              <a:prstDash val="dashDot"/>
              <a:bevel/>
              <a:tailEnd type="stealth"/>
            </a:ln>
            <a:effectLst/>
          </p:spPr>
          <p:style>
            <a:lnRef idx="0">
              <a:scrgbClr r="0" g="0" b="0"/>
            </a:lnRef>
            <a:fillRef idx="0">
              <a:scrgbClr r="0" g="0" b="0"/>
            </a:fillRef>
            <a:effectRef idx="0">
              <a:scrgbClr r="0" g="0" b="0"/>
            </a:effectRef>
            <a:fontRef idx="none"/>
          </p:style>
        </p:cxnSp>
      </p:grpSp>
      <p:sp>
        <p:nvSpPr>
          <p:cNvPr id="27" name="Titel 3"/>
          <p:cNvSpPr>
            <a:spLocks noGrp="1"/>
          </p:cNvSpPr>
          <p:nvPr>
            <p:ph type="title"/>
          </p:nvPr>
        </p:nvSpPr>
        <p:spPr>
          <a:xfrm>
            <a:off x="457200" y="274638"/>
            <a:ext cx="8229600" cy="646331"/>
          </a:xfrm>
          <a:noFill/>
          <a:ln>
            <a:miter lim="800000"/>
            <a:headEnd/>
            <a:tailEnd/>
          </a:ln>
        </p:spPr>
        <p:txBody>
          <a:bodyPr vert="horz" wrap="square" lIns="91440" tIns="45720" rIns="91440" bIns="45720" numCol="1" anchor="t" anchorCtr="0" compatLnSpc="1">
            <a:prstTxWarp prst="textNoShape">
              <a:avLst/>
            </a:prstTxWarp>
            <a:spAutoFit/>
          </a:bodyPr>
          <a:lstStyle/>
          <a:p>
            <a:pPr algn="ctr"/>
            <a:r>
              <a:rPr lang="fr-FR" b="1" dirty="0">
                <a:solidFill>
                  <a:srgbClr val="7F7F7F"/>
                </a:solidFill>
              </a:rPr>
              <a:t>Bataille de retraite des paternalistes</a:t>
            </a:r>
          </a:p>
        </p:txBody>
      </p:sp>
      <p:grpSp>
        <p:nvGrpSpPr>
          <p:cNvPr id="29" name="Gruppierung 28"/>
          <p:cNvGrpSpPr/>
          <p:nvPr/>
        </p:nvGrpSpPr>
        <p:grpSpPr>
          <a:xfrm>
            <a:off x="973666" y="2503605"/>
            <a:ext cx="1368777" cy="1627874"/>
            <a:chOff x="973666" y="2659241"/>
            <a:chExt cx="1368777" cy="1627874"/>
          </a:xfrm>
        </p:grpSpPr>
        <p:pic>
          <p:nvPicPr>
            <p:cNvPr id="30" name="Bild 29"/>
            <p:cNvPicPr>
              <a:picLocks noChangeAspect="1"/>
            </p:cNvPicPr>
            <p:nvPr/>
          </p:nvPicPr>
          <p:blipFill rotWithShape="1">
            <a:blip r:embed="rId3" cstate="screen">
              <a:extLst>
                <a:ext uri="{BEBA8EAE-BF5A-486C-A8C5-ECC9F3942E4B}">
                  <a14:imgProps xmlns:a14="http://schemas.microsoft.com/office/drawing/2010/main">
                    <a14:imgLayer r:embed="rId4">
                      <a14:imgEffect>
                        <a14:artisticPhotocopy trans="70000"/>
                      </a14:imgEffect>
                    </a14:imgLayer>
                  </a14:imgProps>
                </a:ext>
                <a:ext uri="{28A0092B-C50C-407E-A947-70E740481C1C}">
                  <a14:useLocalDpi xmlns:a14="http://schemas.microsoft.com/office/drawing/2010/main"/>
                </a:ext>
              </a:extLst>
            </a:blip>
            <a:srcRect/>
            <a:stretch/>
          </p:blipFill>
          <p:spPr>
            <a:xfrm>
              <a:off x="973666" y="2659241"/>
              <a:ext cx="1368777" cy="1320097"/>
            </a:xfrm>
            <a:prstGeom prst="rect">
              <a:avLst/>
            </a:prstGeom>
            <a:ln>
              <a:solidFill>
                <a:srgbClr val="7F7F7F"/>
              </a:solidFill>
            </a:ln>
          </p:spPr>
        </p:pic>
        <p:sp>
          <p:nvSpPr>
            <p:cNvPr id="31" name="Rechteck 30"/>
            <p:cNvSpPr/>
            <p:nvPr/>
          </p:nvSpPr>
          <p:spPr>
            <a:xfrm>
              <a:off x="1206517" y="3979338"/>
              <a:ext cx="903074" cy="307777"/>
            </a:xfrm>
            <a:prstGeom prst="rect">
              <a:avLst/>
            </a:prstGeom>
          </p:spPr>
          <p:txBody>
            <a:bodyPr wrap="none">
              <a:spAutoFit/>
            </a:bodyPr>
            <a:lstStyle/>
            <a:p>
              <a:pPr algn="ctr">
                <a:buClr>
                  <a:srgbClr val="EA81E9"/>
                </a:buClr>
              </a:pPr>
              <a:r>
                <a:rPr lang="fr-FR" sz="1400"/>
                <a:t>Restraint</a:t>
              </a:r>
            </a:p>
          </p:txBody>
        </p:sp>
      </p:grpSp>
      <p:grpSp>
        <p:nvGrpSpPr>
          <p:cNvPr id="32" name="Gruppierung 31"/>
          <p:cNvGrpSpPr/>
          <p:nvPr/>
        </p:nvGrpSpPr>
        <p:grpSpPr>
          <a:xfrm>
            <a:off x="2711420" y="2503605"/>
            <a:ext cx="1368777" cy="1627874"/>
            <a:chOff x="2674054" y="2659241"/>
            <a:chExt cx="1368777" cy="1627874"/>
          </a:xfrm>
        </p:grpSpPr>
        <p:pic>
          <p:nvPicPr>
            <p:cNvPr id="34" name="Bild 33"/>
            <p:cNvPicPr>
              <a:picLocks noChangeAspect="1"/>
            </p:cNvPicPr>
            <p:nvPr/>
          </p:nvPicPr>
          <p:blipFill rotWithShape="1">
            <a:blip r:embed="rId5" cstate="screen">
              <a:extLst>
                <a:ext uri="{BEBA8EAE-BF5A-486C-A8C5-ECC9F3942E4B}">
                  <a14:imgProps xmlns:a14="http://schemas.microsoft.com/office/drawing/2010/main">
                    <a14:imgLayer r:embed="rId6">
                      <a14:imgEffect>
                        <a14:artisticPhotocopy trans="74000"/>
                      </a14:imgEffect>
                    </a14:imgLayer>
                  </a14:imgProps>
                </a:ext>
                <a:ext uri="{28A0092B-C50C-407E-A947-70E740481C1C}">
                  <a14:useLocalDpi xmlns:a14="http://schemas.microsoft.com/office/drawing/2010/main"/>
                </a:ext>
              </a:extLst>
            </a:blip>
            <a:srcRect/>
            <a:stretch/>
          </p:blipFill>
          <p:spPr>
            <a:xfrm>
              <a:off x="2674054" y="2659241"/>
              <a:ext cx="1368777" cy="1320097"/>
            </a:xfrm>
            <a:prstGeom prst="rect">
              <a:avLst/>
            </a:prstGeom>
            <a:ln>
              <a:solidFill>
                <a:schemeClr val="bg1">
                  <a:lumMod val="50000"/>
                </a:schemeClr>
              </a:solidFill>
            </a:ln>
          </p:spPr>
        </p:pic>
        <p:sp>
          <p:nvSpPr>
            <p:cNvPr id="35" name="Rechteck 34"/>
            <p:cNvSpPr/>
            <p:nvPr/>
          </p:nvSpPr>
          <p:spPr>
            <a:xfrm>
              <a:off x="2876880" y="3979338"/>
              <a:ext cx="963124" cy="307777"/>
            </a:xfrm>
            <a:prstGeom prst="rect">
              <a:avLst/>
            </a:prstGeom>
          </p:spPr>
          <p:txBody>
            <a:bodyPr wrap="none">
              <a:spAutoFit/>
            </a:bodyPr>
            <a:lstStyle/>
            <a:p>
              <a:pPr algn="ctr">
                <a:buClr>
                  <a:srgbClr val="EA81E9"/>
                </a:buClr>
              </a:pPr>
              <a:r>
                <a:rPr lang="fr-FR" sz="1400"/>
                <a:t>Seclusion</a:t>
              </a:r>
            </a:p>
          </p:txBody>
        </p:sp>
      </p:grpSp>
      <p:grpSp>
        <p:nvGrpSpPr>
          <p:cNvPr id="37" name="Gruppierung 36"/>
          <p:cNvGrpSpPr/>
          <p:nvPr/>
        </p:nvGrpSpPr>
        <p:grpSpPr>
          <a:xfrm>
            <a:off x="4387514" y="2503605"/>
            <a:ext cx="1482096" cy="1627874"/>
            <a:chOff x="4374442" y="2659241"/>
            <a:chExt cx="1482096" cy="1627874"/>
          </a:xfrm>
        </p:grpSpPr>
        <p:pic>
          <p:nvPicPr>
            <p:cNvPr id="38" name="Bild 37"/>
            <p:cNvPicPr>
              <a:picLocks noChangeAspect="1"/>
            </p:cNvPicPr>
            <p:nvPr/>
          </p:nvPicPr>
          <p:blipFill rotWithShape="1">
            <a:blip r:embed="rId7" cstate="screen">
              <a:extLst>
                <a:ext uri="{28A0092B-C50C-407E-A947-70E740481C1C}">
                  <a14:useLocalDpi xmlns:a14="http://schemas.microsoft.com/office/drawing/2010/main"/>
                </a:ext>
              </a:extLst>
            </a:blip>
            <a:srcRect/>
            <a:stretch/>
          </p:blipFill>
          <p:spPr>
            <a:xfrm>
              <a:off x="4431102" y="2659241"/>
              <a:ext cx="1368777" cy="1320097"/>
            </a:xfrm>
            <a:prstGeom prst="rect">
              <a:avLst/>
            </a:prstGeom>
            <a:ln>
              <a:solidFill>
                <a:srgbClr val="7F7F7F"/>
              </a:solidFill>
            </a:ln>
          </p:spPr>
        </p:pic>
        <p:sp>
          <p:nvSpPr>
            <p:cNvPr id="40" name="Rechteck 39"/>
            <p:cNvSpPr/>
            <p:nvPr/>
          </p:nvSpPr>
          <p:spPr>
            <a:xfrm>
              <a:off x="4374442" y="3979338"/>
              <a:ext cx="1482096" cy="307777"/>
            </a:xfrm>
            <a:prstGeom prst="rect">
              <a:avLst/>
            </a:prstGeom>
          </p:spPr>
          <p:txBody>
            <a:bodyPr wrap="none">
              <a:spAutoFit/>
            </a:bodyPr>
            <a:lstStyle/>
            <a:p>
              <a:pPr algn="ctr">
                <a:buClr>
                  <a:srgbClr val="EA81E9"/>
                </a:buClr>
              </a:pPr>
              <a:r>
                <a:rPr lang="fr-FR" sz="1400"/>
                <a:t>Neuroleptization</a:t>
              </a:r>
            </a:p>
          </p:txBody>
        </p:sp>
      </p:grpSp>
      <p:cxnSp>
        <p:nvCxnSpPr>
          <p:cNvPr id="42" name="Gerade Verbindung 41"/>
          <p:cNvCxnSpPr>
            <a:stCxn id="30" idx="3"/>
            <a:endCxn id="34" idx="1"/>
          </p:cNvCxnSpPr>
          <p:nvPr/>
        </p:nvCxnSpPr>
        <p:spPr>
          <a:xfrm>
            <a:off x="2342443" y="3163654"/>
            <a:ext cx="368977" cy="0"/>
          </a:xfrm>
          <a:prstGeom prst="line">
            <a:avLst/>
          </a:prstGeom>
          <a:noFill/>
          <a:ln w="25400" cap="flat">
            <a:solidFill>
              <a:schemeClr val="bg1">
                <a:lumMod val="50000"/>
              </a:schemeClr>
            </a:solidFill>
            <a:prstDash val="solid"/>
            <a:bevel/>
            <a:tailEnd type="stealth"/>
          </a:ln>
          <a:effectLst/>
        </p:spPr>
        <p:style>
          <a:lnRef idx="0">
            <a:scrgbClr r="0" g="0" b="0"/>
          </a:lnRef>
          <a:fillRef idx="0">
            <a:scrgbClr r="0" g="0" b="0"/>
          </a:fillRef>
          <a:effectRef idx="0">
            <a:scrgbClr r="0" g="0" b="0"/>
          </a:effectRef>
          <a:fontRef idx="none"/>
        </p:style>
      </p:cxnSp>
      <p:cxnSp>
        <p:nvCxnSpPr>
          <p:cNvPr id="47" name="Gerade Verbindung 46"/>
          <p:cNvCxnSpPr>
            <a:stCxn id="34" idx="3"/>
            <a:endCxn id="38" idx="1"/>
          </p:cNvCxnSpPr>
          <p:nvPr/>
        </p:nvCxnSpPr>
        <p:spPr>
          <a:xfrm>
            <a:off x="4080197" y="3163654"/>
            <a:ext cx="363977" cy="0"/>
          </a:xfrm>
          <a:prstGeom prst="line">
            <a:avLst/>
          </a:prstGeom>
          <a:noFill/>
          <a:ln w="25400" cap="flat">
            <a:solidFill>
              <a:schemeClr val="bg1">
                <a:lumMod val="50000"/>
              </a:schemeClr>
            </a:solidFill>
            <a:prstDash val="solid"/>
            <a:bevel/>
            <a:tailEnd type="stealth"/>
          </a:ln>
          <a:effectLst/>
        </p:spPr>
        <p:style>
          <a:lnRef idx="0">
            <a:scrgbClr r="0" g="0" b="0"/>
          </a:lnRef>
          <a:fillRef idx="0">
            <a:scrgbClr r="0" g="0" b="0"/>
          </a:fillRef>
          <a:effectRef idx="0">
            <a:scrgbClr r="0" g="0" b="0"/>
          </a:effectRef>
          <a:fontRef idx="none"/>
        </p:style>
      </p:cxnSp>
      <p:sp>
        <p:nvSpPr>
          <p:cNvPr id="48" name="Textfeld 47"/>
          <p:cNvSpPr txBox="1"/>
          <p:nvPr/>
        </p:nvSpPr>
        <p:spPr>
          <a:xfrm>
            <a:off x="2394023" y="5281047"/>
            <a:ext cx="2003574" cy="369330"/>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none" lIns="45719" tIns="45719" rIns="45719" bIns="45719" numCol="1" spcCol="38100" rtlCol="0" anchor="t">
            <a:spAutoFit/>
          </a:bodyPr>
          <a:lstStyle/>
          <a:p>
            <a:pPr marL="0" marR="0" indent="0" algn="ctr" defTabSz="457200" rtl="0" fontAlgn="auto" latinLnBrk="1" hangingPunct="0">
              <a:lnSpc>
                <a:spcPct val="100000"/>
              </a:lnSpc>
              <a:spcBef>
                <a:spcPts val="0"/>
              </a:spcBef>
              <a:spcAft>
                <a:spcPts val="0"/>
              </a:spcAft>
              <a:buClrTx/>
              <a:buSzTx/>
              <a:buFontTx/>
              <a:buNone/>
              <a:tabLst/>
            </a:pPr>
            <a:r>
              <a:rPr kumimoji="0" lang="fr-FR" sz="1800" b="1" i="0" u="none" strike="noStrike" cap="none" spc="0" normalizeH="0" baseline="0" dirty="0">
                <a:ln>
                  <a:noFill/>
                </a:ln>
                <a:solidFill>
                  <a:srgbClr val="000000"/>
                </a:solidFill>
                <a:effectLst/>
                <a:uFillTx/>
                <a:latin typeface="Arial"/>
                <a:ea typeface="Arial"/>
                <a:cs typeface="Arial"/>
                <a:sym typeface="Arial"/>
              </a:rPr>
              <a:t>Lois - </a:t>
            </a:r>
            <a:r>
              <a:rPr kumimoji="0" lang="fr-FR" sz="1800" b="1" i="0" u="none" strike="noStrike" cap="none" spc="0" normalizeH="0" baseline="0" dirty="0" err="1">
                <a:ln>
                  <a:noFill/>
                </a:ln>
                <a:solidFill>
                  <a:srgbClr val="000000"/>
                </a:solidFill>
                <a:effectLst/>
                <a:uFillTx/>
                <a:latin typeface="Arial"/>
                <a:ea typeface="Arial"/>
                <a:cs typeface="Arial"/>
                <a:sym typeface="Arial"/>
              </a:rPr>
              <a:t>régléments</a:t>
            </a:r>
            <a:endParaRPr kumimoji="0" lang="fr-FR" sz="1800" b="1" i="0" u="none" strike="noStrike" cap="none" spc="0" normalizeH="0" baseline="0" dirty="0">
              <a:ln>
                <a:noFill/>
              </a:ln>
              <a:solidFill>
                <a:srgbClr val="000000"/>
              </a:solidFill>
              <a:effectLst/>
              <a:uFillTx/>
              <a:latin typeface="Arial"/>
              <a:ea typeface="Arial"/>
              <a:cs typeface="Arial"/>
              <a:sym typeface="Arial"/>
            </a:endParaRPr>
          </a:p>
        </p:txBody>
      </p:sp>
      <p:cxnSp>
        <p:nvCxnSpPr>
          <p:cNvPr id="49" name="Gerade Verbindung 48"/>
          <p:cNvCxnSpPr>
            <a:stCxn id="48" idx="0"/>
            <a:endCxn id="31" idx="2"/>
          </p:cNvCxnSpPr>
          <p:nvPr/>
        </p:nvCxnSpPr>
        <p:spPr>
          <a:xfrm flipH="1" flipV="1">
            <a:off x="1658054" y="4131479"/>
            <a:ext cx="1737756" cy="1149568"/>
          </a:xfrm>
          <a:prstGeom prst="line">
            <a:avLst/>
          </a:prstGeom>
          <a:noFill/>
          <a:ln w="25400" cap="flat">
            <a:solidFill>
              <a:schemeClr val="bg1">
                <a:lumMod val="50000"/>
              </a:schemeClr>
            </a:solidFill>
            <a:prstDash val="dashDot"/>
            <a:bevel/>
            <a:tailEnd type="stealth"/>
          </a:ln>
          <a:effectLst/>
        </p:spPr>
        <p:style>
          <a:lnRef idx="0">
            <a:scrgbClr r="0" g="0" b="0"/>
          </a:lnRef>
          <a:fillRef idx="0">
            <a:scrgbClr r="0" g="0" b="0"/>
          </a:fillRef>
          <a:effectRef idx="0">
            <a:scrgbClr r="0" g="0" b="0"/>
          </a:effectRef>
          <a:fontRef idx="none"/>
        </p:style>
      </p:cxnSp>
      <p:cxnSp>
        <p:nvCxnSpPr>
          <p:cNvPr id="50" name="Gerade Verbindung 49"/>
          <p:cNvCxnSpPr>
            <a:stCxn id="48" idx="0"/>
            <a:endCxn id="35" idx="2"/>
          </p:cNvCxnSpPr>
          <p:nvPr/>
        </p:nvCxnSpPr>
        <p:spPr>
          <a:xfrm flipH="1" flipV="1">
            <a:off x="3395808" y="4131479"/>
            <a:ext cx="2" cy="1149568"/>
          </a:xfrm>
          <a:prstGeom prst="line">
            <a:avLst/>
          </a:prstGeom>
          <a:noFill/>
          <a:ln w="25400" cap="flat">
            <a:solidFill>
              <a:schemeClr val="bg1">
                <a:lumMod val="50000"/>
              </a:schemeClr>
            </a:solidFill>
            <a:prstDash val="dashDot"/>
            <a:bevel/>
            <a:tailEnd type="stealth"/>
          </a:ln>
          <a:effectLst/>
        </p:spPr>
        <p:style>
          <a:lnRef idx="0">
            <a:scrgbClr r="0" g="0" b="0"/>
          </a:lnRef>
          <a:fillRef idx="0">
            <a:scrgbClr r="0" g="0" b="0"/>
          </a:fillRef>
          <a:effectRef idx="0">
            <a:scrgbClr r="0" g="0" b="0"/>
          </a:effectRef>
          <a:fontRef idx="none"/>
        </p:style>
      </p:cxnSp>
      <p:cxnSp>
        <p:nvCxnSpPr>
          <p:cNvPr id="51" name="Gerade Verbindung 50"/>
          <p:cNvCxnSpPr>
            <a:stCxn id="48" idx="0"/>
            <a:endCxn id="40" idx="2"/>
          </p:cNvCxnSpPr>
          <p:nvPr/>
        </p:nvCxnSpPr>
        <p:spPr>
          <a:xfrm flipV="1">
            <a:off x="3395810" y="4131479"/>
            <a:ext cx="1732752" cy="1149568"/>
          </a:xfrm>
          <a:prstGeom prst="line">
            <a:avLst/>
          </a:prstGeom>
          <a:noFill/>
          <a:ln w="25400" cap="flat">
            <a:solidFill>
              <a:schemeClr val="bg1">
                <a:lumMod val="50000"/>
              </a:schemeClr>
            </a:solidFill>
            <a:prstDash val="dashDot"/>
            <a:bevel/>
            <a:tailEnd type="stealth"/>
          </a:ln>
          <a:effectLst/>
        </p:spPr>
        <p:style>
          <a:lnRef idx="0">
            <a:scrgbClr r="0" g="0" b="0"/>
          </a:lnRef>
          <a:fillRef idx="0">
            <a:scrgbClr r="0" g="0" b="0"/>
          </a:fillRef>
          <a:effectRef idx="0">
            <a:scrgbClr r="0" g="0" b="0"/>
          </a:effectRef>
          <a:fontRef idx="none"/>
        </p:style>
      </p:cxnSp>
      <p:sp>
        <p:nvSpPr>
          <p:cNvPr id="52" name="Rechteck 51"/>
          <p:cNvSpPr/>
          <p:nvPr/>
        </p:nvSpPr>
        <p:spPr>
          <a:xfrm>
            <a:off x="1174511" y="1974377"/>
            <a:ext cx="967094" cy="461665"/>
          </a:xfrm>
          <a:prstGeom prst="rect">
            <a:avLst/>
          </a:prstGeom>
        </p:spPr>
        <p:txBody>
          <a:bodyPr wrap="none">
            <a:spAutoFit/>
          </a:bodyPr>
          <a:lstStyle/>
          <a:p>
            <a:pPr algn="ctr"/>
            <a:r>
              <a:rPr lang="fr-FR" sz="1200" i="1" dirty="0"/>
              <a:t>Contention </a:t>
            </a:r>
          </a:p>
          <a:p>
            <a:pPr algn="ctr"/>
            <a:r>
              <a:rPr lang="fr-FR" sz="1200" i="1" dirty="0"/>
              <a:t>physique</a:t>
            </a:r>
          </a:p>
        </p:txBody>
      </p:sp>
      <p:sp>
        <p:nvSpPr>
          <p:cNvPr id="53" name="Rechteck 52"/>
          <p:cNvSpPr/>
          <p:nvPr/>
        </p:nvSpPr>
        <p:spPr>
          <a:xfrm>
            <a:off x="4426885" y="1974377"/>
            <a:ext cx="1403361" cy="461665"/>
          </a:xfrm>
          <a:prstGeom prst="rect">
            <a:avLst/>
          </a:prstGeom>
        </p:spPr>
        <p:txBody>
          <a:bodyPr wrap="none">
            <a:spAutoFit/>
          </a:bodyPr>
          <a:lstStyle/>
          <a:p>
            <a:pPr algn="ctr"/>
            <a:r>
              <a:rPr lang="fr-FR" sz="1200" i="1" dirty="0"/>
              <a:t>Contention</a:t>
            </a:r>
          </a:p>
          <a:p>
            <a:pPr algn="ctr"/>
            <a:r>
              <a:rPr lang="fr-FR" sz="1200" i="1" dirty="0"/>
              <a:t>pharmacologique</a:t>
            </a:r>
          </a:p>
        </p:txBody>
      </p:sp>
      <p:sp>
        <p:nvSpPr>
          <p:cNvPr id="54" name="Rechteck 53"/>
          <p:cNvSpPr/>
          <p:nvPr/>
        </p:nvSpPr>
        <p:spPr>
          <a:xfrm>
            <a:off x="2912264" y="1974377"/>
            <a:ext cx="967094" cy="461665"/>
          </a:xfrm>
          <a:prstGeom prst="rect">
            <a:avLst/>
          </a:prstGeom>
        </p:spPr>
        <p:txBody>
          <a:bodyPr wrap="none">
            <a:spAutoFit/>
          </a:bodyPr>
          <a:lstStyle/>
          <a:p>
            <a:pPr algn="ctr"/>
            <a:r>
              <a:rPr lang="fr-FR" sz="1200" i="1" dirty="0"/>
              <a:t>Contention</a:t>
            </a:r>
          </a:p>
          <a:p>
            <a:pPr algn="ctr"/>
            <a:r>
              <a:rPr lang="fr-FR" sz="1200" i="1" dirty="0"/>
              <a:t>espace</a:t>
            </a:r>
          </a:p>
        </p:txBody>
      </p:sp>
      <p:pic>
        <p:nvPicPr>
          <p:cNvPr id="14" name="Bild 13"/>
          <p:cNvPicPr>
            <a:picLocks noChangeAspect="1"/>
          </p:cNvPicPr>
          <p:nvPr/>
        </p:nvPicPr>
        <p:blipFill rotWithShape="1">
          <a:blip r:embed="rId8"/>
          <a:srcRect/>
          <a:stretch/>
        </p:blipFill>
        <p:spPr>
          <a:xfrm>
            <a:off x="-4515557" y="-450842"/>
            <a:ext cx="6858000" cy="6858000"/>
          </a:xfrm>
          <a:prstGeom prst="rect">
            <a:avLst/>
          </a:prstGeom>
        </p:spPr>
      </p:pic>
    </p:spTree>
    <p:extLst>
      <p:ext uri="{BB962C8B-B14F-4D97-AF65-F5344CB8AC3E}">
        <p14:creationId xmlns:p14="http://schemas.microsoft.com/office/powerpoint/2010/main" val="3145424198"/>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ipe(down)">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p:cNvSpPr>
            <a:spLocks noGrp="1"/>
          </p:cNvSpPr>
          <p:nvPr>
            <p:ph type="title"/>
          </p:nvPr>
        </p:nvSpPr>
        <p:spPr>
          <a:xfrm>
            <a:off x="457200" y="274638"/>
            <a:ext cx="8229600" cy="646331"/>
          </a:xfrm>
          <a:noFill/>
          <a:ln>
            <a:miter lim="800000"/>
            <a:headEnd/>
            <a:tailEnd/>
          </a:ln>
        </p:spPr>
        <p:txBody>
          <a:bodyPr vert="horz" wrap="square" lIns="91440" tIns="45720" rIns="91440" bIns="45720" numCol="1" anchor="t" anchorCtr="0" compatLnSpc="1">
            <a:prstTxWarp prst="textNoShape">
              <a:avLst/>
            </a:prstTxWarp>
            <a:spAutoFit/>
          </a:bodyPr>
          <a:lstStyle/>
          <a:p>
            <a:pPr algn="ctr"/>
            <a:r>
              <a:rPr lang="it-IT" b="1" dirty="0" err="1">
                <a:solidFill>
                  <a:srgbClr val="7F7F7F"/>
                </a:solidFill>
              </a:rPr>
              <a:t>Méthodes</a:t>
            </a:r>
            <a:r>
              <a:rPr lang="it-IT" b="1" dirty="0">
                <a:solidFill>
                  <a:srgbClr val="7F7F7F"/>
                </a:solidFill>
              </a:rPr>
              <a:t> </a:t>
            </a:r>
            <a:r>
              <a:rPr lang="it-IT" b="1" dirty="0" err="1">
                <a:solidFill>
                  <a:srgbClr val="7F7F7F"/>
                </a:solidFill>
              </a:rPr>
              <a:t>disciplinaires</a:t>
            </a:r>
            <a:endParaRPr lang="it-IT" b="1" dirty="0">
              <a:solidFill>
                <a:srgbClr val="7F7F7F"/>
              </a:solidFill>
            </a:endParaRPr>
          </a:p>
        </p:txBody>
      </p:sp>
      <p:sp>
        <p:nvSpPr>
          <p:cNvPr id="5" name="Inhaltsplatzhalter 4"/>
          <p:cNvSpPr>
            <a:spLocks noGrp="1"/>
          </p:cNvSpPr>
          <p:nvPr>
            <p:ph idx="1"/>
          </p:nvPr>
        </p:nvSpPr>
        <p:spPr>
          <a:xfrm>
            <a:off x="457200" y="1598613"/>
            <a:ext cx="8229600" cy="4088021"/>
          </a:xfrm>
        </p:spPr>
        <p:txBody>
          <a:bodyPr/>
          <a:lstStyle/>
          <a:p>
            <a:pPr marL="285750" indent="-285750">
              <a:spcAft>
                <a:spcPts val="1200"/>
              </a:spcAft>
              <a:buClr>
                <a:srgbClr val="EA81E9"/>
              </a:buClr>
              <a:buFont typeface="Arial"/>
              <a:buChar char="•"/>
            </a:pPr>
            <a:r>
              <a:rPr lang="fr-FR" sz="2400" dirty="0"/>
              <a:t>“Règles de la maison (</a:t>
            </a:r>
            <a:r>
              <a:rPr lang="fr-FR" sz="2400" dirty="0" err="1"/>
              <a:t>housekeeping</a:t>
            </a:r>
            <a:r>
              <a:rPr lang="fr-FR" sz="2400" dirty="0"/>
              <a:t>)”</a:t>
            </a:r>
          </a:p>
          <a:p>
            <a:pPr marL="285750" indent="-285750">
              <a:spcAft>
                <a:spcPts val="1200"/>
              </a:spcAft>
              <a:buClr>
                <a:srgbClr val="EA81E9"/>
              </a:buClr>
              <a:buFont typeface="Arial"/>
              <a:buChar char="•"/>
            </a:pPr>
            <a:r>
              <a:rPr lang="fr-FR" sz="2400" dirty="0"/>
              <a:t>Accès aux cigarettes, </a:t>
            </a:r>
            <a:r>
              <a:rPr lang="fr-FR" sz="2400" dirty="0" err="1"/>
              <a:t>smartphone</a:t>
            </a:r>
            <a:r>
              <a:rPr lang="fr-FR" sz="2400" dirty="0"/>
              <a:t>, télévision etc.</a:t>
            </a:r>
          </a:p>
          <a:p>
            <a:pPr marL="285750" indent="-285750">
              <a:spcAft>
                <a:spcPts val="1200"/>
              </a:spcAft>
              <a:buClr>
                <a:srgbClr val="EA81E9"/>
              </a:buClr>
              <a:buFont typeface="Arial"/>
              <a:buChar char="•"/>
            </a:pPr>
            <a:r>
              <a:rPr lang="fr-FR" sz="2400" dirty="0"/>
              <a:t>Accès à l’agent </a:t>
            </a:r>
          </a:p>
          <a:p>
            <a:pPr marL="285750" indent="-285750">
              <a:spcAft>
                <a:spcPts val="1200"/>
              </a:spcAft>
              <a:buClr>
                <a:srgbClr val="EA81E9"/>
              </a:buClr>
              <a:buFont typeface="Arial"/>
              <a:buChar char="•"/>
            </a:pPr>
            <a:r>
              <a:rPr lang="fr-FR" sz="2400" dirty="0"/>
              <a:t>Sortie de l’unité</a:t>
            </a:r>
          </a:p>
          <a:p>
            <a:pPr marL="285750" indent="-285750">
              <a:spcAft>
                <a:spcPts val="1200"/>
              </a:spcAft>
              <a:buClr>
                <a:srgbClr val="EA81E9"/>
              </a:buClr>
              <a:buFont typeface="Arial"/>
              <a:buChar char="•"/>
            </a:pPr>
            <a:r>
              <a:rPr lang="fr-FR" sz="2400" dirty="0"/>
              <a:t>Contacts sociaux (inclus sexuels)</a:t>
            </a:r>
          </a:p>
          <a:p>
            <a:pPr marL="285750" indent="-285750">
              <a:spcAft>
                <a:spcPts val="1200"/>
              </a:spcAft>
              <a:buClr>
                <a:srgbClr val="EA81E9"/>
              </a:buClr>
              <a:buFont typeface="Arial"/>
              <a:buChar char="•"/>
            </a:pPr>
            <a:r>
              <a:rPr lang="fr-FR" sz="2400" dirty="0"/>
              <a:t>….</a:t>
            </a:r>
          </a:p>
        </p:txBody>
      </p:sp>
    </p:spTree>
    <p:extLst>
      <p:ext uri="{BB962C8B-B14F-4D97-AF65-F5344CB8AC3E}">
        <p14:creationId xmlns:p14="http://schemas.microsoft.com/office/powerpoint/2010/main" val="2040524173"/>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wipe(left)">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wipe(left)">
                                      <p:cBhvr>
                                        <p:cTn id="12" dur="500"/>
                                        <p:tgtEl>
                                          <p:spTgt spid="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wipe(left)">
                                      <p:cBhvr>
                                        <p:cTn id="17" dur="500"/>
                                        <p:tgtEl>
                                          <p:spTgt spid="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5">
                                            <p:txEl>
                                              <p:pRg st="3" end="3"/>
                                            </p:txEl>
                                          </p:spTgt>
                                        </p:tgtEl>
                                        <p:attrNameLst>
                                          <p:attrName>style.visibility</p:attrName>
                                        </p:attrNameLst>
                                      </p:cBhvr>
                                      <p:to>
                                        <p:strVal val="visible"/>
                                      </p:to>
                                    </p:set>
                                    <p:animEffect transition="in" filter="wipe(left)">
                                      <p:cBhvr>
                                        <p:cTn id="22" dur="500"/>
                                        <p:tgtEl>
                                          <p:spTgt spid="5">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5">
                                            <p:txEl>
                                              <p:pRg st="4" end="4"/>
                                            </p:txEl>
                                          </p:spTgt>
                                        </p:tgtEl>
                                        <p:attrNameLst>
                                          <p:attrName>style.visibility</p:attrName>
                                        </p:attrNameLst>
                                      </p:cBhvr>
                                      <p:to>
                                        <p:strVal val="visible"/>
                                      </p:to>
                                    </p:set>
                                    <p:animEffect transition="in" filter="wipe(left)">
                                      <p:cBhvr>
                                        <p:cTn id="27" dur="500"/>
                                        <p:tgtEl>
                                          <p:spTgt spid="5">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5">
                                            <p:txEl>
                                              <p:pRg st="5" end="5"/>
                                            </p:txEl>
                                          </p:spTgt>
                                        </p:tgtEl>
                                        <p:attrNameLst>
                                          <p:attrName>style.visibility</p:attrName>
                                        </p:attrNameLst>
                                      </p:cBhvr>
                                      <p:to>
                                        <p:strVal val="visible"/>
                                      </p:to>
                                    </p:set>
                                    <p:animEffect transition="in" filter="wipe(left)">
                                      <p:cBhvr>
                                        <p:cTn id="32" dur="500"/>
                                        <p:tgtEl>
                                          <p:spTgt spid="5">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p:cNvSpPr>
            <a:spLocks noGrp="1"/>
          </p:cNvSpPr>
          <p:nvPr>
            <p:ph type="title"/>
          </p:nvPr>
        </p:nvSpPr>
        <p:spPr>
          <a:xfrm>
            <a:off x="821793" y="274638"/>
            <a:ext cx="7383682" cy="954107"/>
          </a:xfrm>
          <a:noFill/>
          <a:ln>
            <a:miter lim="800000"/>
            <a:headEnd/>
            <a:tailEnd/>
          </a:ln>
        </p:spPr>
        <p:txBody>
          <a:bodyPr vert="horz" wrap="square" lIns="91440" tIns="45720" rIns="91440" bIns="45720" numCol="1" anchor="t" anchorCtr="0" compatLnSpc="1">
            <a:prstTxWarp prst="textNoShape">
              <a:avLst/>
            </a:prstTxWarp>
            <a:spAutoFit/>
          </a:bodyPr>
          <a:lstStyle/>
          <a:p>
            <a:pPr algn="ctr"/>
            <a:r>
              <a:rPr lang="fr-FR" sz="2800" b="1">
                <a:solidFill>
                  <a:srgbClr val="7F7F7F"/>
                </a:solidFill>
              </a:rPr>
              <a:t>Coercion en cas de danger pour autrui</a:t>
            </a:r>
            <a:br>
              <a:rPr lang="fr-FR" sz="2800" b="1">
                <a:solidFill>
                  <a:srgbClr val="7F7F7F"/>
                </a:solidFill>
              </a:rPr>
            </a:br>
            <a:r>
              <a:rPr lang="fr-FR" sz="2800" b="1">
                <a:solidFill>
                  <a:srgbClr val="7F7F7F"/>
                </a:solidFill>
              </a:rPr>
              <a:t>Qui devrait agir ?</a:t>
            </a:r>
          </a:p>
        </p:txBody>
      </p:sp>
      <p:sp>
        <p:nvSpPr>
          <p:cNvPr id="2" name="Rechteck 1"/>
          <p:cNvSpPr/>
          <p:nvPr/>
        </p:nvSpPr>
        <p:spPr>
          <a:xfrm>
            <a:off x="1088912" y="1492477"/>
            <a:ext cx="2568432" cy="584776"/>
          </a:xfrm>
          <a:prstGeom prst="rect">
            <a:avLst/>
          </a:prstGeom>
        </p:spPr>
        <p:txBody>
          <a:bodyPr wrap="none">
            <a:spAutoFit/>
          </a:bodyPr>
          <a:lstStyle/>
          <a:p>
            <a:pPr algn="ctr"/>
            <a:r>
              <a:rPr lang="fr-FR" sz="1600" dirty="0"/>
              <a:t>Capacité de discernement</a:t>
            </a:r>
          </a:p>
          <a:p>
            <a:pPr algn="ctr"/>
            <a:r>
              <a:rPr lang="fr-FR" sz="1600" dirty="0"/>
              <a:t>Danger pour autrui</a:t>
            </a:r>
          </a:p>
        </p:txBody>
      </p:sp>
      <p:grpSp>
        <p:nvGrpSpPr>
          <p:cNvPr id="10" name="Gruppierung 9"/>
          <p:cNvGrpSpPr/>
          <p:nvPr/>
        </p:nvGrpSpPr>
        <p:grpSpPr>
          <a:xfrm>
            <a:off x="1557222" y="3996141"/>
            <a:ext cx="1631815" cy="1546325"/>
            <a:chOff x="1557222" y="3996141"/>
            <a:chExt cx="1631815" cy="1546325"/>
          </a:xfrm>
        </p:grpSpPr>
        <p:sp>
          <p:nvSpPr>
            <p:cNvPr id="3" name="Textfeld 2"/>
            <p:cNvSpPr txBox="1"/>
            <p:nvPr/>
          </p:nvSpPr>
          <p:spPr>
            <a:xfrm>
              <a:off x="1557222" y="5203914"/>
              <a:ext cx="1631815" cy="338552"/>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none" lIns="45719" tIns="45719" rIns="45719" bIns="45719" numCol="1" spcCol="38100" rtlCol="0" anchor="t">
              <a:spAutoFit/>
            </a:bodyPr>
            <a:lstStyle/>
            <a:p>
              <a:pPr marL="0" marR="0" indent="0" algn="ctr" defTabSz="457200" rtl="0" fontAlgn="auto" latinLnBrk="1" hangingPunct="0">
                <a:lnSpc>
                  <a:spcPct val="100000"/>
                </a:lnSpc>
                <a:spcBef>
                  <a:spcPts val="0"/>
                </a:spcBef>
                <a:spcAft>
                  <a:spcPts val="0"/>
                </a:spcAft>
                <a:buClrTx/>
                <a:buSzTx/>
                <a:buFontTx/>
                <a:buNone/>
                <a:tabLst/>
              </a:pPr>
              <a:r>
                <a:rPr kumimoji="0" lang="fr-FR" sz="1600" b="0" i="0" u="none" strike="noStrike" cap="none" spc="0" normalizeH="0" baseline="0" dirty="0">
                  <a:ln>
                    <a:noFill/>
                  </a:ln>
                  <a:solidFill>
                    <a:srgbClr val="000000"/>
                  </a:solidFill>
                  <a:effectLst/>
                  <a:uFillTx/>
                  <a:sym typeface="Arial"/>
                </a:rPr>
                <a:t>Forces de l’ordre</a:t>
              </a:r>
            </a:p>
          </p:txBody>
        </p:sp>
        <p:pic>
          <p:nvPicPr>
            <p:cNvPr id="6" name="Bild 5"/>
            <p:cNvPicPr>
              <a:picLocks noChangeAspect="1"/>
            </p:cNvPicPr>
            <p:nvPr/>
          </p:nvPicPr>
          <p:blipFill rotWithShape="1">
            <a:blip r:embed="rId2" cstate="screen">
              <a:extLst>
                <a:ext uri="{BEBA8EAE-BF5A-486C-A8C5-ECC9F3942E4B}">
                  <a14:imgProps xmlns:a14="http://schemas.microsoft.com/office/drawing/2010/main">
                    <a14:imgLayer r:embed="rId3">
                      <a14:imgEffect>
                        <a14:artisticPhotocopy trans="87000" detail="8"/>
                      </a14:imgEffect>
                    </a14:imgLayer>
                  </a14:imgProps>
                </a:ext>
                <a:ext uri="{28A0092B-C50C-407E-A947-70E740481C1C}">
                  <a14:useLocalDpi xmlns:a14="http://schemas.microsoft.com/office/drawing/2010/main"/>
                </a:ext>
              </a:extLst>
            </a:blip>
            <a:srcRect/>
            <a:stretch/>
          </p:blipFill>
          <p:spPr>
            <a:xfrm>
              <a:off x="1695795" y="3996141"/>
              <a:ext cx="1354667" cy="1156383"/>
            </a:xfrm>
            <a:prstGeom prst="rect">
              <a:avLst/>
            </a:prstGeom>
            <a:ln>
              <a:solidFill>
                <a:schemeClr val="bg1">
                  <a:lumMod val="50000"/>
                </a:schemeClr>
              </a:solidFill>
            </a:ln>
          </p:spPr>
        </p:pic>
      </p:grpSp>
      <p:sp>
        <p:nvSpPr>
          <p:cNvPr id="7" name="Rechteck 6"/>
          <p:cNvSpPr/>
          <p:nvPr/>
        </p:nvSpPr>
        <p:spPr>
          <a:xfrm>
            <a:off x="1097432" y="2230609"/>
            <a:ext cx="2551400" cy="338554"/>
          </a:xfrm>
          <a:prstGeom prst="rect">
            <a:avLst/>
          </a:prstGeom>
        </p:spPr>
        <p:txBody>
          <a:bodyPr wrap="none">
            <a:spAutoFit/>
          </a:bodyPr>
          <a:lstStyle/>
          <a:p>
            <a:pPr algn="ctr"/>
            <a:r>
              <a:rPr lang="fr-FR" sz="1600" dirty="0"/>
              <a:t>+ diagnostic psychiatrique</a:t>
            </a:r>
          </a:p>
        </p:txBody>
      </p:sp>
      <p:sp>
        <p:nvSpPr>
          <p:cNvPr id="8" name="Rechteck 7"/>
          <p:cNvSpPr/>
          <p:nvPr/>
        </p:nvSpPr>
        <p:spPr>
          <a:xfrm>
            <a:off x="5637355" y="1492477"/>
            <a:ext cx="2682545" cy="584776"/>
          </a:xfrm>
          <a:prstGeom prst="rect">
            <a:avLst/>
          </a:prstGeom>
        </p:spPr>
        <p:txBody>
          <a:bodyPr wrap="none">
            <a:spAutoFit/>
          </a:bodyPr>
          <a:lstStyle/>
          <a:p>
            <a:pPr algn="ctr"/>
            <a:r>
              <a:rPr lang="fr-FR" sz="1600" dirty="0"/>
              <a:t>Incapacité de discernement</a:t>
            </a:r>
          </a:p>
          <a:p>
            <a:pPr algn="ctr"/>
            <a:r>
              <a:rPr lang="fr-FR" sz="1600" dirty="0"/>
              <a:t>Danger pour autrui</a:t>
            </a:r>
          </a:p>
        </p:txBody>
      </p:sp>
      <p:cxnSp>
        <p:nvCxnSpPr>
          <p:cNvPr id="18" name="Gerade Verbindung 17"/>
          <p:cNvCxnSpPr>
            <a:stCxn id="14" idx="1"/>
            <a:endCxn id="9" idx="3"/>
          </p:cNvCxnSpPr>
          <p:nvPr/>
        </p:nvCxnSpPr>
        <p:spPr>
          <a:xfrm flipH="1" flipV="1">
            <a:off x="3201904" y="3518224"/>
            <a:ext cx="2356546" cy="1"/>
          </a:xfrm>
          <a:prstGeom prst="line">
            <a:avLst/>
          </a:prstGeom>
          <a:noFill/>
          <a:ln w="25400" cap="flat">
            <a:solidFill>
              <a:schemeClr val="bg1">
                <a:lumMod val="50000"/>
              </a:schemeClr>
            </a:solidFill>
            <a:prstDash val="solid"/>
            <a:bevel/>
            <a:tailEnd type="stealth"/>
          </a:ln>
          <a:effectLst/>
        </p:spPr>
        <p:style>
          <a:lnRef idx="0">
            <a:scrgbClr r="0" g="0" b="0"/>
          </a:lnRef>
          <a:fillRef idx="0">
            <a:scrgbClr r="0" g="0" b="0"/>
          </a:fillRef>
          <a:effectRef idx="0">
            <a:scrgbClr r="0" g="0" b="0"/>
          </a:effectRef>
          <a:fontRef idx="none"/>
        </p:style>
      </p:cxnSp>
      <p:sp>
        <p:nvSpPr>
          <p:cNvPr id="14" name="Rechteck 13"/>
          <p:cNvSpPr/>
          <p:nvPr/>
        </p:nvSpPr>
        <p:spPr>
          <a:xfrm>
            <a:off x="5558450" y="3379725"/>
            <a:ext cx="740003" cy="276999"/>
          </a:xfrm>
          <a:prstGeom prst="rect">
            <a:avLst/>
          </a:prstGeom>
        </p:spPr>
        <p:txBody>
          <a:bodyPr wrap="square">
            <a:spAutoFit/>
          </a:bodyPr>
          <a:lstStyle/>
          <a:p>
            <a:pPr algn="ctr"/>
            <a:r>
              <a:rPr lang="fr-FR" sz="1200" dirty="0"/>
              <a:t>Non</a:t>
            </a:r>
          </a:p>
        </p:txBody>
      </p:sp>
      <p:cxnSp>
        <p:nvCxnSpPr>
          <p:cNvPr id="23" name="Gekrümmte Verbindung 22"/>
          <p:cNvCxnSpPr>
            <a:stCxn id="13" idx="2"/>
          </p:cNvCxnSpPr>
          <p:nvPr/>
        </p:nvCxnSpPr>
        <p:spPr>
          <a:xfrm rot="5400000">
            <a:off x="6344355" y="2883950"/>
            <a:ext cx="512923" cy="755626"/>
          </a:xfrm>
          <a:prstGeom prst="curvedConnector2">
            <a:avLst/>
          </a:prstGeom>
          <a:noFill/>
          <a:ln w="25400" cap="flat">
            <a:solidFill>
              <a:schemeClr val="bg1">
                <a:lumMod val="50000"/>
              </a:schemeClr>
            </a:solidFill>
            <a:prstDash val="solid"/>
            <a:bevel/>
            <a:tailEnd type="stealth"/>
          </a:ln>
          <a:effectLst/>
        </p:spPr>
        <p:style>
          <a:lnRef idx="0">
            <a:scrgbClr r="0" g="0" b="0"/>
          </a:lnRef>
          <a:fillRef idx="0">
            <a:scrgbClr r="0" g="0" b="0"/>
          </a:fillRef>
          <a:effectRef idx="0">
            <a:scrgbClr r="0" g="0" b="0"/>
          </a:effectRef>
          <a:fontRef idx="none"/>
        </p:style>
      </p:cxnSp>
      <p:sp>
        <p:nvSpPr>
          <p:cNvPr id="24" name="Rechteck 23"/>
          <p:cNvSpPr/>
          <p:nvPr/>
        </p:nvSpPr>
        <p:spPr>
          <a:xfrm>
            <a:off x="6608627" y="3379724"/>
            <a:ext cx="740003" cy="276999"/>
          </a:xfrm>
          <a:prstGeom prst="rect">
            <a:avLst/>
          </a:prstGeom>
        </p:spPr>
        <p:txBody>
          <a:bodyPr wrap="square">
            <a:spAutoFit/>
          </a:bodyPr>
          <a:lstStyle/>
          <a:p>
            <a:pPr algn="ctr"/>
            <a:r>
              <a:rPr lang="fr-FR" sz="1200" dirty="0"/>
              <a:t>Oui</a:t>
            </a:r>
          </a:p>
        </p:txBody>
      </p:sp>
      <p:cxnSp>
        <p:nvCxnSpPr>
          <p:cNvPr id="26" name="Gerade Verbindung 25"/>
          <p:cNvCxnSpPr>
            <a:stCxn id="13" idx="2"/>
            <a:endCxn id="24" idx="0"/>
          </p:cNvCxnSpPr>
          <p:nvPr/>
        </p:nvCxnSpPr>
        <p:spPr>
          <a:xfrm>
            <a:off x="6978629" y="3005302"/>
            <a:ext cx="0" cy="374422"/>
          </a:xfrm>
          <a:prstGeom prst="line">
            <a:avLst/>
          </a:prstGeom>
          <a:noFill/>
          <a:ln w="25400" cap="flat">
            <a:solidFill>
              <a:schemeClr val="bg1">
                <a:lumMod val="50000"/>
              </a:schemeClr>
            </a:solidFill>
            <a:prstDash val="solid"/>
            <a:bevel/>
            <a:tailEnd type="stealth"/>
          </a:ln>
          <a:effectLst/>
        </p:spPr>
        <p:style>
          <a:lnRef idx="0">
            <a:scrgbClr r="0" g="0" b="0"/>
          </a:lnRef>
          <a:fillRef idx="0">
            <a:scrgbClr r="0" g="0" b="0"/>
          </a:fillRef>
          <a:effectRef idx="0">
            <a:scrgbClr r="0" g="0" b="0"/>
          </a:effectRef>
          <a:fontRef idx="none"/>
        </p:style>
      </p:cxnSp>
      <p:grpSp>
        <p:nvGrpSpPr>
          <p:cNvPr id="15" name="Gruppierung 14"/>
          <p:cNvGrpSpPr/>
          <p:nvPr/>
        </p:nvGrpSpPr>
        <p:grpSpPr>
          <a:xfrm>
            <a:off x="6301295" y="3996141"/>
            <a:ext cx="1354667" cy="1781635"/>
            <a:chOff x="6301295" y="3996141"/>
            <a:chExt cx="1354667" cy="1781635"/>
          </a:xfrm>
        </p:grpSpPr>
        <p:pic>
          <p:nvPicPr>
            <p:cNvPr id="11" name="Bild 10"/>
            <p:cNvPicPr>
              <a:picLocks noChangeAspect="1"/>
            </p:cNvPicPr>
            <p:nvPr/>
          </p:nvPicPr>
          <p:blipFill rotWithShape="1">
            <a:blip r:embed="rId4" cstate="screen">
              <a:extLst>
                <a:ext uri="{BEBA8EAE-BF5A-486C-A8C5-ECC9F3942E4B}">
                  <a14:imgProps xmlns:a14="http://schemas.microsoft.com/office/drawing/2010/main">
                    <a14:imgLayer r:embed="rId5">
                      <a14:imgEffect>
                        <a14:artisticPhotocopy trans="83000"/>
                      </a14:imgEffect>
                    </a14:imgLayer>
                  </a14:imgProps>
                </a:ext>
                <a:ext uri="{28A0092B-C50C-407E-A947-70E740481C1C}">
                  <a14:useLocalDpi xmlns:a14="http://schemas.microsoft.com/office/drawing/2010/main"/>
                </a:ext>
              </a:extLst>
            </a:blip>
            <a:srcRect/>
            <a:stretch/>
          </p:blipFill>
          <p:spPr>
            <a:xfrm>
              <a:off x="6301295" y="3996141"/>
              <a:ext cx="1354667" cy="1156383"/>
            </a:xfrm>
            <a:prstGeom prst="rect">
              <a:avLst/>
            </a:prstGeom>
            <a:ln>
              <a:solidFill>
                <a:srgbClr val="7F7F7F"/>
              </a:solidFill>
            </a:ln>
          </p:spPr>
        </p:pic>
        <p:sp>
          <p:nvSpPr>
            <p:cNvPr id="12" name="Textfeld 11"/>
            <p:cNvSpPr txBox="1"/>
            <p:nvPr/>
          </p:nvSpPr>
          <p:spPr>
            <a:xfrm>
              <a:off x="6493391" y="5193003"/>
              <a:ext cx="970476" cy="584773"/>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none" lIns="45719" tIns="45719" rIns="45719" bIns="45719" numCol="1" spcCol="38100" rtlCol="0" anchor="t">
              <a:spAutoFit/>
            </a:bodyPr>
            <a:lstStyle/>
            <a:p>
              <a:pPr marL="0" marR="0" indent="0" algn="ctr" defTabSz="457200" rtl="0" fontAlgn="auto" latinLnBrk="1" hangingPunct="0">
                <a:lnSpc>
                  <a:spcPct val="100000"/>
                </a:lnSpc>
                <a:spcBef>
                  <a:spcPts val="0"/>
                </a:spcBef>
                <a:spcAft>
                  <a:spcPts val="0"/>
                </a:spcAft>
                <a:buClrTx/>
                <a:buSzTx/>
                <a:buFontTx/>
                <a:buNone/>
                <a:tabLst/>
              </a:pPr>
              <a:r>
                <a:rPr kumimoji="0" lang="fr-FR" sz="1600" b="0" i="0" u="none" strike="noStrike" cap="none" spc="0" normalizeH="0" baseline="0" dirty="0">
                  <a:ln>
                    <a:noFill/>
                  </a:ln>
                  <a:solidFill>
                    <a:srgbClr val="000000"/>
                  </a:solidFill>
                  <a:effectLst/>
                  <a:uFillTx/>
                  <a:sym typeface="Arial"/>
                </a:rPr>
                <a:t>Services </a:t>
              </a:r>
            </a:p>
            <a:p>
              <a:pPr marL="0" marR="0" indent="0" algn="ctr" defTabSz="457200" rtl="0" fontAlgn="auto" latinLnBrk="1" hangingPunct="0">
                <a:lnSpc>
                  <a:spcPct val="100000"/>
                </a:lnSpc>
                <a:spcBef>
                  <a:spcPts val="0"/>
                </a:spcBef>
                <a:spcAft>
                  <a:spcPts val="0"/>
                </a:spcAft>
                <a:buClrTx/>
                <a:buSzTx/>
                <a:buFontTx/>
                <a:buNone/>
                <a:tabLst/>
              </a:pPr>
              <a:r>
                <a:rPr lang="fr-FR" sz="1600" dirty="0">
                  <a:solidFill>
                    <a:srgbClr val="000000"/>
                  </a:solidFill>
                </a:rPr>
                <a:t>médicaux</a:t>
              </a:r>
              <a:endParaRPr kumimoji="0" lang="fr-FR" sz="1600" b="0" i="0" u="none" strike="noStrike" cap="none" spc="0" normalizeH="0" baseline="0" dirty="0">
                <a:ln>
                  <a:noFill/>
                </a:ln>
                <a:solidFill>
                  <a:srgbClr val="000000"/>
                </a:solidFill>
                <a:effectLst/>
                <a:uFillTx/>
                <a:sym typeface="Arial"/>
              </a:endParaRPr>
            </a:p>
          </p:txBody>
        </p:sp>
      </p:grpSp>
      <p:cxnSp>
        <p:nvCxnSpPr>
          <p:cNvPr id="28" name="Gerade Verbindung 27"/>
          <p:cNvCxnSpPr>
            <a:stCxn id="24" idx="2"/>
            <a:endCxn id="11" idx="0"/>
          </p:cNvCxnSpPr>
          <p:nvPr/>
        </p:nvCxnSpPr>
        <p:spPr>
          <a:xfrm>
            <a:off x="6978629" y="3656723"/>
            <a:ext cx="0" cy="339418"/>
          </a:xfrm>
          <a:prstGeom prst="line">
            <a:avLst/>
          </a:prstGeom>
          <a:noFill/>
          <a:ln w="25400" cap="flat">
            <a:solidFill>
              <a:schemeClr val="bg1">
                <a:lumMod val="50000"/>
              </a:schemeClr>
            </a:solidFill>
            <a:prstDash val="solid"/>
            <a:bevel/>
            <a:tailEnd type="stealth"/>
          </a:ln>
          <a:effectLst/>
        </p:spPr>
        <p:style>
          <a:lnRef idx="0">
            <a:scrgbClr r="0" g="0" b="0"/>
          </a:lnRef>
          <a:fillRef idx="0">
            <a:scrgbClr r="0" g="0" b="0"/>
          </a:fillRef>
          <a:effectRef idx="0">
            <a:scrgbClr r="0" g="0" b="0"/>
          </a:effectRef>
          <a:fontRef idx="none"/>
        </p:style>
      </p:cxnSp>
      <p:cxnSp>
        <p:nvCxnSpPr>
          <p:cNvPr id="31" name="Gerade Verbindung 30"/>
          <p:cNvCxnSpPr>
            <a:stCxn id="7" idx="2"/>
            <a:endCxn id="6" idx="0"/>
          </p:cNvCxnSpPr>
          <p:nvPr/>
        </p:nvCxnSpPr>
        <p:spPr>
          <a:xfrm flipH="1">
            <a:off x="2373129" y="2569163"/>
            <a:ext cx="3" cy="1426978"/>
          </a:xfrm>
          <a:prstGeom prst="line">
            <a:avLst/>
          </a:prstGeom>
          <a:noFill/>
          <a:ln w="25400" cap="flat">
            <a:solidFill>
              <a:schemeClr val="bg1">
                <a:lumMod val="50000"/>
              </a:schemeClr>
            </a:solidFill>
            <a:prstDash val="solid"/>
            <a:bevel/>
            <a:tailEnd type="stealth"/>
          </a:ln>
          <a:effectLst/>
        </p:spPr>
        <p:style>
          <a:lnRef idx="0">
            <a:scrgbClr r="0" g="0" b="0"/>
          </a:lnRef>
          <a:fillRef idx="0">
            <a:scrgbClr r="0" g="0" b="0"/>
          </a:fillRef>
          <a:effectRef idx="0">
            <a:scrgbClr r="0" g="0" b="0"/>
          </a:effectRef>
          <a:fontRef idx="none"/>
        </p:style>
      </p:cxnSp>
      <p:sp>
        <p:nvSpPr>
          <p:cNvPr id="9" name="Textfeld 8"/>
          <p:cNvSpPr txBox="1"/>
          <p:nvPr/>
        </p:nvSpPr>
        <p:spPr>
          <a:xfrm>
            <a:off x="1544353" y="3333559"/>
            <a:ext cx="1657551" cy="369330"/>
          </a:xfrm>
          <a:prstGeom prst="rect">
            <a:avLst/>
          </a:prstGeom>
          <a:solidFill>
            <a:srgbClr val="FFFFFF"/>
          </a:solid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none" lIns="45719" tIns="45719" rIns="45719" bIns="45719" numCol="1" spcCol="38100" rtlCol="0" anchor="t">
            <a:spAutoFit/>
          </a:bodyPr>
          <a:lstStyle/>
          <a:p>
            <a:pPr marL="0" marR="0" indent="0" algn="ctr" defTabSz="457200" rtl="0" fontAlgn="auto" latinLnBrk="1" hangingPunct="0">
              <a:lnSpc>
                <a:spcPct val="100000"/>
              </a:lnSpc>
              <a:spcBef>
                <a:spcPts val="0"/>
              </a:spcBef>
              <a:spcAft>
                <a:spcPts val="0"/>
              </a:spcAft>
              <a:buClrTx/>
              <a:buSzTx/>
              <a:buFontTx/>
              <a:buNone/>
              <a:tabLst/>
            </a:pPr>
            <a:r>
              <a:rPr kumimoji="0" lang="fr-FR" sz="1800" b="1" i="0" u="none" strike="noStrike" cap="none" spc="0" normalizeH="0" baseline="0" dirty="0">
                <a:ln>
                  <a:noFill/>
                </a:ln>
                <a:solidFill>
                  <a:srgbClr val="000000"/>
                </a:solidFill>
                <a:effectLst/>
                <a:uFillTx/>
                <a:latin typeface="Arial"/>
                <a:ea typeface="Arial"/>
                <a:cs typeface="Arial"/>
                <a:sym typeface="Arial"/>
              </a:rPr>
              <a:t>“méchanceté”</a:t>
            </a:r>
          </a:p>
        </p:txBody>
      </p:sp>
      <p:sp>
        <p:nvSpPr>
          <p:cNvPr id="13" name="Rechteck 12"/>
          <p:cNvSpPr/>
          <p:nvPr/>
        </p:nvSpPr>
        <p:spPr>
          <a:xfrm>
            <a:off x="5719299" y="2543637"/>
            <a:ext cx="2518659" cy="461665"/>
          </a:xfrm>
          <a:prstGeom prst="rect">
            <a:avLst/>
          </a:prstGeom>
        </p:spPr>
        <p:txBody>
          <a:bodyPr wrap="square">
            <a:spAutoFit/>
          </a:bodyPr>
          <a:lstStyle/>
          <a:p>
            <a:pPr algn="ctr"/>
            <a:r>
              <a:rPr lang="fr-FR" sz="1200" dirty="0"/>
              <a:t>En raison d'un trouble psychiatrique?</a:t>
            </a:r>
          </a:p>
        </p:txBody>
      </p:sp>
      <p:cxnSp>
        <p:nvCxnSpPr>
          <p:cNvPr id="33" name="Gerade Verbindung 32"/>
          <p:cNvCxnSpPr>
            <a:stCxn id="8" idx="2"/>
            <a:endCxn id="13" idx="0"/>
          </p:cNvCxnSpPr>
          <p:nvPr/>
        </p:nvCxnSpPr>
        <p:spPr>
          <a:xfrm>
            <a:off x="6978628" y="2077253"/>
            <a:ext cx="1" cy="466384"/>
          </a:xfrm>
          <a:prstGeom prst="line">
            <a:avLst/>
          </a:prstGeom>
          <a:noFill/>
          <a:ln w="25400" cap="flat">
            <a:solidFill>
              <a:schemeClr val="bg1">
                <a:lumMod val="50000"/>
              </a:schemeClr>
            </a:solidFill>
            <a:prstDash val="solid"/>
            <a:bevel/>
            <a:tailEnd type="stealth"/>
          </a:ln>
          <a:effectLst/>
        </p:spPr>
        <p:style>
          <a:lnRef idx="0">
            <a:scrgbClr r="0" g="0" b="0"/>
          </a:lnRef>
          <a:fillRef idx="0">
            <a:scrgbClr r="0" g="0" b="0"/>
          </a:fillRef>
          <a:effectRef idx="0">
            <a:scrgbClr r="0" g="0" b="0"/>
          </a:effectRef>
          <a:fontRef idx="none"/>
        </p:style>
      </p:cxnSp>
    </p:spTree>
    <p:extLst>
      <p:ext uri="{BB962C8B-B14F-4D97-AF65-F5344CB8AC3E}">
        <p14:creationId xmlns:p14="http://schemas.microsoft.com/office/powerpoint/2010/main" val="3514269588"/>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22" presetClass="entr" presetSubtype="1" fill="hold" nodeType="clickEffect">
                                  <p:stCondLst>
                                    <p:cond delay="0"/>
                                  </p:stCondLst>
                                  <p:childTnLst>
                                    <p:set>
                                      <p:cBhvr>
                                        <p:cTn id="14" dur="1" fill="hold">
                                          <p:stCondLst>
                                            <p:cond delay="0"/>
                                          </p:stCondLst>
                                        </p:cTn>
                                        <p:tgtEl>
                                          <p:spTgt spid="31"/>
                                        </p:tgtEl>
                                        <p:attrNameLst>
                                          <p:attrName>style.visibility</p:attrName>
                                        </p:attrNameLst>
                                      </p:cBhvr>
                                      <p:to>
                                        <p:strVal val="visible"/>
                                      </p:to>
                                    </p:set>
                                    <p:animEffect transition="in" filter="wipe(up)">
                                      <p:cBhvr>
                                        <p:cTn id="15" dur="500"/>
                                        <p:tgtEl>
                                          <p:spTgt spid="31"/>
                                        </p:tgtEl>
                                      </p:cBhvr>
                                    </p:animEffect>
                                  </p:childTnLst>
                                </p:cTn>
                              </p:par>
                            </p:childTnLst>
                          </p:cTn>
                        </p:par>
                        <p:par>
                          <p:cTn id="16" fill="hold">
                            <p:stCondLst>
                              <p:cond delay="500"/>
                            </p:stCondLst>
                            <p:childTnLst>
                              <p:par>
                                <p:cTn id="17" presetID="1" presetClass="entr" presetSubtype="0" fill="hold" nodeType="after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9"/>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7"/>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22" presetClass="entr" presetSubtype="1" fill="hold" nodeType="clickEffect">
                                  <p:stCondLst>
                                    <p:cond delay="0"/>
                                  </p:stCondLst>
                                  <p:childTnLst>
                                    <p:set>
                                      <p:cBhvr>
                                        <p:cTn id="30" dur="1" fill="hold">
                                          <p:stCondLst>
                                            <p:cond delay="0"/>
                                          </p:stCondLst>
                                        </p:cTn>
                                        <p:tgtEl>
                                          <p:spTgt spid="33"/>
                                        </p:tgtEl>
                                        <p:attrNameLst>
                                          <p:attrName>style.visibility</p:attrName>
                                        </p:attrNameLst>
                                      </p:cBhvr>
                                      <p:to>
                                        <p:strVal val="visible"/>
                                      </p:to>
                                    </p:set>
                                    <p:animEffect transition="in" filter="wipe(up)">
                                      <p:cBhvr>
                                        <p:cTn id="31" dur="500"/>
                                        <p:tgtEl>
                                          <p:spTgt spid="33"/>
                                        </p:tgtEl>
                                      </p:cBhvr>
                                    </p:animEffect>
                                  </p:childTnLst>
                                </p:cTn>
                              </p:par>
                            </p:childTnLst>
                          </p:cTn>
                        </p:par>
                        <p:par>
                          <p:cTn id="32" fill="hold">
                            <p:stCondLst>
                              <p:cond delay="500"/>
                            </p:stCondLst>
                            <p:childTnLst>
                              <p:par>
                                <p:cTn id="33" presetID="1" presetClass="entr" presetSubtype="0" fill="hold" grpId="0" nodeType="afterEffect">
                                  <p:stCondLst>
                                    <p:cond delay="0"/>
                                  </p:stCondLst>
                                  <p:childTnLst>
                                    <p:set>
                                      <p:cBhvr>
                                        <p:cTn id="34" dur="1" fill="hold">
                                          <p:stCondLst>
                                            <p:cond delay="0"/>
                                          </p:stCondLst>
                                        </p:cTn>
                                        <p:tgtEl>
                                          <p:spTgt spid="13"/>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22" presetClass="entr" presetSubtype="1" fill="hold" nodeType="clickEffect">
                                  <p:stCondLst>
                                    <p:cond delay="0"/>
                                  </p:stCondLst>
                                  <p:childTnLst>
                                    <p:set>
                                      <p:cBhvr>
                                        <p:cTn id="38" dur="1" fill="hold">
                                          <p:stCondLst>
                                            <p:cond delay="0"/>
                                          </p:stCondLst>
                                        </p:cTn>
                                        <p:tgtEl>
                                          <p:spTgt spid="26"/>
                                        </p:tgtEl>
                                        <p:attrNameLst>
                                          <p:attrName>style.visibility</p:attrName>
                                        </p:attrNameLst>
                                      </p:cBhvr>
                                      <p:to>
                                        <p:strVal val="visible"/>
                                      </p:to>
                                    </p:set>
                                    <p:animEffect transition="in" filter="wipe(up)">
                                      <p:cBhvr>
                                        <p:cTn id="39" dur="500"/>
                                        <p:tgtEl>
                                          <p:spTgt spid="26"/>
                                        </p:tgtEl>
                                      </p:cBhvr>
                                    </p:animEffect>
                                  </p:childTnLst>
                                </p:cTn>
                              </p:par>
                            </p:childTnLst>
                          </p:cTn>
                        </p:par>
                        <p:par>
                          <p:cTn id="40" fill="hold">
                            <p:stCondLst>
                              <p:cond delay="500"/>
                            </p:stCondLst>
                            <p:childTnLst>
                              <p:par>
                                <p:cTn id="41" presetID="1" presetClass="entr" presetSubtype="0" fill="hold" grpId="0" nodeType="afterEffect">
                                  <p:stCondLst>
                                    <p:cond delay="0"/>
                                  </p:stCondLst>
                                  <p:childTnLst>
                                    <p:set>
                                      <p:cBhvr>
                                        <p:cTn id="42" dur="1" fill="hold">
                                          <p:stCondLst>
                                            <p:cond delay="0"/>
                                          </p:stCondLst>
                                        </p:cTn>
                                        <p:tgtEl>
                                          <p:spTgt spid="24"/>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22" presetClass="entr" presetSubtype="1" fill="hold" nodeType="clickEffect">
                                  <p:stCondLst>
                                    <p:cond delay="0"/>
                                  </p:stCondLst>
                                  <p:childTnLst>
                                    <p:set>
                                      <p:cBhvr>
                                        <p:cTn id="46" dur="1" fill="hold">
                                          <p:stCondLst>
                                            <p:cond delay="0"/>
                                          </p:stCondLst>
                                        </p:cTn>
                                        <p:tgtEl>
                                          <p:spTgt spid="28"/>
                                        </p:tgtEl>
                                        <p:attrNameLst>
                                          <p:attrName>style.visibility</p:attrName>
                                        </p:attrNameLst>
                                      </p:cBhvr>
                                      <p:to>
                                        <p:strVal val="visible"/>
                                      </p:to>
                                    </p:set>
                                    <p:animEffect transition="in" filter="wipe(up)">
                                      <p:cBhvr>
                                        <p:cTn id="47" dur="500"/>
                                        <p:tgtEl>
                                          <p:spTgt spid="28"/>
                                        </p:tgtEl>
                                      </p:cBhvr>
                                    </p:animEffect>
                                  </p:childTnLst>
                                </p:cTn>
                              </p:par>
                            </p:childTnLst>
                          </p:cTn>
                        </p:par>
                        <p:par>
                          <p:cTn id="48" fill="hold">
                            <p:stCondLst>
                              <p:cond delay="500"/>
                            </p:stCondLst>
                            <p:childTnLst>
                              <p:par>
                                <p:cTn id="49" presetID="1" presetClass="entr" presetSubtype="0" fill="hold" nodeType="afterEffect">
                                  <p:stCondLst>
                                    <p:cond delay="0"/>
                                  </p:stCondLst>
                                  <p:childTnLst>
                                    <p:set>
                                      <p:cBhvr>
                                        <p:cTn id="50" dur="1" fill="hold">
                                          <p:stCondLst>
                                            <p:cond delay="0"/>
                                          </p:stCondLst>
                                        </p:cTn>
                                        <p:tgtEl>
                                          <p:spTgt spid="15"/>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22" presetClass="entr" presetSubtype="1" fill="hold" nodeType="clickEffect">
                                  <p:stCondLst>
                                    <p:cond delay="0"/>
                                  </p:stCondLst>
                                  <p:childTnLst>
                                    <p:set>
                                      <p:cBhvr>
                                        <p:cTn id="54" dur="1" fill="hold">
                                          <p:stCondLst>
                                            <p:cond delay="0"/>
                                          </p:stCondLst>
                                        </p:cTn>
                                        <p:tgtEl>
                                          <p:spTgt spid="23"/>
                                        </p:tgtEl>
                                        <p:attrNameLst>
                                          <p:attrName>style.visibility</p:attrName>
                                        </p:attrNameLst>
                                      </p:cBhvr>
                                      <p:to>
                                        <p:strVal val="visible"/>
                                      </p:to>
                                    </p:set>
                                    <p:animEffect transition="in" filter="wipe(up)">
                                      <p:cBhvr>
                                        <p:cTn id="55" dur="500"/>
                                        <p:tgtEl>
                                          <p:spTgt spid="23"/>
                                        </p:tgtEl>
                                      </p:cBhvr>
                                    </p:animEffect>
                                  </p:childTnLst>
                                </p:cTn>
                              </p:par>
                            </p:childTnLst>
                          </p:cTn>
                        </p:par>
                        <p:par>
                          <p:cTn id="56" fill="hold">
                            <p:stCondLst>
                              <p:cond delay="500"/>
                            </p:stCondLst>
                            <p:childTnLst>
                              <p:par>
                                <p:cTn id="57" presetID="1" presetClass="entr" presetSubtype="0" fill="hold" grpId="0" nodeType="afterEffect">
                                  <p:stCondLst>
                                    <p:cond delay="0"/>
                                  </p:stCondLst>
                                  <p:childTnLst>
                                    <p:set>
                                      <p:cBhvr>
                                        <p:cTn id="58" dur="1" fill="hold">
                                          <p:stCondLst>
                                            <p:cond delay="0"/>
                                          </p:stCondLst>
                                        </p:cTn>
                                        <p:tgtEl>
                                          <p:spTgt spid="14"/>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22" presetClass="entr" presetSubtype="2" fill="hold" nodeType="clickEffect">
                                  <p:stCondLst>
                                    <p:cond delay="0"/>
                                  </p:stCondLst>
                                  <p:childTnLst>
                                    <p:set>
                                      <p:cBhvr>
                                        <p:cTn id="62" dur="1" fill="hold">
                                          <p:stCondLst>
                                            <p:cond delay="0"/>
                                          </p:stCondLst>
                                        </p:cTn>
                                        <p:tgtEl>
                                          <p:spTgt spid="18"/>
                                        </p:tgtEl>
                                        <p:attrNameLst>
                                          <p:attrName>style.visibility</p:attrName>
                                        </p:attrNameLst>
                                      </p:cBhvr>
                                      <p:to>
                                        <p:strVal val="visible"/>
                                      </p:to>
                                    </p:set>
                                    <p:animEffect transition="in" filter="wipe(right)">
                                      <p:cBhvr>
                                        <p:cTn id="63"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7" grpId="0"/>
      <p:bldP spid="8" grpId="0"/>
      <p:bldP spid="14" grpId="0"/>
      <p:bldP spid="24" grpId="0"/>
      <p:bldP spid="9" grpId="0" animBg="1"/>
      <p:bldP spid="13" grpId="0"/>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p:cNvSpPr>
            <a:spLocks noGrp="1"/>
          </p:cNvSpPr>
          <p:nvPr>
            <p:ph type="title"/>
          </p:nvPr>
        </p:nvSpPr>
        <p:spPr>
          <a:xfrm>
            <a:off x="821793" y="274638"/>
            <a:ext cx="7383682" cy="769441"/>
          </a:xfrm>
          <a:noFill/>
          <a:ln>
            <a:miter lim="800000"/>
            <a:headEnd/>
            <a:tailEnd/>
          </a:ln>
        </p:spPr>
        <p:txBody>
          <a:bodyPr vert="horz" wrap="square" lIns="91440" tIns="45720" rIns="91440" bIns="45720" numCol="1" anchor="t" anchorCtr="0" compatLnSpc="1">
            <a:prstTxWarp prst="textNoShape">
              <a:avLst/>
            </a:prstTxWarp>
            <a:spAutoFit/>
          </a:bodyPr>
          <a:lstStyle/>
          <a:p>
            <a:pPr algn="ctr"/>
            <a:r>
              <a:rPr lang="fr-FR" sz="4400" b="1">
                <a:solidFill>
                  <a:srgbClr val="7F7F7F"/>
                </a:solidFill>
              </a:rPr>
              <a:t>Principes èthique médicale</a:t>
            </a:r>
          </a:p>
        </p:txBody>
      </p:sp>
      <p:grpSp>
        <p:nvGrpSpPr>
          <p:cNvPr id="16" name="Gruppierung 15"/>
          <p:cNvGrpSpPr/>
          <p:nvPr/>
        </p:nvGrpSpPr>
        <p:grpSpPr>
          <a:xfrm>
            <a:off x="4913223" y="2465936"/>
            <a:ext cx="1623618" cy="1982277"/>
            <a:chOff x="4839335" y="2465936"/>
            <a:chExt cx="1623618" cy="1982277"/>
          </a:xfrm>
        </p:grpSpPr>
        <p:pic>
          <p:nvPicPr>
            <p:cNvPr id="2" name="Bild 1"/>
            <p:cNvPicPr>
              <a:picLocks noChangeAspect="1"/>
            </p:cNvPicPr>
            <p:nvPr/>
          </p:nvPicPr>
          <p:blipFill rotWithShape="1">
            <a:blip r:embed="rId2" cstate="screen">
              <a:extLst>
                <a:ext uri="{BEBA8EAE-BF5A-486C-A8C5-ECC9F3942E4B}">
                  <a14:imgProps xmlns:a14="http://schemas.microsoft.com/office/drawing/2010/main">
                    <a14:imgLayer r:embed="rId3">
                      <a14:imgEffect>
                        <a14:artisticPhotocopy trans="79000"/>
                      </a14:imgEffect>
                    </a14:imgLayer>
                  </a14:imgProps>
                </a:ext>
                <a:ext uri="{28A0092B-C50C-407E-A947-70E740481C1C}">
                  <a14:useLocalDpi xmlns:a14="http://schemas.microsoft.com/office/drawing/2010/main"/>
                </a:ext>
              </a:extLst>
            </a:blip>
            <a:srcRect/>
            <a:stretch/>
          </p:blipFill>
          <p:spPr>
            <a:xfrm>
              <a:off x="4839335" y="2465936"/>
              <a:ext cx="1623618" cy="1459057"/>
            </a:xfrm>
            <a:prstGeom prst="rect">
              <a:avLst/>
            </a:prstGeom>
            <a:ln>
              <a:solidFill>
                <a:srgbClr val="7F7F7F"/>
              </a:solidFill>
            </a:ln>
          </p:spPr>
        </p:pic>
        <p:sp>
          <p:nvSpPr>
            <p:cNvPr id="3" name="Rechteck 2"/>
            <p:cNvSpPr/>
            <p:nvPr/>
          </p:nvSpPr>
          <p:spPr>
            <a:xfrm>
              <a:off x="4974928" y="3924993"/>
              <a:ext cx="1352441" cy="523220"/>
            </a:xfrm>
            <a:prstGeom prst="rect">
              <a:avLst/>
            </a:prstGeom>
          </p:spPr>
          <p:txBody>
            <a:bodyPr wrap="none">
              <a:spAutoFit/>
            </a:bodyPr>
            <a:lstStyle/>
            <a:p>
              <a:pPr algn="ctr"/>
              <a:r>
                <a:rPr lang="fr-FR" sz="1400"/>
                <a:t>Principe</a:t>
              </a:r>
            </a:p>
            <a:p>
              <a:pPr algn="ctr"/>
              <a:r>
                <a:rPr lang="fr-FR" sz="1400"/>
                <a:t>de l’autonomie</a:t>
              </a:r>
            </a:p>
          </p:txBody>
        </p:sp>
      </p:grpSp>
      <p:grpSp>
        <p:nvGrpSpPr>
          <p:cNvPr id="15" name="Gruppierung 14"/>
          <p:cNvGrpSpPr/>
          <p:nvPr/>
        </p:nvGrpSpPr>
        <p:grpSpPr>
          <a:xfrm>
            <a:off x="2799906" y="2465936"/>
            <a:ext cx="1623618" cy="1982277"/>
            <a:chOff x="2733846" y="2465936"/>
            <a:chExt cx="1623618" cy="1982277"/>
          </a:xfrm>
        </p:grpSpPr>
        <p:pic>
          <p:nvPicPr>
            <p:cNvPr id="6" name="Bild 5"/>
            <p:cNvPicPr>
              <a:picLocks noChangeAspect="1"/>
            </p:cNvPicPr>
            <p:nvPr/>
          </p:nvPicPr>
          <p:blipFill rotWithShape="1">
            <a:blip r:embed="rId4" cstate="screen">
              <a:extLst>
                <a:ext uri="{BEBA8EAE-BF5A-486C-A8C5-ECC9F3942E4B}">
                  <a14:imgProps xmlns:a14="http://schemas.microsoft.com/office/drawing/2010/main">
                    <a14:imgLayer r:embed="rId5">
                      <a14:imgEffect>
                        <a14:artisticPhotocopy trans="88000" detail="6"/>
                      </a14:imgEffect>
                    </a14:imgLayer>
                  </a14:imgProps>
                </a:ext>
                <a:ext uri="{28A0092B-C50C-407E-A947-70E740481C1C}">
                  <a14:useLocalDpi xmlns:a14="http://schemas.microsoft.com/office/drawing/2010/main"/>
                </a:ext>
              </a:extLst>
            </a:blip>
            <a:srcRect/>
            <a:stretch/>
          </p:blipFill>
          <p:spPr>
            <a:xfrm>
              <a:off x="2733846" y="2465936"/>
              <a:ext cx="1623618" cy="1459057"/>
            </a:xfrm>
            <a:prstGeom prst="rect">
              <a:avLst/>
            </a:prstGeom>
            <a:ln>
              <a:solidFill>
                <a:srgbClr val="7F7F7F"/>
              </a:solidFill>
            </a:ln>
          </p:spPr>
        </p:pic>
        <p:sp>
          <p:nvSpPr>
            <p:cNvPr id="7" name="Rechteck 6"/>
            <p:cNvSpPr/>
            <p:nvPr/>
          </p:nvSpPr>
          <p:spPr>
            <a:xfrm>
              <a:off x="2814515" y="3924993"/>
              <a:ext cx="1462284" cy="523220"/>
            </a:xfrm>
            <a:prstGeom prst="rect">
              <a:avLst/>
            </a:prstGeom>
          </p:spPr>
          <p:txBody>
            <a:bodyPr wrap="none">
              <a:spAutoFit/>
            </a:bodyPr>
            <a:lstStyle/>
            <a:p>
              <a:pPr algn="ctr"/>
              <a:r>
                <a:rPr lang="fr-FR" sz="1400"/>
                <a:t>Principe</a:t>
              </a:r>
            </a:p>
            <a:p>
              <a:pPr algn="ctr"/>
              <a:r>
                <a:rPr lang="fr-FR" sz="1400"/>
                <a:t>de bienfaisance</a:t>
              </a:r>
            </a:p>
          </p:txBody>
        </p:sp>
      </p:grpSp>
      <p:grpSp>
        <p:nvGrpSpPr>
          <p:cNvPr id="14" name="Gruppierung 13"/>
          <p:cNvGrpSpPr/>
          <p:nvPr/>
        </p:nvGrpSpPr>
        <p:grpSpPr>
          <a:xfrm>
            <a:off x="593566" y="2465936"/>
            <a:ext cx="1751576" cy="1982277"/>
            <a:chOff x="593566" y="2465936"/>
            <a:chExt cx="1751576" cy="1982277"/>
          </a:xfrm>
        </p:grpSpPr>
        <p:pic>
          <p:nvPicPr>
            <p:cNvPr id="8" name="Bild 7"/>
            <p:cNvPicPr>
              <a:picLocks noChangeAspect="1"/>
            </p:cNvPicPr>
            <p:nvPr/>
          </p:nvPicPr>
          <p:blipFill rotWithShape="1">
            <a:blip r:embed="rId6" cstate="screen">
              <a:extLst>
                <a:ext uri="{BEBA8EAE-BF5A-486C-A8C5-ECC9F3942E4B}">
                  <a14:imgProps xmlns:a14="http://schemas.microsoft.com/office/drawing/2010/main">
                    <a14:imgLayer r:embed="rId7">
                      <a14:imgEffect>
                        <a14:artisticPhotocopy trans="80000"/>
                      </a14:imgEffect>
                    </a14:imgLayer>
                  </a14:imgProps>
                </a:ext>
                <a:ext uri="{28A0092B-C50C-407E-A947-70E740481C1C}">
                  <a14:useLocalDpi xmlns:a14="http://schemas.microsoft.com/office/drawing/2010/main"/>
                </a:ext>
              </a:extLst>
            </a:blip>
            <a:srcRect/>
            <a:stretch/>
          </p:blipFill>
          <p:spPr>
            <a:xfrm>
              <a:off x="657544" y="2465936"/>
              <a:ext cx="1623618" cy="1459057"/>
            </a:xfrm>
            <a:prstGeom prst="rect">
              <a:avLst/>
            </a:prstGeom>
            <a:ln>
              <a:solidFill>
                <a:srgbClr val="7F7F7F"/>
              </a:solidFill>
            </a:ln>
          </p:spPr>
        </p:pic>
        <p:sp>
          <p:nvSpPr>
            <p:cNvPr id="9" name="Rechteck 8"/>
            <p:cNvSpPr/>
            <p:nvPr/>
          </p:nvSpPr>
          <p:spPr>
            <a:xfrm>
              <a:off x="593566" y="3924993"/>
              <a:ext cx="1751576" cy="523220"/>
            </a:xfrm>
            <a:prstGeom prst="rect">
              <a:avLst/>
            </a:prstGeom>
          </p:spPr>
          <p:txBody>
            <a:bodyPr wrap="none">
              <a:spAutoFit/>
            </a:bodyPr>
            <a:lstStyle/>
            <a:p>
              <a:pPr algn="ctr"/>
              <a:r>
                <a:rPr lang="fr-FR" sz="1400"/>
                <a:t>Principe</a:t>
              </a:r>
            </a:p>
            <a:p>
              <a:pPr algn="ctr"/>
              <a:r>
                <a:rPr lang="fr-FR" sz="1400"/>
                <a:t>de non-malfaisance</a:t>
              </a:r>
            </a:p>
          </p:txBody>
        </p:sp>
      </p:grpSp>
      <p:grpSp>
        <p:nvGrpSpPr>
          <p:cNvPr id="17" name="Gruppierung 16"/>
          <p:cNvGrpSpPr/>
          <p:nvPr/>
        </p:nvGrpSpPr>
        <p:grpSpPr>
          <a:xfrm>
            <a:off x="7026540" y="2462418"/>
            <a:ext cx="1623619" cy="1985795"/>
            <a:chOff x="7026540" y="2462418"/>
            <a:chExt cx="1623619" cy="1985795"/>
          </a:xfrm>
        </p:grpSpPr>
        <p:sp>
          <p:nvSpPr>
            <p:cNvPr id="11" name="Rechteck 10"/>
            <p:cNvSpPr/>
            <p:nvPr/>
          </p:nvSpPr>
          <p:spPr>
            <a:xfrm>
              <a:off x="7366783" y="3924993"/>
              <a:ext cx="943137" cy="523220"/>
            </a:xfrm>
            <a:prstGeom prst="rect">
              <a:avLst/>
            </a:prstGeom>
          </p:spPr>
          <p:txBody>
            <a:bodyPr wrap="none">
              <a:spAutoFit/>
            </a:bodyPr>
            <a:lstStyle/>
            <a:p>
              <a:pPr algn="ctr"/>
              <a:r>
                <a:rPr lang="fr-FR" sz="1400" dirty="0"/>
                <a:t>Principe</a:t>
              </a:r>
            </a:p>
            <a:p>
              <a:pPr algn="ctr"/>
              <a:r>
                <a:rPr lang="fr-FR" sz="1400" dirty="0"/>
                <a:t>de justice</a:t>
              </a:r>
            </a:p>
          </p:txBody>
        </p:sp>
        <p:pic>
          <p:nvPicPr>
            <p:cNvPr id="13" name="Bild 12"/>
            <p:cNvPicPr>
              <a:picLocks noChangeAspect="1"/>
            </p:cNvPicPr>
            <p:nvPr/>
          </p:nvPicPr>
          <p:blipFill rotWithShape="1">
            <a:blip r:embed="rId8" cstate="screen">
              <a:extLst>
                <a:ext uri="{BEBA8EAE-BF5A-486C-A8C5-ECC9F3942E4B}">
                  <a14:imgProps xmlns:a14="http://schemas.microsoft.com/office/drawing/2010/main">
                    <a14:imgLayer r:embed="rId9">
                      <a14:imgEffect>
                        <a14:artisticPhotocopy trans="85000"/>
                      </a14:imgEffect>
                    </a14:imgLayer>
                  </a14:imgProps>
                </a:ext>
                <a:ext uri="{28A0092B-C50C-407E-A947-70E740481C1C}">
                  <a14:useLocalDpi xmlns:a14="http://schemas.microsoft.com/office/drawing/2010/main"/>
                </a:ext>
              </a:extLst>
            </a:blip>
            <a:srcRect/>
            <a:stretch/>
          </p:blipFill>
          <p:spPr>
            <a:xfrm>
              <a:off x="7026540" y="2462418"/>
              <a:ext cx="1623619" cy="1462575"/>
            </a:xfrm>
            <a:prstGeom prst="rect">
              <a:avLst/>
            </a:prstGeom>
            <a:ln>
              <a:solidFill>
                <a:srgbClr val="7F7F7F"/>
              </a:solidFill>
            </a:ln>
          </p:spPr>
        </p:pic>
      </p:grpSp>
      <p:sp>
        <p:nvSpPr>
          <p:cNvPr id="18" name="Pfeil nach links und rechts 17"/>
          <p:cNvSpPr/>
          <p:nvPr/>
        </p:nvSpPr>
        <p:spPr>
          <a:xfrm>
            <a:off x="4011887" y="2835576"/>
            <a:ext cx="1313243" cy="822479"/>
          </a:xfrm>
          <a:prstGeom prst="leftRightArrow">
            <a:avLst/>
          </a:prstGeom>
          <a:solidFill>
            <a:srgbClr val="C0504D"/>
          </a:solidFill>
          <a:ln w="25400" cap="flat">
            <a:solidFill>
              <a:srgbClr val="7F7F7F"/>
            </a:solidFill>
            <a:prstDash val="solid"/>
            <a:bevel/>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noAutofit/>
          </a:bodyPr>
          <a:lstStyle/>
          <a:p>
            <a:pPr marL="0" marR="0" indent="0" algn="ctr" defTabSz="457200" rtl="0" fontAlgn="auto" latinLnBrk="1" hangingPunct="0">
              <a:lnSpc>
                <a:spcPct val="100000"/>
              </a:lnSpc>
              <a:spcBef>
                <a:spcPts val="0"/>
              </a:spcBef>
              <a:spcAft>
                <a:spcPts val="0"/>
              </a:spcAft>
              <a:buClrTx/>
              <a:buSzTx/>
              <a:buFontTx/>
              <a:buNone/>
              <a:tabLst/>
            </a:pPr>
            <a:r>
              <a:rPr lang="fr-FR" sz="1200" dirty="0">
                <a:solidFill>
                  <a:schemeClr val="bg1"/>
                </a:solidFill>
              </a:rPr>
              <a:t>priorité ?</a:t>
            </a:r>
            <a:endParaRPr kumimoji="0" lang="fr-FR" sz="1200" b="0" i="0" u="none" strike="noStrike" cap="none" spc="0" normalizeH="0" baseline="0" dirty="0">
              <a:ln>
                <a:noFill/>
              </a:ln>
              <a:solidFill>
                <a:schemeClr val="bg1"/>
              </a:solidFill>
              <a:effectLst/>
              <a:uFillTx/>
              <a:sym typeface="Arial"/>
            </a:endParaRPr>
          </a:p>
        </p:txBody>
      </p:sp>
    </p:spTree>
    <p:extLst>
      <p:ext uri="{BB962C8B-B14F-4D97-AF65-F5344CB8AC3E}">
        <p14:creationId xmlns:p14="http://schemas.microsoft.com/office/powerpoint/2010/main" val="2374537319"/>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nodeType="afterEffect">
                                  <p:stCondLst>
                                    <p:cond delay="500"/>
                                  </p:stCondLst>
                                  <p:childTnLst>
                                    <p:set>
                                      <p:cBhvr>
                                        <p:cTn id="9" dur="1" fill="hold">
                                          <p:stCondLst>
                                            <p:cond delay="0"/>
                                          </p:stCondLst>
                                        </p:cTn>
                                        <p:tgtEl>
                                          <p:spTgt spid="15"/>
                                        </p:tgtEl>
                                        <p:attrNameLst>
                                          <p:attrName>style.visibility</p:attrName>
                                        </p:attrNameLst>
                                      </p:cBhvr>
                                      <p:to>
                                        <p:strVal val="visible"/>
                                      </p:to>
                                    </p:set>
                                  </p:childTnLst>
                                </p:cTn>
                              </p:par>
                            </p:childTnLst>
                          </p:cTn>
                        </p:par>
                        <p:par>
                          <p:cTn id="10" fill="hold">
                            <p:stCondLst>
                              <p:cond delay="500"/>
                            </p:stCondLst>
                            <p:childTnLst>
                              <p:par>
                                <p:cTn id="11" presetID="1" presetClass="entr" presetSubtype="0" fill="hold" nodeType="afterEffect">
                                  <p:stCondLst>
                                    <p:cond delay="500"/>
                                  </p:stCondLst>
                                  <p:childTnLst>
                                    <p:set>
                                      <p:cBhvr>
                                        <p:cTn id="12" dur="1" fill="hold">
                                          <p:stCondLst>
                                            <p:cond delay="0"/>
                                          </p:stCondLst>
                                        </p:cTn>
                                        <p:tgtEl>
                                          <p:spTgt spid="16"/>
                                        </p:tgtEl>
                                        <p:attrNameLst>
                                          <p:attrName>style.visibility</p:attrName>
                                        </p:attrNameLst>
                                      </p:cBhvr>
                                      <p:to>
                                        <p:strVal val="visible"/>
                                      </p:to>
                                    </p:set>
                                  </p:childTnLst>
                                </p:cTn>
                              </p:par>
                            </p:childTnLst>
                          </p:cTn>
                        </p:par>
                        <p:par>
                          <p:cTn id="13" fill="hold">
                            <p:stCondLst>
                              <p:cond delay="1000"/>
                            </p:stCondLst>
                            <p:childTnLst>
                              <p:par>
                                <p:cTn id="14" presetID="1" presetClass="entr" presetSubtype="0" fill="hold" nodeType="afterEffect">
                                  <p:stCondLst>
                                    <p:cond delay="500"/>
                                  </p:stCondLst>
                                  <p:childTnLst>
                                    <p:set>
                                      <p:cBhvr>
                                        <p:cTn id="15" dur="1" fill="hold">
                                          <p:stCondLst>
                                            <p:cond delay="0"/>
                                          </p:stCondLst>
                                        </p:cTn>
                                        <p:tgtEl>
                                          <p:spTgt spid="17"/>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23" presetClass="entr" presetSubtype="16" fill="hold" grpId="0" nodeType="clickEffect">
                                  <p:stCondLst>
                                    <p:cond delay="0"/>
                                  </p:stCondLst>
                                  <p:childTnLst>
                                    <p:set>
                                      <p:cBhvr>
                                        <p:cTn id="19" dur="1" fill="hold">
                                          <p:stCondLst>
                                            <p:cond delay="0"/>
                                          </p:stCondLst>
                                        </p:cTn>
                                        <p:tgtEl>
                                          <p:spTgt spid="18"/>
                                        </p:tgtEl>
                                        <p:attrNameLst>
                                          <p:attrName>style.visibility</p:attrName>
                                        </p:attrNameLst>
                                      </p:cBhvr>
                                      <p:to>
                                        <p:strVal val="visible"/>
                                      </p:to>
                                    </p:set>
                                    <p:anim calcmode="lin" valueType="num">
                                      <p:cBhvr>
                                        <p:cTn id="20" dur="500" fill="hold"/>
                                        <p:tgtEl>
                                          <p:spTgt spid="18"/>
                                        </p:tgtEl>
                                        <p:attrNameLst>
                                          <p:attrName>ppt_w</p:attrName>
                                        </p:attrNameLst>
                                      </p:cBhvr>
                                      <p:tavLst>
                                        <p:tav tm="0">
                                          <p:val>
                                            <p:fltVal val="0"/>
                                          </p:val>
                                        </p:tav>
                                        <p:tav tm="100000">
                                          <p:val>
                                            <p:strVal val="#ppt_w"/>
                                          </p:val>
                                        </p:tav>
                                      </p:tavLst>
                                    </p:anim>
                                    <p:anim calcmode="lin" valueType="num">
                                      <p:cBhvr>
                                        <p:cTn id="21" dur="500" fill="hold"/>
                                        <p:tgtEl>
                                          <p:spTgt spid="18"/>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p:cNvSpPr>
            <a:spLocks noGrp="1"/>
          </p:cNvSpPr>
          <p:nvPr>
            <p:ph type="title"/>
          </p:nvPr>
        </p:nvSpPr>
        <p:spPr>
          <a:xfrm>
            <a:off x="821793" y="274638"/>
            <a:ext cx="7383682" cy="954107"/>
          </a:xfrm>
          <a:noFill/>
          <a:ln>
            <a:miter lim="800000"/>
            <a:headEnd/>
            <a:tailEnd/>
          </a:ln>
        </p:spPr>
        <p:txBody>
          <a:bodyPr vert="horz" wrap="square" lIns="91440" tIns="45720" rIns="91440" bIns="45720" numCol="1" anchor="t" anchorCtr="0" compatLnSpc="1">
            <a:prstTxWarp prst="textNoShape">
              <a:avLst/>
            </a:prstTxWarp>
            <a:spAutoFit/>
          </a:bodyPr>
          <a:lstStyle/>
          <a:p>
            <a:pPr algn="ctr"/>
            <a:r>
              <a:rPr lang="fr-FR" sz="2800" b="1">
                <a:solidFill>
                  <a:srgbClr val="7F7F7F"/>
                </a:solidFill>
              </a:rPr>
              <a:t>Recours à mesures coercitives dépend entre autres de ...</a:t>
            </a:r>
          </a:p>
        </p:txBody>
      </p:sp>
      <p:grpSp>
        <p:nvGrpSpPr>
          <p:cNvPr id="17" name="Grouper 16"/>
          <p:cNvGrpSpPr/>
          <p:nvPr/>
        </p:nvGrpSpPr>
        <p:grpSpPr>
          <a:xfrm>
            <a:off x="1531673" y="1538261"/>
            <a:ext cx="2180442" cy="2366549"/>
            <a:chOff x="1524642" y="1531189"/>
            <a:chExt cx="2180442" cy="2366549"/>
          </a:xfrm>
        </p:grpSpPr>
        <p:pic>
          <p:nvPicPr>
            <p:cNvPr id="3" name="Image 2"/>
            <p:cNvPicPr>
              <a:picLocks noChangeAspect="1"/>
            </p:cNvPicPr>
            <p:nvPr/>
          </p:nvPicPr>
          <p:blipFill rotWithShape="1">
            <a:blip r:embed="rId2" cstate="screen">
              <a:extLst>
                <a:ext uri="{BEBA8EAE-BF5A-486C-A8C5-ECC9F3942E4B}">
                  <a14:imgProps xmlns:a14="http://schemas.microsoft.com/office/drawing/2010/main">
                    <a14:imgLayer r:embed="rId3">
                      <a14:imgEffect>
                        <a14:artisticPhotocopy trans="78000" detail="2"/>
                      </a14:imgEffect>
                    </a14:imgLayer>
                  </a14:imgProps>
                </a:ext>
                <a:ext uri="{28A0092B-C50C-407E-A947-70E740481C1C}">
                  <a14:useLocalDpi xmlns:a14="http://schemas.microsoft.com/office/drawing/2010/main"/>
                </a:ext>
              </a:extLst>
            </a:blip>
            <a:srcRect/>
            <a:stretch/>
          </p:blipFill>
          <p:spPr>
            <a:xfrm>
              <a:off x="1771291" y="1531189"/>
              <a:ext cx="1606631" cy="1897811"/>
            </a:xfrm>
            <a:prstGeom prst="rect">
              <a:avLst/>
            </a:prstGeom>
            <a:ln>
              <a:solidFill>
                <a:schemeClr val="bg1">
                  <a:lumMod val="50000"/>
                </a:schemeClr>
              </a:solidFill>
            </a:ln>
          </p:spPr>
        </p:pic>
        <p:sp>
          <p:nvSpPr>
            <p:cNvPr id="6" name="Rectangle 5"/>
            <p:cNvSpPr/>
            <p:nvPr/>
          </p:nvSpPr>
          <p:spPr>
            <a:xfrm>
              <a:off x="1524642" y="3436073"/>
              <a:ext cx="2180442" cy="461665"/>
            </a:xfrm>
            <a:prstGeom prst="rect">
              <a:avLst/>
            </a:prstGeom>
          </p:spPr>
          <p:txBody>
            <a:bodyPr wrap="square">
              <a:spAutoFit/>
            </a:bodyPr>
            <a:lstStyle/>
            <a:p>
              <a:pPr algn="ctr"/>
              <a:r>
                <a:rPr lang="fr-FR" sz="1200" dirty="0"/>
                <a:t>perception des soignants</a:t>
              </a:r>
            </a:p>
            <a:p>
              <a:pPr algn="ctr"/>
              <a:r>
                <a:rPr lang="fr-FR" sz="1200" dirty="0"/>
                <a:t>concernant le propre rôle </a:t>
              </a:r>
            </a:p>
          </p:txBody>
        </p:sp>
      </p:grpSp>
      <p:grpSp>
        <p:nvGrpSpPr>
          <p:cNvPr id="18" name="Grouper 17"/>
          <p:cNvGrpSpPr/>
          <p:nvPr/>
        </p:nvGrpSpPr>
        <p:grpSpPr>
          <a:xfrm>
            <a:off x="5371002" y="1538261"/>
            <a:ext cx="2355011" cy="2366548"/>
            <a:chOff x="5371002" y="1531189"/>
            <a:chExt cx="2355011" cy="2366548"/>
          </a:xfrm>
        </p:grpSpPr>
        <p:pic>
          <p:nvPicPr>
            <p:cNvPr id="7" name="Image 6"/>
            <p:cNvPicPr>
              <a:picLocks noChangeAspect="1"/>
            </p:cNvPicPr>
            <p:nvPr/>
          </p:nvPicPr>
          <p:blipFill rotWithShape="1">
            <a:blip r:embed="rId4" cstate="screen">
              <a:extLst>
                <a:ext uri="{28A0092B-C50C-407E-A947-70E740481C1C}">
                  <a14:useLocalDpi xmlns:a14="http://schemas.microsoft.com/office/drawing/2010/main"/>
                </a:ext>
              </a:extLst>
            </a:blip>
            <a:srcRect r="-2"/>
            <a:stretch/>
          </p:blipFill>
          <p:spPr>
            <a:xfrm>
              <a:off x="5745193" y="1531189"/>
              <a:ext cx="1606631" cy="1897811"/>
            </a:xfrm>
            <a:prstGeom prst="rect">
              <a:avLst/>
            </a:prstGeom>
            <a:ln>
              <a:solidFill>
                <a:schemeClr val="bg1">
                  <a:lumMod val="50000"/>
                </a:schemeClr>
              </a:solidFill>
            </a:ln>
          </p:spPr>
        </p:pic>
        <p:sp>
          <p:nvSpPr>
            <p:cNvPr id="9" name="Rectangle 8"/>
            <p:cNvSpPr/>
            <p:nvPr/>
          </p:nvSpPr>
          <p:spPr>
            <a:xfrm>
              <a:off x="5371002" y="3436072"/>
              <a:ext cx="2355011" cy="461665"/>
            </a:xfrm>
            <a:prstGeom prst="rect">
              <a:avLst/>
            </a:prstGeom>
          </p:spPr>
          <p:txBody>
            <a:bodyPr wrap="square">
              <a:spAutoFit/>
            </a:bodyPr>
            <a:lstStyle/>
            <a:p>
              <a:pPr algn="ctr"/>
              <a:r>
                <a:rPr lang="fr-FR" sz="1200" dirty="0"/>
                <a:t>prise de conscience des patients concernant leurs droits</a:t>
              </a:r>
            </a:p>
          </p:txBody>
        </p:sp>
      </p:grpSp>
      <p:sp>
        <p:nvSpPr>
          <p:cNvPr id="10" name="ZoneTexte 9"/>
          <p:cNvSpPr txBox="1"/>
          <p:nvPr/>
        </p:nvSpPr>
        <p:spPr>
          <a:xfrm>
            <a:off x="3712115" y="5216105"/>
            <a:ext cx="1603037" cy="584773"/>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ctr" defTabSz="457200" rtl="0" fontAlgn="auto" latinLnBrk="1" hangingPunct="0">
              <a:lnSpc>
                <a:spcPct val="100000"/>
              </a:lnSpc>
              <a:spcBef>
                <a:spcPts val="0"/>
              </a:spcBef>
              <a:spcAft>
                <a:spcPts val="0"/>
              </a:spcAft>
              <a:buClrTx/>
              <a:buSzTx/>
              <a:buFontTx/>
              <a:buNone/>
              <a:tabLst/>
            </a:pPr>
            <a:r>
              <a:rPr lang="fr-FR" sz="1600" i="1" dirty="0">
                <a:solidFill>
                  <a:srgbClr val="000000"/>
                </a:solidFill>
              </a:rPr>
              <a:t>c</a:t>
            </a:r>
            <a:r>
              <a:rPr kumimoji="0" lang="fr-FR" sz="1600" b="0" i="1" u="none" strike="noStrike" cap="none" spc="0" normalizeH="0" baseline="0" dirty="0">
                <a:ln>
                  <a:noFill/>
                </a:ln>
                <a:solidFill>
                  <a:srgbClr val="000000"/>
                </a:solidFill>
                <a:effectLst/>
                <a:uFillTx/>
                <a:sym typeface="Arial"/>
              </a:rPr>
              <a:t>hallenge </a:t>
            </a:r>
          </a:p>
          <a:p>
            <a:pPr marL="0" marR="0" indent="0" algn="ctr" defTabSz="457200" rtl="0" fontAlgn="auto" latinLnBrk="1" hangingPunct="0">
              <a:lnSpc>
                <a:spcPct val="100000"/>
              </a:lnSpc>
              <a:spcBef>
                <a:spcPts val="0"/>
              </a:spcBef>
              <a:spcAft>
                <a:spcPts val="0"/>
              </a:spcAft>
              <a:buClrTx/>
              <a:buSzTx/>
              <a:buFontTx/>
              <a:buNone/>
              <a:tabLst/>
            </a:pPr>
            <a:r>
              <a:rPr kumimoji="0" lang="fr-FR" sz="1600" b="0" i="0" u="none" strike="noStrike" cap="none" spc="0" normalizeH="0" baseline="0" dirty="0">
                <a:ln>
                  <a:noFill/>
                </a:ln>
                <a:solidFill>
                  <a:srgbClr val="000000"/>
                </a:solidFill>
                <a:effectLst/>
                <a:uFillTx/>
                <a:sym typeface="Arial"/>
              </a:rPr>
              <a:t>continu</a:t>
            </a:r>
          </a:p>
        </p:txBody>
      </p:sp>
      <p:grpSp>
        <p:nvGrpSpPr>
          <p:cNvPr id="19" name="Grouper 18"/>
          <p:cNvGrpSpPr/>
          <p:nvPr/>
        </p:nvGrpSpPr>
        <p:grpSpPr>
          <a:xfrm>
            <a:off x="2618379" y="3904810"/>
            <a:ext cx="2180442" cy="1311295"/>
            <a:chOff x="2618379" y="3904810"/>
            <a:chExt cx="2180442" cy="1311295"/>
          </a:xfrm>
        </p:grpSpPr>
        <p:cxnSp>
          <p:nvCxnSpPr>
            <p:cNvPr id="13" name="Connecteur en arc 12"/>
            <p:cNvCxnSpPr>
              <a:stCxn id="10" idx="0"/>
              <a:endCxn id="6" idx="2"/>
            </p:cNvCxnSpPr>
            <p:nvPr/>
          </p:nvCxnSpPr>
          <p:spPr>
            <a:xfrm rot="16200000" flipV="1">
              <a:off x="2912117" y="3614588"/>
              <a:ext cx="1311295" cy="1891740"/>
            </a:xfrm>
            <a:prstGeom prst="curvedConnector3">
              <a:avLst/>
            </a:prstGeom>
            <a:noFill/>
            <a:ln w="25400" cap="flat">
              <a:solidFill>
                <a:schemeClr val="bg1">
                  <a:lumMod val="50000"/>
                </a:schemeClr>
              </a:solidFill>
              <a:prstDash val="solid"/>
              <a:bevel/>
              <a:tailEnd type="stealth"/>
            </a:ln>
            <a:effectLst/>
          </p:spPr>
          <p:style>
            <a:lnRef idx="0">
              <a:scrgbClr r="0" g="0" b="0"/>
            </a:lnRef>
            <a:fillRef idx="0">
              <a:scrgbClr r="0" g="0" b="0"/>
            </a:fillRef>
            <a:effectRef idx="0">
              <a:scrgbClr r="0" g="0" b="0"/>
            </a:effectRef>
            <a:fontRef idx="none"/>
          </p:style>
        </p:cxnSp>
        <p:sp>
          <p:nvSpPr>
            <p:cNvPr id="11" name="Rectangle 10"/>
            <p:cNvSpPr/>
            <p:nvPr/>
          </p:nvSpPr>
          <p:spPr>
            <a:xfrm>
              <a:off x="2618379" y="4418422"/>
              <a:ext cx="2180442" cy="276999"/>
            </a:xfrm>
            <a:prstGeom prst="rect">
              <a:avLst/>
            </a:prstGeom>
            <a:solidFill>
              <a:schemeClr val="bg1"/>
            </a:solidFill>
          </p:spPr>
          <p:txBody>
            <a:bodyPr wrap="square">
              <a:spAutoFit/>
            </a:bodyPr>
            <a:lstStyle/>
            <a:p>
              <a:pPr algn="ctr"/>
              <a:r>
                <a:rPr lang="fr-FR" sz="1200" dirty="0"/>
                <a:t>questionner</a:t>
              </a:r>
            </a:p>
          </p:txBody>
        </p:sp>
      </p:grpSp>
      <p:grpSp>
        <p:nvGrpSpPr>
          <p:cNvPr id="20" name="Grouper 19"/>
          <p:cNvGrpSpPr/>
          <p:nvPr/>
        </p:nvGrpSpPr>
        <p:grpSpPr>
          <a:xfrm>
            <a:off x="4252856" y="3904809"/>
            <a:ext cx="2295652" cy="1311296"/>
            <a:chOff x="4252856" y="3904809"/>
            <a:chExt cx="2295652" cy="1311296"/>
          </a:xfrm>
        </p:grpSpPr>
        <p:cxnSp>
          <p:nvCxnSpPr>
            <p:cNvPr id="16" name="Connecteur en arc 15"/>
            <p:cNvCxnSpPr>
              <a:stCxn id="10" idx="0"/>
              <a:endCxn id="9" idx="2"/>
            </p:cNvCxnSpPr>
            <p:nvPr/>
          </p:nvCxnSpPr>
          <p:spPr>
            <a:xfrm rot="5400000" flipH="1" flipV="1">
              <a:off x="4875423" y="3543020"/>
              <a:ext cx="1311296" cy="2034874"/>
            </a:xfrm>
            <a:prstGeom prst="curvedConnector3">
              <a:avLst/>
            </a:prstGeom>
            <a:noFill/>
            <a:ln w="25400" cap="flat">
              <a:solidFill>
                <a:schemeClr val="bg1">
                  <a:lumMod val="50000"/>
                </a:schemeClr>
              </a:solidFill>
              <a:prstDash val="solid"/>
              <a:bevel/>
              <a:tailEnd type="stealth"/>
            </a:ln>
            <a:effectLst/>
          </p:spPr>
          <p:style>
            <a:lnRef idx="0">
              <a:scrgbClr r="0" g="0" b="0"/>
            </a:lnRef>
            <a:fillRef idx="0">
              <a:scrgbClr r="0" g="0" b="0"/>
            </a:fillRef>
            <a:effectRef idx="0">
              <a:scrgbClr r="0" g="0" b="0"/>
            </a:effectRef>
            <a:fontRef idx="none"/>
          </p:style>
        </p:cxnSp>
        <p:sp>
          <p:nvSpPr>
            <p:cNvPr id="14" name="Rectangle 13"/>
            <p:cNvSpPr/>
            <p:nvPr/>
          </p:nvSpPr>
          <p:spPr>
            <a:xfrm>
              <a:off x="4252856" y="4425494"/>
              <a:ext cx="2180442" cy="276999"/>
            </a:xfrm>
            <a:prstGeom prst="rect">
              <a:avLst/>
            </a:prstGeom>
            <a:solidFill>
              <a:schemeClr val="bg1"/>
            </a:solidFill>
          </p:spPr>
          <p:txBody>
            <a:bodyPr wrap="square">
              <a:spAutoFit/>
            </a:bodyPr>
            <a:lstStyle/>
            <a:p>
              <a:pPr algn="ctr"/>
              <a:r>
                <a:rPr lang="fr-FR" sz="1200" dirty="0"/>
                <a:t>rappeler</a:t>
              </a:r>
            </a:p>
          </p:txBody>
        </p:sp>
      </p:grpSp>
    </p:spTree>
    <p:extLst>
      <p:ext uri="{BB962C8B-B14F-4D97-AF65-F5344CB8AC3E}">
        <p14:creationId xmlns:p14="http://schemas.microsoft.com/office/powerpoint/2010/main" val="2613353999"/>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22" presetClass="entr" presetSubtype="4" fill="hold" nodeType="clickEffect">
                                  <p:stCondLst>
                                    <p:cond delay="0"/>
                                  </p:stCondLst>
                                  <p:childTnLst>
                                    <p:set>
                                      <p:cBhvr>
                                        <p:cTn id="18" dur="1" fill="hold">
                                          <p:stCondLst>
                                            <p:cond delay="0"/>
                                          </p:stCondLst>
                                        </p:cTn>
                                        <p:tgtEl>
                                          <p:spTgt spid="19"/>
                                        </p:tgtEl>
                                        <p:attrNameLst>
                                          <p:attrName>style.visibility</p:attrName>
                                        </p:attrNameLst>
                                      </p:cBhvr>
                                      <p:to>
                                        <p:strVal val="visible"/>
                                      </p:to>
                                    </p:set>
                                    <p:animEffect transition="in" filter="wipe(down)">
                                      <p:cBhvr>
                                        <p:cTn id="19" dur="500"/>
                                        <p:tgtEl>
                                          <p:spTgt spid="19"/>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4" fill="hold" nodeType="clickEffect">
                                  <p:stCondLst>
                                    <p:cond delay="0"/>
                                  </p:stCondLst>
                                  <p:childTnLst>
                                    <p:set>
                                      <p:cBhvr>
                                        <p:cTn id="23" dur="1" fill="hold">
                                          <p:stCondLst>
                                            <p:cond delay="0"/>
                                          </p:stCondLst>
                                        </p:cTn>
                                        <p:tgtEl>
                                          <p:spTgt spid="20"/>
                                        </p:tgtEl>
                                        <p:attrNameLst>
                                          <p:attrName>style.visibility</p:attrName>
                                        </p:attrNameLst>
                                      </p:cBhvr>
                                      <p:to>
                                        <p:strVal val="visible"/>
                                      </p:to>
                                    </p:set>
                                    <p:animEffect transition="in" filter="wipe(down)">
                                      <p:cBhvr>
                                        <p:cTn id="24"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p:cNvSpPr>
            <a:spLocks noGrp="1"/>
          </p:cNvSpPr>
          <p:nvPr>
            <p:ph type="title"/>
          </p:nvPr>
        </p:nvSpPr>
        <p:spPr>
          <a:xfrm>
            <a:off x="821793" y="274638"/>
            <a:ext cx="7383682" cy="1200329"/>
          </a:xfrm>
          <a:noFill/>
          <a:ln>
            <a:miter lim="800000"/>
            <a:headEnd/>
            <a:tailEnd/>
          </a:ln>
        </p:spPr>
        <p:txBody>
          <a:bodyPr vert="horz" wrap="square" lIns="91440" tIns="45720" rIns="91440" bIns="45720" numCol="1" anchor="t" anchorCtr="0" compatLnSpc="1">
            <a:prstTxWarp prst="textNoShape">
              <a:avLst/>
            </a:prstTxWarp>
            <a:spAutoFit/>
          </a:bodyPr>
          <a:lstStyle/>
          <a:p>
            <a:pPr algn="ctr"/>
            <a:r>
              <a:rPr lang="it-IT" b="1" dirty="0" err="1">
                <a:solidFill>
                  <a:srgbClr val="7F7F7F"/>
                </a:solidFill>
              </a:rPr>
              <a:t>Nothing</a:t>
            </a:r>
            <a:r>
              <a:rPr lang="it-IT" b="1" dirty="0">
                <a:solidFill>
                  <a:srgbClr val="7F7F7F"/>
                </a:solidFill>
              </a:rPr>
              <a:t> </a:t>
            </a:r>
            <a:r>
              <a:rPr lang="it-IT" b="1" dirty="0" err="1">
                <a:solidFill>
                  <a:srgbClr val="7F7F7F"/>
                </a:solidFill>
              </a:rPr>
              <a:t>about</a:t>
            </a:r>
            <a:r>
              <a:rPr lang="it-IT" b="1" dirty="0">
                <a:solidFill>
                  <a:srgbClr val="7F7F7F"/>
                </a:solidFill>
              </a:rPr>
              <a:t> me </a:t>
            </a:r>
            <a:r>
              <a:rPr lang="it-IT" b="1" dirty="0" err="1">
                <a:solidFill>
                  <a:srgbClr val="7F7F7F"/>
                </a:solidFill>
              </a:rPr>
              <a:t>without</a:t>
            </a:r>
            <a:r>
              <a:rPr lang="it-IT" b="1" dirty="0">
                <a:solidFill>
                  <a:srgbClr val="7F7F7F"/>
                </a:solidFill>
              </a:rPr>
              <a:t> me </a:t>
            </a:r>
            <a:r>
              <a:rPr lang="it-IT" b="1" dirty="0" err="1">
                <a:solidFill>
                  <a:srgbClr val="FF6FCF"/>
                </a:solidFill>
              </a:rPr>
              <a:t>exemples</a:t>
            </a:r>
            <a:endParaRPr lang="it-IT" b="1" dirty="0">
              <a:solidFill>
                <a:srgbClr val="FF6FCF"/>
              </a:solidFill>
            </a:endParaRPr>
          </a:p>
        </p:txBody>
      </p:sp>
      <p:sp>
        <p:nvSpPr>
          <p:cNvPr id="5" name="Inhaltsplatzhalter 4"/>
          <p:cNvSpPr>
            <a:spLocks noGrp="1"/>
          </p:cNvSpPr>
          <p:nvPr>
            <p:ph idx="1"/>
          </p:nvPr>
        </p:nvSpPr>
        <p:spPr>
          <a:xfrm>
            <a:off x="2616200" y="1866843"/>
            <a:ext cx="5963710" cy="3555879"/>
          </a:xfrm>
        </p:spPr>
        <p:txBody>
          <a:bodyPr/>
          <a:lstStyle/>
          <a:p>
            <a:pPr>
              <a:buClr>
                <a:srgbClr val="EA81E9"/>
              </a:buClr>
            </a:pPr>
            <a:r>
              <a:rPr lang="fr-FR" sz="1600" dirty="0"/>
              <a:t>Niveau méso</a:t>
            </a:r>
          </a:p>
          <a:p>
            <a:pPr marL="352425" indent="-352425">
              <a:buClr>
                <a:srgbClr val="EA81E9"/>
              </a:buClr>
              <a:buFont typeface="Arial"/>
              <a:buChar char="•"/>
            </a:pPr>
            <a:r>
              <a:rPr lang="fr-FR" sz="1600" dirty="0"/>
              <a:t>Colloque cadres avec participation de deux patients</a:t>
            </a:r>
          </a:p>
          <a:p>
            <a:pPr marL="352425" indent="-352425">
              <a:buClr>
                <a:srgbClr val="EA81E9"/>
              </a:buClr>
              <a:buFont typeface="Arial"/>
              <a:buChar char="•"/>
            </a:pPr>
            <a:r>
              <a:rPr lang="fr-FR" sz="1600" dirty="0"/>
              <a:t>Organisation semaine thématiques avec patients</a:t>
            </a:r>
          </a:p>
          <a:p>
            <a:pPr>
              <a:buClr>
                <a:srgbClr val="EA81E9"/>
              </a:buClr>
            </a:pPr>
            <a:endParaRPr lang="fr-FR" sz="1600" dirty="0"/>
          </a:p>
          <a:p>
            <a:pPr>
              <a:buClr>
                <a:srgbClr val="EA81E9"/>
              </a:buClr>
            </a:pPr>
            <a:r>
              <a:rPr lang="fr-FR" sz="1600" dirty="0"/>
              <a:t>Niveau micro</a:t>
            </a:r>
          </a:p>
          <a:p>
            <a:pPr marL="352425" indent="-352425">
              <a:buClr>
                <a:srgbClr val="EA81E9"/>
              </a:buClr>
              <a:buFont typeface="Arial"/>
              <a:buChar char="•"/>
            </a:pPr>
            <a:r>
              <a:rPr lang="fr-FR" sz="1600" dirty="0"/>
              <a:t>Dossier médical rédigé ensemble avec patient</a:t>
            </a:r>
          </a:p>
          <a:p>
            <a:pPr marL="352425" indent="-352425">
              <a:buClr>
                <a:srgbClr val="EA81E9"/>
              </a:buClr>
              <a:buFont typeface="Arial"/>
              <a:buChar char="•"/>
            </a:pPr>
            <a:r>
              <a:rPr lang="fr-FR" sz="1600" dirty="0"/>
              <a:t>Lettre de sortie rédigée ensemble avec patient</a:t>
            </a:r>
          </a:p>
          <a:p>
            <a:pPr marL="352425" indent="-352425">
              <a:buClr>
                <a:srgbClr val="EA81E9"/>
              </a:buClr>
              <a:buFont typeface="Arial"/>
              <a:buChar char="•"/>
            </a:pPr>
            <a:r>
              <a:rPr lang="fr-FR" sz="1600" dirty="0"/>
              <a:t>“Visite” seulement en présence du patient</a:t>
            </a:r>
          </a:p>
          <a:p>
            <a:pPr marL="352425" indent="-352425">
              <a:buClr>
                <a:srgbClr val="EA81E9"/>
              </a:buClr>
              <a:buFont typeface="Arial"/>
              <a:buChar char="•"/>
            </a:pPr>
            <a:r>
              <a:rPr lang="fr-FR" sz="1600" dirty="0"/>
              <a:t>Directive anticipées comme moyen thérapeutique</a:t>
            </a:r>
          </a:p>
        </p:txBody>
      </p:sp>
      <p:sp>
        <p:nvSpPr>
          <p:cNvPr id="2" name="Textfeld 1"/>
          <p:cNvSpPr txBox="1"/>
          <p:nvPr/>
        </p:nvSpPr>
        <p:spPr>
          <a:xfrm>
            <a:off x="-949580" y="10675310"/>
            <a:ext cx="92331" cy="369330"/>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none" lIns="45719" tIns="45719" rIns="45719" bIns="45719" numCol="1" spcCol="38100" rtlCol="0" anchor="t">
            <a:spAutoFit/>
          </a:bodyPr>
          <a:lstStyle/>
          <a:p>
            <a:pPr marL="0" marR="0" indent="0" algn="l" defTabSz="457200" rtl="0" fontAlgn="auto" latinLnBrk="1" hangingPunct="0">
              <a:lnSpc>
                <a:spcPct val="100000"/>
              </a:lnSpc>
              <a:spcBef>
                <a:spcPts val="0"/>
              </a:spcBef>
              <a:spcAft>
                <a:spcPts val="0"/>
              </a:spcAft>
              <a:buClrTx/>
              <a:buSzTx/>
              <a:buFontTx/>
              <a:buNone/>
              <a:tabLst/>
            </a:pPr>
            <a:endParaRPr kumimoji="0" lang="fr-FR" sz="1800" b="0" i="0" u="none" strike="noStrike" cap="none" spc="0" normalizeH="0" baseline="0">
              <a:ln>
                <a:noFill/>
              </a:ln>
              <a:solidFill>
                <a:srgbClr val="000000"/>
              </a:solidFill>
              <a:effectLst/>
              <a:uFillTx/>
              <a:latin typeface="Arial"/>
              <a:ea typeface="Arial"/>
              <a:cs typeface="Arial"/>
              <a:sym typeface="Arial"/>
            </a:endParaRPr>
          </a:p>
        </p:txBody>
      </p:sp>
      <p:pic>
        <p:nvPicPr>
          <p:cNvPr id="6" name="Bild 5"/>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0" y="2459566"/>
            <a:ext cx="2229556" cy="1626089"/>
          </a:xfrm>
          <a:prstGeom prst="rect">
            <a:avLst/>
          </a:prstGeom>
          <a:ln>
            <a:solidFill>
              <a:srgbClr val="7F7F7F"/>
            </a:solidFill>
          </a:ln>
        </p:spPr>
      </p:pic>
    </p:spTree>
    <p:extLst>
      <p:ext uri="{BB962C8B-B14F-4D97-AF65-F5344CB8AC3E}">
        <p14:creationId xmlns:p14="http://schemas.microsoft.com/office/powerpoint/2010/main" val="3722632209"/>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wipe(left)">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wipe(left)">
                                      <p:cBhvr>
                                        <p:cTn id="12" dur="500"/>
                                        <p:tgtEl>
                                          <p:spTgt spid="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wipe(left)">
                                      <p:cBhvr>
                                        <p:cTn id="17" dur="500"/>
                                        <p:tgtEl>
                                          <p:spTgt spid="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5">
                                            <p:txEl>
                                              <p:pRg st="4" end="4"/>
                                            </p:txEl>
                                          </p:spTgt>
                                        </p:tgtEl>
                                        <p:attrNameLst>
                                          <p:attrName>style.visibility</p:attrName>
                                        </p:attrNameLst>
                                      </p:cBhvr>
                                      <p:to>
                                        <p:strVal val="visible"/>
                                      </p:to>
                                    </p:set>
                                    <p:animEffect transition="in" filter="wipe(left)">
                                      <p:cBhvr>
                                        <p:cTn id="22" dur="500"/>
                                        <p:tgtEl>
                                          <p:spTgt spid="5">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5">
                                            <p:txEl>
                                              <p:pRg st="5" end="5"/>
                                            </p:txEl>
                                          </p:spTgt>
                                        </p:tgtEl>
                                        <p:attrNameLst>
                                          <p:attrName>style.visibility</p:attrName>
                                        </p:attrNameLst>
                                      </p:cBhvr>
                                      <p:to>
                                        <p:strVal val="visible"/>
                                      </p:to>
                                    </p:set>
                                    <p:animEffect transition="in" filter="wipe(left)">
                                      <p:cBhvr>
                                        <p:cTn id="27" dur="500"/>
                                        <p:tgtEl>
                                          <p:spTgt spid="5">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5">
                                            <p:txEl>
                                              <p:pRg st="6" end="6"/>
                                            </p:txEl>
                                          </p:spTgt>
                                        </p:tgtEl>
                                        <p:attrNameLst>
                                          <p:attrName>style.visibility</p:attrName>
                                        </p:attrNameLst>
                                      </p:cBhvr>
                                      <p:to>
                                        <p:strVal val="visible"/>
                                      </p:to>
                                    </p:set>
                                    <p:animEffect transition="in" filter="wipe(left)">
                                      <p:cBhvr>
                                        <p:cTn id="32" dur="500"/>
                                        <p:tgtEl>
                                          <p:spTgt spid="5">
                                            <p:txEl>
                                              <p:pRg st="6" end="6"/>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5">
                                            <p:txEl>
                                              <p:pRg st="7" end="7"/>
                                            </p:txEl>
                                          </p:spTgt>
                                        </p:tgtEl>
                                        <p:attrNameLst>
                                          <p:attrName>style.visibility</p:attrName>
                                        </p:attrNameLst>
                                      </p:cBhvr>
                                      <p:to>
                                        <p:strVal val="visible"/>
                                      </p:to>
                                    </p:set>
                                    <p:animEffect transition="in" filter="wipe(left)">
                                      <p:cBhvr>
                                        <p:cTn id="37" dur="500"/>
                                        <p:tgtEl>
                                          <p:spTgt spid="5">
                                            <p:txEl>
                                              <p:pRg st="7" end="7"/>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grpId="0" nodeType="clickEffect">
                                  <p:stCondLst>
                                    <p:cond delay="0"/>
                                  </p:stCondLst>
                                  <p:childTnLst>
                                    <p:set>
                                      <p:cBhvr>
                                        <p:cTn id="41" dur="1" fill="hold">
                                          <p:stCondLst>
                                            <p:cond delay="0"/>
                                          </p:stCondLst>
                                        </p:cTn>
                                        <p:tgtEl>
                                          <p:spTgt spid="5">
                                            <p:txEl>
                                              <p:pRg st="8" end="8"/>
                                            </p:txEl>
                                          </p:spTgt>
                                        </p:tgtEl>
                                        <p:attrNameLst>
                                          <p:attrName>style.visibility</p:attrName>
                                        </p:attrNameLst>
                                      </p:cBhvr>
                                      <p:to>
                                        <p:strVal val="visible"/>
                                      </p:to>
                                    </p:set>
                                    <p:animEffect transition="in" filter="wipe(left)">
                                      <p:cBhvr>
                                        <p:cTn id="42" dur="500"/>
                                        <p:tgtEl>
                                          <p:spTgt spid="5">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Bild 4"/>
          <p:cNvPicPr>
            <a:picLocks noChangeAspect="1"/>
          </p:cNvPicPr>
          <p:nvPr/>
        </p:nvPicPr>
        <p:blipFill>
          <a:blip r:embed="rId2"/>
          <a:stretch>
            <a:fillRect/>
          </a:stretch>
        </p:blipFill>
        <p:spPr>
          <a:xfrm>
            <a:off x="0" y="1443182"/>
            <a:ext cx="5310142" cy="3521364"/>
          </a:xfrm>
          <a:prstGeom prst="rect">
            <a:avLst/>
          </a:prstGeom>
        </p:spPr>
      </p:pic>
      <p:sp>
        <p:nvSpPr>
          <p:cNvPr id="6" name="Textfeld 5"/>
          <p:cNvSpPr txBox="1"/>
          <p:nvPr/>
        </p:nvSpPr>
        <p:spPr>
          <a:xfrm>
            <a:off x="5922818" y="3087111"/>
            <a:ext cx="1847820" cy="1877435"/>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none" lIns="45719" tIns="45719" rIns="45719" bIns="45719" numCol="1" spcCol="38100" rtlCol="0" anchor="t">
            <a:spAutoFit/>
          </a:bodyPr>
          <a:lstStyle/>
          <a:p>
            <a:pPr marL="0" marR="0" indent="0" algn="ctr" defTabSz="457200" rtl="0" fontAlgn="auto" latinLnBrk="1" hangingPunct="0">
              <a:lnSpc>
                <a:spcPct val="100000"/>
              </a:lnSpc>
              <a:spcBef>
                <a:spcPts val="0"/>
              </a:spcBef>
              <a:spcAft>
                <a:spcPts val="0"/>
              </a:spcAft>
              <a:buClrTx/>
              <a:buSzTx/>
              <a:buFontTx/>
              <a:buNone/>
              <a:tabLst/>
            </a:pPr>
            <a:r>
              <a:rPr kumimoji="0" lang="fr-FR" sz="6000" b="0" i="0" u="none" strike="noStrike" cap="none" spc="0" normalizeH="0" baseline="0" dirty="0">
                <a:ln>
                  <a:noFill/>
                </a:ln>
                <a:solidFill>
                  <a:srgbClr val="2D80B4"/>
                </a:solidFill>
                <a:effectLst/>
                <a:uFillTx/>
                <a:latin typeface="Arial Black"/>
                <a:cs typeface="Arial Black"/>
                <a:sym typeface="Arial"/>
              </a:rPr>
              <a:t>Ugo </a:t>
            </a:r>
          </a:p>
          <a:p>
            <a:pPr marL="0" marR="0" indent="0" algn="ctr" defTabSz="457200" rtl="0" fontAlgn="auto" latinLnBrk="1" hangingPunct="0">
              <a:lnSpc>
                <a:spcPct val="100000"/>
              </a:lnSpc>
              <a:spcBef>
                <a:spcPts val="0"/>
              </a:spcBef>
              <a:spcAft>
                <a:spcPts val="0"/>
              </a:spcAft>
              <a:buClrTx/>
              <a:buSzTx/>
              <a:buFontTx/>
              <a:buNone/>
              <a:tabLst/>
            </a:pPr>
            <a:r>
              <a:rPr kumimoji="0" lang="fr-FR" sz="3200" b="0" i="0" u="none" strike="noStrike" cap="none" spc="0" normalizeH="0" baseline="0" dirty="0" err="1">
                <a:ln>
                  <a:noFill/>
                </a:ln>
                <a:solidFill>
                  <a:srgbClr val="2D80B4"/>
                </a:solidFill>
                <a:effectLst/>
                <a:uFillTx/>
                <a:latin typeface="Arial Black"/>
                <a:cs typeface="Arial Black"/>
                <a:sym typeface="Arial"/>
              </a:rPr>
              <a:t>Guarino</a:t>
            </a:r>
            <a:endParaRPr kumimoji="0" lang="fr-FR" sz="3200" b="0" i="0" u="none" strike="noStrike" cap="none" spc="0" normalizeH="0" baseline="0" dirty="0">
              <a:ln>
                <a:noFill/>
              </a:ln>
              <a:solidFill>
                <a:srgbClr val="2D80B4"/>
              </a:solidFill>
              <a:effectLst/>
              <a:uFillTx/>
              <a:latin typeface="Arial Black"/>
              <a:cs typeface="Arial Black"/>
              <a:sym typeface="Arial"/>
            </a:endParaRPr>
          </a:p>
          <a:p>
            <a:pPr marL="0" marR="0" indent="0" algn="ctr" defTabSz="457200" rtl="0" fontAlgn="auto" latinLnBrk="1" hangingPunct="0">
              <a:lnSpc>
                <a:spcPct val="100000"/>
              </a:lnSpc>
              <a:spcBef>
                <a:spcPts val="0"/>
              </a:spcBef>
              <a:spcAft>
                <a:spcPts val="0"/>
              </a:spcAft>
              <a:buClrTx/>
              <a:buSzTx/>
              <a:buFontTx/>
              <a:buNone/>
              <a:tabLst/>
            </a:pPr>
            <a:r>
              <a:rPr lang="fr-FR" b="1" dirty="0">
                <a:solidFill>
                  <a:schemeClr val="tx2">
                    <a:lumMod val="75000"/>
                  </a:schemeClr>
                </a:solidFill>
              </a:rPr>
              <a:t>1927 – 2016</a:t>
            </a:r>
          </a:p>
        </p:txBody>
      </p:sp>
      <p:pic>
        <p:nvPicPr>
          <p:cNvPr id="4" name="Bild 3"/>
          <p:cNvPicPr>
            <a:picLocks noChangeAspect="1"/>
          </p:cNvPicPr>
          <p:nvPr/>
        </p:nvPicPr>
        <p:blipFill>
          <a:blip r:embed="rId3"/>
          <a:stretch>
            <a:fillRect/>
          </a:stretch>
        </p:blipFill>
        <p:spPr>
          <a:xfrm>
            <a:off x="5913581" y="1443182"/>
            <a:ext cx="2743200" cy="876300"/>
          </a:xfrm>
          <a:prstGeom prst="rect">
            <a:avLst/>
          </a:prstGeom>
        </p:spPr>
      </p:pic>
    </p:spTree>
    <p:extLst>
      <p:ext uri="{BB962C8B-B14F-4D97-AF65-F5344CB8AC3E}">
        <p14:creationId xmlns:p14="http://schemas.microsoft.com/office/powerpoint/2010/main" val="1891627380"/>
      </p:ext>
    </p:extLst>
  </p:cSld>
  <p:clrMapOvr>
    <a:masterClrMapping/>
  </p:clrMapOvr>
  <p:transition spd="slow">
    <p:cove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341520" y="274638"/>
            <a:ext cx="8460970" cy="830997"/>
          </a:xfrm>
          <a:noFill/>
          <a:ln>
            <a:miter lim="800000"/>
            <a:headEnd/>
            <a:tailEnd/>
          </a:ln>
        </p:spPr>
        <p:txBody>
          <a:bodyPr vert="horz" wrap="none" lIns="91440" tIns="45720" rIns="91440" bIns="45720" numCol="1" anchor="t" anchorCtr="0" compatLnSpc="1">
            <a:prstTxWarp prst="textNoShape">
              <a:avLst/>
            </a:prstTxWarp>
            <a:spAutoFit/>
          </a:bodyPr>
          <a:lstStyle/>
          <a:p>
            <a:pPr algn="ctr"/>
            <a:r>
              <a:rPr lang="fr-FR" sz="4800" b="1" noProof="0">
                <a:solidFill>
                  <a:srgbClr val="7F7F7F"/>
                </a:solidFill>
              </a:rPr>
              <a:t>Anthropologie structuraliste</a:t>
            </a:r>
          </a:p>
        </p:txBody>
      </p:sp>
      <p:sp>
        <p:nvSpPr>
          <p:cNvPr id="3" name="Inhaltsplatzhalter 2"/>
          <p:cNvSpPr>
            <a:spLocks noGrp="1"/>
          </p:cNvSpPr>
          <p:nvPr>
            <p:ph idx="1"/>
          </p:nvPr>
        </p:nvSpPr>
        <p:spPr>
          <a:xfrm>
            <a:off x="536186" y="1992793"/>
            <a:ext cx="7828631" cy="3058549"/>
          </a:xfrm>
        </p:spPr>
        <p:txBody>
          <a:bodyPr/>
          <a:lstStyle/>
          <a:p>
            <a:pPr marL="457200" indent="-457200">
              <a:lnSpc>
                <a:spcPct val="130000"/>
              </a:lnSpc>
              <a:spcAft>
                <a:spcPts val="2400"/>
              </a:spcAft>
              <a:buClr>
                <a:srgbClr val="FF6FCF"/>
              </a:buClr>
              <a:buFont typeface="Arial"/>
              <a:buChar char="•"/>
            </a:pPr>
            <a:r>
              <a:rPr lang="fr-FR" sz="2400" noProof="0" dirty="0"/>
              <a:t>Sens est produit (et reproduit) au sein d'une culture à travers diverses pratiques qui servent de systèmes de signification</a:t>
            </a:r>
          </a:p>
          <a:p>
            <a:pPr marL="890588" indent="-174625">
              <a:lnSpc>
                <a:spcPct val="130000"/>
              </a:lnSpc>
              <a:spcAft>
                <a:spcPts val="2400"/>
              </a:spcAft>
              <a:buClr>
                <a:srgbClr val="FF6FCF"/>
              </a:buClr>
              <a:buFont typeface="Arial"/>
              <a:buChar char="•"/>
            </a:pPr>
            <a:r>
              <a:rPr lang="fr-FR" sz="1800" noProof="0" dirty="0"/>
              <a:t>par exemple rituels de préparation et consommation aliments, rites religieux, jeux, textes littéraires et non littéraires, etc.</a:t>
            </a:r>
          </a:p>
        </p:txBody>
      </p:sp>
    </p:spTree>
    <p:extLst>
      <p:ext uri="{BB962C8B-B14F-4D97-AF65-F5344CB8AC3E}">
        <p14:creationId xmlns:p14="http://schemas.microsoft.com/office/powerpoint/2010/main" val="410434228"/>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left)">
                                      <p:cBhvr>
                                        <p:cTn id="12"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054375" y="274638"/>
            <a:ext cx="7035249" cy="923330"/>
          </a:xfrm>
          <a:noFill/>
          <a:ln>
            <a:miter lim="800000"/>
            <a:headEnd/>
            <a:tailEnd/>
          </a:ln>
        </p:spPr>
        <p:txBody>
          <a:bodyPr vert="horz" wrap="none" lIns="91440" tIns="45720" rIns="91440" bIns="45720" numCol="1" anchor="t" anchorCtr="0" compatLnSpc="1">
            <a:prstTxWarp prst="textNoShape">
              <a:avLst/>
            </a:prstTxWarp>
            <a:spAutoFit/>
          </a:bodyPr>
          <a:lstStyle/>
          <a:p>
            <a:pPr algn="ctr"/>
            <a:r>
              <a:rPr lang="fr-FR" sz="5400" b="1" noProof="0">
                <a:solidFill>
                  <a:srgbClr val="7F7F7F"/>
                </a:solidFill>
              </a:rPr>
              <a:t>Claude Levy-Strauss</a:t>
            </a:r>
          </a:p>
        </p:txBody>
      </p:sp>
      <p:pic>
        <p:nvPicPr>
          <p:cNvPr id="4" name="Bild 3"/>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1346341" y="1735368"/>
            <a:ext cx="2980902" cy="3417520"/>
          </a:xfrm>
          <a:prstGeom prst="rect">
            <a:avLst/>
          </a:prstGeom>
          <a:ln>
            <a:solidFill>
              <a:srgbClr val="7F7F7F"/>
            </a:solidFill>
          </a:ln>
        </p:spPr>
      </p:pic>
      <p:pic>
        <p:nvPicPr>
          <p:cNvPr id="5" name="Bild 4"/>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556328" y="1735368"/>
            <a:ext cx="2319464" cy="3417520"/>
          </a:xfrm>
          <a:prstGeom prst="rect">
            <a:avLst/>
          </a:prstGeom>
          <a:ln>
            <a:solidFill>
              <a:srgbClr val="7F7F7F"/>
            </a:solidFill>
          </a:ln>
        </p:spPr>
      </p:pic>
    </p:spTree>
    <p:extLst>
      <p:ext uri="{BB962C8B-B14F-4D97-AF65-F5344CB8AC3E}">
        <p14:creationId xmlns:p14="http://schemas.microsoft.com/office/powerpoint/2010/main" val="604575889"/>
      </p:ext>
    </p:extLst>
  </p:cSld>
  <p:clrMapOvr>
    <a:masterClrMapping/>
  </p:clrMapOvr>
  <p:transition spd="slow">
    <p:cove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905226" y="274638"/>
            <a:ext cx="7333558" cy="830997"/>
          </a:xfrm>
          <a:noFill/>
          <a:ln>
            <a:miter lim="800000"/>
            <a:headEnd/>
            <a:tailEnd/>
          </a:ln>
        </p:spPr>
        <p:txBody>
          <a:bodyPr vert="horz" wrap="none" lIns="91440" tIns="45720" rIns="91440" bIns="45720" numCol="1" anchor="t" anchorCtr="0" compatLnSpc="1">
            <a:prstTxWarp prst="textNoShape">
              <a:avLst/>
            </a:prstTxWarp>
            <a:spAutoFit/>
          </a:bodyPr>
          <a:lstStyle/>
          <a:p>
            <a:pPr algn="ctr"/>
            <a:r>
              <a:rPr lang="fr-FR" sz="4800" b="1" noProof="0">
                <a:solidFill>
                  <a:srgbClr val="7F7F7F"/>
                </a:solidFill>
              </a:rPr>
              <a:t>Société anthropémiques</a:t>
            </a:r>
          </a:p>
        </p:txBody>
      </p:sp>
      <p:sp>
        <p:nvSpPr>
          <p:cNvPr id="3" name="Inhaltsplatzhalter 2"/>
          <p:cNvSpPr>
            <a:spLocks noGrp="1"/>
          </p:cNvSpPr>
          <p:nvPr>
            <p:ph idx="1"/>
          </p:nvPr>
        </p:nvSpPr>
        <p:spPr>
          <a:xfrm>
            <a:off x="653137" y="5896888"/>
            <a:ext cx="8229600" cy="5259387"/>
          </a:xfrm>
        </p:spPr>
        <p:txBody>
          <a:bodyPr/>
          <a:lstStyle/>
          <a:p>
            <a:r>
              <a:rPr lang="fr-FR" noProof="0"/>
              <a:t> </a:t>
            </a:r>
          </a:p>
        </p:txBody>
      </p:sp>
      <p:sp>
        <p:nvSpPr>
          <p:cNvPr id="5" name="Rechteck 4"/>
          <p:cNvSpPr/>
          <p:nvPr/>
        </p:nvSpPr>
        <p:spPr>
          <a:xfrm>
            <a:off x="792616" y="2071025"/>
            <a:ext cx="7783475" cy="2526846"/>
          </a:xfrm>
          <a:prstGeom prst="rect">
            <a:avLst/>
          </a:prstGeom>
        </p:spPr>
        <p:txBody>
          <a:bodyPr wrap="square">
            <a:spAutoFit/>
          </a:bodyPr>
          <a:lstStyle/>
          <a:p>
            <a:pPr marL="342900" indent="-342900">
              <a:lnSpc>
                <a:spcPct val="120000"/>
              </a:lnSpc>
              <a:spcAft>
                <a:spcPts val="1800"/>
              </a:spcAft>
              <a:buClr>
                <a:srgbClr val="FF6FCF"/>
              </a:buClr>
              <a:buFont typeface="Arial"/>
              <a:buChar char="•"/>
            </a:pPr>
            <a:r>
              <a:rPr lang="fr-CH" dirty="0"/>
              <a:t>Anthropémie: du grec émein, vomir </a:t>
            </a:r>
          </a:p>
          <a:p>
            <a:pPr marL="342900" indent="-342900">
              <a:lnSpc>
                <a:spcPct val="120000"/>
              </a:lnSpc>
              <a:spcAft>
                <a:spcPts val="1800"/>
              </a:spcAft>
              <a:buClr>
                <a:srgbClr val="FF6FCF"/>
              </a:buClr>
              <a:buFont typeface="Arial"/>
              <a:buChar char="•"/>
            </a:pPr>
            <a:r>
              <a:rPr lang="fr-CH" dirty="0"/>
              <a:t>« … expulser ces êtres redoutables hors du corps social, en les tenant temporairement ou définitivement isolés, sans contact avec l'humanité, dans des établissements destinés à cet usage. »</a:t>
            </a:r>
          </a:p>
        </p:txBody>
      </p:sp>
    </p:spTree>
    <p:extLst>
      <p:ext uri="{BB962C8B-B14F-4D97-AF65-F5344CB8AC3E}">
        <p14:creationId xmlns:p14="http://schemas.microsoft.com/office/powerpoint/2010/main" val="1740977799"/>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wipe(left)">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wipe(left)">
                                      <p:cBhvr>
                                        <p:cTn id="12" dur="500"/>
                                        <p:tgtEl>
                                          <p:spTgt spid="5">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26880" y="274638"/>
            <a:ext cx="8290251" cy="830997"/>
          </a:xfrm>
          <a:noFill/>
          <a:ln>
            <a:miter lim="800000"/>
            <a:headEnd/>
            <a:tailEnd/>
          </a:ln>
        </p:spPr>
        <p:txBody>
          <a:bodyPr vert="horz" wrap="none" lIns="91440" tIns="45720" rIns="91440" bIns="45720" numCol="1" anchor="t" anchorCtr="0" compatLnSpc="1">
            <a:prstTxWarp prst="textNoShape">
              <a:avLst/>
            </a:prstTxWarp>
            <a:spAutoFit/>
          </a:bodyPr>
          <a:lstStyle/>
          <a:p>
            <a:pPr algn="ctr"/>
            <a:r>
              <a:rPr lang="fr-FR" sz="4800" b="1" noProof="0">
                <a:solidFill>
                  <a:srgbClr val="7F7F7F"/>
                </a:solidFill>
              </a:rPr>
              <a:t>Société anthropophagiques</a:t>
            </a:r>
          </a:p>
        </p:txBody>
      </p:sp>
      <p:sp>
        <p:nvSpPr>
          <p:cNvPr id="3" name="Inhaltsplatzhalter 2"/>
          <p:cNvSpPr>
            <a:spLocks noGrp="1"/>
          </p:cNvSpPr>
          <p:nvPr>
            <p:ph idx="1"/>
          </p:nvPr>
        </p:nvSpPr>
        <p:spPr>
          <a:xfrm>
            <a:off x="700389" y="1997675"/>
            <a:ext cx="8229600" cy="2025170"/>
          </a:xfrm>
        </p:spPr>
        <p:txBody>
          <a:bodyPr wrap="square">
            <a:spAutoFit/>
          </a:bodyPr>
          <a:lstStyle/>
          <a:p>
            <a:pPr marL="342900" indent="-342900">
              <a:lnSpc>
                <a:spcPct val="120000"/>
              </a:lnSpc>
              <a:spcAft>
                <a:spcPts val="1800"/>
              </a:spcAft>
              <a:buClr>
                <a:srgbClr val="FF6FCF"/>
              </a:buClr>
              <a:buChar char="•"/>
            </a:pPr>
            <a:r>
              <a:rPr lang="fr-FR" sz="2400" noProof="0" dirty="0"/>
              <a:t>Absorption individus détenteurs de forces redoutables …</a:t>
            </a:r>
          </a:p>
          <a:p>
            <a:pPr marL="457200" indent="-457200">
              <a:lnSpc>
                <a:spcPct val="120000"/>
              </a:lnSpc>
              <a:spcAft>
                <a:spcPts val="1800"/>
              </a:spcAft>
              <a:buClr>
                <a:srgbClr val="FF6FCF"/>
              </a:buClr>
              <a:buFont typeface="+mj-lt"/>
              <a:buAutoNum type="arabicPeriod"/>
            </a:pPr>
            <a:r>
              <a:rPr lang="fr-FR" sz="2400" noProof="0" dirty="0"/>
              <a:t>Pour neutraliser celles-ci</a:t>
            </a:r>
          </a:p>
          <a:p>
            <a:pPr marL="457200" indent="-457200">
              <a:lnSpc>
                <a:spcPct val="120000"/>
              </a:lnSpc>
              <a:spcAft>
                <a:spcPts val="1800"/>
              </a:spcAft>
              <a:buClr>
                <a:srgbClr val="FF6FCF"/>
              </a:buClr>
              <a:buFont typeface="+mj-lt"/>
              <a:buAutoNum type="arabicPeriod"/>
            </a:pPr>
            <a:r>
              <a:rPr lang="fr-FR" sz="2400" noProof="0" dirty="0"/>
              <a:t>Pour les mettre à profit</a:t>
            </a:r>
          </a:p>
        </p:txBody>
      </p:sp>
    </p:spTree>
    <p:extLst>
      <p:ext uri="{BB962C8B-B14F-4D97-AF65-F5344CB8AC3E}">
        <p14:creationId xmlns:p14="http://schemas.microsoft.com/office/powerpoint/2010/main" val="2491166530"/>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left)">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left)">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828107" y="274638"/>
            <a:ext cx="5487801" cy="830997"/>
          </a:xfrm>
          <a:noFill/>
          <a:ln>
            <a:miter lim="800000"/>
            <a:headEnd/>
            <a:tailEnd/>
          </a:ln>
        </p:spPr>
        <p:txBody>
          <a:bodyPr vert="horz" wrap="none" lIns="91440" tIns="45720" rIns="91440" bIns="45720" numCol="1" anchor="t" anchorCtr="0" compatLnSpc="1">
            <a:prstTxWarp prst="textNoShape">
              <a:avLst/>
            </a:prstTxWarp>
            <a:spAutoFit/>
          </a:bodyPr>
          <a:lstStyle/>
          <a:p>
            <a:pPr algn="ctr"/>
            <a:r>
              <a:rPr lang="fr-FR" sz="4800" b="1" noProof="0">
                <a:solidFill>
                  <a:srgbClr val="7F7F7F"/>
                </a:solidFill>
              </a:rPr>
              <a:t>3 types de société</a:t>
            </a:r>
          </a:p>
        </p:txBody>
      </p:sp>
      <p:sp>
        <p:nvSpPr>
          <p:cNvPr id="3" name="Inhaltsplatzhalter 2"/>
          <p:cNvSpPr>
            <a:spLocks noGrp="1"/>
          </p:cNvSpPr>
          <p:nvPr>
            <p:ph idx="1"/>
          </p:nvPr>
        </p:nvSpPr>
        <p:spPr>
          <a:xfrm>
            <a:off x="690491" y="1647294"/>
            <a:ext cx="8229600" cy="3345652"/>
          </a:xfrm>
        </p:spPr>
        <p:txBody>
          <a:bodyPr/>
          <a:lstStyle/>
          <a:p>
            <a:pPr marL="514350" indent="-514350">
              <a:spcAft>
                <a:spcPts val="1800"/>
              </a:spcAft>
              <a:buClr>
                <a:srgbClr val="FF6FCF"/>
              </a:buClr>
              <a:buFont typeface="+mj-lt"/>
              <a:buAutoNum type="arabicPeriod"/>
            </a:pPr>
            <a:r>
              <a:rPr lang="fr-FR" noProof="0"/>
              <a:t>anthropémiques </a:t>
            </a:r>
          </a:p>
          <a:p>
            <a:pPr marL="514350" indent="-514350">
              <a:spcAft>
                <a:spcPts val="1800"/>
              </a:spcAft>
              <a:buClr>
                <a:srgbClr val="FF6FCF"/>
              </a:buClr>
              <a:buFont typeface="+mj-lt"/>
              <a:buAutoNum type="arabicPeriod"/>
            </a:pPr>
            <a:r>
              <a:rPr lang="fr-FR" noProof="0"/>
              <a:t>anthropophagiques </a:t>
            </a:r>
            <a:r>
              <a:rPr lang="fr-FR" i="1" noProof="0"/>
              <a:t>encapsulantes</a:t>
            </a:r>
            <a:endParaRPr lang="fr-FR" noProof="0"/>
          </a:p>
          <a:p>
            <a:pPr marL="715963" lvl="1" indent="-350838">
              <a:spcAft>
                <a:spcPts val="1800"/>
              </a:spcAft>
              <a:buClr>
                <a:srgbClr val="FF6FCF"/>
              </a:buClr>
              <a:buFont typeface="Arial"/>
              <a:buChar char="•"/>
            </a:pPr>
            <a:r>
              <a:rPr lang="fr-FR" sz="2000" noProof="0"/>
              <a:t>pour neutraliser</a:t>
            </a:r>
          </a:p>
          <a:p>
            <a:pPr marL="514350" indent="-514350">
              <a:spcAft>
                <a:spcPts val="1800"/>
              </a:spcAft>
              <a:buClr>
                <a:srgbClr val="FF6FCF"/>
              </a:buClr>
              <a:buFont typeface="+mj-lt"/>
              <a:buAutoNum type="arabicPeriod"/>
            </a:pPr>
            <a:r>
              <a:rPr lang="fr-FR" noProof="0"/>
              <a:t>anthropophagiques </a:t>
            </a:r>
            <a:r>
              <a:rPr lang="fr-FR" i="1" noProof="0"/>
              <a:t>assimilantes</a:t>
            </a:r>
            <a:endParaRPr lang="fr-FR" noProof="0"/>
          </a:p>
          <a:p>
            <a:pPr marL="715963" lvl="1" indent="-350838">
              <a:spcAft>
                <a:spcPts val="1800"/>
              </a:spcAft>
              <a:buClr>
                <a:srgbClr val="FF6FCF"/>
              </a:buClr>
              <a:buFont typeface="Arial"/>
              <a:buChar char="•"/>
            </a:pPr>
            <a:r>
              <a:rPr lang="fr-FR" sz="2000" noProof="0"/>
              <a:t>pour profiter</a:t>
            </a:r>
            <a:endParaRPr lang="fr-FR" noProof="0"/>
          </a:p>
          <a:p>
            <a:pPr>
              <a:spcAft>
                <a:spcPts val="1800"/>
              </a:spcAft>
            </a:pPr>
            <a:endParaRPr lang="fr-FR" noProof="0"/>
          </a:p>
          <a:p>
            <a:pPr>
              <a:spcAft>
                <a:spcPts val="1800"/>
              </a:spcAft>
            </a:pPr>
            <a:endParaRPr lang="fr-FR" noProof="0"/>
          </a:p>
        </p:txBody>
      </p:sp>
    </p:spTree>
    <p:extLst>
      <p:ext uri="{BB962C8B-B14F-4D97-AF65-F5344CB8AC3E}">
        <p14:creationId xmlns:p14="http://schemas.microsoft.com/office/powerpoint/2010/main" val="1522757164"/>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left)">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left)">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wipe(left)">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wipe(left)">
                                      <p:cBhvr>
                                        <p:cTn id="2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theme/theme1.xml><?xml version="1.0" encoding="utf-8"?>
<a:theme xmlns:a="http://schemas.openxmlformats.org/drawingml/2006/main" name="Default">
  <a:themeElements>
    <a:clrScheme name="Default">
      <a:dk1>
        <a:srgbClr val="000000"/>
      </a:dk1>
      <a:lt1>
        <a:srgbClr val="FFFFFF"/>
      </a:lt1>
      <a:dk2>
        <a:srgbClr val="A7A7A7"/>
      </a:dk2>
      <a:lt2>
        <a:srgbClr val="535353"/>
      </a:lt2>
      <a:accent1>
        <a:srgbClr val="4F81BD"/>
      </a:accent1>
      <a:accent2>
        <a:srgbClr val="C0504D"/>
      </a:accent2>
      <a:accent3>
        <a:srgbClr val="8F8F8F"/>
      </a:accent3>
      <a:accent4>
        <a:srgbClr val="707070"/>
      </a:accent4>
      <a:accent5>
        <a:srgbClr val="B2C0D9"/>
      </a:accent5>
      <a:accent6>
        <a:srgbClr val="AE4846"/>
      </a:accent6>
      <a:hlink>
        <a:srgbClr val="0000FF"/>
      </a:hlink>
      <a:folHlink>
        <a:srgbClr val="FF00FF"/>
      </a:folHlink>
    </a:clrScheme>
    <a:fontScheme name="Default">
      <a:majorFont>
        <a:latin typeface="Helvetica Neue"/>
        <a:ea typeface="Helvetica Neue"/>
        <a:cs typeface="Helvetica Neue"/>
      </a:majorFont>
      <a:minorFont>
        <a:latin typeface="Helvetica"/>
        <a:ea typeface="Helvetica"/>
        <a:cs typeface="Helvetica"/>
      </a:minorFont>
    </a:fontScheme>
    <a:fmtScheme name="Default">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outerShdw blurRad="38100" dist="20000" dir="5400000" rotWithShape="0">
              <a:srgbClr val="000000">
                <a:alpha val="38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C0504D"/>
        </a:solidFill>
        <a:ln w="25400" cap="flat">
          <a:solidFill>
            <a:srgbClr val="FFFFFF"/>
          </a:solidFill>
          <a:prstDash val="solid"/>
          <a:bevel/>
        </a:ln>
        <a:effectLst/>
      </a:spPr>
      <a:bodyPr rot="0" spcFirstLastPara="1" vertOverflow="overflow" horzOverflow="overflow" vert="horz" wrap="square" lIns="45719" tIns="45719" rIns="45719" bIns="45719" numCol="1" spcCol="38100" rtlCol="0" anchor="ctr">
        <a:noAutofit/>
      </a:bodyPr>
      <a:lstStyle>
        <a:defPPr marL="0" marR="0" indent="0" algn="ctr" defTabSz="457200" rtl="0" fontAlgn="auto" latinLnBrk="1" hangingPunct="0">
          <a:lnSpc>
            <a:spcPct val="100000"/>
          </a:lnSpc>
          <a:spcBef>
            <a:spcPts val="0"/>
          </a:spcBef>
          <a:spcAft>
            <a:spcPts val="0"/>
          </a:spcAft>
          <a:buClrTx/>
          <a:buSzTx/>
          <a:buFontTx/>
          <a:buNone/>
          <a:tabLst/>
          <a:defRPr kumimoji="0" sz="1600" b="0" i="0" u="none" strike="noStrike" cap="none" spc="0" normalizeH="0" baseline="0" dirty="0" smtClean="0">
            <a:ln>
              <a:noFill/>
            </a:ln>
            <a:solidFill>
              <a:schemeClr val="bg1"/>
            </a:solidFill>
            <a:effectLst/>
            <a:uFillTx/>
            <a:latin typeface="Arial"/>
            <a:ea typeface="Arial"/>
            <a:cs typeface="Arial"/>
            <a:sym typeface="Arial"/>
          </a:defRPr>
        </a:defPPr>
      </a:lstStyle>
      <a:style>
        <a:lnRef idx="0">
          <a:scrgbClr r="0" g="0" b="0"/>
        </a:lnRef>
        <a:fillRef idx="0">
          <a:scrgbClr r="0" g="0" b="0"/>
        </a:fillRef>
        <a:effectRef idx="0">
          <a:scrgbClr r="0" g="0" b="0"/>
        </a:effectRef>
        <a:fontRef idx="none"/>
      </a:style>
    </a:spDef>
    <a:lnDef>
      <a:spPr>
        <a:noFill/>
        <a:ln w="25400" cap="flat">
          <a:solidFill>
            <a:schemeClr val="bg1">
              <a:lumMod val="50000"/>
            </a:schemeClr>
          </a:solidFill>
          <a:prstDash val="solid"/>
          <a:bevel/>
          <a:tailEnd type="stealth"/>
        </a:ln>
        <a:effectLst/>
      </a:spPr>
      <a:bodyPr/>
      <a:lstStyle/>
      <a:style>
        <a:lnRef idx="0">
          <a:scrgbClr r="0" g="0" b="0"/>
        </a:lnRef>
        <a:fillRef idx="0">
          <a:scrgbClr r="0" g="0" b="0"/>
        </a:fillRef>
        <a:effectRef idx="0">
          <a:scrgbClr r="0" g="0" b="0"/>
        </a:effectRef>
        <a:fontRef idx="none"/>
      </a:style>
    </a:lnDef>
    <a:txDef>
      <a:spPr>
        <a:noFill/>
        <a:ln w="12700" cap="flat">
          <a:noFill/>
          <a:miter lim="400000"/>
        </a:ln>
        <a:effectLst/>
      </a:spPr>
      <a:bodyPr rot="0" spcFirstLastPara="1" vertOverflow="overflow" horzOverflow="overflow" vert="horz" wrap="none" lIns="45719" tIns="45719" rIns="45719" bIns="45719" numCol="1" spcCol="38100" rtlCol="0" anchor="t">
        <a:spAutoFit/>
      </a:bodyPr>
      <a:lstStyle>
        <a:defPPr marL="0" marR="0" indent="0" algn="l" defTabSz="457200" rtl="0" fontAlgn="auto" latinLnBrk="1" hangingPunct="0">
          <a:lnSpc>
            <a:spcPct val="100000"/>
          </a:lnSpc>
          <a:spcBef>
            <a:spcPts val="0"/>
          </a:spcBef>
          <a:spcAft>
            <a:spcPts val="0"/>
          </a:spcAft>
          <a:buClrTx/>
          <a:buSzTx/>
          <a:buFontTx/>
          <a:buNone/>
          <a:tabLst/>
          <a:defRPr kumimoji="0" sz="1800" b="0" i="0" u="none" strike="noStrike" cap="none" spc="0" normalizeH="0" baseline="0" dirty="0" smtClean="0">
            <a:ln>
              <a:noFill/>
            </a:ln>
            <a:solidFill>
              <a:srgbClr val="000000"/>
            </a:solidFill>
            <a:effectLst/>
            <a:uFillTx/>
            <a:latin typeface="Arial"/>
            <a:ea typeface="Arial"/>
            <a:cs typeface="Arial"/>
            <a:sym typeface="Arial"/>
          </a:defRPr>
        </a:def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Default">
  <a:themeElements>
    <a:clrScheme name="Default">
      <a:dk1>
        <a:srgbClr val="000000"/>
      </a:dk1>
      <a:lt1>
        <a:srgbClr val="FFFFFF"/>
      </a:lt1>
      <a:dk2>
        <a:srgbClr val="A7A7A7"/>
      </a:dk2>
      <a:lt2>
        <a:srgbClr val="535353"/>
      </a:lt2>
      <a:accent1>
        <a:srgbClr val="4F81BD"/>
      </a:accent1>
      <a:accent2>
        <a:srgbClr val="C0504D"/>
      </a:accent2>
      <a:accent3>
        <a:srgbClr val="8F8F8F"/>
      </a:accent3>
      <a:accent4>
        <a:srgbClr val="707070"/>
      </a:accent4>
      <a:accent5>
        <a:srgbClr val="B2C0D9"/>
      </a:accent5>
      <a:accent6>
        <a:srgbClr val="AE4846"/>
      </a:accent6>
      <a:hlink>
        <a:srgbClr val="0000FF"/>
      </a:hlink>
      <a:folHlink>
        <a:srgbClr val="FF00FF"/>
      </a:folHlink>
    </a:clrScheme>
    <a:fontScheme name="Default">
      <a:majorFont>
        <a:latin typeface="Helvetica Neue"/>
        <a:ea typeface="Helvetica Neue"/>
        <a:cs typeface="Helvetica Neue"/>
      </a:majorFont>
      <a:minorFont>
        <a:latin typeface="Helvetica"/>
        <a:ea typeface="Helvetica"/>
        <a:cs typeface="Helvetica"/>
      </a:minorFont>
    </a:fontScheme>
    <a:fmtScheme name="Default">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outerShdw blurRad="38100" dist="20000" dir="5400000" rotWithShape="0">
              <a:srgbClr val="000000">
                <a:alpha val="38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rgbClr val="4F81BD"/>
          </a:solidFill>
          <a:prstDash val="solid"/>
          <a:bevel/>
        </a:ln>
        <a:effectLst/>
      </a:spPr>
      <a:bodyPr rot="0" spcFirstLastPara="1" vertOverflow="overflow" horzOverflow="overflow" vert="horz" wrap="square" lIns="45719" tIns="45719" rIns="45719" bIns="45719" numCol="1" spcCol="38100" rtlCol="0" anchor="t">
        <a:spAutoFit/>
      </a:bodyPr>
      <a:lstStyle>
        <a:defPPr marL="0" marR="0" indent="0" algn="l" defTabSz="457200" rtl="0" fontAlgn="auto" latinLnBrk="1" hangingPunct="0">
          <a:lnSpc>
            <a:spcPct val="100000"/>
          </a:lnSpc>
          <a:spcBef>
            <a:spcPts val="0"/>
          </a:spcBef>
          <a:spcAft>
            <a:spcPts val="0"/>
          </a:spcAft>
          <a:buClrTx/>
          <a:buSzTx/>
          <a:buFontTx/>
          <a:buNone/>
          <a:tabLst/>
          <a:defRPr kumimoji="0" sz="2400" b="0" i="0" u="none" strike="noStrike" cap="none" spc="0" normalizeH="0" baseline="0">
            <a:ln>
              <a:noFill/>
            </a:ln>
            <a:solidFill>
              <a:srgbClr val="000000"/>
            </a:solidFill>
            <a:effectLst/>
            <a:uFillTx/>
            <a:latin typeface="Arial"/>
            <a:ea typeface="Arial"/>
            <a:cs typeface="Arial"/>
            <a:sym typeface="Arial"/>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4F81BD"/>
          </a:solidFill>
          <a:prstDash val="solid"/>
          <a:bevel/>
        </a:ln>
        <a:effectLst>
          <a:outerShdw blurRad="38100" dist="20000" dir="5400000" rotWithShape="0">
            <a:srgbClr val="000000">
              <a:alpha val="38000"/>
            </a:srgbClr>
          </a:outerShdw>
        </a:effectLst>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Pr>
      <a:bodyPr rot="0" spcFirstLastPara="1" vertOverflow="overflow" horzOverflow="overflow" vert="horz" wrap="square" lIns="45719" tIns="45719" rIns="45719" bIns="45719" numCol="1" spcCol="38100" rtlCol="0" anchor="t">
        <a:spAutoFit/>
      </a:bodyPr>
      <a:lstStyle>
        <a:defPPr marL="0" marR="0" indent="0" algn="l" defTabSz="457200" rtl="0" fontAlgn="auto" latinLnBrk="1" hangingPunct="0">
          <a:lnSpc>
            <a:spcPct val="100000"/>
          </a:lnSpc>
          <a:spcBef>
            <a:spcPts val="0"/>
          </a:spcBef>
          <a:spcAft>
            <a:spcPts val="0"/>
          </a:spcAft>
          <a:buClrTx/>
          <a:buSzTx/>
          <a:buFontTx/>
          <a:buNone/>
          <a:tabLst/>
          <a:defRPr kumimoji="0" sz="2400" b="0" i="0" u="none" strike="noStrike" cap="none" spc="0" normalizeH="0" baseline="0">
            <a:ln>
              <a:noFill/>
            </a:ln>
            <a:solidFill>
              <a:srgbClr val="000000"/>
            </a:solidFill>
            <a:effectLst/>
            <a:uFillTx/>
            <a:latin typeface="Arial"/>
            <a:ea typeface="Arial"/>
            <a:cs typeface="Arial"/>
            <a:sym typeface="Arial"/>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emplate/>
  <TotalTime>0</TotalTime>
  <Words>1745</Words>
  <Application>Microsoft Macintosh PowerPoint</Application>
  <PresentationFormat>On-screen Show (4:3)</PresentationFormat>
  <Paragraphs>300</Paragraphs>
  <Slides>46</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46</vt:i4>
      </vt:variant>
    </vt:vector>
  </HeadingPairs>
  <TitlesOfParts>
    <vt:vector size="53" baseType="lpstr">
      <vt:lpstr>Arial</vt:lpstr>
      <vt:lpstr>Arial Black</vt:lpstr>
      <vt:lpstr>Helvetica Neue</vt:lpstr>
      <vt:lpstr>Univers Medium</vt:lpstr>
      <vt:lpstr>Verdana</vt:lpstr>
      <vt:lpstr>Wingdings</vt:lpstr>
      <vt:lpstr>Default</vt:lpstr>
      <vt:lpstr>PowerPoint Presentation</vt:lpstr>
      <vt:lpstr>Dialectique psychiatrie contemporaine</vt:lpstr>
      <vt:lpstr>Structuralisme</vt:lpstr>
      <vt:lpstr>Structuralistes</vt:lpstr>
      <vt:lpstr>Anthropologie structuraliste</vt:lpstr>
      <vt:lpstr>Claude Levy-Strauss</vt:lpstr>
      <vt:lpstr>Société anthropémiques</vt:lpstr>
      <vt:lpstr>Société anthropophagiques</vt:lpstr>
      <vt:lpstr>3 types de société</vt:lpstr>
      <vt:lpstr>Psychiatrie anthropémique</vt:lpstr>
      <vt:lpstr>De l’anthropémie à  l’anthropophagie</vt:lpstr>
      <vt:lpstr>Psychiatrie anthropophagique encapsulante</vt:lpstr>
      <vt:lpstr>Granulome corps etranger</vt:lpstr>
      <vt:lpstr>Psychiatrie anthropophagique encapsulante</vt:lpstr>
      <vt:lpstr>Psychiatrie anthropophagique encapsulante</vt:lpstr>
      <vt:lpstr>Psychiatrie anthropophagique encapsulante</vt:lpstr>
      <vt:lpstr>Le déviant</vt:lpstr>
      <vt:lpstr>Qu’est un déviant ?</vt:lpstr>
      <vt:lpstr>Le déviant</vt:lpstr>
      <vt:lpstr>Qu'est-ce qu'un déviant</vt:lpstr>
      <vt:lpstr>Comment traiter les déviants</vt:lpstr>
      <vt:lpstr>Définition alternative du déviant</vt:lpstr>
      <vt:lpstr>Définition alternative du déviant</vt:lpstr>
      <vt:lpstr>Psychiatrie anthropophagique assimilante</vt:lpstr>
      <vt:lpstr>Tâches d'une psychiatrie anthropophage</vt:lpstr>
      <vt:lpstr>Tâches d'une psychiatrie anthropophage</vt:lpstr>
      <vt:lpstr>Transition vers un système assimilatif</vt:lpstr>
      <vt:lpstr>Objectifs directives anticipées</vt:lpstr>
      <vt:lpstr>PowerPoint Presentation</vt:lpstr>
      <vt:lpstr>Méthodes de travail de la psychiatrie anthropophage assimilant</vt:lpstr>
      <vt:lpstr>Méthodes de travail de la psychiatrie anthropophage assimilant</vt:lpstr>
      <vt:lpstr>La psychiatrie anthropophage assimilante doit être artistique</vt:lpstr>
      <vt:lpstr>La transition vers un système assimilant</vt:lpstr>
      <vt:lpstr>PowerPoint Presentation</vt:lpstr>
      <vt:lpstr>Bataille de retraite des paternalistes</vt:lpstr>
      <vt:lpstr>No restraint au SA</vt:lpstr>
      <vt:lpstr>Bataille de retraite des paternalistes</vt:lpstr>
      <vt:lpstr>Le patient le demande … et après il va mieux</vt:lpstr>
      <vt:lpstr>Réduction des stimuli externes – une légende urbaine</vt:lpstr>
      <vt:lpstr>Bataille de retraite des paternalistes</vt:lpstr>
      <vt:lpstr>Méthodes disciplinaires</vt:lpstr>
      <vt:lpstr>Coercion en cas de danger pour autrui Qui devrait agir ?</vt:lpstr>
      <vt:lpstr>Principes èthique médicale</vt:lpstr>
      <vt:lpstr>Recours à mesures coercitives dépend entre autres de ...</vt:lpstr>
      <vt:lpstr>Nothing about me without me exemples</vt:lpstr>
      <vt:lpstr>PowerPoint Presentation</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subject/>
  <dc:creator/>
  <cp:keywords/>
  <dc:description/>
  <cp:lastModifiedBy>Daniele Fabio Zullino</cp:lastModifiedBy>
  <cp:revision>1059</cp:revision>
  <dcterms:modified xsi:type="dcterms:W3CDTF">2025-07-08T07:09:16Z</dcterms:modified>
  <cp:category/>
</cp:coreProperties>
</file>