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515" r:id="rId2"/>
    <p:sldId id="2254" r:id="rId3"/>
    <p:sldId id="2249" r:id="rId4"/>
    <p:sldId id="2250" r:id="rId5"/>
    <p:sldId id="2247" r:id="rId6"/>
    <p:sldId id="2205" r:id="rId7"/>
    <p:sldId id="2252" r:id="rId8"/>
    <p:sldId id="2227" r:id="rId9"/>
    <p:sldId id="2215" r:id="rId10"/>
    <p:sldId id="2255" r:id="rId11"/>
    <p:sldId id="2220" r:id="rId12"/>
    <p:sldId id="2232" r:id="rId13"/>
    <p:sldId id="2251" r:id="rId14"/>
    <p:sldId id="2230" r:id="rId15"/>
    <p:sldId id="2242" r:id="rId16"/>
    <p:sldId id="2243" r:id="rId17"/>
    <p:sldId id="2253" r:id="rId18"/>
  </p:sldIdLst>
  <p:sldSz cx="9144000" cy="6858000" type="screen4x3"/>
  <p:notesSz cx="6858000" cy="9144000"/>
  <p:defaultTextStyle>
    <a:lvl1pPr defTabSz="457200">
      <a:defRPr sz="2400">
        <a:latin typeface="Arial"/>
        <a:ea typeface="Arial"/>
        <a:cs typeface="Arial"/>
        <a:sym typeface="Arial"/>
      </a:defRPr>
    </a:lvl1pPr>
    <a:lvl2pPr indent="457200" defTabSz="457200">
      <a:defRPr sz="2400">
        <a:latin typeface="Arial"/>
        <a:ea typeface="Arial"/>
        <a:cs typeface="Arial"/>
        <a:sym typeface="Arial"/>
      </a:defRPr>
    </a:lvl2pPr>
    <a:lvl3pPr indent="914400" defTabSz="457200">
      <a:defRPr sz="2400">
        <a:latin typeface="Arial"/>
        <a:ea typeface="Arial"/>
        <a:cs typeface="Arial"/>
        <a:sym typeface="Arial"/>
      </a:defRPr>
    </a:lvl3pPr>
    <a:lvl4pPr indent="1371600" defTabSz="457200">
      <a:defRPr sz="2400">
        <a:latin typeface="Arial"/>
        <a:ea typeface="Arial"/>
        <a:cs typeface="Arial"/>
        <a:sym typeface="Arial"/>
      </a:defRPr>
    </a:lvl4pPr>
    <a:lvl5pPr indent="1828800" defTabSz="457200">
      <a:defRPr sz="2400">
        <a:latin typeface="Arial"/>
        <a:ea typeface="Arial"/>
        <a:cs typeface="Arial"/>
        <a:sym typeface="Arial"/>
      </a:defRPr>
    </a:lvl5pPr>
    <a:lvl6pPr defTabSz="457200">
      <a:defRPr sz="2400">
        <a:latin typeface="Arial"/>
        <a:ea typeface="Arial"/>
        <a:cs typeface="Arial"/>
        <a:sym typeface="Arial"/>
      </a:defRPr>
    </a:lvl6pPr>
    <a:lvl7pPr defTabSz="457200">
      <a:defRPr sz="2400">
        <a:latin typeface="Arial"/>
        <a:ea typeface="Arial"/>
        <a:cs typeface="Arial"/>
        <a:sym typeface="Arial"/>
      </a:defRPr>
    </a:lvl7pPr>
    <a:lvl8pPr defTabSz="457200">
      <a:defRPr sz="2400">
        <a:latin typeface="Arial"/>
        <a:ea typeface="Arial"/>
        <a:cs typeface="Arial"/>
        <a:sym typeface="Arial"/>
      </a:defRPr>
    </a:lvl8pPr>
    <a:lvl9pPr defTabSz="457200">
      <a:defRPr sz="2400"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A089"/>
    <a:srgbClr val="FFEDFF"/>
    <a:srgbClr val="FAE62B"/>
    <a:srgbClr val="9FD0AB"/>
    <a:srgbClr val="F3AD04"/>
    <a:srgbClr val="FF2400"/>
    <a:srgbClr val="0A5208"/>
    <a:srgbClr val="CEFFA5"/>
    <a:srgbClr val="FF6AD8"/>
    <a:srgbClr val="FF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28" autoAdjust="0"/>
    <p:restoredTop sz="95728" autoAdjust="0"/>
  </p:normalViewPr>
  <p:slideViewPr>
    <p:cSldViewPr snapToGrid="0" snapToObjects="1">
      <p:cViewPr varScale="1">
        <p:scale>
          <a:sx n="103" d="100"/>
          <a:sy n="103" d="100"/>
        </p:scale>
        <p:origin x="176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658303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GB" sz="2400" b="1" i="0" u="none" strike="noStrike" dirty="0" err="1">
                <a:solidFill>
                  <a:srgbClr val="000000"/>
                </a:solidFill>
                <a:effectLst/>
              </a:rPr>
              <a:t>Gegenargument</a:t>
            </a:r>
            <a:r>
              <a:rPr lang="en-GB" sz="2400" b="1" i="0" u="none" strike="noStrike" dirty="0">
                <a:solidFill>
                  <a:srgbClr val="000000"/>
                </a:solidFill>
                <a:effectLst/>
              </a:rPr>
              <a:t>:</a:t>
            </a:r>
            <a:endParaRPr lang="en-GB" sz="2400" b="0" i="0" u="none" strike="noStrike" dirty="0">
              <a:solidFill>
                <a:srgbClr val="000000"/>
              </a:solidFill>
              <a:effectLst/>
            </a:endParaRPr>
          </a:p>
          <a:p>
            <a:pPr>
              <a:buNone/>
            </a:pPr>
            <a:r>
              <a:rPr lang="en-GB" sz="2400" dirty="0"/>
              <a:t>„</a:t>
            </a:r>
            <a:r>
              <a:rPr lang="en-GB" sz="2400" dirty="0" err="1"/>
              <a:t>Stigmatisierung</a:t>
            </a:r>
            <a:r>
              <a:rPr lang="en-GB" sz="2400" dirty="0"/>
              <a:t> </a:t>
            </a:r>
            <a:r>
              <a:rPr lang="en-GB" sz="2400" dirty="0" err="1"/>
              <a:t>führt</a:t>
            </a:r>
            <a:r>
              <a:rPr lang="en-GB" sz="2400" dirty="0"/>
              <a:t> </a:t>
            </a:r>
            <a:r>
              <a:rPr lang="en-GB" sz="2400" dirty="0" err="1"/>
              <a:t>eher</a:t>
            </a:r>
            <a:r>
              <a:rPr lang="en-GB" sz="2400" dirty="0"/>
              <a:t> </a:t>
            </a:r>
            <a:r>
              <a:rPr lang="en-GB" sz="2400" dirty="0" err="1"/>
              <a:t>zur</a:t>
            </a:r>
            <a:r>
              <a:rPr lang="en-GB" sz="2400" dirty="0"/>
              <a:t> </a:t>
            </a:r>
            <a:r>
              <a:rPr lang="en-GB" sz="2400" dirty="0" err="1"/>
              <a:t>Verheimlichung</a:t>
            </a:r>
            <a:r>
              <a:rPr lang="en-GB" sz="2400" dirty="0"/>
              <a:t> </a:t>
            </a:r>
            <a:r>
              <a:rPr lang="en-GB" sz="2400" dirty="0" err="1"/>
              <a:t>als</a:t>
            </a:r>
            <a:r>
              <a:rPr lang="en-GB" sz="2400" dirty="0"/>
              <a:t> </a:t>
            </a:r>
            <a:r>
              <a:rPr lang="en-GB" sz="2400" dirty="0" err="1"/>
              <a:t>zur</a:t>
            </a:r>
            <a:r>
              <a:rPr lang="en-GB" sz="2400" dirty="0"/>
              <a:t> </a:t>
            </a:r>
            <a:r>
              <a:rPr lang="en-GB" sz="2400" dirty="0" err="1"/>
              <a:t>Prävention</a:t>
            </a:r>
            <a:r>
              <a:rPr lang="en-GB" sz="2400" dirty="0"/>
              <a:t> – </a:t>
            </a:r>
            <a:r>
              <a:rPr lang="en-GB" sz="2400" dirty="0" err="1"/>
              <a:t>Jugendliche</a:t>
            </a:r>
            <a:r>
              <a:rPr lang="en-GB" sz="2400" dirty="0"/>
              <a:t> </a:t>
            </a:r>
            <a:r>
              <a:rPr lang="en-GB" sz="2400" dirty="0" err="1"/>
              <a:t>konsumieren</a:t>
            </a:r>
            <a:r>
              <a:rPr lang="en-GB" sz="2400" dirty="0"/>
              <a:t> </a:t>
            </a:r>
            <a:r>
              <a:rPr lang="en-GB" sz="2400" dirty="0" err="1"/>
              <a:t>im</a:t>
            </a:r>
            <a:r>
              <a:rPr lang="en-GB" sz="2400" dirty="0"/>
              <a:t> </a:t>
            </a:r>
            <a:r>
              <a:rPr lang="en-GB" sz="2400" dirty="0" err="1"/>
              <a:t>Verborgenen</a:t>
            </a:r>
            <a:r>
              <a:rPr lang="en-GB" sz="2400" dirty="0"/>
              <a:t>, was </a:t>
            </a:r>
            <a:r>
              <a:rPr lang="en-GB" sz="2400" dirty="0" err="1"/>
              <a:t>riskanter</a:t>
            </a:r>
            <a:r>
              <a:rPr lang="en-GB" sz="2400" dirty="0"/>
              <a:t> </a:t>
            </a:r>
            <a:r>
              <a:rPr lang="en-GB" sz="2400" dirty="0" err="1"/>
              <a:t>ist</a:t>
            </a:r>
            <a:r>
              <a:rPr lang="en-GB" sz="2400" dirty="0"/>
              <a:t>.“</a:t>
            </a:r>
          </a:p>
          <a:p>
            <a:pPr algn="l">
              <a:buNone/>
            </a:pPr>
            <a:r>
              <a:rPr lang="en-GB" sz="2400" b="1" i="0" u="none" strike="noStrike" dirty="0" err="1">
                <a:solidFill>
                  <a:srgbClr val="000000"/>
                </a:solidFill>
                <a:effectLst/>
              </a:rPr>
              <a:t>Replik</a:t>
            </a:r>
            <a:r>
              <a:rPr lang="en-GB" sz="2400" b="1" i="0" u="none" strike="noStrike" dirty="0">
                <a:solidFill>
                  <a:srgbClr val="000000"/>
                </a:solidFill>
                <a:effectLst/>
              </a:rPr>
              <a:t>:</a:t>
            </a:r>
            <a:endParaRPr lang="en-GB" sz="2400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n-GB" sz="2400" dirty="0"/>
              <a:t>„</a:t>
            </a:r>
            <a:r>
              <a:rPr lang="en-GB" sz="2400" dirty="0" err="1"/>
              <a:t>Verheimlichung</a:t>
            </a:r>
            <a:r>
              <a:rPr lang="en-GB" sz="2400" dirty="0"/>
              <a:t> </a:t>
            </a:r>
            <a:r>
              <a:rPr lang="en-GB" sz="2400" dirty="0" err="1"/>
              <a:t>ist</a:t>
            </a:r>
            <a:r>
              <a:rPr lang="en-GB" sz="2400" dirty="0"/>
              <a:t> </a:t>
            </a:r>
            <a:r>
              <a:rPr lang="en-GB" sz="2400" dirty="0" err="1"/>
              <a:t>ein</a:t>
            </a:r>
            <a:r>
              <a:rPr lang="en-GB" sz="2400" dirty="0"/>
              <a:t> </a:t>
            </a:r>
            <a:r>
              <a:rPr lang="en-GB" sz="2400" dirty="0" err="1"/>
              <a:t>sekundäres</a:t>
            </a:r>
            <a:r>
              <a:rPr lang="en-GB" sz="2400" dirty="0"/>
              <a:t> </a:t>
            </a:r>
            <a:r>
              <a:rPr lang="en-GB" sz="2400" dirty="0" err="1"/>
              <a:t>Phänomen</a:t>
            </a:r>
            <a:r>
              <a:rPr lang="en-GB" sz="2400" dirty="0"/>
              <a:t> – </a:t>
            </a:r>
            <a:r>
              <a:rPr lang="en-GB" sz="2400" dirty="0" err="1"/>
              <a:t>entscheidend</a:t>
            </a:r>
            <a:r>
              <a:rPr lang="en-GB" sz="2400" dirty="0"/>
              <a:t> </a:t>
            </a:r>
            <a:r>
              <a:rPr lang="en-GB" sz="2400" dirty="0" err="1"/>
              <a:t>ist</a:t>
            </a:r>
            <a:r>
              <a:rPr lang="en-GB" sz="2400" dirty="0"/>
              <a:t>, </a:t>
            </a:r>
            <a:r>
              <a:rPr lang="en-GB" sz="2400" dirty="0" err="1"/>
              <a:t>dass</a:t>
            </a:r>
            <a:r>
              <a:rPr lang="en-GB" sz="2400" dirty="0"/>
              <a:t> </a:t>
            </a:r>
            <a:r>
              <a:rPr lang="en-GB" sz="2400" dirty="0" err="1"/>
              <a:t>Stigmatisierung</a:t>
            </a:r>
            <a:r>
              <a:rPr lang="en-GB" sz="2400" dirty="0"/>
              <a:t> die </a:t>
            </a:r>
            <a:r>
              <a:rPr lang="en-GB" sz="2400" dirty="0" err="1"/>
              <a:t>Einstiegswahrscheinlichkeit</a:t>
            </a:r>
            <a:r>
              <a:rPr lang="en-GB" sz="2400" dirty="0"/>
              <a:t> </a:t>
            </a:r>
            <a:r>
              <a:rPr lang="en-GB" sz="2400" dirty="0" err="1"/>
              <a:t>reduziert</a:t>
            </a:r>
            <a:r>
              <a:rPr lang="en-GB" sz="2400" dirty="0"/>
              <a:t>. </a:t>
            </a:r>
            <a:r>
              <a:rPr lang="en-GB" sz="2400" dirty="0" err="1"/>
              <a:t>Wer</a:t>
            </a:r>
            <a:r>
              <a:rPr lang="en-GB" sz="2400" dirty="0"/>
              <a:t> </a:t>
            </a:r>
            <a:r>
              <a:rPr lang="en-GB" sz="2400" dirty="0" err="1"/>
              <a:t>nicht</a:t>
            </a:r>
            <a:r>
              <a:rPr lang="en-GB" sz="2400" dirty="0"/>
              <a:t> </a:t>
            </a:r>
            <a:r>
              <a:rPr lang="en-GB" sz="2400" dirty="0" err="1"/>
              <a:t>konsumiert</a:t>
            </a:r>
            <a:r>
              <a:rPr lang="en-GB" sz="2400" dirty="0"/>
              <a:t>, muss </a:t>
            </a:r>
            <a:r>
              <a:rPr lang="en-GB" sz="2400" dirty="0" err="1"/>
              <a:t>nichts</a:t>
            </a:r>
            <a:r>
              <a:rPr lang="en-GB" sz="2400" dirty="0"/>
              <a:t> </a:t>
            </a:r>
            <a:r>
              <a:rPr lang="en-GB" sz="2400" dirty="0" err="1"/>
              <a:t>verbergen</a:t>
            </a:r>
            <a:r>
              <a:rPr lang="en-GB" sz="2400" dirty="0"/>
              <a:t>.“</a:t>
            </a:r>
          </a:p>
          <a:p>
            <a:endParaRPr lang="en-CH" dirty="0"/>
          </a:p>
          <a:p>
            <a:endParaRPr lang="en-CH" dirty="0"/>
          </a:p>
          <a:p>
            <a:endParaRPr lang="en-CH" dirty="0"/>
          </a:p>
          <a:p>
            <a:pPr algn="l">
              <a:buNone/>
            </a:pPr>
            <a:r>
              <a:rPr lang="en-GB" b="1" i="0" u="none" strike="noStrike" dirty="0" err="1">
                <a:solidFill>
                  <a:srgbClr val="000000"/>
                </a:solidFill>
                <a:effectLst/>
              </a:rPr>
              <a:t>Gegenargument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:</a:t>
            </a: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>
              <a:buNone/>
            </a:pPr>
            <a:r>
              <a:rPr lang="en-GB" dirty="0"/>
              <a:t>„Rausch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anthropologisches</a:t>
            </a:r>
            <a:r>
              <a:rPr lang="en-GB" dirty="0"/>
              <a:t> </a:t>
            </a:r>
            <a:r>
              <a:rPr lang="en-GB" dirty="0" err="1"/>
              <a:t>Grundbedürfnis</a:t>
            </a:r>
            <a:r>
              <a:rPr lang="en-GB" dirty="0"/>
              <a:t> – Normen </a:t>
            </a:r>
            <a:r>
              <a:rPr lang="en-GB" dirty="0" err="1"/>
              <a:t>sollten</a:t>
            </a:r>
            <a:r>
              <a:rPr lang="en-GB" dirty="0"/>
              <a:t> </a:t>
            </a:r>
            <a:r>
              <a:rPr lang="en-GB" dirty="0" err="1"/>
              <a:t>Vielfalt</a:t>
            </a:r>
            <a:r>
              <a:rPr lang="en-GB" dirty="0"/>
              <a:t> </a:t>
            </a:r>
            <a:r>
              <a:rPr lang="en-GB" dirty="0" err="1"/>
              <a:t>anerkennen</a:t>
            </a:r>
            <a:r>
              <a:rPr lang="en-GB" dirty="0"/>
              <a:t>,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unterdrücken</a:t>
            </a:r>
            <a:r>
              <a:rPr lang="en-GB" dirty="0"/>
              <a:t>.“</a:t>
            </a:r>
          </a:p>
          <a:p>
            <a:pPr algn="l">
              <a:buNone/>
            </a:pPr>
            <a:r>
              <a:rPr lang="en-GB" b="1" i="0" u="none" strike="noStrike" dirty="0" err="1">
                <a:solidFill>
                  <a:srgbClr val="000000"/>
                </a:solidFill>
                <a:effectLst/>
              </a:rPr>
              <a:t>Replik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:</a:t>
            </a: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n-GB" dirty="0"/>
              <a:t>„</a:t>
            </a:r>
            <a:r>
              <a:rPr lang="en-GB" dirty="0" err="1"/>
              <a:t>Gerade</a:t>
            </a:r>
            <a:r>
              <a:rPr lang="en-GB" dirty="0"/>
              <a:t> </a:t>
            </a:r>
            <a:r>
              <a:rPr lang="en-GB" dirty="0" err="1"/>
              <a:t>weil</a:t>
            </a:r>
            <a:r>
              <a:rPr lang="en-GB" dirty="0"/>
              <a:t> Rausch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anthropologisches</a:t>
            </a:r>
            <a:r>
              <a:rPr lang="en-GB" dirty="0"/>
              <a:t> </a:t>
            </a:r>
            <a:r>
              <a:rPr lang="en-GB" dirty="0" err="1"/>
              <a:t>Potenzial</a:t>
            </a:r>
            <a:r>
              <a:rPr lang="en-GB" dirty="0"/>
              <a:t> </a:t>
            </a:r>
            <a:r>
              <a:rPr lang="en-GB" dirty="0" err="1"/>
              <a:t>ist</a:t>
            </a:r>
            <a:r>
              <a:rPr lang="en-GB" dirty="0"/>
              <a:t>, </a:t>
            </a:r>
            <a:r>
              <a:rPr lang="en-GB" dirty="0" err="1"/>
              <a:t>braucht</a:t>
            </a:r>
            <a:r>
              <a:rPr lang="en-GB" dirty="0"/>
              <a:t> er </a:t>
            </a:r>
            <a:r>
              <a:rPr lang="en-GB" dirty="0" err="1"/>
              <a:t>kulturelle</a:t>
            </a:r>
            <a:r>
              <a:rPr lang="en-GB" dirty="0"/>
              <a:t> </a:t>
            </a:r>
            <a:r>
              <a:rPr lang="en-GB" dirty="0" err="1"/>
              <a:t>Rahmung</a:t>
            </a:r>
            <a:r>
              <a:rPr lang="en-GB" dirty="0"/>
              <a:t>. Normen </a:t>
            </a:r>
            <a:r>
              <a:rPr lang="en-GB" dirty="0" err="1"/>
              <a:t>schützen</a:t>
            </a:r>
            <a:r>
              <a:rPr lang="en-GB" dirty="0"/>
              <a:t> </a:t>
            </a:r>
            <a:r>
              <a:rPr lang="en-GB" dirty="0" err="1"/>
              <a:t>vor</a:t>
            </a:r>
            <a:r>
              <a:rPr lang="en-GB" dirty="0"/>
              <a:t> </a:t>
            </a:r>
            <a:r>
              <a:rPr lang="en-GB" dirty="0" err="1"/>
              <a:t>Entgrenzung</a:t>
            </a:r>
            <a:r>
              <a:rPr lang="en-GB" dirty="0"/>
              <a:t>, </a:t>
            </a:r>
            <a:r>
              <a:rPr lang="en-GB" dirty="0" err="1"/>
              <a:t>sie</a:t>
            </a:r>
            <a:r>
              <a:rPr lang="en-GB" dirty="0"/>
              <a:t> </a:t>
            </a:r>
            <a:r>
              <a:rPr lang="en-GB" dirty="0" err="1"/>
              <a:t>unterdrücken</a:t>
            </a:r>
            <a:r>
              <a:rPr lang="en-GB" dirty="0"/>
              <a:t> </a:t>
            </a:r>
            <a:r>
              <a:rPr lang="en-GB" dirty="0" err="1"/>
              <a:t>nicht</a:t>
            </a:r>
            <a:r>
              <a:rPr lang="en-GB" dirty="0"/>
              <a:t> das </a:t>
            </a:r>
            <a:r>
              <a:rPr lang="en-GB" dirty="0" err="1"/>
              <a:t>Bedürfnis</a:t>
            </a:r>
            <a:r>
              <a:rPr lang="en-GB" dirty="0"/>
              <a:t>, </a:t>
            </a:r>
            <a:r>
              <a:rPr lang="en-GB" dirty="0" err="1"/>
              <a:t>sondern</a:t>
            </a:r>
            <a:r>
              <a:rPr lang="en-GB" dirty="0"/>
              <a:t> </a:t>
            </a:r>
            <a:r>
              <a:rPr lang="en-GB" dirty="0" err="1"/>
              <a:t>strukturieren</a:t>
            </a:r>
            <a:r>
              <a:rPr lang="en-GB" dirty="0"/>
              <a:t> es.“</a:t>
            </a:r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273679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_HUG_H_QUADRI.png" descr="LOGO_HUG_H_QUADRI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/>
          <p:nvPr/>
        </p:nvSpPr>
        <p:spPr>
          <a:xfrm>
            <a:off x="-1" y="5962650"/>
            <a:ext cx="9144002" cy="89535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" name="Shape 18"/>
          <p:cNvSpPr/>
          <p:nvPr userDrawn="1"/>
        </p:nvSpPr>
        <p:spPr>
          <a:xfrm>
            <a:off x="-1" y="-1"/>
            <a:ext cx="9144002" cy="5951539"/>
          </a:xfrm>
          <a:prstGeom prst="rect">
            <a:avLst/>
          </a:prstGeom>
          <a:solidFill>
            <a:srgbClr val="9FD0AB"/>
          </a:solidFill>
          <a:ln>
            <a:solidFill>
              <a:srgbClr val="46AAC5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9" name="Shape 19"/>
          <p:cNvSpPr/>
          <p:nvPr/>
        </p:nvSpPr>
        <p:spPr>
          <a:xfrm>
            <a:off x="1620837" y="1870075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6546850" y="5562235"/>
            <a:ext cx="2133600" cy="26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455FC-67F4-7B86-EE93-234D1E32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5205E-D674-577C-F38A-578DE2F63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CH" dirty="0"/>
          </a:p>
        </p:txBody>
      </p:sp>
      <p:pic>
        <p:nvPicPr>
          <p:cNvPr id="7" name="Picture 6" descr="WHO">
            <a:extLst>
              <a:ext uri="{FF2B5EF4-FFF2-40B4-BE49-F238E27FC236}">
                <a16:creationId xmlns:a16="http://schemas.microsoft.com/office/drawing/2014/main" id="{D085645B-8E36-5476-1B91-26EE6923E5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73E5BFE9-81D3-F81F-1AE5-B62C9AB6D26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</p:spTree>
    <p:extLst>
      <p:ext uri="{BB962C8B-B14F-4D97-AF65-F5344CB8AC3E}">
        <p14:creationId xmlns:p14="http://schemas.microsoft.com/office/powerpoint/2010/main" val="2082181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HUG_H_QUADRI.png" descr="LOGO_HUG_H_QUADRI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 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>
            <a:off x="485775" y="5871011"/>
            <a:ext cx="8199977" cy="0"/>
          </a:xfrm>
          <a:prstGeom prst="line">
            <a:avLst/>
          </a:prstGeom>
          <a:noFill/>
          <a:ln w="31750" cap="flat" cmpd="thinThick">
            <a:solidFill>
              <a:srgbClr val="9FD0AB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</p:sldLayoutIdLst>
  <p:transition spd="med"/>
  <p:txStyles>
    <p:titleStyle>
      <a:lvl1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1pPr>
      <a:lvl2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2pPr>
      <a:lvl3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3pPr>
      <a:lvl4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4pPr>
      <a:lvl5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5pPr>
      <a:lvl6pPr indent="4572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6pPr>
      <a:lvl7pPr indent="9144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7pPr>
      <a:lvl8pPr indent="13716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8pPr>
      <a:lvl9pPr indent="18288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9pPr>
    </p:titleStyle>
    <p:bodyStyle>
      <a:lvl1pPr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1pPr>
      <a:lvl2pPr indent="457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2pPr>
      <a:lvl3pPr indent="914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3pPr>
      <a:lvl4pPr indent="1371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4pPr>
      <a:lvl5pPr indent="18288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5pPr>
      <a:lvl6pPr indent="22860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6pPr>
      <a:lvl7pPr indent="2743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7pPr>
      <a:lvl8pPr indent="3200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8pPr>
      <a:lvl9pPr indent="3657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16.wdp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microsoft.com/office/2007/relationships/hdphoto" Target="../media/hdphoto17.wdp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10" Type="http://schemas.openxmlformats.org/officeDocument/2006/relationships/image" Target="../media/image15.tiff"/><Relationship Id="rId4" Type="http://schemas.openxmlformats.org/officeDocument/2006/relationships/image" Target="../media/image11.png"/><Relationship Id="rId9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619658" y="1434363"/>
            <a:ext cx="561972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CH" sz="1400" dirty="0">
                <a:solidFill>
                  <a:schemeClr val="bg1"/>
                </a:solidFill>
                <a:latin typeface="Arial" panose="020B0604020202020204" pitchFamily="34" charset="0"/>
              </a:rPr>
              <a:t>Daniele Zullino</a:t>
            </a:r>
          </a:p>
        </p:txBody>
      </p:sp>
      <p:pic>
        <p:nvPicPr>
          <p:cNvPr id="4" name="Picture 6" descr="WH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1416424" y="2820894"/>
            <a:ext cx="923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AB17FE-3CE7-D830-0F3B-D6C1FDD4EAED}"/>
              </a:ext>
            </a:extLst>
          </p:cNvPr>
          <p:cNvSpPr txBox="1"/>
          <p:nvPr/>
        </p:nvSpPr>
        <p:spPr>
          <a:xfrm>
            <a:off x="1511105" y="320571"/>
            <a:ext cx="6675030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2800" b="1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Höchste</a:t>
            </a:r>
            <a:r>
              <a:rPr lang="en-GB" sz="2800" b="1" i="0" u="none" strike="noStrike" dirty="0">
                <a:solidFill>
                  <a:schemeClr val="bg1"/>
                </a:solidFill>
                <a:effectLst/>
                <a:latin typeface="-webkit-standard"/>
              </a:rPr>
              <a:t> Zeit, </a:t>
            </a:r>
            <a:r>
              <a:rPr lang="en-GB" sz="2800" b="1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jegliche</a:t>
            </a:r>
            <a:r>
              <a:rPr lang="en-GB" sz="2800" b="1" i="0" u="none" strike="noStrike" dirty="0">
                <a:solidFill>
                  <a:schemeClr val="bg1"/>
                </a:solidFill>
                <a:effectLst/>
                <a:latin typeface="-webkit-standard"/>
              </a:rPr>
              <a:t> Art von Rausch </a:t>
            </a:r>
            <a:r>
              <a:rPr lang="en-GB" sz="2800" b="1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zu</a:t>
            </a:r>
            <a:r>
              <a:rPr lang="en-GB" sz="2800" b="1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GB" sz="2800" b="1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stigmatisieren</a:t>
            </a:r>
            <a:endParaRPr lang="en-GB" sz="2800" b="1" i="0" u="none" strike="noStrike" dirty="0">
              <a:solidFill>
                <a:schemeClr val="bg1"/>
              </a:solidFill>
              <a:effectLst/>
              <a:latin typeface="-webkit-standard"/>
            </a:endParaRPr>
          </a:p>
        </p:txBody>
      </p:sp>
      <p:pic>
        <p:nvPicPr>
          <p:cNvPr id="9" name="Picture 8" descr="A person pointing at himself&#10;&#10;AI-generated content may be incorrect.">
            <a:extLst>
              <a:ext uri="{FF2B5EF4-FFF2-40B4-BE49-F238E27FC236}">
                <a16:creationId xmlns:a16="http://schemas.microsoft.com/office/drawing/2014/main" id="{A942A47C-2422-189F-1ECA-C80C380C7C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79000" detail="2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58" y="2367496"/>
            <a:ext cx="4378806" cy="291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06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270AE-BBCC-19CB-8C52-F620262F4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9E66BEC-5A0A-2764-3397-F791F08F3C7E}"/>
              </a:ext>
            </a:extLst>
          </p:cNvPr>
          <p:cNvSpPr txBox="1"/>
          <p:nvPr/>
        </p:nvSpPr>
        <p:spPr>
          <a:xfrm>
            <a:off x="379827" y="5522855"/>
            <a:ext cx="8180363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000" b="0" i="0" u="none" strike="noStrike" dirty="0">
                <a:solidFill>
                  <a:srgbClr val="000000"/>
                </a:solidFill>
                <a:effectLst/>
              </a:rPr>
              <a:t>Elster 1999;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</a:rPr>
              <a:t>Foddy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</a:rPr>
              <a:t> &amp; Savulescu 2006; Neale et al., 2011; </a:t>
            </a:r>
            <a:r>
              <a:rPr lang="en-GB" sz="1000" dirty="0">
                <a:solidFill>
                  <a:srgbClr val="000000"/>
                </a:solidFill>
              </a:rPr>
              <a:t>Marlatt &amp; Gordon, 1985</a:t>
            </a:r>
            <a:endParaRPr lang="en-CH" sz="1000" dirty="0"/>
          </a:p>
        </p:txBody>
      </p:sp>
      <p:pic>
        <p:nvPicPr>
          <p:cNvPr id="9" name="Picture 8" descr="A person crossing their arms with their hands crossed&#10;&#10;AI-generated content may be incorrect.">
            <a:extLst>
              <a:ext uri="{FF2B5EF4-FFF2-40B4-BE49-F238E27FC236}">
                <a16:creationId xmlns:a16="http://schemas.microsoft.com/office/drawing/2014/main" id="{C9280CCE-F0A2-07ED-0762-2D5D086429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924"/>
                    </a14:imgEffect>
                    <a14:imgEffect>
                      <a14:saturation sat="168000"/>
                    </a14:imgEffect>
                    <a14:imgEffect>
                      <a14:brightnessContrast bright="9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631092"/>
            <a:ext cx="3498969" cy="3498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E94310-AB51-20AC-F936-2BF4C67593F3}"/>
              </a:ext>
            </a:extLst>
          </p:cNvPr>
          <p:cNvSpPr txBox="1"/>
          <p:nvPr/>
        </p:nvSpPr>
        <p:spPr>
          <a:xfrm>
            <a:off x="197336" y="357477"/>
            <a:ext cx="8545344" cy="1077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>
                    <a:lumMod val="50000"/>
                  </a:schemeClr>
                </a:solidFill>
              </a:rPr>
              <a:t>Stigmatisierung</a:t>
            </a:r>
            <a:r>
              <a:rPr lang="en-GB" sz="3200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3200" b="1" dirty="0" err="1">
                <a:solidFill>
                  <a:schemeClr val="bg1">
                    <a:lumMod val="50000"/>
                  </a:schemeClr>
                </a:solidFill>
              </a:rPr>
              <a:t>eine</a:t>
            </a:r>
            <a:r>
              <a:rPr lang="en-GB" sz="3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bg1">
                    <a:lumMod val="50000"/>
                  </a:schemeClr>
                </a:solidFill>
              </a:rPr>
              <a:t>Grundlage</a:t>
            </a:r>
            <a:r>
              <a:rPr lang="en-GB" sz="3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bg1">
                    <a:lumMod val="50000"/>
                  </a:schemeClr>
                </a:solidFill>
              </a:rPr>
              <a:t>erfolgreicher</a:t>
            </a:r>
            <a:r>
              <a:rPr lang="en-GB" sz="3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bg1">
                    <a:lumMod val="50000"/>
                  </a:schemeClr>
                </a:solidFill>
              </a:rPr>
              <a:t>Therapien</a:t>
            </a:r>
            <a:endParaRPr lang="en-CH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B9B339-4633-8C1D-2EC5-48D38AD81792}"/>
              </a:ext>
            </a:extLst>
          </p:cNvPr>
          <p:cNvSpPr txBox="1"/>
          <p:nvPr/>
        </p:nvSpPr>
        <p:spPr>
          <a:xfrm>
            <a:off x="2993490" y="2020923"/>
            <a:ext cx="5894172" cy="2816154"/>
          </a:xfrm>
          <a:prstGeom prst="rect">
            <a:avLst/>
          </a:prstGeom>
          <a:solidFill>
            <a:srgbClr val="FFFFFF">
              <a:alpha val="83000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>
            <a:lvl1pPr marL="342900" indent="-342900" algn="l" rtl="0" latinLnBrk="1" hangingPunct="0">
              <a:spcAft>
                <a:spcPts val="600"/>
              </a:spcAft>
              <a:buClr>
                <a:srgbClr val="70C4C3"/>
              </a:buClr>
              <a:buFont typeface="Arial" panose="020B0604020202020204" pitchFamily="34" charset="0"/>
              <a:buChar char="•"/>
              <a:defRPr sz="1800"/>
            </a:lvl1pPr>
            <a:lvl2pPr lvl="1" indent="0" algn="l" rtl="0" latinLnBrk="1" hangingPunct="0">
              <a:spcAft>
                <a:spcPts val="600"/>
              </a:spcAft>
              <a:buClr>
                <a:srgbClr val="70C4C3"/>
              </a:buClr>
              <a:defRPr sz="1400" i="1"/>
            </a:lvl2pPr>
            <a:lvl3pPr lvl="2" indent="0" algn="l" rtl="0" latinLnBrk="1" hangingPunct="0">
              <a:spcAft>
                <a:spcPts val="600"/>
              </a:spcAft>
              <a:buClr>
                <a:srgbClr val="70C4C3"/>
              </a:buClr>
              <a:defRPr sz="1400" i="1"/>
            </a:lvl3pPr>
          </a:lstStyle>
          <a:p>
            <a:pPr>
              <a:lnSpc>
                <a:spcPct val="150000"/>
              </a:lnSpc>
            </a:pPr>
            <a:r>
              <a:rPr lang="en-GB" b="1" dirty="0" err="1"/>
              <a:t>Förderung</a:t>
            </a:r>
            <a:r>
              <a:rPr lang="en-GB" b="1" dirty="0"/>
              <a:t> </a:t>
            </a:r>
            <a:r>
              <a:rPr lang="en-GB" b="1" dirty="0" err="1"/>
              <a:t>abstinenzorientierter</a:t>
            </a:r>
            <a:r>
              <a:rPr lang="en-GB" b="1" dirty="0"/>
              <a:t> </a:t>
            </a:r>
            <a:r>
              <a:rPr lang="en-GB" b="1" dirty="0" err="1"/>
              <a:t>Therapien</a:t>
            </a:r>
            <a:endParaRPr lang="en-GB" b="1" dirty="0"/>
          </a:p>
          <a:p>
            <a:pPr>
              <a:lnSpc>
                <a:spcPct val="150000"/>
              </a:lnSpc>
            </a:pPr>
            <a:r>
              <a:rPr lang="en-GB" dirty="0" err="1"/>
              <a:t>Unterstützung</a:t>
            </a:r>
            <a:r>
              <a:rPr lang="en-GB" dirty="0"/>
              <a:t> des Kontrollverlust-</a:t>
            </a:r>
            <a:r>
              <a:rPr lang="en-GB" dirty="0" err="1"/>
              <a:t>Narrativs</a:t>
            </a:r>
            <a:r>
              <a:rPr lang="en-GB" dirty="0"/>
              <a:t> :             </a:t>
            </a:r>
            <a:r>
              <a:rPr lang="en-GB" b="1" dirty="0"/>
              <a:t>Rausch </a:t>
            </a:r>
            <a:r>
              <a:rPr lang="en-GB" b="1" dirty="0" err="1"/>
              <a:t>ist</a:t>
            </a:r>
            <a:r>
              <a:rPr lang="en-GB" b="1" dirty="0"/>
              <a:t> </a:t>
            </a:r>
            <a:r>
              <a:rPr lang="en-GB" b="1" dirty="0" err="1"/>
              <a:t>nicht</a:t>
            </a:r>
            <a:r>
              <a:rPr lang="en-GB" b="1" dirty="0"/>
              <a:t> Freiheit, </a:t>
            </a:r>
            <a:r>
              <a:rPr lang="en-GB" b="1" dirty="0" err="1"/>
              <a:t>sondern</a:t>
            </a:r>
            <a:r>
              <a:rPr lang="en-GB" b="1" dirty="0"/>
              <a:t> Kontrollverlust </a:t>
            </a:r>
          </a:p>
          <a:p>
            <a:pPr>
              <a:lnSpc>
                <a:spcPct val="150000"/>
              </a:lnSpc>
            </a:pPr>
            <a:r>
              <a:rPr lang="en-GB" dirty="0"/>
              <a:t>→ </a:t>
            </a:r>
            <a:r>
              <a:rPr lang="en-GB" dirty="0" err="1"/>
              <a:t>Studien</a:t>
            </a:r>
            <a:r>
              <a:rPr lang="en-GB" dirty="0"/>
              <a:t> </a:t>
            </a:r>
            <a:r>
              <a:rPr lang="en-GB" dirty="0" err="1"/>
              <a:t>zur</a:t>
            </a:r>
            <a:r>
              <a:rPr lang="en-GB" dirty="0"/>
              <a:t> </a:t>
            </a:r>
            <a:r>
              <a:rPr lang="en-GB" dirty="0" err="1"/>
              <a:t>Rückfallprophylaxe</a:t>
            </a:r>
            <a:r>
              <a:rPr lang="en-GB" dirty="0"/>
              <a:t> : </a:t>
            </a:r>
            <a:r>
              <a:rPr lang="en-GB" dirty="0" err="1"/>
              <a:t>soziale</a:t>
            </a:r>
            <a:r>
              <a:rPr lang="en-GB" dirty="0"/>
              <a:t> Normen  und </a:t>
            </a:r>
            <a:r>
              <a:rPr lang="en-GB" dirty="0" err="1"/>
              <a:t>Unterstützung</a:t>
            </a:r>
            <a:r>
              <a:rPr lang="en-GB" dirty="0"/>
              <a:t> der </a:t>
            </a:r>
            <a:r>
              <a:rPr lang="en-GB" dirty="0" err="1"/>
              <a:t>Abstinenzmotivation</a:t>
            </a:r>
            <a:r>
              <a:rPr lang="en-GB" dirty="0"/>
              <a:t> </a:t>
            </a:r>
            <a:r>
              <a:rPr lang="en-GB" dirty="0" err="1"/>
              <a:t>wichtige</a:t>
            </a:r>
            <a:r>
              <a:rPr lang="en-GB" dirty="0"/>
              <a:t>   </a:t>
            </a:r>
            <a:r>
              <a:rPr lang="en-GB" dirty="0" err="1"/>
              <a:t>Faktoren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4757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35CBD-1696-B883-408C-4B566490C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8753AA-4C19-330B-5913-5E09CEB79DBF}"/>
              </a:ext>
            </a:extLst>
          </p:cNvPr>
          <p:cNvSpPr txBox="1"/>
          <p:nvPr/>
        </p:nvSpPr>
        <p:spPr>
          <a:xfrm>
            <a:off x="2162206" y="3860613"/>
            <a:ext cx="6506306" cy="1384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buNone/>
            </a:pPr>
            <a:r>
              <a:rPr lang="en-GB" sz="1400" b="1" i="0" u="none" strike="noStrike" dirty="0" err="1">
                <a:solidFill>
                  <a:srgbClr val="000000"/>
                </a:solidFill>
                <a:effectLst/>
              </a:rPr>
              <a:t>Fokus</a:t>
            </a:r>
            <a:r>
              <a:rPr lang="en-GB" sz="1400" b="1" i="0" u="none" strike="noStrike" dirty="0">
                <a:solidFill>
                  <a:srgbClr val="000000"/>
                </a:solidFill>
                <a:effectLst/>
              </a:rPr>
              <a:t> auf </a:t>
            </a:r>
            <a:r>
              <a:rPr lang="en-GB" sz="1400" b="1" i="0" u="none" strike="noStrike" dirty="0" err="1">
                <a:solidFill>
                  <a:srgbClr val="000000"/>
                </a:solidFill>
                <a:effectLst/>
              </a:rPr>
              <a:t>Schädlichkeit</a:t>
            </a:r>
            <a:r>
              <a:rPr lang="en-GB" sz="1400" b="1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GB" sz="1400" b="1" i="0" u="none" strike="noStrike" dirty="0" err="1">
                <a:solidFill>
                  <a:srgbClr val="000000"/>
                </a:solidFill>
                <a:effectLst/>
              </a:rPr>
              <a:t>nicht</a:t>
            </a:r>
            <a:r>
              <a:rPr lang="en-GB" sz="14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1400" b="1" i="0" u="none" strike="noStrike" dirty="0" err="1">
                <a:solidFill>
                  <a:srgbClr val="000000"/>
                </a:solidFill>
                <a:effectLst/>
              </a:rPr>
              <a:t>Legalität</a:t>
            </a:r>
            <a:endParaRPr lang="en-GB" sz="1400" b="1" i="0" u="none" strike="noStrike" dirty="0">
              <a:solidFill>
                <a:srgbClr val="000000"/>
              </a:solidFill>
              <a:effectLst/>
            </a:endParaRPr>
          </a:p>
          <a:p>
            <a:pPr>
              <a:buNone/>
            </a:pPr>
            <a:r>
              <a:rPr lang="en-GB" sz="1400" dirty="0" err="1"/>
              <a:t>Nicht</a:t>
            </a:r>
            <a:r>
              <a:rPr lang="en-GB" sz="1400" dirty="0"/>
              <a:t> </a:t>
            </a:r>
            <a:r>
              <a:rPr lang="en-GB" sz="1400" dirty="0" err="1"/>
              <a:t>Legalität</a:t>
            </a:r>
            <a:r>
              <a:rPr lang="en-GB" sz="1400" dirty="0"/>
              <a:t> </a:t>
            </a:r>
            <a:r>
              <a:rPr lang="en-GB" sz="1400" dirty="0" err="1"/>
              <a:t>ist</a:t>
            </a:r>
            <a:r>
              <a:rPr lang="en-GB" sz="1400" dirty="0"/>
              <a:t> </a:t>
            </a:r>
            <a:r>
              <a:rPr lang="en-GB" sz="1400" dirty="0" err="1"/>
              <a:t>entscheidend</a:t>
            </a:r>
            <a:r>
              <a:rPr lang="en-GB" sz="1400" dirty="0"/>
              <a:t>, </a:t>
            </a:r>
            <a:r>
              <a:rPr lang="en-GB" sz="1400" dirty="0" err="1"/>
              <a:t>sondern</a:t>
            </a:r>
            <a:r>
              <a:rPr lang="en-GB" sz="1400" dirty="0"/>
              <a:t> </a:t>
            </a:r>
            <a:r>
              <a:rPr lang="en-GB" sz="1400" dirty="0" err="1"/>
              <a:t>Schädlichkeit</a:t>
            </a:r>
            <a:endParaRPr lang="en-GB" sz="1400" dirty="0"/>
          </a:p>
          <a:p>
            <a:pPr>
              <a:buNone/>
            </a:pPr>
            <a:br>
              <a:rPr lang="en-GB" sz="14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GB" sz="1400" b="0" i="0" u="none" strike="noStrike" dirty="0">
                <a:solidFill>
                  <a:srgbClr val="000000"/>
                </a:solidFill>
                <a:effectLst/>
              </a:rPr>
              <a:t>→ WHO-Framework „Public Health Approach to Substance Use“ (2010): </a:t>
            </a:r>
            <a:r>
              <a:rPr lang="en-GB" sz="1400" b="0" i="0" u="none" strike="noStrike" dirty="0" err="1">
                <a:solidFill>
                  <a:srgbClr val="000000"/>
                </a:solidFill>
                <a:effectLst/>
              </a:rPr>
              <a:t>Risiko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1400" b="0" i="0" u="none" strike="noStrike" dirty="0" err="1">
                <a:solidFill>
                  <a:srgbClr val="000000"/>
                </a:solidFill>
                <a:effectLst/>
              </a:rPr>
              <a:t>nicht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</a:rPr>
              <a:t> an </a:t>
            </a:r>
            <a:r>
              <a:rPr lang="en-GB" sz="1400" b="0" i="0" u="none" strike="noStrike" dirty="0" err="1">
                <a:solidFill>
                  <a:srgbClr val="000000"/>
                </a:solidFill>
                <a:effectLst/>
              </a:rPr>
              <a:t>Substanzstatus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1400" b="0" i="0" u="none" strike="noStrike" dirty="0" err="1">
                <a:solidFill>
                  <a:srgbClr val="000000"/>
                </a:solidFill>
                <a:effectLst/>
              </a:rPr>
              <a:t>koppeln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GB" sz="1400" b="0" i="0" u="none" strike="noStrike" dirty="0" err="1">
                <a:solidFill>
                  <a:srgbClr val="000000"/>
                </a:solidFill>
                <a:effectLst/>
              </a:rPr>
              <a:t>sondern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</a:rPr>
              <a:t> an </a:t>
            </a:r>
            <a:r>
              <a:rPr lang="en-GB" sz="1400" b="0" i="0" u="none" strike="noStrike" dirty="0" err="1">
                <a:solidFill>
                  <a:srgbClr val="000000"/>
                </a:solidFill>
                <a:effectLst/>
              </a:rPr>
              <a:t>Konsummuster</a:t>
            </a:r>
            <a:br>
              <a:rPr lang="en-GB" sz="1400" b="0" i="0" u="none" strike="noStrike" dirty="0">
                <a:solidFill>
                  <a:srgbClr val="000000"/>
                </a:solidFill>
                <a:effectLst/>
              </a:rPr>
            </a:br>
            <a:endParaRPr lang="en-GB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F097A2-B6BA-3D4A-C4A1-BE83B1138A54}"/>
              </a:ext>
            </a:extLst>
          </p:cNvPr>
          <p:cNvSpPr txBox="1"/>
          <p:nvPr/>
        </p:nvSpPr>
        <p:spPr>
          <a:xfrm>
            <a:off x="2162206" y="2329538"/>
            <a:ext cx="6126478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lvl1pPr algn="l">
              <a:buNone/>
              <a:defRPr sz="1400" b="1" i="0" u="none" strike="noStrike">
                <a:solidFill>
                  <a:srgbClr val="000000"/>
                </a:solidFill>
                <a:effectLst/>
              </a:defRPr>
            </a:lvl1pPr>
          </a:lstStyle>
          <a:p>
            <a:r>
              <a:rPr lang="en-GB" dirty="0"/>
              <a:t>Rausch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Risikomarker</a:t>
            </a:r>
            <a:endParaRPr lang="en-GB" dirty="0"/>
          </a:p>
          <a:p>
            <a:r>
              <a:rPr lang="en-GB" b="0" dirty="0" err="1"/>
              <a:t>Rauschzustand</a:t>
            </a:r>
            <a:r>
              <a:rPr lang="en-GB" b="0" dirty="0"/>
              <a:t> </a:t>
            </a:r>
            <a:r>
              <a:rPr lang="en-GB" b="0" dirty="0" err="1"/>
              <a:t>zeigt</a:t>
            </a:r>
            <a:r>
              <a:rPr lang="en-GB" b="0" dirty="0"/>
              <a:t> an, </a:t>
            </a:r>
            <a:r>
              <a:rPr lang="en-GB" b="0" dirty="0" err="1"/>
              <a:t>dass</a:t>
            </a:r>
            <a:r>
              <a:rPr lang="en-GB" b="0" dirty="0"/>
              <a:t> </a:t>
            </a:r>
            <a:r>
              <a:rPr lang="en-GB" b="0" dirty="0" err="1"/>
              <a:t>Kontrollmechanismen</a:t>
            </a:r>
            <a:r>
              <a:rPr lang="en-GB" b="0" dirty="0"/>
              <a:t> </a:t>
            </a:r>
            <a:r>
              <a:rPr lang="en-GB" b="0" dirty="0" err="1"/>
              <a:t>durchbrochen</a:t>
            </a:r>
            <a:r>
              <a:rPr lang="en-GB" b="0" dirty="0"/>
              <a:t> </a:t>
            </a:r>
            <a:r>
              <a:rPr lang="en-GB" b="0" dirty="0" err="1"/>
              <a:t>wurde</a:t>
            </a:r>
            <a:endParaRPr lang="en-GB" b="0" dirty="0"/>
          </a:p>
        </p:txBody>
      </p:sp>
      <p:pic>
        <p:nvPicPr>
          <p:cNvPr id="5" name="Picture 4" descr="A person holding a book and a book with human organs&#10;&#10;AI-generated content may be incorrect.">
            <a:extLst>
              <a:ext uri="{FF2B5EF4-FFF2-40B4-BE49-F238E27FC236}">
                <a16:creationId xmlns:a16="http://schemas.microsoft.com/office/drawing/2014/main" id="{4D18DA9F-39CD-6333-4E59-292648506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34" y="3598125"/>
            <a:ext cx="1647483" cy="1647483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erson holding a bottle of alcohol&#10;&#10;AI-generated content may be incorrect.">
            <a:extLst>
              <a:ext uri="{FF2B5EF4-FFF2-40B4-BE49-F238E27FC236}">
                <a16:creationId xmlns:a16="http://schemas.microsoft.com/office/drawing/2014/main" id="{6C5F899F-83E9-8046-3F53-5F036F2F5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33" y="1767407"/>
            <a:ext cx="1647483" cy="1647483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580C9A-A45D-CEA5-27CF-0D775F596C8C}"/>
              </a:ext>
            </a:extLst>
          </p:cNvPr>
          <p:cNvSpPr txBox="1"/>
          <p:nvPr/>
        </p:nvSpPr>
        <p:spPr>
          <a:xfrm>
            <a:off x="694944" y="388870"/>
            <a:ext cx="7754111" cy="1077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3200" b="1" i="0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-webkit-standard"/>
              </a:rPr>
              <a:t>Stigmatisierung</a:t>
            </a:r>
            <a:r>
              <a:rPr lang="en-GB" sz="3200" b="1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-webkit-standard"/>
              </a:rPr>
              <a:t> </a:t>
            </a:r>
            <a:r>
              <a:rPr lang="en-GB" sz="3200" b="1" i="0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-webkit-standard"/>
              </a:rPr>
              <a:t>als</a:t>
            </a:r>
            <a:r>
              <a:rPr lang="en-GB" sz="3200" b="1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-webkit-standard"/>
              </a:rPr>
              <a:t> </a:t>
            </a:r>
            <a:r>
              <a:rPr lang="en-GB" sz="3200" b="1" i="0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-webkit-standard"/>
              </a:rPr>
              <a:t>Werkzeug</a:t>
            </a:r>
            <a:r>
              <a:rPr lang="en-GB" sz="3200" b="1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-webkit-standard"/>
              </a:rPr>
              <a:t> der </a:t>
            </a:r>
            <a:r>
              <a:rPr lang="en-GB" sz="3200" b="1" i="0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-webkit-standard"/>
              </a:rPr>
              <a:t>Schadenminderung</a:t>
            </a:r>
            <a:endParaRPr lang="en-CH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317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C8E2B22-9012-D814-40C3-062FC9352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E265DE5-12AF-5F2B-B76D-1738EF14105A}"/>
              </a:ext>
            </a:extLst>
          </p:cNvPr>
          <p:cNvSpPr txBox="1"/>
          <p:nvPr/>
        </p:nvSpPr>
        <p:spPr>
          <a:xfrm>
            <a:off x="404192" y="5568099"/>
            <a:ext cx="4572000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1000" dirty="0">
                <a:solidFill>
                  <a:srgbClr val="000000"/>
                </a:solidFill>
              </a:rPr>
              <a:t>Bayer &amp; Fairchild 2004; Hartogsohn, 2020; Labate &amp; Cavnar, 2021</a:t>
            </a:r>
            <a:endParaRPr lang="en-CH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48AA36-9E47-CD1E-5C9D-C511C5F69450}"/>
              </a:ext>
            </a:extLst>
          </p:cNvPr>
          <p:cNvSpPr txBox="1"/>
          <p:nvPr/>
        </p:nvSpPr>
        <p:spPr>
          <a:xfrm>
            <a:off x="1859670" y="1523357"/>
            <a:ext cx="6455274" cy="1077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lvl1pPr algn="l">
              <a:buNone/>
              <a:defRPr sz="1600" b="1" i="0" u="none" strike="noStrike">
                <a:solidFill>
                  <a:srgbClr val="000000"/>
                </a:solidFill>
                <a:effectLst/>
              </a:defRPr>
            </a:lvl1pPr>
          </a:lstStyle>
          <a:p>
            <a:r>
              <a:rPr lang="en-GB" dirty="0" err="1"/>
              <a:t>Normbildende</a:t>
            </a:r>
            <a:r>
              <a:rPr lang="en-GB" dirty="0"/>
              <a:t> </a:t>
            </a:r>
            <a:r>
              <a:rPr lang="en-GB" dirty="0" err="1"/>
              <a:t>Funktion</a:t>
            </a:r>
            <a:r>
              <a:rPr lang="en-GB" dirty="0"/>
              <a:t> (</a:t>
            </a:r>
            <a:r>
              <a:rPr lang="en-GB" dirty="0" err="1"/>
              <a:t>symbolische</a:t>
            </a:r>
            <a:r>
              <a:rPr lang="en-GB" dirty="0"/>
              <a:t> </a:t>
            </a:r>
            <a:r>
              <a:rPr lang="en-GB" dirty="0" err="1"/>
              <a:t>Rahmung</a:t>
            </a:r>
            <a:r>
              <a:rPr lang="en-GB" dirty="0"/>
              <a:t> </a:t>
            </a:r>
            <a:r>
              <a:rPr lang="en-GB" dirty="0" err="1"/>
              <a:t>gesellschaftlicher</a:t>
            </a:r>
            <a:r>
              <a:rPr lang="en-GB" dirty="0"/>
              <a:t> </a:t>
            </a:r>
            <a:r>
              <a:rPr lang="en-GB" dirty="0" err="1"/>
              <a:t>Werte</a:t>
            </a:r>
            <a:r>
              <a:rPr lang="en-GB" dirty="0"/>
              <a:t>)</a:t>
            </a:r>
          </a:p>
          <a:p>
            <a:r>
              <a:rPr lang="en-GB" b="0" dirty="0" err="1"/>
              <a:t>Ausbildung</a:t>
            </a:r>
            <a:r>
              <a:rPr lang="en-GB" b="0" dirty="0"/>
              <a:t> </a:t>
            </a:r>
            <a:r>
              <a:rPr lang="en-GB" b="0" dirty="0" err="1"/>
              <a:t>kultureller</a:t>
            </a:r>
            <a:r>
              <a:rPr lang="en-GB" b="0" dirty="0"/>
              <a:t> Normen, die </a:t>
            </a:r>
            <a:r>
              <a:rPr lang="en-GB" b="0" dirty="0" err="1"/>
              <a:t>Selbstkontrolle</a:t>
            </a:r>
            <a:r>
              <a:rPr lang="en-GB" b="0" dirty="0"/>
              <a:t> und </a:t>
            </a:r>
            <a:r>
              <a:rPr lang="en-GB" b="0" dirty="0" err="1"/>
              <a:t>Achtsamkeit</a:t>
            </a:r>
            <a:r>
              <a:rPr lang="en-GB" b="0" dirty="0"/>
              <a:t> </a:t>
            </a:r>
            <a:r>
              <a:rPr lang="en-GB" b="0" dirty="0" err="1"/>
              <a:t>fördern</a:t>
            </a:r>
            <a:endParaRPr lang="en-GB" b="0" dirty="0"/>
          </a:p>
        </p:txBody>
      </p:sp>
      <p:pic>
        <p:nvPicPr>
          <p:cNvPr id="10" name="Picture 9" descr="A group of hands holding a light bulb with a brain inside&#10;&#10;AI-generated content may be incorrect.">
            <a:extLst>
              <a:ext uri="{FF2B5EF4-FFF2-40B4-BE49-F238E27FC236}">
                <a16:creationId xmlns:a16="http://schemas.microsoft.com/office/drawing/2014/main" id="{32A9F333-7269-43C7-9A54-B56751CDA6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192" y="1410401"/>
            <a:ext cx="1303130" cy="130313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FCCC0E-EEC9-FA92-5F5B-8A950598F5F2}"/>
              </a:ext>
            </a:extLst>
          </p:cNvPr>
          <p:cNvSpPr txBox="1"/>
          <p:nvPr/>
        </p:nvSpPr>
        <p:spPr>
          <a:xfrm>
            <a:off x="1859669" y="3402308"/>
            <a:ext cx="6548767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lvl1pPr algn="l">
              <a:buNone/>
              <a:defRPr sz="1600" b="1" i="0" u="none" strike="noStrike">
                <a:solidFill>
                  <a:srgbClr val="000000"/>
                </a:solidFill>
                <a:effectLst/>
              </a:defRPr>
            </a:lvl1pPr>
          </a:lstStyle>
          <a:p>
            <a:r>
              <a:rPr lang="en-GB" dirty="0"/>
              <a:t>Individuum </a:t>
            </a:r>
            <a:r>
              <a:rPr lang="en-GB" dirty="0" err="1"/>
              <a:t>stärker</a:t>
            </a:r>
            <a:r>
              <a:rPr lang="en-GB" dirty="0"/>
              <a:t> auf seine </a:t>
            </a:r>
            <a:r>
              <a:rPr lang="en-GB" dirty="0" err="1"/>
              <a:t>Verantwortung</a:t>
            </a:r>
            <a:r>
              <a:rPr lang="en-GB" dirty="0"/>
              <a:t> </a:t>
            </a:r>
            <a:r>
              <a:rPr lang="en-GB" dirty="0" err="1"/>
              <a:t>gegenüber</a:t>
            </a:r>
            <a:r>
              <a:rPr lang="en-GB" dirty="0"/>
              <a:t> </a:t>
            </a:r>
            <a:r>
              <a:rPr lang="en-GB" dirty="0" err="1"/>
              <a:t>sich</a:t>
            </a:r>
            <a:r>
              <a:rPr lang="en-GB" dirty="0"/>
              <a:t> </a:t>
            </a:r>
            <a:r>
              <a:rPr lang="en-GB" dirty="0" err="1"/>
              <a:t>selbst</a:t>
            </a:r>
            <a:r>
              <a:rPr lang="en-GB" dirty="0"/>
              <a:t> und </a:t>
            </a:r>
            <a:r>
              <a:rPr lang="en-GB" dirty="0" err="1"/>
              <a:t>anderen</a:t>
            </a:r>
            <a:r>
              <a:rPr lang="en-GB" dirty="0"/>
              <a:t> </a:t>
            </a:r>
            <a:r>
              <a:rPr lang="en-GB" dirty="0" err="1"/>
              <a:t>verwiesen</a:t>
            </a:r>
            <a:endParaRPr lang="en-GB" dirty="0"/>
          </a:p>
          <a:p>
            <a:r>
              <a:rPr lang="en-GB" b="0" dirty="0"/>
              <a:t>Normative </a:t>
            </a:r>
            <a:r>
              <a:rPr lang="en-GB" b="0" dirty="0" err="1"/>
              <a:t>Rahmung</a:t>
            </a:r>
            <a:r>
              <a:rPr lang="en-GB" b="0" dirty="0"/>
              <a:t> </a:t>
            </a:r>
            <a:r>
              <a:rPr lang="en-GB" b="0" dirty="0" err="1"/>
              <a:t>stärkt</a:t>
            </a:r>
            <a:r>
              <a:rPr lang="en-GB" b="0" dirty="0"/>
              <a:t> </a:t>
            </a:r>
            <a:r>
              <a:rPr lang="en-GB" b="0" dirty="0" err="1"/>
              <a:t>kollektives</a:t>
            </a:r>
            <a:r>
              <a:rPr lang="en-GB" b="0" dirty="0"/>
              <a:t> </a:t>
            </a:r>
            <a:r>
              <a:rPr lang="en-GB" b="0" dirty="0" err="1"/>
              <a:t>Verantwortungsbewusstsein</a:t>
            </a:r>
            <a:br>
              <a:rPr lang="en-GB" b="0" dirty="0"/>
            </a:br>
            <a:r>
              <a:rPr lang="en-GB" b="0" dirty="0" err="1"/>
              <a:t>Stigmatisierung</a:t>
            </a:r>
            <a:r>
              <a:rPr lang="en-GB" b="0" dirty="0"/>
              <a:t> </a:t>
            </a:r>
            <a:r>
              <a:rPr lang="en-GB" b="0" dirty="0" err="1"/>
              <a:t>führt</a:t>
            </a:r>
            <a:r>
              <a:rPr lang="en-GB" b="0" dirty="0"/>
              <a:t> in </a:t>
            </a:r>
            <a:r>
              <a:rPr lang="en-GB" b="0" dirty="0" err="1"/>
              <a:t>gewissen</a:t>
            </a:r>
            <a:r>
              <a:rPr lang="en-GB" b="0" dirty="0"/>
              <a:t> </a:t>
            </a:r>
            <a:r>
              <a:rPr lang="en-GB" b="0" dirty="0" err="1"/>
              <a:t>Fällen</a:t>
            </a:r>
            <a:r>
              <a:rPr lang="en-GB" b="0" dirty="0"/>
              <a:t> (z. B. </a:t>
            </a:r>
            <a:r>
              <a:rPr lang="en-GB" b="0" dirty="0" err="1"/>
              <a:t>Impfpflicht</a:t>
            </a:r>
            <a:r>
              <a:rPr lang="en-GB" b="0" dirty="0"/>
              <a:t>, </a:t>
            </a:r>
            <a:r>
              <a:rPr lang="en-GB" b="0" dirty="0" err="1"/>
              <a:t>Tabakkonsum</a:t>
            </a:r>
            <a:r>
              <a:rPr lang="en-GB" b="0" dirty="0"/>
              <a:t>) </a:t>
            </a:r>
            <a:r>
              <a:rPr lang="en-GB" b="0" dirty="0" err="1"/>
              <a:t>zu</a:t>
            </a:r>
            <a:r>
              <a:rPr lang="en-GB" b="0" dirty="0"/>
              <a:t> </a:t>
            </a:r>
            <a:r>
              <a:rPr lang="en-GB" b="0" dirty="0" err="1"/>
              <a:t>höherer</a:t>
            </a:r>
            <a:r>
              <a:rPr lang="en-GB" b="0" dirty="0"/>
              <a:t> </a:t>
            </a:r>
            <a:r>
              <a:rPr lang="en-GB" b="0" dirty="0" err="1"/>
              <a:t>Eigenverantwortung</a:t>
            </a:r>
            <a:endParaRPr lang="en-GB" b="0" dirty="0"/>
          </a:p>
        </p:txBody>
      </p:sp>
      <p:pic>
        <p:nvPicPr>
          <p:cNvPr id="13" name="Picture 12" descr="A person surrounded by colorful people&#10;&#10;AI-generated content may be incorrect.">
            <a:extLst>
              <a:ext uri="{FF2B5EF4-FFF2-40B4-BE49-F238E27FC236}">
                <a16:creationId xmlns:a16="http://schemas.microsoft.com/office/drawing/2014/main" id="{4DBF1B42-6EE4-35A8-34E4-89B83645A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192" y="3422617"/>
            <a:ext cx="1303130" cy="130313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D0995F-0110-13F1-7590-EF554453B8DC}"/>
              </a:ext>
            </a:extLst>
          </p:cNvPr>
          <p:cNvSpPr txBox="1"/>
          <p:nvPr/>
        </p:nvSpPr>
        <p:spPr>
          <a:xfrm>
            <a:off x="919664" y="89573"/>
            <a:ext cx="7304671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2800" b="1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-webkit-standard"/>
              </a:rPr>
              <a:t>Gemeinschaft </a:t>
            </a:r>
            <a:r>
              <a:rPr lang="en-GB" sz="2800" b="1" i="0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-webkit-standard"/>
              </a:rPr>
              <a:t>durch</a:t>
            </a:r>
            <a:r>
              <a:rPr lang="en-GB" sz="2800" b="1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-webkit-standard"/>
              </a:rPr>
              <a:t> </a:t>
            </a:r>
            <a:r>
              <a:rPr lang="en-GB" sz="2800" b="1" i="0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-webkit-standard"/>
              </a:rPr>
              <a:t>Grenzen</a:t>
            </a:r>
            <a:r>
              <a:rPr lang="en-GB" sz="2800" b="1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-webkit-standard"/>
              </a:rPr>
              <a:t>: </a:t>
            </a:r>
          </a:p>
          <a:p>
            <a:pPr algn="ctr"/>
            <a:r>
              <a:rPr lang="en-GB" sz="2800" b="1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-webkit-standard"/>
              </a:rPr>
              <a:t>Die </a:t>
            </a:r>
            <a:r>
              <a:rPr lang="en-GB" sz="2800" b="1" i="0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-webkit-standard"/>
              </a:rPr>
              <a:t>klärende</a:t>
            </a:r>
            <a:r>
              <a:rPr lang="en-GB" sz="2800" b="1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-webkit-standard"/>
              </a:rPr>
              <a:t> </a:t>
            </a:r>
            <a:r>
              <a:rPr lang="en-GB" sz="2800" b="1" i="0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-webkit-standard"/>
              </a:rPr>
              <a:t>Funktion</a:t>
            </a:r>
            <a:r>
              <a:rPr lang="en-GB" sz="2800" b="1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-webkit-standard"/>
              </a:rPr>
              <a:t> der </a:t>
            </a:r>
            <a:r>
              <a:rPr lang="en-GB" sz="2800" b="1" i="0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-webkit-standard"/>
              </a:rPr>
              <a:t>Stigmatisierung</a:t>
            </a:r>
            <a:endParaRPr lang="en-CH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506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bottle in front of a crowd&#10;&#10;AI-generated content may be incorrect.">
            <a:extLst>
              <a:ext uri="{FF2B5EF4-FFF2-40B4-BE49-F238E27FC236}">
                <a16:creationId xmlns:a16="http://schemas.microsoft.com/office/drawing/2014/main" id="{CA234A3A-9124-0935-F24E-3133414952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colorTemperature colorTemp="3683"/>
                    </a14:imgEffect>
                    <a14:imgEffect>
                      <a14:saturation sat="74000"/>
                    </a14:imgEffect>
                    <a14:imgEffect>
                      <a14:brightnessContrast bright="15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4971"/>
            <a:ext cx="4188058" cy="41880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97D341-5AE7-8F0B-27DA-500B1183C084}"/>
              </a:ext>
            </a:extLst>
          </p:cNvPr>
          <p:cNvSpPr txBox="1"/>
          <p:nvPr/>
        </p:nvSpPr>
        <p:spPr>
          <a:xfrm>
            <a:off x="3591429" y="1389638"/>
            <a:ext cx="5221940" cy="4139593"/>
          </a:xfrm>
          <a:prstGeom prst="rect">
            <a:avLst/>
          </a:prstGeom>
          <a:solidFill>
            <a:srgbClr val="FFFFFF">
              <a:alpha val="83000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342900" indent="-342900" algn="l" rtl="0" latinLnBrk="1" hangingPunct="0">
              <a:spcAft>
                <a:spcPts val="600"/>
              </a:spcAft>
              <a:buClr>
                <a:srgbClr val="70C4C3"/>
              </a:buClr>
              <a:buFont typeface="Arial" panose="020B0604020202020204" pitchFamily="34" charset="0"/>
              <a:buChar char="•"/>
            </a:pPr>
            <a:r>
              <a:rPr lang="en-GB" sz="1800" dirty="0" err="1"/>
              <a:t>Signalisiert</a:t>
            </a:r>
            <a:r>
              <a:rPr lang="en-GB" sz="1800" dirty="0"/>
              <a:t> </a:t>
            </a:r>
            <a:r>
              <a:rPr lang="en-GB" sz="1800" dirty="0" err="1"/>
              <a:t>soziale</a:t>
            </a:r>
            <a:r>
              <a:rPr lang="en-GB" sz="1800" dirty="0"/>
              <a:t> </a:t>
            </a:r>
            <a:r>
              <a:rPr lang="en-GB" sz="1800" dirty="0" err="1"/>
              <a:t>Grenzen</a:t>
            </a:r>
            <a:endParaRPr lang="en-GB" sz="1800" dirty="0"/>
          </a:p>
          <a:p>
            <a:pPr lvl="2" indent="0" algn="l" rtl="0" latinLnBrk="1" hangingPunct="0">
              <a:spcAft>
                <a:spcPts val="600"/>
              </a:spcAft>
              <a:buClr>
                <a:srgbClr val="70C4C3"/>
              </a:buClr>
            </a:pPr>
            <a:r>
              <a:rPr lang="en-GB" sz="1400" i="1" dirty="0"/>
              <a:t>	</a:t>
            </a:r>
            <a:r>
              <a:rPr lang="en-GB" sz="1400" i="1" dirty="0" err="1"/>
              <a:t>sie</a:t>
            </a:r>
            <a:r>
              <a:rPr lang="en-GB" sz="1400" i="1" dirty="0"/>
              <a:t> </a:t>
            </a:r>
            <a:r>
              <a:rPr lang="en-GB" sz="1400" i="1" dirty="0" err="1"/>
              <a:t>macht</a:t>
            </a:r>
            <a:r>
              <a:rPr lang="en-GB" sz="1400" i="1" dirty="0"/>
              <a:t> </a:t>
            </a:r>
            <a:r>
              <a:rPr lang="en-GB" sz="1400" i="1" dirty="0" err="1"/>
              <a:t>deutlich</a:t>
            </a:r>
            <a:endParaRPr lang="en-GB" sz="1400" i="1" dirty="0"/>
          </a:p>
          <a:p>
            <a:pPr lvl="2" indent="0" algn="l" rtl="0" latinLnBrk="1" hangingPunct="0">
              <a:spcAft>
                <a:spcPts val="600"/>
              </a:spcAft>
              <a:buClr>
                <a:srgbClr val="70C4C3"/>
              </a:buClr>
            </a:pPr>
            <a:r>
              <a:rPr lang="en-GB" sz="1400" i="1" dirty="0"/>
              <a:t>	</a:t>
            </a:r>
            <a:r>
              <a:rPr lang="en-GB" sz="1400" i="1" dirty="0" err="1"/>
              <a:t>bricht</a:t>
            </a:r>
            <a:r>
              <a:rPr lang="en-GB" sz="1400" i="1" dirty="0"/>
              <a:t> </a:t>
            </a:r>
            <a:r>
              <a:rPr lang="en-GB" sz="1400" i="1" dirty="0" err="1"/>
              <a:t>mit</a:t>
            </a:r>
            <a:r>
              <a:rPr lang="en-GB" sz="1400" i="1" dirty="0"/>
              <a:t> </a:t>
            </a:r>
            <a:r>
              <a:rPr lang="en-GB" sz="1400" i="1" dirty="0" err="1"/>
              <a:t>kultureller</a:t>
            </a:r>
            <a:r>
              <a:rPr lang="en-GB" sz="1400" i="1" dirty="0"/>
              <a:t> </a:t>
            </a:r>
            <a:r>
              <a:rPr lang="en-GB" sz="1400" i="1" dirty="0" err="1"/>
              <a:t>Gleichgültigkeit</a:t>
            </a:r>
            <a:endParaRPr lang="en-GB" sz="1400" i="1" dirty="0"/>
          </a:p>
          <a:p>
            <a:pPr lvl="2" indent="0" algn="l" rtl="0" latinLnBrk="1" hangingPunct="0">
              <a:spcAft>
                <a:spcPts val="600"/>
              </a:spcAft>
              <a:buClr>
                <a:srgbClr val="70C4C3"/>
              </a:buClr>
            </a:pPr>
            <a:r>
              <a:rPr lang="en-GB" sz="1400" i="1" dirty="0"/>
              <a:t>	</a:t>
            </a:r>
            <a:r>
              <a:rPr lang="en-GB" sz="1400" i="1" dirty="0" err="1"/>
              <a:t>schützt</a:t>
            </a:r>
            <a:r>
              <a:rPr lang="en-GB" sz="1400" i="1" dirty="0"/>
              <a:t> </a:t>
            </a:r>
            <a:r>
              <a:rPr lang="en-GB" sz="1400" i="1" dirty="0" err="1"/>
              <a:t>vor</a:t>
            </a:r>
            <a:r>
              <a:rPr lang="en-GB" sz="1400" i="1" dirty="0"/>
              <a:t> </a:t>
            </a:r>
            <a:r>
              <a:rPr lang="en-GB" sz="1400" i="1" dirty="0" err="1"/>
              <a:t>Bagatellisierung</a:t>
            </a:r>
            <a:endParaRPr lang="en-GB" sz="1400" i="1" dirty="0"/>
          </a:p>
          <a:p>
            <a:pPr lvl="2" indent="0" algn="l" rtl="0" latinLnBrk="1" hangingPunct="0">
              <a:spcAft>
                <a:spcPts val="600"/>
              </a:spcAft>
              <a:buClr>
                <a:srgbClr val="70C4C3"/>
              </a:buClr>
            </a:pPr>
            <a:r>
              <a:rPr lang="en-GB" sz="1400" i="1" dirty="0"/>
              <a:t>	</a:t>
            </a:r>
            <a:r>
              <a:rPr lang="en-GB" sz="1400" i="1" dirty="0" err="1"/>
              <a:t>Verhindert</a:t>
            </a:r>
            <a:r>
              <a:rPr lang="en-GB" sz="1400" i="1" dirty="0"/>
              <a:t> </a:t>
            </a:r>
            <a:r>
              <a:rPr lang="en-GB" sz="1400" i="1" dirty="0" err="1"/>
              <a:t>Normalisierung</a:t>
            </a:r>
            <a:r>
              <a:rPr lang="en-GB" sz="1400" i="1" dirty="0"/>
              <a:t> von </a:t>
            </a:r>
            <a:r>
              <a:rPr lang="en-GB" sz="1400" i="1" dirty="0" err="1"/>
              <a:t>Destruktivem</a:t>
            </a:r>
            <a:endParaRPr lang="en-GB" sz="1400" i="1" dirty="0"/>
          </a:p>
          <a:p>
            <a:pPr marL="342900" indent="-342900" algn="l" rtl="0" latinLnBrk="1" hangingPunct="0">
              <a:spcAft>
                <a:spcPts val="600"/>
              </a:spcAft>
              <a:buClr>
                <a:srgbClr val="70C4C3"/>
              </a:buClr>
              <a:buFont typeface="Arial" panose="020B0604020202020204" pitchFamily="34" charset="0"/>
              <a:buChar char="•"/>
            </a:pPr>
            <a:r>
              <a:rPr lang="en-GB" sz="1800" dirty="0" err="1"/>
              <a:t>Fördert</a:t>
            </a:r>
            <a:r>
              <a:rPr lang="en-GB" sz="1800" dirty="0"/>
              <a:t> </a:t>
            </a:r>
            <a:r>
              <a:rPr lang="en-GB" sz="1800" dirty="0" err="1"/>
              <a:t>Verantwortungsübernahme</a:t>
            </a:r>
            <a:r>
              <a:rPr lang="en-GB" sz="1800" dirty="0"/>
              <a:t>, </a:t>
            </a:r>
          </a:p>
          <a:p>
            <a:pPr lvl="1" indent="0" algn="l" rtl="0" latinLnBrk="1" hangingPunct="0">
              <a:spcAft>
                <a:spcPts val="600"/>
              </a:spcAft>
              <a:buClr>
                <a:srgbClr val="70C4C3"/>
              </a:buClr>
            </a:pPr>
            <a:r>
              <a:rPr lang="en-GB" sz="1400" i="1" dirty="0"/>
              <a:t>	die </a:t>
            </a:r>
            <a:r>
              <a:rPr lang="en-GB" sz="1400" i="1" dirty="0" err="1"/>
              <a:t>Bereitschaft</a:t>
            </a:r>
            <a:r>
              <a:rPr lang="en-GB" sz="1400" i="1" dirty="0"/>
              <a:t> </a:t>
            </a:r>
            <a:r>
              <a:rPr lang="en-GB" sz="1400" i="1" dirty="0" err="1"/>
              <a:t>zu</a:t>
            </a:r>
            <a:r>
              <a:rPr lang="en-GB" sz="1400" i="1" dirty="0"/>
              <a:t> </a:t>
            </a:r>
            <a:r>
              <a:rPr lang="en-GB" sz="1400" i="1" dirty="0" err="1"/>
              <a:t>reflektieren</a:t>
            </a:r>
            <a:endParaRPr lang="en-GB" sz="1400" i="1" dirty="0"/>
          </a:p>
          <a:p>
            <a:pPr marL="342900" indent="-342900" algn="l" rtl="0" latinLnBrk="1" hangingPunct="0">
              <a:spcAft>
                <a:spcPts val="600"/>
              </a:spcAft>
              <a:buClr>
                <a:srgbClr val="70C4C3"/>
              </a:buClr>
              <a:buFont typeface="Arial" panose="020B0604020202020204" pitchFamily="34" charset="0"/>
              <a:buChar char="•"/>
            </a:pPr>
            <a:r>
              <a:rPr lang="en-GB" sz="1800" dirty="0" err="1"/>
              <a:t>Ist</a:t>
            </a:r>
            <a:r>
              <a:rPr lang="en-GB" sz="1800" dirty="0"/>
              <a:t> </a:t>
            </a:r>
            <a:r>
              <a:rPr lang="en-GB" sz="1800" dirty="0" err="1"/>
              <a:t>eine</a:t>
            </a:r>
            <a:r>
              <a:rPr lang="en-GB" sz="1800" dirty="0"/>
              <a:t> Form </a:t>
            </a:r>
            <a:r>
              <a:rPr lang="en-GB" sz="1800" dirty="0" err="1"/>
              <a:t>kollektiver</a:t>
            </a:r>
            <a:r>
              <a:rPr lang="en-GB" sz="1800" dirty="0"/>
              <a:t> </a:t>
            </a:r>
            <a:r>
              <a:rPr lang="en-GB" sz="1800" dirty="0" err="1"/>
              <a:t>Ethik</a:t>
            </a:r>
            <a:r>
              <a:rPr lang="en-GB" sz="1800" dirty="0"/>
              <a:t>, </a:t>
            </a:r>
          </a:p>
          <a:p>
            <a:pPr lvl="2" indent="0" algn="l" rtl="0" latinLnBrk="1" hangingPunct="0">
              <a:spcAft>
                <a:spcPts val="600"/>
              </a:spcAft>
              <a:buClr>
                <a:srgbClr val="70C4C3"/>
              </a:buClr>
            </a:pPr>
            <a:r>
              <a:rPr lang="en-GB" sz="1400" i="1" dirty="0"/>
              <a:t>	</a:t>
            </a:r>
            <a:r>
              <a:rPr lang="en-GB" sz="1400" i="1" dirty="0" err="1"/>
              <a:t>reflektiert</a:t>
            </a:r>
            <a:r>
              <a:rPr lang="en-GB" sz="1400" i="1" dirty="0"/>
              <a:t> und </a:t>
            </a:r>
            <a:r>
              <a:rPr lang="en-GB" sz="1400" i="1" dirty="0" err="1"/>
              <a:t>stärkt</a:t>
            </a:r>
            <a:r>
              <a:rPr lang="en-GB" sz="1400" i="1" dirty="0"/>
              <a:t> </a:t>
            </a:r>
            <a:r>
              <a:rPr lang="en-GB" sz="1400" i="1" dirty="0" err="1"/>
              <a:t>geteilte</a:t>
            </a:r>
            <a:r>
              <a:rPr lang="en-GB" sz="1400" i="1" dirty="0"/>
              <a:t> </a:t>
            </a:r>
            <a:r>
              <a:rPr lang="en-GB" sz="1400" i="1" dirty="0" err="1"/>
              <a:t>Wertvorstellungen</a:t>
            </a:r>
            <a:endParaRPr lang="en-GB" sz="1400" i="1" dirty="0"/>
          </a:p>
          <a:p>
            <a:pPr lvl="2" indent="0" algn="l" rtl="0" latinLnBrk="1" hangingPunct="0">
              <a:spcAft>
                <a:spcPts val="600"/>
              </a:spcAft>
              <a:buClr>
                <a:srgbClr val="70C4C3"/>
              </a:buClr>
            </a:pPr>
            <a:r>
              <a:rPr lang="en-GB" sz="1400" i="1" dirty="0"/>
              <a:t>	</a:t>
            </a:r>
            <a:r>
              <a:rPr lang="en-GB" sz="1400" i="1" dirty="0" err="1"/>
              <a:t>kann</a:t>
            </a:r>
            <a:r>
              <a:rPr lang="en-GB" sz="1400" i="1" dirty="0"/>
              <a:t> </a:t>
            </a:r>
            <a:r>
              <a:rPr lang="en-GB" sz="1400" i="1" dirty="0" err="1"/>
              <a:t>Diskurse</a:t>
            </a:r>
            <a:r>
              <a:rPr lang="en-GB" sz="1400" i="1" dirty="0"/>
              <a:t> </a:t>
            </a:r>
            <a:r>
              <a:rPr lang="en-GB" sz="1400" i="1" dirty="0" err="1"/>
              <a:t>initiieren</a:t>
            </a:r>
            <a:endParaRPr lang="en-GB" sz="1400" i="1" dirty="0"/>
          </a:p>
          <a:p>
            <a:pPr marL="342900" indent="-342900" algn="l" rtl="0" latinLnBrk="1" hangingPunct="0">
              <a:spcAft>
                <a:spcPts val="600"/>
              </a:spcAft>
              <a:buClr>
                <a:srgbClr val="70C4C3"/>
              </a:buClr>
              <a:buFont typeface="Arial" panose="020B0604020202020204" pitchFamily="34" charset="0"/>
              <a:buChar char="•"/>
            </a:pPr>
            <a:r>
              <a:rPr lang="en-GB" sz="1800" dirty="0" err="1"/>
              <a:t>Bietet</a:t>
            </a:r>
            <a:r>
              <a:rPr lang="en-GB" sz="1800" dirty="0"/>
              <a:t> </a:t>
            </a:r>
            <a:r>
              <a:rPr lang="en-GB" sz="1800" dirty="0" err="1"/>
              <a:t>Orientierung</a:t>
            </a:r>
            <a:r>
              <a:rPr lang="en-GB" sz="1800" dirty="0"/>
              <a:t> in </a:t>
            </a:r>
            <a:r>
              <a:rPr lang="en-GB" sz="1800" dirty="0" err="1"/>
              <a:t>moralischen</a:t>
            </a:r>
            <a:r>
              <a:rPr lang="en-GB" sz="1800" dirty="0"/>
              <a:t> </a:t>
            </a:r>
            <a:r>
              <a:rPr lang="en-GB" sz="1800" dirty="0" err="1"/>
              <a:t>Grauzonen</a:t>
            </a:r>
            <a:r>
              <a:rPr lang="en-GB" sz="1800" dirty="0"/>
              <a:t>, </a:t>
            </a:r>
          </a:p>
          <a:p>
            <a:pPr algn="l" rtl="0" latinLnBrk="1" hangingPunct="0">
              <a:spcAft>
                <a:spcPts val="600"/>
              </a:spcAft>
              <a:buClr>
                <a:srgbClr val="70C4C3"/>
              </a:buClr>
            </a:pPr>
            <a:r>
              <a:rPr lang="en-GB" sz="1400" i="1" dirty="0"/>
              <a:t>	</a:t>
            </a:r>
            <a:r>
              <a:rPr lang="en-GB" sz="1400" i="1" dirty="0" err="1"/>
              <a:t>gerade</a:t>
            </a:r>
            <a:r>
              <a:rPr lang="en-GB" sz="1400" i="1" dirty="0"/>
              <a:t> </a:t>
            </a:r>
            <a:r>
              <a:rPr lang="en-GB" sz="1400" i="1" dirty="0" err="1"/>
              <a:t>dort</a:t>
            </a:r>
            <a:r>
              <a:rPr lang="en-GB" sz="1400" i="1" dirty="0"/>
              <a:t>, wo </a:t>
            </a:r>
            <a:r>
              <a:rPr lang="en-GB" sz="1400" i="1" dirty="0" err="1"/>
              <a:t>juristische</a:t>
            </a:r>
            <a:r>
              <a:rPr lang="en-GB" sz="1400" i="1" dirty="0"/>
              <a:t> </a:t>
            </a:r>
            <a:r>
              <a:rPr lang="en-GB" sz="1400" i="1" dirty="0" err="1"/>
              <a:t>Regeln</a:t>
            </a:r>
            <a:r>
              <a:rPr lang="en-GB" sz="1400" i="1" dirty="0"/>
              <a:t> </a:t>
            </a:r>
            <a:r>
              <a:rPr lang="en-GB" sz="1400" i="1" dirty="0" err="1"/>
              <a:t>fehlen</a:t>
            </a:r>
            <a:r>
              <a:rPr lang="en-GB" sz="1400" i="1" dirty="0"/>
              <a:t> </a:t>
            </a:r>
          </a:p>
          <a:p>
            <a:pPr algn="l" rtl="0" latinLnBrk="1" hangingPunct="0">
              <a:spcAft>
                <a:spcPts val="600"/>
              </a:spcAft>
              <a:buClr>
                <a:srgbClr val="70C4C3"/>
              </a:buClr>
            </a:pPr>
            <a:r>
              <a:rPr lang="en-GB" sz="1400" i="1" dirty="0"/>
              <a:t>	</a:t>
            </a:r>
            <a:r>
              <a:rPr lang="en-GB" sz="1400" i="1" dirty="0" err="1"/>
              <a:t>mobilisiert</a:t>
            </a:r>
            <a:r>
              <a:rPr lang="en-GB" sz="1400" i="1" dirty="0"/>
              <a:t> </a:t>
            </a:r>
            <a:r>
              <a:rPr lang="en-GB" sz="1400" i="1" dirty="0" err="1"/>
              <a:t>soziale</a:t>
            </a:r>
            <a:r>
              <a:rPr lang="en-GB" sz="1400" i="1" dirty="0"/>
              <a:t> </a:t>
            </a:r>
            <a:r>
              <a:rPr lang="en-GB" sz="1400" i="1" dirty="0" err="1"/>
              <a:t>Kontrolle</a:t>
            </a:r>
            <a:r>
              <a:rPr lang="en-GB" sz="1400" i="1" dirty="0"/>
              <a:t> </a:t>
            </a:r>
            <a:r>
              <a:rPr lang="en-GB" sz="1400" i="1" dirty="0" err="1"/>
              <a:t>ohne</a:t>
            </a:r>
            <a:r>
              <a:rPr lang="en-GB" sz="1400" i="1" dirty="0"/>
              <a:t> Repression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7E893E-5AFB-C6B4-54F8-6E488432667C}"/>
              </a:ext>
            </a:extLst>
          </p:cNvPr>
          <p:cNvSpPr txBox="1"/>
          <p:nvPr/>
        </p:nvSpPr>
        <p:spPr>
          <a:xfrm>
            <a:off x="2596896" y="183390"/>
            <a:ext cx="4584192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>
                    <a:lumMod val="50000"/>
                  </a:schemeClr>
                </a:solidFill>
              </a:rPr>
              <a:t>Stigmatisierung</a:t>
            </a:r>
            <a:endParaRPr lang="en-CH" sz="3200" dirty="0"/>
          </a:p>
        </p:txBody>
      </p:sp>
    </p:spTree>
    <p:extLst>
      <p:ext uri="{BB962C8B-B14F-4D97-AF65-F5344CB8AC3E}">
        <p14:creationId xmlns:p14="http://schemas.microsoft.com/office/powerpoint/2010/main" val="3309355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E3914-A1BC-04AA-0356-509C59E4C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EE2D02-3A0F-265C-A6FE-1DC1D273A87E}"/>
              </a:ext>
            </a:extLst>
          </p:cNvPr>
          <p:cNvSpPr txBox="1"/>
          <p:nvPr/>
        </p:nvSpPr>
        <p:spPr>
          <a:xfrm>
            <a:off x="2642419" y="1869065"/>
            <a:ext cx="3715747" cy="28007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buNone/>
            </a:pPr>
            <a:r>
              <a:rPr lang="en-GB" sz="1600" b="1" i="0" u="none" strike="noStrike" dirty="0">
                <a:solidFill>
                  <a:srgbClr val="000000"/>
                </a:solidFill>
                <a:effectLst/>
              </a:rPr>
              <a:t>Rausch ≠ Person</a:t>
            </a:r>
          </a:p>
          <a:p>
            <a:pPr>
              <a:buNone/>
            </a:pPr>
            <a:r>
              <a:rPr lang="en-GB" sz="1600" dirty="0" err="1"/>
              <a:t>Rauschverhalten</a:t>
            </a:r>
            <a:r>
              <a:rPr lang="en-GB" sz="1600" dirty="0"/>
              <a:t> </a:t>
            </a:r>
            <a:r>
              <a:rPr lang="en-GB" sz="1600" dirty="0" err="1"/>
              <a:t>ablehnen</a:t>
            </a:r>
            <a:r>
              <a:rPr lang="en-GB" sz="1600" dirty="0"/>
              <a:t> und </a:t>
            </a:r>
            <a:r>
              <a:rPr lang="en-GB" sz="1600" dirty="0" err="1"/>
              <a:t>gleichzeitig</a:t>
            </a:r>
            <a:r>
              <a:rPr lang="en-GB" sz="1600" dirty="0"/>
              <a:t> Menschen </a:t>
            </a:r>
            <a:r>
              <a:rPr lang="en-GB" sz="1600" dirty="0" err="1"/>
              <a:t>mit</a:t>
            </a:r>
            <a:r>
              <a:rPr lang="en-GB" sz="1600" dirty="0"/>
              <a:t> </a:t>
            </a:r>
            <a:r>
              <a:rPr lang="en-GB" sz="1600" dirty="0" err="1"/>
              <a:t>Substanzproblemen</a:t>
            </a:r>
            <a:r>
              <a:rPr lang="en-GB" sz="1600" dirty="0"/>
              <a:t> </a:t>
            </a:r>
            <a:r>
              <a:rPr lang="en-GB" sz="1600" dirty="0" err="1"/>
              <a:t>respektvoll</a:t>
            </a:r>
            <a:r>
              <a:rPr lang="en-GB" sz="1600" dirty="0"/>
              <a:t> </a:t>
            </a:r>
            <a:r>
              <a:rPr lang="en-GB" sz="1600" dirty="0" err="1"/>
              <a:t>behandeln</a:t>
            </a:r>
            <a:endParaRPr lang="en-GB" sz="1600" dirty="0"/>
          </a:p>
          <a:p>
            <a:pPr>
              <a:buNone/>
            </a:pPr>
            <a:r>
              <a:rPr lang="en-GB" sz="1600" dirty="0" err="1"/>
              <a:t>Stigmatisierung</a:t>
            </a:r>
            <a:r>
              <a:rPr lang="en-GB" sz="1600" dirty="0"/>
              <a:t> </a:t>
            </a:r>
            <a:r>
              <a:rPr lang="en-GB" sz="1600" dirty="0">
                <a:solidFill>
                  <a:srgbClr val="000000"/>
                </a:solidFill>
              </a:rPr>
              <a:t>≠ </a:t>
            </a:r>
            <a:r>
              <a:rPr lang="en-GB" sz="1600" dirty="0" err="1">
                <a:solidFill>
                  <a:srgbClr val="000000"/>
                </a:solidFill>
              </a:rPr>
              <a:t>Diskriminierung</a:t>
            </a:r>
            <a:endParaRPr lang="en-GB" sz="1600" dirty="0"/>
          </a:p>
          <a:p>
            <a:pPr algn="l">
              <a:buNone/>
            </a:pPr>
            <a:br>
              <a:rPr lang="en-GB" sz="1600" b="0" i="0" u="none" strike="noStrike" dirty="0">
                <a:solidFill>
                  <a:srgbClr val="000000"/>
                </a:solidFill>
                <a:effectLst/>
              </a:rPr>
            </a:br>
            <a:br>
              <a:rPr lang="en-GB" sz="16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GB" sz="1600" b="0" i="0" u="none" strike="noStrike" dirty="0">
                <a:solidFill>
                  <a:srgbClr val="000000"/>
                </a:solidFill>
                <a:effectLst/>
              </a:rPr>
              <a:t>WHO und EMCDDA : </a:t>
            </a:r>
            <a:r>
              <a:rPr lang="en-GB" sz="1600" b="0" i="1" u="none" strike="noStrike" dirty="0" err="1">
                <a:solidFill>
                  <a:srgbClr val="000000"/>
                </a:solidFill>
                <a:effectLst/>
              </a:rPr>
              <a:t>Kritische</a:t>
            </a:r>
            <a:r>
              <a:rPr lang="en-GB" sz="1600" b="0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1600" b="0" i="1" u="none" strike="noStrike" dirty="0" err="1">
                <a:solidFill>
                  <a:srgbClr val="000000"/>
                </a:solidFill>
                <a:effectLst/>
              </a:rPr>
              <a:t>Haltung</a:t>
            </a:r>
            <a:r>
              <a:rPr lang="en-GB" sz="1600" b="0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1600" b="0" i="1" u="none" strike="noStrike" dirty="0" err="1">
                <a:solidFill>
                  <a:srgbClr val="000000"/>
                </a:solidFill>
                <a:effectLst/>
              </a:rPr>
              <a:t>zu</a:t>
            </a:r>
            <a:r>
              <a:rPr lang="en-GB" sz="1600" b="0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1600" b="0" i="1" u="none" strike="noStrike" dirty="0" err="1">
                <a:solidFill>
                  <a:srgbClr val="000000"/>
                </a:solidFill>
                <a:effectLst/>
              </a:rPr>
              <a:t>schädlichem</a:t>
            </a:r>
            <a:r>
              <a:rPr lang="en-GB" sz="1600" b="0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1600" b="0" i="1" u="none" strike="noStrike" dirty="0" err="1">
                <a:solidFill>
                  <a:srgbClr val="000000"/>
                </a:solidFill>
                <a:effectLst/>
              </a:rPr>
              <a:t>Konsum</a:t>
            </a:r>
            <a:r>
              <a:rPr lang="en-GB" sz="1600" b="0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1600" b="0" i="1" u="none" strike="noStrike" dirty="0" err="1">
                <a:solidFill>
                  <a:srgbClr val="000000"/>
                </a:solidFill>
                <a:effectLst/>
              </a:rPr>
              <a:t>ist</a:t>
            </a:r>
            <a:r>
              <a:rPr lang="en-GB" sz="1600" b="0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1600" b="0" i="1" u="none" strike="noStrike" dirty="0" err="1">
                <a:solidFill>
                  <a:srgbClr val="000000"/>
                </a:solidFill>
                <a:effectLst/>
              </a:rPr>
              <a:t>mit</a:t>
            </a:r>
            <a:r>
              <a:rPr lang="en-GB" sz="1600" b="0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1600" b="0" i="1" u="none" strike="noStrike" dirty="0" err="1">
                <a:solidFill>
                  <a:srgbClr val="000000"/>
                </a:solidFill>
                <a:effectLst/>
              </a:rPr>
              <a:t>würdevoller</a:t>
            </a:r>
            <a:r>
              <a:rPr lang="en-GB" sz="1600" b="0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1600" b="0" i="1" u="none" strike="noStrike" dirty="0" err="1">
                <a:solidFill>
                  <a:srgbClr val="000000"/>
                </a:solidFill>
                <a:effectLst/>
              </a:rPr>
              <a:t>Versorgung</a:t>
            </a:r>
            <a:r>
              <a:rPr lang="en-GB" sz="1600" b="0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1600" b="0" i="1" u="none" strike="noStrike" dirty="0" err="1">
                <a:solidFill>
                  <a:srgbClr val="000000"/>
                </a:solidFill>
                <a:effectLst/>
              </a:rPr>
              <a:t>vereinbar</a:t>
            </a:r>
            <a:endParaRPr lang="en-GB" sz="1600" b="0" i="1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882B98-4B83-B62F-5368-351C3C0130B1}"/>
              </a:ext>
            </a:extLst>
          </p:cNvPr>
          <p:cNvSpPr txBox="1"/>
          <p:nvPr/>
        </p:nvSpPr>
        <p:spPr>
          <a:xfrm>
            <a:off x="914400" y="308988"/>
            <a:ext cx="7912608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3200" b="1" u="none" strike="noStrike" dirty="0" err="1">
                <a:solidFill>
                  <a:schemeClr val="bg1">
                    <a:lumMod val="50000"/>
                  </a:schemeClr>
                </a:solidFill>
                <a:effectLst/>
              </a:rPr>
              <a:t>Verhaltensstigma</a:t>
            </a:r>
            <a:r>
              <a:rPr lang="en-GB" sz="3200" b="1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 vs. </a:t>
            </a:r>
            <a:r>
              <a:rPr lang="en-GB" sz="3200" b="1" u="none" strike="noStrike" dirty="0" err="1">
                <a:solidFill>
                  <a:schemeClr val="bg1">
                    <a:lumMod val="50000"/>
                  </a:schemeClr>
                </a:solidFill>
                <a:effectLst/>
              </a:rPr>
              <a:t>Identitätsstigma</a:t>
            </a:r>
            <a:endParaRPr lang="en-CH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9C463E-25B3-1A80-EECD-DD2897496FB1}"/>
              </a:ext>
            </a:extLst>
          </p:cNvPr>
          <p:cNvSpPr txBox="1"/>
          <p:nvPr/>
        </p:nvSpPr>
        <p:spPr>
          <a:xfrm>
            <a:off x="386861" y="5600226"/>
            <a:ext cx="4572000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000" b="0" i="0" u="none" strike="noStrike" dirty="0">
                <a:solidFill>
                  <a:srgbClr val="000000"/>
                </a:solidFill>
                <a:effectLst/>
              </a:rPr>
              <a:t>Pescosolido et al., 2008</a:t>
            </a:r>
            <a:endParaRPr lang="en-CH" sz="1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1A07B49-34BD-C0E0-ECB1-E33B0625B6E5}"/>
              </a:ext>
            </a:extLst>
          </p:cNvPr>
          <p:cNvGrpSpPr/>
          <p:nvPr/>
        </p:nvGrpSpPr>
        <p:grpSpPr>
          <a:xfrm>
            <a:off x="302963" y="2115055"/>
            <a:ext cx="2339457" cy="2308555"/>
            <a:chOff x="302963" y="2115055"/>
            <a:chExt cx="2339457" cy="2308555"/>
          </a:xfrm>
        </p:grpSpPr>
        <p:pic>
          <p:nvPicPr>
            <p:cNvPr id="5" name="Picture 4" descr="A group of people pointing at a pile of bottles&#10;&#10;AI-generated content may be incorrect.">
              <a:extLst>
                <a:ext uri="{FF2B5EF4-FFF2-40B4-BE49-F238E27FC236}">
                  <a16:creationId xmlns:a16="http://schemas.microsoft.com/office/drawing/2014/main" id="{3B4B66A3-1181-73FD-09AE-BEF1134D5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936" y="2115055"/>
              <a:ext cx="1937512" cy="1937512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219428-E0F8-60BA-754F-6BFEF8AFE767}"/>
                </a:ext>
              </a:extLst>
            </p:cNvPr>
            <p:cNvSpPr txBox="1"/>
            <p:nvPr/>
          </p:nvSpPr>
          <p:spPr>
            <a:xfrm>
              <a:off x="302963" y="4085056"/>
              <a:ext cx="2339457" cy="3385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/>
              <a:r>
                <a:rPr lang="en-GB" sz="1600" u="none" strike="noStrike" dirty="0" err="1">
                  <a:solidFill>
                    <a:schemeClr val="tx1"/>
                  </a:solidFill>
                  <a:effectLst/>
                </a:rPr>
                <a:t>Identitätsstigma</a:t>
              </a:r>
              <a:endParaRPr lang="en-CH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F3F9958-74DF-E64E-5B7E-38F8620BDC65}"/>
              </a:ext>
            </a:extLst>
          </p:cNvPr>
          <p:cNvGrpSpPr/>
          <p:nvPr/>
        </p:nvGrpSpPr>
        <p:grpSpPr>
          <a:xfrm>
            <a:off x="6501582" y="2147544"/>
            <a:ext cx="2339457" cy="2276066"/>
            <a:chOff x="6501582" y="2147544"/>
            <a:chExt cx="2339457" cy="2276066"/>
          </a:xfrm>
        </p:grpSpPr>
        <p:pic>
          <p:nvPicPr>
            <p:cNvPr id="10" name="Picture 9" descr="A group of people pointing at bottles&#10;&#10;AI-generated content may be incorrect.">
              <a:extLst>
                <a:ext uri="{FF2B5EF4-FFF2-40B4-BE49-F238E27FC236}">
                  <a16:creationId xmlns:a16="http://schemas.microsoft.com/office/drawing/2014/main" id="{132F1AA1-D2D7-E775-1F67-AF39A5871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2554" y="2147544"/>
              <a:ext cx="1937512" cy="1937512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1FD2FF-03BE-4732-3CAD-51A029871339}"/>
                </a:ext>
              </a:extLst>
            </p:cNvPr>
            <p:cNvSpPr txBox="1"/>
            <p:nvPr/>
          </p:nvSpPr>
          <p:spPr>
            <a:xfrm>
              <a:off x="6501582" y="4085056"/>
              <a:ext cx="2339457" cy="3385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/>
              <a:r>
                <a:rPr lang="en-GB" sz="1600" u="none" strike="noStrike" dirty="0" err="1">
                  <a:solidFill>
                    <a:schemeClr val="tx1"/>
                  </a:solidFill>
                  <a:effectLst/>
                </a:rPr>
                <a:t>Verhaltensstigma</a:t>
              </a:r>
              <a:endParaRPr lang="en-CH" sz="1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4582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7A4A2DC-2BB6-E2F0-7821-4CDFD14CC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338AAD-5964-B9A4-1B0C-18826E77A23D}"/>
              </a:ext>
            </a:extLst>
          </p:cNvPr>
          <p:cNvSpPr txBox="1"/>
          <p:nvPr/>
        </p:nvSpPr>
        <p:spPr>
          <a:xfrm>
            <a:off x="6167004" y="3810516"/>
            <a:ext cx="2396200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lvl1pPr algn="ctr">
              <a:defRPr sz="1800" i="0" u="none" strike="noStrike">
                <a:solidFill>
                  <a:srgbClr val="000000"/>
                </a:solidFill>
                <a:effectLst/>
                <a:latin typeface="-webkit-standard"/>
              </a:defRPr>
            </a:lvl1pPr>
          </a:lstStyle>
          <a:p>
            <a:r>
              <a:rPr lang="en-GB" dirty="0" err="1"/>
              <a:t>Bewahrt</a:t>
            </a:r>
            <a:r>
              <a:rPr lang="en-GB" dirty="0"/>
              <a:t> die Gesellschaft </a:t>
            </a:r>
            <a:r>
              <a:rPr lang="en-GB" dirty="0" err="1"/>
              <a:t>davor</a:t>
            </a:r>
            <a:r>
              <a:rPr lang="en-GB" dirty="0"/>
              <a:t>, den </a:t>
            </a:r>
            <a:r>
              <a:rPr lang="en-GB" dirty="0" err="1"/>
              <a:t>Ausnahmezustand</a:t>
            </a:r>
            <a:r>
              <a:rPr lang="en-GB" dirty="0"/>
              <a:t> (Rausch) </a:t>
            </a:r>
            <a:r>
              <a:rPr lang="en-GB" dirty="0" err="1"/>
              <a:t>zur</a:t>
            </a:r>
            <a:r>
              <a:rPr lang="en-GB" dirty="0"/>
              <a:t> Regel </a:t>
            </a:r>
            <a:r>
              <a:rPr lang="en-GB" dirty="0" err="1"/>
              <a:t>werden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lassen</a:t>
            </a:r>
            <a:endParaRPr lang="en-CH" dirty="0"/>
          </a:p>
        </p:txBody>
      </p:sp>
      <p:pic>
        <p:nvPicPr>
          <p:cNvPr id="4" name="Picture 3" descr="A person sitting on the steps with a bottle of wine&#10;&#10;AI-generated content may be incorrect.">
            <a:extLst>
              <a:ext uri="{FF2B5EF4-FFF2-40B4-BE49-F238E27FC236}">
                <a16:creationId xmlns:a16="http://schemas.microsoft.com/office/drawing/2014/main" id="{AB0BCB27-E026-BB9F-E11A-E1E82C1F90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683" y="2358125"/>
            <a:ext cx="1448635" cy="144863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E27BFD-29BB-D606-B1F0-432E00A377D7}"/>
              </a:ext>
            </a:extLst>
          </p:cNvPr>
          <p:cNvSpPr txBox="1"/>
          <p:nvPr/>
        </p:nvSpPr>
        <p:spPr>
          <a:xfrm>
            <a:off x="3386015" y="3939458"/>
            <a:ext cx="2371969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180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Rausch </a:t>
            </a:r>
            <a:r>
              <a:rPr lang="en-GB" sz="1800" i="0" u="none" strike="noStrike" dirty="0" err="1">
                <a:solidFill>
                  <a:srgbClr val="000000"/>
                </a:solidFill>
                <a:effectLst/>
              </a:rPr>
              <a:t>nicht</a:t>
            </a:r>
            <a:r>
              <a:rPr lang="en-GB" sz="1800" i="0" u="none" strike="noStrike" dirty="0">
                <a:solidFill>
                  <a:srgbClr val="000000"/>
                </a:solidFill>
                <a:effectLst/>
              </a:rPr>
              <a:t> neutral</a:t>
            </a:r>
            <a:r>
              <a:rPr lang="en-GB" sz="180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</a:t>
            </a:r>
            <a:r>
              <a:rPr lang="en-GB" sz="180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sondern</a:t>
            </a:r>
            <a:r>
              <a:rPr lang="en-GB" sz="180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</a:p>
          <a:p>
            <a:pPr algn="ctr"/>
            <a:r>
              <a:rPr lang="en-GB" sz="1800" i="0" u="none" strike="noStrike" dirty="0" err="1">
                <a:solidFill>
                  <a:srgbClr val="000000"/>
                </a:solidFill>
                <a:effectLst/>
              </a:rPr>
              <a:t>grenzüberschreitend</a:t>
            </a:r>
            <a:r>
              <a:rPr lang="en-GB" sz="180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endParaRPr lang="en-CH" sz="1800" dirty="0"/>
          </a:p>
        </p:txBody>
      </p:sp>
      <p:pic>
        <p:nvPicPr>
          <p:cNvPr id="11" name="Picture 10" descr="A group of people with thumbs down&#10;&#10;AI-generated content may be incorrect.">
            <a:extLst>
              <a:ext uri="{FF2B5EF4-FFF2-40B4-BE49-F238E27FC236}">
                <a16:creationId xmlns:a16="http://schemas.microsoft.com/office/drawing/2014/main" id="{9F46F502-CDFA-12E4-E5A8-438B4C1A0A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91" y="2358125"/>
            <a:ext cx="1448635" cy="144863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curved object with a broken edge&#10;&#10;AI-generated content may be incorrect.">
            <a:extLst>
              <a:ext uri="{FF2B5EF4-FFF2-40B4-BE49-F238E27FC236}">
                <a16:creationId xmlns:a16="http://schemas.microsoft.com/office/drawing/2014/main" id="{4685100C-6950-0B69-5E31-353731E78F8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90668">
            <a:off x="2491915" y="1671258"/>
            <a:ext cx="842481" cy="16849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8AEDA2-72D8-16A8-226D-FD4171010E89}"/>
              </a:ext>
            </a:extLst>
          </p:cNvPr>
          <p:cNvSpPr txBox="1"/>
          <p:nvPr/>
        </p:nvSpPr>
        <p:spPr>
          <a:xfrm>
            <a:off x="2160563" y="2685553"/>
            <a:ext cx="1663505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lvl1pPr algn="ctr">
              <a:defRPr sz="1800" i="0" u="none" strike="noStrike">
                <a:solidFill>
                  <a:srgbClr val="000000"/>
                </a:solidFill>
                <a:effectLst/>
                <a:latin typeface="-webkit-standard"/>
              </a:defRPr>
            </a:lvl1pPr>
          </a:lstStyle>
          <a:p>
            <a:r>
              <a:rPr lang="en-GB" dirty="0" err="1"/>
              <a:t>Stigmatisierung</a:t>
            </a:r>
            <a:r>
              <a:rPr lang="en-GB" dirty="0"/>
              <a:t> </a:t>
            </a:r>
            <a:r>
              <a:rPr lang="en-GB" dirty="0" err="1"/>
              <a:t>markiert</a:t>
            </a:r>
            <a:endParaRPr lang="en-CH" dirty="0"/>
          </a:p>
        </p:txBody>
      </p:sp>
      <p:pic>
        <p:nvPicPr>
          <p:cNvPr id="17" name="Picture 16" descr="A group of hands holding wine glasses&#10;&#10;AI-generated content may be incorrect.">
            <a:extLst>
              <a:ext uri="{FF2B5EF4-FFF2-40B4-BE49-F238E27FC236}">
                <a16:creationId xmlns:a16="http://schemas.microsoft.com/office/drawing/2014/main" id="{187EBE39-DD5F-B0A6-8DD8-27BD855B37C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26496" y="2358124"/>
            <a:ext cx="1448636" cy="14486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curved object with a broken edge&#10;&#10;AI-generated content may be incorrect.">
            <a:extLst>
              <a:ext uri="{FF2B5EF4-FFF2-40B4-BE49-F238E27FC236}">
                <a16:creationId xmlns:a16="http://schemas.microsoft.com/office/drawing/2014/main" id="{921ECA59-FEE4-0BDB-9245-8328F7EBB24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90668">
            <a:off x="5645420" y="1211855"/>
            <a:ext cx="842481" cy="168496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9EB0A78-E84E-4676-D323-9113EDFDCB52}"/>
              </a:ext>
            </a:extLst>
          </p:cNvPr>
          <p:cNvSpPr txBox="1"/>
          <p:nvPr/>
        </p:nvSpPr>
        <p:spPr>
          <a:xfrm>
            <a:off x="1191587" y="348222"/>
            <a:ext cx="676082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H" sz="36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Rausch als Ausnahmezustand</a:t>
            </a:r>
          </a:p>
        </p:txBody>
      </p:sp>
    </p:spTree>
    <p:extLst>
      <p:ext uri="{BB962C8B-B14F-4D97-AF65-F5344CB8AC3E}">
        <p14:creationId xmlns:p14="http://schemas.microsoft.com/office/powerpoint/2010/main" val="3642761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AC314-576A-F37E-35CF-1C76AB7F1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7D1F70-6998-691C-F314-CCF5F5775D23}"/>
              </a:ext>
            </a:extLst>
          </p:cNvPr>
          <p:cNvSpPr txBox="1"/>
          <p:nvPr/>
        </p:nvSpPr>
        <p:spPr>
          <a:xfrm>
            <a:off x="1433706" y="319684"/>
            <a:ext cx="6276587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4000" b="1" i="0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-webkit-standard"/>
              </a:rPr>
              <a:t>Sinnvolle</a:t>
            </a:r>
            <a:r>
              <a:rPr lang="en-GB" sz="4000" b="1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-webkit-standard"/>
              </a:rPr>
              <a:t> </a:t>
            </a:r>
            <a:r>
              <a:rPr lang="en-GB" sz="4000" b="1" i="0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-webkit-standard"/>
              </a:rPr>
              <a:t>Stigmatisierung</a:t>
            </a:r>
            <a:endParaRPr lang="en-CH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3CB005-0AAB-9F05-5777-1C7E7349E13C}"/>
              </a:ext>
            </a:extLst>
          </p:cNvPr>
          <p:cNvGrpSpPr/>
          <p:nvPr/>
        </p:nvGrpSpPr>
        <p:grpSpPr>
          <a:xfrm>
            <a:off x="1745644" y="1658083"/>
            <a:ext cx="2594708" cy="3225221"/>
            <a:chOff x="1745644" y="1658083"/>
            <a:chExt cx="2594708" cy="3225221"/>
          </a:xfrm>
        </p:grpSpPr>
        <p:pic>
          <p:nvPicPr>
            <p:cNvPr id="6" name="Picture 5" descr="A person holding two glasses of alcohol&#10;&#10;AI-generated content may be incorrect.">
              <a:extLst>
                <a:ext uri="{FF2B5EF4-FFF2-40B4-BE49-F238E27FC236}">
                  <a16:creationId xmlns:a16="http://schemas.microsoft.com/office/drawing/2014/main" id="{E8C40BE0-0C4F-186D-E18C-F5182BB86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5644" y="1658083"/>
              <a:ext cx="2594708" cy="2594708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A34AC3A-F086-78A1-D458-41DD250E6990}"/>
                </a:ext>
              </a:extLst>
            </p:cNvPr>
            <p:cNvSpPr txBox="1"/>
            <p:nvPr/>
          </p:nvSpPr>
          <p:spPr>
            <a:xfrm>
              <a:off x="2300327" y="4360086"/>
              <a:ext cx="1485341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CH" sz="1400" dirty="0">
                  <a:solidFill>
                    <a:srgbClr val="000000"/>
                  </a:solidFill>
                </a:rPr>
                <a:t>Das</a:t>
              </a:r>
              <a:r>
                <a:rPr kumimoji="0" lang="en-CH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Verhalten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1400" dirty="0" err="1">
                  <a:solidFill>
                    <a:srgbClr val="000000"/>
                  </a:solidFill>
                </a:rPr>
                <a:t>i</a:t>
              </a:r>
              <a:r>
                <a:rPr lang="en-CH" sz="1400" dirty="0">
                  <a:solidFill>
                    <a:srgbClr val="000000"/>
                  </a:solidFill>
                </a:rPr>
                <a:t>st problematisch</a:t>
              </a:r>
              <a:endParaRPr kumimoji="0" lang="en-CH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7D9DDC7-B4D4-D3F0-EA38-5DBFE62DC151}"/>
              </a:ext>
            </a:extLst>
          </p:cNvPr>
          <p:cNvGrpSpPr/>
          <p:nvPr/>
        </p:nvGrpSpPr>
        <p:grpSpPr>
          <a:xfrm>
            <a:off x="4930648" y="1658083"/>
            <a:ext cx="2594708" cy="3225221"/>
            <a:chOff x="4930648" y="1658083"/>
            <a:chExt cx="2594708" cy="3225221"/>
          </a:xfrm>
        </p:grpSpPr>
        <p:pic>
          <p:nvPicPr>
            <p:cNvPr id="8" name="Picture 7" descr="A person with his hands up&#10;&#10;AI-generated content may be incorrect.">
              <a:extLst>
                <a:ext uri="{FF2B5EF4-FFF2-40B4-BE49-F238E27FC236}">
                  <a16:creationId xmlns:a16="http://schemas.microsoft.com/office/drawing/2014/main" id="{A532FC51-EFB4-ED6E-F9BA-18943BA17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0648" y="1658083"/>
              <a:ext cx="2594708" cy="2594708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6E0437-426F-4D4B-96A2-50C8261E3DAD}"/>
                </a:ext>
              </a:extLst>
            </p:cNvPr>
            <p:cNvSpPr txBox="1"/>
            <p:nvPr/>
          </p:nvSpPr>
          <p:spPr>
            <a:xfrm>
              <a:off x="5808337" y="4360086"/>
              <a:ext cx="839330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CH" sz="1400" dirty="0" err="1">
                  <a:solidFill>
                    <a:srgbClr val="000000"/>
                  </a:solidFill>
                </a:rPr>
                <a:t>Nicht</a:t>
              </a:r>
              <a:r>
                <a:rPr lang="fr-CH" sz="1400" dirty="0">
                  <a:solidFill>
                    <a:srgbClr val="000000"/>
                  </a:solidFill>
                </a:rPr>
                <a:t> die 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Person</a:t>
              </a:r>
              <a:endParaRPr kumimoji="0" lang="en-CH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6193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19A3C9-9CBF-EF1F-518E-1FD8A9E87B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3000"/>
                    </a14:imgEffect>
                    <a14:imgEffect>
                      <a14:colorTemperature colorTemp="3670"/>
                    </a14:imgEffect>
                    <a14:imgEffect>
                      <a14:saturation sat="122000"/>
                    </a14:imgEffect>
                    <a14:imgEffect>
                      <a14:brightnessContrast bright="4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118" y="467611"/>
            <a:ext cx="7487764" cy="4991843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4047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BFC857-1A2A-BC1E-98F7-56F4543281B5}"/>
              </a:ext>
            </a:extLst>
          </p:cNvPr>
          <p:cNvSpPr txBox="1"/>
          <p:nvPr/>
        </p:nvSpPr>
        <p:spPr>
          <a:xfrm>
            <a:off x="734642" y="426720"/>
            <a:ext cx="788132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H" sz="2800" b="1" i="1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Schein</a:t>
            </a:r>
            <a:r>
              <a:rPr kumimoji="0" lang="en-CH" sz="28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-Argumente gegen die Stigmatisierung</a:t>
            </a:r>
          </a:p>
        </p:txBody>
      </p:sp>
      <p:pic>
        <p:nvPicPr>
          <p:cNvPr id="6" name="Picture 5" descr="A cartoon of a person with a light bulb head and a jester hat&#10;&#10;AI-generated content may be incorrect.">
            <a:extLst>
              <a:ext uri="{FF2B5EF4-FFF2-40B4-BE49-F238E27FC236}">
                <a16:creationId xmlns:a16="http://schemas.microsoft.com/office/drawing/2014/main" id="{199FE22C-2B5B-39EA-1A29-7BC956B9B9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09344"/>
            <a:ext cx="3474720" cy="3474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7150CA-B2F0-013A-429C-B771EBA60957}"/>
              </a:ext>
            </a:extLst>
          </p:cNvPr>
          <p:cNvSpPr txBox="1"/>
          <p:nvPr/>
        </p:nvSpPr>
        <p:spPr>
          <a:xfrm>
            <a:off x="3176016" y="2151728"/>
            <a:ext cx="5439949" cy="2554543"/>
          </a:xfrm>
          <a:prstGeom prst="rect">
            <a:avLst/>
          </a:prstGeom>
          <a:solidFill>
            <a:srgbClr val="FFFFFF">
              <a:alpha val="83000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>
            <a:lvl1pPr marL="342900" indent="-342900" algn="l" rtl="0" latinLnBrk="1" hangingPunct="0">
              <a:spcAft>
                <a:spcPts val="600"/>
              </a:spcAft>
              <a:buClr>
                <a:srgbClr val="70C4C3"/>
              </a:buClr>
              <a:buFont typeface="Arial" panose="020B0604020202020204" pitchFamily="34" charset="0"/>
              <a:buChar char="•"/>
              <a:defRPr sz="1800"/>
            </a:lvl1pPr>
            <a:lvl2pPr lvl="1" indent="0" algn="l" rtl="0" latinLnBrk="1" hangingPunct="0">
              <a:spcAft>
                <a:spcPts val="600"/>
              </a:spcAft>
              <a:buClr>
                <a:srgbClr val="70C4C3"/>
              </a:buClr>
              <a:defRPr sz="1400" i="1"/>
            </a:lvl2pPr>
            <a:lvl3pPr lvl="2" indent="0" algn="l" rtl="0" latinLnBrk="1" hangingPunct="0">
              <a:spcAft>
                <a:spcPts val="600"/>
              </a:spcAft>
              <a:buClr>
                <a:srgbClr val="70C4C3"/>
              </a:buClr>
              <a:defRPr sz="1400" i="1"/>
            </a:lvl3pPr>
          </a:lstStyle>
          <a:p>
            <a:pPr>
              <a:lnSpc>
                <a:spcPct val="150000"/>
              </a:lnSpc>
            </a:pPr>
            <a:r>
              <a:rPr lang="en-GB" dirty="0" err="1"/>
              <a:t>Stigmatisierung</a:t>
            </a:r>
            <a:r>
              <a:rPr lang="en-GB" dirty="0"/>
              <a:t> </a:t>
            </a:r>
            <a:r>
              <a:rPr lang="en-GB" dirty="0" err="1"/>
              <a:t>verletzt</a:t>
            </a:r>
            <a:r>
              <a:rPr lang="en-GB" dirty="0"/>
              <a:t> die </a:t>
            </a:r>
            <a:r>
              <a:rPr lang="en-GB" dirty="0" err="1"/>
              <a:t>Menschenwürde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 err="1"/>
              <a:t>Stigmatisierung</a:t>
            </a:r>
            <a:r>
              <a:rPr lang="en-GB" dirty="0"/>
              <a:t> </a:t>
            </a:r>
            <a:r>
              <a:rPr lang="en-GB" dirty="0" err="1"/>
              <a:t>führt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Diskriminierung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 err="1"/>
              <a:t>Stigmatisierung</a:t>
            </a:r>
            <a:r>
              <a:rPr lang="en-GB" dirty="0"/>
              <a:t> </a:t>
            </a:r>
            <a:r>
              <a:rPr lang="en-GB" dirty="0" err="1"/>
              <a:t>stärkt</a:t>
            </a:r>
            <a:r>
              <a:rPr lang="en-GB" dirty="0"/>
              <a:t> </a:t>
            </a:r>
            <a:r>
              <a:rPr lang="en-GB" dirty="0" err="1"/>
              <a:t>gesellschaftliche</a:t>
            </a:r>
            <a:r>
              <a:rPr lang="en-GB" dirty="0"/>
              <a:t> </a:t>
            </a:r>
            <a:r>
              <a:rPr lang="en-GB" dirty="0" err="1"/>
              <a:t>Spaltung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 err="1"/>
              <a:t>Stigmatisierung</a:t>
            </a:r>
            <a:r>
              <a:rPr lang="en-GB" dirty="0"/>
              <a:t> </a:t>
            </a:r>
            <a:r>
              <a:rPr lang="en-GB" dirty="0" err="1"/>
              <a:t>reproduziert</a:t>
            </a:r>
            <a:r>
              <a:rPr lang="en-GB" dirty="0"/>
              <a:t> </a:t>
            </a:r>
            <a:r>
              <a:rPr lang="en-GB" dirty="0" err="1"/>
              <a:t>soziale</a:t>
            </a:r>
            <a:r>
              <a:rPr lang="en-GB" dirty="0"/>
              <a:t> </a:t>
            </a:r>
            <a:r>
              <a:rPr lang="en-GB" dirty="0" err="1"/>
              <a:t>Ungleichheit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 err="1"/>
              <a:t>Stigmatisierung</a:t>
            </a:r>
            <a:r>
              <a:rPr lang="en-GB" dirty="0"/>
              <a:t> </a:t>
            </a:r>
            <a:r>
              <a:rPr lang="en-GB" dirty="0" err="1"/>
              <a:t>kriminalisiert</a:t>
            </a:r>
            <a:r>
              <a:rPr lang="en-GB" dirty="0"/>
              <a:t> </a:t>
            </a:r>
            <a:r>
              <a:rPr lang="en-GB" dirty="0" err="1"/>
              <a:t>Konsum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28607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ortrait of a person&#10;&#10;AI-generated content may be incorrect.">
            <a:extLst>
              <a:ext uri="{FF2B5EF4-FFF2-40B4-BE49-F238E27FC236}">
                <a16:creationId xmlns:a16="http://schemas.microsoft.com/office/drawing/2014/main" id="{0A1ECEFF-95DE-8842-9811-3DDD9762A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6980"/>
            <a:ext cx="3438144" cy="34381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F77349-E0CC-504A-2E28-0C90912D7A6B}"/>
              </a:ext>
            </a:extLst>
          </p:cNvPr>
          <p:cNvSpPr txBox="1"/>
          <p:nvPr/>
        </p:nvSpPr>
        <p:spPr>
          <a:xfrm>
            <a:off x="2950464" y="2201222"/>
            <a:ext cx="6066538" cy="1569660"/>
          </a:xfrm>
          <a:prstGeom prst="rect">
            <a:avLst/>
          </a:prstGeom>
          <a:solidFill>
            <a:schemeClr val="bg1">
              <a:alpha val="80042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en-GB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en-GB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grösste</a:t>
            </a:r>
            <a:r>
              <a:rPr lang="en-GB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Unverträglichkeit</a:t>
            </a:r>
            <a:r>
              <a:rPr lang="en-GB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GB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en-GB" b="1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Menschenwürde</a:t>
            </a:r>
            <a:r>
              <a:rPr lang="en-GB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besteht</a:t>
            </a:r>
            <a:r>
              <a:rPr lang="en-GB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der </a:t>
            </a:r>
            <a:r>
              <a:rPr lang="en-GB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freiwilligen</a:t>
            </a:r>
            <a:r>
              <a:rPr lang="en-GB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Aufgabe der </a:t>
            </a:r>
            <a:r>
              <a:rPr lang="en-GB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Selbstbeherrschung</a:t>
            </a:r>
            <a:r>
              <a:rPr lang="en-GB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wie</a:t>
            </a:r>
            <a:r>
              <a:rPr lang="en-GB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sie</a:t>
            </a:r>
            <a:r>
              <a:rPr lang="en-GB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GB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Trunke</a:t>
            </a:r>
            <a:r>
              <a:rPr lang="en-GB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oder</a:t>
            </a:r>
            <a:r>
              <a:rPr lang="en-GB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GB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Opiumrausch</a:t>
            </a:r>
            <a:r>
              <a:rPr lang="en-GB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geschieht</a:t>
            </a:r>
            <a:r>
              <a:rPr lang="en-GB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CH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5E0129-03E7-D116-D7CA-26C8B86ACE12}"/>
              </a:ext>
            </a:extLst>
          </p:cNvPr>
          <p:cNvSpPr txBox="1"/>
          <p:nvPr/>
        </p:nvSpPr>
        <p:spPr>
          <a:xfrm>
            <a:off x="1070978" y="4705124"/>
            <a:ext cx="129618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Immanuel Kant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rgbClr val="000000"/>
                </a:solidFill>
              </a:rPr>
              <a:t>1724-1804</a:t>
            </a:r>
            <a:endParaRPr kumimoji="0" lang="en-CH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6384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a cigarette in his mouth&#10;&#10;AI-generated content may be incorrect.">
            <a:extLst>
              <a:ext uri="{FF2B5EF4-FFF2-40B4-BE49-F238E27FC236}">
                <a16:creationId xmlns:a16="http://schemas.microsoft.com/office/drawing/2014/main" id="{3F6A60B7-117C-5753-AF46-2B4890B8C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7595"/>
            <a:ext cx="3755136" cy="37551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C3CD55-09A8-1B87-1EA2-8E3F57C76918}"/>
              </a:ext>
            </a:extLst>
          </p:cNvPr>
          <p:cNvSpPr txBox="1"/>
          <p:nvPr/>
        </p:nvSpPr>
        <p:spPr>
          <a:xfrm>
            <a:off x="1288786" y="4842731"/>
            <a:ext cx="1177564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Albert Camus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rgbClr val="000000"/>
                </a:solidFill>
              </a:rPr>
              <a:t>1923-1960</a:t>
            </a:r>
            <a:endParaRPr kumimoji="0" lang="en-CH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13D58-C9A3-00FE-A3D7-3D4E9F5E9513}"/>
              </a:ext>
            </a:extLst>
          </p:cNvPr>
          <p:cNvSpPr txBox="1"/>
          <p:nvPr/>
        </p:nvSpPr>
        <p:spPr>
          <a:xfrm>
            <a:off x="3222754" y="1811001"/>
            <a:ext cx="5799326" cy="2308324"/>
          </a:xfrm>
          <a:prstGeom prst="rect">
            <a:avLst/>
          </a:prstGeom>
          <a:solidFill>
            <a:schemeClr val="bg1">
              <a:alpha val="80042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lvl1pPr>
              <a:defRPr b="0" i="1" u="none" strike="noStrike">
                <a:solidFill>
                  <a:srgbClr val="000000"/>
                </a:solidFill>
                <a:effectLst/>
                <a:latin typeface="-webkit-standard"/>
              </a:defRPr>
            </a:lvl1pPr>
          </a:lstStyle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„Die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Klarheit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das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höchste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Gut. Man muss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Dunkel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stellen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ohne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beschönigen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.“</a:t>
            </a:r>
          </a:p>
          <a:p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„Der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absurde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Mensch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sagt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ja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Leben,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aber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einer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Illusion.“</a:t>
            </a:r>
          </a:p>
        </p:txBody>
      </p:sp>
    </p:spTree>
    <p:extLst>
      <p:ext uri="{BB962C8B-B14F-4D97-AF65-F5344CB8AC3E}">
        <p14:creationId xmlns:p14="http://schemas.microsoft.com/office/powerpoint/2010/main" val="3626250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4E5D1-E468-A6FA-C963-2A6307588657}"/>
              </a:ext>
            </a:extLst>
          </p:cNvPr>
          <p:cNvSpPr txBox="1"/>
          <p:nvPr/>
        </p:nvSpPr>
        <p:spPr>
          <a:xfrm>
            <a:off x="3441031" y="2121408"/>
            <a:ext cx="2564161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H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Kontrollverlust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Flucht </a:t>
            </a:r>
            <a:r>
              <a:rPr kumimoji="0" lang="en-GB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statt</a:t>
            </a:r>
            <a:r>
              <a:rPr kumimoji="0" lang="en-GB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Freiheit,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Suspension der </a:t>
            </a:r>
            <a:r>
              <a:rPr kumimoji="0" lang="en-GB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Autonomie</a:t>
            </a:r>
            <a:r>
              <a:rPr kumimoji="0" lang="en-GB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,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Verlust</a:t>
            </a:r>
            <a:r>
              <a:rPr kumimoji="0" lang="en-GB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GB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sozialer</a:t>
            </a:r>
            <a:r>
              <a:rPr kumimoji="0" lang="en-GB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Rollen,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ökonomische</a:t>
            </a:r>
            <a:r>
              <a:rPr kumimoji="0" lang="en-GB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GB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Ausbeutung</a:t>
            </a:r>
            <a:endParaRPr kumimoji="0" lang="en-GB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H" sz="1800" dirty="0">
                <a:solidFill>
                  <a:srgbClr val="000000"/>
                </a:solidFill>
              </a:rPr>
              <a:t>Irrationalität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200" dirty="0" err="1">
                <a:solidFill>
                  <a:srgbClr val="000000"/>
                </a:solidFill>
              </a:rPr>
              <a:t>Entfremdung</a:t>
            </a:r>
            <a:r>
              <a:rPr lang="en-GB" sz="1200" dirty="0">
                <a:solidFill>
                  <a:srgbClr val="000000"/>
                </a:solidFill>
              </a:rPr>
              <a:t> </a:t>
            </a:r>
            <a:r>
              <a:rPr lang="en-GB" sz="1200" dirty="0" err="1">
                <a:solidFill>
                  <a:srgbClr val="000000"/>
                </a:solidFill>
              </a:rPr>
              <a:t>vom</a:t>
            </a:r>
            <a:r>
              <a:rPr lang="en-GB" sz="1200" dirty="0">
                <a:solidFill>
                  <a:srgbClr val="000000"/>
                </a:solidFill>
              </a:rPr>
              <a:t> Selbst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200" dirty="0">
                <a:solidFill>
                  <a:srgbClr val="000000"/>
                </a:solidFill>
              </a:rPr>
              <a:t>Illusion der </a:t>
            </a:r>
            <a:r>
              <a:rPr lang="en-GB" sz="1200" dirty="0" err="1">
                <a:solidFill>
                  <a:srgbClr val="000000"/>
                </a:solidFill>
              </a:rPr>
              <a:t>Sinnhaftigkeit</a:t>
            </a:r>
            <a:r>
              <a:rPr lang="en-GB" sz="1200" dirty="0">
                <a:solidFill>
                  <a:srgbClr val="000000"/>
                </a:solidFill>
              </a:rPr>
              <a:t>,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200" dirty="0" err="1">
                <a:solidFill>
                  <a:srgbClr val="000000"/>
                </a:solidFill>
              </a:rPr>
              <a:t>Unterlaufen</a:t>
            </a:r>
            <a:r>
              <a:rPr lang="en-GB" sz="1200" dirty="0">
                <a:solidFill>
                  <a:srgbClr val="000000"/>
                </a:solidFill>
              </a:rPr>
              <a:t> </a:t>
            </a:r>
            <a:r>
              <a:rPr lang="en-GB" sz="1200" dirty="0" err="1">
                <a:solidFill>
                  <a:srgbClr val="000000"/>
                </a:solidFill>
              </a:rPr>
              <a:t>sozialer</a:t>
            </a:r>
            <a:r>
              <a:rPr lang="en-GB" sz="1200" dirty="0">
                <a:solidFill>
                  <a:srgbClr val="000000"/>
                </a:solidFill>
              </a:rPr>
              <a:t> </a:t>
            </a:r>
            <a:r>
              <a:rPr lang="en-GB" sz="1200" dirty="0" err="1">
                <a:solidFill>
                  <a:srgbClr val="000000"/>
                </a:solidFill>
              </a:rPr>
              <a:t>Verlässlichkeit</a:t>
            </a:r>
            <a:r>
              <a:rPr lang="en-GB" sz="1200" dirty="0">
                <a:solidFill>
                  <a:srgbClr val="000000"/>
                </a:solidFill>
              </a:rPr>
              <a:t>,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200" dirty="0" err="1">
                <a:solidFill>
                  <a:srgbClr val="000000"/>
                </a:solidFill>
              </a:rPr>
              <a:t>Schattenidentitäten</a:t>
            </a:r>
            <a:endParaRPr lang="en-CH" sz="1200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07A418-6B54-A69A-A825-CA58628CF128}"/>
              </a:ext>
            </a:extLst>
          </p:cNvPr>
          <p:cNvSpPr txBox="1"/>
          <p:nvPr/>
        </p:nvSpPr>
        <p:spPr>
          <a:xfrm>
            <a:off x="1460893" y="332877"/>
            <a:ext cx="6222214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H" sz="28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Rausch und Sucht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H" sz="2800" b="1" dirty="0">
                <a:solidFill>
                  <a:schemeClr val="bg1">
                    <a:lumMod val="50000"/>
                  </a:schemeClr>
                </a:solidFill>
              </a:rPr>
              <a:t>Wirklich unterschiedlich zu werten?</a:t>
            </a:r>
            <a:endParaRPr kumimoji="0" lang="en-CH" sz="28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4B9E68C-6700-6E6B-051A-3764834C4D24}"/>
              </a:ext>
            </a:extLst>
          </p:cNvPr>
          <p:cNvGrpSpPr/>
          <p:nvPr/>
        </p:nvGrpSpPr>
        <p:grpSpPr>
          <a:xfrm>
            <a:off x="603973" y="2121408"/>
            <a:ext cx="2144776" cy="2477598"/>
            <a:chOff x="603973" y="2121408"/>
            <a:chExt cx="2144776" cy="2477598"/>
          </a:xfrm>
        </p:grpSpPr>
        <p:pic>
          <p:nvPicPr>
            <p:cNvPr id="3" name="Picture 2" descr="A person lying on a pile of bottles&#10;&#10;AI-generated content may be incorrect.">
              <a:extLst>
                <a:ext uri="{FF2B5EF4-FFF2-40B4-BE49-F238E27FC236}">
                  <a16:creationId xmlns:a16="http://schemas.microsoft.com/office/drawing/2014/main" id="{7310FF89-7470-F69B-BF52-B44E326AE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973" y="2121408"/>
              <a:ext cx="2144776" cy="2144776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86F8B99-BDAD-617F-C785-AECADE19F6F3}"/>
                </a:ext>
              </a:extLst>
            </p:cNvPr>
            <p:cNvSpPr txBox="1"/>
            <p:nvPr/>
          </p:nvSpPr>
          <p:spPr>
            <a:xfrm>
              <a:off x="1260703" y="4260454"/>
              <a:ext cx="831316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l" rtl="0" latinLnBrk="1" hangingPunct="0"/>
              <a:r>
                <a:rPr lang="en-CH" sz="1600" b="1" dirty="0">
                  <a:solidFill>
                    <a:srgbClr val="000000"/>
                  </a:solidFill>
                </a:rPr>
                <a:t>Rausch</a:t>
              </a:r>
              <a:endParaRPr kumimoji="0" lang="en-CH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F7DF5D1-9CB6-F39C-B390-38108BCEB982}"/>
              </a:ext>
            </a:extLst>
          </p:cNvPr>
          <p:cNvGrpSpPr/>
          <p:nvPr/>
        </p:nvGrpSpPr>
        <p:grpSpPr>
          <a:xfrm>
            <a:off x="6697472" y="2121408"/>
            <a:ext cx="2044789" cy="2383341"/>
            <a:chOff x="6697472" y="2121408"/>
            <a:chExt cx="2044789" cy="2383341"/>
          </a:xfrm>
        </p:grpSpPr>
        <p:pic>
          <p:nvPicPr>
            <p:cNvPr id="7" name="Picture 6" descr="A person sitting on a pile of bottles&#10;&#10;AI-generated content may be incorrect.">
              <a:extLst>
                <a:ext uri="{FF2B5EF4-FFF2-40B4-BE49-F238E27FC236}">
                  <a16:creationId xmlns:a16="http://schemas.microsoft.com/office/drawing/2014/main" id="{19D20071-C70E-1E16-2DA5-3EADA62E9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7472" y="2121408"/>
              <a:ext cx="2044789" cy="2044789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BC381B-1ABF-EC5C-8E88-4DA3E634D825}"/>
                </a:ext>
              </a:extLst>
            </p:cNvPr>
            <p:cNvSpPr txBox="1"/>
            <p:nvPr/>
          </p:nvSpPr>
          <p:spPr>
            <a:xfrm>
              <a:off x="7389167" y="4166197"/>
              <a:ext cx="661397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H" sz="1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Sucht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6208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0EC748E-DBF1-B468-5117-1F0A78B51C5A}"/>
              </a:ext>
            </a:extLst>
          </p:cNvPr>
          <p:cNvGrpSpPr/>
          <p:nvPr/>
        </p:nvGrpSpPr>
        <p:grpSpPr>
          <a:xfrm>
            <a:off x="6436189" y="2962060"/>
            <a:ext cx="1973266" cy="2414551"/>
            <a:chOff x="6436189" y="2962060"/>
            <a:chExt cx="1973266" cy="241455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34B2D2-8699-3B26-45E2-7809B2D32C87}"/>
                </a:ext>
              </a:extLst>
            </p:cNvPr>
            <p:cNvSpPr txBox="1"/>
            <p:nvPr/>
          </p:nvSpPr>
          <p:spPr>
            <a:xfrm>
              <a:off x="6436189" y="4422506"/>
              <a:ext cx="1973266" cy="954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>
              <a:lvl1pPr marL="0" marR="0" indent="0" algn="ctr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lvl1pPr>
            </a:lstStyle>
            <a:p>
              <a:r>
                <a:rPr lang="en-GB" dirty="0"/>
                <a:t>Gesellschafts- </a:t>
              </a:r>
            </a:p>
            <a:p>
              <a:r>
                <a:rPr lang="en-GB" dirty="0" err="1"/>
                <a:t>politische</a:t>
              </a:r>
              <a:r>
                <a:rPr lang="en-GB" dirty="0"/>
                <a:t> </a:t>
              </a:r>
            </a:p>
            <a:p>
              <a:r>
                <a:rPr lang="en-GB" dirty="0"/>
                <a:t>und </a:t>
              </a:r>
              <a:r>
                <a:rPr lang="en-GB" dirty="0" err="1"/>
                <a:t>ethische</a:t>
              </a:r>
              <a:r>
                <a:rPr lang="en-GB" dirty="0"/>
                <a:t> </a:t>
              </a:r>
            </a:p>
            <a:p>
              <a:r>
                <a:rPr lang="en-GB" dirty="0" err="1"/>
                <a:t>Argumente</a:t>
              </a:r>
              <a:endParaRPr lang="en-CH" dirty="0"/>
            </a:p>
          </p:txBody>
        </p:sp>
        <p:pic>
          <p:nvPicPr>
            <p:cNvPr id="24" name="Picture 23" descr="A hand holding a person's hand&#10;&#10;AI-generated content may be incorrect.">
              <a:extLst>
                <a:ext uri="{FF2B5EF4-FFF2-40B4-BE49-F238E27FC236}">
                  <a16:creationId xmlns:a16="http://schemas.microsoft.com/office/drawing/2014/main" id="{9F4B9FA6-1602-2167-EA9E-FB5A39D10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0618" y="2962060"/>
              <a:ext cx="1424409" cy="1424409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8B1CF61-860D-9B42-63D4-E343857D2EA0}"/>
              </a:ext>
            </a:extLst>
          </p:cNvPr>
          <p:cNvGrpSpPr/>
          <p:nvPr/>
        </p:nvGrpSpPr>
        <p:grpSpPr>
          <a:xfrm>
            <a:off x="1123520" y="2958747"/>
            <a:ext cx="1420920" cy="1986977"/>
            <a:chOff x="1123520" y="2958747"/>
            <a:chExt cx="1420920" cy="1986977"/>
          </a:xfrm>
        </p:grpSpPr>
        <p:pic>
          <p:nvPicPr>
            <p:cNvPr id="18" name="Picture 17" descr="A group of people under an umbrella&#10;&#10;AI-generated content may be incorrect.">
              <a:extLst>
                <a:ext uri="{FF2B5EF4-FFF2-40B4-BE49-F238E27FC236}">
                  <a16:creationId xmlns:a16="http://schemas.microsoft.com/office/drawing/2014/main" id="{ED13C633-F28C-81F2-CF32-B27502719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3520" y="2958747"/>
              <a:ext cx="1420920" cy="1420920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ABA3D14-BEC6-B8DB-8737-B95F28807ABD}"/>
                </a:ext>
              </a:extLst>
            </p:cNvPr>
            <p:cNvSpPr txBox="1"/>
            <p:nvPr/>
          </p:nvSpPr>
          <p:spPr>
            <a:xfrm>
              <a:off x="1311892" y="4422506"/>
              <a:ext cx="1068559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H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Präventive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CH" sz="1400" dirty="0">
                  <a:solidFill>
                    <a:srgbClr val="000000"/>
                  </a:solidFill>
                </a:rPr>
                <a:t>Wirksamkeit</a:t>
              </a:r>
              <a:endParaRPr kumimoji="0" lang="en-CH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5B48083-2FBE-A6F1-4F7E-A693381D1CA7}"/>
              </a:ext>
            </a:extLst>
          </p:cNvPr>
          <p:cNvGrpSpPr/>
          <p:nvPr/>
        </p:nvGrpSpPr>
        <p:grpSpPr>
          <a:xfrm>
            <a:off x="2853928" y="2966278"/>
            <a:ext cx="1682510" cy="2102557"/>
            <a:chOff x="2853928" y="2966278"/>
            <a:chExt cx="1682510" cy="2102557"/>
          </a:xfrm>
        </p:grpSpPr>
        <p:pic>
          <p:nvPicPr>
            <p:cNvPr id="20" name="Picture 19" descr="A doctor sweeping the brain&#10;&#10;AI-generated content may be incorrect.">
              <a:extLst>
                <a:ext uri="{FF2B5EF4-FFF2-40B4-BE49-F238E27FC236}">
                  <a16:creationId xmlns:a16="http://schemas.microsoft.com/office/drawing/2014/main" id="{0B5CC1B9-1714-8189-787A-C2123F332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4723" y="2966278"/>
              <a:ext cx="1420920" cy="1420920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A8C9430-2991-0997-DECD-A5DE20B93F63}"/>
                </a:ext>
              </a:extLst>
            </p:cNvPr>
            <p:cNvSpPr txBox="1"/>
            <p:nvPr/>
          </p:nvSpPr>
          <p:spPr>
            <a:xfrm>
              <a:off x="2853928" y="4422506"/>
              <a:ext cx="1682510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lvl1pPr marL="0" marR="0" indent="0" algn="ctr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lvl1pPr>
            </a:lstStyle>
            <a:p>
              <a:r>
                <a:rPr lang="en-CH" dirty="0"/>
                <a:t>Therapeutische</a:t>
              </a:r>
            </a:p>
            <a:p>
              <a:r>
                <a:rPr lang="en-CH" dirty="0"/>
                <a:t>Relevanz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8570AB1-FD98-1618-F388-23C0115E6A0C}"/>
              </a:ext>
            </a:extLst>
          </p:cNvPr>
          <p:cNvGrpSpPr/>
          <p:nvPr/>
        </p:nvGrpSpPr>
        <p:grpSpPr>
          <a:xfrm>
            <a:off x="4785804" y="2958747"/>
            <a:ext cx="1544652" cy="2194181"/>
            <a:chOff x="4785804" y="2958747"/>
            <a:chExt cx="1544652" cy="219418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00131E7-848A-F288-E680-6A685E124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4845926" y="2958747"/>
              <a:ext cx="1424409" cy="1424409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E4C5F3-0C78-81F6-58FC-0E1E87220BA6}"/>
                </a:ext>
              </a:extLst>
            </p:cNvPr>
            <p:cNvSpPr txBox="1"/>
            <p:nvPr/>
          </p:nvSpPr>
          <p:spPr>
            <a:xfrm>
              <a:off x="4785804" y="4414266"/>
              <a:ext cx="1544652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lvl1pPr marL="0" marR="0" indent="0" algn="ctr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lvl1pPr>
            </a:lstStyle>
            <a:p>
              <a:r>
                <a:rPr lang="en-GB" dirty="0" err="1"/>
                <a:t>Übereinstimmung</a:t>
              </a:r>
              <a:r>
                <a:rPr lang="en-GB" dirty="0"/>
                <a:t> </a:t>
              </a:r>
            </a:p>
            <a:p>
              <a:r>
                <a:rPr lang="en-GB" dirty="0" err="1"/>
                <a:t>mit</a:t>
              </a:r>
              <a:r>
                <a:rPr lang="en-GB" dirty="0"/>
                <a:t> </a:t>
              </a:r>
              <a:r>
                <a:rPr lang="en-GB" dirty="0" err="1"/>
                <a:t>Schadens</a:t>
              </a:r>
              <a:r>
                <a:rPr lang="en-GB" dirty="0"/>
                <a:t>- </a:t>
              </a:r>
            </a:p>
            <a:p>
              <a:r>
                <a:rPr lang="en-GB" dirty="0" err="1"/>
                <a:t>minderungsansatz</a:t>
              </a:r>
              <a:endParaRPr lang="en-CH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91A4FD6-909F-35DE-A742-760268E6DF07}"/>
              </a:ext>
            </a:extLst>
          </p:cNvPr>
          <p:cNvSpPr txBox="1"/>
          <p:nvPr/>
        </p:nvSpPr>
        <p:spPr>
          <a:xfrm>
            <a:off x="2444102" y="702256"/>
            <a:ext cx="4584192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>
                    <a:lumMod val="50000"/>
                  </a:schemeClr>
                </a:solidFill>
              </a:rPr>
              <a:t>Stigmatisierung</a:t>
            </a:r>
            <a:endParaRPr lang="en-CH" sz="3200" dirty="0"/>
          </a:p>
        </p:txBody>
      </p:sp>
      <p:pic>
        <p:nvPicPr>
          <p:cNvPr id="6" name="Picture 5" descr="A grey line in a black background&#10;&#10;AI-generated content may be incorrect.">
            <a:extLst>
              <a:ext uri="{FF2B5EF4-FFF2-40B4-BE49-F238E27FC236}">
                <a16:creationId xmlns:a16="http://schemas.microsoft.com/office/drawing/2014/main" id="{5BDBC075-5682-1AC3-F2C3-F88BDC61C7B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40047">
            <a:off x="1784506" y="1838110"/>
            <a:ext cx="1727413" cy="420679"/>
          </a:xfrm>
          <a:prstGeom prst="rect">
            <a:avLst/>
          </a:prstGeom>
        </p:spPr>
      </p:pic>
      <p:pic>
        <p:nvPicPr>
          <p:cNvPr id="7" name="Picture 6" descr="A grey line in a black background&#10;&#10;AI-generated content may be incorrect.">
            <a:extLst>
              <a:ext uri="{FF2B5EF4-FFF2-40B4-BE49-F238E27FC236}">
                <a16:creationId xmlns:a16="http://schemas.microsoft.com/office/drawing/2014/main" id="{FA574DAE-18B3-BD2B-7BB4-E4A311765B2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59953" flipH="1">
            <a:off x="5576302" y="1838110"/>
            <a:ext cx="1727413" cy="420679"/>
          </a:xfrm>
          <a:prstGeom prst="rect">
            <a:avLst/>
          </a:prstGeom>
        </p:spPr>
      </p:pic>
      <p:pic>
        <p:nvPicPr>
          <p:cNvPr id="8" name="Picture 7" descr="A grey line in a black background&#10;&#10;AI-generated content may be incorrect.">
            <a:extLst>
              <a:ext uri="{FF2B5EF4-FFF2-40B4-BE49-F238E27FC236}">
                <a16:creationId xmlns:a16="http://schemas.microsoft.com/office/drawing/2014/main" id="{0362E250-408F-C276-D235-0D8144E2AE6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881799">
            <a:off x="3329975" y="1962203"/>
            <a:ext cx="1308361" cy="318627"/>
          </a:xfrm>
          <a:prstGeom prst="rect">
            <a:avLst/>
          </a:prstGeom>
        </p:spPr>
      </p:pic>
      <p:pic>
        <p:nvPicPr>
          <p:cNvPr id="9" name="Picture 8" descr="A grey line in a black background&#10;&#10;AI-generated content may be incorrect.">
            <a:extLst>
              <a:ext uri="{FF2B5EF4-FFF2-40B4-BE49-F238E27FC236}">
                <a16:creationId xmlns:a16="http://schemas.microsoft.com/office/drawing/2014/main" id="{11E99230-18D0-80E8-04DC-274373C8FF6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201" flipH="1">
            <a:off x="4725120" y="1958144"/>
            <a:ext cx="1308361" cy="31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29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holding a syringe with a devil in it&#10;&#10;AI-generated content may be incorrect.">
            <a:extLst>
              <a:ext uri="{FF2B5EF4-FFF2-40B4-BE49-F238E27FC236}">
                <a16:creationId xmlns:a16="http://schemas.microsoft.com/office/drawing/2014/main" id="{5A7CB752-9881-C653-DDC3-EA23C15C97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7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5232"/>
            <a:ext cx="3645408" cy="3645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334DF3-D0E5-DE85-A4B0-1C0045FF292D}"/>
              </a:ext>
            </a:extLst>
          </p:cNvPr>
          <p:cNvSpPr txBox="1"/>
          <p:nvPr/>
        </p:nvSpPr>
        <p:spPr>
          <a:xfrm>
            <a:off x="402336" y="5629435"/>
            <a:ext cx="4584192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000" baseline="30000" dirty="0">
                <a:solidFill>
                  <a:srgbClr val="000000"/>
                </a:solidFill>
              </a:rPr>
              <a:t> </a:t>
            </a:r>
            <a:r>
              <a:rPr lang="en-GB" sz="1000" b="0" u="none" strike="noStrike" dirty="0">
                <a:solidFill>
                  <a:srgbClr val="000000"/>
                </a:solidFill>
                <a:effectLst/>
              </a:rPr>
              <a:t>ESPAD-Studie, 2019; Borsari &amp; Carey, 2003 </a:t>
            </a:r>
            <a:endParaRPr lang="en-CH" sz="1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D74405-41C1-B7E2-F631-9D5DA55B78B5}"/>
              </a:ext>
            </a:extLst>
          </p:cNvPr>
          <p:cNvSpPr txBox="1"/>
          <p:nvPr/>
        </p:nvSpPr>
        <p:spPr>
          <a:xfrm>
            <a:off x="3462528" y="1789831"/>
            <a:ext cx="5071872" cy="3016210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1800" b="1" dirty="0" err="1"/>
              <a:t>Soziale</a:t>
            </a:r>
            <a:r>
              <a:rPr lang="en-GB" sz="1800" b="1" dirty="0"/>
              <a:t> </a:t>
            </a:r>
            <a:r>
              <a:rPr lang="en-GB" sz="1800" b="1" dirty="0" err="1"/>
              <a:t>Abschreckung</a:t>
            </a:r>
            <a:r>
              <a:rPr lang="en-GB" sz="1800" b="1" dirty="0"/>
              <a:t> → Schutz </a:t>
            </a:r>
            <a:r>
              <a:rPr lang="en-GB" sz="1800" b="1" dirty="0" err="1"/>
              <a:t>vulnerabler</a:t>
            </a:r>
            <a:r>
              <a:rPr lang="en-GB" sz="1800" b="1" dirty="0"/>
              <a:t> Gruppen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Health Belief Model-Forschung: Stigmatisation </a:t>
            </a:r>
            <a:r>
              <a:rPr lang="en-GB" sz="1800" dirty="0" err="1"/>
              <a:t>schreckt</a:t>
            </a:r>
            <a:r>
              <a:rPr lang="en-GB" sz="1800" dirty="0"/>
              <a:t> </a:t>
            </a:r>
            <a:r>
              <a:rPr lang="en-GB" sz="1800" dirty="0" err="1"/>
              <a:t>gerade</a:t>
            </a:r>
            <a:r>
              <a:rPr lang="en-GB" sz="1800" dirty="0"/>
              <a:t> </a:t>
            </a:r>
            <a:r>
              <a:rPr lang="en-GB" sz="1800" dirty="0" err="1"/>
              <a:t>Jugendliche</a:t>
            </a:r>
            <a:r>
              <a:rPr lang="en-GB" sz="1800" dirty="0"/>
              <a:t> </a:t>
            </a:r>
            <a:r>
              <a:rPr lang="en-GB" sz="1800" dirty="0" err="1"/>
              <a:t>davon</a:t>
            </a:r>
            <a:r>
              <a:rPr lang="en-GB" sz="1800" dirty="0"/>
              <a:t> ab, </a:t>
            </a:r>
            <a:r>
              <a:rPr lang="en-GB" sz="1800" dirty="0" err="1"/>
              <a:t>riskante</a:t>
            </a:r>
            <a:r>
              <a:rPr lang="en-GB" sz="1800" dirty="0"/>
              <a:t> </a:t>
            </a:r>
            <a:r>
              <a:rPr lang="en-GB" sz="1800" dirty="0" err="1"/>
              <a:t>Substanzexperimente</a:t>
            </a:r>
            <a:r>
              <a:rPr lang="en-GB" sz="1800" dirty="0"/>
              <a:t> </a:t>
            </a:r>
            <a:r>
              <a:rPr lang="en-GB" sz="1800" dirty="0" err="1"/>
              <a:t>einzugehen</a:t>
            </a:r>
            <a:endParaRPr lang="en-GB" sz="1800" baseline="30000" dirty="0"/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sz="1800" dirty="0" err="1"/>
              <a:t>Soziale</a:t>
            </a:r>
            <a:r>
              <a:rPr lang="en-GB" sz="1800" dirty="0"/>
              <a:t> </a:t>
            </a:r>
            <a:r>
              <a:rPr lang="en-GB" sz="1800" dirty="0" err="1"/>
              <a:t>Ablehnung</a:t>
            </a:r>
            <a:r>
              <a:rPr lang="en-GB" sz="1800" dirty="0"/>
              <a:t> des </a:t>
            </a:r>
            <a:r>
              <a:rPr lang="en-GB" sz="1800" dirty="0" err="1"/>
              <a:t>Rauschs</a:t>
            </a:r>
            <a:r>
              <a:rPr lang="en-GB" sz="1800" dirty="0"/>
              <a:t> </a:t>
            </a:r>
            <a:r>
              <a:rPr lang="en-GB" sz="1800" dirty="0" err="1"/>
              <a:t>erschwert</a:t>
            </a:r>
            <a:r>
              <a:rPr lang="en-GB" sz="1800" dirty="0"/>
              <a:t> seine </a:t>
            </a:r>
            <a:r>
              <a:rPr lang="en-GB" sz="1800" dirty="0" err="1"/>
              <a:t>Normalisierung</a:t>
            </a:r>
            <a:r>
              <a:rPr lang="en-GB" sz="1800" dirty="0"/>
              <a:t> in </a:t>
            </a:r>
            <a:r>
              <a:rPr lang="en-GB" sz="1800" dirty="0" err="1"/>
              <a:t>gefährdeten</a:t>
            </a:r>
            <a:r>
              <a:rPr lang="en-GB" sz="1800" dirty="0"/>
              <a:t> Gruppen (</a:t>
            </a:r>
            <a:r>
              <a:rPr lang="en-GB" sz="1800" dirty="0" err="1"/>
              <a:t>externalisierte</a:t>
            </a:r>
            <a:r>
              <a:rPr lang="en-GB" sz="1800" dirty="0"/>
              <a:t> </a:t>
            </a:r>
            <a:r>
              <a:rPr lang="en-GB" sz="1800" dirty="0" err="1"/>
              <a:t>Schutzmauer</a:t>
            </a:r>
            <a:r>
              <a:rPr lang="en-GB" sz="1800" dirty="0"/>
              <a:t> </a:t>
            </a:r>
            <a:r>
              <a:rPr lang="en-GB" sz="1800" dirty="0" err="1"/>
              <a:t>gegen</a:t>
            </a:r>
            <a:r>
              <a:rPr lang="en-GB" sz="1800" dirty="0"/>
              <a:t> </a:t>
            </a:r>
            <a:r>
              <a:rPr lang="en-GB" sz="1800" dirty="0" err="1"/>
              <a:t>Gruppendruck</a:t>
            </a:r>
            <a:r>
              <a:rPr lang="en-GB" sz="1800" dirty="0"/>
              <a:t>)</a:t>
            </a:r>
            <a:endParaRPr lang="en-GB" sz="1800" baseline="30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75E075-9546-130D-5564-CE808193FBD2}"/>
              </a:ext>
            </a:extLst>
          </p:cNvPr>
          <p:cNvSpPr txBox="1"/>
          <p:nvPr/>
        </p:nvSpPr>
        <p:spPr>
          <a:xfrm>
            <a:off x="1395984" y="381662"/>
            <a:ext cx="6352032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3600" b="1" dirty="0" err="1">
                <a:solidFill>
                  <a:schemeClr val="bg1">
                    <a:lumMod val="50000"/>
                  </a:schemeClr>
                </a:solidFill>
              </a:rPr>
              <a:t>Stigmatisierung</a:t>
            </a:r>
            <a:r>
              <a:rPr lang="en-GB" sz="3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bg1">
                    <a:lumMod val="50000"/>
                  </a:schemeClr>
                </a:solidFill>
              </a:rPr>
              <a:t>zur</a:t>
            </a:r>
            <a:r>
              <a:rPr lang="en-GB" sz="3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bg1">
                    <a:lumMod val="50000"/>
                  </a:schemeClr>
                </a:solidFill>
              </a:rPr>
              <a:t>Prävention</a:t>
            </a:r>
            <a:endParaRPr lang="en-CH" sz="3600" dirty="0"/>
          </a:p>
        </p:txBody>
      </p:sp>
    </p:spTree>
    <p:extLst>
      <p:ext uri="{BB962C8B-B14F-4D97-AF65-F5344CB8AC3E}">
        <p14:creationId xmlns:p14="http://schemas.microsoft.com/office/powerpoint/2010/main" val="3611362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15629-82B8-F6F4-AFDE-AD86F8C3E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pointing at drugs&#10;&#10;AI-generated content may be incorrect.">
            <a:extLst>
              <a:ext uri="{FF2B5EF4-FFF2-40B4-BE49-F238E27FC236}">
                <a16:creationId xmlns:a16="http://schemas.microsoft.com/office/drawing/2014/main" id="{C3E8F1C7-0F8E-5F1A-0CAE-2D904C42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951" y="1969978"/>
            <a:ext cx="2484098" cy="248409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EC5835-C3BC-EAC5-69BA-B7260B37BD66}"/>
              </a:ext>
            </a:extLst>
          </p:cNvPr>
          <p:cNvSpPr txBox="1"/>
          <p:nvPr/>
        </p:nvSpPr>
        <p:spPr>
          <a:xfrm>
            <a:off x="735036" y="588271"/>
            <a:ext cx="2389435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H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Diagnostizierung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45369-9508-442A-3A19-A339FBDF5282}"/>
              </a:ext>
            </a:extLst>
          </p:cNvPr>
          <p:cNvSpPr txBox="1"/>
          <p:nvPr/>
        </p:nvSpPr>
        <p:spPr>
          <a:xfrm>
            <a:off x="6192654" y="588270"/>
            <a:ext cx="221631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H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Stigmatisierung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84233D-CA12-A7CD-C448-AF470F6CE839}"/>
              </a:ext>
            </a:extLst>
          </p:cNvPr>
          <p:cNvSpPr txBox="1"/>
          <p:nvPr/>
        </p:nvSpPr>
        <p:spPr>
          <a:xfrm>
            <a:off x="735036" y="1969978"/>
            <a:ext cx="2078502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800" i="0" u="none" strike="noStrike" dirty="0" err="1">
                <a:solidFill>
                  <a:srgbClr val="000000"/>
                </a:solidFill>
                <a:effectLst/>
              </a:rPr>
              <a:t>Zuschreibungsakt</a:t>
            </a:r>
            <a:endParaRPr lang="en-GB" sz="180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n-GB" sz="1800" i="1" dirty="0" err="1">
                <a:solidFill>
                  <a:srgbClr val="000000"/>
                </a:solidFill>
              </a:rPr>
              <a:t>Erzeugt</a:t>
            </a:r>
            <a:r>
              <a:rPr lang="en-GB" sz="1800" i="1" dirty="0">
                <a:solidFill>
                  <a:srgbClr val="000000"/>
                </a:solidFill>
              </a:rPr>
              <a:t> </a:t>
            </a:r>
            <a:r>
              <a:rPr lang="en-GB" sz="1800" i="1" dirty="0" err="1">
                <a:solidFill>
                  <a:srgbClr val="000000"/>
                </a:solidFill>
              </a:rPr>
              <a:t>eine</a:t>
            </a:r>
            <a:r>
              <a:rPr lang="en-GB" sz="1800" i="1" dirty="0">
                <a:solidFill>
                  <a:srgbClr val="000000"/>
                </a:solidFill>
              </a:rPr>
              <a:t> </a:t>
            </a:r>
            <a:r>
              <a:rPr lang="en-GB" sz="1800" i="1" dirty="0" err="1">
                <a:solidFill>
                  <a:srgbClr val="000000"/>
                </a:solidFill>
              </a:rPr>
              <a:t>Realität</a:t>
            </a:r>
            <a:endParaRPr lang="en-CH" sz="1800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5460D0-DD10-65A6-875D-69EB211956ED}"/>
              </a:ext>
            </a:extLst>
          </p:cNvPr>
          <p:cNvSpPr txBox="1"/>
          <p:nvPr/>
        </p:nvSpPr>
        <p:spPr>
          <a:xfrm>
            <a:off x="6457070" y="1969978"/>
            <a:ext cx="2078502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/>
            <a:r>
              <a:rPr lang="en-GB" sz="1800" i="0" u="none" strike="noStrike" dirty="0" err="1">
                <a:solidFill>
                  <a:srgbClr val="000000"/>
                </a:solidFill>
                <a:effectLst/>
              </a:rPr>
              <a:t>Zuschreibungsakt</a:t>
            </a:r>
            <a:endParaRPr lang="en-GB" sz="1800" i="0" u="none" strike="noStrike" dirty="0">
              <a:solidFill>
                <a:srgbClr val="000000"/>
              </a:solidFill>
              <a:effectLst/>
            </a:endParaRPr>
          </a:p>
          <a:p>
            <a:pPr algn="r"/>
            <a:r>
              <a:rPr lang="en-GB" sz="1800" i="1" dirty="0" err="1">
                <a:solidFill>
                  <a:srgbClr val="000000"/>
                </a:solidFill>
              </a:rPr>
              <a:t>Erzeugt</a:t>
            </a:r>
            <a:r>
              <a:rPr lang="en-GB" sz="1800" i="1" dirty="0">
                <a:solidFill>
                  <a:srgbClr val="000000"/>
                </a:solidFill>
              </a:rPr>
              <a:t> </a:t>
            </a:r>
            <a:r>
              <a:rPr lang="en-GB" sz="1800" i="1" dirty="0" err="1">
                <a:solidFill>
                  <a:srgbClr val="000000"/>
                </a:solidFill>
              </a:rPr>
              <a:t>eine</a:t>
            </a:r>
            <a:r>
              <a:rPr lang="en-GB" sz="1800" i="1" dirty="0">
                <a:solidFill>
                  <a:srgbClr val="000000"/>
                </a:solidFill>
              </a:rPr>
              <a:t> </a:t>
            </a:r>
            <a:r>
              <a:rPr lang="en-GB" sz="1800" i="1" dirty="0" err="1">
                <a:solidFill>
                  <a:srgbClr val="000000"/>
                </a:solidFill>
              </a:rPr>
              <a:t>Realität</a:t>
            </a:r>
            <a:endParaRPr lang="en-CH" sz="1800" i="1" dirty="0"/>
          </a:p>
          <a:p>
            <a:pPr algn="r"/>
            <a:endParaRPr lang="en-CH" sz="1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A5917C-69DC-1D6E-BBCA-132E129294F5}"/>
              </a:ext>
            </a:extLst>
          </p:cNvPr>
          <p:cNvSpPr txBox="1"/>
          <p:nvPr/>
        </p:nvSpPr>
        <p:spPr>
          <a:xfrm>
            <a:off x="735036" y="3429000"/>
            <a:ext cx="2078502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lvl1pPr>
              <a:defRPr sz="1800" i="0" u="none" strike="noStrike">
                <a:solidFill>
                  <a:srgbClr val="000000"/>
                </a:solidFill>
                <a:effectLst/>
              </a:defRPr>
            </a:lvl1pPr>
          </a:lstStyle>
          <a:p>
            <a:r>
              <a:rPr lang="en-GB" dirty="0"/>
              <a:t>„So-</a:t>
            </a:r>
            <a:r>
              <a:rPr lang="en-GB" dirty="0" err="1"/>
              <a:t>soll</a:t>
            </a:r>
            <a:r>
              <a:rPr lang="en-GB" dirty="0"/>
              <a:t>-es-</a:t>
            </a:r>
            <a:r>
              <a:rPr lang="en-GB" dirty="0" err="1"/>
              <a:t>nicht</a:t>
            </a:r>
            <a:r>
              <a:rPr lang="en-GB" dirty="0"/>
              <a:t>-sein“-</a:t>
            </a:r>
            <a:r>
              <a:rPr lang="en-GB" dirty="0" err="1"/>
              <a:t>Narrativ</a:t>
            </a:r>
            <a:endParaRPr lang="en-CH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9C0704-6A6A-BD55-5F83-514539F37650}"/>
              </a:ext>
            </a:extLst>
          </p:cNvPr>
          <p:cNvSpPr txBox="1"/>
          <p:nvPr/>
        </p:nvSpPr>
        <p:spPr>
          <a:xfrm>
            <a:off x="6555545" y="3252641"/>
            <a:ext cx="2078502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lvl1pPr>
              <a:defRPr sz="1800" i="0" u="none" strike="noStrike">
                <a:solidFill>
                  <a:srgbClr val="000000"/>
                </a:solidFill>
                <a:effectLst/>
              </a:defRPr>
            </a:lvl1pPr>
          </a:lstStyle>
          <a:p>
            <a:pPr algn="r"/>
            <a:r>
              <a:rPr lang="en-GB" dirty="0"/>
              <a:t>„So-</a:t>
            </a:r>
            <a:r>
              <a:rPr lang="en-GB" dirty="0" err="1"/>
              <a:t>soll</a:t>
            </a:r>
            <a:r>
              <a:rPr lang="en-GB" dirty="0"/>
              <a:t>-es-</a:t>
            </a:r>
            <a:r>
              <a:rPr lang="en-GB" dirty="0" err="1"/>
              <a:t>nicht</a:t>
            </a:r>
            <a:r>
              <a:rPr lang="en-GB" dirty="0"/>
              <a:t>-sein“-</a:t>
            </a:r>
            <a:r>
              <a:rPr lang="en-GB" dirty="0" err="1"/>
              <a:t>Narrativ</a:t>
            </a:r>
            <a:endParaRPr lang="en-CH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A4E5D8-4A56-7DD7-8105-2B7801436463}"/>
              </a:ext>
            </a:extLst>
          </p:cNvPr>
          <p:cNvSpPr txBox="1"/>
          <p:nvPr/>
        </p:nvSpPr>
        <p:spPr>
          <a:xfrm>
            <a:off x="735036" y="4611023"/>
            <a:ext cx="207850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lvl1pPr>
              <a:defRPr sz="1800" i="0" u="none" strike="noStrike">
                <a:solidFill>
                  <a:srgbClr val="000000"/>
                </a:solidFill>
                <a:effectLst/>
              </a:defRPr>
            </a:lvl1pPr>
          </a:lstStyle>
          <a:p>
            <a:r>
              <a:rPr lang="en-GB" dirty="0" err="1"/>
              <a:t>Handlungsdruck</a:t>
            </a:r>
            <a:endParaRPr lang="en-CH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27188B-65B9-F033-CDA3-7DA58EE86F73}"/>
              </a:ext>
            </a:extLst>
          </p:cNvPr>
          <p:cNvSpPr txBox="1"/>
          <p:nvPr/>
        </p:nvSpPr>
        <p:spPr>
          <a:xfrm>
            <a:off x="6555545" y="4611023"/>
            <a:ext cx="207850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lvl1pPr>
              <a:defRPr sz="1800" i="0" u="none" strike="noStrike">
                <a:solidFill>
                  <a:srgbClr val="000000"/>
                </a:solidFill>
                <a:effectLst/>
              </a:defRPr>
            </a:lvl1pPr>
          </a:lstStyle>
          <a:p>
            <a:pPr algn="r"/>
            <a:r>
              <a:rPr lang="en-GB" dirty="0" err="1"/>
              <a:t>Handlungsdruck</a:t>
            </a:r>
            <a:endParaRPr lang="en-CH" dirty="0"/>
          </a:p>
        </p:txBody>
      </p:sp>
      <p:pic>
        <p:nvPicPr>
          <p:cNvPr id="24" name="Picture 23" descr="A black arrow pointing to the right&#10;&#10;AI-generated content may be incorrect.">
            <a:extLst>
              <a:ext uri="{FF2B5EF4-FFF2-40B4-BE49-F238E27FC236}">
                <a16:creationId xmlns:a16="http://schemas.microsoft.com/office/drawing/2014/main" id="{021C2E75-9C24-379A-29B5-825AE24B98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50122" y="2673713"/>
            <a:ext cx="1105486" cy="621346"/>
          </a:xfrm>
          <a:prstGeom prst="rect">
            <a:avLst/>
          </a:prstGeom>
        </p:spPr>
      </p:pic>
      <p:pic>
        <p:nvPicPr>
          <p:cNvPr id="25" name="Picture 24" descr="A black arrow pointing to the right&#10;&#10;AI-generated content may be incorrect.">
            <a:extLst>
              <a:ext uri="{FF2B5EF4-FFF2-40B4-BE49-F238E27FC236}">
                <a16:creationId xmlns:a16="http://schemas.microsoft.com/office/drawing/2014/main" id="{BB326976-3706-8347-FDAF-598E2CD8B5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50122" y="3902647"/>
            <a:ext cx="1105486" cy="621346"/>
          </a:xfrm>
          <a:prstGeom prst="rect">
            <a:avLst/>
          </a:prstGeom>
        </p:spPr>
      </p:pic>
      <p:pic>
        <p:nvPicPr>
          <p:cNvPr id="26" name="Picture 25" descr="A black arrow pointing to the right&#10;&#10;AI-generated content may be incorrect.">
            <a:extLst>
              <a:ext uri="{FF2B5EF4-FFF2-40B4-BE49-F238E27FC236}">
                <a16:creationId xmlns:a16="http://schemas.microsoft.com/office/drawing/2014/main" id="{EA0E67C1-2135-C268-AFBA-A3A687B21A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6088392" y="2673713"/>
            <a:ext cx="1105486" cy="621346"/>
          </a:xfrm>
          <a:prstGeom prst="rect">
            <a:avLst/>
          </a:prstGeom>
        </p:spPr>
      </p:pic>
      <p:pic>
        <p:nvPicPr>
          <p:cNvPr id="27" name="Picture 26" descr="A black arrow pointing to the right&#10;&#10;AI-generated content may be incorrect.">
            <a:extLst>
              <a:ext uri="{FF2B5EF4-FFF2-40B4-BE49-F238E27FC236}">
                <a16:creationId xmlns:a16="http://schemas.microsoft.com/office/drawing/2014/main" id="{278BBFFC-6D6A-724E-4F80-3E5B381957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6088392" y="3902647"/>
            <a:ext cx="1105486" cy="62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26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F9AD688-32C3-84DA-A8A9-33D18FF62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8822C7-5137-FC4A-BA62-F29590FA7B40}"/>
              </a:ext>
            </a:extLst>
          </p:cNvPr>
          <p:cNvSpPr txBox="1"/>
          <p:nvPr/>
        </p:nvSpPr>
        <p:spPr>
          <a:xfrm>
            <a:off x="2113433" y="1918329"/>
            <a:ext cx="6618849" cy="1107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spcAft>
                <a:spcPts val="600"/>
              </a:spcAft>
              <a:buNone/>
            </a:pPr>
            <a:r>
              <a:rPr lang="en-GB" sz="1400" b="1" i="0" u="none" strike="noStrike" dirty="0" err="1">
                <a:solidFill>
                  <a:srgbClr val="000000"/>
                </a:solidFill>
                <a:effectLst/>
              </a:rPr>
              <a:t>Indikationsschärfung</a:t>
            </a:r>
            <a:endParaRPr lang="en-GB" sz="1400" b="1" i="0" u="none" strike="noStrike" dirty="0">
              <a:solidFill>
                <a:srgbClr val="000000"/>
              </a:solidFill>
              <a:effectLst/>
            </a:endParaRPr>
          </a:p>
          <a:p>
            <a:pPr>
              <a:spcAft>
                <a:spcPts val="600"/>
              </a:spcAft>
              <a:buNone/>
            </a:pPr>
            <a:r>
              <a:rPr lang="en-GB" sz="1400" dirty="0" err="1"/>
              <a:t>Zwingt</a:t>
            </a:r>
            <a:r>
              <a:rPr lang="en-GB" sz="1400" dirty="0"/>
              <a:t> </a:t>
            </a:r>
            <a:r>
              <a:rPr lang="en-GB" sz="1400" dirty="0" err="1"/>
              <a:t>Medizin</a:t>
            </a:r>
            <a:r>
              <a:rPr lang="en-GB" sz="1400" dirty="0"/>
              <a:t> </a:t>
            </a:r>
            <a:r>
              <a:rPr lang="en-GB" sz="1400" dirty="0" err="1"/>
              <a:t>zu</a:t>
            </a:r>
            <a:r>
              <a:rPr lang="en-GB" sz="1400" dirty="0"/>
              <a:t> </a:t>
            </a:r>
            <a:r>
              <a:rPr lang="en-GB" sz="1400" dirty="0" err="1"/>
              <a:t>einer</a:t>
            </a:r>
            <a:r>
              <a:rPr lang="en-GB" sz="1400" dirty="0"/>
              <a:t> </a:t>
            </a:r>
            <a:r>
              <a:rPr lang="en-GB" sz="1400" dirty="0" err="1"/>
              <a:t>genauen</a:t>
            </a:r>
            <a:r>
              <a:rPr lang="en-GB" sz="1400" dirty="0"/>
              <a:t> </a:t>
            </a:r>
            <a:r>
              <a:rPr lang="en-GB" sz="1400" dirty="0" err="1"/>
              <a:t>Abgrenzung</a:t>
            </a:r>
            <a:endParaRPr lang="en-GB" sz="1400" dirty="0"/>
          </a:p>
          <a:p>
            <a:pPr algn="l">
              <a:spcAft>
                <a:spcPts val="600"/>
              </a:spcAft>
              <a:buNone/>
            </a:pPr>
            <a:r>
              <a:rPr lang="en-GB" sz="1400" dirty="0" err="1"/>
              <a:t>Gesellschaftliche</a:t>
            </a:r>
            <a:r>
              <a:rPr lang="en-GB" sz="1400" dirty="0"/>
              <a:t> </a:t>
            </a:r>
            <a:r>
              <a:rPr lang="en-GB" sz="1400" dirty="0" err="1"/>
              <a:t>Haltungen</a:t>
            </a:r>
            <a:r>
              <a:rPr lang="en-GB" sz="1400" dirty="0"/>
              <a:t> </a:t>
            </a:r>
            <a:r>
              <a:rPr lang="en-GB" sz="1400" dirty="0" err="1"/>
              <a:t>kein</a:t>
            </a:r>
            <a:r>
              <a:rPr lang="en-GB" sz="1400" dirty="0"/>
              <a:t> Ersatz für </a:t>
            </a:r>
            <a:r>
              <a:rPr lang="en-GB" sz="1400" dirty="0" err="1"/>
              <a:t>Evidenz</a:t>
            </a:r>
            <a:r>
              <a:rPr lang="en-GB" sz="1400" dirty="0"/>
              <a:t>, </a:t>
            </a:r>
            <a:r>
              <a:rPr lang="en-GB" sz="1400" dirty="0" err="1"/>
              <a:t>aber</a:t>
            </a:r>
            <a:r>
              <a:rPr lang="en-GB" sz="1400" dirty="0"/>
              <a:t> </a:t>
            </a:r>
            <a:r>
              <a:rPr lang="en-GB" sz="1400" dirty="0" err="1"/>
              <a:t>sie</a:t>
            </a:r>
            <a:r>
              <a:rPr lang="en-GB" sz="1400" dirty="0"/>
              <a:t> </a:t>
            </a:r>
            <a:r>
              <a:rPr lang="en-GB" sz="1400" dirty="0" err="1"/>
              <a:t>wirken</a:t>
            </a:r>
            <a:r>
              <a:rPr lang="en-GB" sz="1400" dirty="0"/>
              <a:t> </a:t>
            </a:r>
            <a:r>
              <a:rPr lang="en-GB" sz="1400" dirty="0" err="1"/>
              <a:t>als</a:t>
            </a:r>
            <a:r>
              <a:rPr lang="en-GB" sz="1400" dirty="0"/>
              <a:t> </a:t>
            </a:r>
            <a:r>
              <a:rPr lang="en-GB" sz="1400" dirty="0" err="1"/>
              <a:t>Korrektiv</a:t>
            </a:r>
            <a:r>
              <a:rPr lang="en-GB" sz="1400" dirty="0"/>
              <a:t> </a:t>
            </a:r>
            <a:r>
              <a:rPr lang="en-GB" sz="1400" dirty="0" err="1"/>
              <a:t>bei</a:t>
            </a:r>
            <a:r>
              <a:rPr lang="en-GB" sz="1400" dirty="0"/>
              <a:t> </a:t>
            </a:r>
            <a:r>
              <a:rPr lang="en-GB" sz="1400" dirty="0" err="1"/>
              <a:t>gefährlichen</a:t>
            </a:r>
            <a:r>
              <a:rPr lang="en-GB" sz="1400" dirty="0"/>
              <a:t> </a:t>
            </a:r>
            <a:r>
              <a:rPr lang="en-GB" sz="1400" dirty="0" err="1"/>
              <a:t>Entgrenzungstendenzen</a:t>
            </a:r>
            <a:endParaRPr lang="en-GB" sz="1400" dirty="0"/>
          </a:p>
        </p:txBody>
      </p:sp>
      <p:pic>
        <p:nvPicPr>
          <p:cNvPr id="5" name="Picture 4" descr="A person in a white coat pointing at a clipboard&#10;&#10;AI-generated content may be incorrect.">
            <a:extLst>
              <a:ext uri="{FF2B5EF4-FFF2-40B4-BE49-F238E27FC236}">
                <a16:creationId xmlns:a16="http://schemas.microsoft.com/office/drawing/2014/main" id="{C0D7398B-8649-8295-61CD-7B003853AA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858" y="1684477"/>
            <a:ext cx="1612312" cy="161231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7DE6EA-C110-BE4B-36EB-7AC4536DB987}"/>
              </a:ext>
            </a:extLst>
          </p:cNvPr>
          <p:cNvSpPr txBox="1"/>
          <p:nvPr/>
        </p:nvSpPr>
        <p:spPr>
          <a:xfrm>
            <a:off x="2113433" y="3514235"/>
            <a:ext cx="6618849" cy="16158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lvl1pPr algn="l">
              <a:buNone/>
              <a:defRPr sz="1800" b="1" i="0" u="none" strike="noStrike">
                <a:solidFill>
                  <a:srgbClr val="000000"/>
                </a:solidFill>
                <a:effectLst/>
              </a:defRPr>
            </a:lvl1pPr>
          </a:lstStyle>
          <a:p>
            <a:pPr>
              <a:spcAft>
                <a:spcPts val="600"/>
              </a:spcAft>
            </a:pPr>
            <a:r>
              <a:rPr lang="en-GB" sz="1400" dirty="0" err="1"/>
              <a:t>Förderung</a:t>
            </a:r>
            <a:r>
              <a:rPr lang="en-GB" sz="1400" dirty="0"/>
              <a:t> </a:t>
            </a:r>
            <a:r>
              <a:rPr lang="en-GB" sz="1400" dirty="0" err="1"/>
              <a:t>abstinenzorientierter</a:t>
            </a:r>
            <a:r>
              <a:rPr lang="en-GB" sz="1400" dirty="0"/>
              <a:t> </a:t>
            </a:r>
            <a:r>
              <a:rPr lang="en-GB" sz="1400" dirty="0" err="1"/>
              <a:t>Therapien</a:t>
            </a:r>
            <a:endParaRPr lang="en-GB" sz="1400" dirty="0"/>
          </a:p>
          <a:p>
            <a:pPr>
              <a:spcAft>
                <a:spcPts val="600"/>
              </a:spcAft>
            </a:pPr>
            <a:r>
              <a:rPr lang="en-GB" sz="1400" dirty="0" err="1"/>
              <a:t>Unterstützung</a:t>
            </a:r>
            <a:r>
              <a:rPr lang="en-GB" sz="1400" dirty="0"/>
              <a:t> des Kontrollverlust-</a:t>
            </a:r>
            <a:r>
              <a:rPr lang="en-GB" sz="1400" dirty="0" err="1"/>
              <a:t>Narrativs</a:t>
            </a:r>
            <a:r>
              <a:rPr lang="en-GB" sz="1400" dirty="0"/>
              <a:t> : Rausch </a:t>
            </a:r>
            <a:r>
              <a:rPr lang="en-GB" sz="1400" dirty="0" err="1"/>
              <a:t>ist</a:t>
            </a:r>
            <a:r>
              <a:rPr lang="en-GB" sz="1400" dirty="0"/>
              <a:t> </a:t>
            </a:r>
            <a:r>
              <a:rPr lang="en-GB" sz="1400" dirty="0" err="1"/>
              <a:t>nicht</a:t>
            </a:r>
            <a:r>
              <a:rPr lang="en-GB" sz="1400" dirty="0"/>
              <a:t> Freiheit, </a:t>
            </a:r>
            <a:r>
              <a:rPr lang="en-GB" sz="1400" dirty="0" err="1"/>
              <a:t>sondern</a:t>
            </a:r>
            <a:r>
              <a:rPr lang="en-GB" sz="1400" dirty="0"/>
              <a:t> Kontrollverlust </a:t>
            </a:r>
            <a:endParaRPr lang="en-GB" sz="1400" baseline="30000" dirty="0"/>
          </a:p>
          <a:p>
            <a:pPr>
              <a:spcAft>
                <a:spcPts val="600"/>
              </a:spcAft>
            </a:pPr>
            <a:r>
              <a:rPr lang="en-GB" sz="1400" b="0" dirty="0" err="1"/>
              <a:t>Unterstützt</a:t>
            </a:r>
            <a:r>
              <a:rPr lang="en-GB" sz="1400" b="0" dirty="0"/>
              <a:t> Menschen, die </a:t>
            </a:r>
            <a:r>
              <a:rPr lang="en-GB" sz="1400" b="0" dirty="0" err="1"/>
              <a:t>sich</a:t>
            </a:r>
            <a:r>
              <a:rPr lang="en-GB" sz="1400" b="0" dirty="0"/>
              <a:t> für </a:t>
            </a:r>
            <a:r>
              <a:rPr lang="en-GB" sz="1400" b="0" dirty="0" err="1"/>
              <a:t>abstinenzorientierte</a:t>
            </a:r>
            <a:r>
              <a:rPr lang="en-GB" sz="1400" b="0" dirty="0"/>
              <a:t> Wege </a:t>
            </a:r>
            <a:r>
              <a:rPr lang="en-GB" sz="1400" b="0" dirty="0" err="1"/>
              <a:t>entscheiden</a:t>
            </a:r>
            <a:endParaRPr lang="en-GB" sz="1400" b="0" dirty="0"/>
          </a:p>
          <a:p>
            <a:pPr>
              <a:spcAft>
                <a:spcPts val="600"/>
              </a:spcAft>
            </a:pPr>
            <a:r>
              <a:rPr lang="en-GB" sz="1400" b="0" dirty="0"/>
              <a:t>→ </a:t>
            </a:r>
            <a:r>
              <a:rPr lang="en-GB" sz="1400" b="0" dirty="0" err="1"/>
              <a:t>Studien</a:t>
            </a:r>
            <a:r>
              <a:rPr lang="en-GB" sz="1400" b="0" dirty="0"/>
              <a:t> </a:t>
            </a:r>
            <a:r>
              <a:rPr lang="en-GB" sz="1400" b="0" dirty="0" err="1"/>
              <a:t>zur</a:t>
            </a:r>
            <a:r>
              <a:rPr lang="en-GB" sz="1400" b="0" dirty="0"/>
              <a:t> </a:t>
            </a:r>
            <a:r>
              <a:rPr lang="en-GB" sz="1400" b="0" dirty="0" err="1"/>
              <a:t>Rückfallprophylaxe</a:t>
            </a:r>
            <a:r>
              <a:rPr lang="en-GB" sz="1400" b="0" dirty="0"/>
              <a:t> : </a:t>
            </a:r>
            <a:r>
              <a:rPr lang="en-GB" sz="1400" b="0" dirty="0" err="1"/>
              <a:t>soziale</a:t>
            </a:r>
            <a:r>
              <a:rPr lang="en-GB" sz="1400" b="0" dirty="0"/>
              <a:t> Normen und </a:t>
            </a:r>
            <a:r>
              <a:rPr lang="en-GB" sz="1400" b="0" dirty="0" err="1"/>
              <a:t>Unterstützung</a:t>
            </a:r>
            <a:r>
              <a:rPr lang="en-GB" sz="1400" b="0" dirty="0"/>
              <a:t> der </a:t>
            </a:r>
            <a:r>
              <a:rPr lang="en-GB" sz="1400" b="0" dirty="0" err="1"/>
              <a:t>Abstinenzmotivation</a:t>
            </a:r>
            <a:r>
              <a:rPr lang="en-GB" sz="1400" b="0" dirty="0"/>
              <a:t> </a:t>
            </a:r>
            <a:r>
              <a:rPr lang="en-GB" sz="1400" b="0" dirty="0" err="1"/>
              <a:t>wichtige</a:t>
            </a:r>
            <a:r>
              <a:rPr lang="en-GB" sz="1400" b="0" dirty="0"/>
              <a:t> </a:t>
            </a:r>
            <a:r>
              <a:rPr lang="en-GB" sz="1400" b="0" dirty="0" err="1"/>
              <a:t>Faktoren</a:t>
            </a:r>
            <a:endParaRPr lang="en-GB" sz="1400" b="0" baseline="30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B48316-A439-320C-37E2-DA0241D9D968}"/>
              </a:ext>
            </a:extLst>
          </p:cNvPr>
          <p:cNvSpPr txBox="1"/>
          <p:nvPr/>
        </p:nvSpPr>
        <p:spPr>
          <a:xfrm>
            <a:off x="379827" y="5522855"/>
            <a:ext cx="8180363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000" b="0" i="0" u="none" strike="noStrike" dirty="0">
                <a:solidFill>
                  <a:srgbClr val="000000"/>
                </a:solidFill>
                <a:effectLst/>
              </a:rPr>
              <a:t>Elster 1999;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</a:rPr>
              <a:t>Foddy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</a:rPr>
              <a:t> &amp; Savulescu 2006; Neale et al., 2011; </a:t>
            </a:r>
            <a:r>
              <a:rPr lang="en-GB" sz="1000" dirty="0">
                <a:solidFill>
                  <a:srgbClr val="000000"/>
                </a:solidFill>
              </a:rPr>
              <a:t>Marlatt &amp; Gordon, 1985</a:t>
            </a:r>
            <a:endParaRPr lang="en-CH" sz="1000" dirty="0"/>
          </a:p>
        </p:txBody>
      </p:sp>
      <p:pic>
        <p:nvPicPr>
          <p:cNvPr id="9" name="Picture 8" descr="A person crossing their arms with their hands crossed&#10;&#10;AI-generated content may be incorrect.">
            <a:extLst>
              <a:ext uri="{FF2B5EF4-FFF2-40B4-BE49-F238E27FC236}">
                <a16:creationId xmlns:a16="http://schemas.microsoft.com/office/drawing/2014/main" id="{D89B8F01-BAB5-CA86-DA34-21CE9B1CBC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924"/>
                    </a14:imgEffect>
                    <a14:imgEffect>
                      <a14:saturation sat="168000"/>
                    </a14:imgEffect>
                    <a14:imgEffect>
                      <a14:brightnessContrast bright="9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856" y="3440804"/>
            <a:ext cx="1612314" cy="161231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545926-DBA8-6499-D7EC-8F5453777959}"/>
              </a:ext>
            </a:extLst>
          </p:cNvPr>
          <p:cNvSpPr txBox="1"/>
          <p:nvPr/>
        </p:nvSpPr>
        <p:spPr>
          <a:xfrm>
            <a:off x="197336" y="137522"/>
            <a:ext cx="8545344" cy="1077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>
                    <a:lumMod val="50000"/>
                  </a:schemeClr>
                </a:solidFill>
              </a:rPr>
              <a:t>Stigmatisierung</a:t>
            </a:r>
            <a:r>
              <a:rPr lang="en-GB" sz="3200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3200" b="1" dirty="0" err="1">
                <a:solidFill>
                  <a:schemeClr val="bg1">
                    <a:lumMod val="50000"/>
                  </a:schemeClr>
                </a:solidFill>
              </a:rPr>
              <a:t>eine</a:t>
            </a:r>
            <a:r>
              <a:rPr lang="en-GB" sz="3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bg1">
                    <a:lumMod val="50000"/>
                  </a:schemeClr>
                </a:solidFill>
              </a:rPr>
              <a:t>Grundlage</a:t>
            </a:r>
            <a:r>
              <a:rPr lang="en-GB" sz="3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bg1">
                    <a:lumMod val="50000"/>
                  </a:schemeClr>
                </a:solidFill>
              </a:rPr>
              <a:t>erfolgreicher</a:t>
            </a:r>
            <a:r>
              <a:rPr lang="en-GB" sz="3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bg1">
                    <a:lumMod val="50000"/>
                  </a:schemeClr>
                </a:solidFill>
              </a:rPr>
              <a:t>Therapien</a:t>
            </a:r>
            <a:endParaRPr lang="en-CH" sz="3200" dirty="0"/>
          </a:p>
        </p:txBody>
      </p:sp>
    </p:spTree>
    <p:extLst>
      <p:ext uri="{BB962C8B-B14F-4D97-AF65-F5344CB8AC3E}">
        <p14:creationId xmlns:p14="http://schemas.microsoft.com/office/powerpoint/2010/main" val="2279797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bg1">
              <a:lumMod val="50000"/>
            </a:schemeClr>
          </a:solidFill>
          <a:prstDash val="solid"/>
          <a:bevel/>
          <a:tailEnd type="stealth"/>
        </a:ln>
        <a:effectLst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13709</TotalTime>
  <Words>725</Words>
  <Application>Microsoft Macintosh PowerPoint</Application>
  <PresentationFormat>On-screen Show (4:3)</PresentationFormat>
  <Paragraphs>128</Paragraphs>
  <Slides>17</Slides>
  <Notes>1</Notes>
  <HiddenSlides>3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-webkit-standard</vt:lpstr>
      <vt:lpstr>Arial</vt:lpstr>
      <vt:lpstr>Helvetica Neue</vt:lpstr>
      <vt:lpstr>Wingdings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OBJETS FLOTTANTS                #POSTGRADE #SYSTÉMIQUE #7 MAI 2015                                                                                                         GERARD CALZADA</dc:title>
  <dc:subject/>
  <dc:creator/>
  <cp:keywords/>
  <dc:description/>
  <cp:lastModifiedBy>Daniele Fabio Zullino</cp:lastModifiedBy>
  <cp:revision>1156</cp:revision>
  <dcterms:modified xsi:type="dcterms:W3CDTF">2025-07-05T20:28:56Z</dcterms:modified>
  <cp:category/>
</cp:coreProperties>
</file>