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264" r:id="rId2"/>
    <p:sldId id="2725" r:id="rId3"/>
    <p:sldId id="2729" r:id="rId4"/>
    <p:sldId id="2730" r:id="rId5"/>
    <p:sldId id="2731" r:id="rId6"/>
    <p:sldId id="2733" r:id="rId7"/>
    <p:sldId id="2734" r:id="rId8"/>
    <p:sldId id="2735" r:id="rId9"/>
    <p:sldId id="2736" r:id="rId10"/>
    <p:sldId id="2737" r:id="rId11"/>
    <p:sldId id="2655" r:id="rId12"/>
    <p:sldId id="2724" r:id="rId13"/>
    <p:sldId id="2661" r:id="rId14"/>
    <p:sldId id="2666" r:id="rId15"/>
    <p:sldId id="2723" r:id="rId16"/>
    <p:sldId id="2721" r:id="rId17"/>
    <p:sldId id="2722" r:id="rId18"/>
    <p:sldId id="2675" r:id="rId19"/>
    <p:sldId id="2618" r:id="rId20"/>
  </p:sldIdLst>
  <p:sldSz cx="9144000" cy="6858000" type="screen4x3"/>
  <p:notesSz cx="6858000" cy="9144000"/>
  <p:defaultTextStyle>
    <a:lvl1pPr defTabSz="457200">
      <a:defRPr sz="2400">
        <a:latin typeface="Arial"/>
        <a:ea typeface="Arial"/>
        <a:cs typeface="Arial"/>
        <a:sym typeface="Arial"/>
      </a:defRPr>
    </a:lvl1pPr>
    <a:lvl2pPr indent="457200" defTabSz="457200">
      <a:defRPr sz="2400">
        <a:latin typeface="Arial"/>
        <a:ea typeface="Arial"/>
        <a:cs typeface="Arial"/>
        <a:sym typeface="Arial"/>
      </a:defRPr>
    </a:lvl2pPr>
    <a:lvl3pPr indent="914400" defTabSz="457200">
      <a:defRPr sz="2400">
        <a:latin typeface="Arial"/>
        <a:ea typeface="Arial"/>
        <a:cs typeface="Arial"/>
        <a:sym typeface="Arial"/>
      </a:defRPr>
    </a:lvl3pPr>
    <a:lvl4pPr indent="1371600" defTabSz="457200">
      <a:defRPr sz="2400">
        <a:latin typeface="Arial"/>
        <a:ea typeface="Arial"/>
        <a:cs typeface="Arial"/>
        <a:sym typeface="Arial"/>
      </a:defRPr>
    </a:lvl4pPr>
    <a:lvl5pPr indent="1828800" defTabSz="457200">
      <a:defRPr sz="2400">
        <a:latin typeface="Arial"/>
        <a:ea typeface="Arial"/>
        <a:cs typeface="Arial"/>
        <a:sym typeface="Arial"/>
      </a:defRPr>
    </a:lvl5pPr>
    <a:lvl6pPr defTabSz="457200">
      <a:defRPr sz="2400">
        <a:latin typeface="Arial"/>
        <a:ea typeface="Arial"/>
        <a:cs typeface="Arial"/>
        <a:sym typeface="Arial"/>
      </a:defRPr>
    </a:lvl6pPr>
    <a:lvl7pPr defTabSz="457200">
      <a:defRPr sz="2400">
        <a:latin typeface="Arial"/>
        <a:ea typeface="Arial"/>
        <a:cs typeface="Arial"/>
        <a:sym typeface="Arial"/>
      </a:defRPr>
    </a:lvl7pPr>
    <a:lvl8pPr defTabSz="457200">
      <a:defRPr sz="2400">
        <a:latin typeface="Arial"/>
        <a:ea typeface="Arial"/>
        <a:cs typeface="Arial"/>
        <a:sym typeface="Arial"/>
      </a:defRPr>
    </a:lvl8pPr>
    <a:lvl9pPr defTabSz="457200">
      <a:defRPr sz="2400"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CAB7BCAC-15F8-114F-8504-D3C37CF92055}">
          <p14:sldIdLst>
            <p14:sldId id="2264"/>
            <p14:sldId id="2725"/>
            <p14:sldId id="2729"/>
            <p14:sldId id="2730"/>
            <p14:sldId id="2731"/>
            <p14:sldId id="2733"/>
            <p14:sldId id="2734"/>
            <p14:sldId id="2735"/>
            <p14:sldId id="2736"/>
            <p14:sldId id="2737"/>
          </p14:sldIdLst>
        </p14:section>
        <p14:section name="CoGeBe" id="{66E8D9EA-C34D-9941-8B60-EBC02240AE5A}">
          <p14:sldIdLst>
            <p14:sldId id="2655"/>
            <p14:sldId id="2724"/>
            <p14:sldId id="2661"/>
            <p14:sldId id="2666"/>
            <p14:sldId id="2723"/>
            <p14:sldId id="2721"/>
            <p14:sldId id="2722"/>
            <p14:sldId id="2675"/>
            <p14:sldId id="26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7698"/>
    <a:srgbClr val="FFFFFF"/>
    <a:srgbClr val="E2EEDB"/>
    <a:srgbClr val="F9E4D7"/>
    <a:srgbClr val="F3AD04"/>
    <a:srgbClr val="FAE62B"/>
    <a:srgbClr val="9FD0AB"/>
    <a:srgbClr val="02A089"/>
    <a:srgbClr val="FF2400"/>
    <a:srgbClr val="0A5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520" autoAdjust="0"/>
    <p:restoredTop sz="96959" autoAdjust="0"/>
  </p:normalViewPr>
  <p:slideViewPr>
    <p:cSldViewPr snapToGrid="0" snapToObjects="1">
      <p:cViewPr varScale="1">
        <p:scale>
          <a:sx n="104" d="100"/>
          <a:sy n="104" d="100"/>
        </p:scale>
        <p:origin x="35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065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LOGO_HUG_H_QUADRI.png" descr="LOGO_HUG_H_QUADRI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6186487"/>
            <a:ext cx="1993900" cy="45720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Shape 17"/>
          <p:cNvSpPr/>
          <p:nvPr/>
        </p:nvSpPr>
        <p:spPr>
          <a:xfrm>
            <a:off x="-1" y="5962650"/>
            <a:ext cx="9144002" cy="895350"/>
          </a:xfrm>
          <a:prstGeom prst="rect">
            <a:avLst/>
          </a:prstGeom>
          <a:ln>
            <a:solidFill>
              <a:srgbClr val="4A7EBB"/>
            </a:solidFill>
            <a:round/>
          </a:ln>
          <a:effectLst>
            <a:outerShdw blurRad="12700" dist="23000" dir="5400000" rotWithShape="0">
              <a:srgbClr val="808080">
                <a:alpha val="34997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" name="Shape 18"/>
          <p:cNvSpPr/>
          <p:nvPr userDrawn="1"/>
        </p:nvSpPr>
        <p:spPr>
          <a:xfrm>
            <a:off x="-1" y="-1"/>
            <a:ext cx="9144002" cy="5951539"/>
          </a:xfrm>
          <a:prstGeom prst="rect">
            <a:avLst/>
          </a:prstGeom>
          <a:solidFill>
            <a:srgbClr val="9FD0AB"/>
          </a:solidFill>
          <a:ln>
            <a:solidFill>
              <a:srgbClr val="46AAC5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19" name="Shape 19"/>
          <p:cNvSpPr/>
          <p:nvPr/>
        </p:nvSpPr>
        <p:spPr>
          <a:xfrm>
            <a:off x="1620837" y="1870075"/>
            <a:ext cx="7023101" cy="0"/>
          </a:xfrm>
          <a:prstGeom prst="line">
            <a:avLst/>
          </a:prstGeom>
          <a:ln w="25400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6546850" y="5562235"/>
            <a:ext cx="2133600" cy="2642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7" name="Picture 6" descr="WHO">
            <a:extLst>
              <a:ext uri="{FF2B5EF4-FFF2-40B4-BE49-F238E27FC236}">
                <a16:creationId xmlns:a16="http://schemas.microsoft.com/office/drawing/2014/main" id="{98FDB317-7CBE-684C-8D27-EE84BFD3E6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97D7A0AE-D9FE-E64F-8E8D-00DB82550C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39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598613"/>
            <a:ext cx="8229600" cy="525938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CH" dirty="0" err="1"/>
              <a:t>Mastertextformat</a:t>
            </a:r>
            <a:r>
              <a:rPr lang="fr-CH" dirty="0"/>
              <a:t> </a:t>
            </a:r>
            <a:r>
              <a:rPr lang="fr-CH" dirty="0" err="1"/>
              <a:t>bearbeiten</a:t>
            </a:r>
            <a:endParaRPr lang="fr-CH" dirty="0"/>
          </a:p>
          <a:p>
            <a:pPr lvl="1"/>
            <a:r>
              <a:rPr lang="fr-CH" dirty="0" err="1"/>
              <a:t>Zweite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2"/>
            <a:r>
              <a:rPr lang="fr-CH" dirty="0" err="1"/>
              <a:t>Dritte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3"/>
            <a:r>
              <a:rPr lang="fr-CH" dirty="0" err="1"/>
              <a:t>Vierte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4"/>
            <a:r>
              <a:rPr lang="fr-CH" dirty="0" err="1"/>
              <a:t>Fünfte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de-DE" dirty="0"/>
          </a:p>
        </p:txBody>
      </p:sp>
      <p:pic>
        <p:nvPicPr>
          <p:cNvPr id="4" name="Picture 6" descr="WHO">
            <a:extLst>
              <a:ext uri="{FF2B5EF4-FFF2-40B4-BE49-F238E27FC236}">
                <a16:creationId xmlns:a16="http://schemas.microsoft.com/office/drawing/2014/main" id="{3B80F837-6E07-A34B-8690-FCC531798B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DFB344A0-CEB4-1B4E-9E4F-AB3E83F8AB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  <p:extLst>
      <p:ext uri="{BB962C8B-B14F-4D97-AF65-F5344CB8AC3E}">
        <p14:creationId xmlns:p14="http://schemas.microsoft.com/office/powerpoint/2010/main" val="42569328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HO">
            <a:extLst>
              <a:ext uri="{FF2B5EF4-FFF2-40B4-BE49-F238E27FC236}">
                <a16:creationId xmlns:a16="http://schemas.microsoft.com/office/drawing/2014/main" id="{BA14D4BD-550A-41AF-659A-5364C64046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4D23C525-1CB5-E9BF-6DF8-B041045980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  <p:extLst>
      <p:ext uri="{BB962C8B-B14F-4D97-AF65-F5344CB8AC3E}">
        <p14:creationId xmlns:p14="http://schemas.microsoft.com/office/powerpoint/2010/main" val="2091034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>
            <a:extLst>
              <a:ext uri="{FF2B5EF4-FFF2-40B4-BE49-F238E27FC236}">
                <a16:creationId xmlns:a16="http://schemas.microsoft.com/office/drawing/2014/main" id="{9B4870C2-E796-0D4E-A50C-0ED1E3A21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A54D5EF5-A312-384A-887B-D13C882A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>
            <a:extLst>
              <a:ext uri="{FF2B5EF4-FFF2-40B4-BE49-F238E27FC236}">
                <a16:creationId xmlns:a16="http://schemas.microsoft.com/office/drawing/2014/main" id="{0A7B68CB-4DF8-E544-BD20-C445401E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45DE2DD0-D46C-694F-9F4F-F15E773A0181}" type="slidenum">
              <a:rPr lang="en-US" altLang="de-DE"/>
              <a:pPr/>
              <a:t>‹#›</a:t>
            </a:fld>
            <a:endParaRPr lang="en-US" altLang="de-DE"/>
          </a:p>
        </p:txBody>
      </p:sp>
      <p:pic>
        <p:nvPicPr>
          <p:cNvPr id="7" name="Picture 6" descr="WHO">
            <a:extLst>
              <a:ext uri="{FF2B5EF4-FFF2-40B4-BE49-F238E27FC236}">
                <a16:creationId xmlns:a16="http://schemas.microsoft.com/office/drawing/2014/main" id="{FD340BE6-9E8C-AB49-BB02-F29C574FA5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84B4CAC7-A703-2D4C-8EC0-FF7959187E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/>
              <a:t>WHO collaborating center</a:t>
            </a:r>
          </a:p>
        </p:txBody>
      </p:sp>
    </p:spTree>
    <p:extLst>
      <p:ext uri="{BB962C8B-B14F-4D97-AF65-F5344CB8AC3E}">
        <p14:creationId xmlns:p14="http://schemas.microsoft.com/office/powerpoint/2010/main" val="310326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_HUG_H_QUADRI.png" descr="LOGO_HUG_H_QUADRI.pn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6186487"/>
            <a:ext cx="1993900" cy="457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Bild 3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543" y="6030894"/>
            <a:ext cx="1484334" cy="708650"/>
          </a:xfrm>
          <a:prstGeom prst="rect">
            <a:avLst/>
          </a:prstGeom>
        </p:spPr>
      </p:pic>
      <p:cxnSp>
        <p:nvCxnSpPr>
          <p:cNvPr id="6" name="Gerade Verbindung 5"/>
          <p:cNvCxnSpPr/>
          <p:nvPr userDrawn="1"/>
        </p:nvCxnSpPr>
        <p:spPr>
          <a:xfrm>
            <a:off x="485775" y="5871011"/>
            <a:ext cx="8199977" cy="0"/>
          </a:xfrm>
          <a:prstGeom prst="line">
            <a:avLst/>
          </a:prstGeom>
          <a:noFill/>
          <a:ln w="31750" cap="flat" cmpd="thinThick">
            <a:solidFill>
              <a:srgbClr val="9FD0AB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" name="Picture 6" descr="WHO">
            <a:extLst>
              <a:ext uri="{FF2B5EF4-FFF2-40B4-BE49-F238E27FC236}">
                <a16:creationId xmlns:a16="http://schemas.microsoft.com/office/drawing/2014/main" id="{626802DD-DB95-EB42-92F6-D7F05D5DC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8D4BA5A8-0456-BB4B-A4DF-C86DBD1D73F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8" r:id="rId3"/>
    <p:sldLayoutId id="2147483659" r:id="rId4"/>
  </p:sldLayoutIdLst>
  <p:transition spd="med"/>
  <p:txStyles>
    <p:titleStyle>
      <a:lvl1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1pPr>
      <a:lvl2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2pPr>
      <a:lvl3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3pPr>
      <a:lvl4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4pPr>
      <a:lvl5pPr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5pPr>
      <a:lvl6pPr indent="4572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6pPr>
      <a:lvl7pPr indent="9144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7pPr>
      <a:lvl8pPr indent="13716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8pPr>
      <a:lvl9pPr indent="1828800" defTabSz="457200">
        <a:defRPr sz="3600">
          <a:solidFill>
            <a:srgbClr val="595959"/>
          </a:solidFill>
          <a:latin typeface="Arial"/>
          <a:ea typeface="Arial"/>
          <a:cs typeface="Arial"/>
          <a:sym typeface="Arial"/>
        </a:defRPr>
      </a:lvl9pPr>
    </p:titleStyle>
    <p:bodyStyle>
      <a:lvl1pPr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1pPr>
      <a:lvl2pPr indent="4572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2pPr>
      <a:lvl3pPr indent="9144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3pPr>
      <a:lvl4pPr indent="13716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4pPr>
      <a:lvl5pPr indent="18288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5pPr>
      <a:lvl6pPr indent="22860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6pPr>
      <a:lvl7pPr indent="27432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7pPr>
      <a:lvl8pPr indent="32004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8pPr>
      <a:lvl9pPr indent="3657600" defTabSz="457200">
        <a:spcBef>
          <a:spcPts val="600"/>
        </a:spcBef>
        <a:buClr>
          <a:srgbClr val="404040"/>
        </a:buClr>
        <a:buFont typeface="Arial"/>
        <a:defRPr sz="2800">
          <a:solidFill>
            <a:srgbClr val="404040"/>
          </a:solidFill>
          <a:latin typeface="Arial"/>
          <a:ea typeface="Arial"/>
          <a:cs typeface="Arial"/>
          <a:sym typeface="Arial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tif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tiff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608097" y="640031"/>
            <a:ext cx="7170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CH" sz="3600" b="1" dirty="0">
                <a:solidFill>
                  <a:schemeClr val="bg1"/>
                </a:solidFill>
              </a:rPr>
              <a:t>Le projet </a:t>
            </a:r>
            <a:r>
              <a:rPr lang="fr-CH" sz="3600" b="1" dirty="0" err="1">
                <a:solidFill>
                  <a:schemeClr val="bg1"/>
                </a:solidFill>
              </a:rPr>
              <a:t>CoGeBe</a:t>
            </a:r>
            <a:r>
              <a:rPr lang="fr-CH" sz="3600" b="1" dirty="0">
                <a:solidFill>
                  <a:schemeClr val="bg1"/>
                </a:solidFill>
              </a:rPr>
              <a:t> genevois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08097" y="2127824"/>
            <a:ext cx="110382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CH" sz="12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Daniele Zullino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CH" sz="1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6" descr="WH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20" y="6185078"/>
            <a:ext cx="419100" cy="333375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36491" y="6504447"/>
            <a:ext cx="1405159" cy="162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3703638">
              <a:lnSpc>
                <a:spcPct val="90000"/>
              </a:lnSpc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fr-CH" sz="500" dirty="0"/>
              <a:t>WHO collaborating center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543" y="6030894"/>
            <a:ext cx="1484334" cy="708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70D2C5-30BC-096C-7267-59FCCEDBB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8097" y="2589487"/>
            <a:ext cx="5725124" cy="28593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0593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2B60E3-6538-27C7-B861-46188ABB3769}"/>
              </a:ext>
            </a:extLst>
          </p:cNvPr>
          <p:cNvSpPr txBox="1"/>
          <p:nvPr/>
        </p:nvSpPr>
        <p:spPr>
          <a:xfrm>
            <a:off x="1781493" y="244903"/>
            <a:ext cx="558101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>
            <a:lvl1pPr algn="ctr" rtl="0" latinLnBrk="1" hangingPunct="0"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 err="1"/>
              <a:t>Rendement</a:t>
            </a:r>
            <a:r>
              <a:rPr lang="en-GB" dirty="0"/>
              <a:t> </a:t>
            </a:r>
            <a:r>
              <a:rPr lang="en-GB" dirty="0" err="1"/>
              <a:t>réel</a:t>
            </a:r>
            <a:r>
              <a:rPr lang="en-GB" dirty="0"/>
              <a:t> du crack</a:t>
            </a:r>
            <a:endParaRPr lang="en-CH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DB3D3-F99E-119F-ECD0-02A3C442AE86}"/>
              </a:ext>
            </a:extLst>
          </p:cNvPr>
          <p:cNvSpPr txBox="1"/>
          <p:nvPr/>
        </p:nvSpPr>
        <p:spPr>
          <a:xfrm>
            <a:off x="420130" y="5561298"/>
            <a:ext cx="4572000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Nakahara &amp; Ishigami,1991</a:t>
            </a:r>
            <a:endParaRPr lang="en-CH" sz="1000" dirty="0"/>
          </a:p>
        </p:txBody>
      </p:sp>
      <p:pic>
        <p:nvPicPr>
          <p:cNvPr id="10" name="Picture 9" descr="A person smoking a cigarette&#10;&#10;AI-generated content may be incorrect.">
            <a:extLst>
              <a:ext uri="{FF2B5EF4-FFF2-40B4-BE49-F238E27FC236}">
                <a16:creationId xmlns:a16="http://schemas.microsoft.com/office/drawing/2014/main" id="{6CE15721-41B8-79CB-494C-C5B946CE8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155"/>
            <a:ext cx="3433331" cy="34333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3858ED-C553-A7FB-D6AF-48B8E9B072F2}"/>
              </a:ext>
            </a:extLst>
          </p:cNvPr>
          <p:cNvSpPr txBox="1"/>
          <p:nvPr/>
        </p:nvSpPr>
        <p:spPr>
          <a:xfrm>
            <a:off x="3084807" y="1914258"/>
            <a:ext cx="5832389" cy="2624013"/>
          </a:xfrm>
          <a:prstGeom prst="rect">
            <a:avLst/>
          </a:prstGeom>
          <a:solidFill>
            <a:srgbClr val="FFFFFF">
              <a:alpha val="79903"/>
            </a:srgbClr>
          </a:solidFill>
        </p:spPr>
        <p:txBody>
          <a:bodyPr wrap="square">
            <a:noAutofit/>
          </a:bodyPr>
          <a:lstStyle>
            <a:lvl1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1pPr>
          </a:lstStyle>
          <a:p>
            <a:r>
              <a:rPr lang="en-GB" sz="1800" dirty="0"/>
              <a:t>62–73 % </a:t>
            </a:r>
            <a:r>
              <a:rPr lang="en-GB" sz="1800" dirty="0" err="1"/>
              <a:t>effectivement</a:t>
            </a:r>
            <a:r>
              <a:rPr lang="en-GB" sz="1800" dirty="0"/>
              <a:t> </a:t>
            </a:r>
            <a:r>
              <a:rPr lang="en-GB" sz="1800" dirty="0" err="1"/>
              <a:t>inhalée</a:t>
            </a:r>
            <a:endParaRPr lang="en-GB" sz="1800" dirty="0"/>
          </a:p>
          <a:p>
            <a:r>
              <a:rPr lang="en-GB" sz="1800" dirty="0"/>
              <a:t>73 % à 170 °C</a:t>
            </a:r>
          </a:p>
          <a:p>
            <a:r>
              <a:rPr lang="en-GB" sz="1800" dirty="0"/>
              <a:t>62 % à 220 °C</a:t>
            </a:r>
          </a:p>
          <a:p>
            <a:r>
              <a:rPr lang="en-GB" sz="1800" dirty="0"/>
              <a:t>Au-</a:t>
            </a:r>
            <a:r>
              <a:rPr lang="en-GB" sz="1800" dirty="0" err="1"/>
              <a:t>delà</a:t>
            </a:r>
            <a:r>
              <a:rPr lang="en-GB" sz="1800" dirty="0"/>
              <a:t> de 225–255 °C, destruction </a:t>
            </a:r>
            <a:r>
              <a:rPr lang="en-GB" sz="1800" dirty="0" err="1"/>
              <a:t>cocaïne</a:t>
            </a:r>
            <a:r>
              <a:rPr lang="en-GB" sz="1800" dirty="0"/>
              <a:t> </a:t>
            </a:r>
            <a:r>
              <a:rPr lang="en-GB" sz="1800" dirty="0" err="1"/>
              <a:t>s’accélère</a:t>
            </a:r>
            <a:endParaRPr lang="en-GB" sz="1800" dirty="0"/>
          </a:p>
          <a:p>
            <a:r>
              <a:rPr lang="en-GB" sz="1800" dirty="0" err="1"/>
              <a:t>Variabilité</a:t>
            </a:r>
            <a:r>
              <a:rPr lang="en-GB" sz="1800" dirty="0"/>
              <a:t> </a:t>
            </a:r>
            <a:r>
              <a:rPr lang="en-GB" sz="1800" dirty="0" err="1"/>
              <a:t>importante</a:t>
            </a:r>
            <a:r>
              <a:rPr lang="en-GB" sz="1800" dirty="0"/>
              <a:t> </a:t>
            </a:r>
            <a:r>
              <a:rPr lang="en-GB" sz="1800" dirty="0" err="1"/>
              <a:t>selon</a:t>
            </a:r>
            <a:r>
              <a:rPr lang="en-GB" sz="1800" dirty="0"/>
              <a:t> pipe, technique et </a:t>
            </a:r>
            <a:r>
              <a:rPr lang="en-GB" sz="1800" dirty="0" err="1"/>
              <a:t>température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60304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614B5-5A3F-6737-A659-9C34AD01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61BF3E85-CFF7-4C66-CCF8-49224F2551B1}"/>
              </a:ext>
            </a:extLst>
          </p:cNvPr>
          <p:cNvSpPr txBox="1"/>
          <p:nvPr/>
        </p:nvSpPr>
        <p:spPr>
          <a:xfrm>
            <a:off x="727986" y="226726"/>
            <a:ext cx="804322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Études humaines réalisées à ce jour</a:t>
            </a:r>
          </a:p>
        </p:txBody>
      </p:sp>
      <p:pic>
        <p:nvPicPr>
          <p:cNvPr id="3" name="Picture 2" descr="A clock in a room with a person sitting in front of him&#10;&#10;AI-generated content may be incorrect.">
            <a:extLst>
              <a:ext uri="{FF2B5EF4-FFF2-40B4-BE49-F238E27FC236}">
                <a16:creationId xmlns:a16="http://schemas.microsoft.com/office/drawing/2014/main" id="{7975D1E7-EA2E-E672-47E7-D6E9EA640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9333"/>
            <a:ext cx="3734288" cy="3734288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01F3584F-71FF-95DF-E136-1743572C7E48}"/>
              </a:ext>
            </a:extLst>
          </p:cNvPr>
          <p:cNvSpPr/>
          <p:nvPr/>
        </p:nvSpPr>
        <p:spPr>
          <a:xfrm>
            <a:off x="3470507" y="1729335"/>
            <a:ext cx="5071202" cy="3134284"/>
          </a:xfrm>
          <a:prstGeom prst="rect">
            <a:avLst/>
          </a:prstGeom>
          <a:solidFill>
            <a:srgbClr val="FFFFFF">
              <a:alpha val="79903"/>
            </a:srgbClr>
          </a:solidFill>
        </p:spPr>
        <p:txBody>
          <a:bodyPr wrap="square">
            <a:no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Doses </a:t>
            </a:r>
            <a:r>
              <a:rPr lang="en-GB" dirty="0" err="1">
                <a:solidFill>
                  <a:srgbClr val="000000"/>
                </a:solidFill>
              </a:rPr>
              <a:t>uniques</a:t>
            </a:r>
            <a:endParaRPr lang="en-GB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Administration </a:t>
            </a:r>
            <a:r>
              <a:rPr lang="en-GB" dirty="0" err="1">
                <a:solidFill>
                  <a:srgbClr val="000000"/>
                </a:solidFill>
              </a:rPr>
              <a:t>répétée</a:t>
            </a:r>
            <a:endParaRPr lang="en-GB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Séquences</a:t>
            </a:r>
            <a:r>
              <a:rPr lang="en-GB" dirty="0">
                <a:solidFill>
                  <a:srgbClr val="000000"/>
                </a:solidFill>
              </a:rPr>
              <a:t> de type « binge »</a:t>
            </a: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Jusqu'à</a:t>
            </a:r>
            <a:r>
              <a:rPr lang="en-GB" dirty="0">
                <a:solidFill>
                  <a:srgbClr val="000000"/>
                </a:solidFill>
              </a:rPr>
              <a:t> 10 prises au </a:t>
            </a:r>
            <a:r>
              <a:rPr lang="en-GB" dirty="0" err="1">
                <a:solidFill>
                  <a:srgbClr val="000000"/>
                </a:solidFill>
              </a:rPr>
              <a:t>cours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d'une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même</a:t>
            </a:r>
            <a:r>
              <a:rPr lang="en-GB" dirty="0">
                <a:solidFill>
                  <a:srgbClr val="000000"/>
                </a:solidFill>
              </a:rPr>
              <a:t> séance</a:t>
            </a: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Jusqu'à</a:t>
            </a:r>
            <a:r>
              <a:rPr lang="en-GB" dirty="0">
                <a:solidFill>
                  <a:srgbClr val="000000"/>
                </a:solidFill>
              </a:rPr>
              <a:t> 316 mg </a:t>
            </a:r>
            <a:r>
              <a:rPr lang="en-GB" dirty="0" err="1">
                <a:solidFill>
                  <a:srgbClr val="000000"/>
                </a:solidFill>
              </a:rPr>
              <a:t>en</a:t>
            </a:r>
            <a:r>
              <a:rPr lang="en-GB" dirty="0">
                <a:solidFill>
                  <a:srgbClr val="000000"/>
                </a:solidFill>
              </a:rPr>
              <a:t> 90 minutes</a:t>
            </a: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538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>
            <a:extLst>
              <a:ext uri="{FF2B5EF4-FFF2-40B4-BE49-F238E27FC236}">
                <a16:creationId xmlns:a16="http://schemas.microsoft.com/office/drawing/2014/main" id="{837F2886-26E9-65A8-40AB-9C86F26E85FE}"/>
              </a:ext>
            </a:extLst>
          </p:cNvPr>
          <p:cNvSpPr txBox="1"/>
          <p:nvPr/>
        </p:nvSpPr>
        <p:spPr>
          <a:xfrm>
            <a:off x="2792651" y="226726"/>
            <a:ext cx="3913891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Études humaines</a:t>
            </a:r>
          </a:p>
          <a:p>
            <a:pPr algn="ctr" rtl="0" latinLnBrk="1" hangingPunct="0"/>
            <a:r>
              <a:rPr lang="fr-CH" sz="2800" dirty="0">
                <a:solidFill>
                  <a:schemeClr val="bg1">
                    <a:lumMod val="50000"/>
                  </a:schemeClr>
                </a:solidFill>
              </a:rPr>
              <a:t>Pharmacocinétique</a:t>
            </a:r>
          </a:p>
        </p:txBody>
      </p:sp>
      <p:pic>
        <p:nvPicPr>
          <p:cNvPr id="6" name="Picture 5" descr="A hand holding a test tube with a red liquid in it&#10;&#10;AI-generated content may be incorrect.">
            <a:extLst>
              <a:ext uri="{FF2B5EF4-FFF2-40B4-BE49-F238E27FC236}">
                <a16:creationId xmlns:a16="http://schemas.microsoft.com/office/drawing/2014/main" id="{50F52FC0-5BED-3380-2C3B-EB90F1A27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156"/>
            <a:ext cx="3595722" cy="3595722"/>
          </a:xfrm>
          <a:prstGeom prst="rect">
            <a:avLst/>
          </a:prstGeom>
        </p:spPr>
      </p:pic>
      <p:sp>
        <p:nvSpPr>
          <p:cNvPr id="7" name="Rechteck 7">
            <a:extLst>
              <a:ext uri="{FF2B5EF4-FFF2-40B4-BE49-F238E27FC236}">
                <a16:creationId xmlns:a16="http://schemas.microsoft.com/office/drawing/2014/main" id="{405AD106-0F38-8E1A-174F-1391DAFBA43D}"/>
              </a:ext>
            </a:extLst>
          </p:cNvPr>
          <p:cNvSpPr/>
          <p:nvPr/>
        </p:nvSpPr>
        <p:spPr>
          <a:xfrm>
            <a:off x="3100427" y="1920895"/>
            <a:ext cx="5730022" cy="3016210"/>
          </a:xfrm>
          <a:prstGeom prst="rect">
            <a:avLst/>
          </a:prstGeom>
          <a:solidFill>
            <a:srgbClr val="FFFFFF">
              <a:alpha val="79891"/>
            </a:srgbClr>
          </a:solidFill>
        </p:spPr>
        <p:txBody>
          <a:bodyPr wrap="square">
            <a:sp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Concentrations </a:t>
            </a:r>
            <a:r>
              <a:rPr lang="en-GB" sz="2000" dirty="0" err="1">
                <a:solidFill>
                  <a:srgbClr val="000000"/>
                </a:solidFill>
              </a:rPr>
              <a:t>expérimentales</a:t>
            </a:r>
            <a:r>
              <a:rPr lang="en-GB" sz="2000" dirty="0">
                <a:solidFill>
                  <a:srgbClr val="000000"/>
                </a:solidFill>
              </a:rPr>
              <a:t> correspondent aux </a:t>
            </a:r>
            <a:r>
              <a:rPr lang="en-GB" sz="2000" dirty="0" err="1">
                <a:solidFill>
                  <a:srgbClr val="000000"/>
                </a:solidFill>
              </a:rPr>
              <a:t>taux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observés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en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clinique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Intoxications graves se </a:t>
            </a:r>
            <a:r>
              <a:rPr lang="en-GB" sz="2000" dirty="0" err="1">
                <a:solidFill>
                  <a:srgbClr val="000000"/>
                </a:solidFill>
              </a:rPr>
              <a:t>situent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nettement</a:t>
            </a:r>
            <a:r>
              <a:rPr lang="en-GB" sz="2000" dirty="0">
                <a:solidFill>
                  <a:srgbClr val="000000"/>
                </a:solidFill>
              </a:rPr>
              <a:t> au-dessus</a:t>
            </a: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Les </a:t>
            </a:r>
            <a:r>
              <a:rPr lang="en-GB" sz="2000" dirty="0" err="1">
                <a:solidFill>
                  <a:srgbClr val="000000"/>
                </a:solidFill>
              </a:rPr>
              <a:t>effets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physiologiques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sont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reproductibles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temporaires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réversibles</a:t>
            </a:r>
            <a:r>
              <a:rPr lang="en-GB" sz="2000" dirty="0">
                <a:solidFill>
                  <a:srgbClr val="000000"/>
                </a:solidFill>
              </a:rPr>
              <a:t> et </a:t>
            </a:r>
            <a:r>
              <a:rPr lang="en-GB" sz="2000" dirty="0" err="1">
                <a:solidFill>
                  <a:srgbClr val="000000"/>
                </a:solidFill>
              </a:rPr>
              <a:t>prévisibles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Critères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d'inclusion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clairs</a:t>
            </a:r>
            <a:r>
              <a:rPr lang="en-GB" sz="2000" dirty="0">
                <a:solidFill>
                  <a:srgbClr val="000000"/>
                </a:solidFill>
              </a:rPr>
              <a:t>, un </a:t>
            </a:r>
            <a:r>
              <a:rPr lang="en-GB" sz="2000" dirty="0" err="1">
                <a:solidFill>
                  <a:srgbClr val="000000"/>
                </a:solidFill>
              </a:rPr>
              <a:t>suivi</a:t>
            </a:r>
            <a:r>
              <a:rPr lang="en-GB" sz="2000" dirty="0">
                <a:solidFill>
                  <a:srgbClr val="000000"/>
                </a:solidFill>
              </a:rPr>
              <a:t> et des conditions </a:t>
            </a:r>
            <a:r>
              <a:rPr lang="en-GB" sz="2000" dirty="0" err="1">
                <a:solidFill>
                  <a:srgbClr val="000000"/>
                </a:solidFill>
              </a:rPr>
              <a:t>contrôlées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0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B022C-3E86-C95A-48B4-D317C572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B736CA54-7ED7-0E8B-1633-E92A8DDF676E}"/>
              </a:ext>
            </a:extLst>
          </p:cNvPr>
          <p:cNvSpPr txBox="1"/>
          <p:nvPr/>
        </p:nvSpPr>
        <p:spPr>
          <a:xfrm>
            <a:off x="1574367" y="226726"/>
            <a:ext cx="635045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Dynamique cardiovasculaire</a:t>
            </a:r>
          </a:p>
        </p:txBody>
      </p:sp>
      <p:pic>
        <p:nvPicPr>
          <p:cNvPr id="3" name="Picture 2" descr="A person smoking a cigarette in a hospital bed&#10;&#10;AI-generated content may be incorrect.">
            <a:extLst>
              <a:ext uri="{FF2B5EF4-FFF2-40B4-BE49-F238E27FC236}">
                <a16:creationId xmlns:a16="http://schemas.microsoft.com/office/drawing/2014/main" id="{F4A251DA-3CAB-271F-3E05-07BBA04DC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1091"/>
            <a:ext cx="3595818" cy="3595818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845E0AB-F341-8403-1EBF-AD17B55156F1}"/>
              </a:ext>
            </a:extLst>
          </p:cNvPr>
          <p:cNvSpPr/>
          <p:nvPr/>
        </p:nvSpPr>
        <p:spPr>
          <a:xfrm>
            <a:off x="3335694" y="2074783"/>
            <a:ext cx="5622347" cy="2708434"/>
          </a:xfrm>
          <a:prstGeom prst="rect">
            <a:avLst/>
          </a:prstGeom>
          <a:solidFill>
            <a:srgbClr val="FFFFFF">
              <a:alpha val="81000"/>
            </a:srgbClr>
          </a:solidFill>
        </p:spPr>
        <p:txBody>
          <a:bodyPr wrap="square">
            <a:sp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Les </a:t>
            </a:r>
            <a:r>
              <a:rPr lang="en-GB" sz="2000" dirty="0" err="1">
                <a:solidFill>
                  <a:srgbClr val="000000"/>
                </a:solidFill>
              </a:rPr>
              <a:t>effets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physiologiques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sont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temporaires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Augmentation </a:t>
            </a:r>
            <a:r>
              <a:rPr lang="en-GB" sz="2000" dirty="0" err="1">
                <a:solidFill>
                  <a:srgbClr val="000000"/>
                </a:solidFill>
              </a:rPr>
              <a:t>initiale</a:t>
            </a:r>
            <a:r>
              <a:rPr lang="en-GB" sz="2000" dirty="0">
                <a:solidFill>
                  <a:srgbClr val="000000"/>
                </a:solidFill>
              </a:rPr>
              <a:t> de la </a:t>
            </a:r>
            <a:r>
              <a:rPr lang="en-GB" sz="2000" dirty="0" err="1">
                <a:solidFill>
                  <a:srgbClr val="000000"/>
                </a:solidFill>
              </a:rPr>
              <a:t>fréquence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cardiaque</a:t>
            </a:r>
            <a:r>
              <a:rPr lang="en-GB" sz="2000" dirty="0">
                <a:solidFill>
                  <a:srgbClr val="000000"/>
                </a:solidFill>
              </a:rPr>
              <a:t> et de la pression </a:t>
            </a:r>
            <a:r>
              <a:rPr lang="en-GB" sz="2000" dirty="0" err="1">
                <a:solidFill>
                  <a:srgbClr val="000000"/>
                </a:solidFill>
              </a:rPr>
              <a:t>artérielle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Retour aux </a:t>
            </a:r>
            <a:r>
              <a:rPr lang="en-GB" sz="2000" dirty="0" err="1">
                <a:solidFill>
                  <a:srgbClr val="000000"/>
                </a:solidFill>
              </a:rPr>
              <a:t>valeurs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initiales</a:t>
            </a:r>
            <a:r>
              <a:rPr lang="en-GB" sz="2000" dirty="0">
                <a:solidFill>
                  <a:srgbClr val="000000"/>
                </a:solidFill>
              </a:rPr>
              <a:t> entre les doses</a:t>
            </a: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Paradigmes</a:t>
            </a:r>
            <a:r>
              <a:rPr lang="en-GB" sz="2000" dirty="0">
                <a:solidFill>
                  <a:srgbClr val="000000"/>
                </a:solidFill>
              </a:rPr>
              <a:t> de « yoking » → </a:t>
            </a:r>
            <a:r>
              <a:rPr lang="en-GB" sz="2000" dirty="0" err="1">
                <a:solidFill>
                  <a:srgbClr val="000000"/>
                </a:solidFill>
              </a:rPr>
              <a:t>l'administration</a:t>
            </a:r>
            <a:r>
              <a:rPr lang="en-GB" sz="2000" dirty="0">
                <a:solidFill>
                  <a:srgbClr val="000000"/>
                </a:solidFill>
              </a:rPr>
              <a:t> passive </a:t>
            </a:r>
            <a:r>
              <a:rPr lang="en-GB" sz="2000" dirty="0" err="1">
                <a:solidFill>
                  <a:srgbClr val="000000"/>
                </a:solidFill>
              </a:rPr>
              <a:t>entraîne</a:t>
            </a:r>
            <a:r>
              <a:rPr lang="en-GB" sz="2000" dirty="0">
                <a:solidFill>
                  <a:srgbClr val="000000"/>
                </a:solidFill>
              </a:rPr>
              <a:t> des </a:t>
            </a:r>
            <a:r>
              <a:rPr lang="en-GB" sz="2000" dirty="0" err="1">
                <a:solidFill>
                  <a:srgbClr val="000000"/>
                </a:solidFill>
              </a:rPr>
              <a:t>réactions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cardiovasculaires</a:t>
            </a:r>
            <a:r>
              <a:rPr lang="en-GB" sz="2000" dirty="0">
                <a:solidFill>
                  <a:srgbClr val="000000"/>
                </a:solidFill>
              </a:rPr>
              <a:t> plus </a:t>
            </a:r>
            <a:r>
              <a:rPr lang="en-GB" sz="2000" dirty="0" err="1">
                <a:solidFill>
                  <a:srgbClr val="000000"/>
                </a:solidFill>
              </a:rPr>
              <a:t>marquées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426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A1683-A051-4B29-BA83-76E9BE839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CC440164-2FC6-F74C-ECCC-FB2609130C63}"/>
              </a:ext>
            </a:extLst>
          </p:cNvPr>
          <p:cNvSpPr txBox="1"/>
          <p:nvPr/>
        </p:nvSpPr>
        <p:spPr>
          <a:xfrm>
            <a:off x="4703396" y="226726"/>
            <a:ext cx="92395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rtl="0" latinLnBrk="1" hangingPunct="0"/>
            <a:endParaRPr lang="fr-CH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feld 5">
            <a:extLst>
              <a:ext uri="{FF2B5EF4-FFF2-40B4-BE49-F238E27FC236}">
                <a16:creationId xmlns:a16="http://schemas.microsoft.com/office/drawing/2014/main" id="{33463B15-A09B-5FB0-6372-11C53BAAC1C2}"/>
              </a:ext>
            </a:extLst>
          </p:cNvPr>
          <p:cNvSpPr txBox="1"/>
          <p:nvPr/>
        </p:nvSpPr>
        <p:spPr>
          <a:xfrm>
            <a:off x="2792651" y="226726"/>
            <a:ext cx="3913890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Études humaines</a:t>
            </a:r>
          </a:p>
          <a:p>
            <a:pPr algn="ctr" rtl="0" latinLnBrk="1" hangingPunct="0"/>
            <a:r>
              <a:rPr lang="fr-CH" sz="2800" dirty="0" err="1">
                <a:solidFill>
                  <a:schemeClr val="bg1">
                    <a:lumMod val="50000"/>
                  </a:schemeClr>
                </a:solidFill>
              </a:rPr>
              <a:t>Comportemen</a:t>
            </a:r>
            <a:endParaRPr lang="fr-CH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 descr="A person looking at a hamburger and money&#10;&#10;AI-generated content may be incorrect.">
            <a:extLst>
              <a:ext uri="{FF2B5EF4-FFF2-40B4-BE49-F238E27FC236}">
                <a16:creationId xmlns:a16="http://schemas.microsoft.com/office/drawing/2014/main" id="{5BED7952-3AAB-1B52-2671-97741C261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652"/>
            <a:ext cx="3507804" cy="350780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7EC8E64-E1E0-4EBC-0EA6-D60785D074F6}"/>
              </a:ext>
            </a:extLst>
          </p:cNvPr>
          <p:cNvSpPr/>
          <p:nvPr/>
        </p:nvSpPr>
        <p:spPr>
          <a:xfrm>
            <a:off x="3227480" y="2147390"/>
            <a:ext cx="5147263" cy="2270328"/>
          </a:xfrm>
          <a:prstGeom prst="rect">
            <a:avLst/>
          </a:prstGeom>
          <a:solidFill>
            <a:srgbClr val="FFFFFF">
              <a:alpha val="79819"/>
            </a:srgbClr>
          </a:solidFill>
        </p:spPr>
        <p:txBody>
          <a:bodyPr wrap="square" lIns="90000" tIns="180000" bIns="180000">
            <a:noAutofit/>
          </a:bodyPr>
          <a:lstStyle/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Modèles</a:t>
            </a:r>
            <a:r>
              <a:rPr lang="en-GB" sz="2000" dirty="0">
                <a:solidFill>
                  <a:srgbClr val="000000"/>
                </a:solidFill>
              </a:rPr>
              <a:t> de choix → </a:t>
            </a:r>
            <a:r>
              <a:rPr lang="en-GB" sz="2000" dirty="0" err="1">
                <a:solidFill>
                  <a:srgbClr val="000000"/>
                </a:solidFill>
              </a:rPr>
              <a:t>Consommation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réagit</a:t>
            </a:r>
            <a:r>
              <a:rPr lang="en-GB" sz="2000" dirty="0">
                <a:solidFill>
                  <a:srgbClr val="000000"/>
                </a:solidFill>
              </a:rPr>
              <a:t> aux structures </a:t>
            </a:r>
            <a:r>
              <a:rPr lang="en-GB" sz="2000" dirty="0" err="1">
                <a:solidFill>
                  <a:srgbClr val="000000"/>
                </a:solidFill>
              </a:rPr>
              <a:t>d'incitation</a:t>
            </a:r>
            <a:r>
              <a:rPr lang="en-GB" sz="2000" dirty="0">
                <a:solidFill>
                  <a:srgbClr val="000000"/>
                </a:solidFill>
              </a:rPr>
              <a:t>, aux alternatives et aux </a:t>
            </a:r>
            <a:r>
              <a:rPr lang="en-GB" sz="2000" dirty="0" err="1">
                <a:solidFill>
                  <a:srgbClr val="000000"/>
                </a:solidFill>
              </a:rPr>
              <a:t>coûts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relatifs</a:t>
            </a:r>
            <a:endParaRPr lang="en-GB" sz="2000" dirty="0">
              <a:solidFill>
                <a:srgbClr val="000000"/>
              </a:solidFill>
            </a:endParaRPr>
          </a:p>
          <a:p>
            <a: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Progressives Ratio-Paradigma → </a:t>
            </a:r>
            <a:r>
              <a:rPr lang="en-GB" sz="2000" dirty="0" err="1">
                <a:solidFill>
                  <a:srgbClr val="000000"/>
                </a:solidFill>
              </a:rPr>
              <a:t>consommation</a:t>
            </a:r>
            <a:r>
              <a:rPr lang="en-GB" sz="2000" dirty="0">
                <a:solidFill>
                  <a:srgbClr val="000000"/>
                </a:solidFill>
              </a:rPr>
              <a:t> sensible au </a:t>
            </a:r>
            <a:r>
              <a:rPr lang="en-GB" sz="2000" dirty="0" err="1">
                <a:solidFill>
                  <a:srgbClr val="000000"/>
                </a:solidFill>
              </a:rPr>
              <a:t>coût</a:t>
            </a:r>
            <a:endParaRPr lang="fr-CH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98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BF3C-89D0-B3ED-DFE6-4685293DC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E7BBA821-27FC-54A3-2262-58C2236F6A70}"/>
              </a:ext>
            </a:extLst>
          </p:cNvPr>
          <p:cNvSpPr txBox="1"/>
          <p:nvPr/>
        </p:nvSpPr>
        <p:spPr>
          <a:xfrm>
            <a:off x="2587473" y="226726"/>
            <a:ext cx="432426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Produit et vapoteur</a:t>
            </a:r>
          </a:p>
        </p:txBody>
      </p:sp>
      <p:pic>
        <p:nvPicPr>
          <p:cNvPr id="5" name="Picture 4" descr="A person in a white coat and mask working in a factory&#10;&#10;AI-generated content may be incorrect.">
            <a:extLst>
              <a:ext uri="{FF2B5EF4-FFF2-40B4-BE49-F238E27FC236}">
                <a16:creationId xmlns:a16="http://schemas.microsoft.com/office/drawing/2014/main" id="{F4BF1D47-DE6A-6740-8673-38850363D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5314"/>
            <a:ext cx="3852911" cy="38529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CA4DC5-E480-CDCF-3B09-B9827B140A41}"/>
              </a:ext>
            </a:extLst>
          </p:cNvPr>
          <p:cNvSpPr txBox="1"/>
          <p:nvPr/>
        </p:nvSpPr>
        <p:spPr>
          <a:xfrm>
            <a:off x="3670853" y="1967392"/>
            <a:ext cx="5287618" cy="2588753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 marL="182563" indent="-182563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3BBFF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Aft>
                <a:spcPts val="1200"/>
              </a:spcAft>
              <a:defRPr sz="3200"/>
            </a:lvl2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Good Manufacturing Practice (GMP):   </a:t>
            </a:r>
            <a:r>
              <a:rPr lang="en-GB" sz="1600" dirty="0" err="1"/>
              <a:t>pureté</a:t>
            </a:r>
            <a:r>
              <a:rPr lang="en-GB" sz="1600" dirty="0"/>
              <a:t> </a:t>
            </a:r>
            <a:r>
              <a:rPr lang="en-GB" sz="1600" dirty="0" err="1"/>
              <a:t>pharmaceutique</a:t>
            </a:r>
            <a:r>
              <a:rPr lang="en-GB" sz="1600" dirty="0"/>
              <a:t>, </a:t>
            </a:r>
            <a:r>
              <a:rPr lang="en-GB" sz="1600" dirty="0" err="1"/>
              <a:t>stabilité</a:t>
            </a:r>
            <a:r>
              <a:rPr lang="en-GB" sz="1600" dirty="0"/>
              <a:t>, concentrations stables, </a:t>
            </a:r>
            <a:r>
              <a:rPr lang="en-GB" sz="1600" dirty="0" err="1"/>
              <a:t>contrôle</a:t>
            </a:r>
            <a:r>
              <a:rPr lang="en-GB" sz="1600" dirty="0"/>
              <a:t> des lots, </a:t>
            </a:r>
            <a:r>
              <a:rPr lang="en-GB" sz="1600" dirty="0" err="1"/>
              <a:t>traçabilité</a:t>
            </a:r>
            <a:r>
              <a:rPr lang="en-GB" sz="1600" dirty="0"/>
              <a:t> </a:t>
            </a:r>
            <a:r>
              <a:rPr lang="en-GB" sz="1600" dirty="0" err="1"/>
              <a:t>complète</a:t>
            </a:r>
            <a:endParaRPr lang="en-GB" sz="16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Vapoteur</a:t>
            </a:r>
            <a:r>
              <a:rPr lang="en-GB" sz="1800" dirty="0"/>
              <a:t> </a:t>
            </a:r>
            <a:r>
              <a:rPr lang="en-GB" sz="1800" dirty="0" err="1"/>
              <a:t>utilisé</a:t>
            </a:r>
            <a:r>
              <a:rPr lang="en-GB" sz="1800" dirty="0"/>
              <a:t> déjà </a:t>
            </a:r>
            <a:r>
              <a:rPr lang="en-GB" sz="1800" dirty="0" err="1"/>
              <a:t>employé</a:t>
            </a:r>
            <a:r>
              <a:rPr lang="en-GB" sz="1800" dirty="0"/>
              <a:t> dans la recherche </a:t>
            </a:r>
            <a:r>
              <a:rPr lang="en-GB" sz="1800" dirty="0" err="1"/>
              <a:t>clinique</a:t>
            </a:r>
            <a:r>
              <a:rPr lang="en-GB" sz="1800" dirty="0"/>
              <a:t>, fait </a:t>
            </a:r>
            <a:r>
              <a:rPr lang="en-GB" sz="1800" dirty="0" err="1"/>
              <a:t>l'objet</a:t>
            </a:r>
            <a:r>
              <a:rPr lang="en-GB" sz="1800" dirty="0"/>
              <a:t> </a:t>
            </a:r>
            <a:r>
              <a:rPr lang="en-GB" sz="1800" dirty="0" err="1"/>
              <a:t>d'une</a:t>
            </a:r>
            <a:r>
              <a:rPr lang="en-GB" sz="1800" dirty="0"/>
              <a:t> </a:t>
            </a:r>
            <a:r>
              <a:rPr lang="en-GB" sz="1800" dirty="0" err="1"/>
              <a:t>évaluation</a:t>
            </a:r>
            <a:r>
              <a:rPr lang="en-GB" sz="1800" dirty="0"/>
              <a:t> technique et </a:t>
            </a:r>
            <a:r>
              <a:rPr lang="en-GB" sz="1800" dirty="0" err="1"/>
              <a:t>utilisé</a:t>
            </a:r>
            <a:r>
              <a:rPr lang="en-GB" sz="1800" dirty="0"/>
              <a:t> dans le cadre </a:t>
            </a:r>
            <a:r>
              <a:rPr lang="en-GB" sz="1800" dirty="0" err="1"/>
              <a:t>d'une</a:t>
            </a:r>
            <a:r>
              <a:rPr lang="en-GB" sz="1800" dirty="0"/>
              <a:t> étude </a:t>
            </a:r>
            <a:r>
              <a:rPr lang="en-GB" sz="1800" dirty="0" err="1"/>
              <a:t>approuvée</a:t>
            </a:r>
            <a:r>
              <a:rPr lang="en-GB" sz="1800" dirty="0"/>
              <a:t> par </a:t>
            </a:r>
            <a:r>
              <a:rPr lang="en-GB" sz="1800" dirty="0" err="1"/>
              <a:t>Swissmedic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005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D2D02-74A1-937D-D2F2-D86A93CC2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FA6C1382-57EB-328D-6EBD-19148046DA4E}"/>
              </a:ext>
            </a:extLst>
          </p:cNvPr>
          <p:cNvSpPr txBox="1"/>
          <p:nvPr/>
        </p:nvSpPr>
        <p:spPr>
          <a:xfrm>
            <a:off x="1737703" y="148323"/>
            <a:ext cx="596573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Contrôle de la température</a:t>
            </a:r>
          </a:p>
        </p:txBody>
      </p:sp>
      <p:pic>
        <p:nvPicPr>
          <p:cNvPr id="5" name="Picture 4" descr="A round metal object with a round dial and a round dial with a green and red dial with a green dial and a green dial with a green dial with a green dial and a green dial&#10;&#10;AI-generated content may be incorrect.">
            <a:extLst>
              <a:ext uri="{FF2B5EF4-FFF2-40B4-BE49-F238E27FC236}">
                <a16:creationId xmlns:a16="http://schemas.microsoft.com/office/drawing/2014/main" id="{6569730A-3B75-4F86-45EE-2D07D827A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3342"/>
            <a:ext cx="3779573" cy="37795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332C4A-4AF3-C80C-C1F0-7BD65A061A75}"/>
              </a:ext>
            </a:extLst>
          </p:cNvPr>
          <p:cNvSpPr txBox="1"/>
          <p:nvPr/>
        </p:nvSpPr>
        <p:spPr>
          <a:xfrm>
            <a:off x="3439884" y="1553211"/>
            <a:ext cx="5515429" cy="3265531"/>
          </a:xfrm>
          <a:prstGeom prst="rect">
            <a:avLst/>
          </a:prstGeom>
          <a:solidFill>
            <a:srgbClr val="FFFFFF">
              <a:alpha val="79819"/>
            </a:srgbClr>
          </a:solidFill>
        </p:spPr>
        <p:txBody>
          <a:bodyPr wrap="square" lIns="90000" tIns="180000" bIns="180000">
            <a:noAutofit/>
          </a:bodyPr>
          <a:lstStyle>
            <a:lvl1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</a:defRPr>
            </a:lvl1pPr>
          </a:lstStyle>
          <a:p>
            <a:pPr marL="0" indent="0">
              <a:buNone/>
            </a:pPr>
            <a:r>
              <a:rPr lang="en-GB" dirty="0" err="1"/>
              <a:t>permet</a:t>
            </a:r>
            <a:endParaRPr lang="en-GB" dirty="0"/>
          </a:p>
          <a:p>
            <a:r>
              <a:rPr lang="en-GB" dirty="0" err="1"/>
              <a:t>libération</a:t>
            </a:r>
            <a:r>
              <a:rPr lang="en-GB" dirty="0"/>
              <a:t> stable du </a:t>
            </a:r>
            <a:r>
              <a:rPr lang="en-GB" dirty="0" err="1"/>
              <a:t>principe</a:t>
            </a:r>
            <a:r>
              <a:rPr lang="en-GB" dirty="0"/>
              <a:t> </a:t>
            </a:r>
            <a:r>
              <a:rPr lang="en-GB" dirty="0" err="1"/>
              <a:t>actif</a:t>
            </a:r>
            <a:endParaRPr lang="en-GB" dirty="0"/>
          </a:p>
          <a:p>
            <a:r>
              <a:rPr lang="en-GB" dirty="0" err="1"/>
              <a:t>variabilité</a:t>
            </a:r>
            <a:r>
              <a:rPr lang="en-GB" dirty="0"/>
              <a:t> </a:t>
            </a:r>
            <a:r>
              <a:rPr lang="en-GB" dirty="0" err="1"/>
              <a:t>réduite</a:t>
            </a:r>
            <a:endParaRPr lang="en-GB" dirty="0"/>
          </a:p>
          <a:p>
            <a:r>
              <a:rPr lang="en-GB" dirty="0" err="1"/>
              <a:t>réduction</a:t>
            </a:r>
            <a:r>
              <a:rPr lang="en-GB" dirty="0"/>
              <a:t> des sous-</a:t>
            </a:r>
            <a:r>
              <a:rPr lang="en-GB" dirty="0" err="1"/>
              <a:t>produits</a:t>
            </a:r>
            <a:r>
              <a:rPr lang="en-GB" dirty="0"/>
              <a:t> </a:t>
            </a:r>
            <a:r>
              <a:rPr lang="en-GB" dirty="0" err="1"/>
              <a:t>toxiques</a:t>
            </a:r>
            <a:endParaRPr lang="en-GB" dirty="0"/>
          </a:p>
          <a:p>
            <a:r>
              <a:rPr lang="en-GB" dirty="0" err="1"/>
              <a:t>meilleure</a:t>
            </a:r>
            <a:r>
              <a:rPr lang="en-GB" dirty="0"/>
              <a:t> </a:t>
            </a:r>
            <a:r>
              <a:rPr lang="en-GB" dirty="0" err="1"/>
              <a:t>prévisibilité</a:t>
            </a:r>
            <a:r>
              <a:rPr lang="en-GB" dirty="0"/>
              <a:t> de </a:t>
            </a:r>
            <a:r>
              <a:rPr lang="en-GB" dirty="0" err="1"/>
              <a:t>l'exposition</a:t>
            </a:r>
            <a:endParaRPr lang="en-GB" dirty="0"/>
          </a:p>
          <a:p>
            <a:r>
              <a:rPr lang="en-GB" dirty="0"/>
              <a:t>Pas de combustion, pas de </a:t>
            </a:r>
            <a:r>
              <a:rPr lang="en-GB" dirty="0" err="1"/>
              <a:t>produits</a:t>
            </a:r>
            <a:r>
              <a:rPr lang="en-GB" dirty="0"/>
              <a:t> de </a:t>
            </a:r>
            <a:r>
              <a:rPr lang="en-GB" dirty="0" err="1"/>
              <a:t>pyrolyse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8349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740A0-6968-6866-CCC9-2E058C00A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5">
            <a:extLst>
              <a:ext uri="{FF2B5EF4-FFF2-40B4-BE49-F238E27FC236}">
                <a16:creationId xmlns:a16="http://schemas.microsoft.com/office/drawing/2014/main" id="{D95CD61D-89D6-2EF5-8701-1BB80136E280}"/>
              </a:ext>
            </a:extLst>
          </p:cNvPr>
          <p:cNvSpPr txBox="1"/>
          <p:nvPr/>
        </p:nvSpPr>
        <p:spPr>
          <a:xfrm>
            <a:off x="1789175" y="226726"/>
            <a:ext cx="592085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Modalités d'administration</a:t>
            </a:r>
          </a:p>
        </p:txBody>
      </p:sp>
      <p:pic>
        <p:nvPicPr>
          <p:cNvPr id="3" name="Picture 2" descr="A room with a clock and electronic devices&#10;&#10;AI-generated content may be incorrect.">
            <a:extLst>
              <a:ext uri="{FF2B5EF4-FFF2-40B4-BE49-F238E27FC236}">
                <a16:creationId xmlns:a16="http://schemas.microsoft.com/office/drawing/2014/main" id="{54F5821E-CC2F-050C-3609-1B0F16464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7456"/>
            <a:ext cx="3429000" cy="3429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791340D-AED9-A3D5-D01B-75A33142DC6C}"/>
              </a:ext>
            </a:extLst>
          </p:cNvPr>
          <p:cNvSpPr/>
          <p:nvPr/>
        </p:nvSpPr>
        <p:spPr>
          <a:xfrm>
            <a:off x="3140764" y="1959332"/>
            <a:ext cx="5517241" cy="2445248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72000" tIns="144000" rIns="72000" bIns="144000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3 plages </a:t>
            </a:r>
            <a:r>
              <a:rPr lang="en-GB" sz="2000" dirty="0" err="1">
                <a:solidFill>
                  <a:srgbClr val="000000"/>
                </a:solidFill>
              </a:rPr>
              <a:t>d'administration</a:t>
            </a:r>
            <a:r>
              <a:rPr lang="en-GB" sz="2000" dirty="0">
                <a:solidFill>
                  <a:srgbClr val="000000"/>
                </a:solidFill>
              </a:rPr>
              <a:t> par jour</a:t>
            </a:r>
          </a:p>
          <a:p>
            <a:pPr marL="342900" indent="-34290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2 applications par plage, à </a:t>
            </a:r>
            <a:r>
              <a:rPr lang="en-GB" sz="2000" dirty="0" err="1">
                <a:solidFill>
                  <a:srgbClr val="000000"/>
                </a:solidFill>
              </a:rPr>
              <a:t>intervalle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d'une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heure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50 mg maximum par application → dose </a:t>
            </a:r>
            <a:r>
              <a:rPr lang="en-GB" sz="2000" dirty="0" err="1">
                <a:solidFill>
                  <a:srgbClr val="000000"/>
                </a:solidFill>
              </a:rPr>
              <a:t>journalière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théorique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maximale</a:t>
            </a:r>
            <a:r>
              <a:rPr lang="en-GB" sz="2000" dirty="0">
                <a:solidFill>
                  <a:srgbClr val="000000"/>
                </a:solidFill>
              </a:rPr>
              <a:t> : 300 mg de </a:t>
            </a:r>
            <a:r>
              <a:rPr lang="en-GB" sz="2000" dirty="0" err="1">
                <a:solidFill>
                  <a:srgbClr val="000000"/>
                </a:solidFill>
              </a:rPr>
              <a:t>cocaïne</a:t>
            </a:r>
            <a:r>
              <a:rPr lang="en-GB" sz="2000" dirty="0">
                <a:solidFill>
                  <a:srgbClr val="000000"/>
                </a:solidFill>
              </a:rPr>
              <a:t> base</a:t>
            </a:r>
            <a:endParaRPr lang="fr-CH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13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2A44F-6660-B884-5504-B9280AA0A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shopping bags&#10;&#10;AI-generated content may be incorrect.">
            <a:extLst>
              <a:ext uri="{FF2B5EF4-FFF2-40B4-BE49-F238E27FC236}">
                <a16:creationId xmlns:a16="http://schemas.microsoft.com/office/drawing/2014/main" id="{881DA453-614A-CAAF-066B-026D11D5DCC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75925"/>
            <a:ext cx="3906149" cy="39061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F67697-E2FB-23CE-23F0-5855BA71BAAD}"/>
              </a:ext>
            </a:extLst>
          </p:cNvPr>
          <p:cNvSpPr txBox="1"/>
          <p:nvPr/>
        </p:nvSpPr>
        <p:spPr>
          <a:xfrm>
            <a:off x="1466491" y="285597"/>
            <a:ext cx="683212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 algn="ctr">
              <a:defRPr sz="4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sz="4800" dirty="0"/>
              <a:t>Take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827EF-C601-9FCE-505A-BEBFFA3F8ECB}"/>
              </a:ext>
            </a:extLst>
          </p:cNvPr>
          <p:cNvSpPr txBox="1"/>
          <p:nvPr/>
        </p:nvSpPr>
        <p:spPr>
          <a:xfrm>
            <a:off x="3507654" y="1988235"/>
            <a:ext cx="5480220" cy="2881527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/>
          <a:lstStyle>
            <a:lvl1pPr marL="266700" indent="-266700">
              <a:lnSpc>
                <a:spcPct val="150000"/>
              </a:lnSpc>
              <a:spcBef>
                <a:spcPts val="600"/>
              </a:spcBef>
              <a:buClr>
                <a:srgbClr val="3BBFF0"/>
              </a:buClr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/>
          </a:lstStyle>
          <a:p>
            <a:pPr marL="0" indent="0">
              <a:buNone/>
            </a:pPr>
            <a:r>
              <a:rPr lang="en-GB" sz="1400" dirty="0" err="1"/>
              <a:t>Projet</a:t>
            </a:r>
            <a:r>
              <a:rPr lang="en-GB" sz="1400" dirty="0"/>
              <a:t> </a:t>
            </a:r>
            <a:r>
              <a:rPr lang="en-GB" sz="1400" dirty="0" err="1"/>
              <a:t>CoGeBe</a:t>
            </a:r>
            <a:r>
              <a:rPr lang="en-GB" sz="1400" dirty="0"/>
              <a:t> </a:t>
            </a:r>
            <a:r>
              <a:rPr lang="en-GB" sz="1400" dirty="0" err="1"/>
              <a:t>genevois</a:t>
            </a:r>
            <a:endParaRPr lang="en-GB" sz="1400" dirty="0"/>
          </a:p>
          <a:p>
            <a:r>
              <a:rPr lang="en-GB" sz="1400" dirty="0" err="1"/>
              <a:t>s'appuie</a:t>
            </a:r>
            <a:r>
              <a:rPr lang="en-GB" sz="1400" dirty="0"/>
              <a:t> sur des principes </a:t>
            </a:r>
            <a:r>
              <a:rPr lang="en-GB" sz="1400" dirty="0" err="1"/>
              <a:t>reconnus</a:t>
            </a:r>
            <a:r>
              <a:rPr lang="en-GB" sz="1400" dirty="0"/>
              <a:t> de </a:t>
            </a:r>
            <a:r>
              <a:rPr lang="en-GB" sz="1400" dirty="0" err="1"/>
              <a:t>réduction</a:t>
            </a:r>
            <a:r>
              <a:rPr lang="en-GB" sz="1400" dirty="0"/>
              <a:t> des </a:t>
            </a:r>
            <a:r>
              <a:rPr lang="en-GB" sz="1400" dirty="0" err="1"/>
              <a:t>risques</a:t>
            </a:r>
            <a:endParaRPr lang="en-GB" sz="1400" dirty="0"/>
          </a:p>
          <a:p>
            <a:r>
              <a:rPr lang="en-GB" sz="1400" dirty="0"/>
              <a:t>utilise un </a:t>
            </a:r>
            <a:r>
              <a:rPr lang="en-GB" sz="1400" dirty="0" err="1"/>
              <a:t>produit</a:t>
            </a:r>
            <a:r>
              <a:rPr lang="en-GB" sz="1400" dirty="0"/>
              <a:t> </a:t>
            </a:r>
            <a:r>
              <a:rPr lang="en-GB" sz="1400" dirty="0" err="1"/>
              <a:t>pharmaceutique</a:t>
            </a:r>
            <a:r>
              <a:rPr lang="en-GB" sz="1400" dirty="0"/>
              <a:t> </a:t>
            </a:r>
            <a:r>
              <a:rPr lang="en-GB" sz="1400" dirty="0" err="1"/>
              <a:t>standardisé</a:t>
            </a:r>
            <a:endParaRPr lang="en-GB" sz="1400" dirty="0"/>
          </a:p>
          <a:p>
            <a:r>
              <a:rPr lang="en-GB" sz="1400" dirty="0" err="1"/>
              <a:t>s'appuie</a:t>
            </a:r>
            <a:r>
              <a:rPr lang="en-GB" sz="1400" dirty="0"/>
              <a:t> sur des études </a:t>
            </a:r>
            <a:r>
              <a:rPr lang="en-GB" sz="1400" dirty="0" err="1"/>
              <a:t>cliniques</a:t>
            </a:r>
            <a:r>
              <a:rPr lang="en-GB" sz="1400" dirty="0"/>
              <a:t> </a:t>
            </a:r>
            <a:r>
              <a:rPr lang="en-GB" sz="1400" dirty="0" err="1"/>
              <a:t>approfondies</a:t>
            </a:r>
            <a:r>
              <a:rPr lang="en-GB" sz="1400" dirty="0"/>
              <a:t> chez </a:t>
            </a:r>
            <a:r>
              <a:rPr lang="en-GB" sz="1400" dirty="0" err="1"/>
              <a:t>l'homme</a:t>
            </a:r>
            <a:endParaRPr lang="en-GB" sz="1400" dirty="0"/>
          </a:p>
          <a:p>
            <a:r>
              <a:rPr lang="en-GB" sz="1400" dirty="0" err="1"/>
              <a:t>allie</a:t>
            </a:r>
            <a:r>
              <a:rPr lang="en-GB" sz="1400" dirty="0"/>
              <a:t> </a:t>
            </a:r>
            <a:r>
              <a:rPr lang="en-GB" sz="1400" dirty="0" err="1"/>
              <a:t>sécurité</a:t>
            </a:r>
            <a:r>
              <a:rPr lang="en-GB" sz="1400" dirty="0"/>
              <a:t> </a:t>
            </a:r>
            <a:r>
              <a:rPr lang="en-GB" sz="1400" dirty="0" err="1"/>
              <a:t>médicale</a:t>
            </a:r>
            <a:r>
              <a:rPr lang="en-GB" sz="1400" dirty="0"/>
              <a:t> et </a:t>
            </a:r>
            <a:r>
              <a:rPr lang="en-GB" sz="1400" dirty="0" err="1"/>
              <a:t>accompagnement</a:t>
            </a:r>
            <a:r>
              <a:rPr lang="en-GB" sz="1400" dirty="0"/>
              <a:t> psychosocial</a:t>
            </a:r>
          </a:p>
          <a:p>
            <a:r>
              <a:rPr lang="en-GB" sz="1400" dirty="0" err="1"/>
              <a:t>s'adresse</a:t>
            </a:r>
            <a:r>
              <a:rPr lang="en-GB" sz="1400" dirty="0"/>
              <a:t> à un </a:t>
            </a:r>
            <a:r>
              <a:rPr lang="en-GB" sz="1400" dirty="0" err="1"/>
              <a:t>groupe</a:t>
            </a:r>
            <a:r>
              <a:rPr lang="en-GB" sz="1400" dirty="0"/>
              <a:t> de patients pour </a:t>
            </a:r>
            <a:r>
              <a:rPr lang="en-GB" sz="1400" dirty="0" err="1"/>
              <a:t>lequel</a:t>
            </a:r>
            <a:r>
              <a:rPr lang="en-GB" sz="1400" dirty="0"/>
              <a:t> les options </a:t>
            </a:r>
            <a:r>
              <a:rPr lang="en-GB" sz="1400" dirty="0" err="1"/>
              <a:t>thérapeutiques</a:t>
            </a:r>
            <a:r>
              <a:rPr lang="en-GB" sz="1400" dirty="0"/>
              <a:t> </a:t>
            </a:r>
            <a:r>
              <a:rPr lang="en-GB" sz="1400" dirty="0" err="1"/>
              <a:t>sont</a:t>
            </a:r>
            <a:r>
              <a:rPr lang="en-GB" sz="1400" dirty="0"/>
              <a:t> </a:t>
            </a:r>
            <a:r>
              <a:rPr lang="en-GB" sz="1400" dirty="0" err="1"/>
              <a:t>jusqu'à</a:t>
            </a:r>
            <a:r>
              <a:rPr lang="en-GB" sz="1400" dirty="0"/>
              <a:t> </a:t>
            </a:r>
            <a:r>
              <a:rPr lang="en-GB" sz="1400" dirty="0" err="1"/>
              <a:t>présent</a:t>
            </a:r>
            <a:r>
              <a:rPr lang="en-GB" sz="1400" dirty="0"/>
              <a:t> </a:t>
            </a:r>
            <a:r>
              <a:rPr lang="en-GB" sz="1400" dirty="0" err="1"/>
              <a:t>insuffisantes</a:t>
            </a:r>
            <a:endParaRPr lang="en-CH" sz="1400" dirty="0"/>
          </a:p>
        </p:txBody>
      </p:sp>
    </p:spTree>
    <p:extLst>
      <p:ext uri="{BB962C8B-B14F-4D97-AF65-F5344CB8AC3E}">
        <p14:creationId xmlns:p14="http://schemas.microsoft.com/office/powerpoint/2010/main" val="3126977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medical information&#10;&#10;AI-generated content may be incorrect.">
            <a:extLst>
              <a:ext uri="{FF2B5EF4-FFF2-40B4-BE49-F238E27FC236}">
                <a16:creationId xmlns:a16="http://schemas.microsoft.com/office/drawing/2014/main" id="{2AE9A884-DF87-098C-5488-A831DC076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99" y="320513"/>
            <a:ext cx="4059101" cy="5202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3D7409-DC9A-1F25-0F93-48D2A8D9C209}"/>
              </a:ext>
            </a:extLst>
          </p:cNvPr>
          <p:cNvSpPr txBox="1"/>
          <p:nvPr/>
        </p:nvSpPr>
        <p:spPr>
          <a:xfrm>
            <a:off x="5282420" y="1287805"/>
            <a:ext cx="369467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CH" sz="2000"/>
              <a:t>www.addicto-knowledge.ch</a:t>
            </a:r>
          </a:p>
        </p:txBody>
      </p:sp>
    </p:spTree>
    <p:extLst>
      <p:ext uri="{BB962C8B-B14F-4D97-AF65-F5344CB8AC3E}">
        <p14:creationId xmlns:p14="http://schemas.microsoft.com/office/powerpoint/2010/main" val="3419610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8AB739-FF2B-7901-E9F6-C631A2EAD0F5}"/>
              </a:ext>
            </a:extLst>
          </p:cNvPr>
          <p:cNvSpPr txBox="1"/>
          <p:nvPr/>
        </p:nvSpPr>
        <p:spPr>
          <a:xfrm>
            <a:off x="463218" y="5576496"/>
            <a:ext cx="6240162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CH" sz="1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Van Der Poel &amp; Van De Mheen, 2006; Krawczyk et al., 2015</a:t>
            </a:r>
            <a:endParaRPr lang="en-CH" sz="1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08CB54-E2FD-C97C-6A49-BF970915DBEA}"/>
              </a:ext>
            </a:extLst>
          </p:cNvPr>
          <p:cNvGrpSpPr/>
          <p:nvPr/>
        </p:nvGrpSpPr>
        <p:grpSpPr>
          <a:xfrm>
            <a:off x="737472" y="1296606"/>
            <a:ext cx="2833473" cy="3171790"/>
            <a:chOff x="737472" y="1296606"/>
            <a:chExt cx="2833473" cy="3171790"/>
          </a:xfrm>
        </p:grpSpPr>
        <p:pic>
          <p:nvPicPr>
            <p:cNvPr id="7" name="Picture 6" descr="A person lighting a blue object&#10;&#10;AI-generated content may be incorrect.">
              <a:extLst>
                <a:ext uri="{FF2B5EF4-FFF2-40B4-BE49-F238E27FC236}">
                  <a16:creationId xmlns:a16="http://schemas.microsoft.com/office/drawing/2014/main" id="{92F88498-65A1-6411-7A00-369418CA4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37472" y="1296606"/>
              <a:ext cx="2833473" cy="2833473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7569B4-AB4B-F358-31D6-DA61B2D1BAF3}"/>
                </a:ext>
              </a:extLst>
            </p:cNvPr>
            <p:cNvSpPr txBox="1"/>
            <p:nvPr/>
          </p:nvSpPr>
          <p:spPr>
            <a:xfrm>
              <a:off x="1488990" y="4160619"/>
              <a:ext cx="1493293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CH" sz="1400" dirty="0"/>
                <a:t>Toxicité crack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B548316-9EA5-20D7-113A-91E3A6254AA9}"/>
              </a:ext>
            </a:extLst>
          </p:cNvPr>
          <p:cNvGrpSpPr/>
          <p:nvPr/>
        </p:nvGrpSpPr>
        <p:grpSpPr>
          <a:xfrm>
            <a:off x="2699952" y="762977"/>
            <a:ext cx="3330146" cy="1677859"/>
            <a:chOff x="2699952" y="762977"/>
            <a:chExt cx="3330146" cy="1677859"/>
          </a:xfrm>
        </p:grpSpPr>
        <p:pic>
          <p:nvPicPr>
            <p:cNvPr id="15" name="Picture 14" descr="A black curved arrow pointing upwards&#10;&#10;AI-generated content may be incorrect.">
              <a:extLst>
                <a:ext uri="{FF2B5EF4-FFF2-40B4-BE49-F238E27FC236}">
                  <a16:creationId xmlns:a16="http://schemas.microsoft.com/office/drawing/2014/main" id="{9B9D59D1-D330-20F3-2CE9-8D24599E4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981494">
              <a:off x="3827652" y="1024330"/>
              <a:ext cx="1365130" cy="146788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BD61F70-31A7-0EFC-25A0-61AB821B1196}"/>
                </a:ext>
              </a:extLst>
            </p:cNvPr>
            <p:cNvSpPr txBox="1"/>
            <p:nvPr/>
          </p:nvSpPr>
          <p:spPr>
            <a:xfrm>
              <a:off x="2699952" y="762977"/>
              <a:ext cx="3330146" cy="584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CH" sz="1600" dirty="0"/>
                <a:t>Ce que l'on pense </a:t>
              </a:r>
            </a:p>
            <a:p>
              <a:pPr algn="ctr"/>
              <a:r>
                <a:rPr lang="en-CH" sz="1600" dirty="0"/>
                <a:t>habituellement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3F4AE8-DB95-D920-5B83-11B1AE02A370}"/>
              </a:ext>
            </a:extLst>
          </p:cNvPr>
          <p:cNvGrpSpPr/>
          <p:nvPr/>
        </p:nvGrpSpPr>
        <p:grpSpPr>
          <a:xfrm>
            <a:off x="5449490" y="1300541"/>
            <a:ext cx="2829538" cy="3401568"/>
            <a:chOff x="5449490" y="1300541"/>
            <a:chExt cx="2829538" cy="3401568"/>
          </a:xfrm>
        </p:grpSpPr>
        <p:pic>
          <p:nvPicPr>
            <p:cNvPr id="9" name="Picture 8" descr="A person sitting on the ground&#10;&#10;AI-generated content may be incorrect.">
              <a:extLst>
                <a:ext uri="{FF2B5EF4-FFF2-40B4-BE49-F238E27FC236}">
                  <a16:creationId xmlns:a16="http://schemas.microsoft.com/office/drawing/2014/main" id="{7C99A7AE-F016-804D-FF25-0F2EC1268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9490" y="1300541"/>
              <a:ext cx="2829538" cy="2829538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4AC393-0B9C-679C-F234-7CE9195A398E}"/>
                </a:ext>
              </a:extLst>
            </p:cNvPr>
            <p:cNvSpPr txBox="1"/>
            <p:nvPr/>
          </p:nvSpPr>
          <p:spPr>
            <a:xfrm>
              <a:off x="6117612" y="4178889"/>
              <a:ext cx="1493293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CH" sz="1400" dirty="0"/>
                <a:t>Marginalisation sociale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183BC7F-77A4-8D92-16E6-9B27FFFBF5E8}"/>
              </a:ext>
            </a:extLst>
          </p:cNvPr>
          <p:cNvGrpSpPr/>
          <p:nvPr/>
        </p:nvGrpSpPr>
        <p:grpSpPr>
          <a:xfrm>
            <a:off x="3198606" y="3100888"/>
            <a:ext cx="2597481" cy="1677859"/>
            <a:chOff x="3198606" y="3100888"/>
            <a:chExt cx="2597481" cy="1677859"/>
          </a:xfrm>
        </p:grpSpPr>
        <p:pic>
          <p:nvPicPr>
            <p:cNvPr id="17" name="Picture 16" descr="A black curved arrow pointing upwards&#10;&#10;AI-generated content may be incorrect.">
              <a:extLst>
                <a:ext uri="{FF2B5EF4-FFF2-40B4-BE49-F238E27FC236}">
                  <a16:creationId xmlns:a16="http://schemas.microsoft.com/office/drawing/2014/main" id="{AA8FA9B7-541C-A357-360F-B5C9004F8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981494" flipH="1" flipV="1">
              <a:off x="3682460" y="3049512"/>
              <a:ext cx="1365130" cy="146788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D0AF16-9251-D68C-F3C3-51BAB9AAD100}"/>
                </a:ext>
              </a:extLst>
            </p:cNvPr>
            <p:cNvSpPr txBox="1"/>
            <p:nvPr/>
          </p:nvSpPr>
          <p:spPr>
            <a:xfrm>
              <a:off x="3198606" y="4193972"/>
              <a:ext cx="2597481" cy="584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600" dirty="0"/>
                <a:t>Ce que les études </a:t>
              </a:r>
              <a:r>
                <a:rPr lang="en-GB" sz="1600" dirty="0" err="1"/>
                <a:t>révèlent</a:t>
              </a:r>
              <a:endParaRPr lang="en-CH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94872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7085A-5C98-3323-0F17-98095D1F6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FC8B85EE-F98B-5CB8-2340-1A2A2869EAD9}"/>
              </a:ext>
            </a:extLst>
          </p:cNvPr>
          <p:cNvSpPr txBox="1"/>
          <p:nvPr/>
        </p:nvSpPr>
        <p:spPr>
          <a:xfrm>
            <a:off x="463378" y="5478879"/>
            <a:ext cx="8217243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/>
            <a:r>
              <a:rPr lang="en-GB" sz="500" dirty="0">
                <a:effectLst/>
                <a:latin typeface="MyriadPro"/>
              </a:rPr>
              <a:t>Chum et al. 2020; </a:t>
            </a:r>
            <a:r>
              <a:rPr lang="en-GB" sz="500" dirty="0" err="1">
                <a:effectLst/>
                <a:latin typeface="MyriadPro"/>
              </a:rPr>
              <a:t>Lanehart</a:t>
            </a:r>
            <a:r>
              <a:rPr lang="en-GB" sz="500" dirty="0">
                <a:effectLst/>
                <a:latin typeface="MyriadPro"/>
              </a:rPr>
              <a:t> et al. 1994; Corsi et al. 2010; Abdul-</a:t>
            </a:r>
            <a:r>
              <a:rPr lang="en-GB" sz="500" dirty="0" err="1">
                <a:effectLst/>
                <a:latin typeface="MyriadPro"/>
              </a:rPr>
              <a:t>Quader</a:t>
            </a:r>
            <a:r>
              <a:rPr lang="en-GB" sz="500" dirty="0">
                <a:effectLst/>
                <a:latin typeface="MyriadPro"/>
              </a:rPr>
              <a:t> et al. 1992, McCoy et al. 1993, </a:t>
            </a:r>
            <a:r>
              <a:rPr lang="en-GB" sz="500" dirty="0" err="1">
                <a:effectLst/>
                <a:latin typeface="MyriadPro"/>
              </a:rPr>
              <a:t>Malotte</a:t>
            </a:r>
            <a:r>
              <a:rPr lang="en-GB" sz="500" dirty="0">
                <a:effectLst/>
                <a:latin typeface="MyriadPro"/>
              </a:rPr>
              <a:t> et al. 2001, Rosenblum et al. 2002, </a:t>
            </a:r>
            <a:r>
              <a:rPr lang="en-GB" sz="500" dirty="0" err="1">
                <a:effectLst/>
                <a:latin typeface="MyriadPro"/>
              </a:rPr>
              <a:t>Mayet</a:t>
            </a:r>
            <a:r>
              <a:rPr lang="en-GB" sz="500" dirty="0">
                <a:effectLst/>
                <a:latin typeface="MyriadPro"/>
              </a:rPr>
              <a:t> et al. 2008, Rudolph et al. 2011, </a:t>
            </a:r>
            <a:r>
              <a:rPr lang="en-GB" sz="500" dirty="0" err="1">
                <a:effectLst/>
                <a:latin typeface="MyriadPro"/>
              </a:rPr>
              <a:t>Reback</a:t>
            </a:r>
            <a:r>
              <a:rPr lang="en-GB" sz="500" dirty="0">
                <a:effectLst/>
                <a:latin typeface="MyriadPro"/>
              </a:rPr>
              <a:t> u. Fletcher 2014; </a:t>
            </a:r>
            <a:r>
              <a:rPr lang="en-GB" sz="500" dirty="0" err="1">
                <a:effectLst/>
                <a:latin typeface="MyriadPro"/>
              </a:rPr>
              <a:t>Malote</a:t>
            </a:r>
            <a:r>
              <a:rPr lang="en-GB" sz="500" dirty="0">
                <a:effectLst/>
                <a:latin typeface="MyriadPro"/>
              </a:rPr>
              <a:t> et al. 2001; Rosenblum et al. 2002, </a:t>
            </a:r>
            <a:r>
              <a:rPr lang="en-GB" sz="500" dirty="0" err="1">
                <a:effectLst/>
                <a:latin typeface="MyriadPro"/>
              </a:rPr>
              <a:t>Yahne</a:t>
            </a:r>
            <a:r>
              <a:rPr lang="en-GB" sz="500" dirty="0">
                <a:effectLst/>
                <a:latin typeface="MyriadPro"/>
              </a:rPr>
              <a:t> et al. 2002, </a:t>
            </a:r>
            <a:r>
              <a:rPr lang="en-GB" sz="500" dirty="0" err="1">
                <a:effectLst/>
                <a:latin typeface="MyriadPro"/>
              </a:rPr>
              <a:t>Reback</a:t>
            </a:r>
            <a:r>
              <a:rPr lang="en-GB" sz="500" dirty="0">
                <a:effectLst/>
                <a:latin typeface="MyriadPro"/>
              </a:rPr>
              <a:t> u. Fletcher 2014; </a:t>
            </a:r>
            <a:r>
              <a:rPr lang="en-GB" sz="500" dirty="0" err="1">
                <a:effectLst/>
                <a:latin typeface="MyriadPro"/>
              </a:rPr>
              <a:t>Latkin</a:t>
            </a:r>
            <a:r>
              <a:rPr lang="en-GB" sz="500" dirty="0">
                <a:effectLst/>
                <a:latin typeface="MyriadPro"/>
              </a:rPr>
              <a:t> et al. 2003, Coviello et al. 2006; </a:t>
            </a:r>
            <a:r>
              <a:rPr lang="en-GB" sz="500" dirty="0" err="1">
                <a:effectLst/>
                <a:latin typeface="MyriadPro"/>
              </a:rPr>
              <a:t>Gottheil</a:t>
            </a:r>
            <a:r>
              <a:rPr lang="en-GB" sz="500" dirty="0">
                <a:effectLst/>
                <a:latin typeface="MyriadPro"/>
              </a:rPr>
              <a:t> et al. 1997; </a:t>
            </a:r>
            <a:r>
              <a:rPr lang="en-GB" sz="500" dirty="0" err="1">
                <a:effectLst/>
                <a:latin typeface="MyriadPro"/>
              </a:rPr>
              <a:t>Henskens</a:t>
            </a:r>
            <a:r>
              <a:rPr lang="en-GB" sz="500" dirty="0">
                <a:effectLst/>
                <a:latin typeface="MyriadPro"/>
              </a:rPr>
              <a:t> et al. 2008; Bowser et al. 2008;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Latkin et al. 2003, Jozaghi et al. 2016, Hay et al. 2017; Fischer et al. 2015; Coviello et al. 2001; Higgins et al. 1994, Silverman et al. 1996, Higgins et al. 2000, Rawson et al. 2002; Petry et al. 2000; Prendergast et al. 2006; Milby et al. 2000, Silverman et al. 2001; Marlowe et al. 2003, Milby et al. 2003, Schumacher et al. 2003; Vandrey et al. 2007; Kirby et al. 1998, Epstein et al. 2003, McKee et al. 2007, Carroll et al. 2016, Schottenfeld et al. 2011, Higgins et al. 2000</a:t>
            </a:r>
            <a:r>
              <a:rPr kumimoji="0" lang="en-CH" altLang="en-CH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,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Miguel et al. 2016</a:t>
            </a:r>
            <a:r>
              <a:rPr kumimoji="0" lang="en-CH" altLang="en-CH" sz="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,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de Queiroz Constantino Miguel et al. 2019, Roll et al. 2004; </a:t>
            </a:r>
            <a:r>
              <a:rPr kumimoji="0" lang="en-GB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Carroll u. </a:t>
            </a:r>
            <a:r>
              <a:rPr kumimoji="0" lang="en-GB" altLang="en-CH" sz="5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Onken</a:t>
            </a:r>
            <a:r>
              <a:rPr kumimoji="0" lang="en-GB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 2005; </a:t>
            </a:r>
            <a:r>
              <a:rPr lang="en-GB" sz="500" dirty="0">
                <a:effectLst/>
                <a:latin typeface="MyriadPro"/>
              </a:rPr>
              <a:t>Monti et al. 1997, Maude-Griffin et al. 1998, Rawson et al. 2002, Schroeder et al. 2006, Carroll et al. 2008, 2014; Maude-Griffin et al. 1998; </a:t>
            </a:r>
            <a:r>
              <a:rPr kumimoji="0" lang="en-CH" altLang="en-CH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yriadPro"/>
              </a:rPr>
              <a:t>Stotts et al. 2001, Stein et al. 2009; McKee et al. 2007, Sanchez et al. 2011; Mitcheson et al. 2007; Ingersoll et al. 2011</a:t>
            </a:r>
            <a:endParaRPr kumimoji="0" lang="en-CH" altLang="en-CH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E378AD-06F8-E13A-321E-3E53AA7603DC}"/>
              </a:ext>
            </a:extLst>
          </p:cNvPr>
          <p:cNvGrpSpPr/>
          <p:nvPr/>
        </p:nvGrpSpPr>
        <p:grpSpPr>
          <a:xfrm>
            <a:off x="2167359" y="2640223"/>
            <a:ext cx="4693430" cy="2516145"/>
            <a:chOff x="2167359" y="2640223"/>
            <a:chExt cx="4693430" cy="25161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5A3B26-37AB-8976-7E58-B4F9CAC6A51F}"/>
                </a:ext>
              </a:extLst>
            </p:cNvPr>
            <p:cNvSpPr txBox="1"/>
            <p:nvPr/>
          </p:nvSpPr>
          <p:spPr>
            <a:xfrm>
              <a:off x="2283209" y="3092759"/>
              <a:ext cx="4577580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>
                <a:defRPr sz="1800"/>
              </a:lvl1pPr>
            </a:lstStyle>
            <a:p>
              <a:pPr algn="ctr"/>
              <a:r>
                <a:rPr lang="en-CH" dirty="0"/>
                <a:t>Approches psychothérapeutiques</a:t>
              </a:r>
            </a:p>
          </p:txBody>
        </p:sp>
        <p:pic>
          <p:nvPicPr>
            <p:cNvPr id="21" name="Picture 20" descr="A person sitting on a couch with a clipboard and a person sitting on a couch&#10;&#10;AI-generated content may be incorrect.">
              <a:extLst>
                <a:ext uri="{FF2B5EF4-FFF2-40B4-BE49-F238E27FC236}">
                  <a16:creationId xmlns:a16="http://schemas.microsoft.com/office/drawing/2014/main" id="{B0E6FF6F-AE78-F29A-4F09-64AA8D34A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7225" y="3615903"/>
              <a:ext cx="837853" cy="837853"/>
            </a:xfrm>
            <a:prstGeom prst="round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A03AF4-FC20-6E42-AF16-0FFED4058D70}"/>
                </a:ext>
              </a:extLst>
            </p:cNvPr>
            <p:cNvSpPr txBox="1"/>
            <p:nvPr/>
          </p:nvSpPr>
          <p:spPr>
            <a:xfrm>
              <a:off x="4190480" y="4453756"/>
              <a:ext cx="531341" cy="27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TCC</a:t>
              </a:r>
              <a:endParaRPr lang="en-CH" sz="1200" dirty="0"/>
            </a:p>
          </p:txBody>
        </p:sp>
        <p:pic>
          <p:nvPicPr>
            <p:cNvPr id="24" name="Picture 23" descr="A hand holding a badge&#10;&#10;AI-generated content may be incorrect.">
              <a:extLst>
                <a:ext uri="{FF2B5EF4-FFF2-40B4-BE49-F238E27FC236}">
                  <a16:creationId xmlns:a16="http://schemas.microsoft.com/office/drawing/2014/main" id="{22688C90-5D45-1B8A-06B2-C65714E5C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4326" y="3662069"/>
              <a:ext cx="837853" cy="837853"/>
            </a:xfrm>
            <a:prstGeom prst="round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C799DB-9532-AF27-A0FD-8E10A207D748}"/>
                </a:ext>
              </a:extLst>
            </p:cNvPr>
            <p:cNvSpPr txBox="1"/>
            <p:nvPr/>
          </p:nvSpPr>
          <p:spPr>
            <a:xfrm>
              <a:off x="5161910" y="4545480"/>
              <a:ext cx="1062681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Contingency</a:t>
              </a:r>
            </a:p>
            <a:p>
              <a:pPr algn="ctr"/>
              <a:r>
                <a:rPr lang="en-GB" sz="1200" dirty="0">
                  <a:latin typeface="MyriadPro"/>
                </a:rPr>
                <a:t>management</a:t>
              </a:r>
              <a:endParaRPr lang="en-CH" sz="1200" dirty="0"/>
            </a:p>
          </p:txBody>
        </p:sp>
        <p:pic>
          <p:nvPicPr>
            <p:cNvPr id="39" name="Picture 38" descr="A person sitting in a chair with a scale of scales&#10;&#10;AI-generated content may be incorrect.">
              <a:extLst>
                <a:ext uri="{FF2B5EF4-FFF2-40B4-BE49-F238E27FC236}">
                  <a16:creationId xmlns:a16="http://schemas.microsoft.com/office/drawing/2014/main" id="{30C34A23-579A-B7D5-BF37-C33567670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00124" y="3615903"/>
              <a:ext cx="837853" cy="837853"/>
            </a:xfrm>
            <a:prstGeom prst="round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BFEBF1-D324-7EA7-CD9B-AC39FC3E745D}"/>
                </a:ext>
              </a:extLst>
            </p:cNvPr>
            <p:cNvSpPr txBox="1"/>
            <p:nvPr/>
          </p:nvSpPr>
          <p:spPr>
            <a:xfrm>
              <a:off x="2559936" y="4453756"/>
              <a:ext cx="1190455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r">
                <a:defRPr sz="1200">
                  <a:effectLst/>
                  <a:latin typeface="MyriadPro"/>
                </a:defRPr>
              </a:lvl1pPr>
            </a:lstStyle>
            <a:p>
              <a:pPr algn="ctr"/>
              <a:r>
                <a:rPr lang="en-GB" altLang="en-CH" dirty="0"/>
                <a:t>Entretien </a:t>
              </a:r>
              <a:r>
                <a:rPr lang="en-GB" altLang="en-CH" dirty="0" err="1"/>
                <a:t>motivationnel</a:t>
              </a:r>
              <a:endParaRPr lang="en-CH" dirty="0"/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3509B3A-2A12-2C98-AC91-E20A58B123F6}"/>
                </a:ext>
              </a:extLst>
            </p:cNvPr>
            <p:cNvSpPr/>
            <p:nvPr/>
          </p:nvSpPr>
          <p:spPr>
            <a:xfrm>
              <a:off x="2167359" y="2640223"/>
              <a:ext cx="4577581" cy="2516145"/>
            </a:xfrm>
            <a:prstGeom prst="roundRect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noAutofit/>
            </a:bodyPr>
            <a:lstStyle/>
            <a:p>
              <a:pPr marL="0" marR="0" indent="0" algn="l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CH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DD2B06B-5E56-91E7-1772-620FE4DD4243}"/>
              </a:ext>
            </a:extLst>
          </p:cNvPr>
          <p:cNvGrpSpPr/>
          <p:nvPr/>
        </p:nvGrpSpPr>
        <p:grpSpPr>
          <a:xfrm>
            <a:off x="979356" y="480218"/>
            <a:ext cx="7037002" cy="2433073"/>
            <a:chOff x="979356" y="480218"/>
            <a:chExt cx="7037002" cy="24330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D7D6F2-730F-A911-CE7D-CA712F9DD972}"/>
                </a:ext>
              </a:extLst>
            </p:cNvPr>
            <p:cNvSpPr txBox="1"/>
            <p:nvPr/>
          </p:nvSpPr>
          <p:spPr>
            <a:xfrm>
              <a:off x="2405787" y="518826"/>
              <a:ext cx="4100721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CH" sz="1800" dirty="0"/>
                <a:t>Organisation prise en charge</a:t>
              </a:r>
            </a:p>
          </p:txBody>
        </p:sp>
        <p:pic>
          <p:nvPicPr>
            <p:cNvPr id="13" name="Picture 12" descr="A person holding his hands out with many people around them&#10;&#10;AI-generated content may be incorrect.">
              <a:extLst>
                <a:ext uri="{FF2B5EF4-FFF2-40B4-BE49-F238E27FC236}">
                  <a16:creationId xmlns:a16="http://schemas.microsoft.com/office/drawing/2014/main" id="{FC4D67EF-D1B5-04B8-1736-5F9C56FB9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5080" y="1017661"/>
              <a:ext cx="837853" cy="837853"/>
            </a:xfrm>
            <a:prstGeom prst="round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82CFA0-A85E-DCAC-0752-1CE95C59927C}"/>
                </a:ext>
              </a:extLst>
            </p:cNvPr>
            <p:cNvSpPr txBox="1"/>
            <p:nvPr/>
          </p:nvSpPr>
          <p:spPr>
            <a:xfrm>
              <a:off x="5232665" y="1886849"/>
              <a:ext cx="1062681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Case Management </a:t>
              </a:r>
              <a:endParaRPr lang="en-CH" sz="1200" dirty="0"/>
            </a:p>
          </p:txBody>
        </p:sp>
        <p:pic>
          <p:nvPicPr>
            <p:cNvPr id="17" name="Picture 16" descr="A couple of men walking in a street&#10;&#10;AI-generated content may be incorrect.">
              <a:extLst>
                <a:ext uri="{FF2B5EF4-FFF2-40B4-BE49-F238E27FC236}">
                  <a16:creationId xmlns:a16="http://schemas.microsoft.com/office/drawing/2014/main" id="{F5B16D65-4104-A827-8A47-B8F0DFCA2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5356" y="1008051"/>
              <a:ext cx="837853" cy="837853"/>
            </a:xfrm>
            <a:prstGeom prst="round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56C58A-6823-42B7-A66E-66D41775A764}"/>
                </a:ext>
              </a:extLst>
            </p:cNvPr>
            <p:cNvSpPr txBox="1"/>
            <p:nvPr/>
          </p:nvSpPr>
          <p:spPr>
            <a:xfrm>
              <a:off x="1438713" y="1840683"/>
              <a:ext cx="837853" cy="27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200">
                  <a:effectLst/>
                  <a:latin typeface="MyriadPro"/>
                </a:defRPr>
              </a:lvl1pPr>
            </a:lstStyle>
            <a:p>
              <a:r>
                <a:rPr lang="en-GB" dirty="0"/>
                <a:t>Outreach</a:t>
              </a:r>
              <a:endParaRPr lang="en-CH" dirty="0"/>
            </a:p>
          </p:txBody>
        </p:sp>
        <p:pic>
          <p:nvPicPr>
            <p:cNvPr id="27" name="Picture 26" descr="A hand holding a key&#10;&#10;AI-generated content may be incorrect.">
              <a:extLst>
                <a:ext uri="{FF2B5EF4-FFF2-40B4-BE49-F238E27FC236}">
                  <a16:creationId xmlns:a16="http://schemas.microsoft.com/office/drawing/2014/main" id="{0439ABDC-E72C-D964-E42F-EAEF4879D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7222" y="994075"/>
              <a:ext cx="837853" cy="837853"/>
            </a:xfrm>
            <a:prstGeom prst="round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B21E7C-04B3-16B2-E08E-904C43486157}"/>
                </a:ext>
              </a:extLst>
            </p:cNvPr>
            <p:cNvSpPr txBox="1"/>
            <p:nvPr/>
          </p:nvSpPr>
          <p:spPr>
            <a:xfrm>
              <a:off x="4041586" y="1847849"/>
              <a:ext cx="837853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200">
                  <a:effectLst/>
                  <a:latin typeface="MyriadPro"/>
                </a:defRPr>
              </a:lvl1pPr>
            </a:lstStyle>
            <a:p>
              <a:r>
                <a:rPr lang="en-GB" dirty="0" err="1"/>
                <a:t>Logement</a:t>
              </a:r>
              <a:endParaRPr lang="en-GB" dirty="0"/>
            </a:p>
            <a:p>
              <a:r>
                <a:rPr lang="en-GB" dirty="0" err="1"/>
                <a:t>d’abord</a:t>
              </a:r>
              <a:endParaRPr lang="en-GB" dirty="0"/>
            </a:p>
          </p:txBody>
        </p:sp>
        <p:pic>
          <p:nvPicPr>
            <p:cNvPr id="32" name="Picture 31" descr="A person standing on a bench next to a person sitting on a bench&#10;&#10;AI-generated content may be incorrect.">
              <a:extLst>
                <a:ext uri="{FF2B5EF4-FFF2-40B4-BE49-F238E27FC236}">
                  <a16:creationId xmlns:a16="http://schemas.microsoft.com/office/drawing/2014/main" id="{228470B5-6B33-FCA0-767D-602859B90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48948" y="994075"/>
              <a:ext cx="837854" cy="837854"/>
            </a:xfrm>
            <a:prstGeom prst="round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9132E8F-82DA-8935-BC59-41F08C51C67E}"/>
                </a:ext>
              </a:extLst>
            </p:cNvPr>
            <p:cNvSpPr txBox="1"/>
            <p:nvPr/>
          </p:nvSpPr>
          <p:spPr>
            <a:xfrm>
              <a:off x="2733728" y="1849071"/>
              <a:ext cx="837853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effectLst/>
                  <a:latin typeface="MyriadPro"/>
                </a:rPr>
                <a:t>Pairs </a:t>
              </a:r>
            </a:p>
            <a:p>
              <a:pPr algn="ctr"/>
              <a:r>
                <a:rPr lang="en-GB" sz="1200" dirty="0">
                  <a:effectLst/>
                  <a:latin typeface="MyriadPro"/>
                </a:rPr>
                <a:t>aidants</a:t>
              </a:r>
              <a:endParaRPr lang="en-CH" sz="12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7B3A678-D96E-35F9-386F-D4A52C86D76B}"/>
                </a:ext>
              </a:extLst>
            </p:cNvPr>
            <p:cNvSpPr txBox="1"/>
            <p:nvPr/>
          </p:nvSpPr>
          <p:spPr>
            <a:xfrm>
              <a:off x="6559153" y="1895237"/>
              <a:ext cx="1016689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r">
                <a:defRPr sz="1200">
                  <a:effectLst/>
                  <a:latin typeface="MyriadPro"/>
                </a:defRPr>
              </a:lvl1pPr>
            </a:lstStyle>
            <a:p>
              <a:pPr algn="ctr"/>
              <a:r>
                <a:rPr lang="en-GB" altLang="en-CH" dirty="0" err="1"/>
                <a:t>Traitement</a:t>
              </a:r>
              <a:r>
                <a:rPr lang="en-GB" altLang="en-CH" dirty="0"/>
                <a:t> </a:t>
              </a:r>
              <a:r>
                <a:rPr lang="en-GB" altLang="en-CH" dirty="0" err="1"/>
                <a:t>ambulatoire</a:t>
              </a:r>
              <a:r>
                <a:rPr lang="en-GB" altLang="en-CH" dirty="0"/>
                <a:t> </a:t>
              </a:r>
            </a:p>
            <a:p>
              <a:pPr algn="ctr"/>
              <a:r>
                <a:rPr lang="en-GB" altLang="en-CH" dirty="0" err="1"/>
                <a:t>intensif</a:t>
              </a:r>
              <a:r>
                <a:rPr lang="en-GB" altLang="en-CH" dirty="0"/>
                <a:t> / IOT</a:t>
              </a:r>
              <a:endParaRPr lang="en-CH" dirty="0"/>
            </a:p>
          </p:txBody>
        </p:sp>
        <p:pic>
          <p:nvPicPr>
            <p:cNvPr id="37" name="Picture 36" descr="A person sitting in a chair with a person in a suit talking to another person&#10;&#10;AI-generated content may be incorrect.">
              <a:extLst>
                <a:ext uri="{FF2B5EF4-FFF2-40B4-BE49-F238E27FC236}">
                  <a16:creationId xmlns:a16="http://schemas.microsoft.com/office/drawing/2014/main" id="{FC121E3B-F5D1-4254-10D9-D17BC52DE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8572" y="1056258"/>
              <a:ext cx="837853" cy="837853"/>
            </a:xfrm>
            <a:prstGeom prst="roundRect">
              <a:avLst/>
            </a:prstGeom>
          </p:spPr>
        </p:pic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9C1E5D70-75DE-2AE8-5DF4-0FC8DB492C11}"/>
                </a:ext>
              </a:extLst>
            </p:cNvPr>
            <p:cNvSpPr/>
            <p:nvPr/>
          </p:nvSpPr>
          <p:spPr>
            <a:xfrm>
              <a:off x="979356" y="480218"/>
              <a:ext cx="7037002" cy="2433073"/>
            </a:xfrm>
            <a:prstGeom prst="roundRect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noAutofit/>
            </a:bodyPr>
            <a:lstStyle/>
            <a:p>
              <a:pPr marL="0" marR="0" indent="0" algn="l" defTabSz="457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CH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116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D295B7-7CDB-50A9-E970-9C8F82C782D0}"/>
              </a:ext>
            </a:extLst>
          </p:cNvPr>
          <p:cNvSpPr txBox="1"/>
          <p:nvPr/>
        </p:nvSpPr>
        <p:spPr>
          <a:xfrm>
            <a:off x="1878593" y="642551"/>
            <a:ext cx="5988177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32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Approches pharmacologiques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70E7E4-9282-2A6D-B8FA-2831A42B2C9E}"/>
              </a:ext>
            </a:extLst>
          </p:cNvPr>
          <p:cNvGrpSpPr/>
          <p:nvPr/>
        </p:nvGrpSpPr>
        <p:grpSpPr>
          <a:xfrm>
            <a:off x="844035" y="2020264"/>
            <a:ext cx="1959918" cy="2886737"/>
            <a:chOff x="844035" y="2020264"/>
            <a:chExt cx="1959918" cy="28867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268674-63AB-08D5-3375-06195696B354}"/>
                </a:ext>
              </a:extLst>
            </p:cNvPr>
            <p:cNvSpPr txBox="1"/>
            <p:nvPr/>
          </p:nvSpPr>
          <p:spPr>
            <a:xfrm>
              <a:off x="996092" y="2020264"/>
              <a:ext cx="1655804" cy="738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CH" sz="1400" dirty="0"/>
                <a:t>Actions sur mécanismes addictogènes</a:t>
              </a:r>
            </a:p>
          </p:txBody>
        </p:sp>
        <p:pic>
          <p:nvPicPr>
            <p:cNvPr id="11" name="Picture 10" descr="A brain with dots and lines on it&#10;&#10;AI-generated content may be incorrect.">
              <a:extLst>
                <a:ext uri="{FF2B5EF4-FFF2-40B4-BE49-F238E27FC236}">
                  <a16:creationId xmlns:a16="http://schemas.microsoft.com/office/drawing/2014/main" id="{213D8EB5-5128-23B9-54DA-0D4CE4A34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035" y="2947083"/>
              <a:ext cx="1959918" cy="1959918"/>
            </a:xfrm>
            <a:prstGeom prst="round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A3EC082-1B8E-7690-A9F4-FB7CFF31CD32}"/>
              </a:ext>
            </a:extLst>
          </p:cNvPr>
          <p:cNvGrpSpPr/>
          <p:nvPr/>
        </p:nvGrpSpPr>
        <p:grpSpPr>
          <a:xfrm>
            <a:off x="3552910" y="2174150"/>
            <a:ext cx="1959918" cy="2727930"/>
            <a:chOff x="3552910" y="2174150"/>
            <a:chExt cx="1959918" cy="27279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41C000-A99B-37C6-E9B1-98807DF95B9E}"/>
                </a:ext>
              </a:extLst>
            </p:cNvPr>
            <p:cNvSpPr txBox="1"/>
            <p:nvPr/>
          </p:nvSpPr>
          <p:spPr>
            <a:xfrm>
              <a:off x="3552910" y="2174150"/>
              <a:ext cx="1959918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400"/>
              </a:lvl1pPr>
            </a:lstStyle>
            <a:p>
              <a:r>
                <a:rPr lang="en-CH" dirty="0"/>
                <a:t>Traitements agonistes</a:t>
              </a:r>
            </a:p>
            <a:p>
              <a:r>
                <a:rPr lang="en-CH" dirty="0"/>
                <a:t>Actions substitutives</a:t>
              </a:r>
            </a:p>
          </p:txBody>
        </p:sp>
        <p:pic>
          <p:nvPicPr>
            <p:cNvPr id="13" name="Picture 12" descr="A pile of yellow powder and a vial of liquid&#10;&#10;AI-generated content may be incorrect.">
              <a:extLst>
                <a:ext uri="{FF2B5EF4-FFF2-40B4-BE49-F238E27FC236}">
                  <a16:creationId xmlns:a16="http://schemas.microsoft.com/office/drawing/2014/main" id="{4600EE44-E53F-8264-9880-ADF9619C9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2910" y="2942162"/>
              <a:ext cx="1959918" cy="1959918"/>
            </a:xfrm>
            <a:prstGeom prst="round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E8DB9DE-A9AE-C51D-83BA-86ED4E16ADEF}"/>
              </a:ext>
            </a:extLst>
          </p:cNvPr>
          <p:cNvGrpSpPr/>
          <p:nvPr/>
        </p:nvGrpSpPr>
        <p:grpSpPr>
          <a:xfrm>
            <a:off x="6410408" y="2174150"/>
            <a:ext cx="1959919" cy="2727932"/>
            <a:chOff x="6410408" y="2174150"/>
            <a:chExt cx="1959919" cy="27279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768384-278C-D4F8-4F74-B6E0BE581F00}"/>
                </a:ext>
              </a:extLst>
            </p:cNvPr>
            <p:cNvSpPr txBox="1"/>
            <p:nvPr/>
          </p:nvSpPr>
          <p:spPr>
            <a:xfrm>
              <a:off x="6558689" y="2174150"/>
              <a:ext cx="1655804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400"/>
              </a:lvl1pPr>
            </a:lstStyle>
            <a:p>
              <a:r>
                <a:rPr lang="en-CH" dirty="0"/>
                <a:t>Immunothérapies et vaccins</a:t>
              </a:r>
            </a:p>
          </p:txBody>
        </p:sp>
        <p:pic>
          <p:nvPicPr>
            <p:cNvPr id="15" name="Picture 14" descr="A hand holding a syringe and a vial of liquid&#10;&#10;AI-generated content may be incorrect.">
              <a:extLst>
                <a:ext uri="{FF2B5EF4-FFF2-40B4-BE49-F238E27FC236}">
                  <a16:creationId xmlns:a16="http://schemas.microsoft.com/office/drawing/2014/main" id="{39F57AC6-3ACC-5F3F-912B-A91E584E1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0408" y="2942163"/>
              <a:ext cx="1959919" cy="1959919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4556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482FB-17D2-0ABF-10A9-764AF7CEF999}"/>
              </a:ext>
            </a:extLst>
          </p:cNvPr>
          <p:cNvSpPr txBox="1"/>
          <p:nvPr/>
        </p:nvSpPr>
        <p:spPr>
          <a:xfrm>
            <a:off x="2306566" y="1912175"/>
            <a:ext cx="2623779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Galantamine, THC, 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quetiapine, 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aripiprazole, </a:t>
            </a:r>
            <a:r>
              <a:rPr lang="en-GB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vigabatrine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baclofène</a:t>
            </a: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tiagabine</a:t>
            </a:r>
            <a:endParaRPr kumimoji="0" lang="en-CH" sz="1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74758-C2ED-B3BA-1BA9-48C0BAFC0C04}"/>
              </a:ext>
            </a:extLst>
          </p:cNvPr>
          <p:cNvSpPr txBox="1"/>
          <p:nvPr/>
        </p:nvSpPr>
        <p:spPr>
          <a:xfrm>
            <a:off x="395414" y="4953793"/>
            <a:ext cx="8353169" cy="877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Carroll et al. 2018; Kennedy et al. 2012;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LaRowe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2006, 2007, 2013,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Mardikian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2007, Amen et al. 2011, Levi Bolin et al. 2017, Schulte et al. 2018; Carroll et al. 1998, McCance-Katz et al. 1998, Carroll et al. 2000, Grassi et al. 2007,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Pettinati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2008; Carroll et al. 2004, 2016; Petrakis et al. 2000, Oliveto et al. 2011, Carroll et al. 2012; George et al. 2000,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Schottenfeld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2014; </a:t>
            </a:r>
          </a:p>
          <a:p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Baldacara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2013;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2004, Johnson et al. 2013,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2013, Prince u. Bowling 2018;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Pirnia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2018; Mariani et al. 2012, Levin et al. 2020;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Nuijten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2014; </a:t>
            </a:r>
          </a:p>
          <a:p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Baldacara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2016; Margolin et al. 1995, Montoya et al. 2002, Ware et al. 2023; Costa et al. 2015;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Labigalini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1999;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Socıas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2017; Meneses-Gaya et al. 2021;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2003, </a:t>
            </a:r>
          </a:p>
          <a:p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Grabowski et al. 2004b,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Loebl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2008, Hamilton et al. 2009; Beresford et al. 2005,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Vorspan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2008,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Meini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2011; Amato et al. 2007; Pani et al. 2011;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Bisaga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2010,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Kampman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2010, </a:t>
            </a:r>
          </a:p>
          <a:p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Somoza et al. 2013; </a:t>
            </a:r>
            <a:r>
              <a:rPr lang="en-GB" sz="7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Fechtner</a:t>
            </a:r>
            <a:r>
              <a:rPr lang="en-GB" sz="7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2006, Brodie et al. 2009, Somoza et al. 2013; </a:t>
            </a:r>
            <a:r>
              <a:rPr lang="en-GB" sz="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Shoptaw</a:t>
            </a:r>
            <a:r>
              <a:rPr lang="en-GB" sz="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2003, Kahn et al. 2009) und </a:t>
            </a:r>
            <a:r>
              <a:rPr lang="en-GB" sz="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Tiagabin</a:t>
            </a:r>
            <a:r>
              <a:rPr lang="en-GB" sz="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(Goodman et al. 1997, Gonzalez et al. 2003, </a:t>
            </a:r>
          </a:p>
          <a:p>
            <a:r>
              <a:rPr lang="en-GB" sz="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Winhusen</a:t>
            </a:r>
            <a:r>
              <a:rPr lang="en-GB" sz="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al. 2005, 2007</a:t>
            </a:r>
            <a:endParaRPr lang="en-GB" sz="7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765FC6-FB0A-C830-1876-6483E8564D45}"/>
              </a:ext>
            </a:extLst>
          </p:cNvPr>
          <p:cNvSpPr txBox="1"/>
          <p:nvPr/>
        </p:nvSpPr>
        <p:spPr>
          <a:xfrm>
            <a:off x="2244575" y="3331214"/>
            <a:ext cx="2796980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D-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Cycloserine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bupropion, </a:t>
            </a:r>
            <a:r>
              <a:rPr lang="en-GB" sz="160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rispéridone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olanzapine, </a:t>
            </a:r>
            <a:r>
              <a:rPr lang="en-GB" sz="1600" i="1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antidépresseurs</a:t>
            </a:r>
            <a:r>
              <a:rPr lang="en-GB" sz="1600" i="1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acamprosate, memantine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4F18AB-EE51-30FA-9E04-495D130F5CA8}"/>
              </a:ext>
            </a:extLst>
          </p:cNvPr>
          <p:cNvSpPr txBox="1"/>
          <p:nvPr/>
        </p:nvSpPr>
        <p:spPr>
          <a:xfrm>
            <a:off x="2306567" y="1220148"/>
            <a:ext cx="457200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N-Acetylcysteine, disulfiram</a:t>
            </a:r>
            <a:endParaRPr lang="en-CH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2FCC1A-4BC9-81A5-153B-A84053CF26EF}"/>
              </a:ext>
            </a:extLst>
          </p:cNvPr>
          <p:cNvSpPr txBox="1"/>
          <p:nvPr/>
        </p:nvSpPr>
        <p:spPr>
          <a:xfrm>
            <a:off x="6925999" y="1261063"/>
            <a:ext cx="1701088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Disulfiram</a:t>
            </a:r>
            <a:endParaRPr lang="en-CH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4A58D5-2E00-316D-7F5F-E7F65CCAC9A5}"/>
              </a:ext>
            </a:extLst>
          </p:cNvPr>
          <p:cNvSpPr txBox="1"/>
          <p:nvPr/>
        </p:nvSpPr>
        <p:spPr>
          <a:xfrm>
            <a:off x="6925999" y="1918060"/>
            <a:ext cx="1701088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Topiramate, THC</a:t>
            </a:r>
            <a:endParaRPr lang="en-CH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61229F-8B07-44DE-1E6A-98D094702498}"/>
              </a:ext>
            </a:extLst>
          </p:cNvPr>
          <p:cNvSpPr txBox="1"/>
          <p:nvPr/>
        </p:nvSpPr>
        <p:spPr>
          <a:xfrm>
            <a:off x="6925999" y="3327773"/>
            <a:ext cx="1241817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CBD</a:t>
            </a:r>
            <a:endParaRPr lang="en-CH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4BE8FBE-4650-ED43-6EE3-CDED609F31C9}"/>
              </a:ext>
            </a:extLst>
          </p:cNvPr>
          <p:cNvSpPr>
            <a:spLocks/>
          </p:cNvSpPr>
          <p:nvPr/>
        </p:nvSpPr>
        <p:spPr>
          <a:xfrm>
            <a:off x="2084146" y="1137400"/>
            <a:ext cx="6382512" cy="646331"/>
          </a:xfrm>
          <a:prstGeom prst="rect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no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H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22B5A36-6B8C-9888-A8F7-FC9342BE1E92}"/>
              </a:ext>
            </a:extLst>
          </p:cNvPr>
          <p:cNvSpPr>
            <a:spLocks/>
          </p:cNvSpPr>
          <p:nvPr/>
        </p:nvSpPr>
        <p:spPr>
          <a:xfrm>
            <a:off x="2084146" y="1910481"/>
            <a:ext cx="6382512" cy="1210541"/>
          </a:xfrm>
          <a:prstGeom prst="rect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no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H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2AA1EAD-A54C-E5FC-977E-2C28890557D5}"/>
              </a:ext>
            </a:extLst>
          </p:cNvPr>
          <p:cNvSpPr>
            <a:spLocks/>
          </p:cNvSpPr>
          <p:nvPr/>
        </p:nvSpPr>
        <p:spPr>
          <a:xfrm>
            <a:off x="2084146" y="3274690"/>
            <a:ext cx="6382512" cy="1210541"/>
          </a:xfrm>
          <a:prstGeom prst="rect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no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H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B6DDE2-6CF4-3CE3-01E5-D27DD105E6B8}"/>
              </a:ext>
            </a:extLst>
          </p:cNvPr>
          <p:cNvSpPr txBox="1"/>
          <p:nvPr/>
        </p:nvSpPr>
        <p:spPr>
          <a:xfrm>
            <a:off x="2306567" y="543199"/>
            <a:ext cx="190532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24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Cocaïne HCl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8A661A-DE91-EEBA-D657-5103573CEC2B}"/>
              </a:ext>
            </a:extLst>
          </p:cNvPr>
          <p:cNvSpPr txBox="1"/>
          <p:nvPr/>
        </p:nvSpPr>
        <p:spPr>
          <a:xfrm>
            <a:off x="6925999" y="547678"/>
            <a:ext cx="9499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24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Crack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491F14-ECAF-9690-0767-26DDB394B1C7}"/>
              </a:ext>
            </a:extLst>
          </p:cNvPr>
          <p:cNvSpPr txBox="1"/>
          <p:nvPr/>
        </p:nvSpPr>
        <p:spPr>
          <a:xfrm>
            <a:off x="395415" y="1225285"/>
            <a:ext cx="164129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  <a:r>
              <a:rPr kumimoji="0" lang="en-CH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onnées préliminaires prometteuses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9458B4-7B9C-C908-A627-6F75D37856B8}"/>
              </a:ext>
            </a:extLst>
          </p:cNvPr>
          <p:cNvSpPr txBox="1"/>
          <p:nvPr/>
        </p:nvSpPr>
        <p:spPr>
          <a:xfrm>
            <a:off x="395414" y="2373839"/>
            <a:ext cx="164129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  <a:r>
              <a:rPr kumimoji="0" lang="en-CH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onnées mixtes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ED17FD-5A75-2554-24B7-8A3A469E5526}"/>
              </a:ext>
            </a:extLst>
          </p:cNvPr>
          <p:cNvSpPr txBox="1"/>
          <p:nvPr/>
        </p:nvSpPr>
        <p:spPr>
          <a:xfrm>
            <a:off x="395414" y="3741461"/>
            <a:ext cx="164129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  <a:r>
              <a:rPr kumimoji="0" lang="en-CH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onnées clairement</a:t>
            </a:r>
          </a:p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CH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négatives</a:t>
            </a:r>
            <a:endParaRPr kumimoji="0" lang="en-CH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0500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091746-D3A4-936F-2011-B2607DB95D3B}"/>
              </a:ext>
            </a:extLst>
          </p:cNvPr>
          <p:cNvSpPr txBox="1"/>
          <p:nvPr/>
        </p:nvSpPr>
        <p:spPr>
          <a:xfrm>
            <a:off x="1587133" y="183404"/>
            <a:ext cx="6414575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Substances </a:t>
            </a:r>
            <a:r>
              <a:rPr kumimoji="0" lang="en-GB" sz="28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étudiées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GB" sz="2800" b="1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jusqu'à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present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B572AB9-81D3-7C3F-1100-3AFF5AF7672F}"/>
              </a:ext>
            </a:extLst>
          </p:cNvPr>
          <p:cNvGrpSpPr/>
          <p:nvPr/>
        </p:nvGrpSpPr>
        <p:grpSpPr>
          <a:xfrm>
            <a:off x="434030" y="1074352"/>
            <a:ext cx="2665970" cy="4498545"/>
            <a:chOff x="434030" y="1074352"/>
            <a:chExt cx="2665970" cy="44985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04AEE7-E1EB-1BEC-E2A4-63C836931FA8}"/>
                </a:ext>
              </a:extLst>
            </p:cNvPr>
            <p:cNvSpPr txBox="1"/>
            <p:nvPr/>
          </p:nvSpPr>
          <p:spPr>
            <a:xfrm>
              <a:off x="1031788" y="1074352"/>
              <a:ext cx="1470454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kumimoji="0" lang="en-CH" altLang="en-CH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MyriadPro"/>
                </a:rPr>
                <a:t>Modafinil</a:t>
              </a:r>
              <a:endParaRPr lang="en-CH" sz="1800" b="1" dirty="0"/>
            </a:p>
          </p:txBody>
        </p:sp>
        <p:pic>
          <p:nvPicPr>
            <p:cNvPr id="15" name="Picture 14" descr="A bottle and a box of pills on a tray&#10;&#10;AI-generated content may be incorrect.">
              <a:extLst>
                <a:ext uri="{FF2B5EF4-FFF2-40B4-BE49-F238E27FC236}">
                  <a16:creationId xmlns:a16="http://schemas.microsoft.com/office/drawing/2014/main" id="{76322400-F421-8274-27E4-72F82B4F3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1788" y="1495254"/>
              <a:ext cx="1470454" cy="1470454"/>
            </a:xfrm>
            <a:prstGeom prst="round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998F3B-0FE3-FAD1-28A4-D7E1B07C64F5}"/>
                </a:ext>
              </a:extLst>
            </p:cNvPr>
            <p:cNvSpPr txBox="1"/>
            <p:nvPr/>
          </p:nvSpPr>
          <p:spPr>
            <a:xfrm>
              <a:off x="434030" y="3166280"/>
              <a:ext cx="2665970" cy="2406617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/>
            <a:lstStyle>
              <a:lvl1pPr marL="182563" indent="-182563">
                <a:lnSpc>
                  <a:spcPct val="100000"/>
                </a:lnSpc>
                <a:spcBef>
                  <a:spcPts val="600"/>
                </a:spcBef>
                <a:spcAft>
                  <a:spcPts val="1200"/>
                </a:spcAft>
                <a:buClr>
                  <a:srgbClr val="3BBFF0"/>
                </a:buClr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lvl="1">
                <a:spcAft>
                  <a:spcPts val="1200"/>
                </a:spcAft>
                <a:defRPr sz="3200"/>
              </a:lvl2pPr>
            </a:lstStyle>
            <a:p>
              <a:pPr>
                <a:spcAft>
                  <a:spcPts val="0"/>
                </a:spcAft>
              </a:pPr>
              <a:r>
                <a:rPr lang="en-GB" sz="1400" dirty="0" err="1"/>
                <a:t>Faible</a:t>
              </a:r>
              <a:r>
                <a:rPr lang="en-GB" sz="1400" dirty="0"/>
                <a:t> </a:t>
              </a:r>
              <a:r>
                <a:rPr lang="en-GB" sz="1400" dirty="0" err="1"/>
                <a:t>inhibiteur</a:t>
              </a:r>
              <a:r>
                <a:rPr lang="en-GB" sz="1400" dirty="0"/>
                <a:t> recapture dopamine, </a:t>
              </a:r>
              <a:r>
                <a:rPr lang="en-GB" sz="1000" dirty="0" err="1"/>
                <a:t>effets</a:t>
              </a:r>
              <a:r>
                <a:rPr lang="en-GB" sz="1000" dirty="0"/>
                <a:t> sur </a:t>
              </a:r>
              <a:r>
                <a:rPr lang="en-GB" sz="1000" dirty="0" err="1"/>
                <a:t>systèmes</a:t>
              </a:r>
              <a:r>
                <a:rPr lang="en-GB" sz="1000" dirty="0"/>
                <a:t> </a:t>
              </a:r>
              <a:r>
                <a:rPr lang="en-GB" sz="1000" dirty="0" err="1"/>
                <a:t>orexinergique</a:t>
              </a:r>
              <a:r>
                <a:rPr lang="en-GB" sz="1000" dirty="0"/>
                <a:t>, </a:t>
              </a:r>
              <a:r>
                <a:rPr lang="en-GB" sz="1000" dirty="0" err="1"/>
                <a:t>histaminergique</a:t>
              </a:r>
              <a:r>
                <a:rPr lang="en-GB" sz="1000" dirty="0"/>
                <a:t>, </a:t>
              </a:r>
              <a:r>
                <a:rPr lang="en-GB" sz="1000" dirty="0" err="1"/>
                <a:t>glutamatergique</a:t>
              </a:r>
              <a:r>
                <a:rPr lang="en-GB" sz="1000" dirty="0"/>
                <a:t> et </a:t>
              </a:r>
              <a:r>
                <a:rPr lang="en-GB" sz="1000" dirty="0" err="1"/>
                <a:t>GABAergique</a:t>
              </a:r>
              <a:endParaRPr lang="en-GB" sz="1400" dirty="0"/>
            </a:p>
            <a:p>
              <a:pPr>
                <a:spcAft>
                  <a:spcPts val="0"/>
                </a:spcAft>
              </a:pPr>
              <a:r>
                <a:rPr lang="en-GB" sz="1400" dirty="0" err="1"/>
                <a:t>Laboratoire</a:t>
              </a:r>
              <a:r>
                <a:rPr lang="en-GB" sz="1400" dirty="0"/>
                <a:t> </a:t>
              </a:r>
              <a:r>
                <a:rPr lang="en-GB" sz="1400" dirty="0" err="1"/>
                <a:t>humain</a:t>
              </a:r>
              <a:r>
                <a:rPr lang="en-GB" sz="1400" dirty="0"/>
                <a:t>: ↓ </a:t>
              </a:r>
              <a:r>
                <a:rPr lang="en-GB" sz="1400" dirty="0" err="1"/>
                <a:t>effets</a:t>
              </a:r>
              <a:r>
                <a:rPr lang="en-GB" sz="1400" dirty="0"/>
                <a:t> </a:t>
              </a:r>
              <a:r>
                <a:rPr lang="en-GB" sz="1400" dirty="0" err="1"/>
                <a:t>subjectifs</a:t>
              </a:r>
              <a:r>
                <a:rPr lang="en-GB" sz="1400" dirty="0"/>
                <a:t> </a:t>
              </a:r>
              <a:r>
                <a:rPr lang="en-GB" sz="1400" dirty="0" err="1"/>
                <a:t>positifs</a:t>
              </a:r>
              <a:r>
                <a:rPr lang="en-GB" sz="1400" dirty="0"/>
                <a:t> cocaine, ↑ cognitions </a:t>
              </a:r>
            </a:p>
            <a:p>
              <a:pPr>
                <a:spcAft>
                  <a:spcPts val="0"/>
                </a:spcAft>
              </a:pPr>
              <a:r>
                <a:rPr lang="en-GB" sz="1400" dirty="0"/>
                <a:t>Études </a:t>
              </a:r>
              <a:r>
                <a:rPr lang="en-GB" sz="1400" dirty="0" err="1"/>
                <a:t>thérapeutiques</a:t>
              </a:r>
              <a:r>
                <a:rPr lang="en-GB" sz="1400" dirty="0"/>
                <a:t> → </a:t>
              </a:r>
              <a:r>
                <a:rPr lang="en-GB" sz="1400" dirty="0" err="1"/>
                <a:t>résultats</a:t>
              </a:r>
              <a:r>
                <a:rPr lang="en-GB" sz="1400" dirty="0"/>
                <a:t> </a:t>
              </a:r>
              <a:r>
                <a:rPr lang="en-GB" sz="1400" dirty="0" err="1"/>
                <a:t>contradictoires</a:t>
              </a:r>
              <a:r>
                <a:rPr lang="en-GB" sz="1400" dirty="0"/>
                <a:t>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C206C3A-7CFD-6FD7-0E74-45EE8A7851E1}"/>
              </a:ext>
            </a:extLst>
          </p:cNvPr>
          <p:cNvGrpSpPr/>
          <p:nvPr/>
        </p:nvGrpSpPr>
        <p:grpSpPr>
          <a:xfrm>
            <a:off x="3256005" y="1074352"/>
            <a:ext cx="2631989" cy="4028989"/>
            <a:chOff x="3256005" y="1074352"/>
            <a:chExt cx="2631989" cy="402898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76707D-6FF3-CDB3-6ED6-994A84121B52}"/>
                </a:ext>
              </a:extLst>
            </p:cNvPr>
            <p:cNvSpPr txBox="1"/>
            <p:nvPr/>
          </p:nvSpPr>
          <p:spPr>
            <a:xfrm>
              <a:off x="3391930" y="1074352"/>
              <a:ext cx="2360140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kumimoji="0" lang="en-CH" altLang="en-CH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MyriadPro"/>
                </a:rPr>
                <a:t>Methylphenidate</a:t>
              </a:r>
              <a:endParaRPr lang="en-CH" sz="1800" b="1" dirty="0"/>
            </a:p>
          </p:txBody>
        </p:sp>
        <p:pic>
          <p:nvPicPr>
            <p:cNvPr id="17" name="Picture 16" descr="A bottle of medication on a newspaper&#10;&#10;AI-generated content may be incorrect.">
              <a:extLst>
                <a:ext uri="{FF2B5EF4-FFF2-40B4-BE49-F238E27FC236}">
                  <a16:creationId xmlns:a16="http://schemas.microsoft.com/office/drawing/2014/main" id="{9F1EFAC7-90B4-5506-0374-766C3E881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773" y="1495254"/>
              <a:ext cx="1470454" cy="1470454"/>
            </a:xfrm>
            <a:prstGeom prst="round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39DBD1-D2F7-6446-C1A1-3CA8596D2035}"/>
                </a:ext>
              </a:extLst>
            </p:cNvPr>
            <p:cNvSpPr txBox="1"/>
            <p:nvPr/>
          </p:nvSpPr>
          <p:spPr>
            <a:xfrm>
              <a:off x="3256005" y="3166280"/>
              <a:ext cx="2631989" cy="193706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/>
            <a:lstStyle>
              <a:lvl1pPr marL="182563" indent="-182563">
                <a:lnSpc>
                  <a:spcPct val="100000"/>
                </a:lnSpc>
                <a:spcBef>
                  <a:spcPts val="600"/>
                </a:spcBef>
                <a:spcAft>
                  <a:spcPts val="1200"/>
                </a:spcAft>
                <a:buClr>
                  <a:srgbClr val="3BBFF0"/>
                </a:buClr>
                <a:buFont typeface="Arial" panose="020B0604020202020204" pitchFamily="34" charset="0"/>
                <a:buChar char="•"/>
                <a:defRPr sz="140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lvl="1">
                <a:spcAft>
                  <a:spcPts val="1200"/>
                </a:spcAft>
                <a:defRPr sz="3200"/>
              </a:lvl2pPr>
            </a:lstStyle>
            <a:p>
              <a:pPr>
                <a:spcAft>
                  <a:spcPts val="0"/>
                </a:spcAft>
              </a:pPr>
              <a:r>
                <a:rPr lang="en-GB" dirty="0" err="1"/>
                <a:t>Structurellement</a:t>
              </a:r>
              <a:r>
                <a:rPr lang="en-GB" dirty="0"/>
                <a:t> </a:t>
              </a:r>
              <a:r>
                <a:rPr lang="en-GB" dirty="0" err="1"/>
                <a:t>proche</a:t>
              </a:r>
              <a:r>
                <a:rPr lang="en-GB" dirty="0"/>
                <a:t> des amphetamines</a:t>
              </a:r>
            </a:p>
            <a:p>
              <a:pPr>
                <a:spcAft>
                  <a:spcPts val="0"/>
                </a:spcAft>
              </a:pPr>
              <a:r>
                <a:rPr lang="en-GB" dirty="0"/>
                <a:t>↓ </a:t>
              </a:r>
              <a:r>
                <a:rPr lang="en-GB" dirty="0" err="1"/>
                <a:t>effets</a:t>
              </a:r>
              <a:r>
                <a:rPr lang="en-GB" dirty="0"/>
                <a:t> </a:t>
              </a:r>
              <a:r>
                <a:rPr lang="en-GB" dirty="0" err="1"/>
                <a:t>subjectifs</a:t>
              </a:r>
              <a:r>
                <a:rPr lang="en-GB" dirty="0"/>
                <a:t> </a:t>
              </a:r>
              <a:r>
                <a:rPr lang="en-GB" dirty="0" err="1"/>
                <a:t>cocaïne</a:t>
              </a:r>
              <a:endParaRPr lang="en-GB" dirty="0"/>
            </a:p>
            <a:p>
              <a:pPr>
                <a:spcAft>
                  <a:spcPts val="0"/>
                </a:spcAft>
              </a:pPr>
              <a:r>
                <a:rPr lang="en-GB" dirty="0"/>
                <a:t>Etudes </a:t>
              </a:r>
              <a:r>
                <a:rPr lang="en-GB" dirty="0" err="1"/>
                <a:t>contrôlées</a:t>
              </a:r>
              <a:r>
                <a:rPr lang="en-GB" dirty="0"/>
                <a:t> </a:t>
              </a:r>
              <a:r>
                <a:rPr lang="en-GB" dirty="0" err="1"/>
                <a:t>majoritairement</a:t>
              </a:r>
              <a:r>
                <a:rPr lang="en-GB" dirty="0"/>
                <a:t> negatives</a:t>
              </a:r>
            </a:p>
            <a:p>
              <a:pPr>
                <a:spcAft>
                  <a:spcPts val="0"/>
                </a:spcAft>
              </a:pPr>
              <a:r>
                <a:rPr lang="en-GB" dirty="0"/>
                <a:t>Dose </a:t>
              </a:r>
              <a:r>
                <a:rPr lang="en-GB" dirty="0" err="1"/>
                <a:t>maximale</a:t>
              </a:r>
              <a:r>
                <a:rPr lang="en-GB" dirty="0"/>
                <a:t> </a:t>
              </a:r>
              <a:r>
                <a:rPr lang="en-GB" dirty="0" err="1"/>
                <a:t>administrée</a:t>
              </a:r>
              <a:r>
                <a:rPr lang="en-GB" dirty="0"/>
                <a:t> 90mg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71AA024-E9E4-D25A-6F50-BCBCF9CCD4C7}"/>
              </a:ext>
            </a:extLst>
          </p:cNvPr>
          <p:cNvGrpSpPr/>
          <p:nvPr/>
        </p:nvGrpSpPr>
        <p:grpSpPr>
          <a:xfrm>
            <a:off x="6044000" y="1073666"/>
            <a:ext cx="2665970" cy="4499230"/>
            <a:chOff x="6044000" y="1073666"/>
            <a:chExt cx="2665970" cy="44992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422CE5-66CE-9659-EEDE-05EF3A18F463}"/>
                </a:ext>
              </a:extLst>
            </p:cNvPr>
            <p:cNvSpPr txBox="1"/>
            <p:nvPr/>
          </p:nvSpPr>
          <p:spPr>
            <a:xfrm>
              <a:off x="6326661" y="1073666"/>
              <a:ext cx="2100649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kumimoji="0" lang="en-CH" altLang="en-CH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MyriadPro"/>
                </a:rPr>
                <a:t>Amphetamines</a:t>
              </a:r>
              <a:endParaRPr lang="en-CH" sz="1800" b="1" dirty="0"/>
            </a:p>
          </p:txBody>
        </p:sp>
        <p:pic>
          <p:nvPicPr>
            <p:cNvPr id="19" name="Picture 18" descr="A group of boxes of medicine&#10;&#10;AI-generated content may be incorrect.">
              <a:extLst>
                <a:ext uri="{FF2B5EF4-FFF2-40B4-BE49-F238E27FC236}">
                  <a16:creationId xmlns:a16="http://schemas.microsoft.com/office/drawing/2014/main" id="{28564211-A9B1-D996-794C-FAB085547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759" y="1495253"/>
              <a:ext cx="1470455" cy="1470455"/>
            </a:xfrm>
            <a:prstGeom prst="round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B1C8B09-A9D5-2C5F-EB4D-10CB15A6C948}"/>
                </a:ext>
              </a:extLst>
            </p:cNvPr>
            <p:cNvSpPr txBox="1"/>
            <p:nvPr/>
          </p:nvSpPr>
          <p:spPr>
            <a:xfrm>
              <a:off x="6044000" y="3166279"/>
              <a:ext cx="2665970" cy="2406617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/>
            <a:lstStyle>
              <a:lvl1pPr marL="182563" indent="-182563">
                <a:lnSpc>
                  <a:spcPct val="100000"/>
                </a:lnSpc>
                <a:spcBef>
                  <a:spcPts val="600"/>
                </a:spcBef>
                <a:spcAft>
                  <a:spcPts val="1200"/>
                </a:spcAft>
                <a:buClr>
                  <a:srgbClr val="3BBFF0"/>
                </a:buClr>
                <a:buFont typeface="Arial" panose="020B0604020202020204" pitchFamily="34" charset="0"/>
                <a:buChar char="•"/>
                <a:defRPr sz="140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lvl="1">
                <a:spcAft>
                  <a:spcPts val="1200"/>
                </a:spcAft>
                <a:defRPr sz="3200"/>
              </a:lvl2pPr>
            </a:lstStyle>
            <a:p>
              <a:pPr>
                <a:spcAft>
                  <a:spcPts val="0"/>
                </a:spcAft>
              </a:pPr>
              <a:r>
                <a:rPr lang="en-GB" altLang="en-CH" dirty="0"/>
                <a:t>↓ </a:t>
              </a:r>
              <a:r>
                <a:rPr lang="en-GB" altLang="en-CH" dirty="0" err="1"/>
                <a:t>effets</a:t>
              </a:r>
              <a:r>
                <a:rPr lang="en-GB" altLang="en-CH" dirty="0"/>
                <a:t> </a:t>
              </a:r>
              <a:r>
                <a:rPr lang="en-GB" altLang="en-CH" dirty="0" err="1"/>
                <a:t>subjectifs</a:t>
              </a:r>
              <a:r>
                <a:rPr lang="en-GB" altLang="en-CH" dirty="0"/>
                <a:t> cocaine</a:t>
              </a:r>
            </a:p>
            <a:p>
              <a:pPr>
                <a:spcAft>
                  <a:spcPts val="0"/>
                </a:spcAft>
              </a:pPr>
              <a:r>
                <a:rPr lang="en-GB" altLang="en-CH" dirty="0"/>
                <a:t>Etudes </a:t>
              </a:r>
              <a:r>
                <a:rPr lang="en-GB" altLang="en-CH" dirty="0" err="1"/>
                <a:t>cliniques</a:t>
              </a:r>
              <a:r>
                <a:rPr lang="en-GB" altLang="en-CH" dirty="0"/>
                <a:t> à des doses </a:t>
              </a:r>
              <a:r>
                <a:rPr lang="en-GB" altLang="en-CH" dirty="0" err="1"/>
                <a:t>élevées</a:t>
              </a:r>
              <a:r>
                <a:rPr lang="en-GB" altLang="en-CH" dirty="0"/>
                <a:t> → </a:t>
              </a:r>
              <a:r>
                <a:rPr lang="en-GB" altLang="en-CH" dirty="0" err="1"/>
                <a:t>parfois</a:t>
              </a:r>
              <a:r>
                <a:rPr lang="en-GB" altLang="en-CH" dirty="0"/>
                <a:t> positives</a:t>
              </a:r>
            </a:p>
            <a:p>
              <a:pPr>
                <a:spcAft>
                  <a:spcPts val="0"/>
                </a:spcAft>
              </a:pPr>
              <a:r>
                <a:rPr lang="en-GB" altLang="en-CH" dirty="0" err="1"/>
                <a:t>taux</a:t>
              </a:r>
              <a:r>
                <a:rPr lang="en-GB" altLang="en-CH" dirty="0"/>
                <a:t> </a:t>
              </a:r>
              <a:r>
                <a:rPr lang="en-GB" altLang="en-CH" dirty="0" err="1"/>
                <a:t>d'abandon</a:t>
              </a:r>
              <a:r>
                <a:rPr lang="en-GB" altLang="en-CH" dirty="0"/>
                <a:t> </a:t>
              </a:r>
              <a:r>
                <a:rPr lang="en-GB" altLang="en-CH" dirty="0" err="1"/>
                <a:t>élevé</a:t>
              </a:r>
              <a:endParaRPr lang="en-GB" altLang="en-CH" dirty="0"/>
            </a:p>
            <a:p>
              <a:pPr>
                <a:spcAft>
                  <a:spcPts val="0"/>
                </a:spcAft>
              </a:pPr>
              <a:r>
                <a:rPr lang="en-GB" altLang="en-CH" dirty="0" err="1"/>
                <a:t>libération</a:t>
              </a:r>
              <a:r>
                <a:rPr lang="en-GB" altLang="en-CH" dirty="0"/>
                <a:t> lente &gt; </a:t>
              </a:r>
              <a:r>
                <a:rPr lang="en-GB" altLang="en-CH" dirty="0" err="1"/>
                <a:t>libération</a:t>
              </a:r>
              <a:r>
                <a:rPr lang="en-GB" altLang="en-CH" dirty="0"/>
                <a:t> </a:t>
              </a:r>
              <a:r>
                <a:rPr lang="en-GB" altLang="en-CH" dirty="0" err="1"/>
                <a:t>immédiate</a:t>
              </a:r>
              <a:endParaRPr lang="en-GB" altLang="en-CH" dirty="0"/>
            </a:p>
            <a:p>
              <a:pPr>
                <a:spcAft>
                  <a:spcPts val="0"/>
                </a:spcAft>
              </a:pPr>
              <a:endParaRPr lang="en-GB" altLang="en-CH" dirty="0"/>
            </a:p>
          </p:txBody>
        </p:sp>
      </p:grpSp>
    </p:spTree>
    <p:extLst>
      <p:ext uri="{BB962C8B-B14F-4D97-AF65-F5344CB8AC3E}">
        <p14:creationId xmlns:p14="http://schemas.microsoft.com/office/powerpoint/2010/main" val="4116349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BF939-C788-60B5-BE68-3541F3B5B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1BB99C-8A8A-7D37-3425-1153D12D9983}"/>
              </a:ext>
            </a:extLst>
          </p:cNvPr>
          <p:cNvSpPr txBox="1"/>
          <p:nvPr/>
        </p:nvSpPr>
        <p:spPr>
          <a:xfrm>
            <a:off x="788985" y="278498"/>
            <a:ext cx="783485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CH" sz="3200" b="1" dirty="0">
                <a:solidFill>
                  <a:schemeClr val="bg1">
                    <a:lumMod val="50000"/>
                  </a:schemeClr>
                </a:solidFill>
              </a:rPr>
              <a:t>Que faut-il pour une thérapie efficace ?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46CFC6-07B6-2009-0AD4-DE22DB8D3B52}"/>
              </a:ext>
            </a:extLst>
          </p:cNvPr>
          <p:cNvGrpSpPr/>
          <p:nvPr/>
        </p:nvGrpSpPr>
        <p:grpSpPr>
          <a:xfrm>
            <a:off x="665602" y="1785888"/>
            <a:ext cx="1528720" cy="1402063"/>
            <a:chOff x="665602" y="1785888"/>
            <a:chExt cx="1528720" cy="14020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7F087F-C3A9-E95A-73AF-CE79C98249AC}"/>
                </a:ext>
              </a:extLst>
            </p:cNvPr>
            <p:cNvSpPr txBox="1"/>
            <p:nvPr/>
          </p:nvSpPr>
          <p:spPr>
            <a:xfrm>
              <a:off x="665602" y="1785888"/>
              <a:ext cx="1528720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CH" sz="1400" dirty="0"/>
                <a:t>Engagement</a:t>
              </a:r>
            </a:p>
          </p:txBody>
        </p:sp>
        <p:pic>
          <p:nvPicPr>
            <p:cNvPr id="17" name="Picture 16" descr="A group of people sitting in a room with a fishing hook&#10;&#10;AI-generated content may be incorrect.">
              <a:extLst>
                <a:ext uri="{FF2B5EF4-FFF2-40B4-BE49-F238E27FC236}">
                  <a16:creationId xmlns:a16="http://schemas.microsoft.com/office/drawing/2014/main" id="{D82DC371-B18A-136F-02A9-9CCED8A8B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8487" y="2122967"/>
              <a:ext cx="1064984" cy="1064984"/>
            </a:xfrm>
            <a:prstGeom prst="round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51E2B8F-40CE-4B7C-7525-966D45A371E1}"/>
              </a:ext>
            </a:extLst>
          </p:cNvPr>
          <p:cNvGrpSpPr/>
          <p:nvPr/>
        </p:nvGrpSpPr>
        <p:grpSpPr>
          <a:xfrm>
            <a:off x="2928449" y="1742300"/>
            <a:ext cx="1433384" cy="1436720"/>
            <a:chOff x="2928449" y="1742300"/>
            <a:chExt cx="1433384" cy="14367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5AFCE2-B7AA-544E-D43D-F1A3BB3D2A77}"/>
                </a:ext>
              </a:extLst>
            </p:cNvPr>
            <p:cNvSpPr txBox="1"/>
            <p:nvPr/>
          </p:nvSpPr>
          <p:spPr>
            <a:xfrm>
              <a:off x="2928449" y="1742300"/>
              <a:ext cx="1433384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800"/>
              </a:lvl1pPr>
            </a:lstStyle>
            <a:p>
              <a:r>
                <a:rPr lang="en-GB" sz="1400" dirty="0"/>
                <a:t>Retention</a:t>
              </a:r>
              <a:endParaRPr lang="en-CH" sz="1400" dirty="0"/>
            </a:p>
          </p:txBody>
        </p:sp>
        <p:pic>
          <p:nvPicPr>
            <p:cNvPr id="21" name="Picture 20" descr="A cartoon of a person sitting in a chair with a doctor and a person&#10;&#10;AI-generated content may be incorrect.">
              <a:extLst>
                <a:ext uri="{FF2B5EF4-FFF2-40B4-BE49-F238E27FC236}">
                  <a16:creationId xmlns:a16="http://schemas.microsoft.com/office/drawing/2014/main" id="{5934CBA9-4802-D7DF-3C83-1FF3B4558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12649" y="2114036"/>
              <a:ext cx="1064984" cy="1064984"/>
            </a:xfrm>
            <a:prstGeom prst="round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02F805E-4055-EE60-770A-DD6A2ACE6A2D}"/>
              </a:ext>
            </a:extLst>
          </p:cNvPr>
          <p:cNvGrpSpPr/>
          <p:nvPr/>
        </p:nvGrpSpPr>
        <p:grpSpPr>
          <a:xfrm>
            <a:off x="5816927" y="2885041"/>
            <a:ext cx="2806909" cy="1064984"/>
            <a:chOff x="5816927" y="2885041"/>
            <a:chExt cx="2806909" cy="10649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40E99C-4010-0646-EFBA-0316FAEB1354}"/>
                </a:ext>
              </a:extLst>
            </p:cNvPr>
            <p:cNvSpPr txBox="1"/>
            <p:nvPr/>
          </p:nvSpPr>
          <p:spPr>
            <a:xfrm>
              <a:off x="6986565" y="3167390"/>
              <a:ext cx="1637271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800"/>
              </a:lvl1pPr>
            </a:lstStyle>
            <a:p>
              <a:pPr algn="l"/>
              <a:r>
                <a:rPr lang="en-CH" sz="1400" dirty="0"/>
                <a:t>↓ processus addictogènes</a:t>
              </a:r>
            </a:p>
          </p:txBody>
        </p:sp>
        <p:pic>
          <p:nvPicPr>
            <p:cNvPr id="27" name="Picture 26" descr="A brain and pills in a tornado&#10;&#10;AI-generated content may be incorrect.">
              <a:extLst>
                <a:ext uri="{FF2B5EF4-FFF2-40B4-BE49-F238E27FC236}">
                  <a16:creationId xmlns:a16="http://schemas.microsoft.com/office/drawing/2014/main" id="{291E7865-910A-3E33-7801-EBDE62A3C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6927" y="2885041"/>
              <a:ext cx="1064984" cy="1064984"/>
            </a:xfrm>
            <a:prstGeom prst="round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5C66C5-47D8-0B36-928E-3268B3B3A922}"/>
              </a:ext>
            </a:extLst>
          </p:cNvPr>
          <p:cNvGrpSpPr/>
          <p:nvPr/>
        </p:nvGrpSpPr>
        <p:grpSpPr>
          <a:xfrm>
            <a:off x="5830087" y="1409717"/>
            <a:ext cx="2953357" cy="1064984"/>
            <a:chOff x="5830087" y="1409717"/>
            <a:chExt cx="2953357" cy="1064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758CB7-AACA-D7F4-B010-154BF7E920D3}"/>
                </a:ext>
              </a:extLst>
            </p:cNvPr>
            <p:cNvSpPr txBox="1"/>
            <p:nvPr/>
          </p:nvSpPr>
          <p:spPr>
            <a:xfrm>
              <a:off x="6986565" y="1669592"/>
              <a:ext cx="1796879" cy="5232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>
              <a:lvl1pPr algn="ctr">
                <a:defRPr sz="1800"/>
              </a:lvl1pPr>
            </a:lstStyle>
            <a:p>
              <a:pPr algn="l"/>
              <a:r>
                <a:rPr lang="en-CH" sz="1400" dirty="0"/>
                <a:t>Réduction </a:t>
              </a:r>
            </a:p>
            <a:p>
              <a:pPr algn="l"/>
              <a:r>
                <a:rPr lang="en-CH" sz="1400" dirty="0"/>
                <a:t>risques</a:t>
              </a:r>
            </a:p>
          </p:txBody>
        </p:sp>
        <p:pic>
          <p:nvPicPr>
            <p:cNvPr id="29" name="Picture 28" descr="A person sitting on the ground under an umbrella&#10;&#10;AI-generated content may be incorrect.">
              <a:extLst>
                <a:ext uri="{FF2B5EF4-FFF2-40B4-BE49-F238E27FC236}">
                  <a16:creationId xmlns:a16="http://schemas.microsoft.com/office/drawing/2014/main" id="{0838A07C-7B06-B816-CBDC-06D49E6D2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0087" y="1409717"/>
              <a:ext cx="1064984" cy="1064984"/>
            </a:xfrm>
            <a:prstGeom prst="round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38326E7-746A-F3A0-8EBE-C13F681168B3}"/>
              </a:ext>
            </a:extLst>
          </p:cNvPr>
          <p:cNvSpPr txBox="1"/>
          <p:nvPr/>
        </p:nvSpPr>
        <p:spPr>
          <a:xfrm>
            <a:off x="825166" y="3301584"/>
            <a:ext cx="129162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 algn="ctr">
              <a:defRPr sz="1400"/>
            </a:lvl1pPr>
          </a:lstStyle>
          <a:p>
            <a:r>
              <a:rPr lang="en-CH" sz="1600" b="1" i="1" dirty="0"/>
              <a:t>attractivité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3F9FA4-716C-D4FF-56A8-1556B8071FC2}"/>
              </a:ext>
            </a:extLst>
          </p:cNvPr>
          <p:cNvSpPr txBox="1"/>
          <p:nvPr/>
        </p:nvSpPr>
        <p:spPr>
          <a:xfrm>
            <a:off x="2942888" y="3283028"/>
            <a:ext cx="1433384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lvl1pPr algn="ctr">
              <a:defRPr sz="1400"/>
            </a:lvl1pPr>
          </a:lstStyle>
          <a:p>
            <a:r>
              <a:rPr lang="en-CH" sz="1600" b="1" i="1" dirty="0"/>
              <a:t>acceptabilité</a:t>
            </a:r>
          </a:p>
        </p:txBody>
      </p:sp>
      <p:pic>
        <p:nvPicPr>
          <p:cNvPr id="37" name="Picture 36" descr="A grey line in a black background&#10;&#10;AI-generated content may be incorrect.">
            <a:extLst>
              <a:ext uri="{FF2B5EF4-FFF2-40B4-BE49-F238E27FC236}">
                <a16:creationId xmlns:a16="http://schemas.microsoft.com/office/drawing/2014/main" id="{96A48923-A4C0-661D-8FE3-33C491A54F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61372" y="2492639"/>
            <a:ext cx="840323" cy="307777"/>
          </a:xfrm>
          <a:prstGeom prst="rect">
            <a:avLst/>
          </a:prstGeom>
        </p:spPr>
      </p:pic>
      <p:pic>
        <p:nvPicPr>
          <p:cNvPr id="39" name="Picture 38" descr="A long curved arrow pointing upwards&#10;&#10;AI-generated content may be incorrect.">
            <a:extLst>
              <a:ext uri="{FF2B5EF4-FFF2-40B4-BE49-F238E27FC236}">
                <a16:creationId xmlns:a16="http://schemas.microsoft.com/office/drawing/2014/main" id="{1AA1B90C-EEC8-9349-C2C7-90065ABD94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6272" y="1742300"/>
            <a:ext cx="1453814" cy="911912"/>
          </a:xfrm>
          <a:prstGeom prst="rect">
            <a:avLst/>
          </a:prstGeom>
        </p:spPr>
      </p:pic>
      <p:pic>
        <p:nvPicPr>
          <p:cNvPr id="40" name="Picture 39" descr="A long curved arrow pointing upwards&#10;&#10;AI-generated content may be incorrect.">
            <a:extLst>
              <a:ext uri="{FF2B5EF4-FFF2-40B4-BE49-F238E27FC236}">
                <a16:creationId xmlns:a16="http://schemas.microsoft.com/office/drawing/2014/main" id="{64C8A113-D4E6-D132-9BF7-E477842BAA9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76272" y="2728226"/>
            <a:ext cx="1453814" cy="91191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8374ACC-79D8-D6CE-C57D-D87AF9209865}"/>
              </a:ext>
            </a:extLst>
          </p:cNvPr>
          <p:cNvSpPr txBox="1"/>
          <p:nvPr/>
        </p:nvSpPr>
        <p:spPr>
          <a:xfrm>
            <a:off x="1005301" y="4697846"/>
            <a:ext cx="3152464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Le produit recherché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effet rapide, addictogène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35ECBC-BD0A-F530-46BD-77894574EB06}"/>
              </a:ext>
            </a:extLst>
          </p:cNvPr>
          <p:cNvSpPr txBox="1"/>
          <p:nvPr/>
        </p:nvSpPr>
        <p:spPr>
          <a:xfrm>
            <a:off x="4705861" y="4697846"/>
            <a:ext cx="328711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CH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La substance lente</a:t>
            </a:r>
          </a:p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E</a:t>
            </a:r>
            <a:r>
              <a:rPr kumimoji="0" lang="en-CH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ffet retardé, moins addictogène</a:t>
            </a:r>
          </a:p>
        </p:txBody>
      </p:sp>
      <p:pic>
        <p:nvPicPr>
          <p:cNvPr id="44" name="Picture 43" descr="A blue arrow pointing up&#10;&#10;AI-generated content may be incorrect.">
            <a:extLst>
              <a:ext uri="{FF2B5EF4-FFF2-40B4-BE49-F238E27FC236}">
                <a16:creationId xmlns:a16="http://schemas.microsoft.com/office/drawing/2014/main" id="{1EDF0F4C-446F-455C-EC9B-14930DF0A0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7886" flipH="1">
            <a:off x="1615340" y="3910288"/>
            <a:ext cx="906981" cy="517405"/>
          </a:xfrm>
          <a:prstGeom prst="rect">
            <a:avLst/>
          </a:prstGeom>
        </p:spPr>
      </p:pic>
      <p:pic>
        <p:nvPicPr>
          <p:cNvPr id="45" name="Picture 44" descr="A blue arrow pointing up&#10;&#10;AI-generated content may be incorrect.">
            <a:extLst>
              <a:ext uri="{FF2B5EF4-FFF2-40B4-BE49-F238E27FC236}">
                <a16:creationId xmlns:a16="http://schemas.microsoft.com/office/drawing/2014/main" id="{C9B96703-4D72-DCF6-0CC4-5560C2EA607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22114">
            <a:off x="2687518" y="3943969"/>
            <a:ext cx="906981" cy="517405"/>
          </a:xfrm>
          <a:prstGeom prst="rect">
            <a:avLst/>
          </a:prstGeom>
        </p:spPr>
      </p:pic>
      <p:pic>
        <p:nvPicPr>
          <p:cNvPr id="46" name="Picture 45" descr="A blue arrow pointing up&#10;&#10;AI-generated content may be incorrect.">
            <a:extLst>
              <a:ext uri="{FF2B5EF4-FFF2-40B4-BE49-F238E27FC236}">
                <a16:creationId xmlns:a16="http://schemas.microsoft.com/office/drawing/2014/main" id="{3E33057C-DECD-D85C-87DC-9291F9819DA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978798">
            <a:off x="6093395" y="4241033"/>
            <a:ext cx="538194" cy="30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7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6078F623-9C1C-68CF-8964-B1F43B23CE63}"/>
              </a:ext>
            </a:extLst>
          </p:cNvPr>
          <p:cNvSpPr txBox="1"/>
          <p:nvPr/>
        </p:nvSpPr>
        <p:spPr>
          <a:xfrm>
            <a:off x="1651317" y="226726"/>
            <a:ext cx="619656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rtl="0" latinLnBrk="1" hangingPunct="0"/>
            <a:r>
              <a:rPr lang="fr-CH" sz="3600" b="1" dirty="0">
                <a:solidFill>
                  <a:schemeClr val="bg1">
                    <a:lumMod val="50000"/>
                  </a:schemeClr>
                </a:solidFill>
              </a:rPr>
              <a:t>Crack - aérosol de cocaïne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EB6B4D-93C3-6F14-D0B8-5C6BB91303C4}"/>
              </a:ext>
            </a:extLst>
          </p:cNvPr>
          <p:cNvSpPr txBox="1"/>
          <p:nvPr/>
        </p:nvSpPr>
        <p:spPr>
          <a:xfrm>
            <a:off x="420130" y="5558308"/>
            <a:ext cx="4572000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000" dirty="0"/>
              <a:t>Snyder et al., 1988; </a:t>
            </a:r>
            <a:r>
              <a:rPr lang="en-GB" sz="1000" dirty="0">
                <a:solidFill>
                  <a:srgbClr val="000000"/>
                </a:solidFill>
                <a:latin typeface="-webkit-standard"/>
              </a:rPr>
              <a:t>Nakahara &amp; Ishigami,1991</a:t>
            </a:r>
            <a:endParaRPr lang="en-CH" sz="1000" dirty="0"/>
          </a:p>
        </p:txBody>
      </p:sp>
      <p:pic>
        <p:nvPicPr>
          <p:cNvPr id="10" name="Picture 9" descr="A close-up of a person smoking&#10;&#10;AI-generated content may be incorrect.">
            <a:extLst>
              <a:ext uri="{FF2B5EF4-FFF2-40B4-BE49-F238E27FC236}">
                <a16:creationId xmlns:a16="http://schemas.microsoft.com/office/drawing/2014/main" id="{10655C11-00C6-3638-4694-EF67DE781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7560"/>
            <a:ext cx="3542641" cy="35426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F99B78-F568-9598-EF6F-401C43A73BD1}"/>
              </a:ext>
            </a:extLst>
          </p:cNvPr>
          <p:cNvSpPr txBox="1"/>
          <p:nvPr/>
        </p:nvSpPr>
        <p:spPr>
          <a:xfrm>
            <a:off x="3286896" y="1871430"/>
            <a:ext cx="6104238" cy="2434899"/>
          </a:xfrm>
          <a:prstGeom prst="rect">
            <a:avLst/>
          </a:prstGeom>
          <a:solidFill>
            <a:srgbClr val="FFFFFF">
              <a:alpha val="79903"/>
            </a:srgbClr>
          </a:solidFill>
        </p:spPr>
        <p:txBody>
          <a:bodyPr wrap="square">
            <a:noAutofit/>
          </a:bodyPr>
          <a:lstStyle>
            <a:lvl1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1pPr>
          </a:lstStyle>
          <a:p>
            <a:r>
              <a:rPr lang="en-CH" sz="2000" dirty="0"/>
              <a:t>93,5 % </a:t>
            </a:r>
            <a:r>
              <a:rPr lang="en-GB" sz="2000" dirty="0" err="1"/>
              <a:t>microparticules</a:t>
            </a:r>
            <a:r>
              <a:rPr lang="en-GB" sz="2000" dirty="0"/>
              <a:t> de </a:t>
            </a:r>
            <a:r>
              <a:rPr lang="en-GB" sz="2000" dirty="0" err="1"/>
              <a:t>cocaïne</a:t>
            </a:r>
            <a:endParaRPr lang="en-GB" sz="2000" dirty="0"/>
          </a:p>
          <a:p>
            <a:r>
              <a:rPr lang="en-GB" sz="2000" dirty="0"/>
              <a:t>6,5 % </a:t>
            </a:r>
            <a:r>
              <a:rPr lang="en-GB" sz="2000" dirty="0" err="1"/>
              <a:t>vapeur</a:t>
            </a:r>
            <a:r>
              <a:rPr lang="en-GB" sz="2000" dirty="0"/>
              <a:t>.</a:t>
            </a:r>
          </a:p>
          <a:p>
            <a:r>
              <a:rPr lang="en-GB" sz="2000" dirty="0"/>
              <a:t>Taille </a:t>
            </a:r>
            <a:r>
              <a:rPr lang="en-GB" sz="2000" dirty="0" err="1"/>
              <a:t>moyenne</a:t>
            </a:r>
            <a:r>
              <a:rPr lang="en-GB" sz="2000" dirty="0"/>
              <a:t> </a:t>
            </a:r>
            <a:r>
              <a:rPr lang="en-GB" sz="2000" dirty="0" err="1"/>
              <a:t>particules</a:t>
            </a:r>
            <a:r>
              <a:rPr lang="en-GB" sz="2000" dirty="0"/>
              <a:t> : 2,3 µm</a:t>
            </a:r>
          </a:p>
          <a:p>
            <a:r>
              <a:rPr lang="en-GB" sz="2000" dirty="0" err="1"/>
              <a:t>Intervalle</a:t>
            </a:r>
            <a:r>
              <a:rPr lang="en-GB" sz="2000" dirty="0"/>
              <a:t> </a:t>
            </a:r>
            <a:r>
              <a:rPr lang="en-GB" sz="2000" dirty="0" err="1"/>
              <a:t>observé</a:t>
            </a:r>
            <a:r>
              <a:rPr lang="en-GB" sz="2000" dirty="0"/>
              <a:t> : 1,0–2,9 µm</a:t>
            </a:r>
          </a:p>
          <a:p>
            <a:r>
              <a:rPr lang="en-GB" sz="2000" dirty="0" err="1"/>
              <a:t>Dépôt</a:t>
            </a:r>
            <a:r>
              <a:rPr lang="en-GB" sz="2000" dirty="0"/>
              <a:t> </a:t>
            </a:r>
            <a:r>
              <a:rPr lang="en-GB" sz="2000" dirty="0" err="1"/>
              <a:t>préférentiel</a:t>
            </a:r>
            <a:r>
              <a:rPr lang="en-GB" sz="2000" dirty="0"/>
              <a:t> dans </a:t>
            </a:r>
            <a:r>
              <a:rPr lang="en-GB" sz="2000" dirty="0" err="1"/>
              <a:t>alvéoles</a:t>
            </a:r>
            <a:r>
              <a:rPr lang="en-GB" sz="2000" dirty="0"/>
              <a:t> </a:t>
            </a:r>
            <a:r>
              <a:rPr lang="en-GB" sz="2000" dirty="0" err="1"/>
              <a:t>pulmonaires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67633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D0C7DB-12C4-C368-A2DF-B40E6A407983}"/>
              </a:ext>
            </a:extLst>
          </p:cNvPr>
          <p:cNvSpPr txBox="1"/>
          <p:nvPr/>
        </p:nvSpPr>
        <p:spPr>
          <a:xfrm>
            <a:off x="1944001" y="345128"/>
            <a:ext cx="5478422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>
            <a:lvl1pPr algn="ctr" rtl="0" latinLnBrk="1" hangingPunct="0"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MEG (</a:t>
            </a:r>
            <a:r>
              <a:rPr lang="en-GB" dirty="0" err="1"/>
              <a:t>Méthylécgonidine</a:t>
            </a:r>
            <a:r>
              <a:rPr lang="en-GB" dirty="0"/>
              <a:t>)</a:t>
            </a:r>
            <a:endParaRPr lang="en-CH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48402-196E-20C8-B305-5AC1911BE419}"/>
              </a:ext>
            </a:extLst>
          </p:cNvPr>
          <p:cNvSpPr txBox="1"/>
          <p:nvPr/>
        </p:nvSpPr>
        <p:spPr>
          <a:xfrm>
            <a:off x="481912" y="5521239"/>
            <a:ext cx="4572000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000" dirty="0"/>
              <a:t>Wood RW et al. 1996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C68E9A-C56F-BE02-F9BA-0179C0142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97453"/>
            <a:ext cx="3317789" cy="33177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18870D-F194-DA58-F7AB-FF8817053190}"/>
              </a:ext>
            </a:extLst>
          </p:cNvPr>
          <p:cNvSpPr txBox="1"/>
          <p:nvPr/>
        </p:nvSpPr>
        <p:spPr>
          <a:xfrm>
            <a:off x="3008872" y="1944341"/>
            <a:ext cx="5832389" cy="2624013"/>
          </a:xfrm>
          <a:prstGeom prst="rect">
            <a:avLst/>
          </a:prstGeom>
          <a:solidFill>
            <a:srgbClr val="FFFFFF">
              <a:alpha val="79903"/>
            </a:srgbClr>
          </a:solidFill>
        </p:spPr>
        <p:txBody>
          <a:bodyPr wrap="square">
            <a:noAutofit/>
          </a:bodyPr>
          <a:lstStyle>
            <a:lvl1pPr marL="285750" indent="-285750" algn="l"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1pPr>
          </a:lstStyle>
          <a:p>
            <a:r>
              <a:rPr lang="en-GB" sz="1800" dirty="0" err="1"/>
              <a:t>Produit</a:t>
            </a:r>
            <a:r>
              <a:rPr lang="en-GB" sz="1800" dirty="0"/>
              <a:t> de </a:t>
            </a:r>
            <a:r>
              <a:rPr lang="en-GB" sz="1800" dirty="0" err="1"/>
              <a:t>pyrolyse</a:t>
            </a:r>
            <a:r>
              <a:rPr lang="en-GB" sz="1800" dirty="0"/>
              <a:t> du crack</a:t>
            </a:r>
          </a:p>
          <a:p>
            <a:r>
              <a:rPr lang="en-GB" sz="1800" dirty="0" err="1"/>
              <a:t>Quantité</a:t>
            </a:r>
            <a:r>
              <a:rPr lang="en-GB" sz="1800" dirty="0"/>
              <a:t> </a:t>
            </a:r>
            <a:r>
              <a:rPr lang="en-GB" sz="1800" dirty="0" err="1"/>
              <a:t>produite</a:t>
            </a:r>
            <a:r>
              <a:rPr lang="en-GB" sz="1800" dirty="0"/>
              <a:t> </a:t>
            </a:r>
            <a:r>
              <a:rPr lang="en-GB" sz="1800" dirty="0" err="1"/>
              <a:t>augmente</a:t>
            </a:r>
            <a:r>
              <a:rPr lang="en-GB" sz="1800" dirty="0"/>
              <a:t> avec </a:t>
            </a:r>
            <a:r>
              <a:rPr lang="en-GB" sz="1800" dirty="0" err="1"/>
              <a:t>température</a:t>
            </a:r>
            <a:r>
              <a:rPr lang="en-GB" sz="1800" dirty="0"/>
              <a:t> et </a:t>
            </a:r>
            <a:r>
              <a:rPr lang="en-GB" sz="1800" dirty="0" err="1"/>
              <a:t>intensité</a:t>
            </a:r>
            <a:r>
              <a:rPr lang="en-GB" sz="1800" dirty="0"/>
              <a:t> du </a:t>
            </a:r>
            <a:r>
              <a:rPr lang="en-GB" sz="1800" dirty="0" err="1"/>
              <a:t>chauffage</a:t>
            </a:r>
            <a:endParaRPr lang="en-GB" sz="1800" dirty="0"/>
          </a:p>
          <a:p>
            <a:r>
              <a:rPr lang="en-GB" sz="1800" dirty="0"/>
              <a:t>Bronchoconstriction. complications </a:t>
            </a:r>
            <a:r>
              <a:rPr lang="en-GB" sz="1800" dirty="0" err="1"/>
              <a:t>pulmonaires</a:t>
            </a:r>
            <a:r>
              <a:rPr lang="en-GB" sz="1800" dirty="0"/>
              <a:t> </a:t>
            </a:r>
            <a:r>
              <a:rPr lang="en-GB" sz="1800" dirty="0" err="1"/>
              <a:t>associées</a:t>
            </a:r>
            <a:r>
              <a:rPr lang="en-GB" sz="1800" dirty="0"/>
              <a:t> au crack</a:t>
            </a:r>
          </a:p>
          <a:p>
            <a:r>
              <a:rPr lang="en-GB" sz="1800" dirty="0" err="1"/>
              <a:t>Effets</a:t>
            </a:r>
            <a:r>
              <a:rPr lang="en-GB" sz="1800" dirty="0"/>
              <a:t> </a:t>
            </a:r>
            <a:r>
              <a:rPr lang="en-GB" sz="1800" dirty="0" err="1"/>
              <a:t>cardiovasculaires</a:t>
            </a:r>
            <a:r>
              <a:rPr lang="en-GB" sz="1800" dirty="0"/>
              <a:t> (</a:t>
            </a:r>
            <a:r>
              <a:rPr lang="en-GB" sz="1800" dirty="0" err="1"/>
              <a:t>activité</a:t>
            </a:r>
            <a:r>
              <a:rPr lang="en-GB" sz="1800" dirty="0"/>
              <a:t> </a:t>
            </a:r>
            <a:r>
              <a:rPr lang="en-GB" sz="1800" dirty="0" err="1"/>
              <a:t>pharmacologique</a:t>
            </a:r>
            <a:r>
              <a:rPr lang="en-GB" sz="1800" dirty="0"/>
              <a:t> propre)</a:t>
            </a:r>
          </a:p>
        </p:txBody>
      </p:sp>
    </p:spTree>
    <p:extLst>
      <p:ext uri="{BB962C8B-B14F-4D97-AF65-F5344CB8AC3E}">
        <p14:creationId xmlns:p14="http://schemas.microsoft.com/office/powerpoint/2010/main" val="107418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bg1">
              <a:lumMod val="50000"/>
            </a:schemeClr>
          </a:solidFill>
          <a:prstDash val="solid"/>
          <a:bevel/>
          <a:tailEnd type="stealth"/>
        </a:ln>
        <a:effectLst/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3898</TotalTime>
  <Words>1334</Words>
  <Application>Microsoft Macintosh PowerPoint</Application>
  <PresentationFormat>On-screen Show (4:3)</PresentationFormat>
  <Paragraphs>140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-webkit-standard</vt:lpstr>
      <vt:lpstr>Arial</vt:lpstr>
      <vt:lpstr>Helvetica Neue</vt:lpstr>
      <vt:lpstr>MyriadPro</vt:lpstr>
      <vt:lpstr>Wingdings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OBJETS FLOTTANTS                #POSTGRADE #SYSTÉMIQUE #7 MAI 2015                                                                                                         GERARD CALZADA</dc:title>
  <dc:subject/>
  <dc:creator/>
  <cp:keywords/>
  <dc:description/>
  <cp:lastModifiedBy>Daniele Zullino</cp:lastModifiedBy>
  <cp:revision>1806</cp:revision>
  <dcterms:modified xsi:type="dcterms:W3CDTF">2026-06-17T07:24:25Z</dcterms:modified>
  <cp:category/>
</cp:coreProperties>
</file>