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1078" r:id="rId2"/>
    <p:sldId id="1172" r:id="rId3"/>
    <p:sldId id="1162" r:id="rId4"/>
    <p:sldId id="1182" r:id="rId5"/>
    <p:sldId id="1176" r:id="rId6"/>
    <p:sldId id="1175" r:id="rId7"/>
    <p:sldId id="1165" r:id="rId8"/>
    <p:sldId id="1179" r:id="rId9"/>
    <p:sldId id="1166" r:id="rId10"/>
    <p:sldId id="1167" r:id="rId11"/>
    <p:sldId id="1177" r:id="rId12"/>
    <p:sldId id="1178" r:id="rId13"/>
    <p:sldId id="1183" r:id="rId14"/>
    <p:sldId id="1184" r:id="rId15"/>
    <p:sldId id="1180" r:id="rId16"/>
    <p:sldId id="1169" r:id="rId17"/>
    <p:sldId id="1170" r:id="rId18"/>
    <p:sldId id="1181" r:id="rId19"/>
    <p:sldId id="1077" r:id="rId20"/>
  </p:sldIdLst>
  <p:sldSz cx="9144000" cy="6858000" type="screen4x3"/>
  <p:notesSz cx="6858000" cy="9144000"/>
  <p:defaultTextStyle>
    <a:lvl1pPr defTabSz="457200">
      <a:defRPr sz="2400">
        <a:latin typeface="Arial"/>
        <a:ea typeface="Arial"/>
        <a:cs typeface="Arial"/>
        <a:sym typeface="Arial"/>
      </a:defRPr>
    </a:lvl1pPr>
    <a:lvl2pPr indent="457200" defTabSz="457200">
      <a:defRPr sz="2400">
        <a:latin typeface="Arial"/>
        <a:ea typeface="Arial"/>
        <a:cs typeface="Arial"/>
        <a:sym typeface="Arial"/>
      </a:defRPr>
    </a:lvl2pPr>
    <a:lvl3pPr indent="914400" defTabSz="457200">
      <a:defRPr sz="2400">
        <a:latin typeface="Arial"/>
        <a:ea typeface="Arial"/>
        <a:cs typeface="Arial"/>
        <a:sym typeface="Arial"/>
      </a:defRPr>
    </a:lvl3pPr>
    <a:lvl4pPr indent="1371600" defTabSz="457200">
      <a:defRPr sz="2400">
        <a:latin typeface="Arial"/>
        <a:ea typeface="Arial"/>
        <a:cs typeface="Arial"/>
        <a:sym typeface="Arial"/>
      </a:defRPr>
    </a:lvl4pPr>
    <a:lvl5pPr indent="1828800" defTabSz="457200">
      <a:defRPr sz="2400">
        <a:latin typeface="Arial"/>
        <a:ea typeface="Arial"/>
        <a:cs typeface="Arial"/>
        <a:sym typeface="Arial"/>
      </a:defRPr>
    </a:lvl5pPr>
    <a:lvl6pPr defTabSz="457200">
      <a:defRPr sz="2400">
        <a:latin typeface="Arial"/>
        <a:ea typeface="Arial"/>
        <a:cs typeface="Arial"/>
        <a:sym typeface="Arial"/>
      </a:defRPr>
    </a:lvl6pPr>
    <a:lvl7pPr defTabSz="457200">
      <a:defRPr sz="2400">
        <a:latin typeface="Arial"/>
        <a:ea typeface="Arial"/>
        <a:cs typeface="Arial"/>
        <a:sym typeface="Arial"/>
      </a:defRPr>
    </a:lvl7pPr>
    <a:lvl8pPr defTabSz="457200">
      <a:defRPr sz="2400">
        <a:latin typeface="Arial"/>
        <a:ea typeface="Arial"/>
        <a:cs typeface="Arial"/>
        <a:sym typeface="Arial"/>
      </a:defRPr>
    </a:lvl8pPr>
    <a:lvl9pPr defTabSz="457200">
      <a:defRPr sz="2400"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Standardabschnitt" id="{1B275908-C829-4448-8F9D-E2B0C19C988D}">
          <p14:sldIdLst>
            <p14:sldId id="1078"/>
            <p14:sldId id="1172"/>
            <p14:sldId id="1162"/>
            <p14:sldId id="1182"/>
            <p14:sldId id="1176"/>
            <p14:sldId id="1175"/>
            <p14:sldId id="1165"/>
            <p14:sldId id="1179"/>
            <p14:sldId id="1166"/>
            <p14:sldId id="1167"/>
            <p14:sldId id="1177"/>
            <p14:sldId id="1178"/>
            <p14:sldId id="1183"/>
            <p14:sldId id="1184"/>
            <p14:sldId id="1180"/>
            <p14:sldId id="1169"/>
            <p14:sldId id="1170"/>
            <p14:sldId id="1181"/>
            <p14:sldId id="107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10330E"/>
    <a:srgbClr val="1A8937"/>
    <a:srgbClr val="FFDCF8"/>
    <a:srgbClr val="EA81E9"/>
    <a:srgbClr val="EDFDB2"/>
    <a:srgbClr val="FF6FCF"/>
    <a:srgbClr val="469347"/>
    <a:srgbClr val="B9AA2D"/>
    <a:srgbClr val="4EA9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3CECE"/>
          </a:solidFill>
        </a:fill>
      </a:tcStyle>
    </a:wholeTbl>
    <a:band2H>
      <a:tcTxStyle/>
      <a:tcStyle>
        <a:tcBdr/>
        <a:fill>
          <a:solidFill>
            <a:srgbClr val="F1E8E8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66" autoAdjust="0"/>
    <p:restoredTop sz="86400" autoAdjust="0"/>
  </p:normalViewPr>
  <p:slideViewPr>
    <p:cSldViewPr snapToGrid="0" snapToObjects="1">
      <p:cViewPr varScale="1">
        <p:scale>
          <a:sx n="105" d="100"/>
          <a:sy n="105" d="100"/>
        </p:scale>
        <p:origin x="166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7" name="Shape 3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06583031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LOGO_HUG_H_QUADRI.png" descr="LOGO_HUG_H_QUADRI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75" y="6186487"/>
            <a:ext cx="1993900" cy="457201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hape 17"/>
          <p:cNvSpPr/>
          <p:nvPr/>
        </p:nvSpPr>
        <p:spPr>
          <a:xfrm>
            <a:off x="-1" y="5962650"/>
            <a:ext cx="9144002" cy="89535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12700" dist="23000" dir="5400000" rotWithShape="0">
              <a:srgbClr val="808080">
                <a:alpha val="34997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8" name="Shape 18"/>
          <p:cNvSpPr/>
          <p:nvPr/>
        </p:nvSpPr>
        <p:spPr>
          <a:xfrm>
            <a:off x="-1" y="-1"/>
            <a:ext cx="9144002" cy="5951539"/>
          </a:xfrm>
          <a:prstGeom prst="rect">
            <a:avLst/>
          </a:prstGeom>
          <a:solidFill>
            <a:srgbClr val="FF6AD8"/>
          </a:solidFill>
          <a:ln>
            <a:solidFill>
              <a:srgbClr val="46AAC5"/>
            </a:solidFill>
            <a:round/>
          </a:ln>
        </p:spPr>
        <p:txBody>
          <a:bodyPr lIns="0" tIns="0" rIns="0" bIns="0" anchor="ctr"/>
          <a:lstStyle/>
          <a:p>
            <a:pPr lvl="0"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9" name="Shape 19"/>
          <p:cNvSpPr/>
          <p:nvPr/>
        </p:nvSpPr>
        <p:spPr>
          <a:xfrm>
            <a:off x="1620837" y="1870075"/>
            <a:ext cx="7023101" cy="0"/>
          </a:xfrm>
          <a:prstGeom prst="line">
            <a:avLst/>
          </a:prstGeom>
          <a:ln w="25400"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xfrm>
            <a:off x="6546850" y="5562235"/>
            <a:ext cx="2133600" cy="26425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3975"/>
          </a:xfrm>
          <a:prstGeom prst="rect">
            <a:avLst/>
          </a:prstGeom>
        </p:spPr>
        <p:txBody>
          <a:bodyPr/>
          <a:lstStyle/>
          <a:p>
            <a:r>
              <a:rPr lang="fr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598613"/>
            <a:ext cx="8229600" cy="52593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H"/>
              <a:t>Mastertextformat bearbeiten</a:t>
            </a:r>
          </a:p>
          <a:p>
            <a:pPr lvl="1"/>
            <a:r>
              <a:rPr lang="fr-CH"/>
              <a:t>Zweite Ebene</a:t>
            </a:r>
          </a:p>
          <a:p>
            <a:pPr lvl="2"/>
            <a:r>
              <a:rPr lang="fr-CH"/>
              <a:t>Dritte Ebene</a:t>
            </a:r>
          </a:p>
          <a:p>
            <a:pPr lvl="3"/>
            <a:r>
              <a:rPr lang="fr-CH"/>
              <a:t>Vierte Ebene</a:t>
            </a:r>
          </a:p>
          <a:p>
            <a:pPr lvl="4"/>
            <a:r>
              <a:rPr lang="fr-CH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2946529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531225" y="5648325"/>
            <a:ext cx="549275" cy="396875"/>
          </a:xfrm>
          <a:prstGeom prst="bracketPair">
            <a:avLst>
              <a:gd name="adj" fmla="val 17949"/>
            </a:avLst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F14F5A-82E1-2446-B151-FBF80EC5688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7587456" y="4048919"/>
            <a:ext cx="236696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7595728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GO_HUG_H_QUADRI.png" descr="LOGO_HUG_H_QUADRI.pn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75" y="6186487"/>
            <a:ext cx="1993900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543" y="6030894"/>
            <a:ext cx="1484334" cy="708650"/>
          </a:xfrm>
          <a:prstGeom prst="rect">
            <a:avLst/>
          </a:prstGeom>
        </p:spPr>
      </p:pic>
      <p:cxnSp>
        <p:nvCxnSpPr>
          <p:cNvPr id="6" name="Gerade Verbindung 5"/>
          <p:cNvCxnSpPr/>
          <p:nvPr/>
        </p:nvCxnSpPr>
        <p:spPr>
          <a:xfrm>
            <a:off x="396849" y="5935038"/>
            <a:ext cx="8350302" cy="0"/>
          </a:xfrm>
          <a:prstGeom prst="line">
            <a:avLst/>
          </a:prstGeom>
          <a:noFill/>
          <a:ln w="25400" cap="flat" cmpd="thinThick">
            <a:solidFill>
              <a:srgbClr val="FF6FCF"/>
            </a:solidFill>
            <a:prstDash val="solid"/>
            <a:bevel/>
            <a:tailEnd type="non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5" r:id="rId2"/>
    <p:sldLayoutId id="2147483658" r:id="rId3"/>
  </p:sldLayoutIdLst>
  <p:transition spd="med">
    <p:fade/>
  </p:transition>
  <p:txStyles>
    <p:titleStyle>
      <a:lvl1pPr defTabSz="457200" eaLnBrk="1" hangingPunct="1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1pPr>
      <a:lvl2pPr defTabSz="457200" eaLnBrk="1" hangingPunct="1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2pPr>
      <a:lvl3pPr defTabSz="457200" eaLnBrk="1" hangingPunct="1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3pPr>
      <a:lvl4pPr defTabSz="457200" eaLnBrk="1" hangingPunct="1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4pPr>
      <a:lvl5pPr defTabSz="457200" eaLnBrk="1" hangingPunct="1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5pPr>
      <a:lvl6pPr indent="457200" defTabSz="457200" eaLnBrk="1" hangingPunct="1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6pPr>
      <a:lvl7pPr indent="914400" defTabSz="457200" eaLnBrk="1" hangingPunct="1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7pPr>
      <a:lvl8pPr indent="1371600" defTabSz="457200" eaLnBrk="1" hangingPunct="1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8pPr>
      <a:lvl9pPr indent="1828800" defTabSz="457200" eaLnBrk="1" hangingPunct="1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9pPr>
    </p:titleStyle>
    <p:bodyStyle>
      <a:lvl1pPr defTabSz="457200" eaLnBrk="1" hangingPunct="1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1pPr>
      <a:lvl2pPr indent="457200" defTabSz="457200" eaLnBrk="1" hangingPunct="1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2pPr>
      <a:lvl3pPr indent="914400" defTabSz="457200" eaLnBrk="1" hangingPunct="1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3pPr>
      <a:lvl4pPr indent="1371600" defTabSz="457200" eaLnBrk="1" hangingPunct="1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4pPr>
      <a:lvl5pPr indent="1828800" defTabSz="457200" eaLnBrk="1" hangingPunct="1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5pPr>
      <a:lvl6pPr indent="2286000" defTabSz="457200" eaLnBrk="1" hangingPunct="1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6pPr>
      <a:lvl7pPr indent="2743200" defTabSz="457200" eaLnBrk="1" hangingPunct="1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7pPr>
      <a:lvl8pPr indent="3200400" defTabSz="457200" eaLnBrk="1" hangingPunct="1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8pPr>
      <a:lvl9pPr indent="3657600" defTabSz="457200" eaLnBrk="1" hangingPunct="1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9pPr>
    </p:bodyStyle>
    <p:otherStyle>
      <a:lvl1pPr algn="r" defTabSz="457200" eaLnBrk="1" hangingPunct="1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1pPr>
      <a:lvl2pPr indent="457200" algn="r" defTabSz="457200" eaLnBrk="1" hangingPunct="1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2pPr>
      <a:lvl3pPr indent="914400" algn="r" defTabSz="457200" eaLnBrk="1" hangingPunct="1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3pPr>
      <a:lvl4pPr indent="1371600" algn="r" defTabSz="457200" eaLnBrk="1" hangingPunct="1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4pPr>
      <a:lvl5pPr indent="1828800" algn="r" defTabSz="457200" eaLnBrk="1" hangingPunct="1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5pPr>
      <a:lvl6pPr algn="r" defTabSz="457200" eaLnBrk="1" hangingPunct="1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6pPr>
      <a:lvl7pPr algn="r" defTabSz="457200" eaLnBrk="1" hangingPunct="1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7pPr>
      <a:lvl8pPr algn="r" defTabSz="457200" eaLnBrk="1" hangingPunct="1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8pPr>
      <a:lvl9pPr algn="r" defTabSz="457200" eaLnBrk="1" hangingPunct="1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620837" y="350812"/>
            <a:ext cx="6709827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fr-CH" sz="3600" b="1" dirty="0">
                <a:solidFill>
                  <a:schemeClr val="bg1"/>
                </a:solidFill>
              </a:rPr>
              <a:t>SCP et addiction: </a:t>
            </a:r>
          </a:p>
          <a:p>
            <a:pPr algn="l" rtl="0" latinLnBrk="1" hangingPunct="0"/>
            <a:r>
              <a:rPr lang="fr-CH" sz="3600" b="1" dirty="0">
                <a:solidFill>
                  <a:schemeClr val="bg1"/>
                </a:solidFill>
              </a:rPr>
              <a:t>du lit du patient au laboratoire</a:t>
            </a:r>
            <a:endParaRPr kumimoji="0" lang="fr-CH" sz="3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837" y="2189922"/>
            <a:ext cx="5760001" cy="324358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09651482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202675" y="257468"/>
            <a:ext cx="8833231" cy="70788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4000" b="1" dirty="0">
                <a:solidFill>
                  <a:srgbClr val="7F7F7F"/>
                </a:solidFill>
              </a:rPr>
              <a:t>Patients traités pour addiction</a:t>
            </a:r>
            <a:endParaRPr lang="fr-FR" sz="2800" dirty="0">
              <a:solidFill>
                <a:srgbClr val="7F7F7F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580577" y="1386730"/>
            <a:ext cx="8077425" cy="113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EA81E9"/>
              </a:buClr>
              <a:buFont typeface="Arial"/>
              <a:buChar char="•"/>
            </a:pPr>
            <a:r>
              <a:rPr lang="fr-FR" dirty="0"/>
              <a:t>Pas d’essai contrôlé randomisé publié </a:t>
            </a:r>
          </a:p>
          <a:p>
            <a:pPr marL="342900" indent="-342900">
              <a:lnSpc>
                <a:spcPct val="150000"/>
              </a:lnSpc>
              <a:buClr>
                <a:srgbClr val="EA81E9"/>
              </a:buClr>
              <a:buFont typeface="Arial"/>
              <a:buChar char="•"/>
            </a:pPr>
            <a:r>
              <a:rPr lang="fr-FR" dirty="0"/>
              <a:t>Rapports de cas ou séries de cas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88248" y="5504934"/>
            <a:ext cx="8259197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Müller et al., </a:t>
            </a:r>
            <a:r>
              <a:rPr kumimoji="0" lang="fr-FR" sz="1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Pharmacopsychiatry</a:t>
            </a:r>
            <a:r>
              <a:rPr kumimoji="0" lang="fr-FR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 2016; </a:t>
            </a:r>
            <a:r>
              <a:rPr lang="fr-FR" sz="1000" dirty="0"/>
              <a:t>Muller et al., </a:t>
            </a:r>
            <a:r>
              <a:rPr lang="fr-FR" sz="1000" dirty="0" err="1"/>
              <a:t>Pharmacopsychiatry</a:t>
            </a:r>
            <a:r>
              <a:rPr lang="fr-FR" sz="1000" dirty="0"/>
              <a:t> 2009; </a:t>
            </a:r>
            <a:r>
              <a:rPr lang="fr-FR" sz="1000" dirty="0" err="1"/>
              <a:t>Voges</a:t>
            </a:r>
            <a:r>
              <a:rPr lang="fr-FR" sz="1000" dirty="0"/>
              <a:t> et al., World </a:t>
            </a:r>
            <a:r>
              <a:rPr lang="fr-FR" sz="1000" dirty="0" err="1"/>
              <a:t>Neurosurg</a:t>
            </a:r>
            <a:r>
              <a:rPr lang="fr-FR" sz="1000" dirty="0"/>
              <a:t> 2013; 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000" dirty="0"/>
              <a:t>Kuhn et al., Addict </a:t>
            </a:r>
            <a:r>
              <a:rPr lang="fr-FR" sz="1000" dirty="0" err="1"/>
              <a:t>Biol</a:t>
            </a:r>
            <a:r>
              <a:rPr lang="fr-FR" sz="1000" dirty="0"/>
              <a:t> 2011; Kuhn et al., Mol </a:t>
            </a:r>
            <a:r>
              <a:rPr lang="fr-FR" sz="1000" dirty="0" err="1"/>
              <a:t>Psychiatry</a:t>
            </a:r>
            <a:r>
              <a:rPr lang="fr-FR" sz="1000" dirty="0"/>
              <a:t> 2014; Zhou et al., </a:t>
            </a:r>
            <a:r>
              <a:rPr lang="fr-FR" sz="1000" dirty="0" err="1"/>
              <a:t>Biol</a:t>
            </a:r>
            <a:r>
              <a:rPr lang="fr-FR" sz="1000" dirty="0"/>
              <a:t> </a:t>
            </a:r>
            <a:r>
              <a:rPr lang="fr-FR" sz="1000" dirty="0" err="1"/>
              <a:t>Psychiatr</a:t>
            </a:r>
            <a:r>
              <a:rPr lang="fr-FR" sz="1000" dirty="0"/>
              <a:t> 2011; </a:t>
            </a:r>
            <a:r>
              <a:rPr lang="fr-FR" sz="1000" dirty="0" err="1"/>
              <a:t>Krack</a:t>
            </a:r>
            <a:r>
              <a:rPr lang="fr-FR" sz="1000" dirty="0"/>
              <a:t> et al., Trends </a:t>
            </a:r>
            <a:r>
              <a:rPr lang="fr-FR" sz="1000" dirty="0" err="1"/>
              <a:t>Neurosci</a:t>
            </a:r>
            <a:r>
              <a:rPr lang="fr-FR" sz="1000" dirty="0"/>
              <a:t> 2011</a:t>
            </a:r>
            <a:endParaRPr kumimoji="0" lang="fr-FR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Arial"/>
            </a:endParaRP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23835"/>
            <a:ext cx="2170922" cy="2170922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1733724" y="3473279"/>
            <a:ext cx="5958633" cy="872034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EA81E9"/>
              </a:buClr>
              <a:buFont typeface="Arial"/>
              <a:buChar char="•"/>
            </a:pPr>
            <a:r>
              <a:rPr lang="fr-FR" sz="1800" dirty="0"/>
              <a:t>tabac : ↓ </a:t>
            </a:r>
            <a:r>
              <a:rPr lang="fr-FR" sz="1800" dirty="0" err="1"/>
              <a:t>craving</a:t>
            </a:r>
            <a:r>
              <a:rPr lang="fr-FR" sz="1800" dirty="0"/>
              <a:t>,  ↑ abstinence, ↓ consommations </a:t>
            </a:r>
          </a:p>
          <a:p>
            <a:pPr marL="342900" indent="-342900">
              <a:lnSpc>
                <a:spcPct val="150000"/>
              </a:lnSpc>
              <a:buClr>
                <a:srgbClr val="EA81E9"/>
              </a:buClr>
              <a:buFont typeface="Arial"/>
              <a:buChar char="•"/>
            </a:pPr>
            <a:r>
              <a:rPr lang="fr-FR" sz="1800" dirty="0"/>
              <a:t>héroïne : ↑ abstinence, ↓ </a:t>
            </a:r>
            <a:r>
              <a:rPr lang="fr-FR" sz="1800" dirty="0" err="1"/>
              <a:t>craving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29378662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3"/>
          <p:cNvSpPr txBox="1">
            <a:spLocks/>
          </p:cNvSpPr>
          <p:nvPr/>
        </p:nvSpPr>
        <p:spPr>
          <a:xfrm>
            <a:off x="883499" y="274638"/>
            <a:ext cx="7383682" cy="6463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defTabSz="457200" eaLnBrk="1" hangingPunct="1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defTabSz="457200" eaLnBrk="1" hangingPunct="1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defTabSz="457200" eaLnBrk="1" hangingPunct="1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defTabSz="457200" eaLnBrk="1" hangingPunct="1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defTabSz="457200" eaLnBrk="1" hangingPunct="1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457200" defTabSz="457200" eaLnBrk="1" hangingPunct="1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914400" defTabSz="457200" eaLnBrk="1" hangingPunct="1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1371600" defTabSz="457200" eaLnBrk="1" hangingPunct="1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1828800" defTabSz="457200" eaLnBrk="1" hangingPunct="1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CH" b="1" dirty="0">
                <a:solidFill>
                  <a:srgbClr val="7F7F7F"/>
                </a:solidFill>
              </a:rPr>
              <a:t>Addiction</a:t>
            </a:r>
          </a:p>
        </p:txBody>
      </p:sp>
      <p:sp>
        <p:nvSpPr>
          <p:cNvPr id="3" name="Rechteck 2"/>
          <p:cNvSpPr/>
          <p:nvPr/>
        </p:nvSpPr>
        <p:spPr>
          <a:xfrm>
            <a:off x="594513" y="1196698"/>
            <a:ext cx="79178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40000"/>
              </a:lnSpc>
              <a:spcAft>
                <a:spcPts val="1200"/>
              </a:spcAft>
              <a:buClr>
                <a:srgbClr val="EA81E9"/>
              </a:buClr>
            </a:pPr>
            <a:r>
              <a:rPr lang="fr-FR" sz="1800" dirty="0"/>
              <a:t>faible corrélation intention-comportement</a:t>
            </a:r>
          </a:p>
        </p:txBody>
      </p:sp>
      <p:grpSp>
        <p:nvGrpSpPr>
          <p:cNvPr id="8" name="Gruppierung 7"/>
          <p:cNvGrpSpPr/>
          <p:nvPr/>
        </p:nvGrpSpPr>
        <p:grpSpPr>
          <a:xfrm>
            <a:off x="2637063" y="1909887"/>
            <a:ext cx="4159290" cy="3350016"/>
            <a:chOff x="2637063" y="1909887"/>
            <a:chExt cx="4159290" cy="3350016"/>
          </a:xfrm>
        </p:grpSpPr>
        <p:pic>
          <p:nvPicPr>
            <p:cNvPr id="5" name="Bild 4" descr="mind-the-gap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37063" y="1909887"/>
              <a:ext cx="4159290" cy="3350016"/>
            </a:xfrm>
            <a:prstGeom prst="rect">
              <a:avLst/>
            </a:prstGeom>
          </p:spPr>
        </p:pic>
        <p:sp>
          <p:nvSpPr>
            <p:cNvPr id="6" name="Textfeld 5"/>
            <p:cNvSpPr txBox="1"/>
            <p:nvPr/>
          </p:nvSpPr>
          <p:spPr>
            <a:xfrm>
              <a:off x="4234182" y="2805514"/>
              <a:ext cx="965053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intention</a:t>
              </a:r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4163624" y="3971162"/>
              <a:ext cx="1106168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8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behaviour</a:t>
              </a:r>
              <a:endParaRPr kumimoji="0" lang="fr-F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63827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3"/>
          <p:cNvSpPr txBox="1">
            <a:spLocks/>
          </p:cNvSpPr>
          <p:nvPr/>
        </p:nvSpPr>
        <p:spPr>
          <a:xfrm>
            <a:off x="883499" y="274638"/>
            <a:ext cx="7383682" cy="6463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defTabSz="457200" eaLnBrk="1" hangingPunct="1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defTabSz="457200" eaLnBrk="1" hangingPunct="1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defTabSz="457200" eaLnBrk="1" hangingPunct="1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defTabSz="457200" eaLnBrk="1" hangingPunct="1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defTabSz="457200" eaLnBrk="1" hangingPunct="1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457200" defTabSz="457200" eaLnBrk="1" hangingPunct="1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914400" defTabSz="457200" eaLnBrk="1" hangingPunct="1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1371600" defTabSz="457200" eaLnBrk="1" hangingPunct="1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1828800" defTabSz="457200" eaLnBrk="1" hangingPunct="1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CH" b="1" dirty="0">
                <a:solidFill>
                  <a:srgbClr val="7F7F7F"/>
                </a:solidFill>
              </a:rPr>
              <a:t>Addiction</a:t>
            </a:r>
          </a:p>
        </p:txBody>
      </p:sp>
      <p:sp>
        <p:nvSpPr>
          <p:cNvPr id="3" name="Rechteck 2"/>
          <p:cNvSpPr/>
          <p:nvPr/>
        </p:nvSpPr>
        <p:spPr>
          <a:xfrm>
            <a:off x="594513" y="1196698"/>
            <a:ext cx="79178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40000"/>
              </a:lnSpc>
              <a:spcAft>
                <a:spcPts val="1200"/>
              </a:spcAft>
              <a:buClr>
                <a:srgbClr val="EA81E9"/>
              </a:buClr>
            </a:pPr>
            <a:r>
              <a:rPr lang="fr-FR" sz="1800" dirty="0"/>
              <a:t>faible corrélation intention-comportement</a:t>
            </a:r>
          </a:p>
        </p:txBody>
      </p:sp>
      <p:grpSp>
        <p:nvGrpSpPr>
          <p:cNvPr id="4" name="Grouper 3"/>
          <p:cNvGrpSpPr/>
          <p:nvPr/>
        </p:nvGrpSpPr>
        <p:grpSpPr>
          <a:xfrm>
            <a:off x="1148488" y="2538712"/>
            <a:ext cx="2697085" cy="2633458"/>
            <a:chOff x="1148488" y="2538712"/>
            <a:chExt cx="2697085" cy="2633458"/>
          </a:xfrm>
        </p:grpSpPr>
        <p:pic>
          <p:nvPicPr>
            <p:cNvPr id="9" name="Bild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90692" y="2538712"/>
              <a:ext cx="1822987" cy="1822987"/>
            </a:xfrm>
            <a:prstGeom prst="rect">
              <a:avLst/>
            </a:prstGeom>
          </p:spPr>
        </p:pic>
        <p:sp>
          <p:nvSpPr>
            <p:cNvPr id="10" name="Textfeld 9"/>
            <p:cNvSpPr txBox="1"/>
            <p:nvPr/>
          </p:nvSpPr>
          <p:spPr>
            <a:xfrm>
              <a:off x="1148488" y="4525841"/>
              <a:ext cx="2697085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intention</a:t>
              </a:r>
              <a:r>
                <a:rPr kumimoji="0" lang="fr-FR" sz="1800" b="0" i="0" u="none" strike="noStrike" cap="none" spc="0" normalizeH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 de se comporter 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fr-FR" sz="1800" baseline="0" dirty="0">
                  <a:solidFill>
                    <a:srgbClr val="000000"/>
                  </a:solidFill>
                </a:rPr>
                <a:t>d’une manière</a:t>
              </a:r>
              <a:endParaRPr kumimoji="0" lang="fr-F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" name="Grouper 6"/>
          <p:cNvGrpSpPr/>
          <p:nvPr/>
        </p:nvGrpSpPr>
        <p:grpSpPr>
          <a:xfrm>
            <a:off x="6091055" y="2538712"/>
            <a:ext cx="2145477" cy="2633458"/>
            <a:chOff x="6091055" y="2538712"/>
            <a:chExt cx="2145477" cy="2633458"/>
          </a:xfrm>
        </p:grpSpPr>
        <p:pic>
          <p:nvPicPr>
            <p:cNvPr id="11" name="Bild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58421" y="2538712"/>
              <a:ext cx="1825857" cy="1822987"/>
            </a:xfrm>
            <a:prstGeom prst="rect">
              <a:avLst/>
            </a:prstGeom>
          </p:spPr>
        </p:pic>
        <p:sp>
          <p:nvSpPr>
            <p:cNvPr id="8" name="Textfeld 7"/>
            <p:cNvSpPr txBox="1"/>
            <p:nvPr/>
          </p:nvSpPr>
          <p:spPr>
            <a:xfrm>
              <a:off x="6091055" y="4525841"/>
              <a:ext cx="2145477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se comporte 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d’une autre manière</a:t>
              </a:r>
            </a:p>
          </p:txBody>
        </p:sp>
      </p:grpSp>
      <p:grpSp>
        <p:nvGrpSpPr>
          <p:cNvPr id="12" name="Grouper 11"/>
          <p:cNvGrpSpPr/>
          <p:nvPr/>
        </p:nvGrpSpPr>
        <p:grpSpPr>
          <a:xfrm>
            <a:off x="3621210" y="2301784"/>
            <a:ext cx="2230308" cy="1124903"/>
            <a:chOff x="3621210" y="2301784"/>
            <a:chExt cx="2230308" cy="1124903"/>
          </a:xfrm>
        </p:grpSpPr>
        <p:pic>
          <p:nvPicPr>
            <p:cNvPr id="5" name="Bild 4" descr="Unbenannt-1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4641544">
              <a:off x="4178787" y="1744207"/>
              <a:ext cx="1115154" cy="2230308"/>
            </a:xfrm>
            <a:prstGeom prst="rect">
              <a:avLst/>
            </a:prstGeom>
          </p:spPr>
        </p:pic>
        <p:sp>
          <p:nvSpPr>
            <p:cNvPr id="6" name="Textfeld 5"/>
            <p:cNvSpPr txBox="1"/>
            <p:nvPr/>
          </p:nvSpPr>
          <p:spPr>
            <a:xfrm>
              <a:off x="4063581" y="3057357"/>
              <a:ext cx="1131077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DeFonarts Bold"/>
                  <a:ea typeface="Arial"/>
                  <a:cs typeface="DeFonarts Bold"/>
                  <a:sym typeface="Arial"/>
                </a:rPr>
                <a:t>impulsivité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9717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3"/>
          <p:cNvSpPr txBox="1">
            <a:spLocks/>
          </p:cNvSpPr>
          <p:nvPr/>
        </p:nvSpPr>
        <p:spPr>
          <a:xfrm>
            <a:off x="883499" y="274638"/>
            <a:ext cx="7383682" cy="6463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defTabSz="457200" eaLnBrk="1" hangingPunct="1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defTabSz="457200" eaLnBrk="1" hangingPunct="1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defTabSz="457200" eaLnBrk="1" hangingPunct="1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defTabSz="457200" eaLnBrk="1" hangingPunct="1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defTabSz="457200" eaLnBrk="1" hangingPunct="1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457200" defTabSz="457200" eaLnBrk="1" hangingPunct="1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914400" defTabSz="457200" eaLnBrk="1" hangingPunct="1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1371600" defTabSz="457200" eaLnBrk="1" hangingPunct="1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1828800" defTabSz="457200" eaLnBrk="1" hangingPunct="1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CH" b="1" dirty="0">
                <a:solidFill>
                  <a:srgbClr val="7F7F7F"/>
                </a:solidFill>
              </a:rPr>
              <a:t>Impulsivité</a:t>
            </a:r>
          </a:p>
        </p:txBody>
      </p:sp>
      <p:sp>
        <p:nvSpPr>
          <p:cNvPr id="3" name="Rectangle 2"/>
          <p:cNvSpPr/>
          <p:nvPr/>
        </p:nvSpPr>
        <p:spPr>
          <a:xfrm>
            <a:off x="883499" y="1490008"/>
            <a:ext cx="795227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EA81E9"/>
              </a:buClr>
              <a:buFont typeface="Arial" charset="0"/>
              <a:buChar char="•"/>
            </a:pPr>
            <a:r>
              <a:rPr lang="fr-FR" dirty="0">
                <a:solidFill>
                  <a:srgbClr val="222222"/>
                </a:solidFill>
                <a:latin typeface="Arial" charset="0"/>
              </a:rPr>
              <a:t>Agir sans envisager les conséquences qui pourraient être engendrés</a:t>
            </a:r>
          </a:p>
          <a:p>
            <a:pPr marL="342900" indent="-342900">
              <a:buClr>
                <a:srgbClr val="EA81E9"/>
              </a:buClr>
              <a:buFont typeface="Arial" charset="0"/>
              <a:buChar char="•"/>
            </a:pPr>
            <a:r>
              <a:rPr lang="fr-FR" dirty="0">
                <a:solidFill>
                  <a:srgbClr val="222222"/>
                </a:solidFill>
                <a:latin typeface="Arial" charset="0"/>
              </a:rPr>
              <a:t>Agir de manière </a:t>
            </a:r>
            <a:r>
              <a:rPr lang="fr-FR" b="1" i="1" dirty="0">
                <a:solidFill>
                  <a:srgbClr val="222222"/>
                </a:solidFill>
                <a:latin typeface="Arial" charset="0"/>
              </a:rPr>
              <a:t>subite</a:t>
            </a:r>
            <a:r>
              <a:rPr lang="fr-FR" dirty="0">
                <a:solidFill>
                  <a:srgbClr val="222222"/>
                </a:solidFill>
                <a:latin typeface="Arial" charset="0"/>
              </a:rPr>
              <a:t> et </a:t>
            </a:r>
            <a:r>
              <a:rPr lang="fr-FR" b="1" i="1" dirty="0">
                <a:solidFill>
                  <a:srgbClr val="222222"/>
                </a:solidFill>
                <a:latin typeface="Arial" charset="0"/>
              </a:rPr>
              <a:t>irraisonnée</a:t>
            </a:r>
          </a:p>
          <a:p>
            <a:pPr marL="342900" indent="-342900">
              <a:buClr>
                <a:srgbClr val="EA81E9"/>
              </a:buClr>
              <a:buFont typeface="Arial" charset="0"/>
              <a:buChar char="•"/>
            </a:pPr>
            <a:endParaRPr lang="fr-FR" dirty="0">
              <a:solidFill>
                <a:srgbClr val="222222"/>
              </a:solidFill>
              <a:latin typeface="Arial" charset="0"/>
            </a:endParaRPr>
          </a:p>
          <a:p>
            <a:pPr marL="342900" indent="-342900">
              <a:buClr>
                <a:srgbClr val="EA81E9"/>
              </a:buClr>
              <a:buFont typeface="Arial" charset="0"/>
              <a:buChar char="•"/>
            </a:pPr>
            <a:r>
              <a:rPr lang="fr-FR" dirty="0">
                <a:solidFill>
                  <a:srgbClr val="222222"/>
                </a:solidFill>
                <a:latin typeface="Arial" charset="0"/>
              </a:rPr>
              <a:t>manque </a:t>
            </a:r>
            <a:r>
              <a:rPr lang="fr-FR" dirty="0">
                <a:solidFill>
                  <a:schemeClr val="tx1"/>
                </a:solidFill>
                <a:latin typeface="Arial" charset="0"/>
              </a:rPr>
              <a:t>de persévérance</a:t>
            </a:r>
          </a:p>
          <a:p>
            <a:pPr marL="342900" indent="-342900">
              <a:buClr>
                <a:srgbClr val="EA81E9"/>
              </a:buClr>
              <a:buFont typeface="Arial" charset="0"/>
              <a:buChar char="•"/>
            </a:pPr>
            <a:r>
              <a:rPr lang="fr-FR" dirty="0">
                <a:solidFill>
                  <a:schemeClr val="tx1"/>
                </a:solidFill>
                <a:latin typeface="Arial" charset="0"/>
              </a:rPr>
              <a:t>absence de préméditation ou </a:t>
            </a:r>
            <a:r>
              <a:rPr lang="fr-FR" dirty="0">
                <a:solidFill>
                  <a:srgbClr val="222222"/>
                </a:solidFill>
                <a:latin typeface="Arial" charset="0"/>
              </a:rPr>
              <a:t>d'anticipation</a:t>
            </a:r>
          </a:p>
          <a:p>
            <a:pPr marL="342900" indent="-342900">
              <a:buClr>
                <a:srgbClr val="EA81E9"/>
              </a:buClr>
              <a:buFont typeface="Arial" charset="0"/>
              <a:buChar char="•"/>
            </a:pPr>
            <a:r>
              <a:rPr lang="fr-FR" dirty="0">
                <a:solidFill>
                  <a:srgbClr val="222222"/>
                </a:solidFill>
                <a:latin typeface="Arial" charset="0"/>
              </a:rPr>
              <a:t>recherche de sensations </a:t>
            </a:r>
          </a:p>
          <a:p>
            <a:pPr marL="342900" indent="-342900">
              <a:buClr>
                <a:srgbClr val="EA81E9"/>
              </a:buClr>
              <a:buFont typeface="Arial" charset="0"/>
              <a:buChar char="•"/>
            </a:pPr>
            <a:r>
              <a:rPr lang="fr-FR" dirty="0">
                <a:solidFill>
                  <a:srgbClr val="222222"/>
                </a:solidFill>
                <a:latin typeface="Arial" charset="0"/>
              </a:rPr>
              <a:t>urgence face aux émotions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7692296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3"/>
          <p:cNvSpPr txBox="1">
            <a:spLocks/>
          </p:cNvSpPr>
          <p:nvPr/>
        </p:nvSpPr>
        <p:spPr>
          <a:xfrm>
            <a:off x="883499" y="274638"/>
            <a:ext cx="7383682" cy="6463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defTabSz="457200" eaLnBrk="1" hangingPunct="1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defTabSz="457200" eaLnBrk="1" hangingPunct="1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defTabSz="457200" eaLnBrk="1" hangingPunct="1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defTabSz="457200" eaLnBrk="1" hangingPunct="1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defTabSz="457200" eaLnBrk="1" hangingPunct="1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457200" defTabSz="457200" eaLnBrk="1" hangingPunct="1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914400" defTabSz="457200" eaLnBrk="1" hangingPunct="1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1371600" defTabSz="457200" eaLnBrk="1" hangingPunct="1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1828800" defTabSz="457200" eaLnBrk="1" hangingPunct="1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CH" b="1" dirty="0">
                <a:solidFill>
                  <a:srgbClr val="7F7F7F"/>
                </a:solidFill>
              </a:rPr>
              <a:t>Stop signal</a:t>
            </a:r>
          </a:p>
        </p:txBody>
      </p:sp>
      <p:grpSp>
        <p:nvGrpSpPr>
          <p:cNvPr id="11" name="Grouper 10"/>
          <p:cNvGrpSpPr/>
          <p:nvPr/>
        </p:nvGrpSpPr>
        <p:grpSpPr>
          <a:xfrm>
            <a:off x="5845834" y="1379505"/>
            <a:ext cx="2041585" cy="1327030"/>
            <a:chOff x="2314755" y="2233525"/>
            <a:chExt cx="2041585" cy="1327030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14755" y="2233525"/>
              <a:ext cx="2041585" cy="1327030"/>
            </a:xfrm>
            <a:prstGeom prst="rect">
              <a:avLst/>
            </a:prstGeom>
          </p:spPr>
        </p:pic>
        <p:sp>
          <p:nvSpPr>
            <p:cNvPr id="9" name="Flèche vers la gauche 8"/>
            <p:cNvSpPr/>
            <p:nvPr/>
          </p:nvSpPr>
          <p:spPr>
            <a:xfrm flipH="1">
              <a:off x="3335547" y="2398143"/>
              <a:ext cx="540589" cy="488830"/>
            </a:xfrm>
            <a:prstGeom prst="leftArrow">
              <a:avLst/>
            </a:prstGeom>
            <a:solidFill>
              <a:schemeClr val="bg1"/>
            </a:solidFill>
            <a:ln w="25400" cap="flat">
              <a:solidFill>
                <a:schemeClr val="tx1">
                  <a:lumMod val="95000"/>
                  <a:lumOff val="5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no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CH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" name="Grouper 9"/>
          <p:cNvGrpSpPr/>
          <p:nvPr/>
        </p:nvGrpSpPr>
        <p:grpSpPr>
          <a:xfrm>
            <a:off x="883499" y="1379505"/>
            <a:ext cx="2041585" cy="1327030"/>
            <a:chOff x="379562" y="2233525"/>
            <a:chExt cx="2041585" cy="1327030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9562" y="2233525"/>
              <a:ext cx="2041585" cy="1327030"/>
            </a:xfrm>
            <a:prstGeom prst="rect">
              <a:avLst/>
            </a:prstGeom>
          </p:spPr>
        </p:pic>
        <p:sp>
          <p:nvSpPr>
            <p:cNvPr id="8" name="Flèche vers la gauche 7"/>
            <p:cNvSpPr/>
            <p:nvPr/>
          </p:nvSpPr>
          <p:spPr>
            <a:xfrm>
              <a:off x="1339969" y="2398143"/>
              <a:ext cx="540589" cy="488830"/>
            </a:xfrm>
            <a:prstGeom prst="leftArrow">
              <a:avLst/>
            </a:prstGeom>
            <a:solidFill>
              <a:schemeClr val="bg1"/>
            </a:solidFill>
            <a:ln w="25400" cap="flat">
              <a:solidFill>
                <a:schemeClr val="tx1">
                  <a:lumMod val="95000"/>
                  <a:lumOff val="5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no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CH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775178">
            <a:off x="802056" y="1857243"/>
            <a:ext cx="862796" cy="371553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824822" flipH="1">
            <a:off x="7528418" y="1847176"/>
            <a:ext cx="862796" cy="371553"/>
          </a:xfrm>
          <a:prstGeom prst="rect">
            <a:avLst/>
          </a:prstGeom>
        </p:spPr>
      </p:pic>
      <p:grpSp>
        <p:nvGrpSpPr>
          <p:cNvPr id="17" name="Grouper 16"/>
          <p:cNvGrpSpPr/>
          <p:nvPr/>
        </p:nvGrpSpPr>
        <p:grpSpPr>
          <a:xfrm>
            <a:off x="3318477" y="4130089"/>
            <a:ext cx="2041585" cy="1327030"/>
            <a:chOff x="379562" y="2233525"/>
            <a:chExt cx="2041585" cy="1327030"/>
          </a:xfrm>
        </p:grpSpPr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9562" y="2233525"/>
              <a:ext cx="2041585" cy="1327030"/>
            </a:xfrm>
            <a:prstGeom prst="rect">
              <a:avLst/>
            </a:prstGeom>
          </p:spPr>
        </p:pic>
        <p:sp>
          <p:nvSpPr>
            <p:cNvPr id="19" name="Flèche vers la gauche 18"/>
            <p:cNvSpPr/>
            <p:nvPr/>
          </p:nvSpPr>
          <p:spPr>
            <a:xfrm>
              <a:off x="1339969" y="2398143"/>
              <a:ext cx="540589" cy="488830"/>
            </a:xfrm>
            <a:prstGeom prst="leftArrow">
              <a:avLst/>
            </a:prstGeom>
            <a:solidFill>
              <a:schemeClr val="bg1"/>
            </a:solidFill>
            <a:ln w="25400" cap="flat">
              <a:solidFill>
                <a:schemeClr val="tx1">
                  <a:lumMod val="95000"/>
                  <a:lumOff val="5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no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CH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0" name="Imag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775178">
            <a:off x="3237033" y="4587485"/>
            <a:ext cx="862796" cy="371553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0853" y="4130089"/>
            <a:ext cx="1111849" cy="1111849"/>
          </a:xfrm>
          <a:prstGeom prst="rect">
            <a:avLst/>
          </a:prstGeom>
        </p:spPr>
      </p:pic>
      <p:cxnSp>
        <p:nvCxnSpPr>
          <p:cNvPr id="24" name="Connecteur droit 23"/>
          <p:cNvCxnSpPr/>
          <p:nvPr/>
        </p:nvCxnSpPr>
        <p:spPr>
          <a:xfrm>
            <a:off x="1233454" y="3277456"/>
            <a:ext cx="7242726" cy="0"/>
          </a:xfrm>
          <a:prstGeom prst="line">
            <a:avLst/>
          </a:prstGeom>
          <a:noFill/>
          <a:ln w="25400" cap="flat">
            <a:solidFill>
              <a:schemeClr val="bg1">
                <a:lumMod val="50000"/>
              </a:schemeClr>
            </a:solidFill>
            <a:prstDash val="solid"/>
            <a:bevel/>
            <a:headEnd type="none" w="med" len="med"/>
            <a:tailEnd type="non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5" name="ZoneTexte 24"/>
          <p:cNvSpPr txBox="1"/>
          <p:nvPr/>
        </p:nvSpPr>
        <p:spPr>
          <a:xfrm>
            <a:off x="3344902" y="1673689"/>
            <a:ext cx="256736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H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ostino Std" charset="0"/>
                <a:ea typeface="Postino Std" charset="0"/>
                <a:cs typeface="Postino Std" charset="0"/>
                <a:sym typeface="Arial"/>
              </a:rPr>
              <a:t>Automatisation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3870627" y="3421691"/>
            <a:ext cx="135710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H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oper Std Black" charset="0"/>
                <a:ea typeface="Cooper Std Black" charset="0"/>
                <a:cs typeface="Cooper Std Black" charset="0"/>
                <a:sym typeface="Arial"/>
              </a:rPr>
              <a:t>Inhibition</a:t>
            </a:r>
          </a:p>
        </p:txBody>
      </p:sp>
    </p:spTree>
    <p:extLst>
      <p:ext uri="{BB962C8B-B14F-4D97-AF65-F5344CB8AC3E}">
        <p14:creationId xmlns:p14="http://schemas.microsoft.com/office/powerpoint/2010/main" val="18110003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202675" y="257468"/>
            <a:ext cx="8833231" cy="70788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4000" b="1" dirty="0">
                <a:solidFill>
                  <a:srgbClr val="7F7F7F"/>
                </a:solidFill>
              </a:rPr>
              <a:t>Placement électrodes</a:t>
            </a:r>
            <a:endParaRPr lang="fr-FR" sz="2800" dirty="0">
              <a:solidFill>
                <a:srgbClr val="7F7F7F"/>
              </a:solidFill>
            </a:endParaRP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970" y="1971654"/>
            <a:ext cx="5337097" cy="286940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607879" y="2904643"/>
            <a:ext cx="1283606" cy="918679"/>
          </a:xfrm>
          <a:prstGeom prst="ellipse">
            <a:avLst/>
          </a:prstGeom>
          <a:noFill/>
          <a:ln w="25400" cap="flat">
            <a:solidFill>
              <a:srgbClr val="7F7F7F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53971" y="2485835"/>
            <a:ext cx="117016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Addictions</a:t>
            </a:r>
          </a:p>
        </p:txBody>
      </p:sp>
      <p:cxnSp>
        <p:nvCxnSpPr>
          <p:cNvPr id="9" name="Gerade Verbindung 8"/>
          <p:cNvCxnSpPr>
            <a:stCxn id="6" idx="1"/>
            <a:endCxn id="7" idx="2"/>
          </p:cNvCxnSpPr>
          <p:nvPr/>
        </p:nvCxnSpPr>
        <p:spPr>
          <a:xfrm flipH="1" flipV="1">
            <a:off x="1139053" y="2855165"/>
            <a:ext cx="656806" cy="184015"/>
          </a:xfrm>
          <a:prstGeom prst="line">
            <a:avLst/>
          </a:prstGeom>
          <a:noFill/>
          <a:ln w="25400" cap="flat">
            <a:solidFill>
              <a:schemeClr val="bg1">
                <a:lumMod val="50000"/>
              </a:schemeClr>
            </a:solidFill>
            <a:prstDash val="solid"/>
            <a:bevel/>
            <a:tailEnd type="stealth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Oval 9"/>
          <p:cNvSpPr/>
          <p:nvPr/>
        </p:nvSpPr>
        <p:spPr>
          <a:xfrm>
            <a:off x="4705816" y="2155664"/>
            <a:ext cx="1283606" cy="918679"/>
          </a:xfrm>
          <a:prstGeom prst="ellipse">
            <a:avLst/>
          </a:prstGeom>
          <a:noFill/>
          <a:ln w="25400" cap="flat">
            <a:solidFill>
              <a:srgbClr val="7F7F7F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7421660" y="2116505"/>
            <a:ext cx="111879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Parkinson</a:t>
            </a:r>
          </a:p>
        </p:txBody>
      </p:sp>
      <p:cxnSp>
        <p:nvCxnSpPr>
          <p:cNvPr id="13" name="Gerade Verbindung 12"/>
          <p:cNvCxnSpPr>
            <a:endCxn id="11" idx="1"/>
          </p:cNvCxnSpPr>
          <p:nvPr/>
        </p:nvCxnSpPr>
        <p:spPr>
          <a:xfrm flipV="1">
            <a:off x="5946475" y="2301170"/>
            <a:ext cx="1475185" cy="184665"/>
          </a:xfrm>
          <a:prstGeom prst="line">
            <a:avLst/>
          </a:prstGeom>
          <a:noFill/>
          <a:ln w="25400" cap="flat">
            <a:solidFill>
              <a:schemeClr val="bg1">
                <a:lumMod val="50000"/>
              </a:schemeClr>
            </a:solidFill>
            <a:prstDash val="solid"/>
            <a:bevel/>
            <a:tailEnd type="stealth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9349789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0" grpId="0" animBg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202675" y="257468"/>
            <a:ext cx="8833231" cy="70788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4000" b="1" dirty="0">
                <a:solidFill>
                  <a:srgbClr val="7F7F7F"/>
                </a:solidFill>
              </a:rPr>
              <a:t>SCP et impulsivité</a:t>
            </a:r>
            <a:endParaRPr lang="fr-FR" sz="2800" dirty="0">
              <a:solidFill>
                <a:srgbClr val="7F7F7F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780553" y="1316626"/>
            <a:ext cx="7582894" cy="333680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algn="l" defTabSz="457200" rtl="0" fontAlgn="auto" latinLnBrk="1" hangingPunct="0">
              <a:lnSpc>
                <a:spcPts val="2260"/>
              </a:lnSpc>
              <a:spcBef>
                <a:spcPts val="0"/>
              </a:spcBef>
              <a:spcAft>
                <a:spcPts val="0"/>
              </a:spcAft>
              <a:buClr>
                <a:srgbClr val="EA81E9"/>
              </a:buClr>
              <a:buSzTx/>
              <a:buFont typeface="Arial"/>
              <a:buChar char="•"/>
              <a:tabLst/>
            </a:pPr>
            <a:r>
              <a:rPr kumimoji="0" lang="fr-F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Surtout études STN-DBS chez patients Parkinson</a:t>
            </a:r>
          </a:p>
          <a:p>
            <a:pPr marL="285750" marR="0" indent="-285750" algn="l" defTabSz="457200" rtl="0" fontAlgn="auto" latinLnBrk="1" hangingPunct="0">
              <a:lnSpc>
                <a:spcPts val="2260"/>
              </a:lnSpc>
              <a:spcBef>
                <a:spcPts val="0"/>
              </a:spcBef>
              <a:spcAft>
                <a:spcPts val="0"/>
              </a:spcAft>
              <a:buClr>
                <a:srgbClr val="EA81E9"/>
              </a:buClr>
              <a:buSzTx/>
              <a:buFont typeface="Arial"/>
              <a:buChar char="•"/>
              <a:tabLst/>
            </a:pPr>
            <a:r>
              <a:rPr lang="fr-FR" sz="1800" dirty="0">
                <a:solidFill>
                  <a:srgbClr val="000000"/>
                </a:solidFill>
              </a:rPr>
              <a:t>Résultats positifs et négatifs concernant contrôle impulsivité !</a:t>
            </a:r>
          </a:p>
          <a:p>
            <a:pPr marL="285750" marR="0" indent="-285750" algn="l" defTabSz="457200" rtl="0" fontAlgn="auto" latinLnBrk="1" hangingPunct="0">
              <a:lnSpc>
                <a:spcPts val="2260"/>
              </a:lnSpc>
              <a:spcBef>
                <a:spcPts val="0"/>
              </a:spcBef>
              <a:spcAft>
                <a:spcPts val="0"/>
              </a:spcAft>
              <a:buClr>
                <a:srgbClr val="EA81E9"/>
              </a:buClr>
              <a:buSzTx/>
              <a:buFont typeface="Arial"/>
              <a:buChar char="•"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447675" marR="0" indent="-131763" algn="l" defTabSz="457200" rtl="0" fontAlgn="auto" latinLnBrk="1" hangingPunct="0">
              <a:lnSpc>
                <a:spcPts val="2260"/>
              </a:lnSpc>
              <a:spcBef>
                <a:spcPts val="0"/>
              </a:spcBef>
              <a:spcAft>
                <a:spcPts val="0"/>
              </a:spcAft>
              <a:buClr>
                <a:srgbClr val="EA81E9"/>
              </a:buClr>
              <a:buSzTx/>
              <a:buFont typeface="Arial"/>
              <a:buChar char="•"/>
            </a:pPr>
            <a:r>
              <a:rPr lang="fr-FR" sz="1400" dirty="0">
                <a:solidFill>
                  <a:srgbClr val="000000"/>
                </a:solidFill>
              </a:rPr>
              <a:t>Amélioration Stop-Signal </a:t>
            </a:r>
            <a:r>
              <a:rPr lang="fr-FR" sz="1400" dirty="0" err="1">
                <a:solidFill>
                  <a:srgbClr val="000000"/>
                </a:solidFill>
              </a:rPr>
              <a:t>Task</a:t>
            </a:r>
            <a:r>
              <a:rPr lang="fr-FR" sz="1400" dirty="0">
                <a:solidFill>
                  <a:srgbClr val="000000"/>
                </a:solidFill>
              </a:rPr>
              <a:t> </a:t>
            </a:r>
          </a:p>
          <a:p>
            <a:pPr marL="447675" indent="-131763" algn="l" rtl="0" latinLnBrk="1" hangingPunct="0">
              <a:lnSpc>
                <a:spcPts val="2260"/>
              </a:lnSpc>
              <a:buClr>
                <a:srgbClr val="EA81E9"/>
              </a:buClr>
              <a:buFont typeface="Arial"/>
              <a:buChar char="•"/>
            </a:pPr>
            <a:r>
              <a:rPr kumimoji="0" lang="fr-FR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Am</a:t>
            </a:r>
            <a:r>
              <a:rPr lang="fr-FR" sz="1400" dirty="0">
                <a:solidFill>
                  <a:srgbClr val="000000"/>
                </a:solidFill>
              </a:rPr>
              <a:t>élioration Go/No-Go </a:t>
            </a:r>
            <a:r>
              <a:rPr lang="fr-FR" sz="1400" dirty="0" err="1">
                <a:solidFill>
                  <a:srgbClr val="000000"/>
                </a:solidFill>
              </a:rPr>
              <a:t>Task</a:t>
            </a:r>
            <a:endParaRPr lang="fr-FR" sz="1400" dirty="0">
              <a:solidFill>
                <a:srgbClr val="000000"/>
              </a:solidFill>
            </a:endParaRPr>
          </a:p>
          <a:p>
            <a:pPr marL="447675" indent="-131763" algn="l" rtl="0" latinLnBrk="1" hangingPunct="0">
              <a:lnSpc>
                <a:spcPts val="2260"/>
              </a:lnSpc>
              <a:buClr>
                <a:srgbClr val="EA81E9"/>
              </a:buClr>
              <a:buFont typeface="Arial"/>
              <a:buChar char="•"/>
            </a:pPr>
            <a:r>
              <a:rPr lang="fr-FR" sz="1400" dirty="0">
                <a:solidFill>
                  <a:srgbClr val="000000"/>
                </a:solidFill>
              </a:rPr>
              <a:t>Amélioration Game of </a:t>
            </a:r>
            <a:r>
              <a:rPr lang="fr-FR" sz="1400" dirty="0" err="1">
                <a:solidFill>
                  <a:srgbClr val="000000"/>
                </a:solidFill>
              </a:rPr>
              <a:t>Dice</a:t>
            </a:r>
            <a:r>
              <a:rPr lang="fr-FR" sz="1400" dirty="0">
                <a:solidFill>
                  <a:srgbClr val="000000"/>
                </a:solidFill>
              </a:rPr>
              <a:t> </a:t>
            </a:r>
            <a:r>
              <a:rPr lang="fr-FR" sz="1400" dirty="0" err="1">
                <a:solidFill>
                  <a:srgbClr val="000000"/>
                </a:solidFill>
              </a:rPr>
              <a:t>Task</a:t>
            </a:r>
            <a:endParaRPr lang="fr-FR" sz="1400" dirty="0">
              <a:solidFill>
                <a:srgbClr val="000000"/>
              </a:solidFill>
            </a:endParaRPr>
          </a:p>
          <a:p>
            <a:pPr marL="447675" indent="-131763" algn="l" rtl="0" latinLnBrk="1" hangingPunct="0">
              <a:lnSpc>
                <a:spcPts val="2260"/>
              </a:lnSpc>
              <a:buClr>
                <a:srgbClr val="EA81E9"/>
              </a:buClr>
              <a:buFont typeface="Arial"/>
              <a:buChar char="•"/>
            </a:pPr>
            <a:r>
              <a:rPr lang="fr-FR" sz="1400" dirty="0">
                <a:solidFill>
                  <a:srgbClr val="000000"/>
                </a:solidFill>
              </a:rPr>
              <a:t>Amélioration Simon </a:t>
            </a:r>
            <a:r>
              <a:rPr lang="fr-FR" sz="1400" dirty="0" err="1">
                <a:solidFill>
                  <a:srgbClr val="000000"/>
                </a:solidFill>
              </a:rPr>
              <a:t>Task</a:t>
            </a:r>
            <a:endParaRPr lang="fr-FR" sz="1400" dirty="0">
              <a:solidFill>
                <a:srgbClr val="000000"/>
              </a:solidFill>
            </a:endParaRPr>
          </a:p>
          <a:p>
            <a:pPr marL="447675" indent="-131763" algn="l" rtl="0" latinLnBrk="1" hangingPunct="0">
              <a:lnSpc>
                <a:spcPts val="2260"/>
              </a:lnSpc>
              <a:buClr>
                <a:srgbClr val="EA81E9"/>
              </a:buClr>
              <a:buFont typeface="Arial"/>
              <a:buChar char="•"/>
            </a:pPr>
            <a:endParaRPr lang="fr-FR" sz="1400" dirty="0">
              <a:solidFill>
                <a:srgbClr val="000000"/>
              </a:solidFill>
            </a:endParaRPr>
          </a:p>
          <a:p>
            <a:pPr marL="447675" indent="-131763" algn="l" rtl="0" latinLnBrk="1" hangingPunct="0">
              <a:lnSpc>
                <a:spcPts val="2260"/>
              </a:lnSpc>
              <a:buClr>
                <a:srgbClr val="EA81E9"/>
              </a:buClr>
              <a:buFont typeface="Arial"/>
              <a:buChar char="•"/>
            </a:pPr>
            <a:r>
              <a:rPr lang="fr-FR" sz="1400" dirty="0">
                <a:solidFill>
                  <a:srgbClr val="000000"/>
                </a:solidFill>
              </a:rPr>
              <a:t>Péjoration </a:t>
            </a:r>
            <a:r>
              <a:rPr lang="fr-FR" sz="1400" i="1" dirty="0" err="1">
                <a:solidFill>
                  <a:srgbClr val="000000"/>
                </a:solidFill>
              </a:rPr>
              <a:t>risky</a:t>
            </a:r>
            <a:r>
              <a:rPr lang="fr-FR" sz="1400" i="1" dirty="0">
                <a:solidFill>
                  <a:srgbClr val="000000"/>
                </a:solidFill>
              </a:rPr>
              <a:t> </a:t>
            </a:r>
            <a:r>
              <a:rPr lang="fr-FR" sz="1400" i="1" dirty="0" err="1">
                <a:solidFill>
                  <a:srgbClr val="000000"/>
                </a:solidFill>
              </a:rPr>
              <a:t>choices</a:t>
            </a:r>
            <a:r>
              <a:rPr lang="fr-FR" sz="1400" i="1" dirty="0">
                <a:solidFill>
                  <a:srgbClr val="000000"/>
                </a:solidFill>
              </a:rPr>
              <a:t> </a:t>
            </a:r>
            <a:r>
              <a:rPr lang="fr-FR" sz="1400" dirty="0">
                <a:solidFill>
                  <a:srgbClr val="000000"/>
                </a:solidFill>
              </a:rPr>
              <a:t>Iowa </a:t>
            </a:r>
            <a:r>
              <a:rPr lang="fr-FR" sz="1400" dirty="0" err="1">
                <a:solidFill>
                  <a:srgbClr val="000000"/>
                </a:solidFill>
              </a:rPr>
              <a:t>Gambling</a:t>
            </a:r>
            <a:r>
              <a:rPr lang="fr-FR" sz="1400" dirty="0">
                <a:solidFill>
                  <a:srgbClr val="000000"/>
                </a:solidFill>
              </a:rPr>
              <a:t> </a:t>
            </a:r>
            <a:r>
              <a:rPr lang="fr-FR" sz="1400" dirty="0" err="1">
                <a:solidFill>
                  <a:srgbClr val="000000"/>
                </a:solidFill>
              </a:rPr>
              <a:t>Task</a:t>
            </a:r>
            <a:endParaRPr lang="fr-FR" sz="1400" dirty="0">
              <a:solidFill>
                <a:srgbClr val="000000"/>
              </a:solidFill>
            </a:endParaRPr>
          </a:p>
          <a:p>
            <a:pPr marL="447675" indent="-131763" algn="l" rtl="0" latinLnBrk="1" hangingPunct="0">
              <a:lnSpc>
                <a:spcPts val="2260"/>
              </a:lnSpc>
              <a:buClr>
                <a:srgbClr val="EA81E9"/>
              </a:buClr>
              <a:buFont typeface="Arial"/>
              <a:buChar char="•"/>
            </a:pPr>
            <a:r>
              <a:rPr lang="fr-FR" sz="1400" dirty="0">
                <a:solidFill>
                  <a:srgbClr val="000000"/>
                </a:solidFill>
              </a:rPr>
              <a:t>Péjoration Go/No-Go </a:t>
            </a:r>
            <a:r>
              <a:rPr lang="fr-FR" sz="1400" dirty="0" err="1">
                <a:solidFill>
                  <a:srgbClr val="000000"/>
                </a:solidFill>
              </a:rPr>
              <a:t>Task</a:t>
            </a:r>
            <a:endParaRPr lang="fr-FR" sz="1400" dirty="0">
              <a:solidFill>
                <a:srgbClr val="000000"/>
              </a:solidFill>
            </a:endParaRPr>
          </a:p>
          <a:p>
            <a:pPr marL="447675" indent="-131763" algn="l" rtl="0" latinLnBrk="1" hangingPunct="0">
              <a:lnSpc>
                <a:spcPts val="2260"/>
              </a:lnSpc>
              <a:buClr>
                <a:srgbClr val="EA81E9"/>
              </a:buClr>
              <a:buFont typeface="Arial"/>
              <a:buChar char="•"/>
            </a:pPr>
            <a:r>
              <a:rPr lang="pt-BR" sz="1400" dirty="0" err="1"/>
              <a:t>Péjoration</a:t>
            </a:r>
            <a:r>
              <a:rPr lang="pt-BR" sz="1400" dirty="0"/>
              <a:t> scores UPPS-manque de </a:t>
            </a:r>
            <a:r>
              <a:rPr lang="pt-BR" sz="1400" dirty="0" err="1"/>
              <a:t>préméditation</a:t>
            </a:r>
            <a:r>
              <a:rPr lang="pt-BR" sz="1400" dirty="0"/>
              <a:t> et </a:t>
            </a:r>
            <a:r>
              <a:rPr lang="pt-BR" sz="1400" dirty="0" err="1"/>
              <a:t>echelle</a:t>
            </a:r>
            <a:r>
              <a:rPr lang="pt-BR" sz="1400" dirty="0"/>
              <a:t> de </a:t>
            </a:r>
            <a:r>
              <a:rPr lang="pt-BR" sz="1400" dirty="0" err="1"/>
              <a:t>Barrat</a:t>
            </a:r>
            <a:endParaRPr lang="pt-BR" sz="1400" dirty="0"/>
          </a:p>
        </p:txBody>
      </p:sp>
      <p:sp>
        <p:nvSpPr>
          <p:cNvPr id="5" name="Rechteck 4"/>
          <p:cNvSpPr/>
          <p:nvPr/>
        </p:nvSpPr>
        <p:spPr>
          <a:xfrm>
            <a:off x="388733" y="5004707"/>
            <a:ext cx="756651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/>
              <a:t>Broen</a:t>
            </a:r>
            <a:r>
              <a:rPr lang="fr-FR" sz="1000" dirty="0"/>
              <a:t> et al., </a:t>
            </a:r>
            <a:r>
              <a:rPr lang="fr-FR" sz="1000" dirty="0" err="1"/>
              <a:t>Parkinsonism</a:t>
            </a:r>
            <a:r>
              <a:rPr lang="fr-FR" sz="1000" dirty="0"/>
              <a:t> </a:t>
            </a:r>
            <a:r>
              <a:rPr lang="fr-FR" sz="1000" dirty="0" err="1"/>
              <a:t>Relat</a:t>
            </a:r>
            <a:r>
              <a:rPr lang="fr-FR" sz="1000" dirty="0"/>
              <a:t> </a:t>
            </a:r>
            <a:r>
              <a:rPr lang="fr-FR" sz="1000" dirty="0" err="1"/>
              <a:t>Disord</a:t>
            </a:r>
            <a:r>
              <a:rPr lang="fr-FR" sz="1000" dirty="0"/>
              <a:t> 2011; </a:t>
            </a:r>
            <a:r>
              <a:rPr lang="fr-FR" sz="1000" dirty="0" err="1"/>
              <a:t>Jahanshahi</a:t>
            </a:r>
            <a:r>
              <a:rPr lang="fr-FR" sz="1000" dirty="0"/>
              <a:t>, </a:t>
            </a:r>
            <a:r>
              <a:rPr lang="fr-FR" sz="1000" dirty="0" err="1"/>
              <a:t>Mov</a:t>
            </a:r>
            <a:r>
              <a:rPr lang="fr-FR" sz="1000" dirty="0"/>
              <a:t> </a:t>
            </a:r>
            <a:r>
              <a:rPr lang="fr-FR" sz="1000" dirty="0" err="1"/>
              <a:t>Disord</a:t>
            </a:r>
            <a:r>
              <a:rPr lang="fr-FR" sz="1000" dirty="0"/>
              <a:t> 2015; Van den </a:t>
            </a:r>
            <a:r>
              <a:rPr lang="fr-FR" sz="1000" dirty="0" err="1"/>
              <a:t>Wildenberg</a:t>
            </a:r>
            <a:r>
              <a:rPr lang="fr-FR" sz="1000" dirty="0"/>
              <a:t> et al., J </a:t>
            </a:r>
            <a:r>
              <a:rPr lang="fr-FR" sz="1000" dirty="0" err="1"/>
              <a:t>Cogn</a:t>
            </a:r>
            <a:r>
              <a:rPr lang="fr-FR" sz="1000" dirty="0"/>
              <a:t> </a:t>
            </a:r>
            <a:r>
              <a:rPr lang="fr-FR" sz="1000" dirty="0" err="1"/>
              <a:t>Neurosci</a:t>
            </a:r>
            <a:r>
              <a:rPr lang="fr-FR" sz="1000" dirty="0"/>
              <a:t> 2006;</a:t>
            </a:r>
          </a:p>
          <a:p>
            <a:r>
              <a:rPr lang="fr-FR" sz="1000" dirty="0"/>
              <a:t>Ray et al., </a:t>
            </a:r>
            <a:r>
              <a:rPr lang="fr-FR" sz="1000" dirty="0" err="1"/>
              <a:t>Neuropsychologia</a:t>
            </a:r>
            <a:r>
              <a:rPr lang="fr-FR" sz="1000" dirty="0"/>
              <a:t> 2009; </a:t>
            </a:r>
            <a:r>
              <a:rPr lang="fr-FR" sz="1000" dirty="0" err="1"/>
              <a:t>Obeso</a:t>
            </a:r>
            <a:r>
              <a:rPr lang="fr-FR" sz="1000" dirty="0"/>
              <a:t> et al., </a:t>
            </a:r>
            <a:r>
              <a:rPr lang="fr-FR" sz="1000" dirty="0" err="1"/>
              <a:t>Exp</a:t>
            </a:r>
            <a:r>
              <a:rPr lang="fr-FR" sz="1000" dirty="0"/>
              <a:t> </a:t>
            </a:r>
            <a:r>
              <a:rPr lang="fr-FR" sz="1000" dirty="0" err="1"/>
              <a:t>Brain</a:t>
            </a:r>
            <a:r>
              <a:rPr lang="fr-FR" sz="1000" dirty="0"/>
              <a:t> </a:t>
            </a:r>
            <a:r>
              <a:rPr lang="fr-FR" sz="1000" dirty="0" err="1"/>
              <a:t>Res</a:t>
            </a:r>
            <a:r>
              <a:rPr lang="fr-FR" sz="1000" dirty="0"/>
              <a:t> 2013; </a:t>
            </a:r>
            <a:r>
              <a:rPr lang="fr-FR" sz="1000" dirty="0" err="1"/>
              <a:t>Wagenbreth</a:t>
            </a:r>
            <a:r>
              <a:rPr lang="fr-FR" sz="1000" dirty="0"/>
              <a:t> et al., Open </a:t>
            </a:r>
            <a:r>
              <a:rPr lang="fr-FR" sz="1000" dirty="0" err="1"/>
              <a:t>Neurol</a:t>
            </a:r>
            <a:r>
              <a:rPr lang="fr-FR" sz="1000" dirty="0"/>
              <a:t> 2015; </a:t>
            </a:r>
          </a:p>
          <a:p>
            <a:r>
              <a:rPr lang="fr-FR" sz="1000" dirty="0" err="1"/>
              <a:t>Boller</a:t>
            </a:r>
            <a:r>
              <a:rPr lang="fr-FR" sz="1000" dirty="0"/>
              <a:t> et al., </a:t>
            </a:r>
            <a:r>
              <a:rPr lang="fr-FR" sz="1000" dirty="0" err="1"/>
              <a:t>Exp</a:t>
            </a:r>
            <a:r>
              <a:rPr lang="fr-FR" sz="1000" dirty="0"/>
              <a:t> </a:t>
            </a:r>
            <a:r>
              <a:rPr lang="fr-FR" sz="1000" dirty="0" err="1"/>
              <a:t>Neurol</a:t>
            </a:r>
            <a:r>
              <a:rPr lang="fr-FR" sz="1000" dirty="0"/>
              <a:t> 2014; </a:t>
            </a:r>
            <a:r>
              <a:rPr lang="fr-FR" sz="1000" dirty="0" err="1"/>
              <a:t>Timmermann</a:t>
            </a:r>
            <a:r>
              <a:rPr lang="fr-FR" sz="1000" dirty="0"/>
              <a:t> et al., </a:t>
            </a:r>
            <a:r>
              <a:rPr lang="fr-FR" sz="1000" dirty="0" err="1"/>
              <a:t>Exp</a:t>
            </a:r>
            <a:r>
              <a:rPr lang="fr-FR" sz="1000" dirty="0"/>
              <a:t> </a:t>
            </a:r>
            <a:r>
              <a:rPr lang="fr-FR" sz="1000" dirty="0" err="1"/>
              <a:t>Neurol</a:t>
            </a:r>
            <a:r>
              <a:rPr lang="fr-FR" sz="1000" dirty="0"/>
              <a:t> 2014; Brandt et al., </a:t>
            </a:r>
            <a:r>
              <a:rPr lang="fr-FR" sz="1000" dirty="0" err="1"/>
              <a:t>Neuropsychology</a:t>
            </a:r>
            <a:r>
              <a:rPr lang="fr-FR" sz="1000" dirty="0"/>
              <a:t> 2015; </a:t>
            </a:r>
            <a:r>
              <a:rPr lang="fr-FR" sz="1000" dirty="0" err="1"/>
              <a:t>Wylie</a:t>
            </a:r>
            <a:r>
              <a:rPr lang="fr-FR" sz="1000" dirty="0"/>
              <a:t> et al., </a:t>
            </a:r>
            <a:r>
              <a:rPr lang="fr-FR" sz="1000" dirty="0" err="1"/>
              <a:t>Brain</a:t>
            </a:r>
            <a:r>
              <a:rPr lang="fr-FR" sz="1000" dirty="0"/>
              <a:t> 2010; </a:t>
            </a:r>
            <a:r>
              <a:rPr lang="fr-FR" sz="1000" dirty="0" err="1"/>
              <a:t>Seinstra</a:t>
            </a:r>
            <a:r>
              <a:rPr lang="fr-FR" sz="1000" dirty="0"/>
              <a:t> et al., </a:t>
            </a:r>
            <a:r>
              <a:rPr lang="fr-FR" sz="1000" dirty="0" err="1"/>
              <a:t>eNeuro</a:t>
            </a:r>
            <a:r>
              <a:rPr lang="fr-FR" sz="1000" dirty="0"/>
              <a:t> 2016. </a:t>
            </a:r>
            <a:r>
              <a:rPr lang="fr-FR" sz="1000" dirty="0" err="1"/>
              <a:t>Evens</a:t>
            </a:r>
            <a:r>
              <a:rPr lang="fr-FR" sz="1000" dirty="0"/>
              <a:t> et al., </a:t>
            </a:r>
            <a:r>
              <a:rPr lang="fr-FR" sz="1000" dirty="0" err="1"/>
              <a:t>Neuropsychologia</a:t>
            </a:r>
            <a:r>
              <a:rPr lang="fr-FR" sz="1000" dirty="0"/>
              <a:t> 2015; </a:t>
            </a:r>
            <a:r>
              <a:rPr lang="fr-FR" sz="1000" dirty="0" err="1"/>
              <a:t>Ballanger</a:t>
            </a:r>
            <a:r>
              <a:rPr lang="fr-FR" sz="1000" dirty="0"/>
              <a:t> et al., Ann </a:t>
            </a:r>
            <a:r>
              <a:rPr lang="fr-FR" sz="1000" dirty="0" err="1"/>
              <a:t>Neurol</a:t>
            </a:r>
            <a:r>
              <a:rPr lang="fr-FR" sz="1000" dirty="0"/>
              <a:t> 2009;  </a:t>
            </a:r>
          </a:p>
          <a:p>
            <a:r>
              <a:rPr lang="fr-FR" sz="1000" dirty="0"/>
              <a:t>Pote et al., </a:t>
            </a:r>
            <a:r>
              <a:rPr lang="fr-FR" sz="1000" dirty="0" err="1"/>
              <a:t>Exp</a:t>
            </a:r>
            <a:r>
              <a:rPr lang="fr-FR" sz="1000" dirty="0"/>
              <a:t> </a:t>
            </a:r>
            <a:r>
              <a:rPr lang="fr-FR" sz="1000" dirty="0" err="1"/>
              <a:t>Brain</a:t>
            </a:r>
            <a:r>
              <a:rPr lang="fr-FR" sz="1000" dirty="0"/>
              <a:t> </a:t>
            </a:r>
            <a:r>
              <a:rPr lang="fr-FR" sz="1000" dirty="0" err="1"/>
              <a:t>Res</a:t>
            </a:r>
            <a:r>
              <a:rPr lang="fr-FR" sz="1000" dirty="0"/>
              <a:t> 2016; Pham et al., Parkinsons Dis 2015; </a:t>
            </a:r>
            <a:r>
              <a:rPr lang="fr-FR" sz="1000" dirty="0" err="1"/>
              <a:t>Hälbig</a:t>
            </a:r>
            <a:r>
              <a:rPr lang="fr-FR" sz="1000" dirty="0"/>
              <a:t> et al., </a:t>
            </a:r>
            <a:r>
              <a:rPr lang="fr-FR" sz="1000" dirty="0" err="1"/>
              <a:t>Eur</a:t>
            </a:r>
            <a:r>
              <a:rPr lang="fr-FR" sz="1000" dirty="0"/>
              <a:t> J </a:t>
            </a:r>
            <a:r>
              <a:rPr lang="fr-FR" sz="1000" dirty="0" err="1"/>
              <a:t>Neurol</a:t>
            </a:r>
            <a:r>
              <a:rPr lang="fr-FR" sz="1000" dirty="0"/>
              <a:t> 2009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5549037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202675" y="257468"/>
            <a:ext cx="8833231" cy="70788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4000" b="1" dirty="0">
                <a:solidFill>
                  <a:srgbClr val="7F7F7F"/>
                </a:solidFill>
              </a:rPr>
              <a:t>Etudes contradictoires: Hypothèse</a:t>
            </a:r>
            <a:endParaRPr lang="fr-FR" sz="2800" dirty="0">
              <a:solidFill>
                <a:srgbClr val="7F7F7F"/>
              </a:solidFill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38776"/>
            <a:ext cx="3375804" cy="337821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6" name="Rechteck 5"/>
          <p:cNvSpPr/>
          <p:nvPr/>
        </p:nvSpPr>
        <p:spPr>
          <a:xfrm>
            <a:off x="2262995" y="1665890"/>
            <a:ext cx="6576205" cy="3323987"/>
          </a:xfrm>
          <a:prstGeom prst="rect">
            <a:avLst/>
          </a:prstGeom>
          <a:solidFill>
            <a:srgbClr val="FFFFFF">
              <a:alpha val="81176"/>
            </a:srgbClr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EA81E9"/>
              </a:buClr>
              <a:buFont typeface="Arial"/>
              <a:buChar char="•"/>
            </a:pPr>
            <a:r>
              <a:rPr lang="fr-FR" sz="2000" dirty="0"/>
              <a:t>STN module seuils de réponse et rapidité de réponse dans situations de conflit élevé</a:t>
            </a:r>
          </a:p>
          <a:p>
            <a:pPr marL="342900" indent="-342900">
              <a:lnSpc>
                <a:spcPct val="150000"/>
              </a:lnSpc>
              <a:buClr>
                <a:srgbClr val="EA81E9"/>
              </a:buClr>
              <a:buFont typeface="Arial"/>
              <a:buChar char="•"/>
            </a:pPr>
            <a:r>
              <a:rPr lang="fr-FR" sz="2000" dirty="0"/>
              <a:t>Donne un signal </a:t>
            </a:r>
            <a:r>
              <a:rPr lang="fr-FR" sz="2000" i="1" dirty="0" err="1"/>
              <a:t>hold</a:t>
            </a:r>
            <a:r>
              <a:rPr lang="fr-FR" sz="2000" i="1" dirty="0"/>
              <a:t> </a:t>
            </a:r>
            <a:r>
              <a:rPr lang="fr-FR" sz="2000" i="1" dirty="0" err="1"/>
              <a:t>your</a:t>
            </a:r>
            <a:r>
              <a:rPr lang="fr-FR" sz="2000" i="1" dirty="0"/>
              <a:t> </a:t>
            </a:r>
            <a:r>
              <a:rPr lang="fr-FR" sz="2000" i="1" dirty="0" err="1"/>
              <a:t>horses</a:t>
            </a:r>
            <a:r>
              <a:rPr lang="fr-FR" sz="2000" dirty="0"/>
              <a:t> pour laisser plus de temps pour choisir la meilleure option ...</a:t>
            </a:r>
          </a:p>
          <a:p>
            <a:pPr marL="342900" indent="-342900">
              <a:lnSpc>
                <a:spcPct val="150000"/>
              </a:lnSpc>
              <a:buClr>
                <a:srgbClr val="EA81E9"/>
              </a:buClr>
              <a:buFont typeface="Arial"/>
              <a:buChar char="•"/>
            </a:pPr>
            <a:r>
              <a:rPr lang="fr-FR" sz="2000" dirty="0"/>
              <a:t>Réciproquement, sous stress ↓ activité STN ➛ ↓ seuil de réponse ➛ ↑ réponses rapides et potentiellement erronées</a:t>
            </a:r>
          </a:p>
        </p:txBody>
      </p:sp>
      <p:sp>
        <p:nvSpPr>
          <p:cNvPr id="7" name="Rechteck 6"/>
          <p:cNvSpPr/>
          <p:nvPr/>
        </p:nvSpPr>
        <p:spPr>
          <a:xfrm>
            <a:off x="351303" y="5625916"/>
            <a:ext cx="706786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/>
              <a:t>Jahanshahi</a:t>
            </a:r>
            <a:r>
              <a:rPr lang="fr-FR" sz="1000" dirty="0"/>
              <a:t> et al., </a:t>
            </a:r>
            <a:r>
              <a:rPr lang="fr-FR" sz="1000" dirty="0" err="1"/>
              <a:t>Mov</a:t>
            </a:r>
            <a:r>
              <a:rPr lang="fr-FR" sz="1000" dirty="0"/>
              <a:t> </a:t>
            </a:r>
            <a:r>
              <a:rPr lang="fr-FR" sz="1000" dirty="0" err="1"/>
              <a:t>Disord</a:t>
            </a:r>
            <a:r>
              <a:rPr lang="fr-FR" sz="1000" dirty="0"/>
              <a:t> 2015</a:t>
            </a:r>
          </a:p>
        </p:txBody>
      </p:sp>
    </p:spTree>
    <p:extLst>
      <p:ext uri="{BB962C8B-B14F-4D97-AF65-F5344CB8AC3E}">
        <p14:creationId xmlns:p14="http://schemas.microsoft.com/office/powerpoint/2010/main" val="5549037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716981" y="1708827"/>
            <a:ext cx="7969332" cy="279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dirty="0"/>
              <a:t>Modulation hyperactivité STN avec DBS </a:t>
            </a:r>
          </a:p>
          <a:p>
            <a:pPr>
              <a:lnSpc>
                <a:spcPct val="150000"/>
              </a:lnSpc>
            </a:pPr>
            <a:r>
              <a:rPr lang="fr-FR" dirty="0"/>
              <a:t>➛ ↑ inhibition </a:t>
            </a:r>
            <a:r>
              <a:rPr lang="fr-FR" b="1" i="1" dirty="0"/>
              <a:t>proactive</a:t>
            </a:r>
            <a:r>
              <a:rPr lang="fr-FR" dirty="0"/>
              <a:t> diminuée chez les patients </a:t>
            </a:r>
            <a:r>
              <a:rPr lang="fr-FR" dirty="0" err="1"/>
              <a:t>pakinsoniens</a:t>
            </a:r>
            <a:endParaRPr lang="fr-FR" dirty="0"/>
          </a:p>
          <a:p>
            <a:pPr>
              <a:lnSpc>
                <a:spcPct val="150000"/>
              </a:lnSpc>
            </a:pPr>
            <a:r>
              <a:rPr lang="fr-FR" dirty="0"/>
              <a:t>➛ ↓ inhibition </a:t>
            </a:r>
            <a:r>
              <a:rPr lang="fr-FR" b="1" i="1" dirty="0"/>
              <a:t>réactive</a:t>
            </a:r>
            <a:r>
              <a:rPr lang="fr-FR" dirty="0"/>
              <a:t> conduisant à des réponses prématurées et impulsives.</a:t>
            </a:r>
          </a:p>
        </p:txBody>
      </p:sp>
      <p:sp>
        <p:nvSpPr>
          <p:cNvPr id="3" name="Rechteck 2"/>
          <p:cNvSpPr/>
          <p:nvPr/>
        </p:nvSpPr>
        <p:spPr>
          <a:xfrm>
            <a:off x="202675" y="257468"/>
            <a:ext cx="8833231" cy="70788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4000" b="1" dirty="0">
                <a:solidFill>
                  <a:srgbClr val="7F7F7F"/>
                </a:solidFill>
              </a:rPr>
              <a:t>Etudes contradictoires: Hypothèse</a:t>
            </a:r>
            <a:endParaRPr lang="fr-FR" sz="2800" dirty="0">
              <a:solidFill>
                <a:srgbClr val="7F7F7F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351303" y="5625916"/>
            <a:ext cx="706786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/>
              <a:t>Jahanshahi</a:t>
            </a:r>
            <a:r>
              <a:rPr lang="fr-FR" sz="1000" dirty="0"/>
              <a:t> et al., </a:t>
            </a:r>
            <a:r>
              <a:rPr lang="fr-FR" sz="1000" dirty="0" err="1"/>
              <a:t>Mov</a:t>
            </a:r>
            <a:r>
              <a:rPr lang="fr-FR" sz="1000" dirty="0"/>
              <a:t> </a:t>
            </a:r>
            <a:r>
              <a:rPr lang="fr-FR" sz="1000" dirty="0" err="1"/>
              <a:t>Disord</a:t>
            </a:r>
            <a:r>
              <a:rPr lang="fr-FR" sz="1000" dirty="0"/>
              <a:t> 2015</a:t>
            </a:r>
          </a:p>
        </p:txBody>
      </p:sp>
    </p:spTree>
    <p:extLst>
      <p:ext uri="{BB962C8B-B14F-4D97-AF65-F5344CB8AC3E}">
        <p14:creationId xmlns:p14="http://schemas.microsoft.com/office/powerpoint/2010/main" val="5980731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ung 6"/>
          <p:cNvGrpSpPr/>
          <p:nvPr/>
        </p:nvGrpSpPr>
        <p:grpSpPr>
          <a:xfrm>
            <a:off x="655315" y="415660"/>
            <a:ext cx="4665366" cy="720000"/>
            <a:chOff x="639762" y="493153"/>
            <a:chExt cx="4665366" cy="720000"/>
          </a:xfrm>
        </p:grpSpPr>
        <p:sp>
          <p:nvSpPr>
            <p:cNvPr id="8" name="Rechteck 7"/>
            <p:cNvSpPr/>
            <p:nvPr/>
          </p:nvSpPr>
          <p:spPr>
            <a:xfrm>
              <a:off x="1568208" y="591543"/>
              <a:ext cx="373692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>
                  <a:srgbClr val="FF6AD8"/>
                </a:buClr>
              </a:pPr>
              <a:r>
                <a:rPr lang="de-DE" sz="2800" b="1" dirty="0">
                  <a:solidFill>
                    <a:schemeClr val="bg1">
                      <a:lumMod val="50000"/>
                    </a:schemeClr>
                  </a:solidFill>
                </a:rPr>
                <a:t>http://</a:t>
              </a:r>
              <a:r>
                <a:rPr lang="de-DE" sz="2800" b="1" dirty="0" err="1">
                  <a:solidFill>
                    <a:schemeClr val="bg1">
                      <a:lumMod val="50000"/>
                    </a:schemeClr>
                  </a:solidFill>
                </a:rPr>
                <a:t>addictohug.ch</a:t>
              </a:r>
              <a:r>
                <a:rPr lang="de-DE" sz="2800" b="1" dirty="0">
                  <a:solidFill>
                    <a:schemeClr val="bg1">
                      <a:lumMod val="50000"/>
                    </a:schemeClr>
                  </a:solidFill>
                </a:rPr>
                <a:t>/</a:t>
              </a:r>
            </a:p>
          </p:txBody>
        </p:sp>
        <p:pic>
          <p:nvPicPr>
            <p:cNvPr id="9" name="Bild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9762" y="493153"/>
              <a:ext cx="720000" cy="720000"/>
            </a:xfrm>
            <a:prstGeom prst="rect">
              <a:avLst/>
            </a:prstGeom>
          </p:spPr>
        </p:pic>
      </p:grpSp>
      <p:grpSp>
        <p:nvGrpSpPr>
          <p:cNvPr id="10" name="Gruppierung 9"/>
          <p:cNvGrpSpPr/>
          <p:nvPr/>
        </p:nvGrpSpPr>
        <p:grpSpPr>
          <a:xfrm>
            <a:off x="647484" y="1264957"/>
            <a:ext cx="7049264" cy="720000"/>
            <a:chOff x="631931" y="1342450"/>
            <a:chExt cx="7049264" cy="720000"/>
          </a:xfrm>
        </p:grpSpPr>
        <p:pic>
          <p:nvPicPr>
            <p:cNvPr id="11" name="Bild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1931" y="1342450"/>
              <a:ext cx="727831" cy="720000"/>
            </a:xfrm>
            <a:prstGeom prst="rect">
              <a:avLst/>
            </a:prstGeom>
          </p:spPr>
        </p:pic>
        <p:sp>
          <p:nvSpPr>
            <p:cNvPr id="12" name="Rechteck 11"/>
            <p:cNvSpPr/>
            <p:nvPr/>
          </p:nvSpPr>
          <p:spPr>
            <a:xfrm>
              <a:off x="1568208" y="1533173"/>
              <a:ext cx="6112987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FF6AD8"/>
                </a:buClr>
              </a:pP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https://</a:t>
              </a:r>
              <a:r>
                <a:rPr lang="de-DE" sz="1600" dirty="0" err="1">
                  <a:solidFill>
                    <a:schemeClr val="bg1">
                      <a:lumMod val="50000"/>
                    </a:schemeClr>
                  </a:solidFill>
                </a:rPr>
                <a:t>www.facebook.com</a:t>
              </a: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/</a:t>
              </a:r>
              <a:r>
                <a:rPr lang="de-DE" sz="1600" dirty="0" err="1">
                  <a:solidFill>
                    <a:schemeClr val="bg1">
                      <a:lumMod val="50000"/>
                    </a:schemeClr>
                  </a:solidFill>
                </a:rPr>
                <a:t>addictologieHUG</a:t>
              </a: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/</a:t>
              </a:r>
            </a:p>
          </p:txBody>
        </p:sp>
      </p:grpSp>
      <p:grpSp>
        <p:nvGrpSpPr>
          <p:cNvPr id="13" name="Gruppierung 12"/>
          <p:cNvGrpSpPr/>
          <p:nvPr/>
        </p:nvGrpSpPr>
        <p:grpSpPr>
          <a:xfrm>
            <a:off x="653654" y="2116730"/>
            <a:ext cx="7028663" cy="720000"/>
            <a:chOff x="638101" y="2194223"/>
            <a:chExt cx="7028663" cy="720000"/>
          </a:xfrm>
        </p:grpSpPr>
        <p:pic>
          <p:nvPicPr>
            <p:cNvPr id="14" name="Bild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8101" y="2194223"/>
              <a:ext cx="721661" cy="720000"/>
            </a:xfrm>
            <a:prstGeom prst="rect">
              <a:avLst/>
            </a:prstGeom>
          </p:spPr>
        </p:pic>
        <p:sp>
          <p:nvSpPr>
            <p:cNvPr id="15" name="Rechteck 14"/>
            <p:cNvSpPr/>
            <p:nvPr/>
          </p:nvSpPr>
          <p:spPr>
            <a:xfrm>
              <a:off x="1568208" y="2384946"/>
              <a:ext cx="609855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FF6AD8"/>
                </a:buClr>
              </a:pP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https://</a:t>
              </a:r>
              <a:r>
                <a:rPr lang="de-DE" sz="1600" dirty="0" err="1">
                  <a:solidFill>
                    <a:schemeClr val="bg1">
                      <a:lumMod val="50000"/>
                    </a:schemeClr>
                  </a:solidFill>
                </a:rPr>
                <a:t>twitter.com</a:t>
              </a: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/</a:t>
              </a:r>
              <a:r>
                <a:rPr lang="de-DE" sz="1600" dirty="0" err="1">
                  <a:solidFill>
                    <a:schemeClr val="bg1">
                      <a:lumMod val="50000"/>
                    </a:schemeClr>
                  </a:solidFill>
                </a:rPr>
                <a:t>addictologiehug</a:t>
              </a:r>
              <a:endParaRPr lang="fr-FR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6" name="Gruppierung 15"/>
          <p:cNvGrpSpPr/>
          <p:nvPr/>
        </p:nvGrpSpPr>
        <p:grpSpPr>
          <a:xfrm>
            <a:off x="664773" y="2963551"/>
            <a:ext cx="7320600" cy="720000"/>
            <a:chOff x="649220" y="3041044"/>
            <a:chExt cx="7320600" cy="720000"/>
          </a:xfrm>
        </p:grpSpPr>
        <p:pic>
          <p:nvPicPr>
            <p:cNvPr id="17" name="Bild 1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9220" y="3041044"/>
              <a:ext cx="710542" cy="720000"/>
            </a:xfrm>
            <a:prstGeom prst="rect">
              <a:avLst/>
            </a:prstGeom>
          </p:spPr>
        </p:pic>
        <p:sp>
          <p:nvSpPr>
            <p:cNvPr id="18" name="Rechteck 17"/>
            <p:cNvSpPr/>
            <p:nvPr/>
          </p:nvSpPr>
          <p:spPr>
            <a:xfrm>
              <a:off x="1568208" y="3231767"/>
              <a:ext cx="640161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FF6AD8"/>
                </a:buClr>
              </a:pP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https://</a:t>
              </a:r>
              <a:r>
                <a:rPr lang="de-DE" sz="1600" dirty="0" err="1">
                  <a:solidFill>
                    <a:schemeClr val="bg1">
                      <a:lumMod val="50000"/>
                    </a:schemeClr>
                  </a:solidFill>
                </a:rPr>
                <a:t>www.linkedin.com</a:t>
              </a: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/</a:t>
              </a:r>
              <a:r>
                <a:rPr lang="de-DE" sz="1600" dirty="0" err="1">
                  <a:solidFill>
                    <a:schemeClr val="bg1">
                      <a:lumMod val="50000"/>
                    </a:schemeClr>
                  </a:solidFill>
                </a:rPr>
                <a:t>company</a:t>
              </a: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/service-</a:t>
              </a:r>
              <a:r>
                <a:rPr lang="de-DE" sz="1600" dirty="0" err="1">
                  <a:solidFill>
                    <a:schemeClr val="bg1">
                      <a:lumMod val="50000"/>
                    </a:schemeClr>
                  </a:solidFill>
                </a:rPr>
                <a:t>d'addictologie</a:t>
              </a:r>
              <a:endParaRPr lang="de-DE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9" name="Gruppierung 18"/>
          <p:cNvGrpSpPr/>
          <p:nvPr/>
        </p:nvGrpSpPr>
        <p:grpSpPr>
          <a:xfrm>
            <a:off x="628507" y="3812848"/>
            <a:ext cx="8121721" cy="720000"/>
            <a:chOff x="612954" y="3890341"/>
            <a:chExt cx="8121721" cy="720000"/>
          </a:xfrm>
        </p:grpSpPr>
        <p:pic>
          <p:nvPicPr>
            <p:cNvPr id="20" name="Bild 1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2954" y="3890341"/>
              <a:ext cx="746808" cy="720000"/>
            </a:xfrm>
            <a:prstGeom prst="rect">
              <a:avLst/>
            </a:prstGeom>
          </p:spPr>
        </p:pic>
        <p:sp>
          <p:nvSpPr>
            <p:cNvPr id="21" name="Rechteck 20"/>
            <p:cNvSpPr/>
            <p:nvPr/>
          </p:nvSpPr>
          <p:spPr>
            <a:xfrm>
              <a:off x="1568208" y="4081064"/>
              <a:ext cx="7166467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FF6AD8"/>
                </a:buClr>
              </a:pP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https://</a:t>
              </a:r>
              <a:r>
                <a:rPr lang="de-DE" sz="1600" dirty="0" err="1">
                  <a:solidFill>
                    <a:schemeClr val="bg1">
                      <a:lumMod val="50000"/>
                    </a:schemeClr>
                  </a:solidFill>
                </a:rPr>
                <a:t>www.youtube.com</a:t>
              </a: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/</a:t>
              </a:r>
              <a:r>
                <a:rPr lang="de-DE" sz="1600" dirty="0" err="1">
                  <a:solidFill>
                    <a:schemeClr val="bg1">
                      <a:lumMod val="50000"/>
                    </a:schemeClr>
                  </a:solidFill>
                </a:rPr>
                <a:t>channel</a:t>
              </a: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/UCVhK2ZmXqSqWqR3rtgGHvpA/</a:t>
              </a:r>
              <a:r>
                <a:rPr lang="de-DE" sz="1600" dirty="0" err="1">
                  <a:solidFill>
                    <a:schemeClr val="bg1">
                      <a:lumMod val="50000"/>
                    </a:schemeClr>
                  </a:solidFill>
                </a:rPr>
                <a:t>videos</a:t>
              </a:r>
              <a:endParaRPr lang="de-DE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22" name="Gruppierung 21"/>
          <p:cNvGrpSpPr/>
          <p:nvPr/>
        </p:nvGrpSpPr>
        <p:grpSpPr>
          <a:xfrm>
            <a:off x="618383" y="4662145"/>
            <a:ext cx="5537378" cy="759395"/>
            <a:chOff x="602830" y="4739638"/>
            <a:chExt cx="5537378" cy="759395"/>
          </a:xfrm>
        </p:grpSpPr>
        <p:sp>
          <p:nvSpPr>
            <p:cNvPr id="23" name="Rechteck 22"/>
            <p:cNvSpPr/>
            <p:nvPr/>
          </p:nvSpPr>
          <p:spPr>
            <a:xfrm>
              <a:off x="1568208" y="4950058"/>
              <a:ext cx="45720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FF6AD8"/>
                </a:buClr>
              </a:pP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http://</a:t>
              </a:r>
              <a:r>
                <a:rPr lang="de-DE" sz="1600" dirty="0" err="1">
                  <a:solidFill>
                    <a:schemeClr val="bg1">
                      <a:lumMod val="50000"/>
                    </a:schemeClr>
                  </a:solidFill>
                </a:rPr>
                <a:t>www.hug-ge.ch</a:t>
              </a: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/</a:t>
              </a:r>
              <a:r>
                <a:rPr lang="de-DE" sz="1600" dirty="0" err="1">
                  <a:solidFill>
                    <a:schemeClr val="bg1">
                      <a:lumMod val="50000"/>
                    </a:schemeClr>
                  </a:solidFill>
                </a:rPr>
                <a:t>addictologie</a:t>
              </a:r>
              <a:endParaRPr lang="de-DE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24" name="Bild 2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2830" y="4739638"/>
              <a:ext cx="756932" cy="7593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6403506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6270" y="4237500"/>
            <a:ext cx="907895" cy="900000"/>
          </a:xfrm>
          <a:prstGeom prst="ellipse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" name="Bild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4589" y="1140379"/>
            <a:ext cx="909448" cy="900000"/>
          </a:xfrm>
          <a:prstGeom prst="ellipse">
            <a:avLst/>
          </a:prstGeom>
          <a:ln>
            <a:solidFill>
              <a:srgbClr val="7F7F7F"/>
            </a:solidFill>
          </a:ln>
        </p:spPr>
      </p:pic>
      <p:pic>
        <p:nvPicPr>
          <p:cNvPr id="4" name="Bild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9093" y="4237500"/>
            <a:ext cx="905738" cy="900000"/>
          </a:xfrm>
          <a:prstGeom prst="ellipse">
            <a:avLst/>
          </a:prstGeom>
          <a:ln>
            <a:solidFill>
              <a:srgbClr val="7F7F7F"/>
            </a:solidFill>
          </a:ln>
        </p:spPr>
      </p:pic>
      <p:pic>
        <p:nvPicPr>
          <p:cNvPr id="5" name="Bild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3332" y="1140379"/>
            <a:ext cx="907912" cy="900000"/>
          </a:xfrm>
          <a:prstGeom prst="ellipse">
            <a:avLst/>
          </a:prstGeom>
          <a:ln>
            <a:solidFill>
              <a:srgbClr val="7F7F7F"/>
            </a:solidFill>
          </a:ln>
        </p:spPr>
      </p:pic>
      <p:pic>
        <p:nvPicPr>
          <p:cNvPr id="6" name="Bild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6656" y="1140379"/>
            <a:ext cx="899300" cy="900000"/>
          </a:xfrm>
          <a:prstGeom prst="ellipse">
            <a:avLst/>
          </a:prstGeom>
          <a:ln>
            <a:solidFill>
              <a:srgbClr val="7F7F7F"/>
            </a:solidFill>
          </a:ln>
        </p:spPr>
      </p:pic>
      <p:pic>
        <p:nvPicPr>
          <p:cNvPr id="7" name="Bild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7587" y="2757499"/>
            <a:ext cx="899403" cy="900000"/>
          </a:xfrm>
          <a:prstGeom prst="ellipse">
            <a:avLst/>
          </a:prstGeom>
          <a:ln>
            <a:solidFill>
              <a:srgbClr val="7F7F7F"/>
            </a:solidFill>
          </a:ln>
        </p:spPr>
      </p:pic>
      <p:pic>
        <p:nvPicPr>
          <p:cNvPr id="8" name="Bild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4958" y="1140379"/>
            <a:ext cx="900150" cy="900000"/>
          </a:xfrm>
          <a:prstGeom prst="ellipse">
            <a:avLst/>
          </a:prstGeom>
          <a:ln>
            <a:solidFill>
              <a:srgbClr val="7F7F7F"/>
            </a:solidFill>
          </a:ln>
        </p:spPr>
      </p:pic>
      <p:pic>
        <p:nvPicPr>
          <p:cNvPr id="9" name="Bild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5593" y="2757499"/>
            <a:ext cx="901427" cy="900000"/>
          </a:xfrm>
          <a:prstGeom prst="ellipse">
            <a:avLst/>
          </a:prstGeom>
          <a:ln>
            <a:solidFill>
              <a:srgbClr val="7F7F7F"/>
            </a:solidFill>
          </a:ln>
        </p:spPr>
      </p:pic>
      <p:pic>
        <p:nvPicPr>
          <p:cNvPr id="10" name="Bild 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7729" y="2757499"/>
            <a:ext cx="903168" cy="900000"/>
          </a:xfrm>
          <a:prstGeom prst="ellipse">
            <a:avLst/>
          </a:prstGeom>
          <a:ln>
            <a:solidFill>
              <a:srgbClr val="7F7F7F"/>
            </a:solidFill>
          </a:ln>
        </p:spPr>
      </p:pic>
      <p:pic>
        <p:nvPicPr>
          <p:cNvPr id="11" name="Bild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0090" y="4237500"/>
            <a:ext cx="899517" cy="900000"/>
          </a:xfrm>
          <a:prstGeom prst="ellipse">
            <a:avLst/>
          </a:prstGeom>
          <a:ln>
            <a:solidFill>
              <a:srgbClr val="7F7F7F"/>
            </a:solidFill>
          </a:ln>
        </p:spPr>
      </p:pic>
      <p:pic>
        <p:nvPicPr>
          <p:cNvPr id="13" name="Bild 1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5776" y="2757499"/>
            <a:ext cx="898515" cy="900000"/>
          </a:xfrm>
          <a:prstGeom prst="ellipse">
            <a:avLst/>
          </a:prstGeom>
          <a:ln>
            <a:solidFill>
              <a:srgbClr val="7F7F7F"/>
            </a:solidFill>
          </a:ln>
        </p:spPr>
      </p:pic>
      <p:sp>
        <p:nvSpPr>
          <p:cNvPr id="14" name="Rechteck 13"/>
          <p:cNvSpPr/>
          <p:nvPr/>
        </p:nvSpPr>
        <p:spPr>
          <a:xfrm>
            <a:off x="202675" y="159769"/>
            <a:ext cx="8833231" cy="70788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4000" b="1" dirty="0">
                <a:solidFill>
                  <a:srgbClr val="7F7F7F"/>
                </a:solidFill>
              </a:rPr>
              <a:t>Critères DSM-5</a:t>
            </a:r>
            <a:endParaRPr lang="fr-FR" sz="2800" dirty="0">
              <a:solidFill>
                <a:srgbClr val="7F7F7F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2630218" y="2032443"/>
            <a:ext cx="192963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100" dirty="0"/>
              <a:t>quantité plus importante ou pendant une période plus longue que prévu</a:t>
            </a:r>
          </a:p>
        </p:txBody>
      </p:sp>
      <p:sp>
        <p:nvSpPr>
          <p:cNvPr id="15" name="Rechteck 14"/>
          <p:cNvSpPr/>
          <p:nvPr/>
        </p:nvSpPr>
        <p:spPr>
          <a:xfrm>
            <a:off x="4660299" y="3642270"/>
            <a:ext cx="175397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100" dirty="0"/>
              <a:t>désir persistant diminuer / contrôler utilisation </a:t>
            </a:r>
          </a:p>
        </p:txBody>
      </p:sp>
      <p:sp>
        <p:nvSpPr>
          <p:cNvPr id="16" name="Rechteck 15"/>
          <p:cNvSpPr/>
          <p:nvPr/>
        </p:nvSpPr>
        <p:spPr>
          <a:xfrm>
            <a:off x="1152810" y="3642270"/>
            <a:ext cx="119300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100" dirty="0"/>
              <a:t>investissement </a:t>
            </a:r>
          </a:p>
          <a:p>
            <a:pPr algn="ctr"/>
            <a:r>
              <a:rPr lang="fr-FR" sz="1100" dirty="0"/>
              <a:t>temps</a:t>
            </a:r>
          </a:p>
        </p:txBody>
      </p:sp>
      <p:sp>
        <p:nvSpPr>
          <p:cNvPr id="17" name="Rechteck 16"/>
          <p:cNvSpPr/>
          <p:nvPr/>
        </p:nvSpPr>
        <p:spPr>
          <a:xfrm>
            <a:off x="3270754" y="3642270"/>
            <a:ext cx="64855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100" dirty="0" err="1"/>
              <a:t>craving</a:t>
            </a:r>
            <a:endParaRPr lang="fr-FR" sz="1100" dirty="0"/>
          </a:p>
        </p:txBody>
      </p:sp>
      <p:sp>
        <p:nvSpPr>
          <p:cNvPr id="18" name="Rechteck 17"/>
          <p:cNvSpPr/>
          <p:nvPr/>
        </p:nvSpPr>
        <p:spPr>
          <a:xfrm>
            <a:off x="1879660" y="5153774"/>
            <a:ext cx="153779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100" dirty="0"/>
              <a:t>manquements récurrents à des obligations majeures,</a:t>
            </a:r>
          </a:p>
        </p:txBody>
      </p:sp>
      <p:sp>
        <p:nvSpPr>
          <p:cNvPr id="19" name="Rechteck 18"/>
          <p:cNvSpPr/>
          <p:nvPr/>
        </p:nvSpPr>
        <p:spPr>
          <a:xfrm>
            <a:off x="3615947" y="5153774"/>
            <a:ext cx="178353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100" dirty="0"/>
              <a:t>Poursuite utilisation malgré problèmes</a:t>
            </a:r>
          </a:p>
        </p:txBody>
      </p:sp>
      <p:sp>
        <p:nvSpPr>
          <p:cNvPr id="20" name="Rechteck 19"/>
          <p:cNvSpPr/>
          <p:nvPr/>
        </p:nvSpPr>
        <p:spPr>
          <a:xfrm>
            <a:off x="1126797" y="2032443"/>
            <a:ext cx="124503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100" dirty="0"/>
              <a:t>Usage dangereux</a:t>
            </a:r>
          </a:p>
        </p:txBody>
      </p:sp>
      <p:sp>
        <p:nvSpPr>
          <p:cNvPr id="22" name="Rechteck 21"/>
          <p:cNvSpPr/>
          <p:nvPr/>
        </p:nvSpPr>
        <p:spPr>
          <a:xfrm>
            <a:off x="5515901" y="5153774"/>
            <a:ext cx="199212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100" dirty="0"/>
              <a:t>Poursuite utilisation malgré problèmes sociaux / interpersonnels,</a:t>
            </a:r>
          </a:p>
        </p:txBody>
      </p:sp>
      <p:sp>
        <p:nvSpPr>
          <p:cNvPr id="23" name="Rechteck 22"/>
          <p:cNvSpPr/>
          <p:nvPr/>
        </p:nvSpPr>
        <p:spPr>
          <a:xfrm>
            <a:off x="6414278" y="3642270"/>
            <a:ext cx="2044057" cy="600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100" dirty="0"/>
              <a:t>activités sociales/professionnelles abandonnées</a:t>
            </a:r>
          </a:p>
        </p:txBody>
      </p:sp>
      <p:sp>
        <p:nvSpPr>
          <p:cNvPr id="24" name="Rechteck 23"/>
          <p:cNvSpPr/>
          <p:nvPr/>
        </p:nvSpPr>
        <p:spPr>
          <a:xfrm>
            <a:off x="5140699" y="2032443"/>
            <a:ext cx="79317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100" dirty="0"/>
              <a:t>tolérance</a:t>
            </a:r>
          </a:p>
        </p:txBody>
      </p:sp>
      <p:sp>
        <p:nvSpPr>
          <p:cNvPr id="25" name="Rechteck 24"/>
          <p:cNvSpPr/>
          <p:nvPr/>
        </p:nvSpPr>
        <p:spPr>
          <a:xfrm>
            <a:off x="7039717" y="2032443"/>
            <a:ext cx="79317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100" dirty="0"/>
              <a:t>sevrage</a:t>
            </a:r>
          </a:p>
        </p:txBody>
      </p:sp>
    </p:spTree>
    <p:extLst>
      <p:ext uri="{BB962C8B-B14F-4D97-AF65-F5344CB8AC3E}">
        <p14:creationId xmlns:p14="http://schemas.microsoft.com/office/powerpoint/2010/main" val="43662743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 descr="Unbenannt-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722098" flipH="1" flipV="1">
            <a:off x="5346309" y="2541741"/>
            <a:ext cx="844741" cy="1592160"/>
          </a:xfrm>
          <a:prstGeom prst="rect">
            <a:avLst/>
          </a:prstGeom>
        </p:spPr>
      </p:pic>
      <p:grpSp>
        <p:nvGrpSpPr>
          <p:cNvPr id="17" name="Gruppierung 16"/>
          <p:cNvGrpSpPr/>
          <p:nvPr/>
        </p:nvGrpSpPr>
        <p:grpSpPr>
          <a:xfrm>
            <a:off x="3071701" y="1719349"/>
            <a:ext cx="2042234" cy="2687445"/>
            <a:chOff x="3071701" y="1719349"/>
            <a:chExt cx="2042234" cy="2687445"/>
          </a:xfrm>
        </p:grpSpPr>
        <p:pic>
          <p:nvPicPr>
            <p:cNvPr id="2" name="Bild 1" descr="komasaufen-DW-Wirtschaft-BREMEN-jpg.jpg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72259" y="2966794"/>
              <a:ext cx="1441119" cy="1440000"/>
            </a:xfrm>
            <a:prstGeom prst="ellipse">
              <a:avLst/>
            </a:prstGeom>
            <a:ln>
              <a:solidFill>
                <a:srgbClr val="7F7F7F"/>
              </a:solidFill>
            </a:ln>
          </p:spPr>
        </p:pic>
        <p:sp>
          <p:nvSpPr>
            <p:cNvPr id="3" name="Textfeld 2"/>
            <p:cNvSpPr txBox="1"/>
            <p:nvPr/>
          </p:nvSpPr>
          <p:spPr>
            <a:xfrm>
              <a:off x="3071701" y="1719349"/>
              <a:ext cx="2042234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8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Arial"/>
                </a:rPr>
                <a:t>Syndrome central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fr-FR" sz="1800" i="1" dirty="0">
                  <a:solidFill>
                    <a:srgbClr val="000000"/>
                  </a:solidFill>
                </a:rPr>
                <a:t>conduite addictive</a:t>
              </a:r>
              <a:endParaRPr kumimoji="0" lang="fr-FR" sz="18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endParaRPr>
            </a:p>
          </p:txBody>
        </p:sp>
      </p:grpSp>
      <p:sp>
        <p:nvSpPr>
          <p:cNvPr id="4" name="Rechteck 3"/>
          <p:cNvSpPr/>
          <p:nvPr/>
        </p:nvSpPr>
        <p:spPr>
          <a:xfrm>
            <a:off x="3311451" y="4642271"/>
            <a:ext cx="1562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800" dirty="0">
                <a:latin typeface="Adobe Garamond Pro"/>
                <a:cs typeface="Adobe Garamond Pro"/>
              </a:rPr>
              <a:t>peu de variance</a:t>
            </a:r>
          </a:p>
        </p:txBody>
      </p:sp>
      <p:grpSp>
        <p:nvGrpSpPr>
          <p:cNvPr id="18" name="Gruppierung 17"/>
          <p:cNvGrpSpPr/>
          <p:nvPr/>
        </p:nvGrpSpPr>
        <p:grpSpPr>
          <a:xfrm>
            <a:off x="6094953" y="1719349"/>
            <a:ext cx="2504124" cy="2687445"/>
            <a:chOff x="6094953" y="1719349"/>
            <a:chExt cx="2504124" cy="2687445"/>
          </a:xfrm>
        </p:grpSpPr>
        <p:sp>
          <p:nvSpPr>
            <p:cNvPr id="5" name="Textfeld 4"/>
            <p:cNvSpPr txBox="1"/>
            <p:nvPr/>
          </p:nvSpPr>
          <p:spPr>
            <a:xfrm>
              <a:off x="6094953" y="1719349"/>
              <a:ext cx="2504124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8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Arial"/>
                </a:rPr>
                <a:t>Syndrome secondaire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fr-FR" sz="1800" i="1" dirty="0">
                  <a:solidFill>
                    <a:srgbClr val="000000"/>
                  </a:solidFill>
                </a:rPr>
                <a:t>conséquences</a:t>
              </a:r>
              <a:endParaRPr kumimoji="0" lang="fr-FR" sz="18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endParaRPr>
            </a:p>
          </p:txBody>
        </p:sp>
        <p:pic>
          <p:nvPicPr>
            <p:cNvPr id="6" name="Bild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25283" y="2966794"/>
              <a:ext cx="1443465" cy="1440000"/>
            </a:xfrm>
            <a:prstGeom prst="ellips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sp>
        <p:nvSpPr>
          <p:cNvPr id="7" name="Rechteck 6"/>
          <p:cNvSpPr/>
          <p:nvPr/>
        </p:nvSpPr>
        <p:spPr>
          <a:xfrm>
            <a:off x="6299293" y="4642271"/>
            <a:ext cx="2095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800" dirty="0">
                <a:latin typeface="Adobe Garamond Pro"/>
                <a:cs typeface="Adobe Garamond Pro"/>
              </a:rPr>
              <a:t>beaucoup de variance</a:t>
            </a:r>
          </a:p>
        </p:txBody>
      </p:sp>
      <p:sp>
        <p:nvSpPr>
          <p:cNvPr id="10" name="Rechteck 9"/>
          <p:cNvSpPr/>
          <p:nvPr/>
        </p:nvSpPr>
        <p:spPr>
          <a:xfrm>
            <a:off x="923663" y="4642271"/>
            <a:ext cx="1562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800" dirty="0">
                <a:latin typeface="Adobe Garamond Pro"/>
                <a:cs typeface="Adobe Garamond Pro"/>
              </a:rPr>
              <a:t>peu de variance</a:t>
            </a:r>
          </a:p>
        </p:txBody>
      </p:sp>
      <p:pic>
        <p:nvPicPr>
          <p:cNvPr id="12" name="Bild 11" descr="Unbenannt-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77902" flipH="1">
            <a:off x="2655862" y="3779422"/>
            <a:ext cx="550231" cy="1037070"/>
          </a:xfrm>
          <a:prstGeom prst="rect">
            <a:avLst/>
          </a:prstGeom>
        </p:spPr>
      </p:pic>
      <p:pic>
        <p:nvPicPr>
          <p:cNvPr id="13" name="Bild 12" descr="Unbenannt-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677902" flipH="1">
            <a:off x="2601814" y="2634992"/>
            <a:ext cx="550231" cy="103707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4543145" y="540399"/>
            <a:ext cx="2366260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arker Felt"/>
                <a:ea typeface="Arial"/>
                <a:cs typeface="Marker Felt"/>
                <a:sym typeface="Arial"/>
              </a:rPr>
              <a:t>Addiction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591827" y="601444"/>
            <a:ext cx="2171225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houlish Fright AOE"/>
                <a:ea typeface="Arial"/>
                <a:cs typeface="Ghoulish Fright AOE"/>
                <a:sym typeface="Arial"/>
              </a:rPr>
              <a:t>Dépendance</a:t>
            </a:r>
          </a:p>
        </p:txBody>
      </p:sp>
      <p:grpSp>
        <p:nvGrpSpPr>
          <p:cNvPr id="16" name="Gruppierung 15"/>
          <p:cNvGrpSpPr/>
          <p:nvPr/>
        </p:nvGrpSpPr>
        <p:grpSpPr>
          <a:xfrm>
            <a:off x="984989" y="1719349"/>
            <a:ext cx="1440082" cy="2687445"/>
            <a:chOff x="984989" y="1719349"/>
            <a:chExt cx="1440082" cy="2687445"/>
          </a:xfrm>
        </p:grpSpPr>
        <p:pic>
          <p:nvPicPr>
            <p:cNvPr id="11" name="Bild 10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4989" y="2965994"/>
              <a:ext cx="1440082" cy="1440800"/>
            </a:xfrm>
            <a:prstGeom prst="ellips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5" name="Textfeld 14"/>
            <p:cNvSpPr txBox="1"/>
            <p:nvPr/>
          </p:nvSpPr>
          <p:spPr>
            <a:xfrm>
              <a:off x="1145691" y="1719349"/>
              <a:ext cx="1118679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8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Arial"/>
                </a:rPr>
                <a:t>tolérance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fr-FR" sz="1800" b="1" dirty="0">
                  <a:solidFill>
                    <a:srgbClr val="000000"/>
                  </a:solidFill>
                </a:rPr>
                <a:t>sevrage</a:t>
              </a:r>
              <a:endParaRPr kumimoji="0" lang="fr-FR" sz="1800" b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31055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7" grpId="0"/>
      <p:bldP spid="10" grpId="0"/>
      <p:bldP spid="9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 descr="Unbenannt-1.jpg"/>
          <p:cNvPicPr>
            <a:picLocks noChangeAspect="1"/>
          </p:cNvPicPr>
          <p:nvPr/>
        </p:nvPicPr>
        <p:blipFill>
          <a:blip r:embed="rId2" cstate="print">
            <a:alphaModFix am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722098" flipH="1" flipV="1">
            <a:off x="5346309" y="2541741"/>
            <a:ext cx="844741" cy="1592160"/>
          </a:xfrm>
          <a:prstGeom prst="rect">
            <a:avLst/>
          </a:prstGeom>
        </p:spPr>
      </p:pic>
      <p:pic>
        <p:nvPicPr>
          <p:cNvPr id="2" name="Bild 1" descr="komasaufen-DW-Wirtschaft-BREMEN-jpg.jpg"/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2259" y="2966794"/>
            <a:ext cx="1441119" cy="1440000"/>
          </a:xfrm>
          <a:prstGeom prst="ellipse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3" name="Textfeld 2"/>
          <p:cNvSpPr txBox="1"/>
          <p:nvPr/>
        </p:nvSpPr>
        <p:spPr>
          <a:xfrm>
            <a:off x="3071701" y="1719349"/>
            <a:ext cx="2042234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Syndrome central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800" i="1" dirty="0">
                <a:solidFill>
                  <a:srgbClr val="000000"/>
                </a:solidFill>
              </a:rPr>
              <a:t>conduite addictive</a:t>
            </a:r>
            <a:endParaRPr kumimoji="0" lang="fr-FR" sz="18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Arial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3311451" y="4642271"/>
            <a:ext cx="1562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800">
                <a:latin typeface="Adobe Garamond Pro"/>
                <a:cs typeface="Adobe Garamond Pro"/>
              </a:rPr>
              <a:t>peu de variance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6094953" y="1719349"/>
            <a:ext cx="2504124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FillTx/>
                <a:sym typeface="Arial"/>
              </a:rPr>
              <a:t>Syndrome secondaire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800" i="1" dirty="0">
                <a:solidFill>
                  <a:schemeClr val="bg1">
                    <a:lumMod val="85000"/>
                  </a:schemeClr>
                </a:solidFill>
              </a:rPr>
              <a:t>conséquences</a:t>
            </a:r>
            <a:endParaRPr kumimoji="0" lang="fr-FR" sz="1800" b="0" i="1" u="none" strike="noStrike" cap="none" spc="0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FillTx/>
              <a:sym typeface="Arial"/>
            </a:endParaRP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 rotWithShape="1">
          <a:blip r:embed="rId5" cstate="print">
            <a:alphaModFix amt="16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5283" y="2966794"/>
            <a:ext cx="1443465" cy="1440000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7" name="Rechteck 6"/>
          <p:cNvSpPr/>
          <p:nvPr/>
        </p:nvSpPr>
        <p:spPr>
          <a:xfrm>
            <a:off x="6299293" y="4642271"/>
            <a:ext cx="2095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800" dirty="0">
                <a:solidFill>
                  <a:schemeClr val="bg1">
                    <a:lumMod val="85000"/>
                  </a:schemeClr>
                </a:solidFill>
                <a:latin typeface="Adobe Garamond Pro"/>
                <a:cs typeface="Adobe Garamond Pro"/>
              </a:rPr>
              <a:t>beaucoup de variance</a:t>
            </a:r>
          </a:p>
        </p:txBody>
      </p:sp>
      <p:pic>
        <p:nvPicPr>
          <p:cNvPr id="11" name="Bild 10"/>
          <p:cNvPicPr>
            <a:picLocks noChangeAspect="1"/>
          </p:cNvPicPr>
          <p:nvPr/>
        </p:nvPicPr>
        <p:blipFill rotWithShape="1">
          <a:blip r:embed="rId7">
            <a:alphaModFix am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1967" y="2965994"/>
            <a:ext cx="1440082" cy="1440800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0" name="Rechteck 9"/>
          <p:cNvSpPr/>
          <p:nvPr/>
        </p:nvSpPr>
        <p:spPr>
          <a:xfrm>
            <a:off x="923663" y="4642271"/>
            <a:ext cx="1562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800" dirty="0">
                <a:solidFill>
                  <a:schemeClr val="bg1">
                    <a:lumMod val="85000"/>
                  </a:schemeClr>
                </a:solidFill>
                <a:latin typeface="Adobe Garamond Pro"/>
                <a:cs typeface="Adobe Garamond Pro"/>
              </a:rPr>
              <a:t>peu de variance</a:t>
            </a:r>
          </a:p>
        </p:txBody>
      </p:sp>
      <p:pic>
        <p:nvPicPr>
          <p:cNvPr id="12" name="Bild 11" descr="Unbenannt-1.jpg"/>
          <p:cNvPicPr>
            <a:picLocks noChangeAspect="1"/>
          </p:cNvPicPr>
          <p:nvPr/>
        </p:nvPicPr>
        <p:blipFill>
          <a:blip r:embed="rId2" cstate="print">
            <a:alphaModFix amt="1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77902" flipH="1">
            <a:off x="2655862" y="3779422"/>
            <a:ext cx="550231" cy="1037070"/>
          </a:xfrm>
          <a:prstGeom prst="rect">
            <a:avLst/>
          </a:prstGeom>
        </p:spPr>
      </p:pic>
      <p:pic>
        <p:nvPicPr>
          <p:cNvPr id="13" name="Bild 12" descr="Unbenannt-1.jpg"/>
          <p:cNvPicPr>
            <a:picLocks noChangeAspect="1"/>
          </p:cNvPicPr>
          <p:nvPr/>
        </p:nvPicPr>
        <p:blipFill>
          <a:blip r:embed="rId2" cstate="print">
            <a:alphaModFix amt="1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677902" flipH="1">
            <a:off x="2601814" y="2634992"/>
            <a:ext cx="550231" cy="103707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4543145" y="540399"/>
            <a:ext cx="2366260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arker Felt"/>
                <a:ea typeface="Arial"/>
                <a:cs typeface="Marker Felt"/>
                <a:sym typeface="Arial"/>
              </a:rPr>
              <a:t>Addiction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591827" y="601444"/>
            <a:ext cx="2171225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40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FillTx/>
                <a:latin typeface="Ghoulish Fright AOE"/>
                <a:ea typeface="Arial"/>
                <a:cs typeface="Ghoulish Fright AOE"/>
                <a:sym typeface="Arial"/>
              </a:rPr>
              <a:t>Dépendance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1182595" y="1719349"/>
            <a:ext cx="1118679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FillTx/>
                <a:sym typeface="Arial"/>
              </a:rPr>
              <a:t>tolérance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800" b="1" dirty="0">
                <a:solidFill>
                  <a:schemeClr val="bg1">
                    <a:lumMod val="85000"/>
                  </a:schemeClr>
                </a:solidFill>
              </a:rPr>
              <a:t>sevrage</a:t>
            </a:r>
            <a:endParaRPr kumimoji="0" lang="fr-FR" sz="1800" b="1" u="none" strike="noStrike" cap="none" spc="0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2025328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3"/>
          <p:cNvSpPr txBox="1">
            <a:spLocks/>
          </p:cNvSpPr>
          <p:nvPr/>
        </p:nvSpPr>
        <p:spPr>
          <a:xfrm>
            <a:off x="883499" y="274638"/>
            <a:ext cx="7383682" cy="120032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defTabSz="457200" eaLnBrk="1" hangingPunct="1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defTabSz="457200" eaLnBrk="1" hangingPunct="1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defTabSz="457200" eaLnBrk="1" hangingPunct="1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defTabSz="457200" eaLnBrk="1" hangingPunct="1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defTabSz="457200" eaLnBrk="1" hangingPunct="1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457200" defTabSz="457200" eaLnBrk="1" hangingPunct="1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914400" defTabSz="457200" eaLnBrk="1" hangingPunct="1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1371600" defTabSz="457200" eaLnBrk="1" hangingPunct="1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1828800" defTabSz="457200" eaLnBrk="1" hangingPunct="1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CH" b="1" dirty="0">
                <a:solidFill>
                  <a:srgbClr val="7F7F7F"/>
                </a:solidFill>
              </a:rPr>
              <a:t>SCP en addictologie :</a:t>
            </a:r>
          </a:p>
          <a:p>
            <a:pPr algn="ctr"/>
            <a:r>
              <a:rPr lang="fr-CH" b="1" dirty="0">
                <a:solidFill>
                  <a:srgbClr val="7F7F7F"/>
                </a:solidFill>
              </a:rPr>
              <a:t>Pourquoi</a:t>
            </a:r>
          </a:p>
        </p:txBody>
      </p:sp>
      <p:sp>
        <p:nvSpPr>
          <p:cNvPr id="3" name="Rechteck 2"/>
          <p:cNvSpPr/>
          <p:nvPr/>
        </p:nvSpPr>
        <p:spPr>
          <a:xfrm>
            <a:off x="594513" y="1626270"/>
            <a:ext cx="7917818" cy="3557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40000"/>
              </a:lnSpc>
              <a:spcAft>
                <a:spcPts val="12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1800" dirty="0"/>
              <a:t>Addiction : trouble invalidant</a:t>
            </a:r>
          </a:p>
          <a:p>
            <a:pPr marL="285750" indent="-285750">
              <a:lnSpc>
                <a:spcPct val="140000"/>
              </a:lnSpc>
              <a:spcAft>
                <a:spcPts val="12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1800" dirty="0"/>
              <a:t>Besoin élargissement arsenal thérapeutique</a:t>
            </a:r>
          </a:p>
          <a:p>
            <a:pPr marL="285750" indent="-285750">
              <a:lnSpc>
                <a:spcPct val="140000"/>
              </a:lnSpc>
              <a:spcAft>
                <a:spcPts val="12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1800" dirty="0"/>
              <a:t>SCP ➛ ↓ dysrégulation dopaminergique chez patients avec Parkinson  ➛ ↓ mésusage pharmacothérapie dopaminergique</a:t>
            </a:r>
          </a:p>
          <a:p>
            <a:pPr marL="285750" indent="-285750">
              <a:lnSpc>
                <a:spcPct val="140000"/>
              </a:lnSpc>
              <a:spcAft>
                <a:spcPts val="12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1800" dirty="0"/>
              <a:t>Usage progressif dans autres indications psychiatriques </a:t>
            </a:r>
          </a:p>
          <a:p>
            <a:pPr marL="985838" lvl="1" indent="-174625">
              <a:lnSpc>
                <a:spcPct val="140000"/>
              </a:lnSpc>
              <a:spcAft>
                <a:spcPts val="12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1800" dirty="0"/>
              <a:t>TOC, </a:t>
            </a:r>
            <a:r>
              <a:rPr lang="fr-FR" sz="1800" dirty="0" err="1"/>
              <a:t>Tourette</a:t>
            </a:r>
            <a:r>
              <a:rPr lang="fr-FR" sz="1800" dirty="0"/>
              <a:t> etc.</a:t>
            </a:r>
          </a:p>
          <a:p>
            <a:pPr marL="285750" indent="-285750">
              <a:lnSpc>
                <a:spcPct val="140000"/>
              </a:lnSpc>
              <a:spcAft>
                <a:spcPts val="12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1800" dirty="0"/>
              <a:t>Sécurité relative de la méthode</a:t>
            </a:r>
          </a:p>
        </p:txBody>
      </p:sp>
      <p:sp>
        <p:nvSpPr>
          <p:cNvPr id="4" name="Rechteck 3"/>
          <p:cNvSpPr/>
          <p:nvPr/>
        </p:nvSpPr>
        <p:spPr>
          <a:xfrm>
            <a:off x="434905" y="5456393"/>
            <a:ext cx="822605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/>
              <a:t>Witjas</a:t>
            </a:r>
            <a:r>
              <a:rPr lang="fr-FR" sz="1000" dirty="0"/>
              <a:t> et al., </a:t>
            </a:r>
            <a:r>
              <a:rPr lang="fr-FR" sz="1000" dirty="0" err="1"/>
              <a:t>Mov</a:t>
            </a:r>
            <a:r>
              <a:rPr lang="fr-FR" sz="1000" dirty="0"/>
              <a:t> </a:t>
            </a:r>
            <a:r>
              <a:rPr lang="fr-FR" sz="1000" dirty="0" err="1"/>
              <a:t>Disord</a:t>
            </a:r>
            <a:r>
              <a:rPr lang="fr-FR" sz="1000" b="1" dirty="0"/>
              <a:t> </a:t>
            </a:r>
            <a:r>
              <a:rPr lang="fr-FR" sz="1000" dirty="0"/>
              <a:t>2005; Pierce &amp; </a:t>
            </a:r>
            <a:r>
              <a:rPr lang="fr-FR" sz="1000" dirty="0" err="1"/>
              <a:t>Vassoler</a:t>
            </a:r>
            <a:r>
              <a:rPr lang="fr-FR" sz="1000" dirty="0"/>
              <a:t>, </a:t>
            </a:r>
            <a:r>
              <a:rPr lang="fr-FR" sz="1000" dirty="0" err="1"/>
              <a:t>Psychopharmacology</a:t>
            </a:r>
            <a:r>
              <a:rPr lang="fr-FR" sz="1000" dirty="0"/>
              <a:t> 2013; </a:t>
            </a:r>
            <a:r>
              <a:rPr lang="fr-FR" sz="1000" dirty="0" err="1"/>
              <a:t>Bartsch</a:t>
            </a:r>
            <a:r>
              <a:rPr lang="fr-FR" sz="1000" dirty="0"/>
              <a:t>  &amp; Kuhn, </a:t>
            </a:r>
            <a:r>
              <a:rPr lang="fr-FR" sz="1000" dirty="0" err="1"/>
              <a:t>Nervenarzt</a:t>
            </a:r>
            <a:r>
              <a:rPr lang="fr-FR" sz="1000" dirty="0"/>
              <a:t> 2014; Halpern et al., Acta </a:t>
            </a:r>
            <a:r>
              <a:rPr lang="fr-FR" sz="1000" dirty="0" err="1"/>
              <a:t>Neurochirurgica</a:t>
            </a:r>
            <a:r>
              <a:rPr lang="fr-FR" sz="1000" dirty="0"/>
              <a:t> 2011; </a:t>
            </a:r>
            <a:r>
              <a:rPr lang="fr-FR" sz="1000" dirty="0" err="1"/>
              <a:t>Naesstrom</a:t>
            </a:r>
            <a:r>
              <a:rPr lang="fr-FR" sz="1000" dirty="0"/>
              <a:t> et al, Nord J </a:t>
            </a:r>
            <a:r>
              <a:rPr lang="fr-FR" sz="1000" dirty="0" err="1"/>
              <a:t>Psychiatry</a:t>
            </a:r>
            <a:r>
              <a:rPr lang="fr-FR" sz="1000" dirty="0"/>
              <a:t> 2016</a:t>
            </a:r>
          </a:p>
          <a:p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16240220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3"/>
          <p:cNvSpPr txBox="1">
            <a:spLocks/>
          </p:cNvSpPr>
          <p:nvPr/>
        </p:nvSpPr>
        <p:spPr>
          <a:xfrm>
            <a:off x="883499" y="274638"/>
            <a:ext cx="7383682" cy="120032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defTabSz="457200" eaLnBrk="1" hangingPunct="1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defTabSz="457200" eaLnBrk="1" hangingPunct="1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defTabSz="457200" eaLnBrk="1" hangingPunct="1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defTabSz="457200" eaLnBrk="1" hangingPunct="1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defTabSz="457200" eaLnBrk="1" hangingPunct="1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457200" defTabSz="457200" eaLnBrk="1" hangingPunct="1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914400" defTabSz="457200" eaLnBrk="1" hangingPunct="1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1371600" defTabSz="457200" eaLnBrk="1" hangingPunct="1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1828800" defTabSz="457200" eaLnBrk="1" hangingPunct="1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CH" b="1" dirty="0">
                <a:solidFill>
                  <a:srgbClr val="7F7F7F"/>
                </a:solidFill>
              </a:rPr>
              <a:t>SCP en addictologie :</a:t>
            </a:r>
          </a:p>
          <a:p>
            <a:pPr algn="ctr"/>
            <a:r>
              <a:rPr lang="fr-CH" b="1" dirty="0">
                <a:solidFill>
                  <a:srgbClr val="7F7F7F"/>
                </a:solidFill>
              </a:rPr>
              <a:t>Arguments</a:t>
            </a:r>
          </a:p>
        </p:txBody>
      </p:sp>
      <p:sp>
        <p:nvSpPr>
          <p:cNvPr id="3" name="Rechteck 2"/>
          <p:cNvSpPr/>
          <p:nvPr/>
        </p:nvSpPr>
        <p:spPr>
          <a:xfrm>
            <a:off x="616431" y="1843950"/>
            <a:ext cx="791781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40000"/>
              </a:lnSpc>
              <a:spcAft>
                <a:spcPts val="12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1800" dirty="0"/>
              <a:t>Effets sur addiction chez patients opérés pour Parkinson ou TOC</a:t>
            </a:r>
          </a:p>
          <a:p>
            <a:pPr marL="285750" indent="-285750">
              <a:lnSpc>
                <a:spcPct val="140000"/>
              </a:lnSpc>
              <a:spcAft>
                <a:spcPts val="12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1800" dirty="0"/>
              <a:t>Etudes précliniques</a:t>
            </a:r>
          </a:p>
          <a:p>
            <a:pPr marL="285750" indent="-285750">
              <a:lnSpc>
                <a:spcPct val="140000"/>
              </a:lnSpc>
              <a:spcAft>
                <a:spcPts val="12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1800" dirty="0"/>
              <a:t>Premières expériences cliniques</a:t>
            </a:r>
          </a:p>
          <a:p>
            <a:pPr marL="285750" indent="-285750">
              <a:lnSpc>
                <a:spcPct val="140000"/>
              </a:lnSpc>
              <a:spcAft>
                <a:spcPts val="1200"/>
              </a:spcAft>
              <a:buClr>
                <a:srgbClr val="EA81E9"/>
              </a:buClr>
              <a:buFont typeface="Arial"/>
              <a:buChar char="•"/>
            </a:pPr>
            <a:endParaRPr lang="fr-FR" sz="1800" dirty="0"/>
          </a:p>
          <a:p>
            <a:pPr marL="285750" indent="-285750">
              <a:lnSpc>
                <a:spcPct val="140000"/>
              </a:lnSpc>
              <a:spcAft>
                <a:spcPts val="12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1800" dirty="0"/>
              <a:t>Effets SCP sur </a:t>
            </a:r>
            <a:r>
              <a:rPr lang="fr-FR" sz="1800" dirty="0" err="1"/>
              <a:t>endophénotypes</a:t>
            </a:r>
            <a:endParaRPr lang="fr-FR" sz="1800" dirty="0"/>
          </a:p>
          <a:p>
            <a:pPr marL="620713" lvl="1" indent="-255588">
              <a:lnSpc>
                <a:spcPct val="140000"/>
              </a:lnSpc>
              <a:spcAft>
                <a:spcPts val="12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1800" dirty="0"/>
              <a:t>Traits corrélés aux addictions</a:t>
            </a:r>
          </a:p>
        </p:txBody>
      </p:sp>
    </p:spTree>
    <p:extLst>
      <p:ext uri="{BB962C8B-B14F-4D97-AF65-F5344CB8AC3E}">
        <p14:creationId xmlns:p14="http://schemas.microsoft.com/office/powerpoint/2010/main" val="12657128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513442" y="2377755"/>
            <a:ext cx="81204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EA81E9"/>
              </a:buClr>
              <a:buFont typeface="Arial"/>
              <a:buChar char="•"/>
            </a:pPr>
            <a:r>
              <a:rPr lang="fr-FR" baseline="30000" dirty="0"/>
              <a:t>Petites séries de patients parkinsoniens avec Jeu pathologique préopératoire corrélé à médication dopaminergique </a:t>
            </a:r>
          </a:p>
          <a:p>
            <a:pPr marL="342900" indent="-342900">
              <a:lnSpc>
                <a:spcPct val="150000"/>
              </a:lnSpc>
              <a:buClr>
                <a:srgbClr val="EA81E9"/>
              </a:buClr>
              <a:buFont typeface="Arial"/>
              <a:buChar char="•"/>
            </a:pPr>
            <a:r>
              <a:rPr lang="fr-FR" baseline="30000" dirty="0"/>
              <a:t>Stimulation subthalamique </a:t>
            </a:r>
          </a:p>
          <a:p>
            <a:pPr marL="620713" lvl="1" indent="-255588">
              <a:lnSpc>
                <a:spcPct val="150000"/>
              </a:lnSpc>
              <a:buClr>
                <a:srgbClr val="EA81E9"/>
              </a:buClr>
              <a:buFont typeface="Arial"/>
              <a:buChar char="•"/>
            </a:pPr>
            <a:r>
              <a:rPr lang="fr-FR" baseline="30000" dirty="0"/>
              <a:t>➛↓ troubles moteurs </a:t>
            </a:r>
          </a:p>
          <a:p>
            <a:pPr marL="620713" lvl="1" indent="-255588">
              <a:lnSpc>
                <a:spcPct val="150000"/>
              </a:lnSpc>
              <a:buClr>
                <a:srgbClr val="EA81E9"/>
              </a:buClr>
              <a:buFont typeface="Arial"/>
              <a:buChar char="•"/>
            </a:pPr>
            <a:r>
              <a:rPr lang="fr-FR" baseline="30000" dirty="0"/>
              <a:t>➛↓ traitement dopaminergiques</a:t>
            </a:r>
          </a:p>
          <a:p>
            <a:pPr marL="620713" lvl="1" indent="-255588">
              <a:lnSpc>
                <a:spcPct val="150000"/>
              </a:lnSpc>
              <a:buClr>
                <a:srgbClr val="EA81E9"/>
              </a:buClr>
              <a:buFont typeface="Arial"/>
              <a:buChar char="•"/>
            </a:pPr>
            <a:r>
              <a:rPr lang="fr-FR" baseline="30000" dirty="0"/>
              <a:t>➛↓ addiction jeu hasard</a:t>
            </a:r>
          </a:p>
        </p:txBody>
      </p:sp>
      <p:sp>
        <p:nvSpPr>
          <p:cNvPr id="3" name="Rechteck 2"/>
          <p:cNvSpPr/>
          <p:nvPr/>
        </p:nvSpPr>
        <p:spPr>
          <a:xfrm>
            <a:off x="202675" y="257468"/>
            <a:ext cx="8833231" cy="18774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4000" b="1" dirty="0">
                <a:solidFill>
                  <a:srgbClr val="7F7F7F"/>
                </a:solidFill>
              </a:rPr>
              <a:t>SCP chez les patients traités Parkinson</a:t>
            </a:r>
          </a:p>
          <a:p>
            <a:pPr algn="ctr"/>
            <a:r>
              <a:rPr lang="fr-FR" sz="3600" b="1" dirty="0">
                <a:solidFill>
                  <a:srgbClr val="7F7F7F"/>
                </a:solidFill>
              </a:rPr>
              <a:t> </a:t>
            </a:r>
            <a:r>
              <a:rPr lang="fr-FR" sz="2800" i="1" dirty="0">
                <a:solidFill>
                  <a:srgbClr val="7F7F7F"/>
                </a:solidFill>
              </a:rPr>
              <a:t>Effet sur comportements addictifs</a:t>
            </a:r>
          </a:p>
        </p:txBody>
      </p:sp>
      <p:sp>
        <p:nvSpPr>
          <p:cNvPr id="4" name="Rechteck 3"/>
          <p:cNvSpPr/>
          <p:nvPr/>
        </p:nvSpPr>
        <p:spPr>
          <a:xfrm>
            <a:off x="391837" y="5578876"/>
            <a:ext cx="843126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/>
              <a:t>Pierce &amp; </a:t>
            </a:r>
            <a:r>
              <a:rPr lang="fr-FR" sz="1000" dirty="0" err="1"/>
              <a:t>Vassoler</a:t>
            </a:r>
            <a:r>
              <a:rPr lang="fr-FR" sz="1000" dirty="0"/>
              <a:t>, </a:t>
            </a:r>
            <a:r>
              <a:rPr lang="fr-FR" sz="1000" dirty="0" err="1"/>
              <a:t>Psychopharmacology</a:t>
            </a:r>
            <a:r>
              <a:rPr lang="fr-FR" sz="1000" dirty="0"/>
              <a:t> 2013; </a:t>
            </a:r>
            <a:r>
              <a:rPr lang="fr-FR" sz="1000" dirty="0" err="1"/>
              <a:t>Ardouin</a:t>
            </a:r>
            <a:r>
              <a:rPr lang="fr-FR" sz="1000" dirty="0"/>
              <a:t> et al., </a:t>
            </a:r>
            <a:r>
              <a:rPr lang="fr-FR" sz="1000" dirty="0" err="1"/>
              <a:t>Mov</a:t>
            </a:r>
            <a:r>
              <a:rPr lang="fr-FR" sz="1000" dirty="0"/>
              <a:t> </a:t>
            </a:r>
            <a:r>
              <a:rPr lang="fr-FR" sz="1000" dirty="0" err="1"/>
              <a:t>Disord</a:t>
            </a:r>
            <a:r>
              <a:rPr lang="fr-FR" sz="1000" dirty="0"/>
              <a:t> 2006; </a:t>
            </a:r>
            <a:r>
              <a:rPr lang="fr-FR" sz="1000" dirty="0" err="1"/>
              <a:t>Bandini</a:t>
            </a:r>
            <a:r>
              <a:rPr lang="fr-FR" sz="1000" dirty="0"/>
              <a:t> et al., </a:t>
            </a:r>
            <a:r>
              <a:rPr lang="fr-FR" sz="1000" dirty="0" err="1"/>
              <a:t>Parkinsonism</a:t>
            </a:r>
            <a:r>
              <a:rPr lang="fr-FR" sz="1000" dirty="0"/>
              <a:t> </a:t>
            </a:r>
            <a:r>
              <a:rPr lang="fr-FR" sz="1000" dirty="0" err="1"/>
              <a:t>Relat</a:t>
            </a:r>
            <a:r>
              <a:rPr lang="fr-FR" sz="1000" dirty="0"/>
              <a:t> </a:t>
            </a:r>
            <a:r>
              <a:rPr lang="fr-FR" sz="1000" dirty="0" err="1"/>
              <a:t>Disord</a:t>
            </a:r>
            <a:r>
              <a:rPr lang="fr-FR" sz="1000" dirty="0"/>
              <a:t> 2007</a:t>
            </a:r>
          </a:p>
        </p:txBody>
      </p:sp>
    </p:spTree>
    <p:extLst>
      <p:ext uri="{BB962C8B-B14F-4D97-AF65-F5344CB8AC3E}">
        <p14:creationId xmlns:p14="http://schemas.microsoft.com/office/powerpoint/2010/main" val="29378662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076416" y="2332161"/>
            <a:ext cx="6376807" cy="21936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Clr>
                <a:srgbClr val="EA81E9"/>
              </a:buClr>
              <a:buFont typeface="Arial"/>
              <a:buChar char="•"/>
            </a:pPr>
            <a:r>
              <a:rPr lang="fr-FR"/>
              <a:t>alcool </a:t>
            </a:r>
            <a:endParaRPr lang="fr-FR" dirty="0"/>
          </a:p>
          <a:p>
            <a:pPr marL="342900" indent="-342900">
              <a:lnSpc>
                <a:spcPct val="200000"/>
              </a:lnSpc>
              <a:buClr>
                <a:srgbClr val="EA81E9"/>
              </a:buClr>
              <a:buFont typeface="Arial"/>
              <a:buChar char="•"/>
            </a:pPr>
            <a:r>
              <a:rPr lang="fr-FR" dirty="0"/>
              <a:t>héroïne </a:t>
            </a:r>
          </a:p>
          <a:p>
            <a:pPr marL="342900" indent="-342900">
              <a:lnSpc>
                <a:spcPct val="200000"/>
              </a:lnSpc>
              <a:buClr>
                <a:srgbClr val="EA81E9"/>
              </a:buClr>
              <a:buFont typeface="Arial"/>
              <a:buChar char="•"/>
            </a:pPr>
            <a:r>
              <a:rPr lang="fr-FR" dirty="0"/>
              <a:t>cigarettes</a:t>
            </a:r>
          </a:p>
        </p:txBody>
      </p:sp>
      <p:sp>
        <p:nvSpPr>
          <p:cNvPr id="3" name="Rechteck 2"/>
          <p:cNvSpPr/>
          <p:nvPr/>
        </p:nvSpPr>
        <p:spPr>
          <a:xfrm>
            <a:off x="202675" y="257468"/>
            <a:ext cx="8833231" cy="18774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4000" b="1" dirty="0">
                <a:solidFill>
                  <a:srgbClr val="7F7F7F"/>
                </a:solidFill>
              </a:rPr>
              <a:t>SCP chez les patients traités pour TOC, troubles anxieux, Tourette</a:t>
            </a:r>
          </a:p>
          <a:p>
            <a:pPr algn="ctr"/>
            <a:r>
              <a:rPr lang="fr-FR" sz="3600" b="1" dirty="0">
                <a:solidFill>
                  <a:srgbClr val="7F7F7F"/>
                </a:solidFill>
              </a:rPr>
              <a:t> </a:t>
            </a:r>
            <a:r>
              <a:rPr lang="fr-FR" sz="2800" i="1" dirty="0">
                <a:solidFill>
                  <a:srgbClr val="7F7F7F"/>
                </a:solidFill>
              </a:rPr>
              <a:t>Effet sur comportements addictifs</a:t>
            </a:r>
          </a:p>
        </p:txBody>
      </p:sp>
      <p:sp>
        <p:nvSpPr>
          <p:cNvPr id="4" name="Rechteck 3"/>
          <p:cNvSpPr/>
          <p:nvPr/>
        </p:nvSpPr>
        <p:spPr>
          <a:xfrm>
            <a:off x="391837" y="5389736"/>
            <a:ext cx="84312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/>
              <a:t>Kuhn et al., </a:t>
            </a:r>
            <a:r>
              <a:rPr lang="fr-FR" sz="1000" dirty="0" err="1"/>
              <a:t>Neurol</a:t>
            </a:r>
            <a:r>
              <a:rPr lang="fr-FR" sz="1000" dirty="0"/>
              <a:t> </a:t>
            </a:r>
            <a:r>
              <a:rPr lang="fr-FR" sz="1000" dirty="0" err="1"/>
              <a:t>Neurosurg</a:t>
            </a:r>
            <a:r>
              <a:rPr lang="fr-FR" sz="1000" dirty="0"/>
              <a:t> </a:t>
            </a:r>
            <a:r>
              <a:rPr lang="fr-FR" sz="1000" dirty="0" err="1"/>
              <a:t>Psychiatr</a:t>
            </a:r>
            <a:r>
              <a:rPr lang="fr-FR" sz="1000" dirty="0"/>
              <a:t> 2007; Valencia-Alfonso et al.,  </a:t>
            </a:r>
            <a:r>
              <a:rPr lang="fr-FR" sz="1000" dirty="0" err="1"/>
              <a:t>Biol</a:t>
            </a:r>
            <a:r>
              <a:rPr lang="fr-FR" sz="1000" dirty="0"/>
              <a:t> </a:t>
            </a:r>
            <a:r>
              <a:rPr lang="fr-FR" sz="1000" dirty="0" err="1"/>
              <a:t>Psychiatr</a:t>
            </a:r>
            <a:r>
              <a:rPr lang="fr-FR" sz="1000" dirty="0"/>
              <a:t> 2012; Kuhn et al., </a:t>
            </a:r>
            <a:r>
              <a:rPr lang="fr-FR" sz="1000" dirty="0" err="1"/>
              <a:t>Eur</a:t>
            </a:r>
            <a:r>
              <a:rPr lang="fr-FR" sz="1000" dirty="0"/>
              <a:t> Addict </a:t>
            </a:r>
            <a:r>
              <a:rPr lang="fr-FR" sz="1000" dirty="0" err="1"/>
              <a:t>Res</a:t>
            </a:r>
            <a:r>
              <a:rPr lang="fr-FR" sz="1000" dirty="0"/>
              <a:t> 2009; </a:t>
            </a:r>
          </a:p>
          <a:p>
            <a:r>
              <a:rPr lang="fr-FR" sz="1000" dirty="0"/>
              <a:t>Kuhn et al., </a:t>
            </a:r>
            <a:r>
              <a:rPr lang="fr-FR" sz="1000" dirty="0" err="1"/>
              <a:t>Eur</a:t>
            </a:r>
            <a:r>
              <a:rPr lang="fr-FR" sz="1000" dirty="0"/>
              <a:t> Addict 2009; </a:t>
            </a:r>
            <a:r>
              <a:rPr lang="fr-FR" sz="1000" dirty="0" err="1"/>
              <a:t>Mantione</a:t>
            </a:r>
            <a:r>
              <a:rPr lang="fr-FR" sz="1000" dirty="0"/>
              <a:t> et al., </a:t>
            </a:r>
            <a:r>
              <a:rPr lang="fr-FR" sz="1000" dirty="0" err="1"/>
              <a:t>Neurosurgery</a:t>
            </a:r>
            <a:r>
              <a:rPr lang="fr-FR" sz="1000" dirty="0"/>
              <a:t> 2010; Henderson et al., </a:t>
            </a:r>
            <a:r>
              <a:rPr lang="fr-FR" sz="1000" dirty="0" err="1"/>
              <a:t>Neurosurg</a:t>
            </a:r>
            <a:r>
              <a:rPr lang="fr-FR" sz="1000" dirty="0"/>
              <a:t> Focus 2010</a:t>
            </a:r>
          </a:p>
        </p:txBody>
      </p:sp>
    </p:spTree>
    <p:extLst>
      <p:ext uri="{BB962C8B-B14F-4D97-AF65-F5344CB8AC3E}">
        <p14:creationId xmlns:p14="http://schemas.microsoft.com/office/powerpoint/2010/main" val="5092502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202675" y="257468"/>
            <a:ext cx="8833231" cy="70788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4000" b="1" dirty="0">
                <a:solidFill>
                  <a:srgbClr val="7F7F7F"/>
                </a:solidFill>
              </a:rPr>
              <a:t>Modèles précliniques</a:t>
            </a:r>
            <a:endParaRPr lang="fr-FR" sz="2800" dirty="0">
              <a:solidFill>
                <a:srgbClr val="7F7F7F"/>
              </a:solidFill>
            </a:endParaRPr>
          </a:p>
        </p:txBody>
      </p:sp>
      <p:grpSp>
        <p:nvGrpSpPr>
          <p:cNvPr id="29" name="Grouper 28"/>
          <p:cNvGrpSpPr/>
          <p:nvPr/>
        </p:nvGrpSpPr>
        <p:grpSpPr>
          <a:xfrm>
            <a:off x="1561292" y="1328317"/>
            <a:ext cx="1291377" cy="923484"/>
            <a:chOff x="1561292" y="1328317"/>
            <a:chExt cx="1291377" cy="923484"/>
          </a:xfrm>
        </p:grpSpPr>
        <p:pic>
          <p:nvPicPr>
            <p:cNvPr id="4" name="Bild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01917" y="1328317"/>
              <a:ext cx="610129" cy="606992"/>
            </a:xfrm>
            <a:prstGeom prst="rect">
              <a:avLst/>
            </a:prstGeom>
            <a:ln>
              <a:solidFill>
                <a:srgbClr val="4F81BD"/>
              </a:solidFill>
            </a:ln>
          </p:spPr>
        </p:pic>
        <p:sp>
          <p:nvSpPr>
            <p:cNvPr id="7" name="Textfeld 6"/>
            <p:cNvSpPr txBox="1"/>
            <p:nvPr/>
          </p:nvSpPr>
          <p:spPr>
            <a:xfrm>
              <a:off x="1561292" y="1990193"/>
              <a:ext cx="1291377" cy="2616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1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auto-administration</a:t>
              </a:r>
            </a:p>
          </p:txBody>
        </p:sp>
      </p:grpSp>
      <p:grpSp>
        <p:nvGrpSpPr>
          <p:cNvPr id="30" name="Grouper 29"/>
          <p:cNvGrpSpPr/>
          <p:nvPr/>
        </p:nvGrpSpPr>
        <p:grpSpPr>
          <a:xfrm>
            <a:off x="4099434" y="1334478"/>
            <a:ext cx="945129" cy="918837"/>
            <a:chOff x="4099434" y="1334478"/>
            <a:chExt cx="945129" cy="918837"/>
          </a:xfrm>
        </p:grpSpPr>
        <p:pic>
          <p:nvPicPr>
            <p:cNvPr id="5" name="Bild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66935" y="1334478"/>
              <a:ext cx="610129" cy="606992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8" name="Textfeld 7"/>
            <p:cNvSpPr txBox="1"/>
            <p:nvPr/>
          </p:nvSpPr>
          <p:spPr>
            <a:xfrm>
              <a:off x="4099434" y="1991707"/>
              <a:ext cx="945129" cy="2616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100" b="0" i="1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reinstatement</a:t>
              </a:r>
              <a:endParaRPr kumimoji="0" lang="fr-FR" sz="11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" name="Grouper 30"/>
          <p:cNvGrpSpPr/>
          <p:nvPr/>
        </p:nvGrpSpPr>
        <p:grpSpPr>
          <a:xfrm>
            <a:off x="6291328" y="1298080"/>
            <a:ext cx="1337865" cy="953721"/>
            <a:chOff x="6291328" y="1298080"/>
            <a:chExt cx="1337865" cy="953721"/>
          </a:xfrm>
        </p:grpSpPr>
        <p:pic>
          <p:nvPicPr>
            <p:cNvPr id="6" name="Bild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31953" y="1298080"/>
              <a:ext cx="610129" cy="601268"/>
            </a:xfrm>
            <a:prstGeom prst="rect">
              <a:avLst/>
            </a:prstGeom>
          </p:spPr>
        </p:pic>
        <p:sp>
          <p:nvSpPr>
            <p:cNvPr id="9" name="Textfeld 8"/>
            <p:cNvSpPr txBox="1"/>
            <p:nvPr/>
          </p:nvSpPr>
          <p:spPr>
            <a:xfrm>
              <a:off x="6291328" y="1990193"/>
              <a:ext cx="1337865" cy="2616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1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préférence de place</a:t>
              </a:r>
            </a:p>
          </p:txBody>
        </p:sp>
      </p:grpSp>
      <p:sp>
        <p:nvSpPr>
          <p:cNvPr id="12" name="Textfeld 11"/>
          <p:cNvSpPr txBox="1"/>
          <p:nvPr/>
        </p:nvSpPr>
        <p:spPr>
          <a:xfrm>
            <a:off x="1264297" y="4308196"/>
            <a:ext cx="341535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↓ alcool, cocaïne, opiacés, amphétamines</a:t>
            </a:r>
          </a:p>
        </p:txBody>
      </p:sp>
      <p:grpSp>
        <p:nvGrpSpPr>
          <p:cNvPr id="25" name="Grouper 24"/>
          <p:cNvGrpSpPr/>
          <p:nvPr/>
        </p:nvGrpSpPr>
        <p:grpSpPr>
          <a:xfrm>
            <a:off x="4266816" y="2898811"/>
            <a:ext cx="610248" cy="899519"/>
            <a:chOff x="4266816" y="2898811"/>
            <a:chExt cx="610248" cy="899519"/>
          </a:xfrm>
        </p:grpSpPr>
        <p:pic>
          <p:nvPicPr>
            <p:cNvPr id="11" name="Bild 1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66816" y="2898811"/>
              <a:ext cx="610248" cy="609946"/>
            </a:xfrm>
            <a:prstGeom prst="ellipse">
              <a:avLst/>
            </a:prstGeom>
          </p:spPr>
        </p:pic>
        <p:sp>
          <p:nvSpPr>
            <p:cNvPr id="13" name="Textfeld 12"/>
            <p:cNvSpPr txBox="1"/>
            <p:nvPr/>
          </p:nvSpPr>
          <p:spPr>
            <a:xfrm>
              <a:off x="4288461" y="3429000"/>
              <a:ext cx="566820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fr-FR" sz="1800" dirty="0">
                  <a:solidFill>
                    <a:srgbClr val="000000"/>
                  </a:solidFill>
                </a:rPr>
                <a:t>SCP</a:t>
              </a:r>
              <a:endParaRPr kumimoji="0" lang="fr-F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" name="Rechteck 13"/>
          <p:cNvSpPr/>
          <p:nvPr/>
        </p:nvSpPr>
        <p:spPr>
          <a:xfrm>
            <a:off x="368352" y="5225917"/>
            <a:ext cx="83638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/>
              <a:t>Knapp</a:t>
            </a:r>
            <a:r>
              <a:rPr lang="fr-FR" sz="1000" dirty="0"/>
              <a:t> et al., </a:t>
            </a:r>
            <a:r>
              <a:rPr lang="fr-FR" sz="1000" dirty="0" err="1"/>
              <a:t>Pharmacol</a:t>
            </a:r>
            <a:r>
              <a:rPr lang="fr-FR" sz="1000" dirty="0"/>
              <a:t> </a:t>
            </a:r>
            <a:r>
              <a:rPr lang="fr-FR" sz="1000" dirty="0" err="1"/>
              <a:t>Biochem</a:t>
            </a:r>
            <a:r>
              <a:rPr lang="fr-FR" sz="1000" dirty="0"/>
              <a:t> 2009; </a:t>
            </a:r>
            <a:r>
              <a:rPr lang="fr-FR" sz="1000" dirty="0" err="1"/>
              <a:t>Pelloux</a:t>
            </a:r>
            <a:r>
              <a:rPr lang="fr-FR" sz="1000" dirty="0"/>
              <a:t> &amp; </a:t>
            </a:r>
            <a:r>
              <a:rPr lang="fr-FR" sz="1000" dirty="0" err="1"/>
              <a:t>Baunez</a:t>
            </a:r>
            <a:r>
              <a:rPr lang="fr-FR" sz="1000" dirty="0"/>
              <a:t>, </a:t>
            </a:r>
            <a:r>
              <a:rPr lang="fr-FR" sz="1000" dirty="0" err="1"/>
              <a:t>Curr</a:t>
            </a:r>
            <a:r>
              <a:rPr lang="fr-FR" sz="1000" dirty="0"/>
              <a:t> </a:t>
            </a:r>
            <a:r>
              <a:rPr lang="fr-FR" sz="1000" dirty="0" err="1"/>
              <a:t>Opin</a:t>
            </a:r>
            <a:r>
              <a:rPr lang="fr-FR" sz="1000" dirty="0"/>
              <a:t> </a:t>
            </a:r>
            <a:r>
              <a:rPr lang="fr-FR" sz="1000" dirty="0" err="1"/>
              <a:t>Neurobiol</a:t>
            </a:r>
            <a:r>
              <a:rPr lang="fr-FR" sz="1000" dirty="0"/>
              <a:t> 2013; </a:t>
            </a:r>
            <a:r>
              <a:rPr lang="fr-FR" sz="1000" dirty="0" err="1"/>
              <a:t>Vassoler</a:t>
            </a:r>
            <a:r>
              <a:rPr lang="fr-FR" sz="1000" dirty="0"/>
              <a:t> et al., </a:t>
            </a:r>
            <a:r>
              <a:rPr lang="pt-BR" sz="1000" dirty="0"/>
              <a:t>J </a:t>
            </a:r>
            <a:r>
              <a:rPr lang="pt-BR" sz="1000" dirty="0" err="1"/>
              <a:t>Neurosci</a:t>
            </a:r>
            <a:r>
              <a:rPr lang="pt-BR" sz="1000" dirty="0"/>
              <a:t> 2008; </a:t>
            </a:r>
          </a:p>
          <a:p>
            <a:r>
              <a:rPr lang="pt-BR" sz="1000" dirty="0" err="1"/>
              <a:t>Rouaud</a:t>
            </a:r>
            <a:r>
              <a:rPr lang="pt-BR" sz="1000" dirty="0"/>
              <a:t> et al., </a:t>
            </a:r>
            <a:r>
              <a:rPr lang="pt-BR" sz="1000" dirty="0" err="1"/>
              <a:t>Proceedings</a:t>
            </a:r>
            <a:r>
              <a:rPr lang="pt-BR" sz="1000" dirty="0"/>
              <a:t> </a:t>
            </a:r>
            <a:r>
              <a:rPr lang="pt-BR" sz="1000" dirty="0" err="1"/>
              <a:t>of</a:t>
            </a:r>
            <a:r>
              <a:rPr lang="pt-BR" sz="1000" dirty="0"/>
              <a:t> </a:t>
            </a:r>
            <a:r>
              <a:rPr lang="pt-BR" sz="1000" dirty="0" err="1"/>
              <a:t>the</a:t>
            </a:r>
            <a:r>
              <a:rPr lang="pt-BR" sz="1000" dirty="0"/>
              <a:t> </a:t>
            </a:r>
            <a:r>
              <a:rPr lang="pt-BR" sz="1000" dirty="0" err="1"/>
              <a:t>National</a:t>
            </a:r>
            <a:r>
              <a:rPr lang="pt-BR" sz="1000" dirty="0"/>
              <a:t> </a:t>
            </a:r>
            <a:r>
              <a:rPr lang="pt-BR" sz="1000" dirty="0" err="1"/>
              <a:t>Academy</a:t>
            </a:r>
            <a:r>
              <a:rPr lang="pt-BR" sz="1000" dirty="0"/>
              <a:t> </a:t>
            </a:r>
            <a:r>
              <a:rPr lang="pt-BR" sz="1000" dirty="0" err="1"/>
              <a:t>of</a:t>
            </a:r>
            <a:r>
              <a:rPr lang="pt-BR" sz="1000" dirty="0"/>
              <a:t> </a:t>
            </a:r>
            <a:r>
              <a:rPr lang="pt-BR" sz="1000" dirty="0" err="1"/>
              <a:t>Sciences</a:t>
            </a:r>
            <a:r>
              <a:rPr lang="pt-BR" sz="1000" dirty="0"/>
              <a:t> 2010; </a:t>
            </a:r>
            <a:r>
              <a:rPr lang="pt-BR" sz="1000" dirty="0" err="1"/>
              <a:t>Guercio</a:t>
            </a:r>
            <a:r>
              <a:rPr lang="pt-BR" sz="1000" dirty="0"/>
              <a:t> et al., </a:t>
            </a:r>
            <a:r>
              <a:rPr lang="pt-BR" sz="1000" dirty="0" err="1"/>
              <a:t>Behav</a:t>
            </a:r>
            <a:r>
              <a:rPr lang="pt-BR" sz="1000" dirty="0"/>
              <a:t> </a:t>
            </a:r>
            <a:r>
              <a:rPr lang="pt-BR" sz="1000" dirty="0" err="1"/>
              <a:t>Brain</a:t>
            </a:r>
            <a:r>
              <a:rPr lang="pt-BR" sz="1000" dirty="0"/>
              <a:t> Res 2015; Liu et al., Addict </a:t>
            </a:r>
            <a:r>
              <a:rPr lang="pt-BR" sz="1000" dirty="0" err="1"/>
              <a:t>Biol</a:t>
            </a:r>
            <a:r>
              <a:rPr lang="pt-BR" sz="1000" dirty="0"/>
              <a:t> 2008; </a:t>
            </a:r>
          </a:p>
          <a:p>
            <a:r>
              <a:rPr lang="pt-BR" sz="1000" dirty="0" err="1"/>
              <a:t>Guo</a:t>
            </a:r>
            <a:r>
              <a:rPr lang="pt-BR" sz="1000" dirty="0"/>
              <a:t> et al., </a:t>
            </a:r>
            <a:r>
              <a:rPr lang="pt-BR" sz="1000" dirty="0" err="1"/>
              <a:t>Drug</a:t>
            </a:r>
            <a:r>
              <a:rPr lang="pt-BR" sz="1000" dirty="0"/>
              <a:t> </a:t>
            </a:r>
            <a:r>
              <a:rPr lang="pt-BR" sz="1000" dirty="0" err="1"/>
              <a:t>Alcohol</a:t>
            </a:r>
            <a:r>
              <a:rPr lang="pt-BR" sz="1000" dirty="0"/>
              <a:t> </a:t>
            </a:r>
            <a:r>
              <a:rPr lang="pt-BR" sz="1000" dirty="0" err="1"/>
              <a:t>Depend</a:t>
            </a:r>
            <a:r>
              <a:rPr lang="pt-BR" sz="1000" dirty="0"/>
              <a:t> 2013; </a:t>
            </a:r>
            <a:r>
              <a:rPr lang="pt-BR" sz="1000" dirty="0" err="1"/>
              <a:t>Ma</a:t>
            </a:r>
            <a:r>
              <a:rPr lang="pt-BR" sz="1000" dirty="0"/>
              <a:t> et al., Chin </a:t>
            </a:r>
            <a:r>
              <a:rPr lang="pt-BR" sz="1000" dirty="0" err="1"/>
              <a:t>Med</a:t>
            </a:r>
            <a:r>
              <a:rPr lang="pt-BR" sz="1000" dirty="0"/>
              <a:t> J (</a:t>
            </a:r>
            <a:r>
              <a:rPr lang="pt-BR" sz="1000" dirty="0" err="1"/>
              <a:t>Engl</a:t>
            </a:r>
            <a:r>
              <a:rPr lang="pt-BR" sz="1000" dirty="0"/>
              <a:t>) 2013; </a:t>
            </a:r>
            <a:r>
              <a:rPr lang="pt-BR" sz="1000" dirty="0" err="1"/>
              <a:t>Heinze</a:t>
            </a:r>
            <a:r>
              <a:rPr lang="pt-BR" sz="1000" dirty="0"/>
              <a:t> et al., Front Hum </a:t>
            </a:r>
            <a:r>
              <a:rPr lang="pt-BR" sz="1000" dirty="0" err="1"/>
              <a:t>Neurosci</a:t>
            </a:r>
            <a:r>
              <a:rPr lang="pt-BR" sz="1000" dirty="0"/>
              <a:t> 2009; </a:t>
            </a:r>
          </a:p>
          <a:p>
            <a:r>
              <a:rPr lang="pt-BR" sz="1000" dirty="0"/>
              <a:t>Martinez-Rivera et al., </a:t>
            </a:r>
            <a:r>
              <a:rPr lang="pt-BR" sz="1000" dirty="0" err="1"/>
              <a:t>Biol</a:t>
            </a:r>
            <a:r>
              <a:rPr lang="pt-BR" sz="1000" dirty="0"/>
              <a:t> </a:t>
            </a:r>
            <a:r>
              <a:rPr lang="pt-BR" sz="1000" dirty="0" err="1"/>
              <a:t>Psychiatry</a:t>
            </a:r>
            <a:r>
              <a:rPr lang="pt-BR" sz="1000" dirty="0"/>
              <a:t> 2016; </a:t>
            </a:r>
            <a:r>
              <a:rPr lang="pt-BR" sz="1000" dirty="0" err="1"/>
              <a:t>Batra</a:t>
            </a:r>
            <a:r>
              <a:rPr lang="pt-BR" sz="1000" dirty="0"/>
              <a:t> et al., J </a:t>
            </a:r>
            <a:r>
              <a:rPr lang="pt-BR" sz="1000" dirty="0" err="1"/>
              <a:t>Neurosurg</a:t>
            </a:r>
            <a:r>
              <a:rPr lang="pt-BR" sz="1000" dirty="0"/>
              <a:t> 2017; Adams et al., </a:t>
            </a:r>
            <a:r>
              <a:rPr lang="pt-BR" sz="1000" dirty="0" err="1"/>
              <a:t>eNeuro</a:t>
            </a:r>
            <a:r>
              <a:rPr lang="pt-BR" sz="1000" dirty="0"/>
              <a:t> 2017</a:t>
            </a:r>
            <a:endParaRPr lang="fr-FR" sz="1000" dirty="0"/>
          </a:p>
        </p:txBody>
      </p:sp>
      <p:sp>
        <p:nvSpPr>
          <p:cNvPr id="16" name="Textfeld 15"/>
          <p:cNvSpPr txBox="1"/>
          <p:nvPr/>
        </p:nvSpPr>
        <p:spPr>
          <a:xfrm>
            <a:off x="5192760" y="4271131"/>
            <a:ext cx="1983874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>
            <a:lvl1pPr marL="0" marR="0" indent="0" algn="l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lvl1pPr>
          </a:lstStyle>
          <a:p>
            <a:r>
              <a:rPr lang="fr-FR" dirty="0"/>
              <a:t>↓ cocaïne, </a:t>
            </a:r>
            <a:r>
              <a:rPr lang="fr-FR" dirty="0" err="1"/>
              <a:t>risky</a:t>
            </a:r>
            <a:r>
              <a:rPr lang="fr-FR" dirty="0"/>
              <a:t> </a:t>
            </a:r>
            <a:r>
              <a:rPr lang="fr-FR" dirty="0" err="1"/>
              <a:t>choices</a:t>
            </a:r>
            <a:endParaRPr lang="fr-FR" dirty="0"/>
          </a:p>
        </p:txBody>
      </p:sp>
      <p:grpSp>
        <p:nvGrpSpPr>
          <p:cNvPr id="32" name="Grouper 31"/>
          <p:cNvGrpSpPr/>
          <p:nvPr/>
        </p:nvGrpSpPr>
        <p:grpSpPr>
          <a:xfrm>
            <a:off x="2206980" y="2251801"/>
            <a:ext cx="4753281" cy="647011"/>
            <a:chOff x="2206980" y="2251801"/>
            <a:chExt cx="4753281" cy="647011"/>
          </a:xfrm>
        </p:grpSpPr>
        <p:cxnSp>
          <p:nvCxnSpPr>
            <p:cNvPr id="18" name="Connecteur en arc 17"/>
            <p:cNvCxnSpPr>
              <a:stCxn id="7" idx="2"/>
              <a:endCxn id="11" idx="0"/>
            </p:cNvCxnSpPr>
            <p:nvPr/>
          </p:nvCxnSpPr>
          <p:spPr>
            <a:xfrm rot="16200000" flipH="1">
              <a:off x="3065955" y="1392826"/>
              <a:ext cx="647010" cy="2364959"/>
            </a:xfrm>
            <a:prstGeom prst="curvedConnector3">
              <a:avLst/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  <a:tailEnd type="stealth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0" name="Connecteur en arc 19"/>
            <p:cNvCxnSpPr>
              <a:stCxn id="9" idx="2"/>
              <a:endCxn id="11" idx="0"/>
            </p:cNvCxnSpPr>
            <p:nvPr/>
          </p:nvCxnSpPr>
          <p:spPr>
            <a:xfrm rot="5400000">
              <a:off x="5442596" y="1381146"/>
              <a:ext cx="647010" cy="2388321"/>
            </a:xfrm>
            <a:prstGeom prst="curvedConnector3">
              <a:avLst/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  <a:tailEnd type="stealth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2" name="Connecteur en arc 21"/>
            <p:cNvCxnSpPr>
              <a:stCxn id="8" idx="2"/>
              <a:endCxn id="11" idx="0"/>
            </p:cNvCxnSpPr>
            <p:nvPr/>
          </p:nvCxnSpPr>
          <p:spPr>
            <a:xfrm rot="5400000">
              <a:off x="4249222" y="2576034"/>
              <a:ext cx="645496" cy="59"/>
            </a:xfrm>
            <a:prstGeom prst="curvedConnector3">
              <a:avLst/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  <a:tailEnd type="stealth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0" name="Textfeld 9"/>
          <p:cNvSpPr txBox="1"/>
          <p:nvPr/>
        </p:nvSpPr>
        <p:spPr>
          <a:xfrm>
            <a:off x="2707771" y="3793023"/>
            <a:ext cx="52841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800" dirty="0" err="1">
                <a:solidFill>
                  <a:srgbClr val="000000"/>
                </a:solidFill>
              </a:rPr>
              <a:t>NAc</a:t>
            </a: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" name="Connecteur en arc 23"/>
          <p:cNvCxnSpPr>
            <a:stCxn id="11" idx="2"/>
            <a:endCxn id="10" idx="0"/>
          </p:cNvCxnSpPr>
          <p:nvPr/>
        </p:nvCxnSpPr>
        <p:spPr>
          <a:xfrm rot="10800000" flipV="1">
            <a:off x="2971976" y="3203783"/>
            <a:ext cx="1294840" cy="589239"/>
          </a:xfrm>
          <a:prstGeom prst="curvedConnector2">
            <a:avLst/>
          </a:prstGeom>
          <a:noFill/>
          <a:ln w="25400" cap="flat">
            <a:solidFill>
              <a:schemeClr val="bg1">
                <a:lumMod val="50000"/>
              </a:schemeClr>
            </a:solidFill>
            <a:prstDash val="solid"/>
            <a:bevel/>
            <a:tailEnd type="stealth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Textfeld 14"/>
          <p:cNvSpPr txBox="1"/>
          <p:nvPr/>
        </p:nvSpPr>
        <p:spPr>
          <a:xfrm>
            <a:off x="5907699" y="3754805"/>
            <a:ext cx="5539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800" dirty="0">
                <a:solidFill>
                  <a:srgbClr val="000000"/>
                </a:solidFill>
              </a:rPr>
              <a:t>STN</a:t>
            </a: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" name="Connecteur en arc 26"/>
          <p:cNvCxnSpPr>
            <a:stCxn id="11" idx="6"/>
            <a:endCxn id="15" idx="0"/>
          </p:cNvCxnSpPr>
          <p:nvPr/>
        </p:nvCxnSpPr>
        <p:spPr>
          <a:xfrm>
            <a:off x="4877064" y="3203784"/>
            <a:ext cx="1307633" cy="551021"/>
          </a:xfrm>
          <a:prstGeom prst="curvedConnector2">
            <a:avLst/>
          </a:prstGeom>
          <a:noFill/>
          <a:ln w="25400" cap="flat">
            <a:solidFill>
              <a:schemeClr val="bg1">
                <a:lumMod val="50000"/>
              </a:schemeClr>
            </a:solidFill>
            <a:prstDash val="solid"/>
            <a:bevel/>
            <a:tailEnd type="stealth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9378662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0" grpId="0"/>
      <p:bldP spid="15" grpId="0"/>
    </p:bldLst>
  </p:timing>
</p:sld>
</file>

<file path=ppt/theme/theme1.xml><?xml version="1.0" encoding="utf-8"?>
<a:theme xmlns:a="http://schemas.openxmlformats.org/drawingml/2006/main" name="HUG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0D9"/>
      </a:accent5>
      <a:accent6>
        <a:srgbClr val="AE48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0504D"/>
        </a:solidFill>
        <a:ln w="25400" cap="flat">
          <a:solidFill>
            <a:srgbClr val="FFFFFF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noAutofit/>
      </a:bodyPr>
      <a:lstStyle>
        <a:defPPr marL="0" marR="0" indent="0" algn="ctr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 dirty="0" smtClean="0">
            <a:ln>
              <a:noFill/>
            </a:ln>
            <a:solidFill>
              <a:schemeClr val="bg1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bg1">
              <a:lumMod val="50000"/>
            </a:schemeClr>
          </a:solidFill>
          <a:prstDash val="solid"/>
          <a:bevel/>
          <a:tailEnd type="stealth"/>
        </a:ln>
        <a:effectLst/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non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 dirty="0" smtClean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0D9"/>
      </a:accent5>
      <a:accent6>
        <a:srgbClr val="AE48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HUG.potx</Template>
  <TotalTime>0</TotalTime>
  <Words>949</Words>
  <Application>Microsoft Macintosh PowerPoint</Application>
  <PresentationFormat>On-screen Show (4:3)</PresentationFormat>
  <Paragraphs>146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Adobe Garamond Pro</vt:lpstr>
      <vt:lpstr>Arial</vt:lpstr>
      <vt:lpstr>Cooper Std Black</vt:lpstr>
      <vt:lpstr>DeFonarts Bold</vt:lpstr>
      <vt:lpstr>Ghoulish Fright AOE</vt:lpstr>
      <vt:lpstr>Helvetica Neue</vt:lpstr>
      <vt:lpstr>Marker Felt</vt:lpstr>
      <vt:lpstr>Postino Std</vt:lpstr>
      <vt:lpstr>HUG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/>
  <cp:keywords/>
  <dc:description/>
  <cp:lastModifiedBy>Daniele Fabio Zullino</cp:lastModifiedBy>
  <cp:revision>1408</cp:revision>
  <dcterms:modified xsi:type="dcterms:W3CDTF">2025-08-18T07:32:04Z</dcterms:modified>
  <cp:category/>
</cp:coreProperties>
</file>