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15" r:id="rId2"/>
    <p:sldId id="740" r:id="rId3"/>
    <p:sldId id="714" r:id="rId4"/>
    <p:sldId id="715" r:id="rId5"/>
    <p:sldId id="736" r:id="rId6"/>
    <p:sldId id="2136" r:id="rId7"/>
    <p:sldId id="2141" r:id="rId8"/>
    <p:sldId id="742" r:id="rId9"/>
    <p:sldId id="739" r:id="rId10"/>
    <p:sldId id="741" r:id="rId11"/>
    <p:sldId id="706" r:id="rId12"/>
    <p:sldId id="710" r:id="rId13"/>
    <p:sldId id="731" r:id="rId14"/>
    <p:sldId id="712" r:id="rId15"/>
    <p:sldId id="733" r:id="rId16"/>
    <p:sldId id="734" r:id="rId17"/>
    <p:sldId id="713" r:id="rId18"/>
    <p:sldId id="735" r:id="rId19"/>
    <p:sldId id="717" r:id="rId20"/>
    <p:sldId id="2236" r:id="rId21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04"/>
    <a:srgbClr val="FAE62B"/>
    <a:srgbClr val="9FD0AB"/>
    <a:srgbClr val="02A089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79430" autoAdjust="0"/>
  </p:normalViewPr>
  <p:slideViewPr>
    <p:cSldViewPr snapToGrid="0" snapToObjects="1">
      <p:cViewPr varScale="1">
        <p:scale>
          <a:sx n="81" d="100"/>
          <a:sy n="81" d="100"/>
        </p:scale>
        <p:origin x="19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2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2200" dirty="0">
              <a:effectLst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14032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470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4182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761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351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04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08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62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003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47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7051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9734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2898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11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36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C55E6983-6419-BF45-85AF-DBA9900332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9C76EC1-5CBB-354B-A291-6EF12A536D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3055029657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5.png"/><Relationship Id="rId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2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06069" y="2265261"/>
            <a:ext cx="110382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 Zullino</a:t>
            </a: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D30DB03-0D7F-E84F-9C97-4C27D16A5E24}"/>
              </a:ext>
            </a:extLst>
          </p:cNvPr>
          <p:cNvSpPr/>
          <p:nvPr/>
        </p:nvSpPr>
        <p:spPr>
          <a:xfrm>
            <a:off x="1576655" y="450556"/>
            <a:ext cx="7320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</a:rPr>
              <a:t>Regulierung von Cannabis-Freizeitkonsum : Ja klar… aber wie?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78DFF4-9CDA-3D45-B25D-536F7589F9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69" y="2715984"/>
            <a:ext cx="5845629" cy="29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039A129-619D-CB47-A9E0-400E2AFCE684}"/>
              </a:ext>
            </a:extLst>
          </p:cNvPr>
          <p:cNvSpPr txBox="1"/>
          <p:nvPr/>
        </p:nvSpPr>
        <p:spPr>
          <a:xfrm>
            <a:off x="2545698" y="446315"/>
            <a:ext cx="4031874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32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de-DE" sz="5400" dirty="0"/>
              <a:t>Die Modelle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4146044-4BA4-3641-A8A3-BABBE6A58097}"/>
              </a:ext>
            </a:extLst>
          </p:cNvPr>
          <p:cNvGrpSpPr/>
          <p:nvPr/>
        </p:nvGrpSpPr>
        <p:grpSpPr>
          <a:xfrm>
            <a:off x="732064" y="2460171"/>
            <a:ext cx="1673679" cy="2534805"/>
            <a:chOff x="732064" y="2460171"/>
            <a:chExt cx="1673679" cy="253480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B1C2E4C-E0FD-EC49-8F10-1CAFFDE4B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64" y="2460171"/>
              <a:ext cx="1673679" cy="1673679"/>
            </a:xfrm>
            <a:prstGeom prst="round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C06D84A-445B-0B47-9074-B1AF9912DDCC}"/>
                </a:ext>
              </a:extLst>
            </p:cNvPr>
            <p:cNvSpPr txBox="1"/>
            <p:nvPr/>
          </p:nvSpPr>
          <p:spPr>
            <a:xfrm>
              <a:off x="960083" y="4256314"/>
              <a:ext cx="1217639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(Pseudo)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rgbClr val="000000"/>
                  </a:solidFill>
                </a:rPr>
                <a:t>Medizinisches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Modell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179B9EC-2B57-2547-B1FE-70D2CC388F47}"/>
              </a:ext>
            </a:extLst>
          </p:cNvPr>
          <p:cNvGrpSpPr/>
          <p:nvPr/>
        </p:nvGrpSpPr>
        <p:grpSpPr>
          <a:xfrm>
            <a:off x="2645212" y="2460170"/>
            <a:ext cx="1804338" cy="2534806"/>
            <a:chOff x="2645212" y="2460170"/>
            <a:chExt cx="1804338" cy="253480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D9E3A21-88CF-2A4D-9806-9358C1C7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0542" y="2460170"/>
              <a:ext cx="1673679" cy="1673679"/>
            </a:xfrm>
            <a:prstGeom prst="round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DC4C07C-11DB-6543-9373-127BA7D06413}"/>
                </a:ext>
              </a:extLst>
            </p:cNvPr>
            <p:cNvSpPr/>
            <p:nvPr/>
          </p:nvSpPr>
          <p:spPr>
            <a:xfrm>
              <a:off x="2645212" y="4256314"/>
              <a:ext cx="180433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Marktwirtschaftliches</a:t>
              </a:r>
              <a:r>
                <a:rPr lang="fr-FR" sz="14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fr-FR" sz="1400" dirty="0">
                  <a:solidFill>
                    <a:srgbClr val="000000"/>
                  </a:solidFill>
                </a:rPr>
                <a:t>(for profit) </a:t>
              </a:r>
            </a:p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Modell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D4DA119-0252-9D42-A10E-253DEB422D2F}"/>
              </a:ext>
            </a:extLst>
          </p:cNvPr>
          <p:cNvGrpSpPr/>
          <p:nvPr/>
        </p:nvGrpSpPr>
        <p:grpSpPr>
          <a:xfrm>
            <a:off x="4689020" y="2447922"/>
            <a:ext cx="1673679" cy="2331610"/>
            <a:chOff x="4689020" y="2447922"/>
            <a:chExt cx="1673679" cy="233161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DABD09A-7FDA-4247-9B2A-ABABBE84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9020" y="2447922"/>
              <a:ext cx="1673679" cy="1673679"/>
            </a:xfrm>
            <a:prstGeom prst="round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C5C6A06-0332-834C-8FA0-DB20752FBC9A}"/>
                </a:ext>
              </a:extLst>
            </p:cNvPr>
            <p:cNvSpPr/>
            <p:nvPr/>
          </p:nvSpPr>
          <p:spPr>
            <a:xfrm>
              <a:off x="5002000" y="4256314"/>
              <a:ext cx="104772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Eigenanbau</a:t>
              </a:r>
              <a:endParaRPr lang="fr-FR" sz="14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Modell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527A2BD-A40B-F345-97CE-2339ECDA0A5B}"/>
              </a:ext>
            </a:extLst>
          </p:cNvPr>
          <p:cNvGrpSpPr/>
          <p:nvPr/>
        </p:nvGrpSpPr>
        <p:grpSpPr>
          <a:xfrm>
            <a:off x="6667498" y="2445199"/>
            <a:ext cx="1676402" cy="2549777"/>
            <a:chOff x="6667498" y="2445199"/>
            <a:chExt cx="1676402" cy="254977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E30F9A6-8033-8B42-8A55-DD20395C7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498" y="2445199"/>
              <a:ext cx="1676402" cy="1676402"/>
            </a:xfrm>
            <a:prstGeom prst="round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EDD15DD-18BC-5146-9B65-308ED0A373E4}"/>
                </a:ext>
              </a:extLst>
            </p:cNvPr>
            <p:cNvSpPr/>
            <p:nvPr/>
          </p:nvSpPr>
          <p:spPr>
            <a:xfrm>
              <a:off x="7021112" y="4256314"/>
              <a:ext cx="969174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Staatliches</a:t>
              </a:r>
              <a:endParaRPr lang="fr-FR" sz="14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Monopol</a:t>
              </a:r>
              <a:endParaRPr lang="fr-FR" sz="14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400" dirty="0" err="1">
                  <a:solidFill>
                    <a:srgbClr val="000000"/>
                  </a:solidFill>
                </a:rPr>
                <a:t>Modell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379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69" y="426485"/>
            <a:ext cx="6898043" cy="58477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3200" dirty="0" err="1"/>
              <a:t>Das</a:t>
            </a:r>
            <a:r>
              <a:rPr lang="fr-FR" sz="3200" dirty="0"/>
              <a:t> (pseudo-)</a:t>
            </a:r>
            <a:r>
              <a:rPr lang="fr-FR" sz="3200" dirty="0" err="1"/>
              <a:t>medizinische</a:t>
            </a:r>
            <a:r>
              <a:rPr lang="fr-FR" sz="3200" dirty="0"/>
              <a:t> </a:t>
            </a:r>
            <a:r>
              <a:rPr lang="fr-FR" sz="3200" dirty="0" err="1"/>
              <a:t>Modell</a:t>
            </a:r>
            <a:endParaRPr lang="fr-FR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C59055-7C3D-774C-A5F0-E995E5646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9940"/>
            <a:ext cx="3648529" cy="364852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385458" y="1669759"/>
            <a:ext cx="5486399" cy="3288889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In USA : Spannweite von </a:t>
            </a:r>
          </a:p>
          <a:p>
            <a:pPr marL="536575" indent="-225425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Verschreibung kleiner Mengen THC- schwacher Produkte für wenige ausgewählte Diagnosen </a:t>
            </a:r>
          </a:p>
          <a:p>
            <a:pPr marL="536575" indent="-225425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bis Freigabe mehrerer Monatsrationen bei eher diffusen Krankheitsbildern</a:t>
            </a:r>
          </a:p>
          <a:p>
            <a:pPr marL="225425" indent="-21590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Entwicklung eines wirtschaftlich orientierter Cannabismarktes, namentlich über die spezialisierten Abgabestellen (</a:t>
            </a:r>
            <a:r>
              <a:rPr lang="de-DE" sz="1800" i="1" dirty="0" err="1">
                <a:solidFill>
                  <a:srgbClr val="404040"/>
                </a:solidFill>
              </a:rPr>
              <a:t>medical</a:t>
            </a:r>
            <a:r>
              <a:rPr lang="de-DE" sz="1800" i="1" dirty="0">
                <a:solidFill>
                  <a:srgbClr val="404040"/>
                </a:solidFill>
              </a:rPr>
              <a:t> </a:t>
            </a:r>
            <a:r>
              <a:rPr lang="de-DE" sz="1800" i="1" dirty="0" err="1">
                <a:solidFill>
                  <a:srgbClr val="404040"/>
                </a:solidFill>
              </a:rPr>
              <a:t>cannabis</a:t>
            </a:r>
            <a:r>
              <a:rPr lang="de-DE" sz="1800" i="1" dirty="0">
                <a:solidFill>
                  <a:srgbClr val="404040"/>
                </a:solidFill>
              </a:rPr>
              <a:t> </a:t>
            </a:r>
            <a:r>
              <a:rPr lang="de-DE" sz="1800" i="1" dirty="0" err="1">
                <a:solidFill>
                  <a:srgbClr val="404040"/>
                </a:solidFill>
              </a:rPr>
              <a:t>dispensaries</a:t>
            </a:r>
            <a:r>
              <a:rPr lang="de-DE" sz="1800" dirty="0">
                <a:solidFill>
                  <a:srgbClr val="404040"/>
                </a:solidFill>
              </a:rPr>
              <a:t>)</a:t>
            </a:r>
          </a:p>
          <a:p>
            <a:pPr marL="225425" indent="-21590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de-DE" sz="1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70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98" y="426485"/>
            <a:ext cx="5897768" cy="107721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3200" dirty="0" err="1"/>
              <a:t>Marktwirtschaftliches</a:t>
            </a:r>
            <a:r>
              <a:rPr lang="fr-FR" sz="3200" dirty="0"/>
              <a:t> </a:t>
            </a:r>
            <a:r>
              <a:rPr lang="fr-FR" sz="3200" dirty="0" err="1"/>
              <a:t>Modell</a:t>
            </a:r>
            <a:r>
              <a:rPr lang="fr-FR" sz="3200" dirty="0"/>
              <a:t> </a:t>
            </a:r>
          </a:p>
          <a:p>
            <a:r>
              <a:rPr lang="fr-FR" sz="3200" dirty="0"/>
              <a:t>(for profit)</a:t>
            </a:r>
            <a:endParaRPr lang="fr-FR" sz="1800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E554C0-177C-BB45-8F02-4FC34328FC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7940"/>
            <a:ext cx="3124200" cy="31242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2928257" y="1956337"/>
            <a:ext cx="6052458" cy="2747405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In vielen Ländern zur Regulierung von Alkohol benutzt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Sehr dynamisch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In der Lage, innerhalb kurzer Zeit wesentliche Teile des Schwarzmarktes zu ersetzen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Schafft Arbeitsplätze und erwirtschaftet erhebliche Einnahmen für den Staat</a:t>
            </a:r>
          </a:p>
          <a:p>
            <a:pPr marL="536575" indent="-225425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→ Präventions- und </a:t>
            </a:r>
            <a:r>
              <a:rPr lang="de-DE" sz="1400" dirty="0" err="1">
                <a:solidFill>
                  <a:srgbClr val="404040"/>
                </a:solidFill>
              </a:rPr>
              <a:t>Therapiemassnahmen</a:t>
            </a:r>
            <a:endParaRPr lang="de-DE" sz="1400" dirty="0">
              <a:solidFill>
                <a:srgbClr val="404040"/>
              </a:solidFill>
            </a:endParaRPr>
          </a:p>
          <a:p>
            <a:pPr marL="536575" indent="-225425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→ Finanzierung Regulierungsbehörden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Entlastung der staatlichen Aufwendungen für die Repression</a:t>
            </a:r>
          </a:p>
        </p:txBody>
      </p:sp>
    </p:spTree>
    <p:extLst>
      <p:ext uri="{BB962C8B-B14F-4D97-AF65-F5344CB8AC3E}">
        <p14:creationId xmlns:p14="http://schemas.microsoft.com/office/powerpoint/2010/main" val="317930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>
            <a:extLst>
              <a:ext uri="{FF2B5EF4-FFF2-40B4-BE49-F238E27FC236}">
                <a16:creationId xmlns:a16="http://schemas.microsoft.com/office/drawing/2014/main" id="{1963DF8E-99D4-0B48-BB6F-53E251CFD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98" y="426485"/>
            <a:ext cx="5897768" cy="107721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3200" dirty="0" err="1"/>
              <a:t>Marktwirtschaftliches</a:t>
            </a:r>
            <a:r>
              <a:rPr lang="fr-FR" sz="3200" dirty="0"/>
              <a:t> </a:t>
            </a:r>
            <a:r>
              <a:rPr lang="fr-FR" sz="3200" dirty="0" err="1"/>
              <a:t>Modell</a:t>
            </a:r>
            <a:r>
              <a:rPr lang="fr-FR" sz="3200" dirty="0"/>
              <a:t> </a:t>
            </a:r>
          </a:p>
          <a:p>
            <a:r>
              <a:rPr lang="fr-FR" sz="3200" dirty="0"/>
              <a:t>(for profit)</a:t>
            </a:r>
            <a:endParaRPr lang="fr-FR" sz="1800" b="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2985E9D-5ECA-ED4A-8F5C-FCEEF153F746}"/>
              </a:ext>
            </a:extLst>
          </p:cNvPr>
          <p:cNvSpPr/>
          <p:nvPr/>
        </p:nvSpPr>
        <p:spPr>
          <a:xfrm>
            <a:off x="457199" y="5538988"/>
            <a:ext cx="52795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404040"/>
                </a:solidFill>
              </a:rPr>
              <a:t>Kilmer, 2015; Trautmann et al., 2013</a:t>
            </a:r>
            <a:endParaRPr lang="de-DE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95FD04-198B-EB4E-8A92-152BD61A8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756"/>
            <a:ext cx="3352800" cy="33528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145970" y="2145883"/>
            <a:ext cx="5741719" cy="2964545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Öffentlichen Gesundheit sekundär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Akteure streben nach ↑ Umsatz und damit nach ↑ Konsum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Wie beim Alkohol: </a:t>
            </a:r>
            <a:r>
              <a:rPr lang="de-DE" sz="1400" dirty="0" err="1">
                <a:solidFill>
                  <a:srgbClr val="404040"/>
                </a:solidFill>
              </a:rPr>
              <a:t>grösste</a:t>
            </a:r>
            <a:r>
              <a:rPr lang="de-DE" sz="1400" dirty="0">
                <a:solidFill>
                  <a:srgbClr val="404040"/>
                </a:solidFill>
              </a:rPr>
              <a:t> Gewinne mit regelmässig oder täglich Konsumierenden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Mit Jugendlichen wächst stets neue Kundschaft heran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Entstehung von Interessengruppen die staatlichen Regulierungsbestrebungen entgegenwirken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Bringt einige Unternehmen mit sehr hoher </a:t>
            </a:r>
            <a:r>
              <a:rPr lang="de-DE" sz="1400" dirty="0" err="1">
                <a:solidFill>
                  <a:srgbClr val="404040"/>
                </a:solidFill>
              </a:rPr>
              <a:t>Börsenkapitalisierung</a:t>
            </a:r>
            <a:r>
              <a:rPr lang="de-DE" sz="1400" dirty="0">
                <a:solidFill>
                  <a:srgbClr val="404040"/>
                </a:solidFill>
              </a:rPr>
              <a:t> hervor</a:t>
            </a:r>
          </a:p>
          <a:p>
            <a:pPr marL="536575" indent="-225425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Expandieren von Nordamerika, auch in Schweizer CBD-Markt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de-DE" sz="14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de-DE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32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560" y="426485"/>
            <a:ext cx="4230645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/>
              <a:t>Der </a:t>
            </a:r>
            <a:r>
              <a:rPr lang="fr-FR" sz="4000" dirty="0" err="1"/>
              <a:t>Selbstanbau</a:t>
            </a:r>
            <a:endParaRPr lang="fr-FR" sz="2400" b="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CBE2D97-A867-CF47-BDFA-137C5A9CCB09}"/>
              </a:ext>
            </a:extLst>
          </p:cNvPr>
          <p:cNvGrpSpPr/>
          <p:nvPr/>
        </p:nvGrpSpPr>
        <p:grpSpPr>
          <a:xfrm>
            <a:off x="1921060" y="1562493"/>
            <a:ext cx="2405742" cy="3733244"/>
            <a:chOff x="1921060" y="1562493"/>
            <a:chExt cx="2405742" cy="373324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FF57CE4-8C45-534A-BDAB-8D5782268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8559" y="1562493"/>
              <a:ext cx="1770743" cy="1770743"/>
            </a:xfrm>
            <a:prstGeom prst="round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F9F8FB9-5766-EC4F-94A0-70632DE24C23}"/>
                </a:ext>
              </a:extLst>
            </p:cNvPr>
            <p:cNvSpPr/>
            <p:nvPr/>
          </p:nvSpPr>
          <p:spPr>
            <a:xfrm>
              <a:off x="1921060" y="3396691"/>
              <a:ext cx="2405742" cy="1899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b="1" dirty="0">
                  <a:solidFill>
                    <a:srgbClr val="404040"/>
                  </a:solidFill>
                </a:rPr>
                <a:t>Individuelle Aufzucht am Wohnort</a:t>
              </a:r>
            </a:p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dirty="0">
                  <a:solidFill>
                    <a:srgbClr val="404040"/>
                  </a:solidFill>
                </a:rPr>
                <a:t>Deckt in der Regel nur einen Teil des Bedarfs</a:t>
              </a:r>
            </a:p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endParaRPr lang="de-DE" sz="14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2FF396-0CBF-594D-BCA6-428E67F30252}"/>
              </a:ext>
            </a:extLst>
          </p:cNvPr>
          <p:cNvGrpSpPr/>
          <p:nvPr/>
        </p:nvGrpSpPr>
        <p:grpSpPr>
          <a:xfrm>
            <a:off x="4802035" y="1562493"/>
            <a:ext cx="2460930" cy="3294662"/>
            <a:chOff x="4802035" y="1562493"/>
            <a:chExt cx="2460930" cy="329466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B637F4C-4641-E84A-87E7-06544C74C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1686" y="1562493"/>
              <a:ext cx="1770743" cy="1770743"/>
            </a:xfrm>
            <a:prstGeom prst="round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0C1362F-0981-504E-B222-A0A366D5465B}"/>
                </a:ext>
              </a:extLst>
            </p:cNvPr>
            <p:cNvSpPr/>
            <p:nvPr/>
          </p:nvSpPr>
          <p:spPr>
            <a:xfrm>
              <a:off x="4802035" y="3396691"/>
              <a:ext cx="2460930" cy="1460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b="1" dirty="0">
                  <a:solidFill>
                    <a:srgbClr val="404040"/>
                  </a:solidFill>
                </a:rPr>
                <a:t>Gemeinschaftlicher Anbau </a:t>
              </a:r>
              <a:r>
                <a:rPr lang="de-DE" sz="1400" b="1" dirty="0" err="1">
                  <a:solidFill>
                    <a:srgbClr val="404040"/>
                  </a:solidFill>
                </a:rPr>
                <a:t>Social</a:t>
              </a:r>
              <a:r>
                <a:rPr lang="de-DE" sz="1400" b="1" dirty="0">
                  <a:solidFill>
                    <a:srgbClr val="404040"/>
                  </a:solidFill>
                </a:rPr>
                <a:t> </a:t>
              </a:r>
              <a:r>
                <a:rPr lang="de-DE" sz="1400" b="1" dirty="0" err="1">
                  <a:solidFill>
                    <a:srgbClr val="404040"/>
                  </a:solidFill>
                </a:rPr>
                <a:t>clubs</a:t>
              </a:r>
              <a:r>
                <a:rPr lang="de-DE" sz="1400" b="1" dirty="0">
                  <a:solidFill>
                    <a:srgbClr val="404040"/>
                  </a:solidFill>
                </a:rPr>
                <a:t> </a:t>
              </a:r>
              <a:endParaRPr lang="de-DE" sz="1400" dirty="0">
                <a:solidFill>
                  <a:srgbClr val="404040"/>
                </a:solidFill>
              </a:endParaRPr>
            </a:p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dirty="0">
                  <a:solidFill>
                    <a:srgbClr val="404040"/>
                  </a:solidFill>
                </a:rPr>
                <a:t>produzieren für Mitglieder auf gemeinschaftliche Weise</a:t>
              </a:r>
              <a:endParaRPr lang="de-DE" sz="1400" b="1" dirty="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891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560" y="426485"/>
            <a:ext cx="4230645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/>
              <a:t>Der </a:t>
            </a:r>
            <a:r>
              <a:rPr lang="fr-FR" sz="4000" dirty="0" err="1"/>
              <a:t>Selbstanbau</a:t>
            </a:r>
            <a:endParaRPr lang="fr-FR" sz="2400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BF08D9-0DB1-554B-B8AE-F347FFBFD9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6001"/>
            <a:ext cx="3797693" cy="379769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505200" y="1830565"/>
            <a:ext cx="5453743" cy="3448564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Alternativmodell «ohne Markt», non-profit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Grundgedanke: bedarfsorientierte Produktionsform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Beinhaltet </a:t>
            </a:r>
            <a:r>
              <a:rPr lang="de-DE" sz="1800" dirty="0" err="1">
                <a:solidFill>
                  <a:srgbClr val="404040"/>
                </a:solidFill>
              </a:rPr>
              <a:t>Massnahmen</a:t>
            </a:r>
            <a:r>
              <a:rPr lang="de-DE" sz="1800" dirty="0">
                <a:solidFill>
                  <a:srgbClr val="404040"/>
                </a:solidFill>
              </a:rPr>
              <a:t> zur Risikoverminderung bei Mitgliedern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Cave: Personen, die eine Konsumkultur von Cannabis teilen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Potenzial, erheblichen Anteil Schwarzmarktes zu übernehmen </a:t>
            </a:r>
          </a:p>
          <a:p>
            <a:pPr marL="536575" indent="-17145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800" dirty="0">
                <a:solidFill>
                  <a:srgbClr val="404040"/>
                </a:solidFill>
              </a:rPr>
              <a:t>richtet sich an beste Kunden illegalen Handels</a:t>
            </a:r>
          </a:p>
        </p:txBody>
      </p:sp>
    </p:spTree>
    <p:extLst>
      <p:ext uri="{BB962C8B-B14F-4D97-AF65-F5344CB8AC3E}">
        <p14:creationId xmlns:p14="http://schemas.microsoft.com/office/powerpoint/2010/main" val="2769621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560" y="426485"/>
            <a:ext cx="4230645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/>
              <a:t>Der </a:t>
            </a:r>
            <a:r>
              <a:rPr lang="fr-FR" sz="4000" dirty="0" err="1"/>
              <a:t>Selbstanbau</a:t>
            </a:r>
            <a:endParaRPr lang="fr-FR" sz="2400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21195C-0FF9-7047-B352-750D25652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8686"/>
            <a:ext cx="3860800" cy="38608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537856" y="2079173"/>
            <a:ext cx="5214257" cy="2775856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Es können von den Clubs Steuern erhoben werden</a:t>
            </a:r>
          </a:p>
          <a:p>
            <a:pPr marL="536575" indent="-225425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→ Finanzierung Durchführungs- und Kontrollbehörden </a:t>
            </a:r>
          </a:p>
          <a:p>
            <a:pPr marL="536575" indent="-225425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→ andere staatliche Aufgaben</a:t>
            </a:r>
          </a:p>
          <a:p>
            <a:pPr marL="214313" indent="-214313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Herausforderung für Behörden : Kontrolle über Regulierungsprozess</a:t>
            </a:r>
          </a:p>
        </p:txBody>
      </p:sp>
    </p:spTree>
    <p:extLst>
      <p:ext uri="{BB962C8B-B14F-4D97-AF65-F5344CB8AC3E}">
        <p14:creationId xmlns:p14="http://schemas.microsoft.com/office/powerpoint/2010/main" val="3767005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907" y="561214"/>
            <a:ext cx="7109639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 err="1"/>
              <a:t>Staatliches</a:t>
            </a:r>
            <a:r>
              <a:rPr lang="fr-FR" sz="4000" dirty="0"/>
              <a:t> (Quasi-)</a:t>
            </a:r>
            <a:r>
              <a:rPr lang="fr-FR" sz="4000" dirty="0" err="1"/>
              <a:t>Monopol</a:t>
            </a:r>
            <a:endParaRPr lang="fr-FR" sz="2400" b="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B78D2EC-B660-1A42-A6FE-F1493B2F2736}"/>
              </a:ext>
            </a:extLst>
          </p:cNvPr>
          <p:cNvSpPr/>
          <p:nvPr/>
        </p:nvSpPr>
        <p:spPr>
          <a:xfrm>
            <a:off x="489857" y="5453743"/>
            <a:ext cx="796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404040"/>
                </a:solidFill>
              </a:rPr>
              <a:t>Rehm et a., 2015; </a:t>
            </a:r>
            <a:r>
              <a:rPr lang="de-DE" sz="1000" dirty="0" err="1">
                <a:solidFill>
                  <a:srgbClr val="404040"/>
                </a:solidFill>
              </a:rPr>
              <a:t>Liccardo</a:t>
            </a:r>
            <a:r>
              <a:rPr lang="de-DE" sz="1000" dirty="0">
                <a:solidFill>
                  <a:srgbClr val="404040"/>
                </a:solidFill>
              </a:rPr>
              <a:t> </a:t>
            </a:r>
            <a:r>
              <a:rPr lang="de-DE" sz="1000" dirty="0" err="1">
                <a:solidFill>
                  <a:srgbClr val="404040"/>
                </a:solidFill>
              </a:rPr>
              <a:t>Pacula</a:t>
            </a:r>
            <a:r>
              <a:rPr lang="de-DE" sz="1000" dirty="0">
                <a:solidFill>
                  <a:srgbClr val="404040"/>
                </a:solidFill>
              </a:rPr>
              <a:t> et al., 2014; Kopp et al., 2014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63E755-7DA9-804F-ADA9-38A860C11B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3614057" cy="361405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352800" y="1677503"/>
            <a:ext cx="5519058" cy="3307050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Teilweise in Uruguay.</a:t>
            </a:r>
          </a:p>
          <a:p>
            <a:pPr marL="214313" indent="-214313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Beste Möglichkeit zur Regulierung psychoaktiver Substanzen unter Berücksichtigung der öffentlichen Interessen </a:t>
            </a:r>
          </a:p>
          <a:p>
            <a:pPr marL="214313" indent="-214313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Z.B. Umgang mit Alkohol in skandinavischen Ländern, Kanada und gewissen US Bundesstaaten </a:t>
            </a:r>
          </a:p>
          <a:p>
            <a:pPr marL="214313" indent="-214313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Gilt als illiberal</a:t>
            </a:r>
          </a:p>
        </p:txBody>
      </p:sp>
    </p:spTree>
    <p:extLst>
      <p:ext uri="{BB962C8B-B14F-4D97-AF65-F5344CB8AC3E}">
        <p14:creationId xmlns:p14="http://schemas.microsoft.com/office/powerpoint/2010/main" val="2788004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68" y="426485"/>
            <a:ext cx="7851829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 err="1"/>
              <a:t>Das</a:t>
            </a:r>
            <a:r>
              <a:rPr lang="fr-FR" sz="4000" dirty="0"/>
              <a:t> </a:t>
            </a:r>
            <a:r>
              <a:rPr lang="fr-FR" sz="4000" dirty="0" err="1"/>
              <a:t>staatliche</a:t>
            </a:r>
            <a:r>
              <a:rPr lang="fr-FR" sz="4000" dirty="0"/>
              <a:t> (Quasi-)</a:t>
            </a:r>
            <a:r>
              <a:rPr lang="fr-FR" sz="4000" dirty="0" err="1"/>
              <a:t>Monopol</a:t>
            </a:r>
            <a:endParaRPr lang="fr-FR" sz="2400" b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346E06-3544-BB4A-8AD5-771D6FADFA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817914"/>
            <a:ext cx="3414486" cy="341448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211286" y="2247189"/>
            <a:ext cx="5932714" cy="2555936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Verkauf selbst bleibt in Händen von Profit- oder Non-Profitorganisationen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Produktionshoheit gibt Staat Handhabe zur Eindämmung der unkontrollierte Ausweitung Konsum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Staatliches Monopol kann Interesse an Cannabis abschwächen </a:t>
            </a:r>
          </a:p>
          <a:p>
            <a:pPr marL="536575" indent="-225425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Substanz wird nicht als gewöhnliches Konsumgut wahrgenommen</a:t>
            </a:r>
          </a:p>
        </p:txBody>
      </p:sp>
    </p:spTree>
    <p:extLst>
      <p:ext uri="{BB962C8B-B14F-4D97-AF65-F5344CB8AC3E}">
        <p14:creationId xmlns:p14="http://schemas.microsoft.com/office/powerpoint/2010/main" val="2540239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948" y="286342"/>
            <a:ext cx="4031874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 err="1"/>
              <a:t>Preisgestaltung</a:t>
            </a:r>
            <a:endParaRPr lang="fr-FR" sz="2400" b="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0E35BE5-8CAC-5F42-ACF0-E10F1429DA5D}"/>
              </a:ext>
            </a:extLst>
          </p:cNvPr>
          <p:cNvSpPr/>
          <p:nvPr/>
        </p:nvSpPr>
        <p:spPr>
          <a:xfrm>
            <a:off x="437960" y="5533261"/>
            <a:ext cx="13035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err="1">
                <a:solidFill>
                  <a:srgbClr val="404040"/>
                </a:solidFill>
              </a:rPr>
              <a:t>Caulkins</a:t>
            </a:r>
            <a:r>
              <a:rPr lang="de-DE" sz="1000" dirty="0">
                <a:solidFill>
                  <a:srgbClr val="404040"/>
                </a:solidFill>
              </a:rPr>
              <a:t> et al, 2012</a:t>
            </a:r>
            <a:endParaRPr 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7B51A7-8455-C840-8E92-1A0B94E62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11359"/>
            <a:ext cx="3875314" cy="387531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341913" y="1515876"/>
            <a:ext cx="5617030" cy="3666279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Produktion Cannabis nicht besonders teuer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Verkaufspreis massgeblich durch Gebühren und die Durchführungskosten der Regulierung bestimmt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Gestaltung verfügbare Cannabismenge und Besteuerung unter Berücksichtigung zweier Aspekte : </a:t>
            </a:r>
          </a:p>
          <a:p>
            <a:pPr marL="581025" indent="-21590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+mj-lt"/>
              <a:buAutoNum type="arabicPeriod"/>
            </a:pPr>
            <a:r>
              <a:rPr lang="de-DE" sz="1400" dirty="0">
                <a:solidFill>
                  <a:srgbClr val="404040"/>
                </a:solidFill>
              </a:rPr>
              <a:t>Abgabepreis nicht zu tief sein (Ankurbelung der Nachfrage regelmässig Konsumierender)</a:t>
            </a:r>
          </a:p>
          <a:p>
            <a:pPr marL="581025" indent="-21590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+mj-lt"/>
              <a:buAutoNum type="arabicPeriod"/>
            </a:pPr>
            <a:r>
              <a:rPr lang="de-DE" sz="1400" dirty="0">
                <a:solidFill>
                  <a:srgbClr val="404040"/>
                </a:solidFill>
              </a:rPr>
              <a:t>Produkt nicht zu teuer sein (Konkurrenz durch den Schwarzmarkt)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Taxierung soll die Verwaltungskosten der Durchführungsstellen decken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400" dirty="0">
                <a:solidFill>
                  <a:srgbClr val="404040"/>
                </a:solidFill>
              </a:rPr>
              <a:t>Vorschlag, Cannabisprodukte nach der in ihnen enthaltenen THC-Menge zu besteuern</a:t>
            </a:r>
          </a:p>
        </p:txBody>
      </p:sp>
    </p:spTree>
    <p:extLst>
      <p:ext uri="{BB962C8B-B14F-4D97-AF65-F5344CB8AC3E}">
        <p14:creationId xmlns:p14="http://schemas.microsoft.com/office/powerpoint/2010/main" val="1073005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8EFA57-EACD-BF4B-8A8B-DE104E627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3" y="624244"/>
            <a:ext cx="6977743" cy="511589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36CF3A6-A7E0-A246-B790-5776FA0A84B8}"/>
              </a:ext>
            </a:extLst>
          </p:cNvPr>
          <p:cNvSpPr txBox="1"/>
          <p:nvPr/>
        </p:nvSpPr>
        <p:spPr>
          <a:xfrm>
            <a:off x="478971" y="5617029"/>
            <a:ext cx="155427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Global </a:t>
            </a: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Commission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308138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50DEA6-6730-D142-9E0E-599B14A66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168" flipV="1">
            <a:off x="2658037" y="3003176"/>
            <a:ext cx="2846293" cy="2846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3A2C7C-3CD1-9944-87E9-A21495A1D9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832">
            <a:off x="2658038" y="682088"/>
            <a:ext cx="2846293" cy="28462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A3D632-4D7C-4E43-9236-A3EE7BD44674}"/>
              </a:ext>
            </a:extLst>
          </p:cNvPr>
          <p:cNvSpPr txBox="1"/>
          <p:nvPr/>
        </p:nvSpPr>
        <p:spPr>
          <a:xfrm>
            <a:off x="5783232" y="1340705"/>
            <a:ext cx="16953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Medikalisierung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1707F6-388F-3240-BF47-523333D4E6E9}"/>
              </a:ext>
            </a:extLst>
          </p:cNvPr>
          <p:cNvSpPr txBox="1"/>
          <p:nvPr/>
        </p:nvSpPr>
        <p:spPr>
          <a:xfrm>
            <a:off x="5783232" y="4835444"/>
            <a:ext cx="17722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Ökonomisierung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BEFD162-9372-3045-A9E2-2BDB0A59A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8277" y="2875658"/>
            <a:ext cx="3199770" cy="6846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EDEE2A0-C4D3-EF43-8DFE-FC28249A6F5B}"/>
              </a:ext>
            </a:extLst>
          </p:cNvPr>
          <p:cNvSpPr txBox="1"/>
          <p:nvPr/>
        </p:nvSpPr>
        <p:spPr>
          <a:xfrm>
            <a:off x="6490448" y="2925593"/>
            <a:ext cx="250485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Zivilisierung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48FD4F-AC5D-EC47-B532-2B9E9907B5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0" y="2105235"/>
            <a:ext cx="2225487" cy="22254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0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595" y="557113"/>
            <a:ext cx="5426486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 err="1"/>
              <a:t>Ziele</a:t>
            </a:r>
            <a:r>
              <a:rPr lang="fr-FR" sz="4000" dirty="0"/>
              <a:t> der </a:t>
            </a:r>
            <a:r>
              <a:rPr lang="fr-FR" sz="4000" dirty="0" err="1"/>
              <a:t>Regulierung</a:t>
            </a:r>
            <a:endParaRPr lang="fr-FR" sz="2400" b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5DB63E5-02BB-C544-8D70-A82B903B26CE}"/>
              </a:ext>
            </a:extLst>
          </p:cNvPr>
          <p:cNvGrpSpPr/>
          <p:nvPr/>
        </p:nvGrpSpPr>
        <p:grpSpPr>
          <a:xfrm>
            <a:off x="683758" y="3504307"/>
            <a:ext cx="1124328" cy="1590377"/>
            <a:chOff x="683758" y="3504307"/>
            <a:chExt cx="1124328" cy="159037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D1F1A4F-E72E-F040-A5EA-07CAC0716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758" y="3504307"/>
              <a:ext cx="1124328" cy="1124328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8184F42-7802-BB4D-B22C-357CF31C9D52}"/>
                </a:ext>
              </a:extLst>
            </p:cNvPr>
            <p:cNvSpPr txBox="1"/>
            <p:nvPr/>
          </p:nvSpPr>
          <p:spPr>
            <a:xfrm>
              <a:off x="978542" y="4633021"/>
              <a:ext cx="53476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Public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Health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9EAD131-EEBF-FE43-A299-21D2F8AF8321}"/>
              </a:ext>
            </a:extLst>
          </p:cNvPr>
          <p:cNvGrpSpPr/>
          <p:nvPr/>
        </p:nvGrpSpPr>
        <p:grpSpPr>
          <a:xfrm>
            <a:off x="2250584" y="3504307"/>
            <a:ext cx="1271890" cy="1590377"/>
            <a:chOff x="2250584" y="3504307"/>
            <a:chExt cx="1271890" cy="159037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B5BF831-196D-0644-A3D7-7D5943A5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2286" y="3504307"/>
              <a:ext cx="1128486" cy="1128486"/>
            </a:xfrm>
            <a:prstGeom prst="round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F6CD6E3-E701-FB42-A1FF-428750C493C8}"/>
                </a:ext>
              </a:extLst>
            </p:cNvPr>
            <p:cNvSpPr/>
            <p:nvPr/>
          </p:nvSpPr>
          <p:spPr>
            <a:xfrm>
              <a:off x="2250584" y="4633021"/>
              <a:ext cx="127189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Qualitätskontrolle Produkte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9C67876-FEFE-DA48-ABE1-FCFEE93EC57D}"/>
              </a:ext>
            </a:extLst>
          </p:cNvPr>
          <p:cNvGrpSpPr/>
          <p:nvPr/>
        </p:nvGrpSpPr>
        <p:grpSpPr>
          <a:xfrm>
            <a:off x="4025832" y="3504308"/>
            <a:ext cx="1146013" cy="1590376"/>
            <a:chOff x="4025832" y="3504308"/>
            <a:chExt cx="1146013" cy="159037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4B91CFF-3F33-F34E-A530-727B2F894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6675" y="3504308"/>
              <a:ext cx="1124328" cy="1124328"/>
            </a:xfrm>
            <a:prstGeom prst="round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89B691C-3B2D-4A40-8DDA-219A60C987FB}"/>
                </a:ext>
              </a:extLst>
            </p:cNvPr>
            <p:cNvSpPr/>
            <p:nvPr/>
          </p:nvSpPr>
          <p:spPr>
            <a:xfrm>
              <a:off x="4025832" y="4633021"/>
              <a:ext cx="114601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↓ strafverfolgte </a:t>
              </a:r>
            </a:p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Personen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7A57280-1998-5444-A0EC-1A0717D6B05D}"/>
              </a:ext>
            </a:extLst>
          </p:cNvPr>
          <p:cNvGrpSpPr/>
          <p:nvPr/>
        </p:nvGrpSpPr>
        <p:grpSpPr>
          <a:xfrm>
            <a:off x="5601807" y="3504307"/>
            <a:ext cx="1269883" cy="1401325"/>
            <a:chOff x="5601807" y="3504307"/>
            <a:chExt cx="1269883" cy="140132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3F1733D-7CC7-D548-90BF-3140B893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5203" y="3504307"/>
              <a:ext cx="1124328" cy="1124328"/>
            </a:xfrm>
            <a:prstGeom prst="round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D71C072-1A95-F34F-952E-26FA29DFFAB6}"/>
                </a:ext>
              </a:extLst>
            </p:cNvPr>
            <p:cNvSpPr/>
            <p:nvPr/>
          </p:nvSpPr>
          <p:spPr>
            <a:xfrm>
              <a:off x="5601807" y="4628635"/>
              <a:ext cx="126988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↓ Schwarzmarkt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4CF46C5-3141-5E4A-8AE6-B4460CB10761}"/>
              </a:ext>
            </a:extLst>
          </p:cNvPr>
          <p:cNvGrpSpPr/>
          <p:nvPr/>
        </p:nvGrpSpPr>
        <p:grpSpPr>
          <a:xfrm>
            <a:off x="7234098" y="3493858"/>
            <a:ext cx="1269883" cy="1402821"/>
            <a:chOff x="7234098" y="3493858"/>
            <a:chExt cx="1269883" cy="1402821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1C7385B-6013-4C47-95E2-A68E13A9F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 trans="8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1652" y="3493858"/>
              <a:ext cx="1134777" cy="1134777"/>
            </a:xfrm>
            <a:prstGeom prst="round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67B87D8-EEA2-0140-A305-2BB4A4B01543}"/>
                </a:ext>
              </a:extLst>
            </p:cNvPr>
            <p:cNvSpPr/>
            <p:nvPr/>
          </p:nvSpPr>
          <p:spPr>
            <a:xfrm>
              <a:off x="7234098" y="4619682"/>
              <a:ext cx="126988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↑ Steuern</a:t>
              </a: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5383571C-C9AF-2845-9CCA-3033349C36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82196">
            <a:off x="1043972" y="2228993"/>
            <a:ext cx="2416294" cy="31112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9782CC9-57AC-D04D-8F13-314F62042CA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7804" flipH="1">
            <a:off x="5663543" y="2228993"/>
            <a:ext cx="2416294" cy="31112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6999465-A8E6-E748-888A-401AD5B5963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9012">
            <a:off x="2372853" y="2209521"/>
            <a:ext cx="2071401" cy="31112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0A7A6A0-F038-6343-BBC4-975108A261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20988" flipH="1">
            <a:off x="4704820" y="2224706"/>
            <a:ext cx="2037008" cy="31112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D0B39BF-0A03-F146-A752-78D6AF1695D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31226" y="2266443"/>
            <a:ext cx="1861357" cy="3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1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847" y="426485"/>
            <a:ext cx="4136069" cy="76944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de-CH" dirty="0"/>
              <a:t>Jugendschutz </a:t>
            </a:r>
            <a:endParaRPr lang="de-CH" sz="20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51E2D8E-941B-5848-BFE8-3A123027A23D}"/>
              </a:ext>
            </a:extLst>
          </p:cNvPr>
          <p:cNvSpPr/>
          <p:nvPr/>
        </p:nvSpPr>
        <p:spPr>
          <a:xfrm>
            <a:off x="444651" y="5540538"/>
            <a:ext cx="1225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rgbClr val="404040"/>
                </a:solidFill>
              </a:rPr>
              <a:t>Rosenbaum; 2016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3A4BA2-24E5-B14E-9EC4-7C6BCEFA86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6976"/>
            <a:ext cx="3407212" cy="34072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113314" y="1956399"/>
            <a:ext cx="5606144" cy="2735344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Auf dem Schwarzmarkt kaum gewährleistet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Diskrepanz Diskurs über die Gefahren und subjektiv wahrgenommenen Realität durch die Jugendlichen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Legalisierung → besserer Dialog mit Jugendlichen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Förderung moderater Gebrauch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Hinausschieben Alter Erstkonsum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Aber: Aufklärungs- und </a:t>
            </a:r>
            <a:r>
              <a:rPr lang="de-DE" sz="1600" dirty="0" err="1">
                <a:solidFill>
                  <a:srgbClr val="404040"/>
                </a:solidFill>
              </a:rPr>
              <a:t>Jugendschutzmassnahmen</a:t>
            </a:r>
            <a:r>
              <a:rPr lang="de-DE" sz="1600" dirty="0">
                <a:solidFill>
                  <a:srgbClr val="404040"/>
                </a:solidFill>
              </a:rPr>
              <a:t> haben gewisse Grenzen (cf. Alkohol und Tabak)</a:t>
            </a:r>
          </a:p>
        </p:txBody>
      </p:sp>
    </p:spTree>
    <p:extLst>
      <p:ext uri="{BB962C8B-B14F-4D97-AF65-F5344CB8AC3E}">
        <p14:creationId xmlns:p14="http://schemas.microsoft.com/office/powerpoint/2010/main" val="673570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847" y="426485"/>
            <a:ext cx="4136069" cy="76944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de-CH" dirty="0"/>
              <a:t>Jugendschutz </a:t>
            </a:r>
            <a:endParaRPr lang="de-CH" sz="20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51E2D8E-941B-5848-BFE8-3A123027A23D}"/>
              </a:ext>
            </a:extLst>
          </p:cNvPr>
          <p:cNvSpPr/>
          <p:nvPr/>
        </p:nvSpPr>
        <p:spPr>
          <a:xfrm>
            <a:off x="444652" y="5551424"/>
            <a:ext cx="37641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rgbClr val="404040"/>
                </a:solidFill>
              </a:rPr>
              <a:t>California Blue </a:t>
            </a:r>
            <a:r>
              <a:rPr lang="de-DE" sz="1000" dirty="0" err="1">
                <a:solidFill>
                  <a:srgbClr val="404040"/>
                </a:solidFill>
              </a:rPr>
              <a:t>Ribbon</a:t>
            </a:r>
            <a:r>
              <a:rPr lang="de-DE" sz="1000" dirty="0">
                <a:solidFill>
                  <a:srgbClr val="404040"/>
                </a:solidFill>
              </a:rPr>
              <a:t> Commission,2015, Rosenbaum, 2016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5DD83D-4B60-1640-9832-5BCFBDD33F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26759"/>
            <a:ext cx="3723312" cy="37233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DA9611-30D2-8F40-8556-E1973E637E4F}"/>
              </a:ext>
            </a:extLst>
          </p:cNvPr>
          <p:cNvSpPr/>
          <p:nvPr/>
        </p:nvSpPr>
        <p:spPr>
          <a:xfrm>
            <a:off x="3363685" y="1712695"/>
            <a:ext cx="5268687" cy="3251191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de-DE" sz="1600" b="1" dirty="0">
                <a:solidFill>
                  <a:srgbClr val="404040"/>
                </a:solidFill>
              </a:rPr>
              <a:t>Empfehlungen California Blue </a:t>
            </a:r>
            <a:r>
              <a:rPr lang="de-DE" sz="1600" b="1" dirty="0" err="1">
                <a:solidFill>
                  <a:srgbClr val="404040"/>
                </a:solidFill>
              </a:rPr>
              <a:t>Ribbon</a:t>
            </a:r>
            <a:r>
              <a:rPr lang="de-DE" sz="1600" b="1" dirty="0">
                <a:solidFill>
                  <a:srgbClr val="404040"/>
                </a:solidFill>
              </a:rPr>
              <a:t> </a:t>
            </a:r>
            <a:r>
              <a:rPr lang="de-DE" sz="1600" b="1" dirty="0" err="1">
                <a:solidFill>
                  <a:srgbClr val="404040"/>
                </a:solidFill>
              </a:rPr>
              <a:t>Commission</a:t>
            </a:r>
            <a:r>
              <a:rPr lang="de-DE" sz="1600" b="1" dirty="0">
                <a:solidFill>
                  <a:srgbClr val="404040"/>
                </a:solidFill>
              </a:rPr>
              <a:t> on </a:t>
            </a:r>
            <a:r>
              <a:rPr lang="de-DE" sz="1600" b="1" dirty="0" err="1">
                <a:solidFill>
                  <a:srgbClr val="404040"/>
                </a:solidFill>
              </a:rPr>
              <a:t>Marijuana</a:t>
            </a:r>
            <a:r>
              <a:rPr lang="de-DE" sz="1600" b="1" dirty="0">
                <a:solidFill>
                  <a:srgbClr val="404040"/>
                </a:solidFill>
              </a:rPr>
              <a:t> </a:t>
            </a:r>
            <a:r>
              <a:rPr lang="de-DE" sz="1600" b="1" dirty="0" err="1">
                <a:solidFill>
                  <a:srgbClr val="404040"/>
                </a:solidFill>
              </a:rPr>
              <a:t>Policy</a:t>
            </a:r>
            <a:endParaRPr lang="de-DE" sz="1600" b="1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strikte Anwendung Altersgrenze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Beschränkung Anzahl und Standorte Verkaufsstellen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Beschränkung gewisser Produkte (z.B. THC-haltige </a:t>
            </a:r>
            <a:r>
              <a:rPr lang="de-DE" sz="1600" dirty="0" err="1">
                <a:solidFill>
                  <a:srgbClr val="404040"/>
                </a:solidFill>
              </a:rPr>
              <a:t>Süssigkeiten</a:t>
            </a:r>
            <a:r>
              <a:rPr lang="de-DE" sz="1600" dirty="0">
                <a:solidFill>
                  <a:srgbClr val="404040"/>
                </a:solidFill>
              </a:rPr>
              <a:t>)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Begrenzung Werbung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1600" dirty="0">
                <a:solidFill>
                  <a:srgbClr val="404040"/>
                </a:solidFill>
              </a:rPr>
              <a:t>administrative anstatt strafrechtliche Sanktionen (Geldstrafen, obligatorische Teilnahme an Aufklärungsprogrammen)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de-DE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62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BE1C109-D491-FF41-973F-4E82DF1F10C9}"/>
              </a:ext>
            </a:extLst>
          </p:cNvPr>
          <p:cNvSpPr txBox="1"/>
          <p:nvPr/>
        </p:nvSpPr>
        <p:spPr>
          <a:xfrm>
            <a:off x="3664193" y="466164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CH" dirty="0"/>
              <a:t>Logiken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38B83C-ED91-2A45-B9B9-5EDCB21156FC}"/>
              </a:ext>
            </a:extLst>
          </p:cNvPr>
          <p:cNvSpPr txBox="1"/>
          <p:nvPr/>
        </p:nvSpPr>
        <p:spPr>
          <a:xfrm>
            <a:off x="1117414" y="3559022"/>
            <a:ext cx="29178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Angebot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definiert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durch</a:t>
            </a:r>
            <a:r>
              <a:rPr lang="fr-CH" sz="1800" dirty="0">
                <a:solidFill>
                  <a:srgbClr val="000000"/>
                </a:solidFill>
              </a:rPr>
              <a:t>     </a:t>
            </a:r>
            <a:r>
              <a:rPr lang="fr-CH" sz="1800" dirty="0" err="1">
                <a:solidFill>
                  <a:srgbClr val="000000"/>
                </a:solidFill>
              </a:rPr>
              <a:t>wissenschaftliche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Evidenz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Solidarische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Finanzierung</a:t>
            </a:r>
            <a:endParaRPr lang="fr-CH" sz="18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EE1E63-A453-6F47-B822-AC8E291047F5}"/>
              </a:ext>
            </a:extLst>
          </p:cNvPr>
          <p:cNvSpPr txBox="1"/>
          <p:nvPr/>
        </p:nvSpPr>
        <p:spPr>
          <a:xfrm>
            <a:off x="5374661" y="3559022"/>
            <a:ext cx="29178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Angebot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moduliert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durch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gesellschaftliche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Konventionen</a:t>
            </a:r>
            <a:endParaRPr lang="fr-CH" sz="18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Konsumgüter</a:t>
            </a:r>
            <a:endParaRPr lang="fr-CH" sz="1800" dirty="0">
              <a:solidFill>
                <a:srgbClr val="0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8E6A2B0-413F-8340-8A4A-61E1A5514F56}"/>
              </a:ext>
            </a:extLst>
          </p:cNvPr>
          <p:cNvGrpSpPr/>
          <p:nvPr/>
        </p:nvGrpSpPr>
        <p:grpSpPr>
          <a:xfrm>
            <a:off x="1243751" y="1526298"/>
            <a:ext cx="2664066" cy="1898254"/>
            <a:chOff x="1243751" y="1526298"/>
            <a:chExt cx="2664066" cy="1898254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51DE68B-6B3F-D34E-B59F-8B2B744EF844}"/>
                </a:ext>
              </a:extLst>
            </p:cNvPr>
            <p:cNvSpPr txBox="1"/>
            <p:nvPr/>
          </p:nvSpPr>
          <p:spPr>
            <a:xfrm>
              <a:off x="1573164" y="1526298"/>
              <a:ext cx="2006317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Medizinische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2327BA2-E374-CF4B-BF97-D30DC4B6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751" y="2092519"/>
              <a:ext cx="2664066" cy="1332033"/>
            </a:xfrm>
            <a:prstGeom prst="round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9BCC96-3C0C-944A-8F4F-F5476E1C6AFF}"/>
              </a:ext>
            </a:extLst>
          </p:cNvPr>
          <p:cNvGrpSpPr/>
          <p:nvPr/>
        </p:nvGrpSpPr>
        <p:grpSpPr>
          <a:xfrm>
            <a:off x="5385579" y="1526298"/>
            <a:ext cx="2895984" cy="1898254"/>
            <a:chOff x="5385579" y="1526298"/>
            <a:chExt cx="2895984" cy="189825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325CFAC-B9A2-A341-A35E-261661C08A1A}"/>
                </a:ext>
              </a:extLst>
            </p:cNvPr>
            <p:cNvSpPr txBox="1"/>
            <p:nvPr/>
          </p:nvSpPr>
          <p:spPr>
            <a:xfrm>
              <a:off x="5385579" y="1526298"/>
              <a:ext cx="289598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pPr algn="ctr"/>
              <a:r>
                <a:rPr lang="fr-CH" dirty="0" err="1"/>
                <a:t>Nicht-medizinische</a:t>
              </a:r>
              <a:endParaRPr lang="fr-CH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2B56004-DF87-8C4D-8982-DA099714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723" y="2091070"/>
              <a:ext cx="2666964" cy="133348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28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EC51B22-D623-3A4B-A934-DFB87D127819}"/>
              </a:ext>
            </a:extLst>
          </p:cNvPr>
          <p:cNvSpPr txBox="1"/>
          <p:nvPr/>
        </p:nvSpPr>
        <p:spPr>
          <a:xfrm>
            <a:off x="1292640" y="4285130"/>
            <a:ext cx="25304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Medizinische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Burokratisierung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von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Bürgerrechten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6116AE-2A53-DE4B-9E2E-FD3C780FAA2D}"/>
              </a:ext>
            </a:extLst>
          </p:cNvPr>
          <p:cNvSpPr txBox="1"/>
          <p:nvPr/>
        </p:nvSpPr>
        <p:spPr>
          <a:xfrm>
            <a:off x="5388852" y="4285130"/>
            <a:ext cx="258019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Scharlatanerie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Bullshitisme</a:t>
            </a:r>
            <a:endParaRPr lang="fr-CH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Hypothesen-geleitete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Praktiken</a:t>
            </a:r>
            <a:endParaRPr lang="fr-CH" sz="1400" dirty="0">
              <a:solidFill>
                <a:srgbClr val="0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1F9B6D-779A-6D4D-BF38-18F6D25489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642" y="2481041"/>
            <a:ext cx="1708667" cy="111434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AA886DD-B623-D641-B8C7-4BD26AA6CC89}"/>
              </a:ext>
            </a:extLst>
          </p:cNvPr>
          <p:cNvGrpSpPr/>
          <p:nvPr/>
        </p:nvGrpSpPr>
        <p:grpSpPr>
          <a:xfrm>
            <a:off x="995925" y="869577"/>
            <a:ext cx="3136434" cy="3143887"/>
            <a:chOff x="995925" y="869577"/>
            <a:chExt cx="3136434" cy="314388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0C88EE-04E1-D646-8F36-909A99675293}"/>
                </a:ext>
              </a:extLst>
            </p:cNvPr>
            <p:cNvSpPr txBox="1"/>
            <p:nvPr/>
          </p:nvSpPr>
          <p:spPr>
            <a:xfrm>
              <a:off x="995925" y="869577"/>
              <a:ext cx="3136434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Risiko</a:t>
              </a:r>
              <a:endParaRPr lang="fr-CH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Übermedikalisierung</a:t>
              </a:r>
              <a:endParaRPr lang="fr-CH" b="1" dirty="0">
                <a:solidFill>
                  <a:srgbClr val="000000"/>
                </a:solidFill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925A8F2-EC6C-804A-8C1A-8ABF76509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641" y="1906760"/>
              <a:ext cx="2106704" cy="210670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62ECD40-FE98-A54E-BA60-CE63608C3551}"/>
              </a:ext>
            </a:extLst>
          </p:cNvPr>
          <p:cNvGrpSpPr/>
          <p:nvPr/>
        </p:nvGrpSpPr>
        <p:grpSpPr>
          <a:xfrm>
            <a:off x="4869322" y="869576"/>
            <a:ext cx="3612525" cy="3143888"/>
            <a:chOff x="4869322" y="869576"/>
            <a:chExt cx="3612525" cy="314388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F599F16-56B5-4D4B-8969-5B4CBDDF283F}"/>
                </a:ext>
              </a:extLst>
            </p:cNvPr>
            <p:cNvSpPr txBox="1"/>
            <p:nvPr/>
          </p:nvSpPr>
          <p:spPr>
            <a:xfrm>
              <a:off x="4869322" y="869576"/>
              <a:ext cx="361252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l" rtl="0" latinLnBrk="1" hangingPunct="0"/>
              <a:r>
                <a:rPr lang="de-CH" b="1" dirty="0" err="1"/>
                <a:t>Entwissenschaftlichung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723F947-DA68-E249-A80C-73DEC9F2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671" y="1897648"/>
              <a:ext cx="2115816" cy="211581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69660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684EE9F-F783-7744-9E53-2E8EDD6D6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41" y="650979"/>
            <a:ext cx="7108371" cy="360601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052FE0A-4DC9-1846-A1DC-E629706D4CF5}"/>
              </a:ext>
            </a:extLst>
          </p:cNvPr>
          <p:cNvSpPr/>
          <p:nvPr/>
        </p:nvSpPr>
        <p:spPr>
          <a:xfrm>
            <a:off x="2879270" y="5507737"/>
            <a:ext cx="3113314" cy="21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" dirty="0"/>
              <a:t>https://</a:t>
            </a:r>
            <a:r>
              <a:rPr lang="de-DE" sz="400" dirty="0" err="1"/>
              <a:t>de.wikipedia.org</a:t>
            </a:r>
            <a:r>
              <a:rPr lang="de-DE" sz="400" dirty="0"/>
              <a:t>/</a:t>
            </a:r>
            <a:r>
              <a:rPr lang="de-DE" sz="400" dirty="0" err="1"/>
              <a:t>wiki</a:t>
            </a:r>
            <a:r>
              <a:rPr lang="de-DE" sz="400" dirty="0"/>
              <a:t>/</a:t>
            </a:r>
            <a:r>
              <a:rPr lang="de-DE" sz="400" dirty="0" err="1"/>
              <a:t>Rechtliche_Regelungen_zu_Cannabis_nach_Ländern</a:t>
            </a:r>
            <a:r>
              <a:rPr lang="de-DE" sz="400" dirty="0"/>
              <a:t>#/</a:t>
            </a:r>
            <a:r>
              <a:rPr lang="de-DE" sz="400" dirty="0" err="1"/>
              <a:t>media</a:t>
            </a:r>
            <a:r>
              <a:rPr lang="de-DE" sz="400" dirty="0"/>
              <a:t>/</a:t>
            </a:r>
            <a:r>
              <a:rPr lang="de-DE" sz="400" dirty="0" err="1"/>
              <a:t>Datei:Map-of-world-cannabis-laws.svg</a:t>
            </a:r>
            <a:endParaRPr lang="de-DE" sz="400" dirty="0"/>
          </a:p>
          <a:p>
            <a:r>
              <a:rPr lang="de-DE" sz="400" dirty="0"/>
              <a:t>Aug 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719663-C15F-E648-AEFB-5D2DB1070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113" y="4580225"/>
            <a:ext cx="4321629" cy="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9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F5438C-57B4-1249-8801-B0A9625D32E5}"/>
              </a:ext>
            </a:extLst>
          </p:cNvPr>
          <p:cNvGrpSpPr/>
          <p:nvPr/>
        </p:nvGrpSpPr>
        <p:grpSpPr>
          <a:xfrm>
            <a:off x="401868" y="2154469"/>
            <a:ext cx="1546676" cy="1908637"/>
            <a:chOff x="401868" y="2154469"/>
            <a:chExt cx="1546676" cy="190863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CBCFE32-9556-E145-B03C-52DCE2EF9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868" y="2154469"/>
              <a:ext cx="1546676" cy="1546676"/>
            </a:xfrm>
            <a:prstGeom prst="round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58128E4-D908-6D45-91CA-0FEB5BDB80CA}"/>
                </a:ext>
              </a:extLst>
            </p:cNvPr>
            <p:cNvSpPr txBox="1"/>
            <p:nvPr/>
          </p:nvSpPr>
          <p:spPr>
            <a:xfrm>
              <a:off x="870155" y="3755331"/>
              <a:ext cx="61010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Anbau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C5A156A-6636-7440-8BD4-D95385FE2584}"/>
              </a:ext>
            </a:extLst>
          </p:cNvPr>
          <p:cNvGrpSpPr/>
          <p:nvPr/>
        </p:nvGrpSpPr>
        <p:grpSpPr>
          <a:xfrm>
            <a:off x="2110679" y="2154469"/>
            <a:ext cx="1546676" cy="2096636"/>
            <a:chOff x="2110679" y="2154469"/>
            <a:chExt cx="1546676" cy="2096636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44F6A0C-3892-F549-945D-0AE6E2EA65EE}"/>
                </a:ext>
              </a:extLst>
            </p:cNvPr>
            <p:cNvSpPr txBox="1"/>
            <p:nvPr/>
          </p:nvSpPr>
          <p:spPr>
            <a:xfrm>
              <a:off x="2219473" y="3727887"/>
              <a:ext cx="1435647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Verarbeitung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rgbClr val="000000"/>
                  </a:solidFill>
                </a:rPr>
                <a:t>Konfektionierung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D9833CB-6A71-4A42-9396-9AFEBED31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79" y="2154469"/>
              <a:ext cx="1546676" cy="1546676"/>
            </a:xfrm>
            <a:prstGeom prst="round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5CD662C-E565-5F4A-9081-4D2CFE87B430}"/>
              </a:ext>
            </a:extLst>
          </p:cNvPr>
          <p:cNvGrpSpPr/>
          <p:nvPr/>
        </p:nvGrpSpPr>
        <p:grpSpPr>
          <a:xfrm>
            <a:off x="3817255" y="2154470"/>
            <a:ext cx="1573418" cy="1896383"/>
            <a:chOff x="3817255" y="2154470"/>
            <a:chExt cx="1573418" cy="189638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43C902A-BB7D-3346-BFE9-358E628D6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7255" y="2154470"/>
              <a:ext cx="1573418" cy="1573418"/>
            </a:xfrm>
            <a:prstGeom prst="round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EB9BC65-F639-8A48-A695-BDA89A0D8717}"/>
                </a:ext>
              </a:extLst>
            </p:cNvPr>
            <p:cNvSpPr txBox="1"/>
            <p:nvPr/>
          </p:nvSpPr>
          <p:spPr>
            <a:xfrm>
              <a:off x="4244411" y="3743078"/>
              <a:ext cx="71910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Vertrieb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3E30955-8927-2043-B26C-76DBCB5435D9}"/>
              </a:ext>
            </a:extLst>
          </p:cNvPr>
          <p:cNvGrpSpPr/>
          <p:nvPr/>
        </p:nvGrpSpPr>
        <p:grpSpPr>
          <a:xfrm>
            <a:off x="5550573" y="2154469"/>
            <a:ext cx="1546676" cy="1896384"/>
            <a:chOff x="5550573" y="2154469"/>
            <a:chExt cx="1546676" cy="189638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C946DB4-E815-FD40-81B2-279A6B80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573" y="2154469"/>
              <a:ext cx="1546676" cy="1546676"/>
            </a:xfrm>
            <a:prstGeom prst="round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AC152B6-7924-EA44-BAD4-944F1AF468C9}"/>
                </a:ext>
              </a:extLst>
            </p:cNvPr>
            <p:cNvSpPr/>
            <p:nvPr/>
          </p:nvSpPr>
          <p:spPr>
            <a:xfrm>
              <a:off x="5764784" y="3743078"/>
              <a:ext cx="111825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Einzelhandel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AD352CB-B1AC-D843-B1BA-FDEFBB224975}"/>
              </a:ext>
            </a:extLst>
          </p:cNvPr>
          <p:cNvGrpSpPr/>
          <p:nvPr/>
        </p:nvGrpSpPr>
        <p:grpSpPr>
          <a:xfrm>
            <a:off x="7257149" y="2154469"/>
            <a:ext cx="1544441" cy="1896384"/>
            <a:chOff x="7257149" y="2154469"/>
            <a:chExt cx="1544441" cy="189638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2F059D6-E975-2943-AF14-60671082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7149" y="2154469"/>
              <a:ext cx="1544441" cy="1544441"/>
            </a:xfrm>
            <a:prstGeom prst="round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DF3D9C6-B813-024C-A4FB-D5015CDD4477}"/>
                </a:ext>
              </a:extLst>
            </p:cNvPr>
            <p:cNvSpPr/>
            <p:nvPr/>
          </p:nvSpPr>
          <p:spPr>
            <a:xfrm>
              <a:off x="7654587" y="3743078"/>
              <a:ext cx="74956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Konsum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25C6D03-5987-B44A-958A-D825ACFD2B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2044" y="1129729"/>
            <a:ext cx="742952" cy="13065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08F599-E2F5-3940-9DCF-0CB47E744C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70286" y="1129729"/>
            <a:ext cx="742952" cy="13065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58F6E45-E8EA-8044-B4DF-719F71D254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45305" y="1129729"/>
            <a:ext cx="742952" cy="13065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1C6509C-124F-D440-9D23-CE6E0DF8DDB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21813" y="1129729"/>
            <a:ext cx="742952" cy="13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5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</Words>
  <Application>Microsoft Macintosh PowerPoint</Application>
  <PresentationFormat>On-screen Show (4:3)</PresentationFormat>
  <Paragraphs>132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</vt:lpstr>
      <vt:lpstr>Helvetica Neue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1431</cp:revision>
  <cp:lastPrinted>2023-07-27T20:12:34Z</cp:lastPrinted>
  <dcterms:modified xsi:type="dcterms:W3CDTF">2025-07-14T09:11:17Z</dcterms:modified>
  <cp:category/>
</cp:coreProperties>
</file>