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515" r:id="rId2"/>
    <p:sldId id="635" r:id="rId3"/>
    <p:sldId id="685" r:id="rId4"/>
    <p:sldId id="804" r:id="rId5"/>
    <p:sldId id="636" r:id="rId6"/>
    <p:sldId id="808" r:id="rId7"/>
    <p:sldId id="731" r:id="rId8"/>
    <p:sldId id="637" r:id="rId9"/>
    <p:sldId id="642" r:id="rId10"/>
    <p:sldId id="639" r:id="rId11"/>
    <p:sldId id="775" r:id="rId12"/>
    <p:sldId id="649" r:id="rId13"/>
    <p:sldId id="744" r:id="rId14"/>
    <p:sldId id="745" r:id="rId15"/>
    <p:sldId id="805" r:id="rId16"/>
    <p:sldId id="807" r:id="rId17"/>
    <p:sldId id="664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5" r:id="rId26"/>
    <p:sldId id="666" r:id="rId27"/>
    <p:sldId id="667" r:id="rId28"/>
    <p:sldId id="671" r:id="rId29"/>
    <p:sldId id="676" r:id="rId30"/>
    <p:sldId id="683" r:id="rId31"/>
    <p:sldId id="684" r:id="rId32"/>
    <p:sldId id="686" r:id="rId33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FCF"/>
    <a:srgbClr val="469347"/>
    <a:srgbClr val="B9AA2D"/>
    <a:srgbClr val="4EA955"/>
    <a:srgbClr val="71B876"/>
    <a:srgbClr val="80FF58"/>
    <a:srgbClr val="8BE48F"/>
    <a:srgbClr val="54FF4A"/>
    <a:srgbClr val="5EC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8" autoAdjust="0"/>
    <p:restoredTop sz="94620" autoAdjust="0"/>
  </p:normalViewPr>
  <p:slideViewPr>
    <p:cSldViewPr snapToGrid="0" snapToObjects="1">
      <p:cViewPr varScale="1">
        <p:scale>
          <a:sx n="98" d="100"/>
          <a:sy n="98" d="100"/>
        </p:scale>
        <p:origin x="15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4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34ED37-4416-F448-8A04-6527CB8A22E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741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A2E19E-7530-CC41-8A56-4C7AC5698BA2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3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AC6FBF-86A6-1945-92FB-44C03669D4F3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06133305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94505" y="196346"/>
            <a:ext cx="7289130" cy="139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 err="1">
                <a:solidFill>
                  <a:schemeClr val="bg1"/>
                </a:solidFill>
              </a:rPr>
              <a:t>Braucht</a:t>
            </a:r>
            <a:r>
              <a:rPr lang="fr-CH" sz="3200" b="1" dirty="0">
                <a:solidFill>
                  <a:schemeClr val="bg1"/>
                </a:solidFill>
              </a:rPr>
              <a:t> es </a:t>
            </a:r>
            <a:r>
              <a:rPr lang="fr-CH" sz="3200" b="1" dirty="0" err="1">
                <a:solidFill>
                  <a:schemeClr val="bg1"/>
                </a:solidFill>
              </a:rPr>
              <a:t>eine</a:t>
            </a:r>
            <a:r>
              <a:rPr lang="fr-CH" sz="3200" b="1" dirty="0">
                <a:solidFill>
                  <a:schemeClr val="bg1"/>
                </a:solidFill>
              </a:rPr>
              <a:t> </a:t>
            </a:r>
            <a:r>
              <a:rPr lang="fr-CH" sz="3200" b="1" dirty="0" err="1">
                <a:solidFill>
                  <a:schemeClr val="bg1"/>
                </a:solidFill>
              </a:rPr>
              <a:t>Anamnese</a:t>
            </a:r>
            <a:r>
              <a:rPr lang="fr-CH" sz="3200" b="1" dirty="0">
                <a:solidFill>
                  <a:schemeClr val="bg1"/>
                </a:solidFill>
              </a:rPr>
              <a:t> in der Psychiatrie?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90226" y="2049268"/>
            <a:ext cx="209768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Zullino</a:t>
            </a:r>
            <a:endParaRPr kumimoji="0" lang="fr-CH" sz="1200" b="0" i="0" u="none" strike="noStrike" cap="none" spc="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303590" y="2505161"/>
            <a:ext cx="2536821" cy="29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1886012" y="274638"/>
            <a:ext cx="5371983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 err="1">
                <a:solidFill>
                  <a:srgbClr val="7F7F7F"/>
                </a:solidFill>
              </a:rPr>
              <a:t>Diskursive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Schichten</a:t>
            </a:r>
            <a:endParaRPr lang="fr-CH" sz="4000" b="1" dirty="0">
              <a:solidFill>
                <a:srgbClr val="7F7F7F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782547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2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427424" y="274638"/>
            <a:ext cx="4289155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Macht/Wissen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31413"/>
            <a:ext cx="8229600" cy="3631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Font typeface="Arial"/>
              <a:buChar char="•"/>
            </a:pPr>
            <a:r>
              <a:rPr lang="fr-CH" sz="2400" dirty="0"/>
              <a:t>Dominantes Merkmal moderner Gesellschaften: Entwicklung bürokratische Überwachung der Bevölkerung 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Font typeface="Arial"/>
              <a:buChar char="•"/>
            </a:pPr>
            <a:r>
              <a:rPr lang="fr-CH" sz="2400" dirty="0"/>
              <a:t>Entwicklung von Berufsgruppen, welche </a:t>
            </a:r>
            <a:r>
              <a:rPr lang="mr-IN" sz="2400" dirty="0"/>
              <a:t>…</a:t>
            </a:r>
            <a:endParaRPr lang="fr-CH" sz="2400" dirty="0"/>
          </a:p>
          <a:p>
            <a:pPr marL="628650" indent="-271463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2400" dirty="0"/>
              <a:t>behaupten, Menschen zu verstehen (Wissen)</a:t>
            </a:r>
          </a:p>
          <a:p>
            <a:pPr marL="628650" indent="-271463">
              <a:lnSpc>
                <a:spcPct val="14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2400" dirty="0"/>
              <a:t>gutes Verhalten verschreiben (Macht)</a:t>
            </a:r>
          </a:p>
        </p:txBody>
      </p:sp>
    </p:spTree>
    <p:extLst>
      <p:ext uri="{BB962C8B-B14F-4D97-AF65-F5344CB8AC3E}">
        <p14:creationId xmlns:p14="http://schemas.microsoft.com/office/powerpoint/2010/main" val="100990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116314" y="274638"/>
            <a:ext cx="2911374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Bio-</a:t>
            </a:r>
            <a:r>
              <a:rPr lang="fr-CH" sz="4400" b="1" dirty="0" err="1">
                <a:solidFill>
                  <a:srgbClr val="7F7F7F"/>
                </a:solidFill>
              </a:rPr>
              <a:t>Macht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1" y="2044879"/>
            <a:ext cx="8229600" cy="26161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400" dirty="0"/>
              <a:t>= </a:t>
            </a:r>
            <a:r>
              <a:rPr lang="fr-CH" sz="2400" dirty="0" err="1"/>
              <a:t>Verinnerlichung</a:t>
            </a:r>
            <a:r>
              <a:rPr lang="fr-CH" sz="2400" dirty="0"/>
              <a:t> </a:t>
            </a:r>
            <a:r>
              <a:rPr lang="fr-CH" sz="2400" dirty="0" err="1"/>
              <a:t>wissenschaftlicher</a:t>
            </a:r>
            <a:r>
              <a:rPr lang="fr-CH" sz="2400" dirty="0"/>
              <a:t> </a:t>
            </a:r>
            <a:r>
              <a:rPr lang="fr-CH" sz="2400" dirty="0" err="1"/>
              <a:t>Konzepte</a:t>
            </a:r>
            <a:r>
              <a:rPr lang="fr-CH" sz="2400" dirty="0"/>
              <a:t> </a:t>
            </a:r>
            <a:r>
              <a:rPr lang="fr-CH" sz="2400" dirty="0" err="1"/>
              <a:t>von</a:t>
            </a:r>
            <a:r>
              <a:rPr lang="fr-CH" sz="2400" dirty="0"/>
              <a:t> </a:t>
            </a:r>
            <a:r>
              <a:rPr lang="fr-CH" sz="2400" dirty="0" err="1"/>
              <a:t>Gesundheit</a:t>
            </a:r>
            <a:r>
              <a:rPr lang="fr-CH" sz="2400" dirty="0"/>
              <a:t> </a:t>
            </a:r>
            <a:r>
              <a:rPr lang="fr-CH" sz="2400" dirty="0" err="1"/>
              <a:t>und</a:t>
            </a:r>
            <a:r>
              <a:rPr lang="fr-CH" sz="2400" dirty="0"/>
              <a:t> </a:t>
            </a:r>
            <a:r>
              <a:rPr lang="fr-CH" sz="2400" dirty="0" err="1"/>
              <a:t>Normalität</a:t>
            </a:r>
            <a:endParaRPr lang="fr-CH" sz="2400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400" dirty="0" err="1"/>
              <a:t>Wird</a:t>
            </a:r>
            <a:r>
              <a:rPr lang="fr-CH" sz="2400" dirty="0"/>
              <a:t> </a:t>
            </a:r>
            <a:r>
              <a:rPr lang="fr-CH" sz="2400" dirty="0" err="1"/>
              <a:t>von</a:t>
            </a:r>
            <a:r>
              <a:rPr lang="fr-CH" sz="2400" dirty="0"/>
              <a:t> </a:t>
            </a:r>
            <a:r>
              <a:rPr lang="fr-CH" sz="2400" dirty="0" err="1"/>
              <a:t>Berufsgruppen</a:t>
            </a:r>
            <a:r>
              <a:rPr lang="fr-CH" sz="2400" dirty="0"/>
              <a:t> </a:t>
            </a:r>
            <a:r>
              <a:rPr lang="fr-CH" sz="2400" dirty="0" err="1"/>
              <a:t>auf</a:t>
            </a:r>
            <a:r>
              <a:rPr lang="fr-CH" sz="2400" dirty="0"/>
              <a:t> der </a:t>
            </a:r>
            <a:r>
              <a:rPr lang="fr-CH" sz="2400" dirty="0" err="1"/>
              <a:t>Grundlage</a:t>
            </a:r>
            <a:r>
              <a:rPr lang="fr-CH" sz="2400" dirty="0"/>
              <a:t> </a:t>
            </a:r>
            <a:r>
              <a:rPr lang="fr-CH" sz="2400" dirty="0" err="1"/>
              <a:t>ihrer</a:t>
            </a:r>
            <a:r>
              <a:rPr lang="fr-CH" sz="2400" dirty="0"/>
              <a:t> </a:t>
            </a:r>
            <a:r>
              <a:rPr lang="fr-CH" sz="2400" dirty="0" err="1"/>
              <a:t>angeblichen</a:t>
            </a:r>
            <a:r>
              <a:rPr lang="fr-CH" sz="2400" dirty="0"/>
              <a:t> </a:t>
            </a:r>
            <a:r>
              <a:rPr lang="fr-CH" sz="2400" dirty="0" err="1"/>
              <a:t>wissenschaftlichen</a:t>
            </a:r>
            <a:r>
              <a:rPr lang="fr-CH" sz="2400" dirty="0"/>
              <a:t> </a:t>
            </a:r>
            <a:r>
              <a:rPr lang="fr-CH" sz="2400" dirty="0" err="1"/>
              <a:t>Kenntnisse</a:t>
            </a:r>
            <a:r>
              <a:rPr lang="fr-CH" sz="2400" dirty="0"/>
              <a:t> </a:t>
            </a:r>
            <a:r>
              <a:rPr lang="fr-CH" sz="2400" dirty="0" err="1"/>
              <a:t>verwaltet</a:t>
            </a:r>
            <a:r>
              <a:rPr lang="fr-CH" sz="2400" dirty="0"/>
              <a:t> (</a:t>
            </a:r>
            <a:r>
              <a:rPr lang="fr-CH" sz="2400" dirty="0" err="1"/>
              <a:t>Biopolitik</a:t>
            </a:r>
            <a:r>
              <a:rPr lang="fr-CH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754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8084" y="274638"/>
            <a:ext cx="6867836" cy="95410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800" b="1" dirty="0">
                <a:solidFill>
                  <a:srgbClr val="7F7F7F"/>
                </a:solidFill>
              </a:rPr>
              <a:t>Zwei Organisationsprinzipien der </a:t>
            </a:r>
            <a:br>
              <a:rPr lang="fr-CH" sz="2800" b="1" dirty="0">
                <a:solidFill>
                  <a:srgbClr val="7F7F7F"/>
                </a:solidFill>
              </a:rPr>
            </a:br>
            <a:r>
              <a:rPr lang="fr-CH" sz="2800" b="1" dirty="0">
                <a:solidFill>
                  <a:srgbClr val="7F7F7F"/>
                </a:solidFill>
              </a:rPr>
              <a:t>modernen Disziplin und Selbstdisziplin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904145" y="2414007"/>
            <a:ext cx="2900546" cy="2507307"/>
            <a:chOff x="988811" y="2752671"/>
            <a:chExt cx="2900546" cy="2507307"/>
          </a:xfrm>
        </p:grpSpPr>
        <p:sp>
          <p:nvSpPr>
            <p:cNvPr id="2" name="Textfeld 1"/>
            <p:cNvSpPr txBox="1"/>
            <p:nvPr/>
          </p:nvSpPr>
          <p:spPr>
            <a:xfrm>
              <a:off x="1924915" y="4859868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b="1" dirty="0"/>
                <a:t>Der Blick</a:t>
              </a:r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811" y="2752671"/>
              <a:ext cx="2900546" cy="1682316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5944705" y="1954798"/>
            <a:ext cx="2262158" cy="3255327"/>
            <a:chOff x="6029371" y="2293462"/>
            <a:chExt cx="2262158" cy="3255327"/>
          </a:xfrm>
        </p:grpSpPr>
        <p:sp>
          <p:nvSpPr>
            <p:cNvPr id="5" name="Textfeld 4"/>
            <p:cNvSpPr txBox="1"/>
            <p:nvPr/>
          </p:nvSpPr>
          <p:spPr>
            <a:xfrm>
              <a:off x="6029371" y="4840903"/>
              <a:ext cx="22621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/>
                <a:t>Das Bekenntnis / </a:t>
              </a:r>
            </a:p>
            <a:p>
              <a:pPr algn="ctr"/>
              <a:r>
                <a:rPr lang="fr-CH" sz="2000" b="1" dirty="0"/>
                <a:t>Geständnis</a:t>
              </a:r>
            </a:p>
          </p:txBody>
        </p: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467" y="2293462"/>
              <a:ext cx="1710981" cy="240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22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718371" y="274638"/>
            <a:ext cx="3707265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Panoptikum</a:t>
            </a:r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1842808" y="1760491"/>
            <a:ext cx="6843992" cy="30777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Ideales Gefängnismodell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Zentrales Beobachtungsturm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Wächter können sehen, von Häftlingen aber nicht gesehen werden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➛ Insassen: Gefühl der Beobachtung (Gestaltung der Wahrnehmung)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Der Blick in die Abwesenheit eines sehenden Subjekts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➛ Selbstreguliertes Verhalten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49327"/>
            <a:ext cx="1712750" cy="23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2FBBBA-F110-B948-AEC3-E0CB6EBBD327}"/>
              </a:ext>
            </a:extLst>
          </p:cNvPr>
          <p:cNvSpPr/>
          <p:nvPr/>
        </p:nvSpPr>
        <p:spPr>
          <a:xfrm>
            <a:off x="877329" y="1624423"/>
            <a:ext cx="7915834" cy="36419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566AB"/>
              </a:buClr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</a:rPr>
              <a:t>Eine insbesondere christliche-religiöse Machttechnik</a:t>
            </a:r>
          </a:p>
          <a:p>
            <a:pPr marL="541338" lvl="1" indent="-2667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566AB"/>
              </a:buClr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</a:rPr>
              <a:t>Aufspüren einer „inneren Wahrheit“ durch Techniken der Versprachlichung (Diskursivierung) = Beichte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566AB"/>
              </a:buClr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</a:rPr>
              <a:t>Funktion: Subjektivierung (lat. sub-</a:t>
            </a:r>
            <a:r>
              <a:rPr lang="de-DE" sz="1800" dirty="0" err="1">
                <a:solidFill>
                  <a:srgbClr val="404040"/>
                </a:solidFill>
              </a:rPr>
              <a:t>iacere</a:t>
            </a:r>
            <a:r>
              <a:rPr lang="de-DE" sz="1800" dirty="0">
                <a:solidFill>
                  <a:srgbClr val="404040"/>
                </a:solidFill>
              </a:rPr>
              <a:t>) des Individuums unter die gesellschaftlichen Verhältnisse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566AB"/>
              </a:buClr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</a:rPr>
              <a:t>Ihr liegt die Konzeption einer „Regierung der Seelen“ (</a:t>
            </a:r>
            <a:r>
              <a:rPr lang="de-DE" sz="1800" dirty="0" err="1">
                <a:solidFill>
                  <a:srgbClr val="404040"/>
                </a:solidFill>
              </a:rPr>
              <a:t>gouvernement</a:t>
            </a:r>
            <a:r>
              <a:rPr lang="de-DE" sz="1800" dirty="0">
                <a:solidFill>
                  <a:srgbClr val="404040"/>
                </a:solidFill>
              </a:rPr>
              <a:t> des </a:t>
            </a:r>
            <a:r>
              <a:rPr lang="de-DE" sz="1800" dirty="0" err="1">
                <a:solidFill>
                  <a:srgbClr val="404040"/>
                </a:solidFill>
              </a:rPr>
              <a:t>âmes</a:t>
            </a:r>
            <a:r>
              <a:rPr lang="de-DE" sz="1800" dirty="0">
                <a:solidFill>
                  <a:srgbClr val="404040"/>
                </a:solidFill>
              </a:rPr>
              <a:t>) zugrunde</a:t>
            </a:r>
          </a:p>
        </p:txBody>
      </p:sp>
      <p:sp>
        <p:nvSpPr>
          <p:cNvPr id="5" name="Shape 520">
            <a:extLst>
              <a:ext uri="{FF2B5EF4-FFF2-40B4-BE49-F238E27FC236}">
                <a16:creationId xmlns:a16="http://schemas.microsoft.com/office/drawing/2014/main" id="{7856EAB4-15C6-3447-8385-F2CE49BD0520}"/>
              </a:ext>
            </a:extLst>
          </p:cNvPr>
          <p:cNvSpPr/>
          <p:nvPr/>
        </p:nvSpPr>
        <p:spPr>
          <a:xfrm>
            <a:off x="855662" y="431097"/>
            <a:ext cx="7937501" cy="7540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Pastoralmacht</a:t>
            </a:r>
            <a:endParaRPr sz="44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E9FA22-6E20-DF40-945E-5AF66C950C5B}"/>
              </a:ext>
            </a:extLst>
          </p:cNvPr>
          <p:cNvSpPr/>
          <p:nvPr/>
        </p:nvSpPr>
        <p:spPr>
          <a:xfrm>
            <a:off x="733892" y="1757082"/>
            <a:ext cx="8059271" cy="35957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566AB"/>
              </a:buClr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</a:rPr>
              <a:t>Pastoralmacht wird säkularisiert und spielt wesentliche Rolle bei Aufrechterhaltung und Reproduktion der gesellschaftlichen Verhältnisse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566AB"/>
              </a:buClr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</a:rPr>
              <a:t>Während des Prozesses der </a:t>
            </a:r>
            <a:r>
              <a:rPr lang="de-DE" sz="1800" dirty="0" err="1">
                <a:solidFill>
                  <a:srgbClr val="404040"/>
                </a:solidFill>
              </a:rPr>
              <a:t>Kasernierungen</a:t>
            </a:r>
            <a:r>
              <a:rPr lang="de-DE" sz="1800" dirty="0">
                <a:solidFill>
                  <a:srgbClr val="404040"/>
                </a:solidFill>
              </a:rPr>
              <a:t> </a:t>
            </a:r>
            <a:r>
              <a:rPr lang="en-US" sz="1800" dirty="0">
                <a:solidFill>
                  <a:srgbClr val="404040"/>
                </a:solidFill>
              </a:rPr>
              <a:t>(</a:t>
            </a:r>
            <a:r>
              <a:rPr lang="en-US" sz="1800" dirty="0" err="1">
                <a:solidFill>
                  <a:srgbClr val="404040"/>
                </a:solidFill>
              </a:rPr>
              <a:t>Gefängnisse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Militärkasernen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Schulen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Fabriken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nichtkirchliche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Institutionen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übernommen</a:t>
            </a:r>
            <a:endParaRPr lang="de-DE" sz="1800" dirty="0">
              <a:solidFill>
                <a:srgbClr val="40404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566AB"/>
              </a:buClr>
              <a:buFont typeface="Arial"/>
              <a:buChar char="•"/>
            </a:pP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Herausbildung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der Humanwissenschaften,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allem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Psychologie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Psychoanalyse</a:t>
            </a: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566AB"/>
              </a:buClr>
              <a:buFont typeface="Arial"/>
              <a:buChar char="•"/>
            </a:pPr>
            <a:r>
              <a:rPr lang="en-US" sz="1800" dirty="0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800" dirty="0" err="1">
                <a:solidFill>
                  <a:srgbClr val="4040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Biomacht</a:t>
            </a:r>
            <a:endParaRPr lang="de-DE" sz="1800" dirty="0">
              <a:solidFill>
                <a:srgbClr val="404040"/>
              </a:solidFill>
            </a:endParaRPr>
          </a:p>
        </p:txBody>
      </p:sp>
      <p:sp>
        <p:nvSpPr>
          <p:cNvPr id="3" name="Shape 520">
            <a:extLst>
              <a:ext uri="{FF2B5EF4-FFF2-40B4-BE49-F238E27FC236}">
                <a16:creationId xmlns:a16="http://schemas.microsoft.com/office/drawing/2014/main" id="{1E1E8154-6F42-2247-8A98-60E04F3E5874}"/>
              </a:ext>
            </a:extLst>
          </p:cNvPr>
          <p:cNvSpPr/>
          <p:nvPr/>
        </p:nvSpPr>
        <p:spPr>
          <a:xfrm>
            <a:off x="855662" y="296626"/>
            <a:ext cx="7937501" cy="12811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r>
              <a:rPr lang="fr-CH" sz="3600" b="1" dirty="0" err="1">
                <a:solidFill>
                  <a:srgbClr val="7F7F7F"/>
                </a:solidFill>
              </a:rPr>
              <a:t>Entwicklung</a:t>
            </a:r>
            <a:r>
              <a:rPr lang="fr-CH" sz="3600" b="1" dirty="0">
                <a:solidFill>
                  <a:srgbClr val="7F7F7F"/>
                </a:solidFill>
              </a:rPr>
              <a:t> der </a:t>
            </a:r>
            <a:r>
              <a:rPr lang="fr-CH" sz="3600" b="1" dirty="0" err="1">
                <a:solidFill>
                  <a:srgbClr val="7F7F7F"/>
                </a:solidFill>
              </a:rPr>
              <a:t>kapitalistisch-bürgerlichen</a:t>
            </a:r>
            <a:r>
              <a:rPr lang="fr-CH" sz="3600" b="1" dirty="0">
                <a:solidFill>
                  <a:srgbClr val="7F7F7F"/>
                </a:solidFill>
              </a:rPr>
              <a:t> Gesellschaft</a:t>
            </a:r>
            <a:endParaRPr sz="36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0882" y="274638"/>
            <a:ext cx="7002238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Die </a:t>
            </a:r>
            <a:r>
              <a:rPr lang="fr-CH" sz="4800" b="1" dirty="0" err="1">
                <a:solidFill>
                  <a:srgbClr val="7F7F7F"/>
                </a:solidFill>
              </a:rPr>
              <a:t>exzessive</a:t>
            </a:r>
            <a:r>
              <a:rPr lang="fr-CH" sz="4800" b="1" dirty="0">
                <a:solidFill>
                  <a:srgbClr val="7F7F7F"/>
                </a:solidFill>
              </a:rPr>
              <a:t> </a:t>
            </a:r>
            <a:r>
              <a:rPr lang="fr-CH" sz="4800" b="1" dirty="0" err="1">
                <a:solidFill>
                  <a:srgbClr val="7F7F7F"/>
                </a:solidFill>
              </a:rPr>
              <a:t>Wahrheit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486793" y="1640736"/>
            <a:ext cx="6208971" cy="364195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Über</a:t>
            </a:r>
            <a:r>
              <a:rPr lang="fr-CH" sz="1800" dirty="0"/>
              <a:t> </a:t>
            </a:r>
            <a:r>
              <a:rPr lang="fr-CH" sz="1800" dirty="0" err="1"/>
              <a:t>das</a:t>
            </a:r>
            <a:r>
              <a:rPr lang="fr-CH" sz="1800" dirty="0"/>
              <a:t> </a:t>
            </a:r>
            <a:r>
              <a:rPr lang="fr-CH" sz="1800" dirty="0" err="1"/>
              <a:t>nötige</a:t>
            </a:r>
            <a:r>
              <a:rPr lang="fr-CH" sz="1800" dirty="0"/>
              <a:t> </a:t>
            </a:r>
            <a:r>
              <a:rPr lang="fr-CH" sz="1800" dirty="0" err="1"/>
              <a:t>hinausgehende</a:t>
            </a:r>
            <a:r>
              <a:rPr lang="fr-CH" sz="1800" dirty="0"/>
              <a:t>, </a:t>
            </a:r>
            <a:r>
              <a:rPr lang="fr-CH" sz="1800" dirty="0" err="1"/>
              <a:t>nicht</a:t>
            </a:r>
            <a:r>
              <a:rPr lang="fr-CH" sz="1800" dirty="0"/>
              <a:t> </a:t>
            </a:r>
            <a:r>
              <a:rPr lang="fr-CH" sz="1800" dirty="0" err="1"/>
              <a:t>ökonomishce</a:t>
            </a:r>
            <a:r>
              <a:rPr lang="fr-CH" sz="1800" dirty="0"/>
              <a:t> </a:t>
            </a:r>
            <a:r>
              <a:rPr lang="fr-CH" sz="1800" dirty="0" err="1"/>
              <a:t>Manifestationen</a:t>
            </a:r>
            <a:r>
              <a:rPr lang="fr-CH" sz="1800" dirty="0"/>
              <a:t> der </a:t>
            </a:r>
            <a:r>
              <a:rPr lang="fr-CH" sz="1800" dirty="0" err="1"/>
              <a:t>Wahrheit</a:t>
            </a:r>
            <a:endParaRPr lang="fr-CH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/>
              <a:t>Die Art </a:t>
            </a:r>
            <a:r>
              <a:rPr lang="fr-CH" sz="1800" dirty="0" err="1"/>
              <a:t>und</a:t>
            </a:r>
            <a:r>
              <a:rPr lang="fr-CH" sz="1800" dirty="0"/>
              <a:t> Weise in </a:t>
            </a:r>
            <a:r>
              <a:rPr lang="fr-CH" sz="1800" dirty="0" err="1"/>
              <a:t>welcher</a:t>
            </a:r>
            <a:r>
              <a:rPr lang="fr-CH" sz="1800" dirty="0"/>
              <a:t> </a:t>
            </a:r>
            <a:r>
              <a:rPr lang="fr-CH" sz="1800" dirty="0" err="1"/>
              <a:t>diese</a:t>
            </a:r>
            <a:r>
              <a:rPr lang="fr-CH" sz="1800" dirty="0"/>
              <a:t> </a:t>
            </a:r>
            <a:r>
              <a:rPr lang="fr-CH" sz="1800" dirty="0" err="1"/>
              <a:t>Wahrheit</a:t>
            </a:r>
            <a:r>
              <a:rPr lang="fr-CH" sz="1800" dirty="0"/>
              <a:t> </a:t>
            </a:r>
            <a:r>
              <a:rPr lang="fr-CH" sz="1800" dirty="0" err="1"/>
              <a:t>ausgedrückt</a:t>
            </a:r>
            <a:r>
              <a:rPr lang="fr-CH" sz="1800" dirty="0"/>
              <a:t> </a:t>
            </a:r>
            <a:r>
              <a:rPr lang="fr-CH" sz="1800" dirty="0" err="1"/>
              <a:t>wird</a:t>
            </a:r>
            <a:r>
              <a:rPr lang="fr-CH" sz="1800" dirty="0"/>
              <a:t> </a:t>
            </a:r>
            <a:r>
              <a:rPr lang="fr-CH" sz="1800" dirty="0" err="1"/>
              <a:t>gehört</a:t>
            </a:r>
            <a:r>
              <a:rPr lang="fr-CH" sz="1800" dirty="0"/>
              <a:t> </a:t>
            </a:r>
            <a:r>
              <a:rPr lang="fr-CH" sz="1800" dirty="0" err="1"/>
              <a:t>nicht</a:t>
            </a:r>
            <a:r>
              <a:rPr lang="fr-CH" sz="1800" dirty="0"/>
              <a:t> in den </a:t>
            </a:r>
            <a:r>
              <a:rPr lang="fr-CH" sz="1800" dirty="0" err="1"/>
              <a:t>Bereich</a:t>
            </a:r>
            <a:r>
              <a:rPr lang="fr-CH" sz="1800" dirty="0"/>
              <a:t> des </a:t>
            </a:r>
            <a:r>
              <a:rPr lang="fr-CH" sz="1800" dirty="0" err="1"/>
              <a:t>Wissens</a:t>
            </a:r>
            <a:endParaRPr lang="fr-CH" sz="1800" dirty="0"/>
          </a:p>
          <a:p>
            <a:pPr marL="534988" lvl="1" indent="-174625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nicht</a:t>
            </a:r>
            <a:r>
              <a:rPr lang="fr-CH" sz="1800" dirty="0"/>
              <a:t> </a:t>
            </a:r>
            <a:r>
              <a:rPr lang="fr-CH" sz="1800" dirty="0" err="1"/>
              <a:t>nötig</a:t>
            </a:r>
            <a:r>
              <a:rPr lang="fr-CH" sz="1800" dirty="0"/>
              <a:t> </a:t>
            </a:r>
            <a:r>
              <a:rPr lang="fr-CH" sz="1800" dirty="0" err="1"/>
              <a:t>um</a:t>
            </a:r>
            <a:r>
              <a:rPr lang="fr-CH" sz="1800" dirty="0"/>
              <a:t> </a:t>
            </a:r>
            <a:r>
              <a:rPr lang="fr-CH" sz="1800" dirty="0" err="1"/>
              <a:t>zu</a:t>
            </a:r>
            <a:r>
              <a:rPr lang="fr-CH" sz="1800" dirty="0"/>
              <a:t> </a:t>
            </a:r>
            <a:r>
              <a:rPr lang="fr-CH" sz="1800" dirty="0" err="1"/>
              <a:t>regieren</a:t>
            </a:r>
            <a:r>
              <a:rPr lang="fr-CH" sz="1800" dirty="0"/>
              <a:t>, </a:t>
            </a:r>
            <a:r>
              <a:rPr lang="fr-CH" sz="1800" dirty="0" err="1"/>
              <a:t>zu</a:t>
            </a:r>
            <a:r>
              <a:rPr lang="fr-CH" sz="1800" dirty="0"/>
              <a:t> </a:t>
            </a:r>
            <a:r>
              <a:rPr lang="fr-CH" sz="1800" dirty="0" err="1"/>
              <a:t>führen</a:t>
            </a:r>
            <a:endParaRPr lang="fr-CH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/>
              <a:t>Art der </a:t>
            </a:r>
            <a:r>
              <a:rPr lang="fr-CH" sz="1800" dirty="0" err="1"/>
              <a:t>reinen</a:t>
            </a:r>
            <a:r>
              <a:rPr lang="fr-CH" sz="1800" dirty="0"/>
              <a:t> </a:t>
            </a:r>
            <a:r>
              <a:rPr lang="fr-CH" sz="1800" dirty="0" err="1"/>
              <a:t>Offenbarung</a:t>
            </a:r>
            <a:r>
              <a:rPr lang="fr-CH" sz="1800" dirty="0"/>
              <a:t> der </a:t>
            </a:r>
            <a:r>
              <a:rPr lang="fr-CH" sz="1800" dirty="0" err="1"/>
              <a:t>Wahrheit</a:t>
            </a:r>
            <a:endParaRPr lang="fr-CH" sz="18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924"/>
            <a:ext cx="2214067" cy="1883792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4148"/>
            <a:ext cx="2214067" cy="18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3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4780" y="274638"/>
            <a:ext cx="4974439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 err="1">
                <a:solidFill>
                  <a:srgbClr val="7F7F7F"/>
                </a:solidFill>
              </a:rPr>
              <a:t>Wahrheits-Regimes</a:t>
            </a:r>
            <a:endParaRPr lang="fr-CH" sz="40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199" y="2188312"/>
            <a:ext cx="8229600" cy="18158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4200"/>
              </a:spcAft>
              <a:buClr>
                <a:srgbClr val="C566AB"/>
              </a:buClr>
              <a:buChar char="•"/>
            </a:pPr>
            <a:r>
              <a:rPr lang="de-CH" sz="2400" dirty="0"/>
              <a:t>Zwingt die Individuen zu einer Reihe von Äusserungen der Wahrheit</a:t>
            </a:r>
            <a:endParaRPr lang="de-CH" sz="2400" b="1" dirty="0"/>
          </a:p>
          <a:p>
            <a:pPr marL="285750" indent="-285750">
              <a:spcAft>
                <a:spcPts val="4200"/>
              </a:spcAft>
              <a:buClr>
                <a:srgbClr val="C566AB"/>
              </a:buClr>
              <a:buChar char="•"/>
            </a:pPr>
            <a:r>
              <a:rPr lang="de-CH" sz="2400" dirty="0"/>
              <a:t>Bestimmt di Rituale der </a:t>
            </a:r>
            <a:r>
              <a:rPr lang="de-CH" sz="2400" dirty="0" err="1"/>
              <a:t>Alethurgie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143746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013" y="274638"/>
            <a:ext cx="3231975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Alethurgie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362025"/>
            <a:ext cx="8229600" cy="38472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Zeremonien</a:t>
            </a:r>
            <a:r>
              <a:rPr lang="fr-CH" sz="1800" dirty="0"/>
              <a:t> mit </a:t>
            </a:r>
            <a:r>
              <a:rPr lang="fr-CH" sz="1800" dirty="0" err="1"/>
              <a:t>theatralischem</a:t>
            </a:r>
            <a:r>
              <a:rPr lang="fr-CH" sz="1800" dirty="0"/>
              <a:t> </a:t>
            </a:r>
            <a:r>
              <a:rPr lang="fr-CH" sz="1800" dirty="0" err="1"/>
              <a:t>Charakter</a:t>
            </a:r>
            <a:r>
              <a:rPr lang="fr-CH" sz="1800" dirty="0"/>
              <a:t> </a:t>
            </a:r>
          </a:p>
          <a:p>
            <a:pPr marL="534988" lvl="1" indent="-174625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Kombination</a:t>
            </a:r>
            <a:r>
              <a:rPr lang="fr-CH" sz="1800" dirty="0"/>
              <a:t> </a:t>
            </a:r>
            <a:r>
              <a:rPr lang="fr-CH" sz="1800" dirty="0" err="1"/>
              <a:t>aus</a:t>
            </a:r>
            <a:r>
              <a:rPr lang="fr-CH" sz="1800" dirty="0"/>
              <a:t> </a:t>
            </a:r>
            <a:r>
              <a:rPr lang="fr-CH" sz="1800" dirty="0" err="1"/>
              <a:t>verbalen</a:t>
            </a:r>
            <a:r>
              <a:rPr lang="fr-CH" sz="1800" dirty="0"/>
              <a:t> </a:t>
            </a:r>
            <a:r>
              <a:rPr lang="fr-CH" sz="1800" dirty="0" err="1"/>
              <a:t>und</a:t>
            </a:r>
            <a:r>
              <a:rPr lang="fr-CH" sz="1800" dirty="0"/>
              <a:t> non-</a:t>
            </a:r>
            <a:r>
              <a:rPr lang="fr-CH" sz="1800" dirty="0" err="1"/>
              <a:t>verbalen</a:t>
            </a:r>
            <a:r>
              <a:rPr lang="fr-CH" sz="1800" dirty="0"/>
              <a:t> </a:t>
            </a:r>
            <a:r>
              <a:rPr lang="fr-CH" sz="1800" dirty="0" err="1"/>
              <a:t>Prozeduren</a:t>
            </a:r>
            <a:r>
              <a:rPr lang="fr-CH" sz="1800" dirty="0"/>
              <a:t> der </a:t>
            </a:r>
            <a:r>
              <a:rPr lang="fr-CH" sz="1800" dirty="0" err="1"/>
              <a:t>Wahrheitsbekundung</a:t>
            </a:r>
            <a:endParaRPr lang="fr-CH" sz="1800" dirty="0"/>
          </a:p>
          <a:p>
            <a:pPr marL="534988" lvl="1" indent="-174625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Gewissensprüfung</a:t>
            </a:r>
            <a:r>
              <a:rPr lang="fr-CH" sz="1800" dirty="0"/>
              <a:t>, </a:t>
            </a:r>
            <a:r>
              <a:rPr lang="fr-CH" sz="1800" dirty="0" err="1"/>
              <a:t>Selbsterforschung</a:t>
            </a:r>
            <a:endParaRPr lang="fr-CH" sz="1800" dirty="0"/>
          </a:p>
          <a:p>
            <a:pPr marL="534988" lvl="1" indent="-174625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Ziel</a:t>
            </a:r>
            <a:r>
              <a:rPr lang="fr-CH" sz="1800" dirty="0"/>
              <a:t>: Quelle der </a:t>
            </a:r>
            <a:r>
              <a:rPr lang="fr-CH" sz="1800" dirty="0" err="1"/>
              <a:t>Gedanken</a:t>
            </a:r>
            <a:r>
              <a:rPr lang="fr-CH" sz="1800" dirty="0"/>
              <a:t> </a:t>
            </a:r>
            <a:r>
              <a:rPr lang="fr-CH" sz="1800" dirty="0" err="1"/>
              <a:t>zu</a:t>
            </a:r>
            <a:r>
              <a:rPr lang="fr-CH" sz="1800" dirty="0"/>
              <a:t> </a:t>
            </a:r>
            <a:r>
              <a:rPr lang="fr-CH" sz="1800" dirty="0" err="1"/>
              <a:t>identifizieren</a:t>
            </a:r>
            <a:r>
              <a:rPr lang="fr-CH" sz="1800" dirty="0"/>
              <a:t> (</a:t>
            </a:r>
            <a:r>
              <a:rPr lang="fr-CH" sz="1800" dirty="0" err="1"/>
              <a:t>gut</a:t>
            </a:r>
            <a:r>
              <a:rPr lang="fr-CH" sz="1800" dirty="0"/>
              <a:t> </a:t>
            </a:r>
            <a:r>
              <a:rPr lang="fr-CH" sz="1800" dirty="0" err="1"/>
              <a:t>oder</a:t>
            </a:r>
            <a:r>
              <a:rPr lang="fr-CH" sz="1800" dirty="0"/>
              <a:t> </a:t>
            </a:r>
            <a:r>
              <a:rPr lang="fr-CH" sz="1800" dirty="0" err="1"/>
              <a:t>schlecht</a:t>
            </a:r>
            <a:r>
              <a:rPr lang="fr-CH" sz="1800" dirty="0"/>
              <a:t>, </a:t>
            </a:r>
            <a:r>
              <a:rPr lang="fr-CH" sz="1800" dirty="0" err="1"/>
              <a:t>d.h</a:t>
            </a:r>
            <a:r>
              <a:rPr lang="fr-CH" sz="1800" dirty="0"/>
              <a:t>, </a:t>
            </a:r>
            <a:r>
              <a:rPr lang="fr-CH" sz="1800" dirty="0" err="1"/>
              <a:t>von</a:t>
            </a:r>
            <a:r>
              <a:rPr lang="fr-CH" sz="1800" dirty="0"/>
              <a:t> </a:t>
            </a:r>
            <a:r>
              <a:rPr lang="fr-CH" sz="1800" dirty="0" err="1"/>
              <a:t>Gott</a:t>
            </a:r>
            <a:r>
              <a:rPr lang="fr-CH" sz="1800" dirty="0"/>
              <a:t> </a:t>
            </a:r>
            <a:r>
              <a:rPr lang="fr-CH" sz="1800" dirty="0" err="1"/>
              <a:t>oder</a:t>
            </a:r>
            <a:r>
              <a:rPr lang="fr-CH" sz="1800" dirty="0"/>
              <a:t> </a:t>
            </a:r>
            <a:r>
              <a:rPr lang="fr-CH" sz="1800" dirty="0" err="1"/>
              <a:t>dem</a:t>
            </a:r>
            <a:r>
              <a:rPr lang="fr-CH" sz="1800" dirty="0"/>
              <a:t> Teufel </a:t>
            </a:r>
            <a:r>
              <a:rPr lang="fr-CH" sz="1800" dirty="0" err="1"/>
              <a:t>inspiriert</a:t>
            </a:r>
            <a:r>
              <a:rPr lang="fr-CH" sz="1800" dirty="0"/>
              <a:t>)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Keine</a:t>
            </a:r>
            <a:r>
              <a:rPr lang="fr-CH" sz="1800" dirty="0"/>
              <a:t> </a:t>
            </a:r>
            <a:r>
              <a:rPr lang="fr-CH" sz="1800" dirty="0" err="1"/>
              <a:t>Machtausübung</a:t>
            </a:r>
            <a:r>
              <a:rPr lang="fr-CH" sz="1800" dirty="0"/>
              <a:t> </a:t>
            </a:r>
            <a:r>
              <a:rPr lang="fr-CH" sz="1800" dirty="0" err="1"/>
              <a:t>ohne</a:t>
            </a:r>
            <a:r>
              <a:rPr lang="fr-CH" sz="1800" dirty="0"/>
              <a:t> </a:t>
            </a:r>
            <a:r>
              <a:rPr lang="fr-CH" sz="1800" dirty="0" err="1"/>
              <a:t>Alethurgie</a:t>
            </a:r>
            <a:endParaRPr lang="fr-CH" sz="1800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Kulturelle</a:t>
            </a:r>
            <a:r>
              <a:rPr lang="fr-CH" sz="1800" dirty="0"/>
              <a:t> </a:t>
            </a:r>
            <a:r>
              <a:rPr lang="fr-CH" sz="1800" dirty="0" err="1"/>
              <a:t>Zentren</a:t>
            </a:r>
            <a:r>
              <a:rPr lang="fr-CH" sz="1800" dirty="0"/>
              <a:t> = </a:t>
            </a:r>
            <a:r>
              <a:rPr lang="fr-CH" sz="1800" dirty="0" err="1"/>
              <a:t>Orte</a:t>
            </a:r>
            <a:r>
              <a:rPr lang="fr-CH" sz="1800" dirty="0"/>
              <a:t> der Manifestation der </a:t>
            </a:r>
            <a:r>
              <a:rPr lang="fr-CH" sz="1800" dirty="0" err="1"/>
              <a:t>Wahrheit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9205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09977" y="274638"/>
            <a:ext cx="2724048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>
                <a:solidFill>
                  <a:srgbClr val="7F7F7F"/>
                </a:solidFill>
              </a:rPr>
              <a:t>Agenda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3971" y="1635970"/>
            <a:ext cx="8229600" cy="3908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dirty="0" err="1"/>
              <a:t>Studien</a:t>
            </a:r>
            <a:r>
              <a:rPr lang="fr-CH" dirty="0"/>
              <a:t> </a:t>
            </a:r>
            <a:r>
              <a:rPr lang="fr-CH" dirty="0" err="1"/>
              <a:t>über</a:t>
            </a:r>
            <a:r>
              <a:rPr lang="fr-CH" dirty="0"/>
              <a:t> </a:t>
            </a:r>
            <a:r>
              <a:rPr lang="fr-CH" dirty="0" err="1"/>
              <a:t>Wirksamkeit</a:t>
            </a:r>
            <a:r>
              <a:rPr lang="fr-CH" dirty="0"/>
              <a:t> / </a:t>
            </a:r>
            <a:r>
              <a:rPr lang="fr-CH" dirty="0" err="1"/>
              <a:t>klinischer</a:t>
            </a:r>
            <a:r>
              <a:rPr lang="fr-CH" dirty="0"/>
              <a:t> </a:t>
            </a:r>
            <a:r>
              <a:rPr lang="fr-CH" dirty="0" err="1"/>
              <a:t>Nutzen</a:t>
            </a:r>
            <a:r>
              <a:rPr lang="fr-CH" dirty="0"/>
              <a:t> </a:t>
            </a:r>
            <a:r>
              <a:rPr lang="fr-CH" dirty="0" err="1"/>
              <a:t>Anamnese</a:t>
            </a:r>
            <a:endParaRPr lang="fr-CH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dirty="0" err="1"/>
              <a:t>Diskurs</a:t>
            </a:r>
            <a:r>
              <a:rPr lang="fr-CH" dirty="0"/>
              <a:t> </a:t>
            </a:r>
            <a:r>
              <a:rPr lang="fr-CH" dirty="0" err="1"/>
              <a:t>und</a:t>
            </a:r>
            <a:r>
              <a:rPr lang="fr-CH" dirty="0"/>
              <a:t> </a:t>
            </a:r>
            <a:r>
              <a:rPr lang="fr-CH" dirty="0" err="1"/>
              <a:t>Dispositiv</a:t>
            </a:r>
            <a:endParaRPr lang="fr-CH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dirty="0" err="1">
                <a:solidFill>
                  <a:schemeClr val="tx1"/>
                </a:solidFill>
              </a:rPr>
              <a:t>Macht-Wissen</a:t>
            </a:r>
            <a:endParaRPr lang="fr-CH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dirty="0" err="1">
                <a:solidFill>
                  <a:schemeClr val="tx1"/>
                </a:solidFill>
              </a:rPr>
              <a:t>Disziplinierungs-Regimes</a:t>
            </a:r>
            <a:endParaRPr lang="fr-CH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dirty="0" err="1"/>
              <a:t>Wahrheits-Regimes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631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0300" y="274638"/>
            <a:ext cx="6343404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 err="1">
                <a:solidFill>
                  <a:srgbClr val="7F7F7F"/>
                </a:solidFill>
              </a:rPr>
              <a:t>Antikes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Wahrheitsregime</a:t>
            </a:r>
            <a:endParaRPr lang="fr-CH" sz="40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760492"/>
            <a:ext cx="8229600" cy="29592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Die </a:t>
            </a:r>
            <a:r>
              <a:rPr lang="fr-CH" sz="2000" dirty="0" err="1"/>
              <a:t>Wahrheit</a:t>
            </a:r>
            <a:r>
              <a:rPr lang="fr-CH" sz="2000" dirty="0"/>
              <a:t> </a:t>
            </a:r>
            <a:r>
              <a:rPr lang="fr-CH" sz="2000" dirty="0" err="1"/>
              <a:t>existiert</a:t>
            </a:r>
            <a:r>
              <a:rPr lang="fr-CH" sz="2000" dirty="0"/>
              <a:t> </a:t>
            </a:r>
            <a:r>
              <a:rPr lang="fr-CH" sz="2000" dirty="0" err="1"/>
              <a:t>ausserhalb</a:t>
            </a:r>
            <a:r>
              <a:rPr lang="fr-CH" sz="2000" dirty="0"/>
              <a:t> der Person welche </a:t>
            </a:r>
            <a:r>
              <a:rPr lang="fr-CH" sz="2000" dirty="0" err="1"/>
              <a:t>sie</a:t>
            </a:r>
            <a:r>
              <a:rPr lang="fr-CH" sz="2000" dirty="0"/>
              <a:t> </a:t>
            </a:r>
            <a:r>
              <a:rPr lang="fr-CH" sz="2000" dirty="0" err="1"/>
              <a:t>äussert</a:t>
            </a:r>
            <a:endParaRPr lang="fr-CH" sz="2000" dirty="0"/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Die </a:t>
            </a:r>
            <a:r>
              <a:rPr lang="fr-CH" sz="2000" dirty="0" err="1"/>
              <a:t>Wahrheit</a:t>
            </a:r>
            <a:r>
              <a:rPr lang="fr-CH" sz="2000" dirty="0"/>
              <a:t> </a:t>
            </a:r>
            <a:r>
              <a:rPr lang="fr-CH" sz="2000" dirty="0" err="1"/>
              <a:t>transzendiert</a:t>
            </a:r>
            <a:r>
              <a:rPr lang="fr-CH" sz="2000" dirty="0"/>
              <a:t> </a:t>
            </a:r>
            <a:r>
              <a:rPr lang="fr-CH" sz="2000" dirty="0" err="1"/>
              <a:t>das</a:t>
            </a:r>
            <a:r>
              <a:rPr lang="fr-CH" sz="2000" dirty="0"/>
              <a:t> </a:t>
            </a:r>
            <a:r>
              <a:rPr lang="fr-CH" sz="2000" dirty="0" err="1"/>
              <a:t>Subjekt</a:t>
            </a:r>
            <a:r>
              <a:rPr lang="fr-CH" sz="2000" dirty="0"/>
              <a:t>, </a:t>
            </a:r>
            <a:r>
              <a:rPr lang="fr-CH" sz="2000" dirty="0" err="1"/>
              <a:t>sie</a:t>
            </a:r>
            <a:r>
              <a:rPr lang="fr-CH" sz="2000" dirty="0"/>
              <a:t> </a:t>
            </a:r>
            <a:r>
              <a:rPr lang="fr-CH" sz="2000" dirty="0" err="1"/>
              <a:t>drängt</a:t>
            </a:r>
            <a:r>
              <a:rPr lang="fr-CH" sz="2000" dirty="0"/>
              <a:t> </a:t>
            </a:r>
            <a:r>
              <a:rPr lang="fr-CH" sz="2000" dirty="0" err="1"/>
              <a:t>sich</a:t>
            </a:r>
            <a:r>
              <a:rPr lang="fr-CH" sz="2000" dirty="0"/>
              <a:t> </a:t>
            </a:r>
            <a:r>
              <a:rPr lang="fr-CH" sz="2000" dirty="0" err="1"/>
              <a:t>ihm</a:t>
            </a:r>
            <a:r>
              <a:rPr lang="fr-CH" sz="2000" dirty="0"/>
              <a:t> </a:t>
            </a:r>
            <a:r>
              <a:rPr lang="fr-CH" sz="2000" dirty="0" err="1"/>
              <a:t>von</a:t>
            </a:r>
            <a:r>
              <a:rPr lang="fr-CH" sz="2000" dirty="0"/>
              <a:t> </a:t>
            </a:r>
            <a:r>
              <a:rPr lang="fr-CH" sz="2000" i="1" dirty="0" err="1"/>
              <a:t>Oben</a:t>
            </a:r>
            <a:r>
              <a:rPr lang="fr-CH" sz="2000" dirty="0"/>
              <a:t> </a:t>
            </a:r>
            <a:r>
              <a:rPr lang="fr-CH" sz="2000" dirty="0" err="1"/>
              <a:t>auf</a:t>
            </a:r>
            <a:r>
              <a:rPr lang="fr-CH" sz="2000" dirty="0"/>
              <a:t>, </a:t>
            </a:r>
            <a:r>
              <a:rPr lang="fr-CH" sz="2000" dirty="0" err="1"/>
              <a:t>wie</a:t>
            </a:r>
            <a:r>
              <a:rPr lang="fr-CH" sz="2000" dirty="0"/>
              <a:t> </a:t>
            </a:r>
            <a:r>
              <a:rPr lang="fr-CH" sz="2000" dirty="0" err="1"/>
              <a:t>ein</a:t>
            </a:r>
            <a:r>
              <a:rPr lang="fr-CH" sz="2000" dirty="0"/>
              <a:t> </a:t>
            </a:r>
            <a:r>
              <a:rPr lang="fr-CH" sz="2000" dirty="0" err="1"/>
              <a:t>Gesetz</a:t>
            </a:r>
            <a:r>
              <a:rPr lang="fr-CH" sz="2000" dirty="0"/>
              <a:t> (</a:t>
            </a:r>
            <a:r>
              <a:rPr lang="fr-CH" sz="2000" dirty="0" err="1"/>
              <a:t>nomos</a:t>
            </a:r>
            <a:r>
              <a:rPr lang="fr-CH" sz="2000" dirty="0"/>
              <a:t>)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 err="1"/>
              <a:t>Das</a:t>
            </a:r>
            <a:r>
              <a:rPr lang="fr-CH" sz="2000" dirty="0"/>
              <a:t> </a:t>
            </a:r>
            <a:r>
              <a:rPr lang="fr-CH" sz="2000" dirty="0" err="1"/>
              <a:t>Schicksal</a:t>
            </a:r>
            <a:r>
              <a:rPr lang="fr-CH" sz="2000" dirty="0"/>
              <a:t> des </a:t>
            </a:r>
            <a:r>
              <a:rPr lang="fr-CH" sz="2000" dirty="0" err="1"/>
              <a:t>Subjekts</a:t>
            </a:r>
            <a:r>
              <a:rPr lang="fr-CH" sz="2000" dirty="0"/>
              <a:t> </a:t>
            </a:r>
            <a:r>
              <a:rPr lang="fr-CH" sz="2000" dirty="0" err="1"/>
              <a:t>besteht</a:t>
            </a:r>
            <a:r>
              <a:rPr lang="fr-CH" sz="2000" dirty="0"/>
              <a:t> </a:t>
            </a:r>
            <a:r>
              <a:rPr lang="fr-CH" sz="2000" dirty="0" err="1"/>
              <a:t>darin</a:t>
            </a:r>
            <a:r>
              <a:rPr lang="fr-CH" sz="2000" dirty="0"/>
              <a:t>, die </a:t>
            </a:r>
            <a:r>
              <a:rPr lang="fr-CH" sz="2000" dirty="0" err="1"/>
              <a:t>Wahrheit</a:t>
            </a:r>
            <a:r>
              <a:rPr lang="fr-CH" sz="2000" dirty="0"/>
              <a:t> </a:t>
            </a:r>
            <a:r>
              <a:rPr lang="fr-CH" sz="2000" dirty="0" err="1"/>
              <a:t>zu</a:t>
            </a:r>
            <a:r>
              <a:rPr lang="fr-CH" sz="2000" dirty="0"/>
              <a:t> </a:t>
            </a:r>
            <a:r>
              <a:rPr lang="fr-CH" sz="2000" dirty="0" err="1"/>
              <a:t>entdecken</a:t>
            </a:r>
            <a:r>
              <a:rPr lang="fr-CH" sz="2000" dirty="0"/>
              <a:t>, welches es </a:t>
            </a:r>
            <a:r>
              <a:rPr lang="fr-CH" sz="2000" i="1" dirty="0" err="1"/>
              <a:t>bestimmt</a:t>
            </a:r>
            <a:endParaRPr lang="fr-CH" sz="2000" i="1" dirty="0"/>
          </a:p>
        </p:txBody>
      </p:sp>
    </p:spTree>
    <p:extLst>
      <p:ext uri="{BB962C8B-B14F-4D97-AF65-F5344CB8AC3E}">
        <p14:creationId xmlns:p14="http://schemas.microsoft.com/office/powerpoint/2010/main" val="46039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862" y="274638"/>
            <a:ext cx="5104282" cy="584775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 dirty="0" err="1">
                <a:solidFill>
                  <a:srgbClr val="7F7F7F"/>
                </a:solidFill>
              </a:rPr>
              <a:t>Antike</a:t>
            </a:r>
            <a:r>
              <a:rPr lang="fr-CH" sz="3200" b="1" dirty="0">
                <a:solidFill>
                  <a:srgbClr val="7F7F7F"/>
                </a:solidFill>
              </a:rPr>
              <a:t> </a:t>
            </a:r>
            <a:r>
              <a:rPr lang="fr-CH" sz="3200" b="1" dirty="0" err="1">
                <a:solidFill>
                  <a:srgbClr val="7F7F7F"/>
                </a:solidFill>
              </a:rPr>
              <a:t>Wahrheitsregimes</a:t>
            </a:r>
            <a:endParaRPr lang="fr-CH" sz="3200" b="1" dirty="0">
              <a:solidFill>
                <a:srgbClr val="7F7F7F"/>
              </a:solidFill>
            </a:endParaRPr>
          </a:p>
        </p:txBody>
      </p:sp>
      <p:grpSp>
        <p:nvGrpSpPr>
          <p:cNvPr id="17" name="Gruppierung 16"/>
          <p:cNvGrpSpPr/>
          <p:nvPr/>
        </p:nvGrpSpPr>
        <p:grpSpPr>
          <a:xfrm>
            <a:off x="564454" y="1508030"/>
            <a:ext cx="1919115" cy="1942131"/>
            <a:chOff x="494137" y="1732166"/>
            <a:chExt cx="1919115" cy="1942131"/>
          </a:xfrm>
        </p:grpSpPr>
        <p:pic>
          <p:nvPicPr>
            <p:cNvPr id="4" name="Bild 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580" y="2132856"/>
              <a:ext cx="1260000" cy="12600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1009447" y="1732166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 err="1"/>
                <a:t>Orakel</a:t>
              </a:r>
              <a:endParaRPr lang="fr-CH" sz="1600" b="1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94137" y="3366520"/>
              <a:ext cx="19191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5900" indent="-215900"/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Wahrsagung</a:t>
              </a:r>
              <a:r>
                <a:rPr lang="fr-CH" sz="1400" i="1" dirty="0">
                  <a:latin typeface="Univers Medium" pitchFamily="-84" charset="0"/>
                  <a:cs typeface="Arial" pitchFamily="34" charset="0"/>
                </a:rPr>
                <a:t> der </a:t>
              </a:r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Götter</a:t>
              </a:r>
              <a:endParaRPr lang="fr-CH" sz="1400" i="1" dirty="0">
                <a:latin typeface="Univers Medium" pitchFamily="-84" charset="0"/>
                <a:cs typeface="Arial" pitchFamily="34" charset="0"/>
              </a:endParaRP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3478291" y="1508030"/>
            <a:ext cx="1943160" cy="2177086"/>
            <a:chOff x="3243396" y="1732166"/>
            <a:chExt cx="1943160" cy="2177086"/>
          </a:xfrm>
        </p:grpSpPr>
        <p:sp>
          <p:nvSpPr>
            <p:cNvPr id="8" name="Rechteck 7"/>
            <p:cNvSpPr/>
            <p:nvPr/>
          </p:nvSpPr>
          <p:spPr>
            <a:xfrm>
              <a:off x="3806851" y="1732166"/>
              <a:ext cx="8162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 err="1">
                  <a:latin typeface="Univers Medium" pitchFamily="-84" charset="0"/>
                  <a:cs typeface="Arial" pitchFamily="34" charset="0"/>
                </a:rPr>
                <a:t>Schwur</a:t>
              </a:r>
              <a:endParaRPr lang="fr-CH" sz="1600" b="1" dirty="0"/>
            </a:p>
          </p:txBody>
        </p:sp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0295" y="2128430"/>
              <a:ext cx="1189360" cy="1257602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3243396" y="3386032"/>
              <a:ext cx="19431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Wahrsagung</a:t>
              </a:r>
              <a:r>
                <a:rPr lang="fr-CH" sz="1400" i="1" dirty="0">
                  <a:latin typeface="Univers Medium" pitchFamily="-84" charset="0"/>
                  <a:cs typeface="Arial" pitchFamily="34" charset="0"/>
                </a:rPr>
                <a:t> der </a:t>
              </a:r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Könige</a:t>
              </a:r>
              <a:endParaRPr lang="fr-CH" sz="1400" i="1" dirty="0">
                <a:latin typeface="Univers Medium" pitchFamily="-84" charset="0"/>
                <a:cs typeface="Arial" pitchFamily="34" charset="0"/>
              </a:endParaRPr>
            </a:p>
            <a:p>
              <a:pPr algn="ctr"/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und</a:t>
              </a:r>
              <a:r>
                <a:rPr lang="fr-CH" sz="1400" i="1" dirty="0">
                  <a:latin typeface="Univers Medium" pitchFamily="-84" charset="0"/>
                  <a:cs typeface="Arial" pitchFamily="34" charset="0"/>
                </a:rPr>
                <a:t> Führer</a:t>
              </a: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6475141" y="1508030"/>
            <a:ext cx="2082201" cy="2206560"/>
            <a:chOff x="5436096" y="1732166"/>
            <a:chExt cx="2082201" cy="2206560"/>
          </a:xfrm>
        </p:grpSpPr>
        <p:sp>
          <p:nvSpPr>
            <p:cNvPr id="9" name="Rechteck 8"/>
            <p:cNvSpPr/>
            <p:nvPr/>
          </p:nvSpPr>
          <p:spPr>
            <a:xfrm>
              <a:off x="5496803" y="1732166"/>
              <a:ext cx="19607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 err="1">
                  <a:latin typeface="Univers Medium" pitchFamily="-84" charset="0"/>
                  <a:cs typeface="Arial" pitchFamily="34" charset="0"/>
                </a:rPr>
                <a:t>Zeugnis</a:t>
              </a:r>
              <a:r>
                <a:rPr lang="fr-CH" sz="1600" b="1" dirty="0">
                  <a:latin typeface="Univers Medium" pitchFamily="-84" charset="0"/>
                  <a:cs typeface="Arial" pitchFamily="34" charset="0"/>
                </a:rPr>
                <a:t> / </a:t>
              </a:r>
              <a:r>
                <a:rPr lang="fr-CH" sz="1600" b="1" dirty="0" err="1">
                  <a:latin typeface="Univers Medium" pitchFamily="-84" charset="0"/>
                  <a:cs typeface="Arial" pitchFamily="34" charset="0"/>
                </a:rPr>
                <a:t>Geständnis</a:t>
              </a:r>
              <a:endParaRPr lang="fr-CH" sz="1600" b="1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436096" y="3415506"/>
              <a:ext cx="20822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Wahrsagung</a:t>
              </a:r>
              <a:r>
                <a:rPr lang="fr-CH" sz="1400" i="1" dirty="0">
                  <a:latin typeface="Univers Medium" pitchFamily="-84" charset="0"/>
                  <a:cs typeface="Arial" pitchFamily="34" charset="0"/>
                </a:rPr>
                <a:t> der </a:t>
              </a:r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Dienenden</a:t>
              </a:r>
              <a:r>
                <a:rPr lang="fr-CH" sz="1400" i="1" dirty="0">
                  <a:latin typeface="Univers Medium" pitchFamily="-84" charset="0"/>
                  <a:cs typeface="Arial" pitchFamily="34" charset="0"/>
                </a:rPr>
                <a:t>/</a:t>
              </a:r>
              <a:r>
                <a:rPr lang="fr-CH" sz="1400" i="1" dirty="0" err="1">
                  <a:latin typeface="Univers Medium" pitchFamily="-84" charset="0"/>
                  <a:cs typeface="Arial" pitchFamily="34" charset="0"/>
                </a:rPr>
                <a:t>Sklaven</a:t>
              </a:r>
              <a:endParaRPr lang="fr-CH" sz="1400" i="1" dirty="0">
                <a:latin typeface="Univers Medium" pitchFamily="-84" charset="0"/>
                <a:cs typeface="Arial" pitchFamily="34" charset="0"/>
              </a:endParaRPr>
            </a:p>
          </p:txBody>
        </p:sp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2542" y="2128109"/>
              <a:ext cx="1249308" cy="1287397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204414" y="3774766"/>
            <a:ext cx="2592288" cy="12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CH" sz="1200" dirty="0" err="1">
                <a:latin typeface="Univers Medium" pitchFamily="-84" charset="0"/>
                <a:cs typeface="Arial" pitchFamily="34" charset="0"/>
              </a:rPr>
              <a:t>Gott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wird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konsultiert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und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auf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seine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Antwort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wird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gewartet</a:t>
            </a:r>
            <a:endParaRPr lang="fr-CH" sz="1200" dirty="0">
              <a:latin typeface="Univers Medium" pitchFamily="-8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endParaRPr lang="fr-CH" sz="1200" dirty="0">
              <a:latin typeface="Univers Medium" pitchFamily="-8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fr-CH" sz="1200" dirty="0" err="1">
                <a:latin typeface="Univers Medium" pitchFamily="-84" charset="0"/>
                <a:cs typeface="Arial" pitchFamily="34" charset="0"/>
              </a:rPr>
              <a:t>Sobald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die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Antwort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gegeben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ist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,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lässt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sich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nichts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mehr</a:t>
            </a:r>
            <a:r>
              <a:rPr lang="fr-CH" sz="12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200" dirty="0" err="1">
                <a:latin typeface="Univers Medium" pitchFamily="-84" charset="0"/>
                <a:cs typeface="Arial" pitchFamily="34" charset="0"/>
              </a:rPr>
              <a:t>tun</a:t>
            </a:r>
            <a:endParaRPr lang="fr-CH" sz="1200" dirty="0">
              <a:latin typeface="Univers Medium" pitchFamily="-8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259117" y="3774766"/>
            <a:ext cx="265826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>
              <a:lnSpc>
                <a:spcPct val="130000"/>
              </a:lnSpc>
            </a:pPr>
            <a:r>
              <a:rPr lang="fr-CH" sz="1200" dirty="0"/>
              <a:t>1. </a:t>
            </a:r>
            <a:r>
              <a:rPr lang="fr-CH" sz="1200" dirty="0" err="1"/>
              <a:t>Verpflichtung</a:t>
            </a:r>
            <a:r>
              <a:rPr lang="fr-CH" sz="1200" dirty="0"/>
              <a:t> </a:t>
            </a:r>
            <a:r>
              <a:rPr lang="fr-CH" sz="1200" dirty="0" err="1"/>
              <a:t>sich</a:t>
            </a:r>
            <a:r>
              <a:rPr lang="fr-CH" sz="1200" dirty="0"/>
              <a:t> </a:t>
            </a:r>
            <a:r>
              <a:rPr lang="fr-CH" sz="1200" dirty="0" err="1"/>
              <a:t>auszuweisen</a:t>
            </a:r>
            <a:endParaRPr lang="fr-CH" sz="1200" dirty="0"/>
          </a:p>
          <a:p>
            <a:pPr lvl="1" indent="0" algn="ctr">
              <a:lnSpc>
                <a:spcPct val="130000"/>
              </a:lnSpc>
            </a:pPr>
            <a:r>
              <a:rPr lang="fr-CH" sz="1200" dirty="0"/>
              <a:t>2. </a:t>
            </a:r>
            <a:r>
              <a:rPr lang="fr-CH" sz="1200" dirty="0" err="1"/>
              <a:t>Verpflichtung</a:t>
            </a:r>
            <a:r>
              <a:rPr lang="fr-CH" sz="1200" dirty="0"/>
              <a:t>, </a:t>
            </a:r>
            <a:r>
              <a:rPr lang="fr-CH" sz="1200" dirty="0" err="1"/>
              <a:t>zu</a:t>
            </a:r>
            <a:r>
              <a:rPr lang="fr-CH" sz="1200" dirty="0"/>
              <a:t> </a:t>
            </a:r>
            <a:r>
              <a:rPr lang="fr-CH" sz="1200" dirty="0" err="1"/>
              <a:t>berichten</a:t>
            </a:r>
            <a:r>
              <a:rPr lang="fr-CH" sz="1200" dirty="0"/>
              <a:t> </a:t>
            </a:r>
            <a:r>
              <a:rPr lang="fr-CH" sz="1200" dirty="0" err="1"/>
              <a:t>was</a:t>
            </a:r>
            <a:r>
              <a:rPr lang="fr-CH" sz="1200" dirty="0"/>
              <a:t> </a:t>
            </a:r>
            <a:r>
              <a:rPr lang="fr-CH" sz="1200" dirty="0" err="1"/>
              <a:t>geschehen</a:t>
            </a:r>
            <a:r>
              <a:rPr lang="fr-CH" sz="1200" dirty="0"/>
              <a:t> </a:t>
            </a:r>
            <a:r>
              <a:rPr lang="fr-CH" sz="1200" dirty="0" err="1"/>
              <a:t>ist</a:t>
            </a:r>
            <a:r>
              <a:rPr lang="fr-CH" sz="1200" dirty="0"/>
              <a:t>?</a:t>
            </a:r>
          </a:p>
        </p:txBody>
      </p:sp>
      <p:sp>
        <p:nvSpPr>
          <p:cNvPr id="16" name="Rechteck 15"/>
          <p:cNvSpPr/>
          <p:nvPr/>
        </p:nvSpPr>
        <p:spPr>
          <a:xfrm>
            <a:off x="3150711" y="3774766"/>
            <a:ext cx="2598319" cy="174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>
              <a:lnSpc>
                <a:spcPct val="130000"/>
              </a:lnSpc>
            </a:pPr>
            <a:r>
              <a:rPr lang="fr-CH" sz="1200" dirty="0" err="1"/>
              <a:t>Setzten</a:t>
            </a:r>
            <a:r>
              <a:rPr lang="fr-CH" sz="1200" dirty="0"/>
              <a:t> </a:t>
            </a:r>
            <a:r>
              <a:rPr lang="fr-CH" sz="1200" dirty="0" err="1"/>
              <a:t>sich</a:t>
            </a:r>
            <a:r>
              <a:rPr lang="fr-CH" sz="1200" dirty="0"/>
              <a:t> </a:t>
            </a:r>
            <a:r>
              <a:rPr lang="fr-CH" sz="1200" dirty="0" err="1"/>
              <a:t>freiwillig</a:t>
            </a:r>
            <a:r>
              <a:rPr lang="fr-CH" sz="1200" dirty="0"/>
              <a:t> der </a:t>
            </a:r>
            <a:r>
              <a:rPr lang="fr-CH" sz="1200" dirty="0" err="1"/>
              <a:t>Rache</a:t>
            </a:r>
            <a:r>
              <a:rPr lang="fr-CH" sz="1200" dirty="0"/>
              <a:t> der </a:t>
            </a:r>
            <a:r>
              <a:rPr lang="fr-CH" sz="1200" dirty="0" err="1"/>
              <a:t>Götter</a:t>
            </a:r>
            <a:r>
              <a:rPr lang="fr-CH" sz="1200" dirty="0"/>
              <a:t> </a:t>
            </a:r>
            <a:r>
              <a:rPr lang="fr-CH" sz="1200" dirty="0" err="1"/>
              <a:t>aus</a:t>
            </a:r>
            <a:endParaRPr lang="fr-CH" sz="1200" dirty="0"/>
          </a:p>
          <a:p>
            <a:pPr lvl="1" indent="0" algn="ctr">
              <a:lnSpc>
                <a:spcPct val="130000"/>
              </a:lnSpc>
            </a:pPr>
            <a:endParaRPr lang="fr-CH" sz="1200" dirty="0"/>
          </a:p>
          <a:p>
            <a:pPr lvl="1" indent="0" algn="ctr">
              <a:lnSpc>
                <a:spcPct val="130000"/>
              </a:lnSpc>
            </a:pPr>
            <a:r>
              <a:rPr lang="fr-CH" sz="1200" dirty="0" err="1"/>
              <a:t>Diejenigen</a:t>
            </a:r>
            <a:r>
              <a:rPr lang="fr-CH" sz="1200" dirty="0"/>
              <a:t>, </a:t>
            </a:r>
            <a:r>
              <a:rPr lang="fr-CH" sz="1200" dirty="0" err="1"/>
              <a:t>denen</a:t>
            </a:r>
            <a:r>
              <a:rPr lang="fr-CH" sz="1200" dirty="0"/>
              <a:t> </a:t>
            </a:r>
            <a:r>
              <a:rPr lang="fr-CH" sz="1200" dirty="0" err="1"/>
              <a:t>geschworen</a:t>
            </a:r>
            <a:r>
              <a:rPr lang="fr-CH" sz="1200" dirty="0"/>
              <a:t> </a:t>
            </a:r>
            <a:r>
              <a:rPr lang="fr-CH" sz="1200" dirty="0" err="1"/>
              <a:t>wird</a:t>
            </a:r>
            <a:r>
              <a:rPr lang="fr-CH" sz="1200" dirty="0"/>
              <a:t>, </a:t>
            </a:r>
            <a:r>
              <a:rPr lang="fr-CH" sz="1200" dirty="0" err="1"/>
              <a:t>müssen</a:t>
            </a:r>
            <a:r>
              <a:rPr lang="fr-CH" sz="1200" dirty="0"/>
              <a:t> </a:t>
            </a:r>
            <a:r>
              <a:rPr lang="fr-CH" sz="1200" dirty="0" err="1"/>
              <a:t>ihre</a:t>
            </a:r>
            <a:r>
              <a:rPr lang="fr-CH" sz="1200" dirty="0"/>
              <a:t> </a:t>
            </a:r>
            <a:r>
              <a:rPr lang="fr-CH" sz="1200" dirty="0" err="1"/>
              <a:t>Anschuldigungen</a:t>
            </a:r>
            <a:r>
              <a:rPr lang="fr-CH" sz="1200" dirty="0"/>
              <a:t> </a:t>
            </a:r>
            <a:r>
              <a:rPr lang="fr-CH" sz="1200" dirty="0" err="1"/>
              <a:t>fallen</a:t>
            </a:r>
            <a:r>
              <a:rPr lang="fr-CH" sz="1200" dirty="0"/>
              <a:t> </a:t>
            </a:r>
            <a:r>
              <a:rPr lang="fr-CH" sz="1200" dirty="0" err="1"/>
              <a:t>lassen</a:t>
            </a:r>
            <a:endParaRPr lang="fr-CH" sz="1200" dirty="0"/>
          </a:p>
          <a:p>
            <a:pPr lvl="1" indent="0" algn="ctr">
              <a:lnSpc>
                <a:spcPct val="130000"/>
              </a:lnSpc>
            </a:pP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32365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4150" y="274638"/>
            <a:ext cx="6075702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Göttliche</a:t>
            </a:r>
            <a:r>
              <a:rPr lang="fr-CH" sz="4800" b="1" dirty="0">
                <a:solidFill>
                  <a:srgbClr val="7F7F7F"/>
                </a:solidFill>
              </a:rPr>
              <a:t> </a:t>
            </a:r>
            <a:r>
              <a:rPr lang="fr-CH" sz="4800" b="1" dirty="0" err="1">
                <a:solidFill>
                  <a:srgbClr val="7F7F7F"/>
                </a:solidFill>
              </a:rPr>
              <a:t>Alethurgie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554033" y="2165331"/>
            <a:ext cx="6196519" cy="23391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Der </a:t>
            </a:r>
            <a:r>
              <a:rPr lang="fr-CH" sz="1600" dirty="0" err="1"/>
              <a:t>Gott</a:t>
            </a:r>
            <a:r>
              <a:rPr lang="fr-CH" sz="1600" dirty="0"/>
              <a:t> </a:t>
            </a:r>
            <a:r>
              <a:rPr lang="fr-CH" sz="1600" dirty="0" err="1"/>
              <a:t>sieht</a:t>
            </a:r>
            <a:r>
              <a:rPr lang="fr-CH" sz="1600" dirty="0"/>
              <a:t> </a:t>
            </a:r>
            <a:r>
              <a:rPr lang="fr-CH" sz="1600" dirty="0" err="1"/>
              <a:t>alles</a:t>
            </a:r>
            <a:endParaRPr lang="fr-CH" sz="1600" dirty="0"/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Er </a:t>
            </a:r>
            <a:r>
              <a:rPr lang="fr-CH" sz="1600" dirty="0" err="1"/>
              <a:t>ist</a:t>
            </a:r>
            <a:r>
              <a:rPr lang="fr-CH" sz="1600" dirty="0"/>
              <a:t> </a:t>
            </a:r>
            <a:r>
              <a:rPr lang="fr-CH" sz="1600" dirty="0" err="1"/>
              <a:t>co-natural</a:t>
            </a:r>
            <a:r>
              <a:rPr lang="fr-CH" sz="1600" dirty="0"/>
              <a:t> mit den </a:t>
            </a:r>
            <a:r>
              <a:rPr lang="fr-CH" sz="1600" dirty="0" err="1"/>
              <a:t>sichtbaren</a:t>
            </a:r>
            <a:r>
              <a:rPr lang="fr-CH" sz="1600" dirty="0"/>
              <a:t> </a:t>
            </a:r>
            <a:r>
              <a:rPr lang="fr-CH" sz="1600" dirty="0" err="1"/>
              <a:t>Dingen</a:t>
            </a:r>
            <a:endParaRPr lang="fr-CH" sz="1600" dirty="0"/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Die </a:t>
            </a:r>
            <a:r>
              <a:rPr lang="fr-CH" sz="1600" dirty="0" err="1"/>
              <a:t>Welt</a:t>
            </a:r>
            <a:r>
              <a:rPr lang="fr-CH" sz="1600" dirty="0"/>
              <a:t> </a:t>
            </a:r>
            <a:r>
              <a:rPr lang="fr-CH" sz="1600" dirty="0" err="1"/>
              <a:t>ist</a:t>
            </a:r>
            <a:r>
              <a:rPr lang="fr-CH" sz="1600" dirty="0"/>
              <a:t> </a:t>
            </a:r>
            <a:r>
              <a:rPr lang="fr-CH" sz="1600" dirty="0" err="1"/>
              <a:t>nur</a:t>
            </a:r>
            <a:r>
              <a:rPr lang="fr-CH" sz="1600" dirty="0"/>
              <a:t> </a:t>
            </a:r>
            <a:r>
              <a:rPr lang="fr-CH" sz="1600" dirty="0" err="1"/>
              <a:t>sichtbar</a:t>
            </a:r>
            <a:r>
              <a:rPr lang="fr-CH" sz="1600" dirty="0"/>
              <a:t>, </a:t>
            </a:r>
            <a:r>
              <a:rPr lang="fr-CH" sz="1600" dirty="0" err="1"/>
              <a:t>weil</a:t>
            </a:r>
            <a:r>
              <a:rPr lang="fr-CH" sz="1600" dirty="0"/>
              <a:t> der </a:t>
            </a:r>
            <a:r>
              <a:rPr lang="fr-CH" sz="1600" dirty="0" err="1"/>
              <a:t>Gott</a:t>
            </a:r>
            <a:r>
              <a:rPr lang="fr-CH" sz="1600" dirty="0"/>
              <a:t> </a:t>
            </a:r>
            <a:r>
              <a:rPr lang="fr-CH" sz="1600" dirty="0" err="1"/>
              <a:t>sie</a:t>
            </a:r>
            <a:r>
              <a:rPr lang="fr-CH" sz="1600" dirty="0"/>
              <a:t> </a:t>
            </a:r>
            <a:r>
              <a:rPr lang="fr-CH" sz="1600" dirty="0" err="1"/>
              <a:t>sieht</a:t>
            </a:r>
            <a:endParaRPr lang="fr-CH" sz="1600" dirty="0"/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 err="1"/>
              <a:t>Gleiches</a:t>
            </a:r>
            <a:r>
              <a:rPr lang="fr-CH" sz="1600" dirty="0"/>
              <a:t> </a:t>
            </a:r>
            <a:r>
              <a:rPr lang="fr-CH" sz="1600" dirty="0" err="1"/>
              <a:t>gilt</a:t>
            </a:r>
            <a:r>
              <a:rPr lang="fr-CH" sz="1600" dirty="0"/>
              <a:t> </a:t>
            </a:r>
            <a:r>
              <a:rPr lang="fr-CH" sz="1600" dirty="0" err="1"/>
              <a:t>für</a:t>
            </a:r>
            <a:r>
              <a:rPr lang="fr-CH" sz="1600" dirty="0"/>
              <a:t> </a:t>
            </a:r>
            <a:r>
              <a:rPr lang="fr-CH" sz="1600" dirty="0" err="1"/>
              <a:t>das</a:t>
            </a:r>
            <a:r>
              <a:rPr lang="fr-CH" sz="1600" dirty="0"/>
              <a:t> </a:t>
            </a:r>
            <a:r>
              <a:rPr lang="fr-CH" sz="1600" dirty="0" err="1"/>
              <a:t>Gesagte</a:t>
            </a:r>
            <a:endParaRPr lang="fr-CH" sz="1600" dirty="0"/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Die </a:t>
            </a:r>
            <a:r>
              <a:rPr lang="fr-CH" sz="1600" dirty="0" err="1"/>
              <a:t>Aussage</a:t>
            </a:r>
            <a:r>
              <a:rPr lang="fr-CH" sz="1600" dirty="0"/>
              <a:t> des </a:t>
            </a:r>
            <a:r>
              <a:rPr lang="fr-CH" sz="1600" dirty="0" err="1"/>
              <a:t>Gottes</a:t>
            </a:r>
            <a:r>
              <a:rPr lang="fr-CH" sz="1600" dirty="0"/>
              <a:t> </a:t>
            </a:r>
            <a:r>
              <a:rPr lang="fr-CH" sz="1600" dirty="0" err="1"/>
              <a:t>ist</a:t>
            </a:r>
            <a:r>
              <a:rPr lang="fr-CH" sz="1600" dirty="0"/>
              <a:t> </a:t>
            </a:r>
            <a:r>
              <a:rPr lang="fr-CH" sz="1600" dirty="0" err="1"/>
              <a:t>immer</a:t>
            </a:r>
            <a:r>
              <a:rPr lang="fr-CH" sz="1600" dirty="0"/>
              <a:t> </a:t>
            </a:r>
            <a:r>
              <a:rPr lang="fr-CH" sz="1600" dirty="0" err="1"/>
              <a:t>wahr</a:t>
            </a:r>
            <a:endParaRPr lang="fr-CH" sz="1600" dirty="0"/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600" dirty="0"/>
              <a:t>Die </a:t>
            </a:r>
            <a:r>
              <a:rPr lang="fr-CH" sz="1600" dirty="0" err="1"/>
              <a:t>Aussage</a:t>
            </a:r>
            <a:r>
              <a:rPr lang="fr-CH" sz="1600" dirty="0"/>
              <a:t> </a:t>
            </a:r>
            <a:r>
              <a:rPr lang="fr-CH" sz="1600" dirty="0" err="1"/>
              <a:t>ist</a:t>
            </a:r>
            <a:r>
              <a:rPr lang="fr-CH" sz="1600" dirty="0"/>
              <a:t> </a:t>
            </a:r>
            <a:r>
              <a:rPr lang="fr-CH" sz="1600" dirty="0" err="1"/>
              <a:t>gleichzeitig</a:t>
            </a:r>
            <a:r>
              <a:rPr lang="fr-CH" sz="1600" dirty="0"/>
              <a:t> </a:t>
            </a:r>
            <a:r>
              <a:rPr lang="fr-CH" sz="1600" dirty="0" err="1"/>
              <a:t>Enunziation</a:t>
            </a:r>
            <a:r>
              <a:rPr lang="fr-CH" sz="1600" dirty="0"/>
              <a:t> </a:t>
            </a:r>
            <a:r>
              <a:rPr lang="fr-CH" sz="1600" dirty="0" err="1"/>
              <a:t>und</a:t>
            </a:r>
            <a:r>
              <a:rPr lang="fr-CH" sz="1600" dirty="0"/>
              <a:t> </a:t>
            </a:r>
            <a:r>
              <a:rPr lang="fr-CH" sz="1600" dirty="0" err="1"/>
              <a:t>Macht</a:t>
            </a:r>
            <a:endParaRPr lang="fr-CH" sz="16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812"/>
            <a:ext cx="2341667" cy="219614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574224" y="498493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CH" sz="2000" dirty="0">
                <a:latin typeface="Univers Medium" pitchFamily="-84" charset="0"/>
                <a:cs typeface="Arial" pitchFamily="34" charset="0"/>
              </a:rPr>
              <a:t>➛ Der 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Gott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kann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nicht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anders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, 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als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 die 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Wahrheit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sehen</a:t>
            </a:r>
            <a:r>
              <a:rPr lang="fr-CH" sz="2000" dirty="0">
                <a:latin typeface="Univers Medium" pitchFamily="-84" charset="0"/>
                <a:cs typeface="Arial" pitchFamily="34" charset="0"/>
              </a:rPr>
              <a:t>/</a:t>
            </a:r>
            <a:r>
              <a:rPr lang="fr-CH" sz="2000" dirty="0" err="1">
                <a:latin typeface="Univers Medium" pitchFamily="-84" charset="0"/>
                <a:cs typeface="Arial" pitchFamily="34" charset="0"/>
              </a:rPr>
              <a:t>sagen</a:t>
            </a:r>
            <a:endParaRPr lang="fr-CH" sz="2000" dirty="0">
              <a:latin typeface="Univers Medium" pitchFamily="-8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2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bldLvl="5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3049" y="274638"/>
            <a:ext cx="6397906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4400" b="1">
                <a:solidFill>
                  <a:srgbClr val="7F7F7F"/>
                </a:solidFill>
              </a:rPr>
              <a:t>Alethurgie des Sklaven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854"/>
            <a:ext cx="3496235" cy="273557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458579" y="5104759"/>
            <a:ext cx="7560840" cy="48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ct val="140000"/>
              </a:lnSpc>
            </a:pPr>
            <a:r>
              <a:rPr lang="de-CH" sz="2000" dirty="0">
                <a:latin typeface="Univers Medium" pitchFamily="-84" charset="0"/>
                <a:cs typeface="Arial" pitchFamily="34" charset="0"/>
              </a:rPr>
              <a:t>➛ Das </a:t>
            </a:r>
            <a:r>
              <a:rPr lang="de-CH" sz="2000" i="1" dirty="0">
                <a:latin typeface="Univers Medium" pitchFamily="-84" charset="0"/>
                <a:cs typeface="Arial" pitchFamily="34" charset="0"/>
              </a:rPr>
              <a:t>Gesetz</a:t>
            </a:r>
            <a:r>
              <a:rPr lang="de-CH" sz="20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de-CH" sz="2000" i="1" dirty="0">
                <a:latin typeface="Univers Medium" pitchFamily="-84" charset="0"/>
                <a:cs typeface="Arial" pitchFamily="34" charset="0"/>
              </a:rPr>
              <a:t>der An-Wesenheit</a:t>
            </a:r>
            <a:r>
              <a:rPr lang="de-CH" sz="2000" dirty="0">
                <a:latin typeface="Univers Medium" pitchFamily="-84" charset="0"/>
                <a:cs typeface="Arial" pitchFamily="34" charset="0"/>
              </a:rPr>
              <a:t> bewahrheitet seine Aussagen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525644" y="2005147"/>
            <a:ext cx="6134262" cy="2492990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800" dirty="0"/>
              <a:t>Er macht nicht sichtbar, indem er sieht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800" dirty="0"/>
              <a:t>Er wohnt machtlos einem Spektakel bei, welches ihm von aussen aufgezwungen wird</a:t>
            </a:r>
          </a:p>
          <a:p>
            <a:pPr marL="534988" lvl="1" indent="-174625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800" dirty="0"/>
              <a:t>Er ist ein </a:t>
            </a:r>
            <a:r>
              <a:rPr lang="de-CH" sz="1800" i="1" dirty="0"/>
              <a:t>Zu-Schauer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800" dirty="0"/>
              <a:t>Die Wahrheit seines Sehens gründet auf der Tatsache, dass er zugegen war, dass er mit seinen eigenen Sinnen </a:t>
            </a:r>
            <a:r>
              <a:rPr lang="de-CH" sz="1800" i="1" dirty="0"/>
              <a:t>wahr-genommen</a:t>
            </a:r>
            <a:r>
              <a:rPr lang="de-CH" sz="1800" dirty="0"/>
              <a:t> hat</a:t>
            </a:r>
          </a:p>
        </p:txBody>
      </p:sp>
    </p:spTree>
    <p:extLst>
      <p:ext uri="{BB962C8B-B14F-4D97-AF65-F5344CB8AC3E}">
        <p14:creationId xmlns:p14="http://schemas.microsoft.com/office/powerpoint/2010/main" val="246508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6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7132" y="274638"/>
            <a:ext cx="6309741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 err="1">
                <a:solidFill>
                  <a:srgbClr val="7F7F7F"/>
                </a:solidFill>
              </a:rPr>
              <a:t>Altehurgie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und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Zeitachse</a:t>
            </a:r>
            <a:endParaRPr lang="fr-CH" sz="40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64777" y="1473107"/>
            <a:ext cx="8229600" cy="38779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3000"/>
              </a:spcAft>
              <a:buClr>
                <a:srgbClr val="C566AB"/>
              </a:buClr>
              <a:buChar char="•"/>
            </a:pPr>
            <a:r>
              <a:rPr lang="de-CH" sz="1800" dirty="0"/>
              <a:t>Das Wahr-Sagen des Orakels (Stimme des Gottes) bewegt sich auf der Achse der Gegenwart und der Zukunft</a:t>
            </a:r>
          </a:p>
          <a:p>
            <a:pPr marL="534988" lvl="1" indent="-174625">
              <a:spcAft>
                <a:spcPts val="3000"/>
              </a:spcAft>
              <a:buClr>
                <a:srgbClr val="C566AB"/>
              </a:buClr>
              <a:buChar char="•"/>
            </a:pPr>
            <a:r>
              <a:rPr lang="de-CH" sz="1800" dirty="0"/>
              <a:t>Nimmt immer die Form einer Anweisung an </a:t>
            </a:r>
          </a:p>
          <a:p>
            <a:pPr marL="285750" indent="-285750">
              <a:spcAft>
                <a:spcPts val="3000"/>
              </a:spcAft>
              <a:buClr>
                <a:srgbClr val="C566AB"/>
              </a:buClr>
              <a:buChar char="•"/>
            </a:pPr>
            <a:r>
              <a:rPr lang="de-CH" sz="1800" dirty="0"/>
              <a:t>Die Wahr-Sagen des Sklaven bewegt sich gänzlich auf der Achse der Vergangenheit</a:t>
            </a:r>
          </a:p>
          <a:p>
            <a:pPr marL="534988" lvl="1" indent="-174625">
              <a:spcAft>
                <a:spcPts val="3000"/>
              </a:spcAft>
              <a:buClr>
                <a:srgbClr val="C566AB"/>
              </a:buClr>
              <a:buChar char="•"/>
            </a:pPr>
            <a:r>
              <a:rPr lang="de-CH" sz="1800" dirty="0"/>
              <a:t>Er sagt was wahr ist, weil er sich erinnert</a:t>
            </a:r>
          </a:p>
          <a:p>
            <a:pPr marL="534988" lvl="1" indent="-174625">
              <a:spcAft>
                <a:spcPts val="3000"/>
              </a:spcAft>
              <a:buClr>
                <a:srgbClr val="C566AB"/>
              </a:buClr>
              <a:buChar char="•"/>
            </a:pPr>
            <a:r>
              <a:rPr lang="de-CH" sz="1800" dirty="0"/>
              <a:t>Er kann das Wahre nur in Form einer Erinnerung sagen</a:t>
            </a:r>
          </a:p>
        </p:txBody>
      </p:sp>
    </p:spTree>
    <p:extLst>
      <p:ext uri="{BB962C8B-B14F-4D97-AF65-F5344CB8AC3E}">
        <p14:creationId xmlns:p14="http://schemas.microsoft.com/office/powerpoint/2010/main" val="256280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049" y="274638"/>
            <a:ext cx="6623929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4000" b="1">
                <a:solidFill>
                  <a:srgbClr val="7F7F7F"/>
                </a:solidFill>
              </a:rPr>
              <a:t>Christentum und Wahrheit</a:t>
            </a:r>
          </a:p>
        </p:txBody>
      </p:sp>
      <p:sp>
        <p:nvSpPr>
          <p:cNvPr id="2" name="Rechteck 1"/>
          <p:cNvSpPr/>
          <p:nvPr/>
        </p:nvSpPr>
        <p:spPr>
          <a:xfrm>
            <a:off x="1506102" y="1746793"/>
            <a:ext cx="6131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00" indent="-215900" algn="ctr"/>
            <a:r>
              <a:rPr lang="de-CH" dirty="0">
                <a:latin typeface="Univers Medium" pitchFamily="-84" charset="0"/>
                <a:cs typeface="Arial" pitchFamily="34" charset="0"/>
              </a:rPr>
              <a:t>Drei wesentliche Techniken der Subjektivierung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1164804" y="2615444"/>
            <a:ext cx="1512000" cy="2011501"/>
            <a:chOff x="1164804" y="2857491"/>
            <a:chExt cx="1512000" cy="2011501"/>
          </a:xfrm>
        </p:grpSpPr>
        <p:sp>
          <p:nvSpPr>
            <p:cNvPr id="4" name="Rechteck 3"/>
            <p:cNvSpPr/>
            <p:nvPr/>
          </p:nvSpPr>
          <p:spPr>
            <a:xfrm>
              <a:off x="1383445" y="2857491"/>
              <a:ext cx="1079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41200" algn="ctr"/>
              <a:r>
                <a:rPr lang="de-CH" sz="1800" dirty="0">
                  <a:latin typeface="Univers Medium" pitchFamily="-84" charset="0"/>
                  <a:cs typeface="Arial" pitchFamily="34" charset="0"/>
                </a:rPr>
                <a:t>Die Taufe</a:t>
              </a:r>
            </a:p>
          </p:txBody>
        </p:sp>
        <p:pic>
          <p:nvPicPr>
            <p:cNvPr id="9" name="Bild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804" y="3356992"/>
              <a:ext cx="1512000" cy="1512000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3541726" y="2615444"/>
            <a:ext cx="1927131" cy="1986875"/>
            <a:chOff x="3459119" y="2857491"/>
            <a:chExt cx="1927131" cy="1986875"/>
          </a:xfrm>
        </p:grpSpPr>
        <p:sp>
          <p:nvSpPr>
            <p:cNvPr id="5" name="Rechteck 4"/>
            <p:cNvSpPr/>
            <p:nvPr/>
          </p:nvSpPr>
          <p:spPr>
            <a:xfrm>
              <a:off x="3459119" y="2857491"/>
              <a:ext cx="1927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41200" algn="ctr"/>
              <a:r>
                <a:rPr lang="de-CH" sz="1800" dirty="0">
                  <a:latin typeface="Univers Medium" pitchFamily="-84" charset="0"/>
                  <a:cs typeface="Arial" pitchFamily="34" charset="0"/>
                </a:rPr>
                <a:t>Die Beichte / Reue</a:t>
              </a:r>
            </a:p>
          </p:txBody>
        </p:sp>
        <p:pic>
          <p:nvPicPr>
            <p:cNvPr id="10" name="Bild 9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5465" y="3332366"/>
              <a:ext cx="1512000" cy="1512000"/>
            </a:xfrm>
            <a:prstGeom prst="rect">
              <a:avLst/>
            </a:prstGeom>
          </p:spPr>
        </p:pic>
      </p:grpSp>
      <p:grpSp>
        <p:nvGrpSpPr>
          <p:cNvPr id="12" name="Gruppierung 11"/>
          <p:cNvGrpSpPr/>
          <p:nvPr/>
        </p:nvGrpSpPr>
        <p:grpSpPr>
          <a:xfrm>
            <a:off x="6511542" y="2615444"/>
            <a:ext cx="1515897" cy="1986875"/>
            <a:chOff x="6511542" y="2857491"/>
            <a:chExt cx="1515897" cy="1986875"/>
          </a:xfrm>
        </p:grpSpPr>
        <p:sp>
          <p:nvSpPr>
            <p:cNvPr id="7" name="Rechteck 6"/>
            <p:cNvSpPr/>
            <p:nvPr/>
          </p:nvSpPr>
          <p:spPr>
            <a:xfrm>
              <a:off x="6511542" y="2857491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800" dirty="0">
                  <a:latin typeface="Univers Medium" pitchFamily="-84" charset="0"/>
                  <a:cs typeface="Arial" pitchFamily="34" charset="0"/>
                </a:rPr>
                <a:t>Die Seelsorge</a:t>
              </a:r>
              <a:endParaRPr lang="de-CH" sz="1800" dirty="0"/>
            </a:p>
          </p:txBody>
        </p:sp>
        <p:pic>
          <p:nvPicPr>
            <p:cNvPr id="11" name="Bild 10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5439" y="3332366"/>
              <a:ext cx="1512000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51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9621" y="274638"/>
            <a:ext cx="6644769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Die </a:t>
            </a:r>
            <a:r>
              <a:rPr lang="fr-CH" sz="4400" b="1" dirty="0" err="1">
                <a:solidFill>
                  <a:srgbClr val="7F7F7F"/>
                </a:solidFill>
              </a:rPr>
              <a:t>Wandlung</a:t>
            </a:r>
            <a:r>
              <a:rPr lang="fr-CH" sz="4400" b="1" dirty="0">
                <a:solidFill>
                  <a:srgbClr val="7F7F7F"/>
                </a:solidFill>
              </a:rPr>
              <a:t> der </a:t>
            </a:r>
            <a:r>
              <a:rPr lang="fr-CH" sz="4400" b="1" dirty="0" err="1">
                <a:solidFill>
                  <a:srgbClr val="7F7F7F"/>
                </a:solidFill>
              </a:rPr>
              <a:t>Taufe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225049"/>
            <a:ext cx="8229600" cy="42786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600" dirty="0"/>
              <a:t>Zuerst als ein einheitliches Sakrament gedacht</a:t>
            </a:r>
          </a:p>
          <a:p>
            <a:pPr marL="534988" lvl="1" indent="-1746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600" dirty="0"/>
              <a:t>Mitte 2. </a:t>
            </a:r>
            <a:r>
              <a:rPr lang="de-CH" sz="1600" dirty="0" err="1"/>
              <a:t>Jh</a:t>
            </a:r>
            <a:r>
              <a:rPr lang="de-CH" sz="1600" dirty="0"/>
              <a:t> Einführung der Notion des Rückfalls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600" dirty="0"/>
              <a:t>➛ Erneuerung der Busse, Wieder-Gut-Machung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600" dirty="0"/>
              <a:t>Taufe selber ist nicht mehr gleich wirksam, gleich reinigend</a:t>
            </a:r>
          </a:p>
          <a:p>
            <a:pPr marL="534988" lvl="1" indent="-1746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600" dirty="0"/>
              <a:t>Der </a:t>
            </a:r>
            <a:r>
              <a:rPr lang="de-CH" sz="1600" i="1" dirty="0"/>
              <a:t>Gläubige</a:t>
            </a:r>
            <a:r>
              <a:rPr lang="de-CH" sz="1600" dirty="0"/>
              <a:t> ist zwar geläutert, aber nicht vollständig: ein Rest an Sünde bleibt in ihm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600" dirty="0"/>
              <a:t>➛ Zwei Auswirkungen</a:t>
            </a:r>
          </a:p>
          <a:p>
            <a:pPr marL="534988" lvl="1" indent="-1746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600" dirty="0"/>
              <a:t>Neue Definition des Menschen: von Ursprung an durch die Sünde gekennzeichnet</a:t>
            </a:r>
          </a:p>
          <a:p>
            <a:pPr marL="534988" lvl="1" indent="-1746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de-CH" sz="1600" dirty="0"/>
              <a:t>Zusätzliche Dimension der Taufe: Bussfertigkeit, verstanden als « Akt der Wahrheit», Wahrheit geäussert vom Gläubigen selber über sich selber</a:t>
            </a:r>
          </a:p>
        </p:txBody>
      </p:sp>
    </p:spTree>
    <p:extLst>
      <p:ext uri="{BB962C8B-B14F-4D97-AF65-F5344CB8AC3E}">
        <p14:creationId xmlns:p14="http://schemas.microsoft.com/office/powerpoint/2010/main" val="263874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6146" y="274638"/>
            <a:ext cx="6511719" cy="156966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3200" b="1" dirty="0">
                <a:solidFill>
                  <a:srgbClr val="7F7F7F"/>
                </a:solidFill>
              </a:rPr>
              <a:t>Drei wesentliche Muster </a:t>
            </a:r>
            <a:br>
              <a:rPr lang="de-CH" sz="3200" b="1" dirty="0">
                <a:solidFill>
                  <a:srgbClr val="7F7F7F"/>
                </a:solidFill>
              </a:rPr>
            </a:br>
            <a:r>
              <a:rPr lang="de-CH" sz="3200" b="1" dirty="0">
                <a:solidFill>
                  <a:srgbClr val="7F7F7F"/>
                </a:solidFill>
              </a:rPr>
              <a:t>des moralistischen Denkens </a:t>
            </a:r>
            <a:br>
              <a:rPr lang="de-CH" sz="3200" b="1" dirty="0">
                <a:solidFill>
                  <a:srgbClr val="7F7F7F"/>
                </a:solidFill>
              </a:rPr>
            </a:br>
            <a:r>
              <a:rPr lang="de-CH" sz="3200" b="1" dirty="0">
                <a:solidFill>
                  <a:srgbClr val="7F7F7F"/>
                </a:solidFill>
              </a:rPr>
              <a:t>in der Geschichte des Okzidents</a:t>
            </a:r>
          </a:p>
        </p:txBody>
      </p:sp>
      <p:sp>
        <p:nvSpPr>
          <p:cNvPr id="6" name="Rechteck 5"/>
          <p:cNvSpPr/>
          <p:nvPr/>
        </p:nvSpPr>
        <p:spPr>
          <a:xfrm>
            <a:off x="1943152" y="5217090"/>
            <a:ext cx="5653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dirty="0">
                <a:latin typeface="Univers Medium" pitchFamily="-84" charset="0"/>
                <a:cs typeface="Arial" pitchFamily="34" charset="0"/>
              </a:rPr>
              <a:t>Christentum kombiniert die drei Modelle</a:t>
            </a:r>
          </a:p>
        </p:txBody>
      </p:sp>
      <p:sp>
        <p:nvSpPr>
          <p:cNvPr id="7" name="Rechteck 6"/>
          <p:cNvSpPr/>
          <p:nvPr/>
        </p:nvSpPr>
        <p:spPr>
          <a:xfrm>
            <a:off x="764324" y="4345280"/>
            <a:ext cx="230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>
                <a:latin typeface="Univers Medium" pitchFamily="-84" charset="0"/>
                <a:cs typeface="Arial" pitchFamily="34" charset="0"/>
              </a:rPr>
              <a:t>Man muss den Richtigen wählen</a:t>
            </a:r>
          </a:p>
        </p:txBody>
      </p:sp>
      <p:sp>
        <p:nvSpPr>
          <p:cNvPr id="8" name="Rechteck 7"/>
          <p:cNvSpPr/>
          <p:nvPr/>
        </p:nvSpPr>
        <p:spPr>
          <a:xfrm>
            <a:off x="3693628" y="4345280"/>
            <a:ext cx="1863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00" dirty="0">
                <a:latin typeface="Univers Medium" pitchFamily="-84" charset="0"/>
                <a:cs typeface="Arial" pitchFamily="34" charset="0"/>
              </a:rPr>
              <a:t>Man muss zum Urzustand zurückkehren</a:t>
            </a:r>
          </a:p>
        </p:txBody>
      </p:sp>
      <p:grpSp>
        <p:nvGrpSpPr>
          <p:cNvPr id="13" name="Gruppierung 12"/>
          <p:cNvGrpSpPr/>
          <p:nvPr/>
        </p:nvGrpSpPr>
        <p:grpSpPr>
          <a:xfrm>
            <a:off x="3815522" y="2255941"/>
            <a:ext cx="1620000" cy="2025368"/>
            <a:chOff x="3815522" y="2555612"/>
            <a:chExt cx="1620000" cy="2025368"/>
          </a:xfrm>
        </p:grpSpPr>
        <p:pic>
          <p:nvPicPr>
            <p:cNvPr id="9" name="Bild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5522" y="2960980"/>
              <a:ext cx="1620000" cy="16200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Rechteck 10"/>
            <p:cNvSpPr/>
            <p:nvPr/>
          </p:nvSpPr>
          <p:spPr>
            <a:xfrm>
              <a:off x="4209384" y="2555612"/>
              <a:ext cx="8322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600" b="1">
                  <a:latin typeface="Univers Medium" pitchFamily="-84" charset="0"/>
                  <a:cs typeface="Arial" pitchFamily="34" charset="0"/>
                </a:rPr>
                <a:t>Der Fall</a:t>
              </a:r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6379446" y="2255941"/>
            <a:ext cx="1758815" cy="2025368"/>
            <a:chOff x="6379446" y="2555612"/>
            <a:chExt cx="1758815" cy="2025368"/>
          </a:xfrm>
        </p:grpSpPr>
        <p:pic>
          <p:nvPicPr>
            <p:cNvPr id="10" name="Bild 9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8850" y="2960980"/>
              <a:ext cx="1620000" cy="16200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2" name="Rechteck 11"/>
            <p:cNvSpPr/>
            <p:nvPr/>
          </p:nvSpPr>
          <p:spPr>
            <a:xfrm>
              <a:off x="6379446" y="2555612"/>
              <a:ext cx="1758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41200" algn="ctr"/>
              <a:r>
                <a:rPr lang="de-CH" sz="1600" b="1">
                  <a:latin typeface="Univers Medium" pitchFamily="-84" charset="0"/>
                  <a:cs typeface="Arial" pitchFamily="34" charset="0"/>
                </a:rPr>
                <a:t>Die Beschmutzung</a:t>
              </a:r>
            </a:p>
          </p:txBody>
        </p:sp>
      </p:grpSp>
      <p:sp>
        <p:nvSpPr>
          <p:cNvPr id="14" name="Rechteck 13"/>
          <p:cNvSpPr/>
          <p:nvPr/>
        </p:nvSpPr>
        <p:spPr>
          <a:xfrm>
            <a:off x="6458850" y="4345280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dirty="0">
                <a:latin typeface="Univers Medium" pitchFamily="-84" charset="0"/>
                <a:cs typeface="Arial" pitchFamily="34" charset="0"/>
              </a:rPr>
              <a:t>Man muss sich Rein </a:t>
            </a:r>
          </a:p>
          <a:p>
            <a:pPr algn="ctr"/>
            <a:r>
              <a:rPr lang="de-CH" sz="1400" dirty="0">
                <a:latin typeface="Univers Medium" pitchFamily="-84" charset="0"/>
                <a:cs typeface="Arial" pitchFamily="34" charset="0"/>
              </a:rPr>
              <a:t>machen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1106288" y="2255941"/>
            <a:ext cx="1620000" cy="2025368"/>
            <a:chOff x="1106288" y="2555612"/>
            <a:chExt cx="1620000" cy="2025368"/>
          </a:xfrm>
        </p:grpSpPr>
        <p:pic>
          <p:nvPicPr>
            <p:cNvPr id="5" name="Bild 4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288" y="2960980"/>
              <a:ext cx="1620000" cy="16200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5" name="Rechteck 14"/>
            <p:cNvSpPr/>
            <p:nvPr/>
          </p:nvSpPr>
          <p:spPr>
            <a:xfrm>
              <a:off x="1198787" y="2555612"/>
              <a:ext cx="14350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600" b="1">
                  <a:latin typeface="Univers Medium" pitchFamily="-84" charset="0"/>
                  <a:cs typeface="Arial" pitchFamily="34" charset="0"/>
                </a:rPr>
                <a:t>Die zwei Wege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60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5567" y="274638"/>
            <a:ext cx="2852865" cy="58477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 dirty="0" err="1">
                <a:solidFill>
                  <a:srgbClr val="7F7F7F"/>
                </a:solidFill>
              </a:rPr>
              <a:t>Exomologese</a:t>
            </a:r>
            <a:endParaRPr lang="fr-CH" sz="32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527634" y="1130471"/>
            <a:ext cx="6213251" cy="44012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C566AB"/>
              </a:buClr>
              <a:buChar char="•"/>
            </a:pPr>
            <a:r>
              <a:rPr lang="de-CH" sz="1600" dirty="0"/>
              <a:t>Diskurs über sich selber, mit seiner Theatralik (Selbstdemütigung, Hingebung…)</a:t>
            </a:r>
          </a:p>
          <a:p>
            <a:pPr marL="285750" indent="-285750">
              <a:buClr>
                <a:srgbClr val="C566AB"/>
              </a:buClr>
              <a:buChar char="•"/>
            </a:pPr>
            <a:r>
              <a:rPr lang="de-CH" sz="1600" dirty="0"/>
              <a:t>Besteht darin, seine Fehler einzugestehen, zu sagen, an was man glaubt, und so seinen Glauben öffentlich zu machen</a:t>
            </a:r>
          </a:p>
          <a:p>
            <a:pPr marL="285750" indent="-285750">
              <a:buClr>
                <a:srgbClr val="C566AB"/>
              </a:buClr>
              <a:buChar char="•"/>
            </a:pPr>
            <a:endParaRPr lang="de-CH" sz="1600" dirty="0"/>
          </a:p>
          <a:p>
            <a:pPr marL="285750" indent="-285750">
              <a:buClr>
                <a:srgbClr val="C566AB"/>
              </a:buClr>
              <a:buChar char="•"/>
            </a:pPr>
            <a:r>
              <a:rPr lang="de-CH" sz="1600" dirty="0"/>
              <a:t>Im Verlauf der Jahrhunderte immer weniger theatralisch</a:t>
            </a:r>
          </a:p>
          <a:p>
            <a:pPr marL="534988" lvl="1" indent="-174625">
              <a:buClr>
                <a:srgbClr val="C566AB"/>
              </a:buClr>
              <a:buChar char="•"/>
            </a:pPr>
            <a:r>
              <a:rPr lang="de-CH" sz="1600" dirty="0"/>
              <a:t>Regelt sich zunehmend über Gesetze und wird zu einer Geständnisprozedur</a:t>
            </a:r>
          </a:p>
          <a:p>
            <a:pPr marL="534988" lvl="1" indent="-174625">
              <a:buClr>
                <a:srgbClr val="C566AB"/>
              </a:buClr>
              <a:buChar char="•"/>
            </a:pPr>
            <a:r>
              <a:rPr lang="de-CH" sz="1600" dirty="0"/>
              <a:t>Das « Ich » wird zunehmend Objekt des Wissens und der Untersuchung / Prüfung</a:t>
            </a:r>
          </a:p>
          <a:p>
            <a:pPr marL="534988" lvl="1" indent="-174625">
              <a:buClr>
                <a:srgbClr val="C566AB"/>
              </a:buClr>
              <a:buChar char="•"/>
            </a:pPr>
            <a:r>
              <a:rPr lang="de-CH" sz="1600" dirty="0"/>
              <a:t>Objekt eines ständigen Diskurses</a:t>
            </a:r>
          </a:p>
          <a:p>
            <a:pPr marL="285750" indent="-285750">
              <a:buClr>
                <a:srgbClr val="C566AB"/>
              </a:buClr>
              <a:buChar char="•"/>
            </a:pPr>
            <a:r>
              <a:rPr lang="de-CH" sz="1600" dirty="0"/>
              <a:t>➛ Die Führung / Seelsorge des Gläubigen wird unerlässlich, da er dessen selber nicht fähig sein kann</a:t>
            </a:r>
          </a:p>
          <a:p>
            <a:pPr marL="285750" indent="-285750">
              <a:buClr>
                <a:srgbClr val="C566AB"/>
              </a:buClr>
              <a:buChar char="•"/>
            </a:pPr>
            <a:r>
              <a:rPr lang="de-CH" sz="1600" dirty="0"/>
              <a:t>➛ Er muss sich folglich anderen anvertrauen, um zu wissen wer er selber ist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372"/>
            <a:ext cx="2326039" cy="218402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2" y="3392206"/>
            <a:ext cx="2337162" cy="23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2172" y="274638"/>
            <a:ext cx="3919663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Die </a:t>
            </a:r>
            <a:r>
              <a:rPr lang="fr-CH" sz="4400" b="1" dirty="0" err="1">
                <a:solidFill>
                  <a:srgbClr val="7F7F7F"/>
                </a:solidFill>
              </a:rPr>
              <a:t>Seelsorge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356567"/>
            <a:ext cx="8229600" cy="1218478"/>
          </a:xfrm>
        </p:spPr>
        <p:txBody>
          <a:bodyPr/>
          <a:lstStyle/>
          <a:p>
            <a:pPr marL="215900" indent="-215900" algn="ctr">
              <a:lnSpc>
                <a:spcPct val="120000"/>
              </a:lnSpc>
            </a:pPr>
            <a:r>
              <a:rPr lang="fr-CH" sz="1600" dirty="0">
                <a:latin typeface="Univers Medium" pitchFamily="-84" charset="0"/>
                <a:cs typeface="Arial" pitchFamily="34" charset="0"/>
              </a:rPr>
              <a:t>Religion des </a:t>
            </a:r>
            <a:r>
              <a:rPr lang="fr-CH" sz="1600" dirty="0" err="1">
                <a:latin typeface="Univers Medium" pitchFamily="-84" charset="0"/>
                <a:cs typeface="Arial" pitchFamily="34" charset="0"/>
              </a:rPr>
              <a:t>Zweifels</a:t>
            </a:r>
            <a:r>
              <a:rPr lang="fr-CH" sz="1600" dirty="0">
                <a:latin typeface="Univers Medium" pitchFamily="-84" charset="0"/>
                <a:cs typeface="Arial" pitchFamily="34" charset="0"/>
              </a:rPr>
              <a:t>. </a:t>
            </a:r>
            <a:r>
              <a:rPr lang="fr-CH" sz="1600" dirty="0" err="1">
                <a:latin typeface="Univers Medium" pitchFamily="-84" charset="0"/>
                <a:cs typeface="Arial" pitchFamily="34" charset="0"/>
              </a:rPr>
              <a:t>Menschen</a:t>
            </a:r>
            <a:r>
              <a:rPr lang="fr-CH" sz="16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600" dirty="0" err="1">
                <a:latin typeface="Univers Medium" pitchFamily="-84" charset="0"/>
                <a:cs typeface="Arial" pitchFamily="34" charset="0"/>
              </a:rPr>
              <a:t>durch</a:t>
            </a:r>
            <a:r>
              <a:rPr lang="fr-CH" sz="16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600" i="1" dirty="0" err="1">
                <a:latin typeface="Univers Medium" pitchFamily="-84" charset="0"/>
                <a:cs typeface="Arial" pitchFamily="34" charset="0"/>
              </a:rPr>
              <a:t>Stempel</a:t>
            </a:r>
            <a:r>
              <a:rPr lang="fr-CH" sz="1600" i="1" dirty="0">
                <a:latin typeface="Univers Medium" pitchFamily="-84" charset="0"/>
                <a:cs typeface="Arial" pitchFamily="34" charset="0"/>
              </a:rPr>
              <a:t> der </a:t>
            </a:r>
            <a:r>
              <a:rPr lang="fr-CH" sz="1600" i="1" dirty="0" err="1">
                <a:latin typeface="Univers Medium" pitchFamily="-84" charset="0"/>
                <a:cs typeface="Arial" pitchFamily="34" charset="0"/>
              </a:rPr>
              <a:t>Fehlbarkeit</a:t>
            </a:r>
            <a:r>
              <a:rPr lang="fr-CH" sz="16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600" dirty="0" err="1">
                <a:latin typeface="Univers Medium" pitchFamily="-84" charset="0"/>
                <a:cs typeface="Arial" pitchFamily="34" charset="0"/>
              </a:rPr>
              <a:t>gekennzeichnet</a:t>
            </a:r>
            <a:r>
              <a:rPr lang="fr-CH" sz="1600" dirty="0">
                <a:latin typeface="Univers Medium" pitchFamily="-84" charset="0"/>
                <a:cs typeface="Arial" pitchFamily="34" charset="0"/>
              </a:rPr>
              <a:t>.</a:t>
            </a:r>
          </a:p>
          <a:p>
            <a:pPr marL="215900" indent="-215900" algn="ctr">
              <a:lnSpc>
                <a:spcPct val="120000"/>
              </a:lnSpc>
            </a:pPr>
            <a:r>
              <a:rPr lang="fr-CH" sz="1600" dirty="0">
                <a:latin typeface="Univers Medium" pitchFamily="-84" charset="0"/>
                <a:cs typeface="Arial" pitchFamily="34" charset="0"/>
              </a:rPr>
              <a:t>→ </a:t>
            </a:r>
            <a:r>
              <a:rPr lang="fr-CH" sz="1600" dirty="0" err="1">
                <a:latin typeface="Univers Medium" pitchFamily="-84" charset="0"/>
                <a:cs typeface="Arial" pitchFamily="34" charset="0"/>
              </a:rPr>
              <a:t>Notwendigkeit</a:t>
            </a:r>
            <a:r>
              <a:rPr lang="fr-CH" sz="16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600" dirty="0" err="1">
                <a:latin typeface="Univers Medium" pitchFamily="-84" charset="0"/>
                <a:cs typeface="Arial" pitchFamily="34" charset="0"/>
              </a:rPr>
              <a:t>eines</a:t>
            </a:r>
            <a:r>
              <a:rPr lang="fr-CH" sz="1600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600" i="1" dirty="0" err="1">
                <a:latin typeface="Univers Medium" pitchFamily="-84" charset="0"/>
                <a:cs typeface="Arial" pitchFamily="34" charset="0"/>
              </a:rPr>
              <a:t>Programms</a:t>
            </a:r>
            <a:r>
              <a:rPr lang="fr-CH" sz="1600" i="1" dirty="0">
                <a:latin typeface="Univers Medium" pitchFamily="-84" charset="0"/>
                <a:cs typeface="Arial" pitchFamily="34" charset="0"/>
              </a:rPr>
              <a:t> der </a:t>
            </a:r>
            <a:r>
              <a:rPr lang="fr-CH" sz="1600" i="1" dirty="0" err="1">
                <a:latin typeface="Univers Medium" pitchFamily="-84" charset="0"/>
                <a:cs typeface="Arial" pitchFamily="34" charset="0"/>
              </a:rPr>
              <a:t>Unterwerfung</a:t>
            </a:r>
            <a:endParaRPr lang="fr-CH" sz="1600" i="1" noProof="0" dirty="0">
              <a:latin typeface="Univers Medium" pitchFamily="-84" charset="0"/>
              <a:cs typeface="Arial" pitchFamily="34" charset="0"/>
            </a:endParaRPr>
          </a:p>
        </p:txBody>
      </p:sp>
      <p:pic>
        <p:nvPicPr>
          <p:cNvPr id="2" name="Bild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20537"/>
            <a:ext cx="1440000" cy="1440000"/>
          </a:xfrm>
          <a:prstGeom prst="rect">
            <a:avLst/>
          </a:prstGeom>
        </p:spPr>
      </p:pic>
      <p:pic>
        <p:nvPicPr>
          <p:cNvPr id="4" name="Bild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220537"/>
            <a:ext cx="1440000" cy="1440000"/>
          </a:xfrm>
          <a:prstGeom prst="rect">
            <a:avLst/>
          </a:prstGeom>
        </p:spPr>
      </p:pic>
      <p:pic>
        <p:nvPicPr>
          <p:cNvPr id="5" name="Bild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215247"/>
            <a:ext cx="1440000" cy="1440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964381" y="4717726"/>
            <a:ext cx="16033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Unbedingter</a:t>
            </a:r>
            <a:r>
              <a:rPr lang="fr-CH" sz="1100" b="1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Gerhorsam</a:t>
            </a:r>
            <a:endParaRPr lang="fr-CH" sz="1100" b="1" dirty="0"/>
          </a:p>
        </p:txBody>
      </p:sp>
      <p:sp>
        <p:nvSpPr>
          <p:cNvPr id="8" name="Rechteck 7"/>
          <p:cNvSpPr/>
          <p:nvPr/>
        </p:nvSpPr>
        <p:spPr>
          <a:xfrm>
            <a:off x="4085755" y="4717726"/>
            <a:ext cx="13516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Eine</a:t>
            </a:r>
            <a:r>
              <a:rPr lang="fr-CH" sz="1100" b="1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kontinuierliche</a:t>
            </a:r>
            <a:endParaRPr lang="fr-CH" sz="1100" b="1" dirty="0">
              <a:latin typeface="Univers Medium" pitchFamily="-84" charset="0"/>
              <a:cs typeface="Arial" pitchFamily="34" charset="0"/>
            </a:endParaRPr>
          </a:p>
          <a:p>
            <a:pPr algn="ctr"/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Selbstuntersuchung</a:t>
            </a:r>
            <a:endParaRPr lang="fr-CH" sz="1100" b="1" dirty="0">
              <a:latin typeface="Univers Medium" pitchFamily="-8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907788" y="4717726"/>
            <a:ext cx="18485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Ein</a:t>
            </a:r>
            <a:r>
              <a:rPr lang="fr-CH" sz="1100" b="1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vollständiges</a:t>
            </a:r>
            <a:r>
              <a:rPr lang="fr-CH" sz="1100" b="1" dirty="0">
                <a:latin typeface="Univers Medium" pitchFamily="-84" charset="0"/>
                <a:cs typeface="Arial" pitchFamily="34" charset="0"/>
              </a:rPr>
              <a:t> </a:t>
            </a:r>
            <a:r>
              <a:rPr lang="fr-CH" sz="1100" b="1" dirty="0" err="1">
                <a:latin typeface="Univers Medium" pitchFamily="-84" charset="0"/>
                <a:cs typeface="Arial" pitchFamily="34" charset="0"/>
              </a:rPr>
              <a:t>Geständnis</a:t>
            </a:r>
            <a:endParaRPr lang="fr-CH" sz="1100" b="1" dirty="0">
              <a:latin typeface="Univers Medium" pitchFamily="-8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99792" y="272729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72000" y="272729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660232" y="272729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433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6469" y="274638"/>
            <a:ext cx="7871065" cy="144655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Studien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über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Wirksamkeit</a:t>
            </a:r>
            <a:r>
              <a:rPr lang="fr-CH" sz="4400" b="1" dirty="0">
                <a:solidFill>
                  <a:srgbClr val="7F7F7F"/>
                </a:solidFill>
              </a:rPr>
              <a:t> / </a:t>
            </a:r>
            <a:br>
              <a:rPr lang="fr-CH" sz="4400" b="1" dirty="0">
                <a:solidFill>
                  <a:srgbClr val="7F7F7F"/>
                </a:solidFill>
              </a:rPr>
            </a:br>
            <a:r>
              <a:rPr lang="fr-CH" sz="4400" b="1" dirty="0" err="1">
                <a:solidFill>
                  <a:srgbClr val="7F7F7F"/>
                </a:solidFill>
              </a:rPr>
              <a:t>klinischer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Nutzen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Anamnese</a:t>
            </a:r>
            <a:endParaRPr lang="fr-CH" sz="44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7422" y="274638"/>
            <a:ext cx="5149166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Tauf-Exorzismus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228801" y="1598614"/>
            <a:ext cx="6457999" cy="3207902"/>
          </a:xfrm>
        </p:spPr>
        <p:txBody>
          <a:bodyPr/>
          <a:lstStyle/>
          <a:p>
            <a:pPr marL="342900" indent="-342900">
              <a:spcAft>
                <a:spcPts val="42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2000" noProof="0" dirty="0">
                <a:latin typeface="Univers Medium" pitchFamily="-84" charset="0"/>
                <a:cs typeface="Arial" pitchFamily="34" charset="0"/>
              </a:rPr>
              <a:t>Ritual der Austreibung</a:t>
            </a:r>
          </a:p>
          <a:p>
            <a:pPr marL="342900" indent="-342900">
              <a:spcAft>
                <a:spcPts val="42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2000" dirty="0">
                <a:latin typeface="Univers Medium" pitchFamily="-84" charset="0"/>
                <a:cs typeface="Arial" pitchFamily="34" charset="0"/>
              </a:rPr>
              <a:t>Heraustreiben eine Macht und Ersetzen durch eine andere</a:t>
            </a:r>
            <a:endParaRPr lang="de-CH" sz="2000" noProof="0" dirty="0">
              <a:latin typeface="Univers Medium" pitchFamily="-84" charset="0"/>
              <a:cs typeface="Arial" pitchFamily="34" charset="0"/>
            </a:endParaRPr>
          </a:p>
          <a:p>
            <a:pPr marL="342900" indent="-342900">
              <a:spcAft>
                <a:spcPts val="42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2000" dirty="0">
                <a:latin typeface="Univers Medium" pitchFamily="-84" charset="0"/>
                <a:cs typeface="Arial" pitchFamily="34" charset="0"/>
              </a:rPr>
              <a:t>Der Heilige Geist kann nicht in die Seele dringen, solange der Feind (der Teufel) noch im Besitz dieser Seele ist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44" y="2348880"/>
            <a:ext cx="1968627" cy="1847481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26867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0445" y="274638"/>
            <a:ext cx="5763117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Metus</a:t>
            </a:r>
            <a:r>
              <a:rPr lang="fr-CH" sz="5400" b="1" dirty="0">
                <a:solidFill>
                  <a:srgbClr val="7F7F7F"/>
                </a:solidFill>
              </a:rPr>
              <a:t>-die </a:t>
            </a:r>
            <a:r>
              <a:rPr lang="fr-CH" sz="5400" b="1" dirty="0" err="1">
                <a:solidFill>
                  <a:srgbClr val="7F7F7F"/>
                </a:solidFill>
              </a:rPr>
              <a:t>Furcht</a:t>
            </a:r>
            <a:endParaRPr lang="fr-CH" sz="5400" b="1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FCA0A-A944-064B-8C3C-E6E81AC53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6416"/>
            <a:ext cx="3621741" cy="3565471"/>
          </a:xfrm>
          <a:prstGeom prst="rect">
            <a:avLst/>
          </a:prstGeom>
        </p:spPr>
      </p:pic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169327" y="2004156"/>
            <a:ext cx="5823055" cy="2769989"/>
          </a:xfrm>
          <a:solidFill>
            <a:srgbClr val="FFFFFF">
              <a:alpha val="85098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/>
              <a:t>Je «</a:t>
            </a:r>
            <a:r>
              <a:rPr lang="fr-CH" sz="1800" dirty="0" err="1"/>
              <a:t>christlicher</a:t>
            </a:r>
            <a:r>
              <a:rPr lang="fr-CH" sz="1800" dirty="0"/>
              <a:t>» </a:t>
            </a:r>
            <a:r>
              <a:rPr lang="fr-CH" sz="1800" dirty="0" err="1"/>
              <a:t>ein</a:t>
            </a:r>
            <a:r>
              <a:rPr lang="fr-CH" sz="1800" dirty="0"/>
              <a:t> </a:t>
            </a:r>
            <a:r>
              <a:rPr lang="fr-CH" sz="1800" dirty="0" err="1"/>
              <a:t>Mensch</a:t>
            </a:r>
            <a:r>
              <a:rPr lang="fr-CH" sz="1800" dirty="0"/>
              <a:t> </a:t>
            </a:r>
            <a:r>
              <a:rPr lang="fr-CH" sz="1800" dirty="0" err="1"/>
              <a:t>ist</a:t>
            </a:r>
            <a:r>
              <a:rPr lang="fr-CH" sz="1800" dirty="0"/>
              <a:t>, </a:t>
            </a:r>
            <a:r>
              <a:rPr lang="fr-CH" sz="1800" dirty="0" err="1"/>
              <a:t>desto</a:t>
            </a:r>
            <a:r>
              <a:rPr lang="fr-CH" sz="1800" dirty="0"/>
              <a:t> </a:t>
            </a:r>
            <a:r>
              <a:rPr lang="fr-CH" sz="1800" dirty="0" err="1"/>
              <a:t>mehr</a:t>
            </a:r>
            <a:r>
              <a:rPr lang="fr-CH" sz="1800" dirty="0"/>
              <a:t> </a:t>
            </a:r>
            <a:r>
              <a:rPr lang="fr-CH" sz="1800" dirty="0" err="1"/>
              <a:t>ist</a:t>
            </a:r>
            <a:r>
              <a:rPr lang="fr-CH" sz="1800" dirty="0"/>
              <a:t> </a:t>
            </a:r>
            <a:r>
              <a:rPr lang="fr-CH" sz="1800" dirty="0" err="1"/>
              <a:t>desto</a:t>
            </a:r>
            <a:r>
              <a:rPr lang="fr-CH" sz="1800" dirty="0"/>
              <a:t> </a:t>
            </a:r>
            <a:r>
              <a:rPr lang="fr-CH" sz="1800" dirty="0" err="1"/>
              <a:t>eher</a:t>
            </a:r>
            <a:r>
              <a:rPr lang="fr-CH" sz="1800" dirty="0"/>
              <a:t> </a:t>
            </a:r>
            <a:r>
              <a:rPr lang="fr-CH" sz="1800" dirty="0" err="1"/>
              <a:t>ist</a:t>
            </a:r>
            <a:r>
              <a:rPr lang="fr-CH" sz="1800" dirty="0"/>
              <a:t> er den </a:t>
            </a:r>
            <a:r>
              <a:rPr lang="fr-CH" sz="1800" dirty="0" err="1"/>
              <a:t>Angriffen</a:t>
            </a:r>
            <a:r>
              <a:rPr lang="fr-CH" sz="1800" dirty="0"/>
              <a:t> des </a:t>
            </a:r>
            <a:r>
              <a:rPr lang="fr-CH" sz="1800" dirty="0" err="1"/>
              <a:t>Teufels</a:t>
            </a:r>
            <a:r>
              <a:rPr lang="fr-CH" sz="1800" dirty="0"/>
              <a:t> </a:t>
            </a:r>
            <a:r>
              <a:rPr lang="fr-CH" sz="1800" dirty="0" err="1"/>
              <a:t>ausgesetzt</a:t>
            </a:r>
            <a:endParaRPr lang="fr-CH" sz="1800" dirty="0"/>
          </a:p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/>
              <a:t>☛ </a:t>
            </a:r>
            <a:r>
              <a:rPr lang="fr-CH" sz="1800" dirty="0" err="1"/>
              <a:t>auch</a:t>
            </a:r>
            <a:r>
              <a:rPr lang="fr-CH" sz="1800" dirty="0"/>
              <a:t> </a:t>
            </a:r>
            <a:r>
              <a:rPr lang="fr-CH" sz="1800" dirty="0" err="1"/>
              <a:t>wenn</a:t>
            </a:r>
            <a:r>
              <a:rPr lang="fr-CH" sz="1800" dirty="0"/>
              <a:t> </a:t>
            </a:r>
            <a:r>
              <a:rPr lang="fr-CH" sz="1800" dirty="0" err="1"/>
              <a:t>schon</a:t>
            </a:r>
            <a:r>
              <a:rPr lang="fr-CH" sz="1800" dirty="0"/>
              <a:t> </a:t>
            </a:r>
            <a:r>
              <a:rPr lang="fr-CH" sz="1800" dirty="0" err="1"/>
              <a:t>getauft</a:t>
            </a:r>
            <a:r>
              <a:rPr lang="fr-CH" sz="1800" dirty="0"/>
              <a:t> : </a:t>
            </a:r>
            <a:r>
              <a:rPr lang="fr-CH" sz="1800" dirty="0" err="1"/>
              <a:t>ständige</a:t>
            </a:r>
            <a:r>
              <a:rPr lang="fr-CH" sz="1800" dirty="0"/>
              <a:t> </a:t>
            </a:r>
            <a:r>
              <a:rPr lang="fr-CH" sz="1800" dirty="0" err="1"/>
              <a:t>Furcht</a:t>
            </a:r>
            <a:r>
              <a:rPr lang="fr-CH" sz="1800" dirty="0"/>
              <a:t>, </a:t>
            </a:r>
            <a:r>
              <a:rPr lang="fr-CH" sz="1800" dirty="0" err="1"/>
              <a:t>ständiger</a:t>
            </a:r>
            <a:r>
              <a:rPr lang="fr-CH" sz="1800" dirty="0"/>
              <a:t> Kampf </a:t>
            </a:r>
            <a:r>
              <a:rPr lang="fr-CH" sz="1800" dirty="0" err="1"/>
              <a:t>gegen</a:t>
            </a:r>
            <a:r>
              <a:rPr lang="fr-CH" sz="1800" dirty="0"/>
              <a:t> </a:t>
            </a:r>
            <a:r>
              <a:rPr lang="fr-CH" sz="1800" dirty="0" err="1"/>
              <a:t>das</a:t>
            </a:r>
            <a:r>
              <a:rPr lang="fr-CH" sz="1800" dirty="0"/>
              <a:t> </a:t>
            </a:r>
            <a:r>
              <a:rPr lang="fr-CH" sz="1800" i="1" dirty="0" err="1"/>
              <a:t>Andere</a:t>
            </a:r>
            <a:r>
              <a:rPr lang="fr-CH" sz="1800" dirty="0"/>
              <a:t> welches in </a:t>
            </a:r>
            <a:r>
              <a:rPr lang="fr-CH" sz="1800" dirty="0" err="1"/>
              <a:t>einem</a:t>
            </a:r>
            <a:r>
              <a:rPr lang="fr-CH" sz="1800" dirty="0"/>
              <a:t> </a:t>
            </a:r>
            <a:r>
              <a:rPr lang="fr-CH" sz="1800" dirty="0" err="1"/>
              <a:t>steckt</a:t>
            </a:r>
            <a:endParaRPr lang="fr-CH" sz="1800" dirty="0"/>
          </a:p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/>
              <a:t>☛ </a:t>
            </a:r>
            <a:r>
              <a:rPr lang="fr-CH" sz="1800" dirty="0" err="1"/>
              <a:t>ständiges</a:t>
            </a:r>
            <a:r>
              <a:rPr lang="fr-CH" sz="1800" dirty="0"/>
              <a:t> </a:t>
            </a:r>
            <a:r>
              <a:rPr lang="fr-CH" sz="1800" dirty="0" err="1"/>
              <a:t>sich</a:t>
            </a:r>
            <a:r>
              <a:rPr lang="fr-CH" sz="1800" dirty="0"/>
              <a:t> </a:t>
            </a:r>
            <a:r>
              <a:rPr lang="fr-CH" sz="1800" dirty="0" err="1"/>
              <a:t>Vergewissern</a:t>
            </a:r>
            <a:r>
              <a:rPr lang="fr-CH" sz="1800" dirty="0"/>
              <a:t>, </a:t>
            </a:r>
            <a:r>
              <a:rPr lang="fr-CH" sz="1800" dirty="0" err="1"/>
              <a:t>um</a:t>
            </a:r>
            <a:r>
              <a:rPr lang="fr-CH" sz="1800" dirty="0"/>
              <a:t> </a:t>
            </a:r>
            <a:r>
              <a:rPr lang="fr-CH" sz="1800" dirty="0" err="1"/>
              <a:t>zu</a:t>
            </a:r>
            <a:r>
              <a:rPr lang="fr-CH" sz="1800" dirty="0"/>
              <a:t> </a:t>
            </a:r>
            <a:r>
              <a:rPr lang="fr-CH" sz="1800" dirty="0" err="1"/>
              <a:t>wissen</a:t>
            </a:r>
            <a:r>
              <a:rPr lang="fr-CH" sz="1800" dirty="0"/>
              <a:t> </a:t>
            </a:r>
            <a:r>
              <a:rPr lang="fr-CH" sz="1800" dirty="0" err="1"/>
              <a:t>ob</a:t>
            </a:r>
            <a:r>
              <a:rPr lang="fr-CH" sz="1800" dirty="0"/>
              <a:t> </a:t>
            </a:r>
            <a:r>
              <a:rPr lang="fr-CH" sz="1800" dirty="0" err="1"/>
              <a:t>das</a:t>
            </a:r>
            <a:r>
              <a:rPr lang="fr-CH" sz="1800" dirty="0"/>
              <a:t> </a:t>
            </a:r>
            <a:r>
              <a:rPr lang="fr-CH" sz="1800" i="1" dirty="0" err="1"/>
              <a:t>Andere</a:t>
            </a:r>
            <a:r>
              <a:rPr lang="fr-CH" sz="1800" dirty="0"/>
              <a:t> (</a:t>
            </a:r>
            <a:r>
              <a:rPr lang="fr-CH" sz="1800" dirty="0" err="1"/>
              <a:t>noch</a:t>
            </a:r>
            <a:r>
              <a:rPr lang="fr-CH" sz="1800" dirty="0"/>
              <a:t>) da </a:t>
            </a:r>
            <a:r>
              <a:rPr lang="fr-CH" sz="1800" dirty="0" err="1"/>
              <a:t>ist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290356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7870" y="274638"/>
            <a:ext cx="6808275" cy="1015663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6000" b="1" dirty="0" err="1">
                <a:solidFill>
                  <a:srgbClr val="7F7F7F"/>
                </a:solidFill>
              </a:rPr>
              <a:t>Schlussfolgerung</a:t>
            </a:r>
            <a:endParaRPr lang="fr-CH" sz="60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673325"/>
            <a:ext cx="8229600" cy="34009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de-CH" sz="2000" dirty="0"/>
              <a:t>Der Nutzen der Anamnese ist nicht klinisch</a:t>
            </a:r>
          </a:p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de-CH" sz="2000" dirty="0"/>
              <a:t>Anamnese besteht (grösstenteils) aus </a:t>
            </a:r>
            <a:r>
              <a:rPr lang="de-CH" sz="2000" i="1" dirty="0"/>
              <a:t>exzessiven Wahrheiten</a:t>
            </a:r>
          </a:p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de-CH" sz="2000" dirty="0"/>
              <a:t>Exzessive Wahrheiten sind ein Mittel der Disziplinierung</a:t>
            </a:r>
            <a:endParaRPr lang="de-CH" sz="2000" i="1" dirty="0"/>
          </a:p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endParaRPr lang="de-CH" sz="2000" dirty="0"/>
          </a:p>
          <a:p>
            <a:pPr marL="285750" indent="-285750"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de-CH" sz="2000" dirty="0"/>
              <a:t>Nicht-disziplinäre Psychiatrie</a:t>
            </a:r>
          </a:p>
          <a:p>
            <a:pPr marL="1169988" lvl="1" indent="0">
              <a:spcAft>
                <a:spcPts val="1200"/>
              </a:spcAft>
              <a:buClr>
                <a:srgbClr val="C566AB"/>
              </a:buClr>
            </a:pPr>
            <a:r>
              <a:rPr lang="de-CH" sz="2000" dirty="0"/>
              <a:t>➛ Anamnese beschränkt sich auf pragmatische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12767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 flipV="1">
            <a:off x="762000" y="0"/>
            <a:ext cx="1" cy="83820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855662" y="431097"/>
            <a:ext cx="7937501" cy="7540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/>
            <a:r>
              <a:rPr lang="fr-CH" sz="3600" b="1" dirty="0">
                <a:solidFill>
                  <a:srgbClr val="7F7F7F"/>
                </a:solidFill>
              </a:rPr>
              <a:t>Michel Foucault</a:t>
            </a:r>
            <a:endParaRPr sz="3600" b="1" dirty="0">
              <a:solidFill>
                <a:srgbClr val="7F7F7F"/>
              </a:solidFill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2539806" y="1460876"/>
            <a:ext cx="6139057" cy="379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Autofit/>
          </a:bodyPr>
          <a:lstStyle/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404040"/>
                </a:solidFill>
              </a:rPr>
              <a:t>*15.10.1926 Poitiers - ♰ 25.6.1984 Paris</a:t>
            </a:r>
          </a:p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1970 - 1984, Collège de France : “Histoire des systèmes de pensée”</a:t>
            </a:r>
          </a:p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Meist </a:t>
            </a:r>
            <a:r>
              <a:rPr lang="fr-CH" sz="2000" dirty="0" err="1">
                <a:solidFill>
                  <a:srgbClr val="404040"/>
                </a:solidFill>
              </a:rPr>
              <a:t>zitierter</a:t>
            </a:r>
            <a:r>
              <a:rPr lang="fr-CH" sz="2000" dirty="0">
                <a:solidFill>
                  <a:srgbClr val="404040"/>
                </a:solidFill>
              </a:rPr>
              <a:t> </a:t>
            </a:r>
            <a:r>
              <a:rPr lang="fr-CH" sz="2000" dirty="0" err="1">
                <a:solidFill>
                  <a:srgbClr val="404040"/>
                </a:solidFill>
              </a:rPr>
              <a:t>Autor</a:t>
            </a:r>
            <a:endParaRPr lang="fr-CH" sz="2000" dirty="0">
              <a:solidFill>
                <a:srgbClr val="404040"/>
              </a:solidFill>
            </a:endParaRPr>
          </a:p>
          <a:p>
            <a:pPr marL="201168" indent="-201168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2 Suizidversuche, Psychotherapie</a:t>
            </a:r>
          </a:p>
          <a:p>
            <a:pPr marL="890588" lvl="1" indent="-165100" defTabSz="402336">
              <a:lnSpc>
                <a:spcPct val="140000"/>
              </a:lnSpc>
              <a:spcAft>
                <a:spcPts val="1800"/>
              </a:spcAft>
              <a:buClr>
                <a:srgbClr val="F169D2"/>
              </a:buClr>
              <a:buSzPct val="100000"/>
              <a:buChar char="•"/>
            </a:pPr>
            <a:r>
              <a:rPr lang="fr-CH" sz="2000" dirty="0">
                <a:solidFill>
                  <a:srgbClr val="404040"/>
                </a:solidFill>
              </a:rPr>
              <a:t> ➛ Studium der Psychologie + Philosophie</a:t>
            </a:r>
          </a:p>
        </p:txBody>
      </p:sp>
      <p:pic>
        <p:nvPicPr>
          <p:cNvPr id="2" name="Bild 1" descr="foucaulta27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1070"/>
            <a:ext cx="2348138" cy="34232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978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921792"/>
            <a:ext cx="2520280" cy="399044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28146"/>
            <a:ext cx="2483768" cy="3988856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1358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0882" y="274638"/>
            <a:ext cx="7002238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>
                <a:solidFill>
                  <a:srgbClr val="7F7F7F"/>
                </a:solidFill>
              </a:rPr>
              <a:t>Die </a:t>
            </a:r>
            <a:r>
              <a:rPr lang="fr-CH" sz="4800" b="1" dirty="0" err="1">
                <a:solidFill>
                  <a:srgbClr val="7F7F7F"/>
                </a:solidFill>
              </a:rPr>
              <a:t>exzessive</a:t>
            </a:r>
            <a:r>
              <a:rPr lang="fr-CH" sz="4800" b="1" dirty="0">
                <a:solidFill>
                  <a:srgbClr val="7F7F7F"/>
                </a:solidFill>
              </a:rPr>
              <a:t> </a:t>
            </a:r>
            <a:r>
              <a:rPr lang="fr-CH" sz="4800" b="1" dirty="0" err="1">
                <a:solidFill>
                  <a:srgbClr val="7F7F7F"/>
                </a:solidFill>
              </a:rPr>
              <a:t>Wahrheit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486793" y="1640736"/>
            <a:ext cx="6208971" cy="364195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Über</a:t>
            </a:r>
            <a:r>
              <a:rPr lang="fr-CH" sz="1800" dirty="0"/>
              <a:t> </a:t>
            </a:r>
            <a:r>
              <a:rPr lang="fr-CH" sz="1800" dirty="0" err="1"/>
              <a:t>das</a:t>
            </a:r>
            <a:r>
              <a:rPr lang="fr-CH" sz="1800" dirty="0"/>
              <a:t> </a:t>
            </a:r>
            <a:r>
              <a:rPr lang="fr-CH" sz="1800" dirty="0" err="1"/>
              <a:t>nötige</a:t>
            </a:r>
            <a:r>
              <a:rPr lang="fr-CH" sz="1800" dirty="0"/>
              <a:t> </a:t>
            </a:r>
            <a:r>
              <a:rPr lang="fr-CH" sz="1800" dirty="0" err="1"/>
              <a:t>hinausgehende</a:t>
            </a:r>
            <a:r>
              <a:rPr lang="fr-CH" sz="1800" dirty="0"/>
              <a:t>, </a:t>
            </a:r>
            <a:r>
              <a:rPr lang="fr-CH" sz="1800" dirty="0" err="1"/>
              <a:t>nicht</a:t>
            </a:r>
            <a:r>
              <a:rPr lang="fr-CH" sz="1800" dirty="0"/>
              <a:t> </a:t>
            </a:r>
            <a:r>
              <a:rPr lang="fr-CH" sz="1800" dirty="0" err="1"/>
              <a:t>ökonomishce</a:t>
            </a:r>
            <a:r>
              <a:rPr lang="fr-CH" sz="1800" dirty="0"/>
              <a:t> </a:t>
            </a:r>
            <a:r>
              <a:rPr lang="fr-CH" sz="1800" dirty="0" err="1"/>
              <a:t>Manifestationen</a:t>
            </a:r>
            <a:r>
              <a:rPr lang="fr-CH" sz="1800" dirty="0"/>
              <a:t> der </a:t>
            </a:r>
            <a:r>
              <a:rPr lang="fr-CH" sz="1800" dirty="0" err="1"/>
              <a:t>Wahrheit</a:t>
            </a:r>
            <a:endParaRPr lang="fr-CH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/>
              <a:t>Die Art </a:t>
            </a:r>
            <a:r>
              <a:rPr lang="fr-CH" sz="1800" dirty="0" err="1"/>
              <a:t>und</a:t>
            </a:r>
            <a:r>
              <a:rPr lang="fr-CH" sz="1800" dirty="0"/>
              <a:t> Weise in </a:t>
            </a:r>
            <a:r>
              <a:rPr lang="fr-CH" sz="1800" dirty="0" err="1"/>
              <a:t>welcher</a:t>
            </a:r>
            <a:r>
              <a:rPr lang="fr-CH" sz="1800" dirty="0"/>
              <a:t> </a:t>
            </a:r>
            <a:r>
              <a:rPr lang="fr-CH" sz="1800" dirty="0" err="1"/>
              <a:t>diese</a:t>
            </a:r>
            <a:r>
              <a:rPr lang="fr-CH" sz="1800" dirty="0"/>
              <a:t> </a:t>
            </a:r>
            <a:r>
              <a:rPr lang="fr-CH" sz="1800" dirty="0" err="1"/>
              <a:t>Wahrheit</a:t>
            </a:r>
            <a:r>
              <a:rPr lang="fr-CH" sz="1800" dirty="0"/>
              <a:t> </a:t>
            </a:r>
            <a:r>
              <a:rPr lang="fr-CH" sz="1800" dirty="0" err="1"/>
              <a:t>ausgedrückt</a:t>
            </a:r>
            <a:r>
              <a:rPr lang="fr-CH" sz="1800" dirty="0"/>
              <a:t> </a:t>
            </a:r>
            <a:r>
              <a:rPr lang="fr-CH" sz="1800" dirty="0" err="1"/>
              <a:t>wird</a:t>
            </a:r>
            <a:r>
              <a:rPr lang="fr-CH" sz="1800" dirty="0"/>
              <a:t> </a:t>
            </a:r>
            <a:r>
              <a:rPr lang="fr-CH" sz="1800" dirty="0" err="1"/>
              <a:t>gehört</a:t>
            </a:r>
            <a:r>
              <a:rPr lang="fr-CH" sz="1800" dirty="0"/>
              <a:t> </a:t>
            </a:r>
            <a:r>
              <a:rPr lang="fr-CH" sz="1800" dirty="0" err="1"/>
              <a:t>nicht</a:t>
            </a:r>
            <a:r>
              <a:rPr lang="fr-CH" sz="1800" dirty="0"/>
              <a:t> in den </a:t>
            </a:r>
            <a:r>
              <a:rPr lang="fr-CH" sz="1800" dirty="0" err="1"/>
              <a:t>Bereich</a:t>
            </a:r>
            <a:r>
              <a:rPr lang="fr-CH" sz="1800" dirty="0"/>
              <a:t> des </a:t>
            </a:r>
            <a:r>
              <a:rPr lang="fr-CH" sz="1800" dirty="0" err="1"/>
              <a:t>Wissens</a:t>
            </a:r>
            <a:endParaRPr lang="fr-CH" sz="1800" dirty="0"/>
          </a:p>
          <a:p>
            <a:pPr marL="534988" lvl="1" indent="-174625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nicht</a:t>
            </a:r>
            <a:r>
              <a:rPr lang="fr-CH" sz="1800" dirty="0"/>
              <a:t> </a:t>
            </a:r>
            <a:r>
              <a:rPr lang="fr-CH" sz="1800" dirty="0" err="1"/>
              <a:t>nötig</a:t>
            </a:r>
            <a:r>
              <a:rPr lang="fr-CH" sz="1800" dirty="0"/>
              <a:t> </a:t>
            </a:r>
            <a:r>
              <a:rPr lang="fr-CH" sz="1800" dirty="0" err="1"/>
              <a:t>um</a:t>
            </a:r>
            <a:r>
              <a:rPr lang="fr-CH" sz="1800" dirty="0"/>
              <a:t> </a:t>
            </a:r>
            <a:r>
              <a:rPr lang="fr-CH" sz="1800" dirty="0" err="1"/>
              <a:t>zu</a:t>
            </a:r>
            <a:r>
              <a:rPr lang="fr-CH" sz="1800" dirty="0"/>
              <a:t> </a:t>
            </a:r>
            <a:r>
              <a:rPr lang="fr-CH" sz="1800" dirty="0" err="1"/>
              <a:t>regieren</a:t>
            </a:r>
            <a:r>
              <a:rPr lang="fr-CH" sz="1800" dirty="0"/>
              <a:t>, </a:t>
            </a:r>
            <a:r>
              <a:rPr lang="fr-CH" sz="1800" dirty="0" err="1"/>
              <a:t>zu</a:t>
            </a:r>
            <a:r>
              <a:rPr lang="fr-CH" sz="1800" dirty="0"/>
              <a:t> </a:t>
            </a:r>
            <a:r>
              <a:rPr lang="fr-CH" sz="1800" dirty="0" err="1"/>
              <a:t>führen</a:t>
            </a:r>
            <a:endParaRPr lang="fr-CH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566AB"/>
              </a:buClr>
              <a:buChar char="•"/>
            </a:pPr>
            <a:r>
              <a:rPr lang="fr-CH" sz="1800" dirty="0"/>
              <a:t>Art der </a:t>
            </a:r>
            <a:r>
              <a:rPr lang="fr-CH" sz="1800" dirty="0" err="1"/>
              <a:t>reinen</a:t>
            </a:r>
            <a:r>
              <a:rPr lang="fr-CH" sz="1800" dirty="0"/>
              <a:t> </a:t>
            </a:r>
            <a:r>
              <a:rPr lang="fr-CH" sz="1800" dirty="0" err="1"/>
              <a:t>Offenbarung</a:t>
            </a:r>
            <a:r>
              <a:rPr lang="fr-CH" sz="1800" dirty="0"/>
              <a:t> der </a:t>
            </a:r>
            <a:r>
              <a:rPr lang="fr-CH" sz="1800" dirty="0" err="1"/>
              <a:t>Wahrheit</a:t>
            </a:r>
            <a:endParaRPr lang="fr-CH" sz="18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924"/>
            <a:ext cx="2214067" cy="1883792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4148"/>
            <a:ext cx="2214067" cy="18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6733" y="274638"/>
            <a:ext cx="2890535" cy="76944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4400" b="1">
                <a:solidFill>
                  <a:srgbClr val="7F7F7F"/>
                </a:solidFill>
              </a:rPr>
              <a:t>Dispositiv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4"/>
            <a:ext cx="8229600" cy="329666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dirty="0"/>
              <a:t>„.. ein entschieden heterogenes Ensemble, das Diskurse, Institutionen, </a:t>
            </a:r>
            <a:r>
              <a:rPr lang="de-DE" sz="2400" dirty="0" err="1"/>
              <a:t>architekturale</a:t>
            </a:r>
            <a:r>
              <a:rPr lang="de-DE" sz="2400" dirty="0"/>
              <a:t> Einrichtungen, reglementierende Entscheidungen, Gesetze, administrative Maßnahmen, wissenschaftliche Aussagen, philosophische, moralische oder philanthropische Lehrsätze, kurz: Gesagtes ebenso wohl wie Ungesagtes umfasst. </a:t>
            </a:r>
          </a:p>
        </p:txBody>
      </p:sp>
    </p:spTree>
    <p:extLst>
      <p:ext uri="{BB962C8B-B14F-4D97-AF65-F5344CB8AC3E}">
        <p14:creationId xmlns:p14="http://schemas.microsoft.com/office/powerpoint/2010/main" val="331509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3349551" y="274638"/>
            <a:ext cx="2444900" cy="830997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800" b="1" dirty="0" err="1">
                <a:solidFill>
                  <a:srgbClr val="7F7F7F"/>
                </a:solidFill>
              </a:rPr>
              <a:t>Diskurs</a:t>
            </a:r>
            <a:endParaRPr lang="fr-CH" sz="4800" b="1" dirty="0">
              <a:solidFill>
                <a:srgbClr val="7F7F7F"/>
              </a:solidFill>
            </a:endParaRPr>
          </a:p>
        </p:txBody>
      </p:sp>
      <p:sp>
        <p:nvSpPr>
          <p:cNvPr id="19459" name="Rectangle 9"/>
          <p:cNvSpPr>
            <a:spLocks noGrp="1" noChangeArrowheads="1"/>
          </p:cNvSpPr>
          <p:nvPr>
            <p:ph idx="1"/>
          </p:nvPr>
        </p:nvSpPr>
        <p:spPr>
          <a:xfrm>
            <a:off x="457201" y="1313912"/>
            <a:ext cx="8229600" cy="41132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6FCF"/>
              </a:buClr>
              <a:buChar char="•"/>
            </a:pPr>
            <a:r>
              <a:rPr lang="fr-CH" sz="2000" dirty="0" err="1"/>
              <a:t>Kategorien</a:t>
            </a:r>
            <a:r>
              <a:rPr lang="fr-CH" sz="2000" dirty="0"/>
              <a:t> des </a:t>
            </a:r>
            <a:r>
              <a:rPr lang="fr-CH" sz="2000" dirty="0" err="1"/>
              <a:t>Wissens</a:t>
            </a:r>
            <a:r>
              <a:rPr lang="fr-CH" sz="2000" dirty="0"/>
              <a:t> welche </a:t>
            </a:r>
            <a:r>
              <a:rPr lang="fr-CH" sz="2000" dirty="0" err="1"/>
              <a:t>unser</a:t>
            </a:r>
            <a:r>
              <a:rPr lang="fr-CH" sz="2000" dirty="0"/>
              <a:t> </a:t>
            </a:r>
            <a:r>
              <a:rPr lang="fr-CH" sz="2000" dirty="0" err="1"/>
              <a:t>Bewusstsein</a:t>
            </a:r>
            <a:r>
              <a:rPr lang="fr-CH" sz="2000" dirty="0"/>
              <a:t> </a:t>
            </a:r>
            <a:r>
              <a:rPr lang="fr-CH" sz="2000" dirty="0" err="1"/>
              <a:t>bilden</a:t>
            </a:r>
            <a:endParaRPr lang="fr-CH" sz="2000" dirty="0"/>
          </a:p>
          <a:p>
            <a:pPr marL="541338" indent="-222250">
              <a:lnSpc>
                <a:spcPct val="150000"/>
              </a:lnSpc>
              <a:buClr>
                <a:srgbClr val="FF6FCF"/>
              </a:buClr>
              <a:buChar char="•"/>
            </a:pPr>
            <a:r>
              <a:rPr lang="fr-CH" sz="2000" dirty="0" err="1"/>
              <a:t>was</a:t>
            </a:r>
            <a:r>
              <a:rPr lang="fr-CH" sz="2000" dirty="0"/>
              <a:t> </a:t>
            </a:r>
            <a:r>
              <a:rPr lang="fr-CH" sz="2000" dirty="0" err="1"/>
              <a:t>sagbar</a:t>
            </a:r>
            <a:r>
              <a:rPr lang="fr-CH" sz="2000" dirty="0"/>
              <a:t> </a:t>
            </a:r>
            <a:r>
              <a:rPr lang="fr-CH" sz="2000" dirty="0" err="1"/>
              <a:t>ist</a:t>
            </a:r>
            <a:endParaRPr lang="fr-CH" sz="2000" dirty="0"/>
          </a:p>
          <a:p>
            <a:pPr marL="541338" indent="-222250">
              <a:lnSpc>
                <a:spcPct val="150000"/>
              </a:lnSpc>
              <a:buClr>
                <a:srgbClr val="FF6FCF"/>
              </a:buClr>
              <a:buChar char="•"/>
            </a:pPr>
            <a:r>
              <a:rPr lang="fr-CH" sz="2000" dirty="0" err="1"/>
              <a:t>was</a:t>
            </a:r>
            <a:r>
              <a:rPr lang="fr-CH" sz="2000" dirty="0"/>
              <a:t> </a:t>
            </a:r>
            <a:r>
              <a:rPr lang="fr-CH" sz="2000" dirty="0" err="1"/>
              <a:t>gesagt</a:t>
            </a:r>
            <a:r>
              <a:rPr lang="fr-CH" sz="2000" dirty="0"/>
              <a:t> </a:t>
            </a:r>
            <a:r>
              <a:rPr lang="fr-CH" sz="2000" dirty="0" err="1"/>
              <a:t>werden</a:t>
            </a:r>
            <a:r>
              <a:rPr lang="fr-CH" sz="2000" dirty="0"/>
              <a:t> </a:t>
            </a:r>
            <a:r>
              <a:rPr lang="fr-CH" sz="2000" dirty="0" err="1"/>
              <a:t>soll</a:t>
            </a:r>
            <a:endParaRPr lang="fr-CH" sz="2000" dirty="0"/>
          </a:p>
          <a:p>
            <a:pPr marL="541338" indent="-222250">
              <a:lnSpc>
                <a:spcPct val="150000"/>
              </a:lnSpc>
              <a:buClr>
                <a:srgbClr val="FF6FCF"/>
              </a:buClr>
              <a:buChar char="•"/>
            </a:pPr>
            <a:r>
              <a:rPr lang="fr-CH" sz="2000" dirty="0" err="1"/>
              <a:t>was</a:t>
            </a:r>
            <a:r>
              <a:rPr lang="fr-CH" sz="2000" dirty="0"/>
              <a:t> </a:t>
            </a:r>
            <a:r>
              <a:rPr lang="fr-CH" sz="2000" dirty="0" err="1"/>
              <a:t>nicht</a:t>
            </a:r>
            <a:r>
              <a:rPr lang="fr-CH" sz="2000" dirty="0"/>
              <a:t> </a:t>
            </a:r>
            <a:r>
              <a:rPr lang="fr-CH" sz="2000" dirty="0" err="1"/>
              <a:t>gesagt</a:t>
            </a:r>
            <a:r>
              <a:rPr lang="fr-CH" sz="2000" dirty="0"/>
              <a:t> </a:t>
            </a:r>
            <a:r>
              <a:rPr lang="fr-CH" sz="2000" dirty="0" err="1"/>
              <a:t>werden</a:t>
            </a:r>
            <a:r>
              <a:rPr lang="fr-CH" sz="2000" dirty="0"/>
              <a:t> </a:t>
            </a:r>
            <a:r>
              <a:rPr lang="fr-CH" sz="2000" dirty="0" err="1"/>
              <a:t>darf</a:t>
            </a:r>
            <a:r>
              <a:rPr lang="fr-CH" sz="2000" dirty="0"/>
              <a:t> </a:t>
            </a:r>
          </a:p>
          <a:p>
            <a:pPr marL="285750" indent="-285750">
              <a:lnSpc>
                <a:spcPct val="150000"/>
              </a:lnSpc>
              <a:buClr>
                <a:srgbClr val="FF6FCF"/>
              </a:buClr>
              <a:buChar char="•"/>
            </a:pPr>
            <a:r>
              <a:rPr lang="fr-CH" sz="2000" dirty="0" err="1"/>
              <a:t>sprachlich</a:t>
            </a:r>
            <a:r>
              <a:rPr lang="fr-CH" sz="2000" dirty="0"/>
              <a:t> </a:t>
            </a:r>
            <a:r>
              <a:rPr lang="fr-CH" sz="2000" dirty="0" err="1"/>
              <a:t>produzierter</a:t>
            </a:r>
            <a:r>
              <a:rPr lang="fr-CH" sz="2000" dirty="0"/>
              <a:t> </a:t>
            </a:r>
            <a:r>
              <a:rPr lang="fr-CH" sz="2000" dirty="0" err="1"/>
              <a:t>Sinn­zusammenhang</a:t>
            </a:r>
            <a:r>
              <a:rPr lang="fr-CH" sz="2000" dirty="0"/>
              <a:t>, der </a:t>
            </a:r>
            <a:r>
              <a:rPr lang="fr-CH" sz="2000" dirty="0" err="1"/>
              <a:t>eine</a:t>
            </a:r>
            <a:r>
              <a:rPr lang="fr-CH" sz="2000" dirty="0"/>
              <a:t> </a:t>
            </a:r>
            <a:r>
              <a:rPr lang="fr-CH" sz="2000" dirty="0" err="1"/>
              <a:t>bestimmte</a:t>
            </a:r>
            <a:r>
              <a:rPr lang="fr-CH" sz="2000" dirty="0"/>
              <a:t> </a:t>
            </a:r>
            <a:r>
              <a:rPr lang="fr-CH" sz="2000" dirty="0" err="1"/>
              <a:t>Vorstellung</a:t>
            </a:r>
            <a:r>
              <a:rPr lang="fr-CH" sz="2000" dirty="0"/>
              <a:t> </a:t>
            </a:r>
            <a:r>
              <a:rPr lang="fr-CH" sz="2000" dirty="0" err="1"/>
              <a:t>forciert</a:t>
            </a:r>
            <a:r>
              <a:rPr lang="fr-CH" sz="2000" dirty="0"/>
              <a:t>, die </a:t>
            </a:r>
            <a:r>
              <a:rPr lang="fr-CH" sz="2000" dirty="0" err="1"/>
              <a:t>wiederum</a:t>
            </a:r>
            <a:r>
              <a:rPr lang="fr-CH" sz="2000" dirty="0"/>
              <a:t> </a:t>
            </a:r>
            <a:r>
              <a:rPr lang="fr-CH" sz="2000" dirty="0" err="1"/>
              <a:t>bestimmte</a:t>
            </a:r>
            <a:r>
              <a:rPr lang="fr-CH" sz="2000" dirty="0"/>
              <a:t> </a:t>
            </a:r>
            <a:r>
              <a:rPr lang="fr-CH" sz="2000" dirty="0" err="1"/>
              <a:t>Machtstrukturen</a:t>
            </a:r>
            <a:r>
              <a:rPr lang="fr-CH" sz="2000" dirty="0"/>
              <a:t> </a:t>
            </a:r>
            <a:r>
              <a:rPr lang="fr-CH" sz="2000" dirty="0" err="1"/>
              <a:t>und</a:t>
            </a:r>
            <a:r>
              <a:rPr lang="fr-CH" sz="2000" dirty="0"/>
              <a:t> </a:t>
            </a:r>
            <a:r>
              <a:rPr lang="fr-CH" sz="2000" dirty="0" err="1"/>
              <a:t>Interessen</a:t>
            </a:r>
            <a:r>
              <a:rPr lang="fr-CH" sz="2000" dirty="0"/>
              <a:t> </a:t>
            </a:r>
            <a:r>
              <a:rPr lang="fr-CH" sz="2000" dirty="0" err="1"/>
              <a:t>gleichzeitig</a:t>
            </a:r>
            <a:r>
              <a:rPr lang="fr-CH" sz="2000" dirty="0"/>
              <a:t> </a:t>
            </a:r>
            <a:r>
              <a:rPr lang="fr-CH" sz="2000" dirty="0" err="1"/>
              <a:t>zur</a:t>
            </a:r>
            <a:r>
              <a:rPr lang="fr-CH" sz="2000" dirty="0"/>
              <a:t> </a:t>
            </a:r>
            <a:r>
              <a:rPr lang="fr-CH" sz="2000" dirty="0" err="1"/>
              <a:t>Grundlage</a:t>
            </a:r>
            <a:r>
              <a:rPr lang="fr-CH" sz="2000" dirty="0"/>
              <a:t> </a:t>
            </a:r>
            <a:r>
              <a:rPr lang="fr-CH" sz="2000" dirty="0" err="1"/>
              <a:t>hat</a:t>
            </a:r>
            <a:r>
              <a:rPr lang="fr-CH" sz="2000" dirty="0"/>
              <a:t> </a:t>
            </a:r>
            <a:r>
              <a:rPr lang="fr-CH" sz="2000" dirty="0" err="1"/>
              <a:t>und</a:t>
            </a:r>
            <a:r>
              <a:rPr lang="fr-CH" sz="2000" dirty="0"/>
              <a:t> </a:t>
            </a:r>
            <a:r>
              <a:rPr lang="fr-CH" sz="2000" dirty="0" err="1"/>
              <a:t>erzeugt</a:t>
            </a:r>
            <a:endParaRPr lang="fr-CH" sz="2000" dirty="0"/>
          </a:p>
          <a:p>
            <a:pPr marL="285750" indent="-285750">
              <a:lnSpc>
                <a:spcPct val="150000"/>
              </a:lnSpc>
              <a:buClr>
                <a:srgbClr val="FF6FCF"/>
              </a:buClr>
              <a:buChar char="•"/>
            </a:pPr>
            <a:r>
              <a:rPr lang="fr-CH" sz="2000" dirty="0"/>
              <a:t>➛ </a:t>
            </a:r>
            <a:r>
              <a:rPr lang="fr-CH" sz="2000" dirty="0" err="1"/>
              <a:t>Bildet</a:t>
            </a:r>
            <a:r>
              <a:rPr lang="fr-CH" sz="2000" dirty="0"/>
              <a:t> </a:t>
            </a:r>
            <a:r>
              <a:rPr lang="fr-CH" sz="2000" dirty="0" err="1"/>
              <a:t>Wahrheits-Regimes</a:t>
            </a:r>
            <a:r>
              <a:rPr lang="fr-CH" sz="2000" dirty="0"/>
              <a:t> (</a:t>
            </a:r>
            <a:r>
              <a:rPr lang="fr-CH" sz="2000" dirty="0" err="1"/>
              <a:t>Erzeugt</a:t>
            </a:r>
            <a:r>
              <a:rPr lang="fr-CH" sz="2000" dirty="0"/>
              <a:t> </a:t>
            </a:r>
            <a:r>
              <a:rPr lang="fr-CH" sz="2000" dirty="0" err="1"/>
              <a:t>Realität</a:t>
            </a:r>
            <a:r>
              <a:rPr lang="fr-CH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929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478" y="274638"/>
            <a:ext cx="5085046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 err="1">
                <a:solidFill>
                  <a:srgbClr val="7F7F7F"/>
                </a:solidFill>
              </a:rPr>
              <a:t>Wahrheit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und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Macht</a:t>
            </a:r>
            <a:endParaRPr lang="fr-CH" sz="4000" b="1" dirty="0">
              <a:solidFill>
                <a:srgbClr val="7F7F7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10354"/>
            <a:ext cx="8229600" cy="37134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dirty="0" err="1"/>
              <a:t>Macht</a:t>
            </a:r>
            <a:r>
              <a:rPr lang="fr-CH" dirty="0"/>
              <a:t> </a:t>
            </a:r>
            <a:r>
              <a:rPr lang="fr-CH" dirty="0" err="1"/>
              <a:t>bestimmt</a:t>
            </a:r>
            <a:r>
              <a:rPr lang="fr-CH" dirty="0"/>
              <a:t> die </a:t>
            </a:r>
            <a:r>
              <a:rPr lang="fr-CH" dirty="0" err="1"/>
              <a:t>Bereiche</a:t>
            </a:r>
            <a:r>
              <a:rPr lang="fr-CH" dirty="0"/>
              <a:t> des Lebens welche </a:t>
            </a:r>
            <a:r>
              <a:rPr lang="fr-CH" dirty="0" err="1"/>
              <a:t>untersucht</a:t>
            </a:r>
            <a:r>
              <a:rPr lang="fr-CH" dirty="0"/>
              <a:t> </a:t>
            </a:r>
            <a:r>
              <a:rPr lang="fr-CH" dirty="0" err="1"/>
              <a:t>werden</a:t>
            </a:r>
            <a:r>
              <a:rPr lang="fr-CH" dirty="0"/>
              <a:t> </a:t>
            </a:r>
            <a:r>
              <a:rPr lang="fr-CH" dirty="0" err="1"/>
              <a:t>können</a:t>
            </a:r>
            <a:r>
              <a:rPr lang="fr-CH" dirty="0"/>
              <a:t>, </a:t>
            </a:r>
            <a:r>
              <a:rPr lang="fr-CH" dirty="0" err="1"/>
              <a:t>sollen</a:t>
            </a:r>
            <a:r>
              <a:rPr lang="fr-CH" dirty="0"/>
              <a:t>, </a:t>
            </a:r>
            <a:r>
              <a:rPr lang="fr-CH" dirty="0" err="1"/>
              <a:t>dürfen</a:t>
            </a:r>
            <a:endParaRPr lang="fr-CH" dirty="0"/>
          </a:p>
          <a:p>
            <a:pPr marL="285750" indent="-285750">
              <a:lnSpc>
                <a:spcPct val="200000"/>
              </a:lnSpc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dirty="0" err="1"/>
              <a:t>Macht</a:t>
            </a:r>
            <a:r>
              <a:rPr lang="fr-CH" dirty="0"/>
              <a:t> </a:t>
            </a:r>
            <a:r>
              <a:rPr lang="fr-CH" dirty="0" err="1"/>
              <a:t>grenzt</a:t>
            </a:r>
            <a:r>
              <a:rPr lang="fr-CH" dirty="0"/>
              <a:t> die </a:t>
            </a:r>
            <a:r>
              <a:rPr lang="fr-CH" dirty="0" err="1"/>
              <a:t>verschiedenen</a:t>
            </a:r>
            <a:r>
              <a:rPr lang="fr-CH" dirty="0"/>
              <a:t> </a:t>
            </a:r>
            <a:r>
              <a:rPr lang="fr-CH" dirty="0" err="1"/>
              <a:t>Arten</a:t>
            </a:r>
            <a:r>
              <a:rPr lang="fr-CH" dirty="0"/>
              <a:t> des Sein-</a:t>
            </a:r>
            <a:r>
              <a:rPr lang="fr-CH" dirty="0" err="1"/>
              <a:t>Könnens</a:t>
            </a:r>
            <a:r>
              <a:rPr lang="fr-CH" dirty="0"/>
              <a:t> </a:t>
            </a:r>
            <a:r>
              <a:rPr lang="fr-CH" dirty="0" err="1"/>
              <a:t>ein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0057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1258</Words>
  <Application>Microsoft Macintosh PowerPoint</Application>
  <PresentationFormat>On-screen Show (4:3)</PresentationFormat>
  <Paragraphs>179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Helvetica Neue</vt:lpstr>
      <vt:lpstr>Univers Medium</vt:lpstr>
      <vt:lpstr>Wingdings</vt:lpstr>
      <vt:lpstr>Default</vt:lpstr>
      <vt:lpstr>PowerPoint Presentation</vt:lpstr>
      <vt:lpstr>Agenda</vt:lpstr>
      <vt:lpstr>Studien über Wirksamkeit /  klinischer Nutzen Anamnese</vt:lpstr>
      <vt:lpstr>PowerPoint Presentation</vt:lpstr>
      <vt:lpstr>PowerPoint Presentation</vt:lpstr>
      <vt:lpstr>Die exzessive Wahrheit</vt:lpstr>
      <vt:lpstr>Dispositiv</vt:lpstr>
      <vt:lpstr>Diskurs</vt:lpstr>
      <vt:lpstr>Wahrheit und Macht</vt:lpstr>
      <vt:lpstr>Diskursive Schichten</vt:lpstr>
      <vt:lpstr>Macht/Wissen</vt:lpstr>
      <vt:lpstr>Bio-Macht</vt:lpstr>
      <vt:lpstr>Zwei Organisationsprinzipien der  modernen Disziplin und Selbstdisziplin</vt:lpstr>
      <vt:lpstr>Panoptikum</vt:lpstr>
      <vt:lpstr>PowerPoint Presentation</vt:lpstr>
      <vt:lpstr>PowerPoint Presentation</vt:lpstr>
      <vt:lpstr>Die exzessive Wahrheit</vt:lpstr>
      <vt:lpstr>Wahrheits-Regimes</vt:lpstr>
      <vt:lpstr>Alethurgie</vt:lpstr>
      <vt:lpstr>Antikes Wahrheitsregime</vt:lpstr>
      <vt:lpstr>Antike Wahrheitsregimes</vt:lpstr>
      <vt:lpstr>Göttliche Alethurgie</vt:lpstr>
      <vt:lpstr>Alethurgie des Sklaven</vt:lpstr>
      <vt:lpstr>Altehurgie und Zeitachse</vt:lpstr>
      <vt:lpstr>Christentum und Wahrheit</vt:lpstr>
      <vt:lpstr>Die Wandlung der Taufe</vt:lpstr>
      <vt:lpstr>Drei wesentliche Muster  des moralistischen Denkens  in der Geschichte des Okzidents</vt:lpstr>
      <vt:lpstr>Exomologese</vt:lpstr>
      <vt:lpstr>Die Seelsorge</vt:lpstr>
      <vt:lpstr>Tauf-Exorzismus</vt:lpstr>
      <vt:lpstr>Metus-die Furcht</vt:lpstr>
      <vt:lpstr>Schlussfolgerung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Fabio Zullino</cp:lastModifiedBy>
  <cp:revision>837</cp:revision>
  <dcterms:modified xsi:type="dcterms:W3CDTF">2025-07-06T22:39:59Z</dcterms:modified>
</cp:coreProperties>
</file>