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515" r:id="rId2"/>
    <p:sldId id="2205" r:id="rId3"/>
    <p:sldId id="2224" r:id="rId4"/>
    <p:sldId id="2226" r:id="rId5"/>
    <p:sldId id="2227" r:id="rId6"/>
    <p:sldId id="2216" r:id="rId7"/>
    <p:sldId id="2225" r:id="rId8"/>
    <p:sldId id="2217" r:id="rId9"/>
    <p:sldId id="2218" r:id="rId10"/>
    <p:sldId id="2206" r:id="rId11"/>
    <p:sldId id="2228" r:id="rId12"/>
    <p:sldId id="2207" r:id="rId13"/>
    <p:sldId id="2230" r:id="rId14"/>
    <p:sldId id="258" r:id="rId15"/>
    <p:sldId id="2210" r:id="rId16"/>
  </p:sldIdLst>
  <p:sldSz cx="9144000" cy="6858000" type="screen4x3"/>
  <p:notesSz cx="6858000" cy="9144000"/>
  <p:defaultTextStyle>
    <a:lvl1pPr defTabSz="457200">
      <a:defRPr sz="2400">
        <a:latin typeface="Arial"/>
        <a:ea typeface="Arial"/>
        <a:cs typeface="Arial"/>
        <a:sym typeface="Arial"/>
      </a:defRPr>
    </a:lvl1pPr>
    <a:lvl2pPr indent="457200" defTabSz="457200">
      <a:defRPr sz="2400">
        <a:latin typeface="Arial"/>
        <a:ea typeface="Arial"/>
        <a:cs typeface="Arial"/>
        <a:sym typeface="Arial"/>
      </a:defRPr>
    </a:lvl2pPr>
    <a:lvl3pPr indent="914400" defTabSz="457200">
      <a:defRPr sz="2400">
        <a:latin typeface="Arial"/>
        <a:ea typeface="Arial"/>
        <a:cs typeface="Arial"/>
        <a:sym typeface="Arial"/>
      </a:defRPr>
    </a:lvl3pPr>
    <a:lvl4pPr indent="1371600" defTabSz="457200">
      <a:defRPr sz="2400">
        <a:latin typeface="Arial"/>
        <a:ea typeface="Arial"/>
        <a:cs typeface="Arial"/>
        <a:sym typeface="Arial"/>
      </a:defRPr>
    </a:lvl4pPr>
    <a:lvl5pPr indent="1828800" defTabSz="457200">
      <a:defRPr sz="2400">
        <a:latin typeface="Arial"/>
        <a:ea typeface="Arial"/>
        <a:cs typeface="Arial"/>
        <a:sym typeface="Arial"/>
      </a:defRPr>
    </a:lvl5pPr>
    <a:lvl6pPr defTabSz="457200">
      <a:defRPr sz="2400">
        <a:latin typeface="Arial"/>
        <a:ea typeface="Arial"/>
        <a:cs typeface="Arial"/>
        <a:sym typeface="Arial"/>
      </a:defRPr>
    </a:lvl6pPr>
    <a:lvl7pPr defTabSz="457200">
      <a:defRPr sz="2400">
        <a:latin typeface="Arial"/>
        <a:ea typeface="Arial"/>
        <a:cs typeface="Arial"/>
        <a:sym typeface="Arial"/>
      </a:defRPr>
    </a:lvl7pPr>
    <a:lvl8pPr defTabSz="457200">
      <a:defRPr sz="2400">
        <a:latin typeface="Arial"/>
        <a:ea typeface="Arial"/>
        <a:cs typeface="Arial"/>
        <a:sym typeface="Arial"/>
      </a:defRPr>
    </a:lvl8pPr>
    <a:lvl9pPr defTabSz="457200">
      <a:defRPr sz="2400">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A089"/>
    <a:srgbClr val="FFEDFF"/>
    <a:srgbClr val="FAE62B"/>
    <a:srgbClr val="9FD0AB"/>
    <a:srgbClr val="F3AD04"/>
    <a:srgbClr val="FF2400"/>
    <a:srgbClr val="0A5208"/>
    <a:srgbClr val="CEFFA5"/>
    <a:srgbClr val="FF6AD8"/>
    <a:srgbClr val="FFD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3CECE"/>
          </a:solidFill>
        </a:fill>
      </a:tcStyle>
    </a:wholeTbl>
    <a:band2H>
      <a:tcTxStyle/>
      <a:tcStyle>
        <a:tcBdr/>
        <a:fill>
          <a:solidFill>
            <a:srgbClr val="F1E8E8"/>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79" autoAdjust="0"/>
    <p:restoredTop sz="93829" autoAdjust="0"/>
  </p:normalViewPr>
  <p:slideViewPr>
    <p:cSldViewPr snapToGrid="0" snapToObjects="1">
      <p:cViewPr varScale="1">
        <p:scale>
          <a:sx n="97" d="100"/>
          <a:sy n="97" d="100"/>
        </p:scale>
        <p:origin x="184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 name="Shape 3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7" name="Shape 3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065830314"/>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16" name="LOGO_HUG_H_QUADRI.png" descr="LOGO_HUG_H_QUADRI.png"/>
          <p:cNvPicPr/>
          <p:nvPr/>
        </p:nvPicPr>
        <p:blipFill>
          <a:blip r:embed="rId2" cstate="screen">
            <a:extLst>
              <a:ext uri="{28A0092B-C50C-407E-A947-70E740481C1C}">
                <a14:useLocalDpi xmlns:a14="http://schemas.microsoft.com/office/drawing/2010/main"/>
              </a:ext>
            </a:extLst>
          </a:blip>
          <a:stretch>
            <a:fillRect/>
          </a:stretch>
        </p:blipFill>
        <p:spPr>
          <a:xfrm>
            <a:off x="485775" y="6186487"/>
            <a:ext cx="1993900" cy="457201"/>
          </a:xfrm>
          <a:prstGeom prst="rect">
            <a:avLst/>
          </a:prstGeom>
          <a:ln w="12700">
            <a:miter lim="400000"/>
          </a:ln>
        </p:spPr>
      </p:pic>
      <p:sp>
        <p:nvSpPr>
          <p:cNvPr id="17" name="Shape 17"/>
          <p:cNvSpPr/>
          <p:nvPr/>
        </p:nvSpPr>
        <p:spPr>
          <a:xfrm>
            <a:off x="-1" y="5962650"/>
            <a:ext cx="9144002" cy="895350"/>
          </a:xfrm>
          <a:prstGeom prst="rect">
            <a:avLst/>
          </a:prstGeom>
          <a:ln>
            <a:solidFill>
              <a:srgbClr val="4A7EBB"/>
            </a:solidFill>
            <a:round/>
          </a:ln>
          <a:effectLst>
            <a:outerShdw blurRad="12700" dist="23000" dir="5400000" rotWithShape="0">
              <a:srgbClr val="808080">
                <a:alpha val="34997"/>
              </a:srgbClr>
            </a:outerShdw>
          </a:effectLst>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18" name="Shape 18"/>
          <p:cNvSpPr/>
          <p:nvPr userDrawn="1"/>
        </p:nvSpPr>
        <p:spPr>
          <a:xfrm>
            <a:off x="-1" y="-1"/>
            <a:ext cx="9144002" cy="5951539"/>
          </a:xfrm>
          <a:prstGeom prst="rect">
            <a:avLst/>
          </a:prstGeom>
          <a:solidFill>
            <a:srgbClr val="9FD0AB"/>
          </a:solidFill>
          <a:ln>
            <a:solidFill>
              <a:srgbClr val="46AAC5"/>
            </a:solidFill>
            <a:round/>
          </a:ln>
        </p:spPr>
        <p:txBody>
          <a:bodyPr lIns="0" tIns="0" rIns="0" bIns="0" anchor="ctr"/>
          <a:lstStyle/>
          <a:p>
            <a:pPr lvl="0" algn="ctr">
              <a:defRPr sz="1800">
                <a:solidFill>
                  <a:srgbClr val="FFFFFF"/>
                </a:solidFill>
                <a:latin typeface="Calibri"/>
                <a:ea typeface="Calibri"/>
                <a:cs typeface="Calibri"/>
                <a:sym typeface="Calibri"/>
              </a:defRPr>
            </a:pPr>
            <a:endParaRPr dirty="0"/>
          </a:p>
        </p:txBody>
      </p:sp>
      <p:sp>
        <p:nvSpPr>
          <p:cNvPr id="19" name="Shape 19"/>
          <p:cNvSpPr/>
          <p:nvPr/>
        </p:nvSpPr>
        <p:spPr>
          <a:xfrm>
            <a:off x="1620837" y="1870075"/>
            <a:ext cx="7023101" cy="0"/>
          </a:xfrm>
          <a:prstGeom prst="line">
            <a:avLst/>
          </a:prstGeom>
          <a:ln w="25400">
            <a:solidFill>
              <a:srgbClr val="FFFFFF"/>
            </a:solidFill>
            <a:round/>
          </a:ln>
        </p:spPr>
        <p:txBody>
          <a:bodyPr lIns="0" tIns="0" rIns="0" bIns="0"/>
          <a:lstStyle/>
          <a:p>
            <a:pPr lvl="0">
              <a:defRPr sz="1200">
                <a:latin typeface="+mn-lt"/>
                <a:ea typeface="+mn-ea"/>
                <a:cs typeface="+mn-cs"/>
                <a:sym typeface="Helvetica"/>
              </a:defRPr>
            </a:pPr>
            <a:endParaRPr/>
          </a:p>
        </p:txBody>
      </p:sp>
      <p:sp>
        <p:nvSpPr>
          <p:cNvPr id="20" name="Shape 20"/>
          <p:cNvSpPr>
            <a:spLocks noGrp="1"/>
          </p:cNvSpPr>
          <p:nvPr>
            <p:ph type="sldNum" sz="quarter" idx="2"/>
          </p:nvPr>
        </p:nvSpPr>
        <p:spPr>
          <a:xfrm>
            <a:off x="6546850" y="5562235"/>
            <a:ext cx="2133600" cy="264255"/>
          </a:xfrm>
          <a:prstGeom prst="rect">
            <a:avLst/>
          </a:prstGeom>
        </p:spPr>
        <p:txBody>
          <a:bodyPr/>
          <a:lstStyle>
            <a:lvl1pPr>
              <a:defRPr>
                <a:solidFill>
                  <a:srgbClr val="FFFFFF"/>
                </a:solidFill>
              </a:defRPr>
            </a:lvl1pPr>
          </a:lstStyle>
          <a:p>
            <a:pPr lvl="0"/>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E72A-4455-608C-710C-F449BF3D47DC}"/>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CH"/>
          </a:p>
        </p:txBody>
      </p:sp>
      <p:sp>
        <p:nvSpPr>
          <p:cNvPr id="3" name="Subtitle 2">
            <a:extLst>
              <a:ext uri="{FF2B5EF4-FFF2-40B4-BE49-F238E27FC236}">
                <a16:creationId xmlns:a16="http://schemas.microsoft.com/office/drawing/2014/main" id="{BBCB5ED4-A558-2ED3-339D-274343CB81A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CH"/>
          </a:p>
        </p:txBody>
      </p:sp>
      <p:sp>
        <p:nvSpPr>
          <p:cNvPr id="4" name="Date Placeholder 3">
            <a:extLst>
              <a:ext uri="{FF2B5EF4-FFF2-40B4-BE49-F238E27FC236}">
                <a16:creationId xmlns:a16="http://schemas.microsoft.com/office/drawing/2014/main" id="{574455FC-67F4-7B86-EE93-234D1E32662D}"/>
              </a:ext>
            </a:extLst>
          </p:cNvPr>
          <p:cNvSpPr>
            <a:spLocks noGrp="1"/>
          </p:cNvSpPr>
          <p:nvPr>
            <p:ph type="dt" sz="half" idx="10"/>
          </p:nvPr>
        </p:nvSpPr>
        <p:spPr/>
        <p:txBody>
          <a:bodyPr/>
          <a:lstStyle/>
          <a:p>
            <a:fld id="{41C5E917-AC11-184A-B03B-26F6905F4572}" type="datetimeFigureOut">
              <a:rPr lang="en-CH" smtClean="0"/>
              <a:t>29.06.2025</a:t>
            </a:fld>
            <a:endParaRPr lang="en-CH"/>
          </a:p>
        </p:txBody>
      </p:sp>
      <p:sp>
        <p:nvSpPr>
          <p:cNvPr id="5" name="Footer Placeholder 4">
            <a:extLst>
              <a:ext uri="{FF2B5EF4-FFF2-40B4-BE49-F238E27FC236}">
                <a16:creationId xmlns:a16="http://schemas.microsoft.com/office/drawing/2014/main" id="{5B305B69-29E5-9644-8572-12337A08A3D6}"/>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BB25205E-D674-577C-F38A-578DE2F63594}"/>
              </a:ext>
            </a:extLst>
          </p:cNvPr>
          <p:cNvSpPr>
            <a:spLocks noGrp="1"/>
          </p:cNvSpPr>
          <p:nvPr>
            <p:ph type="sldNum" sz="quarter" idx="12"/>
          </p:nvPr>
        </p:nvSpPr>
        <p:spPr/>
        <p:txBody>
          <a:bodyPr/>
          <a:lstStyle/>
          <a:p>
            <a:fld id="{E3F31DAF-669B-AE48-A4A4-24254E9247CA}" type="slidenum">
              <a:rPr lang="en-CH" smtClean="0"/>
              <a:t>‹#›</a:t>
            </a:fld>
            <a:endParaRPr lang="en-CH"/>
          </a:p>
        </p:txBody>
      </p:sp>
    </p:spTree>
    <p:extLst>
      <p:ext uri="{BB962C8B-B14F-4D97-AF65-F5344CB8AC3E}">
        <p14:creationId xmlns:p14="http://schemas.microsoft.com/office/powerpoint/2010/main" val="20821813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LOGO_HUG_H_QUADRI.png" descr="LOGO_HUG_H_QUADRI.png"/>
          <p:cNvPicPr/>
          <p:nvPr/>
        </p:nvPicPr>
        <p:blipFill>
          <a:blip r:embed="rId4" cstate="screen">
            <a:extLst>
              <a:ext uri="{28A0092B-C50C-407E-A947-70E740481C1C}">
                <a14:useLocalDpi xmlns:a14="http://schemas.microsoft.com/office/drawing/2010/main"/>
              </a:ext>
            </a:extLst>
          </a:blip>
          <a:stretch>
            <a:fillRect/>
          </a:stretch>
        </p:blipFill>
        <p:spPr>
          <a:xfrm>
            <a:off x="485775" y="6186487"/>
            <a:ext cx="1993900" cy="457201"/>
          </a:xfrm>
          <a:prstGeom prst="rect">
            <a:avLst/>
          </a:prstGeom>
          <a:ln w="12700">
            <a:miter lim="400000"/>
          </a:ln>
        </p:spPr>
      </p:pic>
      <p:pic>
        <p:nvPicPr>
          <p:cNvPr id="4" name="Bild 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412543" y="6030894"/>
            <a:ext cx="1484334" cy="708650"/>
          </a:xfrm>
          <a:prstGeom prst="rect">
            <a:avLst/>
          </a:prstGeom>
        </p:spPr>
      </p:pic>
      <p:cxnSp>
        <p:nvCxnSpPr>
          <p:cNvPr id="6" name="Gerade Verbindung 5"/>
          <p:cNvCxnSpPr/>
          <p:nvPr userDrawn="1"/>
        </p:nvCxnSpPr>
        <p:spPr>
          <a:xfrm>
            <a:off x="485775" y="5871011"/>
            <a:ext cx="8199977" cy="0"/>
          </a:xfrm>
          <a:prstGeom prst="line">
            <a:avLst/>
          </a:prstGeom>
          <a:noFill/>
          <a:ln w="31750" cap="flat" cmpd="thinThick">
            <a:solidFill>
              <a:srgbClr val="9FD0AB"/>
            </a:solidFill>
            <a:prstDash val="solid"/>
            <a:bevel/>
          </a:ln>
          <a:effectLst/>
        </p:spPr>
        <p:style>
          <a:lnRef idx="0">
            <a:scrgbClr r="0" g="0" b="0"/>
          </a:lnRef>
          <a:fillRef idx="0">
            <a:scrgbClr r="0" g="0" b="0"/>
          </a:fillRef>
          <a:effectRef idx="0">
            <a:scrgbClr r="0" g="0" b="0"/>
          </a:effectRef>
          <a:fontRef idx="none"/>
        </p:style>
      </p:cxnSp>
    </p:spTree>
  </p:cSld>
  <p:clrMap bg1="lt1" tx1="dk1" bg2="lt2" tx2="dk2" accent1="accent1" accent2="accent2" accent3="accent3" accent4="accent4" accent5="accent5" accent6="accent6" hlink="hlink" folHlink="folHlink"/>
  <p:sldLayoutIdLst>
    <p:sldLayoutId id="2147483651" r:id="rId1"/>
    <p:sldLayoutId id="2147483655" r:id="rId2"/>
  </p:sldLayoutIdLst>
  <p:transition spd="med"/>
  <p:txStyles>
    <p:titleStyle>
      <a:lvl1pPr defTabSz="457200">
        <a:defRPr sz="3600">
          <a:solidFill>
            <a:srgbClr val="595959"/>
          </a:solidFill>
          <a:latin typeface="Arial"/>
          <a:ea typeface="Arial"/>
          <a:cs typeface="Arial"/>
          <a:sym typeface="Arial"/>
        </a:defRPr>
      </a:lvl1pPr>
      <a:lvl2pPr defTabSz="457200">
        <a:defRPr sz="3600">
          <a:solidFill>
            <a:srgbClr val="595959"/>
          </a:solidFill>
          <a:latin typeface="Arial"/>
          <a:ea typeface="Arial"/>
          <a:cs typeface="Arial"/>
          <a:sym typeface="Arial"/>
        </a:defRPr>
      </a:lvl2pPr>
      <a:lvl3pPr defTabSz="457200">
        <a:defRPr sz="3600">
          <a:solidFill>
            <a:srgbClr val="595959"/>
          </a:solidFill>
          <a:latin typeface="Arial"/>
          <a:ea typeface="Arial"/>
          <a:cs typeface="Arial"/>
          <a:sym typeface="Arial"/>
        </a:defRPr>
      </a:lvl3pPr>
      <a:lvl4pPr defTabSz="457200">
        <a:defRPr sz="3600">
          <a:solidFill>
            <a:srgbClr val="595959"/>
          </a:solidFill>
          <a:latin typeface="Arial"/>
          <a:ea typeface="Arial"/>
          <a:cs typeface="Arial"/>
          <a:sym typeface="Arial"/>
        </a:defRPr>
      </a:lvl4pPr>
      <a:lvl5pPr defTabSz="457200">
        <a:defRPr sz="3600">
          <a:solidFill>
            <a:srgbClr val="595959"/>
          </a:solidFill>
          <a:latin typeface="Arial"/>
          <a:ea typeface="Arial"/>
          <a:cs typeface="Arial"/>
          <a:sym typeface="Arial"/>
        </a:defRPr>
      </a:lvl5pPr>
      <a:lvl6pPr indent="457200" defTabSz="457200">
        <a:defRPr sz="3600">
          <a:solidFill>
            <a:srgbClr val="595959"/>
          </a:solidFill>
          <a:latin typeface="Arial"/>
          <a:ea typeface="Arial"/>
          <a:cs typeface="Arial"/>
          <a:sym typeface="Arial"/>
        </a:defRPr>
      </a:lvl6pPr>
      <a:lvl7pPr indent="914400" defTabSz="457200">
        <a:defRPr sz="3600">
          <a:solidFill>
            <a:srgbClr val="595959"/>
          </a:solidFill>
          <a:latin typeface="Arial"/>
          <a:ea typeface="Arial"/>
          <a:cs typeface="Arial"/>
          <a:sym typeface="Arial"/>
        </a:defRPr>
      </a:lvl7pPr>
      <a:lvl8pPr indent="1371600" defTabSz="457200">
        <a:defRPr sz="3600">
          <a:solidFill>
            <a:srgbClr val="595959"/>
          </a:solidFill>
          <a:latin typeface="Arial"/>
          <a:ea typeface="Arial"/>
          <a:cs typeface="Arial"/>
          <a:sym typeface="Arial"/>
        </a:defRPr>
      </a:lvl8pPr>
      <a:lvl9pPr indent="1828800" defTabSz="457200">
        <a:defRPr sz="3600">
          <a:solidFill>
            <a:srgbClr val="595959"/>
          </a:solidFill>
          <a:latin typeface="Arial"/>
          <a:ea typeface="Arial"/>
          <a:cs typeface="Arial"/>
          <a:sym typeface="Arial"/>
        </a:defRPr>
      </a:lvl9pPr>
    </p:titleStyle>
    <p:bodyStyle>
      <a:lvl1pPr defTabSz="457200">
        <a:spcBef>
          <a:spcPts val="600"/>
        </a:spcBef>
        <a:buClr>
          <a:srgbClr val="404040"/>
        </a:buClr>
        <a:buFont typeface="Arial"/>
        <a:defRPr sz="2800">
          <a:solidFill>
            <a:srgbClr val="404040"/>
          </a:solidFill>
          <a:latin typeface="Arial"/>
          <a:ea typeface="Arial"/>
          <a:cs typeface="Arial"/>
          <a:sym typeface="Arial"/>
        </a:defRPr>
      </a:lvl1pPr>
      <a:lvl2pPr indent="457200" defTabSz="457200">
        <a:spcBef>
          <a:spcPts val="600"/>
        </a:spcBef>
        <a:buClr>
          <a:srgbClr val="404040"/>
        </a:buClr>
        <a:buFont typeface="Arial"/>
        <a:defRPr sz="2800">
          <a:solidFill>
            <a:srgbClr val="404040"/>
          </a:solidFill>
          <a:latin typeface="Arial"/>
          <a:ea typeface="Arial"/>
          <a:cs typeface="Arial"/>
          <a:sym typeface="Arial"/>
        </a:defRPr>
      </a:lvl2pPr>
      <a:lvl3pPr indent="914400" defTabSz="457200">
        <a:spcBef>
          <a:spcPts val="600"/>
        </a:spcBef>
        <a:buClr>
          <a:srgbClr val="404040"/>
        </a:buClr>
        <a:buFont typeface="Arial"/>
        <a:defRPr sz="2800">
          <a:solidFill>
            <a:srgbClr val="404040"/>
          </a:solidFill>
          <a:latin typeface="Arial"/>
          <a:ea typeface="Arial"/>
          <a:cs typeface="Arial"/>
          <a:sym typeface="Arial"/>
        </a:defRPr>
      </a:lvl3pPr>
      <a:lvl4pPr indent="1371600" defTabSz="457200">
        <a:spcBef>
          <a:spcPts val="600"/>
        </a:spcBef>
        <a:buClr>
          <a:srgbClr val="404040"/>
        </a:buClr>
        <a:buFont typeface="Arial"/>
        <a:defRPr sz="2800">
          <a:solidFill>
            <a:srgbClr val="404040"/>
          </a:solidFill>
          <a:latin typeface="Arial"/>
          <a:ea typeface="Arial"/>
          <a:cs typeface="Arial"/>
          <a:sym typeface="Arial"/>
        </a:defRPr>
      </a:lvl4pPr>
      <a:lvl5pPr indent="1828800" defTabSz="457200">
        <a:spcBef>
          <a:spcPts val="600"/>
        </a:spcBef>
        <a:buClr>
          <a:srgbClr val="404040"/>
        </a:buClr>
        <a:buFont typeface="Arial"/>
        <a:defRPr sz="2800">
          <a:solidFill>
            <a:srgbClr val="404040"/>
          </a:solidFill>
          <a:latin typeface="Arial"/>
          <a:ea typeface="Arial"/>
          <a:cs typeface="Arial"/>
          <a:sym typeface="Arial"/>
        </a:defRPr>
      </a:lvl5pPr>
      <a:lvl6pPr indent="2286000" defTabSz="457200">
        <a:spcBef>
          <a:spcPts val="600"/>
        </a:spcBef>
        <a:buClr>
          <a:srgbClr val="404040"/>
        </a:buClr>
        <a:buFont typeface="Arial"/>
        <a:defRPr sz="2800">
          <a:solidFill>
            <a:srgbClr val="404040"/>
          </a:solidFill>
          <a:latin typeface="Arial"/>
          <a:ea typeface="Arial"/>
          <a:cs typeface="Arial"/>
          <a:sym typeface="Arial"/>
        </a:defRPr>
      </a:lvl6pPr>
      <a:lvl7pPr indent="2743200" defTabSz="457200">
        <a:spcBef>
          <a:spcPts val="600"/>
        </a:spcBef>
        <a:buClr>
          <a:srgbClr val="404040"/>
        </a:buClr>
        <a:buFont typeface="Arial"/>
        <a:defRPr sz="2800">
          <a:solidFill>
            <a:srgbClr val="404040"/>
          </a:solidFill>
          <a:latin typeface="Arial"/>
          <a:ea typeface="Arial"/>
          <a:cs typeface="Arial"/>
          <a:sym typeface="Arial"/>
        </a:defRPr>
      </a:lvl7pPr>
      <a:lvl8pPr indent="3200400" defTabSz="457200">
        <a:spcBef>
          <a:spcPts val="600"/>
        </a:spcBef>
        <a:buClr>
          <a:srgbClr val="404040"/>
        </a:buClr>
        <a:buFont typeface="Arial"/>
        <a:defRPr sz="2800">
          <a:solidFill>
            <a:srgbClr val="404040"/>
          </a:solidFill>
          <a:latin typeface="Arial"/>
          <a:ea typeface="Arial"/>
          <a:cs typeface="Arial"/>
          <a:sym typeface="Arial"/>
        </a:defRPr>
      </a:lvl8pPr>
      <a:lvl9pPr indent="3657600" defTabSz="457200">
        <a:spcBef>
          <a:spcPts val="600"/>
        </a:spcBef>
        <a:buClr>
          <a:srgbClr val="404040"/>
        </a:buClr>
        <a:buFont typeface="Arial"/>
        <a:defRPr sz="2800">
          <a:solidFill>
            <a:srgbClr val="404040"/>
          </a:solidFill>
          <a:latin typeface="Arial"/>
          <a:ea typeface="Arial"/>
          <a:cs typeface="Arial"/>
          <a:sym typeface="Arial"/>
        </a:defRPr>
      </a:lvl9pPr>
    </p:bodyStyle>
    <p:otherStyle>
      <a:lvl1pPr algn="r" defTabSz="457200">
        <a:defRPr sz="1200">
          <a:solidFill>
            <a:schemeClr val="tx1"/>
          </a:solidFill>
          <a:latin typeface="+mn-lt"/>
          <a:ea typeface="+mn-ea"/>
          <a:cs typeface="+mn-cs"/>
          <a:sym typeface="Arial"/>
        </a:defRPr>
      </a:lvl1pPr>
      <a:lvl2pPr indent="457200" algn="r" defTabSz="457200">
        <a:defRPr sz="1200">
          <a:solidFill>
            <a:schemeClr val="tx1"/>
          </a:solidFill>
          <a:latin typeface="+mn-lt"/>
          <a:ea typeface="+mn-ea"/>
          <a:cs typeface="+mn-cs"/>
          <a:sym typeface="Arial"/>
        </a:defRPr>
      </a:lvl2pPr>
      <a:lvl3pPr indent="914400" algn="r" defTabSz="457200">
        <a:defRPr sz="1200">
          <a:solidFill>
            <a:schemeClr val="tx1"/>
          </a:solidFill>
          <a:latin typeface="+mn-lt"/>
          <a:ea typeface="+mn-ea"/>
          <a:cs typeface="+mn-cs"/>
          <a:sym typeface="Arial"/>
        </a:defRPr>
      </a:lvl3pPr>
      <a:lvl4pPr indent="1371600" algn="r" defTabSz="457200">
        <a:defRPr sz="1200">
          <a:solidFill>
            <a:schemeClr val="tx1"/>
          </a:solidFill>
          <a:latin typeface="+mn-lt"/>
          <a:ea typeface="+mn-ea"/>
          <a:cs typeface="+mn-cs"/>
          <a:sym typeface="Arial"/>
        </a:defRPr>
      </a:lvl4pPr>
      <a:lvl5pPr indent="1828800" algn="r" defTabSz="457200">
        <a:defRPr sz="1200">
          <a:solidFill>
            <a:schemeClr val="tx1"/>
          </a:solidFill>
          <a:latin typeface="+mn-lt"/>
          <a:ea typeface="+mn-ea"/>
          <a:cs typeface="+mn-cs"/>
          <a:sym typeface="Arial"/>
        </a:defRPr>
      </a:lvl5pPr>
      <a:lvl6pPr algn="r" defTabSz="457200">
        <a:defRPr sz="1200">
          <a:solidFill>
            <a:schemeClr val="tx1"/>
          </a:solidFill>
          <a:latin typeface="+mn-lt"/>
          <a:ea typeface="+mn-ea"/>
          <a:cs typeface="+mn-cs"/>
          <a:sym typeface="Arial"/>
        </a:defRPr>
      </a:lvl6pPr>
      <a:lvl7pPr algn="r" defTabSz="457200">
        <a:defRPr sz="1200">
          <a:solidFill>
            <a:schemeClr val="tx1"/>
          </a:solidFill>
          <a:latin typeface="+mn-lt"/>
          <a:ea typeface="+mn-ea"/>
          <a:cs typeface="+mn-cs"/>
          <a:sym typeface="Arial"/>
        </a:defRPr>
      </a:lvl7pPr>
      <a:lvl8pPr algn="r" defTabSz="457200">
        <a:defRPr sz="1200">
          <a:solidFill>
            <a:schemeClr val="tx1"/>
          </a:solidFill>
          <a:latin typeface="+mn-lt"/>
          <a:ea typeface="+mn-ea"/>
          <a:cs typeface="+mn-cs"/>
          <a:sym typeface="Arial"/>
        </a:defRPr>
      </a:lvl8pPr>
      <a:lvl9pPr algn="r" defTabSz="457200">
        <a:defRPr sz="12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33.tiff"/><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35.tiff"/><Relationship Id="rId4" Type="http://schemas.openxmlformats.org/officeDocument/2006/relationships/image" Target="../media/image29.jpeg"/><Relationship Id="rId9" Type="http://schemas.openxmlformats.org/officeDocument/2006/relationships/image" Target="../media/image34.tiff"/></Relationships>
</file>

<file path=ppt/slides/_rels/slide11.xml.rels><?xml version="1.0" encoding="UTF-8" standalone="yes"?>
<Relationships xmlns="http://schemas.openxmlformats.org/package/2006/relationships"><Relationship Id="rId8" Type="http://schemas.openxmlformats.org/officeDocument/2006/relationships/image" Target="../media/image42.tiff"/><Relationship Id="rId3" Type="http://schemas.openxmlformats.org/officeDocument/2006/relationships/image" Target="../media/image37.jpeg"/><Relationship Id="rId7" Type="http://schemas.openxmlformats.org/officeDocument/2006/relationships/image" Target="../media/image41.tiff"/><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43.tiff"/></Relationships>
</file>

<file path=ppt/slides/_rels/slide12.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12" Type="http://schemas.openxmlformats.org/officeDocument/2006/relationships/image" Target="../media/image54.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eg"/><Relationship Id="rId11" Type="http://schemas.openxmlformats.org/officeDocument/2006/relationships/image" Target="../media/image53.jpeg"/><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s>
</file>

<file path=ppt/slides/_rels/slide13.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tif"/><Relationship Id="rId5" Type="http://schemas.openxmlformats.org/officeDocument/2006/relationships/image" Target="../media/image11.tiff"/><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tiff"/><Relationship Id="rId5" Type="http://schemas.openxmlformats.org/officeDocument/2006/relationships/image" Target="../media/image16.tiff"/><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tiff"/><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619658" y="2141826"/>
            <a:ext cx="5619723"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rtl="0" fontAlgn="auto" latinLnBrk="1" hangingPunct="0">
              <a:lnSpc>
                <a:spcPct val="100000"/>
              </a:lnSpc>
              <a:spcBef>
                <a:spcPts val="0"/>
              </a:spcBef>
              <a:spcAft>
                <a:spcPts val="0"/>
              </a:spcAft>
              <a:buClrTx/>
              <a:buSzTx/>
              <a:buFontTx/>
              <a:buNone/>
              <a:tabLst/>
            </a:pPr>
            <a:r>
              <a:rPr lang="fr-CH" sz="1400" dirty="0">
                <a:solidFill>
                  <a:schemeClr val="bg1"/>
                </a:solidFill>
                <a:latin typeface="Arial" panose="020B0604020202020204" pitchFamily="34" charset="0"/>
              </a:rPr>
              <a:t>Daniele Zullino, Louise </a:t>
            </a:r>
            <a:r>
              <a:rPr lang="fr-CH" sz="1400" dirty="0" err="1">
                <a:solidFill>
                  <a:schemeClr val="bg1"/>
                </a:solidFill>
                <a:latin typeface="Arial" panose="020B0604020202020204" pitchFamily="34" charset="0"/>
              </a:rPr>
              <a:t>Penzenstadler</a:t>
            </a:r>
            <a:r>
              <a:rPr lang="fr-CH" sz="1400" dirty="0">
                <a:solidFill>
                  <a:schemeClr val="bg1"/>
                </a:solidFill>
                <a:latin typeface="Arial" panose="020B0604020202020204" pitchFamily="34" charset="0"/>
              </a:rPr>
              <a:t>, Tamara </a:t>
            </a:r>
            <a:r>
              <a:rPr lang="fr-CH" sz="1400" dirty="0" err="1">
                <a:solidFill>
                  <a:schemeClr val="bg1"/>
                </a:solidFill>
                <a:latin typeface="Arial" panose="020B0604020202020204" pitchFamily="34" charset="0"/>
              </a:rPr>
              <a:t>Corino</a:t>
            </a:r>
            <a:r>
              <a:rPr lang="fr-CH" sz="1400" dirty="0">
                <a:solidFill>
                  <a:schemeClr val="bg1"/>
                </a:solidFill>
                <a:latin typeface="Arial" panose="020B0604020202020204" pitchFamily="34" charset="0"/>
              </a:rPr>
              <a:t>, Maelle Bisson, Tatiana </a:t>
            </a:r>
            <a:r>
              <a:rPr lang="fr-CH" sz="1400" dirty="0" err="1">
                <a:solidFill>
                  <a:schemeClr val="bg1"/>
                </a:solidFill>
                <a:latin typeface="Arial" panose="020B0604020202020204" pitchFamily="34" charset="0"/>
              </a:rPr>
              <a:t>Aboulafia</a:t>
            </a:r>
            <a:r>
              <a:rPr lang="fr-CH" sz="1400" dirty="0">
                <a:solidFill>
                  <a:schemeClr val="bg1"/>
                </a:solidFill>
                <a:latin typeface="Arial" panose="020B0604020202020204" pitchFamily="34" charset="0"/>
              </a:rPr>
              <a:t> </a:t>
            </a:r>
            <a:r>
              <a:rPr lang="fr-CH" sz="1400" dirty="0" err="1">
                <a:solidFill>
                  <a:schemeClr val="bg1"/>
                </a:solidFill>
                <a:latin typeface="Arial" panose="020B0604020202020204" pitchFamily="34" charset="0"/>
              </a:rPr>
              <a:t>Brakha</a:t>
            </a:r>
            <a:r>
              <a:rPr lang="fr-CH" sz="1400" dirty="0">
                <a:solidFill>
                  <a:schemeClr val="bg1"/>
                </a:solidFill>
                <a:latin typeface="Arial" panose="020B0604020202020204" pitchFamily="34" charset="0"/>
              </a:rPr>
              <a:t>, Sandro </a:t>
            </a:r>
            <a:r>
              <a:rPr lang="fr-CH" sz="1400" dirty="0" err="1">
                <a:solidFill>
                  <a:schemeClr val="bg1"/>
                </a:solidFill>
                <a:latin typeface="Arial" panose="020B0604020202020204" pitchFamily="34" charset="0"/>
              </a:rPr>
              <a:t>Cattacin</a:t>
            </a:r>
            <a:endParaRPr lang="fr-CH" sz="1400" dirty="0">
              <a:solidFill>
                <a:schemeClr val="bg1"/>
              </a:solidFill>
              <a:latin typeface="Arial" panose="020B0604020202020204" pitchFamily="34" charset="0"/>
            </a:endParaRPr>
          </a:p>
        </p:txBody>
      </p:sp>
      <p:pic>
        <p:nvPicPr>
          <p:cNvPr id="4" name="Picture 6" descr="WHO"/>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29520" y="6185078"/>
            <a:ext cx="419100" cy="333375"/>
          </a:xfrm>
          <a:prstGeom prst="rect">
            <a:avLst/>
          </a:prstGeom>
          <a:noFill/>
        </p:spPr>
      </p:pic>
      <p:sp>
        <p:nvSpPr>
          <p:cNvPr id="5" name="Text Box 7"/>
          <p:cNvSpPr txBox="1">
            <a:spLocks noChangeArrowheads="1"/>
          </p:cNvSpPr>
          <p:nvPr/>
        </p:nvSpPr>
        <p:spPr bwMode="auto">
          <a:xfrm>
            <a:off x="3936491" y="6504447"/>
            <a:ext cx="1405159" cy="162865"/>
          </a:xfrm>
          <a:prstGeom prst="rect">
            <a:avLst/>
          </a:prstGeom>
          <a:noFill/>
          <a:ln w="9525" algn="ctr">
            <a:noFill/>
            <a:miter lim="800000"/>
            <a:headEnd/>
            <a:tailEnd/>
          </a:ln>
          <a:effectLst/>
        </p:spPr>
        <p:txBody>
          <a:bodyPr wrap="square">
            <a:spAutoFit/>
          </a:bodyPr>
          <a:lstStyle/>
          <a:p>
            <a:pPr algn="ctr" defTabSz="3703638">
              <a:lnSpc>
                <a:spcPct val="90000"/>
              </a:lnSpc>
              <a:spcBef>
                <a:spcPct val="20000"/>
              </a:spcBef>
              <a:buClr>
                <a:srgbClr val="FF9900"/>
              </a:buClr>
              <a:buFont typeface="Wingdings" pitchFamily="2" charset="2"/>
              <a:buNone/>
            </a:pPr>
            <a:r>
              <a:rPr lang="fr-CH" sz="500" dirty="0"/>
              <a:t>WHO collaborating center</a:t>
            </a:r>
          </a:p>
        </p:txBody>
      </p:sp>
      <p:pic>
        <p:nvPicPr>
          <p:cNvPr id="6" name="Bild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12543" y="6030894"/>
            <a:ext cx="1484334" cy="708650"/>
          </a:xfrm>
          <a:prstGeom prst="rect">
            <a:avLst/>
          </a:prstGeom>
        </p:spPr>
      </p:pic>
      <p:sp>
        <p:nvSpPr>
          <p:cNvPr id="8" name="ZoneTexte 7"/>
          <p:cNvSpPr txBox="1"/>
          <p:nvPr/>
        </p:nvSpPr>
        <p:spPr>
          <a:xfrm>
            <a:off x="-1416424" y="2820894"/>
            <a:ext cx="92396"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2400" b="0" i="0" u="none" strike="noStrike" cap="none" spc="0" normalizeH="0" baseline="0" dirty="0">
              <a:ln>
                <a:noFill/>
              </a:ln>
              <a:solidFill>
                <a:srgbClr val="000000"/>
              </a:solidFill>
              <a:effectLst/>
              <a:uFillTx/>
              <a:latin typeface="Arial"/>
              <a:ea typeface="Arial"/>
              <a:cs typeface="Arial"/>
              <a:sym typeface="Arial"/>
            </a:endParaRPr>
          </a:p>
        </p:txBody>
      </p:sp>
      <p:sp>
        <p:nvSpPr>
          <p:cNvPr id="7" name="TextBox 6">
            <a:extLst>
              <a:ext uri="{FF2B5EF4-FFF2-40B4-BE49-F238E27FC236}">
                <a16:creationId xmlns:a16="http://schemas.microsoft.com/office/drawing/2014/main" id="{A9AB17FE-3CE7-D830-0F3B-D6C1FDD4EAED}"/>
              </a:ext>
            </a:extLst>
          </p:cNvPr>
          <p:cNvSpPr txBox="1"/>
          <p:nvPr/>
        </p:nvSpPr>
        <p:spPr>
          <a:xfrm>
            <a:off x="1501561" y="492275"/>
            <a:ext cx="6675030" cy="95410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a:r>
              <a:rPr lang="en-GB" sz="2800" b="1" i="0" u="none" strike="noStrike" dirty="0">
                <a:solidFill>
                  <a:schemeClr val="bg1"/>
                </a:solidFill>
                <a:effectLst/>
                <a:latin typeface="-webkit-standard"/>
              </a:rPr>
              <a:t>Mental Health Predicts Cannabis Use: Motivational Pathways Revealed</a:t>
            </a:r>
          </a:p>
        </p:txBody>
      </p:sp>
      <p:pic>
        <p:nvPicPr>
          <p:cNvPr id="10" name="Picture 9" descr="A drawing of a leaf and many pills&#10;&#10;AI-generated content may be incorrect.">
            <a:extLst>
              <a:ext uri="{FF2B5EF4-FFF2-40B4-BE49-F238E27FC236}">
                <a16:creationId xmlns:a16="http://schemas.microsoft.com/office/drawing/2014/main" id="{0E422A92-1AA8-220C-E535-D3B8FD8842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58" y="2929416"/>
            <a:ext cx="4675862" cy="2671921"/>
          </a:xfrm>
          <a:prstGeom prst="rect">
            <a:avLst/>
          </a:prstGeom>
        </p:spPr>
      </p:pic>
    </p:spTree>
    <p:extLst>
      <p:ext uri="{BB962C8B-B14F-4D97-AF65-F5344CB8AC3E}">
        <p14:creationId xmlns:p14="http://schemas.microsoft.com/office/powerpoint/2010/main" val="1046506376"/>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59F4E2-A1C3-0E5E-50B8-5D808C89FFE7}"/>
              </a:ext>
            </a:extLst>
          </p:cNvPr>
          <p:cNvSpPr txBox="1"/>
          <p:nvPr/>
        </p:nvSpPr>
        <p:spPr>
          <a:xfrm>
            <a:off x="1832360" y="433984"/>
            <a:ext cx="5566188"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b="1" kern="100" dirty="0">
                <a:solidFill>
                  <a:schemeClr val="bg1">
                    <a:lumMod val="50000"/>
                  </a:schemeClr>
                </a:solidFill>
                <a:effectLst/>
                <a:latin typeface="Arial" panose="020B0604020202020204" pitchFamily="34" charset="0"/>
                <a:ea typeface="Aptos" panose="020B0004020202020204" pitchFamily="34" charset="0"/>
                <a:cs typeface="Times New Roman" panose="02020603050405020304" pitchFamily="18" charset="0"/>
              </a:rPr>
              <a:t>Short Form-20 Health Survey (SF-20) </a:t>
            </a:r>
            <a:endParaRPr lang="en-CH" b="1" dirty="0">
              <a:solidFill>
                <a:schemeClr val="bg1">
                  <a:lumMod val="50000"/>
                </a:schemeClr>
              </a:solidFill>
            </a:endParaRPr>
          </a:p>
        </p:txBody>
      </p:sp>
      <p:grpSp>
        <p:nvGrpSpPr>
          <p:cNvPr id="23" name="Group 22">
            <a:extLst>
              <a:ext uri="{FF2B5EF4-FFF2-40B4-BE49-F238E27FC236}">
                <a16:creationId xmlns:a16="http://schemas.microsoft.com/office/drawing/2014/main" id="{AB2BD296-31A6-48ED-438C-4C63D25EFDAD}"/>
              </a:ext>
            </a:extLst>
          </p:cNvPr>
          <p:cNvGrpSpPr/>
          <p:nvPr/>
        </p:nvGrpSpPr>
        <p:grpSpPr>
          <a:xfrm>
            <a:off x="341070" y="3177070"/>
            <a:ext cx="1400318" cy="1753373"/>
            <a:chOff x="341070" y="3177070"/>
            <a:chExt cx="1400318" cy="1753373"/>
          </a:xfrm>
        </p:grpSpPr>
        <p:pic>
          <p:nvPicPr>
            <p:cNvPr id="7" name="Picture 6" descr="A person running on a sidewalk&#10;&#10;AI-generated content may be incorrect.">
              <a:extLst>
                <a:ext uri="{FF2B5EF4-FFF2-40B4-BE49-F238E27FC236}">
                  <a16:creationId xmlns:a16="http://schemas.microsoft.com/office/drawing/2014/main" id="{178D6F0C-0ECF-9465-B4DE-98F89C9065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4667" y="3177070"/>
              <a:ext cx="1118843" cy="1118843"/>
            </a:xfrm>
            <a:prstGeom prst="ellipse">
              <a:avLst/>
            </a:prstGeom>
            <a:effectLst>
              <a:outerShdw blurRad="50800" dist="38100" dir="5400000" algn="t" rotWithShape="0">
                <a:prstClr val="black">
                  <a:alpha val="40000"/>
                </a:prstClr>
              </a:outerShdw>
            </a:effectLst>
          </p:spPr>
        </p:pic>
        <p:sp>
          <p:nvSpPr>
            <p:cNvPr id="6" name="TextBox 5">
              <a:extLst>
                <a:ext uri="{FF2B5EF4-FFF2-40B4-BE49-F238E27FC236}">
                  <a16:creationId xmlns:a16="http://schemas.microsoft.com/office/drawing/2014/main" id="{3BD8FB32-14CF-1FFF-3B21-0C6BFA2A13E3}"/>
                </a:ext>
              </a:extLst>
            </p:cNvPr>
            <p:cNvSpPr txBox="1"/>
            <p:nvPr/>
          </p:nvSpPr>
          <p:spPr>
            <a:xfrm>
              <a:off x="341070" y="4295910"/>
              <a:ext cx="1400318" cy="6345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lnSpc>
                  <a:spcPct val="115000"/>
                </a:lnSpc>
                <a:spcAft>
                  <a:spcPts val="800"/>
                </a:spcAft>
              </a:pPr>
              <a:r>
                <a:rPr lang="en-US" sz="1600" kern="100" dirty="0">
                  <a:effectLst/>
                  <a:latin typeface="Arial" panose="020B0604020202020204" pitchFamily="34" charset="0"/>
                  <a:ea typeface="Aptos" panose="020B0004020202020204" pitchFamily="34" charset="0"/>
                  <a:cs typeface="Times New Roman" panose="02020603050405020304" pitchFamily="18" charset="0"/>
                </a:rPr>
                <a:t>Physical Functioning</a:t>
              </a:r>
            </a:p>
          </p:txBody>
        </p:sp>
      </p:grpSp>
      <p:grpSp>
        <p:nvGrpSpPr>
          <p:cNvPr id="24" name="Group 23">
            <a:extLst>
              <a:ext uri="{FF2B5EF4-FFF2-40B4-BE49-F238E27FC236}">
                <a16:creationId xmlns:a16="http://schemas.microsoft.com/office/drawing/2014/main" id="{A836291C-F06A-9413-1105-8833B81C8FC4}"/>
              </a:ext>
            </a:extLst>
          </p:cNvPr>
          <p:cNvGrpSpPr/>
          <p:nvPr/>
        </p:nvGrpSpPr>
        <p:grpSpPr>
          <a:xfrm>
            <a:off x="1720858" y="3184208"/>
            <a:ext cx="1400318" cy="1753375"/>
            <a:chOff x="1720858" y="3184208"/>
            <a:chExt cx="1400318" cy="1753375"/>
          </a:xfrm>
        </p:grpSpPr>
        <p:pic>
          <p:nvPicPr>
            <p:cNvPr id="9" name="Picture 8" descr="A person sitting at a desk with people around it&#10;&#10;AI-generated content may be incorrect.">
              <a:extLst>
                <a:ext uri="{FF2B5EF4-FFF2-40B4-BE49-F238E27FC236}">
                  <a16:creationId xmlns:a16="http://schemas.microsoft.com/office/drawing/2014/main" id="{F4964AD9-E54A-C23F-05E9-3BC4AC8940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1596" y="3184208"/>
              <a:ext cx="1118843" cy="1118843"/>
            </a:xfrm>
            <a:prstGeom prst="ellipse">
              <a:avLst/>
            </a:prstGeom>
            <a:effectLst>
              <a:outerShdw blurRad="50800" dist="38100" dir="5400000" algn="t" rotWithShape="0">
                <a:prstClr val="black">
                  <a:alpha val="40000"/>
                </a:prstClr>
              </a:outerShdw>
            </a:effectLst>
          </p:spPr>
        </p:pic>
        <p:sp>
          <p:nvSpPr>
            <p:cNvPr id="10" name="TextBox 9">
              <a:extLst>
                <a:ext uri="{FF2B5EF4-FFF2-40B4-BE49-F238E27FC236}">
                  <a16:creationId xmlns:a16="http://schemas.microsoft.com/office/drawing/2014/main" id="{1C35C402-25D4-CD10-E276-FD67E02C8712}"/>
                </a:ext>
              </a:extLst>
            </p:cNvPr>
            <p:cNvSpPr txBox="1"/>
            <p:nvPr/>
          </p:nvSpPr>
          <p:spPr>
            <a:xfrm>
              <a:off x="1720858" y="4303050"/>
              <a:ext cx="1400318" cy="6345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lvl1pPr algn="ctr">
                <a:lnSpc>
                  <a:spcPct val="115000"/>
                </a:lnSpc>
                <a:spcAft>
                  <a:spcPts val="800"/>
                </a:spcAft>
                <a:defRPr sz="1600" kern="100">
                  <a:effectLst/>
                  <a:latin typeface="Arial" panose="020B0604020202020204" pitchFamily="34" charset="0"/>
                  <a:ea typeface="Aptos" panose="020B0004020202020204" pitchFamily="34" charset="0"/>
                  <a:cs typeface="Times New Roman" panose="02020603050405020304" pitchFamily="18" charset="0"/>
                </a:defRPr>
              </a:lvl1pPr>
            </a:lstStyle>
            <a:p>
              <a:r>
                <a:rPr lang="en-US" dirty="0"/>
                <a:t>Role Functioning</a:t>
              </a:r>
              <a:endParaRPr lang="en-CH" dirty="0"/>
            </a:p>
          </p:txBody>
        </p:sp>
      </p:grpSp>
      <p:grpSp>
        <p:nvGrpSpPr>
          <p:cNvPr id="25" name="Group 24">
            <a:extLst>
              <a:ext uri="{FF2B5EF4-FFF2-40B4-BE49-F238E27FC236}">
                <a16:creationId xmlns:a16="http://schemas.microsoft.com/office/drawing/2014/main" id="{14EA78E8-0731-E07E-DF68-AAE890BFE220}"/>
              </a:ext>
            </a:extLst>
          </p:cNvPr>
          <p:cNvGrpSpPr/>
          <p:nvPr/>
        </p:nvGrpSpPr>
        <p:grpSpPr>
          <a:xfrm>
            <a:off x="2964785" y="3184208"/>
            <a:ext cx="1674192" cy="1739726"/>
            <a:chOff x="2964785" y="3184208"/>
            <a:chExt cx="1674192" cy="1739726"/>
          </a:xfrm>
        </p:grpSpPr>
        <p:pic>
          <p:nvPicPr>
            <p:cNvPr id="11" name="Picture 10" descr="A group of people sitting on a couch&#10;&#10;AI-generated content may be incorrect.">
              <a:extLst>
                <a:ext uri="{FF2B5EF4-FFF2-40B4-BE49-F238E27FC236}">
                  <a16:creationId xmlns:a16="http://schemas.microsoft.com/office/drawing/2014/main" id="{1A332493-A0B9-EC44-F309-876BDB409A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8525" y="3184208"/>
              <a:ext cx="1118843" cy="1118843"/>
            </a:xfrm>
            <a:prstGeom prst="ellipse">
              <a:avLst/>
            </a:prstGeom>
            <a:effectLst>
              <a:outerShdw blurRad="50800" dist="38100" dir="5400000" algn="t" rotWithShape="0">
                <a:prstClr val="black">
                  <a:alpha val="40000"/>
                </a:prstClr>
              </a:outerShdw>
            </a:effectLst>
          </p:spPr>
        </p:pic>
        <p:sp>
          <p:nvSpPr>
            <p:cNvPr id="14" name="TextBox 13">
              <a:extLst>
                <a:ext uri="{FF2B5EF4-FFF2-40B4-BE49-F238E27FC236}">
                  <a16:creationId xmlns:a16="http://schemas.microsoft.com/office/drawing/2014/main" id="{8E243665-769A-254A-D06C-4E53F6BDB562}"/>
                </a:ext>
              </a:extLst>
            </p:cNvPr>
            <p:cNvSpPr txBox="1"/>
            <p:nvPr/>
          </p:nvSpPr>
          <p:spPr>
            <a:xfrm>
              <a:off x="2964785" y="4289401"/>
              <a:ext cx="1674192" cy="6345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lvl1pPr algn="ctr">
                <a:lnSpc>
                  <a:spcPct val="115000"/>
                </a:lnSpc>
                <a:spcAft>
                  <a:spcPts val="800"/>
                </a:spcAft>
                <a:defRPr sz="1600" kern="100">
                  <a:effectLst/>
                  <a:latin typeface="Arial" panose="020B0604020202020204" pitchFamily="34" charset="0"/>
                  <a:ea typeface="Aptos" panose="020B0004020202020204" pitchFamily="34" charset="0"/>
                  <a:cs typeface="Times New Roman" panose="02020603050405020304" pitchFamily="18" charset="0"/>
                </a:defRPr>
              </a:lvl1pPr>
            </a:lstStyle>
            <a:p>
              <a:r>
                <a:rPr lang="en-US" dirty="0"/>
                <a:t>Social Functioning</a:t>
              </a:r>
              <a:endParaRPr lang="en-CH" dirty="0"/>
            </a:p>
          </p:txBody>
        </p:sp>
      </p:grpSp>
      <p:grpSp>
        <p:nvGrpSpPr>
          <p:cNvPr id="26" name="Group 25">
            <a:extLst>
              <a:ext uri="{FF2B5EF4-FFF2-40B4-BE49-F238E27FC236}">
                <a16:creationId xmlns:a16="http://schemas.microsoft.com/office/drawing/2014/main" id="{5BFE34EC-F526-B4E5-136A-97F0E0EAC044}"/>
              </a:ext>
            </a:extLst>
          </p:cNvPr>
          <p:cNvGrpSpPr/>
          <p:nvPr/>
        </p:nvGrpSpPr>
        <p:grpSpPr>
          <a:xfrm>
            <a:off x="4474716" y="3184208"/>
            <a:ext cx="1400318" cy="1746235"/>
            <a:chOff x="4474716" y="3184208"/>
            <a:chExt cx="1400318" cy="1746235"/>
          </a:xfrm>
        </p:grpSpPr>
        <p:pic>
          <p:nvPicPr>
            <p:cNvPr id="13" name="Picture 12" descr="A person sitting on a couch&#10;&#10;AI-generated content may be incorrect.">
              <a:extLst>
                <a:ext uri="{FF2B5EF4-FFF2-40B4-BE49-F238E27FC236}">
                  <a16:creationId xmlns:a16="http://schemas.microsoft.com/office/drawing/2014/main" id="{F715B18D-D5E4-6C56-6C57-FB6725C59C6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615454" y="3184208"/>
              <a:ext cx="1118843" cy="1118843"/>
            </a:xfrm>
            <a:prstGeom prst="ellipse">
              <a:avLst/>
            </a:prstGeom>
            <a:effectLst>
              <a:outerShdw blurRad="50800" dist="38100" dir="5400000" algn="t" rotWithShape="0">
                <a:prstClr val="black">
                  <a:alpha val="40000"/>
                </a:prstClr>
              </a:outerShdw>
            </a:effectLst>
          </p:spPr>
        </p:pic>
        <p:sp>
          <p:nvSpPr>
            <p:cNvPr id="18" name="TextBox 17">
              <a:extLst>
                <a:ext uri="{FF2B5EF4-FFF2-40B4-BE49-F238E27FC236}">
                  <a16:creationId xmlns:a16="http://schemas.microsoft.com/office/drawing/2014/main" id="{C973F98C-E8EE-F0CD-4B0E-DC382527D2AE}"/>
                </a:ext>
              </a:extLst>
            </p:cNvPr>
            <p:cNvSpPr txBox="1"/>
            <p:nvPr/>
          </p:nvSpPr>
          <p:spPr>
            <a:xfrm>
              <a:off x="4474716" y="4295910"/>
              <a:ext cx="1400318" cy="6345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lvl1pPr algn="ctr">
                <a:lnSpc>
                  <a:spcPct val="115000"/>
                </a:lnSpc>
                <a:spcAft>
                  <a:spcPts val="800"/>
                </a:spcAft>
                <a:defRPr sz="1600" kern="100">
                  <a:effectLst/>
                  <a:latin typeface="Arial" panose="020B0604020202020204" pitchFamily="34" charset="0"/>
                  <a:ea typeface="Aptos" panose="020B0004020202020204" pitchFamily="34" charset="0"/>
                  <a:cs typeface="Times New Roman" panose="02020603050405020304" pitchFamily="18" charset="0"/>
                </a:defRPr>
              </a:lvl1pPr>
            </a:lstStyle>
            <a:p>
              <a:r>
                <a:rPr lang="en-US" dirty="0"/>
                <a:t>Mental Health</a:t>
              </a:r>
            </a:p>
          </p:txBody>
        </p:sp>
      </p:grpSp>
      <p:grpSp>
        <p:nvGrpSpPr>
          <p:cNvPr id="27" name="Group 26">
            <a:extLst>
              <a:ext uri="{FF2B5EF4-FFF2-40B4-BE49-F238E27FC236}">
                <a16:creationId xmlns:a16="http://schemas.microsoft.com/office/drawing/2014/main" id="{C192FB8E-FF95-88CF-3942-B124FBDBDBD8}"/>
              </a:ext>
            </a:extLst>
          </p:cNvPr>
          <p:cNvGrpSpPr/>
          <p:nvPr/>
        </p:nvGrpSpPr>
        <p:grpSpPr>
          <a:xfrm>
            <a:off x="5710908" y="3184208"/>
            <a:ext cx="1674192" cy="1739726"/>
            <a:chOff x="5710908" y="3184208"/>
            <a:chExt cx="1674192" cy="1739726"/>
          </a:xfrm>
        </p:grpSpPr>
        <p:pic>
          <p:nvPicPr>
            <p:cNvPr id="15" name="Picture 14" descr="A person looking at himself in a mirror&#10;&#10;AI-generated content may be incorrect.">
              <a:extLst>
                <a:ext uri="{FF2B5EF4-FFF2-40B4-BE49-F238E27FC236}">
                  <a16:creationId xmlns:a16="http://schemas.microsoft.com/office/drawing/2014/main" id="{8D6650D0-E877-B10A-C158-ED943E8883B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92383" y="3184208"/>
              <a:ext cx="1118842" cy="1118842"/>
            </a:xfrm>
            <a:prstGeom prst="ellipse">
              <a:avLst/>
            </a:prstGeom>
            <a:effectLst>
              <a:outerShdw blurRad="50800" dist="38100" dir="5400000" algn="t" rotWithShape="0">
                <a:prstClr val="black">
                  <a:alpha val="40000"/>
                </a:prstClr>
              </a:outerShdw>
            </a:effectLst>
          </p:spPr>
        </p:pic>
        <p:sp>
          <p:nvSpPr>
            <p:cNvPr id="20" name="TextBox 19">
              <a:extLst>
                <a:ext uri="{FF2B5EF4-FFF2-40B4-BE49-F238E27FC236}">
                  <a16:creationId xmlns:a16="http://schemas.microsoft.com/office/drawing/2014/main" id="{375034BA-EE52-B58E-CD7C-BE18FC4A8BB8}"/>
                </a:ext>
              </a:extLst>
            </p:cNvPr>
            <p:cNvSpPr txBox="1"/>
            <p:nvPr/>
          </p:nvSpPr>
          <p:spPr>
            <a:xfrm>
              <a:off x="5710908" y="4289401"/>
              <a:ext cx="1674192" cy="6345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lvl1pPr algn="ctr">
                <a:lnSpc>
                  <a:spcPct val="115000"/>
                </a:lnSpc>
                <a:spcAft>
                  <a:spcPts val="800"/>
                </a:spcAft>
                <a:defRPr sz="1600" kern="100">
                  <a:effectLst/>
                  <a:latin typeface="Arial" panose="020B0604020202020204" pitchFamily="34" charset="0"/>
                  <a:ea typeface="Aptos" panose="020B0004020202020204" pitchFamily="34" charset="0"/>
                  <a:cs typeface="Times New Roman" panose="02020603050405020304" pitchFamily="18" charset="0"/>
                </a:defRPr>
              </a:lvl1pPr>
            </a:lstStyle>
            <a:p>
              <a:r>
                <a:rPr lang="en-US" dirty="0"/>
                <a:t>Health Perceptions</a:t>
              </a:r>
            </a:p>
          </p:txBody>
        </p:sp>
      </p:grpSp>
      <p:grpSp>
        <p:nvGrpSpPr>
          <p:cNvPr id="28" name="Group 27">
            <a:extLst>
              <a:ext uri="{FF2B5EF4-FFF2-40B4-BE49-F238E27FC236}">
                <a16:creationId xmlns:a16="http://schemas.microsoft.com/office/drawing/2014/main" id="{F549F626-B434-B6D0-73ED-7416CAF754EC}"/>
              </a:ext>
            </a:extLst>
          </p:cNvPr>
          <p:cNvGrpSpPr/>
          <p:nvPr/>
        </p:nvGrpSpPr>
        <p:grpSpPr>
          <a:xfrm>
            <a:off x="7369311" y="3184209"/>
            <a:ext cx="1118843" cy="1470219"/>
            <a:chOff x="7369311" y="3184209"/>
            <a:chExt cx="1118843" cy="1470219"/>
          </a:xfrm>
        </p:grpSpPr>
        <p:pic>
          <p:nvPicPr>
            <p:cNvPr id="17" name="Picture 16" descr="A person sitting on a couch with his back&#10;&#10;AI-generated content may be incorrect.">
              <a:extLst>
                <a:ext uri="{FF2B5EF4-FFF2-40B4-BE49-F238E27FC236}">
                  <a16:creationId xmlns:a16="http://schemas.microsoft.com/office/drawing/2014/main" id="{73290361-7FED-3067-5990-CD7AD314D88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69312" y="3184209"/>
              <a:ext cx="1118842" cy="1118842"/>
            </a:xfrm>
            <a:prstGeom prst="ellipse">
              <a:avLst/>
            </a:prstGeom>
            <a:effectLst>
              <a:outerShdw blurRad="50800" dist="38100" dir="5400000" algn="t" rotWithShape="0">
                <a:prstClr val="black">
                  <a:alpha val="40000"/>
                </a:prstClr>
              </a:outerShdw>
            </a:effectLst>
          </p:spPr>
        </p:pic>
        <p:sp>
          <p:nvSpPr>
            <p:cNvPr id="22" name="TextBox 21">
              <a:extLst>
                <a:ext uri="{FF2B5EF4-FFF2-40B4-BE49-F238E27FC236}">
                  <a16:creationId xmlns:a16="http://schemas.microsoft.com/office/drawing/2014/main" id="{BAC588C5-E60B-C27E-5B21-D3481D238A61}"/>
                </a:ext>
              </a:extLst>
            </p:cNvPr>
            <p:cNvSpPr txBox="1"/>
            <p:nvPr/>
          </p:nvSpPr>
          <p:spPr>
            <a:xfrm>
              <a:off x="7369311" y="4303050"/>
              <a:ext cx="1118843" cy="35137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lvl1pPr algn="ctr">
                <a:lnSpc>
                  <a:spcPct val="115000"/>
                </a:lnSpc>
                <a:spcAft>
                  <a:spcPts val="800"/>
                </a:spcAft>
                <a:defRPr sz="1600" kern="100">
                  <a:effectLst/>
                  <a:latin typeface="Arial" panose="020B0604020202020204" pitchFamily="34" charset="0"/>
                  <a:ea typeface="Aptos" panose="020B0004020202020204" pitchFamily="34" charset="0"/>
                  <a:cs typeface="Times New Roman" panose="02020603050405020304" pitchFamily="18" charset="0"/>
                </a:defRPr>
              </a:lvl1pPr>
            </a:lstStyle>
            <a:p>
              <a:r>
                <a:rPr lang="en-US" dirty="0"/>
                <a:t>Pain</a:t>
              </a:r>
              <a:endParaRPr lang="fr-CH" dirty="0"/>
            </a:p>
          </p:txBody>
        </p:sp>
      </p:grpSp>
      <p:pic>
        <p:nvPicPr>
          <p:cNvPr id="30" name="Picture 29">
            <a:extLst>
              <a:ext uri="{FF2B5EF4-FFF2-40B4-BE49-F238E27FC236}">
                <a16:creationId xmlns:a16="http://schemas.microsoft.com/office/drawing/2014/main" id="{DB235742-EA75-F4A1-586F-0883FD37CBF4}"/>
              </a:ext>
            </a:extLst>
          </p:cNvPr>
          <p:cNvPicPr>
            <a:picLocks noChangeAspect="1"/>
          </p:cNvPicPr>
          <p:nvPr/>
        </p:nvPicPr>
        <p:blipFill>
          <a:blip r:embed="rId8" cstate="screen">
            <a:biLevel thresh="75000"/>
            <a:extLst>
              <a:ext uri="{28A0092B-C50C-407E-A947-70E740481C1C}">
                <a14:useLocalDpi xmlns:a14="http://schemas.microsoft.com/office/drawing/2010/main"/>
              </a:ext>
            </a:extLst>
          </a:blip>
          <a:stretch>
            <a:fillRect/>
          </a:stretch>
        </p:blipFill>
        <p:spPr>
          <a:xfrm rot="18610165">
            <a:off x="962135" y="2086941"/>
            <a:ext cx="2324767" cy="236790"/>
          </a:xfrm>
          <a:prstGeom prst="rect">
            <a:avLst/>
          </a:prstGeom>
        </p:spPr>
      </p:pic>
      <p:pic>
        <p:nvPicPr>
          <p:cNvPr id="31" name="Picture 30">
            <a:extLst>
              <a:ext uri="{FF2B5EF4-FFF2-40B4-BE49-F238E27FC236}">
                <a16:creationId xmlns:a16="http://schemas.microsoft.com/office/drawing/2014/main" id="{98319EF5-C410-8638-A227-9D45CBC3C640}"/>
              </a:ext>
            </a:extLst>
          </p:cNvPr>
          <p:cNvPicPr>
            <a:picLocks noChangeAspect="1"/>
          </p:cNvPicPr>
          <p:nvPr/>
        </p:nvPicPr>
        <p:blipFill>
          <a:blip r:embed="rId8" cstate="screen">
            <a:biLevel thresh="75000"/>
            <a:extLst>
              <a:ext uri="{28A0092B-C50C-407E-A947-70E740481C1C}">
                <a14:useLocalDpi xmlns:a14="http://schemas.microsoft.com/office/drawing/2010/main"/>
              </a:ext>
            </a:extLst>
          </a:blip>
          <a:stretch>
            <a:fillRect/>
          </a:stretch>
        </p:blipFill>
        <p:spPr>
          <a:xfrm rot="2989835" flipH="1">
            <a:off x="5670265" y="2086941"/>
            <a:ext cx="2324767" cy="236790"/>
          </a:xfrm>
          <a:prstGeom prst="rect">
            <a:avLst/>
          </a:prstGeom>
        </p:spPr>
      </p:pic>
      <p:pic>
        <p:nvPicPr>
          <p:cNvPr id="32" name="Picture 31">
            <a:extLst>
              <a:ext uri="{FF2B5EF4-FFF2-40B4-BE49-F238E27FC236}">
                <a16:creationId xmlns:a16="http://schemas.microsoft.com/office/drawing/2014/main" id="{635C0623-4E06-816E-5EFA-39DDDC49ACAE}"/>
              </a:ext>
            </a:extLst>
          </p:cNvPr>
          <p:cNvPicPr>
            <a:picLocks noChangeAspect="1"/>
          </p:cNvPicPr>
          <p:nvPr/>
        </p:nvPicPr>
        <p:blipFill>
          <a:blip r:embed="rId9" cstate="screen">
            <a:biLevel thresh="75000"/>
            <a:extLst>
              <a:ext uri="{28A0092B-C50C-407E-A947-70E740481C1C}">
                <a14:useLocalDpi xmlns:a14="http://schemas.microsoft.com/office/drawing/2010/main"/>
              </a:ext>
            </a:extLst>
          </a:blip>
          <a:stretch>
            <a:fillRect/>
          </a:stretch>
        </p:blipFill>
        <p:spPr>
          <a:xfrm rot="17683661">
            <a:off x="1928194" y="2080924"/>
            <a:ext cx="2029601" cy="206726"/>
          </a:xfrm>
          <a:prstGeom prst="rect">
            <a:avLst/>
          </a:prstGeom>
        </p:spPr>
      </p:pic>
      <p:pic>
        <p:nvPicPr>
          <p:cNvPr id="33" name="Picture 32">
            <a:extLst>
              <a:ext uri="{FF2B5EF4-FFF2-40B4-BE49-F238E27FC236}">
                <a16:creationId xmlns:a16="http://schemas.microsoft.com/office/drawing/2014/main" id="{9500C1A2-C822-9699-740B-DDB28AC5B630}"/>
              </a:ext>
            </a:extLst>
          </p:cNvPr>
          <p:cNvPicPr>
            <a:picLocks noChangeAspect="1"/>
          </p:cNvPicPr>
          <p:nvPr/>
        </p:nvPicPr>
        <p:blipFill>
          <a:blip r:embed="rId9" cstate="screen">
            <a:biLevel thresh="75000"/>
            <a:extLst>
              <a:ext uri="{28A0092B-C50C-407E-A947-70E740481C1C}">
                <a14:useLocalDpi xmlns:a14="http://schemas.microsoft.com/office/drawing/2010/main"/>
              </a:ext>
            </a:extLst>
          </a:blip>
          <a:stretch>
            <a:fillRect/>
          </a:stretch>
        </p:blipFill>
        <p:spPr>
          <a:xfrm rot="3916339" flipH="1">
            <a:off x="4977581" y="2115858"/>
            <a:ext cx="2029601" cy="206726"/>
          </a:xfrm>
          <a:prstGeom prst="rect">
            <a:avLst/>
          </a:prstGeom>
        </p:spPr>
      </p:pic>
      <p:pic>
        <p:nvPicPr>
          <p:cNvPr id="34" name="Picture 33">
            <a:extLst>
              <a:ext uri="{FF2B5EF4-FFF2-40B4-BE49-F238E27FC236}">
                <a16:creationId xmlns:a16="http://schemas.microsoft.com/office/drawing/2014/main" id="{D19945B1-27EC-A9E9-FA71-350765BDE0E4}"/>
              </a:ext>
            </a:extLst>
          </p:cNvPr>
          <p:cNvPicPr>
            <a:picLocks noChangeAspect="1"/>
          </p:cNvPicPr>
          <p:nvPr/>
        </p:nvPicPr>
        <p:blipFill>
          <a:blip r:embed="rId10" cstate="screen">
            <a:biLevel thresh="75000"/>
            <a:extLst>
              <a:ext uri="{28A0092B-C50C-407E-A947-70E740481C1C}">
                <a14:useLocalDpi xmlns:a14="http://schemas.microsoft.com/office/drawing/2010/main"/>
              </a:ext>
            </a:extLst>
          </a:blip>
          <a:stretch>
            <a:fillRect/>
          </a:stretch>
        </p:blipFill>
        <p:spPr>
          <a:xfrm rot="16947648">
            <a:off x="3052447" y="2123702"/>
            <a:ext cx="1939552" cy="197554"/>
          </a:xfrm>
          <a:prstGeom prst="rect">
            <a:avLst/>
          </a:prstGeom>
        </p:spPr>
      </p:pic>
      <p:pic>
        <p:nvPicPr>
          <p:cNvPr id="35" name="Picture 34">
            <a:extLst>
              <a:ext uri="{FF2B5EF4-FFF2-40B4-BE49-F238E27FC236}">
                <a16:creationId xmlns:a16="http://schemas.microsoft.com/office/drawing/2014/main" id="{CA91658B-B1E0-89ED-E2CB-635AD2E0E762}"/>
              </a:ext>
            </a:extLst>
          </p:cNvPr>
          <p:cNvPicPr>
            <a:picLocks noChangeAspect="1"/>
          </p:cNvPicPr>
          <p:nvPr/>
        </p:nvPicPr>
        <p:blipFill>
          <a:blip r:embed="rId10" cstate="screen">
            <a:biLevel thresh="75000"/>
            <a:extLst>
              <a:ext uri="{28A0092B-C50C-407E-A947-70E740481C1C}">
                <a14:useLocalDpi xmlns:a14="http://schemas.microsoft.com/office/drawing/2010/main"/>
              </a:ext>
            </a:extLst>
          </a:blip>
          <a:stretch>
            <a:fillRect/>
          </a:stretch>
        </p:blipFill>
        <p:spPr>
          <a:xfrm rot="4652352" flipH="1">
            <a:off x="3934793" y="2129359"/>
            <a:ext cx="1939552" cy="197554"/>
          </a:xfrm>
          <a:prstGeom prst="rect">
            <a:avLst/>
          </a:prstGeom>
        </p:spPr>
      </p:pic>
    </p:spTree>
    <p:extLst>
      <p:ext uri="{BB962C8B-B14F-4D97-AF65-F5344CB8AC3E}">
        <p14:creationId xmlns:p14="http://schemas.microsoft.com/office/powerpoint/2010/main" val="2332694368"/>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up)">
                                      <p:cBhvr>
                                        <p:cTn id="14" dur="500"/>
                                        <p:tgtEl>
                                          <p:spTgt spid="32"/>
                                        </p:tgtEl>
                                      </p:cBhvr>
                                    </p:animEffec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up)">
                                      <p:cBhvr>
                                        <p:cTn id="21" dur="500"/>
                                        <p:tgtEl>
                                          <p:spTgt spid="34"/>
                                        </p:tgtEl>
                                      </p:cBhvr>
                                    </p:animEffect>
                                  </p:childTnLst>
                                </p:cTn>
                              </p:par>
                            </p:childTnLst>
                          </p:cTn>
                        </p:par>
                        <p:par>
                          <p:cTn id="22" fill="hold">
                            <p:stCondLst>
                              <p:cond delay="1500"/>
                            </p:stCondLst>
                            <p:childTnLst>
                              <p:par>
                                <p:cTn id="23" presetID="1"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up)">
                                      <p:cBhvr>
                                        <p:cTn id="28" dur="500"/>
                                        <p:tgtEl>
                                          <p:spTgt spid="35"/>
                                        </p:tgtEl>
                                      </p:cBhvr>
                                    </p:animEffect>
                                  </p:childTnLst>
                                </p:cTn>
                              </p:par>
                            </p:childTnLst>
                          </p:cTn>
                        </p:par>
                        <p:par>
                          <p:cTn id="29" fill="hold">
                            <p:stCondLst>
                              <p:cond delay="2000"/>
                            </p:stCondLst>
                            <p:childTnLst>
                              <p:par>
                                <p:cTn id="30" presetID="1"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childTnLst>
                          </p:cTn>
                        </p:par>
                        <p:par>
                          <p:cTn id="32" fill="hold">
                            <p:stCondLst>
                              <p:cond delay="2000"/>
                            </p:stCondLst>
                            <p:childTnLst>
                              <p:par>
                                <p:cTn id="33" presetID="22" presetClass="entr" presetSubtype="1"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up)">
                                      <p:cBhvr>
                                        <p:cTn id="35" dur="500"/>
                                        <p:tgtEl>
                                          <p:spTgt spid="33"/>
                                        </p:tgtEl>
                                      </p:cBhvr>
                                    </p:animEffect>
                                  </p:childTnLst>
                                </p:cTn>
                              </p:par>
                            </p:childTnLst>
                          </p:cTn>
                        </p:par>
                        <p:par>
                          <p:cTn id="36" fill="hold">
                            <p:stCondLst>
                              <p:cond delay="2500"/>
                            </p:stCondLst>
                            <p:childTnLst>
                              <p:par>
                                <p:cTn id="37" presetID="1"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par>
                          <p:cTn id="39" fill="hold">
                            <p:stCondLst>
                              <p:cond delay="2500"/>
                            </p:stCondLst>
                            <p:childTnLst>
                              <p:par>
                                <p:cTn id="40" presetID="22" presetClass="entr" presetSubtype="1"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up)">
                                      <p:cBhvr>
                                        <p:cTn id="42" dur="500"/>
                                        <p:tgtEl>
                                          <p:spTgt spid="31"/>
                                        </p:tgtEl>
                                      </p:cBhvr>
                                    </p:animEffect>
                                  </p:childTnLst>
                                </p:cTn>
                              </p:par>
                            </p:childTnLst>
                          </p:cTn>
                        </p:par>
                        <p:par>
                          <p:cTn id="43" fill="hold">
                            <p:stCondLst>
                              <p:cond delay="3000"/>
                            </p:stCondLst>
                            <p:childTnLst>
                              <p:par>
                                <p:cTn id="44" presetID="1" presetClass="entr" presetSubtype="0"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CC572C3-B689-D431-9C15-625CA57250BD}"/>
              </a:ext>
            </a:extLst>
          </p:cNvPr>
          <p:cNvSpPr txBox="1"/>
          <p:nvPr/>
        </p:nvSpPr>
        <p:spPr>
          <a:xfrm>
            <a:off x="1828800" y="516835"/>
            <a:ext cx="5786197"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2400" b="1" kern="100" dirty="0">
                <a:solidFill>
                  <a:schemeClr val="bg1">
                    <a:lumMod val="50000"/>
                  </a:schemeClr>
                </a:solidFill>
                <a:effectLst/>
                <a:latin typeface="Arial" panose="020B0604020202020204" pitchFamily="34" charset="0"/>
                <a:ea typeface="Aptos" panose="020B0004020202020204" pitchFamily="34" charset="0"/>
                <a:cs typeface="Times New Roman" panose="02020603050405020304" pitchFamily="18" charset="0"/>
              </a:rPr>
              <a:t>The Marijuana Motives Measure (MMM)</a:t>
            </a:r>
            <a:endParaRPr kumimoji="0" lang="en-CH" sz="2400" b="1" i="0" u="none" strike="noStrike" cap="none" spc="0" normalizeH="0" baseline="0" dirty="0">
              <a:ln>
                <a:noFill/>
              </a:ln>
              <a:solidFill>
                <a:schemeClr val="bg1">
                  <a:lumMod val="50000"/>
                </a:schemeClr>
              </a:solidFill>
              <a:effectLst/>
              <a:uFillTx/>
              <a:latin typeface="Arial"/>
              <a:ea typeface="Arial"/>
              <a:cs typeface="Arial"/>
              <a:sym typeface="Arial"/>
            </a:endParaRPr>
          </a:p>
        </p:txBody>
      </p:sp>
      <p:grpSp>
        <p:nvGrpSpPr>
          <p:cNvPr id="21" name="Group 20">
            <a:extLst>
              <a:ext uri="{FF2B5EF4-FFF2-40B4-BE49-F238E27FC236}">
                <a16:creationId xmlns:a16="http://schemas.microsoft.com/office/drawing/2014/main" id="{7C2378F8-1961-119F-44C3-934E3DB7180A}"/>
              </a:ext>
            </a:extLst>
          </p:cNvPr>
          <p:cNvGrpSpPr/>
          <p:nvPr/>
        </p:nvGrpSpPr>
        <p:grpSpPr>
          <a:xfrm>
            <a:off x="521696" y="2520673"/>
            <a:ext cx="1544094" cy="2459376"/>
            <a:chOff x="521696" y="2520673"/>
            <a:chExt cx="1544094" cy="2459376"/>
          </a:xfrm>
        </p:grpSpPr>
        <p:pic>
          <p:nvPicPr>
            <p:cNvPr id="10" name="Picture 9" descr="A person sitting on a couch smoking a cigarette&#10;&#10;AI-generated content may be incorrect.">
              <a:extLst>
                <a:ext uri="{FF2B5EF4-FFF2-40B4-BE49-F238E27FC236}">
                  <a16:creationId xmlns:a16="http://schemas.microsoft.com/office/drawing/2014/main" id="{E26501BB-EDAA-ADD3-0894-7C082CA4AAB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0582" y="2520673"/>
              <a:ext cx="1326322" cy="1326322"/>
            </a:xfrm>
            <a:prstGeom prst="roundRect">
              <a:avLst/>
            </a:prstGeom>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A5E7922D-412B-AAA6-EA75-C0B375611566}"/>
                </a:ext>
              </a:extLst>
            </p:cNvPr>
            <p:cNvSpPr txBox="1"/>
            <p:nvPr/>
          </p:nvSpPr>
          <p:spPr>
            <a:xfrm>
              <a:off x="521696" y="3984905"/>
              <a:ext cx="1544094" cy="99514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spcAft>
                  <a:spcPts val="800"/>
                </a:spcAft>
              </a:pPr>
              <a:r>
                <a:rPr lang="en-US" sz="1600" b="1" kern="100" dirty="0">
                  <a:effectLst/>
                  <a:latin typeface="Arial" panose="020B0604020202020204" pitchFamily="34" charset="0"/>
                  <a:ea typeface="Aptos" panose="020B0004020202020204" pitchFamily="34" charset="0"/>
                  <a:cs typeface="Times New Roman" panose="02020603050405020304" pitchFamily="18" charset="0"/>
                </a:rPr>
                <a:t>Coping</a:t>
              </a:r>
            </a:p>
            <a:p>
              <a:pPr algn="ctr">
                <a:spcAft>
                  <a:spcPts val="800"/>
                </a:spcAft>
              </a:pPr>
              <a:r>
                <a:rPr lang="en-US" sz="1200" kern="100" dirty="0">
                  <a:effectLst/>
                  <a:latin typeface="Arial" panose="020B0604020202020204" pitchFamily="34" charset="0"/>
                  <a:ea typeface="Aptos" panose="020B0004020202020204" pitchFamily="34" charset="0"/>
                  <a:cs typeface="Times New Roman" panose="02020603050405020304" pitchFamily="18" charset="0"/>
                </a:rPr>
                <a:t>to cope with stress, anxiety, or negative emotions</a:t>
              </a:r>
            </a:p>
          </p:txBody>
        </p:sp>
      </p:grpSp>
      <p:grpSp>
        <p:nvGrpSpPr>
          <p:cNvPr id="22" name="Group 21">
            <a:extLst>
              <a:ext uri="{FF2B5EF4-FFF2-40B4-BE49-F238E27FC236}">
                <a16:creationId xmlns:a16="http://schemas.microsoft.com/office/drawing/2014/main" id="{5D77776F-8013-C5C9-982A-EC4F1AF0953F}"/>
              </a:ext>
            </a:extLst>
          </p:cNvPr>
          <p:cNvGrpSpPr/>
          <p:nvPr/>
        </p:nvGrpSpPr>
        <p:grpSpPr>
          <a:xfrm>
            <a:off x="2189534" y="2520673"/>
            <a:ext cx="1573810" cy="2644042"/>
            <a:chOff x="2189534" y="2520673"/>
            <a:chExt cx="1573810" cy="2644042"/>
          </a:xfrm>
        </p:grpSpPr>
        <p:pic>
          <p:nvPicPr>
            <p:cNvPr id="12" name="Picture 11" descr="A group of people sitting on a couch&#10;&#10;AI-generated content may be incorrect.">
              <a:extLst>
                <a:ext uri="{FF2B5EF4-FFF2-40B4-BE49-F238E27FC236}">
                  <a16:creationId xmlns:a16="http://schemas.microsoft.com/office/drawing/2014/main" id="{043E9F28-447D-549D-43DD-1D5B29F190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13278" y="2520673"/>
              <a:ext cx="1326322" cy="1326322"/>
            </a:xfrm>
            <a:prstGeom prst="round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58094C59-22D9-9D17-FCEA-4534DD34716F}"/>
                </a:ext>
              </a:extLst>
            </p:cNvPr>
            <p:cNvSpPr txBox="1"/>
            <p:nvPr/>
          </p:nvSpPr>
          <p:spPr>
            <a:xfrm>
              <a:off x="2189534" y="3984905"/>
              <a:ext cx="1573810" cy="117981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lvl1pPr algn="ctr">
                <a:spcAft>
                  <a:spcPts val="800"/>
                </a:spcAft>
                <a:defRPr sz="1600" b="1" kern="100">
                  <a:effectLst/>
                  <a:latin typeface="Arial" panose="020B0604020202020204" pitchFamily="34" charset="0"/>
                  <a:ea typeface="Aptos" panose="020B0004020202020204" pitchFamily="34" charset="0"/>
                  <a:cs typeface="Times New Roman" panose="02020603050405020304" pitchFamily="18" charset="0"/>
                </a:defRPr>
              </a:lvl1pPr>
            </a:lstStyle>
            <a:p>
              <a:r>
                <a:rPr lang="en-US" dirty="0"/>
                <a:t>Social</a:t>
              </a:r>
            </a:p>
            <a:p>
              <a:r>
                <a:rPr lang="en-US" sz="1200" b="0" dirty="0"/>
                <a:t>in social settings to enhance interactions or to bond with others</a:t>
              </a:r>
            </a:p>
          </p:txBody>
        </p:sp>
      </p:grpSp>
      <p:grpSp>
        <p:nvGrpSpPr>
          <p:cNvPr id="23" name="Group 22">
            <a:extLst>
              <a:ext uri="{FF2B5EF4-FFF2-40B4-BE49-F238E27FC236}">
                <a16:creationId xmlns:a16="http://schemas.microsoft.com/office/drawing/2014/main" id="{5AFCC3D1-8423-A1B8-B53B-6903FEBD3AE7}"/>
              </a:ext>
            </a:extLst>
          </p:cNvPr>
          <p:cNvGrpSpPr/>
          <p:nvPr/>
        </p:nvGrpSpPr>
        <p:grpSpPr>
          <a:xfrm>
            <a:off x="3934993" y="2520673"/>
            <a:ext cx="1573810" cy="2644042"/>
            <a:chOff x="3934993" y="2520673"/>
            <a:chExt cx="1573810" cy="2644042"/>
          </a:xfrm>
        </p:grpSpPr>
        <p:pic>
          <p:nvPicPr>
            <p:cNvPr id="14" name="Picture 13" descr="A person sitting on a couch smoking a cigarette&#10;&#10;AI-generated content may be incorrect.">
              <a:extLst>
                <a:ext uri="{FF2B5EF4-FFF2-40B4-BE49-F238E27FC236}">
                  <a16:creationId xmlns:a16="http://schemas.microsoft.com/office/drawing/2014/main" id="{9DE391D0-CB94-F32A-3279-F8D90D03A4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95974" y="2520673"/>
              <a:ext cx="1326322" cy="1326322"/>
            </a:xfrm>
            <a:prstGeom prst="round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1B3D3EA8-2792-93D7-F8EC-CF37A515DF2D}"/>
                </a:ext>
              </a:extLst>
            </p:cNvPr>
            <p:cNvSpPr txBox="1"/>
            <p:nvPr/>
          </p:nvSpPr>
          <p:spPr>
            <a:xfrm>
              <a:off x="3934993" y="3984905"/>
              <a:ext cx="1573810" cy="117981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lvl1pPr algn="ctr">
                <a:spcAft>
                  <a:spcPts val="800"/>
                </a:spcAft>
                <a:defRPr sz="1600" b="1" kern="100">
                  <a:effectLst/>
                  <a:latin typeface="Arial" panose="020B0604020202020204" pitchFamily="34" charset="0"/>
                  <a:ea typeface="Aptos" panose="020B0004020202020204" pitchFamily="34" charset="0"/>
                  <a:cs typeface="Times New Roman" panose="02020603050405020304" pitchFamily="18" charset="0"/>
                </a:defRPr>
              </a:lvl1pPr>
            </a:lstStyle>
            <a:p>
              <a:r>
                <a:rPr lang="en-US" dirty="0"/>
                <a:t>Expansion</a:t>
              </a:r>
            </a:p>
            <a:p>
              <a:r>
                <a:rPr lang="en-US" sz="1200" b="0" dirty="0"/>
                <a:t>to intensify experiences, creativity, or perceptual changes </a:t>
              </a:r>
            </a:p>
          </p:txBody>
        </p:sp>
      </p:grpSp>
      <p:grpSp>
        <p:nvGrpSpPr>
          <p:cNvPr id="24" name="Group 23">
            <a:extLst>
              <a:ext uri="{FF2B5EF4-FFF2-40B4-BE49-F238E27FC236}">
                <a16:creationId xmlns:a16="http://schemas.microsoft.com/office/drawing/2014/main" id="{BDA384AC-6C64-5ECB-064B-E0956DA7B4C2}"/>
              </a:ext>
            </a:extLst>
          </p:cNvPr>
          <p:cNvGrpSpPr/>
          <p:nvPr/>
        </p:nvGrpSpPr>
        <p:grpSpPr>
          <a:xfrm>
            <a:off x="5553315" y="2520673"/>
            <a:ext cx="1573810" cy="2477422"/>
            <a:chOff x="5553315" y="2520673"/>
            <a:chExt cx="1573810" cy="2477422"/>
          </a:xfrm>
        </p:grpSpPr>
        <p:pic>
          <p:nvPicPr>
            <p:cNvPr id="16" name="Picture 15" descr="A group of people standing in a street&#10;&#10;AI-generated content may be incorrect.">
              <a:extLst>
                <a:ext uri="{FF2B5EF4-FFF2-40B4-BE49-F238E27FC236}">
                  <a16:creationId xmlns:a16="http://schemas.microsoft.com/office/drawing/2014/main" id="{5BB838B0-94E0-4C6F-3F67-8E6DD676231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78670" y="2520673"/>
              <a:ext cx="1326322" cy="1326322"/>
            </a:xfrm>
            <a:prstGeom prst="round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6C29A3B2-ED20-0AEC-F428-90077EB18EA0}"/>
                </a:ext>
              </a:extLst>
            </p:cNvPr>
            <p:cNvSpPr txBox="1"/>
            <p:nvPr/>
          </p:nvSpPr>
          <p:spPr>
            <a:xfrm>
              <a:off x="5553315" y="4002951"/>
              <a:ext cx="1573810" cy="99514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lvl1pPr algn="ctr">
                <a:spcAft>
                  <a:spcPts val="800"/>
                </a:spcAft>
                <a:defRPr sz="1600" b="1" kern="100">
                  <a:effectLst/>
                  <a:latin typeface="Arial" panose="020B0604020202020204" pitchFamily="34" charset="0"/>
                  <a:ea typeface="Aptos" panose="020B0004020202020204" pitchFamily="34" charset="0"/>
                  <a:cs typeface="Times New Roman" panose="02020603050405020304" pitchFamily="18" charset="0"/>
                </a:defRPr>
              </a:lvl1pPr>
            </a:lstStyle>
            <a:p>
              <a:r>
                <a:rPr lang="en-US" dirty="0"/>
                <a:t>Conformity</a:t>
              </a:r>
            </a:p>
            <a:p>
              <a:r>
                <a:rPr lang="en-US" sz="1200" b="0" dirty="0"/>
                <a:t>to fit in with peers or meet social expectations</a:t>
              </a:r>
            </a:p>
          </p:txBody>
        </p:sp>
      </p:grpSp>
      <p:grpSp>
        <p:nvGrpSpPr>
          <p:cNvPr id="25" name="Group 24">
            <a:extLst>
              <a:ext uri="{FF2B5EF4-FFF2-40B4-BE49-F238E27FC236}">
                <a16:creationId xmlns:a16="http://schemas.microsoft.com/office/drawing/2014/main" id="{CF612566-D000-B641-4A49-3270C8D9B794}"/>
              </a:ext>
            </a:extLst>
          </p:cNvPr>
          <p:cNvGrpSpPr/>
          <p:nvPr/>
        </p:nvGrpSpPr>
        <p:grpSpPr>
          <a:xfrm>
            <a:off x="7361367" y="2520674"/>
            <a:ext cx="1573810" cy="2459375"/>
            <a:chOff x="7361367" y="2520674"/>
            <a:chExt cx="1573810" cy="2459375"/>
          </a:xfrm>
        </p:grpSpPr>
        <p:pic>
          <p:nvPicPr>
            <p:cNvPr id="18" name="Picture 17" descr="A person holding a cigarette&#10;&#10;AI-generated content may be incorrect.">
              <a:extLst>
                <a:ext uri="{FF2B5EF4-FFF2-40B4-BE49-F238E27FC236}">
                  <a16:creationId xmlns:a16="http://schemas.microsoft.com/office/drawing/2014/main" id="{CB381248-2144-8B2C-C353-FEA0078A7CC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61367" y="2520674"/>
              <a:ext cx="1326322" cy="1326322"/>
            </a:xfrm>
            <a:prstGeom prst="round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939BDD97-24AA-9F17-07CD-784DF533BD42}"/>
                </a:ext>
              </a:extLst>
            </p:cNvPr>
            <p:cNvSpPr txBox="1"/>
            <p:nvPr/>
          </p:nvSpPr>
          <p:spPr>
            <a:xfrm>
              <a:off x="7361367" y="3984905"/>
              <a:ext cx="1573810" cy="99514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lvl1pPr algn="ctr">
                <a:spcAft>
                  <a:spcPts val="800"/>
                </a:spcAft>
                <a:defRPr sz="1600" b="1" kern="100">
                  <a:effectLst/>
                  <a:latin typeface="Arial" panose="020B0604020202020204" pitchFamily="34" charset="0"/>
                  <a:ea typeface="Aptos" panose="020B0004020202020204" pitchFamily="34" charset="0"/>
                  <a:cs typeface="Times New Roman" panose="02020603050405020304" pitchFamily="18" charset="0"/>
                </a:defRPr>
              </a:lvl1pPr>
            </a:lstStyle>
            <a:p>
              <a:r>
                <a:rPr lang="en-US" dirty="0"/>
                <a:t>Enhancement</a:t>
              </a:r>
            </a:p>
            <a:p>
              <a:r>
                <a:rPr lang="en-US" sz="1200" b="0" dirty="0"/>
                <a:t>for pleasure or to enhance positive emotional states</a:t>
              </a:r>
            </a:p>
          </p:txBody>
        </p:sp>
      </p:grpSp>
      <p:pic>
        <p:nvPicPr>
          <p:cNvPr id="13" name="Picture 12">
            <a:extLst>
              <a:ext uri="{FF2B5EF4-FFF2-40B4-BE49-F238E27FC236}">
                <a16:creationId xmlns:a16="http://schemas.microsoft.com/office/drawing/2014/main" id="{ECC00B4C-F66B-CBBE-90CC-15B91BF72BF0}"/>
              </a:ext>
            </a:extLst>
          </p:cNvPr>
          <p:cNvPicPr>
            <a:picLocks noChangeAspect="1"/>
          </p:cNvPicPr>
          <p:nvPr/>
        </p:nvPicPr>
        <p:blipFill>
          <a:blip r:embed="rId7" cstate="screen">
            <a:biLevel thresh="75000"/>
            <a:extLst>
              <a:ext uri="{28A0092B-C50C-407E-A947-70E740481C1C}">
                <a14:useLocalDpi xmlns:a14="http://schemas.microsoft.com/office/drawing/2010/main"/>
              </a:ext>
            </a:extLst>
          </a:blip>
          <a:stretch>
            <a:fillRect/>
          </a:stretch>
        </p:blipFill>
        <p:spPr>
          <a:xfrm rot="18610165">
            <a:off x="912333" y="1644906"/>
            <a:ext cx="1670473" cy="233806"/>
          </a:xfrm>
          <a:prstGeom prst="rect">
            <a:avLst/>
          </a:prstGeom>
        </p:spPr>
      </p:pic>
      <p:pic>
        <p:nvPicPr>
          <p:cNvPr id="15" name="Picture 14">
            <a:extLst>
              <a:ext uri="{FF2B5EF4-FFF2-40B4-BE49-F238E27FC236}">
                <a16:creationId xmlns:a16="http://schemas.microsoft.com/office/drawing/2014/main" id="{62F3D372-1920-2A58-0A79-A23D33C529A9}"/>
              </a:ext>
            </a:extLst>
          </p:cNvPr>
          <p:cNvPicPr>
            <a:picLocks noChangeAspect="1"/>
          </p:cNvPicPr>
          <p:nvPr/>
        </p:nvPicPr>
        <p:blipFill>
          <a:blip r:embed="rId7" cstate="screen">
            <a:biLevel thresh="75000"/>
            <a:extLst>
              <a:ext uri="{28A0092B-C50C-407E-A947-70E740481C1C}">
                <a14:useLocalDpi xmlns:a14="http://schemas.microsoft.com/office/drawing/2010/main"/>
              </a:ext>
            </a:extLst>
          </a:blip>
          <a:stretch>
            <a:fillRect/>
          </a:stretch>
        </p:blipFill>
        <p:spPr>
          <a:xfrm rot="2989835" flipH="1">
            <a:off x="6561192" y="1592868"/>
            <a:ext cx="1670473" cy="233806"/>
          </a:xfrm>
          <a:prstGeom prst="rect">
            <a:avLst/>
          </a:prstGeom>
        </p:spPr>
      </p:pic>
      <p:pic>
        <p:nvPicPr>
          <p:cNvPr id="17" name="Picture 16">
            <a:extLst>
              <a:ext uri="{FF2B5EF4-FFF2-40B4-BE49-F238E27FC236}">
                <a16:creationId xmlns:a16="http://schemas.microsoft.com/office/drawing/2014/main" id="{07595014-A2CC-520A-C5A3-40820F00DE0B}"/>
              </a:ext>
            </a:extLst>
          </p:cNvPr>
          <p:cNvPicPr>
            <a:picLocks noChangeAspect="1"/>
          </p:cNvPicPr>
          <p:nvPr/>
        </p:nvPicPr>
        <p:blipFill>
          <a:blip r:embed="rId8" cstate="screen">
            <a:biLevel thresh="75000"/>
            <a:extLst>
              <a:ext uri="{28A0092B-C50C-407E-A947-70E740481C1C}">
                <a14:useLocalDpi xmlns:a14="http://schemas.microsoft.com/office/drawing/2010/main"/>
              </a:ext>
            </a:extLst>
          </a:blip>
          <a:stretch>
            <a:fillRect/>
          </a:stretch>
        </p:blipFill>
        <p:spPr>
          <a:xfrm rot="17475027">
            <a:off x="2674635" y="1631593"/>
            <a:ext cx="1261029" cy="227299"/>
          </a:xfrm>
          <a:prstGeom prst="rect">
            <a:avLst/>
          </a:prstGeom>
        </p:spPr>
      </p:pic>
      <p:pic>
        <p:nvPicPr>
          <p:cNvPr id="19" name="Picture 18">
            <a:extLst>
              <a:ext uri="{FF2B5EF4-FFF2-40B4-BE49-F238E27FC236}">
                <a16:creationId xmlns:a16="http://schemas.microsoft.com/office/drawing/2014/main" id="{E4BA7D52-417A-2222-D4B8-8538BC5BB2C2}"/>
              </a:ext>
            </a:extLst>
          </p:cNvPr>
          <p:cNvPicPr>
            <a:picLocks noChangeAspect="1"/>
          </p:cNvPicPr>
          <p:nvPr/>
        </p:nvPicPr>
        <p:blipFill>
          <a:blip r:embed="rId8" cstate="screen">
            <a:biLevel thresh="75000"/>
            <a:extLst>
              <a:ext uri="{28A0092B-C50C-407E-A947-70E740481C1C}">
                <a14:useLocalDpi xmlns:a14="http://schemas.microsoft.com/office/drawing/2010/main"/>
              </a:ext>
            </a:extLst>
          </a:blip>
          <a:stretch>
            <a:fillRect/>
          </a:stretch>
        </p:blipFill>
        <p:spPr>
          <a:xfrm rot="4124973" flipH="1">
            <a:off x="5375256" y="1614994"/>
            <a:ext cx="1261029" cy="227299"/>
          </a:xfrm>
          <a:prstGeom prst="rect">
            <a:avLst/>
          </a:prstGeom>
        </p:spPr>
      </p:pic>
      <p:pic>
        <p:nvPicPr>
          <p:cNvPr id="20" name="Picture 19">
            <a:extLst>
              <a:ext uri="{FF2B5EF4-FFF2-40B4-BE49-F238E27FC236}">
                <a16:creationId xmlns:a16="http://schemas.microsoft.com/office/drawing/2014/main" id="{12246529-6E67-68DC-BBD9-3116343631BE}"/>
              </a:ext>
            </a:extLst>
          </p:cNvPr>
          <p:cNvPicPr>
            <a:picLocks noChangeAspect="1"/>
          </p:cNvPicPr>
          <p:nvPr/>
        </p:nvPicPr>
        <p:blipFill>
          <a:blip r:embed="rId9" cstate="screen">
            <a:biLevel thresh="75000"/>
            <a:extLst>
              <a:ext uri="{28A0092B-C50C-407E-A947-70E740481C1C}">
                <a14:useLocalDpi xmlns:a14="http://schemas.microsoft.com/office/drawing/2010/main"/>
              </a:ext>
            </a:extLst>
          </a:blip>
          <a:stretch>
            <a:fillRect/>
          </a:stretch>
        </p:blipFill>
        <p:spPr>
          <a:xfrm rot="16200000">
            <a:off x="4059710" y="1619900"/>
            <a:ext cx="1249867" cy="225287"/>
          </a:xfrm>
          <a:prstGeom prst="rect">
            <a:avLst/>
          </a:prstGeom>
        </p:spPr>
      </p:pic>
    </p:spTree>
    <p:extLst>
      <p:ext uri="{BB962C8B-B14F-4D97-AF65-F5344CB8AC3E}">
        <p14:creationId xmlns:p14="http://schemas.microsoft.com/office/powerpoint/2010/main" val="2074708974"/>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up)">
                                      <p:cBhvr>
                                        <p:cTn id="14" dur="500"/>
                                        <p:tgtEl>
                                          <p:spTgt spid="17"/>
                                        </p:tgtEl>
                                      </p:cBhvr>
                                    </p:animEffec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childTnLst>
                          </p:cTn>
                        </p:par>
                        <p:par>
                          <p:cTn id="22" fill="hold">
                            <p:stCondLst>
                              <p:cond delay="1500"/>
                            </p:stCondLst>
                            <p:childTnLst>
                              <p:par>
                                <p:cTn id="23" presetID="1"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500"/>
                                        <p:tgtEl>
                                          <p:spTgt spid="19"/>
                                        </p:tgtEl>
                                      </p:cBhvr>
                                    </p:animEffect>
                                  </p:childTnLst>
                                </p:cTn>
                              </p:par>
                            </p:childTnLst>
                          </p:cTn>
                        </p:par>
                        <p:par>
                          <p:cTn id="29" fill="hold">
                            <p:stCondLst>
                              <p:cond delay="2000"/>
                            </p:stCondLst>
                            <p:childTnLst>
                              <p:par>
                                <p:cTn id="30" presetID="1" presetClass="entr" presetSubtype="0"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par>
                          <p:cTn id="32" fill="hold">
                            <p:stCondLst>
                              <p:cond delay="2000"/>
                            </p:stCondLst>
                            <p:childTnLst>
                              <p:par>
                                <p:cTn id="33" presetID="22" presetClass="entr" presetSubtype="1"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up)">
                                      <p:cBhvr>
                                        <p:cTn id="35" dur="500"/>
                                        <p:tgtEl>
                                          <p:spTgt spid="15"/>
                                        </p:tgtEl>
                                      </p:cBhvr>
                                    </p:animEffect>
                                  </p:childTnLst>
                                </p:cTn>
                              </p:par>
                            </p:childTnLst>
                          </p:cTn>
                        </p:par>
                        <p:par>
                          <p:cTn id="36" fill="hold">
                            <p:stCondLst>
                              <p:cond delay="2500"/>
                            </p:stCondLst>
                            <p:childTnLst>
                              <p:par>
                                <p:cTn id="37" presetID="1" presetClass="entr" presetSubtype="0"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2AC6D2-200B-0B4E-B2ED-BEB6170FBBCE}"/>
              </a:ext>
            </a:extLst>
          </p:cNvPr>
          <p:cNvSpPr txBox="1"/>
          <p:nvPr/>
        </p:nvSpPr>
        <p:spPr>
          <a:xfrm>
            <a:off x="2256649" y="133241"/>
            <a:ext cx="4572000" cy="70788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kumimoji="0" lang="en-GB" sz="4000" b="1" i="0" u="none" strike="noStrike" cap="none" spc="0" normalizeH="0" baseline="0" dirty="0">
                <a:ln>
                  <a:noFill/>
                </a:ln>
                <a:solidFill>
                  <a:schemeClr val="bg1">
                    <a:lumMod val="50000"/>
                  </a:schemeClr>
                </a:solidFill>
                <a:effectLst/>
                <a:uFillTx/>
                <a:latin typeface="Arial"/>
                <a:ea typeface="Arial"/>
                <a:cs typeface="Arial"/>
                <a:sym typeface="Arial"/>
              </a:rPr>
              <a:t>Path analysis </a:t>
            </a:r>
            <a:endParaRPr lang="en-CH" sz="4000" b="1" dirty="0">
              <a:solidFill>
                <a:schemeClr val="bg1">
                  <a:lumMod val="50000"/>
                </a:schemeClr>
              </a:solidFill>
            </a:endParaRPr>
          </a:p>
        </p:txBody>
      </p:sp>
      <p:sp>
        <p:nvSpPr>
          <p:cNvPr id="4" name="Rounded Rectangle 3">
            <a:extLst>
              <a:ext uri="{FF2B5EF4-FFF2-40B4-BE49-F238E27FC236}">
                <a16:creationId xmlns:a16="http://schemas.microsoft.com/office/drawing/2014/main" id="{A9D9A4C6-398D-9500-1A52-98794C1251DA}"/>
              </a:ext>
            </a:extLst>
          </p:cNvPr>
          <p:cNvSpPr/>
          <p:nvPr/>
        </p:nvSpPr>
        <p:spPr>
          <a:xfrm>
            <a:off x="6327912" y="2798116"/>
            <a:ext cx="1590261" cy="1033669"/>
          </a:xfrm>
          <a:prstGeom prst="roundRect">
            <a:avLst/>
          </a:prstGeom>
          <a:solidFill>
            <a:srgbClr val="FFFFFF"/>
          </a:solidFill>
          <a:ln w="25400" cap="flat">
            <a:solidFill>
              <a:schemeClr val="bg1">
                <a:lumMod val="5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CH" sz="2400" b="0" i="0" u="none" strike="noStrike" cap="none" spc="0" normalizeH="0" baseline="0" dirty="0">
                <a:ln>
                  <a:noFill/>
                </a:ln>
                <a:solidFill>
                  <a:srgbClr val="000000"/>
                </a:solidFill>
                <a:effectLst/>
                <a:uFillTx/>
                <a:latin typeface="Arial"/>
                <a:ea typeface="Arial"/>
                <a:cs typeface="Arial"/>
                <a:sym typeface="Arial"/>
              </a:rPr>
              <a:t>CUDIT</a:t>
            </a:r>
          </a:p>
        </p:txBody>
      </p:sp>
      <p:grpSp>
        <p:nvGrpSpPr>
          <p:cNvPr id="2" name="Group 1">
            <a:extLst>
              <a:ext uri="{FF2B5EF4-FFF2-40B4-BE49-F238E27FC236}">
                <a16:creationId xmlns:a16="http://schemas.microsoft.com/office/drawing/2014/main" id="{C19C7324-355D-E4D2-E0CD-8514FFA2EE38}"/>
              </a:ext>
            </a:extLst>
          </p:cNvPr>
          <p:cNvGrpSpPr/>
          <p:nvPr/>
        </p:nvGrpSpPr>
        <p:grpSpPr>
          <a:xfrm>
            <a:off x="1104315" y="1095086"/>
            <a:ext cx="2248976" cy="3932545"/>
            <a:chOff x="1104315" y="1095086"/>
            <a:chExt cx="2248976" cy="3932545"/>
          </a:xfrm>
        </p:grpSpPr>
        <p:pic>
          <p:nvPicPr>
            <p:cNvPr id="7" name="Picture 6" descr="A person running on a sidewalk&#10;&#10;AI-generated content may be incorrect.">
              <a:extLst>
                <a:ext uri="{FF2B5EF4-FFF2-40B4-BE49-F238E27FC236}">
                  <a16:creationId xmlns:a16="http://schemas.microsoft.com/office/drawing/2014/main" id="{E42BD46E-1798-F132-23AD-08B93E8FEA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27178" y="1536752"/>
              <a:ext cx="445785" cy="445785"/>
            </a:xfrm>
            <a:prstGeom prst="ellipse">
              <a:avLst/>
            </a:prstGeom>
            <a:effectLst>
              <a:outerShdw blurRad="50800" dist="38100" dir="5400000" algn="t" rotWithShape="0">
                <a:prstClr val="black">
                  <a:alpha val="40000"/>
                </a:prstClr>
              </a:outerShdw>
            </a:effectLst>
          </p:spPr>
        </p:pic>
        <p:sp>
          <p:nvSpPr>
            <p:cNvPr id="8" name="TextBox 7">
              <a:extLst>
                <a:ext uri="{FF2B5EF4-FFF2-40B4-BE49-F238E27FC236}">
                  <a16:creationId xmlns:a16="http://schemas.microsoft.com/office/drawing/2014/main" id="{85C92DCB-ED1B-06D6-82D7-C79C5ABE49A5}"/>
                </a:ext>
              </a:extLst>
            </p:cNvPr>
            <p:cNvSpPr txBox="1"/>
            <p:nvPr/>
          </p:nvSpPr>
          <p:spPr>
            <a:xfrm>
              <a:off x="1672962" y="1648716"/>
              <a:ext cx="1352150" cy="2218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a:lnSpc>
                  <a:spcPct val="115000"/>
                </a:lnSpc>
                <a:spcAft>
                  <a:spcPts val="800"/>
                </a:spcAft>
              </a:pPr>
              <a:r>
                <a:rPr lang="en-US" sz="800" kern="100" dirty="0">
                  <a:effectLst/>
                  <a:latin typeface="Arial" panose="020B0604020202020204" pitchFamily="34" charset="0"/>
                  <a:ea typeface="Aptos" panose="020B0004020202020204" pitchFamily="34" charset="0"/>
                  <a:cs typeface="Times New Roman" panose="02020603050405020304" pitchFamily="18" charset="0"/>
                </a:rPr>
                <a:t>Physical Functioning</a:t>
              </a:r>
            </a:p>
          </p:txBody>
        </p:sp>
        <p:pic>
          <p:nvPicPr>
            <p:cNvPr id="10" name="Picture 9" descr="A person sitting at a desk with people around it&#10;&#10;AI-generated content may be incorrect.">
              <a:extLst>
                <a:ext uri="{FF2B5EF4-FFF2-40B4-BE49-F238E27FC236}">
                  <a16:creationId xmlns:a16="http://schemas.microsoft.com/office/drawing/2014/main" id="{4DC8945A-998A-6EDA-9EDA-FB3B6C8DDE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7178" y="2145771"/>
              <a:ext cx="445785" cy="445785"/>
            </a:xfrm>
            <a:prstGeom prst="ellipse">
              <a:avLst/>
            </a:prstGeom>
            <a:effectLst>
              <a:outerShdw blurRad="50800" dist="38100" dir="5400000" algn="t" rotWithShape="0">
                <a:prstClr val="black">
                  <a:alpha val="40000"/>
                </a:prstClr>
              </a:outerShdw>
            </a:effectLst>
          </p:spPr>
        </p:pic>
        <p:sp>
          <p:nvSpPr>
            <p:cNvPr id="11" name="TextBox 10">
              <a:extLst>
                <a:ext uri="{FF2B5EF4-FFF2-40B4-BE49-F238E27FC236}">
                  <a16:creationId xmlns:a16="http://schemas.microsoft.com/office/drawing/2014/main" id="{36C125EB-547A-B701-1787-B731F5A79B31}"/>
                </a:ext>
              </a:extLst>
            </p:cNvPr>
            <p:cNvSpPr txBox="1"/>
            <p:nvPr/>
          </p:nvSpPr>
          <p:spPr>
            <a:xfrm>
              <a:off x="1679099" y="2269211"/>
              <a:ext cx="1400318" cy="2218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lvl1pPr algn="ctr">
                <a:lnSpc>
                  <a:spcPct val="115000"/>
                </a:lnSpc>
                <a:spcAft>
                  <a:spcPts val="800"/>
                </a:spcAft>
                <a:defRPr sz="1600" kern="100">
                  <a:effectLst/>
                  <a:latin typeface="Arial" panose="020B0604020202020204" pitchFamily="34" charset="0"/>
                  <a:ea typeface="Aptos" panose="020B0004020202020204" pitchFamily="34" charset="0"/>
                  <a:cs typeface="Times New Roman" panose="02020603050405020304" pitchFamily="18" charset="0"/>
                </a:defRPr>
              </a:lvl1pPr>
            </a:lstStyle>
            <a:p>
              <a:pPr algn="l"/>
              <a:r>
                <a:rPr lang="en-US" sz="800" dirty="0"/>
                <a:t>Role Functioning</a:t>
              </a:r>
              <a:endParaRPr lang="en-CH" sz="800" dirty="0"/>
            </a:p>
          </p:txBody>
        </p:sp>
        <p:pic>
          <p:nvPicPr>
            <p:cNvPr id="13" name="Picture 12" descr="A group of people sitting on a couch&#10;&#10;AI-generated content may be incorrect.">
              <a:extLst>
                <a:ext uri="{FF2B5EF4-FFF2-40B4-BE49-F238E27FC236}">
                  <a16:creationId xmlns:a16="http://schemas.microsoft.com/office/drawing/2014/main" id="{BF0D8B4A-60AB-77E1-FD80-8911DF6C4C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27178" y="2754790"/>
              <a:ext cx="445785" cy="445785"/>
            </a:xfrm>
            <a:prstGeom prst="ellipse">
              <a:avLst/>
            </a:prstGeom>
            <a:effectLst>
              <a:outerShdw blurRad="50800" dist="38100" dir="5400000" algn="t" rotWithShape="0">
                <a:prstClr val="black">
                  <a:alpha val="40000"/>
                </a:prstClr>
              </a:outerShdw>
            </a:effectLst>
          </p:spPr>
        </p:pic>
        <p:sp>
          <p:nvSpPr>
            <p:cNvPr id="14" name="TextBox 13">
              <a:extLst>
                <a:ext uri="{FF2B5EF4-FFF2-40B4-BE49-F238E27FC236}">
                  <a16:creationId xmlns:a16="http://schemas.microsoft.com/office/drawing/2014/main" id="{CDC7D97E-3C02-48D7-D3F7-169A7C561808}"/>
                </a:ext>
              </a:extLst>
            </p:cNvPr>
            <p:cNvSpPr txBox="1"/>
            <p:nvPr/>
          </p:nvSpPr>
          <p:spPr>
            <a:xfrm>
              <a:off x="1679099" y="2889706"/>
              <a:ext cx="1674192" cy="2218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lvl1pPr algn="ctr">
                <a:lnSpc>
                  <a:spcPct val="115000"/>
                </a:lnSpc>
                <a:spcAft>
                  <a:spcPts val="800"/>
                </a:spcAft>
                <a:defRPr sz="1600" kern="100">
                  <a:effectLst/>
                  <a:latin typeface="Arial" panose="020B0604020202020204" pitchFamily="34" charset="0"/>
                  <a:ea typeface="Aptos" panose="020B0004020202020204" pitchFamily="34" charset="0"/>
                  <a:cs typeface="Times New Roman" panose="02020603050405020304" pitchFamily="18" charset="0"/>
                </a:defRPr>
              </a:lvl1pPr>
            </a:lstStyle>
            <a:p>
              <a:pPr algn="l"/>
              <a:r>
                <a:rPr lang="en-US" sz="800" dirty="0"/>
                <a:t>Social Functioning</a:t>
              </a:r>
              <a:endParaRPr lang="en-CH" sz="800" dirty="0"/>
            </a:p>
          </p:txBody>
        </p:sp>
        <p:pic>
          <p:nvPicPr>
            <p:cNvPr id="16" name="Picture 15" descr="A person sitting on a couch&#10;&#10;AI-generated content may be incorrect.">
              <a:extLst>
                <a:ext uri="{FF2B5EF4-FFF2-40B4-BE49-F238E27FC236}">
                  <a16:creationId xmlns:a16="http://schemas.microsoft.com/office/drawing/2014/main" id="{98503BC7-45D8-135A-DE67-B3BCDC268CE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227178" y="3363809"/>
              <a:ext cx="445785" cy="445785"/>
            </a:xfrm>
            <a:prstGeom prst="ellipse">
              <a:avLst/>
            </a:prstGeom>
            <a:effectLst>
              <a:outerShdw blurRad="50800" dist="38100" dir="5400000" algn="t" rotWithShape="0">
                <a:prstClr val="black">
                  <a:alpha val="40000"/>
                </a:prstClr>
              </a:outerShdw>
            </a:effectLst>
          </p:spPr>
        </p:pic>
        <p:sp>
          <p:nvSpPr>
            <p:cNvPr id="17" name="TextBox 16">
              <a:extLst>
                <a:ext uri="{FF2B5EF4-FFF2-40B4-BE49-F238E27FC236}">
                  <a16:creationId xmlns:a16="http://schemas.microsoft.com/office/drawing/2014/main" id="{18990601-1E62-3597-3E63-F7F26BF9D2C6}"/>
                </a:ext>
              </a:extLst>
            </p:cNvPr>
            <p:cNvSpPr txBox="1"/>
            <p:nvPr/>
          </p:nvSpPr>
          <p:spPr>
            <a:xfrm>
              <a:off x="1679099" y="3510201"/>
              <a:ext cx="1400318" cy="2218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lvl1pPr algn="ctr">
                <a:lnSpc>
                  <a:spcPct val="115000"/>
                </a:lnSpc>
                <a:spcAft>
                  <a:spcPts val="800"/>
                </a:spcAft>
                <a:defRPr sz="1600" kern="100">
                  <a:effectLst/>
                  <a:latin typeface="Arial" panose="020B0604020202020204" pitchFamily="34" charset="0"/>
                  <a:ea typeface="Aptos" panose="020B0004020202020204" pitchFamily="34" charset="0"/>
                  <a:cs typeface="Times New Roman" panose="02020603050405020304" pitchFamily="18" charset="0"/>
                </a:defRPr>
              </a:lvl1pPr>
            </a:lstStyle>
            <a:p>
              <a:pPr algn="l"/>
              <a:r>
                <a:rPr lang="en-US" sz="800" dirty="0"/>
                <a:t>Mental Health</a:t>
              </a:r>
            </a:p>
          </p:txBody>
        </p:sp>
        <p:pic>
          <p:nvPicPr>
            <p:cNvPr id="19" name="Picture 18" descr="A person looking at himself in a mirror&#10;&#10;AI-generated content may be incorrect.">
              <a:extLst>
                <a:ext uri="{FF2B5EF4-FFF2-40B4-BE49-F238E27FC236}">
                  <a16:creationId xmlns:a16="http://schemas.microsoft.com/office/drawing/2014/main" id="{A1C3480A-E72E-B352-39E0-E6B2506215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27178" y="3972828"/>
              <a:ext cx="445784" cy="445784"/>
            </a:xfrm>
            <a:prstGeom prst="ellipse">
              <a:avLst/>
            </a:prstGeom>
            <a:effectLst>
              <a:outerShdw blurRad="50800" dist="38100" dir="5400000" algn="t" rotWithShape="0">
                <a:prstClr val="black">
                  <a:alpha val="40000"/>
                </a:prstClr>
              </a:outerShdw>
            </a:effectLst>
          </p:spPr>
        </p:pic>
        <p:sp>
          <p:nvSpPr>
            <p:cNvPr id="20" name="TextBox 19">
              <a:extLst>
                <a:ext uri="{FF2B5EF4-FFF2-40B4-BE49-F238E27FC236}">
                  <a16:creationId xmlns:a16="http://schemas.microsoft.com/office/drawing/2014/main" id="{1B9411DB-BC92-EA65-1847-47640051CF1E}"/>
                </a:ext>
              </a:extLst>
            </p:cNvPr>
            <p:cNvSpPr txBox="1"/>
            <p:nvPr/>
          </p:nvSpPr>
          <p:spPr>
            <a:xfrm>
              <a:off x="1627871" y="4130696"/>
              <a:ext cx="1674192" cy="2218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lvl1pPr algn="ctr">
                <a:lnSpc>
                  <a:spcPct val="115000"/>
                </a:lnSpc>
                <a:spcAft>
                  <a:spcPts val="800"/>
                </a:spcAft>
                <a:defRPr sz="1600" kern="100">
                  <a:effectLst/>
                  <a:latin typeface="Arial" panose="020B0604020202020204" pitchFamily="34" charset="0"/>
                  <a:ea typeface="Aptos" panose="020B0004020202020204" pitchFamily="34" charset="0"/>
                  <a:cs typeface="Times New Roman" panose="02020603050405020304" pitchFamily="18" charset="0"/>
                </a:defRPr>
              </a:lvl1pPr>
            </a:lstStyle>
            <a:p>
              <a:pPr algn="l"/>
              <a:r>
                <a:rPr lang="en-US" sz="800" dirty="0"/>
                <a:t>Health Perceptions</a:t>
              </a:r>
            </a:p>
          </p:txBody>
        </p:sp>
        <p:pic>
          <p:nvPicPr>
            <p:cNvPr id="22" name="Picture 21" descr="A person sitting on a couch with his back&#10;&#10;AI-generated content may be incorrect.">
              <a:extLst>
                <a:ext uri="{FF2B5EF4-FFF2-40B4-BE49-F238E27FC236}">
                  <a16:creationId xmlns:a16="http://schemas.microsoft.com/office/drawing/2014/main" id="{13E19F99-7CD5-CE06-8B0D-B50E061D0A0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27178" y="4581847"/>
              <a:ext cx="445784" cy="445784"/>
            </a:xfrm>
            <a:prstGeom prst="ellipse">
              <a:avLst/>
            </a:prstGeom>
            <a:effectLst>
              <a:outerShdw blurRad="50800" dist="38100" dir="5400000" algn="t" rotWithShape="0">
                <a:prstClr val="black">
                  <a:alpha val="40000"/>
                </a:prstClr>
              </a:outerShdw>
            </a:effectLst>
          </p:spPr>
        </p:pic>
        <p:sp>
          <p:nvSpPr>
            <p:cNvPr id="23" name="TextBox 22">
              <a:extLst>
                <a:ext uri="{FF2B5EF4-FFF2-40B4-BE49-F238E27FC236}">
                  <a16:creationId xmlns:a16="http://schemas.microsoft.com/office/drawing/2014/main" id="{37967CA4-DD7E-8716-081D-365AAD7B17FA}"/>
                </a:ext>
              </a:extLst>
            </p:cNvPr>
            <p:cNvSpPr txBox="1"/>
            <p:nvPr/>
          </p:nvSpPr>
          <p:spPr>
            <a:xfrm>
              <a:off x="1672962" y="4751191"/>
              <a:ext cx="1118843" cy="2218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lvl1pPr algn="ctr">
                <a:lnSpc>
                  <a:spcPct val="115000"/>
                </a:lnSpc>
                <a:spcAft>
                  <a:spcPts val="800"/>
                </a:spcAft>
                <a:defRPr sz="1600" kern="100">
                  <a:effectLst/>
                  <a:latin typeface="Arial" panose="020B0604020202020204" pitchFamily="34" charset="0"/>
                  <a:ea typeface="Aptos" panose="020B0004020202020204" pitchFamily="34" charset="0"/>
                  <a:cs typeface="Times New Roman" panose="02020603050405020304" pitchFamily="18" charset="0"/>
                </a:defRPr>
              </a:lvl1pPr>
            </a:lstStyle>
            <a:p>
              <a:pPr algn="l"/>
              <a:r>
                <a:rPr lang="en-US" sz="800" dirty="0"/>
                <a:t>Pain</a:t>
              </a:r>
              <a:endParaRPr lang="fr-CH" sz="800" dirty="0"/>
            </a:p>
          </p:txBody>
        </p:sp>
        <p:sp>
          <p:nvSpPr>
            <p:cNvPr id="25" name="TextBox 24">
              <a:extLst>
                <a:ext uri="{FF2B5EF4-FFF2-40B4-BE49-F238E27FC236}">
                  <a16:creationId xmlns:a16="http://schemas.microsoft.com/office/drawing/2014/main" id="{2658BE20-74BF-FFED-E29E-F50A6A6E2A4F}"/>
                </a:ext>
              </a:extLst>
            </p:cNvPr>
            <p:cNvSpPr txBox="1"/>
            <p:nvPr/>
          </p:nvSpPr>
          <p:spPr>
            <a:xfrm>
              <a:off x="1104315" y="1095086"/>
              <a:ext cx="1047111" cy="3693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1800" b="1"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SF-20</a:t>
              </a:r>
              <a:endParaRPr lang="en-CH" sz="1800" b="1" dirty="0">
                <a:solidFill>
                  <a:schemeClr val="tx1"/>
                </a:solidFill>
              </a:endParaRPr>
            </a:p>
          </p:txBody>
        </p:sp>
      </p:grpSp>
      <p:grpSp>
        <p:nvGrpSpPr>
          <p:cNvPr id="6" name="Group 5">
            <a:extLst>
              <a:ext uri="{FF2B5EF4-FFF2-40B4-BE49-F238E27FC236}">
                <a16:creationId xmlns:a16="http://schemas.microsoft.com/office/drawing/2014/main" id="{579DD0E8-F3F6-32C3-9DE7-E64D82331FFA}"/>
              </a:ext>
            </a:extLst>
          </p:cNvPr>
          <p:cNvGrpSpPr/>
          <p:nvPr/>
        </p:nvGrpSpPr>
        <p:grpSpPr>
          <a:xfrm>
            <a:off x="2791805" y="1510280"/>
            <a:ext cx="1166080" cy="3614906"/>
            <a:chOff x="2791805" y="1510280"/>
            <a:chExt cx="1166080" cy="3614906"/>
          </a:xfrm>
        </p:grpSpPr>
        <p:sp>
          <p:nvSpPr>
            <p:cNvPr id="27" name="Right Brace 26">
              <a:extLst>
                <a:ext uri="{FF2B5EF4-FFF2-40B4-BE49-F238E27FC236}">
                  <a16:creationId xmlns:a16="http://schemas.microsoft.com/office/drawing/2014/main" id="{3498A774-8F82-7BF9-4C6E-14FB9D86D70E}"/>
                </a:ext>
              </a:extLst>
            </p:cNvPr>
            <p:cNvSpPr/>
            <p:nvPr/>
          </p:nvSpPr>
          <p:spPr>
            <a:xfrm>
              <a:off x="2791805" y="1510281"/>
              <a:ext cx="510258" cy="3614905"/>
            </a:xfrm>
            <a:prstGeom prst="rightBrace">
              <a:avLst/>
            </a:prstGeom>
            <a:noFill/>
            <a:ln w="25400" cap="flat">
              <a:solidFill>
                <a:schemeClr val="tx1"/>
              </a:solidFill>
              <a:prstDash val="solid"/>
              <a:bevel/>
              <a:tailEnd type="none"/>
            </a:ln>
            <a:effectLst/>
          </p:spPr>
          <p:style>
            <a:lnRef idx="0">
              <a:scrgbClr r="0" g="0" b="0"/>
            </a:lnRef>
            <a:fillRef idx="0">
              <a:scrgbClr r="0" g="0" b="0"/>
            </a:fillRef>
            <a:effectRef idx="0">
              <a:scrgbClr r="0" g="0" b="0"/>
            </a:effectRef>
            <a:fontRef idx="none"/>
          </p:style>
          <p:txBody>
            <a:bodyPr rtlCol="0" anchor="ctr"/>
            <a:lstStyle/>
            <a:p>
              <a:pPr algn="ctr"/>
              <a:endParaRPr lang="en-CH"/>
            </a:p>
          </p:txBody>
        </p:sp>
        <p:sp>
          <p:nvSpPr>
            <p:cNvPr id="28" name="Right Brace 27">
              <a:extLst>
                <a:ext uri="{FF2B5EF4-FFF2-40B4-BE49-F238E27FC236}">
                  <a16:creationId xmlns:a16="http://schemas.microsoft.com/office/drawing/2014/main" id="{AA466A78-398E-EAB9-3B33-77C18214284A}"/>
                </a:ext>
              </a:extLst>
            </p:cNvPr>
            <p:cNvSpPr/>
            <p:nvPr/>
          </p:nvSpPr>
          <p:spPr>
            <a:xfrm flipH="1">
              <a:off x="3447627" y="1510280"/>
              <a:ext cx="510258" cy="3614905"/>
            </a:xfrm>
            <a:prstGeom prst="rightBrace">
              <a:avLst/>
            </a:prstGeom>
            <a:noFill/>
            <a:ln w="25400" cap="flat">
              <a:solidFill>
                <a:schemeClr val="tx1"/>
              </a:solidFill>
              <a:prstDash val="solid"/>
              <a:bevel/>
              <a:tailEnd type="none"/>
            </a:ln>
            <a:effectLst/>
          </p:spPr>
          <p:style>
            <a:lnRef idx="0">
              <a:scrgbClr r="0" g="0" b="0"/>
            </a:lnRef>
            <a:fillRef idx="0">
              <a:scrgbClr r="0" g="0" b="0"/>
            </a:fillRef>
            <a:effectRef idx="0">
              <a:scrgbClr r="0" g="0" b="0"/>
            </a:effectRef>
            <a:fontRef idx="none"/>
          </p:style>
          <p:txBody>
            <a:bodyPr rtlCol="0" anchor="ctr"/>
            <a:lstStyle/>
            <a:p>
              <a:pPr algn="ctr"/>
              <a:endParaRPr lang="en-CH"/>
            </a:p>
          </p:txBody>
        </p:sp>
      </p:grpSp>
      <p:grpSp>
        <p:nvGrpSpPr>
          <p:cNvPr id="5" name="Group 4">
            <a:extLst>
              <a:ext uri="{FF2B5EF4-FFF2-40B4-BE49-F238E27FC236}">
                <a16:creationId xmlns:a16="http://schemas.microsoft.com/office/drawing/2014/main" id="{A0CADB74-8D35-8DFA-B86C-FA5E7DFB9CAC}"/>
              </a:ext>
            </a:extLst>
          </p:cNvPr>
          <p:cNvGrpSpPr/>
          <p:nvPr/>
        </p:nvGrpSpPr>
        <p:grpSpPr>
          <a:xfrm>
            <a:off x="3870529" y="1102720"/>
            <a:ext cx="2186092" cy="3871856"/>
            <a:chOff x="3870529" y="1102720"/>
            <a:chExt cx="2186092" cy="3871856"/>
          </a:xfrm>
        </p:grpSpPr>
        <p:pic>
          <p:nvPicPr>
            <p:cNvPr id="29" name="Picture 28" descr="A person sitting on a couch smoking a cigarette&#10;&#10;AI-generated content may be incorrect.">
              <a:extLst>
                <a:ext uri="{FF2B5EF4-FFF2-40B4-BE49-F238E27FC236}">
                  <a16:creationId xmlns:a16="http://schemas.microsoft.com/office/drawing/2014/main" id="{3AE35098-322D-C3DB-5C2C-F597895922F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45558" y="1637654"/>
              <a:ext cx="497055" cy="497055"/>
            </a:xfrm>
            <a:prstGeom prst="roundRect">
              <a:avLst/>
            </a:prstGeom>
            <a:effectLst>
              <a:outerShdw blurRad="50800" dist="38100" dir="2700000" algn="tl" rotWithShape="0">
                <a:prstClr val="black">
                  <a:alpha val="40000"/>
                </a:prstClr>
              </a:outerShdw>
            </a:effectLst>
          </p:spPr>
        </p:pic>
        <p:pic>
          <p:nvPicPr>
            <p:cNvPr id="30" name="Picture 29" descr="A group of people sitting on a couch&#10;&#10;AI-generated content may be incorrect.">
              <a:extLst>
                <a:ext uri="{FF2B5EF4-FFF2-40B4-BE49-F238E27FC236}">
                  <a16:creationId xmlns:a16="http://schemas.microsoft.com/office/drawing/2014/main" id="{7C128529-851F-4D82-D02E-1A840273DEC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45558" y="2347621"/>
              <a:ext cx="497055" cy="497055"/>
            </a:xfrm>
            <a:prstGeom prst="roundRect">
              <a:avLst/>
            </a:prstGeom>
            <a:effectLst>
              <a:outerShdw blurRad="50800" dist="38100" dir="2700000" algn="tl" rotWithShape="0">
                <a:prstClr val="black">
                  <a:alpha val="40000"/>
                </a:prstClr>
              </a:outerShdw>
            </a:effectLst>
          </p:spPr>
        </p:pic>
        <p:pic>
          <p:nvPicPr>
            <p:cNvPr id="31" name="Picture 30" descr="A person sitting on a couch smoking a cigarette&#10;&#10;AI-generated content may be incorrect.">
              <a:extLst>
                <a:ext uri="{FF2B5EF4-FFF2-40B4-BE49-F238E27FC236}">
                  <a16:creationId xmlns:a16="http://schemas.microsoft.com/office/drawing/2014/main" id="{97AA8DDC-E8EF-0E71-2DAF-5C6C9230043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145558" y="3057588"/>
              <a:ext cx="497055" cy="497055"/>
            </a:xfrm>
            <a:prstGeom prst="roundRect">
              <a:avLst/>
            </a:prstGeom>
            <a:effectLst>
              <a:outerShdw blurRad="50800" dist="38100" dir="2700000" algn="tl" rotWithShape="0">
                <a:prstClr val="black">
                  <a:alpha val="40000"/>
                </a:prstClr>
              </a:outerShdw>
            </a:effectLst>
          </p:spPr>
        </p:pic>
        <p:pic>
          <p:nvPicPr>
            <p:cNvPr id="32" name="Picture 31" descr="A group of people standing in a street&#10;&#10;AI-generated content may be incorrect.">
              <a:extLst>
                <a:ext uri="{FF2B5EF4-FFF2-40B4-BE49-F238E27FC236}">
                  <a16:creationId xmlns:a16="http://schemas.microsoft.com/office/drawing/2014/main" id="{6C102EE8-2E3D-AC62-4A7E-F70A85970A4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145558" y="3767555"/>
              <a:ext cx="497055" cy="497055"/>
            </a:xfrm>
            <a:prstGeom prst="roundRect">
              <a:avLst/>
            </a:prstGeom>
            <a:effectLst>
              <a:outerShdw blurRad="50800" dist="38100" dir="2700000" algn="tl" rotWithShape="0">
                <a:prstClr val="black">
                  <a:alpha val="40000"/>
                </a:prstClr>
              </a:outerShdw>
            </a:effectLst>
          </p:spPr>
        </p:pic>
        <p:pic>
          <p:nvPicPr>
            <p:cNvPr id="33" name="Picture 32" descr="A person holding a cigarette&#10;&#10;AI-generated content may be incorrect.">
              <a:extLst>
                <a:ext uri="{FF2B5EF4-FFF2-40B4-BE49-F238E27FC236}">
                  <a16:creationId xmlns:a16="http://schemas.microsoft.com/office/drawing/2014/main" id="{5EC245B4-1947-B7B8-0FD7-CD68CA9354C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145558" y="4477521"/>
              <a:ext cx="497055" cy="497055"/>
            </a:xfrm>
            <a:prstGeom prst="roundRect">
              <a:avLst/>
            </a:prstGeom>
            <a:effectLst>
              <a:outerShdw blurRad="50800" dist="38100" dir="2700000" algn="tl" rotWithShape="0">
                <a:prstClr val="black">
                  <a:alpha val="40000"/>
                </a:prstClr>
              </a:outerShdw>
            </a:effectLst>
          </p:spPr>
        </p:pic>
        <p:sp>
          <p:nvSpPr>
            <p:cNvPr id="34" name="TextBox 33">
              <a:extLst>
                <a:ext uri="{FF2B5EF4-FFF2-40B4-BE49-F238E27FC236}">
                  <a16:creationId xmlns:a16="http://schemas.microsoft.com/office/drawing/2014/main" id="{06C7DD04-4A82-C067-6464-6EAE3D155F16}"/>
                </a:ext>
              </a:extLst>
            </p:cNvPr>
            <p:cNvSpPr txBox="1"/>
            <p:nvPr/>
          </p:nvSpPr>
          <p:spPr>
            <a:xfrm>
              <a:off x="3870529" y="1102720"/>
              <a:ext cx="1047111" cy="3693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en-US" sz="1800" b="1"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MMM</a:t>
              </a:r>
              <a:endParaRPr lang="en-CH" sz="1800" b="1" dirty="0">
                <a:solidFill>
                  <a:schemeClr val="tx1"/>
                </a:solidFill>
              </a:endParaRPr>
            </a:p>
          </p:txBody>
        </p:sp>
        <p:sp>
          <p:nvSpPr>
            <p:cNvPr id="40" name="TextBox 39">
              <a:extLst>
                <a:ext uri="{FF2B5EF4-FFF2-40B4-BE49-F238E27FC236}">
                  <a16:creationId xmlns:a16="http://schemas.microsoft.com/office/drawing/2014/main" id="{93A3C9AA-1ED0-4908-6C07-13DBBE191637}"/>
                </a:ext>
              </a:extLst>
            </p:cNvPr>
            <p:cNvSpPr txBox="1"/>
            <p:nvPr/>
          </p:nvSpPr>
          <p:spPr>
            <a:xfrm>
              <a:off x="4704471" y="1792757"/>
              <a:ext cx="1352150" cy="2218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a:lnSpc>
                  <a:spcPct val="115000"/>
                </a:lnSpc>
                <a:spcAft>
                  <a:spcPts val="800"/>
                </a:spcAft>
              </a:pPr>
              <a:r>
                <a:rPr lang="en-US" sz="800" kern="100" dirty="0">
                  <a:effectLst/>
                  <a:latin typeface="Arial" panose="020B0604020202020204" pitchFamily="34" charset="0"/>
                  <a:ea typeface="Aptos" panose="020B0004020202020204" pitchFamily="34" charset="0"/>
                  <a:cs typeface="Times New Roman" panose="02020603050405020304" pitchFamily="18" charset="0"/>
                </a:rPr>
                <a:t>Coping</a:t>
              </a:r>
            </a:p>
          </p:txBody>
        </p:sp>
        <p:sp>
          <p:nvSpPr>
            <p:cNvPr id="41" name="TextBox 40">
              <a:extLst>
                <a:ext uri="{FF2B5EF4-FFF2-40B4-BE49-F238E27FC236}">
                  <a16:creationId xmlns:a16="http://schemas.microsoft.com/office/drawing/2014/main" id="{6E533841-CEF3-2577-B495-EF5DA674486A}"/>
                </a:ext>
              </a:extLst>
            </p:cNvPr>
            <p:cNvSpPr txBox="1"/>
            <p:nvPr/>
          </p:nvSpPr>
          <p:spPr>
            <a:xfrm>
              <a:off x="4704471" y="2498390"/>
              <a:ext cx="1352150" cy="2218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a:lnSpc>
                  <a:spcPct val="115000"/>
                </a:lnSpc>
                <a:spcAft>
                  <a:spcPts val="800"/>
                </a:spcAft>
              </a:pPr>
              <a:r>
                <a:rPr lang="en-US" sz="800" kern="100" dirty="0">
                  <a:effectLst/>
                  <a:latin typeface="Arial" panose="020B0604020202020204" pitchFamily="34" charset="0"/>
                  <a:ea typeface="Aptos" panose="020B0004020202020204" pitchFamily="34" charset="0"/>
                  <a:cs typeface="Times New Roman" panose="02020603050405020304" pitchFamily="18" charset="0"/>
                </a:rPr>
                <a:t>Social</a:t>
              </a:r>
            </a:p>
          </p:txBody>
        </p:sp>
        <p:sp>
          <p:nvSpPr>
            <p:cNvPr id="42" name="TextBox 41">
              <a:extLst>
                <a:ext uri="{FF2B5EF4-FFF2-40B4-BE49-F238E27FC236}">
                  <a16:creationId xmlns:a16="http://schemas.microsoft.com/office/drawing/2014/main" id="{40F2B626-9EC8-22BA-93D5-1B416AA081A6}"/>
                </a:ext>
              </a:extLst>
            </p:cNvPr>
            <p:cNvSpPr txBox="1"/>
            <p:nvPr/>
          </p:nvSpPr>
          <p:spPr>
            <a:xfrm>
              <a:off x="4704471" y="3204023"/>
              <a:ext cx="1352150" cy="2218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a:lnSpc>
                  <a:spcPct val="115000"/>
                </a:lnSpc>
                <a:spcAft>
                  <a:spcPts val="800"/>
                </a:spcAft>
              </a:pPr>
              <a:r>
                <a:rPr lang="en-US" sz="800" kern="100" dirty="0">
                  <a:effectLst/>
                  <a:latin typeface="Arial" panose="020B0604020202020204" pitchFamily="34" charset="0"/>
                  <a:ea typeface="Aptos" panose="020B0004020202020204" pitchFamily="34" charset="0"/>
                  <a:cs typeface="Times New Roman" panose="02020603050405020304" pitchFamily="18" charset="0"/>
                </a:rPr>
                <a:t>Expansion</a:t>
              </a:r>
            </a:p>
          </p:txBody>
        </p:sp>
        <p:sp>
          <p:nvSpPr>
            <p:cNvPr id="43" name="TextBox 42">
              <a:extLst>
                <a:ext uri="{FF2B5EF4-FFF2-40B4-BE49-F238E27FC236}">
                  <a16:creationId xmlns:a16="http://schemas.microsoft.com/office/drawing/2014/main" id="{3735AE53-179C-4FF1-8C60-42407F12D5BC}"/>
                </a:ext>
              </a:extLst>
            </p:cNvPr>
            <p:cNvSpPr txBox="1"/>
            <p:nvPr/>
          </p:nvSpPr>
          <p:spPr>
            <a:xfrm>
              <a:off x="4704471" y="3909656"/>
              <a:ext cx="1352150" cy="2218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a:lnSpc>
                  <a:spcPct val="115000"/>
                </a:lnSpc>
                <a:spcAft>
                  <a:spcPts val="800"/>
                </a:spcAft>
              </a:pPr>
              <a:r>
                <a:rPr lang="en-US" sz="800" dirty="0"/>
                <a:t>Conformity</a:t>
              </a:r>
              <a:endParaRPr lang="en-US" sz="8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45" name="TextBox 44">
              <a:extLst>
                <a:ext uri="{FF2B5EF4-FFF2-40B4-BE49-F238E27FC236}">
                  <a16:creationId xmlns:a16="http://schemas.microsoft.com/office/drawing/2014/main" id="{9312AB37-F513-FFE1-300D-546D6E6B2C7C}"/>
                </a:ext>
              </a:extLst>
            </p:cNvPr>
            <p:cNvSpPr txBox="1"/>
            <p:nvPr/>
          </p:nvSpPr>
          <p:spPr>
            <a:xfrm>
              <a:off x="4704471" y="4615289"/>
              <a:ext cx="1234564" cy="2218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lvl1pPr algn="l">
                <a:lnSpc>
                  <a:spcPct val="115000"/>
                </a:lnSpc>
                <a:spcAft>
                  <a:spcPts val="800"/>
                </a:spcAft>
                <a:defRPr sz="800"/>
              </a:lvl1pPr>
            </a:lstStyle>
            <a:p>
              <a:r>
                <a:rPr lang="en-US" dirty="0"/>
                <a:t>Enhancement</a:t>
              </a:r>
              <a:endParaRPr lang="en-CH" dirty="0"/>
            </a:p>
          </p:txBody>
        </p:sp>
      </p:grpSp>
      <p:sp>
        <p:nvSpPr>
          <p:cNvPr id="46" name="Right Brace 45">
            <a:extLst>
              <a:ext uri="{FF2B5EF4-FFF2-40B4-BE49-F238E27FC236}">
                <a16:creationId xmlns:a16="http://schemas.microsoft.com/office/drawing/2014/main" id="{9B97FE04-646D-FADB-7059-B4B28BB1B117}"/>
              </a:ext>
            </a:extLst>
          </p:cNvPr>
          <p:cNvSpPr/>
          <p:nvPr/>
        </p:nvSpPr>
        <p:spPr>
          <a:xfrm>
            <a:off x="5428777" y="1498662"/>
            <a:ext cx="510258" cy="3614905"/>
          </a:xfrm>
          <a:prstGeom prst="rightBrace">
            <a:avLst/>
          </a:prstGeom>
          <a:noFill/>
          <a:ln w="25400" cap="flat">
            <a:solidFill>
              <a:schemeClr val="tx1"/>
            </a:solidFill>
            <a:prstDash val="solid"/>
            <a:bevel/>
            <a:tailEnd type="none"/>
          </a:ln>
          <a:effectLst/>
        </p:spPr>
        <p:style>
          <a:lnRef idx="0">
            <a:scrgbClr r="0" g="0" b="0"/>
          </a:lnRef>
          <a:fillRef idx="0">
            <a:scrgbClr r="0" g="0" b="0"/>
          </a:fillRef>
          <a:effectRef idx="0">
            <a:scrgbClr r="0" g="0" b="0"/>
          </a:effectRef>
          <a:fontRef idx="none"/>
        </p:style>
        <p:txBody>
          <a:bodyPr rtlCol="0" anchor="ctr"/>
          <a:lstStyle/>
          <a:p>
            <a:pPr algn="ctr"/>
            <a:endParaRPr lang="en-CH"/>
          </a:p>
        </p:txBody>
      </p:sp>
      <p:sp>
        <p:nvSpPr>
          <p:cNvPr id="48" name="TextBox 47">
            <a:extLst>
              <a:ext uri="{FF2B5EF4-FFF2-40B4-BE49-F238E27FC236}">
                <a16:creationId xmlns:a16="http://schemas.microsoft.com/office/drawing/2014/main" id="{D2FE20FC-6843-990A-BC4D-B757FDB069E3}"/>
              </a:ext>
            </a:extLst>
          </p:cNvPr>
          <p:cNvSpPr txBox="1"/>
          <p:nvPr/>
        </p:nvSpPr>
        <p:spPr>
          <a:xfrm>
            <a:off x="1104315" y="5313051"/>
            <a:ext cx="1580963" cy="33855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kumimoji="0" lang="en-GB" sz="1600" b="1" i="1" u="none" strike="noStrike" cap="none" spc="0" normalizeH="0" baseline="0" dirty="0">
                <a:ln>
                  <a:noFill/>
                </a:ln>
                <a:solidFill>
                  <a:srgbClr val="000000"/>
                </a:solidFill>
                <a:effectLst/>
                <a:uFillTx/>
                <a:latin typeface="Arial"/>
                <a:ea typeface="Arial"/>
                <a:cs typeface="Arial"/>
                <a:sym typeface="Arial"/>
              </a:rPr>
              <a:t>start variables</a:t>
            </a:r>
            <a:endParaRPr lang="en-CH" sz="1600" b="1" i="1" dirty="0"/>
          </a:p>
        </p:txBody>
      </p:sp>
      <p:sp>
        <p:nvSpPr>
          <p:cNvPr id="50" name="TextBox 49">
            <a:extLst>
              <a:ext uri="{FF2B5EF4-FFF2-40B4-BE49-F238E27FC236}">
                <a16:creationId xmlns:a16="http://schemas.microsoft.com/office/drawing/2014/main" id="{0B1ECD8A-AEB9-617B-35DF-F38BAE9FF2ED}"/>
              </a:ext>
            </a:extLst>
          </p:cNvPr>
          <p:cNvSpPr txBox="1"/>
          <p:nvPr/>
        </p:nvSpPr>
        <p:spPr>
          <a:xfrm>
            <a:off x="3695717" y="5346446"/>
            <a:ext cx="2162528" cy="33855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lvl1pPr>
              <a:defRPr kumimoji="0" sz="1600" b="1" i="1" u="none" strike="noStrike" cap="none" spc="0" normalizeH="0" baseline="0">
                <a:ln>
                  <a:noFill/>
                </a:ln>
                <a:solidFill>
                  <a:srgbClr val="000000"/>
                </a:solidFill>
                <a:effectLst/>
                <a:uFillTx/>
              </a:defRPr>
            </a:lvl1pPr>
          </a:lstStyle>
          <a:p>
            <a:r>
              <a:rPr lang="en-GB" dirty="0"/>
              <a:t>mediator variables</a:t>
            </a:r>
            <a:endParaRPr lang="en-CH" dirty="0"/>
          </a:p>
        </p:txBody>
      </p:sp>
      <p:sp>
        <p:nvSpPr>
          <p:cNvPr id="51" name="TextBox 50">
            <a:extLst>
              <a:ext uri="{FF2B5EF4-FFF2-40B4-BE49-F238E27FC236}">
                <a16:creationId xmlns:a16="http://schemas.microsoft.com/office/drawing/2014/main" id="{6CD1E3A0-ACDE-7CAE-B9C3-6DD95D16F97A}"/>
              </a:ext>
            </a:extLst>
          </p:cNvPr>
          <p:cNvSpPr txBox="1"/>
          <p:nvPr/>
        </p:nvSpPr>
        <p:spPr>
          <a:xfrm>
            <a:off x="6327912" y="5346446"/>
            <a:ext cx="2162528" cy="33855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lvl1pPr>
              <a:defRPr kumimoji="0" sz="1600" b="1" i="1" u="none" strike="noStrike" cap="none" spc="0" normalizeH="0" baseline="0">
                <a:ln>
                  <a:noFill/>
                </a:ln>
                <a:solidFill>
                  <a:srgbClr val="000000"/>
                </a:solidFill>
                <a:effectLst/>
                <a:uFillTx/>
              </a:defRPr>
            </a:lvl1pPr>
          </a:lstStyle>
          <a:p>
            <a:r>
              <a:rPr lang="en-GB" dirty="0"/>
              <a:t>end variable</a:t>
            </a:r>
            <a:endParaRPr lang="en-CH" dirty="0"/>
          </a:p>
        </p:txBody>
      </p:sp>
    </p:spTree>
    <p:extLst>
      <p:ext uri="{BB962C8B-B14F-4D97-AF65-F5344CB8AC3E}">
        <p14:creationId xmlns:p14="http://schemas.microsoft.com/office/powerpoint/2010/main" val="75131071"/>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left)">
                                      <p:cBhvr>
                                        <p:cTn id="11" dur="500"/>
                                        <p:tgtEl>
                                          <p:spTgt spid="4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wipe(left)">
                                      <p:cBhvr>
                                        <p:cTn id="24" dur="500"/>
                                        <p:tgtEl>
                                          <p:spTgt spid="5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left)">
                                      <p:cBhvr>
                                        <p:cTn id="29" dur="500"/>
                                        <p:tgtEl>
                                          <p:spTgt spid="46"/>
                                        </p:tgtEl>
                                      </p:cBhvr>
                                    </p:animEffec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wipe(left)">
                                      <p:cBhvr>
                                        <p:cTn id="3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6" grpId="0" animBg="1"/>
      <p:bldP spid="48" grpId="0"/>
      <p:bldP spid="50" grpId="0"/>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C8358-1E58-8A7A-E745-955BFA628A57}"/>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9D954777-4262-2B8F-20D5-D3ED9883A79D}"/>
              </a:ext>
            </a:extLst>
          </p:cNvPr>
          <p:cNvSpPr/>
          <p:nvPr/>
        </p:nvSpPr>
        <p:spPr>
          <a:xfrm>
            <a:off x="6327912" y="2798116"/>
            <a:ext cx="1590261" cy="1033669"/>
          </a:xfrm>
          <a:prstGeom prst="roundRect">
            <a:avLst/>
          </a:prstGeom>
          <a:solidFill>
            <a:srgbClr val="FFFFFF"/>
          </a:solidFill>
          <a:ln w="25400" cap="flat">
            <a:solidFill>
              <a:schemeClr val="bg1">
                <a:lumMod val="5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CH" sz="2400" b="0" i="0" u="none" strike="noStrike" cap="none" spc="0" normalizeH="0" baseline="0" dirty="0">
                <a:ln>
                  <a:noFill/>
                </a:ln>
                <a:solidFill>
                  <a:srgbClr val="000000"/>
                </a:solidFill>
                <a:effectLst/>
                <a:uFillTx/>
                <a:latin typeface="Arial"/>
                <a:ea typeface="Arial"/>
                <a:cs typeface="Arial"/>
                <a:sym typeface="Arial"/>
              </a:rPr>
              <a:t>CUDIT</a:t>
            </a:r>
          </a:p>
        </p:txBody>
      </p:sp>
      <p:grpSp>
        <p:nvGrpSpPr>
          <p:cNvPr id="2" name="Group 1">
            <a:extLst>
              <a:ext uri="{FF2B5EF4-FFF2-40B4-BE49-F238E27FC236}">
                <a16:creationId xmlns:a16="http://schemas.microsoft.com/office/drawing/2014/main" id="{F44747A5-3B64-DC92-5214-D5B8582EA9C1}"/>
              </a:ext>
            </a:extLst>
          </p:cNvPr>
          <p:cNvGrpSpPr/>
          <p:nvPr/>
        </p:nvGrpSpPr>
        <p:grpSpPr>
          <a:xfrm>
            <a:off x="1104315" y="1095086"/>
            <a:ext cx="2165044" cy="3932545"/>
            <a:chOff x="1104315" y="1095086"/>
            <a:chExt cx="2165044" cy="3932545"/>
          </a:xfrm>
        </p:grpSpPr>
        <p:pic>
          <p:nvPicPr>
            <p:cNvPr id="7" name="Picture 6" descr="A person running on a sidewalk&#10;&#10;AI-generated content may be incorrect.">
              <a:extLst>
                <a:ext uri="{FF2B5EF4-FFF2-40B4-BE49-F238E27FC236}">
                  <a16:creationId xmlns:a16="http://schemas.microsoft.com/office/drawing/2014/main" id="{B8908DF0-E973-22BF-2946-BE9FBA458A05}"/>
                </a:ext>
              </a:extLst>
            </p:cNvPr>
            <p:cNvPicPr>
              <a:picLocks noChangeAspect="1"/>
            </p:cNvPicPr>
            <p:nvPr/>
          </p:nvPicPr>
          <p:blipFill>
            <a:blip r:embed="rId2" cstate="screen">
              <a:alphaModFix amt="18000"/>
              <a:extLst>
                <a:ext uri="{28A0092B-C50C-407E-A947-70E740481C1C}">
                  <a14:useLocalDpi xmlns:a14="http://schemas.microsoft.com/office/drawing/2010/main"/>
                </a:ext>
              </a:extLst>
            </a:blip>
            <a:stretch>
              <a:fillRect/>
            </a:stretch>
          </p:blipFill>
          <p:spPr>
            <a:xfrm>
              <a:off x="1227178" y="1536752"/>
              <a:ext cx="445785" cy="445785"/>
            </a:xfrm>
            <a:prstGeom prst="ellipse">
              <a:avLst/>
            </a:prstGeom>
            <a:effectLst>
              <a:outerShdw blurRad="50800" dist="38100" dir="5400000" algn="t" rotWithShape="0">
                <a:prstClr val="black">
                  <a:alpha val="40000"/>
                </a:prstClr>
              </a:outerShdw>
            </a:effectLst>
          </p:spPr>
        </p:pic>
        <p:sp>
          <p:nvSpPr>
            <p:cNvPr id="8" name="TextBox 7">
              <a:extLst>
                <a:ext uri="{FF2B5EF4-FFF2-40B4-BE49-F238E27FC236}">
                  <a16:creationId xmlns:a16="http://schemas.microsoft.com/office/drawing/2014/main" id="{F62B2699-D2D1-EB1A-8073-ABA359D8659F}"/>
                </a:ext>
              </a:extLst>
            </p:cNvPr>
            <p:cNvSpPr txBox="1"/>
            <p:nvPr/>
          </p:nvSpPr>
          <p:spPr>
            <a:xfrm>
              <a:off x="1672961" y="1648715"/>
              <a:ext cx="1590259" cy="2218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a:lnSpc>
                  <a:spcPct val="115000"/>
                </a:lnSpc>
                <a:spcAft>
                  <a:spcPts val="800"/>
                </a:spcAft>
              </a:pPr>
              <a:r>
                <a:rPr lang="en-US" sz="800" kern="100" dirty="0">
                  <a:solidFill>
                    <a:schemeClr val="bg1">
                      <a:lumMod val="75000"/>
                    </a:schemeClr>
                  </a:solidFill>
                  <a:effectLst/>
                  <a:latin typeface="Arial" panose="020B0604020202020204" pitchFamily="34" charset="0"/>
                  <a:ea typeface="Aptos" panose="020B0004020202020204" pitchFamily="34" charset="0"/>
                  <a:cs typeface="Times New Roman" panose="02020603050405020304" pitchFamily="18" charset="0"/>
                </a:rPr>
                <a:t>Physical Functioning</a:t>
              </a:r>
            </a:p>
          </p:txBody>
        </p:sp>
        <p:pic>
          <p:nvPicPr>
            <p:cNvPr id="10" name="Picture 9" descr="A person sitting at a desk with people around it&#10;&#10;AI-generated content may be incorrect.">
              <a:extLst>
                <a:ext uri="{FF2B5EF4-FFF2-40B4-BE49-F238E27FC236}">
                  <a16:creationId xmlns:a16="http://schemas.microsoft.com/office/drawing/2014/main" id="{ADE8DE1A-6860-8CF0-682F-F079F3A2EA49}"/>
                </a:ext>
              </a:extLst>
            </p:cNvPr>
            <p:cNvPicPr>
              <a:picLocks noChangeAspect="1"/>
            </p:cNvPicPr>
            <p:nvPr/>
          </p:nvPicPr>
          <p:blipFill>
            <a:blip r:embed="rId3" cstate="screen">
              <a:alphaModFix amt="18000"/>
              <a:extLst>
                <a:ext uri="{28A0092B-C50C-407E-A947-70E740481C1C}">
                  <a14:useLocalDpi xmlns:a14="http://schemas.microsoft.com/office/drawing/2010/main"/>
                </a:ext>
              </a:extLst>
            </a:blip>
            <a:stretch>
              <a:fillRect/>
            </a:stretch>
          </p:blipFill>
          <p:spPr>
            <a:xfrm>
              <a:off x="1227178" y="2145771"/>
              <a:ext cx="445785" cy="445785"/>
            </a:xfrm>
            <a:prstGeom prst="ellipse">
              <a:avLst/>
            </a:prstGeom>
            <a:effectLst>
              <a:outerShdw blurRad="50800" dist="38100" dir="5400000" algn="t" rotWithShape="0">
                <a:prstClr val="black">
                  <a:alpha val="40000"/>
                </a:prstClr>
              </a:outerShdw>
            </a:effectLst>
          </p:spPr>
        </p:pic>
        <p:sp>
          <p:nvSpPr>
            <p:cNvPr id="11" name="TextBox 10">
              <a:extLst>
                <a:ext uri="{FF2B5EF4-FFF2-40B4-BE49-F238E27FC236}">
                  <a16:creationId xmlns:a16="http://schemas.microsoft.com/office/drawing/2014/main" id="{7A96FAAB-5330-58F4-07E4-9508506E97E1}"/>
                </a:ext>
              </a:extLst>
            </p:cNvPr>
            <p:cNvSpPr txBox="1"/>
            <p:nvPr/>
          </p:nvSpPr>
          <p:spPr>
            <a:xfrm>
              <a:off x="1679098" y="2269210"/>
              <a:ext cx="1590259" cy="2218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lvl1pPr algn="ctr">
                <a:lnSpc>
                  <a:spcPct val="115000"/>
                </a:lnSpc>
                <a:spcAft>
                  <a:spcPts val="800"/>
                </a:spcAft>
                <a:defRPr sz="1600" kern="100">
                  <a:effectLst/>
                  <a:latin typeface="Arial" panose="020B0604020202020204" pitchFamily="34" charset="0"/>
                  <a:ea typeface="Aptos" panose="020B0004020202020204" pitchFamily="34" charset="0"/>
                  <a:cs typeface="Times New Roman" panose="02020603050405020304" pitchFamily="18" charset="0"/>
                </a:defRPr>
              </a:lvl1pPr>
            </a:lstStyle>
            <a:p>
              <a:pPr algn="l"/>
              <a:r>
                <a:rPr lang="en-US" sz="800" dirty="0">
                  <a:solidFill>
                    <a:schemeClr val="bg1">
                      <a:lumMod val="75000"/>
                    </a:schemeClr>
                  </a:solidFill>
                </a:rPr>
                <a:t>Role Functioning</a:t>
              </a:r>
              <a:endParaRPr lang="en-CH" sz="800" dirty="0">
                <a:solidFill>
                  <a:schemeClr val="bg1">
                    <a:lumMod val="75000"/>
                  </a:schemeClr>
                </a:solidFill>
              </a:endParaRPr>
            </a:p>
          </p:txBody>
        </p:sp>
        <p:pic>
          <p:nvPicPr>
            <p:cNvPr id="13" name="Picture 12" descr="A group of people sitting on a couch&#10;&#10;AI-generated content may be incorrect.">
              <a:extLst>
                <a:ext uri="{FF2B5EF4-FFF2-40B4-BE49-F238E27FC236}">
                  <a16:creationId xmlns:a16="http://schemas.microsoft.com/office/drawing/2014/main" id="{8CFC9B4B-7B39-E365-A1C1-75197136908F}"/>
                </a:ext>
              </a:extLst>
            </p:cNvPr>
            <p:cNvPicPr>
              <a:picLocks noChangeAspect="1"/>
            </p:cNvPicPr>
            <p:nvPr/>
          </p:nvPicPr>
          <p:blipFill>
            <a:blip r:embed="rId4" cstate="screen">
              <a:alphaModFix amt="18000"/>
              <a:extLst>
                <a:ext uri="{28A0092B-C50C-407E-A947-70E740481C1C}">
                  <a14:useLocalDpi xmlns:a14="http://schemas.microsoft.com/office/drawing/2010/main"/>
                </a:ext>
              </a:extLst>
            </a:blip>
            <a:stretch>
              <a:fillRect/>
            </a:stretch>
          </p:blipFill>
          <p:spPr>
            <a:xfrm>
              <a:off x="1227178" y="2754790"/>
              <a:ext cx="445785" cy="445785"/>
            </a:xfrm>
            <a:prstGeom prst="ellipse">
              <a:avLst/>
            </a:prstGeom>
            <a:effectLst>
              <a:outerShdw blurRad="50800" dist="38100" dir="5400000" algn="t" rotWithShape="0">
                <a:prstClr val="black">
                  <a:alpha val="40000"/>
                </a:prstClr>
              </a:outerShdw>
            </a:effectLst>
          </p:spPr>
        </p:pic>
        <p:sp>
          <p:nvSpPr>
            <p:cNvPr id="14" name="TextBox 13">
              <a:extLst>
                <a:ext uri="{FF2B5EF4-FFF2-40B4-BE49-F238E27FC236}">
                  <a16:creationId xmlns:a16="http://schemas.microsoft.com/office/drawing/2014/main" id="{ECD7A336-D18C-67E2-9FB3-5477EDAF9A72}"/>
                </a:ext>
              </a:extLst>
            </p:cNvPr>
            <p:cNvSpPr txBox="1"/>
            <p:nvPr/>
          </p:nvSpPr>
          <p:spPr>
            <a:xfrm>
              <a:off x="1679099" y="2889705"/>
              <a:ext cx="1590260" cy="2260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lvl1pPr algn="ctr">
                <a:lnSpc>
                  <a:spcPct val="115000"/>
                </a:lnSpc>
                <a:spcAft>
                  <a:spcPts val="800"/>
                </a:spcAft>
                <a:defRPr sz="1600" kern="100">
                  <a:effectLst/>
                  <a:latin typeface="Arial" panose="020B0604020202020204" pitchFamily="34" charset="0"/>
                  <a:ea typeface="Aptos" panose="020B0004020202020204" pitchFamily="34" charset="0"/>
                  <a:cs typeface="Times New Roman" panose="02020603050405020304" pitchFamily="18" charset="0"/>
                </a:defRPr>
              </a:lvl1pPr>
            </a:lstStyle>
            <a:p>
              <a:pPr algn="l"/>
              <a:r>
                <a:rPr lang="en-US" sz="800">
                  <a:solidFill>
                    <a:schemeClr val="bg1">
                      <a:lumMod val="75000"/>
                    </a:schemeClr>
                  </a:solidFill>
                </a:rPr>
                <a:t>Social Functioning</a:t>
              </a:r>
              <a:endParaRPr lang="en-CH" sz="800" dirty="0">
                <a:solidFill>
                  <a:schemeClr val="bg1">
                    <a:lumMod val="75000"/>
                  </a:schemeClr>
                </a:solidFill>
              </a:endParaRPr>
            </a:p>
          </p:txBody>
        </p:sp>
        <p:pic>
          <p:nvPicPr>
            <p:cNvPr id="16" name="Picture 15" descr="A person sitting on a couch&#10;&#10;AI-generated content may be incorrect.">
              <a:extLst>
                <a:ext uri="{FF2B5EF4-FFF2-40B4-BE49-F238E27FC236}">
                  <a16:creationId xmlns:a16="http://schemas.microsoft.com/office/drawing/2014/main" id="{A5A819E5-5494-1FD0-EF89-05582A4804B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227178" y="3363809"/>
              <a:ext cx="445785" cy="445785"/>
            </a:xfrm>
            <a:prstGeom prst="ellipse">
              <a:avLst/>
            </a:prstGeom>
            <a:effectLst>
              <a:outerShdw blurRad="50800" dist="38100" dir="5400000" algn="t" rotWithShape="0">
                <a:prstClr val="black">
                  <a:alpha val="40000"/>
                </a:prstClr>
              </a:outerShdw>
            </a:effectLst>
          </p:spPr>
        </p:pic>
        <p:sp>
          <p:nvSpPr>
            <p:cNvPr id="17" name="TextBox 16">
              <a:extLst>
                <a:ext uri="{FF2B5EF4-FFF2-40B4-BE49-F238E27FC236}">
                  <a16:creationId xmlns:a16="http://schemas.microsoft.com/office/drawing/2014/main" id="{DD8F2007-EF82-DA0C-142F-7AF3934B559F}"/>
                </a:ext>
              </a:extLst>
            </p:cNvPr>
            <p:cNvSpPr txBox="1"/>
            <p:nvPr/>
          </p:nvSpPr>
          <p:spPr>
            <a:xfrm>
              <a:off x="1672959" y="3416638"/>
              <a:ext cx="1590260" cy="35137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lvl1pPr algn="ctr">
                <a:lnSpc>
                  <a:spcPct val="115000"/>
                </a:lnSpc>
                <a:spcAft>
                  <a:spcPts val="800"/>
                </a:spcAft>
                <a:defRPr sz="1600" kern="100">
                  <a:effectLst/>
                  <a:latin typeface="Arial" panose="020B0604020202020204" pitchFamily="34" charset="0"/>
                  <a:ea typeface="Aptos" panose="020B0004020202020204" pitchFamily="34" charset="0"/>
                  <a:cs typeface="Times New Roman" panose="02020603050405020304" pitchFamily="18" charset="0"/>
                </a:defRPr>
              </a:lvl1pPr>
            </a:lstStyle>
            <a:p>
              <a:pPr algn="l"/>
              <a:r>
                <a:rPr lang="en-US" dirty="0"/>
                <a:t>Mental Health</a:t>
              </a:r>
            </a:p>
          </p:txBody>
        </p:sp>
        <p:pic>
          <p:nvPicPr>
            <p:cNvPr id="19" name="Picture 18" descr="A person looking at himself in a mirror&#10;&#10;AI-generated content may be incorrect.">
              <a:extLst>
                <a:ext uri="{FF2B5EF4-FFF2-40B4-BE49-F238E27FC236}">
                  <a16:creationId xmlns:a16="http://schemas.microsoft.com/office/drawing/2014/main" id="{DDBE1D6E-9257-6629-B614-84247BA30138}"/>
                </a:ext>
              </a:extLst>
            </p:cNvPr>
            <p:cNvPicPr>
              <a:picLocks noChangeAspect="1"/>
            </p:cNvPicPr>
            <p:nvPr/>
          </p:nvPicPr>
          <p:blipFill>
            <a:blip r:embed="rId6" cstate="screen">
              <a:alphaModFix amt="18000"/>
              <a:extLst>
                <a:ext uri="{28A0092B-C50C-407E-A947-70E740481C1C}">
                  <a14:useLocalDpi xmlns:a14="http://schemas.microsoft.com/office/drawing/2010/main"/>
                </a:ext>
              </a:extLst>
            </a:blip>
            <a:stretch>
              <a:fillRect/>
            </a:stretch>
          </p:blipFill>
          <p:spPr>
            <a:xfrm>
              <a:off x="1227178" y="3972828"/>
              <a:ext cx="445784" cy="445784"/>
            </a:xfrm>
            <a:prstGeom prst="ellipse">
              <a:avLst/>
            </a:prstGeom>
            <a:effectLst>
              <a:outerShdw blurRad="50800" dist="38100" dir="5400000" algn="t" rotWithShape="0">
                <a:prstClr val="black">
                  <a:alpha val="40000"/>
                </a:prstClr>
              </a:outerShdw>
            </a:effectLst>
          </p:spPr>
        </p:pic>
        <p:sp>
          <p:nvSpPr>
            <p:cNvPr id="20" name="TextBox 19">
              <a:extLst>
                <a:ext uri="{FF2B5EF4-FFF2-40B4-BE49-F238E27FC236}">
                  <a16:creationId xmlns:a16="http://schemas.microsoft.com/office/drawing/2014/main" id="{1BBAC253-BCC2-5FD5-566E-355B9D8F2544}"/>
                </a:ext>
              </a:extLst>
            </p:cNvPr>
            <p:cNvSpPr txBox="1"/>
            <p:nvPr/>
          </p:nvSpPr>
          <p:spPr>
            <a:xfrm>
              <a:off x="1627871" y="4130696"/>
              <a:ext cx="1635349" cy="2218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lvl1pPr algn="ctr">
                <a:lnSpc>
                  <a:spcPct val="115000"/>
                </a:lnSpc>
                <a:spcAft>
                  <a:spcPts val="800"/>
                </a:spcAft>
                <a:defRPr sz="1600" kern="100">
                  <a:effectLst/>
                  <a:latin typeface="Arial" panose="020B0604020202020204" pitchFamily="34" charset="0"/>
                  <a:ea typeface="Aptos" panose="020B0004020202020204" pitchFamily="34" charset="0"/>
                  <a:cs typeface="Times New Roman" panose="02020603050405020304" pitchFamily="18" charset="0"/>
                </a:defRPr>
              </a:lvl1pPr>
            </a:lstStyle>
            <a:p>
              <a:pPr algn="l"/>
              <a:r>
                <a:rPr lang="en-US" sz="800" dirty="0">
                  <a:solidFill>
                    <a:schemeClr val="bg1">
                      <a:lumMod val="75000"/>
                    </a:schemeClr>
                  </a:solidFill>
                </a:rPr>
                <a:t>Health Perceptions</a:t>
              </a:r>
            </a:p>
          </p:txBody>
        </p:sp>
        <p:pic>
          <p:nvPicPr>
            <p:cNvPr id="22" name="Picture 21" descr="A person sitting on a couch with his back&#10;&#10;AI-generated content may be incorrect.">
              <a:extLst>
                <a:ext uri="{FF2B5EF4-FFF2-40B4-BE49-F238E27FC236}">
                  <a16:creationId xmlns:a16="http://schemas.microsoft.com/office/drawing/2014/main" id="{85AA6B4A-D481-735F-1246-FB5E06E2975F}"/>
                </a:ext>
              </a:extLst>
            </p:cNvPr>
            <p:cNvPicPr>
              <a:picLocks noChangeAspect="1"/>
            </p:cNvPicPr>
            <p:nvPr/>
          </p:nvPicPr>
          <p:blipFill>
            <a:blip r:embed="rId7" cstate="screen">
              <a:alphaModFix amt="18000"/>
              <a:extLst>
                <a:ext uri="{28A0092B-C50C-407E-A947-70E740481C1C}">
                  <a14:useLocalDpi xmlns:a14="http://schemas.microsoft.com/office/drawing/2010/main"/>
                </a:ext>
              </a:extLst>
            </a:blip>
            <a:stretch>
              <a:fillRect/>
            </a:stretch>
          </p:blipFill>
          <p:spPr>
            <a:xfrm>
              <a:off x="1227178" y="4581847"/>
              <a:ext cx="445784" cy="445784"/>
            </a:xfrm>
            <a:prstGeom prst="ellipse">
              <a:avLst/>
            </a:prstGeom>
            <a:effectLst>
              <a:outerShdw blurRad="50800" dist="38100" dir="5400000" algn="t" rotWithShape="0">
                <a:prstClr val="black">
                  <a:alpha val="40000"/>
                </a:prstClr>
              </a:outerShdw>
            </a:effectLst>
          </p:spPr>
        </p:pic>
        <p:sp>
          <p:nvSpPr>
            <p:cNvPr id="23" name="TextBox 22">
              <a:extLst>
                <a:ext uri="{FF2B5EF4-FFF2-40B4-BE49-F238E27FC236}">
                  <a16:creationId xmlns:a16="http://schemas.microsoft.com/office/drawing/2014/main" id="{3C5070ED-ED05-9AEE-4345-C5259B8584E9}"/>
                </a:ext>
              </a:extLst>
            </p:cNvPr>
            <p:cNvSpPr txBox="1"/>
            <p:nvPr/>
          </p:nvSpPr>
          <p:spPr>
            <a:xfrm>
              <a:off x="1672962" y="4751191"/>
              <a:ext cx="1590258" cy="2218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lvl1pPr algn="ctr">
                <a:lnSpc>
                  <a:spcPct val="115000"/>
                </a:lnSpc>
                <a:spcAft>
                  <a:spcPts val="800"/>
                </a:spcAft>
                <a:defRPr sz="1600" kern="100">
                  <a:effectLst/>
                  <a:latin typeface="Arial" panose="020B0604020202020204" pitchFamily="34" charset="0"/>
                  <a:ea typeface="Aptos" panose="020B0004020202020204" pitchFamily="34" charset="0"/>
                  <a:cs typeface="Times New Roman" panose="02020603050405020304" pitchFamily="18" charset="0"/>
                </a:defRPr>
              </a:lvl1pPr>
            </a:lstStyle>
            <a:p>
              <a:pPr algn="l"/>
              <a:r>
                <a:rPr lang="en-US" sz="800" dirty="0">
                  <a:solidFill>
                    <a:schemeClr val="bg1">
                      <a:lumMod val="75000"/>
                    </a:schemeClr>
                  </a:solidFill>
                </a:rPr>
                <a:t>Pain</a:t>
              </a:r>
              <a:endParaRPr lang="fr-CH" sz="800" dirty="0">
                <a:solidFill>
                  <a:schemeClr val="bg1">
                    <a:lumMod val="75000"/>
                  </a:schemeClr>
                </a:solidFill>
              </a:endParaRPr>
            </a:p>
          </p:txBody>
        </p:sp>
        <p:sp>
          <p:nvSpPr>
            <p:cNvPr id="25" name="TextBox 24">
              <a:extLst>
                <a:ext uri="{FF2B5EF4-FFF2-40B4-BE49-F238E27FC236}">
                  <a16:creationId xmlns:a16="http://schemas.microsoft.com/office/drawing/2014/main" id="{905A259C-8BEB-0792-AFBD-E856531E8C88}"/>
                </a:ext>
              </a:extLst>
            </p:cNvPr>
            <p:cNvSpPr txBox="1"/>
            <p:nvPr/>
          </p:nvSpPr>
          <p:spPr>
            <a:xfrm>
              <a:off x="1104315" y="1095086"/>
              <a:ext cx="1047111" cy="3693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1800" b="1"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SF-20</a:t>
              </a:r>
              <a:endParaRPr lang="en-CH" sz="1800" b="1" dirty="0">
                <a:solidFill>
                  <a:schemeClr val="tx1"/>
                </a:solidFill>
              </a:endParaRPr>
            </a:p>
          </p:txBody>
        </p:sp>
      </p:grpSp>
      <p:sp>
        <p:nvSpPr>
          <p:cNvPr id="5" name="TextBox 4">
            <a:extLst>
              <a:ext uri="{FF2B5EF4-FFF2-40B4-BE49-F238E27FC236}">
                <a16:creationId xmlns:a16="http://schemas.microsoft.com/office/drawing/2014/main" id="{8641F1FA-D6F4-92C9-7103-36121A83B4B4}"/>
              </a:ext>
            </a:extLst>
          </p:cNvPr>
          <p:cNvSpPr txBox="1"/>
          <p:nvPr/>
        </p:nvSpPr>
        <p:spPr>
          <a:xfrm>
            <a:off x="2097141" y="-170076"/>
            <a:ext cx="4572000" cy="1015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en-GB" sz="3600" b="1">
                <a:solidFill>
                  <a:schemeClr val="bg1">
                    <a:lumMod val="50000"/>
                  </a:schemeClr>
                </a:solidFill>
              </a:rPr>
              <a:t>Direct effects</a:t>
            </a:r>
            <a:r>
              <a:rPr kumimoji="0" lang="en-GB" sz="6000" b="1" i="0" u="none" strike="noStrike" cap="none" spc="0" normalizeH="0" baseline="0">
                <a:ln>
                  <a:noFill/>
                </a:ln>
                <a:solidFill>
                  <a:schemeClr val="bg1">
                    <a:lumMod val="50000"/>
                  </a:schemeClr>
                </a:solidFill>
                <a:effectLst/>
                <a:uFillTx/>
                <a:latin typeface="Arial"/>
                <a:ea typeface="Arial"/>
                <a:cs typeface="Arial"/>
                <a:sym typeface="Arial"/>
              </a:rPr>
              <a:t> </a:t>
            </a:r>
            <a:endParaRPr lang="en-CH" sz="6000" b="1" dirty="0">
              <a:solidFill>
                <a:schemeClr val="bg1">
                  <a:lumMod val="50000"/>
                </a:schemeClr>
              </a:solidFill>
            </a:endParaRPr>
          </a:p>
        </p:txBody>
      </p:sp>
      <p:sp>
        <p:nvSpPr>
          <p:cNvPr id="15" name="TextBox 14">
            <a:extLst>
              <a:ext uri="{FF2B5EF4-FFF2-40B4-BE49-F238E27FC236}">
                <a16:creationId xmlns:a16="http://schemas.microsoft.com/office/drawing/2014/main" id="{BACE0F6B-9977-8851-6048-C23A7AFE3A33}"/>
              </a:ext>
            </a:extLst>
          </p:cNvPr>
          <p:cNvSpPr txBox="1"/>
          <p:nvPr/>
        </p:nvSpPr>
        <p:spPr>
          <a:xfrm>
            <a:off x="5064606" y="4364674"/>
            <a:ext cx="3748090" cy="584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kumimoji="0" lang="en-GB" sz="1600" b="1" i="0" u="none" strike="noStrike" cap="none" spc="0" normalizeH="0" baseline="0" dirty="0">
                <a:ln>
                  <a:noFill/>
                </a:ln>
                <a:solidFill>
                  <a:srgbClr val="000000"/>
                </a:solidFill>
                <a:effectLst/>
                <a:uFillTx/>
                <a:latin typeface="Arial"/>
                <a:ea typeface="Arial"/>
                <a:cs typeface="Arial"/>
                <a:sym typeface="Arial"/>
              </a:rPr>
              <a:t>Low mental health associated with higher cannabis use disorder scores </a:t>
            </a:r>
            <a:endParaRPr lang="en-CH" sz="1600" b="1" dirty="0"/>
          </a:p>
        </p:txBody>
      </p:sp>
      <p:grpSp>
        <p:nvGrpSpPr>
          <p:cNvPr id="3" name="Group 2">
            <a:extLst>
              <a:ext uri="{FF2B5EF4-FFF2-40B4-BE49-F238E27FC236}">
                <a16:creationId xmlns:a16="http://schemas.microsoft.com/office/drawing/2014/main" id="{2A9F10BB-9991-6B03-71CC-C20B2C896CA3}"/>
              </a:ext>
            </a:extLst>
          </p:cNvPr>
          <p:cNvGrpSpPr/>
          <p:nvPr/>
        </p:nvGrpSpPr>
        <p:grpSpPr>
          <a:xfrm>
            <a:off x="3263219" y="1759643"/>
            <a:ext cx="3064693" cy="3102476"/>
            <a:chOff x="3263219" y="1759643"/>
            <a:chExt cx="3064693" cy="3102476"/>
          </a:xfrm>
        </p:grpSpPr>
        <p:cxnSp>
          <p:nvCxnSpPr>
            <p:cNvPr id="21" name="Straight Connector 20">
              <a:extLst>
                <a:ext uri="{FF2B5EF4-FFF2-40B4-BE49-F238E27FC236}">
                  <a16:creationId xmlns:a16="http://schemas.microsoft.com/office/drawing/2014/main" id="{57141704-37E8-5A91-DE19-5493CAE48E71}"/>
                </a:ext>
              </a:extLst>
            </p:cNvPr>
            <p:cNvCxnSpPr>
              <a:cxnSpLocks/>
              <a:stCxn id="8" idx="3"/>
              <a:endCxn id="4" idx="1"/>
            </p:cNvCxnSpPr>
            <p:nvPr/>
          </p:nvCxnSpPr>
          <p:spPr>
            <a:xfrm>
              <a:off x="3263220" y="1759643"/>
              <a:ext cx="3064692" cy="1555308"/>
            </a:xfrm>
            <a:prstGeom prst="line">
              <a:avLst/>
            </a:prstGeom>
            <a:noFill/>
            <a:ln w="25400" cap="flat">
              <a:solidFill>
                <a:schemeClr val="bg1">
                  <a:lumMod val="85000"/>
                </a:schemeClr>
              </a:solidFill>
              <a:prstDash val="solid"/>
              <a:bevel/>
              <a:tailEnd type="stealth"/>
            </a:ln>
            <a:effectLst/>
          </p:spPr>
          <p:style>
            <a:lnRef idx="0">
              <a:scrgbClr r="0" g="0" b="0"/>
            </a:lnRef>
            <a:fillRef idx="0">
              <a:scrgbClr r="0" g="0" b="0"/>
            </a:fillRef>
            <a:effectRef idx="0">
              <a:scrgbClr r="0" g="0" b="0"/>
            </a:effectRef>
            <a:fontRef idx="none"/>
          </p:style>
        </p:cxnSp>
        <p:cxnSp>
          <p:nvCxnSpPr>
            <p:cNvPr id="26" name="Straight Connector 25">
              <a:extLst>
                <a:ext uri="{FF2B5EF4-FFF2-40B4-BE49-F238E27FC236}">
                  <a16:creationId xmlns:a16="http://schemas.microsoft.com/office/drawing/2014/main" id="{5200F76E-871D-7AB9-9C73-71655777B771}"/>
                </a:ext>
              </a:extLst>
            </p:cNvPr>
            <p:cNvCxnSpPr>
              <a:cxnSpLocks/>
              <a:stCxn id="11" idx="3"/>
              <a:endCxn id="4" idx="1"/>
            </p:cNvCxnSpPr>
            <p:nvPr/>
          </p:nvCxnSpPr>
          <p:spPr>
            <a:xfrm>
              <a:off x="3269357" y="2380138"/>
              <a:ext cx="3058555" cy="934813"/>
            </a:xfrm>
            <a:prstGeom prst="line">
              <a:avLst/>
            </a:prstGeom>
            <a:noFill/>
            <a:ln w="25400" cap="flat">
              <a:solidFill>
                <a:schemeClr val="bg1">
                  <a:lumMod val="85000"/>
                </a:schemeClr>
              </a:solidFill>
              <a:prstDash val="solid"/>
              <a:bevel/>
              <a:tailEnd type="stealth"/>
            </a:ln>
            <a:effectLst/>
          </p:spPr>
          <p:style>
            <a:lnRef idx="0">
              <a:scrgbClr r="0" g="0" b="0"/>
            </a:lnRef>
            <a:fillRef idx="0">
              <a:scrgbClr r="0" g="0" b="0"/>
            </a:fillRef>
            <a:effectRef idx="0">
              <a:scrgbClr r="0" g="0" b="0"/>
            </a:effectRef>
            <a:fontRef idx="none"/>
          </p:style>
        </p:cxnSp>
        <p:cxnSp>
          <p:nvCxnSpPr>
            <p:cNvPr id="36" name="Straight Connector 35">
              <a:extLst>
                <a:ext uri="{FF2B5EF4-FFF2-40B4-BE49-F238E27FC236}">
                  <a16:creationId xmlns:a16="http://schemas.microsoft.com/office/drawing/2014/main" id="{BB3ACB51-6BED-CF1A-B495-3442F1900AA5}"/>
                </a:ext>
              </a:extLst>
            </p:cNvPr>
            <p:cNvCxnSpPr>
              <a:cxnSpLocks/>
              <a:stCxn id="14" idx="3"/>
              <a:endCxn id="4" idx="1"/>
            </p:cNvCxnSpPr>
            <p:nvPr/>
          </p:nvCxnSpPr>
          <p:spPr>
            <a:xfrm>
              <a:off x="3269359" y="3002738"/>
              <a:ext cx="3058553" cy="312213"/>
            </a:xfrm>
            <a:prstGeom prst="line">
              <a:avLst/>
            </a:prstGeom>
            <a:noFill/>
            <a:ln w="25400" cap="flat">
              <a:solidFill>
                <a:schemeClr val="bg1">
                  <a:lumMod val="85000"/>
                </a:schemeClr>
              </a:solidFill>
              <a:prstDash val="solid"/>
              <a:bevel/>
              <a:tailEnd type="stealth"/>
            </a:ln>
            <a:effectLst/>
          </p:spPr>
          <p:style>
            <a:lnRef idx="0">
              <a:scrgbClr r="0" g="0" b="0"/>
            </a:lnRef>
            <a:fillRef idx="0">
              <a:scrgbClr r="0" g="0" b="0"/>
            </a:fillRef>
            <a:effectRef idx="0">
              <a:scrgbClr r="0" g="0" b="0"/>
            </a:effectRef>
            <a:fontRef idx="none"/>
          </p:style>
        </p:cxnSp>
        <p:cxnSp>
          <p:nvCxnSpPr>
            <p:cNvPr id="49" name="Straight Connector 48">
              <a:extLst>
                <a:ext uri="{FF2B5EF4-FFF2-40B4-BE49-F238E27FC236}">
                  <a16:creationId xmlns:a16="http://schemas.microsoft.com/office/drawing/2014/main" id="{D60C02DA-D727-E8FE-A8EA-A774F210E9B4}"/>
                </a:ext>
              </a:extLst>
            </p:cNvPr>
            <p:cNvCxnSpPr>
              <a:cxnSpLocks/>
              <a:stCxn id="17" idx="3"/>
              <a:endCxn id="4" idx="1"/>
            </p:cNvCxnSpPr>
            <p:nvPr/>
          </p:nvCxnSpPr>
          <p:spPr>
            <a:xfrm flipV="1">
              <a:off x="3263219" y="3314951"/>
              <a:ext cx="3064693" cy="277376"/>
            </a:xfrm>
            <a:prstGeom prst="line">
              <a:avLst/>
            </a:prstGeom>
            <a:noFill/>
            <a:ln w="25400" cap="flat">
              <a:solidFill>
                <a:schemeClr val="bg1">
                  <a:lumMod val="50000"/>
                </a:schemeClr>
              </a:solidFill>
              <a:prstDash val="solid"/>
              <a:bevel/>
              <a:tailEnd type="stealth"/>
            </a:ln>
            <a:effectLst/>
          </p:spPr>
          <p:style>
            <a:lnRef idx="0">
              <a:scrgbClr r="0" g="0" b="0"/>
            </a:lnRef>
            <a:fillRef idx="0">
              <a:scrgbClr r="0" g="0" b="0"/>
            </a:fillRef>
            <a:effectRef idx="0">
              <a:scrgbClr r="0" g="0" b="0"/>
            </a:effectRef>
            <a:fontRef idx="none"/>
          </p:style>
        </p:cxnSp>
        <p:cxnSp>
          <p:nvCxnSpPr>
            <p:cNvPr id="56" name="Straight Connector 55">
              <a:extLst>
                <a:ext uri="{FF2B5EF4-FFF2-40B4-BE49-F238E27FC236}">
                  <a16:creationId xmlns:a16="http://schemas.microsoft.com/office/drawing/2014/main" id="{BA985424-A6A3-19DD-EDF3-8EA40F674964}"/>
                </a:ext>
              </a:extLst>
            </p:cNvPr>
            <p:cNvCxnSpPr>
              <a:cxnSpLocks/>
              <a:stCxn id="20" idx="3"/>
              <a:endCxn id="4" idx="1"/>
            </p:cNvCxnSpPr>
            <p:nvPr/>
          </p:nvCxnSpPr>
          <p:spPr>
            <a:xfrm flipV="1">
              <a:off x="3263220" y="3314951"/>
              <a:ext cx="3064692" cy="926673"/>
            </a:xfrm>
            <a:prstGeom prst="line">
              <a:avLst/>
            </a:prstGeom>
            <a:noFill/>
            <a:ln w="25400" cap="flat">
              <a:solidFill>
                <a:schemeClr val="bg1">
                  <a:lumMod val="85000"/>
                </a:schemeClr>
              </a:solidFill>
              <a:prstDash val="solid"/>
              <a:bevel/>
              <a:tailEnd type="stealth"/>
            </a:ln>
            <a:effectLst/>
          </p:spPr>
          <p:style>
            <a:lnRef idx="0">
              <a:scrgbClr r="0" g="0" b="0"/>
            </a:lnRef>
            <a:fillRef idx="0">
              <a:scrgbClr r="0" g="0" b="0"/>
            </a:fillRef>
            <a:effectRef idx="0">
              <a:scrgbClr r="0" g="0" b="0"/>
            </a:effectRef>
            <a:fontRef idx="none"/>
          </p:style>
        </p:cxnSp>
        <p:cxnSp>
          <p:nvCxnSpPr>
            <p:cNvPr id="59" name="Straight Connector 58">
              <a:extLst>
                <a:ext uri="{FF2B5EF4-FFF2-40B4-BE49-F238E27FC236}">
                  <a16:creationId xmlns:a16="http://schemas.microsoft.com/office/drawing/2014/main" id="{0351BCB5-3430-1513-807B-137C51083C27}"/>
                </a:ext>
              </a:extLst>
            </p:cNvPr>
            <p:cNvCxnSpPr>
              <a:stCxn id="23" idx="3"/>
              <a:endCxn id="4" idx="1"/>
            </p:cNvCxnSpPr>
            <p:nvPr/>
          </p:nvCxnSpPr>
          <p:spPr>
            <a:xfrm flipV="1">
              <a:off x="3263220" y="3314951"/>
              <a:ext cx="3064692" cy="1547168"/>
            </a:xfrm>
            <a:prstGeom prst="line">
              <a:avLst/>
            </a:prstGeom>
            <a:noFill/>
            <a:ln w="25400" cap="flat">
              <a:solidFill>
                <a:schemeClr val="bg1">
                  <a:lumMod val="85000"/>
                </a:schemeClr>
              </a:solidFill>
              <a:prstDash val="solid"/>
              <a:bevel/>
              <a:tailEnd type="stealth"/>
            </a:ln>
            <a:effectLst/>
          </p:spPr>
          <p:style>
            <a:lnRef idx="0">
              <a:scrgbClr r="0" g="0" b="0"/>
            </a:lnRef>
            <a:fillRef idx="0">
              <a:scrgbClr r="0" g="0" b="0"/>
            </a:fillRef>
            <a:effectRef idx="0">
              <a:scrgbClr r="0" g="0" b="0"/>
            </a:effectRef>
            <a:fontRef idx="none"/>
          </p:style>
        </p:cxnSp>
        <p:sp>
          <p:nvSpPr>
            <p:cNvPr id="63" name="TextBox 62">
              <a:extLst>
                <a:ext uri="{FF2B5EF4-FFF2-40B4-BE49-F238E27FC236}">
                  <a16:creationId xmlns:a16="http://schemas.microsoft.com/office/drawing/2014/main" id="{092FF054-C669-B2A8-E840-8E2C63813E46}"/>
                </a:ext>
              </a:extLst>
            </p:cNvPr>
            <p:cNvSpPr txBox="1"/>
            <p:nvPr/>
          </p:nvSpPr>
          <p:spPr>
            <a:xfrm>
              <a:off x="3312659" y="1844037"/>
              <a:ext cx="742122" cy="276999"/>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CH" sz="1200" dirty="0">
                  <a:solidFill>
                    <a:schemeClr val="bg1">
                      <a:lumMod val="75000"/>
                    </a:schemeClr>
                  </a:solidFill>
                </a:rPr>
                <a:t>0.0081</a:t>
              </a:r>
            </a:p>
          </p:txBody>
        </p:sp>
        <p:sp>
          <p:nvSpPr>
            <p:cNvPr id="65" name="TextBox 64">
              <a:extLst>
                <a:ext uri="{FF2B5EF4-FFF2-40B4-BE49-F238E27FC236}">
                  <a16:creationId xmlns:a16="http://schemas.microsoft.com/office/drawing/2014/main" id="{BF6D3ABC-4478-FAFC-3C74-821E4893C71D}"/>
                </a:ext>
              </a:extLst>
            </p:cNvPr>
            <p:cNvSpPr txBox="1"/>
            <p:nvPr/>
          </p:nvSpPr>
          <p:spPr>
            <a:xfrm>
              <a:off x="3312659" y="2314557"/>
              <a:ext cx="765894" cy="276999"/>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lvl1pPr>
                <a:defRPr sz="1200">
                  <a:solidFill>
                    <a:schemeClr val="bg1">
                      <a:lumMod val="75000"/>
                    </a:schemeClr>
                  </a:solidFill>
                </a:defRPr>
              </a:lvl1pPr>
            </a:lstStyle>
            <a:p>
              <a:r>
                <a:rPr lang="en-CH" dirty="0"/>
                <a:t>0.0064</a:t>
              </a:r>
            </a:p>
          </p:txBody>
        </p:sp>
        <p:sp>
          <p:nvSpPr>
            <p:cNvPr id="67" name="TextBox 66">
              <a:extLst>
                <a:ext uri="{FF2B5EF4-FFF2-40B4-BE49-F238E27FC236}">
                  <a16:creationId xmlns:a16="http://schemas.microsoft.com/office/drawing/2014/main" id="{F7E4380C-9AF4-B7DB-B6AC-FA1C8A1CD641}"/>
                </a:ext>
              </a:extLst>
            </p:cNvPr>
            <p:cNvSpPr txBox="1"/>
            <p:nvPr/>
          </p:nvSpPr>
          <p:spPr>
            <a:xfrm>
              <a:off x="3312659" y="2914902"/>
              <a:ext cx="742122" cy="276999"/>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lvl1pPr>
                <a:defRPr sz="1200">
                  <a:solidFill>
                    <a:schemeClr val="bg1">
                      <a:lumMod val="75000"/>
                    </a:schemeClr>
                  </a:solidFill>
                </a:defRPr>
              </a:lvl1pPr>
            </a:lstStyle>
            <a:p>
              <a:r>
                <a:rPr lang="en-CH" dirty="0"/>
                <a:t>-0.0048</a:t>
              </a:r>
            </a:p>
          </p:txBody>
        </p:sp>
        <p:sp>
          <p:nvSpPr>
            <p:cNvPr id="69" name="TextBox 68">
              <a:extLst>
                <a:ext uri="{FF2B5EF4-FFF2-40B4-BE49-F238E27FC236}">
                  <a16:creationId xmlns:a16="http://schemas.microsoft.com/office/drawing/2014/main" id="{F0C2D5B3-47AE-708D-3DD8-6C1E35A7E3E7}"/>
                </a:ext>
              </a:extLst>
            </p:cNvPr>
            <p:cNvSpPr txBox="1"/>
            <p:nvPr/>
          </p:nvSpPr>
          <p:spPr>
            <a:xfrm>
              <a:off x="4038200" y="3298611"/>
              <a:ext cx="1256071" cy="338554"/>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CH" sz="1600" dirty="0"/>
                <a:t>-0.1143***</a:t>
              </a:r>
            </a:p>
          </p:txBody>
        </p:sp>
        <p:sp>
          <p:nvSpPr>
            <p:cNvPr id="71" name="TextBox 70">
              <a:extLst>
                <a:ext uri="{FF2B5EF4-FFF2-40B4-BE49-F238E27FC236}">
                  <a16:creationId xmlns:a16="http://schemas.microsoft.com/office/drawing/2014/main" id="{14562EDD-1E30-93BE-73DC-062C30BB9419}"/>
                </a:ext>
              </a:extLst>
            </p:cNvPr>
            <p:cNvSpPr txBox="1"/>
            <p:nvPr/>
          </p:nvSpPr>
          <p:spPr>
            <a:xfrm>
              <a:off x="3312659" y="4002032"/>
              <a:ext cx="748748" cy="276999"/>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lvl1pPr>
                <a:defRPr sz="1200">
                  <a:solidFill>
                    <a:schemeClr val="bg1">
                      <a:lumMod val="75000"/>
                    </a:schemeClr>
                  </a:solidFill>
                </a:defRPr>
              </a:lvl1pPr>
            </a:lstStyle>
            <a:p>
              <a:r>
                <a:rPr lang="en-CH" dirty="0"/>
                <a:t>-0.0088</a:t>
              </a:r>
            </a:p>
          </p:txBody>
        </p:sp>
        <p:sp>
          <p:nvSpPr>
            <p:cNvPr id="73" name="TextBox 72">
              <a:extLst>
                <a:ext uri="{FF2B5EF4-FFF2-40B4-BE49-F238E27FC236}">
                  <a16:creationId xmlns:a16="http://schemas.microsoft.com/office/drawing/2014/main" id="{F131C648-5E7A-A4A5-2DB3-4CF789752D1E}"/>
                </a:ext>
              </a:extLst>
            </p:cNvPr>
            <p:cNvSpPr txBox="1"/>
            <p:nvPr/>
          </p:nvSpPr>
          <p:spPr>
            <a:xfrm>
              <a:off x="3338611" y="4547498"/>
              <a:ext cx="740785" cy="276999"/>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lvl1pPr>
                <a:defRPr sz="1200">
                  <a:solidFill>
                    <a:schemeClr val="bg1">
                      <a:lumMod val="75000"/>
                    </a:schemeClr>
                  </a:solidFill>
                </a:defRPr>
              </a:lvl1pPr>
            </a:lstStyle>
            <a:p>
              <a:r>
                <a:rPr lang="en-CH" dirty="0"/>
                <a:t>0.0092</a:t>
              </a:r>
            </a:p>
          </p:txBody>
        </p:sp>
      </p:grpSp>
    </p:spTree>
    <p:extLst>
      <p:ext uri="{BB962C8B-B14F-4D97-AF65-F5344CB8AC3E}">
        <p14:creationId xmlns:p14="http://schemas.microsoft.com/office/powerpoint/2010/main" val="1790079914"/>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98603-0E13-A90E-8133-7B5FD0B8249A}"/>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806C5B1D-58EB-DBA9-758F-EA21407BBD0E}"/>
              </a:ext>
            </a:extLst>
          </p:cNvPr>
          <p:cNvGrpSpPr/>
          <p:nvPr/>
        </p:nvGrpSpPr>
        <p:grpSpPr>
          <a:xfrm>
            <a:off x="718707" y="1279725"/>
            <a:ext cx="8098890" cy="2745574"/>
            <a:chOff x="718707" y="1279725"/>
            <a:chExt cx="8098890" cy="2745574"/>
          </a:xfrm>
        </p:grpSpPr>
        <p:sp>
          <p:nvSpPr>
            <p:cNvPr id="15" name="TextBox 14">
              <a:extLst>
                <a:ext uri="{FF2B5EF4-FFF2-40B4-BE49-F238E27FC236}">
                  <a16:creationId xmlns:a16="http://schemas.microsoft.com/office/drawing/2014/main" id="{1FC9D8BC-790F-69EF-1C62-32B918789A5B}"/>
                </a:ext>
              </a:extLst>
            </p:cNvPr>
            <p:cNvSpPr txBox="1"/>
            <p:nvPr/>
          </p:nvSpPr>
          <p:spPr>
            <a:xfrm>
              <a:off x="718707" y="2473925"/>
              <a:ext cx="1775168" cy="300082"/>
            </a:xfrm>
            <a:prstGeom prst="rect">
              <a:avLst/>
            </a:prstGeom>
            <a:noFill/>
            <a:ln w="19050">
              <a:solidFill>
                <a:schemeClr val="bg1">
                  <a:lumMod val="50000"/>
                </a:schemeClr>
              </a:solidFill>
            </a:ln>
          </p:spPr>
          <p:txBody>
            <a:bodyPr wrap="square">
              <a:spAutoFit/>
            </a:bodyPr>
            <a:lstStyle/>
            <a:p>
              <a:pPr algn="ctr"/>
              <a:r>
                <a:rPr lang="en-CH" sz="1350" dirty="0">
                  <a:latin typeface="Arial" panose="020B0604020202020204" pitchFamily="34" charset="0"/>
                  <a:ea typeface="Times New Roman" panose="02020603050405020304" pitchFamily="18" charset="0"/>
                  <a:cs typeface="Arial" panose="020B0604020202020204" pitchFamily="34" charset="0"/>
                </a:rPr>
                <a:t>Mental Health</a:t>
              </a:r>
            </a:p>
          </p:txBody>
        </p:sp>
        <p:sp>
          <p:nvSpPr>
            <p:cNvPr id="17" name="TextBox 16">
              <a:extLst>
                <a:ext uri="{FF2B5EF4-FFF2-40B4-BE49-F238E27FC236}">
                  <a16:creationId xmlns:a16="http://schemas.microsoft.com/office/drawing/2014/main" id="{99B93234-4238-7096-70ED-A31E0150DDA3}"/>
                </a:ext>
              </a:extLst>
            </p:cNvPr>
            <p:cNvSpPr txBox="1"/>
            <p:nvPr/>
          </p:nvSpPr>
          <p:spPr>
            <a:xfrm>
              <a:off x="3880568" y="1279725"/>
              <a:ext cx="1775168" cy="300082"/>
            </a:xfrm>
            <a:prstGeom prst="rect">
              <a:avLst/>
            </a:prstGeom>
            <a:noFill/>
            <a:ln w="19050">
              <a:solidFill>
                <a:schemeClr val="bg1">
                  <a:lumMod val="50000"/>
                </a:schemeClr>
              </a:solidFill>
            </a:ln>
          </p:spPr>
          <p:txBody>
            <a:bodyPr wrap="square">
              <a:spAutoFit/>
            </a:bodyPr>
            <a:lstStyle/>
            <a:p>
              <a:pPr algn="ctr"/>
              <a:r>
                <a:rPr lang="en-CH" sz="1350" dirty="0">
                  <a:latin typeface="Arial" panose="020B0604020202020204" pitchFamily="34" charset="0"/>
                  <a:ea typeface="Times New Roman" panose="02020603050405020304" pitchFamily="18" charset="0"/>
                  <a:cs typeface="Arial" panose="020B0604020202020204" pitchFamily="34" charset="0"/>
                </a:rPr>
                <a:t>Coping</a:t>
              </a:r>
            </a:p>
          </p:txBody>
        </p:sp>
        <p:sp>
          <p:nvSpPr>
            <p:cNvPr id="18" name="TextBox 17">
              <a:extLst>
                <a:ext uri="{FF2B5EF4-FFF2-40B4-BE49-F238E27FC236}">
                  <a16:creationId xmlns:a16="http://schemas.microsoft.com/office/drawing/2014/main" id="{16616CF1-5467-5F34-BB85-0BBE806429A6}"/>
                </a:ext>
              </a:extLst>
            </p:cNvPr>
            <p:cNvSpPr txBox="1"/>
            <p:nvPr/>
          </p:nvSpPr>
          <p:spPr>
            <a:xfrm>
              <a:off x="3880568" y="1891098"/>
              <a:ext cx="1775168" cy="300082"/>
            </a:xfrm>
            <a:prstGeom prst="rect">
              <a:avLst/>
            </a:prstGeom>
            <a:ln>
              <a:solidFill>
                <a:schemeClr val="bg1">
                  <a:lumMod val="50000"/>
                </a:schemeClr>
              </a:solidFill>
              <a:prstDash val="sysDash"/>
              <a:tailEnd type="triangle"/>
            </a:ln>
          </p:spPr>
          <p:style>
            <a:lnRef idx="1">
              <a:schemeClr val="dk1"/>
            </a:lnRef>
            <a:fillRef idx="0">
              <a:schemeClr val="dk1"/>
            </a:fillRef>
            <a:effectRef idx="0">
              <a:schemeClr val="dk1"/>
            </a:effectRef>
            <a:fontRef idx="minor">
              <a:schemeClr val="tx1"/>
            </a:fontRef>
          </p:style>
          <p:txBody>
            <a:bodyPr wrap="square">
              <a:spAutoFit/>
            </a:bodyPr>
            <a:lstStyle/>
            <a:p>
              <a:pPr algn="ctr"/>
              <a:r>
                <a:rPr lang="en-CH" sz="1350" dirty="0">
                  <a:solidFill>
                    <a:schemeClr val="bg1">
                      <a:lumMod val="65000"/>
                    </a:schemeClr>
                  </a:solidFill>
                  <a:latin typeface="Arial" panose="020B0604020202020204" pitchFamily="34" charset="0"/>
                  <a:ea typeface="Times New Roman" panose="02020603050405020304" pitchFamily="18" charset="0"/>
                  <a:cs typeface="Arial" panose="020B0604020202020204" pitchFamily="34" charset="0"/>
                </a:rPr>
                <a:t>Conformity</a:t>
              </a:r>
            </a:p>
          </p:txBody>
        </p:sp>
        <p:sp>
          <p:nvSpPr>
            <p:cNvPr id="19" name="TextBox 18">
              <a:extLst>
                <a:ext uri="{FF2B5EF4-FFF2-40B4-BE49-F238E27FC236}">
                  <a16:creationId xmlns:a16="http://schemas.microsoft.com/office/drawing/2014/main" id="{607D4E61-9757-AF24-C1EA-346984516D1B}"/>
                </a:ext>
              </a:extLst>
            </p:cNvPr>
            <p:cNvSpPr txBox="1"/>
            <p:nvPr/>
          </p:nvSpPr>
          <p:spPr>
            <a:xfrm>
              <a:off x="3880568" y="3113844"/>
              <a:ext cx="1775168" cy="300082"/>
            </a:xfrm>
            <a:prstGeom prst="rect">
              <a:avLst/>
            </a:prstGeom>
            <a:noFill/>
            <a:ln w="19050">
              <a:solidFill>
                <a:schemeClr val="bg1">
                  <a:lumMod val="75000"/>
                </a:schemeClr>
              </a:solidFill>
            </a:ln>
          </p:spPr>
          <p:txBody>
            <a:bodyPr wrap="square">
              <a:spAutoFit/>
            </a:bodyPr>
            <a:lstStyle/>
            <a:p>
              <a:pPr algn="ctr"/>
              <a:r>
                <a:rPr lang="en-CH" sz="1350" dirty="0">
                  <a:solidFill>
                    <a:schemeClr val="bg1">
                      <a:lumMod val="65000"/>
                    </a:schemeClr>
                  </a:solidFill>
                  <a:latin typeface="Arial" panose="020B0604020202020204" pitchFamily="34" charset="0"/>
                  <a:ea typeface="Times New Roman" panose="02020603050405020304" pitchFamily="18" charset="0"/>
                  <a:cs typeface="Arial" panose="020B0604020202020204" pitchFamily="34" charset="0"/>
                </a:rPr>
                <a:t>Enhancement</a:t>
              </a:r>
            </a:p>
          </p:txBody>
        </p:sp>
        <p:sp>
          <p:nvSpPr>
            <p:cNvPr id="20" name="TextBox 19">
              <a:extLst>
                <a:ext uri="{FF2B5EF4-FFF2-40B4-BE49-F238E27FC236}">
                  <a16:creationId xmlns:a16="http://schemas.microsoft.com/office/drawing/2014/main" id="{71F5C286-F71E-9B2B-7F76-B3E8ADE0CE2C}"/>
                </a:ext>
              </a:extLst>
            </p:cNvPr>
            <p:cNvSpPr txBox="1"/>
            <p:nvPr/>
          </p:nvSpPr>
          <p:spPr>
            <a:xfrm>
              <a:off x="3880568" y="2502471"/>
              <a:ext cx="1775168" cy="300082"/>
            </a:xfrm>
            <a:prstGeom prst="rect">
              <a:avLst/>
            </a:prstGeom>
            <a:noFill/>
            <a:ln w="19050">
              <a:solidFill>
                <a:schemeClr val="bg1">
                  <a:lumMod val="75000"/>
                </a:schemeClr>
              </a:solidFill>
            </a:ln>
          </p:spPr>
          <p:txBody>
            <a:bodyPr wrap="square">
              <a:spAutoFit/>
            </a:bodyPr>
            <a:lstStyle/>
            <a:p>
              <a:pPr algn="ctr"/>
              <a:r>
                <a:rPr lang="en-CH" sz="1350" dirty="0">
                  <a:solidFill>
                    <a:schemeClr val="bg1">
                      <a:lumMod val="65000"/>
                    </a:schemeClr>
                  </a:solidFill>
                  <a:latin typeface="Arial" panose="020B0604020202020204" pitchFamily="34" charset="0"/>
                  <a:ea typeface="Times New Roman" panose="02020603050405020304" pitchFamily="18" charset="0"/>
                  <a:cs typeface="Arial" panose="020B0604020202020204" pitchFamily="34" charset="0"/>
                </a:rPr>
                <a:t>Social Functionning</a:t>
              </a:r>
            </a:p>
          </p:txBody>
        </p:sp>
        <p:sp>
          <p:nvSpPr>
            <p:cNvPr id="21" name="TextBox 20">
              <a:extLst>
                <a:ext uri="{FF2B5EF4-FFF2-40B4-BE49-F238E27FC236}">
                  <a16:creationId xmlns:a16="http://schemas.microsoft.com/office/drawing/2014/main" id="{0FD28363-3C98-ECF0-1AF9-BAED10A2A98E}"/>
                </a:ext>
              </a:extLst>
            </p:cNvPr>
            <p:cNvSpPr txBox="1"/>
            <p:nvPr/>
          </p:nvSpPr>
          <p:spPr>
            <a:xfrm>
              <a:off x="3880568" y="3725217"/>
              <a:ext cx="1775168" cy="300082"/>
            </a:xfrm>
            <a:prstGeom prst="rect">
              <a:avLst/>
            </a:prstGeom>
            <a:noFill/>
            <a:ln w="19050">
              <a:solidFill>
                <a:schemeClr val="bg1">
                  <a:lumMod val="75000"/>
                </a:schemeClr>
              </a:solidFill>
            </a:ln>
          </p:spPr>
          <p:txBody>
            <a:bodyPr wrap="square">
              <a:spAutoFit/>
            </a:bodyPr>
            <a:lstStyle/>
            <a:p>
              <a:pPr algn="ctr"/>
              <a:r>
                <a:rPr lang="en-CH" sz="1350" dirty="0">
                  <a:solidFill>
                    <a:schemeClr val="bg1">
                      <a:lumMod val="65000"/>
                    </a:schemeClr>
                  </a:solidFill>
                  <a:latin typeface="Arial" panose="020B0604020202020204" pitchFamily="34" charset="0"/>
                  <a:ea typeface="Times New Roman" panose="02020603050405020304" pitchFamily="18" charset="0"/>
                  <a:cs typeface="Arial" panose="020B0604020202020204" pitchFamily="34" charset="0"/>
                </a:rPr>
                <a:t>Expansion</a:t>
              </a:r>
            </a:p>
          </p:txBody>
        </p:sp>
        <p:sp>
          <p:nvSpPr>
            <p:cNvPr id="22" name="TextBox 21">
              <a:extLst>
                <a:ext uri="{FF2B5EF4-FFF2-40B4-BE49-F238E27FC236}">
                  <a16:creationId xmlns:a16="http://schemas.microsoft.com/office/drawing/2014/main" id="{13D240E1-23E7-AB39-49F1-8A3AE1BFAA93}"/>
                </a:ext>
              </a:extLst>
            </p:cNvPr>
            <p:cNvSpPr txBox="1"/>
            <p:nvPr/>
          </p:nvSpPr>
          <p:spPr>
            <a:xfrm>
              <a:off x="7042429" y="2458010"/>
              <a:ext cx="1775168" cy="300082"/>
            </a:xfrm>
            <a:prstGeom prst="rect">
              <a:avLst/>
            </a:prstGeom>
            <a:noFill/>
            <a:ln w="19050">
              <a:solidFill>
                <a:schemeClr val="bg1">
                  <a:lumMod val="50000"/>
                </a:schemeClr>
              </a:solidFill>
            </a:ln>
          </p:spPr>
          <p:txBody>
            <a:bodyPr wrap="square">
              <a:spAutoFit/>
            </a:bodyPr>
            <a:lstStyle/>
            <a:p>
              <a:pPr algn="ctr"/>
              <a:r>
                <a:rPr lang="en-CH" sz="1350" dirty="0">
                  <a:latin typeface="Arial" panose="020B0604020202020204" pitchFamily="34" charset="0"/>
                  <a:ea typeface="Times New Roman" panose="02020603050405020304" pitchFamily="18" charset="0"/>
                  <a:cs typeface="Arial" panose="020B0604020202020204" pitchFamily="34" charset="0"/>
                </a:rPr>
                <a:t>CUDIT-R</a:t>
              </a:r>
            </a:p>
          </p:txBody>
        </p:sp>
        <p:cxnSp>
          <p:nvCxnSpPr>
            <p:cNvPr id="57" name="Straight Arrow Connector 56">
              <a:extLst>
                <a:ext uri="{FF2B5EF4-FFF2-40B4-BE49-F238E27FC236}">
                  <a16:creationId xmlns:a16="http://schemas.microsoft.com/office/drawing/2014/main" id="{5EEF0F3F-47E0-D96C-B7AE-A7F5351E7E1D}"/>
                </a:ext>
              </a:extLst>
            </p:cNvPr>
            <p:cNvCxnSpPr>
              <a:stCxn id="15" idx="3"/>
              <a:endCxn id="17" idx="1"/>
            </p:cNvCxnSpPr>
            <p:nvPr/>
          </p:nvCxnSpPr>
          <p:spPr>
            <a:xfrm flipV="1">
              <a:off x="2493875" y="1429766"/>
              <a:ext cx="1386693" cy="119420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75" name="Straight Arrow Connector 74">
              <a:extLst>
                <a:ext uri="{FF2B5EF4-FFF2-40B4-BE49-F238E27FC236}">
                  <a16:creationId xmlns:a16="http://schemas.microsoft.com/office/drawing/2014/main" id="{41961E07-1E57-6B1A-7F5E-0ACDBCC29C8C}"/>
                </a:ext>
              </a:extLst>
            </p:cNvPr>
            <p:cNvCxnSpPr>
              <a:stCxn id="15" idx="3"/>
              <a:endCxn id="20" idx="1"/>
            </p:cNvCxnSpPr>
            <p:nvPr/>
          </p:nvCxnSpPr>
          <p:spPr>
            <a:xfrm>
              <a:off x="2493875" y="2623966"/>
              <a:ext cx="1386693" cy="28546"/>
            </a:xfrm>
            <a:prstGeom prst="straightConnector1">
              <a:avLst/>
            </a:prstGeom>
            <a:ln>
              <a:solidFill>
                <a:schemeClr val="bg1">
                  <a:lumMod val="50000"/>
                </a:schemeClr>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83" name="Straight Arrow Connector 82">
              <a:extLst>
                <a:ext uri="{FF2B5EF4-FFF2-40B4-BE49-F238E27FC236}">
                  <a16:creationId xmlns:a16="http://schemas.microsoft.com/office/drawing/2014/main" id="{0993B697-A6BD-51A7-46B9-E52F180AB7D2}"/>
                </a:ext>
              </a:extLst>
            </p:cNvPr>
            <p:cNvCxnSpPr>
              <a:stCxn id="15" idx="3"/>
              <a:endCxn id="21" idx="1"/>
            </p:cNvCxnSpPr>
            <p:nvPr/>
          </p:nvCxnSpPr>
          <p:spPr>
            <a:xfrm>
              <a:off x="2493875" y="2623966"/>
              <a:ext cx="1386693" cy="1251292"/>
            </a:xfrm>
            <a:prstGeom prst="straightConnector1">
              <a:avLst/>
            </a:prstGeom>
            <a:ln>
              <a:solidFill>
                <a:schemeClr val="bg1">
                  <a:lumMod val="50000"/>
                </a:schemeClr>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85" name="Straight Arrow Connector 84">
              <a:extLst>
                <a:ext uri="{FF2B5EF4-FFF2-40B4-BE49-F238E27FC236}">
                  <a16:creationId xmlns:a16="http://schemas.microsoft.com/office/drawing/2014/main" id="{AFAFC3D2-690F-46E3-4A55-27130A84F566}"/>
                </a:ext>
              </a:extLst>
            </p:cNvPr>
            <p:cNvCxnSpPr>
              <a:stCxn id="17" idx="3"/>
              <a:endCxn id="22" idx="1"/>
            </p:cNvCxnSpPr>
            <p:nvPr/>
          </p:nvCxnSpPr>
          <p:spPr>
            <a:xfrm>
              <a:off x="5655736" y="1429766"/>
              <a:ext cx="1386693" cy="117828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87" name="Straight Arrow Connector 86">
              <a:extLst>
                <a:ext uri="{FF2B5EF4-FFF2-40B4-BE49-F238E27FC236}">
                  <a16:creationId xmlns:a16="http://schemas.microsoft.com/office/drawing/2014/main" id="{F165ACC5-5DE0-15F9-3604-8CFCE8307F0B}"/>
                </a:ext>
              </a:extLst>
            </p:cNvPr>
            <p:cNvCxnSpPr>
              <a:stCxn id="18" idx="3"/>
              <a:endCxn id="22" idx="1"/>
            </p:cNvCxnSpPr>
            <p:nvPr/>
          </p:nvCxnSpPr>
          <p:spPr>
            <a:xfrm>
              <a:off x="5655736" y="2041139"/>
              <a:ext cx="1386693" cy="566912"/>
            </a:xfrm>
            <a:prstGeom prst="straightConnector1">
              <a:avLst/>
            </a:prstGeom>
            <a:ln>
              <a:prstDash val="sysDash"/>
              <a:tailEnd type="triangle"/>
            </a:ln>
          </p:spPr>
          <p:style>
            <a:lnRef idx="1">
              <a:schemeClr val="dk1"/>
            </a:lnRef>
            <a:fillRef idx="0">
              <a:schemeClr val="dk1"/>
            </a:fillRef>
            <a:effectRef idx="0">
              <a:schemeClr val="dk1"/>
            </a:effectRef>
            <a:fontRef idx="minor">
              <a:schemeClr val="tx1"/>
            </a:fontRef>
          </p:style>
        </p:cxnSp>
        <p:cxnSp>
          <p:nvCxnSpPr>
            <p:cNvPr id="91" name="Straight Arrow Connector 90">
              <a:extLst>
                <a:ext uri="{FF2B5EF4-FFF2-40B4-BE49-F238E27FC236}">
                  <a16:creationId xmlns:a16="http://schemas.microsoft.com/office/drawing/2014/main" id="{02928EA1-B8C7-ED16-C71F-96F10219EC55}"/>
                </a:ext>
              </a:extLst>
            </p:cNvPr>
            <p:cNvCxnSpPr>
              <a:stCxn id="19" idx="3"/>
              <a:endCxn id="22" idx="1"/>
            </p:cNvCxnSpPr>
            <p:nvPr/>
          </p:nvCxnSpPr>
          <p:spPr>
            <a:xfrm flipV="1">
              <a:off x="5655736" y="2608051"/>
              <a:ext cx="1386693" cy="655834"/>
            </a:xfrm>
            <a:prstGeom prst="straightConnector1">
              <a:avLst/>
            </a:prstGeom>
            <a:ln>
              <a:prstDash val="sysDash"/>
              <a:tailEnd type="triangle"/>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8DC243F6-79CE-F536-9954-64827E091CC3}"/>
                </a:ext>
              </a:extLst>
            </p:cNvPr>
            <p:cNvSpPr txBox="1"/>
            <p:nvPr/>
          </p:nvSpPr>
          <p:spPr>
            <a:xfrm>
              <a:off x="2852893" y="1859475"/>
              <a:ext cx="668655" cy="276999"/>
            </a:xfrm>
            <a:prstGeom prst="rect">
              <a:avLst/>
            </a:prstGeom>
            <a:solidFill>
              <a:schemeClr val="bg1"/>
            </a:solidFill>
          </p:spPr>
          <p:txBody>
            <a:bodyPr wrap="square">
              <a:spAutoFit/>
            </a:bodyPr>
            <a:lstStyle/>
            <a:p>
              <a:r>
                <a:rPr lang="en-CH" sz="1200" b="1" dirty="0">
                  <a:solidFill>
                    <a:srgbClr val="000000"/>
                  </a:solidFill>
                  <a:latin typeface="Arial" panose="020B0604020202020204" pitchFamily="34" charset="0"/>
                  <a:cs typeface="Arial" panose="020B0604020202020204" pitchFamily="34" charset="0"/>
                </a:rPr>
                <a:t>−0.378</a:t>
              </a:r>
              <a:endParaRPr lang="en-CH" sz="1200" b="1"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0CE12A72-2451-27FF-00A4-84A49C739B59}"/>
                </a:ext>
              </a:extLst>
            </p:cNvPr>
            <p:cNvSpPr txBox="1"/>
            <p:nvPr/>
          </p:nvSpPr>
          <p:spPr>
            <a:xfrm>
              <a:off x="2796770" y="2512899"/>
              <a:ext cx="668655" cy="276999"/>
            </a:xfrm>
            <a:prstGeom prst="rect">
              <a:avLst/>
            </a:prstGeom>
            <a:solidFill>
              <a:schemeClr val="bg1"/>
            </a:solidFill>
          </p:spPr>
          <p:txBody>
            <a:bodyPr wrap="square">
              <a:spAutoFit/>
            </a:bodyPr>
            <a:lstStyle>
              <a:defPPr>
                <a:defRPr lang="en-CH"/>
              </a:defPPr>
              <a:lvl1pPr>
                <a:defRPr b="1" i="0" u="none" strike="noStrike">
                  <a:solidFill>
                    <a:srgbClr val="000000"/>
                  </a:solidFill>
                  <a:effectLst/>
                </a:defRPr>
              </a:lvl1pPr>
            </a:lstStyle>
            <a:p>
              <a:r>
                <a:rPr lang="en-CH" sz="1200" dirty="0">
                  <a:solidFill>
                    <a:schemeClr val="bg1">
                      <a:lumMod val="65000"/>
                    </a:schemeClr>
                  </a:solidFill>
                  <a:latin typeface="Arial" panose="020B0604020202020204" pitchFamily="34" charset="0"/>
                  <a:cs typeface="Arial" panose="020B0604020202020204" pitchFamily="34" charset="0"/>
                </a:rPr>
                <a:t>−0.104</a:t>
              </a:r>
            </a:p>
          </p:txBody>
        </p:sp>
        <p:sp>
          <p:nvSpPr>
            <p:cNvPr id="33" name="TextBox 32">
              <a:extLst>
                <a:ext uri="{FF2B5EF4-FFF2-40B4-BE49-F238E27FC236}">
                  <a16:creationId xmlns:a16="http://schemas.microsoft.com/office/drawing/2014/main" id="{8899B4C3-AA13-10EB-A9C6-B06352AD5BF4}"/>
                </a:ext>
              </a:extLst>
            </p:cNvPr>
            <p:cNvSpPr txBox="1"/>
            <p:nvPr/>
          </p:nvSpPr>
          <p:spPr>
            <a:xfrm>
              <a:off x="718707" y="3696670"/>
              <a:ext cx="1775168" cy="300082"/>
            </a:xfrm>
            <a:prstGeom prst="rect">
              <a:avLst/>
            </a:prstGeom>
            <a:noFill/>
            <a:ln w="19050">
              <a:solidFill>
                <a:schemeClr val="bg1">
                  <a:lumMod val="75000"/>
                </a:schemeClr>
              </a:solidFill>
            </a:ln>
          </p:spPr>
          <p:txBody>
            <a:bodyPr wrap="square">
              <a:spAutoFit/>
            </a:bodyPr>
            <a:lstStyle/>
            <a:p>
              <a:pPr algn="ctr"/>
              <a:r>
                <a:rPr lang="en-CH" sz="1350" dirty="0">
                  <a:solidFill>
                    <a:schemeClr val="bg1">
                      <a:lumMod val="65000"/>
                    </a:schemeClr>
                  </a:solidFill>
                  <a:latin typeface="Arial" panose="020B0604020202020204" pitchFamily="34" charset="0"/>
                  <a:ea typeface="Times New Roman" panose="02020603050405020304" pitchFamily="18" charset="0"/>
                  <a:cs typeface="Times New Roman" panose="02020603050405020304" pitchFamily="18" charset="0"/>
                </a:rPr>
                <a:t>Social Functionning</a:t>
              </a:r>
            </a:p>
          </p:txBody>
        </p:sp>
        <p:cxnSp>
          <p:nvCxnSpPr>
            <p:cNvPr id="35" name="Straight Arrow Connector 34">
              <a:extLst>
                <a:ext uri="{FF2B5EF4-FFF2-40B4-BE49-F238E27FC236}">
                  <a16:creationId xmlns:a16="http://schemas.microsoft.com/office/drawing/2014/main" id="{B0B5C3AD-7A9B-CDF0-5D40-4B5C34BE9DAE}"/>
                </a:ext>
              </a:extLst>
            </p:cNvPr>
            <p:cNvCxnSpPr>
              <a:stCxn id="33" idx="3"/>
              <a:endCxn id="21" idx="1"/>
            </p:cNvCxnSpPr>
            <p:nvPr/>
          </p:nvCxnSpPr>
          <p:spPr>
            <a:xfrm>
              <a:off x="2493875" y="3846711"/>
              <a:ext cx="1386693" cy="28547"/>
            </a:xfrm>
            <a:prstGeom prst="straightConnector1">
              <a:avLst/>
            </a:prstGeom>
            <a:ln>
              <a:solidFill>
                <a:schemeClr val="bg1">
                  <a:lumMod val="50000"/>
                </a:schemeClr>
              </a:solidFill>
              <a:prstDash val="sysDash"/>
              <a:tailEnd type="triangle"/>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68591A04-B375-78AF-0262-A4AB6E640EDA}"/>
                </a:ext>
              </a:extLst>
            </p:cNvPr>
            <p:cNvSpPr txBox="1"/>
            <p:nvPr/>
          </p:nvSpPr>
          <p:spPr>
            <a:xfrm>
              <a:off x="2852893" y="3708213"/>
              <a:ext cx="668655" cy="276999"/>
            </a:xfrm>
            <a:prstGeom prst="rect">
              <a:avLst/>
            </a:prstGeom>
            <a:solidFill>
              <a:schemeClr val="bg1"/>
            </a:solidFill>
          </p:spPr>
          <p:txBody>
            <a:bodyPr wrap="square">
              <a:spAutoFit/>
            </a:bodyPr>
            <a:lstStyle>
              <a:defPPr>
                <a:defRPr lang="en-CH"/>
              </a:defPPr>
              <a:lvl1pPr>
                <a:defRPr b="1" i="0" u="none" strike="noStrike">
                  <a:solidFill>
                    <a:srgbClr val="000000"/>
                  </a:solidFill>
                  <a:effectLst/>
                </a:defRPr>
              </a:lvl1pPr>
            </a:lstStyle>
            <a:p>
              <a:r>
                <a:rPr lang="en-CH" sz="1200" dirty="0">
                  <a:solidFill>
                    <a:schemeClr val="bg1">
                      <a:lumMod val="65000"/>
                    </a:schemeClr>
                  </a:solidFill>
                  <a:latin typeface="Arial" panose="020B0604020202020204" pitchFamily="34" charset="0"/>
                  <a:cs typeface="Arial" panose="020B0604020202020204" pitchFamily="34" charset="0"/>
                </a:rPr>
                <a:t>−</a:t>
              </a:r>
              <a:r>
                <a:rPr lang="en-CH" sz="1200" dirty="0">
                  <a:solidFill>
                    <a:schemeClr val="bg1">
                      <a:lumMod val="65000"/>
                    </a:schemeClr>
                  </a:solidFill>
                </a:rPr>
                <a:t>0.131</a:t>
              </a:r>
            </a:p>
          </p:txBody>
        </p:sp>
        <p:sp>
          <p:nvSpPr>
            <p:cNvPr id="53" name="TextBox 52">
              <a:extLst>
                <a:ext uri="{FF2B5EF4-FFF2-40B4-BE49-F238E27FC236}">
                  <a16:creationId xmlns:a16="http://schemas.microsoft.com/office/drawing/2014/main" id="{FBA8BC58-C705-AD8B-08DA-0B0184B8DE50}"/>
                </a:ext>
              </a:extLst>
            </p:cNvPr>
            <p:cNvSpPr txBox="1"/>
            <p:nvPr/>
          </p:nvSpPr>
          <p:spPr>
            <a:xfrm>
              <a:off x="2826370" y="3087663"/>
              <a:ext cx="695178" cy="276999"/>
            </a:xfrm>
            <a:prstGeom prst="rect">
              <a:avLst/>
            </a:prstGeom>
            <a:solidFill>
              <a:schemeClr val="bg1"/>
            </a:solidFill>
          </p:spPr>
          <p:txBody>
            <a:bodyPr wrap="square">
              <a:spAutoFit/>
            </a:bodyPr>
            <a:lstStyle/>
            <a:p>
              <a:r>
                <a:rPr lang="en-CH" sz="1200" dirty="0">
                  <a:solidFill>
                    <a:schemeClr val="bg1">
                      <a:lumMod val="65000"/>
                    </a:schemeClr>
                  </a:solidFill>
                  <a:latin typeface="Arial" panose="020B0604020202020204" pitchFamily="34" charset="0"/>
                  <a:cs typeface="Arial" panose="020B0604020202020204" pitchFamily="34" charset="0"/>
                </a:rPr>
                <a:t>− </a:t>
              </a:r>
              <a:r>
                <a:rPr lang="en-CH" sz="1200" b="1" dirty="0">
                  <a:solidFill>
                    <a:schemeClr val="bg1">
                      <a:lumMod val="65000"/>
                    </a:schemeClr>
                  </a:solidFill>
                  <a:latin typeface="Arial" panose="020B0604020202020204" pitchFamily="34" charset="0"/>
                  <a:cs typeface="Arial" panose="020B0604020202020204" pitchFamily="34" charset="0"/>
                </a:rPr>
                <a:t>0.157</a:t>
              </a:r>
            </a:p>
          </p:txBody>
        </p:sp>
        <p:sp>
          <p:nvSpPr>
            <p:cNvPr id="56" name="TextBox 55">
              <a:extLst>
                <a:ext uri="{FF2B5EF4-FFF2-40B4-BE49-F238E27FC236}">
                  <a16:creationId xmlns:a16="http://schemas.microsoft.com/office/drawing/2014/main" id="{0A1B84DC-3F44-42DB-BFA0-AFCD793DD12F}"/>
                </a:ext>
              </a:extLst>
            </p:cNvPr>
            <p:cNvSpPr txBox="1"/>
            <p:nvPr/>
          </p:nvSpPr>
          <p:spPr>
            <a:xfrm>
              <a:off x="5888914" y="1675335"/>
              <a:ext cx="643620" cy="276999"/>
            </a:xfrm>
            <a:prstGeom prst="rect">
              <a:avLst/>
            </a:prstGeom>
            <a:solidFill>
              <a:schemeClr val="bg1"/>
            </a:solidFill>
          </p:spPr>
          <p:txBody>
            <a:bodyPr wrap="square">
              <a:spAutoFit/>
            </a:bodyPr>
            <a:lstStyle/>
            <a:p>
              <a:r>
                <a:rPr lang="en-CH" sz="1200" b="1" dirty="0">
                  <a:solidFill>
                    <a:srgbClr val="000000"/>
                  </a:solidFill>
                  <a:latin typeface="Arial" panose="020B0604020202020204" pitchFamily="34" charset="0"/>
                  <a:cs typeface="Arial" panose="020B0604020202020204" pitchFamily="34" charset="0"/>
                </a:rPr>
                <a:t>0.303</a:t>
              </a:r>
              <a:endParaRPr lang="en-CH" sz="1200" b="1" dirty="0">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4F77D371-2404-8EDB-4850-C3BB2CD1295E}"/>
                </a:ext>
              </a:extLst>
            </p:cNvPr>
            <p:cNvSpPr txBox="1"/>
            <p:nvPr/>
          </p:nvSpPr>
          <p:spPr>
            <a:xfrm>
              <a:off x="5832360" y="2092206"/>
              <a:ext cx="700174" cy="276999"/>
            </a:xfrm>
            <a:prstGeom prst="rect">
              <a:avLst/>
            </a:prstGeom>
            <a:solidFill>
              <a:schemeClr val="bg1"/>
            </a:solidFill>
          </p:spPr>
          <p:txBody>
            <a:bodyPr wrap="square">
              <a:spAutoFit/>
            </a:bodyPr>
            <a:lstStyle/>
            <a:p>
              <a:r>
                <a:rPr lang="en-CH" sz="1200" b="1" dirty="0">
                  <a:solidFill>
                    <a:schemeClr val="bg1">
                      <a:lumMod val="65000"/>
                    </a:schemeClr>
                  </a:solidFill>
                </a:rPr>
                <a:t>−0.159</a:t>
              </a:r>
            </a:p>
          </p:txBody>
        </p:sp>
        <p:sp>
          <p:nvSpPr>
            <p:cNvPr id="63" name="TextBox 62">
              <a:extLst>
                <a:ext uri="{FF2B5EF4-FFF2-40B4-BE49-F238E27FC236}">
                  <a16:creationId xmlns:a16="http://schemas.microsoft.com/office/drawing/2014/main" id="{75460A87-ED2D-BCE2-7885-11BFE6D3C11B}"/>
                </a:ext>
              </a:extLst>
            </p:cNvPr>
            <p:cNvSpPr txBox="1"/>
            <p:nvPr/>
          </p:nvSpPr>
          <p:spPr>
            <a:xfrm>
              <a:off x="5979701" y="2851839"/>
              <a:ext cx="717335" cy="276999"/>
            </a:xfrm>
            <a:prstGeom prst="rect">
              <a:avLst/>
            </a:prstGeom>
            <a:solidFill>
              <a:schemeClr val="bg1"/>
            </a:solidFill>
          </p:spPr>
          <p:txBody>
            <a:bodyPr wrap="square">
              <a:spAutoFit/>
            </a:bodyPr>
            <a:lstStyle/>
            <a:p>
              <a:r>
                <a:rPr lang="en-CH" sz="1200" b="1" dirty="0">
                  <a:solidFill>
                    <a:schemeClr val="bg1">
                      <a:lumMod val="65000"/>
                    </a:schemeClr>
                  </a:solidFill>
                  <a:latin typeface="Arial" panose="020B0604020202020204" pitchFamily="34" charset="0"/>
                  <a:cs typeface="Arial" panose="020B0604020202020204" pitchFamily="34" charset="0"/>
                </a:rPr>
                <a:t>0.083</a:t>
              </a:r>
            </a:p>
          </p:txBody>
        </p:sp>
      </p:grpSp>
      <p:sp>
        <p:nvSpPr>
          <p:cNvPr id="2" name="TextBox 1">
            <a:extLst>
              <a:ext uri="{FF2B5EF4-FFF2-40B4-BE49-F238E27FC236}">
                <a16:creationId xmlns:a16="http://schemas.microsoft.com/office/drawing/2014/main" id="{7FEBBA73-D8DB-E21E-B420-1A70EE156BAE}"/>
              </a:ext>
            </a:extLst>
          </p:cNvPr>
          <p:cNvSpPr txBox="1"/>
          <p:nvPr/>
        </p:nvSpPr>
        <p:spPr>
          <a:xfrm>
            <a:off x="2256649" y="133241"/>
            <a:ext cx="4572000" cy="70788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kumimoji="0" lang="en-GB" sz="4000" b="1" i="0" u="none" strike="noStrike" cap="none" spc="0" normalizeH="0" baseline="0" dirty="0">
                <a:ln>
                  <a:noFill/>
                </a:ln>
                <a:solidFill>
                  <a:schemeClr val="bg1">
                    <a:lumMod val="50000"/>
                  </a:schemeClr>
                </a:solidFill>
                <a:effectLst/>
                <a:uFillTx/>
                <a:latin typeface="Arial"/>
                <a:ea typeface="Arial"/>
                <a:cs typeface="Arial"/>
                <a:sym typeface="Arial"/>
              </a:rPr>
              <a:t>Path analysis </a:t>
            </a:r>
            <a:endParaRPr lang="en-CH" sz="4000" b="1" dirty="0">
              <a:solidFill>
                <a:schemeClr val="bg1">
                  <a:lumMod val="50000"/>
                </a:schemeClr>
              </a:solidFill>
            </a:endParaRPr>
          </a:p>
        </p:txBody>
      </p:sp>
      <p:sp>
        <p:nvSpPr>
          <p:cNvPr id="5" name="TextBox 4">
            <a:extLst>
              <a:ext uri="{FF2B5EF4-FFF2-40B4-BE49-F238E27FC236}">
                <a16:creationId xmlns:a16="http://schemas.microsoft.com/office/drawing/2014/main" id="{ED469564-7F79-7F3E-EF1A-52E3FC3C968D}"/>
              </a:ext>
            </a:extLst>
          </p:cNvPr>
          <p:cNvSpPr txBox="1"/>
          <p:nvPr/>
        </p:nvSpPr>
        <p:spPr>
          <a:xfrm>
            <a:off x="901148" y="4558861"/>
            <a:ext cx="7341704" cy="923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285750" indent="-285750">
              <a:buClr>
                <a:srgbClr val="9FD0AB"/>
              </a:buClr>
              <a:buFont typeface="Arial" panose="020B0604020202020204" pitchFamily="34" charset="0"/>
              <a:buChar char="•"/>
            </a:pPr>
            <a:r>
              <a:rPr lang="en-GB" sz="1800" b="0" i="0" u="none" strike="noStrike" dirty="0">
                <a:solidFill>
                  <a:srgbClr val="000000"/>
                </a:solidFill>
                <a:effectLst/>
                <a:latin typeface="Arial" panose="020B0604020202020204" pitchFamily="34" charset="0"/>
                <a:cs typeface="Arial" panose="020B0604020202020204" pitchFamily="34" charset="0"/>
              </a:rPr>
              <a:t>Mental health is a central predictor of problematic cannabis use</a:t>
            </a:r>
          </a:p>
          <a:p>
            <a:pPr marL="285750" indent="-285750">
              <a:buClr>
                <a:srgbClr val="9FD0AB"/>
              </a:buClr>
              <a:buFont typeface="Arial" panose="020B0604020202020204" pitchFamily="34" charset="0"/>
              <a:buChar char="•"/>
            </a:pPr>
            <a:r>
              <a:rPr lang="en-GB" sz="1800" b="0" i="0" u="none" strike="noStrike" dirty="0">
                <a:solidFill>
                  <a:srgbClr val="000000"/>
                </a:solidFill>
                <a:effectLst/>
                <a:latin typeface="Arial" panose="020B0604020202020204" pitchFamily="34" charset="0"/>
                <a:cs typeface="Arial" panose="020B0604020202020204" pitchFamily="34" charset="0"/>
              </a:rPr>
              <a:t>Coping motives (using cannabis for emotional regulation or coping) are the key mediating mechanisms</a:t>
            </a:r>
            <a:endParaRPr lang="en-CH"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5073119"/>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B5664-8F02-91F0-C3A6-9DE2E643845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A15DD47-DDD3-67B7-3151-C2DA5911A1EB}"/>
              </a:ext>
            </a:extLst>
          </p:cNvPr>
          <p:cNvSpPr txBox="1"/>
          <p:nvPr/>
        </p:nvSpPr>
        <p:spPr>
          <a:xfrm>
            <a:off x="739541" y="503583"/>
            <a:ext cx="7664917"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2800" b="1" i="0" u="none" strike="noStrike" cap="none" spc="0" normalizeH="0" baseline="0" dirty="0">
                <a:ln>
                  <a:noFill/>
                </a:ln>
                <a:solidFill>
                  <a:schemeClr val="bg1">
                    <a:lumMod val="50000"/>
                  </a:schemeClr>
                </a:solidFill>
                <a:effectLst/>
                <a:uFillTx/>
                <a:latin typeface="Arial"/>
                <a:ea typeface="Arial"/>
                <a:cs typeface="Arial"/>
                <a:sym typeface="Arial"/>
              </a:rPr>
              <a:t>Harm Reduction Strategies: Three Pathways</a:t>
            </a:r>
            <a:endParaRPr kumimoji="0" lang="en-CH" sz="2800" b="1" i="0" u="none" strike="noStrike" cap="none" spc="0" normalizeH="0" baseline="0" dirty="0">
              <a:ln>
                <a:noFill/>
              </a:ln>
              <a:solidFill>
                <a:schemeClr val="bg1">
                  <a:lumMod val="50000"/>
                </a:schemeClr>
              </a:solidFill>
              <a:effectLst/>
              <a:uFillTx/>
              <a:latin typeface="Arial"/>
              <a:ea typeface="Arial"/>
              <a:cs typeface="Arial"/>
              <a:sym typeface="Arial"/>
            </a:endParaRPr>
          </a:p>
        </p:txBody>
      </p:sp>
      <p:pic>
        <p:nvPicPr>
          <p:cNvPr id="4" name="Picture 3">
            <a:extLst>
              <a:ext uri="{FF2B5EF4-FFF2-40B4-BE49-F238E27FC236}">
                <a16:creationId xmlns:a16="http://schemas.microsoft.com/office/drawing/2014/main" id="{BE2650C3-4BBE-4A74-4939-CFE38FAF8B08}"/>
              </a:ext>
            </a:extLst>
          </p:cNvPr>
          <p:cNvPicPr>
            <a:picLocks noChangeAspect="1"/>
          </p:cNvPicPr>
          <p:nvPr/>
        </p:nvPicPr>
        <p:blipFill>
          <a:blip r:embed="rId2"/>
          <a:srcRect/>
          <a:stretch/>
        </p:blipFill>
        <p:spPr>
          <a:xfrm flipH="1">
            <a:off x="0" y="1525104"/>
            <a:ext cx="3807791" cy="3807791"/>
          </a:xfrm>
          <a:prstGeom prst="rect">
            <a:avLst/>
          </a:prstGeom>
        </p:spPr>
      </p:pic>
      <p:sp>
        <p:nvSpPr>
          <p:cNvPr id="6" name="TextBox 5">
            <a:extLst>
              <a:ext uri="{FF2B5EF4-FFF2-40B4-BE49-F238E27FC236}">
                <a16:creationId xmlns:a16="http://schemas.microsoft.com/office/drawing/2014/main" id="{54637071-F517-5DBC-9102-F867C47CA99D}"/>
              </a:ext>
            </a:extLst>
          </p:cNvPr>
          <p:cNvSpPr txBox="1"/>
          <p:nvPr/>
        </p:nvSpPr>
        <p:spPr>
          <a:xfrm>
            <a:off x="3525077" y="1928332"/>
            <a:ext cx="5223937" cy="3001334"/>
          </a:xfrm>
          <a:prstGeom prst="rect">
            <a:avLst/>
          </a:prstGeom>
          <a:solidFill>
            <a:srgbClr val="FFFFFF">
              <a:alpha val="79540"/>
            </a:srgbClr>
          </a:solid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lvl1pPr marL="285750" indent="-285750" algn="l">
              <a:lnSpc>
                <a:spcPct val="150000"/>
              </a:lnSpc>
              <a:buClr>
                <a:srgbClr val="9FD0AB"/>
              </a:buClr>
              <a:buFont typeface="Arial" panose="020B0604020202020204" pitchFamily="34" charset="0"/>
              <a:buChar char="•"/>
              <a:defRPr sz="1800" b="0">
                <a:latin typeface="Arial" panose="020B0604020202020204" pitchFamily="34" charset="0"/>
                <a:cs typeface="Times New Roman" panose="02020603050405020304" pitchFamily="18" charset="0"/>
              </a:defRPr>
            </a:lvl1pPr>
          </a:lstStyle>
          <a:p>
            <a:r>
              <a:rPr lang="en-GB" b="1" dirty="0"/>
              <a:t>Improving mental health </a:t>
            </a:r>
            <a:r>
              <a:rPr lang="en-GB" sz="1400" dirty="0"/>
              <a:t>to reduce coping-driven cannabis use and prevent problematic patterns.</a:t>
            </a:r>
            <a:endParaRPr lang="en-GB" dirty="0"/>
          </a:p>
          <a:p>
            <a:r>
              <a:rPr lang="en-GB" b="1" dirty="0"/>
              <a:t>Reducing coping-motivated use </a:t>
            </a:r>
            <a:r>
              <a:rPr lang="en-GB" sz="1400" dirty="0"/>
              <a:t>despite mental health issues (e.g., strengthening emotional regulation, developing alternative strategies).</a:t>
            </a:r>
            <a:endParaRPr lang="en-GB" dirty="0"/>
          </a:p>
          <a:p>
            <a:r>
              <a:rPr lang="en-GB" b="1" dirty="0"/>
              <a:t>Promoting positive-use motives </a:t>
            </a:r>
            <a:r>
              <a:rPr lang="en-GB" sz="1400" dirty="0"/>
              <a:t>(e.g., shifting focus toward enjoyment and enhancing the capacity for pleasure).</a:t>
            </a:r>
            <a:endParaRPr lang="en-GB" dirty="0"/>
          </a:p>
        </p:txBody>
      </p:sp>
    </p:spTree>
    <p:extLst>
      <p:ext uri="{BB962C8B-B14F-4D97-AF65-F5344CB8AC3E}">
        <p14:creationId xmlns:p14="http://schemas.microsoft.com/office/powerpoint/2010/main" val="2665157509"/>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05B611E-78BE-B24D-2038-C83FF23B9EA9}"/>
              </a:ext>
            </a:extLst>
          </p:cNvPr>
          <p:cNvGrpSpPr/>
          <p:nvPr/>
        </p:nvGrpSpPr>
        <p:grpSpPr>
          <a:xfrm>
            <a:off x="1254539" y="1615660"/>
            <a:ext cx="2373244" cy="3111039"/>
            <a:chOff x="1254539" y="1615660"/>
            <a:chExt cx="2373244" cy="3111039"/>
          </a:xfrm>
        </p:grpSpPr>
        <p:pic>
          <p:nvPicPr>
            <p:cNvPr id="7" name="Picture 6" descr="A person sitting outside smoking a cigarette&#10;&#10;AI-generated content may be incorrect.">
              <a:extLst>
                <a:ext uri="{FF2B5EF4-FFF2-40B4-BE49-F238E27FC236}">
                  <a16:creationId xmlns:a16="http://schemas.microsoft.com/office/drawing/2014/main" id="{A9AB74D0-1AC8-121D-DB29-C9BAF59237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54539" y="1615660"/>
              <a:ext cx="2373244" cy="2373244"/>
            </a:xfrm>
            <a:prstGeom prst="roundRect">
              <a:avLst/>
            </a:prstGeom>
            <a:effectLst>
              <a:outerShdw blurRad="50800" dist="38100" dir="5400000" algn="t" rotWithShape="0">
                <a:prstClr val="black">
                  <a:alpha val="40000"/>
                </a:prstClr>
              </a:outerShdw>
            </a:effectLst>
          </p:spPr>
        </p:pic>
        <p:sp>
          <p:nvSpPr>
            <p:cNvPr id="8" name="TextBox 7">
              <a:extLst>
                <a:ext uri="{FF2B5EF4-FFF2-40B4-BE49-F238E27FC236}">
                  <a16:creationId xmlns:a16="http://schemas.microsoft.com/office/drawing/2014/main" id="{51D1B49A-9B6E-430A-E201-E2E12E405974}"/>
                </a:ext>
              </a:extLst>
            </p:cNvPr>
            <p:cNvSpPr txBox="1"/>
            <p:nvPr/>
          </p:nvSpPr>
          <p:spPr>
            <a:xfrm>
              <a:off x="1426782" y="4265036"/>
              <a:ext cx="2028758"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CH" sz="2400" b="0" i="0" u="none" strike="noStrike" cap="none" spc="0" normalizeH="0" baseline="0" dirty="0">
                  <a:ln>
                    <a:noFill/>
                  </a:ln>
                  <a:solidFill>
                    <a:srgbClr val="000000"/>
                  </a:solidFill>
                  <a:effectLst/>
                  <a:uFillTx/>
                  <a:latin typeface="Arial"/>
                  <a:ea typeface="Arial"/>
                  <a:cs typeface="Arial"/>
                  <a:sym typeface="Arial"/>
                </a:rPr>
                <a:t>Cannabis Use</a:t>
              </a:r>
            </a:p>
          </p:txBody>
        </p:sp>
      </p:grpSp>
      <p:grpSp>
        <p:nvGrpSpPr>
          <p:cNvPr id="3" name="Group 2">
            <a:extLst>
              <a:ext uri="{FF2B5EF4-FFF2-40B4-BE49-F238E27FC236}">
                <a16:creationId xmlns:a16="http://schemas.microsoft.com/office/drawing/2014/main" id="{6F0F68A2-AC30-667C-E577-A7AB28BCDBA8}"/>
              </a:ext>
            </a:extLst>
          </p:cNvPr>
          <p:cNvGrpSpPr/>
          <p:nvPr/>
        </p:nvGrpSpPr>
        <p:grpSpPr>
          <a:xfrm>
            <a:off x="5110922" y="1615659"/>
            <a:ext cx="2373243" cy="3126456"/>
            <a:chOff x="5110922" y="1615659"/>
            <a:chExt cx="2373243" cy="3126456"/>
          </a:xfrm>
        </p:grpSpPr>
        <p:pic>
          <p:nvPicPr>
            <p:cNvPr id="12" name="Picture 11" descr="A person sitting on a couch with a blanket&#10;&#10;AI-generated content may be incorrect.">
              <a:extLst>
                <a:ext uri="{FF2B5EF4-FFF2-40B4-BE49-F238E27FC236}">
                  <a16:creationId xmlns:a16="http://schemas.microsoft.com/office/drawing/2014/main" id="{BCAA367E-3AEB-37FC-F849-2949CC283F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10922" y="1615659"/>
              <a:ext cx="2373243" cy="2373243"/>
            </a:xfrm>
            <a:prstGeom prst="roundRect">
              <a:avLst/>
            </a:prstGeom>
            <a:effectLst>
              <a:outerShdw blurRad="50800" dist="38100" dir="5400000" algn="t" rotWithShape="0">
                <a:prstClr val="black">
                  <a:alpha val="40000"/>
                </a:prstClr>
              </a:outerShdw>
            </a:effectLst>
          </p:spPr>
        </p:pic>
        <p:sp>
          <p:nvSpPr>
            <p:cNvPr id="13" name="TextBox 12">
              <a:extLst>
                <a:ext uri="{FF2B5EF4-FFF2-40B4-BE49-F238E27FC236}">
                  <a16:creationId xmlns:a16="http://schemas.microsoft.com/office/drawing/2014/main" id="{EB7DD71F-6884-E5FC-E4A2-E79D256AB5CC}"/>
                </a:ext>
              </a:extLst>
            </p:cNvPr>
            <p:cNvSpPr txBox="1"/>
            <p:nvPr/>
          </p:nvSpPr>
          <p:spPr>
            <a:xfrm>
              <a:off x="5318430" y="4280452"/>
              <a:ext cx="1958226"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CH" sz="2400" b="0" i="0" u="none" strike="noStrike" cap="none" spc="0" normalizeH="0" baseline="0" dirty="0">
                  <a:ln>
                    <a:noFill/>
                  </a:ln>
                  <a:solidFill>
                    <a:srgbClr val="000000"/>
                  </a:solidFill>
                  <a:effectLst/>
                  <a:uFillTx/>
                  <a:latin typeface="Arial"/>
                  <a:ea typeface="Arial"/>
                  <a:cs typeface="Arial"/>
                  <a:sym typeface="Arial"/>
                </a:rPr>
                <a:t>Health Issues</a:t>
              </a:r>
            </a:p>
          </p:txBody>
        </p:sp>
      </p:grpSp>
      <p:pic>
        <p:nvPicPr>
          <p:cNvPr id="5" name="Picture 4">
            <a:extLst>
              <a:ext uri="{FF2B5EF4-FFF2-40B4-BE49-F238E27FC236}">
                <a16:creationId xmlns:a16="http://schemas.microsoft.com/office/drawing/2014/main" id="{E29C508B-1A1C-64E0-3D2C-ACD1A801742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2981210">
            <a:off x="3707296" y="572053"/>
            <a:ext cx="1371600" cy="1473200"/>
          </a:xfrm>
          <a:prstGeom prst="rect">
            <a:avLst/>
          </a:prstGeom>
        </p:spPr>
      </p:pic>
      <p:pic>
        <p:nvPicPr>
          <p:cNvPr id="6" name="Picture 5">
            <a:extLst>
              <a:ext uri="{FF2B5EF4-FFF2-40B4-BE49-F238E27FC236}">
                <a16:creationId xmlns:a16="http://schemas.microsoft.com/office/drawing/2014/main" id="{34AB9AD2-9189-4DC3-E518-A61EA6CC53A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2981210" flipH="1" flipV="1">
            <a:off x="3707296" y="4176643"/>
            <a:ext cx="1371600" cy="1473200"/>
          </a:xfrm>
          <a:prstGeom prst="rect">
            <a:avLst/>
          </a:prstGeom>
        </p:spPr>
      </p:pic>
    </p:spTree>
    <p:extLst>
      <p:ext uri="{BB962C8B-B14F-4D97-AF65-F5344CB8AC3E}">
        <p14:creationId xmlns:p14="http://schemas.microsoft.com/office/powerpoint/2010/main" val="3362829446"/>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7BAF2-E933-6360-D5BE-37A0EBF0365B}"/>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E7AFF2C9-4C17-30F7-DEBC-10AB0B09D063}"/>
              </a:ext>
            </a:extLst>
          </p:cNvPr>
          <p:cNvGrpSpPr/>
          <p:nvPr/>
        </p:nvGrpSpPr>
        <p:grpSpPr>
          <a:xfrm>
            <a:off x="1254538" y="1523999"/>
            <a:ext cx="1631122" cy="2053749"/>
            <a:chOff x="1267791" y="2292625"/>
            <a:chExt cx="1631122" cy="2053749"/>
          </a:xfrm>
        </p:grpSpPr>
        <p:pic>
          <p:nvPicPr>
            <p:cNvPr id="3" name="Picture 2" descr="A person sitting on a couch with a leaf in his hand&#10;&#10;AI-generated content may be incorrect.">
              <a:extLst>
                <a:ext uri="{FF2B5EF4-FFF2-40B4-BE49-F238E27FC236}">
                  <a16:creationId xmlns:a16="http://schemas.microsoft.com/office/drawing/2014/main" id="{731165F5-8CDE-B10A-D7ED-326598C53F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67791" y="2292625"/>
              <a:ext cx="1631122" cy="1631122"/>
            </a:xfrm>
            <a:prstGeom prst="round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AE26A60B-C42A-9F20-A066-B5C226433D47}"/>
                </a:ext>
              </a:extLst>
            </p:cNvPr>
            <p:cNvSpPr txBox="1"/>
            <p:nvPr/>
          </p:nvSpPr>
          <p:spPr>
            <a:xfrm>
              <a:off x="1593956" y="4038599"/>
              <a:ext cx="978792"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CH" sz="1400" b="0" i="0" u="none" strike="noStrike" cap="none" spc="0" normalizeH="0" baseline="0" dirty="0">
                  <a:ln>
                    <a:noFill/>
                  </a:ln>
                  <a:solidFill>
                    <a:srgbClr val="000000"/>
                  </a:solidFill>
                  <a:effectLst/>
                  <a:uFillTx/>
                  <a:latin typeface="Arial"/>
                  <a:ea typeface="Arial"/>
                  <a:cs typeface="Arial"/>
                  <a:sym typeface="Arial"/>
                </a:rPr>
                <a:t>A</a:t>
              </a:r>
              <a:r>
                <a:rPr kumimoji="0" lang="en-GB" sz="1400" b="0" i="0" u="none" strike="noStrike" cap="none" spc="0" normalizeH="0" baseline="0" dirty="0">
                  <a:ln>
                    <a:noFill/>
                  </a:ln>
                  <a:solidFill>
                    <a:srgbClr val="000000"/>
                  </a:solidFill>
                  <a:effectLst/>
                  <a:uFillTx/>
                  <a:latin typeface="Arial"/>
                  <a:ea typeface="Arial"/>
                  <a:cs typeface="Arial"/>
                  <a:sym typeface="Arial"/>
                </a:rPr>
                <a:t>b</a:t>
              </a:r>
              <a:r>
                <a:rPr kumimoji="0" lang="en-CH" sz="1400" b="0" i="0" u="none" strike="noStrike" cap="none" spc="0" normalizeH="0" baseline="0" dirty="0">
                  <a:ln>
                    <a:noFill/>
                  </a:ln>
                  <a:solidFill>
                    <a:srgbClr val="000000"/>
                  </a:solidFill>
                  <a:effectLst/>
                  <a:uFillTx/>
                  <a:latin typeface="Arial"/>
                  <a:ea typeface="Arial"/>
                  <a:cs typeface="Arial"/>
                  <a:sym typeface="Arial"/>
                </a:rPr>
                <a:t>stinence</a:t>
              </a:r>
            </a:p>
          </p:txBody>
        </p:sp>
      </p:grpSp>
      <p:grpSp>
        <p:nvGrpSpPr>
          <p:cNvPr id="10" name="Group 9">
            <a:extLst>
              <a:ext uri="{FF2B5EF4-FFF2-40B4-BE49-F238E27FC236}">
                <a16:creationId xmlns:a16="http://schemas.microsoft.com/office/drawing/2014/main" id="{9C9A919F-99BB-6A9B-E0BC-324FAFBBE821}"/>
              </a:ext>
            </a:extLst>
          </p:cNvPr>
          <p:cNvGrpSpPr/>
          <p:nvPr/>
        </p:nvGrpSpPr>
        <p:grpSpPr>
          <a:xfrm>
            <a:off x="3695998" y="1523999"/>
            <a:ext cx="1631122" cy="2053749"/>
            <a:chOff x="3709251" y="2292625"/>
            <a:chExt cx="1631122" cy="2053749"/>
          </a:xfrm>
        </p:grpSpPr>
        <p:pic>
          <p:nvPicPr>
            <p:cNvPr id="8" name="Picture 7" descr="A close up of a bottle&#10;&#10;AI-generated content may be incorrect.">
              <a:extLst>
                <a:ext uri="{FF2B5EF4-FFF2-40B4-BE49-F238E27FC236}">
                  <a16:creationId xmlns:a16="http://schemas.microsoft.com/office/drawing/2014/main" id="{EDC70EE0-8253-3168-B8BB-8241042D65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09251" y="2292625"/>
              <a:ext cx="1631122" cy="1631122"/>
            </a:xfrm>
            <a:prstGeom prst="round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60E16998-3872-7746-EF35-9A2FE7939659}"/>
                </a:ext>
              </a:extLst>
            </p:cNvPr>
            <p:cNvSpPr txBox="1"/>
            <p:nvPr/>
          </p:nvSpPr>
          <p:spPr>
            <a:xfrm>
              <a:off x="3831834" y="4038599"/>
              <a:ext cx="1385955"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CH" sz="1400" b="0" i="0" u="none" strike="noStrike" cap="none" spc="0" normalizeH="0" baseline="0" dirty="0" err="1">
                  <a:ln>
                    <a:noFill/>
                  </a:ln>
                  <a:solidFill>
                    <a:srgbClr val="000000"/>
                  </a:solidFill>
                  <a:effectLst/>
                  <a:uFillTx/>
                  <a:latin typeface="Arial"/>
                  <a:ea typeface="Arial"/>
                  <a:cs typeface="Arial"/>
                  <a:sym typeface="Arial"/>
                </a:rPr>
                <a:t>Harm</a:t>
              </a:r>
              <a:r>
                <a:rPr kumimoji="0" lang="fr-CH" sz="1400" b="0" i="0" u="none" strike="noStrike" cap="none" spc="0" normalizeH="0" baseline="0" dirty="0">
                  <a:ln>
                    <a:noFill/>
                  </a:ln>
                  <a:solidFill>
                    <a:srgbClr val="000000"/>
                  </a:solidFill>
                  <a:effectLst/>
                  <a:uFillTx/>
                  <a:latin typeface="Arial"/>
                  <a:ea typeface="Arial"/>
                  <a:cs typeface="Arial"/>
                  <a:sym typeface="Arial"/>
                </a:rPr>
                <a:t> Reduction</a:t>
              </a:r>
              <a:endParaRPr kumimoji="0" lang="en-CH" sz="1400" b="0" i="0" u="none" strike="noStrike" cap="none" spc="0" normalizeH="0" baseline="0" dirty="0">
                <a:ln>
                  <a:noFill/>
                </a:ln>
                <a:solidFill>
                  <a:srgbClr val="000000"/>
                </a:solidFill>
                <a:effectLst/>
                <a:uFillTx/>
                <a:latin typeface="Arial"/>
                <a:ea typeface="Arial"/>
                <a:cs typeface="Arial"/>
                <a:sym typeface="Arial"/>
              </a:endParaRPr>
            </a:p>
          </p:txBody>
        </p:sp>
      </p:grpSp>
      <p:grpSp>
        <p:nvGrpSpPr>
          <p:cNvPr id="13" name="Group 12">
            <a:extLst>
              <a:ext uri="{FF2B5EF4-FFF2-40B4-BE49-F238E27FC236}">
                <a16:creationId xmlns:a16="http://schemas.microsoft.com/office/drawing/2014/main" id="{45958140-12F4-AC43-0771-4723D727CE4E}"/>
              </a:ext>
            </a:extLst>
          </p:cNvPr>
          <p:cNvGrpSpPr/>
          <p:nvPr/>
        </p:nvGrpSpPr>
        <p:grpSpPr>
          <a:xfrm>
            <a:off x="5867306" y="1523999"/>
            <a:ext cx="2171426" cy="2053749"/>
            <a:chOff x="5880559" y="2292625"/>
            <a:chExt cx="2171426" cy="2053749"/>
          </a:xfrm>
        </p:grpSpPr>
        <p:pic>
          <p:nvPicPr>
            <p:cNvPr id="11" name="Picture 10" descr="A group of people sitting on a couch smoking&#10;&#10;AI-generated content may be incorrect.">
              <a:extLst>
                <a:ext uri="{FF2B5EF4-FFF2-40B4-BE49-F238E27FC236}">
                  <a16:creationId xmlns:a16="http://schemas.microsoft.com/office/drawing/2014/main" id="{9D444913-C4D8-FC4E-39E1-3D60688B54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50711" y="2292625"/>
              <a:ext cx="1631123" cy="1631123"/>
            </a:xfrm>
            <a:prstGeom prst="round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873ABEE9-8570-5B8A-91D0-E01A5C11DAC5}"/>
                </a:ext>
              </a:extLst>
            </p:cNvPr>
            <p:cNvSpPr txBox="1"/>
            <p:nvPr/>
          </p:nvSpPr>
          <p:spPr>
            <a:xfrm>
              <a:off x="5880559" y="4038599"/>
              <a:ext cx="2171426"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CH" sz="1400" b="0" i="0" u="none" strike="noStrike" cap="none" spc="0" normalizeH="0" baseline="0" dirty="0" err="1">
                  <a:ln>
                    <a:noFill/>
                  </a:ln>
                  <a:solidFill>
                    <a:srgbClr val="000000"/>
                  </a:solidFill>
                  <a:effectLst/>
                  <a:uFillTx/>
                  <a:latin typeface="Arial"/>
                  <a:ea typeface="Arial"/>
                  <a:cs typeface="Arial"/>
                  <a:sym typeface="Arial"/>
                </a:rPr>
                <a:t>Consumption</a:t>
              </a:r>
              <a:r>
                <a:rPr kumimoji="0" lang="fr-CH" sz="1400" b="0" i="0" u="none" strike="noStrike" cap="none" spc="0" normalizeH="0" baseline="0" dirty="0">
                  <a:ln>
                    <a:noFill/>
                  </a:ln>
                  <a:solidFill>
                    <a:srgbClr val="000000"/>
                  </a:solidFill>
                  <a:effectLst/>
                  <a:uFillTx/>
                  <a:latin typeface="Arial"/>
                  <a:ea typeface="Arial"/>
                  <a:cs typeface="Arial"/>
                  <a:sym typeface="Arial"/>
                </a:rPr>
                <a:t> </a:t>
              </a:r>
              <a:r>
                <a:rPr kumimoji="0" lang="fr-CH" sz="1400" b="0" i="0" u="none" strike="noStrike" cap="none" spc="0" normalizeH="0" baseline="0" dirty="0" err="1">
                  <a:ln>
                    <a:noFill/>
                  </a:ln>
                  <a:solidFill>
                    <a:srgbClr val="000000"/>
                  </a:solidFill>
                  <a:effectLst/>
                  <a:uFillTx/>
                  <a:latin typeface="Arial"/>
                  <a:ea typeface="Arial"/>
                  <a:cs typeface="Arial"/>
                  <a:sym typeface="Arial"/>
                </a:rPr>
                <a:t>competence</a:t>
              </a:r>
              <a:endParaRPr kumimoji="0" lang="en-CH" sz="1400" b="0" i="0" u="none" strike="noStrike" cap="none" spc="0" normalizeH="0" baseline="0" dirty="0">
                <a:ln>
                  <a:noFill/>
                </a:ln>
                <a:solidFill>
                  <a:srgbClr val="000000"/>
                </a:solidFill>
                <a:effectLst/>
                <a:uFillTx/>
                <a:latin typeface="Arial"/>
                <a:ea typeface="Arial"/>
                <a:cs typeface="Arial"/>
                <a:sym typeface="Arial"/>
              </a:endParaRPr>
            </a:p>
          </p:txBody>
        </p:sp>
      </p:grpSp>
      <p:pic>
        <p:nvPicPr>
          <p:cNvPr id="5" name="Picture 4">
            <a:extLst>
              <a:ext uri="{FF2B5EF4-FFF2-40B4-BE49-F238E27FC236}">
                <a16:creationId xmlns:a16="http://schemas.microsoft.com/office/drawing/2014/main" id="{14703520-DE9A-E901-14A5-929C2D9782B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4842171">
            <a:off x="2922253" y="444775"/>
            <a:ext cx="737152" cy="1474304"/>
          </a:xfrm>
          <a:prstGeom prst="rect">
            <a:avLst/>
          </a:prstGeom>
        </p:spPr>
      </p:pic>
      <p:pic>
        <p:nvPicPr>
          <p:cNvPr id="6" name="Picture 5">
            <a:extLst>
              <a:ext uri="{FF2B5EF4-FFF2-40B4-BE49-F238E27FC236}">
                <a16:creationId xmlns:a16="http://schemas.microsoft.com/office/drawing/2014/main" id="{838BC9F5-02ED-E2B8-B6B3-E07D2E9B5E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4842171">
            <a:off x="5306619" y="431823"/>
            <a:ext cx="737152" cy="1474304"/>
          </a:xfrm>
          <a:prstGeom prst="rect">
            <a:avLst/>
          </a:prstGeom>
        </p:spPr>
      </p:pic>
      <p:grpSp>
        <p:nvGrpSpPr>
          <p:cNvPr id="18" name="Group 17">
            <a:extLst>
              <a:ext uri="{FF2B5EF4-FFF2-40B4-BE49-F238E27FC236}">
                <a16:creationId xmlns:a16="http://schemas.microsoft.com/office/drawing/2014/main" id="{B7A9790F-D2CB-7F5A-0395-670C95038E6E}"/>
              </a:ext>
            </a:extLst>
          </p:cNvPr>
          <p:cNvGrpSpPr/>
          <p:nvPr/>
        </p:nvGrpSpPr>
        <p:grpSpPr>
          <a:xfrm>
            <a:off x="1670170" y="3154063"/>
            <a:ext cx="5570405" cy="3235657"/>
            <a:chOff x="1670170" y="3154063"/>
            <a:chExt cx="5570405" cy="3235657"/>
          </a:xfrm>
        </p:grpSpPr>
        <p:pic>
          <p:nvPicPr>
            <p:cNvPr id="16" name="Picture 15" descr="A long curved arrow pointing upwards&#10;&#10;AI-generated content may be incorrect.">
              <a:extLst>
                <a:ext uri="{FF2B5EF4-FFF2-40B4-BE49-F238E27FC236}">
                  <a16:creationId xmlns:a16="http://schemas.microsoft.com/office/drawing/2014/main" id="{25A48873-8AB6-CAFE-9364-96CE2D813F4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rot="20372941" flipV="1">
              <a:off x="1670170" y="3154063"/>
              <a:ext cx="5570405" cy="3235657"/>
            </a:xfrm>
            <a:prstGeom prst="rect">
              <a:avLst/>
            </a:prstGeom>
          </p:spPr>
        </p:pic>
        <p:sp>
          <p:nvSpPr>
            <p:cNvPr id="17" name="TextBox 16">
              <a:extLst>
                <a:ext uri="{FF2B5EF4-FFF2-40B4-BE49-F238E27FC236}">
                  <a16:creationId xmlns:a16="http://schemas.microsoft.com/office/drawing/2014/main" id="{350B0C30-BF3B-D5DC-82A0-3BF6A9B5FE55}"/>
                </a:ext>
              </a:extLst>
            </p:cNvPr>
            <p:cNvSpPr txBox="1"/>
            <p:nvPr/>
          </p:nvSpPr>
          <p:spPr>
            <a:xfrm>
              <a:off x="3319200" y="4945429"/>
              <a:ext cx="200792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CH" sz="2400" b="1" i="0" u="none" strike="noStrike" cap="none" spc="0" normalizeH="0" baseline="0" dirty="0">
                  <a:ln>
                    <a:noFill/>
                  </a:ln>
                  <a:solidFill>
                    <a:schemeClr val="bg1">
                      <a:lumMod val="50000"/>
                    </a:schemeClr>
                  </a:solidFill>
                  <a:effectLst/>
                  <a:uFillTx/>
                  <a:latin typeface="Arial"/>
                  <a:ea typeface="Arial"/>
                  <a:cs typeface="Arial"/>
                  <a:sym typeface="Arial"/>
                </a:rPr>
                <a:t>Acceptability</a:t>
              </a:r>
            </a:p>
          </p:txBody>
        </p:sp>
      </p:grpSp>
    </p:spTree>
    <p:extLst>
      <p:ext uri="{BB962C8B-B14F-4D97-AF65-F5344CB8AC3E}">
        <p14:creationId xmlns:p14="http://schemas.microsoft.com/office/powerpoint/2010/main" val="3614618561"/>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EC67A1-2E33-713B-847D-5B7E883A6AD8}"/>
              </a:ext>
            </a:extLst>
          </p:cNvPr>
          <p:cNvSpPr txBox="1"/>
          <p:nvPr/>
        </p:nvSpPr>
        <p:spPr>
          <a:xfrm>
            <a:off x="993913" y="502274"/>
            <a:ext cx="7156174" cy="1077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en-GB" sz="3200" b="1" i="0" u="none" strike="noStrike" dirty="0">
                <a:solidFill>
                  <a:schemeClr val="bg1">
                    <a:lumMod val="50000"/>
                  </a:schemeClr>
                </a:solidFill>
                <a:effectLst/>
                <a:latin typeface="-webkit-standard"/>
              </a:rPr>
              <a:t>Consumption motives and harm reduction</a:t>
            </a:r>
            <a:endParaRPr lang="en-CH" sz="3200" b="1" dirty="0">
              <a:solidFill>
                <a:schemeClr val="bg1">
                  <a:lumMod val="50000"/>
                </a:schemeClr>
              </a:solidFill>
            </a:endParaRPr>
          </a:p>
        </p:txBody>
      </p:sp>
      <p:grpSp>
        <p:nvGrpSpPr>
          <p:cNvPr id="2" name="Group 1">
            <a:extLst>
              <a:ext uri="{FF2B5EF4-FFF2-40B4-BE49-F238E27FC236}">
                <a16:creationId xmlns:a16="http://schemas.microsoft.com/office/drawing/2014/main" id="{94600386-5E5A-AD64-8A62-FD382829D876}"/>
              </a:ext>
            </a:extLst>
          </p:cNvPr>
          <p:cNvGrpSpPr/>
          <p:nvPr/>
        </p:nvGrpSpPr>
        <p:grpSpPr>
          <a:xfrm>
            <a:off x="1352448" y="2736238"/>
            <a:ext cx="2047461" cy="2143365"/>
            <a:chOff x="848139" y="2539254"/>
            <a:chExt cx="2047461" cy="2143365"/>
          </a:xfrm>
        </p:grpSpPr>
        <p:sp>
          <p:nvSpPr>
            <p:cNvPr id="9" name="TextBox 8">
              <a:extLst>
                <a:ext uri="{FF2B5EF4-FFF2-40B4-BE49-F238E27FC236}">
                  <a16:creationId xmlns:a16="http://schemas.microsoft.com/office/drawing/2014/main" id="{45474F51-23C5-481F-A1B3-60B1E61EAD8F}"/>
                </a:ext>
              </a:extLst>
            </p:cNvPr>
            <p:cNvSpPr txBox="1"/>
            <p:nvPr/>
          </p:nvSpPr>
          <p:spPr>
            <a:xfrm>
              <a:off x="848139" y="2539254"/>
              <a:ext cx="2047461" cy="52322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en-GB" sz="1400" b="1" dirty="0"/>
                <a:t>Tailored </a:t>
              </a:r>
            </a:p>
            <a:p>
              <a:pPr algn="ctr"/>
              <a:r>
                <a:rPr lang="en-GB" sz="1400" b="1" dirty="0"/>
                <a:t>Interventions</a:t>
              </a:r>
              <a:endParaRPr lang="en-CH" sz="1400" dirty="0"/>
            </a:p>
          </p:txBody>
        </p:sp>
        <p:pic>
          <p:nvPicPr>
            <p:cNvPr id="11" name="Picture 10" descr="A person holding a puzzle piece&#10;&#10;AI-generated content may be incorrect.">
              <a:extLst>
                <a:ext uri="{FF2B5EF4-FFF2-40B4-BE49-F238E27FC236}">
                  <a16:creationId xmlns:a16="http://schemas.microsoft.com/office/drawing/2014/main" id="{74676B25-CAE8-FD23-FF23-7CF6C4EE46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9593" y="3158066"/>
              <a:ext cx="1524553" cy="1524553"/>
            </a:xfrm>
            <a:prstGeom prst="roundRect">
              <a:avLst/>
            </a:prstGeom>
            <a:effectLst>
              <a:outerShdw blurRad="50800" dist="38100" dir="2700000" algn="tl" rotWithShape="0">
                <a:prstClr val="black">
                  <a:alpha val="40000"/>
                </a:prstClr>
              </a:outerShdw>
            </a:effectLst>
          </p:spPr>
        </p:pic>
      </p:grpSp>
      <p:grpSp>
        <p:nvGrpSpPr>
          <p:cNvPr id="3" name="Group 2">
            <a:extLst>
              <a:ext uri="{FF2B5EF4-FFF2-40B4-BE49-F238E27FC236}">
                <a16:creationId xmlns:a16="http://schemas.microsoft.com/office/drawing/2014/main" id="{59465846-E8C3-07B2-8185-943CE8E764D2}"/>
              </a:ext>
            </a:extLst>
          </p:cNvPr>
          <p:cNvGrpSpPr/>
          <p:nvPr/>
        </p:nvGrpSpPr>
        <p:grpSpPr>
          <a:xfrm>
            <a:off x="3604488" y="2736238"/>
            <a:ext cx="2047461" cy="2143365"/>
            <a:chOff x="3100179" y="2539254"/>
            <a:chExt cx="2047461" cy="2143365"/>
          </a:xfrm>
        </p:grpSpPr>
        <p:sp>
          <p:nvSpPr>
            <p:cNvPr id="14" name="TextBox 13">
              <a:extLst>
                <a:ext uri="{FF2B5EF4-FFF2-40B4-BE49-F238E27FC236}">
                  <a16:creationId xmlns:a16="http://schemas.microsoft.com/office/drawing/2014/main" id="{BC62E347-B16A-EF9B-DA1E-87C5B717846A}"/>
                </a:ext>
              </a:extLst>
            </p:cNvPr>
            <p:cNvSpPr txBox="1"/>
            <p:nvPr/>
          </p:nvSpPr>
          <p:spPr>
            <a:xfrm>
              <a:off x="3100179" y="2539254"/>
              <a:ext cx="2047461" cy="52322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en-GB" sz="1400" b="1" dirty="0"/>
                <a:t>Risk </a:t>
              </a:r>
            </a:p>
            <a:p>
              <a:pPr algn="ctr"/>
              <a:r>
                <a:rPr lang="en-GB" sz="1400" b="1" dirty="0"/>
                <a:t>Differentiation</a:t>
              </a:r>
              <a:endParaRPr lang="en-CH" sz="1400" dirty="0"/>
            </a:p>
          </p:txBody>
        </p:sp>
        <p:pic>
          <p:nvPicPr>
            <p:cNvPr id="16" name="Picture 15" descr="A diagram of different types of marijuana&#10;&#10;AI-generated content may be incorrect.">
              <a:extLst>
                <a:ext uri="{FF2B5EF4-FFF2-40B4-BE49-F238E27FC236}">
                  <a16:creationId xmlns:a16="http://schemas.microsoft.com/office/drawing/2014/main" id="{53ED478E-929C-F1F1-3A6F-A574F8B547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61634" y="3158067"/>
              <a:ext cx="1524552" cy="1524552"/>
            </a:xfrm>
            <a:prstGeom prst="roundRect">
              <a:avLst/>
            </a:prstGeom>
            <a:effectLst>
              <a:outerShdw blurRad="50800" dist="38100" dir="2700000" algn="tl" rotWithShape="0">
                <a:prstClr val="black">
                  <a:alpha val="40000"/>
                </a:prstClr>
              </a:outerShdw>
            </a:effectLst>
          </p:spPr>
        </p:pic>
      </p:grpSp>
      <p:grpSp>
        <p:nvGrpSpPr>
          <p:cNvPr id="4" name="Group 3">
            <a:extLst>
              <a:ext uri="{FF2B5EF4-FFF2-40B4-BE49-F238E27FC236}">
                <a16:creationId xmlns:a16="http://schemas.microsoft.com/office/drawing/2014/main" id="{D165877D-D5B0-AE65-4A64-47BF2D8806C6}"/>
              </a:ext>
            </a:extLst>
          </p:cNvPr>
          <p:cNvGrpSpPr/>
          <p:nvPr/>
        </p:nvGrpSpPr>
        <p:grpSpPr>
          <a:xfrm>
            <a:off x="5730908" y="2736238"/>
            <a:ext cx="2286000" cy="2143364"/>
            <a:chOff x="5226599" y="2539254"/>
            <a:chExt cx="2286000" cy="2143364"/>
          </a:xfrm>
        </p:grpSpPr>
        <p:sp>
          <p:nvSpPr>
            <p:cNvPr id="17" name="TextBox 16">
              <a:extLst>
                <a:ext uri="{FF2B5EF4-FFF2-40B4-BE49-F238E27FC236}">
                  <a16:creationId xmlns:a16="http://schemas.microsoft.com/office/drawing/2014/main" id="{5EE652F7-4AE8-5AB0-B94D-65B4F16529DB}"/>
                </a:ext>
              </a:extLst>
            </p:cNvPr>
            <p:cNvSpPr txBox="1"/>
            <p:nvPr/>
          </p:nvSpPr>
          <p:spPr>
            <a:xfrm>
              <a:off x="5226599" y="2539254"/>
              <a:ext cx="2286000" cy="52322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en-GB" sz="1400" b="1" dirty="0"/>
                <a:t>Acceptability of policies and programs</a:t>
              </a:r>
              <a:endParaRPr lang="en-CH" sz="1400" dirty="0"/>
            </a:p>
          </p:txBody>
        </p:sp>
        <p:pic>
          <p:nvPicPr>
            <p:cNvPr id="19" name="Picture 18" descr="A person holding a leaf&#10;&#10;AI-generated content may be incorrect.">
              <a:extLst>
                <a:ext uri="{FF2B5EF4-FFF2-40B4-BE49-F238E27FC236}">
                  <a16:creationId xmlns:a16="http://schemas.microsoft.com/office/drawing/2014/main" id="{6CBD307B-44E9-A294-51D9-F16EA2FABE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07323" y="3158065"/>
              <a:ext cx="1524553" cy="1524553"/>
            </a:xfrm>
            <a:prstGeom prst="roundRect">
              <a:avLst/>
            </a:prstGeom>
            <a:effectLst>
              <a:outerShdw blurRad="50800" dist="38100" dir="2700000" algn="tl" rotWithShape="0">
                <a:prstClr val="black">
                  <a:alpha val="40000"/>
                </a:prstClr>
              </a:outerShdw>
            </a:effectLst>
          </p:spPr>
        </p:pic>
      </p:grpSp>
      <p:pic>
        <p:nvPicPr>
          <p:cNvPr id="6" name="Picture 5">
            <a:extLst>
              <a:ext uri="{FF2B5EF4-FFF2-40B4-BE49-F238E27FC236}">
                <a16:creationId xmlns:a16="http://schemas.microsoft.com/office/drawing/2014/main" id="{54D2CE10-E820-9F6E-2A55-96A30B396819}"/>
              </a:ext>
            </a:extLst>
          </p:cNvPr>
          <p:cNvPicPr>
            <a:picLocks noChangeAspect="1"/>
          </p:cNvPicPr>
          <p:nvPr/>
        </p:nvPicPr>
        <p:blipFill>
          <a:blip r:embed="rId5" cstate="screen">
            <a:biLevel thresh="75000"/>
            <a:extLst>
              <a:ext uri="{28A0092B-C50C-407E-A947-70E740481C1C}">
                <a14:useLocalDpi xmlns:a14="http://schemas.microsoft.com/office/drawing/2010/main"/>
              </a:ext>
            </a:extLst>
          </a:blip>
          <a:stretch>
            <a:fillRect/>
          </a:stretch>
        </p:blipFill>
        <p:spPr>
          <a:xfrm rot="18610165">
            <a:off x="2204855" y="2043470"/>
            <a:ext cx="1353782" cy="213401"/>
          </a:xfrm>
          <a:prstGeom prst="rect">
            <a:avLst/>
          </a:prstGeom>
        </p:spPr>
      </p:pic>
      <p:pic>
        <p:nvPicPr>
          <p:cNvPr id="7" name="Picture 6">
            <a:extLst>
              <a:ext uri="{FF2B5EF4-FFF2-40B4-BE49-F238E27FC236}">
                <a16:creationId xmlns:a16="http://schemas.microsoft.com/office/drawing/2014/main" id="{42A4314B-C3AD-26A3-AED0-947A19005A63}"/>
              </a:ext>
            </a:extLst>
          </p:cNvPr>
          <p:cNvPicPr>
            <a:picLocks noChangeAspect="1"/>
          </p:cNvPicPr>
          <p:nvPr/>
        </p:nvPicPr>
        <p:blipFill>
          <a:blip r:embed="rId5" cstate="screen">
            <a:biLevel thresh="75000"/>
            <a:extLst>
              <a:ext uri="{28A0092B-C50C-407E-A947-70E740481C1C}">
                <a14:useLocalDpi xmlns:a14="http://schemas.microsoft.com/office/drawing/2010/main"/>
              </a:ext>
            </a:extLst>
          </a:blip>
          <a:stretch>
            <a:fillRect/>
          </a:stretch>
        </p:blipFill>
        <p:spPr>
          <a:xfrm rot="2989835" flipH="1">
            <a:off x="5666259" y="2010725"/>
            <a:ext cx="1353782" cy="213401"/>
          </a:xfrm>
          <a:prstGeom prst="rect">
            <a:avLst/>
          </a:prstGeom>
        </p:spPr>
      </p:pic>
      <p:pic>
        <p:nvPicPr>
          <p:cNvPr id="8" name="Picture 7">
            <a:extLst>
              <a:ext uri="{FF2B5EF4-FFF2-40B4-BE49-F238E27FC236}">
                <a16:creationId xmlns:a16="http://schemas.microsoft.com/office/drawing/2014/main" id="{33C4C08A-4C97-6EEA-6D06-816B2743C202}"/>
              </a:ext>
            </a:extLst>
          </p:cNvPr>
          <p:cNvPicPr>
            <a:picLocks noChangeAspect="1"/>
          </p:cNvPicPr>
          <p:nvPr/>
        </p:nvPicPr>
        <p:blipFill>
          <a:blip r:embed="rId6" cstate="screen">
            <a:biLevel thresh="75000"/>
            <a:extLst>
              <a:ext uri="{28A0092B-C50C-407E-A947-70E740481C1C}">
                <a14:useLocalDpi xmlns:a14="http://schemas.microsoft.com/office/drawing/2010/main"/>
              </a:ext>
            </a:extLst>
          </a:blip>
          <a:stretch>
            <a:fillRect/>
          </a:stretch>
        </p:blipFill>
        <p:spPr>
          <a:xfrm rot="16200000">
            <a:off x="4023594" y="2097074"/>
            <a:ext cx="1104260" cy="174068"/>
          </a:xfrm>
          <a:prstGeom prst="rect">
            <a:avLst/>
          </a:prstGeom>
        </p:spPr>
      </p:pic>
    </p:spTree>
    <p:extLst>
      <p:ext uri="{BB962C8B-B14F-4D97-AF65-F5344CB8AC3E}">
        <p14:creationId xmlns:p14="http://schemas.microsoft.com/office/powerpoint/2010/main" val="3078958460"/>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B107A9-CF7C-D803-67C6-D8531FE4BC82}"/>
              </a:ext>
            </a:extLst>
          </p:cNvPr>
          <p:cNvSpPr txBox="1"/>
          <p:nvPr/>
        </p:nvSpPr>
        <p:spPr>
          <a:xfrm>
            <a:off x="597093" y="3188745"/>
            <a:ext cx="6486065" cy="1345048"/>
          </a:xfrm>
          <a:prstGeom prst="rect">
            <a:avLst/>
          </a:prstGeom>
          <a:solidFill>
            <a:srgbClr val="FFFFFF">
              <a:alpha val="79540"/>
            </a:srgbClr>
          </a:solid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lvl1pPr marL="285750" indent="-285750" algn="l">
              <a:lnSpc>
                <a:spcPct val="150000"/>
              </a:lnSpc>
              <a:buClr>
                <a:srgbClr val="9FD0AB"/>
              </a:buClr>
              <a:buFont typeface="Arial" panose="020B0604020202020204" pitchFamily="34" charset="0"/>
              <a:buChar char="•"/>
              <a:defRPr sz="1800" b="0">
                <a:latin typeface="Arial" panose="020B0604020202020204" pitchFamily="34" charset="0"/>
                <a:cs typeface="Times New Roman" panose="02020603050405020304" pitchFamily="18" charset="0"/>
              </a:defRPr>
            </a:lvl1pPr>
          </a:lstStyle>
          <a:p>
            <a:r>
              <a:rPr lang="en-CH" sz="1400" dirty="0"/>
              <a:t>Use chronic pain one of the most commonly reported reasons for medical cannabis use</a:t>
            </a:r>
          </a:p>
          <a:p>
            <a:r>
              <a:rPr lang="en-CH" sz="1400" dirty="0"/>
              <a:t>Chronic pain users reported fewer cannabis use problems</a:t>
            </a:r>
          </a:p>
          <a:p>
            <a:r>
              <a:rPr lang="en-CH" sz="1400" dirty="0"/>
              <a:t>Severity of pain did not correlate with increase in cannabis-related problems</a:t>
            </a:r>
          </a:p>
        </p:txBody>
      </p:sp>
      <p:sp>
        <p:nvSpPr>
          <p:cNvPr id="5" name="TextBox 4">
            <a:extLst>
              <a:ext uri="{FF2B5EF4-FFF2-40B4-BE49-F238E27FC236}">
                <a16:creationId xmlns:a16="http://schemas.microsoft.com/office/drawing/2014/main" id="{84AC4B3E-AD84-6D75-DA00-AE60EE0E0D42}"/>
              </a:ext>
            </a:extLst>
          </p:cNvPr>
          <p:cNvSpPr txBox="1"/>
          <p:nvPr/>
        </p:nvSpPr>
        <p:spPr>
          <a:xfrm>
            <a:off x="597093" y="407862"/>
            <a:ext cx="8285279"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CH" sz="3200" b="1" i="0" u="none" strike="noStrike" cap="none" spc="0" normalizeH="0" baseline="0" dirty="0">
                <a:ln>
                  <a:noFill/>
                </a:ln>
                <a:solidFill>
                  <a:schemeClr val="bg1">
                    <a:lumMod val="50000"/>
                  </a:schemeClr>
                </a:solidFill>
                <a:effectLst/>
                <a:uFillTx/>
                <a:latin typeface="Arial"/>
                <a:ea typeface="Arial"/>
                <a:cs typeface="Arial"/>
                <a:sym typeface="Arial"/>
              </a:rPr>
              <a:t>Coping Motives, Health and Cannabis </a:t>
            </a:r>
            <a:r>
              <a:rPr kumimoji="0" lang="en-CH" sz="3200" b="1" i="1" u="none" strike="noStrike" cap="none" spc="0" normalizeH="0" baseline="0" dirty="0">
                <a:ln>
                  <a:noFill/>
                </a:ln>
                <a:solidFill>
                  <a:schemeClr val="bg1">
                    <a:lumMod val="50000"/>
                  </a:schemeClr>
                </a:solidFill>
                <a:effectLst/>
                <a:uFillTx/>
                <a:latin typeface="Arial"/>
                <a:ea typeface="Arial"/>
                <a:cs typeface="Arial"/>
                <a:sym typeface="Arial"/>
              </a:rPr>
              <a:t>Use</a:t>
            </a:r>
          </a:p>
        </p:txBody>
      </p:sp>
      <p:sp>
        <p:nvSpPr>
          <p:cNvPr id="7" name="TextBox 6">
            <a:extLst>
              <a:ext uri="{FF2B5EF4-FFF2-40B4-BE49-F238E27FC236}">
                <a16:creationId xmlns:a16="http://schemas.microsoft.com/office/drawing/2014/main" id="{95F4AAFE-02D6-005C-CD39-8E649ADE1605}"/>
              </a:ext>
            </a:extLst>
          </p:cNvPr>
          <p:cNvSpPr txBox="1"/>
          <p:nvPr/>
        </p:nvSpPr>
        <p:spPr>
          <a:xfrm>
            <a:off x="354802" y="4949406"/>
            <a:ext cx="8285279" cy="7851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nSpc>
                <a:spcPct val="115000"/>
              </a:lnSpc>
              <a:spcAft>
                <a:spcPts val="800"/>
              </a:spcAft>
            </a:pPr>
            <a:r>
              <a:rPr lang="en-CH" sz="1000" kern="100" dirty="0">
                <a:effectLst/>
                <a:latin typeface="Arial" panose="020B0604020202020204" pitchFamily="34" charset="0"/>
                <a:ea typeface="Aptos" panose="020B0004020202020204" pitchFamily="34" charset="0"/>
                <a:cs typeface="Times New Roman" panose="02020603050405020304" pitchFamily="18" charset="0"/>
              </a:rPr>
              <a:t>Bresin and Mekawi, 2019; Schultz et al., 2019; Glodosky and Cuttler, 2020; Blevins et al., 2016; Genrich et al., 2021; </a:t>
            </a:r>
            <a:r>
              <a:rPr lang="en-GB" sz="1000" kern="100" dirty="0">
                <a:effectLst/>
                <a:latin typeface="Arial" panose="020B0604020202020204" pitchFamily="34" charset="0"/>
                <a:ea typeface="Aptos" panose="020B0004020202020204" pitchFamily="34" charset="0"/>
                <a:cs typeface="Times New Roman" panose="02020603050405020304" pitchFamily="18" charset="0"/>
              </a:rPr>
              <a:t>Scarfe et al., 2022; </a:t>
            </a:r>
            <a:r>
              <a:rPr lang="en-GB" sz="1000" kern="100" dirty="0" err="1">
                <a:effectLst/>
                <a:latin typeface="Arial" panose="020B0604020202020204" pitchFamily="34" charset="0"/>
                <a:ea typeface="Aptos" panose="020B0004020202020204" pitchFamily="34" charset="0"/>
                <a:cs typeface="Times New Roman" panose="02020603050405020304" pitchFamily="18" charset="0"/>
              </a:rPr>
              <a:t>Sznitman</a:t>
            </a:r>
            <a:r>
              <a:rPr lang="en-GB" sz="1000" kern="100" dirty="0">
                <a:effectLst/>
                <a:latin typeface="Arial" panose="020B0604020202020204" pitchFamily="34" charset="0"/>
                <a:ea typeface="Aptos" panose="020B0004020202020204" pitchFamily="34" charset="0"/>
                <a:cs typeface="Times New Roman" panose="02020603050405020304" pitchFamily="18" charset="0"/>
              </a:rPr>
              <a:t> et al., 2022; Bonn-Miller et al., 2007; Guillot et al., 2018; Short et al., 2022; </a:t>
            </a:r>
            <a:r>
              <a:rPr lang="en-GB" sz="1000" kern="100" dirty="0" err="1">
                <a:effectLst/>
                <a:latin typeface="Arial" panose="020B0604020202020204" pitchFamily="34" charset="0"/>
                <a:ea typeface="Aptos" panose="020B0004020202020204" pitchFamily="34" charset="0"/>
                <a:cs typeface="Times New Roman" panose="02020603050405020304" pitchFamily="18" charset="0"/>
              </a:rPr>
              <a:t>Metrik</a:t>
            </a:r>
            <a:r>
              <a:rPr lang="en-GB" sz="1000" kern="100" dirty="0">
                <a:effectLst/>
                <a:latin typeface="Arial" panose="020B0604020202020204" pitchFamily="34" charset="0"/>
                <a:ea typeface="Aptos" panose="020B0004020202020204" pitchFamily="34" charset="0"/>
                <a:cs typeface="Times New Roman" panose="02020603050405020304" pitchFamily="18" charset="0"/>
              </a:rPr>
              <a:t> et al., 2016; </a:t>
            </a:r>
            <a:r>
              <a:rPr lang="en-GB" sz="1000" kern="100" dirty="0" err="1">
                <a:effectLst/>
                <a:latin typeface="Arial" panose="020B0604020202020204" pitchFamily="34" charset="0"/>
                <a:ea typeface="Aptos" panose="020B0004020202020204" pitchFamily="34" charset="0"/>
                <a:cs typeface="Times New Roman" panose="02020603050405020304" pitchFamily="18" charset="0"/>
              </a:rPr>
              <a:t>Elsaid</a:t>
            </a:r>
            <a:r>
              <a:rPr lang="en-GB" sz="1000" kern="100" dirty="0">
                <a:effectLst/>
                <a:latin typeface="Arial" panose="020B0604020202020204" pitchFamily="34" charset="0"/>
                <a:ea typeface="Aptos" panose="020B0004020202020204" pitchFamily="34" charset="0"/>
                <a:cs typeface="Times New Roman" panose="02020603050405020304" pitchFamily="18" charset="0"/>
              </a:rPr>
              <a:t> et al., 2023; </a:t>
            </a:r>
            <a:r>
              <a:rPr lang="en-GB" sz="1000" kern="100" dirty="0" err="1">
                <a:effectLst/>
                <a:latin typeface="Arial" panose="020B0604020202020204" pitchFamily="34" charset="0"/>
                <a:ea typeface="Aptos" panose="020B0004020202020204" pitchFamily="34" charset="0"/>
                <a:cs typeface="Times New Roman" panose="02020603050405020304" pitchFamily="18" charset="0"/>
              </a:rPr>
              <a:t>Bakhshaie</a:t>
            </a:r>
            <a:r>
              <a:rPr lang="en-GB" sz="1000" kern="100" dirty="0">
                <a:effectLst/>
                <a:latin typeface="Arial" panose="020B0604020202020204" pitchFamily="34" charset="0"/>
                <a:ea typeface="Aptos" panose="020B0004020202020204" pitchFamily="34" charset="0"/>
                <a:cs typeface="Times New Roman" panose="02020603050405020304" pitchFamily="18" charset="0"/>
              </a:rPr>
              <a:t> et al., 2020; Lehman et al., 2023; Hernandez and Levin, 2022; Marshall  et al., 2020; Morris et al., 2024; Hartmann and McLeish, 2022; Schultz et al., 2023; Cohen et al., 2016</a:t>
            </a:r>
            <a:endParaRPr lang="en-CH" sz="1000" kern="100" dirty="0">
              <a:effectLst/>
              <a:latin typeface="Arial" panose="020B0604020202020204" pitchFamily="34" charset="0"/>
              <a:ea typeface="Aptos" panose="020B000402020202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39546B8B-2533-150F-AE14-472477DB1D92}"/>
              </a:ext>
            </a:extLst>
          </p:cNvPr>
          <p:cNvPicPr>
            <a:picLocks noChangeAspect="1"/>
          </p:cNvPicPr>
          <p:nvPr/>
        </p:nvPicPr>
        <p:blipFill>
          <a:blip r:embed="rId2"/>
          <a:stretch>
            <a:fillRect/>
          </a:stretch>
        </p:blipFill>
        <p:spPr>
          <a:xfrm>
            <a:off x="711198" y="1391077"/>
            <a:ext cx="1333114" cy="1333114"/>
          </a:xfrm>
          <a:prstGeom prst="round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BC4F04AB-80FC-7801-5C2C-85E7F4A7ED1B}"/>
              </a:ext>
            </a:extLst>
          </p:cNvPr>
          <p:cNvSpPr txBox="1"/>
          <p:nvPr/>
        </p:nvSpPr>
        <p:spPr>
          <a:xfrm>
            <a:off x="2176833" y="1888357"/>
            <a:ext cx="5668453" cy="30777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CH" sz="1400" dirty="0"/>
              <a:t>Coping strongest predictors of cannabis-related problems</a:t>
            </a:r>
          </a:p>
        </p:txBody>
      </p:sp>
      <p:pic>
        <p:nvPicPr>
          <p:cNvPr id="15" name="Picture 14">
            <a:extLst>
              <a:ext uri="{FF2B5EF4-FFF2-40B4-BE49-F238E27FC236}">
                <a16:creationId xmlns:a16="http://schemas.microsoft.com/office/drawing/2014/main" id="{6310BDB4-1E49-B90B-74D9-374C09EE5B97}"/>
              </a:ext>
            </a:extLst>
          </p:cNvPr>
          <p:cNvPicPr>
            <a:picLocks noChangeAspect="1"/>
          </p:cNvPicPr>
          <p:nvPr/>
        </p:nvPicPr>
        <p:blipFill>
          <a:blip r:embed="rId3"/>
          <a:stretch>
            <a:fillRect/>
          </a:stretch>
        </p:blipFill>
        <p:spPr>
          <a:xfrm>
            <a:off x="7083158" y="3194712"/>
            <a:ext cx="1333114" cy="1333114"/>
          </a:xfrm>
          <a:prstGeom prst="round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27304490"/>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animEffect transition="in" filter="wipe(left)">
                                      <p:cBhvr>
                                        <p:cTn id="19" dur="500"/>
                                        <p:tgtEl>
                                          <p:spTgt spid="4">
                                            <p:bg/>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left)">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left)">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wipe(left)">
                                      <p:cBhvr>
                                        <p:cTn id="3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5B67079-B08E-0D51-A18F-C1D12737B353}"/>
              </a:ext>
            </a:extLst>
          </p:cNvPr>
          <p:cNvGrpSpPr/>
          <p:nvPr/>
        </p:nvGrpSpPr>
        <p:grpSpPr>
          <a:xfrm>
            <a:off x="622156" y="2160641"/>
            <a:ext cx="2163488" cy="2595620"/>
            <a:chOff x="622156" y="2160641"/>
            <a:chExt cx="2163488" cy="2595620"/>
          </a:xfrm>
        </p:grpSpPr>
        <p:sp>
          <p:nvSpPr>
            <p:cNvPr id="5" name="TextBox 4">
              <a:extLst>
                <a:ext uri="{FF2B5EF4-FFF2-40B4-BE49-F238E27FC236}">
                  <a16:creationId xmlns:a16="http://schemas.microsoft.com/office/drawing/2014/main" id="{0E2757FE-6CC2-5D26-4E85-E9C442B541E6}"/>
                </a:ext>
              </a:extLst>
            </p:cNvPr>
            <p:cNvSpPr txBox="1"/>
            <p:nvPr/>
          </p:nvSpPr>
          <p:spPr>
            <a:xfrm>
              <a:off x="622156" y="4109930"/>
              <a:ext cx="2163488" cy="6463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en-US" sz="1200" dirty="0">
                  <a:latin typeface="Arial" panose="020B0604020202020204" pitchFamily="34" charset="0"/>
                  <a:ea typeface="Times New Roman" panose="02020603050405020304" pitchFamily="18" charset="0"/>
                  <a:cs typeface="Times New Roman" panose="02020603050405020304" pitchFamily="18" charset="0"/>
                </a:rPr>
                <a:t>Despite prohibition, cannabis consumption remains widespread in Switzerland</a:t>
              </a:r>
            </a:p>
          </p:txBody>
        </p:sp>
        <p:pic>
          <p:nvPicPr>
            <p:cNvPr id="6" name="Picture 4" descr="A comic book style scene set in Switzerland, with muted colors and no text or speech bubbles. The background shows a peaceful Swiss village with traditional alpine houses and the Swiss Alps in the distance. In the foreground, people are discreetly consuming cannabis, some passing joints, others using vaporizers, sitting on benches or standing around. The style uses comic book outlines but with softer, less vibrant colors, focusing on a more subdued and calm atmosphere, without any signs or text.">
              <a:extLst>
                <a:ext uri="{FF2B5EF4-FFF2-40B4-BE49-F238E27FC236}">
                  <a16:creationId xmlns:a16="http://schemas.microsoft.com/office/drawing/2014/main" id="{FA480F01-06CA-81BD-48F4-454608E02A6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61584" y="2160641"/>
              <a:ext cx="1684633" cy="1684633"/>
            </a:xfrm>
            <a:prstGeom prst="round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6263B854-7130-C733-6344-291604620817}"/>
              </a:ext>
            </a:extLst>
          </p:cNvPr>
          <p:cNvGrpSpPr/>
          <p:nvPr/>
        </p:nvGrpSpPr>
        <p:grpSpPr>
          <a:xfrm>
            <a:off x="3187198" y="2160641"/>
            <a:ext cx="2595007" cy="2595620"/>
            <a:chOff x="3187198" y="2160641"/>
            <a:chExt cx="2595007" cy="2595620"/>
          </a:xfrm>
        </p:grpSpPr>
        <p:pic>
          <p:nvPicPr>
            <p:cNvPr id="7" name="Picture 6" descr="A comic book style scene inside the Swiss Federal Palace (Bundeshaus), based on the provided image. Swiss parliamentarians stand in the chamber holding up sheets of paper with the image of a cannabis leaf on them. The grand mural in the background and the classic wooden architecture are featured, with soft comic book outlines and muted colors to maintain a calm, serious atmosphere, emphasizing the vote on cannabis-related legislation.">
              <a:extLst>
                <a:ext uri="{FF2B5EF4-FFF2-40B4-BE49-F238E27FC236}">
                  <a16:creationId xmlns:a16="http://schemas.microsoft.com/office/drawing/2014/main" id="{B532E1E9-4A81-1F2D-A678-098F57E70C1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23666" y="2160641"/>
              <a:ext cx="1684632" cy="1684632"/>
            </a:xfrm>
            <a:prstGeom prst="round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54B1686-7D8B-707C-B2E4-447D75531266}"/>
                </a:ext>
              </a:extLst>
            </p:cNvPr>
            <p:cNvSpPr txBox="1"/>
            <p:nvPr/>
          </p:nvSpPr>
          <p:spPr>
            <a:xfrm>
              <a:off x="3187198" y="4109930"/>
              <a:ext cx="2595007" cy="6463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lvl1pPr algn="ctr">
                <a:defRPr sz="1200">
                  <a:latin typeface="Arial" panose="020B0604020202020204" pitchFamily="34" charset="0"/>
                  <a:ea typeface="Times New Roman" panose="02020603050405020304" pitchFamily="18" charset="0"/>
                  <a:cs typeface="Times New Roman" panose="02020603050405020304" pitchFamily="18" charset="0"/>
                </a:defRPr>
              </a:lvl1pPr>
            </a:lstStyle>
            <a:p>
              <a:r>
                <a:rPr lang="en-US" dirty="0"/>
                <a:t>Swiss Parliament passes amendment to the Narcotics Act September 25, 2020</a:t>
              </a:r>
              <a:endParaRPr lang="en-CH" dirty="0"/>
            </a:p>
          </p:txBody>
        </p:sp>
      </p:grpSp>
      <p:grpSp>
        <p:nvGrpSpPr>
          <p:cNvPr id="4" name="Group 3">
            <a:extLst>
              <a:ext uri="{FF2B5EF4-FFF2-40B4-BE49-F238E27FC236}">
                <a16:creationId xmlns:a16="http://schemas.microsoft.com/office/drawing/2014/main" id="{87F9A725-16AA-1E89-01C3-3F3F7467BB5B}"/>
              </a:ext>
            </a:extLst>
          </p:cNvPr>
          <p:cNvGrpSpPr/>
          <p:nvPr/>
        </p:nvGrpSpPr>
        <p:grpSpPr>
          <a:xfrm>
            <a:off x="5956803" y="2160641"/>
            <a:ext cx="2655985" cy="3143626"/>
            <a:chOff x="5956803" y="2160641"/>
            <a:chExt cx="2655985" cy="3143626"/>
          </a:xfrm>
        </p:grpSpPr>
        <p:pic>
          <p:nvPicPr>
            <p:cNvPr id="9" name="Picture 8" descr="A comic book style scene of a Swiss cannabis shop with a folkloristic, traditional Swiss design. The shop exterior features wooden elements and Swiss flags, blending with an alpine village theme. Customers are browsing cannabis products displayed in glass cases, while staff dressed in traditional Swiss clothing assist them. The atmosphere is calm, with muted colors and soft comic book outlines. The scene blends Swiss folklore and modern cannabis culture, with no text or signage, focusing on the visual elements and the cultural mix.">
              <a:extLst>
                <a:ext uri="{FF2B5EF4-FFF2-40B4-BE49-F238E27FC236}">
                  <a16:creationId xmlns:a16="http://schemas.microsoft.com/office/drawing/2014/main" id="{FEDA9BEE-AEA0-3FA7-CA15-FA327E49EA0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69247" y="2160641"/>
              <a:ext cx="1684632" cy="1684632"/>
            </a:xfrm>
            <a:prstGeom prst="round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AB4459B-CD26-0352-31F9-646BB1B6E981}"/>
                </a:ext>
              </a:extLst>
            </p:cNvPr>
            <p:cNvSpPr txBox="1"/>
            <p:nvPr/>
          </p:nvSpPr>
          <p:spPr>
            <a:xfrm>
              <a:off x="5956803" y="4103938"/>
              <a:ext cx="2655985" cy="1200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lvl1pPr algn="ctr">
                <a:defRPr sz="1100">
                  <a:latin typeface="Arial" panose="020B0604020202020204" pitchFamily="34" charset="0"/>
                  <a:ea typeface="Times New Roman" panose="02020603050405020304" pitchFamily="18" charset="0"/>
                  <a:cs typeface="Times New Roman" panose="02020603050405020304" pitchFamily="18" charset="0"/>
                </a:defRPr>
              </a:lvl1pPr>
            </a:lstStyle>
            <a:p>
              <a:r>
                <a:rPr lang="en-US" sz="1200" b="1" dirty="0"/>
                <a:t>Allows scientific pilot trials </a:t>
              </a:r>
            </a:p>
            <a:p>
              <a:r>
                <a:rPr lang="en-US" sz="1200" b="1" dirty="0"/>
                <a:t>cannabis for recreational purposes</a:t>
              </a:r>
            </a:p>
            <a:p>
              <a:r>
                <a:rPr lang="en-US" sz="1200" dirty="0">
                  <a:latin typeface="Arial" panose="020B0604020202020204" pitchFamily="34" charset="0"/>
                  <a:ea typeface="Times New Roman" panose="02020603050405020304" pitchFamily="18" charset="0"/>
                  <a:cs typeface="Times New Roman" panose="02020603050405020304" pitchFamily="18" charset="0"/>
                </a:rPr>
                <a:t>intended to run for a decade</a:t>
              </a:r>
            </a:p>
            <a:p>
              <a:r>
                <a:rPr lang="en-US" sz="1200" dirty="0">
                  <a:latin typeface="Arial" panose="020B0604020202020204" pitchFamily="34" charset="0"/>
                  <a:ea typeface="Times New Roman" panose="02020603050405020304" pitchFamily="18" charset="0"/>
                  <a:cs typeface="Times New Roman" panose="02020603050405020304" pitchFamily="18" charset="0"/>
                </a:rPr>
                <a:t>to provide scientific insights that could inform future legislation</a:t>
              </a:r>
              <a:endParaRPr lang="en-CH" sz="1200" dirty="0"/>
            </a:p>
          </p:txBody>
        </p:sp>
      </p:grpSp>
      <p:pic>
        <p:nvPicPr>
          <p:cNvPr id="14" name="Picture 13">
            <a:extLst>
              <a:ext uri="{FF2B5EF4-FFF2-40B4-BE49-F238E27FC236}">
                <a16:creationId xmlns:a16="http://schemas.microsoft.com/office/drawing/2014/main" id="{283992F0-251E-D433-34D3-ABEC6148CC14}"/>
              </a:ext>
            </a:extLst>
          </p:cNvPr>
          <p:cNvPicPr>
            <a:picLocks noChangeAspect="1"/>
          </p:cNvPicPr>
          <p:nvPr/>
        </p:nvPicPr>
        <p:blipFill>
          <a:blip r:embed="rId5" cstate="screen">
            <a:biLevel thresh="75000"/>
            <a:extLst>
              <a:ext uri="{28A0092B-C50C-407E-A947-70E740481C1C}">
                <a14:useLocalDpi xmlns:a14="http://schemas.microsoft.com/office/drawing/2010/main"/>
              </a:ext>
            </a:extLst>
          </a:blip>
          <a:stretch>
            <a:fillRect/>
          </a:stretch>
        </p:blipFill>
        <p:spPr>
          <a:xfrm flipH="1">
            <a:off x="2651501" y="2872880"/>
            <a:ext cx="804964" cy="260154"/>
          </a:xfrm>
          <a:prstGeom prst="rect">
            <a:avLst/>
          </a:prstGeom>
        </p:spPr>
      </p:pic>
      <p:pic>
        <p:nvPicPr>
          <p:cNvPr id="15" name="Picture 14">
            <a:extLst>
              <a:ext uri="{FF2B5EF4-FFF2-40B4-BE49-F238E27FC236}">
                <a16:creationId xmlns:a16="http://schemas.microsoft.com/office/drawing/2014/main" id="{C685D887-5997-074A-67E3-EEC14463758B}"/>
              </a:ext>
            </a:extLst>
          </p:cNvPr>
          <p:cNvPicPr>
            <a:picLocks noChangeAspect="1"/>
          </p:cNvPicPr>
          <p:nvPr/>
        </p:nvPicPr>
        <p:blipFill>
          <a:blip r:embed="rId5" cstate="screen">
            <a:biLevel thresh="75000"/>
            <a:extLst>
              <a:ext uri="{28A0092B-C50C-407E-A947-70E740481C1C}">
                <a14:useLocalDpi xmlns:a14="http://schemas.microsoft.com/office/drawing/2010/main"/>
              </a:ext>
            </a:extLst>
          </a:blip>
          <a:stretch>
            <a:fillRect/>
          </a:stretch>
        </p:blipFill>
        <p:spPr>
          <a:xfrm flipH="1">
            <a:off x="5475499" y="2883033"/>
            <a:ext cx="804964" cy="260154"/>
          </a:xfrm>
          <a:prstGeom prst="rect">
            <a:avLst/>
          </a:prstGeom>
        </p:spPr>
      </p:pic>
      <p:sp>
        <p:nvSpPr>
          <p:cNvPr id="16" name="TextBox 15">
            <a:extLst>
              <a:ext uri="{FF2B5EF4-FFF2-40B4-BE49-F238E27FC236}">
                <a16:creationId xmlns:a16="http://schemas.microsoft.com/office/drawing/2014/main" id="{3D5B5638-7B0F-5924-60B4-D4FB20D73A5D}"/>
              </a:ext>
            </a:extLst>
          </p:cNvPr>
          <p:cNvSpPr txBox="1"/>
          <p:nvPr/>
        </p:nvSpPr>
        <p:spPr>
          <a:xfrm>
            <a:off x="2546217" y="281786"/>
            <a:ext cx="3857785" cy="76943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CH" sz="4400" b="1" i="0" u="none" strike="noStrike" cap="none" spc="0" normalizeH="0" baseline="0" dirty="0">
                <a:ln>
                  <a:noFill/>
                </a:ln>
                <a:solidFill>
                  <a:schemeClr val="bg1">
                    <a:lumMod val="50000"/>
                  </a:schemeClr>
                </a:solidFill>
                <a:effectLst/>
                <a:uFillTx/>
                <a:latin typeface="Arial"/>
                <a:ea typeface="Arial"/>
                <a:cs typeface="Arial"/>
                <a:sym typeface="Arial"/>
              </a:rPr>
              <a:t>Swiss context</a:t>
            </a:r>
          </a:p>
        </p:txBody>
      </p:sp>
    </p:spTree>
    <p:extLst>
      <p:ext uri="{BB962C8B-B14F-4D97-AF65-F5344CB8AC3E}">
        <p14:creationId xmlns:p14="http://schemas.microsoft.com/office/powerpoint/2010/main" val="403608197"/>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64AFA-076C-E242-A649-0F14301FE3A7}"/>
            </a:ext>
          </a:extLst>
        </p:cNvPr>
        <p:cNvGrpSpPr/>
        <p:nvPr/>
      </p:nvGrpSpPr>
      <p:grpSpPr>
        <a:xfrm>
          <a:off x="0" y="0"/>
          <a:ext cx="0" cy="0"/>
          <a:chOff x="0" y="0"/>
          <a:chExt cx="0" cy="0"/>
        </a:xfrm>
      </p:grpSpPr>
      <p:pic>
        <p:nvPicPr>
          <p:cNvPr id="5" name="Picture 4" descr="A group of men looking at a display case&#10;&#10;Description automatically generated">
            <a:extLst>
              <a:ext uri="{FF2B5EF4-FFF2-40B4-BE49-F238E27FC236}">
                <a16:creationId xmlns:a16="http://schemas.microsoft.com/office/drawing/2014/main" id="{407C4A67-3E5A-3EC0-85B3-E584428353D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629366"/>
            <a:ext cx="3511826" cy="3511826"/>
          </a:xfrm>
          <a:prstGeom prst="rect">
            <a:avLst/>
          </a:prstGeom>
        </p:spPr>
      </p:pic>
      <p:sp>
        <p:nvSpPr>
          <p:cNvPr id="6" name="TextBox 5">
            <a:extLst>
              <a:ext uri="{FF2B5EF4-FFF2-40B4-BE49-F238E27FC236}">
                <a16:creationId xmlns:a16="http://schemas.microsoft.com/office/drawing/2014/main" id="{A0859E0E-CA32-5C5D-EBBA-71CE55D1C0C2}"/>
              </a:ext>
            </a:extLst>
          </p:cNvPr>
          <p:cNvSpPr txBox="1"/>
          <p:nvPr/>
        </p:nvSpPr>
        <p:spPr>
          <a:xfrm>
            <a:off x="3265665" y="2044005"/>
            <a:ext cx="4473604" cy="2769989"/>
          </a:xfrm>
          <a:prstGeom prst="rect">
            <a:avLst/>
          </a:prstGeom>
          <a:solidFill>
            <a:srgbClr val="FFFFFF">
              <a:alpha val="79540"/>
            </a:srgbClr>
          </a:solid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171450" indent="-171450" algn="l">
              <a:buClr>
                <a:srgbClr val="9FD0AB"/>
              </a:buClr>
              <a:buFont typeface="Arial" panose="020B0604020202020204" pitchFamily="34" charset="0"/>
              <a:buChar char="•"/>
            </a:pPr>
            <a:r>
              <a:rPr lang="en-US" sz="1800" dirty="0">
                <a:latin typeface="Arial" panose="020B0604020202020204" pitchFamily="34" charset="0"/>
                <a:cs typeface="Times New Roman" panose="02020603050405020304" pitchFamily="18" charset="0"/>
              </a:rPr>
              <a:t>Geneva pilot project</a:t>
            </a:r>
          </a:p>
          <a:p>
            <a:pPr marL="171450" indent="-171450" algn="l">
              <a:buClr>
                <a:srgbClr val="9FD0AB"/>
              </a:buClr>
              <a:buFont typeface="Arial" panose="020B0604020202020204" pitchFamily="34" charset="0"/>
              <a:buChar char="•"/>
            </a:pPr>
            <a:r>
              <a:rPr lang="en-US" sz="1800" dirty="0">
                <a:latin typeface="Arial" panose="020B0604020202020204" pitchFamily="34" charset="0"/>
                <a:cs typeface="Times New Roman" panose="02020603050405020304" pitchFamily="18" charset="0"/>
              </a:rPr>
              <a:t>Launched in December 2023</a:t>
            </a:r>
          </a:p>
          <a:p>
            <a:pPr marL="171450" indent="-171450" algn="l">
              <a:buClr>
                <a:srgbClr val="9FD0AB"/>
              </a:buClr>
              <a:buFont typeface="Arial" panose="020B0604020202020204" pitchFamily="34" charset="0"/>
              <a:buChar char="•"/>
            </a:pPr>
            <a:endParaRPr lang="en-US" sz="1800" dirty="0">
              <a:latin typeface="Arial" panose="020B0604020202020204" pitchFamily="34" charset="0"/>
              <a:cs typeface="Times New Roman" panose="02020603050405020304" pitchFamily="18" charset="0"/>
            </a:endParaRPr>
          </a:p>
          <a:p>
            <a:pPr marL="171450" indent="-171450" algn="l">
              <a:buClr>
                <a:srgbClr val="9FD0AB"/>
              </a:buClr>
              <a:buFont typeface="Arial" panose="020B0604020202020204" pitchFamily="34" charset="0"/>
              <a:buChar char="•"/>
            </a:pPr>
            <a:r>
              <a:rPr lang="en-US" sz="1400" dirty="0">
                <a:latin typeface="Arial" panose="020B0604020202020204" pitchFamily="34" charset="0"/>
                <a:ea typeface="Times New Roman" panose="02020603050405020304" pitchFamily="18" charset="0"/>
                <a:cs typeface="Times New Roman" panose="02020603050405020304" pitchFamily="18" charset="0"/>
              </a:rPr>
              <a:t>Approved by Geneva Cantonal Ethics Commission and Federal Office of Public Health</a:t>
            </a:r>
          </a:p>
          <a:p>
            <a:pPr marL="171450" indent="-171450" algn="l">
              <a:buClr>
                <a:srgbClr val="9FD0AB"/>
              </a:buClr>
              <a:buFont typeface="Arial" panose="020B0604020202020204" pitchFamily="34" charset="0"/>
              <a:buChar char="•"/>
            </a:pP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pPr marL="171450" indent="-171450" algn="l">
              <a:buClr>
                <a:srgbClr val="9FD0AB"/>
              </a:buClr>
              <a:buFont typeface="Arial" panose="020B0604020202020204" pitchFamily="34" charset="0"/>
              <a:buChar char="•"/>
            </a:pPr>
            <a:r>
              <a:rPr lang="en-US" sz="1800" dirty="0">
                <a:latin typeface="Arial" panose="020B0604020202020204" pitchFamily="34" charset="0"/>
                <a:ea typeface="Times New Roman" panose="02020603050405020304" pitchFamily="18" charset="0"/>
                <a:cs typeface="Times New Roman" panose="02020603050405020304" pitchFamily="18" charset="0"/>
              </a:rPr>
              <a:t>Locally, and organically grown cannabis, </a:t>
            </a:r>
          </a:p>
          <a:p>
            <a:pPr marL="171450" indent="-171450" algn="l">
              <a:buClr>
                <a:srgbClr val="9FD0AB"/>
              </a:buClr>
              <a:buFont typeface="Arial" panose="020B0604020202020204" pitchFamily="34" charset="0"/>
              <a:buChar char="•"/>
            </a:pPr>
            <a:r>
              <a:rPr lang="en-US" sz="1800" dirty="0">
                <a:latin typeface="Arial" panose="020B0604020202020204" pitchFamily="34" charset="0"/>
                <a:ea typeface="Times New Roman" panose="02020603050405020304" pitchFamily="18" charset="0"/>
                <a:cs typeface="Times New Roman" panose="02020603050405020304" pitchFamily="18" charset="0"/>
              </a:rPr>
              <a:t>Controlled THC levels</a:t>
            </a:r>
          </a:p>
          <a:p>
            <a:pPr marL="171450" indent="-171450" algn="l">
              <a:buClr>
                <a:srgbClr val="9FD0AB"/>
              </a:buClr>
              <a:buFont typeface="Arial" panose="020B0604020202020204" pitchFamily="34" charset="0"/>
              <a:buChar char="•"/>
            </a:pP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pPr marL="171450" indent="-171450" algn="l">
              <a:buClr>
                <a:srgbClr val="9FD0AB"/>
              </a:buClr>
              <a:buFont typeface="Arial" panose="020B0604020202020204" pitchFamily="34" charset="0"/>
              <a:buChar char="•"/>
            </a:pPr>
            <a:r>
              <a:rPr lang="en-US" sz="1400" dirty="0">
                <a:latin typeface="Arial" panose="020B0604020202020204" pitchFamily="34" charset="0"/>
                <a:ea typeface="Times New Roman" panose="02020603050405020304" pitchFamily="18" charset="0"/>
                <a:cs typeface="Times New Roman" panose="02020603050405020304" pitchFamily="18" charset="0"/>
              </a:rPr>
              <a:t>Also serves as an educational center promoting awareness about cannabis effects and risks</a:t>
            </a:r>
          </a:p>
        </p:txBody>
      </p:sp>
      <p:sp>
        <p:nvSpPr>
          <p:cNvPr id="8" name="TextBox 7">
            <a:extLst>
              <a:ext uri="{FF2B5EF4-FFF2-40B4-BE49-F238E27FC236}">
                <a16:creationId xmlns:a16="http://schemas.microsoft.com/office/drawing/2014/main" id="{A89A9E27-E6E7-A4BF-D983-FDD174207F23}"/>
              </a:ext>
            </a:extLst>
          </p:cNvPr>
          <p:cNvSpPr txBox="1"/>
          <p:nvPr/>
        </p:nvSpPr>
        <p:spPr>
          <a:xfrm>
            <a:off x="2193234" y="395299"/>
            <a:ext cx="4572000" cy="584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en-US" sz="3200" i="1"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3200" b="1" i="1"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rPr>
              <a:t>La </a:t>
            </a:r>
            <a:r>
              <a:rPr lang="en-US" sz="3200" b="1" i="1" dirty="0" err="1">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rPr>
              <a:t>Cannabinothèque</a:t>
            </a:r>
            <a:endParaRPr lang="en-US" sz="3200" b="1" i="1"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0271142"/>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left)">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wipe(left)">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wipe(left)">
                                      <p:cBhvr>
                                        <p:cTn id="3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BB2E07-4BFC-3405-E3BF-62AA1B07A7F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1629366"/>
            <a:ext cx="3591991" cy="3591991"/>
          </a:xfrm>
          <a:prstGeom prst="rect">
            <a:avLst/>
          </a:prstGeom>
        </p:spPr>
      </p:pic>
      <p:sp>
        <p:nvSpPr>
          <p:cNvPr id="6" name="TextBox 5">
            <a:extLst>
              <a:ext uri="{FF2B5EF4-FFF2-40B4-BE49-F238E27FC236}">
                <a16:creationId xmlns:a16="http://schemas.microsoft.com/office/drawing/2014/main" id="{D43BF67F-6C79-D33C-B056-3926B3385A45}"/>
              </a:ext>
            </a:extLst>
          </p:cNvPr>
          <p:cNvSpPr txBox="1"/>
          <p:nvPr/>
        </p:nvSpPr>
        <p:spPr>
          <a:xfrm>
            <a:off x="3318675" y="1954269"/>
            <a:ext cx="5281986" cy="3028548"/>
          </a:xfrm>
          <a:prstGeom prst="rect">
            <a:avLst/>
          </a:prstGeom>
          <a:solidFill>
            <a:srgbClr val="FFFFFF">
              <a:alpha val="79540"/>
            </a:srgbClr>
          </a:solid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lvl1pPr marL="171450" indent="-171450" algn="l">
              <a:buClr>
                <a:srgbClr val="9FD0AB"/>
              </a:buClr>
              <a:buFont typeface="Arial" panose="020B0604020202020204" pitchFamily="34" charset="0"/>
              <a:buChar char="•"/>
              <a:defRPr sz="1800">
                <a:latin typeface="Arial" panose="020B0604020202020204" pitchFamily="34" charset="0"/>
                <a:cs typeface="Times New Roman" panose="02020603050405020304" pitchFamily="18" charset="0"/>
              </a:defRPr>
            </a:lvl1pPr>
          </a:lstStyle>
          <a:p>
            <a:pPr marL="0" indent="0">
              <a:lnSpc>
                <a:spcPct val="150000"/>
              </a:lnSpc>
              <a:buNone/>
            </a:pPr>
            <a:r>
              <a:rPr lang="en-US" b="1" dirty="0"/>
              <a:t>Study evaluates </a:t>
            </a:r>
          </a:p>
          <a:p>
            <a:pPr>
              <a:lnSpc>
                <a:spcPct val="150000"/>
              </a:lnSpc>
            </a:pPr>
            <a:r>
              <a:rPr lang="en-US" dirty="0"/>
              <a:t>changes of cannabis consumption</a:t>
            </a:r>
          </a:p>
          <a:p>
            <a:pPr>
              <a:lnSpc>
                <a:spcPct val="150000"/>
              </a:lnSpc>
            </a:pPr>
            <a:r>
              <a:rPr lang="en-US" dirty="0"/>
              <a:t>effect on consumption of other substances</a:t>
            </a:r>
          </a:p>
          <a:p>
            <a:pPr>
              <a:lnSpc>
                <a:spcPct val="150000"/>
              </a:lnSpc>
            </a:pPr>
            <a:r>
              <a:rPr lang="en-US" dirty="0"/>
              <a:t>shifts in public health metrics</a:t>
            </a:r>
          </a:p>
          <a:p>
            <a:pPr>
              <a:lnSpc>
                <a:spcPct val="150000"/>
              </a:lnSpc>
            </a:pPr>
            <a:r>
              <a:rPr lang="en-US" dirty="0"/>
              <a:t>socio-economic implications</a:t>
            </a:r>
          </a:p>
          <a:p>
            <a:pPr>
              <a:lnSpc>
                <a:spcPct val="150000"/>
              </a:lnSpc>
            </a:pPr>
            <a:r>
              <a:rPr lang="en-US" dirty="0"/>
              <a:t>impacts on local crime rates and illegal market</a:t>
            </a:r>
          </a:p>
          <a:p>
            <a:pPr>
              <a:lnSpc>
                <a:spcPct val="150000"/>
              </a:lnSpc>
            </a:pPr>
            <a:r>
              <a:rPr lang="en-US" dirty="0"/>
              <a:t>participant satisfaction and perceptions of safety</a:t>
            </a:r>
            <a:endParaRPr lang="en-CH" dirty="0"/>
          </a:p>
        </p:txBody>
      </p:sp>
      <p:sp>
        <p:nvSpPr>
          <p:cNvPr id="8" name="TextBox 7">
            <a:extLst>
              <a:ext uri="{FF2B5EF4-FFF2-40B4-BE49-F238E27FC236}">
                <a16:creationId xmlns:a16="http://schemas.microsoft.com/office/drawing/2014/main" id="{75BD00A3-691F-54BC-5985-26728395C255}"/>
              </a:ext>
            </a:extLst>
          </p:cNvPr>
          <p:cNvSpPr txBox="1"/>
          <p:nvPr/>
        </p:nvSpPr>
        <p:spPr>
          <a:xfrm>
            <a:off x="2193234" y="395299"/>
            <a:ext cx="4572000" cy="584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en-US" sz="3200" i="1"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3200" b="1" i="1"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rPr>
              <a:t>La </a:t>
            </a:r>
            <a:r>
              <a:rPr lang="en-US" sz="3200" b="1" i="1" dirty="0" err="1">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rPr>
              <a:t>Cannabinothèque</a:t>
            </a:r>
            <a:endParaRPr lang="en-US" sz="3200" b="1" i="1"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2411183"/>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4A0CB-B240-3EBD-7DF8-89EAD6C2259F}"/>
            </a:ext>
          </a:extLst>
        </p:cNvPr>
        <p:cNvGrpSpPr/>
        <p:nvPr/>
      </p:nvGrpSpPr>
      <p:grpSpPr>
        <a:xfrm>
          <a:off x="0" y="0"/>
          <a:ext cx="0" cy="0"/>
          <a:chOff x="0" y="0"/>
          <a:chExt cx="0" cy="0"/>
        </a:xfrm>
      </p:grpSpPr>
      <p:pic>
        <p:nvPicPr>
          <p:cNvPr id="4" name="Picture 3" descr="A group of people in various poses&#10;&#10;AI-generated content may be incorrect.">
            <a:extLst>
              <a:ext uri="{FF2B5EF4-FFF2-40B4-BE49-F238E27FC236}">
                <a16:creationId xmlns:a16="http://schemas.microsoft.com/office/drawing/2014/main" id="{6FD90AB4-403E-4D0B-7806-EEB7024D841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170057"/>
            <a:ext cx="3975652" cy="3975652"/>
          </a:xfrm>
          <a:prstGeom prst="rect">
            <a:avLst/>
          </a:prstGeom>
        </p:spPr>
      </p:pic>
      <p:sp>
        <p:nvSpPr>
          <p:cNvPr id="2" name="TextBox 1">
            <a:extLst>
              <a:ext uri="{FF2B5EF4-FFF2-40B4-BE49-F238E27FC236}">
                <a16:creationId xmlns:a16="http://schemas.microsoft.com/office/drawing/2014/main" id="{25489B06-656F-56BA-59BC-6B5948D0659D}"/>
              </a:ext>
            </a:extLst>
          </p:cNvPr>
          <p:cNvSpPr txBox="1"/>
          <p:nvPr/>
        </p:nvSpPr>
        <p:spPr>
          <a:xfrm>
            <a:off x="3763617" y="1948070"/>
            <a:ext cx="5009322" cy="2533963"/>
          </a:xfrm>
          <a:prstGeom prst="rect">
            <a:avLst/>
          </a:prstGeom>
          <a:solidFill>
            <a:srgbClr val="FFFFFF">
              <a:alpha val="79540"/>
            </a:srgbClr>
          </a:solid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lvl1pPr marL="0" indent="0" algn="l">
              <a:lnSpc>
                <a:spcPct val="150000"/>
              </a:lnSpc>
              <a:buClr>
                <a:srgbClr val="9FD0AB"/>
              </a:buClr>
              <a:buFont typeface="Arial" panose="020B0604020202020204" pitchFamily="34" charset="0"/>
              <a:buNone/>
              <a:defRPr sz="1800" b="1">
                <a:latin typeface="Arial" panose="020B0604020202020204" pitchFamily="34" charset="0"/>
                <a:cs typeface="Times New Roman" panose="02020603050405020304" pitchFamily="18" charset="0"/>
              </a:defRPr>
            </a:lvl1pPr>
          </a:lstStyle>
          <a:p>
            <a:pPr marL="285750" indent="-285750">
              <a:buFont typeface="Arial" panose="020B0604020202020204" pitchFamily="34" charset="0"/>
              <a:buChar char="•"/>
            </a:pPr>
            <a:r>
              <a:rPr lang="en-US" b="0" dirty="0"/>
              <a:t>Longitudinal cohort study spanning 3 years</a:t>
            </a:r>
          </a:p>
          <a:p>
            <a:pPr marL="285750" indent="-285750">
              <a:buFont typeface="Arial" panose="020B0604020202020204" pitchFamily="34" charset="0"/>
              <a:buChar char="•"/>
            </a:pPr>
            <a:r>
              <a:rPr lang="en-US" dirty="0"/>
              <a:t>Present analysis: baseline survey of first 696 participants </a:t>
            </a:r>
          </a:p>
          <a:p>
            <a:pPr marL="285750" indent="-285750">
              <a:buFont typeface="Arial" panose="020B0604020202020204" pitchFamily="34" charset="0"/>
              <a:buChar char="•"/>
            </a:pPr>
            <a:r>
              <a:rPr lang="en-US" b="0" dirty="0"/>
              <a:t>Information on demographics, health status, cannabis consumption patterns, and attitudes towards regulated cannabis access</a:t>
            </a:r>
          </a:p>
        </p:txBody>
      </p:sp>
    </p:spTree>
    <p:extLst>
      <p:ext uri="{BB962C8B-B14F-4D97-AF65-F5344CB8AC3E}">
        <p14:creationId xmlns:p14="http://schemas.microsoft.com/office/powerpoint/2010/main" val="704504841"/>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bg1">
              <a:lumMod val="50000"/>
            </a:schemeClr>
          </a:solidFill>
          <a:prstDash val="solid"/>
          <a:bevel/>
          <a:tailEnd type="stealth"/>
        </a:ln>
        <a:effectLst/>
      </a:spPr>
      <a:body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9426</TotalTime>
  <Words>628</Words>
  <Application>Microsoft Macintosh PowerPoint</Application>
  <PresentationFormat>On-screen Show (4:3)</PresentationFormat>
  <Paragraphs>123</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-webkit-standard</vt:lpstr>
      <vt:lpstr>Arial</vt:lpstr>
      <vt:lpstr>Helvetica Neue</vt:lpstr>
      <vt:lpstr>Wingdings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OBJETS FLOTTANTS                #POSTGRADE #SYSTÉMIQUE #7 MAI 2015                                                                                                         GERARD CALZADA</dc:title>
  <dc:subject/>
  <dc:creator/>
  <cp:keywords/>
  <dc:description/>
  <cp:lastModifiedBy>Daniele Fabio Zullino</cp:lastModifiedBy>
  <cp:revision>1104</cp:revision>
  <dcterms:modified xsi:type="dcterms:W3CDTF">2025-06-29T21:30:23Z</dcterms:modified>
  <cp:category/>
</cp:coreProperties>
</file>