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264" r:id="rId2"/>
    <p:sldId id="2536" r:id="rId3"/>
    <p:sldId id="2407" r:id="rId4"/>
    <p:sldId id="1972" r:id="rId5"/>
    <p:sldId id="2127" r:id="rId6"/>
    <p:sldId id="2552" r:id="rId7"/>
    <p:sldId id="2450" r:id="rId8"/>
    <p:sldId id="2451" r:id="rId9"/>
    <p:sldId id="2452" r:id="rId10"/>
    <p:sldId id="2442" r:id="rId11"/>
    <p:sldId id="2443" r:id="rId12"/>
    <p:sldId id="2531" r:id="rId13"/>
    <p:sldId id="2477" r:id="rId14"/>
    <p:sldId id="692" r:id="rId15"/>
    <p:sldId id="2248" r:id="rId16"/>
    <p:sldId id="2265" r:id="rId17"/>
    <p:sldId id="2107" r:id="rId18"/>
    <p:sldId id="2429" r:id="rId19"/>
    <p:sldId id="2278" r:id="rId20"/>
    <p:sldId id="2447" r:id="rId21"/>
    <p:sldId id="2303" r:id="rId22"/>
    <p:sldId id="1480" r:id="rId23"/>
    <p:sldId id="2385" r:id="rId24"/>
    <p:sldId id="2497" r:id="rId25"/>
    <p:sldId id="2495" r:id="rId26"/>
    <p:sldId id="2499" r:id="rId27"/>
    <p:sldId id="2498" r:id="rId28"/>
    <p:sldId id="2509" r:id="rId29"/>
    <p:sldId id="2530" r:id="rId30"/>
    <p:sldId id="2511" r:id="rId31"/>
    <p:sldId id="2512" r:id="rId32"/>
    <p:sldId id="2387" r:id="rId33"/>
    <p:sldId id="2384" r:id="rId34"/>
    <p:sldId id="2448" r:id="rId35"/>
    <p:sldId id="2544" r:id="rId36"/>
    <p:sldId id="2475" r:id="rId37"/>
    <p:sldId id="2537" r:id="rId38"/>
    <p:sldId id="2283" r:id="rId39"/>
    <p:sldId id="259" r:id="rId40"/>
    <p:sldId id="2432" r:id="rId41"/>
    <p:sldId id="2435" r:id="rId42"/>
    <p:sldId id="2436" r:id="rId43"/>
    <p:sldId id="2437" r:id="rId44"/>
    <p:sldId id="2438" r:id="rId45"/>
    <p:sldId id="2439" r:id="rId46"/>
    <p:sldId id="2494" r:id="rId47"/>
    <p:sldId id="2480" r:id="rId48"/>
    <p:sldId id="709" r:id="rId49"/>
    <p:sldId id="512" r:id="rId50"/>
    <p:sldId id="2391" r:id="rId51"/>
    <p:sldId id="2296" r:id="rId52"/>
    <p:sldId id="2390" r:id="rId53"/>
    <p:sldId id="258" r:id="rId54"/>
    <p:sldId id="2482" r:id="rId55"/>
    <p:sldId id="2483" r:id="rId56"/>
    <p:sldId id="2484" r:id="rId57"/>
    <p:sldId id="2485" r:id="rId58"/>
    <p:sldId id="2492" r:id="rId59"/>
    <p:sldId id="2488" r:id="rId60"/>
    <p:sldId id="2489" r:id="rId61"/>
    <p:sldId id="2493" r:id="rId62"/>
    <p:sldId id="2490" r:id="rId63"/>
    <p:sldId id="2431" r:id="rId64"/>
    <p:sldId id="1479" r:id="rId65"/>
    <p:sldId id="2266" r:id="rId66"/>
    <p:sldId id="2267" r:id="rId67"/>
    <p:sldId id="2524" r:id="rId68"/>
    <p:sldId id="2528" r:id="rId69"/>
    <p:sldId id="2529" r:id="rId70"/>
    <p:sldId id="2523" r:id="rId71"/>
    <p:sldId id="2521" r:id="rId72"/>
    <p:sldId id="2545" r:id="rId73"/>
    <p:sldId id="2546" r:id="rId74"/>
    <p:sldId id="2547" r:id="rId75"/>
    <p:sldId id="2257" r:id="rId76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rdabschnitt" id="{CAF8F19E-0973-E144-97C0-59C602B60FE0}">
          <p14:sldIdLst>
            <p14:sldId id="2264"/>
          </p14:sldIdLst>
        </p14:section>
        <p14:section name="Historique" id="{D7858578-301B-3346-A7CD-15BC4A758518}">
          <p14:sldIdLst>
            <p14:sldId id="2536"/>
            <p14:sldId id="2407"/>
            <p14:sldId id="1972"/>
            <p14:sldId id="2127"/>
            <p14:sldId id="2552"/>
            <p14:sldId id="2450"/>
            <p14:sldId id="2451"/>
            <p14:sldId id="2452"/>
            <p14:sldId id="2442"/>
            <p14:sldId id="2443"/>
            <p14:sldId id="2531"/>
            <p14:sldId id="2477"/>
          </p14:sldIdLst>
        </p14:section>
        <p14:section name="Pharma" id="{9762A540-27C4-694E-8965-73564E9D51A8}">
          <p14:sldIdLst>
            <p14:sldId id="692"/>
            <p14:sldId id="2248"/>
            <p14:sldId id="2265"/>
            <p14:sldId id="2107"/>
          </p14:sldIdLst>
        </p14:section>
        <p14:section name="Effets" id="{6B20E3E1-7128-4349-9F6A-30627D81986B}">
          <p14:sldIdLst>
            <p14:sldId id="2429"/>
            <p14:sldId id="2278"/>
            <p14:sldId id="2447"/>
            <p14:sldId id="2303"/>
          </p14:sldIdLst>
        </p14:section>
        <p14:section name="Neurobiologie" id="{ADBF284F-7088-4B40-82D7-C2BBA9311A76}">
          <p14:sldIdLst>
            <p14:sldId id="1480"/>
            <p14:sldId id="2385"/>
            <p14:sldId id="2497"/>
            <p14:sldId id="2495"/>
            <p14:sldId id="2499"/>
            <p14:sldId id="2498"/>
            <p14:sldId id="2509"/>
            <p14:sldId id="2530"/>
            <p14:sldId id="2511"/>
            <p14:sldId id="2512"/>
            <p14:sldId id="2387"/>
          </p14:sldIdLst>
        </p14:section>
        <p14:section name="Psychothérapie" id="{FA8618AD-7017-784C-9721-E0A06FA28FBD}">
          <p14:sldIdLst>
            <p14:sldId id="2384"/>
            <p14:sldId id="2448"/>
            <p14:sldId id="2544"/>
            <p14:sldId id="2475"/>
            <p14:sldId id="2537"/>
            <p14:sldId id="2283"/>
            <p14:sldId id="259"/>
            <p14:sldId id="2432"/>
            <p14:sldId id="2435"/>
            <p14:sldId id="2436"/>
            <p14:sldId id="2437"/>
            <p14:sldId id="2438"/>
            <p14:sldId id="2439"/>
            <p14:sldId id="2494"/>
            <p14:sldId id="2480"/>
            <p14:sldId id="709"/>
            <p14:sldId id="512"/>
            <p14:sldId id="2391"/>
            <p14:sldId id="2296"/>
            <p14:sldId id="2390"/>
          </p14:sldIdLst>
        </p14:section>
        <p14:section name="décentration" id="{847F0DCE-7A9B-C040-9855-A3680A5139A1}">
          <p14:sldIdLst>
            <p14:sldId id="258"/>
            <p14:sldId id="2482"/>
            <p14:sldId id="2483"/>
            <p14:sldId id="2484"/>
            <p14:sldId id="2485"/>
            <p14:sldId id="2492"/>
            <p14:sldId id="2488"/>
            <p14:sldId id="2489"/>
            <p14:sldId id="2493"/>
            <p14:sldId id="2490"/>
          </p14:sldIdLst>
        </p14:section>
        <p14:section name="Indications et futur" id="{88924A4B-6F83-F947-AE19-0E6CF354684A}">
          <p14:sldIdLst>
            <p14:sldId id="2431"/>
            <p14:sldId id="1479"/>
            <p14:sldId id="2266"/>
            <p14:sldId id="2267"/>
          </p14:sldIdLst>
        </p14:section>
        <p14:section name="Hypnose" id="{60AD2C9D-ECB5-9047-B1AE-652053566528}">
          <p14:sldIdLst>
            <p14:sldId id="2524"/>
            <p14:sldId id="2528"/>
            <p14:sldId id="2529"/>
            <p14:sldId id="2523"/>
            <p14:sldId id="2521"/>
          </p14:sldIdLst>
        </p14:section>
        <p14:section name="Distinctions" id="{E893712E-D63E-CE4A-BF5B-BD1F18F2EAEB}">
          <p14:sldIdLst>
            <p14:sldId id="2545"/>
            <p14:sldId id="2546"/>
            <p14:sldId id="2547"/>
            <p14:sldId id="2257"/>
          </p14:sldIdLst>
        </p14:section>
        <p14:section name="to do" id="{D59CF174-7303-594F-814E-7F306F997A3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7698"/>
    <a:srgbClr val="FFFFFF"/>
    <a:srgbClr val="E2EEDB"/>
    <a:srgbClr val="F9E4D7"/>
    <a:srgbClr val="F3AD04"/>
    <a:srgbClr val="FAE62B"/>
    <a:srgbClr val="9FD0AB"/>
    <a:srgbClr val="02A089"/>
    <a:srgbClr val="FF2400"/>
    <a:srgbClr val="0A5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28" autoAdjust="0"/>
    <p:restoredTop sz="96959" autoAdjust="0"/>
  </p:normalViewPr>
  <p:slideViewPr>
    <p:cSldViewPr snapToGrid="0" snapToObjects="1">
      <p:cViewPr varScale="1">
        <p:scale>
          <a:sx n="103" d="100"/>
          <a:sy n="103" d="100"/>
        </p:scale>
        <p:origin x="16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86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6880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226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465FE7-C995-F644-97DC-72D4DBCFAD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CE7EAB-A8E0-B245-AAA8-1B74938F96C0}" type="slidenum">
              <a:rPr lang="en-US" altLang="de-DE"/>
              <a:pPr/>
              <a:t>21</a:t>
            </a:fld>
            <a:endParaRPr lang="en-US" altLang="de-DE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D56EBFE5-2B9D-024E-B4E5-BBBED9EFA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5025" cy="3484562"/>
          </a:xfrm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D200B8FA-CB7D-ED44-84F5-883CDF7A94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9283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7114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6">
              <a:defRPr/>
            </a:pPr>
            <a:endParaRPr lang="en-GB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6B631-A6C1-41FE-9101-E1530C34F90E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061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Offenbarungseffekte</a:t>
            </a:r>
          </a:p>
          <a:p>
            <a:r>
              <a:rPr lang="de-DE" dirty="0"/>
              <a:t>Neue Bedeutungen</a:t>
            </a:r>
          </a:p>
        </p:txBody>
      </p:sp>
    </p:spTree>
    <p:extLst>
      <p:ext uri="{BB962C8B-B14F-4D97-AF65-F5344CB8AC3E}">
        <p14:creationId xmlns:p14="http://schemas.microsoft.com/office/powerpoint/2010/main" val="2754531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INteressant</a:t>
            </a:r>
            <a:r>
              <a:rPr lang="de-DE" dirty="0"/>
              <a:t> ist </a:t>
            </a:r>
            <a:r>
              <a:rPr lang="de-DE" dirty="0" err="1"/>
              <a:t>hiierbei</a:t>
            </a:r>
            <a:r>
              <a:rPr lang="de-DE" dirty="0"/>
              <a:t>, dass es sich vornehmlich um sogenannte internalisierende Störungen handelt, welche durch besonders </a:t>
            </a:r>
            <a:r>
              <a:rPr lang="de-DE" dirty="0" err="1"/>
              <a:t>rigiide</a:t>
            </a:r>
            <a:r>
              <a:rPr lang="de-DE" dirty="0"/>
              <a:t> Denk und Verhaltensschema charakterisiert sind</a:t>
            </a:r>
          </a:p>
          <a:p>
            <a:endParaRPr lang="de-DE" dirty="0"/>
          </a:p>
          <a:p>
            <a:r>
              <a:rPr lang="de-DE" dirty="0"/>
              <a:t>Wir können heute davon ausgehen. dass es unter Psychedelika zu einer Deregulierung und in der Folgen zu einer Neu-Ausrichtung von Schaltkreisen kommt, welch diesen Denk- und </a:t>
            </a:r>
            <a:r>
              <a:rPr lang="de-DE" dirty="0" err="1"/>
              <a:t>verhaltenschematas</a:t>
            </a:r>
            <a:r>
              <a:rPr lang="de-DE" dirty="0"/>
              <a:t> zugrunde liegt. </a:t>
            </a:r>
          </a:p>
          <a:p>
            <a:endParaRPr lang="de-DE" dirty="0"/>
          </a:p>
          <a:p>
            <a:r>
              <a:rPr lang="de-DE" dirty="0"/>
              <a:t>Also: </a:t>
            </a:r>
            <a:r>
              <a:rPr lang="de-DE" dirty="0" err="1"/>
              <a:t>Disruption</a:t>
            </a:r>
            <a:r>
              <a:rPr lang="de-DE" dirty="0"/>
              <a:t> und </a:t>
            </a:r>
            <a:r>
              <a:rPr lang="de-DE" dirty="0" err="1"/>
              <a:t>Neuorganisatiion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8570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6659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6" descr="WHO">
            <a:extLst>
              <a:ext uri="{FF2B5EF4-FFF2-40B4-BE49-F238E27FC236}">
                <a16:creationId xmlns:a16="http://schemas.microsoft.com/office/drawing/2014/main" id="{98FDB317-7CBE-684C-8D27-EE84BFD3E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97D7A0AE-D9FE-E64F-8E8D-00DB82550C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lick to edit Master text styles"/>
          <p:cNvSpPr>
            <a:spLocks noGrp="1"/>
          </p:cNvSpPr>
          <p:nvPr>
            <p:ph type="body" sz="quarter" idx="21"/>
          </p:nvPr>
        </p:nvSpPr>
        <p:spPr>
          <a:xfrm>
            <a:off x="4648200" y="1600200"/>
            <a:ext cx="4038600" cy="2185989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</p:txBody>
      </p:sp>
      <p:sp>
        <p:nvSpPr>
          <p:cNvPr id="69" name="Click to edit Master text styles"/>
          <p:cNvSpPr>
            <a:spLocks noGrp="1"/>
          </p:cNvSpPr>
          <p:nvPr>
            <p:ph type="body" sz="quarter" idx="22"/>
          </p:nvPr>
        </p:nvSpPr>
        <p:spPr>
          <a:xfrm>
            <a:off x="457200" y="3938587"/>
            <a:ext cx="4038600" cy="2187576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</p:txBody>
      </p:sp>
      <p:sp>
        <p:nvSpPr>
          <p:cNvPr id="70" name="Click to edit Master text styles"/>
          <p:cNvSpPr>
            <a:spLocks noGrp="1"/>
          </p:cNvSpPr>
          <p:nvPr>
            <p:ph type="body" sz="quarter" idx="23"/>
          </p:nvPr>
        </p:nvSpPr>
        <p:spPr>
          <a:xfrm>
            <a:off x="4648200" y="3938587"/>
            <a:ext cx="4038600" cy="2187576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</p:txBody>
      </p:sp>
      <p:sp>
        <p:nvSpPr>
          <p:cNvPr id="71" name="Titel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325564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72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900489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8428384" y="6472460"/>
            <a:ext cx="258416" cy="249015"/>
          </a:xfrm>
          <a:prstGeom prst="rect">
            <a:avLst/>
          </a:prstGeom>
          <a:ln w="9525">
            <a:round/>
          </a:ln>
        </p:spPr>
        <p:txBody>
          <a:bodyPr lIns="38100" tIns="38100" rIns="38100" bIns="38100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1948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323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CH" dirty="0" err="1"/>
              <a:t>Mastertextformat</a:t>
            </a:r>
            <a:r>
              <a:rPr lang="fr-CH" dirty="0"/>
              <a:t> </a:t>
            </a:r>
            <a:r>
              <a:rPr lang="fr-CH" dirty="0" err="1"/>
              <a:t>bearbeiten</a:t>
            </a:r>
            <a:endParaRPr lang="fr-CH" dirty="0"/>
          </a:p>
          <a:p>
            <a:pPr lvl="1"/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de-DE" dirty="0"/>
          </a:p>
        </p:txBody>
      </p:sp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id="{3B80F837-6E07-A34B-8690-FCC531798B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DFB344A0-CEB4-1B4E-9E4F-AB3E83F8AB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42569328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9B4870C2-E796-0D4E-A50C-0ED1E3A2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A54D5EF5-A312-384A-887B-D13C882A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0A7B68CB-4DF8-E544-BD20-C445401E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45DE2DD0-D46C-694F-9F4F-F15E773A0181}" type="slidenum">
              <a:rPr lang="en-US" altLang="de-DE"/>
              <a:pPr/>
              <a:t>‹#›</a:t>
            </a:fld>
            <a:endParaRPr lang="en-US" altLang="de-DE"/>
          </a:p>
        </p:txBody>
      </p:sp>
      <p:pic>
        <p:nvPicPr>
          <p:cNvPr id="7" name="Picture 6" descr="WHO">
            <a:extLst>
              <a:ext uri="{FF2B5EF4-FFF2-40B4-BE49-F238E27FC236}">
                <a16:creationId xmlns:a16="http://schemas.microsoft.com/office/drawing/2014/main" id="{FD340BE6-9E8C-AB49-BB02-F29C574FA5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84B4CAC7-A703-2D4C-8EC0-FF7959187E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93019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CFDDCA0-A169-7742-A142-B4FD91E9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8DF075-2F89-8945-B339-200365E5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B91447-18A3-9C4D-910D-6FB805EAF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9C13A-0344-9045-84EC-4B8E1137B382}" type="slidenum">
              <a:rPr lang="en-US" altLang="de-DE"/>
              <a:pPr/>
              <a:t>‹#›</a:t>
            </a:fld>
            <a:endParaRPr lang="en-US" altLang="de-DE"/>
          </a:p>
        </p:txBody>
      </p:sp>
      <p:pic>
        <p:nvPicPr>
          <p:cNvPr id="5" name="Picture 6" descr="WHO">
            <a:extLst>
              <a:ext uri="{FF2B5EF4-FFF2-40B4-BE49-F238E27FC236}">
                <a16:creationId xmlns:a16="http://schemas.microsoft.com/office/drawing/2014/main" id="{44BFD744-512E-0142-89DD-4ADBA73BE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376866C4-1D87-5647-8D8C-94F03EDC41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93672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id="{574AC597-0717-1E49-9124-97381B8BC4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73109F9F-D498-D248-9CE8-632866CADF1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126715785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A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/>
              <a:t>Mastertitelformat bearbeiten</a:t>
            </a:r>
            <a:endParaRPr lang="fr-FR" dirty="0"/>
          </a:p>
        </p:txBody>
      </p:sp>
      <p:pic>
        <p:nvPicPr>
          <p:cNvPr id="5" name="Picture 6" descr="WHO">
            <a:extLst>
              <a:ext uri="{FF2B5EF4-FFF2-40B4-BE49-F238E27FC236}">
                <a16:creationId xmlns:a16="http://schemas.microsoft.com/office/drawing/2014/main" id="{0574C77C-4425-2342-AF23-0253BC802C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8940F3AB-870D-FC42-A547-055138CA1A1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425163205"/>
      </p:ext>
    </p:extLst>
  </p:cSld>
  <p:clrMapOvr>
    <a:masterClrMapping/>
  </p:clrMapOvr>
  <p:transition spd="slow" advClick="0" advTm="16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id="{4257FD05-45F3-7843-A135-300048B993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6B2A31D6-10F1-484E-A08D-6D6539E1E5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407415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1CE96-9479-744E-9321-F5514851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E5A05E-FB30-BB48-A1CF-70548DFFFF1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3F668D-75E1-3743-AB3E-F5AF949D277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8825F4C-7935-364B-BDE1-97F00027AACC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6F5A843-C874-E644-8D21-6C678754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4F5F331-D433-9A41-B2FA-EF7C9F8A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3D111A3-079A-CC41-B9B5-0EFC5CB5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9CC7232-A6BF-7E46-AE57-D7439582BE8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8582268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25BF7-167B-004A-A2CB-67A2D5015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AF6C10-72C8-0240-942F-FF15DF7DCCF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E5CE42-D426-004D-B140-D84AEA086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BF6C93-AAA1-4741-A53C-A603C09A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FD2CCB8-0491-9D4A-9418-A43029A7E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B775E3-268E-3E48-BB4E-C99047D06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6FBCAA-672D-1F4A-B8E4-06953866022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90598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Picture 6" descr="WHO">
            <a:extLst>
              <a:ext uri="{FF2B5EF4-FFF2-40B4-BE49-F238E27FC236}">
                <a16:creationId xmlns:a16="http://schemas.microsoft.com/office/drawing/2014/main" id="{626802DD-DB95-EB42-92F6-D7F05D5DC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8D4BA5A8-0456-BB4B-A4DF-C86DBD1D73F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  <p:sldLayoutId id="2147483658" r:id="rId4"/>
    <p:sldLayoutId id="2147483662" r:id="rId5"/>
    <p:sldLayoutId id="2147483672" r:id="rId6"/>
    <p:sldLayoutId id="2147483673" r:id="rId7"/>
    <p:sldLayoutId id="2147483674" r:id="rId8"/>
    <p:sldLayoutId id="2147483679" r:id="rId9"/>
    <p:sldLayoutId id="2147483680" r:id="rId10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hyperlink" Target="file:///Users/danielezullino/upload.wikimedia.org/wikipedia/commons/3/31/2-bromo-LSD_structure.svg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file:///Users/danielezullino/upload.wikimedia.org/wikipedia/commons/5/50/Psilocybin_chemical_structure.png" TargetMode="External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1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microsoft.com/office/2007/relationships/hdphoto" Target="../media/hdphoto10.wdp"/><Relationship Id="rId4" Type="http://schemas.openxmlformats.org/officeDocument/2006/relationships/image" Target="../media/image45.png"/><Relationship Id="rId9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microsoft.com/office/2007/relationships/hdphoto" Target="../media/hdphoto13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15.wdp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microsoft.com/office/2007/relationships/hdphoto" Target="../media/hdphoto18.wdp"/><Relationship Id="rId7" Type="http://schemas.microsoft.com/office/2007/relationships/hdphoto" Target="../media/hdphoto1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openxmlformats.org/officeDocument/2006/relationships/image" Target="../media/image65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1.wdp"/><Relationship Id="rId5" Type="http://schemas.openxmlformats.org/officeDocument/2006/relationships/image" Target="../media/image64.png"/><Relationship Id="rId4" Type="http://schemas.openxmlformats.org/officeDocument/2006/relationships/image" Target="../media/image63.tiff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tiff"/><Relationship Id="rId5" Type="http://schemas.openxmlformats.org/officeDocument/2006/relationships/image" Target="../media/image73.tiff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microsoft.com/office/2007/relationships/hdphoto" Target="../media/hdphoto29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microsoft.com/office/2007/relationships/hdphoto" Target="../media/hdphoto28.wdp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microsoft.com/office/2007/relationships/hdphoto" Target="../media/hdphoto35.wdp"/><Relationship Id="rId5" Type="http://schemas.microsoft.com/office/2007/relationships/hdphoto" Target="../media/hdphoto32.wdp"/><Relationship Id="rId10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microsoft.com/office/2007/relationships/hdphoto" Target="../media/hdphoto3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2.tiff"/><Relationship Id="rId3" Type="http://schemas.microsoft.com/office/2007/relationships/hdphoto" Target="../media/hdphoto36.wdp"/><Relationship Id="rId7" Type="http://schemas.microsoft.com/office/2007/relationships/hdphoto" Target="../media/hdphoto38.wdp"/><Relationship Id="rId12" Type="http://schemas.openxmlformats.org/officeDocument/2006/relationships/image" Target="../media/image91.tif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microsoft.com/office/2007/relationships/hdphoto" Target="../media/hdphoto40.wdp"/><Relationship Id="rId5" Type="http://schemas.microsoft.com/office/2007/relationships/hdphoto" Target="../media/hdphoto37.wdp"/><Relationship Id="rId10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microsoft.com/office/2007/relationships/hdphoto" Target="../media/hdphoto39.wdp"/><Relationship Id="rId14" Type="http://schemas.openxmlformats.org/officeDocument/2006/relationships/image" Target="../media/image93.tiff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tiff"/><Relationship Id="rId3" Type="http://schemas.openxmlformats.org/officeDocument/2006/relationships/image" Target="../media/image100.gif"/><Relationship Id="rId7" Type="http://schemas.openxmlformats.org/officeDocument/2006/relationships/image" Target="../media/image104.tiff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tiff"/><Relationship Id="rId11" Type="http://schemas.openxmlformats.org/officeDocument/2006/relationships/image" Target="../media/image108.tiff"/><Relationship Id="rId5" Type="http://schemas.openxmlformats.org/officeDocument/2006/relationships/image" Target="../media/image102.tiff"/><Relationship Id="rId10" Type="http://schemas.openxmlformats.org/officeDocument/2006/relationships/image" Target="../media/image107.tiff"/><Relationship Id="rId4" Type="http://schemas.openxmlformats.org/officeDocument/2006/relationships/image" Target="../media/image101.tiff"/><Relationship Id="rId9" Type="http://schemas.openxmlformats.org/officeDocument/2006/relationships/image" Target="../media/image106.tiff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7" Type="http://schemas.microsoft.com/office/2007/relationships/hdphoto" Target="../media/hdphoto49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microsoft.com/office/2007/relationships/hdphoto" Target="../media/hdphoto48.wdp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microsoft.com/office/2007/relationships/hdphoto" Target="../media/hdphoto53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png"/><Relationship Id="rId5" Type="http://schemas.microsoft.com/office/2007/relationships/hdphoto" Target="../media/hdphoto52.wdp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7" Type="http://schemas.microsoft.com/office/2007/relationships/hdphoto" Target="../media/hdphoto5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microsoft.com/office/2007/relationships/hdphoto" Target="../media/hdphoto54.wdp"/><Relationship Id="rId4" Type="http://schemas.openxmlformats.org/officeDocument/2006/relationships/image" Target="../media/image120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56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7" Type="http://schemas.microsoft.com/office/2007/relationships/hdphoto" Target="../media/hdphoto59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microsoft.com/office/2007/relationships/hdphoto" Target="../media/hdphoto58.wdp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61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63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64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19.tiff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65.wdp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66.wdp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7.wdp"/><Relationship Id="rId4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68.wdp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microsoft.com/office/2007/relationships/hdphoto" Target="../media/hdphoto69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70.wdp"/><Relationship Id="rId4" Type="http://schemas.openxmlformats.org/officeDocument/2006/relationships/image" Target="../media/image13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71.wdp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72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1.tiff"/><Relationship Id="rId4" Type="http://schemas.openxmlformats.org/officeDocument/2006/relationships/image" Target="../media/image140.tiff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73.wdp"/><Relationship Id="rId7" Type="http://schemas.openxmlformats.org/officeDocument/2006/relationships/image" Target="../media/image145.tiff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tiff"/><Relationship Id="rId5" Type="http://schemas.openxmlformats.org/officeDocument/2006/relationships/image" Target="../media/image143.tiff"/><Relationship Id="rId4" Type="http://schemas.openxmlformats.org/officeDocument/2006/relationships/image" Target="../media/image140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tiff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75.wdp"/><Relationship Id="rId7" Type="http://schemas.openxmlformats.org/officeDocument/2006/relationships/image" Target="../media/image153.tif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png"/><Relationship Id="rId5" Type="http://schemas.microsoft.com/office/2007/relationships/hdphoto" Target="../media/hdphoto76.wdp"/><Relationship Id="rId4" Type="http://schemas.openxmlformats.org/officeDocument/2006/relationships/image" Target="../media/image151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77.wdp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6.jpeg"/><Relationship Id="rId4" Type="http://schemas.openxmlformats.org/officeDocument/2006/relationships/image" Target="../media/image155.tiff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78.wdp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9.wdp"/><Relationship Id="rId4" Type="http://schemas.openxmlformats.org/officeDocument/2006/relationships/image" Target="../media/image15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80.wdp"/><Relationship Id="rId4" Type="http://schemas.openxmlformats.org/officeDocument/2006/relationships/image" Target="../media/image15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608097" y="219609"/>
            <a:ext cx="7170397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CH" sz="2800" b="1" dirty="0">
                <a:solidFill>
                  <a:schemeClr val="bg1"/>
                </a:solidFill>
              </a:rPr>
              <a:t>Psychothérapie assistée par psychédéliques et hypnose</a:t>
            </a:r>
            <a:endParaRPr lang="fr-CH" sz="1400" i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08097" y="2127824"/>
            <a:ext cx="266354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Louise </a:t>
            </a:r>
            <a:r>
              <a:rPr kumimoji="0" lang="fr-CH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Penzenstadler</a:t>
            </a: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Daniele Zullino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BC4B55E-3E5C-A646-888C-4CFBF6F2D7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097" y="2600969"/>
            <a:ext cx="4967839" cy="283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9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Linie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14" name="Reifes Mycelium verlangt nach reichlich Wasser…"/>
          <p:cNvSpPr/>
          <p:nvPr/>
        </p:nvSpPr>
        <p:spPr>
          <a:xfrm>
            <a:off x="2928925" y="3361478"/>
            <a:ext cx="6019801" cy="323935"/>
          </a:xfrm>
          <a:prstGeom prst="rect">
            <a:avLst/>
          </a:prstGeom>
          <a:ln w="12700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177800" lvl="1" indent="-177800" defTabSz="914400">
              <a:lnSpc>
                <a:spcPts val="2100"/>
              </a:lnSpc>
              <a:spcBef>
                <a:spcPts val="300"/>
              </a:spcBef>
              <a:buClr>
                <a:srgbClr val="F09C00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sz="1600" dirty="0"/>
          </a:p>
        </p:txBody>
      </p:sp>
      <p:pic>
        <p:nvPicPr>
          <p:cNvPr id="516" name="image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52" y="1699512"/>
            <a:ext cx="3212432" cy="3212432"/>
          </a:xfrm>
          <a:prstGeom prst="rect">
            <a:avLst/>
          </a:prstGeom>
          <a:ln>
            <a:solidFill>
              <a:srgbClr val="929292"/>
            </a:solidFill>
          </a:ln>
        </p:spPr>
      </p:pic>
      <p:sp>
        <p:nvSpPr>
          <p:cNvPr id="517" name="Musshoff et al., 2000; Badham, 1984"/>
          <p:cNvSpPr/>
          <p:nvPr/>
        </p:nvSpPr>
        <p:spPr>
          <a:xfrm>
            <a:off x="495941" y="5627063"/>
            <a:ext cx="2182647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algn="r" defTabSz="914400">
              <a:lnSpc>
                <a:spcPct val="90000"/>
              </a:lnSpc>
              <a:buClr>
                <a:srgbClr val="DC8F00"/>
              </a:buClr>
              <a:buFont typeface="Arial"/>
              <a:defRPr sz="1000" i="1">
                <a:solidFill>
                  <a:srgbClr val="DC8F00"/>
                </a:solidFill>
                <a:uFill>
                  <a:solidFill>
                    <a:srgbClr val="DC8F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algn="l" rtl="0" latinLnBrk="1" hangingPunct="0"/>
            <a:r>
              <a:rPr i="0" dirty="0" err="1">
                <a:solidFill>
                  <a:srgbClr val="000000"/>
                </a:solidFill>
              </a:rPr>
              <a:t>Musshoff</a:t>
            </a:r>
            <a:r>
              <a:rPr i="0" dirty="0">
                <a:solidFill>
                  <a:srgbClr val="000000"/>
                </a:solidFill>
              </a:rPr>
              <a:t> et al., 2000; </a:t>
            </a:r>
            <a:r>
              <a:rPr i="0" dirty="0" err="1">
                <a:solidFill>
                  <a:srgbClr val="000000"/>
                </a:solidFill>
              </a:rPr>
              <a:t>Badham</a:t>
            </a:r>
            <a:r>
              <a:rPr i="0" dirty="0">
                <a:solidFill>
                  <a:srgbClr val="000000"/>
                </a:solidFill>
              </a:rPr>
              <a:t>, 1984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545D0D1-08DD-9C44-B902-651AA5BA5845}"/>
              </a:ext>
            </a:extLst>
          </p:cNvPr>
          <p:cNvSpPr/>
          <p:nvPr/>
        </p:nvSpPr>
        <p:spPr>
          <a:xfrm>
            <a:off x="2520000" y="386373"/>
            <a:ext cx="43556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400" b="1" dirty="0">
                <a:solidFill>
                  <a:schemeClr val="bg1">
                    <a:lumMod val="65000"/>
                  </a:schemeClr>
                </a:solidFill>
              </a:rPr>
              <a:t>Le </a:t>
            </a:r>
            <a:r>
              <a:rPr lang="de-DE" sz="4400" b="1" dirty="0" err="1">
                <a:solidFill>
                  <a:schemeClr val="bg1">
                    <a:lumMod val="65000"/>
                  </a:schemeClr>
                </a:solidFill>
              </a:rPr>
              <a:t>champignon</a:t>
            </a:r>
            <a:endParaRPr lang="de-DE" sz="4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3" name="Bevorzugt gut drainiertes Gelände…"/>
          <p:cNvSpPr/>
          <p:nvPr/>
        </p:nvSpPr>
        <p:spPr>
          <a:xfrm>
            <a:off x="2928924" y="1834876"/>
            <a:ext cx="6019801" cy="2941703"/>
          </a:xfrm>
          <a:prstGeom prst="rect">
            <a:avLst/>
          </a:prstGeom>
          <a:solidFill>
            <a:srgbClr val="FFFFFF">
              <a:alpha val="82000"/>
            </a:srgbClr>
          </a:solidFill>
          <a:ln w="12700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177800" lvl="1" indent="-177800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2000" dirty="0" err="1"/>
              <a:t>Préfère</a:t>
            </a:r>
            <a:r>
              <a:rPr lang="de-CH" sz="2000" dirty="0"/>
              <a:t> les </a:t>
            </a:r>
            <a:r>
              <a:rPr lang="de-CH" sz="2000" dirty="0" err="1"/>
              <a:t>terrains</a:t>
            </a:r>
            <a:r>
              <a:rPr lang="de-CH" sz="2000" dirty="0"/>
              <a:t> </a:t>
            </a:r>
            <a:r>
              <a:rPr lang="de-CH" sz="2000" dirty="0" err="1"/>
              <a:t>bien</a:t>
            </a:r>
            <a:r>
              <a:rPr lang="de-CH" sz="2000" dirty="0"/>
              <a:t> </a:t>
            </a:r>
            <a:r>
              <a:rPr lang="de-CH" sz="2000" dirty="0" err="1"/>
              <a:t>drainés</a:t>
            </a:r>
            <a:r>
              <a:rPr lang="de-CH" sz="2000" dirty="0"/>
              <a:t> </a:t>
            </a:r>
          </a:p>
          <a:p>
            <a:pPr marL="177800" lvl="1" indent="-177800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2000" dirty="0" err="1"/>
              <a:t>Mycélium</a:t>
            </a:r>
            <a:r>
              <a:rPr lang="de-CH" sz="2000" dirty="0"/>
              <a:t> </a:t>
            </a:r>
            <a:r>
              <a:rPr lang="de-CH" sz="2000" dirty="0" err="1"/>
              <a:t>immature</a:t>
            </a:r>
            <a:r>
              <a:rPr lang="de-CH" sz="2000" dirty="0"/>
              <a:t> sensible à </a:t>
            </a:r>
            <a:r>
              <a:rPr lang="de-CH" sz="2000" dirty="0" err="1"/>
              <a:t>l'excès</a:t>
            </a:r>
            <a:r>
              <a:rPr lang="de-CH" sz="2000" dirty="0"/>
              <a:t> </a:t>
            </a:r>
            <a:r>
              <a:rPr lang="de-CH" sz="2000" dirty="0" err="1"/>
              <a:t>d'eau</a:t>
            </a:r>
            <a:endParaRPr lang="de-CH" sz="2000" dirty="0"/>
          </a:p>
          <a:p>
            <a:pPr marL="177800" lvl="1" indent="-177800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Mycélium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mûr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demande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beaucoup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d'eau</a:t>
            </a:r>
            <a:endParaRPr lang="de-CH" sz="2000" dirty="0">
              <a:uFill>
                <a:solidFill>
                  <a:srgbClr val="000000"/>
                </a:solidFill>
              </a:uFill>
            </a:endParaRPr>
          </a:p>
          <a:p>
            <a:pPr marL="177800" lvl="1" indent="-177800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CH :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pousse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à la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fin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de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l'été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et en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automne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après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des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pluies</a:t>
            </a:r>
            <a:endParaRPr lang="de-CH" sz="2000" dirty="0">
              <a:uFill>
                <a:solidFill>
                  <a:srgbClr val="000000"/>
                </a:solidFill>
              </a:uFill>
            </a:endParaRPr>
          </a:p>
          <a:p>
            <a:pPr marL="177800" lvl="1" indent="-177800" algn="l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Souvent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autour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de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vieilles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bouses</a:t>
            </a:r>
            <a:r>
              <a:rPr lang="de-CH" sz="2000" dirty="0">
                <a:uFill>
                  <a:solidFill>
                    <a:srgbClr val="000000"/>
                  </a:solidFill>
                </a:uFill>
              </a:rPr>
              <a:t> de </a:t>
            </a:r>
            <a:r>
              <a:rPr lang="de-CH" sz="2000" dirty="0" err="1">
                <a:uFill>
                  <a:solidFill>
                    <a:srgbClr val="000000"/>
                  </a:solidFill>
                </a:uFill>
              </a:rPr>
              <a:t>vache</a:t>
            </a:r>
            <a:endParaRPr lang="de-CH" sz="2000" dirty="0">
              <a:uFill>
                <a:solidFill>
                  <a:srgbClr val="0000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704570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 build="p" bldLvl="5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20BB8AC-B5A9-1F45-AC5D-68DD731802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43582" cy="454358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7C54856-FD11-8C48-A2EB-F5F4F3603A2D}"/>
              </a:ext>
            </a:extLst>
          </p:cNvPr>
          <p:cNvSpPr/>
          <p:nvPr/>
        </p:nvSpPr>
        <p:spPr>
          <a:xfrm>
            <a:off x="4079090" y="1098531"/>
            <a:ext cx="4814048" cy="2862322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de-DE" sz="2000" dirty="0"/>
              <a:t>1970 “Drug Abuse and Prevention Control Act” : psilocybine et  LSD </a:t>
            </a:r>
            <a:r>
              <a:rPr lang="en-US" altLang="de-DE" sz="2000" dirty="0" err="1"/>
              <a:t>placées</a:t>
            </a:r>
            <a:r>
              <a:rPr lang="en-US" altLang="de-DE" sz="2000" dirty="0"/>
              <a:t> </a:t>
            </a:r>
            <a:r>
              <a:rPr lang="en-US" altLang="de-DE" sz="2000" dirty="0" err="1"/>
              <a:t>dans</a:t>
            </a:r>
            <a:r>
              <a:rPr lang="en-US" altLang="de-DE" sz="2000" dirty="0"/>
              <a:t> la </a:t>
            </a:r>
            <a:r>
              <a:rPr lang="en-US" altLang="de-DE" sz="2000" dirty="0" err="1"/>
              <a:t>catégorie</a:t>
            </a:r>
            <a:r>
              <a:rPr lang="en-US" altLang="de-DE" sz="2000" dirty="0"/>
              <a:t> des drogues de </a:t>
            </a:r>
            <a:r>
              <a:rPr lang="en-US" altLang="de-DE" sz="2000" dirty="0" err="1"/>
              <a:t>l'annexe</a:t>
            </a:r>
            <a:r>
              <a:rPr lang="en-US" altLang="de-DE" sz="2000" dirty="0"/>
              <a:t> 1</a:t>
            </a:r>
          </a:p>
          <a:p>
            <a:pPr>
              <a:lnSpc>
                <a:spcPct val="90000"/>
              </a:lnSpc>
            </a:pPr>
            <a:endParaRPr lang="en-US" altLang="de-DE" sz="2000" dirty="0"/>
          </a:p>
          <a:p>
            <a:pPr>
              <a:lnSpc>
                <a:spcPct val="90000"/>
              </a:lnSpc>
            </a:pPr>
            <a:r>
              <a:rPr lang="en-US" altLang="de-DE" sz="2000" i="1" dirty="0"/>
              <a:t>…  </a:t>
            </a:r>
            <a:r>
              <a:rPr lang="en-US" altLang="de-DE" sz="2000" i="1" dirty="0" err="1"/>
              <a:t>présente</a:t>
            </a:r>
            <a:r>
              <a:rPr lang="en-US" altLang="de-DE" sz="2000" i="1" dirty="0"/>
              <a:t> fort </a:t>
            </a:r>
            <a:r>
              <a:rPr lang="en-US" altLang="de-DE" sz="2000" i="1" dirty="0" err="1"/>
              <a:t>potentiel</a:t>
            </a:r>
            <a:r>
              <a:rPr lang="en-US" altLang="de-DE" sz="2000" i="1" dirty="0"/>
              <a:t> </a:t>
            </a:r>
            <a:r>
              <a:rPr lang="en-US" altLang="de-DE" sz="2000" i="1" dirty="0" err="1"/>
              <a:t>d'abus</a:t>
            </a:r>
            <a:r>
              <a:rPr lang="en-US" altLang="de-DE" sz="2000" i="1" dirty="0"/>
              <a:t>, </a:t>
            </a:r>
            <a:r>
              <a:rPr lang="en-US" altLang="de-DE" sz="2000" i="1" dirty="0" err="1"/>
              <a:t>n’a</a:t>
            </a:r>
            <a:r>
              <a:rPr lang="en-US" altLang="de-DE" sz="2000" i="1" dirty="0"/>
              <a:t> pas </a:t>
            </a:r>
            <a:r>
              <a:rPr lang="en-US" altLang="de-DE" sz="2000" i="1" dirty="0" err="1"/>
              <a:t>d'usage</a:t>
            </a:r>
            <a:r>
              <a:rPr lang="en-US" altLang="de-DE" sz="2000" i="1" dirty="0"/>
              <a:t> </a:t>
            </a:r>
            <a:r>
              <a:rPr lang="en-US" altLang="de-DE" sz="2000" i="1" dirty="0" err="1"/>
              <a:t>médical</a:t>
            </a:r>
            <a:r>
              <a:rPr lang="en-US" altLang="de-DE" sz="2000" i="1" dirty="0"/>
              <a:t> </a:t>
            </a:r>
            <a:r>
              <a:rPr lang="en-US" altLang="de-DE" sz="2000" i="1" dirty="0" err="1"/>
              <a:t>reconnu</a:t>
            </a:r>
            <a:r>
              <a:rPr lang="en-US" altLang="de-DE" sz="2000" i="1" dirty="0"/>
              <a:t> et </a:t>
            </a:r>
            <a:r>
              <a:rPr lang="en-US" altLang="de-DE" sz="2000" i="1" dirty="0" err="1"/>
              <a:t>l'utilisation</a:t>
            </a:r>
            <a:r>
              <a:rPr lang="en-US" altLang="de-DE" sz="2000" i="1" dirty="0"/>
              <a:t> </a:t>
            </a:r>
            <a:r>
              <a:rPr lang="en-US" altLang="de-DE" sz="2000" i="1" dirty="0" err="1"/>
              <a:t>dans</a:t>
            </a:r>
            <a:r>
              <a:rPr lang="en-US" altLang="de-DE" sz="2000" i="1" dirty="0"/>
              <a:t> un cadre </a:t>
            </a:r>
            <a:r>
              <a:rPr lang="en-US" altLang="de-DE" sz="2000" i="1" dirty="0" err="1"/>
              <a:t>médical</a:t>
            </a:r>
            <a:r>
              <a:rPr lang="en-US" altLang="de-DE" sz="2000" i="1" dirty="0"/>
              <a:t> </a:t>
            </a:r>
            <a:r>
              <a:rPr lang="en-US" altLang="de-DE" sz="2000" i="1" dirty="0" err="1"/>
              <a:t>n'est</a:t>
            </a:r>
            <a:r>
              <a:rPr lang="en-US" altLang="de-DE" sz="2000" i="1" dirty="0"/>
              <a:t> pas </a:t>
            </a:r>
            <a:r>
              <a:rPr lang="en-US" altLang="de-DE" sz="2000" i="1" dirty="0" err="1"/>
              <a:t>sûre</a:t>
            </a:r>
            <a:r>
              <a:rPr lang="en-US" altLang="de-DE" sz="2000" i="1" dirty="0"/>
              <a:t>…</a:t>
            </a:r>
          </a:p>
          <a:p>
            <a:pPr>
              <a:lnSpc>
                <a:spcPct val="90000"/>
              </a:lnSpc>
            </a:pPr>
            <a:endParaRPr lang="en-US" altLang="de-DE" sz="2000" dirty="0"/>
          </a:p>
          <a:p>
            <a:pPr>
              <a:lnSpc>
                <a:spcPct val="90000"/>
              </a:lnSpc>
            </a:pPr>
            <a:r>
              <a:rPr lang="en-US" altLang="de-DE" sz="2000" dirty="0"/>
              <a:t>Recherche </a:t>
            </a:r>
            <a:r>
              <a:rPr lang="en-US" altLang="de-DE" sz="2000" dirty="0" err="1"/>
              <a:t>clinique</a:t>
            </a:r>
            <a:r>
              <a:rPr lang="en-US" altLang="de-DE" sz="2000" dirty="0"/>
              <a:t> </a:t>
            </a:r>
            <a:r>
              <a:rPr lang="en-US" altLang="de-DE" sz="2000" dirty="0" err="1"/>
              <a:t>n’ést</a:t>
            </a:r>
            <a:r>
              <a:rPr lang="en-US" altLang="de-DE" sz="2000" dirty="0"/>
              <a:t> plus </a:t>
            </a:r>
            <a:r>
              <a:rPr lang="en-US" altLang="de-DE" sz="2000" dirty="0" err="1"/>
              <a:t>autorisée</a:t>
            </a:r>
            <a:endParaRPr lang="en-US" altLang="de-DE" sz="2000" dirty="0"/>
          </a:p>
        </p:txBody>
      </p:sp>
    </p:spTree>
    <p:extLst>
      <p:ext uri="{BB962C8B-B14F-4D97-AF65-F5344CB8AC3E}">
        <p14:creationId xmlns:p14="http://schemas.microsoft.com/office/powerpoint/2010/main" val="139442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CB7222B-CECE-DC4C-8D5E-054058DCB04B}"/>
              </a:ext>
            </a:extLst>
          </p:cNvPr>
          <p:cNvSpPr txBox="1"/>
          <p:nvPr/>
        </p:nvSpPr>
        <p:spPr>
          <a:xfrm>
            <a:off x="511638" y="5570621"/>
            <a:ext cx="99802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Nour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et al. 2017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754871C-0E6E-A545-821B-511F222587EB}"/>
              </a:ext>
            </a:extLst>
          </p:cNvPr>
          <p:cNvSpPr/>
          <p:nvPr/>
        </p:nvSpPr>
        <p:spPr>
          <a:xfrm>
            <a:off x="963941" y="4049673"/>
            <a:ext cx="2556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prédit</a:t>
            </a:r>
            <a:r>
              <a:rPr lang="de-CH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positivement</a:t>
            </a:r>
            <a:r>
              <a:rPr lang="de-CH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opinions</a:t>
            </a:r>
            <a:r>
              <a:rPr lang="de-CH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politiques</a:t>
            </a:r>
            <a:r>
              <a:rPr lang="de-CH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libérales</a:t>
            </a:r>
            <a:r>
              <a:rPr lang="de-CH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l'ouverture</a:t>
            </a:r>
            <a:r>
              <a:rPr lang="de-CH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la </a:t>
            </a: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</a:t>
            </a:r>
            <a:r>
              <a:rPr lang="de-CH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la </a:t>
            </a: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endParaRPr lang="de-CH" sz="1200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prédit</a:t>
            </a:r>
            <a:r>
              <a:rPr lang="de-CH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négativement</a:t>
            </a:r>
            <a:r>
              <a:rPr lang="de-CH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opinions</a:t>
            </a:r>
            <a:r>
              <a:rPr lang="de-CH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politiques</a:t>
            </a:r>
            <a:r>
              <a:rPr lang="de-CH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autoritaires</a:t>
            </a:r>
            <a:endParaRPr lang="de-CH" sz="1200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A01EA5A-1104-D942-9A49-85D4FBC62A4E}"/>
              </a:ext>
            </a:extLst>
          </p:cNvPr>
          <p:cNvGrpSpPr/>
          <p:nvPr/>
        </p:nvGrpSpPr>
        <p:grpSpPr>
          <a:xfrm>
            <a:off x="1218467" y="1117661"/>
            <a:ext cx="2053761" cy="2029032"/>
            <a:chOff x="1218467" y="1117661"/>
            <a:chExt cx="2053761" cy="2029032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4A286D94-B73B-364C-BF5B-B8991CC848B1}"/>
                </a:ext>
              </a:extLst>
            </p:cNvPr>
            <p:cNvSpPr/>
            <p:nvPr/>
          </p:nvSpPr>
          <p:spPr>
            <a:xfrm>
              <a:off x="1218467" y="2685028"/>
              <a:ext cx="205376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200" dirty="0" err="1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Psychédéliques</a:t>
              </a:r>
              <a:r>
                <a:rPr lang="de-CH" sz="1200" dirty="0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 </a:t>
              </a:r>
              <a:r>
                <a:rPr lang="de-CH" sz="1200" dirty="0" err="1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cours</a:t>
              </a:r>
              <a:r>
                <a:rPr lang="de-CH" sz="1200" dirty="0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la </a:t>
              </a:r>
              <a:r>
                <a:rPr lang="de-CH" sz="1200" dirty="0" err="1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</a:t>
              </a:r>
              <a:r>
                <a:rPr lang="de-CH" sz="1200" dirty="0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AA85671-1068-7B45-92DB-B0C7EF4E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4818" y="1117661"/>
              <a:ext cx="1554747" cy="1554747"/>
            </a:xfrm>
            <a:prstGeom prst="roundRect">
              <a:avLst/>
            </a:prstGeom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6DC242F-9341-A64C-B60F-32D38344B1C8}"/>
              </a:ext>
            </a:extLst>
          </p:cNvPr>
          <p:cNvGrpSpPr/>
          <p:nvPr/>
        </p:nvGrpSpPr>
        <p:grpSpPr>
          <a:xfrm>
            <a:off x="3837699" y="1130281"/>
            <a:ext cx="1830137" cy="2023596"/>
            <a:chOff x="3837699" y="1130281"/>
            <a:chExt cx="1830137" cy="202359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2B5EF46-2C01-AB43-AC07-E741DEFC0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5393" y="1130281"/>
              <a:ext cx="1554747" cy="1554747"/>
            </a:xfrm>
            <a:prstGeom prst="round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54BE05A-2C16-C14A-A299-4F0B302FDC85}"/>
                </a:ext>
              </a:extLst>
            </p:cNvPr>
            <p:cNvSpPr/>
            <p:nvPr/>
          </p:nvSpPr>
          <p:spPr>
            <a:xfrm>
              <a:off x="3837699" y="2692212"/>
              <a:ext cx="18301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200" dirty="0" err="1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Cocaïne</a:t>
              </a:r>
              <a:r>
                <a:rPr lang="de-DE" sz="1200" dirty="0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 </a:t>
              </a:r>
              <a:r>
                <a:rPr lang="de-DE" sz="1200" dirty="0" err="1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cours</a:t>
              </a:r>
              <a:endParaRPr lang="de-DE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la </a:t>
              </a:r>
              <a:r>
                <a:rPr lang="de-DE" sz="1200" dirty="0" err="1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</a:t>
              </a:r>
              <a:r>
                <a:rPr lang="de-DE" sz="1200" dirty="0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D024F543-9B9A-6E47-8CB7-2D7A107C537A}"/>
              </a:ext>
            </a:extLst>
          </p:cNvPr>
          <p:cNvSpPr txBox="1"/>
          <p:nvPr/>
        </p:nvSpPr>
        <p:spPr>
          <a:xfrm>
            <a:off x="1218467" y="153602"/>
            <a:ext cx="70686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Drogues</a:t>
            </a:r>
            <a:r>
              <a:rPr kumimoji="0" lang="de-DE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et </a:t>
            </a:r>
            <a:r>
              <a:rPr kumimoji="0" lang="de-DE" sz="36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orientation</a:t>
            </a:r>
            <a:r>
              <a:rPr kumimoji="0" lang="de-DE" sz="36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36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politique</a:t>
            </a:r>
            <a:endParaRPr kumimoji="0" lang="de-DE" sz="36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BF98E20-A3B3-8A43-A0DA-7FF1B76BEA7D}"/>
              </a:ext>
            </a:extLst>
          </p:cNvPr>
          <p:cNvSpPr/>
          <p:nvPr/>
        </p:nvSpPr>
        <p:spPr>
          <a:xfrm>
            <a:off x="3956275" y="4049673"/>
            <a:ext cx="1592981" cy="274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D27698"/>
              </a:buClr>
            </a:pP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</a:t>
            </a:r>
            <a:r>
              <a:rPr lang="de-CH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corrélations</a:t>
            </a:r>
            <a:endParaRPr lang="de-CH" sz="1200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33BD989-4DED-E64D-A978-85E9D8DEEC11}"/>
              </a:ext>
            </a:extLst>
          </p:cNvPr>
          <p:cNvSpPr/>
          <p:nvPr/>
        </p:nvSpPr>
        <p:spPr>
          <a:xfrm>
            <a:off x="6478896" y="4049673"/>
            <a:ext cx="1592981" cy="274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D27698"/>
              </a:buClr>
            </a:pP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</a:t>
            </a:r>
            <a:r>
              <a:rPr lang="de-CH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2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corrélations</a:t>
            </a:r>
            <a:endParaRPr lang="de-CH" sz="1200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CBF5442-3EA2-7842-9911-1FDABEAB5577}"/>
              </a:ext>
            </a:extLst>
          </p:cNvPr>
          <p:cNvGrpSpPr/>
          <p:nvPr/>
        </p:nvGrpSpPr>
        <p:grpSpPr>
          <a:xfrm>
            <a:off x="6341962" y="1150085"/>
            <a:ext cx="1830137" cy="1799322"/>
            <a:chOff x="6341962" y="1150085"/>
            <a:chExt cx="1830137" cy="1799322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F0AEE727-6872-C04C-A18E-70C8D2C5F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5968" y="1150085"/>
              <a:ext cx="1542127" cy="1542127"/>
            </a:xfrm>
            <a:prstGeom prst="roundRect">
              <a:avLst/>
            </a:prstGeom>
          </p:spPr>
        </p:pic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13FEC81F-D3D9-B64A-804F-687F29FB2803}"/>
                </a:ext>
              </a:extLst>
            </p:cNvPr>
            <p:cNvSpPr/>
            <p:nvPr/>
          </p:nvSpPr>
          <p:spPr>
            <a:xfrm>
              <a:off x="6341962" y="2672408"/>
              <a:ext cx="183013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200" dirty="0" err="1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Alcool</a:t>
              </a:r>
              <a:r>
                <a:rPr lang="de-DE" sz="1200" dirty="0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hebdomadaire</a:t>
              </a:r>
              <a:endParaRPr lang="de-DE" sz="12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F3989D9F-D5AD-F54C-84E1-BEB65E9F3D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64761" y="3443170"/>
            <a:ext cx="830176" cy="31002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6A03800-8716-4C43-BC59-A1D2AE1B519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337677" y="3443170"/>
            <a:ext cx="830176" cy="31002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14BADED-A731-4943-9482-AAA51A28E3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60298" y="3406768"/>
            <a:ext cx="830176" cy="3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88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81309A7-C426-7E4D-8A8F-2A17C50825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585731"/>
            <a:ext cx="3467532" cy="346753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B13BEA8-F751-D741-8E26-A45ECE58D394}"/>
              </a:ext>
            </a:extLst>
          </p:cNvPr>
          <p:cNvSpPr txBox="1"/>
          <p:nvPr/>
        </p:nvSpPr>
        <p:spPr>
          <a:xfrm>
            <a:off x="1733766" y="297952"/>
            <a:ext cx="496225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La Suisse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</a:rPr>
              <a:t>psychédélique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A92C708-F83D-E942-AA1E-66443B77C030}"/>
              </a:ext>
            </a:extLst>
          </p:cNvPr>
          <p:cNvSpPr/>
          <p:nvPr/>
        </p:nvSpPr>
        <p:spPr>
          <a:xfrm>
            <a:off x="3247036" y="1769096"/>
            <a:ext cx="5704459" cy="310080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spcBef>
                <a:spcPts val="600"/>
              </a:spcBef>
              <a:spcAft>
                <a:spcPts val="1200"/>
              </a:spcAft>
              <a:buClr>
                <a:srgbClr val="9FD0AB"/>
              </a:buClr>
              <a:buFont typeface="Arial"/>
              <a:buChar char="•"/>
            </a:pPr>
            <a:r>
              <a:rPr lang="en-US" sz="1800" dirty="0"/>
              <a:t>1988 - 1993 : 5 </a:t>
            </a:r>
            <a:r>
              <a:rPr lang="en-US" sz="1800" dirty="0" err="1"/>
              <a:t>médecins</a:t>
            </a:r>
            <a:r>
              <a:rPr lang="en-US" sz="1800" dirty="0"/>
              <a:t> </a:t>
            </a:r>
            <a:r>
              <a:rPr lang="en-US" sz="1800" dirty="0" err="1"/>
              <a:t>obtiennent</a:t>
            </a:r>
            <a:r>
              <a:rPr lang="en-US" sz="1800" dirty="0"/>
              <a:t> </a:t>
            </a:r>
            <a:r>
              <a:rPr lang="en-US" sz="1800" dirty="0" err="1"/>
              <a:t>une</a:t>
            </a:r>
            <a:r>
              <a:rPr lang="en-US" sz="1800" dirty="0"/>
              <a:t> </a:t>
            </a:r>
            <a:r>
              <a:rPr lang="en-US" sz="1800" dirty="0" err="1"/>
              <a:t>autorisation</a:t>
            </a:r>
            <a:r>
              <a:rPr lang="en-US" sz="1800" dirty="0"/>
              <a:t> </a:t>
            </a:r>
            <a:r>
              <a:rPr lang="en-US" sz="1800" dirty="0" err="1"/>
              <a:t>exceptionnelle</a:t>
            </a:r>
            <a:r>
              <a:rPr lang="en-US" sz="1800" dirty="0"/>
              <a:t> de </a:t>
            </a:r>
            <a:r>
              <a:rPr lang="en-US" sz="1800" dirty="0" err="1"/>
              <a:t>l'Office</a:t>
            </a:r>
            <a:r>
              <a:rPr lang="en-US" sz="1800" dirty="0"/>
              <a:t> </a:t>
            </a:r>
            <a:r>
              <a:rPr lang="en-US" sz="1800" dirty="0" err="1"/>
              <a:t>fédéral</a:t>
            </a:r>
            <a:r>
              <a:rPr lang="en-US" sz="1800" dirty="0"/>
              <a:t> de la santé </a:t>
            </a:r>
            <a:r>
              <a:rPr lang="en-US" sz="1800" dirty="0" err="1"/>
              <a:t>publique</a:t>
            </a:r>
            <a:r>
              <a:rPr lang="en-US" sz="1800" dirty="0"/>
              <a:t> pour </a:t>
            </a:r>
            <a:r>
              <a:rPr lang="en-US" sz="1800" dirty="0" err="1"/>
              <a:t>effectuer</a:t>
            </a:r>
            <a:r>
              <a:rPr lang="en-US" sz="1800" dirty="0"/>
              <a:t> des </a:t>
            </a:r>
            <a:r>
              <a:rPr lang="en-US" sz="1800" dirty="0" err="1"/>
              <a:t>thérapies</a:t>
            </a:r>
            <a:r>
              <a:rPr lang="en-US" sz="1800" dirty="0"/>
              <a:t> </a:t>
            </a:r>
            <a:r>
              <a:rPr lang="en-US" sz="1800" dirty="0" err="1"/>
              <a:t>psycholytiques</a:t>
            </a:r>
            <a:r>
              <a:rPr lang="en-US" sz="1800" dirty="0"/>
              <a:t> </a:t>
            </a:r>
            <a:r>
              <a:rPr lang="en-US" sz="1800" dirty="0" err="1"/>
              <a:t>à</a:t>
            </a:r>
            <a:r>
              <a:rPr lang="en-US" sz="1800" dirty="0"/>
              <a:t> base de MDMA et de LSD.</a:t>
            </a:r>
          </a:p>
          <a:p>
            <a:pPr marL="538163" lvl="1" indent="-227013" algn="l" fontAlgn="base"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Ca. 170 patients / ∽ 1000 séances</a:t>
            </a:r>
          </a:p>
          <a:p>
            <a:pPr marL="285750" indent="-285750" algn="l" fontAlgn="base"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2006 : Symposium 100e </a:t>
            </a:r>
            <a:r>
              <a:rPr lang="en-US" sz="1800" dirty="0" err="1"/>
              <a:t>anniversaire</a:t>
            </a:r>
            <a:r>
              <a:rPr lang="en-US" sz="1800" dirty="0"/>
              <a:t> </a:t>
            </a:r>
            <a:r>
              <a:rPr lang="en-US" sz="1800" dirty="0" err="1"/>
              <a:t>d'Albert</a:t>
            </a:r>
            <a:r>
              <a:rPr lang="en-US" sz="1800" dirty="0"/>
              <a:t> Hofmann</a:t>
            </a:r>
          </a:p>
          <a:p>
            <a:pPr marL="285750" indent="-285750" algn="l" fontAlgn="base"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en-US" sz="1800" dirty="0" err="1"/>
              <a:t>Depuis</a:t>
            </a:r>
            <a:r>
              <a:rPr lang="en-US" sz="1800" dirty="0"/>
              <a:t> 2014 : Usage </a:t>
            </a:r>
            <a:r>
              <a:rPr lang="en-US" sz="1800" dirty="0" err="1"/>
              <a:t>compassionnel</a:t>
            </a:r>
            <a:r>
              <a:rPr lang="en-US" sz="1800" dirty="0"/>
              <a:t> avec </a:t>
            </a:r>
            <a:r>
              <a:rPr lang="en-US" sz="1800" dirty="0" err="1"/>
              <a:t>autorisation</a:t>
            </a:r>
            <a:r>
              <a:rPr lang="en-US" sz="1800" dirty="0"/>
              <a:t> </a:t>
            </a:r>
            <a:r>
              <a:rPr lang="en-US" sz="1800" dirty="0" err="1"/>
              <a:t>exceptionnelle</a:t>
            </a:r>
            <a:endParaRPr lang="en-US" sz="1800" dirty="0"/>
          </a:p>
          <a:p>
            <a:pPr marL="214313" indent="-214313">
              <a:spcBef>
                <a:spcPts val="600"/>
              </a:spcBef>
              <a:spcAft>
                <a:spcPts val="1200"/>
              </a:spcAft>
              <a:buClr>
                <a:srgbClr val="9FD0AB"/>
              </a:buClr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098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EF3AF-F117-FD46-9825-2B5307E2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56" y="270435"/>
            <a:ext cx="7654925" cy="762000"/>
          </a:xfr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Psychédéliques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6964FA-F221-EE46-842A-A0A781568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667" y="1246094"/>
            <a:ext cx="3947832" cy="394783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8C8A722-557A-AE45-A930-1ADC808E8B6F}"/>
              </a:ext>
            </a:extLst>
          </p:cNvPr>
          <p:cNvSpPr/>
          <p:nvPr/>
        </p:nvSpPr>
        <p:spPr>
          <a:xfrm>
            <a:off x="2978092" y="1661634"/>
            <a:ext cx="5780013" cy="3116751"/>
          </a:xfrm>
          <a:prstGeom prst="rect">
            <a:avLst/>
          </a:prstGeom>
          <a:solidFill>
            <a:srgbClr val="FFFFFF">
              <a:alpha val="78000"/>
            </a:srgbClr>
          </a:solidFill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GB" sz="1600" dirty="0" err="1"/>
              <a:t>Psychédéliques</a:t>
            </a:r>
            <a:r>
              <a:rPr lang="en-GB" sz="1600" dirty="0"/>
              <a:t> </a:t>
            </a:r>
            <a:r>
              <a:rPr lang="en-GB" sz="1600" dirty="0" err="1"/>
              <a:t>classiques</a:t>
            </a:r>
            <a:r>
              <a:rPr lang="en-GB" sz="1600" dirty="0"/>
              <a:t> (</a:t>
            </a:r>
            <a:r>
              <a:rPr lang="en-GB" sz="1600" dirty="0" err="1"/>
              <a:t>agonistes</a:t>
            </a:r>
            <a:r>
              <a:rPr lang="en-GB" sz="1600" dirty="0"/>
              <a:t> </a:t>
            </a:r>
            <a:r>
              <a:rPr lang="en-GB" sz="1600" dirty="0" err="1"/>
              <a:t>partiels</a:t>
            </a:r>
            <a:r>
              <a:rPr lang="en-GB" sz="1600" dirty="0"/>
              <a:t> des </a:t>
            </a:r>
            <a:r>
              <a:rPr lang="en-GB" sz="1600" dirty="0" err="1"/>
              <a:t>récepteurs</a:t>
            </a:r>
            <a:r>
              <a:rPr lang="en-GB" sz="1600" dirty="0"/>
              <a:t> 5-HT2A)</a:t>
            </a:r>
          </a:p>
          <a:p>
            <a:pPr lvl="1"/>
            <a:r>
              <a:rPr lang="en-GB" sz="1600" b="1" dirty="0"/>
              <a:t>LSD, psilocybine, DMT, mescaline</a:t>
            </a:r>
          </a:p>
          <a:p>
            <a: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GB" sz="1600" dirty="0"/>
              <a:t>Entactogènes/</a:t>
            </a:r>
            <a:r>
              <a:rPr lang="en-GB" sz="1600" dirty="0" err="1"/>
              <a:t>empathogènes</a:t>
            </a:r>
            <a:r>
              <a:rPr lang="en-GB" sz="1600" dirty="0"/>
              <a:t> (</a:t>
            </a:r>
            <a:r>
              <a:rPr lang="en-GB" sz="1600" dirty="0" err="1"/>
              <a:t>agonistes</a:t>
            </a:r>
            <a:r>
              <a:rPr lang="en-GB" sz="1600" dirty="0"/>
              <a:t> des </a:t>
            </a:r>
            <a:r>
              <a:rPr lang="en-GB" sz="1600" dirty="0" err="1"/>
              <a:t>récepteurs</a:t>
            </a:r>
            <a:r>
              <a:rPr lang="en-GB" sz="1600" dirty="0"/>
              <a:t> de la </a:t>
            </a:r>
            <a:r>
              <a:rPr lang="en-GB" sz="1600" dirty="0" err="1"/>
              <a:t>sérotonine</a:t>
            </a:r>
            <a:r>
              <a:rPr lang="en-GB" sz="1600" dirty="0"/>
              <a:t>)</a:t>
            </a:r>
          </a:p>
          <a:p>
            <a:pPr lvl="1"/>
            <a:r>
              <a:rPr lang="en-GB" sz="1600" b="1" dirty="0"/>
              <a:t>MDMA, MDA, MMDA, </a:t>
            </a:r>
            <a:r>
              <a:rPr lang="en-GB" sz="1600" b="1" dirty="0" err="1"/>
              <a:t>série</a:t>
            </a:r>
            <a:r>
              <a:rPr lang="en-GB" sz="1600" b="1" dirty="0"/>
              <a:t> 2C, etc.</a:t>
            </a:r>
            <a:endParaRPr lang="en-GB" sz="1600" dirty="0"/>
          </a:p>
          <a:p>
            <a: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GB" sz="1600" dirty="0" err="1"/>
              <a:t>Anesthésiques</a:t>
            </a:r>
            <a:r>
              <a:rPr lang="en-GB" sz="1600" dirty="0"/>
              <a:t> </a:t>
            </a:r>
            <a:r>
              <a:rPr lang="en-GB" sz="1600" dirty="0" err="1"/>
              <a:t>dissociatifs</a:t>
            </a:r>
            <a:r>
              <a:rPr lang="en-GB" sz="1600" dirty="0"/>
              <a:t> (</a:t>
            </a:r>
            <a:r>
              <a:rPr lang="en-GB" sz="1600" dirty="0" err="1"/>
              <a:t>antagonistes</a:t>
            </a:r>
            <a:r>
              <a:rPr lang="en-GB" sz="1600" dirty="0"/>
              <a:t> de NMDA)</a:t>
            </a:r>
          </a:p>
          <a:p>
            <a:pPr lvl="1"/>
            <a:r>
              <a:rPr lang="en-GB" sz="1600" b="1" dirty="0" err="1"/>
              <a:t>Kétamine</a:t>
            </a:r>
            <a:r>
              <a:rPr lang="en-GB" sz="1600" b="1" dirty="0"/>
              <a:t>, PCP</a:t>
            </a:r>
            <a:endParaRPr lang="en-GB" sz="1600" dirty="0"/>
          </a:p>
          <a:p>
            <a: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GB" sz="1600" dirty="0"/>
              <a:t>Salvia </a:t>
            </a:r>
            <a:r>
              <a:rPr lang="en-GB" sz="1600" dirty="0" err="1"/>
              <a:t>divinorum</a:t>
            </a:r>
            <a:r>
              <a:rPr lang="en-GB" sz="1600" dirty="0"/>
              <a:t> (</a:t>
            </a:r>
            <a:r>
              <a:rPr lang="en-GB" sz="1600" dirty="0" err="1"/>
              <a:t>agoniste</a:t>
            </a:r>
            <a:r>
              <a:rPr lang="en-GB" sz="1600" dirty="0"/>
              <a:t> des </a:t>
            </a:r>
            <a:r>
              <a:rPr lang="en-GB" sz="1600" dirty="0" err="1"/>
              <a:t>récepteurs</a:t>
            </a:r>
            <a:r>
              <a:rPr lang="en-GB" sz="1600" dirty="0"/>
              <a:t> kappa-</a:t>
            </a:r>
            <a:r>
              <a:rPr lang="en-GB" sz="1600" dirty="0" err="1"/>
              <a:t>opioïdes</a:t>
            </a:r>
            <a:r>
              <a:rPr lang="en-GB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78300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Linie"/>
          <p:cNvSpPr/>
          <p:nvPr/>
        </p:nvSpPr>
        <p:spPr>
          <a:xfrm flipV="1">
            <a:off x="762000" y="-566056"/>
            <a:ext cx="1" cy="8382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560" name="Indolstruktur"/>
          <p:cNvSpPr txBox="1">
            <a:spLocks noGrp="1"/>
          </p:cNvSpPr>
          <p:nvPr>
            <p:ph type="title"/>
          </p:nvPr>
        </p:nvSpPr>
        <p:spPr>
          <a:xfrm>
            <a:off x="1686568" y="250329"/>
            <a:ext cx="5835252" cy="83099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4800" b="1">
                <a:solidFill>
                  <a:srgbClr val="1E3C8E"/>
                </a:solidFill>
                <a:uFill>
                  <a:solidFill>
                    <a:srgbClr val="1E3C8E"/>
                  </a:solidFill>
                </a:uFill>
              </a:defRPr>
            </a:lvl1pPr>
          </a:lstStyle>
          <a:p>
            <a:pPr algn="ctr"/>
            <a:r>
              <a:rPr lang="fr-CH" dirty="0">
                <a:solidFill>
                  <a:schemeClr val="bg1">
                    <a:lumMod val="65000"/>
                  </a:schemeClr>
                </a:solidFill>
              </a:rPr>
              <a:t>Structure </a:t>
            </a:r>
            <a:r>
              <a:rPr lang="fr-CH" dirty="0" err="1">
                <a:solidFill>
                  <a:schemeClr val="bg1">
                    <a:lumMod val="65000"/>
                  </a:schemeClr>
                </a:solidFill>
              </a:rPr>
              <a:t>indolique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61" name="The indole  structure"/>
          <p:cNvSpPr/>
          <p:nvPr/>
        </p:nvSpPr>
        <p:spPr>
          <a:xfrm>
            <a:off x="5183980" y="2786744"/>
            <a:ext cx="2971801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lnSpc>
                <a:spcPct val="80000"/>
              </a:lnSpc>
              <a:spcBef>
                <a:spcPts val="400"/>
              </a:spcBef>
              <a:buClr>
                <a:srgbClr val="DC8F00"/>
              </a:buClr>
              <a:buFont typeface="Arial"/>
              <a:defRPr sz="2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>
              <a:defRPr sz="1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The indole  structure</a:t>
            </a:r>
          </a:p>
        </p:txBody>
      </p:sp>
      <p:sp>
        <p:nvSpPr>
          <p:cNvPr id="562" name="Mescaline – a partial indole structure"/>
          <p:cNvSpPr/>
          <p:nvPr/>
        </p:nvSpPr>
        <p:spPr>
          <a:xfrm>
            <a:off x="4648200" y="5377544"/>
            <a:ext cx="3898900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lnSpc>
                <a:spcPct val="80000"/>
              </a:lnSpc>
              <a:spcBef>
                <a:spcPts val="400"/>
              </a:spcBef>
              <a:buClr>
                <a:srgbClr val="DC8F00"/>
              </a:buClr>
              <a:buFont typeface="Arial"/>
              <a:defRPr sz="2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>
              <a:defRPr sz="1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000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Mescaline – a partial indole structure</a:t>
            </a:r>
          </a:p>
        </p:txBody>
      </p:sp>
      <p:sp>
        <p:nvSpPr>
          <p:cNvPr id="56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8752557" y="5871256"/>
            <a:ext cx="28666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fld id="{86CB4B4D-7CA3-9044-876B-883B54F8677D}" type="slidenum">
              <a:pPr algn="ctr"/>
              <a:t>15</a:t>
            </a:fld>
            <a:endParaRPr/>
          </a:p>
        </p:txBody>
      </p:sp>
      <p:grpSp>
        <p:nvGrpSpPr>
          <p:cNvPr id="568" name="Gruppieren"/>
          <p:cNvGrpSpPr/>
          <p:nvPr/>
        </p:nvGrpSpPr>
        <p:grpSpPr>
          <a:xfrm>
            <a:off x="1071537" y="3434447"/>
            <a:ext cx="1143010" cy="1870180"/>
            <a:chOff x="0" y="0"/>
            <a:chExt cx="1143009" cy="1870178"/>
          </a:xfrm>
        </p:grpSpPr>
        <p:pic>
          <p:nvPicPr>
            <p:cNvPr id="566" name="image54.png" descr="image54.png">
              <a:hlinkClick r:id="rId2"/>
            </p:cNvPr>
            <p:cNvPicPr>
              <a:picLocks noChangeAspect="1"/>
            </p:cNvPicPr>
            <p:nvPr/>
          </p:nvPicPr>
          <p:blipFill>
            <a:blip r:embed="rId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43009" cy="137161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67" name="LSD"/>
            <p:cNvSpPr/>
            <p:nvPr/>
          </p:nvSpPr>
          <p:spPr>
            <a:xfrm>
              <a:off x="319770" y="1571635"/>
              <a:ext cx="516167" cy="298543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400"/>
                </a:spcBef>
                <a:buClr>
                  <a:srgbClr val="DC8F00"/>
                </a:buClr>
                <a:buFont typeface="Arial"/>
                <a:defRPr sz="1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LSD</a:t>
              </a:r>
            </a:p>
          </p:txBody>
        </p:sp>
      </p:grpSp>
      <p:grpSp>
        <p:nvGrpSpPr>
          <p:cNvPr id="571" name="Gruppieren"/>
          <p:cNvGrpSpPr/>
          <p:nvPr/>
        </p:nvGrpSpPr>
        <p:grpSpPr>
          <a:xfrm>
            <a:off x="6813022" y="3363009"/>
            <a:ext cx="1191031" cy="1584429"/>
            <a:chOff x="-1202" y="0"/>
            <a:chExt cx="1191029" cy="1584427"/>
          </a:xfrm>
        </p:grpSpPr>
        <p:pic>
          <p:nvPicPr>
            <p:cNvPr id="569" name="image55.png" descr="image55.png">
              <a:hlinkClick r:id="rId4"/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75924" cy="1214447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70" name="Psilocybin"/>
            <p:cNvSpPr/>
            <p:nvPr/>
          </p:nvSpPr>
          <p:spPr>
            <a:xfrm>
              <a:off x="-1202" y="1285884"/>
              <a:ext cx="1191029" cy="298543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400"/>
                </a:spcBef>
                <a:buClr>
                  <a:srgbClr val="DC8F00"/>
                </a:buClr>
                <a:buFont typeface="Arial"/>
                <a:defRPr sz="1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lang="de-CH" dirty="0" err="1"/>
                <a:t>Psilocibine</a:t>
              </a:r>
              <a:endParaRPr dirty="0"/>
            </a:p>
          </p:txBody>
        </p:sp>
      </p:grpSp>
      <p:grpSp>
        <p:nvGrpSpPr>
          <p:cNvPr id="574" name="Gruppieren"/>
          <p:cNvGrpSpPr/>
          <p:nvPr/>
        </p:nvGrpSpPr>
        <p:grpSpPr>
          <a:xfrm>
            <a:off x="3786182" y="4363142"/>
            <a:ext cx="1362752" cy="1298676"/>
            <a:chOff x="0" y="0"/>
            <a:chExt cx="1362750" cy="1298674"/>
          </a:xfrm>
        </p:grpSpPr>
        <p:pic>
          <p:nvPicPr>
            <p:cNvPr id="572" name="image56.png" descr="image56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62750" cy="71438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73" name="Mescalin"/>
            <p:cNvSpPr/>
            <p:nvPr/>
          </p:nvSpPr>
          <p:spPr>
            <a:xfrm>
              <a:off x="129079" y="1000131"/>
              <a:ext cx="1117292" cy="298543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400"/>
                </a:spcBef>
                <a:buClr>
                  <a:srgbClr val="DC8F00"/>
                </a:buClr>
                <a:buFont typeface="Arial"/>
                <a:defRPr sz="1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lang="de-CH" dirty="0"/>
                <a:t>Mescaline</a:t>
              </a:r>
              <a:endParaRPr dirty="0"/>
            </a:p>
          </p:txBody>
        </p:sp>
      </p:grpSp>
      <p:grpSp>
        <p:nvGrpSpPr>
          <p:cNvPr id="577" name="Gruppieren"/>
          <p:cNvGrpSpPr/>
          <p:nvPr/>
        </p:nvGrpSpPr>
        <p:grpSpPr>
          <a:xfrm>
            <a:off x="1506573" y="1505622"/>
            <a:ext cx="1383392" cy="1227237"/>
            <a:chOff x="-73289" y="0"/>
            <a:chExt cx="1383391" cy="1227236"/>
          </a:xfrm>
        </p:grpSpPr>
        <p:pic>
          <p:nvPicPr>
            <p:cNvPr id="575" name="image57.png" descr="image57.png"/>
            <p:cNvPicPr>
              <a:picLocks noChangeAspect="1"/>
            </p:cNvPicPr>
            <p:nvPr/>
          </p:nvPicPr>
          <p:blipFill>
            <a:blip r:embed="rId7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755" y="0"/>
              <a:ext cx="936601" cy="93660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76" name="Tryptophan"/>
            <p:cNvSpPr/>
            <p:nvPr/>
          </p:nvSpPr>
          <p:spPr>
            <a:xfrm>
              <a:off x="-73289" y="928693"/>
              <a:ext cx="1383391" cy="298543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400"/>
                </a:spcBef>
                <a:buClr>
                  <a:srgbClr val="DC8F00"/>
                </a:buClr>
                <a:buFont typeface="Arial"/>
                <a:defRPr sz="1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lang="de-CH" dirty="0" err="1"/>
                <a:t>Tryptophane</a:t>
              </a:r>
              <a:endParaRPr dirty="0"/>
            </a:p>
          </p:txBody>
        </p:sp>
      </p:grpSp>
      <p:grpSp>
        <p:nvGrpSpPr>
          <p:cNvPr id="580" name="Gruppieren"/>
          <p:cNvGrpSpPr/>
          <p:nvPr/>
        </p:nvGrpSpPr>
        <p:grpSpPr>
          <a:xfrm>
            <a:off x="6235935" y="1505622"/>
            <a:ext cx="1285885" cy="1227237"/>
            <a:chOff x="0" y="0"/>
            <a:chExt cx="1285884" cy="1227236"/>
          </a:xfrm>
        </p:grpSpPr>
        <p:pic>
          <p:nvPicPr>
            <p:cNvPr id="578" name="image58.png" descr="image58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85884" cy="91999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79" name="Serotonin"/>
            <p:cNvSpPr/>
            <p:nvPr/>
          </p:nvSpPr>
          <p:spPr>
            <a:xfrm>
              <a:off x="51373" y="928693"/>
              <a:ext cx="1195840" cy="298543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400"/>
                </a:spcBef>
                <a:buClr>
                  <a:srgbClr val="DC8F00"/>
                </a:buClr>
                <a:buFont typeface="Arial"/>
                <a:defRPr sz="1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lang="de-CH" dirty="0" err="1"/>
                <a:t>Sérotonine</a:t>
              </a:r>
              <a:endParaRPr dirty="0"/>
            </a:p>
          </p:txBody>
        </p:sp>
      </p:grpSp>
      <p:sp>
        <p:nvSpPr>
          <p:cNvPr id="581" name="Linie"/>
          <p:cNvSpPr/>
          <p:nvPr/>
        </p:nvSpPr>
        <p:spPr>
          <a:xfrm rot="5400000" flipH="1">
            <a:off x="3226533" y="1407606"/>
            <a:ext cx="674709" cy="1807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800" y="0"/>
                  <a:pt x="21600" y="10800"/>
                  <a:pt x="21600" y="21600"/>
                </a:cubicBezTo>
              </a:path>
            </a:pathLst>
          </a:custGeom>
          <a:ln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582" name="Linie"/>
          <p:cNvSpPr/>
          <p:nvPr/>
        </p:nvSpPr>
        <p:spPr>
          <a:xfrm rot="16200000">
            <a:off x="5010240" y="1422935"/>
            <a:ext cx="683013" cy="1768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800" y="0"/>
                  <a:pt x="21600" y="10800"/>
                  <a:pt x="21600" y="21600"/>
                </a:cubicBezTo>
              </a:path>
            </a:pathLst>
          </a:custGeom>
          <a:ln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583" name="Linie"/>
          <p:cNvSpPr/>
          <p:nvPr/>
        </p:nvSpPr>
        <p:spPr>
          <a:xfrm rot="5400000">
            <a:off x="2963561" y="2616254"/>
            <a:ext cx="754984" cy="2253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800" y="0"/>
                  <a:pt x="21600" y="10800"/>
                  <a:pt x="21600" y="21600"/>
                </a:cubicBezTo>
              </a:path>
            </a:pathLst>
          </a:custGeom>
          <a:ln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584" name="Linie"/>
          <p:cNvSpPr/>
          <p:nvPr/>
        </p:nvSpPr>
        <p:spPr>
          <a:xfrm rot="16200000" flipH="1">
            <a:off x="5338409" y="2494417"/>
            <a:ext cx="604964" cy="2346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800" y="0"/>
                  <a:pt x="21600" y="10800"/>
                  <a:pt x="21600" y="21600"/>
                </a:cubicBezTo>
              </a:path>
            </a:pathLst>
          </a:custGeom>
          <a:ln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585" name="Linie"/>
          <p:cNvSpPr/>
          <p:nvPr/>
        </p:nvSpPr>
        <p:spPr>
          <a:xfrm rot="5400000">
            <a:off x="3968622" y="3864206"/>
            <a:ext cx="997873" cy="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0"/>
                  <a:pt x="10800" y="21600"/>
                </a:cubicBezTo>
                <a:cubicBezTo>
                  <a:pt x="10800" y="21600"/>
                  <a:pt x="16200" y="21600"/>
                  <a:pt x="21600" y="21600"/>
                </a:cubicBezTo>
              </a:path>
            </a:pathLst>
          </a:custGeom>
          <a:ln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algn="ctr"/>
            <a:endParaRPr/>
          </a:p>
        </p:txBody>
      </p:sp>
      <p:grpSp>
        <p:nvGrpSpPr>
          <p:cNvPr id="588" name="Gruppieren"/>
          <p:cNvGrpSpPr/>
          <p:nvPr/>
        </p:nvGrpSpPr>
        <p:grpSpPr>
          <a:xfrm>
            <a:off x="4077036" y="2657644"/>
            <a:ext cx="781043" cy="692237"/>
            <a:chOff x="0" y="0"/>
            <a:chExt cx="781042" cy="692235"/>
          </a:xfrm>
        </p:grpSpPr>
        <p:sp>
          <p:nvSpPr>
            <p:cNvPr id="586" name="Indole"/>
            <p:cNvSpPr/>
            <p:nvPr/>
          </p:nvSpPr>
          <p:spPr>
            <a:xfrm>
              <a:off x="182871" y="492181"/>
              <a:ext cx="428000" cy="200054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200"/>
                </a:spcBef>
                <a:buClr>
                  <a:srgbClr val="DC8F00"/>
                </a:buClr>
                <a:buFont typeface="Arial"/>
                <a:defRPr sz="10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>
                <a:defRPr sz="1800"/>
              </a:pPr>
              <a:r>
                <a:rPr sz="1000" dirty="0"/>
                <a:t>Indole</a:t>
              </a:r>
            </a:p>
          </p:txBody>
        </p:sp>
        <p:pic>
          <p:nvPicPr>
            <p:cNvPr id="587" name="image59.png" descr="image59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781042" cy="4910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0617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" grpId="0" animBg="1" advAuto="0"/>
      <p:bldP spid="568" grpId="0" animBg="1" advAuto="0"/>
      <p:bldP spid="571" grpId="0" animBg="1" advAuto="0"/>
      <p:bldP spid="574" grpId="0" animBg="1" advAuto="0"/>
      <p:bldP spid="577" grpId="0" animBg="1" advAuto="0"/>
      <p:bldP spid="580" grpId="0" animBg="1" advAuto="0"/>
      <p:bldP spid="581" grpId="0" animBg="1" advAuto="0"/>
      <p:bldP spid="582" grpId="0" animBg="1" advAuto="0"/>
      <p:bldP spid="583" grpId="0" animBg="1" advAuto="0"/>
      <p:bldP spid="584" grpId="0" animBg="1" advAuto="0"/>
      <p:bldP spid="585" grpId="0" animBg="1" advAuto="0"/>
      <p:bldP spid="588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A34DABB-067E-0546-AA26-5EE6CBD58E49}"/>
              </a:ext>
            </a:extLst>
          </p:cNvPr>
          <p:cNvGrpSpPr/>
          <p:nvPr/>
        </p:nvGrpSpPr>
        <p:grpSpPr>
          <a:xfrm>
            <a:off x="1702285" y="513806"/>
            <a:ext cx="1747024" cy="2146663"/>
            <a:chOff x="1702285" y="513806"/>
            <a:chExt cx="1747024" cy="2146663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6CD27A17-AFE1-5944-A745-FB4B7F67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2285" y="1227909"/>
              <a:ext cx="1747024" cy="1432560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322C641-5409-F24E-83D9-788BE837C07B}"/>
                </a:ext>
              </a:extLst>
            </p:cNvPr>
            <p:cNvSpPr txBox="1"/>
            <p:nvPr/>
          </p:nvSpPr>
          <p:spPr>
            <a:xfrm>
              <a:off x="2221855" y="513806"/>
              <a:ext cx="70788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LSD</a:t>
              </a: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020D9C9E-BEC3-B147-9650-1E570DD6C706}"/>
              </a:ext>
            </a:extLst>
          </p:cNvPr>
          <p:cNvSpPr/>
          <p:nvPr/>
        </p:nvSpPr>
        <p:spPr>
          <a:xfrm>
            <a:off x="1458815" y="2912909"/>
            <a:ext cx="2233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Début</a:t>
            </a:r>
            <a:r>
              <a:rPr lang="de-DE" sz="1400" dirty="0"/>
              <a:t> de </a:t>
            </a:r>
            <a:r>
              <a:rPr lang="de-DE" sz="1400" dirty="0" err="1"/>
              <a:t>l'effet</a:t>
            </a:r>
            <a:r>
              <a:rPr lang="de-DE" sz="1400" dirty="0"/>
              <a:t> 30 - 60 min </a:t>
            </a:r>
            <a:r>
              <a:rPr lang="de-DE" sz="1400" dirty="0" err="1"/>
              <a:t>après</a:t>
            </a:r>
            <a:r>
              <a:rPr lang="de-DE" sz="1400" dirty="0"/>
              <a:t> la </a:t>
            </a:r>
            <a:r>
              <a:rPr lang="de-DE" sz="1400" dirty="0" err="1"/>
              <a:t>prise</a:t>
            </a:r>
            <a:endParaRPr lang="de-DE" sz="14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E4FEF53-683F-ED40-ABBD-FEAE4E26545B}"/>
              </a:ext>
            </a:extLst>
          </p:cNvPr>
          <p:cNvSpPr/>
          <p:nvPr/>
        </p:nvSpPr>
        <p:spPr>
          <a:xfrm>
            <a:off x="1746306" y="3798437"/>
            <a:ext cx="1658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Pic</a:t>
            </a:r>
            <a:r>
              <a:rPr lang="de-DE" sz="1400" dirty="0"/>
              <a:t> </a:t>
            </a:r>
            <a:r>
              <a:rPr lang="de-DE" sz="1400" dirty="0" err="1"/>
              <a:t>effet</a:t>
            </a:r>
            <a:r>
              <a:rPr lang="de-DE" sz="1400" dirty="0"/>
              <a:t> </a:t>
            </a:r>
            <a:r>
              <a:rPr lang="de-DE" sz="1400" dirty="0" err="1"/>
              <a:t>après</a:t>
            </a:r>
            <a:r>
              <a:rPr lang="de-DE" sz="1400" dirty="0"/>
              <a:t> </a:t>
            </a:r>
            <a:r>
              <a:rPr lang="de-DE" sz="1400" dirty="0" err="1"/>
              <a:t>environ</a:t>
            </a:r>
            <a:r>
              <a:rPr lang="de-DE" sz="1400" dirty="0"/>
              <a:t> 1½ h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19C5235-7100-0747-9018-099B33084C4D}"/>
              </a:ext>
            </a:extLst>
          </p:cNvPr>
          <p:cNvSpPr/>
          <p:nvPr/>
        </p:nvSpPr>
        <p:spPr>
          <a:xfrm>
            <a:off x="936647" y="4505518"/>
            <a:ext cx="32783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diminution</a:t>
            </a:r>
            <a:r>
              <a:rPr lang="de-DE" sz="1400" dirty="0"/>
              <a:t> progressive de </a:t>
            </a:r>
            <a:r>
              <a:rPr lang="de-DE" sz="1400" dirty="0" err="1"/>
              <a:t>l'effet</a:t>
            </a:r>
            <a:r>
              <a:rPr lang="de-DE" sz="1400" dirty="0"/>
              <a:t> </a:t>
            </a:r>
            <a:r>
              <a:rPr lang="de-DE" sz="1400" dirty="0" err="1"/>
              <a:t>jusqu'à</a:t>
            </a:r>
            <a:r>
              <a:rPr lang="de-DE" sz="1400" dirty="0"/>
              <a:t> 5 </a:t>
            </a:r>
            <a:r>
              <a:rPr lang="de-DE" sz="1400" dirty="0" err="1"/>
              <a:t>heures</a:t>
            </a:r>
            <a:r>
              <a:rPr lang="de-DE" sz="1400" dirty="0"/>
              <a:t>, </a:t>
            </a:r>
            <a:r>
              <a:rPr lang="de-DE" sz="1400" dirty="0" err="1"/>
              <a:t>l'effet</a:t>
            </a:r>
            <a:r>
              <a:rPr lang="de-DE" sz="1400" dirty="0"/>
              <a:t> </a:t>
            </a:r>
            <a:r>
              <a:rPr lang="de-DE" sz="1400" dirty="0" err="1"/>
              <a:t>peut</a:t>
            </a:r>
            <a:r>
              <a:rPr lang="de-DE" sz="1400" dirty="0"/>
              <a:t> </a:t>
            </a:r>
            <a:r>
              <a:rPr lang="de-DE" sz="1400" dirty="0" err="1"/>
              <a:t>être</a:t>
            </a:r>
            <a:r>
              <a:rPr lang="de-DE" sz="1400" dirty="0"/>
              <a:t> </a:t>
            </a:r>
            <a:r>
              <a:rPr lang="de-DE" sz="1400" dirty="0" err="1"/>
              <a:t>ressenti</a:t>
            </a:r>
            <a:r>
              <a:rPr lang="de-DE" sz="1400" dirty="0"/>
              <a:t> </a:t>
            </a:r>
            <a:r>
              <a:rPr lang="de-DE" sz="1400" dirty="0" err="1"/>
              <a:t>jusqu'à</a:t>
            </a:r>
            <a:r>
              <a:rPr lang="de-DE" sz="1400" dirty="0"/>
              <a:t> 12 </a:t>
            </a:r>
            <a:r>
              <a:rPr lang="de-DE" sz="1400" dirty="0" err="1"/>
              <a:t>heures</a:t>
            </a:r>
            <a:endParaRPr lang="de-DE" sz="1400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6DE1138-0544-FE4B-A4EA-F5FD99BB39F3}"/>
              </a:ext>
            </a:extLst>
          </p:cNvPr>
          <p:cNvGrpSpPr/>
          <p:nvPr/>
        </p:nvGrpSpPr>
        <p:grpSpPr>
          <a:xfrm>
            <a:off x="5828473" y="513915"/>
            <a:ext cx="1806495" cy="2146554"/>
            <a:chOff x="5828473" y="513915"/>
            <a:chExt cx="1806495" cy="2146554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B704BB9-2DEF-004E-8BC2-A3095F8EA40F}"/>
                </a:ext>
              </a:extLst>
            </p:cNvPr>
            <p:cNvSpPr txBox="1"/>
            <p:nvPr/>
          </p:nvSpPr>
          <p:spPr>
            <a:xfrm>
              <a:off x="5833836" y="513915"/>
              <a:ext cx="1801132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lang="de-DE" b="1" dirty="0">
                  <a:solidFill>
                    <a:srgbClr val="000000"/>
                  </a:solidFill>
                </a:rPr>
                <a:t>Psilocybine</a:t>
              </a:r>
              <a:endParaRPr kumimoji="0" lang="de-DE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BF6803D-B618-F246-A6DF-F583298CD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8473" y="1227909"/>
              <a:ext cx="1640336" cy="1432560"/>
            </a:xfrm>
            <a:prstGeom prst="rect">
              <a:avLst/>
            </a:prstGeom>
          </p:spPr>
        </p:pic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86D2460A-CFFB-7C43-B61D-277DB47D30BD}"/>
              </a:ext>
            </a:extLst>
          </p:cNvPr>
          <p:cNvSpPr/>
          <p:nvPr/>
        </p:nvSpPr>
        <p:spPr>
          <a:xfrm>
            <a:off x="5319219" y="2912800"/>
            <a:ext cx="2227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Début</a:t>
            </a:r>
            <a:r>
              <a:rPr lang="de-DE" sz="1400" dirty="0"/>
              <a:t> de </a:t>
            </a:r>
            <a:r>
              <a:rPr lang="de-DE" sz="1400" dirty="0" err="1"/>
              <a:t>l'effet</a:t>
            </a:r>
            <a:r>
              <a:rPr lang="de-DE" sz="1400" dirty="0"/>
              <a:t> 10 à 40 </a:t>
            </a:r>
            <a:r>
              <a:rPr lang="de-DE" sz="1400" dirty="0" err="1"/>
              <a:t>minutes</a:t>
            </a:r>
            <a:r>
              <a:rPr lang="de-DE" sz="1400" dirty="0"/>
              <a:t> </a:t>
            </a:r>
            <a:r>
              <a:rPr lang="de-DE" sz="1400" dirty="0" err="1"/>
              <a:t>après</a:t>
            </a:r>
            <a:r>
              <a:rPr lang="de-DE" sz="1400" dirty="0"/>
              <a:t> la </a:t>
            </a:r>
            <a:r>
              <a:rPr lang="de-DE" sz="1400" dirty="0" err="1"/>
              <a:t>prise</a:t>
            </a:r>
            <a:endParaRPr lang="de-DE" sz="14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926295-BD82-B544-86FF-69B7157DCCA4}"/>
              </a:ext>
            </a:extLst>
          </p:cNvPr>
          <p:cNvSpPr/>
          <p:nvPr/>
        </p:nvSpPr>
        <p:spPr>
          <a:xfrm>
            <a:off x="5750800" y="3798437"/>
            <a:ext cx="1795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dure</a:t>
            </a:r>
            <a:r>
              <a:rPr lang="de-DE" sz="1400" dirty="0"/>
              <a:t> de 2 à 6 </a:t>
            </a:r>
            <a:r>
              <a:rPr lang="de-DE" sz="1400" dirty="0" err="1"/>
              <a:t>heures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086976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4899" y="300311"/>
            <a:ext cx="8032968" cy="646331"/>
          </a:xfr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Effets sur fonctions physiologiques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97117" y="5500702"/>
            <a:ext cx="411426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algn="l" rtl="0" latinLnBrk="1" hangingPunct="0">
              <a:defRPr sz="1000">
                <a:solidFill>
                  <a:srgbClr val="000000"/>
                </a:solidFill>
              </a:defRPr>
            </a:lvl1pPr>
          </a:lstStyle>
          <a:p>
            <a:r>
              <a:rPr lang="fr-CH" dirty="0" err="1"/>
              <a:t>Gouzoulis-Mayfrank</a:t>
            </a:r>
            <a:r>
              <a:rPr lang="fr-CH" dirty="0"/>
              <a:t> et al., 1999; </a:t>
            </a:r>
            <a:r>
              <a:rPr lang="fr-CH" dirty="0" err="1"/>
              <a:t>Passie</a:t>
            </a:r>
            <a:r>
              <a:rPr lang="fr-CH" dirty="0"/>
              <a:t> et al., 2002; </a:t>
            </a:r>
            <a:r>
              <a:rPr lang="fr-CH" dirty="0" err="1"/>
              <a:t>Hasler</a:t>
            </a:r>
            <a:r>
              <a:rPr lang="fr-CH" dirty="0"/>
              <a:t> et al., 2004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A6AE8FA-55B6-E948-9D74-525BB39D6B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5551"/>
            <a:ext cx="3709586" cy="3709586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80278" y="1442207"/>
            <a:ext cx="5402775" cy="3398944"/>
          </a:xfrm>
          <a:prstGeom prst="rect">
            <a:avLst/>
          </a:prstGeom>
          <a:solidFill>
            <a:srgbClr val="FFFFFF">
              <a:alpha val="79000"/>
            </a:srgbClr>
          </a:solidFill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l">
              <a:lnSpc>
                <a:spcPts val="2900"/>
              </a:lnSpc>
              <a:buClr>
                <a:srgbClr val="9FD0A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CH" sz="1800" dirty="0">
                <a:latin typeface="+mj-lt"/>
              </a:rPr>
              <a:t>Initialement, nausées, sueurs, sensation de chaleur, palpitations, vertiges et/ou anxiété.</a:t>
            </a:r>
          </a:p>
          <a:p>
            <a:pPr marL="342900" lvl="0" indent="-342900" algn="l">
              <a:lnSpc>
                <a:spcPts val="2900"/>
              </a:lnSpc>
              <a:buClr>
                <a:srgbClr val="9FD0A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CH" sz="1800" dirty="0">
                <a:latin typeface="+mj-lt"/>
              </a:rPr>
              <a:t>Paresthésies </a:t>
            </a:r>
          </a:p>
          <a:p>
            <a:pPr marL="342900" lvl="0" indent="-342900" algn="l">
              <a:lnSpc>
                <a:spcPts val="2900"/>
              </a:lnSpc>
              <a:buClr>
                <a:srgbClr val="9FD0A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CH" sz="1800" dirty="0" err="1">
                <a:latin typeface="+mj-lt"/>
              </a:rPr>
              <a:t>Midriase</a:t>
            </a:r>
            <a:endParaRPr lang="fr-CH" sz="1800" dirty="0">
              <a:latin typeface="+mj-lt"/>
            </a:endParaRPr>
          </a:p>
          <a:p>
            <a:pPr marL="342900" lvl="0" indent="-342900" algn="l">
              <a:lnSpc>
                <a:spcPts val="2900"/>
              </a:lnSpc>
              <a:buClr>
                <a:srgbClr val="9FD0A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CH" sz="1800" dirty="0">
                <a:sym typeface="Wingdings 3"/>
              </a:rPr>
              <a:t> Fréquence cardiaque (~10/min) et pression artérielle (~20mmHg)</a:t>
            </a:r>
          </a:p>
          <a:p>
            <a:pPr marL="342900" lvl="0" indent="-342900" algn="l">
              <a:lnSpc>
                <a:spcPts val="2900"/>
              </a:lnSpc>
              <a:buClr>
                <a:srgbClr val="9FD0A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CH" sz="1800" dirty="0">
                <a:sym typeface="Wingdings 3"/>
              </a:rPr>
              <a:t>Aucun effet sur l'ECG, la température</a:t>
            </a:r>
          </a:p>
          <a:p>
            <a:pPr marL="342900" lvl="0" indent="-342900" algn="l">
              <a:lnSpc>
                <a:spcPts val="2900"/>
              </a:lnSpc>
              <a:buClr>
                <a:srgbClr val="9FD0A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CH" sz="1800" dirty="0">
                <a:sym typeface="Wingdings 3"/>
              </a:rPr>
              <a:t>Aucun effet sur le cortisol, la prolactine et l'hormone de croissance</a:t>
            </a:r>
          </a:p>
        </p:txBody>
      </p:sp>
    </p:spTree>
    <p:extLst>
      <p:ext uri="{BB962C8B-B14F-4D97-AF65-F5344CB8AC3E}">
        <p14:creationId xmlns:p14="http://schemas.microsoft.com/office/powerpoint/2010/main" val="2272559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E7C4939-D4D3-DA44-9444-248854D9F16C}"/>
              </a:ext>
            </a:extLst>
          </p:cNvPr>
          <p:cNvSpPr txBox="1"/>
          <p:nvPr/>
        </p:nvSpPr>
        <p:spPr>
          <a:xfrm>
            <a:off x="458646" y="5636526"/>
            <a:ext cx="177227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Preller  &amp;  Vollenweider, 2018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D076B81-41C5-0A48-A6F3-88F1EBFF3635}"/>
              </a:ext>
            </a:extLst>
          </p:cNvPr>
          <p:cNvSpPr/>
          <p:nvPr/>
        </p:nvSpPr>
        <p:spPr>
          <a:xfrm>
            <a:off x="464437" y="245135"/>
            <a:ext cx="8321344" cy="346247"/>
          </a:xfrm>
          <a:prstGeom prst="rect">
            <a:avLst/>
          </a:prstGeom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457086" rtl="0" latinLnBrk="1" hangingPunct="0"/>
            <a:r>
              <a:rPr lang="de-DE" sz="1800" b="1" dirty="0" err="1">
                <a:solidFill>
                  <a:schemeClr val="bg1">
                    <a:lumMod val="50000"/>
                  </a:schemeClr>
                </a:solidFill>
              </a:rPr>
              <a:t>Dimensions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b="1" dirty="0" err="1">
                <a:solidFill>
                  <a:schemeClr val="bg1">
                    <a:lumMod val="50000"/>
                  </a:schemeClr>
                </a:solidFill>
              </a:rPr>
              <a:t>fondamentales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b="1" dirty="0" err="1">
                <a:solidFill>
                  <a:schemeClr val="bg1">
                    <a:lumMod val="50000"/>
                  </a:schemeClr>
                </a:solidFill>
              </a:rPr>
              <a:t>expériences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b="1" dirty="0" err="1">
                <a:solidFill>
                  <a:schemeClr val="bg1">
                    <a:lumMod val="50000"/>
                  </a:schemeClr>
                </a:solidFill>
              </a:rPr>
              <a:t>psychédéliques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21A32BF-56B7-754E-BD1F-C889C632C0F0}"/>
              </a:ext>
            </a:extLst>
          </p:cNvPr>
          <p:cNvSpPr/>
          <p:nvPr/>
        </p:nvSpPr>
        <p:spPr>
          <a:xfrm>
            <a:off x="3147283" y="793492"/>
            <a:ext cx="2792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altered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consciousness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 ASC</a:t>
            </a:r>
          </a:p>
          <a:p>
            <a:pPr algn="ctr"/>
            <a:r>
              <a:rPr lang="de-CH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état</a:t>
            </a:r>
            <a:r>
              <a:rPr lang="de-CH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modifié</a:t>
            </a:r>
            <a:r>
              <a:rPr lang="de-CH" sz="12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conscience</a:t>
            </a:r>
            <a:endParaRPr lang="de-CH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9B05F03-AA26-9249-B5A5-5CFE920F02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82834" flipH="1">
            <a:off x="4813006" y="1369623"/>
            <a:ext cx="1072158" cy="43144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CA54A30-F979-CE40-8DA6-66529BACAE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08773" y="1629777"/>
            <a:ext cx="1158105" cy="431449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416FB54-E058-5643-BAE1-DDEA6859863E}"/>
              </a:ext>
            </a:extLst>
          </p:cNvPr>
          <p:cNvGrpSpPr/>
          <p:nvPr/>
        </p:nvGrpSpPr>
        <p:grpSpPr>
          <a:xfrm>
            <a:off x="348155" y="1932839"/>
            <a:ext cx="2533065" cy="1737129"/>
            <a:chOff x="348155" y="1932839"/>
            <a:chExt cx="2533065" cy="1737129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F6DFC15-F970-5B4D-9F7A-C7D89D695045}"/>
                </a:ext>
              </a:extLst>
            </p:cNvPr>
            <p:cNvSpPr/>
            <p:nvPr/>
          </p:nvSpPr>
          <p:spPr>
            <a:xfrm>
              <a:off x="348155" y="1932839"/>
              <a:ext cx="25330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visionary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restructuralization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(VIR)</a:t>
              </a:r>
            </a:p>
            <a:p>
              <a:pPr algn="ctr"/>
              <a:r>
                <a:rPr lang="de-CH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restructuration</a:t>
              </a:r>
              <a:r>
                <a:rPr lang="de-CH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visionnaire</a:t>
              </a:r>
              <a:endParaRPr lang="de-CH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B435D49-4CA9-C245-9DCB-DC88E17C5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117" y="2436116"/>
              <a:ext cx="1233852" cy="1233852"/>
            </a:xfrm>
            <a:prstGeom prst="round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9FE7F36-50B3-C145-9E13-60CD62AA28EF}"/>
              </a:ext>
            </a:extLst>
          </p:cNvPr>
          <p:cNvGrpSpPr/>
          <p:nvPr/>
        </p:nvGrpSpPr>
        <p:grpSpPr>
          <a:xfrm>
            <a:off x="5943241" y="1854921"/>
            <a:ext cx="2501006" cy="1815047"/>
            <a:chOff x="5943241" y="1854921"/>
            <a:chExt cx="2501006" cy="1815047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A8B08C9-BA37-7B48-9E3E-795BC0DE1DED}"/>
                </a:ext>
              </a:extLst>
            </p:cNvPr>
            <p:cNvSpPr/>
            <p:nvPr/>
          </p:nvSpPr>
          <p:spPr>
            <a:xfrm>
              <a:off x="5943241" y="1854921"/>
              <a:ext cx="250100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anxious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ego-dissolution </a:t>
              </a:r>
              <a:r>
                <a:rPr lang="de-CH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(AED)</a:t>
              </a:r>
            </a:p>
            <a:p>
              <a:pPr algn="ctr"/>
              <a:r>
                <a:rPr lang="de-CH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dissolution</a:t>
              </a:r>
              <a:r>
                <a:rPr lang="de-CH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angoissante</a:t>
              </a:r>
              <a:r>
                <a:rPr lang="de-CH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de-CH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soi</a:t>
              </a:r>
              <a:endParaRPr lang="de-CH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04E5F58-25A0-5544-85A1-360CF4AE1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0133" y="2409137"/>
              <a:ext cx="1260831" cy="1260831"/>
            </a:xfrm>
            <a:prstGeom prst="roundRect">
              <a:avLst/>
            </a:prstGeom>
          </p:spPr>
        </p:pic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B4F8343B-6F43-CC42-AB73-183AE33E7D0D}"/>
              </a:ext>
            </a:extLst>
          </p:cNvPr>
          <p:cNvSpPr/>
          <p:nvPr/>
        </p:nvSpPr>
        <p:spPr>
          <a:xfrm>
            <a:off x="435488" y="3729907"/>
            <a:ext cx="251911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Pseudo-hallucinations / illusions</a:t>
            </a: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Synesthésies</a:t>
            </a: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Modification de la signification des perceptions</a:t>
            </a: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Mémoires vivantes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DD6B68-84B1-7944-B57D-55CEE2C67146}"/>
              </a:ext>
            </a:extLst>
          </p:cNvPr>
          <p:cNvSpPr/>
          <p:nvPr/>
        </p:nvSpPr>
        <p:spPr>
          <a:xfrm>
            <a:off x="2852753" y="4224282"/>
            <a:ext cx="307014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Etat très agréable d'expansion du moi</a:t>
            </a: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Changements des limites du soi</a:t>
            </a: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Expérience de l'unité et de la transcendance de l'espace et du temps</a:t>
            </a: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Sentiment de compréhension intuitive</a:t>
            </a: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Humeur élevée, béatitude, extase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AEB2191-2466-8948-A254-6C310A07B449}"/>
              </a:ext>
            </a:extLst>
          </p:cNvPr>
          <p:cNvSpPr/>
          <p:nvPr/>
        </p:nvSpPr>
        <p:spPr>
          <a:xfrm>
            <a:off x="6197014" y="3729907"/>
            <a:ext cx="233873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Désintégration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du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soi</a:t>
            </a:r>
            <a:endParaRPr lang="de-CH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Sentiment de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perte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contrôle</a:t>
            </a:r>
            <a:endParaRPr lang="de-CH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Sentiment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d'aliénation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l'environnement</a:t>
            </a:r>
            <a:endParaRPr lang="de-CH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≈ "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mauvais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trip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A6AE504-96A3-3246-8051-24D81D1DDC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17166">
            <a:off x="2773883" y="1374862"/>
            <a:ext cx="1072158" cy="431449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3D816CC-8B9E-6849-BDE8-D8E672A5B34E}"/>
              </a:ext>
            </a:extLst>
          </p:cNvPr>
          <p:cNvGrpSpPr/>
          <p:nvPr/>
        </p:nvGrpSpPr>
        <p:grpSpPr>
          <a:xfrm>
            <a:off x="3183809" y="2380032"/>
            <a:ext cx="2408030" cy="1790925"/>
            <a:chOff x="3183809" y="2380032"/>
            <a:chExt cx="2408030" cy="1790925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6795EBF8-9E70-8D41-BF87-E2E6C86F99A5}"/>
                </a:ext>
              </a:extLst>
            </p:cNvPr>
            <p:cNvSpPr/>
            <p:nvPr/>
          </p:nvSpPr>
          <p:spPr>
            <a:xfrm>
              <a:off x="3183809" y="2380032"/>
              <a:ext cx="2408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oceanic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boundlessness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(OBN)</a:t>
              </a:r>
            </a:p>
            <a:p>
              <a:pPr algn="ctr"/>
              <a:r>
                <a:rPr lang="de-CH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sentiment</a:t>
              </a:r>
              <a:r>
                <a:rPr lang="de-CH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océanique</a:t>
              </a:r>
              <a:endParaRPr lang="de-CH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C2FD2D72-05C5-D344-A388-710E5A3C4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9856" y="2895021"/>
              <a:ext cx="1275936" cy="1275936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60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p"/>
      <p:bldP spid="12" grpId="0" build="p"/>
      <p:bldP spid="1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A79AE85-200B-384C-9E55-FC5BECB97C48}"/>
              </a:ext>
            </a:extLst>
          </p:cNvPr>
          <p:cNvSpPr/>
          <p:nvPr/>
        </p:nvSpPr>
        <p:spPr>
          <a:xfrm>
            <a:off x="1022211" y="1107106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800" b="1" dirty="0" err="1"/>
              <a:t>Thérapie</a:t>
            </a:r>
            <a:r>
              <a:rPr lang="de-DE" sz="1800" b="1" dirty="0"/>
              <a:t> psycholytique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98696D5-795B-DA45-8912-891388361345}"/>
              </a:ext>
            </a:extLst>
          </p:cNvPr>
          <p:cNvSpPr/>
          <p:nvPr/>
        </p:nvSpPr>
        <p:spPr>
          <a:xfrm>
            <a:off x="5346274" y="1107105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800" b="1" dirty="0" err="1"/>
              <a:t>Thérapie</a:t>
            </a:r>
            <a:r>
              <a:rPr lang="de-DE" sz="1800" b="1" dirty="0"/>
              <a:t> </a:t>
            </a:r>
            <a:r>
              <a:rPr lang="de-DE" sz="1800" b="1" dirty="0" err="1"/>
              <a:t>psychédélique</a:t>
            </a:r>
            <a:endParaRPr lang="de-DE" sz="1800" b="1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6D1D842-8701-9F49-8C7B-229384D71D38}"/>
              </a:ext>
            </a:extLst>
          </p:cNvPr>
          <p:cNvSpPr/>
          <p:nvPr/>
        </p:nvSpPr>
        <p:spPr>
          <a:xfrm>
            <a:off x="609505" y="3689707"/>
            <a:ext cx="35877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Développé</a:t>
            </a:r>
            <a:r>
              <a:rPr lang="de-DE" sz="1400" dirty="0"/>
              <a:t> en Europe </a:t>
            </a:r>
          </a:p>
          <a:p>
            <a:pPr algn="ctr"/>
            <a:r>
              <a:rPr lang="de-DE" sz="1400" dirty="0" err="1"/>
              <a:t>D'inspiration</a:t>
            </a:r>
            <a:r>
              <a:rPr lang="de-DE" sz="1400" dirty="0"/>
              <a:t> </a:t>
            </a:r>
            <a:r>
              <a:rPr lang="de-DE" sz="1400" dirty="0" err="1"/>
              <a:t>psychanalytique</a:t>
            </a:r>
            <a:endParaRPr lang="de-DE" sz="1400" dirty="0"/>
          </a:p>
          <a:p>
            <a:pPr algn="ctr"/>
            <a:r>
              <a:rPr lang="de-DE" sz="1400" dirty="0" err="1"/>
              <a:t>Doses</a:t>
            </a:r>
            <a:r>
              <a:rPr lang="de-DE" sz="1400" dirty="0"/>
              <a:t> </a:t>
            </a:r>
            <a:r>
              <a:rPr lang="de-DE" sz="1400" dirty="0" err="1"/>
              <a:t>répétées</a:t>
            </a:r>
            <a:r>
              <a:rPr lang="de-DE" sz="1400" dirty="0"/>
              <a:t> </a:t>
            </a:r>
            <a:r>
              <a:rPr lang="de-DE" sz="1400" dirty="0" err="1"/>
              <a:t>faibles</a:t>
            </a:r>
            <a:r>
              <a:rPr lang="de-DE" sz="1400" dirty="0"/>
              <a:t> à </a:t>
            </a:r>
            <a:r>
              <a:rPr lang="de-DE" sz="1400" dirty="0" err="1"/>
              <a:t>moyennes</a:t>
            </a:r>
            <a:endParaRPr lang="de-DE" sz="1400" dirty="0"/>
          </a:p>
          <a:p>
            <a:pPr algn="ctr"/>
            <a:r>
              <a:rPr lang="de-DE" sz="1400" dirty="0" err="1"/>
              <a:t>Thérapeute</a:t>
            </a:r>
            <a:r>
              <a:rPr lang="de-DE" sz="1400" dirty="0"/>
              <a:t> </a:t>
            </a:r>
            <a:r>
              <a:rPr lang="de-DE" sz="1400" dirty="0" err="1"/>
              <a:t>intervient</a:t>
            </a:r>
            <a:r>
              <a:rPr lang="de-DE" sz="1400" dirty="0"/>
              <a:t> en </a:t>
            </a:r>
            <a:r>
              <a:rPr lang="de-DE" sz="1400" dirty="0" err="1"/>
              <a:t>cours</a:t>
            </a:r>
            <a:r>
              <a:rPr lang="de-DE" sz="1400" dirty="0"/>
              <a:t> de </a:t>
            </a:r>
            <a:r>
              <a:rPr lang="de-DE" sz="1400" dirty="0" err="1"/>
              <a:t>séance</a:t>
            </a:r>
            <a:endParaRPr lang="de-DE" sz="14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51DED34-4C82-4F41-8713-B2BCBB1E9057}"/>
              </a:ext>
            </a:extLst>
          </p:cNvPr>
          <p:cNvSpPr/>
          <p:nvPr/>
        </p:nvSpPr>
        <p:spPr>
          <a:xfrm>
            <a:off x="4467068" y="3689707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Principalement</a:t>
            </a:r>
            <a:r>
              <a:rPr lang="de-DE" sz="1400" dirty="0"/>
              <a:t> </a:t>
            </a:r>
            <a:r>
              <a:rPr lang="de-DE" sz="1400" dirty="0" err="1"/>
              <a:t>étudié</a:t>
            </a:r>
            <a:r>
              <a:rPr lang="de-DE" sz="1400" dirty="0"/>
              <a:t> en </a:t>
            </a:r>
            <a:r>
              <a:rPr lang="de-DE" sz="1400" dirty="0" err="1"/>
              <a:t>Amérique</a:t>
            </a:r>
            <a:r>
              <a:rPr lang="de-DE" sz="1400" dirty="0"/>
              <a:t> du Nord</a:t>
            </a:r>
          </a:p>
          <a:p>
            <a:pPr algn="ctr"/>
            <a:r>
              <a:rPr lang="de-DE" sz="1400" dirty="0"/>
              <a:t>1-3 </a:t>
            </a:r>
            <a:r>
              <a:rPr lang="de-DE" sz="1400" dirty="0" err="1"/>
              <a:t>doses</a:t>
            </a:r>
            <a:r>
              <a:rPr lang="de-DE" sz="1400" dirty="0"/>
              <a:t> plus </a:t>
            </a:r>
            <a:r>
              <a:rPr lang="de-DE" sz="1400" dirty="0" err="1"/>
              <a:t>élevées</a:t>
            </a:r>
            <a:endParaRPr lang="de-DE" sz="1400" dirty="0"/>
          </a:p>
          <a:p>
            <a:pPr algn="ctr"/>
            <a:r>
              <a:rPr lang="de-DE" sz="1400" i="1" dirty="0"/>
              <a:t>Peak </a:t>
            </a:r>
            <a:r>
              <a:rPr lang="de-DE" sz="1400" i="1" dirty="0" err="1"/>
              <a:t>experience</a:t>
            </a:r>
            <a:endParaRPr lang="de-DE" sz="1400" i="1" dirty="0"/>
          </a:p>
          <a:p>
            <a:pPr algn="ctr"/>
            <a:r>
              <a:rPr lang="de-DE" sz="1400" dirty="0" err="1"/>
              <a:t>Thérapeute</a:t>
            </a:r>
            <a:r>
              <a:rPr lang="de-DE" sz="1400" dirty="0"/>
              <a:t> </a:t>
            </a:r>
            <a:r>
              <a:rPr lang="de-DE" sz="1400" dirty="0" err="1"/>
              <a:t>n'intervient</a:t>
            </a:r>
            <a:r>
              <a:rPr lang="de-DE" sz="1400" dirty="0"/>
              <a:t> </a:t>
            </a:r>
            <a:r>
              <a:rPr lang="de-DE" sz="1400" dirty="0" err="1"/>
              <a:t>pas</a:t>
            </a:r>
            <a:r>
              <a:rPr lang="de-DE" sz="1400" dirty="0"/>
              <a:t> </a:t>
            </a:r>
            <a:r>
              <a:rPr lang="de-DE" sz="1400" dirty="0" err="1"/>
              <a:t>pendant</a:t>
            </a:r>
            <a:r>
              <a:rPr lang="de-DE" sz="1400" dirty="0"/>
              <a:t> la </a:t>
            </a:r>
            <a:r>
              <a:rPr lang="de-DE" sz="1400" dirty="0" err="1"/>
              <a:t>séance</a:t>
            </a:r>
            <a:endParaRPr lang="de-DE" sz="14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64D454B-323A-CD4D-B77E-A1622E22DE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615" y="1861253"/>
            <a:ext cx="1552661" cy="1554464"/>
          </a:xfrm>
          <a:prstGeom prst="round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5FB4822-B898-504D-B3F4-931ED116B2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836" y="1861253"/>
            <a:ext cx="1554464" cy="1554464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64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42194">
        <p15:prstTrans prst="peelOff"/>
      </p:transition>
    </mc:Choice>
    <mc:Fallback xmlns="">
      <p:transition spd="med" advTm="1421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EF3AF-F117-FD46-9825-2B5307E2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56" y="270435"/>
            <a:ext cx="7654925" cy="762000"/>
          </a:xfr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Psychédéliques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C9DEDA-5ABF-6F40-A02E-7F5814C5D9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8196"/>
            <a:ext cx="3905541" cy="390554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8C8A722-557A-AE45-A930-1ADC808E8B6F}"/>
              </a:ext>
            </a:extLst>
          </p:cNvPr>
          <p:cNvSpPr/>
          <p:nvPr/>
        </p:nvSpPr>
        <p:spPr>
          <a:xfrm>
            <a:off x="2961314" y="1692590"/>
            <a:ext cx="5780013" cy="3116751"/>
          </a:xfrm>
          <a:prstGeom prst="rect">
            <a:avLst/>
          </a:prstGeom>
          <a:solidFill>
            <a:srgbClr val="FFFFFF">
              <a:alpha val="78000"/>
            </a:srgbClr>
          </a:solidFill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GB" sz="1600" dirty="0" err="1"/>
              <a:t>Psychédéliques</a:t>
            </a:r>
            <a:r>
              <a:rPr lang="en-GB" sz="1600" dirty="0"/>
              <a:t> </a:t>
            </a:r>
            <a:r>
              <a:rPr lang="en-GB" sz="1600" dirty="0" err="1"/>
              <a:t>classiques</a:t>
            </a:r>
            <a:r>
              <a:rPr lang="en-GB" sz="1600" dirty="0"/>
              <a:t> (</a:t>
            </a:r>
            <a:r>
              <a:rPr lang="en-GB" sz="1600" dirty="0" err="1"/>
              <a:t>agonistes</a:t>
            </a:r>
            <a:r>
              <a:rPr lang="en-GB" sz="1600" dirty="0"/>
              <a:t> </a:t>
            </a:r>
            <a:r>
              <a:rPr lang="en-GB" sz="1600" dirty="0" err="1"/>
              <a:t>partiels</a:t>
            </a:r>
            <a:r>
              <a:rPr lang="en-GB" sz="1600" dirty="0"/>
              <a:t> des </a:t>
            </a:r>
            <a:r>
              <a:rPr lang="en-GB" sz="1600" dirty="0" err="1"/>
              <a:t>récepteurs</a:t>
            </a:r>
            <a:r>
              <a:rPr lang="en-GB" sz="1600" dirty="0"/>
              <a:t> 5-HT2A)</a:t>
            </a:r>
          </a:p>
          <a:p>
            <a:pPr lvl="1"/>
            <a:r>
              <a:rPr lang="en-GB" sz="1600" b="1" dirty="0"/>
              <a:t>LSD, psilocybine, DMT, mescaline</a:t>
            </a:r>
          </a:p>
          <a:p>
            <a: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GB" sz="1600" dirty="0"/>
              <a:t>Entactogènes/</a:t>
            </a:r>
            <a:r>
              <a:rPr lang="en-GB" sz="1600" dirty="0" err="1"/>
              <a:t>empathogènes</a:t>
            </a:r>
            <a:r>
              <a:rPr lang="en-GB" sz="1600" dirty="0"/>
              <a:t> (</a:t>
            </a:r>
            <a:r>
              <a:rPr lang="en-GB" sz="1600" dirty="0" err="1"/>
              <a:t>agonistes</a:t>
            </a:r>
            <a:r>
              <a:rPr lang="en-GB" sz="1600" dirty="0"/>
              <a:t> des </a:t>
            </a:r>
            <a:r>
              <a:rPr lang="en-GB" sz="1600" dirty="0" err="1"/>
              <a:t>récepteurs</a:t>
            </a:r>
            <a:r>
              <a:rPr lang="en-GB" sz="1600" dirty="0"/>
              <a:t> de la </a:t>
            </a:r>
            <a:r>
              <a:rPr lang="en-GB" sz="1600" dirty="0" err="1"/>
              <a:t>sérotonine</a:t>
            </a:r>
            <a:r>
              <a:rPr lang="en-GB" sz="1600" dirty="0"/>
              <a:t>)</a:t>
            </a:r>
          </a:p>
          <a:p>
            <a:pPr lvl="1"/>
            <a:r>
              <a:rPr lang="en-GB" sz="1600" b="1" dirty="0"/>
              <a:t>MDMA, MDA, MMDA, </a:t>
            </a:r>
            <a:r>
              <a:rPr lang="en-GB" sz="1600" b="1" dirty="0" err="1"/>
              <a:t>série</a:t>
            </a:r>
            <a:r>
              <a:rPr lang="en-GB" sz="1600" b="1" dirty="0"/>
              <a:t> 2C, etc.</a:t>
            </a:r>
            <a:endParaRPr lang="en-GB" sz="1600" dirty="0"/>
          </a:p>
          <a:p>
            <a: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GB" sz="1600" dirty="0" err="1"/>
              <a:t>Anesthésiques</a:t>
            </a:r>
            <a:r>
              <a:rPr lang="en-GB" sz="1600" dirty="0"/>
              <a:t> </a:t>
            </a:r>
            <a:r>
              <a:rPr lang="en-GB" sz="1600" dirty="0" err="1"/>
              <a:t>dissociatifs</a:t>
            </a:r>
            <a:r>
              <a:rPr lang="en-GB" sz="1600" dirty="0"/>
              <a:t> (</a:t>
            </a:r>
            <a:r>
              <a:rPr lang="en-GB" sz="1600" dirty="0" err="1"/>
              <a:t>antagonistes</a:t>
            </a:r>
            <a:r>
              <a:rPr lang="en-GB" sz="1600" dirty="0"/>
              <a:t> de NMDA)</a:t>
            </a:r>
          </a:p>
          <a:p>
            <a:pPr lvl="1"/>
            <a:r>
              <a:rPr lang="en-GB" sz="1600" b="1" dirty="0" err="1"/>
              <a:t>Kétamine</a:t>
            </a:r>
            <a:r>
              <a:rPr lang="en-GB" sz="1600" b="1" dirty="0"/>
              <a:t>, PCP</a:t>
            </a:r>
            <a:endParaRPr lang="en-GB" sz="1600" dirty="0"/>
          </a:p>
          <a:p>
            <a: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GB" sz="1600" dirty="0"/>
              <a:t>Salvia </a:t>
            </a:r>
            <a:r>
              <a:rPr lang="en-GB" sz="1600" dirty="0" err="1"/>
              <a:t>divinorum</a:t>
            </a:r>
            <a:r>
              <a:rPr lang="en-GB" sz="1600" dirty="0"/>
              <a:t> (</a:t>
            </a:r>
            <a:r>
              <a:rPr lang="en-GB" sz="1600" dirty="0" err="1"/>
              <a:t>agoniste</a:t>
            </a:r>
            <a:r>
              <a:rPr lang="en-GB" sz="1600" dirty="0"/>
              <a:t> des </a:t>
            </a:r>
            <a:r>
              <a:rPr lang="en-GB" sz="1600" dirty="0" err="1"/>
              <a:t>récepteurs</a:t>
            </a:r>
            <a:r>
              <a:rPr lang="en-GB" sz="1600" dirty="0"/>
              <a:t> kappa-</a:t>
            </a:r>
            <a:r>
              <a:rPr lang="en-GB" sz="1600" dirty="0" err="1"/>
              <a:t>opioïdes</a:t>
            </a:r>
            <a:r>
              <a:rPr lang="en-GB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411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C2C818-9505-A54C-8880-50E2B2011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60" y="1237129"/>
            <a:ext cx="7359765" cy="3263021"/>
          </a:xfrm>
          <a:prstGeom prst="rect">
            <a:avLst/>
          </a:prstGeom>
          <a:ln>
            <a:noFill/>
          </a:ln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46D81816-2D13-914A-8DED-596D0F900465}"/>
              </a:ext>
            </a:extLst>
          </p:cNvPr>
          <p:cNvSpPr txBox="1"/>
          <p:nvPr/>
        </p:nvSpPr>
        <p:spPr>
          <a:xfrm>
            <a:off x="480733" y="5569408"/>
            <a:ext cx="808874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1000" dirty="0" err="1">
                <a:solidFill>
                  <a:srgbClr val="000000"/>
                </a:solidFill>
              </a:rPr>
              <a:t>Tretter</a:t>
            </a:r>
            <a:r>
              <a:rPr lang="fr-FR" sz="1000" dirty="0">
                <a:solidFill>
                  <a:srgbClr val="000000"/>
                </a:solidFill>
              </a:rPr>
              <a:t>, 2021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C80C42E-0B7C-FF4A-B63B-68E21BA237F5}"/>
              </a:ext>
            </a:extLst>
          </p:cNvPr>
          <p:cNvSpPr/>
          <p:nvPr/>
        </p:nvSpPr>
        <p:spPr>
          <a:xfrm>
            <a:off x="1289607" y="1472750"/>
            <a:ext cx="223604" cy="226577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EEE9EB9-2E32-1F48-A3C5-6EFBE3A9B996}"/>
              </a:ext>
            </a:extLst>
          </p:cNvPr>
          <p:cNvSpPr/>
          <p:nvPr/>
        </p:nvSpPr>
        <p:spPr>
          <a:xfrm>
            <a:off x="4928050" y="1472750"/>
            <a:ext cx="275129" cy="226577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D96FD6-58D5-C04F-B10B-0B00F56F522A}"/>
              </a:ext>
            </a:extLst>
          </p:cNvPr>
          <p:cNvSpPr/>
          <p:nvPr/>
        </p:nvSpPr>
        <p:spPr>
          <a:xfrm>
            <a:off x="1797107" y="2006824"/>
            <a:ext cx="873266" cy="430885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5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Occupation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5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recepteurs</a:t>
            </a:r>
            <a:endParaRPr kumimoji="0" lang="fr-CH" sz="105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32E44A2-D3B3-E44A-8F07-9F905ACD03F7}"/>
              </a:ext>
            </a:extLst>
          </p:cNvPr>
          <p:cNvSpPr/>
          <p:nvPr/>
        </p:nvSpPr>
        <p:spPr>
          <a:xfrm>
            <a:off x="5420990" y="1916463"/>
            <a:ext cx="873266" cy="430885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5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Occupation</a:t>
            </a:r>
            <a:r>
              <a:rPr kumimoji="0" lang="de-DE" sz="105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50" b="1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recepteurs</a:t>
            </a:r>
            <a:endParaRPr kumimoji="0" lang="de-DE" sz="105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02DFFC1-81F5-A64B-9DC6-A43E2FEF065E}"/>
              </a:ext>
            </a:extLst>
          </p:cNvPr>
          <p:cNvSpPr/>
          <p:nvPr/>
        </p:nvSpPr>
        <p:spPr>
          <a:xfrm>
            <a:off x="2811368" y="1806769"/>
            <a:ext cx="1116701" cy="630940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400" b="1" dirty="0" err="1">
                <a:solidFill>
                  <a:schemeClr val="tx1"/>
                </a:solidFill>
              </a:rPr>
              <a:t>Persistance</a:t>
            </a:r>
            <a:endParaRPr lang="de-DE" sz="1400" b="1" dirty="0">
              <a:solidFill>
                <a:schemeClr val="tx1"/>
              </a:solidFill>
            </a:endParaRPr>
          </a:p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changements</a:t>
            </a:r>
            <a:endParaRPr lang="de-DE" sz="1050" b="1" dirty="0">
              <a:solidFill>
                <a:schemeClr val="tx1"/>
              </a:solidFill>
            </a:endParaRPr>
          </a:p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psychiques</a:t>
            </a:r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4D51B13-6DA4-254C-9C82-9B360ED056CC}"/>
              </a:ext>
            </a:extLst>
          </p:cNvPr>
          <p:cNvSpPr/>
          <p:nvPr/>
        </p:nvSpPr>
        <p:spPr>
          <a:xfrm>
            <a:off x="6402884" y="1716408"/>
            <a:ext cx="1116701" cy="630940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400" b="1" dirty="0" err="1">
                <a:solidFill>
                  <a:schemeClr val="tx1"/>
                </a:solidFill>
              </a:rPr>
              <a:t>Latence</a:t>
            </a:r>
            <a:endParaRPr lang="de-DE" sz="1400" b="1" dirty="0">
              <a:solidFill>
                <a:schemeClr val="tx1"/>
              </a:solidFill>
            </a:endParaRPr>
          </a:p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changements</a:t>
            </a:r>
            <a:endParaRPr lang="de-DE" sz="1050" b="1" dirty="0">
              <a:solidFill>
                <a:schemeClr val="tx1"/>
              </a:solidFill>
            </a:endParaRPr>
          </a:p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psychiques</a:t>
            </a:r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4191250-DA00-A54B-B3C4-3F5E0AA03F48}"/>
              </a:ext>
            </a:extLst>
          </p:cNvPr>
          <p:cNvSpPr/>
          <p:nvPr/>
        </p:nvSpPr>
        <p:spPr>
          <a:xfrm>
            <a:off x="1797107" y="4037926"/>
            <a:ext cx="710612" cy="253914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>
                <a:solidFill>
                  <a:schemeClr val="tx1"/>
                </a:solidFill>
              </a:rPr>
              <a:t>heures</a:t>
            </a:r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B81A859-306B-C141-AC1E-BAC52DF528E0}"/>
              </a:ext>
            </a:extLst>
          </p:cNvPr>
          <p:cNvSpPr/>
          <p:nvPr/>
        </p:nvSpPr>
        <p:spPr>
          <a:xfrm>
            <a:off x="3369719" y="4003043"/>
            <a:ext cx="710612" cy="253914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jours</a:t>
            </a:r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91BAEF3-1955-604C-8337-27DB1D12CCCF}"/>
              </a:ext>
            </a:extLst>
          </p:cNvPr>
          <p:cNvSpPr/>
          <p:nvPr/>
        </p:nvSpPr>
        <p:spPr>
          <a:xfrm>
            <a:off x="5299609" y="4029772"/>
            <a:ext cx="710612" cy="253914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>
                <a:solidFill>
                  <a:schemeClr val="tx1"/>
                </a:solidFill>
              </a:rPr>
              <a:t>heures</a:t>
            </a:r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F70B705-32DF-C547-BF2A-15A74D1BC6F8}"/>
              </a:ext>
            </a:extLst>
          </p:cNvPr>
          <p:cNvSpPr/>
          <p:nvPr/>
        </p:nvSpPr>
        <p:spPr>
          <a:xfrm>
            <a:off x="6085915" y="4000528"/>
            <a:ext cx="710612" cy="253914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jours</a:t>
            </a:r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47A43B5-A216-1741-9EEC-C3C5D6C40DE3}"/>
              </a:ext>
            </a:extLst>
          </p:cNvPr>
          <p:cNvSpPr/>
          <p:nvPr/>
        </p:nvSpPr>
        <p:spPr>
          <a:xfrm>
            <a:off x="6872221" y="4000528"/>
            <a:ext cx="710612" cy="253914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semaines</a:t>
            </a:r>
            <a:endParaRPr lang="de-DE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81123">
        <p15:prstTrans prst="peelOff"/>
      </p:transition>
    </mc:Choice>
    <mc:Fallback xmlns="">
      <p:transition spd="med" advTm="181123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E2DD84D-A9DE-E64C-BC16-0674B2DF0802}"/>
              </a:ext>
            </a:extLst>
          </p:cNvPr>
          <p:cNvSpPr/>
          <p:nvPr/>
        </p:nvSpPr>
        <p:spPr>
          <a:xfrm>
            <a:off x="440418" y="5520027"/>
            <a:ext cx="18325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000" dirty="0" err="1">
                <a:solidFill>
                  <a:schemeClr val="tx1"/>
                </a:solidFill>
              </a:rPr>
              <a:t>Pahnke</a:t>
            </a:r>
            <a:r>
              <a:rPr lang="en-US" altLang="de-DE" sz="1000" dirty="0">
                <a:solidFill>
                  <a:schemeClr val="tx1"/>
                </a:solidFill>
              </a:rPr>
              <a:t>, 1963; Griffiths, 2006</a:t>
            </a:r>
            <a:endParaRPr lang="de-DE" sz="1000" dirty="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26DCBB8-4584-AC44-B495-59F8026FC6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955"/>
            <a:ext cx="3670719" cy="3670719"/>
          </a:xfrm>
          <a:prstGeom prst="rect">
            <a:avLst/>
          </a:prstGeom>
        </p:spPr>
      </p:pic>
      <p:sp>
        <p:nvSpPr>
          <p:cNvPr id="57347" name="Rectangle 3">
            <a:extLst>
              <a:ext uri="{FF2B5EF4-FFF2-40B4-BE49-F238E27FC236}">
                <a16:creationId xmlns:a16="http://schemas.microsoft.com/office/drawing/2014/main" id="{CF7879BE-79E0-1242-9672-716A5E9C6E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44779" y="1577848"/>
            <a:ext cx="5166211" cy="3400931"/>
          </a:xfrm>
          <a:solidFill>
            <a:srgbClr val="FFFFFF">
              <a:alpha val="79000"/>
            </a:srgbClr>
          </a:solidFill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de-DE" sz="1800" dirty="0">
                <a:latin typeface="Arial"/>
                <a:cs typeface="Arial"/>
              </a:rPr>
              <a:t>Good Friday Experiment, 1963</a:t>
            </a:r>
          </a:p>
          <a:p>
            <a:pPr marL="285750" indent="-285750">
              <a:buClr>
                <a:srgbClr val="3AC0F1"/>
              </a:buClr>
              <a:buFont typeface="Arial" panose="020B0604020202020204" pitchFamily="34" charset="0"/>
              <a:buChar char="•"/>
            </a:pPr>
            <a:r>
              <a:rPr lang="en-US" altLang="de-DE" sz="1800" dirty="0" err="1">
                <a:latin typeface="Arial"/>
                <a:cs typeface="Arial"/>
              </a:rPr>
              <a:t>Étudiants</a:t>
            </a:r>
            <a:r>
              <a:rPr lang="en-US" altLang="de-DE" sz="1800" dirty="0">
                <a:latin typeface="Arial"/>
                <a:cs typeface="Arial"/>
              </a:rPr>
              <a:t> du </a:t>
            </a:r>
            <a:r>
              <a:rPr lang="en-US" altLang="de-DE" sz="1800" dirty="0" err="1">
                <a:latin typeface="Arial"/>
                <a:cs typeface="Arial"/>
              </a:rPr>
              <a:t>séminaire</a:t>
            </a:r>
            <a:r>
              <a:rPr lang="en-US" altLang="de-DE" sz="1800" dirty="0">
                <a:latin typeface="Arial"/>
                <a:cs typeface="Arial"/>
              </a:rPr>
              <a:t> </a:t>
            </a:r>
            <a:r>
              <a:rPr lang="en-US" altLang="de-DE" sz="1800" dirty="0" err="1">
                <a:latin typeface="Arial"/>
                <a:cs typeface="Arial"/>
              </a:rPr>
              <a:t>théologique</a:t>
            </a:r>
            <a:endParaRPr lang="en-US" altLang="de-DE" sz="1800" dirty="0">
              <a:latin typeface="Arial"/>
              <a:cs typeface="Arial"/>
            </a:endParaRPr>
          </a:p>
          <a:p>
            <a:pPr marL="285750" indent="-285750">
              <a:buClr>
                <a:srgbClr val="3AC0F1"/>
              </a:buClr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Arial"/>
                <a:cs typeface="Arial"/>
              </a:rPr>
              <a:t>30 mg de psilocybine pendant la </a:t>
            </a:r>
            <a:r>
              <a:rPr lang="en-US" altLang="de-DE" sz="1800" dirty="0" err="1">
                <a:latin typeface="Arial"/>
                <a:cs typeface="Arial"/>
              </a:rPr>
              <a:t>messe</a:t>
            </a:r>
            <a:endParaRPr lang="en-US" altLang="de-DE" sz="1800" dirty="0">
              <a:latin typeface="Arial"/>
              <a:cs typeface="Arial"/>
            </a:endParaRPr>
          </a:p>
          <a:p>
            <a:pPr marL="285750" indent="-285750">
              <a:buClr>
                <a:srgbClr val="3AC0F1"/>
              </a:buClr>
              <a:buFont typeface="Arial" panose="020B0604020202020204" pitchFamily="34" charset="0"/>
              <a:buChar char="•"/>
            </a:pPr>
            <a:r>
              <a:rPr lang="en-US" altLang="de-DE" sz="1800" dirty="0" err="1">
                <a:latin typeface="Arial"/>
                <a:cs typeface="Arial"/>
              </a:rPr>
              <a:t>Changements</a:t>
            </a:r>
            <a:r>
              <a:rPr lang="en-US" altLang="de-DE" sz="1800" dirty="0">
                <a:latin typeface="Arial"/>
                <a:cs typeface="Arial"/>
              </a:rPr>
              <a:t> </a:t>
            </a:r>
            <a:r>
              <a:rPr lang="en-US" altLang="de-DE" sz="1800" dirty="0" err="1">
                <a:latin typeface="Arial"/>
                <a:cs typeface="Arial"/>
              </a:rPr>
              <a:t>positifs</a:t>
            </a:r>
            <a:r>
              <a:rPr lang="en-US" altLang="de-DE" sz="1800" dirty="0">
                <a:latin typeface="Arial"/>
                <a:cs typeface="Arial"/>
              </a:rPr>
              <a:t> 25 </a:t>
            </a:r>
            <a:r>
              <a:rPr lang="en-US" altLang="de-DE" sz="1800" dirty="0" err="1">
                <a:latin typeface="Arial"/>
                <a:cs typeface="Arial"/>
              </a:rPr>
              <a:t>ans</a:t>
            </a:r>
            <a:r>
              <a:rPr lang="en-US" altLang="de-DE" sz="1800" dirty="0">
                <a:latin typeface="Arial"/>
                <a:cs typeface="Arial"/>
              </a:rPr>
              <a:t> après </a:t>
            </a:r>
            <a:r>
              <a:rPr lang="en-US" altLang="de-DE" sz="1800" dirty="0" err="1">
                <a:latin typeface="Arial"/>
                <a:cs typeface="Arial"/>
              </a:rPr>
              <a:t>l'expérience</a:t>
            </a:r>
            <a:endParaRPr lang="en-US" altLang="de-DE" sz="1800" dirty="0">
              <a:latin typeface="Arial"/>
              <a:cs typeface="Arial"/>
            </a:endParaRPr>
          </a:p>
          <a:p>
            <a:endParaRPr lang="en-US" altLang="de-DE" sz="1800" dirty="0">
              <a:latin typeface="Arial"/>
              <a:cs typeface="Arial"/>
            </a:endParaRPr>
          </a:p>
          <a:p>
            <a:endParaRPr lang="en-US" altLang="de-DE" sz="1800" dirty="0">
              <a:latin typeface="Arial"/>
              <a:cs typeface="Arial"/>
            </a:endParaRPr>
          </a:p>
          <a:p>
            <a:r>
              <a:rPr lang="en-US" altLang="de-DE" sz="1800" dirty="0">
                <a:latin typeface="Arial"/>
                <a:cs typeface="Arial"/>
              </a:rPr>
              <a:t>Psilocybine, </a:t>
            </a:r>
            <a:r>
              <a:rPr lang="en-US" altLang="de-DE" sz="1800" dirty="0" err="1">
                <a:latin typeface="Arial"/>
                <a:cs typeface="Arial"/>
              </a:rPr>
              <a:t>sujets</a:t>
            </a:r>
            <a:r>
              <a:rPr lang="en-US" altLang="de-DE" sz="1800" dirty="0">
                <a:latin typeface="Arial"/>
                <a:cs typeface="Arial"/>
              </a:rPr>
              <a:t> </a:t>
            </a:r>
            <a:r>
              <a:rPr lang="en-US" altLang="de-DE" sz="1800" dirty="0" err="1">
                <a:latin typeface="Arial"/>
                <a:cs typeface="Arial"/>
              </a:rPr>
              <a:t>sains</a:t>
            </a:r>
            <a:r>
              <a:rPr lang="en-US" altLang="de-DE" sz="1800" dirty="0">
                <a:latin typeface="Arial"/>
                <a:cs typeface="Arial"/>
              </a:rPr>
              <a:t> : </a:t>
            </a:r>
          </a:p>
          <a:p>
            <a:pPr marL="285750" lvl="1" indent="-285750">
              <a:buClr>
                <a:srgbClr val="3AC0F1"/>
              </a:buClr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Arial"/>
                <a:cs typeface="Arial"/>
              </a:rPr>
              <a:t>67% </a:t>
            </a:r>
            <a:r>
              <a:rPr lang="en-US" altLang="de-DE" sz="1800" dirty="0" err="1">
                <a:latin typeface="Arial"/>
                <a:cs typeface="Arial"/>
              </a:rPr>
              <a:t>ont</a:t>
            </a:r>
            <a:r>
              <a:rPr lang="en-US" altLang="de-DE" sz="1800" dirty="0">
                <a:latin typeface="Arial"/>
                <a:cs typeface="Arial"/>
              </a:rPr>
              <a:t> </a:t>
            </a:r>
            <a:r>
              <a:rPr lang="en-US" altLang="de-DE" sz="1800" dirty="0" err="1">
                <a:latin typeface="Arial"/>
                <a:cs typeface="Arial"/>
              </a:rPr>
              <a:t>déclaré</a:t>
            </a:r>
            <a:r>
              <a:rPr lang="en-US" altLang="de-DE" sz="1800" dirty="0">
                <a:latin typeface="Arial"/>
                <a:cs typeface="Arial"/>
              </a:rPr>
              <a:t> que </a:t>
            </a:r>
            <a:r>
              <a:rPr lang="en-US" altLang="de-DE" sz="1800" dirty="0" err="1">
                <a:latin typeface="Arial"/>
                <a:cs typeface="Arial"/>
              </a:rPr>
              <a:t>l'expérience</a:t>
            </a:r>
            <a:r>
              <a:rPr lang="en-US" altLang="de-DE" sz="1800" dirty="0">
                <a:latin typeface="Arial"/>
                <a:cs typeface="Arial"/>
              </a:rPr>
              <a:t> </a:t>
            </a:r>
            <a:r>
              <a:rPr lang="en-US" altLang="de-DE" sz="1800" dirty="0" err="1">
                <a:latin typeface="Arial"/>
                <a:cs typeface="Arial"/>
              </a:rPr>
              <a:t>était</a:t>
            </a:r>
            <a:r>
              <a:rPr lang="en-US" altLang="de-DE" sz="1800" dirty="0">
                <a:latin typeface="Arial"/>
                <a:cs typeface="Arial"/>
              </a:rPr>
              <a:t> </a:t>
            </a:r>
            <a:r>
              <a:rPr lang="en-US" altLang="de-DE" sz="1800" dirty="0" err="1">
                <a:latin typeface="Arial"/>
                <a:cs typeface="Arial"/>
              </a:rPr>
              <a:t>une</a:t>
            </a:r>
            <a:r>
              <a:rPr lang="en-US" altLang="de-DE" sz="1800" dirty="0">
                <a:latin typeface="Arial"/>
                <a:cs typeface="Arial"/>
              </a:rPr>
              <a:t> des plus </a:t>
            </a:r>
            <a:r>
              <a:rPr lang="en-US" altLang="de-DE" sz="1800" dirty="0" err="1">
                <a:latin typeface="Arial"/>
                <a:cs typeface="Arial"/>
              </a:rPr>
              <a:t>importante</a:t>
            </a:r>
            <a:r>
              <a:rPr lang="en-US" altLang="de-DE" sz="1800" dirty="0">
                <a:latin typeface="Arial"/>
                <a:cs typeface="Arial"/>
              </a:rPr>
              <a:t> de </a:t>
            </a:r>
            <a:r>
              <a:rPr lang="en-US" altLang="de-DE" sz="1800" dirty="0" err="1">
                <a:latin typeface="Arial"/>
                <a:cs typeface="Arial"/>
              </a:rPr>
              <a:t>leur</a:t>
            </a:r>
            <a:r>
              <a:rPr lang="en-US" altLang="de-DE" sz="1800" dirty="0">
                <a:latin typeface="Arial"/>
                <a:cs typeface="Arial"/>
              </a:rPr>
              <a:t> vie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54E8A6F-507F-3A48-8C23-B40B8D380FBC}"/>
              </a:ext>
            </a:extLst>
          </p:cNvPr>
          <p:cNvSpPr/>
          <p:nvPr/>
        </p:nvSpPr>
        <p:spPr>
          <a:xfrm>
            <a:off x="2019537" y="347389"/>
            <a:ext cx="535018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CH" sz="3600" b="1" dirty="0" err="1">
                <a:solidFill>
                  <a:schemeClr val="bg1">
                    <a:lumMod val="50000"/>
                  </a:schemeClr>
                </a:solidFill>
                <a:ea typeface="ＭＳ Ｐゴシック" panose="020B0600070205080204" pitchFamily="34" charset="-128"/>
              </a:rPr>
              <a:t>Expérience</a:t>
            </a:r>
            <a:r>
              <a:rPr lang="de-CH" sz="3600" b="1" dirty="0">
                <a:solidFill>
                  <a:schemeClr val="bg1">
                    <a:lumMod val="50000"/>
                  </a:schemeClr>
                </a:solidFill>
                <a:ea typeface="ＭＳ Ｐゴシック" panose="020B0600070205080204" pitchFamily="34" charset="-128"/>
              </a:rPr>
              <a:t> </a:t>
            </a:r>
            <a:r>
              <a:rPr lang="de-CH" sz="3600" b="1" dirty="0" err="1">
                <a:solidFill>
                  <a:schemeClr val="bg1">
                    <a:lumMod val="50000"/>
                  </a:schemeClr>
                </a:solidFill>
                <a:ea typeface="ＭＳ Ｐゴシック" panose="020B0600070205080204" pitchFamily="34" charset="-128"/>
              </a:rPr>
              <a:t>significative</a:t>
            </a:r>
            <a:endParaRPr lang="de-CH" sz="3600" b="1" dirty="0">
              <a:solidFill>
                <a:schemeClr val="bg1">
                  <a:lumMod val="50000"/>
                </a:scheme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844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7A8E7E92-45AC-1142-A071-8A9AA56903C5}"/>
              </a:ext>
            </a:extLst>
          </p:cNvPr>
          <p:cNvSpPr/>
          <p:nvPr/>
        </p:nvSpPr>
        <p:spPr>
          <a:xfrm>
            <a:off x="1169043" y="293362"/>
            <a:ext cx="7442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en-US" altLang="de-DE" sz="4000" b="1" dirty="0" err="1">
                <a:solidFill>
                  <a:schemeClr val="bg1">
                    <a:lumMod val="50000"/>
                  </a:schemeClr>
                </a:solidFill>
              </a:rPr>
              <a:t>Réorganisation</a:t>
            </a:r>
            <a:r>
              <a:rPr lang="en-US" altLang="de-DE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de-DE" sz="4000" b="1" dirty="0" err="1">
                <a:solidFill>
                  <a:schemeClr val="bg1">
                    <a:lumMod val="50000"/>
                  </a:schemeClr>
                </a:solidFill>
              </a:rPr>
              <a:t>neuronale</a:t>
            </a:r>
            <a:endParaRPr lang="en-US" altLang="de-DE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1F42DDC-B7DF-5548-B873-68E0DEEA2C46}"/>
              </a:ext>
            </a:extLst>
          </p:cNvPr>
          <p:cNvSpPr txBox="1"/>
          <p:nvPr/>
        </p:nvSpPr>
        <p:spPr>
          <a:xfrm>
            <a:off x="487136" y="5569408"/>
            <a:ext cx="823300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800" dirty="0" err="1">
                <a:solidFill>
                  <a:srgbClr val="000000"/>
                </a:solidFill>
              </a:rPr>
              <a:t>Nutt</a:t>
            </a:r>
            <a:r>
              <a:rPr lang="fr-FR" sz="800" dirty="0">
                <a:solidFill>
                  <a:srgbClr val="000000"/>
                </a:solidFill>
              </a:rPr>
              <a:t> et al., 2020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3D6614-9DAB-4140-80B8-0563A51DBF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3368"/>
            <a:ext cx="3709686" cy="37096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1FD8A9-604B-CB44-B533-A1ED4B1822B1}"/>
              </a:ext>
            </a:extLst>
          </p:cNvPr>
          <p:cNvSpPr/>
          <p:nvPr/>
        </p:nvSpPr>
        <p:spPr>
          <a:xfrm>
            <a:off x="3136739" y="2399640"/>
            <a:ext cx="5623254" cy="202537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/>
              <a:t>Psilocybine stimule récepteurs 5-HT2A sur les cellules pyramidales de la couche 5</a:t>
            </a:r>
          </a:p>
          <a:p>
            <a:pPr marL="536575" indent="-179388">
              <a:lnSpc>
                <a:spcPct val="150000"/>
              </a:lnSpc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/>
              <a:t>responsables de l'intégration corticale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  <a:buFont typeface="Arial"/>
              <a:buChar char="•"/>
            </a:pPr>
            <a:endParaRPr lang="fr-CH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0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17747">
        <p15:prstTrans prst="peelOff"/>
      </p:transition>
    </mc:Choice>
    <mc:Fallback xmlns="">
      <p:transition spd="med" advTm="1177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5517781-F486-C447-A48F-03F1C83FBBA7}"/>
              </a:ext>
            </a:extLst>
          </p:cNvPr>
          <p:cNvSpPr txBox="1"/>
          <p:nvPr/>
        </p:nvSpPr>
        <p:spPr>
          <a:xfrm>
            <a:off x="517424" y="5540188"/>
            <a:ext cx="22547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Petri et al</a:t>
            </a:r>
            <a:r>
              <a:rPr lang="de-DE" sz="1000" dirty="0">
                <a:solidFill>
                  <a:srgbClr val="000000"/>
                </a:solidFill>
              </a:rPr>
              <a:t>., 2014; Carhart-Harris, 2019</a:t>
            </a: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A7437B-1FED-7041-9EAA-5F53B020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778" y="683470"/>
            <a:ext cx="6858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80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B63FA0C-47E6-C140-8FAF-2C309811CA52}"/>
              </a:ext>
            </a:extLst>
          </p:cNvPr>
          <p:cNvSpPr txBox="1"/>
          <p:nvPr/>
        </p:nvSpPr>
        <p:spPr>
          <a:xfrm>
            <a:off x="457200" y="5563548"/>
            <a:ext cx="109100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Preller et al. 2018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BAE1EB1-3623-5245-B64E-D99F109D01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4525"/>
            <a:ext cx="3654675" cy="365467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A7565F8-1288-324D-8444-BE8A497A96CD}"/>
              </a:ext>
            </a:extLst>
          </p:cNvPr>
          <p:cNvSpPr/>
          <p:nvPr/>
        </p:nvSpPr>
        <p:spPr>
          <a:xfrm>
            <a:off x="1422087" y="304923"/>
            <a:ext cx="6604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chemeClr val="bg1">
                    <a:lumMod val="50000"/>
                  </a:schemeClr>
                </a:solidFill>
              </a:rPr>
              <a:t>Global Brain Connectivity (GBC)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1CC562D-3160-3043-93FA-6A4EDD0C9C81}"/>
              </a:ext>
            </a:extLst>
          </p:cNvPr>
          <p:cNvSpPr/>
          <p:nvPr/>
        </p:nvSpPr>
        <p:spPr>
          <a:xfrm>
            <a:off x="3344779" y="1519382"/>
            <a:ext cx="5799221" cy="3364960"/>
          </a:xfrm>
          <a:prstGeom prst="rect">
            <a:avLst/>
          </a:prstGeom>
          <a:solidFill>
            <a:srgbClr val="FFFFFF">
              <a:alpha val="81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connectivité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chaque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voxel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cerveau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voxels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la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résume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seule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valeur</a:t>
            </a:r>
            <a:endParaRPr lang="de-CH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GBC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élevée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fortement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connectées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fonctionnellement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2300" indent="-263525">
              <a:lnSpc>
                <a:spcPct val="150000"/>
              </a:lnSpc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pourraient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jouer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rôle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coordination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schémas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d'activité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cérébrale</a:t>
            </a:r>
            <a:endParaRPr lang="de-CH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GBC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reduite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↓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réseaux</a:t>
            </a:r>
            <a:endParaRPr lang="de-CH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6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BE184D9-35B2-324C-A519-6A5BF915B597}"/>
              </a:ext>
            </a:extLst>
          </p:cNvPr>
          <p:cNvSpPr txBox="1"/>
          <p:nvPr/>
        </p:nvSpPr>
        <p:spPr>
          <a:xfrm>
            <a:off x="457200" y="5563548"/>
            <a:ext cx="109100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Preller et al. 2018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9160C5E-C7E0-A846-96EE-C15CB8200B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899" y="1379161"/>
            <a:ext cx="3632341" cy="368465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60CB7A34-E49F-1B46-8E8C-948296103349}"/>
              </a:ext>
            </a:extLst>
          </p:cNvPr>
          <p:cNvSpPr/>
          <p:nvPr/>
        </p:nvSpPr>
        <p:spPr>
          <a:xfrm>
            <a:off x="2187985" y="274494"/>
            <a:ext cx="6125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Connectivité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cérébrale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 globale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2D2F84D-2DBD-E342-84E6-B57C9FFB482E}"/>
              </a:ext>
            </a:extLst>
          </p:cNvPr>
          <p:cNvSpPr/>
          <p:nvPr/>
        </p:nvSpPr>
        <p:spPr>
          <a:xfrm>
            <a:off x="3380874" y="1541956"/>
            <a:ext cx="5570181" cy="335906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AC0F1"/>
              </a:buClr>
            </a:pPr>
            <a:r>
              <a:rPr lang="de-CH" dirty="0">
                <a:latin typeface="CIDFont+F1"/>
              </a:rPr>
              <a:t>LSD </a:t>
            </a:r>
          </a:p>
          <a:p>
            <a:pPr marL="342900" indent="-342900">
              <a:lnSpc>
                <a:spcPct val="150000"/>
              </a:lnSpc>
              <a:buClr>
                <a:srgbClr val="3AC0F1"/>
              </a:buClr>
              <a:buFont typeface="Arial" panose="020B0604020202020204" pitchFamily="34" charset="0"/>
              <a:buChar char="•"/>
            </a:pPr>
            <a:r>
              <a:rPr lang="de-CH" dirty="0" err="1">
                <a:latin typeface="CIDFont+F1"/>
              </a:rPr>
              <a:t>réduction</a:t>
            </a:r>
            <a:r>
              <a:rPr lang="de-CH" dirty="0">
                <a:latin typeface="CIDFont+F1"/>
              </a:rPr>
              <a:t> </a:t>
            </a:r>
            <a:r>
              <a:rPr lang="de-CH" dirty="0" err="1">
                <a:latin typeface="CIDFont+F1"/>
              </a:rPr>
              <a:t>connectivité</a:t>
            </a:r>
            <a:r>
              <a:rPr lang="de-CH" dirty="0">
                <a:latin typeface="CIDFont+F1"/>
              </a:rPr>
              <a:t> </a:t>
            </a:r>
            <a:r>
              <a:rPr lang="de-CH" dirty="0" err="1">
                <a:latin typeface="CIDFont+F1"/>
              </a:rPr>
              <a:t>dans</a:t>
            </a:r>
            <a:r>
              <a:rPr lang="de-CH" dirty="0">
                <a:latin typeface="CIDFont+F1"/>
              </a:rPr>
              <a:t> </a:t>
            </a:r>
            <a:r>
              <a:rPr lang="de-CH" dirty="0" err="1">
                <a:latin typeface="CIDFont+F1"/>
              </a:rPr>
              <a:t>zones</a:t>
            </a:r>
            <a:r>
              <a:rPr lang="de-CH" dirty="0">
                <a:latin typeface="CIDFont+F1"/>
              </a:rPr>
              <a:t> </a:t>
            </a:r>
            <a:r>
              <a:rPr lang="de-CH" dirty="0" err="1">
                <a:latin typeface="CIDFont+F1"/>
              </a:rPr>
              <a:t>associatives</a:t>
            </a:r>
            <a:endParaRPr lang="de-CH" dirty="0">
              <a:latin typeface="CIDFont+F1"/>
            </a:endParaRPr>
          </a:p>
          <a:p>
            <a:pPr marL="342900" indent="-342900">
              <a:lnSpc>
                <a:spcPct val="150000"/>
              </a:lnSpc>
              <a:buClr>
                <a:srgbClr val="3AC0F1"/>
              </a:buClr>
              <a:buFont typeface="Arial" panose="020B0604020202020204" pitchFamily="34" charset="0"/>
              <a:buChar char="•"/>
            </a:pPr>
            <a:r>
              <a:rPr lang="de-CH" dirty="0" err="1">
                <a:latin typeface="CIDFont+F1"/>
              </a:rPr>
              <a:t>connectivité</a:t>
            </a:r>
            <a:r>
              <a:rPr lang="de-CH" dirty="0">
                <a:latin typeface="CIDFont+F1"/>
              </a:rPr>
              <a:t> </a:t>
            </a:r>
            <a:r>
              <a:rPr lang="de-CH" dirty="0" err="1">
                <a:latin typeface="CIDFont+F1"/>
              </a:rPr>
              <a:t>accrue</a:t>
            </a:r>
            <a:r>
              <a:rPr lang="de-CH" dirty="0">
                <a:latin typeface="CIDFont+F1"/>
              </a:rPr>
              <a:t> entre </a:t>
            </a:r>
            <a:r>
              <a:rPr lang="de-CH" dirty="0" err="1">
                <a:latin typeface="CIDFont+F1"/>
              </a:rPr>
              <a:t>zones</a:t>
            </a:r>
            <a:r>
              <a:rPr lang="de-CH" dirty="0">
                <a:latin typeface="CIDFont+F1"/>
              </a:rPr>
              <a:t> sensorielles et </a:t>
            </a:r>
            <a:r>
              <a:rPr lang="de-CH" dirty="0" err="1">
                <a:latin typeface="CIDFont+F1"/>
              </a:rPr>
              <a:t>somatomotrices</a:t>
            </a:r>
            <a:endParaRPr lang="de-CH" dirty="0">
              <a:latin typeface="CIDFont+F1"/>
            </a:endParaRPr>
          </a:p>
          <a:p>
            <a:pPr marL="342900" indent="-342900">
              <a:lnSpc>
                <a:spcPct val="150000"/>
              </a:lnSpc>
              <a:buClr>
                <a:srgbClr val="3AC0F1"/>
              </a:buClr>
              <a:buFont typeface="Arial" panose="020B0604020202020204" pitchFamily="34" charset="0"/>
              <a:buChar char="•"/>
            </a:pPr>
            <a:r>
              <a:rPr lang="de-CH" dirty="0" err="1">
                <a:latin typeface="CIDFont+F1"/>
              </a:rPr>
              <a:t>Hyperconnectivité</a:t>
            </a:r>
            <a:r>
              <a:rPr lang="de-CH" dirty="0">
                <a:latin typeface="CIDFont+F1"/>
              </a:rPr>
              <a:t> </a:t>
            </a:r>
            <a:r>
              <a:rPr lang="de-CH" dirty="0" err="1">
                <a:latin typeface="CIDFont+F1"/>
              </a:rPr>
              <a:t>amygdale</a:t>
            </a:r>
            <a:endParaRPr lang="de-CH" dirty="0">
              <a:latin typeface="CIDFont+F1"/>
            </a:endParaRPr>
          </a:p>
        </p:txBody>
      </p:sp>
    </p:spTree>
    <p:extLst>
      <p:ext uri="{BB962C8B-B14F-4D97-AF65-F5344CB8AC3E}">
        <p14:creationId xmlns:p14="http://schemas.microsoft.com/office/powerpoint/2010/main" val="1594045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B63FA0C-47E6-C140-8FAF-2C309811CA52}"/>
              </a:ext>
            </a:extLst>
          </p:cNvPr>
          <p:cNvSpPr txBox="1"/>
          <p:nvPr/>
        </p:nvSpPr>
        <p:spPr>
          <a:xfrm>
            <a:off x="457200" y="5563548"/>
            <a:ext cx="109100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Preller et al. 2018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6EB528-C077-0D49-B1BD-7623457D09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8447"/>
            <a:ext cx="3426848" cy="342684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216EBB9-E08F-D445-8CD8-E4D1820072C8}"/>
              </a:ext>
            </a:extLst>
          </p:cNvPr>
          <p:cNvSpPr/>
          <p:nvPr/>
        </p:nvSpPr>
        <p:spPr>
          <a:xfrm>
            <a:off x="3174185" y="1949243"/>
            <a:ext cx="5319669" cy="2805255"/>
          </a:xfrm>
          <a:prstGeom prst="rect">
            <a:avLst/>
          </a:prstGeom>
          <a:solidFill>
            <a:srgbClr val="FFFFFF">
              <a:alpha val="81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Changements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connectivité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cérébrale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globale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somatomoteur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prédit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subjectifs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psychédéliques</a:t>
            </a:r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Expression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génique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récepteurs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5HT2A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corrèle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schémas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d'expression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GBC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E177858-5C2C-1C41-B18E-F81581218018}"/>
              </a:ext>
            </a:extLst>
          </p:cNvPr>
          <p:cNvSpPr/>
          <p:nvPr/>
        </p:nvSpPr>
        <p:spPr>
          <a:xfrm>
            <a:off x="1002701" y="348537"/>
            <a:ext cx="7491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GBC, </a:t>
            </a:r>
            <a:r>
              <a:rPr lang="de-CH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effets</a:t>
            </a:r>
            <a:r>
              <a:rPr lang="de-CH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psychédéliques</a:t>
            </a:r>
            <a:r>
              <a:rPr lang="de-CH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5HT2A</a:t>
            </a:r>
            <a:endParaRPr lang="de-DE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49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B63FA0C-47E6-C140-8FAF-2C309811CA52}"/>
              </a:ext>
            </a:extLst>
          </p:cNvPr>
          <p:cNvSpPr txBox="1"/>
          <p:nvPr/>
        </p:nvSpPr>
        <p:spPr>
          <a:xfrm>
            <a:off x="457200" y="5563548"/>
            <a:ext cx="109100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Preller et al. 2018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0410F26-001A-9E47-BC03-21D6E33B43B4}"/>
              </a:ext>
            </a:extLst>
          </p:cNvPr>
          <p:cNvGrpSpPr/>
          <p:nvPr/>
        </p:nvGrpSpPr>
        <p:grpSpPr>
          <a:xfrm>
            <a:off x="131281" y="1118936"/>
            <a:ext cx="3791049" cy="1511934"/>
            <a:chOff x="131281" y="1118936"/>
            <a:chExt cx="3791049" cy="151193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19081F8B-DDD5-A84D-96D6-EB5DB5490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0396" y="1118936"/>
              <a:ext cx="1511934" cy="151193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84C0E8E-191E-D841-A5A7-1D5DB072B80A}"/>
                </a:ext>
              </a:extLst>
            </p:cNvPr>
            <p:cNvSpPr/>
            <p:nvPr/>
          </p:nvSpPr>
          <p:spPr>
            <a:xfrm>
              <a:off x="131281" y="1478396"/>
              <a:ext cx="238459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/>
                <a:t>↑ </a:t>
              </a:r>
              <a:r>
                <a:rPr lang="de-DE" sz="1600" dirty="0" err="1"/>
                <a:t>traitement</a:t>
              </a:r>
              <a:r>
                <a:rPr lang="de-DE" sz="1600" dirty="0"/>
                <a:t> </a:t>
              </a:r>
              <a:r>
                <a:rPr lang="de-DE" sz="1600" dirty="0" err="1"/>
                <a:t>informations</a:t>
              </a:r>
              <a:r>
                <a:rPr lang="de-DE" sz="1600" dirty="0"/>
                <a:t> sensorielles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89E150-C562-2243-8F5E-AEA13C196709}"/>
              </a:ext>
            </a:extLst>
          </p:cNvPr>
          <p:cNvGrpSpPr/>
          <p:nvPr/>
        </p:nvGrpSpPr>
        <p:grpSpPr>
          <a:xfrm>
            <a:off x="236759" y="3320727"/>
            <a:ext cx="3685571" cy="1511934"/>
            <a:chOff x="236759" y="3320727"/>
            <a:chExt cx="3685571" cy="151193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BB1335B1-1F1B-D848-8E94-A50C40DF5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0396" y="3320727"/>
              <a:ext cx="1511934" cy="151193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733FBD8-0E32-5646-8D30-EBFAB53F72A4}"/>
                </a:ext>
              </a:extLst>
            </p:cNvPr>
            <p:cNvSpPr/>
            <p:nvPr/>
          </p:nvSpPr>
          <p:spPr>
            <a:xfrm>
              <a:off x="236759" y="3643892"/>
              <a:ext cx="217363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/>
                <a:t>non </a:t>
              </a:r>
              <a:r>
                <a:rPr lang="de-DE" sz="1600" dirty="0" err="1"/>
                <a:t>compensée</a:t>
              </a:r>
              <a:r>
                <a:rPr lang="de-DE" sz="1600" dirty="0"/>
                <a:t> </a:t>
              </a:r>
            </a:p>
            <a:p>
              <a:pPr algn="ctr"/>
              <a:r>
                <a:rPr lang="de-DE" sz="1600" dirty="0"/>
                <a:t>par </a:t>
              </a:r>
              <a:r>
                <a:rPr lang="de-DE" sz="1600" dirty="0" err="1"/>
                <a:t>intégrité</a:t>
              </a:r>
              <a:r>
                <a:rPr lang="de-DE" sz="1600" dirty="0"/>
                <a:t> </a:t>
              </a:r>
            </a:p>
            <a:p>
              <a:pPr algn="ctr"/>
              <a:r>
                <a:rPr lang="de-DE" sz="1600" dirty="0" err="1"/>
                <a:t>réseau</a:t>
              </a:r>
              <a:r>
                <a:rPr lang="de-DE" sz="1600" dirty="0"/>
                <a:t> </a:t>
              </a:r>
              <a:r>
                <a:rPr lang="de-DE" sz="1600" dirty="0" err="1"/>
                <a:t>associatif</a:t>
              </a:r>
              <a:endParaRPr lang="de-DE" sz="1600" dirty="0"/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5BD04E0-2BE9-3C44-9315-32AFABC9C801}"/>
              </a:ext>
            </a:extLst>
          </p:cNvPr>
          <p:cNvSpPr/>
          <p:nvPr/>
        </p:nvSpPr>
        <p:spPr>
          <a:xfrm>
            <a:off x="3922330" y="2560300"/>
            <a:ext cx="2079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/>
              <a:t>Non-</a:t>
            </a:r>
            <a:r>
              <a:rPr lang="de-DE" sz="1600" dirty="0" err="1"/>
              <a:t>intégration</a:t>
            </a:r>
            <a:r>
              <a:rPr lang="de-DE" sz="1600" dirty="0"/>
              <a:t> </a:t>
            </a:r>
            <a:r>
              <a:rPr lang="de-DE" sz="1600" dirty="0" err="1"/>
              <a:t>expériences</a:t>
            </a:r>
            <a:r>
              <a:rPr lang="de-DE" sz="1600" dirty="0"/>
              <a:t> sensorielles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17CB5B8-2F12-B040-9573-84E985F81C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51885">
            <a:off x="3912085" y="1581763"/>
            <a:ext cx="1070316" cy="10703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3993D50-CAF4-3E43-9B93-9E5642D4A7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448115" flipV="1">
            <a:off x="3912085" y="3302192"/>
            <a:ext cx="1070316" cy="1070316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18D28A1-5BE6-FF45-B781-4C6FB7585830}"/>
              </a:ext>
            </a:extLst>
          </p:cNvPr>
          <p:cNvGrpSpPr/>
          <p:nvPr/>
        </p:nvGrpSpPr>
        <p:grpSpPr>
          <a:xfrm>
            <a:off x="6652423" y="2219831"/>
            <a:ext cx="2079405" cy="2096709"/>
            <a:chOff x="6652423" y="2219831"/>
            <a:chExt cx="2079405" cy="2096709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681CC68-D7F0-984D-9A69-F4FC148E4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6159" y="2219831"/>
              <a:ext cx="1511934" cy="1511934"/>
            </a:xfrm>
            <a:prstGeom prst="round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5B0336B-5D63-F24C-B28F-2DF0D70A3D44}"/>
                </a:ext>
              </a:extLst>
            </p:cNvPr>
            <p:cNvSpPr/>
            <p:nvPr/>
          </p:nvSpPr>
          <p:spPr>
            <a:xfrm>
              <a:off x="6652423" y="3731765"/>
              <a:ext cx="207940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 err="1"/>
                <a:t>Phénomènes</a:t>
              </a:r>
              <a:endParaRPr lang="de-DE" sz="1600" dirty="0"/>
            </a:p>
            <a:p>
              <a:pPr algn="ctr"/>
              <a:r>
                <a:rPr lang="de-DE" sz="1600" dirty="0" err="1"/>
                <a:t>psychédéliques</a:t>
              </a:r>
              <a:endParaRPr lang="de-DE" sz="1600" dirty="0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3A77A8BC-2B43-7A4B-8062-2245EB65E1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72721" y="2807463"/>
            <a:ext cx="1029996" cy="3366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066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7AACD7A-DCEE-AD47-8D9C-FE84FBAC995C}"/>
              </a:ext>
            </a:extLst>
          </p:cNvPr>
          <p:cNvGrpSpPr/>
          <p:nvPr/>
        </p:nvGrpSpPr>
        <p:grpSpPr>
          <a:xfrm>
            <a:off x="974213" y="1852863"/>
            <a:ext cx="1785767" cy="2480939"/>
            <a:chOff x="974213" y="1852863"/>
            <a:chExt cx="1785767" cy="248093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0DDC50EA-AA81-9B42-95D6-91E310638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213" y="1852863"/>
              <a:ext cx="1785767" cy="178576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9776C3A4-37F5-134E-961E-2CD15391D923}"/>
                </a:ext>
              </a:extLst>
            </p:cNvPr>
            <p:cNvSpPr/>
            <p:nvPr/>
          </p:nvSpPr>
          <p:spPr>
            <a:xfrm>
              <a:off x="1043793" y="3687471"/>
              <a:ext cx="16466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800" dirty="0" err="1"/>
                <a:t>Système</a:t>
              </a:r>
              <a:r>
                <a:rPr lang="de-DE" sz="1800" dirty="0"/>
                <a:t> </a:t>
              </a:r>
            </a:p>
            <a:p>
              <a:pPr algn="ctr"/>
              <a:r>
                <a:rPr lang="de-DE" sz="1800" dirty="0" err="1"/>
                <a:t>sensorimoteur</a:t>
              </a:r>
              <a:endParaRPr lang="de-DE" sz="1800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F61D8BD-E95C-C943-858A-C5FE27CA9D74}"/>
              </a:ext>
            </a:extLst>
          </p:cNvPr>
          <p:cNvGrpSpPr/>
          <p:nvPr/>
        </p:nvGrpSpPr>
        <p:grpSpPr>
          <a:xfrm>
            <a:off x="3561601" y="1852863"/>
            <a:ext cx="2218052" cy="2757938"/>
            <a:chOff x="3561601" y="1852863"/>
            <a:chExt cx="2218052" cy="275793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4FC51584-9649-9E4B-91EC-B7BC606BAF32}"/>
                </a:ext>
              </a:extLst>
            </p:cNvPr>
            <p:cNvSpPr/>
            <p:nvPr/>
          </p:nvSpPr>
          <p:spPr>
            <a:xfrm>
              <a:off x="3561601" y="3687471"/>
              <a:ext cx="221805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800" dirty="0" err="1"/>
                <a:t>Perception</a:t>
              </a:r>
              <a:r>
                <a:rPr lang="de-CH" sz="1800" dirty="0"/>
                <a:t> de </a:t>
              </a:r>
              <a:r>
                <a:rPr lang="de-CH" sz="1800" dirty="0" err="1"/>
                <a:t>présence</a:t>
              </a:r>
              <a:r>
                <a:rPr lang="de-CH" sz="1800" dirty="0"/>
                <a:t> et </a:t>
              </a:r>
              <a:r>
                <a:rPr lang="de-CH" sz="1800" dirty="0" err="1"/>
                <a:t>d'agentivité</a:t>
              </a:r>
              <a:endParaRPr lang="de-DE" sz="1800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25B6117B-C6EF-204D-9F68-EB9DD358F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8792" y="1852863"/>
              <a:ext cx="1783670" cy="1783670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9B1B4D2-B8E5-DC4E-B9BE-97F949658F0C}"/>
              </a:ext>
            </a:extLst>
          </p:cNvPr>
          <p:cNvGrpSpPr/>
          <p:nvPr/>
        </p:nvGrpSpPr>
        <p:grpSpPr>
          <a:xfrm>
            <a:off x="6365133" y="1852863"/>
            <a:ext cx="2218052" cy="2430001"/>
            <a:chOff x="6365133" y="1852863"/>
            <a:chExt cx="2218052" cy="2430001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3FE0F75-918C-D042-9FC2-40073FEB9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275" y="1852863"/>
              <a:ext cx="1785768" cy="1785768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205F3353-1F3E-DD44-B076-1DBDC4E86CB6}"/>
                </a:ext>
              </a:extLst>
            </p:cNvPr>
            <p:cNvSpPr/>
            <p:nvPr/>
          </p:nvSpPr>
          <p:spPr>
            <a:xfrm>
              <a:off x="6365133" y="3636533"/>
              <a:ext cx="22180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800" dirty="0"/>
                <a:t>Sens</a:t>
              </a:r>
            </a:p>
            <a:p>
              <a:pPr algn="ctr"/>
              <a:r>
                <a:rPr lang="de-CH" sz="1800" dirty="0"/>
                <a:t>de </a:t>
              </a:r>
              <a:r>
                <a:rPr lang="de-CH" sz="1800" dirty="0" err="1"/>
                <a:t>soi</a:t>
              </a:r>
              <a:r>
                <a:rPr lang="de-CH" sz="1800" dirty="0"/>
                <a:t> </a:t>
              </a:r>
              <a:endParaRPr lang="de-DE" sz="1800" dirty="0"/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C02E7BE2-D460-4143-A6F1-024DC82B94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5666">
            <a:off x="2874832" y="2203795"/>
            <a:ext cx="928383" cy="108180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6B37386-6E6B-D540-BA26-72E758AE07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5666">
            <a:off x="5715539" y="2203793"/>
            <a:ext cx="928383" cy="108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DB23643-2B1F-EB4D-AF60-F8C8487E7B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7729"/>
            <a:ext cx="4166062" cy="416606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706AAD8-735F-4A4C-9458-339F25579EF3}"/>
              </a:ext>
            </a:extLst>
          </p:cNvPr>
          <p:cNvSpPr txBox="1"/>
          <p:nvPr/>
        </p:nvSpPr>
        <p:spPr>
          <a:xfrm>
            <a:off x="1299411" y="300790"/>
            <a:ext cx="676082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2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Connectivité cérébrale et hypnose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84C1336-59CC-7B4D-A77D-072BE51FC690}"/>
              </a:ext>
            </a:extLst>
          </p:cNvPr>
          <p:cNvSpPr/>
          <p:nvPr/>
        </p:nvSpPr>
        <p:spPr>
          <a:xfrm>
            <a:off x="457052" y="5575957"/>
            <a:ext cx="10550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>
                <a:solidFill>
                  <a:srgbClr val="000000"/>
                </a:solidFill>
                <a:latin typeface="-webkit-standard"/>
              </a:rPr>
              <a:t>Jiang et al., 2017</a:t>
            </a:r>
            <a:endParaRPr lang="de-DE" sz="10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2042E4D-689D-2642-BFCF-C9FB6BEBCEFE}"/>
              </a:ext>
            </a:extLst>
          </p:cNvPr>
          <p:cNvSpPr/>
          <p:nvPr/>
        </p:nvSpPr>
        <p:spPr>
          <a:xfrm>
            <a:off x="3789948" y="1445656"/>
            <a:ext cx="5209674" cy="3570208"/>
          </a:xfrm>
          <a:prstGeom prst="rect">
            <a:avLst/>
          </a:prstGeom>
          <a:solidFill>
            <a:srgbClr val="FFFFFF">
              <a:alpha val="81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cingulaire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antérieur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dorsal (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contextuelle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contrôle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attentionnel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17550" indent="-358775">
              <a:spcBef>
                <a:spcPts val="1200"/>
              </a:spcBef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baisse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l'attention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stimuli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externes</a:t>
            </a:r>
          </a:p>
          <a:p>
            <a:pPr marL="342900" indent="-342900">
              <a:spcBef>
                <a:spcPts val="1200"/>
              </a:spcBef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connectivité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fonctionnelle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préfrontal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dorsolatéral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contrôle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exécutif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et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insula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conscience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somatique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émotionnelle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69925" indent="-263525">
              <a:spcBef>
                <a:spcPts val="1200"/>
              </a:spcBef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corporelle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tâches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8775" indent="-347663">
              <a:spcBef>
                <a:spcPts val="1200"/>
              </a:spcBef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connectivité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entre DLPFC et DMN </a:t>
            </a:r>
          </a:p>
          <a:p>
            <a:pPr marL="669925" indent="-311150">
              <a:spcBef>
                <a:spcPts val="1200"/>
              </a:spcBef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↓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conscience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mentaux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internes, ↓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errance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mentale</a:t>
            </a:r>
          </a:p>
        </p:txBody>
      </p:sp>
    </p:spTree>
    <p:extLst>
      <p:ext uri="{BB962C8B-B14F-4D97-AF65-F5344CB8AC3E}">
        <p14:creationId xmlns:p14="http://schemas.microsoft.com/office/powerpoint/2010/main" val="3704666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3E93F9-F00C-3C4B-9B9E-F5A14006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220" y="270435"/>
            <a:ext cx="1107996" cy="646331"/>
          </a:xfr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LSD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3A18EA-5412-5645-AB0B-BFE4111B51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9860"/>
            <a:ext cx="3679837" cy="367983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27D474A-1483-2E44-895B-7D3A7F9DB01E}"/>
              </a:ext>
            </a:extLst>
          </p:cNvPr>
          <p:cNvSpPr txBox="1"/>
          <p:nvPr/>
        </p:nvSpPr>
        <p:spPr>
          <a:xfrm>
            <a:off x="1324874" y="5135634"/>
            <a:ext cx="1030088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5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Albert Hofmann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50" dirty="0">
                <a:solidFill>
                  <a:srgbClr val="000000"/>
                </a:solidFill>
              </a:rPr>
              <a:t>1906-2008</a:t>
            </a:r>
            <a:endParaRPr kumimoji="0" lang="de-DE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B35BBD4-A495-9147-9189-428397A7F40A}"/>
              </a:ext>
            </a:extLst>
          </p:cNvPr>
          <p:cNvSpPr txBox="1"/>
          <p:nvPr/>
        </p:nvSpPr>
        <p:spPr>
          <a:xfrm>
            <a:off x="3310358" y="1668103"/>
            <a:ext cx="5553663" cy="3103350"/>
          </a:xfrm>
          <a:prstGeom prst="rect">
            <a:avLst/>
          </a:prstGeom>
          <a:solidFill>
            <a:srgbClr val="FFFFFF">
              <a:alpha val="78000"/>
            </a:srgbClr>
          </a:solidFill>
        </p:spPr>
        <p:txBody>
          <a:bodyPr wrap="square">
            <a:spAutoFit/>
          </a:bodyPr>
          <a:lstStyle>
            <a:lvl1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  <a:defRPr sz="1600"/>
            </a:lvl1pPr>
            <a:lvl2pPr lvl="1">
              <a:defRPr sz="1600" b="1"/>
            </a:lvl2pPr>
          </a:lstStyle>
          <a:p>
            <a:r>
              <a:rPr lang="fr-CH" sz="1800" dirty="0"/>
              <a:t>1938 Première synthèse du LSD-25 à partir du champignon de l'ergot de seigle</a:t>
            </a:r>
          </a:p>
          <a:p>
            <a:r>
              <a:rPr lang="fr-CH" sz="1800" dirty="0"/>
              <a:t>1943 Hofmann synthétise à nouveau le LSD</a:t>
            </a:r>
          </a:p>
          <a:p>
            <a:r>
              <a:rPr lang="fr-CH" sz="1800" dirty="0"/>
              <a:t>16.4.1943 Contamination accidentelle</a:t>
            </a:r>
          </a:p>
          <a:p>
            <a:r>
              <a:rPr lang="fr-CH" sz="1800" dirty="0"/>
              <a:t>19.4.1943 Prise intentionnelle de 250𝛍g - Expérience de la Journée de la bicyclette </a:t>
            </a:r>
          </a:p>
          <a:p>
            <a:r>
              <a:rPr lang="fr-CH" sz="1800" dirty="0"/>
              <a:t>→ Sandoz lance le </a:t>
            </a:r>
            <a:r>
              <a:rPr lang="fr-CH" sz="1800" dirty="0" err="1"/>
              <a:t>Delysid</a:t>
            </a:r>
            <a:r>
              <a:rPr lang="fr-CH" sz="1800" dirty="0"/>
              <a:t>® sur le marché</a:t>
            </a:r>
          </a:p>
        </p:txBody>
      </p:sp>
    </p:spTree>
    <p:extLst>
      <p:ext uri="{BB962C8B-B14F-4D97-AF65-F5344CB8AC3E}">
        <p14:creationId xmlns:p14="http://schemas.microsoft.com/office/powerpoint/2010/main" val="250031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B63FA0C-47E6-C140-8FAF-2C309811CA52}"/>
              </a:ext>
            </a:extLst>
          </p:cNvPr>
          <p:cNvSpPr txBox="1"/>
          <p:nvPr/>
        </p:nvSpPr>
        <p:spPr>
          <a:xfrm>
            <a:off x="457200" y="5563548"/>
            <a:ext cx="1224051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Varley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et et al. 2019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5710338-9BD0-7745-A25B-2CE442B2E005}"/>
              </a:ext>
            </a:extLst>
          </p:cNvPr>
          <p:cNvSpPr/>
          <p:nvPr/>
        </p:nvSpPr>
        <p:spPr>
          <a:xfrm>
            <a:off x="919806" y="294366"/>
            <a:ext cx="7158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3200" b="1" dirty="0" err="1">
                <a:solidFill>
                  <a:schemeClr val="bg1">
                    <a:lumMod val="50000"/>
                  </a:schemeClr>
                </a:solidFill>
              </a:rPr>
              <a:t>Hypothèse</a:t>
            </a:r>
            <a:r>
              <a:rPr lang="de-CH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CH" sz="3200" b="1" dirty="0" err="1">
                <a:solidFill>
                  <a:schemeClr val="bg1">
                    <a:lumMod val="50000"/>
                  </a:schemeClr>
                </a:solidFill>
              </a:rPr>
              <a:t>entropique</a:t>
            </a:r>
            <a:r>
              <a:rPr lang="de-CH" sz="3200" b="1" dirty="0">
                <a:solidFill>
                  <a:schemeClr val="bg1">
                    <a:lumMod val="50000"/>
                  </a:schemeClr>
                </a:solidFill>
              </a:rPr>
              <a:t> du </a:t>
            </a:r>
            <a:r>
              <a:rPr lang="de-CH" sz="3200" b="1" dirty="0" err="1">
                <a:solidFill>
                  <a:schemeClr val="bg1">
                    <a:lumMod val="50000"/>
                  </a:schemeClr>
                </a:solidFill>
              </a:rPr>
              <a:t>cerveau</a:t>
            </a:r>
            <a:endParaRPr lang="de-CH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A6B949-FA36-1042-996A-C05749491F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503945"/>
            <a:ext cx="3624178" cy="362417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5687206-E588-5A41-9E86-8842FFD7F756}"/>
              </a:ext>
            </a:extLst>
          </p:cNvPr>
          <p:cNvSpPr/>
          <p:nvPr/>
        </p:nvSpPr>
        <p:spPr>
          <a:xfrm>
            <a:off x="3332747" y="1682574"/>
            <a:ext cx="5438273" cy="3266920"/>
          </a:xfrm>
          <a:prstGeom prst="rect">
            <a:avLst/>
          </a:prstGeom>
          <a:solidFill>
            <a:srgbClr val="FFFFFF">
              <a:alpha val="81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Suggère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psychédéliques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augmentent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entropie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cérébrale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Rapproche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d'une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criticité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D27698"/>
              </a:buClr>
              <a:buFont typeface="Arial" panose="020B0604020202020204" pitchFamily="34" charset="0"/>
              <a:buChar char="•"/>
            </a:pP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Conscience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normale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fonctionne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dessous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critique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équilibrant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ordre et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désordre</a:t>
            </a:r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017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B63FA0C-47E6-C140-8FAF-2C309811CA52}"/>
              </a:ext>
            </a:extLst>
          </p:cNvPr>
          <p:cNvSpPr txBox="1"/>
          <p:nvPr/>
        </p:nvSpPr>
        <p:spPr>
          <a:xfrm>
            <a:off x="457200" y="5563548"/>
            <a:ext cx="1224051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Varley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et et al. 2019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CAE177-9041-6341-976D-80CD5D3BF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48"/>
          <a:stretch/>
        </p:blipFill>
        <p:spPr>
          <a:xfrm>
            <a:off x="574804" y="2046305"/>
            <a:ext cx="3838320" cy="274550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38CFCA1-69DC-D740-8DA5-ACBDCBDDF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476" b="3388"/>
          <a:stretch/>
        </p:blipFill>
        <p:spPr>
          <a:xfrm>
            <a:off x="4772277" y="2046305"/>
            <a:ext cx="3838321" cy="265804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BAAA7A4-5B26-CD4D-AFA8-6900461D25FD}"/>
              </a:ext>
            </a:extLst>
          </p:cNvPr>
          <p:cNvSpPr txBox="1"/>
          <p:nvPr/>
        </p:nvSpPr>
        <p:spPr>
          <a:xfrm>
            <a:off x="1370225" y="320461"/>
            <a:ext cx="6804105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Augmentation de la </a:t>
            </a:r>
            <a:r>
              <a:rPr kumimoji="0" lang="de-DE" sz="28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dimension</a:t>
            </a:r>
            <a:r>
              <a:rPr kumimoji="0" lang="de-DE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fractale</a:t>
            </a:r>
            <a:r>
              <a:rPr kumimoji="0" lang="de-DE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sous</a:t>
            </a:r>
            <a:r>
              <a:rPr kumimoji="0" lang="de-DE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28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psychédéliques</a:t>
            </a:r>
            <a:endParaRPr kumimoji="0" lang="de-DE" sz="28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83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49511FEC-2444-B647-B641-27AC384C04EC}"/>
              </a:ext>
            </a:extLst>
          </p:cNvPr>
          <p:cNvSpPr txBox="1"/>
          <p:nvPr/>
        </p:nvSpPr>
        <p:spPr>
          <a:xfrm>
            <a:off x="1676958" y="226726"/>
            <a:ext cx="614527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3600" b="1" dirty="0">
                <a:solidFill>
                  <a:schemeClr val="bg1">
                    <a:lumMod val="50000"/>
                  </a:schemeClr>
                </a:solidFill>
              </a:rPr>
              <a:t>Effets sur la </a:t>
            </a:r>
            <a:r>
              <a:rPr lang="fr-CH" sz="3600" b="1" dirty="0" err="1">
                <a:solidFill>
                  <a:schemeClr val="bg1">
                    <a:lumMod val="50000"/>
                  </a:schemeClr>
                </a:solidFill>
              </a:rPr>
              <a:t>neuroplasticité</a:t>
            </a:r>
            <a:endParaRPr lang="fr-CH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BCA0BF-AB96-2740-8C39-72B5D6FF0CE3}"/>
              </a:ext>
            </a:extLst>
          </p:cNvPr>
          <p:cNvSpPr/>
          <p:nvPr/>
        </p:nvSpPr>
        <p:spPr>
          <a:xfrm>
            <a:off x="439959" y="5343786"/>
            <a:ext cx="81335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CH" sz="1000" dirty="0"/>
              <a:t>Nichols et al. 2003; Nichols and Sanders-Bush 2002; </a:t>
            </a:r>
            <a:r>
              <a:rPr lang="fr-CH" sz="1000" dirty="0" err="1"/>
              <a:t>González-Maeso</a:t>
            </a:r>
            <a:r>
              <a:rPr lang="fr-CH" sz="1000" dirty="0"/>
              <a:t> et al. 2007; </a:t>
            </a:r>
            <a:r>
              <a:rPr lang="fr-CH" sz="1000" dirty="0" err="1"/>
              <a:t>Tsybko</a:t>
            </a:r>
            <a:r>
              <a:rPr lang="fr-CH" sz="1000" dirty="0"/>
              <a:t> et al. 2020; Donovan et al. 2021; </a:t>
            </a:r>
          </a:p>
          <a:p>
            <a:pPr algn="l" rtl="0"/>
            <a:r>
              <a:rPr lang="fr-CH" sz="1000" dirty="0"/>
              <a:t>Raval et al. 2021; </a:t>
            </a:r>
            <a:r>
              <a:rPr lang="fr-CH" sz="1000" dirty="0">
                <a:solidFill>
                  <a:srgbClr val="000000"/>
                </a:solidFill>
              </a:rPr>
              <a:t>De Vos et al., 2021; </a:t>
            </a:r>
            <a:r>
              <a:rPr lang="fr-FR" sz="1000" dirty="0">
                <a:solidFill>
                  <a:srgbClr val="000000"/>
                </a:solidFill>
              </a:rPr>
              <a:t>Ly et al., 2020</a:t>
            </a:r>
          </a:p>
          <a:p>
            <a:pPr algn="l" rtl="0"/>
            <a:endParaRPr lang="fr-CH" sz="1000" dirty="0">
              <a:solidFill>
                <a:srgbClr val="000000"/>
              </a:solidFill>
            </a:endParaRPr>
          </a:p>
          <a:p>
            <a:endParaRPr lang="fr-CH" sz="1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F09EDB-84CC-6E4C-A03D-B8C4C687F0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9207"/>
            <a:ext cx="3028425" cy="302842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BD23724-44D5-A94F-8398-150B7D0A8A0A}"/>
              </a:ext>
            </a:extLst>
          </p:cNvPr>
          <p:cNvSpPr/>
          <p:nvPr/>
        </p:nvSpPr>
        <p:spPr>
          <a:xfrm>
            <a:off x="3145872" y="2000425"/>
            <a:ext cx="365759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1" indent="4127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800" dirty="0"/>
              <a:t>↑ Taux sériques de BDNF</a:t>
            </a:r>
          </a:p>
          <a:p>
            <a:pPr marL="7938" lvl="1" indent="4127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800" dirty="0"/>
              <a:t>↑ IEG impliqués dans la plasticité synaptique </a:t>
            </a:r>
          </a:p>
          <a:p>
            <a:pPr marL="7938" lvl="1" indent="4127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800" dirty="0"/>
              <a:t>↑ </a:t>
            </a:r>
            <a:r>
              <a:rPr lang="fr-CH" sz="1800" dirty="0" err="1"/>
              <a:t>synaptogenèse</a:t>
            </a:r>
            <a:r>
              <a:rPr lang="fr-CH" sz="1800" dirty="0"/>
              <a:t> </a:t>
            </a:r>
          </a:p>
          <a:p>
            <a:pPr marL="7938" lvl="1" indent="4127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800" dirty="0"/>
              <a:t>↑ ramification neuronale</a:t>
            </a:r>
          </a:p>
          <a:p>
            <a:pPr marL="7938" lvl="1" indent="4127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800" dirty="0"/>
              <a:t>↑ épines dendritiques</a:t>
            </a:r>
          </a:p>
        </p:txBody>
      </p:sp>
    </p:spTree>
    <p:extLst>
      <p:ext uri="{BB962C8B-B14F-4D97-AF65-F5344CB8AC3E}">
        <p14:creationId xmlns:p14="http://schemas.microsoft.com/office/powerpoint/2010/main" val="2896811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8">
            <a:extLst>
              <a:ext uri="{FF2B5EF4-FFF2-40B4-BE49-F238E27FC236}">
                <a16:creationId xmlns:a16="http://schemas.microsoft.com/office/drawing/2014/main" id="{59E1E872-0825-AA40-8047-E53C2992172F}"/>
              </a:ext>
            </a:extLst>
          </p:cNvPr>
          <p:cNvSpPr txBox="1"/>
          <p:nvPr/>
        </p:nvSpPr>
        <p:spPr>
          <a:xfrm>
            <a:off x="1348774" y="87220"/>
            <a:ext cx="6567715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 dirty="0" err="1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Qu'est-ce</a:t>
            </a:r>
            <a:r>
              <a:rPr lang="en-US" sz="36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la </a:t>
            </a:r>
            <a:r>
              <a:rPr lang="en-US" sz="3600" b="1" dirty="0" err="1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psychothérapie</a:t>
            </a:r>
            <a:r>
              <a:rPr lang="en-US" sz="36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672957-964A-B74C-879E-0585F064BE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6978"/>
            <a:ext cx="3897152" cy="389715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F89D480-059A-084C-9F9F-79DDD11AF712}"/>
              </a:ext>
            </a:extLst>
          </p:cNvPr>
          <p:cNvSpPr txBox="1"/>
          <p:nvPr/>
        </p:nvSpPr>
        <p:spPr>
          <a:xfrm>
            <a:off x="3510845" y="2221794"/>
            <a:ext cx="5398263" cy="2460979"/>
          </a:xfrm>
          <a:prstGeom prst="rect">
            <a:avLst/>
          </a:prstGeom>
          <a:solidFill>
            <a:srgbClr val="FFFFFF">
              <a:alpha val="92000"/>
            </a:srgbClr>
          </a:solidFill>
        </p:spPr>
        <p:txBody>
          <a:bodyPr/>
          <a:lstStyle>
            <a:lvl1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  <a:defRPr sz="1400"/>
            </a:lvl1pPr>
          </a:lstStyle>
          <a:p>
            <a:r>
              <a:rPr lang="de-DE" sz="2000" dirty="0" err="1"/>
              <a:t>Génération</a:t>
            </a:r>
            <a:r>
              <a:rPr lang="de-DE" sz="2000" dirty="0"/>
              <a:t> de </a:t>
            </a:r>
            <a:r>
              <a:rPr lang="de-DE" sz="2000" dirty="0" err="1"/>
              <a:t>choix</a:t>
            </a:r>
            <a:endParaRPr lang="de-DE" sz="2000" dirty="0"/>
          </a:p>
          <a:p>
            <a:r>
              <a:rPr lang="de-DE" sz="2000" dirty="0" err="1"/>
              <a:t>Aiguiser</a:t>
            </a:r>
            <a:r>
              <a:rPr lang="de-DE" sz="2000" dirty="0"/>
              <a:t> la </a:t>
            </a:r>
            <a:r>
              <a:rPr lang="de-DE" sz="2000" dirty="0" err="1"/>
              <a:t>perception</a:t>
            </a:r>
            <a:r>
              <a:rPr lang="de-DE" sz="2000" dirty="0"/>
              <a:t> des </a:t>
            </a:r>
            <a:r>
              <a:rPr lang="de-DE" sz="2000" dirty="0" err="1"/>
              <a:t>possibilités</a:t>
            </a:r>
            <a:endParaRPr lang="de-DE" sz="2000" dirty="0"/>
          </a:p>
          <a:p>
            <a:r>
              <a:rPr lang="de-DE" sz="2000" dirty="0"/>
              <a:t>"</a:t>
            </a:r>
            <a:r>
              <a:rPr lang="de-DE" sz="2000" dirty="0" err="1"/>
              <a:t>Ce</a:t>
            </a:r>
            <a:r>
              <a:rPr lang="de-DE" sz="2000" dirty="0"/>
              <a:t> </a:t>
            </a:r>
            <a:r>
              <a:rPr lang="de-DE" sz="2000" dirty="0" err="1"/>
              <a:t>qui</a:t>
            </a:r>
            <a:r>
              <a:rPr lang="de-DE" sz="2000" dirty="0"/>
              <a:t> </a:t>
            </a:r>
            <a:r>
              <a:rPr lang="de-DE" sz="2000" dirty="0" err="1"/>
              <a:t>est</a:t>
            </a:r>
            <a:r>
              <a:rPr lang="de-DE" sz="2000" dirty="0"/>
              <a:t>" → "</a:t>
            </a:r>
            <a:r>
              <a:rPr lang="de-DE" sz="2000" dirty="0" err="1"/>
              <a:t>Ce</a:t>
            </a:r>
            <a:r>
              <a:rPr lang="de-DE" sz="2000" dirty="0"/>
              <a:t> </a:t>
            </a:r>
            <a:r>
              <a:rPr lang="de-DE" sz="2000" dirty="0" err="1"/>
              <a:t>qui</a:t>
            </a:r>
            <a:r>
              <a:rPr lang="de-DE" sz="2000" dirty="0"/>
              <a:t> </a:t>
            </a:r>
            <a:r>
              <a:rPr lang="de-DE" sz="2000" dirty="0" err="1"/>
              <a:t>pourrait</a:t>
            </a:r>
            <a:r>
              <a:rPr lang="de-DE" sz="2000" dirty="0"/>
              <a:t> </a:t>
            </a:r>
            <a:r>
              <a:rPr lang="de-DE" sz="2000" dirty="0" err="1"/>
              <a:t>être</a:t>
            </a:r>
            <a:r>
              <a:rPr lang="de-DE" sz="2000" dirty="0"/>
              <a:t>“</a:t>
            </a:r>
          </a:p>
          <a:p>
            <a:r>
              <a:rPr lang="de-DE" sz="2000" dirty="0" err="1"/>
              <a:t>Catalyse</a:t>
            </a:r>
            <a:r>
              <a:rPr lang="de-DE" sz="2000" dirty="0"/>
              <a:t> des </a:t>
            </a:r>
            <a:r>
              <a:rPr lang="de-DE" sz="2000" dirty="0" err="1"/>
              <a:t>processus</a:t>
            </a:r>
            <a:r>
              <a:rPr lang="de-DE" sz="2000" dirty="0"/>
              <a:t> </a:t>
            </a:r>
            <a:r>
              <a:rPr lang="de-DE" sz="2000" dirty="0" err="1"/>
              <a:t>d'auto</a:t>
            </a:r>
            <a:r>
              <a:rPr lang="de-DE" sz="2000" dirty="0"/>
              <a:t>-organisation</a:t>
            </a:r>
          </a:p>
        </p:txBody>
      </p:sp>
    </p:spTree>
    <p:extLst>
      <p:ext uri="{BB962C8B-B14F-4D97-AF65-F5344CB8AC3E}">
        <p14:creationId xmlns:p14="http://schemas.microsoft.com/office/powerpoint/2010/main" val="181614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44AC484-D18D-B54D-BDC3-3FAD9AF02A7C}"/>
              </a:ext>
            </a:extLst>
          </p:cNvPr>
          <p:cNvGrpSpPr/>
          <p:nvPr/>
        </p:nvGrpSpPr>
        <p:grpSpPr>
          <a:xfrm>
            <a:off x="1079266" y="1168555"/>
            <a:ext cx="2696400" cy="3131424"/>
            <a:chOff x="1079266" y="1168555"/>
            <a:chExt cx="2696400" cy="313142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AD76EDD-0856-1E44-88AA-546971FC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9266" y="1603579"/>
              <a:ext cx="2696400" cy="2696400"/>
            </a:xfrm>
            <a:prstGeom prst="round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0712CC64-90E3-044B-8C1B-333058A036BA}"/>
                </a:ext>
              </a:extLst>
            </p:cNvPr>
            <p:cNvSpPr txBox="1"/>
            <p:nvPr/>
          </p:nvSpPr>
          <p:spPr>
            <a:xfrm>
              <a:off x="1805515" y="1168555"/>
              <a:ext cx="1243287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Trouble </a:t>
              </a:r>
              <a:r>
                <a:rPr kumimoji="0" lang="en-US" sz="16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psy</a:t>
              </a:r>
              <a:endPara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5447DE2F-A5A9-C74B-BC28-B04C7B19A469}"/>
              </a:ext>
            </a:extLst>
          </p:cNvPr>
          <p:cNvSpPr txBox="1"/>
          <p:nvPr/>
        </p:nvSpPr>
        <p:spPr>
          <a:xfrm>
            <a:off x="1149085" y="4395831"/>
            <a:ext cx="255614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600" dirty="0" err="1">
                <a:solidFill>
                  <a:srgbClr val="000000"/>
                </a:solidFill>
              </a:rPr>
              <a:t>Attracteurs</a:t>
            </a:r>
            <a:endParaRPr lang="en-US" sz="16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en-US" sz="1600" dirty="0" err="1">
                <a:solidFill>
                  <a:srgbClr val="000000"/>
                </a:solidFill>
              </a:rPr>
              <a:t>cognitifs-comportementaux</a:t>
            </a:r>
            <a:endParaRPr lang="en-US" sz="16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en-US" sz="1600" dirty="0" err="1">
                <a:solidFill>
                  <a:srgbClr val="000000"/>
                </a:solidFill>
              </a:rPr>
              <a:t>monopolisés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E9881C2-7C95-A745-BCEE-858CC7751752}"/>
              </a:ext>
            </a:extLst>
          </p:cNvPr>
          <p:cNvGrpSpPr/>
          <p:nvPr/>
        </p:nvGrpSpPr>
        <p:grpSpPr>
          <a:xfrm>
            <a:off x="5693213" y="1168555"/>
            <a:ext cx="2696400" cy="3131424"/>
            <a:chOff x="5693213" y="1168555"/>
            <a:chExt cx="2696400" cy="313142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C5CD478-5229-8549-A884-3E10F6D6A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3213" y="1603579"/>
              <a:ext cx="2696400" cy="2696400"/>
            </a:xfrm>
            <a:prstGeom prst="round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A8D551E-FDE6-244F-8945-F1C938588D23}"/>
                </a:ext>
              </a:extLst>
            </p:cNvPr>
            <p:cNvSpPr txBox="1"/>
            <p:nvPr/>
          </p:nvSpPr>
          <p:spPr>
            <a:xfrm>
              <a:off x="6237028" y="1168555"/>
              <a:ext cx="1608772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en-US" sz="1600" b="1" dirty="0" err="1">
                  <a:solidFill>
                    <a:srgbClr val="000000"/>
                  </a:solidFill>
                </a:rPr>
                <a:t>Rétablissement</a:t>
              </a:r>
              <a:endPara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04FC0819-398D-784C-9C8E-3149BECE0BC0}"/>
              </a:ext>
            </a:extLst>
          </p:cNvPr>
          <p:cNvSpPr txBox="1"/>
          <p:nvPr/>
        </p:nvSpPr>
        <p:spPr>
          <a:xfrm>
            <a:off x="6066309" y="4395831"/>
            <a:ext cx="195021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600" dirty="0">
                <a:solidFill>
                  <a:srgbClr val="000000"/>
                </a:solidFill>
              </a:rPr>
              <a:t>(Re)</a:t>
            </a:r>
            <a:r>
              <a:rPr lang="en-US" sz="1600" dirty="0" err="1">
                <a:solidFill>
                  <a:srgbClr val="000000"/>
                </a:solidFill>
              </a:rPr>
              <a:t>développement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  <a:p>
            <a:pPr algn="ctr" rtl="0" latinLnBrk="1" hangingPunct="0"/>
            <a:r>
              <a:rPr lang="en-US" sz="1600" dirty="0">
                <a:solidFill>
                  <a:srgbClr val="000000"/>
                </a:solidFill>
              </a:rPr>
              <a:t>des </a:t>
            </a:r>
            <a:r>
              <a:rPr lang="en-US" sz="1600" dirty="0" err="1">
                <a:solidFill>
                  <a:srgbClr val="000000"/>
                </a:solidFill>
              </a:rPr>
              <a:t>soi</a:t>
            </a:r>
            <a:r>
              <a:rPr lang="en-US" sz="1600" dirty="0">
                <a:solidFill>
                  <a:srgbClr val="000000"/>
                </a:solidFill>
              </a:rPr>
              <a:t>  </a:t>
            </a:r>
          </a:p>
          <a:p>
            <a:pPr algn="ctr" rtl="0" latinLnBrk="1" hangingPunct="0"/>
            <a:r>
              <a:rPr lang="en-US" sz="1600" dirty="0" err="1">
                <a:solidFill>
                  <a:srgbClr val="000000"/>
                </a:solidFill>
              </a:rPr>
              <a:t>possibles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FF209C1-8535-E44E-A6D4-DFAE6F0CEA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3690">
            <a:off x="3866193" y="2039144"/>
            <a:ext cx="1893854" cy="147793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7AAA7F5-F576-A044-B114-43B8D587D9F0}"/>
              </a:ext>
            </a:extLst>
          </p:cNvPr>
          <p:cNvSpPr txBox="1"/>
          <p:nvPr/>
        </p:nvSpPr>
        <p:spPr>
          <a:xfrm>
            <a:off x="3879559" y="2164360"/>
            <a:ext cx="1709761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1100" dirty="0" err="1">
                <a:solidFill>
                  <a:srgbClr val="000000"/>
                </a:solidFill>
              </a:rPr>
              <a:t>Réorganisation</a:t>
            </a:r>
            <a:r>
              <a:rPr lang="de-DE" sz="1100" dirty="0">
                <a:solidFill>
                  <a:srgbClr val="000000"/>
                </a:solidFill>
              </a:rPr>
              <a:t> neuronale</a:t>
            </a:r>
          </a:p>
          <a:p>
            <a:pPr algn="ctr" rtl="0" latinLnBrk="1" hangingPunct="0"/>
            <a:r>
              <a:rPr lang="de-DE" sz="1100" dirty="0" err="1">
                <a:solidFill>
                  <a:srgbClr val="000000"/>
                </a:solidFill>
              </a:rPr>
              <a:t>Neuroplasticité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5890452-DC46-724B-9ED0-BFEA0FD008C5}"/>
              </a:ext>
            </a:extLst>
          </p:cNvPr>
          <p:cNvSpPr txBox="1"/>
          <p:nvPr/>
        </p:nvSpPr>
        <p:spPr>
          <a:xfrm>
            <a:off x="4201762" y="3540970"/>
            <a:ext cx="106535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1100" dirty="0" err="1">
                <a:solidFill>
                  <a:srgbClr val="000000"/>
                </a:solidFill>
              </a:rPr>
              <a:t>Psychothérapie</a:t>
            </a:r>
            <a:endParaRPr kumimoji="0" lang="de-DE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BBE60FE-14FB-C04A-8D7D-A6F0EFAA33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25136" y="3152987"/>
            <a:ext cx="648228" cy="1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41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 build="p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BB0CA99-08A8-194D-9956-9B2BED290DC5}"/>
              </a:ext>
            </a:extLst>
          </p:cNvPr>
          <p:cNvSpPr txBox="1"/>
          <p:nvPr/>
        </p:nvSpPr>
        <p:spPr>
          <a:xfrm>
            <a:off x="2959609" y="292143"/>
            <a:ext cx="400835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lvl1pPr algn="ctr">
              <a:spcBef>
                <a:spcPts val="200"/>
              </a:spcBef>
              <a:defRPr sz="3600" b="1">
                <a:solidFill>
                  <a:srgbClr val="7B7B7B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de-DE" dirty="0" err="1"/>
              <a:t>Psychothérapie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9A8F80-3049-864E-898C-E5B9B5ADE9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9432"/>
            <a:ext cx="3643373" cy="364337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9F3D177-960B-E644-A7EA-484F495F04F2}"/>
              </a:ext>
            </a:extLst>
          </p:cNvPr>
          <p:cNvSpPr txBox="1"/>
          <p:nvPr/>
        </p:nvSpPr>
        <p:spPr>
          <a:xfrm>
            <a:off x="3284462" y="1901337"/>
            <a:ext cx="5480058" cy="2919561"/>
          </a:xfrm>
          <a:prstGeom prst="rect">
            <a:avLst/>
          </a:prstGeom>
          <a:solidFill>
            <a:srgbClr val="FFFFFF">
              <a:alpha val="92000"/>
            </a:srgbClr>
          </a:solidFill>
        </p:spPr>
        <p:txBody>
          <a:bodyPr/>
          <a:lstStyle>
            <a:lvl1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  <a:defRPr sz="2000"/>
            </a:lvl1pPr>
          </a:lstStyle>
          <a:p>
            <a:r>
              <a:rPr lang="de-DE" dirty="0" err="1"/>
              <a:t>Voir</a:t>
            </a:r>
            <a:r>
              <a:rPr lang="de-DE" dirty="0"/>
              <a:t> plus </a:t>
            </a:r>
            <a:r>
              <a:rPr lang="de-DE" dirty="0" err="1"/>
              <a:t>clairement</a:t>
            </a:r>
            <a:r>
              <a:rPr lang="de-DE" dirty="0"/>
              <a:t> </a:t>
            </a:r>
            <a:r>
              <a:rPr lang="de-DE" dirty="0" err="1"/>
              <a:t>certains</a:t>
            </a:r>
            <a:r>
              <a:rPr lang="de-DE" dirty="0"/>
              <a:t> </a:t>
            </a:r>
            <a:r>
              <a:rPr lang="de-DE" dirty="0" err="1"/>
              <a:t>aspects</a:t>
            </a:r>
            <a:r>
              <a:rPr lang="de-DE" dirty="0"/>
              <a:t> du </a:t>
            </a:r>
            <a:r>
              <a:rPr lang="de-DE" dirty="0" err="1"/>
              <a:t>monde</a:t>
            </a:r>
            <a:endParaRPr lang="de-DE" dirty="0"/>
          </a:p>
          <a:p>
            <a:r>
              <a:rPr lang="de-DE" dirty="0" err="1"/>
              <a:t>Attirer</a:t>
            </a:r>
            <a:r>
              <a:rPr lang="de-DE" dirty="0"/>
              <a:t> </a:t>
            </a:r>
            <a:r>
              <a:rPr lang="de-DE" dirty="0" err="1"/>
              <a:t>l'attention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ce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essentiel</a:t>
            </a:r>
            <a:endParaRPr lang="de-DE" dirty="0"/>
          </a:p>
          <a:p>
            <a:r>
              <a:rPr lang="de-DE" dirty="0" err="1"/>
              <a:t>Mémoire</a:t>
            </a:r>
            <a:r>
              <a:rPr lang="de-DE" dirty="0"/>
              <a:t> et </a:t>
            </a:r>
            <a:r>
              <a:rPr lang="de-DE" dirty="0" err="1"/>
              <a:t>prospective</a:t>
            </a:r>
            <a:r>
              <a:rPr lang="de-DE" dirty="0"/>
              <a:t> = </a:t>
            </a:r>
            <a:r>
              <a:rPr lang="de-DE" dirty="0" err="1"/>
              <a:t>outils</a:t>
            </a:r>
            <a:r>
              <a:rPr lang="de-DE" dirty="0"/>
              <a:t> de </a:t>
            </a:r>
            <a:r>
              <a:rPr lang="de-DE" dirty="0" err="1"/>
              <a:t>simplification</a:t>
            </a:r>
            <a:r>
              <a:rPr lang="de-DE" dirty="0"/>
              <a:t> et de </a:t>
            </a:r>
            <a:r>
              <a:rPr lang="de-DE" dirty="0" err="1"/>
              <a:t>sélection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946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4F090E5-DEF6-074C-8EED-22DF236EEA4A}"/>
              </a:ext>
            </a:extLst>
          </p:cNvPr>
          <p:cNvSpPr txBox="1"/>
          <p:nvPr/>
        </p:nvSpPr>
        <p:spPr>
          <a:xfrm>
            <a:off x="3148866" y="402672"/>
            <a:ext cx="3086740" cy="1138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Libre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arbitre</a:t>
            </a:r>
            <a:endParaRPr lang="de-DE" sz="4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 rtl="0" latinLnBrk="1" hangingPunct="0"/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3 </a:t>
            </a:r>
            <a:r>
              <a:rPr lang="de-DE" sz="2800" b="1" dirty="0" err="1">
                <a:solidFill>
                  <a:schemeClr val="bg1">
                    <a:lumMod val="50000"/>
                  </a:schemeClr>
                </a:solidFill>
              </a:rPr>
              <a:t>composants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079D02D-5AD7-3742-AFD5-C1F58A6758E8}"/>
              </a:ext>
            </a:extLst>
          </p:cNvPr>
          <p:cNvSpPr/>
          <p:nvPr/>
        </p:nvSpPr>
        <p:spPr>
          <a:xfrm>
            <a:off x="382733" y="5580642"/>
            <a:ext cx="13436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>
                <a:solidFill>
                  <a:srgbClr val="333333"/>
                </a:solidFill>
                <a:latin typeface="Roboto"/>
              </a:rPr>
              <a:t>Stephen Cave, 2016</a:t>
            </a:r>
            <a:endParaRPr lang="de-DE" sz="100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0E71627-826F-EC4B-8D1F-D7406AD7A1BB}"/>
              </a:ext>
            </a:extLst>
          </p:cNvPr>
          <p:cNvGrpSpPr/>
          <p:nvPr/>
        </p:nvGrpSpPr>
        <p:grpSpPr>
          <a:xfrm>
            <a:off x="1017119" y="2296871"/>
            <a:ext cx="1742859" cy="2518463"/>
            <a:chOff x="1017119" y="2296871"/>
            <a:chExt cx="1742859" cy="2518463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616E8E0-50D9-D745-A8C1-C2A1BFC79F77}"/>
                </a:ext>
              </a:extLst>
            </p:cNvPr>
            <p:cNvSpPr/>
            <p:nvPr/>
          </p:nvSpPr>
          <p:spPr>
            <a:xfrm>
              <a:off x="1257793" y="4169003"/>
              <a:ext cx="12615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200" dirty="0" err="1"/>
                <a:t>Capacité</a:t>
              </a:r>
              <a:r>
                <a:rPr lang="de-DE" sz="1200" dirty="0"/>
                <a:t> à </a:t>
              </a:r>
              <a:r>
                <a:rPr lang="de-DE" sz="1200" dirty="0" err="1"/>
                <a:t>générer</a:t>
              </a:r>
              <a:r>
                <a:rPr lang="de-DE" sz="1200" dirty="0"/>
                <a:t> des </a:t>
              </a:r>
              <a:r>
                <a:rPr lang="de-DE" sz="1200" dirty="0" err="1"/>
                <a:t>options</a:t>
              </a:r>
              <a:endParaRPr lang="de-DE" sz="1200" dirty="0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0D84859-B27F-7F44-A437-B85C4DC5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119" y="2296871"/>
              <a:ext cx="1742859" cy="1742859"/>
            </a:xfrm>
            <a:prstGeom prst="round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735F7BF-8016-D444-AE9A-093F95BC7250}"/>
              </a:ext>
            </a:extLst>
          </p:cNvPr>
          <p:cNvGrpSpPr/>
          <p:nvPr/>
        </p:nvGrpSpPr>
        <p:grpSpPr>
          <a:xfrm>
            <a:off x="3820807" y="2306959"/>
            <a:ext cx="1742859" cy="2358430"/>
            <a:chOff x="3820807" y="2306959"/>
            <a:chExt cx="1742859" cy="235843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CF44C8A-B141-3548-87C9-2F20B37FD39B}"/>
                </a:ext>
              </a:extLst>
            </p:cNvPr>
            <p:cNvSpPr/>
            <p:nvPr/>
          </p:nvSpPr>
          <p:spPr>
            <a:xfrm>
              <a:off x="4126188" y="4203724"/>
              <a:ext cx="113209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200" dirty="0" err="1"/>
                <a:t>Capacité</a:t>
              </a:r>
              <a:r>
                <a:rPr lang="de-DE" sz="1200" dirty="0"/>
                <a:t> à </a:t>
              </a:r>
              <a:r>
                <a:rPr lang="de-DE" sz="1200" dirty="0" err="1"/>
                <a:t>choisir</a:t>
              </a:r>
              <a:endParaRPr lang="de-DE" sz="1200" dirty="0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2387826-9DFF-0D42-B013-2A7333349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0807" y="2306959"/>
              <a:ext cx="1742859" cy="1742859"/>
            </a:xfrm>
            <a:prstGeom prst="round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303A589-D572-E443-8740-5D818437DA47}"/>
              </a:ext>
            </a:extLst>
          </p:cNvPr>
          <p:cNvGrpSpPr/>
          <p:nvPr/>
        </p:nvGrpSpPr>
        <p:grpSpPr>
          <a:xfrm>
            <a:off x="6624028" y="2306959"/>
            <a:ext cx="1807618" cy="2508375"/>
            <a:chOff x="6624028" y="2306959"/>
            <a:chExt cx="1807618" cy="2508375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76AA00E-164F-164C-AE68-A5FAB34625DF}"/>
                </a:ext>
              </a:extLst>
            </p:cNvPr>
            <p:cNvSpPr/>
            <p:nvPr/>
          </p:nvSpPr>
          <p:spPr>
            <a:xfrm>
              <a:off x="6624028" y="4169003"/>
              <a:ext cx="180761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200" dirty="0"/>
                <a:t> </a:t>
              </a:r>
              <a:r>
                <a:rPr lang="de-DE" sz="1200" dirty="0" err="1"/>
                <a:t>Capacité</a:t>
              </a:r>
              <a:r>
                <a:rPr lang="de-DE" sz="1200" dirty="0"/>
                <a:t> à </a:t>
              </a:r>
              <a:r>
                <a:rPr lang="de-DE" sz="1200" dirty="0" err="1"/>
                <a:t>mettre</a:t>
              </a:r>
              <a:r>
                <a:rPr lang="de-DE" sz="1200" dirty="0"/>
                <a:t> en </a:t>
              </a:r>
              <a:r>
                <a:rPr lang="de-DE" sz="1200" dirty="0" err="1"/>
                <a:t>œuvre</a:t>
              </a:r>
              <a:r>
                <a:rPr lang="de-DE" sz="1200" dirty="0"/>
                <a:t> les </a:t>
              </a:r>
              <a:r>
                <a:rPr lang="de-DE" sz="1200" dirty="0" err="1"/>
                <a:t>options</a:t>
              </a:r>
              <a:r>
                <a:rPr lang="de-DE" sz="1200" dirty="0"/>
                <a:t> </a:t>
              </a:r>
              <a:r>
                <a:rPr lang="de-DE" sz="1200" dirty="0" err="1"/>
                <a:t>choisies</a:t>
              </a:r>
              <a:endParaRPr lang="de-DE" sz="1200" dirty="0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063B144-7D4D-144B-9367-BDF1C2A9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4028" y="2306959"/>
              <a:ext cx="1732771" cy="1732771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503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4"/>
          <p:cNvSpPr txBox="1"/>
          <p:nvPr/>
        </p:nvSpPr>
        <p:spPr>
          <a:xfrm>
            <a:off x="827584" y="6488668"/>
            <a:ext cx="6694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>
                <a:latin typeface="Arial" panose="020B0604020202020204" pitchFamily="34" charset="0"/>
                <a:cs typeface="Arial" panose="020B0604020202020204" pitchFamily="34" charset="0"/>
              </a:rPr>
              <a:t>Pink, 2009</a:t>
            </a:r>
          </a:p>
        </p:txBody>
      </p:sp>
      <p:sp>
        <p:nvSpPr>
          <p:cNvPr id="9" name="Rechteck 8"/>
          <p:cNvSpPr/>
          <p:nvPr/>
        </p:nvSpPr>
        <p:spPr>
          <a:xfrm>
            <a:off x="827583" y="3477753"/>
            <a:ext cx="3582575" cy="139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Suivre une série d'instructions établies </a:t>
            </a:r>
          </a:p>
          <a:p>
            <a:pPr marL="742950" lvl="3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le long d'un chemin </a:t>
            </a:r>
            <a:r>
              <a:rPr lang="fr-CH" sz="1400" b="1" dirty="0"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</a:p>
          <a:p>
            <a:pPr marL="1200150" lvl="5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à un résultat </a:t>
            </a:r>
            <a:r>
              <a:rPr lang="fr-CH" sz="1400" b="1" dirty="0">
                <a:latin typeface="Arial" panose="020B0604020202020204" pitchFamily="34" charset="0"/>
                <a:cs typeface="Arial" panose="020B0604020202020204" pitchFamily="34" charset="0"/>
              </a:rPr>
              <a:t>prédéterminé</a:t>
            </a:r>
            <a:endParaRPr lang="fr-CH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Tâches de routine</a:t>
            </a:r>
          </a:p>
        </p:txBody>
      </p:sp>
      <p:sp>
        <p:nvSpPr>
          <p:cNvPr id="12" name="Rechteck 11"/>
          <p:cNvSpPr/>
          <p:nvPr/>
        </p:nvSpPr>
        <p:spPr>
          <a:xfrm>
            <a:off x="5076055" y="3477753"/>
            <a:ext cx="3752355" cy="164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Aucun algorithme n'existe</a:t>
            </a:r>
          </a:p>
          <a:p>
            <a:pPr marL="742950" lvl="3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Expérimenter des possibilités</a:t>
            </a:r>
          </a:p>
          <a:p>
            <a:pPr marL="742950" lvl="3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Développement de nouvelles solutions</a:t>
            </a:r>
          </a:p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Créer quelque chose dont le monde ne savait pas qu'il manquait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D6A7C54-612B-F94D-8A41-DF7F4838D504}"/>
              </a:ext>
            </a:extLst>
          </p:cNvPr>
          <p:cNvGrpSpPr/>
          <p:nvPr/>
        </p:nvGrpSpPr>
        <p:grpSpPr>
          <a:xfrm>
            <a:off x="983845" y="1052736"/>
            <a:ext cx="3270050" cy="2096690"/>
            <a:chOff x="983845" y="1052736"/>
            <a:chExt cx="3270050" cy="2096690"/>
          </a:xfrm>
        </p:grpSpPr>
        <p:sp>
          <p:nvSpPr>
            <p:cNvPr id="5" name="Rechteck 4"/>
            <p:cNvSpPr/>
            <p:nvPr/>
          </p:nvSpPr>
          <p:spPr>
            <a:xfrm>
              <a:off x="1140108" y="1052736"/>
              <a:ext cx="29033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5900" indent="-215900" algn="ctr"/>
              <a:r>
                <a:rPr lang="fr-CH" b="1" dirty="0">
                  <a:latin typeface="Arial" panose="020B0604020202020204" pitchFamily="34" charset="0"/>
                  <a:cs typeface="Arial" panose="020B0604020202020204" pitchFamily="34" charset="0"/>
                </a:rPr>
                <a:t>Tâche algorithmée</a:t>
              </a:r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8108677-234E-DE4E-A31E-40D00C4A1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845" y="1514401"/>
              <a:ext cx="3270050" cy="1635025"/>
            </a:xfrm>
            <a:prstGeom prst="round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97D25A6-EADB-5042-BAB8-E26628DB6F80}"/>
              </a:ext>
            </a:extLst>
          </p:cNvPr>
          <p:cNvGrpSpPr/>
          <p:nvPr/>
        </p:nvGrpSpPr>
        <p:grpSpPr>
          <a:xfrm>
            <a:off x="5281572" y="1052736"/>
            <a:ext cx="3270050" cy="2096690"/>
            <a:chOff x="5281572" y="1052736"/>
            <a:chExt cx="3270050" cy="2096690"/>
          </a:xfrm>
        </p:grpSpPr>
        <p:sp>
          <p:nvSpPr>
            <p:cNvPr id="8" name="Rechteck 7"/>
            <p:cNvSpPr/>
            <p:nvPr/>
          </p:nvSpPr>
          <p:spPr>
            <a:xfrm>
              <a:off x="5503868" y="1052736"/>
              <a:ext cx="28167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5900" indent="-215900" algn="ctr"/>
              <a:r>
                <a:rPr lang="fr-CH" b="1" dirty="0">
                  <a:latin typeface="Arial" panose="020B0604020202020204" pitchFamily="34" charset="0"/>
                  <a:cs typeface="Arial" panose="020B0604020202020204" pitchFamily="34" charset="0"/>
                </a:rPr>
                <a:t>Tâche heuristique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57ECD25-4860-C04E-936B-BC5B7AAAE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1572" y="1514401"/>
              <a:ext cx="3270050" cy="1635025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4461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/>
      <p:bldP spid="12" grpId="0" uiExpand="1" build="p" bldLvl="5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C4ED5D7-4C16-AD4F-A0D1-1A31D413C9C6}"/>
              </a:ext>
            </a:extLst>
          </p:cNvPr>
          <p:cNvCxnSpPr/>
          <p:nvPr/>
        </p:nvCxnSpPr>
        <p:spPr>
          <a:xfrm flipV="1">
            <a:off x="1088020" y="1064871"/>
            <a:ext cx="3229337" cy="1944547"/>
          </a:xfrm>
          <a:prstGeom prst="line">
            <a:avLst/>
          </a:prstGeom>
          <a:noFill/>
          <a:ln w="44450" cap="flat">
            <a:solidFill>
              <a:schemeClr val="bg1">
                <a:lumMod val="50000"/>
              </a:schemeClr>
            </a:solidFill>
            <a:prstDash val="solid"/>
            <a:bevel/>
            <a:headEnd type="none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BE1A532D-487C-F249-ABBA-5F2E6490F91D}"/>
              </a:ext>
            </a:extLst>
          </p:cNvPr>
          <p:cNvCxnSpPr>
            <a:cxnSpLocks/>
          </p:cNvCxnSpPr>
          <p:nvPr/>
        </p:nvCxnSpPr>
        <p:spPr>
          <a:xfrm>
            <a:off x="1088019" y="3150242"/>
            <a:ext cx="3229337" cy="1944547"/>
          </a:xfrm>
          <a:prstGeom prst="line">
            <a:avLst/>
          </a:prstGeom>
          <a:noFill/>
          <a:ln w="44450" cap="flat">
            <a:solidFill>
              <a:schemeClr val="bg1">
                <a:lumMod val="50000"/>
              </a:schemeClr>
            </a:solidFill>
            <a:prstDash val="solid"/>
            <a:bevel/>
            <a:headEnd type="none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6368E0A1-1D6F-0F4C-BA85-E8FDDEB0717F}"/>
              </a:ext>
            </a:extLst>
          </p:cNvPr>
          <p:cNvCxnSpPr>
            <a:cxnSpLocks/>
          </p:cNvCxnSpPr>
          <p:nvPr/>
        </p:nvCxnSpPr>
        <p:spPr>
          <a:xfrm flipV="1">
            <a:off x="4317355" y="3150241"/>
            <a:ext cx="3229337" cy="1944547"/>
          </a:xfrm>
          <a:prstGeom prst="line">
            <a:avLst/>
          </a:prstGeom>
          <a:noFill/>
          <a:ln w="44450" cap="flat">
            <a:solidFill>
              <a:schemeClr val="bg1">
                <a:lumMod val="50000"/>
              </a:schemeClr>
            </a:solidFill>
            <a:prstDash val="solid"/>
            <a:bevel/>
            <a:headEnd type="none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69B9CEB2-3F40-9846-B472-F89EBE7C03B7}"/>
              </a:ext>
            </a:extLst>
          </p:cNvPr>
          <p:cNvCxnSpPr>
            <a:cxnSpLocks/>
          </p:cNvCxnSpPr>
          <p:nvPr/>
        </p:nvCxnSpPr>
        <p:spPr>
          <a:xfrm>
            <a:off x="4317355" y="1064871"/>
            <a:ext cx="3229337" cy="1944547"/>
          </a:xfrm>
          <a:prstGeom prst="line">
            <a:avLst/>
          </a:prstGeom>
          <a:noFill/>
          <a:ln w="44450" cap="flat">
            <a:solidFill>
              <a:schemeClr val="bg1">
                <a:lumMod val="50000"/>
              </a:schemeClr>
            </a:solidFill>
            <a:prstDash val="solid"/>
            <a:bevel/>
            <a:headEnd type="none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70E05117-3FD3-AF41-9BAF-6D95BB0A1164}"/>
              </a:ext>
            </a:extLst>
          </p:cNvPr>
          <p:cNvSpPr/>
          <p:nvPr/>
        </p:nvSpPr>
        <p:spPr>
          <a:xfrm>
            <a:off x="1082230" y="1086093"/>
            <a:ext cx="2280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Pensée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ctr" rtl="0" latinLnBrk="1" hangingPunct="0"/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divergente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AD6477F-D25A-9347-9A21-7A3CBCD9884A}"/>
              </a:ext>
            </a:extLst>
          </p:cNvPr>
          <p:cNvSpPr/>
          <p:nvPr/>
        </p:nvSpPr>
        <p:spPr>
          <a:xfrm>
            <a:off x="5602147" y="1064871"/>
            <a:ext cx="1684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Pensée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ctr" rtl="0" latinLnBrk="1" hangingPunct="0"/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convergente</a:t>
            </a:r>
            <a:endParaRPr lang="de-DE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42880CD-7041-4044-966A-268FA9AE11F4}"/>
              </a:ext>
            </a:extLst>
          </p:cNvPr>
          <p:cNvSpPr/>
          <p:nvPr/>
        </p:nvSpPr>
        <p:spPr>
          <a:xfrm>
            <a:off x="1774909" y="2710498"/>
            <a:ext cx="26709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La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quantité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plutôt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que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qualité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Idées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nouvelles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et originales</a:t>
            </a:r>
          </a:p>
          <a:p>
            <a:r>
              <a:rPr lang="de-DE" sz="1600" b="1" dirty="0" err="1">
                <a:solidFill>
                  <a:schemeClr val="bg1">
                    <a:lumMod val="50000"/>
                  </a:schemeClr>
                </a:solidFill>
              </a:rPr>
              <a:t>Création</a:t>
            </a:r>
            <a:r>
              <a:rPr lang="de-DE" sz="1600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de-DE" sz="1600" b="1" dirty="0" err="1">
                <a:solidFill>
                  <a:schemeClr val="bg1">
                    <a:lumMod val="50000"/>
                  </a:schemeClr>
                </a:solidFill>
              </a:rPr>
              <a:t>choix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60CF278-19BA-9446-ACBC-CEB657D4E558}"/>
              </a:ext>
            </a:extLst>
          </p:cNvPr>
          <p:cNvSpPr/>
          <p:nvPr/>
        </p:nvSpPr>
        <p:spPr>
          <a:xfrm>
            <a:off x="4794812" y="2712332"/>
            <a:ext cx="1872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Analyse et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filtrage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Idées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utiles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600" b="1" dirty="0">
                <a:solidFill>
                  <a:schemeClr val="bg1">
                    <a:lumMod val="50000"/>
                  </a:schemeClr>
                </a:solidFill>
              </a:rPr>
              <a:t>Prise de </a:t>
            </a:r>
            <a:r>
              <a:rPr lang="de-DE" sz="1600" b="1" dirty="0" err="1">
                <a:solidFill>
                  <a:schemeClr val="bg1">
                    <a:lumMod val="50000"/>
                  </a:schemeClr>
                </a:solidFill>
              </a:rPr>
              <a:t>décision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2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11C359F-FBF0-4A41-AF0D-1C739518E3CC}"/>
              </a:ext>
            </a:extLst>
          </p:cNvPr>
          <p:cNvGrpSpPr/>
          <p:nvPr/>
        </p:nvGrpSpPr>
        <p:grpSpPr>
          <a:xfrm>
            <a:off x="1226483" y="767788"/>
            <a:ext cx="2735119" cy="3674030"/>
            <a:chOff x="1226483" y="767788"/>
            <a:chExt cx="2735119" cy="367403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5D84210-28A7-734B-ACDB-B57695D4A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5764" y="2185259"/>
              <a:ext cx="2256559" cy="2256559"/>
            </a:xfrm>
            <a:prstGeom prst="round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0340E654-1C44-0C47-BF19-6E5FC41A1477}"/>
                </a:ext>
              </a:extLst>
            </p:cNvPr>
            <p:cNvSpPr/>
            <p:nvPr/>
          </p:nvSpPr>
          <p:spPr>
            <a:xfrm>
              <a:off x="1226483" y="767788"/>
              <a:ext cx="273511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Mécanismes d'action </a:t>
              </a:r>
            </a:p>
            <a:p>
              <a:pPr algn="ctr"/>
              <a:r>
                <a:rPr lang="fr-CH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universels</a:t>
              </a:r>
              <a:r>
                <a:rPr lang="de-CH" b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endParaRPr lang="de-DE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DE9C6C0-9E97-0042-BABD-C73E3C796829}"/>
              </a:ext>
            </a:extLst>
          </p:cNvPr>
          <p:cNvGrpSpPr/>
          <p:nvPr/>
        </p:nvGrpSpPr>
        <p:grpSpPr>
          <a:xfrm>
            <a:off x="5201514" y="767787"/>
            <a:ext cx="2735119" cy="3674030"/>
            <a:chOff x="5201514" y="767787"/>
            <a:chExt cx="2735119" cy="367403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87CAD45-F088-6E4E-8B52-A49488233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3837" y="2185258"/>
              <a:ext cx="1025237" cy="1025237"/>
            </a:xfrm>
            <a:prstGeom prst="round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024246A-B69B-294A-BC19-A6A981445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8793" y="2185258"/>
              <a:ext cx="1025237" cy="1025237"/>
            </a:xfrm>
            <a:prstGeom prst="round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EB27995-5416-E34E-AB8E-01EF50CD7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7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3837" y="3416580"/>
              <a:ext cx="1025237" cy="1025237"/>
            </a:xfrm>
            <a:prstGeom prst="round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B90D89F-DC9D-0742-A0F8-FB27951F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 trans="94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8793" y="3416580"/>
              <a:ext cx="1025237" cy="1025237"/>
            </a:xfrm>
            <a:prstGeom prst="round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0F7C899-C432-DF44-8F14-3F7C47392F7E}"/>
                </a:ext>
              </a:extLst>
            </p:cNvPr>
            <p:cNvSpPr/>
            <p:nvPr/>
          </p:nvSpPr>
          <p:spPr>
            <a:xfrm>
              <a:off x="5201514" y="767787"/>
              <a:ext cx="273511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Mécanismes d'action </a:t>
              </a:r>
            </a:p>
            <a:p>
              <a:pPr algn="ctr"/>
              <a:r>
                <a:rPr lang="fr-CH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spécifiques</a:t>
              </a:r>
              <a:r>
                <a:rPr lang="de-CH" b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endParaRPr lang="de-DE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37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psychedelic-library.org/life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250" y="1587864"/>
            <a:ext cx="2883034" cy="372576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3802992" y="1587864"/>
            <a:ext cx="5016155" cy="1020408"/>
          </a:xfrm>
          <a:prstGeom prst="rect">
            <a:avLst/>
          </a:prstGeom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80975" indent="-180975" algn="l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fr-CH" sz="1400" dirty="0">
                <a:latin typeface="+mj-lt"/>
              </a:rPr>
              <a:t>1957, article de R. Gordon </a:t>
            </a:r>
            <a:r>
              <a:rPr lang="fr-CH" sz="1400" dirty="0" err="1">
                <a:latin typeface="+mj-lt"/>
              </a:rPr>
              <a:t>Wasson</a:t>
            </a:r>
            <a:r>
              <a:rPr lang="fr-CH" sz="1400" dirty="0">
                <a:latin typeface="+mj-lt"/>
              </a:rPr>
              <a:t> </a:t>
            </a:r>
          </a:p>
          <a:p>
            <a:pPr marL="180975" indent="-180975" algn="l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fr-CH" sz="1400" dirty="0">
                <a:latin typeface="+mj-lt"/>
              </a:rPr>
              <a:t>Rencontre avec la guérisseuse </a:t>
            </a:r>
            <a:r>
              <a:rPr lang="fr-CH" sz="1400" dirty="0" err="1">
                <a:latin typeface="+mj-lt"/>
              </a:rPr>
              <a:t>mazatèque</a:t>
            </a:r>
            <a:r>
              <a:rPr lang="fr-CH" sz="1400" dirty="0">
                <a:latin typeface="+mj-lt"/>
              </a:rPr>
              <a:t> Maria </a:t>
            </a:r>
            <a:r>
              <a:rPr lang="fr-CH" sz="1400" dirty="0" err="1">
                <a:latin typeface="+mj-lt"/>
              </a:rPr>
              <a:t>Sabinas</a:t>
            </a:r>
            <a:endParaRPr lang="fr-CH" sz="1400" dirty="0">
              <a:latin typeface="+mj-lt"/>
            </a:endParaRPr>
          </a:p>
          <a:p>
            <a:pPr marL="180975" indent="-180975" algn="l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fr-CH" sz="1400" dirty="0">
                <a:latin typeface="+mj-lt"/>
              </a:rPr>
              <a:t>Voyages en masse au Mexique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49368" y="310105"/>
            <a:ext cx="7943880" cy="785818"/>
          </a:xfrm>
        </p:spPr>
        <p:txBody>
          <a:bodyPr/>
          <a:lstStyle/>
          <a:p>
            <a:pPr algn="ctr" eaLnBrk="1" hangingPunct="1"/>
            <a:r>
              <a:rPr lang="fr-CH" sz="4400" b="1" dirty="0">
                <a:solidFill>
                  <a:schemeClr val="bg1">
                    <a:lumMod val="50000"/>
                  </a:schemeClr>
                </a:solidFill>
              </a:rPr>
              <a:t>1ère ère psychédélique</a:t>
            </a:r>
          </a:p>
        </p:txBody>
      </p:sp>
      <p:pic>
        <p:nvPicPr>
          <p:cNvPr id="135170" name="Picture 2" descr="http://www.metahistory.org/images/wassonhand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1045" y="2940592"/>
            <a:ext cx="3500462" cy="237304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6180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8B51C02F-B840-6B41-BB64-7890330F3ADD}"/>
              </a:ext>
            </a:extLst>
          </p:cNvPr>
          <p:cNvGrpSpPr/>
          <p:nvPr/>
        </p:nvGrpSpPr>
        <p:grpSpPr>
          <a:xfrm>
            <a:off x="3393598" y="266046"/>
            <a:ext cx="2404504" cy="2016553"/>
            <a:chOff x="3393598" y="266046"/>
            <a:chExt cx="2404504" cy="2016553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9030ABA-DAB1-2C4D-8404-2947C38FE0B9}"/>
                </a:ext>
              </a:extLst>
            </p:cNvPr>
            <p:cNvSpPr/>
            <p:nvPr/>
          </p:nvSpPr>
          <p:spPr>
            <a:xfrm>
              <a:off x="3393598" y="1620879"/>
              <a:ext cx="2404504" cy="66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600" dirty="0">
                  <a:latin typeface="AdvOT4b47d116"/>
                </a:rPr>
                <a:t>Alliance </a:t>
              </a:r>
              <a:r>
                <a:rPr lang="de-CH" sz="1600" dirty="0" err="1">
                  <a:latin typeface="AdvOT4b47d116"/>
                </a:rPr>
                <a:t>thérapeutique</a:t>
              </a:r>
              <a:endParaRPr lang="de-CH" sz="1600" dirty="0">
                <a:latin typeface="AdvOT4b47d116"/>
              </a:endParaRPr>
            </a:p>
            <a:p>
              <a:pPr algn="ctr"/>
              <a:r>
                <a:rPr lang="de-CH" sz="1050" i="1" dirty="0" err="1"/>
                <a:t>qualité</a:t>
              </a:r>
              <a:r>
                <a:rPr lang="de-CH" sz="1050" i="1" dirty="0"/>
                <a:t> de la </a:t>
              </a:r>
              <a:r>
                <a:rPr lang="de-CH" sz="1050" i="1" dirty="0" err="1"/>
                <a:t>relation</a:t>
              </a:r>
              <a:r>
                <a:rPr lang="de-CH" sz="1050" i="1" dirty="0"/>
                <a:t> entre le </a:t>
              </a:r>
              <a:r>
                <a:rPr lang="de-CH" sz="1050" i="1" dirty="0" err="1"/>
                <a:t>thérapeute</a:t>
              </a:r>
              <a:r>
                <a:rPr lang="de-CH" sz="1050" i="1" dirty="0"/>
                <a:t> et le </a:t>
              </a:r>
              <a:r>
                <a:rPr lang="de-CH" sz="1050" i="1" dirty="0" err="1"/>
                <a:t>patient</a:t>
              </a:r>
              <a:endParaRPr lang="de-CH" sz="1050" i="1" dirty="0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62625E5D-07F1-1E4C-BCB1-62D02553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0647" y="266046"/>
              <a:ext cx="1337153" cy="1337153"/>
            </a:xfrm>
            <a:prstGeom prst="roundRect">
              <a:avLst/>
            </a:prstGeom>
          </p:spPr>
        </p:pic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8FD0BAE-5119-444A-A0D7-94065C091BF5}"/>
              </a:ext>
            </a:extLst>
          </p:cNvPr>
          <p:cNvGrpSpPr/>
          <p:nvPr/>
        </p:nvGrpSpPr>
        <p:grpSpPr>
          <a:xfrm>
            <a:off x="334214" y="1486860"/>
            <a:ext cx="2733078" cy="2187428"/>
            <a:chOff x="334214" y="1486860"/>
            <a:chExt cx="2733078" cy="2187428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78250B1-C99A-674E-B9A6-7A9998892683}"/>
                </a:ext>
              </a:extLst>
            </p:cNvPr>
            <p:cNvSpPr/>
            <p:nvPr/>
          </p:nvSpPr>
          <p:spPr>
            <a:xfrm>
              <a:off x="334214" y="2850986"/>
              <a:ext cx="2733078" cy="823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600" dirty="0" err="1">
                  <a:latin typeface="AdvOTb63a3543.I"/>
                </a:rPr>
                <a:t>Clarification</a:t>
              </a:r>
              <a:r>
                <a:rPr lang="de-CH" sz="1600" dirty="0">
                  <a:latin typeface="AdvOTb63a3543.I"/>
                </a:rPr>
                <a:t> </a:t>
              </a:r>
              <a:r>
                <a:rPr lang="de-CH" sz="1600" dirty="0" err="1">
                  <a:latin typeface="AdvOTb63a3543.I"/>
                </a:rPr>
                <a:t>motivationnelle</a:t>
              </a:r>
              <a:r>
                <a:rPr lang="de-CH" sz="1600" dirty="0">
                  <a:latin typeface="AdvOTb63a3543.I"/>
                </a:rPr>
                <a:t> </a:t>
              </a:r>
              <a:r>
                <a:rPr lang="de-CH" sz="1050" i="1" dirty="0" err="1"/>
                <a:t>réflexion</a:t>
              </a:r>
              <a:r>
                <a:rPr lang="de-CH" sz="1050" i="1" dirty="0"/>
                <a:t> </a:t>
              </a:r>
              <a:r>
                <a:rPr lang="de-CH" sz="1050" i="1" dirty="0" err="1"/>
                <a:t>consciente</a:t>
              </a:r>
              <a:r>
                <a:rPr lang="de-CH" sz="1050" i="1" dirty="0"/>
                <a:t> </a:t>
              </a:r>
              <a:r>
                <a:rPr lang="de-CH" sz="1050" i="1" dirty="0" err="1"/>
                <a:t>sur</a:t>
              </a:r>
              <a:r>
                <a:rPr lang="de-CH" sz="1050" i="1" dirty="0"/>
                <a:t> les </a:t>
              </a:r>
              <a:r>
                <a:rPr lang="de-CH" sz="1050" i="1" dirty="0" err="1"/>
                <a:t>motifs</a:t>
              </a:r>
              <a:r>
                <a:rPr lang="de-CH" sz="1050" i="1" dirty="0"/>
                <a:t> (in)</a:t>
              </a:r>
              <a:r>
                <a:rPr lang="de-CH" sz="1050" i="1" dirty="0" err="1"/>
                <a:t>conscients</a:t>
              </a:r>
              <a:r>
                <a:rPr lang="de-CH" sz="1050" i="1" dirty="0"/>
                <a:t> de </a:t>
              </a:r>
              <a:r>
                <a:rPr lang="de-CH" sz="1050" i="1" dirty="0" err="1"/>
                <a:t>son</a:t>
              </a:r>
              <a:r>
                <a:rPr lang="de-CH" sz="1050" i="1" dirty="0"/>
                <a:t> propre </a:t>
              </a:r>
              <a:r>
                <a:rPr lang="de-CH" sz="1050" i="1" dirty="0" err="1"/>
                <a:t>comportement</a:t>
              </a:r>
              <a:endParaRPr lang="de-DE" sz="1050" i="1" dirty="0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2834F66-8728-F14B-9732-99E7F45FC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061" y="1486860"/>
              <a:ext cx="1337153" cy="1337153"/>
            </a:xfrm>
            <a:prstGeom prst="roundRect">
              <a:avLst/>
            </a:prstGeom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7B998A7-9286-A047-BDE8-2CA470A2B1B8}"/>
              </a:ext>
            </a:extLst>
          </p:cNvPr>
          <p:cNvGrpSpPr/>
          <p:nvPr/>
        </p:nvGrpSpPr>
        <p:grpSpPr>
          <a:xfrm>
            <a:off x="1666754" y="4157891"/>
            <a:ext cx="2435709" cy="1998873"/>
            <a:chOff x="1666754" y="4157891"/>
            <a:chExt cx="2435709" cy="1998873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1FCE9205-853A-994D-9333-EF4FD55F2C97}"/>
                </a:ext>
              </a:extLst>
            </p:cNvPr>
            <p:cNvSpPr/>
            <p:nvPr/>
          </p:nvSpPr>
          <p:spPr>
            <a:xfrm>
              <a:off x="1666754" y="5495044"/>
              <a:ext cx="2435709" cy="66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600" dirty="0" err="1">
                  <a:latin typeface="AdvOTb63a3543.I"/>
                </a:rPr>
                <a:t>Activation</a:t>
              </a:r>
              <a:r>
                <a:rPr lang="de-CH" sz="1600" dirty="0">
                  <a:latin typeface="AdvOTb63a3543.I"/>
                </a:rPr>
                <a:t> des </a:t>
              </a:r>
              <a:r>
                <a:rPr lang="de-CH" sz="1600" dirty="0" err="1">
                  <a:latin typeface="AdvOTb63a3543.I"/>
                </a:rPr>
                <a:t>ressources</a:t>
              </a:r>
              <a:r>
                <a:rPr lang="de-CH" sz="1600" dirty="0">
                  <a:latin typeface="AdvOTb63a3543.I"/>
                </a:rPr>
                <a:t> </a:t>
              </a:r>
              <a:r>
                <a:rPr lang="de-CH" sz="1050" i="1" dirty="0" err="1"/>
                <a:t>utilisation</a:t>
              </a:r>
              <a:r>
                <a:rPr lang="de-CH" sz="1050" i="1" dirty="0"/>
                <a:t> </a:t>
              </a:r>
              <a:r>
                <a:rPr lang="de-CH" sz="1050" i="1" dirty="0" err="1"/>
                <a:t>ciblée</a:t>
              </a:r>
              <a:r>
                <a:rPr lang="de-CH" sz="1050" i="1" dirty="0"/>
                <a:t> des </a:t>
              </a:r>
              <a:r>
                <a:rPr lang="de-CH" sz="1050" i="1" dirty="0" err="1"/>
                <a:t>capacités</a:t>
              </a:r>
              <a:r>
                <a:rPr lang="de-CH" sz="1050" i="1" dirty="0"/>
                <a:t> </a:t>
              </a:r>
              <a:r>
                <a:rPr lang="de-CH" sz="1050" i="1" dirty="0" err="1"/>
                <a:t>pour</a:t>
              </a:r>
              <a:r>
                <a:rPr lang="de-CH" sz="1050" i="1" dirty="0"/>
                <a:t> les </a:t>
              </a:r>
              <a:r>
                <a:rPr lang="de-CH" sz="1050" i="1" dirty="0" err="1"/>
                <a:t>changements</a:t>
              </a:r>
              <a:r>
                <a:rPr lang="de-CH" sz="1050" i="1" dirty="0"/>
                <a:t> </a:t>
              </a:r>
              <a:r>
                <a:rPr lang="de-CH" sz="1050" i="1" dirty="0" err="1"/>
                <a:t>thérapeutiques</a:t>
              </a:r>
              <a:r>
                <a:rPr lang="de-CH" sz="1050" i="1" dirty="0"/>
                <a:t> 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F81111C-21BC-F645-93E6-0D1B2E821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9091" y="4157891"/>
              <a:ext cx="1337153" cy="1337153"/>
            </a:xfrm>
            <a:prstGeom prst="round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571812C-32A6-2547-84BC-CB75DC4C9DAD}"/>
              </a:ext>
            </a:extLst>
          </p:cNvPr>
          <p:cNvGrpSpPr/>
          <p:nvPr/>
        </p:nvGrpSpPr>
        <p:grpSpPr>
          <a:xfrm>
            <a:off x="5197949" y="4153736"/>
            <a:ext cx="2290871" cy="2164610"/>
            <a:chOff x="5197949" y="4153736"/>
            <a:chExt cx="2290871" cy="216461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CE67C99-DB4C-DA49-BA72-209778F19FB4}"/>
                </a:ext>
              </a:extLst>
            </p:cNvPr>
            <p:cNvSpPr/>
            <p:nvPr/>
          </p:nvSpPr>
          <p:spPr>
            <a:xfrm>
              <a:off x="5197949" y="5495044"/>
              <a:ext cx="2290871" cy="823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600" dirty="0" err="1">
                  <a:latin typeface="AdvOTb63a3543.I"/>
                </a:rPr>
                <a:t>Résolution</a:t>
              </a:r>
              <a:r>
                <a:rPr lang="de-CH" sz="1600" dirty="0">
                  <a:latin typeface="AdvOTb63a3543.I"/>
                </a:rPr>
                <a:t> de </a:t>
              </a:r>
              <a:r>
                <a:rPr lang="de-CH" sz="1600" dirty="0" err="1">
                  <a:latin typeface="AdvOTb63a3543.I"/>
                </a:rPr>
                <a:t>problèmes</a:t>
              </a:r>
              <a:r>
                <a:rPr lang="de-CH" sz="1600" dirty="0">
                  <a:latin typeface="AdvOTb63a3543.I"/>
                </a:rPr>
                <a:t> </a:t>
              </a:r>
            </a:p>
            <a:p>
              <a:pPr algn="ctr"/>
              <a:r>
                <a:rPr lang="de-CH" sz="1050" i="1" dirty="0" err="1"/>
                <a:t>apprentissage</a:t>
              </a:r>
              <a:r>
                <a:rPr lang="de-CH" sz="1050" i="1" dirty="0"/>
                <a:t> de </a:t>
              </a:r>
              <a:r>
                <a:rPr lang="de-CH" sz="1050" i="1" dirty="0" err="1"/>
                <a:t>stratégies</a:t>
              </a:r>
              <a:r>
                <a:rPr lang="de-CH" sz="1050" i="1" dirty="0"/>
                <a:t> </a:t>
              </a:r>
              <a:r>
                <a:rPr lang="de-CH" sz="1050" i="1" dirty="0" err="1"/>
                <a:t>concrètes</a:t>
              </a:r>
              <a:r>
                <a:rPr lang="de-CH" sz="1050" i="1" dirty="0"/>
                <a:t> </a:t>
              </a:r>
              <a:r>
                <a:rPr lang="de-CH" sz="1050" i="1" dirty="0" err="1"/>
                <a:t>pour</a:t>
              </a:r>
              <a:r>
                <a:rPr lang="de-CH" sz="1050" i="1" dirty="0"/>
                <a:t> faire </a:t>
              </a:r>
              <a:r>
                <a:rPr lang="de-CH" sz="1050" i="1" dirty="0" err="1"/>
                <a:t>face</a:t>
              </a:r>
              <a:r>
                <a:rPr lang="de-CH" sz="1050" i="1" dirty="0"/>
                <a:t> </a:t>
              </a:r>
              <a:r>
                <a:rPr lang="de-CH" sz="1050" i="1" dirty="0" err="1"/>
                <a:t>aux</a:t>
              </a:r>
              <a:r>
                <a:rPr lang="de-CH" sz="1050" i="1" dirty="0"/>
                <a:t> </a:t>
              </a:r>
              <a:r>
                <a:rPr lang="de-CH" sz="1050" i="1" dirty="0" err="1"/>
                <a:t>situations</a:t>
              </a:r>
              <a:r>
                <a:rPr lang="de-CH" sz="1050" i="1" dirty="0"/>
                <a:t> </a:t>
              </a:r>
              <a:r>
                <a:rPr lang="de-CH" sz="1050" i="1" dirty="0" err="1"/>
                <a:t>problématiques</a:t>
              </a:r>
              <a:endParaRPr lang="de-CH" sz="1050" i="1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4AF5E55-397D-0A41-91FC-18FB4640D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2717" y="4153736"/>
              <a:ext cx="1337153" cy="1337153"/>
            </a:xfrm>
            <a:prstGeom prst="round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B8A6396-40FD-7F46-92F9-B89889DB8073}"/>
              </a:ext>
            </a:extLst>
          </p:cNvPr>
          <p:cNvGrpSpPr/>
          <p:nvPr/>
        </p:nvGrpSpPr>
        <p:grpSpPr>
          <a:xfrm>
            <a:off x="6295933" y="1486860"/>
            <a:ext cx="2377312" cy="2189025"/>
            <a:chOff x="6295933" y="1486860"/>
            <a:chExt cx="2377312" cy="2189025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4C7FF18-E334-9443-A140-3A94ACD089DA}"/>
                </a:ext>
              </a:extLst>
            </p:cNvPr>
            <p:cNvSpPr/>
            <p:nvPr/>
          </p:nvSpPr>
          <p:spPr>
            <a:xfrm>
              <a:off x="6295933" y="2852583"/>
              <a:ext cx="2377312" cy="823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600" dirty="0" err="1">
                  <a:latin typeface="AdvOTb63a3543.I"/>
                </a:rPr>
                <a:t>Actualisation</a:t>
              </a:r>
              <a:r>
                <a:rPr lang="de-CH" sz="1600" dirty="0">
                  <a:latin typeface="AdvOTb63a3543.I"/>
                </a:rPr>
                <a:t> du </a:t>
              </a:r>
              <a:r>
                <a:rPr lang="de-CH" sz="1600" dirty="0" err="1">
                  <a:latin typeface="AdvOTb63a3543.I"/>
                </a:rPr>
                <a:t>problème</a:t>
              </a:r>
              <a:r>
                <a:rPr lang="de-CH" sz="1600" dirty="0">
                  <a:latin typeface="AdvOTb63a3543.I"/>
                </a:rPr>
                <a:t> </a:t>
              </a:r>
              <a:r>
                <a:rPr lang="de-CH" sz="1050" i="1" dirty="0" err="1"/>
                <a:t>expérience</a:t>
              </a:r>
              <a:r>
                <a:rPr lang="de-CH" sz="1050" i="1" dirty="0"/>
                <a:t> </a:t>
              </a:r>
              <a:r>
                <a:rPr lang="de-CH" sz="1050" i="1" dirty="0" err="1"/>
                <a:t>émotionnelle</a:t>
              </a:r>
              <a:r>
                <a:rPr lang="de-CH" sz="1050" i="1" dirty="0"/>
                <a:t> </a:t>
              </a:r>
              <a:r>
                <a:rPr lang="de-CH" sz="1050" i="1" dirty="0" err="1"/>
                <a:t>concrète</a:t>
              </a:r>
              <a:r>
                <a:rPr lang="de-CH" sz="1050" i="1" dirty="0"/>
                <a:t> de </a:t>
              </a:r>
              <a:r>
                <a:rPr lang="de-CH" sz="1050" i="1" dirty="0" err="1"/>
                <a:t>son</a:t>
              </a:r>
              <a:r>
                <a:rPr lang="de-CH" sz="1050" i="1" dirty="0"/>
                <a:t> propre </a:t>
              </a:r>
              <a:r>
                <a:rPr lang="de-CH" sz="1050" i="1" dirty="0" err="1"/>
                <a:t>problème</a:t>
              </a:r>
              <a:r>
                <a:rPr lang="de-CH" sz="1050" i="1" dirty="0"/>
                <a:t> </a:t>
              </a:r>
              <a:r>
                <a:rPr lang="de-CH" sz="1050" i="1" dirty="0" err="1"/>
                <a:t>lors</a:t>
              </a:r>
              <a:r>
                <a:rPr lang="de-CH" sz="1050" i="1" dirty="0"/>
                <a:t> des </a:t>
              </a:r>
              <a:r>
                <a:rPr lang="de-CH" sz="1050" i="1" dirty="0" err="1"/>
                <a:t>séances</a:t>
              </a:r>
              <a:r>
                <a:rPr lang="de-CH" sz="1050" i="1" dirty="0"/>
                <a:t> de </a:t>
              </a:r>
              <a:r>
                <a:rPr lang="de-CH" sz="1050" i="1" dirty="0" err="1"/>
                <a:t>thérapie</a:t>
              </a:r>
              <a:endParaRPr lang="de-CH" sz="1050" i="1" dirty="0"/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C12E7296-9273-8641-853D-33F52B80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7870" y="1486860"/>
              <a:ext cx="1333438" cy="1333438"/>
            </a:xfrm>
            <a:prstGeom prst="roundRect">
              <a:avLst/>
            </a:prstGeom>
          </p:spPr>
        </p:pic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BDA9D520-6748-074C-B858-2A844B118AA5}"/>
              </a:ext>
            </a:extLst>
          </p:cNvPr>
          <p:cNvSpPr/>
          <p:nvPr/>
        </p:nvSpPr>
        <p:spPr>
          <a:xfrm>
            <a:off x="4083699" y="3184782"/>
            <a:ext cx="1031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Facteurs</a:t>
            </a:r>
            <a:endParaRPr lang="de-CH" sz="1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de-CH" sz="1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communs</a:t>
            </a:r>
            <a:endParaRPr lang="de-CH" sz="1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8B83B29-D391-5248-8B21-AD55595DE18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55083" flipV="1">
            <a:off x="4183891" y="2437540"/>
            <a:ext cx="963947" cy="55992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1C1D954-ADF3-0B44-AF0A-D4D2D1A20B4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26150" flipV="1">
            <a:off x="2351644" y="2496872"/>
            <a:ext cx="1673739" cy="55992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E912990-F419-8448-B7C1-0843DDF5F7F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90355" flipV="1">
            <a:off x="5112176" y="2534519"/>
            <a:ext cx="1673739" cy="55992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D60039D5-4AC2-5346-9728-599AC9AF4BD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734856" flipV="1">
            <a:off x="2771853" y="3352629"/>
            <a:ext cx="1114731" cy="55992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1A7B766-F4A3-2C46-B92E-3E28DF6B2DC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71403">
            <a:off x="5237896" y="3431526"/>
            <a:ext cx="1114731" cy="55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23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88C1BBF-3DD7-2842-AB57-30F6ECDE98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2866"/>
            <a:ext cx="3531765" cy="353176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D03C465-CD9F-CB47-B05A-A0ED8887B33C}"/>
              </a:ext>
            </a:extLst>
          </p:cNvPr>
          <p:cNvSpPr/>
          <p:nvPr/>
        </p:nvSpPr>
        <p:spPr>
          <a:xfrm>
            <a:off x="2101459" y="228464"/>
            <a:ext cx="56717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4400" b="1" dirty="0">
                <a:solidFill>
                  <a:schemeClr val="bg1">
                    <a:lumMod val="50000"/>
                  </a:schemeClr>
                </a:solidFill>
                <a:latin typeface="AdvOT4b47d116"/>
              </a:rPr>
              <a:t>Alliance </a:t>
            </a:r>
            <a:r>
              <a:rPr lang="de-CH" sz="4400" b="1" dirty="0" err="1">
                <a:solidFill>
                  <a:schemeClr val="bg1">
                    <a:lumMod val="50000"/>
                  </a:schemeClr>
                </a:solidFill>
                <a:latin typeface="AdvOT4b47d116"/>
              </a:rPr>
              <a:t>thérapeutique</a:t>
            </a:r>
            <a:r>
              <a:rPr lang="de-CH" sz="4400" b="1" dirty="0">
                <a:solidFill>
                  <a:schemeClr val="bg1">
                    <a:lumMod val="50000"/>
                  </a:schemeClr>
                </a:solidFill>
                <a:latin typeface="AdvOT4b47d116"/>
              </a:rPr>
              <a:t>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934A70D-58EA-EE4F-8E2D-47A1179B5024}"/>
              </a:ext>
            </a:extLst>
          </p:cNvPr>
          <p:cNvSpPr/>
          <p:nvPr/>
        </p:nvSpPr>
        <p:spPr>
          <a:xfrm>
            <a:off x="3154260" y="2164586"/>
            <a:ext cx="5771626" cy="2308324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Sentiment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océanique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lvl="1" indent="-215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DE" sz="1800" dirty="0"/>
              <a:t>→ Sentiment </a:t>
            </a:r>
            <a:r>
              <a:rPr lang="de-DE" sz="1800" dirty="0" err="1"/>
              <a:t>d'unité</a:t>
            </a:r>
            <a:r>
              <a:rPr lang="de-DE" sz="1800" dirty="0"/>
              <a:t> et de </a:t>
            </a:r>
            <a:r>
              <a:rPr lang="de-DE" sz="1800" dirty="0" err="1"/>
              <a:t>connectivité</a:t>
            </a:r>
            <a:endParaRPr lang="de-DE" sz="1800" dirty="0"/>
          </a:p>
          <a:p>
            <a:pPr marL="717550" lvl="1" indent="-1841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800" dirty="0">
                <a:latin typeface="Arial" panose="020B0604020202020204" pitchFamily="34" charset="0"/>
                <a:cs typeface="Times New Roman" panose="02020603050405020304" pitchFamily="18" charset="0"/>
              </a:rPr>
              <a:t>→ ↑ </a:t>
            </a:r>
            <a:r>
              <a:rPr lang="de-CH" sz="1800" dirty="0" err="1">
                <a:latin typeface="Arial" panose="020B0604020202020204" pitchFamily="34" charset="0"/>
                <a:cs typeface="Times New Roman" panose="02020603050405020304" pitchFamily="18" charset="0"/>
              </a:rPr>
              <a:t>empathie</a:t>
            </a:r>
            <a:r>
              <a:rPr lang="de-CH" sz="1800" dirty="0">
                <a:latin typeface="Arial" panose="020B0604020202020204" pitchFamily="34" charset="0"/>
                <a:cs typeface="Times New Roman" panose="02020603050405020304" pitchFamily="18" charset="0"/>
              </a:rPr>
              <a:t> entre </a:t>
            </a:r>
            <a:r>
              <a:rPr lang="de-CH" sz="1800" dirty="0" err="1">
                <a:latin typeface="Arial" panose="020B0604020202020204" pitchFamily="34" charset="0"/>
                <a:cs typeface="Times New Roman" panose="02020603050405020304" pitchFamily="18" charset="0"/>
              </a:rPr>
              <a:t>thérapeute</a:t>
            </a:r>
            <a:r>
              <a:rPr lang="de-CH" sz="1800" dirty="0">
                <a:latin typeface="Arial" panose="020B0604020202020204" pitchFamily="34" charset="0"/>
                <a:cs typeface="Times New Roman" panose="02020603050405020304" pitchFamily="18" charset="0"/>
              </a:rPr>
              <a:t> et </a:t>
            </a:r>
            <a:r>
              <a:rPr lang="de-CH" sz="1800" dirty="0" err="1">
                <a:latin typeface="Arial" panose="020B0604020202020204" pitchFamily="34" charset="0"/>
                <a:cs typeface="Times New Roman" panose="02020603050405020304" pitchFamily="18" charset="0"/>
              </a:rPr>
              <a:t>patient</a:t>
            </a:r>
            <a:endParaRPr lang="de-CH" sz="1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17500" lvl="1" indent="-309563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DE" sz="1800" dirty="0" err="1"/>
              <a:t>Une</a:t>
            </a:r>
            <a:r>
              <a:rPr lang="de-DE" sz="1800" dirty="0"/>
              <a:t> </a:t>
            </a:r>
            <a:r>
              <a:rPr lang="de-DE" sz="1800" dirty="0" err="1"/>
              <a:t>meilleure</a:t>
            </a:r>
            <a:r>
              <a:rPr lang="de-DE" sz="1800" dirty="0"/>
              <a:t> </a:t>
            </a:r>
            <a:r>
              <a:rPr lang="de-DE" sz="1800" dirty="0" err="1"/>
              <a:t>compréhension</a:t>
            </a:r>
            <a:r>
              <a:rPr lang="de-DE" sz="1800" dirty="0"/>
              <a:t> de </a:t>
            </a:r>
            <a:r>
              <a:rPr lang="de-DE" sz="1800" dirty="0" err="1"/>
              <a:t>soi</a:t>
            </a:r>
            <a:r>
              <a:rPr lang="de-DE" sz="1800" dirty="0"/>
              <a:t>, des </a:t>
            </a:r>
            <a:r>
              <a:rPr lang="de-DE" sz="1800" dirty="0" err="1"/>
              <a:t>autres</a:t>
            </a:r>
            <a:r>
              <a:rPr lang="de-DE" sz="1800" dirty="0"/>
              <a:t> et du </a:t>
            </a:r>
            <a:r>
              <a:rPr lang="de-DE" sz="1800" dirty="0" err="1"/>
              <a:t>monde</a:t>
            </a:r>
            <a:endParaRPr lang="de-DE" sz="1800" dirty="0"/>
          </a:p>
          <a:p>
            <a:pPr marL="533400" lvl="1" indent="-215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DE" sz="1800" dirty="0"/>
              <a:t>→ </a:t>
            </a:r>
            <a:r>
              <a:rPr lang="de-DE" sz="1800" dirty="0" err="1"/>
              <a:t>Nouvelles</a:t>
            </a:r>
            <a:r>
              <a:rPr lang="de-DE" sz="1800" dirty="0"/>
              <a:t> </a:t>
            </a:r>
            <a:r>
              <a:rPr lang="de-DE" sz="1800" dirty="0" err="1"/>
              <a:t>perspectives</a:t>
            </a:r>
            <a:r>
              <a:rPr lang="de-DE" sz="1800" dirty="0"/>
              <a:t> </a:t>
            </a:r>
          </a:p>
          <a:p>
            <a:pPr marL="717550" lvl="1" indent="-1841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DE" sz="1800" dirty="0"/>
              <a:t>→ ↑ Motivation </a:t>
            </a:r>
            <a:r>
              <a:rPr lang="de-DE" sz="1800" dirty="0" err="1"/>
              <a:t>pour</a:t>
            </a:r>
            <a:r>
              <a:rPr lang="de-DE" sz="1800" dirty="0"/>
              <a:t> </a:t>
            </a:r>
            <a:r>
              <a:rPr lang="de-DE" sz="1800" dirty="0" err="1"/>
              <a:t>explorer</a:t>
            </a:r>
            <a:r>
              <a:rPr lang="de-DE" sz="1800" dirty="0"/>
              <a:t> </a:t>
            </a:r>
            <a:r>
              <a:rPr lang="de-DE" sz="1800" dirty="0" err="1"/>
              <a:t>ensemble</a:t>
            </a:r>
            <a:r>
              <a:rPr lang="de-DE" sz="1800" dirty="0"/>
              <a:t> les </a:t>
            </a:r>
            <a:r>
              <a:rPr lang="de-DE" sz="1800" dirty="0" err="1"/>
              <a:t>croyances</a:t>
            </a:r>
            <a:r>
              <a:rPr lang="de-DE" sz="1800" dirty="0"/>
              <a:t> </a:t>
            </a:r>
            <a:r>
              <a:rPr lang="de-DE" sz="1800" dirty="0" err="1"/>
              <a:t>personnelles</a:t>
            </a:r>
            <a:r>
              <a:rPr lang="de-DE" sz="1800" dirty="0"/>
              <a:t> du </a:t>
            </a:r>
            <a:r>
              <a:rPr lang="de-DE" sz="1800" dirty="0" err="1"/>
              <a:t>patient</a:t>
            </a:r>
            <a:r>
              <a:rPr lang="de-DE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308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D03C465-CD9F-CB47-B05A-A0ED8887B33C}"/>
              </a:ext>
            </a:extLst>
          </p:cNvPr>
          <p:cNvSpPr/>
          <p:nvPr/>
        </p:nvSpPr>
        <p:spPr>
          <a:xfrm>
            <a:off x="1054712" y="270057"/>
            <a:ext cx="69910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4400" b="1" dirty="0" err="1">
                <a:solidFill>
                  <a:schemeClr val="bg1">
                    <a:lumMod val="50000"/>
                  </a:schemeClr>
                </a:solidFill>
                <a:latin typeface="AdvOT4b47d116"/>
              </a:rPr>
              <a:t>Clarification</a:t>
            </a:r>
            <a:r>
              <a:rPr lang="de-CH" sz="4400" b="1" dirty="0">
                <a:solidFill>
                  <a:schemeClr val="bg1">
                    <a:lumMod val="50000"/>
                  </a:schemeClr>
                </a:solidFill>
                <a:latin typeface="AdvOT4b47d116"/>
              </a:rPr>
              <a:t> </a:t>
            </a:r>
            <a:r>
              <a:rPr lang="de-CH" sz="4400" b="1" dirty="0" err="1">
                <a:solidFill>
                  <a:schemeClr val="bg1">
                    <a:lumMod val="50000"/>
                  </a:schemeClr>
                </a:solidFill>
                <a:latin typeface="AdvOT4b47d116"/>
              </a:rPr>
              <a:t>motivationnelle</a:t>
            </a:r>
            <a:r>
              <a:rPr lang="de-CH" sz="4400" b="1" dirty="0">
                <a:solidFill>
                  <a:schemeClr val="bg1">
                    <a:lumMod val="50000"/>
                  </a:schemeClr>
                </a:solidFill>
                <a:latin typeface="AdvOT4b47d116"/>
              </a:rPr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BA3F3A2-3E49-0645-9DD9-798407038E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2866"/>
            <a:ext cx="3531765" cy="353176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934A70D-58EA-EE4F-8E2D-47A1179B5024}"/>
              </a:ext>
            </a:extLst>
          </p:cNvPr>
          <p:cNvSpPr/>
          <p:nvPr/>
        </p:nvSpPr>
        <p:spPr>
          <a:xfrm>
            <a:off x="3216712" y="1672143"/>
            <a:ext cx="5538855" cy="3293209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Sentiment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océanique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4200" indent="-225425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Interrogations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limites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l'identité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personnelle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58825" indent="-225425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→ Exploration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motivations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profondes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vont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au-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delà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moi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individuel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215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Lâcher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temporairement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croyances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limitantes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et les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schémas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comportement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33400" indent="-215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→ Sentiment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profond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connexion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raison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d'être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1841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→ Stimulation de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l'exploration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ses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motivations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intrinsèques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93763" indent="-176213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lien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avec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quelque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chose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de plus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grand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soi-même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315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D03C465-CD9F-CB47-B05A-A0ED8887B33C}"/>
              </a:ext>
            </a:extLst>
          </p:cNvPr>
          <p:cNvSpPr/>
          <p:nvPr/>
        </p:nvSpPr>
        <p:spPr>
          <a:xfrm>
            <a:off x="2101459" y="228464"/>
            <a:ext cx="65213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4400" b="1" dirty="0" err="1">
                <a:solidFill>
                  <a:schemeClr val="bg1">
                    <a:lumMod val="50000"/>
                  </a:schemeClr>
                </a:solidFill>
                <a:latin typeface="AdvOT4b47d116"/>
              </a:rPr>
              <a:t>Actualisation</a:t>
            </a:r>
            <a:r>
              <a:rPr lang="de-CH" sz="4400" b="1" dirty="0">
                <a:solidFill>
                  <a:schemeClr val="bg1">
                    <a:lumMod val="50000"/>
                  </a:schemeClr>
                </a:solidFill>
                <a:latin typeface="AdvOT4b47d116"/>
              </a:rPr>
              <a:t> du </a:t>
            </a:r>
            <a:r>
              <a:rPr lang="de-CH" sz="4400" b="1" dirty="0" err="1">
                <a:solidFill>
                  <a:schemeClr val="bg1">
                    <a:lumMod val="50000"/>
                  </a:schemeClr>
                </a:solidFill>
                <a:latin typeface="AdvOT4b47d116"/>
              </a:rPr>
              <a:t>problème</a:t>
            </a:r>
            <a:r>
              <a:rPr lang="de-CH" sz="4400" b="1" dirty="0">
                <a:solidFill>
                  <a:schemeClr val="bg1">
                    <a:lumMod val="50000"/>
                  </a:schemeClr>
                </a:solidFill>
                <a:latin typeface="AdvOT4b47d116"/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CB907BD-D008-1542-B5D8-20E7082F49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52865"/>
            <a:ext cx="3531765" cy="353176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934A70D-58EA-EE4F-8E2D-47A1179B5024}"/>
              </a:ext>
            </a:extLst>
          </p:cNvPr>
          <p:cNvSpPr/>
          <p:nvPr/>
        </p:nvSpPr>
        <p:spPr>
          <a:xfrm>
            <a:off x="3269585" y="1918363"/>
            <a:ext cx="5538855" cy="2800767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Réactions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émotionnelles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fortes</a:t>
            </a:r>
            <a:endParaRPr lang="de-CH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Images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symboliques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métaphores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visions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révèlent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conflits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problèmes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intérieurs</a:t>
            </a:r>
            <a:endParaRPr lang="de-CH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4200" indent="-225425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symboliques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8825" indent="-225425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plus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profonde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ses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propres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problèmes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00" indent="-309563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Sentiment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océanique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215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Transcendance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croyances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limitantes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et des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soi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17500" indent="-268288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Perception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altérée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temps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174625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→ ↑ </a:t>
            </a:r>
            <a:r>
              <a:rPr lang="de-CH" sz="1600" dirty="0" err="1">
                <a:latin typeface="Arial" panose="020B0604020202020204" pitchFamily="34" charset="0"/>
                <a:cs typeface="Arial" panose="020B0604020202020204" pitchFamily="34" charset="0"/>
              </a:rPr>
              <a:t>Mindfulness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68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D03C465-CD9F-CB47-B05A-A0ED8887B33C}"/>
              </a:ext>
            </a:extLst>
          </p:cNvPr>
          <p:cNvSpPr/>
          <p:nvPr/>
        </p:nvSpPr>
        <p:spPr>
          <a:xfrm>
            <a:off x="2101459" y="228464"/>
            <a:ext cx="47981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4400" b="1" dirty="0" err="1">
                <a:solidFill>
                  <a:schemeClr val="bg1">
                    <a:lumMod val="50000"/>
                  </a:schemeClr>
                </a:solidFill>
                <a:latin typeface="AdvOT4b47d116"/>
              </a:rPr>
              <a:t>Resource</a:t>
            </a:r>
            <a:r>
              <a:rPr lang="de-CH" sz="4400" b="1" dirty="0">
                <a:solidFill>
                  <a:schemeClr val="bg1">
                    <a:lumMod val="50000"/>
                  </a:schemeClr>
                </a:solidFill>
                <a:latin typeface="AdvOT4b47d116"/>
              </a:rPr>
              <a:t> </a:t>
            </a:r>
            <a:r>
              <a:rPr lang="de-CH" sz="4400" b="1" dirty="0" err="1">
                <a:solidFill>
                  <a:schemeClr val="bg1">
                    <a:lumMod val="50000"/>
                  </a:schemeClr>
                </a:solidFill>
                <a:latin typeface="AdvOT4b47d116"/>
              </a:rPr>
              <a:t>activation</a:t>
            </a:r>
            <a:endParaRPr lang="de-CH" sz="4400" b="1" dirty="0">
              <a:solidFill>
                <a:schemeClr val="bg1">
                  <a:lumMod val="50000"/>
                </a:schemeClr>
              </a:solidFill>
              <a:latin typeface="AdvOT4b47d116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C8AE5B6-FDAB-C446-A044-80A608B9C1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2865"/>
            <a:ext cx="3531764" cy="353176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934A70D-58EA-EE4F-8E2D-47A1179B5024}"/>
              </a:ext>
            </a:extLst>
          </p:cNvPr>
          <p:cNvSpPr/>
          <p:nvPr/>
        </p:nvSpPr>
        <p:spPr>
          <a:xfrm>
            <a:off x="3298395" y="1918363"/>
            <a:ext cx="5538855" cy="2800767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Meilleure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compréhension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plus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grande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acceptation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33400" indent="-215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→↑ auto-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efficacité</a:t>
            </a:r>
            <a:endParaRPr lang="de-CH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Perception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approfondie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propres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schémas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pensée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de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convictions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profondes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84200" indent="-2667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Exploration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nouveaux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pensée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d'action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potentiellement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plus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fonctionnels</a:t>
            </a:r>
            <a:endParaRPr lang="de-CH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Faire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l'expérience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l'unité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de la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connexion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d'autres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↑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Compétences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d'empathie</a:t>
            </a:r>
            <a:endParaRPr lang="de-CH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↑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Création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d'un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réseau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de-CH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CH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soutien</a:t>
            </a:r>
            <a:endParaRPr lang="de-CH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012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372289B-1081-2D44-A549-EA78DDA00E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0544"/>
            <a:ext cx="3531764" cy="353176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D03C465-CD9F-CB47-B05A-A0ED8887B33C}"/>
              </a:ext>
            </a:extLst>
          </p:cNvPr>
          <p:cNvSpPr/>
          <p:nvPr/>
        </p:nvSpPr>
        <p:spPr>
          <a:xfrm>
            <a:off x="1419381" y="228464"/>
            <a:ext cx="61622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4400" b="1" dirty="0" err="1">
                <a:solidFill>
                  <a:schemeClr val="bg1">
                    <a:lumMod val="50000"/>
                  </a:schemeClr>
                </a:solidFill>
                <a:latin typeface="AdvOT4b47d116"/>
              </a:rPr>
              <a:t>Résolution</a:t>
            </a:r>
            <a:r>
              <a:rPr lang="de-CH" sz="4400" b="1" dirty="0">
                <a:solidFill>
                  <a:schemeClr val="bg1">
                    <a:lumMod val="50000"/>
                  </a:schemeClr>
                </a:solidFill>
                <a:latin typeface="AdvOT4b47d116"/>
              </a:rPr>
              <a:t> de </a:t>
            </a:r>
            <a:r>
              <a:rPr lang="de-CH" sz="4400" b="1" dirty="0" err="1">
                <a:solidFill>
                  <a:schemeClr val="bg1">
                    <a:lumMod val="50000"/>
                  </a:schemeClr>
                </a:solidFill>
                <a:latin typeface="AdvOT4b47d116"/>
              </a:rPr>
              <a:t>problèmes</a:t>
            </a:r>
            <a:r>
              <a:rPr lang="de-CH" sz="4400" b="1" dirty="0">
                <a:solidFill>
                  <a:schemeClr val="bg1">
                    <a:lumMod val="50000"/>
                  </a:schemeClr>
                </a:solidFill>
                <a:latin typeface="AdvOT4b47d116"/>
              </a:rPr>
              <a:t>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934A70D-58EA-EE4F-8E2D-47A1179B5024}"/>
              </a:ext>
            </a:extLst>
          </p:cNvPr>
          <p:cNvSpPr/>
          <p:nvPr/>
        </p:nvSpPr>
        <p:spPr>
          <a:xfrm>
            <a:off x="3286363" y="1635960"/>
            <a:ext cx="5538855" cy="3400931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Expériences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introspectives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sentiment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océaniques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Aft>
                <a:spcPts val="6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Changement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perspective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Aft>
                <a:spcPts val="6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Sortie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schémas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pensée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rigides</a:t>
            </a:r>
          </a:p>
          <a:p>
            <a:pPr marL="533400" indent="-266700">
              <a:spcAft>
                <a:spcPts val="6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Adoption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attitude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d'ouverture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d'acceptation</a:t>
            </a:r>
            <a:endParaRPr lang="de-CH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266700">
              <a:spcAft>
                <a:spcPts val="6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Stimulation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créativité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imagination</a:t>
            </a:r>
            <a:endParaRPr lang="de-CH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Perception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modifiée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temps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0850" indent="-184150">
              <a:spcAft>
                <a:spcPts val="6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sentiment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intense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présent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perte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notion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temps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linéaire</a:t>
            </a:r>
            <a:endParaRPr lang="de-CH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8338" indent="-134938">
              <a:spcAft>
                <a:spcPts val="6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Repenser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relations</a:t>
            </a:r>
            <a:r>
              <a:rPr lang="de-CH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CH" sz="1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causalités</a:t>
            </a:r>
            <a:endParaRPr lang="de-CH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151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>
            <a:extLst>
              <a:ext uri="{FF2B5EF4-FFF2-40B4-BE49-F238E27FC236}">
                <a16:creationId xmlns:a16="http://schemas.microsoft.com/office/drawing/2014/main" id="{B1E507D4-1C84-F64B-9F5B-21979BA8DE45}"/>
              </a:ext>
            </a:extLst>
          </p:cNvPr>
          <p:cNvSpPr/>
          <p:nvPr/>
        </p:nvSpPr>
        <p:spPr>
          <a:xfrm>
            <a:off x="2752421" y="4522982"/>
            <a:ext cx="1806772" cy="785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A2E1E9A-C1A8-874F-9FD3-DE289F82B6E7}"/>
              </a:ext>
            </a:extLst>
          </p:cNvPr>
          <p:cNvSpPr/>
          <p:nvPr/>
        </p:nvSpPr>
        <p:spPr>
          <a:xfrm>
            <a:off x="732200" y="1727923"/>
            <a:ext cx="5508172" cy="99387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DBBF192-03F5-3F41-A91F-61B31735722C}"/>
              </a:ext>
            </a:extLst>
          </p:cNvPr>
          <p:cNvSpPr/>
          <p:nvPr/>
        </p:nvSpPr>
        <p:spPr>
          <a:xfrm>
            <a:off x="732200" y="1186912"/>
            <a:ext cx="5508172" cy="1534886"/>
          </a:xfrm>
          <a:prstGeom prst="rect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358886E-E52B-254D-AF9A-7D708A992DC2}"/>
              </a:ext>
            </a:extLst>
          </p:cNvPr>
          <p:cNvSpPr txBox="1"/>
          <p:nvPr/>
        </p:nvSpPr>
        <p:spPr>
          <a:xfrm>
            <a:off x="2859175" y="1299755"/>
            <a:ext cx="11881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50" b="1">
                <a:latin typeface="Arial" panose="020B0604020202020204" pitchFamily="34" charset="0"/>
                <a:cs typeface="Arial" panose="020B0604020202020204" pitchFamily="34" charset="0"/>
              </a:rPr>
              <a:t>Psychothérapie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6F19CAB-8E0D-EE4E-806D-DC5C7682F0EF}"/>
              </a:ext>
            </a:extLst>
          </p:cNvPr>
          <p:cNvGrpSpPr/>
          <p:nvPr/>
        </p:nvGrpSpPr>
        <p:grpSpPr>
          <a:xfrm>
            <a:off x="6699104" y="703899"/>
            <a:ext cx="1992854" cy="2035684"/>
            <a:chOff x="6699104" y="703899"/>
            <a:chExt cx="1992854" cy="2035684"/>
          </a:xfrm>
        </p:grpSpPr>
        <p:sp>
          <p:nvSpPr>
            <p:cNvPr id="6" name="Abgerundetes Rechteck 5">
              <a:extLst>
                <a:ext uri="{FF2B5EF4-FFF2-40B4-BE49-F238E27FC236}">
                  <a16:creationId xmlns:a16="http://schemas.microsoft.com/office/drawing/2014/main" id="{214BEFBA-EC12-E743-A369-86C643BF414C}"/>
                </a:ext>
              </a:extLst>
            </p:cNvPr>
            <p:cNvSpPr/>
            <p:nvPr/>
          </p:nvSpPr>
          <p:spPr>
            <a:xfrm>
              <a:off x="6880918" y="1169128"/>
              <a:ext cx="1783148" cy="157045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3D2A83A-8844-E84C-934A-01A9FBC0E18C}"/>
                </a:ext>
              </a:extLst>
            </p:cNvPr>
            <p:cNvSpPr txBox="1"/>
            <p:nvPr/>
          </p:nvSpPr>
          <p:spPr>
            <a:xfrm>
              <a:off x="6699104" y="703899"/>
              <a:ext cx="199285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050" dirty="0">
                  <a:latin typeface="Arial" panose="020B0604020202020204" pitchFamily="34" charset="0"/>
                  <a:cs typeface="Arial" panose="020B0604020202020204" pitchFamily="34" charset="0"/>
                </a:rPr>
                <a:t>Objectifs de la psychothérapie</a:t>
              </a:r>
            </a:p>
            <a:p>
              <a:pPr algn="ctr"/>
              <a:r>
                <a:rPr lang="fr-CH" sz="1050" i="1" dirty="0">
                  <a:latin typeface="Arial" panose="020B0604020202020204" pitchFamily="34" charset="0"/>
                  <a:cs typeface="Arial" panose="020B0604020202020204" pitchFamily="34" charset="0"/>
                </a:rPr>
                <a:t>Plan de vie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69C5033-83AB-A840-ACA2-14F65D8DDAA3}"/>
              </a:ext>
            </a:extLst>
          </p:cNvPr>
          <p:cNvGrpSpPr/>
          <p:nvPr/>
        </p:nvGrpSpPr>
        <p:grpSpPr>
          <a:xfrm>
            <a:off x="7087484" y="1275580"/>
            <a:ext cx="1370015" cy="525156"/>
            <a:chOff x="6332903" y="4038244"/>
            <a:chExt cx="1826687" cy="70020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ABD53FB-8D24-A742-BB6E-CE1EE020C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3971" y="4135328"/>
              <a:ext cx="512688" cy="506039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A806B4D-A7E3-A648-907F-F68E7A81D76F}"/>
                </a:ext>
              </a:extLst>
            </p:cNvPr>
            <p:cNvSpPr txBox="1"/>
            <p:nvPr/>
          </p:nvSpPr>
          <p:spPr>
            <a:xfrm>
              <a:off x="7051455" y="4219071"/>
              <a:ext cx="85750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050" dirty="0">
                  <a:latin typeface="Arial" panose="020B0604020202020204" pitchFamily="34" charset="0"/>
                  <a:cs typeface="Arial" panose="020B0604020202020204" pitchFamily="34" charset="0"/>
                </a:rPr>
                <a:t>Valeurs</a:t>
              </a:r>
            </a:p>
          </p:txBody>
        </p:sp>
        <p:sp>
          <p:nvSpPr>
            <p:cNvPr id="10" name="Abgerundetes Rechteck 9">
              <a:extLst>
                <a:ext uri="{FF2B5EF4-FFF2-40B4-BE49-F238E27FC236}">
                  <a16:creationId xmlns:a16="http://schemas.microsoft.com/office/drawing/2014/main" id="{1A820147-DBCD-D04E-8C64-0B89FA048809}"/>
                </a:ext>
              </a:extLst>
            </p:cNvPr>
            <p:cNvSpPr/>
            <p:nvPr/>
          </p:nvSpPr>
          <p:spPr>
            <a:xfrm>
              <a:off x="6332903" y="4038244"/>
              <a:ext cx="1826687" cy="700208"/>
            </a:xfrm>
            <a:prstGeom prst="round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2D797CB0-B477-C84C-AD44-D2BD81AEF9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08763" y="1907415"/>
            <a:ext cx="210315" cy="71756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93A5D34-E7C8-9749-A931-DE099992F04F}"/>
              </a:ext>
            </a:extLst>
          </p:cNvPr>
          <p:cNvGrpSpPr/>
          <p:nvPr/>
        </p:nvGrpSpPr>
        <p:grpSpPr>
          <a:xfrm>
            <a:off x="7087484" y="2105133"/>
            <a:ext cx="1370015" cy="525156"/>
            <a:chOff x="6332902" y="5134072"/>
            <a:chExt cx="1826687" cy="700208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07F9F4D-B37C-2044-ADFF-8196FE4A100D}"/>
                </a:ext>
              </a:extLst>
            </p:cNvPr>
            <p:cNvSpPr txBox="1"/>
            <p:nvPr/>
          </p:nvSpPr>
          <p:spPr>
            <a:xfrm>
              <a:off x="6948819" y="5191787"/>
              <a:ext cx="998566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050">
                  <a:latin typeface="Arial" panose="020B0604020202020204" pitchFamily="34" charset="0"/>
                  <a:cs typeface="Arial" panose="020B0604020202020204" pitchFamily="34" charset="0"/>
                </a:rPr>
                <a:t>Soi </a:t>
              </a:r>
            </a:p>
            <a:p>
              <a:pPr algn="ctr"/>
              <a:r>
                <a:rPr lang="fr-CH" sz="1050">
                  <a:latin typeface="Arial" panose="020B0604020202020204" pitchFamily="34" charset="0"/>
                  <a:cs typeface="Arial" panose="020B0604020202020204" pitchFamily="34" charset="0"/>
                </a:rPr>
                <a:t>possibles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CD6AB40E-4E52-FC45-81FB-AEE71526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3971" y="5244921"/>
              <a:ext cx="463049" cy="478509"/>
            </a:xfrm>
            <a:prstGeom prst="rect">
              <a:avLst/>
            </a:prstGeom>
          </p:spPr>
        </p:pic>
        <p:sp>
          <p:nvSpPr>
            <p:cNvPr id="16" name="Abgerundetes Rechteck 15">
              <a:extLst>
                <a:ext uri="{FF2B5EF4-FFF2-40B4-BE49-F238E27FC236}">
                  <a16:creationId xmlns:a16="http://schemas.microsoft.com/office/drawing/2014/main" id="{AD021FA0-8D08-0E4C-B428-C38C7B259135}"/>
                </a:ext>
              </a:extLst>
            </p:cNvPr>
            <p:cNvSpPr/>
            <p:nvPr/>
          </p:nvSpPr>
          <p:spPr>
            <a:xfrm>
              <a:off x="6332902" y="5134072"/>
              <a:ext cx="1826687" cy="700208"/>
            </a:xfrm>
            <a:prstGeom prst="round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FC0514D1-D404-7C48-BEE0-BA6ED13A3D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8041303" y="1911077"/>
            <a:ext cx="210315" cy="71756"/>
          </a:xfrm>
          <a:prstGeom prst="rect">
            <a:avLst/>
          </a:prstGeom>
        </p:spPr>
      </p:pic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E6572559-F894-C34D-8DD9-E8C69B8C0F51}"/>
              </a:ext>
            </a:extLst>
          </p:cNvPr>
          <p:cNvCxnSpPr>
            <a:stCxn id="2" idx="3"/>
            <a:endCxn id="6" idx="1"/>
          </p:cNvCxnSpPr>
          <p:nvPr/>
        </p:nvCxnSpPr>
        <p:spPr>
          <a:xfrm>
            <a:off x="6240371" y="1954355"/>
            <a:ext cx="6405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BAF6FA90-17C4-1141-A740-F1E8E5094B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085" y="1838134"/>
            <a:ext cx="403491" cy="403491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AE930291-B265-8244-9CE0-A6702F50F812}"/>
              </a:ext>
            </a:extLst>
          </p:cNvPr>
          <p:cNvSpPr txBox="1"/>
          <p:nvPr/>
        </p:nvSpPr>
        <p:spPr>
          <a:xfrm>
            <a:off x="1098384" y="2237988"/>
            <a:ext cx="803426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788">
                <a:latin typeface="Arial" panose="020B0604020202020204" pitchFamily="34" charset="0"/>
                <a:cs typeface="Arial" panose="020B0604020202020204" pitchFamily="34" charset="0"/>
              </a:rPr>
              <a:t>Alliance</a:t>
            </a:r>
          </a:p>
          <a:p>
            <a:pPr algn="ctr"/>
            <a:r>
              <a:rPr lang="fr-CH" sz="788">
                <a:latin typeface="Arial" panose="020B0604020202020204" pitchFamily="34" charset="0"/>
                <a:cs typeface="Arial" panose="020B0604020202020204" pitchFamily="34" charset="0"/>
              </a:rPr>
              <a:t>thérapeutique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97CD24C-6833-A44B-B47D-6D8637ABDB88}"/>
              </a:ext>
            </a:extLst>
          </p:cNvPr>
          <p:cNvSpPr txBox="1"/>
          <p:nvPr/>
        </p:nvSpPr>
        <p:spPr>
          <a:xfrm>
            <a:off x="5213842" y="2243759"/>
            <a:ext cx="692818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788">
                <a:latin typeface="Arial" panose="020B0604020202020204" pitchFamily="34" charset="0"/>
                <a:cs typeface="Arial" panose="020B0604020202020204" pitchFamily="34" charset="0"/>
              </a:rPr>
              <a:t>Résolution </a:t>
            </a:r>
          </a:p>
          <a:p>
            <a:pPr algn="ctr"/>
            <a:r>
              <a:rPr lang="fr-CH" sz="788">
                <a:latin typeface="Arial" panose="020B0604020202020204" pitchFamily="34" charset="0"/>
                <a:cs typeface="Arial" panose="020B0604020202020204" pitchFamily="34" charset="0"/>
              </a:rPr>
              <a:t>problèmes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ECFE384-1AF5-824E-A9FE-2ACEF6EE6310}"/>
              </a:ext>
            </a:extLst>
          </p:cNvPr>
          <p:cNvSpPr/>
          <p:nvPr/>
        </p:nvSpPr>
        <p:spPr>
          <a:xfrm>
            <a:off x="2165419" y="2243759"/>
            <a:ext cx="861134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788">
                <a:latin typeface="Arial" panose="020B0604020202020204" pitchFamily="34" charset="0"/>
                <a:cs typeface="Arial" panose="020B0604020202020204" pitchFamily="34" charset="0"/>
              </a:rPr>
              <a:t>Clarification </a:t>
            </a:r>
          </a:p>
          <a:p>
            <a:pPr algn="ctr"/>
            <a:r>
              <a:rPr lang="fr-CH" sz="788">
                <a:latin typeface="Arial" panose="020B0604020202020204" pitchFamily="34" charset="0"/>
                <a:cs typeface="Arial" panose="020B0604020202020204" pitchFamily="34" charset="0"/>
              </a:rPr>
              <a:t>motivationnelle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3B0255F5-3745-784E-9338-27C12485F5DF}"/>
              </a:ext>
            </a:extLst>
          </p:cNvPr>
          <p:cNvSpPr/>
          <p:nvPr/>
        </p:nvSpPr>
        <p:spPr>
          <a:xfrm>
            <a:off x="3275735" y="2243759"/>
            <a:ext cx="760144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788">
                <a:latin typeface="Arial" panose="020B0604020202020204" pitchFamily="34" charset="0"/>
                <a:cs typeface="Arial" panose="020B0604020202020204" pitchFamily="34" charset="0"/>
              </a:rPr>
              <a:t>Actualisation</a:t>
            </a:r>
          </a:p>
          <a:p>
            <a:pPr algn="ctr"/>
            <a:r>
              <a:rPr lang="fr-CH" sz="788">
                <a:latin typeface="Arial" panose="020B0604020202020204" pitchFamily="34" charset="0"/>
                <a:cs typeface="Arial" panose="020B0604020202020204" pitchFamily="34" charset="0"/>
              </a:rPr>
              <a:t>problèmes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F6437E28-83A5-6246-A945-0D9E676B62A8}"/>
              </a:ext>
            </a:extLst>
          </p:cNvPr>
          <p:cNvSpPr/>
          <p:nvPr/>
        </p:nvSpPr>
        <p:spPr>
          <a:xfrm>
            <a:off x="4284062" y="2243759"/>
            <a:ext cx="681597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788"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</a:p>
          <a:p>
            <a:pPr algn="ctr"/>
            <a:r>
              <a:rPr lang="fr-CH" sz="788">
                <a:latin typeface="Arial" panose="020B0604020202020204" pitchFamily="34" charset="0"/>
                <a:cs typeface="Arial" panose="020B0604020202020204" pitchFamily="34" charset="0"/>
              </a:rPr>
              <a:t>ressources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C43700F-05B5-5C4F-90FE-F9F7EBC086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928" y="1825006"/>
            <a:ext cx="398115" cy="39985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1120883-51B7-3644-84D8-DEB0AD7F17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869" y="1793335"/>
            <a:ext cx="431875" cy="45192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E673DFD-9079-6F47-8575-E6C1231A4E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496" y="1804209"/>
            <a:ext cx="432000" cy="432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109E098-A957-6245-AC23-BF82DA72D7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031" y="1855920"/>
            <a:ext cx="374633" cy="374633"/>
          </a:xfrm>
          <a:prstGeom prst="rect">
            <a:avLst/>
          </a:prstGeom>
        </p:spPr>
      </p:pic>
      <p:sp>
        <p:nvSpPr>
          <p:cNvPr id="31" name="Abgerundetes Rechteck 30">
            <a:extLst>
              <a:ext uri="{FF2B5EF4-FFF2-40B4-BE49-F238E27FC236}">
                <a16:creationId xmlns:a16="http://schemas.microsoft.com/office/drawing/2014/main" id="{F2436208-4BAB-8C4D-8951-66F794D4616A}"/>
              </a:ext>
            </a:extLst>
          </p:cNvPr>
          <p:cNvSpPr/>
          <p:nvPr/>
        </p:nvSpPr>
        <p:spPr>
          <a:xfrm>
            <a:off x="2752422" y="3233273"/>
            <a:ext cx="1806772" cy="9239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1979265-EDB0-144F-AE83-20C9216B10FE}"/>
              </a:ext>
            </a:extLst>
          </p:cNvPr>
          <p:cNvSpPr txBox="1"/>
          <p:nvPr/>
        </p:nvSpPr>
        <p:spPr>
          <a:xfrm>
            <a:off x="1123894" y="3496692"/>
            <a:ext cx="15055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050" dirty="0">
                <a:latin typeface="Arial" panose="020B0604020202020204" pitchFamily="34" charset="0"/>
                <a:cs typeface="Arial" panose="020B0604020202020204" pitchFamily="34" charset="0"/>
              </a:rPr>
              <a:t>Objectifs l’intervention</a:t>
            </a:r>
          </a:p>
          <a:p>
            <a:pPr algn="ctr"/>
            <a:r>
              <a:rPr lang="fr-CH" sz="1050" dirty="0">
                <a:latin typeface="Arial" panose="020B0604020202020204" pitchFamily="34" charset="0"/>
                <a:cs typeface="Arial" panose="020B0604020202020204" pitchFamily="34" charset="0"/>
              </a:rPr>
              <a:t>psychédélique</a:t>
            </a:r>
          </a:p>
        </p:txBody>
      </p:sp>
      <p:cxnSp>
        <p:nvCxnSpPr>
          <p:cNvPr id="25" name="Gekrümmte Verbindung 24">
            <a:extLst>
              <a:ext uri="{FF2B5EF4-FFF2-40B4-BE49-F238E27FC236}">
                <a16:creationId xmlns:a16="http://schemas.microsoft.com/office/drawing/2014/main" id="{09878439-7172-C94C-BF5D-0D7BB2F19BA2}"/>
              </a:ext>
            </a:extLst>
          </p:cNvPr>
          <p:cNvCxnSpPr>
            <a:cxnSpLocks/>
            <a:stCxn id="31" idx="0"/>
            <a:endCxn id="26" idx="2"/>
          </p:cNvCxnSpPr>
          <p:nvPr/>
        </p:nvCxnSpPr>
        <p:spPr>
          <a:xfrm rot="16200000" flipV="1">
            <a:off x="2247728" y="1825192"/>
            <a:ext cx="660450" cy="2155711"/>
          </a:xfrm>
          <a:prstGeom prst="curvedConnector3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krümmte Verbindung 34">
            <a:extLst>
              <a:ext uri="{FF2B5EF4-FFF2-40B4-BE49-F238E27FC236}">
                <a16:creationId xmlns:a16="http://schemas.microsoft.com/office/drawing/2014/main" id="{14B12B0F-C8AB-C84D-B3D6-E9E011674689}"/>
              </a:ext>
            </a:extLst>
          </p:cNvPr>
          <p:cNvCxnSpPr>
            <a:cxnSpLocks/>
            <a:stCxn id="31" idx="0"/>
            <a:endCxn id="28" idx="2"/>
          </p:cNvCxnSpPr>
          <p:nvPr/>
        </p:nvCxnSpPr>
        <p:spPr>
          <a:xfrm rot="16200000" flipV="1">
            <a:off x="2798558" y="2376023"/>
            <a:ext cx="654679" cy="1059822"/>
          </a:xfrm>
          <a:prstGeom prst="curvedConnector3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759920FF-B1B9-004B-B121-B64BA5BC186D}"/>
              </a:ext>
            </a:extLst>
          </p:cNvPr>
          <p:cNvCxnSpPr>
            <a:cxnSpLocks/>
            <a:stCxn id="31" idx="0"/>
            <a:endCxn id="29" idx="2"/>
          </p:cNvCxnSpPr>
          <p:nvPr/>
        </p:nvCxnSpPr>
        <p:spPr>
          <a:xfrm flipH="1" flipV="1">
            <a:off x="3655807" y="2578594"/>
            <a:ext cx="1" cy="65467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krümmte Verbindung 40">
            <a:extLst>
              <a:ext uri="{FF2B5EF4-FFF2-40B4-BE49-F238E27FC236}">
                <a16:creationId xmlns:a16="http://schemas.microsoft.com/office/drawing/2014/main" id="{B4D79405-9CAC-8645-B965-436B4816B858}"/>
              </a:ext>
            </a:extLst>
          </p:cNvPr>
          <p:cNvCxnSpPr>
            <a:cxnSpLocks/>
            <a:stCxn id="31" idx="0"/>
            <a:endCxn id="30" idx="2"/>
          </p:cNvCxnSpPr>
          <p:nvPr/>
        </p:nvCxnSpPr>
        <p:spPr>
          <a:xfrm rot="5400000" flipH="1" flipV="1">
            <a:off x="3812995" y="2421408"/>
            <a:ext cx="654679" cy="969053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krümmte Verbindung 43">
            <a:extLst>
              <a:ext uri="{FF2B5EF4-FFF2-40B4-BE49-F238E27FC236}">
                <a16:creationId xmlns:a16="http://schemas.microsoft.com/office/drawing/2014/main" id="{26209857-F0A0-0D41-9A4B-8DE6D5B5F2C9}"/>
              </a:ext>
            </a:extLst>
          </p:cNvPr>
          <p:cNvCxnSpPr>
            <a:cxnSpLocks/>
            <a:stCxn id="31" idx="0"/>
            <a:endCxn id="27" idx="2"/>
          </p:cNvCxnSpPr>
          <p:nvPr/>
        </p:nvCxnSpPr>
        <p:spPr>
          <a:xfrm rot="5400000" flipH="1" flipV="1">
            <a:off x="4280690" y="1953713"/>
            <a:ext cx="654679" cy="1904443"/>
          </a:xfrm>
          <a:prstGeom prst="curvedConnector3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fik 44">
            <a:extLst>
              <a:ext uri="{FF2B5EF4-FFF2-40B4-BE49-F238E27FC236}">
                <a16:creationId xmlns:a16="http://schemas.microsoft.com/office/drawing/2014/main" id="{0C8493D3-50A1-E74C-AE13-2C416EC6EBE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1567" y="3388612"/>
            <a:ext cx="524703" cy="554511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CA7C6EDB-60F1-1649-94C7-FF448BA97EB6}"/>
              </a:ext>
            </a:extLst>
          </p:cNvPr>
          <p:cNvSpPr txBox="1"/>
          <p:nvPr/>
        </p:nvSpPr>
        <p:spPr>
          <a:xfrm>
            <a:off x="3377139" y="3499034"/>
            <a:ext cx="105028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050" dirty="0"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</a:p>
          <a:p>
            <a:pPr algn="ctr"/>
            <a:r>
              <a:rPr lang="fr-CH" sz="1050" dirty="0">
                <a:latin typeface="Arial" panose="020B0604020202020204" pitchFamily="34" charset="0"/>
                <a:cs typeface="Arial" panose="020B0604020202020204" pitchFamily="34" charset="0"/>
              </a:rPr>
              <a:t>psychédélique</a:t>
            </a:r>
          </a:p>
        </p:txBody>
      </p:sp>
      <p:pic>
        <p:nvPicPr>
          <p:cNvPr id="57" name="Grafik 56">
            <a:extLst>
              <a:ext uri="{FF2B5EF4-FFF2-40B4-BE49-F238E27FC236}">
                <a16:creationId xmlns:a16="http://schemas.microsoft.com/office/drawing/2014/main" id="{E6D963B3-09F1-8348-B35C-BC87F9C80A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705" y="4724863"/>
            <a:ext cx="569666" cy="382188"/>
          </a:xfrm>
          <a:prstGeom prst="rect">
            <a:avLst/>
          </a:prstGeom>
        </p:spPr>
      </p:pic>
      <p:sp>
        <p:nvSpPr>
          <p:cNvPr id="59" name="Textfeld 58">
            <a:extLst>
              <a:ext uri="{FF2B5EF4-FFF2-40B4-BE49-F238E27FC236}">
                <a16:creationId xmlns:a16="http://schemas.microsoft.com/office/drawing/2014/main" id="{9A42EBD2-8406-4848-BE9C-659CA66F45FF}"/>
              </a:ext>
            </a:extLst>
          </p:cNvPr>
          <p:cNvSpPr txBox="1"/>
          <p:nvPr/>
        </p:nvSpPr>
        <p:spPr>
          <a:xfrm>
            <a:off x="3507367" y="4724863"/>
            <a:ext cx="8755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050" dirty="0">
                <a:latin typeface="Arial" panose="020B0604020202020204" pitchFamily="34" charset="0"/>
                <a:cs typeface="Arial" panose="020B0604020202020204" pitchFamily="34" charset="0"/>
              </a:rPr>
              <a:t>Procédures</a:t>
            </a:r>
          </a:p>
          <a:p>
            <a:pPr algn="ctr"/>
            <a:r>
              <a:rPr lang="fr-CH" sz="1050" dirty="0">
                <a:latin typeface="Arial" panose="020B0604020202020204" pitchFamily="34" charset="0"/>
                <a:cs typeface="Arial" panose="020B0604020202020204" pitchFamily="34" charset="0"/>
              </a:rPr>
              <a:t>PAP</a:t>
            </a:r>
          </a:p>
        </p:txBody>
      </p:sp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112F6C64-D6D2-B642-87F9-AFB600406F67}"/>
              </a:ext>
            </a:extLst>
          </p:cNvPr>
          <p:cNvCxnSpPr>
            <a:cxnSpLocks/>
            <a:stCxn id="58" idx="0"/>
            <a:endCxn id="31" idx="2"/>
          </p:cNvCxnSpPr>
          <p:nvPr/>
        </p:nvCxnSpPr>
        <p:spPr>
          <a:xfrm flipV="1">
            <a:off x="3655807" y="4157212"/>
            <a:ext cx="1" cy="36577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325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B01F346-AA27-DC4B-994D-EFA1626CC11B}"/>
              </a:ext>
            </a:extLst>
          </p:cNvPr>
          <p:cNvSpPr txBox="1"/>
          <p:nvPr/>
        </p:nvSpPr>
        <p:spPr>
          <a:xfrm>
            <a:off x="497711" y="5544273"/>
            <a:ext cx="101085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 Botton, 2013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A4A4AC2-4474-1D4D-866B-AE578EAC08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310"/>
            <a:ext cx="3507129" cy="350712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0E6AD61-53D9-6A49-A6F1-75569E31F9BB}"/>
              </a:ext>
            </a:extLst>
          </p:cNvPr>
          <p:cNvSpPr txBox="1"/>
          <p:nvPr/>
        </p:nvSpPr>
        <p:spPr>
          <a:xfrm>
            <a:off x="3136739" y="2584627"/>
            <a:ext cx="5856013" cy="1246493"/>
          </a:xfrm>
          <a:prstGeom prst="rect">
            <a:avLst/>
          </a:prstGeom>
          <a:solidFill>
            <a:srgbClr val="FFFFFF">
              <a:alpha val="92000"/>
            </a:srgbClr>
          </a:solidFill>
        </p:spPr>
        <p:txBody>
          <a:bodyPr/>
          <a:lstStyle>
            <a:lvl1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  <a:defRPr sz="2000"/>
            </a:lvl1pPr>
          </a:lstStyle>
          <a:p>
            <a:pPr>
              <a:buFont typeface="Apple SD Gothic Neo UltraLight" panose="02000300000000000000" pitchFamily="2" charset="-127"/>
              <a:buChar char="→"/>
            </a:pPr>
            <a:r>
              <a:rPr lang="de-DE" dirty="0"/>
              <a:t>Adaptation de la </a:t>
            </a:r>
            <a:r>
              <a:rPr lang="de-DE" dirty="0" err="1"/>
              <a:t>curiosité</a:t>
            </a:r>
            <a:r>
              <a:rPr lang="de-DE" dirty="0"/>
              <a:t> </a:t>
            </a:r>
            <a:r>
              <a:rPr lang="de-DE" dirty="0" err="1"/>
              <a:t>aux</a:t>
            </a:r>
            <a:r>
              <a:rPr lang="de-DE" dirty="0"/>
              <a:t> </a:t>
            </a:r>
            <a:r>
              <a:rPr lang="de-DE" dirty="0" err="1"/>
              <a:t>attentes</a:t>
            </a:r>
            <a:r>
              <a:rPr lang="de-DE" dirty="0"/>
              <a:t> des </a:t>
            </a:r>
            <a:r>
              <a:rPr lang="de-DE" dirty="0" err="1"/>
              <a:t>autres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93110C-71B3-004C-85D1-1A74C58B226E}"/>
              </a:ext>
            </a:extLst>
          </p:cNvPr>
          <p:cNvSpPr/>
          <p:nvPr/>
        </p:nvSpPr>
        <p:spPr>
          <a:xfrm>
            <a:off x="2185415" y="418011"/>
            <a:ext cx="576745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de-DE" sz="3600" b="1" dirty="0">
                <a:solidFill>
                  <a:srgbClr val="7B7B7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Voyager </a:t>
            </a:r>
            <a:r>
              <a:rPr lang="de-DE" sz="3600" b="1" dirty="0" err="1">
                <a:solidFill>
                  <a:srgbClr val="7B7B7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accompagné</a:t>
            </a:r>
            <a:endParaRPr lang="de-DE" sz="3600" b="1" dirty="0">
              <a:solidFill>
                <a:srgbClr val="7B7B7B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057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7CCE6F6-B19E-7449-A9A0-0FD6E1DC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476" y="274638"/>
            <a:ext cx="4463081" cy="1323439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Psychédéliques </a:t>
            </a:r>
            <a:br>
              <a:rPr lang="fr-FR" sz="4000" b="1" dirty="0">
                <a:solidFill>
                  <a:srgbClr val="7F7F7F"/>
                </a:solidFill>
              </a:rPr>
            </a:br>
            <a:r>
              <a:rPr lang="fr-FR" sz="4000" b="1" dirty="0">
                <a:solidFill>
                  <a:srgbClr val="7F7F7F"/>
                </a:solidFill>
              </a:rPr>
              <a:t>Des révélateurs ?</a:t>
            </a:r>
            <a:endParaRPr lang="fr-FR" sz="4000" b="1" noProof="0" dirty="0">
              <a:solidFill>
                <a:srgbClr val="7F7F7F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1A94CFE-BBBC-9740-B660-F9608C38313A}"/>
              </a:ext>
            </a:extLst>
          </p:cNvPr>
          <p:cNvGrpSpPr/>
          <p:nvPr/>
        </p:nvGrpSpPr>
        <p:grpSpPr>
          <a:xfrm>
            <a:off x="1440878" y="2259105"/>
            <a:ext cx="1762660" cy="2522640"/>
            <a:chOff x="1440878" y="2259105"/>
            <a:chExt cx="1762660" cy="2522640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5D8FBA6-9F5C-0646-A6F1-8F9B8E4C5BB6}"/>
                </a:ext>
              </a:extLst>
            </p:cNvPr>
            <p:cNvSpPr txBox="1"/>
            <p:nvPr/>
          </p:nvSpPr>
          <p:spPr>
            <a:xfrm>
              <a:off x="1440878" y="4043083"/>
              <a:ext cx="1762660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Le Soi </a:t>
              </a:r>
            </a:p>
            <a:p>
              <a:pPr algn="ctr" rtl="0" latinLnBrk="1" hangingPunct="0"/>
              <a:r>
                <a:rPr lang="de-DE" sz="1400" dirty="0" err="1">
                  <a:solidFill>
                    <a:srgbClr val="000000"/>
                  </a:solidFill>
                </a:rPr>
                <a:t>qui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</a:rPr>
                <a:t>existe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</a:p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et </a:t>
              </a:r>
              <a:r>
                <a:rPr lang="de-DE" sz="1400" dirty="0" err="1">
                  <a:solidFill>
                    <a:srgbClr val="000000"/>
                  </a:solidFill>
                </a:rPr>
                <a:t>que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</a:rPr>
                <a:t>nous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</a:rPr>
                <a:t>ignorons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E49FEEDB-A271-8241-88F5-2C5362C00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5043" y="2259105"/>
              <a:ext cx="1694329" cy="1694329"/>
            </a:xfrm>
            <a:prstGeom prst="round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56A9005-C4A3-C347-995B-09A30ACAAF0C}"/>
              </a:ext>
            </a:extLst>
          </p:cNvPr>
          <p:cNvGrpSpPr/>
          <p:nvPr/>
        </p:nvGrpSpPr>
        <p:grpSpPr>
          <a:xfrm>
            <a:off x="3715227" y="2259105"/>
            <a:ext cx="1743424" cy="2522640"/>
            <a:chOff x="3715227" y="2259105"/>
            <a:chExt cx="1743424" cy="252264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0A76081-4CFF-7A48-AB7B-42CF504348E1}"/>
                </a:ext>
              </a:extLst>
            </p:cNvPr>
            <p:cNvSpPr txBox="1"/>
            <p:nvPr/>
          </p:nvSpPr>
          <p:spPr>
            <a:xfrm>
              <a:off x="3715227" y="4043083"/>
              <a:ext cx="1743424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Le Soi </a:t>
              </a:r>
            </a:p>
            <a:p>
              <a:pPr algn="ctr" rtl="0" latinLnBrk="1" hangingPunct="0"/>
              <a:r>
                <a:rPr lang="de-DE" sz="1400" dirty="0" err="1">
                  <a:solidFill>
                    <a:srgbClr val="000000"/>
                  </a:solidFill>
                </a:rPr>
                <a:t>qui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</a:rPr>
                <a:t>existe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</a:p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et </a:t>
              </a:r>
              <a:r>
                <a:rPr lang="de-DE" sz="1400" dirty="0" err="1">
                  <a:solidFill>
                    <a:srgbClr val="000000"/>
                  </a:solidFill>
                </a:rPr>
                <a:t>que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</a:rPr>
                <a:t>nous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</a:rPr>
                <a:t>cachons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0641AEF-5AE8-D04D-BCB1-178E9D2D7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9352" y="2259105"/>
              <a:ext cx="1695174" cy="1695174"/>
            </a:xfrm>
            <a:prstGeom prst="roundRect">
              <a:avLst/>
            </a:prstGeom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E12E968-4F99-734A-87A7-596213F36586}"/>
              </a:ext>
            </a:extLst>
          </p:cNvPr>
          <p:cNvGrpSpPr/>
          <p:nvPr/>
        </p:nvGrpSpPr>
        <p:grpSpPr>
          <a:xfrm>
            <a:off x="5890981" y="2259105"/>
            <a:ext cx="1943800" cy="2522640"/>
            <a:chOff x="5890981" y="2259105"/>
            <a:chExt cx="1943800" cy="2522640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AE12B97-B33F-1349-AAFC-587C17098E7A}"/>
                </a:ext>
              </a:extLst>
            </p:cNvPr>
            <p:cNvSpPr txBox="1"/>
            <p:nvPr/>
          </p:nvSpPr>
          <p:spPr>
            <a:xfrm>
              <a:off x="5890981" y="4043083"/>
              <a:ext cx="1943800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Les Soi, </a:t>
              </a:r>
            </a:p>
            <a:p>
              <a:pPr algn="ctr" rtl="0" latinLnBrk="1" hangingPunct="0"/>
              <a:r>
                <a:rPr lang="de-DE" sz="1400" dirty="0" err="1">
                  <a:solidFill>
                    <a:srgbClr val="000000"/>
                  </a:solidFill>
                </a:rPr>
                <a:t>qui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</a:rPr>
                <a:t>n'existent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</a:rPr>
                <a:t>pas</a:t>
              </a:r>
              <a:r>
                <a:rPr lang="de-DE" sz="1400" dirty="0">
                  <a:solidFill>
                    <a:srgbClr val="000000"/>
                  </a:solidFill>
                </a:rPr>
                <a:t>, </a:t>
              </a:r>
            </a:p>
            <a:p>
              <a:pPr algn="ctr" rtl="0" latinLnBrk="1" hangingPunct="0"/>
              <a:r>
                <a:rPr lang="de-DE" sz="1400" dirty="0" err="1">
                  <a:solidFill>
                    <a:srgbClr val="000000"/>
                  </a:solidFill>
                </a:rPr>
                <a:t>mais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</a:rPr>
                <a:t>qui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</a:rPr>
                <a:t>sont</a:t>
              </a:r>
              <a:r>
                <a:rPr lang="de-DE" sz="1400" dirty="0">
                  <a:solidFill>
                    <a:srgbClr val="000000"/>
                  </a:solidFill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</a:rPr>
                <a:t>possibles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838FF9D2-8C5C-A349-A42F-082BFFF1D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5715" y="2259105"/>
              <a:ext cx="1694329" cy="1694329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03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97221CF-CAB9-9745-87F3-FED6F14230F1}"/>
              </a:ext>
            </a:extLst>
          </p:cNvPr>
          <p:cNvSpPr txBox="1">
            <a:spLocks/>
          </p:cNvSpPr>
          <p:nvPr/>
        </p:nvSpPr>
        <p:spPr>
          <a:xfrm>
            <a:off x="1020364" y="287931"/>
            <a:ext cx="7198086" cy="1138650"/>
          </a:xfrm>
        </p:spPr>
        <p:txBody>
          <a:bodyPr anchor="b"/>
          <a:lstStyle>
            <a:lvl1pPr algn="ctr" defTabSz="457200">
              <a:defRPr sz="6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/>
              <a:t>Broaden and Build Theory</a:t>
            </a:r>
            <a:br>
              <a:rPr lang="en-US" b="1" dirty="0"/>
            </a:br>
            <a:r>
              <a:rPr lang="en-US" sz="2400" b="1" dirty="0" err="1"/>
              <a:t>Théorie</a:t>
            </a:r>
            <a:r>
              <a:rPr lang="en-US" sz="2400" b="1" dirty="0"/>
              <a:t> de </a:t>
            </a:r>
            <a:r>
              <a:rPr lang="en-US" sz="2400" b="1" dirty="0" err="1"/>
              <a:t>l'élargissement</a:t>
            </a:r>
            <a:r>
              <a:rPr lang="en-US" sz="2400" b="1" dirty="0"/>
              <a:t> et de la construction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E920BED-08DE-0B43-84EE-CCC389DAA2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1267"/>
            <a:ext cx="3346678" cy="334667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D790786-0815-9F4D-8EEA-5CC20FD47841}"/>
              </a:ext>
            </a:extLst>
          </p:cNvPr>
          <p:cNvSpPr/>
          <p:nvPr/>
        </p:nvSpPr>
        <p:spPr>
          <a:xfrm>
            <a:off x="2971800" y="2243188"/>
            <a:ext cx="5972705" cy="286283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tx1"/>
                </a:solidFill>
              </a:rPr>
              <a:t>Théorie</a:t>
            </a:r>
            <a:r>
              <a:rPr lang="de-DE" sz="1600" dirty="0">
                <a:solidFill>
                  <a:schemeClr val="tx1"/>
                </a:solidFill>
              </a:rPr>
              <a:t> → les </a:t>
            </a:r>
            <a:r>
              <a:rPr lang="de-DE" sz="1600" dirty="0" err="1">
                <a:solidFill>
                  <a:schemeClr val="tx1"/>
                </a:solidFill>
              </a:rPr>
              <a:t>émotions</a:t>
            </a:r>
            <a:r>
              <a:rPr lang="de-DE" sz="1600" dirty="0">
                <a:solidFill>
                  <a:schemeClr val="tx1"/>
                </a:solidFill>
              </a:rPr>
              <a:t> positives ne se </a:t>
            </a:r>
            <a:r>
              <a:rPr lang="de-DE" sz="1600" dirty="0" err="1">
                <a:solidFill>
                  <a:schemeClr val="tx1"/>
                </a:solidFill>
              </a:rPr>
              <a:t>limitent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pas</a:t>
            </a:r>
            <a:r>
              <a:rPr lang="de-DE" sz="1600" dirty="0">
                <a:solidFill>
                  <a:schemeClr val="tx1"/>
                </a:solidFill>
              </a:rPr>
              <a:t> à </a:t>
            </a:r>
            <a:r>
              <a:rPr lang="de-DE" sz="1600" dirty="0" err="1">
                <a:solidFill>
                  <a:schemeClr val="tx1"/>
                </a:solidFill>
              </a:rPr>
              <a:t>nous</a:t>
            </a:r>
            <a:r>
              <a:rPr lang="de-DE" sz="1600" dirty="0">
                <a:solidFill>
                  <a:schemeClr val="tx1"/>
                </a:solidFill>
              </a:rPr>
              <a:t> faire </a:t>
            </a:r>
            <a:r>
              <a:rPr lang="de-DE" sz="1600" dirty="0" err="1">
                <a:solidFill>
                  <a:schemeClr val="tx1"/>
                </a:solidFill>
              </a:rPr>
              <a:t>sentir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bien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momentanément</a:t>
            </a:r>
            <a:endParaRPr lang="de-DE" sz="16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tx1"/>
                </a:solidFill>
              </a:rPr>
              <a:t>Contribuent</a:t>
            </a:r>
            <a:r>
              <a:rPr lang="de-DE" sz="1600" dirty="0">
                <a:solidFill>
                  <a:schemeClr val="tx1"/>
                </a:solidFill>
              </a:rPr>
              <a:t> à </a:t>
            </a:r>
            <a:r>
              <a:rPr lang="de-DE" sz="1600" dirty="0" err="1">
                <a:solidFill>
                  <a:schemeClr val="tx1"/>
                </a:solidFill>
              </a:rPr>
              <a:t>développer</a:t>
            </a:r>
            <a:r>
              <a:rPr lang="de-DE" sz="1600" dirty="0">
                <a:solidFill>
                  <a:schemeClr val="tx1"/>
                </a:solidFill>
              </a:rPr>
              <a:t> les </a:t>
            </a:r>
            <a:r>
              <a:rPr lang="de-DE" sz="1600" dirty="0" err="1">
                <a:solidFill>
                  <a:schemeClr val="tx1"/>
                </a:solidFill>
              </a:rPr>
              <a:t>ressources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intellectuelles</a:t>
            </a:r>
            <a:r>
              <a:rPr lang="de-DE" sz="1600" dirty="0">
                <a:solidFill>
                  <a:schemeClr val="tx1"/>
                </a:solidFill>
              </a:rPr>
              <a:t> et </a:t>
            </a:r>
            <a:r>
              <a:rPr lang="de-DE" sz="1600" dirty="0" err="1">
                <a:solidFill>
                  <a:schemeClr val="tx1"/>
                </a:solidFill>
              </a:rPr>
              <a:t>sociales</a:t>
            </a:r>
            <a:r>
              <a:rPr lang="de-DE" sz="1600" dirty="0">
                <a:solidFill>
                  <a:schemeClr val="tx1"/>
                </a:solidFill>
              </a:rPr>
              <a:t> à </a:t>
            </a:r>
            <a:r>
              <a:rPr lang="de-DE" sz="1600" dirty="0" err="1">
                <a:solidFill>
                  <a:schemeClr val="tx1"/>
                </a:solidFill>
              </a:rPr>
              <a:t>long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terme</a:t>
            </a:r>
            <a:endParaRPr lang="de-DE" sz="16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tx1"/>
                </a:solidFill>
              </a:rPr>
              <a:t>Personnes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sereines</a:t>
            </a:r>
            <a:r>
              <a:rPr lang="de-DE" sz="1600" dirty="0">
                <a:solidFill>
                  <a:schemeClr val="tx1"/>
                </a:solidFill>
              </a:rPr>
              <a:t> → plus </a:t>
            </a:r>
            <a:r>
              <a:rPr lang="de-DE" sz="1600" dirty="0" err="1">
                <a:solidFill>
                  <a:schemeClr val="tx1"/>
                </a:solidFill>
              </a:rPr>
              <a:t>innovantes</a:t>
            </a:r>
            <a:r>
              <a:rPr lang="de-DE" sz="1600" dirty="0">
                <a:solidFill>
                  <a:schemeClr val="tx1"/>
                </a:solidFill>
              </a:rPr>
              <a:t>, plus </a:t>
            </a:r>
            <a:r>
              <a:rPr lang="de-DE" sz="1600" dirty="0" err="1">
                <a:solidFill>
                  <a:schemeClr val="tx1"/>
                </a:solidFill>
              </a:rPr>
              <a:t>efficaces</a:t>
            </a:r>
            <a:r>
              <a:rPr lang="de-DE" sz="1600" dirty="0">
                <a:solidFill>
                  <a:schemeClr val="tx1"/>
                </a:solidFill>
              </a:rPr>
              <a:t> et plus </a:t>
            </a:r>
            <a:r>
              <a:rPr lang="de-DE" sz="1600" dirty="0" err="1">
                <a:solidFill>
                  <a:schemeClr val="tx1"/>
                </a:solidFill>
              </a:rPr>
              <a:t>résiliantes</a:t>
            </a:r>
            <a:endParaRPr lang="de-DE" sz="16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tx1"/>
                </a:solidFill>
              </a:rPr>
              <a:t>Emotions</a:t>
            </a:r>
            <a:r>
              <a:rPr lang="de-DE" sz="1600" dirty="0">
                <a:solidFill>
                  <a:schemeClr val="tx1"/>
                </a:solidFill>
              </a:rPr>
              <a:t> positives </a:t>
            </a:r>
            <a:r>
              <a:rPr lang="de-DE" sz="1600" dirty="0" err="1">
                <a:solidFill>
                  <a:schemeClr val="tx1"/>
                </a:solidFill>
              </a:rPr>
              <a:t>élargissent</a:t>
            </a:r>
            <a:r>
              <a:rPr lang="de-DE" sz="1600" dirty="0">
                <a:solidFill>
                  <a:schemeClr val="tx1"/>
                </a:solidFill>
              </a:rPr>
              <a:t> les </a:t>
            </a:r>
            <a:r>
              <a:rPr lang="de-DE" sz="1600" dirty="0" err="1">
                <a:solidFill>
                  <a:schemeClr val="tx1"/>
                </a:solidFill>
              </a:rPr>
              <a:t>perspectives</a:t>
            </a:r>
            <a:r>
              <a:rPr lang="de-DE" sz="1600" dirty="0">
                <a:solidFill>
                  <a:schemeClr val="tx1"/>
                </a:solidFill>
              </a:rPr>
              <a:t> mentales</a:t>
            </a:r>
          </a:p>
        </p:txBody>
      </p:sp>
    </p:spTree>
    <p:extLst>
      <p:ext uri="{BB962C8B-B14F-4D97-AF65-F5344CB8AC3E}">
        <p14:creationId xmlns:p14="http://schemas.microsoft.com/office/powerpoint/2010/main" val="316629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90796" y="292222"/>
            <a:ext cx="8238153" cy="646331"/>
          </a:xfr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Théorie </a:t>
            </a:r>
            <a:r>
              <a:rPr lang="fr-CH" b="1" dirty="0" err="1">
                <a:solidFill>
                  <a:schemeClr val="bg1">
                    <a:lumMod val="50000"/>
                  </a:schemeClr>
                </a:solidFill>
              </a:rPr>
              <a:t>enthéogénique</a:t>
            </a:r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 de la religion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7554" y="4706199"/>
            <a:ext cx="1803699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dirty="0"/>
              <a:t>R. Gordon </a:t>
            </a:r>
            <a:r>
              <a:rPr lang="fr-CH" sz="1400" dirty="0" err="1"/>
              <a:t>Wasson</a:t>
            </a:r>
            <a:r>
              <a:rPr lang="fr-CH" sz="1400" dirty="0"/>
              <a:t>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C305F53-BBFB-604B-B42D-B5E695155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0322"/>
            <a:ext cx="3158808" cy="2953124"/>
          </a:xfrm>
          <a:prstGeom prst="rect">
            <a:avLst/>
          </a:prstGeom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6851" y="2188475"/>
            <a:ext cx="5472098" cy="1956818"/>
          </a:xfrm>
          <a:solidFill>
            <a:schemeClr val="bg1"/>
          </a:solidFill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80975" indent="-180975">
              <a:lnSpc>
                <a:spcPct val="150000"/>
              </a:lnSpc>
              <a:buClr>
                <a:srgbClr val="9FD0AB"/>
              </a:buClr>
              <a:buSzPct val="80000"/>
              <a:buFont typeface="Arial" pitchFamily="34" charset="0"/>
              <a:buChar char="•"/>
              <a:defRPr/>
            </a:pPr>
            <a:r>
              <a:rPr lang="fr-CH" sz="2000" dirty="0">
                <a:latin typeface="+mj-lt"/>
              </a:rPr>
              <a:t>L'expérience religieuse initiale de l'humanité serait une transe visionnaire induite par l'ingestion de plantes psychoactives.</a:t>
            </a:r>
          </a:p>
          <a:p>
            <a:pPr marL="180975" indent="-180975">
              <a:lnSpc>
                <a:spcPct val="150000"/>
              </a:lnSpc>
              <a:buClr>
                <a:srgbClr val="9FD0AB"/>
              </a:buClr>
              <a:buSzPct val="80000"/>
              <a:buFont typeface="Arial" pitchFamily="34" charset="0"/>
              <a:buChar char="•"/>
              <a:defRPr/>
            </a:pPr>
            <a:r>
              <a:rPr lang="fr-CH" sz="2000" dirty="0">
                <a:latin typeface="+mj-lt"/>
              </a:rPr>
              <a:t>Révélation directe de la Divinité </a:t>
            </a:r>
          </a:p>
        </p:txBody>
      </p:sp>
    </p:spTree>
    <p:extLst>
      <p:ext uri="{BB962C8B-B14F-4D97-AF65-F5344CB8AC3E}">
        <p14:creationId xmlns:p14="http://schemas.microsoft.com/office/powerpoint/2010/main" val="69125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195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D7D0899-83AC-7549-AB67-9630E7E1E8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2012"/>
            <a:ext cx="3378926" cy="33789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6AA1274-433D-5743-94F6-A2FEBB77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64" y="237855"/>
            <a:ext cx="7198086" cy="1314219"/>
          </a:xfrm>
        </p:spPr>
        <p:txBody>
          <a:bodyPr/>
          <a:lstStyle/>
          <a:p>
            <a:pPr algn="ctr"/>
            <a:r>
              <a:rPr lang="en-US" sz="4000" b="1" dirty="0" err="1"/>
              <a:t>Avantages</a:t>
            </a:r>
            <a:r>
              <a:rPr lang="en-US" sz="4000" b="1" dirty="0"/>
              <a:t> </a:t>
            </a:r>
            <a:r>
              <a:rPr lang="en-US" sz="4000" b="1" dirty="0" err="1"/>
              <a:t>évolutifs</a:t>
            </a:r>
            <a:r>
              <a:rPr lang="en-US" sz="4000" b="1" dirty="0"/>
              <a:t> des </a:t>
            </a:r>
            <a:r>
              <a:rPr lang="en-US" sz="4000" b="1" dirty="0" err="1"/>
              <a:t>émotions</a:t>
            </a:r>
            <a:r>
              <a:rPr lang="en-US" sz="4000" b="1" dirty="0"/>
              <a:t> positives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86DE103-1A8B-BA4C-AE6E-6469E76B52D0}"/>
              </a:ext>
            </a:extLst>
          </p:cNvPr>
          <p:cNvSpPr/>
          <p:nvPr/>
        </p:nvSpPr>
        <p:spPr>
          <a:xfrm>
            <a:off x="3082833" y="2210605"/>
            <a:ext cx="5681007" cy="28417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it-IT" sz="1800" dirty="0" err="1"/>
              <a:t>Emotions</a:t>
            </a:r>
            <a:r>
              <a:rPr lang="it-IT" sz="1800" dirty="0"/>
              <a:t> </a:t>
            </a:r>
            <a:r>
              <a:rPr lang="it-IT" sz="1800" dirty="0" err="1"/>
              <a:t>positives</a:t>
            </a:r>
            <a:r>
              <a:rPr lang="it-IT" sz="1800" dirty="0"/>
              <a:t> sans </a:t>
            </a:r>
            <a:r>
              <a:rPr lang="it-IT" sz="1800" dirty="0" err="1"/>
              <a:t>valeur</a:t>
            </a:r>
            <a:r>
              <a:rPr lang="it-IT" sz="1800" dirty="0"/>
              <a:t> de </a:t>
            </a:r>
            <a:r>
              <a:rPr lang="it-IT" sz="1800" dirty="0" err="1"/>
              <a:t>survie</a:t>
            </a:r>
            <a:r>
              <a:rPr lang="it-IT" sz="1800" dirty="0"/>
              <a:t> </a:t>
            </a:r>
            <a:r>
              <a:rPr lang="it-IT" sz="1800" dirty="0" err="1"/>
              <a:t>immédiate</a:t>
            </a:r>
            <a:endParaRPr lang="it-IT" sz="1800" dirty="0"/>
          </a:p>
          <a:p>
            <a:pPr marL="765175" indent="-446088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it-IT" sz="1800" dirty="0" err="1"/>
              <a:t>détourner</a:t>
            </a:r>
            <a:r>
              <a:rPr lang="it-IT" sz="1800" dirty="0"/>
              <a:t> l'</a:t>
            </a:r>
            <a:r>
              <a:rPr lang="it-IT" sz="1800" dirty="0" err="1"/>
              <a:t>attention</a:t>
            </a:r>
            <a:r>
              <a:rPr lang="it-IT" sz="1800" dirty="0"/>
              <a:t> </a:t>
            </a:r>
            <a:r>
              <a:rPr lang="it-IT" sz="1800" dirty="0" err="1"/>
              <a:t>des</a:t>
            </a:r>
            <a:r>
              <a:rPr lang="it-IT" sz="1800" dirty="0"/>
              <a:t> </a:t>
            </a:r>
            <a:r>
              <a:rPr lang="it-IT" sz="1800" dirty="0" err="1"/>
              <a:t>besoins</a:t>
            </a:r>
            <a:r>
              <a:rPr lang="it-IT" sz="1800" dirty="0"/>
              <a:t> </a:t>
            </a:r>
            <a:r>
              <a:rPr lang="it-IT" sz="1800" dirty="0" err="1"/>
              <a:t>immédiats</a:t>
            </a:r>
            <a:r>
              <a:rPr lang="it-IT" sz="1800" dirty="0"/>
              <a:t> et </a:t>
            </a:r>
            <a:r>
              <a:rPr lang="it-IT" sz="1800" dirty="0" err="1"/>
              <a:t>des</a:t>
            </a:r>
            <a:r>
              <a:rPr lang="it-IT" sz="1800" dirty="0"/>
              <a:t> </a:t>
            </a:r>
            <a:r>
              <a:rPr lang="it-IT" sz="1800" dirty="0" err="1"/>
              <a:t>facteurs</a:t>
            </a:r>
            <a:r>
              <a:rPr lang="it-IT" sz="1800" dirty="0"/>
              <a:t> de stress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it-IT" sz="1800" dirty="0" err="1"/>
              <a:t>Toutefois</a:t>
            </a:r>
            <a:r>
              <a:rPr lang="it-IT" sz="1800" dirty="0"/>
              <a:t>, </a:t>
            </a:r>
            <a:r>
              <a:rPr lang="it-IT" sz="1800" dirty="0" err="1"/>
              <a:t>compétences</a:t>
            </a:r>
            <a:r>
              <a:rPr lang="it-IT" sz="1800" dirty="0"/>
              <a:t> </a:t>
            </a:r>
            <a:r>
              <a:rPr lang="it-IT" sz="1800" dirty="0" err="1"/>
              <a:t>développées</a:t>
            </a:r>
            <a:r>
              <a:rPr lang="it-IT" sz="1800" dirty="0"/>
              <a:t> à partir de </a:t>
            </a:r>
            <a:r>
              <a:rPr lang="it-IT" sz="1800" dirty="0" err="1"/>
              <a:t>cette</a:t>
            </a:r>
            <a:r>
              <a:rPr lang="it-IT" sz="1800" dirty="0"/>
              <a:t> </a:t>
            </a:r>
            <a:r>
              <a:rPr lang="it-IT" sz="1800" dirty="0" err="1"/>
              <a:t>expérience</a:t>
            </a:r>
            <a:r>
              <a:rPr lang="it-IT" sz="1800" dirty="0"/>
              <a:t> → ↑ </a:t>
            </a:r>
            <a:r>
              <a:rPr lang="it-IT" sz="1800" dirty="0" err="1"/>
              <a:t>survie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03931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AA1274-433D-5743-94F6-A2FEBB77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64" y="516531"/>
            <a:ext cx="7198086" cy="1138650"/>
          </a:xfrm>
        </p:spPr>
        <p:txBody>
          <a:bodyPr/>
          <a:lstStyle/>
          <a:p>
            <a:pPr algn="ctr"/>
            <a:r>
              <a:rPr lang="en-US" sz="4000" b="1" dirty="0"/>
              <a:t>Broaden and Build Theory</a:t>
            </a:r>
            <a:br>
              <a:rPr lang="en-US" b="1" dirty="0"/>
            </a:br>
            <a:r>
              <a:rPr lang="en-US" sz="2400" b="1" dirty="0" err="1"/>
              <a:t>Théorie</a:t>
            </a:r>
            <a:r>
              <a:rPr lang="en-US" sz="2400" b="1" dirty="0"/>
              <a:t> de </a:t>
            </a:r>
            <a:r>
              <a:rPr lang="en-US" sz="2400" b="1" dirty="0" err="1"/>
              <a:t>l'élargissement</a:t>
            </a:r>
            <a:r>
              <a:rPr lang="en-US" sz="2400" b="1" dirty="0"/>
              <a:t> et de la construction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E1C581B-6EF6-3544-A336-DED72F429B79}"/>
              </a:ext>
            </a:extLst>
          </p:cNvPr>
          <p:cNvGrpSpPr/>
          <p:nvPr/>
        </p:nvGrpSpPr>
        <p:grpSpPr>
          <a:xfrm>
            <a:off x="2141034" y="2006493"/>
            <a:ext cx="5998231" cy="1485760"/>
            <a:chOff x="1246932" y="2006493"/>
            <a:chExt cx="6892333" cy="148576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028C42C-35F3-E741-A6A7-079636201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0856" y="2006493"/>
              <a:ext cx="1268409" cy="148576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4D32204E-4712-4A45-8925-4C1A15CFDE21}"/>
                </a:ext>
              </a:extLst>
            </p:cNvPr>
            <p:cNvSpPr/>
            <p:nvPr/>
          </p:nvSpPr>
          <p:spPr>
            <a:xfrm>
              <a:off x="1246932" y="2210764"/>
              <a:ext cx="3695317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b="1" dirty="0" err="1"/>
                <a:t>Émotions</a:t>
              </a:r>
              <a:r>
                <a:rPr lang="de-DE" sz="1600" b="1" dirty="0"/>
                <a:t> </a:t>
              </a:r>
              <a:r>
                <a:rPr lang="de-DE" sz="1600" b="1" dirty="0" err="1"/>
                <a:t>négatives</a:t>
              </a:r>
              <a:endParaRPr lang="de-DE" sz="1600" b="1" dirty="0"/>
            </a:p>
            <a:p>
              <a:r>
                <a:rPr lang="de-DE" sz="1600" dirty="0" err="1"/>
                <a:t>Réduisent</a:t>
              </a:r>
              <a:r>
                <a:rPr lang="de-DE" sz="1600" dirty="0"/>
                <a:t> la </a:t>
              </a:r>
              <a:r>
                <a:rPr lang="de-DE" sz="1600" dirty="0" err="1"/>
                <a:t>perspective</a:t>
              </a:r>
              <a:r>
                <a:rPr lang="de-DE" sz="1600" dirty="0"/>
                <a:t> mentale</a:t>
              </a:r>
            </a:p>
            <a:p>
              <a:r>
                <a:rPr lang="de-DE" sz="1600" dirty="0"/>
                <a:t>Vision en </a:t>
              </a:r>
              <a:r>
                <a:rPr lang="de-DE" sz="1600" dirty="0" err="1"/>
                <a:t>tunnel</a:t>
              </a:r>
              <a:endParaRPr lang="de-DE" sz="1600" dirty="0"/>
            </a:p>
            <a:p>
              <a:r>
                <a:rPr lang="de-DE" sz="1600" dirty="0" err="1"/>
                <a:t>Utile</a:t>
              </a:r>
              <a:r>
                <a:rPr lang="de-DE" sz="1600" dirty="0"/>
                <a:t> en </a:t>
              </a:r>
              <a:r>
                <a:rPr lang="de-DE" sz="1600" dirty="0" err="1"/>
                <a:t>cas</a:t>
              </a:r>
              <a:r>
                <a:rPr lang="de-DE" sz="1600" dirty="0"/>
                <a:t> de </a:t>
              </a:r>
              <a:r>
                <a:rPr lang="de-DE" sz="1600" dirty="0" err="1"/>
                <a:t>danger</a:t>
              </a:r>
              <a:endParaRPr lang="de-DE" sz="1600" dirty="0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81A63B0-77BF-684D-A37E-4F61E9BF5EC8}"/>
              </a:ext>
            </a:extLst>
          </p:cNvPr>
          <p:cNvGrpSpPr/>
          <p:nvPr/>
        </p:nvGrpSpPr>
        <p:grpSpPr>
          <a:xfrm>
            <a:off x="2141034" y="3665884"/>
            <a:ext cx="5998231" cy="1485760"/>
            <a:chOff x="1246932" y="3665884"/>
            <a:chExt cx="6892333" cy="148576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3C85776-013F-3F41-B927-4ECCC5CDC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1473" y="3665884"/>
              <a:ext cx="1177792" cy="1485760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F16CC09-B731-F94B-8AF1-58C170725AC3}"/>
                </a:ext>
              </a:extLst>
            </p:cNvPr>
            <p:cNvSpPr/>
            <p:nvPr/>
          </p:nvSpPr>
          <p:spPr>
            <a:xfrm>
              <a:off x="1246932" y="3993266"/>
              <a:ext cx="380030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 err="1"/>
                <a:t>Emotions</a:t>
              </a:r>
              <a:r>
                <a:rPr lang="de-DE" sz="1600" dirty="0"/>
                <a:t> positives</a:t>
              </a:r>
            </a:p>
            <a:p>
              <a:r>
                <a:rPr lang="de-DE" sz="1600" dirty="0" err="1"/>
                <a:t>Œillères</a:t>
              </a:r>
              <a:r>
                <a:rPr lang="de-DE" sz="1600" dirty="0"/>
                <a:t> </a:t>
              </a:r>
              <a:r>
                <a:rPr lang="de-DE" sz="1600" dirty="0" err="1"/>
                <a:t>cognitives</a:t>
              </a:r>
              <a:r>
                <a:rPr lang="de-DE" sz="1600" dirty="0"/>
                <a:t> </a:t>
              </a:r>
              <a:r>
                <a:rPr lang="de-DE" sz="1600" dirty="0" err="1"/>
                <a:t>disparaissent</a:t>
              </a:r>
              <a:endParaRPr lang="de-DE" sz="1600" dirty="0"/>
            </a:p>
            <a:p>
              <a:r>
                <a:rPr lang="de-DE" sz="1600" dirty="0" err="1"/>
                <a:t>Elargissent</a:t>
              </a:r>
              <a:r>
                <a:rPr lang="de-DE" sz="1600" dirty="0"/>
                <a:t> la </a:t>
              </a:r>
              <a:r>
                <a:rPr lang="de-DE" sz="1600" dirty="0" err="1"/>
                <a:t>perspective</a:t>
              </a:r>
              <a:r>
                <a:rPr lang="de-DE" sz="1600" dirty="0"/>
                <a:t> mentale</a:t>
              </a: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76018566-A5FC-3843-B9AB-BA46D03A9E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34" y="3736654"/>
            <a:ext cx="1344219" cy="1344219"/>
          </a:xfrm>
          <a:prstGeom prst="round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E3DA2F9-3E68-E645-9C86-902B215FA2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34" y="2077263"/>
            <a:ext cx="1344219" cy="134421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A377C19-4C9D-884F-8F08-BFDCE887E415}"/>
              </a:ext>
            </a:extLst>
          </p:cNvPr>
          <p:cNvSpPr/>
          <p:nvPr/>
        </p:nvSpPr>
        <p:spPr>
          <a:xfrm>
            <a:off x="5314119" y="2536051"/>
            <a:ext cx="26594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/>
              <a:t>Imagination </a:t>
            </a:r>
          </a:p>
          <a:p>
            <a:pPr algn="ctr"/>
            <a:r>
              <a:rPr lang="de-DE" sz="1400" b="1" dirty="0" err="1"/>
              <a:t>productive</a:t>
            </a:r>
            <a:endParaRPr lang="de-DE" sz="1400" dirty="0"/>
          </a:p>
          <a:p>
            <a:pPr algn="ctr"/>
            <a:r>
              <a:rPr lang="de-DE" sz="1400" dirty="0" err="1"/>
              <a:t>Combinaison</a:t>
            </a:r>
            <a:r>
              <a:rPr lang="de-DE" sz="1400" dirty="0"/>
              <a:t> </a:t>
            </a:r>
            <a:r>
              <a:rPr lang="de-DE" sz="1400" dirty="0" err="1"/>
              <a:t>d'images</a:t>
            </a:r>
            <a:r>
              <a:rPr lang="de-DE" sz="1400" dirty="0"/>
              <a:t> </a:t>
            </a:r>
            <a:r>
              <a:rPr lang="de-DE" sz="1400" dirty="0" err="1"/>
              <a:t>familières</a:t>
            </a:r>
            <a:r>
              <a:rPr lang="de-DE" sz="1400" dirty="0"/>
              <a:t> </a:t>
            </a:r>
            <a:r>
              <a:rPr lang="de-DE" sz="1400" dirty="0" err="1"/>
              <a:t>d'une</a:t>
            </a:r>
            <a:r>
              <a:rPr lang="de-DE" sz="1400" dirty="0"/>
              <a:t> </a:t>
            </a:r>
            <a:r>
              <a:rPr lang="de-DE" sz="1400" dirty="0" err="1"/>
              <a:t>manière</a:t>
            </a:r>
            <a:r>
              <a:rPr lang="de-DE" sz="1400" dirty="0"/>
              <a:t> </a:t>
            </a:r>
            <a:r>
              <a:rPr lang="de-DE" sz="1400" dirty="0" err="1"/>
              <a:t>innovante</a:t>
            </a:r>
            <a:endParaRPr lang="de-DE" sz="14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0839C37-B9F8-FA4E-9848-34F745BC8211}"/>
              </a:ext>
            </a:extLst>
          </p:cNvPr>
          <p:cNvSpPr/>
          <p:nvPr/>
        </p:nvSpPr>
        <p:spPr>
          <a:xfrm>
            <a:off x="1145894" y="2536051"/>
            <a:ext cx="26621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/>
              <a:t>Imagination </a:t>
            </a:r>
          </a:p>
          <a:p>
            <a:pPr algn="ctr"/>
            <a:r>
              <a:rPr lang="de-DE" sz="1400" b="1" dirty="0" err="1"/>
              <a:t>reproductive</a:t>
            </a:r>
            <a:endParaRPr lang="de-DE" sz="1400" b="1" dirty="0"/>
          </a:p>
          <a:p>
            <a:pPr algn="ctr"/>
            <a:endParaRPr lang="de-DE" sz="1400" dirty="0"/>
          </a:p>
          <a:p>
            <a:pPr algn="ctr"/>
            <a:r>
              <a:rPr lang="de-DE" sz="1400" dirty="0" err="1"/>
              <a:t>Capacité</a:t>
            </a:r>
            <a:r>
              <a:rPr lang="de-DE" sz="1400" dirty="0"/>
              <a:t> à se </a:t>
            </a:r>
            <a:r>
              <a:rPr lang="de-DE" sz="1400" dirty="0" err="1"/>
              <a:t>représenter</a:t>
            </a:r>
            <a:r>
              <a:rPr lang="de-DE" sz="1400" dirty="0"/>
              <a:t> des </a:t>
            </a:r>
            <a:r>
              <a:rPr lang="de-DE" sz="1400" dirty="0" err="1"/>
              <a:t>objets</a:t>
            </a:r>
            <a:r>
              <a:rPr lang="de-DE" sz="1400" dirty="0"/>
              <a:t>/</a:t>
            </a:r>
            <a:r>
              <a:rPr lang="de-DE" sz="1400" dirty="0" err="1"/>
              <a:t>scènes</a:t>
            </a:r>
            <a:r>
              <a:rPr lang="de-DE" sz="1400" dirty="0"/>
              <a:t> en </a:t>
            </a:r>
            <a:r>
              <a:rPr lang="de-DE" sz="1400" dirty="0" err="1"/>
              <a:t>leur</a:t>
            </a:r>
            <a:r>
              <a:rPr lang="de-DE" sz="1400" dirty="0"/>
              <a:t> </a:t>
            </a:r>
            <a:r>
              <a:rPr lang="de-DE" sz="1400" dirty="0" err="1"/>
              <a:t>absence</a:t>
            </a:r>
            <a:endParaRPr lang="de-DE" sz="14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E7D188F-9BFE-414D-9DD0-5DCE31B309FB}"/>
              </a:ext>
            </a:extLst>
          </p:cNvPr>
          <p:cNvSpPr/>
          <p:nvPr/>
        </p:nvSpPr>
        <p:spPr>
          <a:xfrm>
            <a:off x="5774880" y="4178597"/>
            <a:ext cx="1734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Effets de </a:t>
            </a:r>
            <a:r>
              <a:rPr lang="de-DE" sz="1400" dirty="0" err="1"/>
              <a:t>révélation</a:t>
            </a:r>
            <a:endParaRPr lang="de-DE" sz="14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65E8F7C-011A-D54D-A3B5-DEB616C084BA}"/>
              </a:ext>
            </a:extLst>
          </p:cNvPr>
          <p:cNvSpPr/>
          <p:nvPr/>
        </p:nvSpPr>
        <p:spPr>
          <a:xfrm>
            <a:off x="5821367" y="4959369"/>
            <a:ext cx="1688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/>
              <a:t>Nouveaux</a:t>
            </a:r>
            <a:r>
              <a:rPr lang="de-DE" sz="1400" dirty="0"/>
              <a:t> </a:t>
            </a:r>
            <a:r>
              <a:rPr lang="de-DE" sz="1400" dirty="0" err="1"/>
              <a:t>signifiés</a:t>
            </a:r>
            <a:endParaRPr lang="de-DE" sz="14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4EFEB78-6833-2743-9B3E-F2019ED36B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48916" y="3858420"/>
            <a:ext cx="389904" cy="2504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BD1019-3294-4740-A04C-8F9F1E1BF2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48916" y="4639192"/>
            <a:ext cx="389904" cy="25045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0AD09B6-911B-E44D-B907-9F59E28A21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368" y="485654"/>
            <a:ext cx="1907230" cy="1907230"/>
          </a:xfrm>
          <a:prstGeom prst="round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1857DF-9469-EA42-992F-1EA89855A5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066" y="485654"/>
            <a:ext cx="2012382" cy="201238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1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2A26D84-B213-A24A-BEF8-3C074E59D056}"/>
              </a:ext>
            </a:extLst>
          </p:cNvPr>
          <p:cNvSpPr/>
          <p:nvPr/>
        </p:nvSpPr>
        <p:spPr>
          <a:xfrm>
            <a:off x="2828970" y="282146"/>
            <a:ext cx="33201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Décentration</a:t>
            </a:r>
            <a:endParaRPr lang="de-DE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608CDF6-D780-F548-A308-1C82BD1B2B58}"/>
              </a:ext>
            </a:extLst>
          </p:cNvPr>
          <p:cNvSpPr/>
          <p:nvPr/>
        </p:nvSpPr>
        <p:spPr>
          <a:xfrm>
            <a:off x="423133" y="5545480"/>
            <a:ext cx="13933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Safran &amp; </a:t>
            </a:r>
            <a:r>
              <a:rPr lang="fr-CH" sz="1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Segal</a:t>
            </a:r>
            <a:r>
              <a:rPr lang="fr-CH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1990</a:t>
            </a:r>
            <a:endParaRPr lang="de-DE" sz="1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9EA25C-B473-1148-B5E9-F8655FB5CD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4585"/>
            <a:ext cx="3272589" cy="327258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60DDE98-09C5-EA44-85F9-6F4C9157FD63}"/>
              </a:ext>
            </a:extLst>
          </p:cNvPr>
          <p:cNvSpPr/>
          <p:nvPr/>
        </p:nvSpPr>
        <p:spPr>
          <a:xfrm>
            <a:off x="2997412" y="1993897"/>
            <a:ext cx="4572000" cy="253396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Capacité à observer ses pensées, émotions et sensations corporelles avec un détachement impartial</a:t>
            </a:r>
          </a:p>
          <a:p>
            <a:pPr marL="285750" indent="-28575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>
                <a:latin typeface="Arial" panose="020B0604020202020204" pitchFamily="34" charset="0"/>
                <a:ea typeface="Times New Roman" panose="02020603050405020304" pitchFamily="18" charset="0"/>
              </a:rPr>
              <a:t>Sans les juger ni s'y identifier</a:t>
            </a:r>
          </a:p>
          <a:p>
            <a:pPr marL="285750" indent="-28575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/>
              <a:t>Observer le processus de pensée plutôt que son contenu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654323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DDDE8059-337F-F349-B699-ADA41A2C0367}"/>
              </a:ext>
            </a:extLst>
          </p:cNvPr>
          <p:cNvSpPr/>
          <p:nvPr/>
        </p:nvSpPr>
        <p:spPr>
          <a:xfrm>
            <a:off x="422725" y="5539286"/>
            <a:ext cx="13869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Bernstein et al., 2015</a:t>
            </a:r>
            <a:endParaRPr lang="de-DE" sz="10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698AEC4-6777-6240-BC4B-630B79063871}"/>
              </a:ext>
            </a:extLst>
          </p:cNvPr>
          <p:cNvSpPr/>
          <p:nvPr/>
        </p:nvSpPr>
        <p:spPr>
          <a:xfrm>
            <a:off x="3125159" y="237222"/>
            <a:ext cx="33201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Décentration</a:t>
            </a:r>
            <a:endParaRPr lang="de-DE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75AA9A6-F745-114A-9396-592B303E7E63}"/>
              </a:ext>
            </a:extLst>
          </p:cNvPr>
          <p:cNvGrpSpPr/>
          <p:nvPr/>
        </p:nvGrpSpPr>
        <p:grpSpPr>
          <a:xfrm>
            <a:off x="271976" y="1652600"/>
            <a:ext cx="3754794" cy="1158740"/>
            <a:chOff x="271976" y="1652600"/>
            <a:chExt cx="3754794" cy="115874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919B554B-9EAF-9448-8C11-561261521DD5}"/>
                </a:ext>
              </a:extLst>
            </p:cNvPr>
            <p:cNvSpPr/>
            <p:nvPr/>
          </p:nvSpPr>
          <p:spPr>
            <a:xfrm>
              <a:off x="271976" y="1759559"/>
              <a:ext cx="259605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Aft>
                  <a:spcPts val="0"/>
                </a:spcAft>
              </a:pPr>
              <a:r>
                <a:rPr lang="fr-CH" sz="16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méta-conscience</a:t>
              </a:r>
              <a:r>
                <a:rPr lang="fr-CH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spcAft>
                  <a:spcPts val="0"/>
                </a:spcAft>
              </a:pPr>
              <a:r>
                <a:rPr lang="fr-CH" sz="1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conscience de l'expérience subjective </a:t>
              </a:r>
            </a:p>
            <a:p>
              <a:pPr algn="r">
                <a:spcAft>
                  <a:spcPts val="0"/>
                </a:spcAft>
              </a:pPr>
              <a:r>
                <a:rPr lang="fr-CH" sz="1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conscience de l'expérience du moment présent en tant que processus</a:t>
              </a:r>
              <a:endParaRPr lang="de-CH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6AD5751-0DC5-734C-8C01-C7CD7A9C2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8030" y="1652600"/>
              <a:ext cx="1158740" cy="1158740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4DF4AE8-65D3-D04A-A619-5DD439799ABC}"/>
              </a:ext>
            </a:extLst>
          </p:cNvPr>
          <p:cNvGrpSpPr/>
          <p:nvPr/>
        </p:nvGrpSpPr>
        <p:grpSpPr>
          <a:xfrm>
            <a:off x="750810" y="3390841"/>
            <a:ext cx="3275960" cy="1158740"/>
            <a:chOff x="750810" y="3390841"/>
            <a:chExt cx="3275960" cy="115874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15D83FA-E5A5-CD42-9031-685691DE76F0}"/>
                </a:ext>
              </a:extLst>
            </p:cNvPr>
            <p:cNvSpPr/>
            <p:nvPr/>
          </p:nvSpPr>
          <p:spPr>
            <a:xfrm>
              <a:off x="750810" y="3477768"/>
              <a:ext cx="2117665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Aft>
                  <a:spcPts val="0"/>
                </a:spcAft>
              </a:pPr>
              <a:r>
                <a:rPr lang="fr-CH" sz="16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Désidentification </a:t>
              </a:r>
            </a:p>
            <a:p>
              <a:pPr algn="r">
                <a:spcAft>
                  <a:spcPts val="0"/>
                </a:spcAft>
              </a:pPr>
              <a:r>
                <a:rPr lang="fr-CH" sz="1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états internes perçus comme distincts de soi-même</a:t>
              </a:r>
            </a:p>
            <a:p>
              <a:pPr algn="r">
                <a:spcAft>
                  <a:spcPts val="0"/>
                </a:spcAft>
              </a:pPr>
              <a:r>
                <a:rPr lang="fr-CH" sz="1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point de vue d'un observateur extérieur, en troisième personne</a:t>
              </a:r>
              <a:endParaRPr lang="de-CH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B370264-D20B-9141-A8AF-9194FDDF9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8030" y="3390841"/>
              <a:ext cx="1158740" cy="1158740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46B55FA-DE7A-F940-9E46-0E0396B37796}"/>
              </a:ext>
            </a:extLst>
          </p:cNvPr>
          <p:cNvGrpSpPr/>
          <p:nvPr/>
        </p:nvGrpSpPr>
        <p:grpSpPr>
          <a:xfrm>
            <a:off x="4358199" y="2507275"/>
            <a:ext cx="3943295" cy="1200329"/>
            <a:chOff x="4406325" y="2595958"/>
            <a:chExt cx="3943295" cy="1200329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200B807-E9EC-0348-9BF8-75145282E1F7}"/>
                </a:ext>
              </a:extLst>
            </p:cNvPr>
            <p:cNvSpPr/>
            <p:nvPr/>
          </p:nvSpPr>
          <p:spPr>
            <a:xfrm>
              <a:off x="5675566" y="2595958"/>
              <a:ext cx="267405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CH" sz="1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</a:t>
              </a:r>
              <a:r>
                <a:rPr lang="fr-CH" sz="16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éactivité réduite aux contenus des pensées</a:t>
              </a:r>
              <a:r>
                <a:rPr lang="fr-CH" sz="1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>
                <a:spcAft>
                  <a:spcPts val="0"/>
                </a:spcAft>
              </a:pPr>
              <a:r>
                <a:rPr lang="fr-CH" sz="1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↓ influence des pensées sur divers processus mentaux, tels que l'attention, l'émotion, la cognition, la motivation et la planification motrice</a:t>
              </a:r>
              <a:endParaRPr lang="de-CH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8042C37-0E96-FD49-B6D5-CC865B2F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6325" y="2595958"/>
              <a:ext cx="1158740" cy="1158740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cxnSp>
        <p:nvCxnSpPr>
          <p:cNvPr id="18" name="Gekrümmte Verbindung 17">
            <a:extLst>
              <a:ext uri="{FF2B5EF4-FFF2-40B4-BE49-F238E27FC236}">
                <a16:creationId xmlns:a16="http://schemas.microsoft.com/office/drawing/2014/main" id="{75006EBC-5462-0E43-84AD-E8706D1FFB7A}"/>
              </a:ext>
            </a:extLst>
          </p:cNvPr>
          <p:cNvCxnSpPr>
            <a:stCxn id="7" idx="3"/>
            <a:endCxn id="11" idx="0"/>
          </p:cNvCxnSpPr>
          <p:nvPr/>
        </p:nvCxnSpPr>
        <p:spPr>
          <a:xfrm>
            <a:off x="4026770" y="2231970"/>
            <a:ext cx="910799" cy="275305"/>
          </a:xfrm>
          <a:prstGeom prst="curvedConnector2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headEnd type="stealth" w="lg" len="lg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Gekrümmte Verbindung 18">
            <a:extLst>
              <a:ext uri="{FF2B5EF4-FFF2-40B4-BE49-F238E27FC236}">
                <a16:creationId xmlns:a16="http://schemas.microsoft.com/office/drawing/2014/main" id="{FBB1C511-C931-AA4D-8E97-B823F9A2E2E5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rot="5400000">
            <a:off x="3157650" y="3101090"/>
            <a:ext cx="579501" cy="12700"/>
          </a:xfrm>
          <a:prstGeom prst="curvedConnector3">
            <a:avLst>
              <a:gd name="adj1" fmla="val 50000"/>
            </a:avLst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headEnd type="stealth" w="lg" len="lg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Gekrümmte Verbindung 21">
            <a:extLst>
              <a:ext uri="{FF2B5EF4-FFF2-40B4-BE49-F238E27FC236}">
                <a16:creationId xmlns:a16="http://schemas.microsoft.com/office/drawing/2014/main" id="{E29D6514-80D0-F841-80E8-8B518B158A8C}"/>
              </a:ext>
            </a:extLst>
          </p:cNvPr>
          <p:cNvCxnSpPr>
            <a:cxnSpLocks/>
            <a:stCxn id="9" idx="3"/>
            <a:endCxn id="11" idx="2"/>
          </p:cNvCxnSpPr>
          <p:nvPr/>
        </p:nvCxnSpPr>
        <p:spPr>
          <a:xfrm flipV="1">
            <a:off x="4026770" y="3666015"/>
            <a:ext cx="910799" cy="304196"/>
          </a:xfrm>
          <a:prstGeom prst="curvedConnector2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headEnd type="stealth" w="lg" len="lg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35155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A33CCA4-1D9C-1644-AD19-EB54B16E054A}"/>
              </a:ext>
            </a:extLst>
          </p:cNvPr>
          <p:cNvSpPr/>
          <p:nvPr/>
        </p:nvSpPr>
        <p:spPr>
          <a:xfrm>
            <a:off x="538411" y="282334"/>
            <a:ext cx="8175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fr-CH" sz="32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Décentration et restructuration cognitive</a:t>
            </a:r>
            <a:endParaRPr lang="de-CH" sz="3200" b="1" dirty="0">
              <a:solidFill>
                <a:srgbClr val="7B7B7B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114BE4E-2133-3F4C-9F1F-D02F234D9B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4528"/>
            <a:ext cx="3609474" cy="360947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5D0383C-4FFA-C94A-896B-2716DDB7D2DB}"/>
              </a:ext>
            </a:extLst>
          </p:cNvPr>
          <p:cNvSpPr/>
          <p:nvPr/>
        </p:nvSpPr>
        <p:spPr>
          <a:xfrm>
            <a:off x="3287630" y="1794764"/>
            <a:ext cx="5426242" cy="290900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600" dirty="0">
                <a:latin typeface="Arial" panose="020B0604020202020204" pitchFamily="34" charset="0"/>
                <a:cs typeface="+mj-cs"/>
              </a:rPr>
              <a:t>Restructuration cognitive → modifier schémas de pensée dysfonctionnels </a:t>
            </a:r>
          </a:p>
          <a:p>
            <a:pPr marL="538163" indent="-179388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Arial" panose="020B0604020202020204" pitchFamily="34" charset="0"/>
                <a:cs typeface="+mj-cs"/>
              </a:rPr>
              <a:t>identification des pensées automatiques et examen des preuves </a:t>
            </a:r>
          </a:p>
          <a:p>
            <a:pPr marL="538163" indent="-179388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Arial" panose="020B0604020202020204" pitchFamily="34" charset="0"/>
                <a:cs typeface="+mj-cs"/>
              </a:rPr>
              <a:t>Génération de pensées alternatives plus adaptatives </a:t>
            </a:r>
            <a:r>
              <a:rPr lang="fr-CH" sz="1600" dirty="0">
                <a:latin typeface="Arial" panose="020B0604020202020204" pitchFamily="34" charset="0"/>
                <a:cs typeface="+mj-cs"/>
              </a:rPr>
              <a:t> </a:t>
            </a:r>
          </a:p>
          <a:p>
            <a:pPr marL="285750" indent="-28575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600" dirty="0">
                <a:latin typeface="Arial" panose="020B0604020202020204" pitchFamily="34" charset="0"/>
                <a:cs typeface="+mj-cs"/>
              </a:rPr>
              <a:t>Décentration → permet d’examiner validité et utilité pensées de manière plus détachée</a:t>
            </a:r>
          </a:p>
          <a:p>
            <a:pPr marL="538163" indent="-179388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Arial" panose="020B0604020202020204" pitchFamily="34" charset="0"/>
                <a:cs typeface="+mj-cs"/>
              </a:rPr>
              <a:t>les considérant plutôt comme des hypothèses à tester</a:t>
            </a:r>
          </a:p>
        </p:txBody>
      </p:sp>
    </p:spTree>
    <p:extLst>
      <p:ext uri="{BB962C8B-B14F-4D97-AF65-F5344CB8AC3E}">
        <p14:creationId xmlns:p14="http://schemas.microsoft.com/office/powerpoint/2010/main" val="108183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A193A10-4D01-0943-B003-4A8ACE619F5B}"/>
              </a:ext>
            </a:extLst>
          </p:cNvPr>
          <p:cNvSpPr/>
          <p:nvPr/>
        </p:nvSpPr>
        <p:spPr>
          <a:xfrm>
            <a:off x="514347" y="412157"/>
            <a:ext cx="8175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fr-CH" sz="36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Décentration et exposition</a:t>
            </a:r>
            <a:endParaRPr lang="de-CH" sz="3600" b="1" dirty="0">
              <a:solidFill>
                <a:srgbClr val="7B7B7B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3809C2-AB51-B943-8CB6-302B916A23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2017"/>
            <a:ext cx="3311358" cy="331135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9E2046E-352D-0F40-86B1-315CCECBBA5C}"/>
              </a:ext>
            </a:extLst>
          </p:cNvPr>
          <p:cNvSpPr/>
          <p:nvPr/>
        </p:nvSpPr>
        <p:spPr>
          <a:xfrm>
            <a:off x="3013911" y="1982745"/>
            <a:ext cx="5540544" cy="253396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fr-CH" sz="1800" dirty="0">
                <a:latin typeface="Arial" panose="020B0604020202020204" pitchFamily="34" charset="0"/>
                <a:ea typeface="+mj-ea"/>
                <a:cs typeface="+mj-cs"/>
              </a:rPr>
              <a:t>Décentration facilite la confrontation aux stimuli redoutés</a:t>
            </a:r>
          </a:p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fr-CH" sz="1800" dirty="0">
                <a:latin typeface="Arial" panose="020B0604020202020204" pitchFamily="34" charset="0"/>
                <a:ea typeface="+mj-ea"/>
                <a:cs typeface="+mj-cs"/>
              </a:rPr>
              <a:t>Focalisation sur sensations physiques, pensées et émotions → décentration en observant ces expériences sans indentifications ni jugements</a:t>
            </a:r>
          </a:p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fr-CH" sz="1800" dirty="0">
                <a:latin typeface="Arial" panose="020B0604020202020204" pitchFamily="34" charset="0"/>
                <a:ea typeface="+mj-ea"/>
                <a:cs typeface="+mj-cs"/>
              </a:rPr>
              <a:t>→ ↑ tolérance anxiété et sensations désagréables</a:t>
            </a:r>
          </a:p>
        </p:txBody>
      </p:sp>
    </p:spTree>
    <p:extLst>
      <p:ext uri="{BB962C8B-B14F-4D97-AF65-F5344CB8AC3E}">
        <p14:creationId xmlns:p14="http://schemas.microsoft.com/office/powerpoint/2010/main" val="2733057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7253B0F-4FCB-7D43-A01A-1E07533494A3}"/>
              </a:ext>
            </a:extLst>
          </p:cNvPr>
          <p:cNvSpPr/>
          <p:nvPr/>
        </p:nvSpPr>
        <p:spPr>
          <a:xfrm>
            <a:off x="514347" y="412157"/>
            <a:ext cx="8175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fr-CH" sz="36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Décentration et exposition</a:t>
            </a:r>
            <a:endParaRPr lang="de-CH" sz="3600" b="1" dirty="0">
              <a:solidFill>
                <a:srgbClr val="7B7B7B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53CE69-BBBB-D446-B58A-F154B625DA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6136"/>
            <a:ext cx="3527926" cy="352792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288AB3B-AAE6-ED42-A2A4-4514B16C1596}"/>
              </a:ext>
            </a:extLst>
          </p:cNvPr>
          <p:cNvSpPr/>
          <p:nvPr/>
        </p:nvSpPr>
        <p:spPr>
          <a:xfrm>
            <a:off x="3107155" y="2220177"/>
            <a:ext cx="5582652" cy="223984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+mj-ea"/>
                <a:cs typeface="+mj-cs"/>
              </a:rPr>
              <a:t>Expositions = </a:t>
            </a:r>
            <a:r>
              <a:rPr lang="en-US" dirty="0" err="1">
                <a:latin typeface="Arial" panose="020B0604020202020204" pitchFamily="34" charset="0"/>
                <a:ea typeface="+mj-ea"/>
                <a:cs typeface="+mj-cs"/>
              </a:rPr>
              <a:t>expérimentations</a:t>
            </a:r>
            <a:r>
              <a:rPr lang="en-US" dirty="0">
                <a:latin typeface="Arial" panose="020B0604020202020204" pitchFamily="34" charset="0"/>
                <a:ea typeface="+mj-ea"/>
                <a:cs typeface="+mj-cs"/>
              </a:rPr>
              <a:t> pour </a:t>
            </a:r>
            <a:r>
              <a:rPr lang="en-US" dirty="0" err="1">
                <a:latin typeface="Arial" panose="020B0604020202020204" pitchFamily="34" charset="0"/>
                <a:ea typeface="+mj-ea"/>
                <a:cs typeface="+mj-cs"/>
              </a:rPr>
              <a:t>évaluer</a:t>
            </a:r>
            <a:r>
              <a:rPr lang="en-US" dirty="0">
                <a:latin typeface="Arial" panose="020B0604020202020204" pitchFamily="34" charset="0"/>
                <a:ea typeface="+mj-ea"/>
                <a:cs typeface="+mj-cs"/>
              </a:rPr>
              <a:t> exactitude des </a:t>
            </a:r>
            <a:r>
              <a:rPr lang="en-US" dirty="0" err="1">
                <a:latin typeface="Arial" panose="020B0604020202020204" pitchFamily="34" charset="0"/>
                <a:ea typeface="+mj-ea"/>
                <a:cs typeface="+mj-cs"/>
              </a:rPr>
              <a:t>croyances</a:t>
            </a:r>
            <a:r>
              <a:rPr lang="en-US" dirty="0">
                <a:latin typeface="Arial" panose="020B0604020202020204" pitchFamily="34" charset="0"/>
                <a:ea typeface="+mj-ea"/>
                <a:cs typeface="+mj-cs"/>
              </a:rPr>
              <a:t> et pour les </a:t>
            </a:r>
            <a:r>
              <a:rPr lang="en-US" dirty="0" err="1">
                <a:latin typeface="Arial" panose="020B0604020202020204" pitchFamily="34" charset="0"/>
                <a:ea typeface="+mj-ea"/>
                <a:cs typeface="+mj-cs"/>
              </a:rPr>
              <a:t>réviser</a:t>
            </a:r>
            <a:endParaRPr lang="en-US" dirty="0">
              <a:latin typeface="Arial" panose="020B0604020202020204" pitchFamily="34" charset="0"/>
              <a:ea typeface="+mj-ea"/>
              <a:cs typeface="+mj-cs"/>
            </a:endParaRPr>
          </a:p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Patients </a:t>
            </a:r>
            <a:r>
              <a:rPr lang="en-US" dirty="0" err="1">
                <a:latin typeface="Arial" panose="020B0604020202020204" pitchFamily="34" charset="0"/>
              </a:rPr>
              <a:t>testent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leurs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prédictions</a:t>
            </a:r>
            <a:r>
              <a:rPr lang="en-US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75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05FB1F3-C0E1-8C4A-BF73-42B99280EEEC}"/>
              </a:ext>
            </a:extLst>
          </p:cNvPr>
          <p:cNvSpPr/>
          <p:nvPr/>
        </p:nvSpPr>
        <p:spPr>
          <a:xfrm>
            <a:off x="794085" y="667344"/>
            <a:ext cx="7868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 b="1" dirty="0">
                <a:solidFill>
                  <a:srgbClr val="7B7B7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Violation des </a:t>
            </a:r>
            <a:r>
              <a:rPr lang="en-US" sz="3200" b="1" dirty="0" err="1">
                <a:solidFill>
                  <a:srgbClr val="7B7B7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attentes</a:t>
            </a:r>
            <a:r>
              <a:rPr lang="en-US" sz="3200" b="1" dirty="0">
                <a:solidFill>
                  <a:srgbClr val="7B7B7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et </a:t>
            </a:r>
            <a:r>
              <a:rPr lang="fr-CH" sz="32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décentration</a:t>
            </a:r>
            <a:endParaRPr lang="en-US" sz="3200" b="1" dirty="0">
              <a:solidFill>
                <a:srgbClr val="7B7B7B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1FA9B2-A86D-534A-A7A0-E7A9996D12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84421"/>
            <a:ext cx="3491831" cy="349183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6CEC38F-401B-D041-B9BF-1F2746F732BE}"/>
              </a:ext>
            </a:extLst>
          </p:cNvPr>
          <p:cNvSpPr/>
          <p:nvPr/>
        </p:nvSpPr>
        <p:spPr>
          <a:xfrm>
            <a:off x="3117514" y="2012797"/>
            <a:ext cx="4955675" cy="265136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+mj-ea"/>
                <a:cs typeface="+mj-cs"/>
              </a:rPr>
              <a:t>Anticipations situation / </a:t>
            </a:r>
            <a:r>
              <a:rPr lang="en-US" sz="2000" dirty="0" err="1">
                <a:latin typeface="Arial" panose="020B0604020202020204" pitchFamily="34" charset="0"/>
                <a:ea typeface="+mj-ea"/>
                <a:cs typeface="+mj-cs"/>
              </a:rPr>
              <a:t>résultat</a:t>
            </a:r>
            <a:r>
              <a:rPr lang="en-US" sz="2000" dirty="0"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+mj-ea"/>
                <a:cs typeface="+mj-cs"/>
              </a:rPr>
              <a:t>contredites</a:t>
            </a:r>
            <a:r>
              <a:rPr lang="en-US" sz="2000" dirty="0">
                <a:latin typeface="Arial" panose="020B0604020202020204" pitchFamily="34" charset="0"/>
                <a:ea typeface="+mj-ea"/>
                <a:cs typeface="+mj-cs"/>
              </a:rPr>
              <a:t> par </a:t>
            </a:r>
            <a:r>
              <a:rPr lang="en-US" sz="2000" dirty="0" err="1">
                <a:latin typeface="Arial" panose="020B0604020202020204" pitchFamily="34" charset="0"/>
                <a:ea typeface="+mj-ea"/>
                <a:cs typeface="+mj-cs"/>
              </a:rPr>
              <a:t>expériences</a:t>
            </a:r>
            <a:r>
              <a:rPr lang="en-US" sz="2000" dirty="0"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+mj-ea"/>
                <a:cs typeface="+mj-cs"/>
              </a:rPr>
              <a:t>réelles</a:t>
            </a:r>
            <a:endParaRPr lang="en-US" sz="2000" dirty="0">
              <a:latin typeface="Arial" panose="020B0604020202020204" pitchFamily="34" charset="0"/>
              <a:ea typeface="+mj-ea"/>
              <a:cs typeface="+mj-cs"/>
            </a:endParaRPr>
          </a:p>
          <a:p>
            <a:pPr marL="358775" lvl="1" indent="0">
              <a:buClr>
                <a:srgbClr val="9FD0AB"/>
              </a:buClr>
            </a:pPr>
            <a:r>
              <a:rPr lang="en-US" sz="2000" dirty="0">
                <a:latin typeface="Arial" panose="020B0604020202020204" pitchFamily="34" charset="0"/>
              </a:rPr>
              <a:t>→ dissonance cognitive</a:t>
            </a:r>
          </a:p>
          <a:p>
            <a:pPr marL="358775" lvl="1" indent="0">
              <a:buClr>
                <a:srgbClr val="9FD0AB"/>
              </a:buClr>
            </a:pPr>
            <a:r>
              <a:rPr lang="en-US" sz="2000" dirty="0">
                <a:latin typeface="Arial" panose="020B0604020202020204" pitchFamily="34" charset="0"/>
              </a:rPr>
              <a:t>→ restructuration cognitive</a:t>
            </a:r>
          </a:p>
          <a:p>
            <a:pPr marL="358775" lvl="1" indent="0">
              <a:buClr>
                <a:srgbClr val="9FD0AB"/>
              </a:buClr>
            </a:pPr>
            <a:r>
              <a:rPr lang="en-US" sz="2000" dirty="0">
                <a:latin typeface="Arial" panose="020B0604020202020204" pitchFamily="34" charset="0"/>
              </a:rPr>
              <a:t>→ </a:t>
            </a:r>
            <a:r>
              <a:rPr lang="en-US" sz="2000" dirty="0" err="1">
                <a:latin typeface="Arial" panose="020B0604020202020204" pitchFamily="34" charset="0"/>
              </a:rPr>
              <a:t>prise</a:t>
            </a:r>
            <a:r>
              <a:rPr lang="en-US" sz="2000" dirty="0">
                <a:latin typeface="Arial" panose="020B0604020202020204" pitchFamily="34" charset="0"/>
              </a:rPr>
              <a:t> de conscience </a:t>
            </a:r>
            <a:r>
              <a:rPr lang="en-US" sz="2000" dirty="0" err="1">
                <a:latin typeface="Arial" panose="020B0604020202020204" pitchFamily="34" charset="0"/>
              </a:rPr>
              <a:t>propres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processus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cognitifs</a:t>
            </a:r>
            <a:r>
              <a:rPr lang="en-US" sz="2000" dirty="0">
                <a:latin typeface="Arial" panose="020B0604020202020204" pitchFamily="34" charset="0"/>
              </a:rPr>
              <a:t> = </a:t>
            </a:r>
            <a:r>
              <a:rPr lang="en-US" sz="2000" dirty="0" err="1">
                <a:latin typeface="Arial" panose="020B0604020202020204" pitchFamily="34" charset="0"/>
              </a:rPr>
              <a:t>décentration</a:t>
            </a:r>
            <a:endParaRPr lang="en-US" sz="20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FF2400"/>
              </a:buClr>
            </a:pPr>
            <a:endParaRPr lang="de-CH" sz="2000" dirty="0">
              <a:latin typeface="Arial" panose="020B06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94763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799E7BC-B3F7-E24F-8AAC-A71DF159B596}"/>
              </a:ext>
            </a:extLst>
          </p:cNvPr>
          <p:cNvSpPr/>
          <p:nvPr/>
        </p:nvSpPr>
        <p:spPr>
          <a:xfrm>
            <a:off x="520365" y="532185"/>
            <a:ext cx="7784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 b="1" dirty="0" err="1">
                <a:solidFill>
                  <a:srgbClr val="7B7B7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Psychédélique</a:t>
            </a:r>
            <a:r>
              <a:rPr lang="en-US" sz="3200" b="1" dirty="0">
                <a:solidFill>
                  <a:srgbClr val="7B7B7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et </a:t>
            </a:r>
            <a:r>
              <a:rPr lang="en-US" sz="3200" b="1" dirty="0" err="1">
                <a:solidFill>
                  <a:srgbClr val="7B7B7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décentration</a:t>
            </a:r>
            <a:endParaRPr lang="en-US" sz="3200" b="1" dirty="0">
              <a:solidFill>
                <a:srgbClr val="7B7B7B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0C6F596-8EC1-904D-B0D3-AFCB9AFFE4C5}"/>
              </a:ext>
            </a:extLst>
          </p:cNvPr>
          <p:cNvSpPr/>
          <p:nvPr/>
        </p:nvSpPr>
        <p:spPr>
          <a:xfrm>
            <a:off x="427120" y="5523258"/>
            <a:ext cx="79709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Carhart-Harris et al., 2012; Carhart-Harris et al., 2016;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Tagliazucchi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et al., 2016; Lebedev et al., 2016, #76414; Buckner et al., 2008</a:t>
            </a:r>
            <a:endParaRPr lang="de-DE" sz="1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A9E7C2-3B09-5343-981F-0894754118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2389"/>
            <a:ext cx="3609474" cy="360947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636C66F-2AF0-BA45-9334-F7BFD7AF5B35}"/>
              </a:ext>
            </a:extLst>
          </p:cNvPr>
          <p:cNvSpPr/>
          <p:nvPr/>
        </p:nvSpPr>
        <p:spPr>
          <a:xfrm>
            <a:off x="3182354" y="2192471"/>
            <a:ext cx="5360067" cy="253396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+mj-ea"/>
                <a:cs typeface="+mj-cs"/>
              </a:rPr>
              <a:t>Impact sur le sentiment de </a:t>
            </a:r>
            <a:r>
              <a:rPr lang="en-US" sz="1800" dirty="0" err="1">
                <a:latin typeface="Arial" panose="020B0604020202020204" pitchFamily="34" charset="0"/>
                <a:ea typeface="+mj-ea"/>
                <a:cs typeface="+mj-cs"/>
              </a:rPr>
              <a:t>soi</a:t>
            </a:r>
            <a:r>
              <a:rPr lang="en-US" sz="1800" dirty="0">
                <a:latin typeface="Arial" panose="020B0604020202020204" pitchFamily="34" charset="0"/>
                <a:ea typeface="+mj-ea"/>
                <a:cs typeface="+mj-cs"/>
              </a:rPr>
              <a:t> et </a:t>
            </a:r>
            <a:r>
              <a:rPr lang="en-US" sz="1800" dirty="0" err="1">
                <a:latin typeface="Arial" panose="020B0604020202020204" pitchFamily="34" charset="0"/>
                <a:ea typeface="+mj-ea"/>
                <a:cs typeface="+mj-cs"/>
              </a:rPr>
              <a:t>d'identité</a:t>
            </a:r>
            <a:endParaRPr lang="en-US" sz="1800" dirty="0">
              <a:latin typeface="Arial" panose="020B0604020202020204" pitchFamily="34" charset="0"/>
              <a:ea typeface="+mj-ea"/>
              <a:cs typeface="+mj-cs"/>
            </a:endParaRPr>
          </a:p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→ </a:t>
            </a:r>
            <a:r>
              <a:rPr lang="en-US" sz="1800" dirty="0" err="1">
                <a:latin typeface="Arial" panose="020B0604020202020204" pitchFamily="34" charset="0"/>
              </a:rPr>
              <a:t>corrélation</a:t>
            </a:r>
            <a:r>
              <a:rPr lang="en-US" sz="1800" dirty="0">
                <a:latin typeface="Arial" panose="020B0604020202020204" pitchFamily="34" charset="0"/>
              </a:rPr>
              <a:t> avec </a:t>
            </a:r>
            <a:r>
              <a:rPr lang="en-US" sz="1800" dirty="0" err="1">
                <a:latin typeface="Arial" panose="020B0604020202020204" pitchFamily="34" charset="0"/>
              </a:rPr>
              <a:t>une</a:t>
            </a:r>
            <a:r>
              <a:rPr lang="en-US" sz="1800" dirty="0">
                <a:latin typeface="Arial" panose="020B0604020202020204" pitchFamily="34" charset="0"/>
              </a:rPr>
              <a:t> diminution de </a:t>
            </a:r>
            <a:r>
              <a:rPr lang="en-US" sz="1800" dirty="0" err="1">
                <a:latin typeface="Arial" panose="020B0604020202020204" pitchFamily="34" charset="0"/>
              </a:rPr>
              <a:t>l'activité</a:t>
            </a:r>
            <a:r>
              <a:rPr lang="en-US" sz="1800" dirty="0">
                <a:latin typeface="Arial" panose="020B0604020202020204" pitchFamily="34" charset="0"/>
              </a:rPr>
              <a:t> au sein du </a:t>
            </a:r>
            <a:r>
              <a:rPr lang="en-US" sz="1800" dirty="0" err="1">
                <a:latin typeface="Arial" panose="020B0604020202020204" pitchFamily="34" charset="0"/>
              </a:rPr>
              <a:t>réseau</a:t>
            </a:r>
            <a:r>
              <a:rPr lang="en-US" sz="1800" dirty="0">
                <a:latin typeface="Arial" panose="020B0604020202020204" pitchFamily="34" charset="0"/>
              </a:rPr>
              <a:t> du mode par </a:t>
            </a:r>
            <a:r>
              <a:rPr lang="en-US" sz="1800" dirty="0" err="1">
                <a:latin typeface="Arial" panose="020B0604020202020204" pitchFamily="34" charset="0"/>
              </a:rPr>
              <a:t>défaut</a:t>
            </a:r>
            <a:r>
              <a:rPr lang="en-US" sz="1800" dirty="0">
                <a:latin typeface="Arial" panose="020B0604020202020204" pitchFamily="34" charset="0"/>
              </a:rPr>
              <a:t> (DMN)</a:t>
            </a:r>
          </a:p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DMN </a:t>
            </a:r>
            <a:r>
              <a:rPr lang="en-US" sz="1800" dirty="0" err="1">
                <a:latin typeface="Arial" panose="020B0604020202020204" pitchFamily="34" charset="0"/>
              </a:rPr>
              <a:t>étroitement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associé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à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pensée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autoréférentielle</a:t>
            </a:r>
            <a:endParaRPr lang="en-US" sz="18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↓ </a:t>
            </a:r>
            <a:r>
              <a:rPr lang="en-US" sz="1800" dirty="0" err="1">
                <a:latin typeface="Arial" panose="020B0604020202020204" pitchFamily="34" charset="0"/>
              </a:rPr>
              <a:t>activité</a:t>
            </a:r>
            <a:r>
              <a:rPr lang="en-US" sz="1800" dirty="0">
                <a:latin typeface="Arial" panose="020B0604020202020204" pitchFamily="34" charset="0"/>
              </a:rPr>
              <a:t> du DMN → ↑ sentiment </a:t>
            </a:r>
            <a:r>
              <a:rPr lang="en-US" sz="1800" dirty="0" err="1">
                <a:latin typeface="Arial" panose="020B0604020202020204" pitchFamily="34" charset="0"/>
              </a:rPr>
              <a:t>décentration</a:t>
            </a:r>
            <a:endParaRPr lang="de-CH" sz="1800" dirty="0">
              <a:latin typeface="Arial" panose="020B06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41010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4DAC7C-F3F9-294C-ABB8-950E2BF7ED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58" y="331303"/>
            <a:ext cx="1176421" cy="15195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8A4EEED-1098-674D-95EA-9D859F644F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671" y="331303"/>
            <a:ext cx="1505430" cy="15195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853B641-CAF7-314D-A021-D0BD15DBD7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725" y="331303"/>
            <a:ext cx="1793549" cy="15251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89B2FA-AA58-934E-8E94-9737C2AF5C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993" y="331303"/>
            <a:ext cx="1340840" cy="15251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D992FCF-054E-3C48-BFDD-4F31E28476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167" y="331303"/>
            <a:ext cx="1334486" cy="15251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F4AF867-1D69-554D-B13C-C5349AF445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58" y="2148071"/>
            <a:ext cx="1774264" cy="15251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1419AD5-3522-A941-BECC-A7C6933E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585" y="2148071"/>
            <a:ext cx="1987147" cy="15251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0E2BCCF-5A3B-364F-8F88-410D27A9B5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58" y="3964839"/>
            <a:ext cx="2289925" cy="15251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F643736-0600-524B-B0DD-574B4B88F0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9951" y="3964839"/>
            <a:ext cx="2871622" cy="15251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27AB998-4089-F64F-9640-3EF64BD047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0695" y="2148071"/>
            <a:ext cx="1759761" cy="15251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4B5FE93-867B-2343-851F-8CC1D0E714F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242" y="3964839"/>
            <a:ext cx="2435411" cy="15251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DE847E2-54AF-424A-9351-2000FEA0A31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1420" y="2148071"/>
            <a:ext cx="1938233" cy="15251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0891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0D2C77F-C577-B243-9B2E-62747BC8CE44}"/>
              </a:ext>
            </a:extLst>
          </p:cNvPr>
          <p:cNvSpPr txBox="1"/>
          <p:nvPr/>
        </p:nvSpPr>
        <p:spPr>
          <a:xfrm>
            <a:off x="2231525" y="336885"/>
            <a:ext cx="512896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Psychédéliques</a:t>
            </a:r>
            <a:r>
              <a:rPr kumimoji="0" lang="de-DE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et </a:t>
            </a:r>
            <a:r>
              <a:rPr kumimoji="0" lang="de-DE" sz="28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exposition</a:t>
            </a:r>
            <a:endParaRPr kumimoji="0" lang="de-DE" sz="28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FC5DD4-27E6-D044-8F09-52C74A51C7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6137"/>
            <a:ext cx="3672305" cy="367230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74283A7-18AE-B94C-BF76-AEED280AAAED}"/>
              </a:ext>
            </a:extLst>
          </p:cNvPr>
          <p:cNvSpPr/>
          <p:nvPr/>
        </p:nvSpPr>
        <p:spPr>
          <a:xfrm>
            <a:off x="3068054" y="2145307"/>
            <a:ext cx="5955630" cy="253396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" panose="020B0604020202020204" pitchFamily="34" charset="0"/>
              </a:rPr>
              <a:t>Facteur</a:t>
            </a:r>
            <a:r>
              <a:rPr lang="en-US" sz="1800" dirty="0">
                <a:latin typeface="Arial" panose="020B0604020202020204" pitchFamily="34" charset="0"/>
              </a:rPr>
              <a:t> important de non-</a:t>
            </a:r>
            <a:r>
              <a:rPr lang="en-US" sz="1800" dirty="0" err="1">
                <a:latin typeface="Arial" panose="020B0604020202020204" pitchFamily="34" charset="0"/>
              </a:rPr>
              <a:t>réponse</a:t>
            </a:r>
            <a:r>
              <a:rPr lang="en-US" sz="1800" dirty="0">
                <a:latin typeface="Arial" panose="020B0604020202020204" pitchFamily="34" charset="0"/>
              </a:rPr>
              <a:t> au </a:t>
            </a:r>
            <a:r>
              <a:rPr lang="en-US" sz="1800" dirty="0" err="1">
                <a:latin typeface="Arial" panose="020B0604020202020204" pitchFamily="34" charset="0"/>
                <a:ea typeface="+mj-ea"/>
                <a:cs typeface="+mj-cs"/>
              </a:rPr>
              <a:t>traitement</a:t>
            </a:r>
            <a:r>
              <a:rPr lang="en-US" sz="1800" dirty="0">
                <a:latin typeface="Arial" panose="020B0604020202020204" pitchFamily="34" charset="0"/>
                <a:ea typeface="+mj-ea"/>
                <a:cs typeface="+mj-cs"/>
              </a:rPr>
              <a:t> par exposition : </a:t>
            </a:r>
            <a:r>
              <a:rPr lang="en-US" sz="1800" dirty="0" err="1">
                <a:latin typeface="Arial" panose="020B0604020202020204" pitchFamily="34" charset="0"/>
              </a:rPr>
              <a:t>évitement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expérientiel</a:t>
            </a:r>
            <a:endParaRPr lang="en-US" sz="18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" panose="020B0604020202020204" pitchFamily="34" charset="0"/>
              </a:rPr>
              <a:t>Expérience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psychédélique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transcende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ce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facteur</a:t>
            </a:r>
            <a:r>
              <a:rPr lang="en-US" sz="1800" dirty="0">
                <a:latin typeface="Arial" panose="020B0604020202020204" pitchFamily="34" charset="0"/>
              </a:rPr>
              <a:t> de résistance grâce aux </a:t>
            </a:r>
            <a:r>
              <a:rPr lang="en-US" sz="1800" dirty="0" err="1">
                <a:latin typeface="Arial" panose="020B0604020202020204" pitchFamily="34" charset="0"/>
              </a:rPr>
              <a:t>propriétés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pharmacologiques</a:t>
            </a:r>
            <a:endParaRPr lang="en-US" sz="18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Dose </a:t>
            </a:r>
            <a:r>
              <a:rPr lang="en-US" sz="1800" dirty="0" err="1">
                <a:latin typeface="Arial" panose="020B0604020202020204" pitchFamily="34" charset="0"/>
              </a:rPr>
              <a:t>efficace</a:t>
            </a:r>
            <a:r>
              <a:rPr lang="en-US" sz="1800" dirty="0">
                <a:latin typeface="Arial" panose="020B0604020202020204" pitchFamily="34" charset="0"/>
              </a:rPr>
              <a:t> → </a:t>
            </a:r>
            <a:r>
              <a:rPr lang="en-US" sz="1800" dirty="0" err="1">
                <a:latin typeface="Arial" panose="020B0604020202020204" pitchFamily="34" charset="0"/>
              </a:rPr>
              <a:t>physiologiquement</a:t>
            </a:r>
            <a:r>
              <a:rPr lang="en-US" sz="1800" dirty="0">
                <a:latin typeface="Arial" panose="020B0604020202020204" pitchFamily="34" charset="0"/>
              </a:rPr>
              <a:t> et </a:t>
            </a:r>
            <a:r>
              <a:rPr lang="en-US" sz="1800" dirty="0" err="1">
                <a:latin typeface="Arial" panose="020B0604020202020204" pitchFamily="34" charset="0"/>
              </a:rPr>
              <a:t>mentalement</a:t>
            </a:r>
            <a:r>
              <a:rPr lang="en-US" sz="1800" dirty="0">
                <a:latin typeface="Arial" panose="020B0604020202020204" pitchFamily="34" charset="0"/>
              </a:rPr>
              <a:t> impossible de se </a:t>
            </a:r>
            <a:r>
              <a:rPr lang="en-US" sz="1800" dirty="0" err="1">
                <a:latin typeface="Arial" panose="020B0604020202020204" pitchFamily="34" charset="0"/>
              </a:rPr>
              <a:t>soustraire</a:t>
            </a:r>
            <a:r>
              <a:rPr lang="en-US" sz="1800" dirty="0">
                <a:latin typeface="Arial" panose="020B0604020202020204" pitchFamily="34" charset="0"/>
              </a:rPr>
              <a:t> aux </a:t>
            </a:r>
            <a:r>
              <a:rPr lang="en-US" sz="1800" dirty="0" err="1">
                <a:latin typeface="Arial" panose="020B0604020202020204" pitchFamily="34" charset="0"/>
              </a:rPr>
              <a:t>effets</a:t>
            </a:r>
            <a:endParaRPr lang="de-CH" sz="1800" dirty="0">
              <a:latin typeface="Arial" panose="020B06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2727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CE2AC88-135B-FF4C-BE8E-27EC74869F0E}"/>
              </a:ext>
            </a:extLst>
          </p:cNvPr>
          <p:cNvSpPr/>
          <p:nvPr/>
        </p:nvSpPr>
        <p:spPr>
          <a:xfrm>
            <a:off x="449482" y="3620000"/>
            <a:ext cx="3807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</a:rPr>
              <a:t>Induit par techniques de restructuration cognitive</a:t>
            </a:r>
          </a:p>
          <a:p>
            <a:pPr marL="285750" indent="-285750" algn="l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</a:rPr>
              <a:t>Implique identification et remise en question des pensées inadaptées</a:t>
            </a:r>
          </a:p>
          <a:p>
            <a:pPr marL="285750" indent="-285750" algn="l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</a:rPr>
              <a:t>Courte durée et dépendant d'interventions thérapeutiques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688A7A0-A106-024D-943D-BE430B081481}"/>
              </a:ext>
            </a:extLst>
          </p:cNvPr>
          <p:cNvSpPr/>
          <p:nvPr/>
        </p:nvSpPr>
        <p:spPr>
          <a:xfrm>
            <a:off x="5007447" y="3620000"/>
            <a:ext cx="35252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</a:rPr>
              <a:t>Se produit spontanément</a:t>
            </a:r>
          </a:p>
          <a:p>
            <a:pPr marL="285750" indent="-285750" algn="l"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</a:rPr>
              <a:t>↓ égocentrisme</a:t>
            </a:r>
          </a:p>
          <a:p>
            <a:pPr marL="285750" indent="-285750" algn="l"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</a:rPr>
              <a:t>Décentration plus profonde et immersive</a:t>
            </a:r>
          </a:p>
          <a:p>
            <a:pPr marL="285750" indent="-285750" algn="l"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</a:rPr>
              <a:t>Longue durée, même au-delà de l’effet pic 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A29D900-C753-684F-B120-689BD1F8CA2A}"/>
              </a:ext>
            </a:extLst>
          </p:cNvPr>
          <p:cNvGrpSpPr/>
          <p:nvPr/>
        </p:nvGrpSpPr>
        <p:grpSpPr>
          <a:xfrm>
            <a:off x="1207654" y="259861"/>
            <a:ext cx="2291651" cy="3162926"/>
            <a:chOff x="1207654" y="259861"/>
            <a:chExt cx="2291651" cy="3162926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B0D2C77F-C577-B243-9B2E-62747BC8CE44}"/>
                </a:ext>
              </a:extLst>
            </p:cNvPr>
            <p:cNvSpPr txBox="1"/>
            <p:nvPr/>
          </p:nvSpPr>
          <p:spPr>
            <a:xfrm>
              <a:off x="1207654" y="259861"/>
              <a:ext cx="2291651" cy="954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8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Décentration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8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TCC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15C72F7-293B-984B-ABD9-9A627814C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2239" y="1460304"/>
              <a:ext cx="1962483" cy="1962483"/>
            </a:xfrm>
            <a:prstGeom prst="round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59FCF19-5876-444A-98F0-18403F174AF2}"/>
              </a:ext>
            </a:extLst>
          </p:cNvPr>
          <p:cNvGrpSpPr/>
          <p:nvPr/>
        </p:nvGrpSpPr>
        <p:grpSpPr>
          <a:xfrm>
            <a:off x="5474368" y="259862"/>
            <a:ext cx="2591412" cy="3166633"/>
            <a:chOff x="5474368" y="259862"/>
            <a:chExt cx="2591412" cy="3166633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4ACDDEF-9619-344E-9D56-C455AD62CEB2}"/>
                </a:ext>
              </a:extLst>
            </p:cNvPr>
            <p:cNvSpPr/>
            <p:nvPr/>
          </p:nvSpPr>
          <p:spPr>
            <a:xfrm>
              <a:off x="5474368" y="259862"/>
              <a:ext cx="2591412" cy="954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FR" sz="2800" b="1" dirty="0">
                  <a:solidFill>
                    <a:schemeClr val="bg1">
                      <a:lumMod val="50000"/>
                    </a:schemeClr>
                  </a:solidFill>
                </a:rPr>
                <a:t>Décentration</a:t>
              </a:r>
            </a:p>
            <a:p>
              <a:pPr algn="ctr" rtl="0" latinLnBrk="1" hangingPunct="0"/>
              <a:r>
                <a:rPr lang="fr-FR" sz="2800" b="1" dirty="0">
                  <a:solidFill>
                    <a:schemeClr val="bg1">
                      <a:lumMod val="50000"/>
                    </a:schemeClr>
                  </a:solidFill>
                </a:rPr>
                <a:t>psychédélique</a:t>
              </a: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47FF599-0866-894B-80C8-3804918AB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2146" y="1460304"/>
              <a:ext cx="1966191" cy="1966191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6195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5C598D-77ED-114C-861A-10D9450FA551}"/>
              </a:ext>
            </a:extLst>
          </p:cNvPr>
          <p:cNvSpPr txBox="1"/>
          <p:nvPr/>
        </p:nvSpPr>
        <p:spPr>
          <a:xfrm>
            <a:off x="3413585" y="252663"/>
            <a:ext cx="294247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Préparation</a:t>
            </a:r>
            <a:endParaRPr kumimoji="0" lang="de-DE" sz="40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81F405-3F18-8B48-BEA7-73B333657B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021" y="1552074"/>
            <a:ext cx="3548606" cy="354860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5487028-B4F7-BF47-BFD9-451141E44EF0}"/>
              </a:ext>
            </a:extLst>
          </p:cNvPr>
          <p:cNvSpPr/>
          <p:nvPr/>
        </p:nvSpPr>
        <p:spPr>
          <a:xfrm>
            <a:off x="3031958" y="2010375"/>
            <a:ext cx="5799221" cy="263200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fr-CH" sz="1600" dirty="0">
                <a:latin typeface="Arial" panose="020B0604020202020204" pitchFamily="34" charset="0"/>
              </a:rPr>
              <a:t>Objectif : violation des attentes et décentration</a:t>
            </a:r>
          </a:p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fr-CH" sz="1600" dirty="0">
                <a:latin typeface="Arial" panose="020B0604020202020204" pitchFamily="34" charset="0"/>
              </a:rPr>
              <a:t>Assurer que patient aborde la séance avec ses schémas dysfonctionnels</a:t>
            </a:r>
          </a:p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fr-CH" sz="1600" dirty="0">
                <a:latin typeface="Arial" panose="020B0604020202020204" pitchFamily="34" charset="0"/>
              </a:rPr>
              <a:t>Éviter de trop décentrer ou cognitivement restructurer</a:t>
            </a:r>
          </a:p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fr-CH" sz="1600" dirty="0">
                <a:latin typeface="Arial" panose="020B0604020202020204" pitchFamily="34" charset="0"/>
              </a:rPr>
              <a:t>Accent sur préparation à l'exposition de ses schémas dysfonctionnels dans environnement contrôlé</a:t>
            </a:r>
            <a:endParaRPr lang="fr-CH" sz="1600" dirty="0">
              <a:latin typeface="Arial" panose="020B0604020202020204" pitchFamily="34" charset="0"/>
              <a:ea typeface="+mj-ea"/>
              <a:cs typeface="+mj-cs"/>
            </a:endParaRPr>
          </a:p>
          <a:p>
            <a:pPr marL="285750" indent="-285750">
              <a:lnSpc>
                <a:spcPct val="150000"/>
              </a:lnSpc>
              <a:buClr>
                <a:srgbClr val="FF2400"/>
              </a:buClr>
              <a:buFont typeface="Arial" panose="020B0604020202020204" pitchFamily="34" charset="0"/>
              <a:buChar char="•"/>
            </a:pPr>
            <a:r>
              <a:rPr lang="fr-CH" sz="1600" dirty="0">
                <a:latin typeface="Arial" panose="020B0604020202020204" pitchFamily="34" charset="0"/>
              </a:rPr>
              <a:t>Reproduire fidèlement cadre séance psychédélique à venir</a:t>
            </a:r>
          </a:p>
        </p:txBody>
      </p:sp>
    </p:spTree>
    <p:extLst>
      <p:ext uri="{BB962C8B-B14F-4D97-AF65-F5344CB8AC3E}">
        <p14:creationId xmlns:p14="http://schemas.microsoft.com/office/powerpoint/2010/main" val="3147792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7A8E7E92-45AC-1142-A071-8A9AA56903C5}"/>
              </a:ext>
            </a:extLst>
          </p:cNvPr>
          <p:cNvSpPr/>
          <p:nvPr/>
        </p:nvSpPr>
        <p:spPr>
          <a:xfrm>
            <a:off x="2559133" y="264849"/>
            <a:ext cx="43027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en-US" altLang="de-DE" sz="3200" b="1" dirty="0">
                <a:solidFill>
                  <a:schemeClr val="bg1">
                    <a:lumMod val="50000"/>
                  </a:schemeClr>
                </a:solidFill>
              </a:rPr>
              <a:t>Indications </a:t>
            </a:r>
            <a:r>
              <a:rPr lang="en-US" altLang="de-DE" sz="3200" b="1" dirty="0" err="1">
                <a:solidFill>
                  <a:schemeClr val="bg1">
                    <a:lumMod val="50000"/>
                  </a:schemeClr>
                </a:solidFill>
              </a:rPr>
              <a:t>actuelles</a:t>
            </a:r>
            <a:endParaRPr lang="en-US" altLang="de-DE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1F42DDC-B7DF-5548-B873-68E0DEEA2C46}"/>
              </a:ext>
            </a:extLst>
          </p:cNvPr>
          <p:cNvSpPr txBox="1"/>
          <p:nvPr/>
        </p:nvSpPr>
        <p:spPr>
          <a:xfrm>
            <a:off x="420858" y="5493402"/>
            <a:ext cx="829810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800" dirty="0" err="1">
                <a:solidFill>
                  <a:srgbClr val="000000"/>
                </a:solidFill>
              </a:rPr>
              <a:t>Nutt</a:t>
            </a:r>
            <a:r>
              <a:rPr lang="fr-FR" sz="800" dirty="0">
                <a:solidFill>
                  <a:srgbClr val="000000"/>
                </a:solidFill>
              </a:rPr>
              <a:t> et al., 2020; </a:t>
            </a:r>
            <a:r>
              <a:rPr lang="fr-FR" sz="800" dirty="0" err="1">
                <a:solidFill>
                  <a:srgbClr val="000000"/>
                </a:solidFill>
              </a:rPr>
              <a:t>Carhart</a:t>
            </a:r>
            <a:r>
              <a:rPr lang="fr-FR" sz="800" dirty="0">
                <a:solidFill>
                  <a:srgbClr val="000000"/>
                </a:solidFill>
              </a:rPr>
              <a:t>-Harris et al., 2018; </a:t>
            </a:r>
            <a:r>
              <a:rPr lang="fr-FR" sz="800" dirty="0" err="1">
                <a:solidFill>
                  <a:srgbClr val="000000"/>
                </a:solidFill>
              </a:rPr>
              <a:t>Rucker</a:t>
            </a:r>
            <a:r>
              <a:rPr lang="fr-FR" sz="800" dirty="0">
                <a:solidFill>
                  <a:srgbClr val="000000"/>
                </a:solidFill>
              </a:rPr>
              <a:t> et al., 2018; </a:t>
            </a:r>
            <a:r>
              <a:rPr lang="de-DE" sz="800" dirty="0">
                <a:solidFill>
                  <a:schemeClr val="tx1"/>
                </a:solidFill>
              </a:rPr>
              <a:t>Bogenschutz &amp; Ross,  2018; Bogenschutz et al. 2015; </a:t>
            </a:r>
            <a:r>
              <a:rPr lang="de-CH" sz="800" dirty="0">
                <a:solidFill>
                  <a:schemeClr val="tx1"/>
                </a:solidFill>
                <a:latin typeface="LxmnvrQyljhpKmbyybLvsqshWhbrltJhrbymNbqngyAdvTT5ada87cc"/>
              </a:rPr>
              <a:t>Johnson et al. 2014; Garcia-</a:t>
            </a:r>
            <a:r>
              <a:rPr lang="de-CH" sz="800" dirty="0" err="1">
                <a:solidFill>
                  <a:schemeClr val="tx1"/>
                </a:solidFill>
                <a:latin typeface="LxmnvrQyljhpKmbyybLvsqshWhbrltJhrbymNbqngyAdvTT5ada87cc"/>
              </a:rPr>
              <a:t>Romeu</a:t>
            </a:r>
            <a:r>
              <a:rPr lang="de-CH" sz="800" dirty="0">
                <a:solidFill>
                  <a:schemeClr val="tx1"/>
                </a:solidFill>
                <a:latin typeface="LxmnvrQyljhpKmbyybLvsqshWhbrltJhrbymNbqngyAdvTT5ada87cc"/>
              </a:rPr>
              <a:t> et al. 2014; Gasser et al. 2014; </a:t>
            </a:r>
          </a:p>
          <a:p>
            <a:pPr algn="l" rtl="0" latinLnBrk="1" hangingPunct="0"/>
            <a:r>
              <a:rPr lang="de-CH" sz="800" dirty="0">
                <a:solidFill>
                  <a:schemeClr val="tx1"/>
                </a:solidFill>
                <a:latin typeface="LxmnvrQyljhpKmbyybLvsqshWhbrltJhrbymNbqngyAdvTT5ada87cc"/>
              </a:rPr>
              <a:t>Gasser et al. 2015; </a:t>
            </a:r>
            <a:r>
              <a:rPr lang="de-CH" sz="800" dirty="0" err="1">
                <a:solidFill>
                  <a:schemeClr val="tx1"/>
                </a:solidFill>
                <a:latin typeface="LxmnvrQyljhpKmbyybLvsqshWhbrltJhrbymNbqngyAdvTT5ada87cc"/>
              </a:rPr>
              <a:t>rob</a:t>
            </a:r>
            <a:r>
              <a:rPr lang="de-CH" sz="800" dirty="0">
                <a:solidFill>
                  <a:schemeClr val="tx1"/>
                </a:solidFill>
                <a:latin typeface="LxmnvrQyljhpKmbyybLvsqshWhbrltJhrbymNbqngyAdvTT5ada87cc"/>
              </a:rPr>
              <a:t> et al., 2011; Ross et al. 2016; Grif</a:t>
            </a:r>
            <a:r>
              <a:rPr lang="de-CH" sz="800" dirty="0">
                <a:solidFill>
                  <a:schemeClr val="tx1"/>
                </a:solidFill>
                <a:latin typeface="JyywkdDdrvvbJqdntqDnmptvRtcjcsSxfjhqHyptwyAdvTT5ada87cc+fb"/>
              </a:rPr>
              <a:t>fi</a:t>
            </a:r>
            <a:r>
              <a:rPr lang="de-CH" sz="800" dirty="0">
                <a:solidFill>
                  <a:schemeClr val="tx1"/>
                </a:solidFill>
                <a:latin typeface="LxmnvrQyljhpKmbyybLvsqshWhbrltJhrbymNbqngyAdvTT5ada87cc"/>
              </a:rPr>
              <a:t>ths et al. 2016; Moreno et al. 2006; </a:t>
            </a:r>
            <a:r>
              <a:rPr lang="de-CH" sz="800" dirty="0">
                <a:latin typeface="LxmnvrQyljhpKmbyybLvsqshWhbrltJhrbymNbqngyAdvTT5ada87cc"/>
              </a:rPr>
              <a:t>Carhart-Harris et al. </a:t>
            </a:r>
            <a:r>
              <a:rPr lang="de-CH" sz="800" dirty="0">
                <a:solidFill>
                  <a:schemeClr val="tx1"/>
                </a:solidFill>
                <a:latin typeface="LxmnvrQyljhpKmbyybLvsqshWhbrltJhrbymNbqngyAdvTT5ada87cc"/>
              </a:rPr>
              <a:t>2016</a:t>
            </a:r>
            <a:endParaRPr lang="fr-FR" sz="800" dirty="0">
              <a:solidFill>
                <a:srgbClr val="0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BD0C13-FEFE-2D47-A661-552171A271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925"/>
            <a:ext cx="3949176" cy="394917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85AA895-E065-EB4A-9C46-0AEA4E8AE029}"/>
              </a:ext>
            </a:extLst>
          </p:cNvPr>
          <p:cNvSpPr/>
          <p:nvPr/>
        </p:nvSpPr>
        <p:spPr>
          <a:xfrm>
            <a:off x="3695010" y="1856353"/>
            <a:ext cx="4760258" cy="219330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Dépression 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Troubles anxieux, TOC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Addictions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620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34347">
        <p15:prstTrans prst="peelOff"/>
      </p:transition>
    </mc:Choice>
    <mc:Fallback xmlns="">
      <p:transition spd="med" advTm="343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7A8E7E92-45AC-1142-A071-8A9AA56903C5}"/>
              </a:ext>
            </a:extLst>
          </p:cNvPr>
          <p:cNvSpPr/>
          <p:nvPr/>
        </p:nvSpPr>
        <p:spPr>
          <a:xfrm>
            <a:off x="1300990" y="398339"/>
            <a:ext cx="6785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en-US" altLang="de-DE" sz="3200" b="1" dirty="0">
                <a:solidFill>
                  <a:schemeClr val="bg1">
                    <a:lumMod val="50000"/>
                  </a:schemeClr>
                </a:solidFill>
              </a:rPr>
              <a:t>Surtout pour </a:t>
            </a:r>
            <a:r>
              <a:rPr lang="en-US" altLang="de-DE" sz="3200" b="1" i="1" dirty="0">
                <a:solidFill>
                  <a:schemeClr val="bg1">
                    <a:lumMod val="50000"/>
                  </a:schemeClr>
                </a:solidFill>
              </a:rPr>
              <a:t>troubles </a:t>
            </a:r>
            <a:r>
              <a:rPr lang="en-US" altLang="de-DE" sz="3200" b="1" i="1" dirty="0" err="1">
                <a:solidFill>
                  <a:schemeClr val="bg1">
                    <a:lumMod val="50000"/>
                  </a:schemeClr>
                </a:solidFill>
              </a:rPr>
              <a:t>internalisés</a:t>
            </a:r>
            <a:endParaRPr lang="en-US" altLang="de-DE" sz="3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A95E85-3890-2847-BD9B-DA4572C96C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48976"/>
            <a:ext cx="4043494" cy="351765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1F42DDC-B7DF-5548-B873-68E0DEEA2C46}"/>
              </a:ext>
            </a:extLst>
          </p:cNvPr>
          <p:cNvSpPr txBox="1"/>
          <p:nvPr/>
        </p:nvSpPr>
        <p:spPr>
          <a:xfrm>
            <a:off x="462803" y="5558157"/>
            <a:ext cx="4135104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1000" dirty="0" err="1">
                <a:solidFill>
                  <a:srgbClr val="000000"/>
                </a:solidFill>
              </a:rPr>
              <a:t>Nutt</a:t>
            </a:r>
            <a:r>
              <a:rPr lang="fr-FR" sz="1000" dirty="0">
                <a:solidFill>
                  <a:srgbClr val="000000"/>
                </a:solidFill>
              </a:rPr>
              <a:t> et al., 2020; </a:t>
            </a:r>
            <a:r>
              <a:rPr lang="fr-FR" sz="1000" dirty="0" err="1">
                <a:solidFill>
                  <a:srgbClr val="000000"/>
                </a:solidFill>
              </a:rPr>
              <a:t>Carhart</a:t>
            </a:r>
            <a:r>
              <a:rPr lang="fr-FR" sz="1000" dirty="0">
                <a:solidFill>
                  <a:srgbClr val="000000"/>
                </a:solidFill>
              </a:rPr>
              <a:t>-Harris and </a:t>
            </a:r>
            <a:r>
              <a:rPr lang="fr-FR" sz="1000" dirty="0" err="1">
                <a:solidFill>
                  <a:srgbClr val="000000"/>
                </a:solidFill>
              </a:rPr>
              <a:t>Friston</a:t>
            </a:r>
            <a:r>
              <a:rPr lang="fr-FR" sz="1000" dirty="0">
                <a:solidFill>
                  <a:srgbClr val="000000"/>
                </a:solidFill>
              </a:rPr>
              <a:t>, 2019; </a:t>
            </a:r>
            <a:r>
              <a:rPr lang="fr-FR" sz="1000" dirty="0" err="1">
                <a:solidFill>
                  <a:srgbClr val="000000"/>
                </a:solidFill>
              </a:rPr>
              <a:t>Carhart</a:t>
            </a:r>
            <a:r>
              <a:rPr lang="fr-FR" sz="1000" dirty="0">
                <a:solidFill>
                  <a:srgbClr val="000000"/>
                </a:solidFill>
              </a:rPr>
              <a:t>-Harris, 2019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85AA895-E065-EB4A-9C46-0AEA4E8AE029}"/>
              </a:ext>
            </a:extLst>
          </p:cNvPr>
          <p:cNvSpPr/>
          <p:nvPr/>
        </p:nvSpPr>
        <p:spPr>
          <a:xfrm>
            <a:off x="3313651" y="1965558"/>
            <a:ext cx="5668984" cy="292673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150"/>
              </a:spcAft>
              <a:buClr>
                <a:srgbClr val="9FD0AB"/>
              </a:buClr>
              <a:buFont typeface="Arial"/>
              <a:buChar char="•"/>
            </a:pPr>
            <a:r>
              <a:rPr lang="de-CH" sz="1800" dirty="0" err="1"/>
              <a:t>Dépression</a:t>
            </a:r>
            <a:r>
              <a:rPr lang="de-CH" sz="1800" dirty="0"/>
              <a:t>, </a:t>
            </a:r>
            <a:r>
              <a:rPr lang="de-CH" sz="1800" dirty="0" err="1"/>
              <a:t>addictions</a:t>
            </a:r>
            <a:r>
              <a:rPr lang="de-CH" sz="1800" dirty="0"/>
              <a:t>, PTSD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150"/>
              </a:spcAft>
              <a:buClr>
                <a:srgbClr val="9FD0AB"/>
              </a:buClr>
              <a:buFont typeface="Arial"/>
              <a:buChar char="•"/>
            </a:pPr>
            <a:r>
              <a:rPr lang="de-CH" sz="1800" dirty="0" err="1"/>
              <a:t>Croyances</a:t>
            </a:r>
            <a:r>
              <a:rPr lang="de-CH" sz="1800" dirty="0"/>
              <a:t>, </a:t>
            </a:r>
            <a:r>
              <a:rPr lang="de-CH" sz="1800" dirty="0" err="1"/>
              <a:t>biais</a:t>
            </a:r>
            <a:r>
              <a:rPr lang="de-CH" sz="1800" dirty="0"/>
              <a:t> et </a:t>
            </a:r>
            <a:r>
              <a:rPr lang="de-CH" sz="1800" dirty="0" err="1"/>
              <a:t>rituels</a:t>
            </a:r>
            <a:r>
              <a:rPr lang="de-CH" sz="1800" dirty="0"/>
              <a:t> </a:t>
            </a:r>
            <a:r>
              <a:rPr lang="de-CH" sz="1800" dirty="0" err="1"/>
              <a:t>excessivement</a:t>
            </a:r>
            <a:r>
              <a:rPr lang="de-CH" sz="1800" dirty="0"/>
              <a:t> </a:t>
            </a:r>
            <a:r>
              <a:rPr lang="de-CH" sz="1800" dirty="0" err="1"/>
              <a:t>dominants</a:t>
            </a:r>
            <a:r>
              <a:rPr lang="de-CH" sz="1800" dirty="0"/>
              <a:t> et </a:t>
            </a:r>
            <a:r>
              <a:rPr lang="de-CH" sz="1800" dirty="0" err="1"/>
              <a:t>résistants</a:t>
            </a:r>
            <a:r>
              <a:rPr lang="de-CH" sz="1800" dirty="0"/>
              <a:t> à la </a:t>
            </a:r>
            <a:r>
              <a:rPr lang="de-CH" sz="1800" dirty="0" err="1"/>
              <a:t>révision</a:t>
            </a:r>
            <a:endParaRPr lang="de-CH" sz="1800" dirty="0"/>
          </a:p>
          <a:p>
            <a:pPr marL="227013" indent="-227013">
              <a:lnSpc>
                <a:spcPct val="150000"/>
              </a:lnSpc>
              <a:spcBef>
                <a:spcPts val="600"/>
              </a:spcBef>
              <a:spcAft>
                <a:spcPts val="150"/>
              </a:spcAft>
              <a:buClr>
                <a:srgbClr val="9FD0AB"/>
              </a:buClr>
              <a:buFont typeface="Arial"/>
              <a:buChar char="•"/>
            </a:pPr>
            <a:r>
              <a:rPr lang="de-CH" sz="1800" dirty="0" err="1"/>
              <a:t>Psychédéliques</a:t>
            </a:r>
            <a:r>
              <a:rPr lang="de-CH" sz="1800" dirty="0"/>
              <a:t> : </a:t>
            </a:r>
            <a:r>
              <a:rPr lang="de-CH" sz="1800" dirty="0" err="1"/>
              <a:t>dérégulation</a:t>
            </a:r>
            <a:r>
              <a:rPr lang="de-CH" sz="1800" dirty="0"/>
              <a:t> et </a:t>
            </a:r>
            <a:r>
              <a:rPr lang="de-CH" sz="1800" dirty="0" err="1"/>
              <a:t>recalibrage</a:t>
            </a:r>
            <a:r>
              <a:rPr lang="de-CH" sz="1800" dirty="0"/>
              <a:t> des </a:t>
            </a:r>
            <a:r>
              <a:rPr lang="de-CH" sz="1800" dirty="0" err="1"/>
              <a:t>circuits</a:t>
            </a:r>
            <a:r>
              <a:rPr lang="de-CH" sz="1800" dirty="0"/>
              <a:t> </a:t>
            </a:r>
            <a:r>
              <a:rPr lang="de-CH" sz="1800" dirty="0" err="1"/>
              <a:t>qui</a:t>
            </a:r>
            <a:r>
              <a:rPr lang="de-CH" sz="1800" dirty="0"/>
              <a:t> </a:t>
            </a:r>
            <a:r>
              <a:rPr lang="de-CH" sz="1800" dirty="0" err="1"/>
              <a:t>encodent</a:t>
            </a:r>
            <a:r>
              <a:rPr lang="de-CH" sz="1800" dirty="0"/>
              <a:t> </a:t>
            </a:r>
            <a:r>
              <a:rPr lang="de-CH" sz="1800" dirty="0" err="1"/>
              <a:t>ces</a:t>
            </a:r>
            <a:r>
              <a:rPr lang="de-CH" sz="1800" dirty="0"/>
              <a:t> </a:t>
            </a:r>
            <a:r>
              <a:rPr lang="de-CH" sz="1800" dirty="0" err="1"/>
              <a:t>habitudes</a:t>
            </a:r>
            <a:r>
              <a:rPr lang="de-CH" sz="1800" dirty="0"/>
              <a:t> de </a:t>
            </a:r>
            <a:r>
              <a:rPr lang="de-CH" sz="1800" dirty="0" err="1"/>
              <a:t>pensée</a:t>
            </a:r>
            <a:r>
              <a:rPr lang="de-CH" sz="1800" dirty="0"/>
              <a:t> et de </a:t>
            </a:r>
            <a:r>
              <a:rPr lang="de-CH" sz="1800" dirty="0" err="1"/>
              <a:t>comportement</a:t>
            </a:r>
            <a:endParaRPr lang="de-CH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65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45760">
        <p15:prstTrans prst="peelOff"/>
      </p:transition>
    </mc:Choice>
    <mc:Fallback xmlns="">
      <p:transition spd="med" advTm="457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1238" y="1479755"/>
            <a:ext cx="7065962" cy="1356518"/>
          </a:xfrm>
        </p:spPr>
        <p:txBody>
          <a:bodyPr/>
          <a:lstStyle/>
          <a:p>
            <a:r>
              <a:rPr lang="fr-CH" dirty="0" err="1"/>
              <a:t>Ketanserine</a:t>
            </a:r>
            <a:r>
              <a:rPr lang="fr-CH" dirty="0"/>
              <a:t> </a:t>
            </a:r>
            <a:br>
              <a:rPr lang="fr-CH" dirty="0"/>
            </a:b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94907" y="2688873"/>
            <a:ext cx="3411530" cy="2571024"/>
          </a:xfrm>
        </p:spPr>
        <p:txBody>
          <a:bodyPr/>
          <a:lstStyle/>
          <a:p>
            <a:pPr marL="182563" indent="-182563"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2000" dirty="0"/>
              <a:t>Raccourcissement durée des séances avec </a:t>
            </a:r>
            <a:r>
              <a:rPr lang="fr-CH" sz="2000" dirty="0" err="1"/>
              <a:t>kétansérine</a:t>
            </a:r>
            <a:r>
              <a:rPr lang="fr-CH" sz="2000" dirty="0"/>
              <a:t>,  antagoniste 5-HT2</a:t>
            </a:r>
          </a:p>
          <a:p>
            <a:pPr>
              <a:buClr>
                <a:srgbClr val="9FD0AB"/>
              </a:buClr>
              <a:buFont typeface="Arial" panose="020B0604020202020204" pitchFamily="34" charset="0"/>
              <a:buChar char="•"/>
            </a:pPr>
            <a:endParaRPr lang="fr-CH" sz="2000" dirty="0" err="1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A6721C-CE58-754C-B5F7-AF86D9D517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03" y="1578253"/>
            <a:ext cx="4610930" cy="340499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AC377A0-49F4-EF41-B55A-50BFADCB301D}"/>
              </a:ext>
            </a:extLst>
          </p:cNvPr>
          <p:cNvSpPr txBox="1"/>
          <p:nvPr/>
        </p:nvSpPr>
        <p:spPr>
          <a:xfrm>
            <a:off x="494570" y="5556069"/>
            <a:ext cx="112626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Preller et al., 2017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0A96C4F-E512-4342-B740-2FABF2199393}"/>
              </a:ext>
            </a:extLst>
          </p:cNvPr>
          <p:cNvSpPr txBox="1"/>
          <p:nvPr/>
        </p:nvSpPr>
        <p:spPr>
          <a:xfrm>
            <a:off x="2325188" y="327394"/>
            <a:ext cx="534697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Perspectives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d'avenir</a:t>
            </a:r>
            <a:endParaRPr kumimoji="0" lang="de-DE" sz="40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7234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419FC-4BA6-6042-A1DF-E5FD2B386AC8}"/>
              </a:ext>
            </a:extLst>
          </p:cNvPr>
          <p:cNvSpPr txBox="1">
            <a:spLocks/>
          </p:cNvSpPr>
          <p:nvPr/>
        </p:nvSpPr>
        <p:spPr>
          <a:xfrm>
            <a:off x="1546176" y="205980"/>
            <a:ext cx="6051656" cy="684801"/>
          </a:xfrm>
          <a:prstGeom prst="rect">
            <a:avLst/>
          </a:prstGeom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086" rtl="0" latinLnBrk="1" hangingPunct="0"/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Questions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 non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résolues</a:t>
            </a:r>
            <a:endParaRPr lang="de-DE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3AFBA3-4B4E-654B-863B-C342065097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1673"/>
            <a:ext cx="3828143" cy="3828143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7F37D2-E10D-0A4F-AC3C-02874E4C89C3}"/>
              </a:ext>
            </a:extLst>
          </p:cNvPr>
          <p:cNvSpPr txBox="1">
            <a:spLocks/>
          </p:cNvSpPr>
          <p:nvPr/>
        </p:nvSpPr>
        <p:spPr>
          <a:xfrm>
            <a:off x="3621505" y="2135415"/>
            <a:ext cx="5270714" cy="19005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>
            <a:lvl1pPr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75" indent="-257175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000" dirty="0"/>
              <a:t>Setting, „décoration“</a:t>
            </a:r>
          </a:p>
          <a:p>
            <a:pPr marL="257175" lvl="1" indent="-257175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000" dirty="0"/>
              <a:t>Musique</a:t>
            </a:r>
          </a:p>
          <a:p>
            <a:pPr marL="257175" indent="-257175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000" dirty="0"/>
              <a:t>Expérience personnelle du thérapeute</a:t>
            </a:r>
          </a:p>
          <a:p>
            <a:pPr marL="257175" indent="-257175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000" dirty="0"/>
              <a:t>Durée séance psychédélique nécessaire</a:t>
            </a:r>
          </a:p>
        </p:txBody>
      </p:sp>
    </p:spTree>
    <p:extLst>
      <p:ext uri="{BB962C8B-B14F-4D97-AF65-F5344CB8AC3E}">
        <p14:creationId xmlns:p14="http://schemas.microsoft.com/office/powerpoint/2010/main" val="243371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8C7682C-4C00-0E41-830A-B69A6F5D77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711" y="1937448"/>
            <a:ext cx="1932974" cy="1932974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00BF1EC-5978-CB42-9A96-729295D428B8}"/>
              </a:ext>
            </a:extLst>
          </p:cNvPr>
          <p:cNvSpPr/>
          <p:nvPr/>
        </p:nvSpPr>
        <p:spPr>
          <a:xfrm>
            <a:off x="641052" y="653177"/>
            <a:ext cx="157447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1400" i="1"/>
              <a:t>Mode d'induction</a:t>
            </a:r>
          </a:p>
          <a:p>
            <a:pPr algn="ctr"/>
            <a:r>
              <a:rPr lang="fr-CH" sz="1400" b="1"/>
              <a:t>Relaxation </a:t>
            </a:r>
          </a:p>
          <a:p>
            <a:pPr algn="ctr"/>
            <a:r>
              <a:rPr lang="fr-CH" sz="1400" b="1"/>
              <a:t>et concentration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EB32EA9-03B2-6B4F-BD2C-FD90D52D633A}"/>
              </a:ext>
            </a:extLst>
          </p:cNvPr>
          <p:cNvSpPr/>
          <p:nvPr/>
        </p:nvSpPr>
        <p:spPr>
          <a:xfrm>
            <a:off x="6858856" y="760899"/>
            <a:ext cx="168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1400" i="1"/>
              <a:t>Mode d'induction</a:t>
            </a:r>
          </a:p>
          <a:p>
            <a:pPr algn="ctr"/>
            <a:r>
              <a:rPr lang="fr-CH" sz="1400" b="1"/>
              <a:t>Pharmacologique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7B2CA6E-2579-6748-B16A-0F82061CECC4}"/>
              </a:ext>
            </a:extLst>
          </p:cNvPr>
          <p:cNvSpPr/>
          <p:nvPr/>
        </p:nvSpPr>
        <p:spPr>
          <a:xfrm>
            <a:off x="182825" y="2642325"/>
            <a:ext cx="2490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/>
              <a:t>Duréé</a:t>
            </a:r>
          </a:p>
          <a:p>
            <a:pPr algn="ctr"/>
            <a:r>
              <a:rPr lang="fr-CH" sz="1400" b="1"/>
              <a:t>Plutôt courte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A58086D-E514-4449-A7E1-69E7D39CB49C}"/>
              </a:ext>
            </a:extLst>
          </p:cNvPr>
          <p:cNvSpPr/>
          <p:nvPr/>
        </p:nvSpPr>
        <p:spPr>
          <a:xfrm>
            <a:off x="6456734" y="2536448"/>
            <a:ext cx="24909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 err="1"/>
              <a:t>Duréé</a:t>
            </a:r>
            <a:endParaRPr lang="fr-CH" sz="1400" i="1" dirty="0"/>
          </a:p>
          <a:p>
            <a:pPr algn="ctr"/>
            <a:r>
              <a:rPr lang="fr-CH" sz="1400" b="1" dirty="0"/>
              <a:t>Plusieurs heures </a:t>
            </a:r>
          </a:p>
          <a:p>
            <a:pPr algn="ctr"/>
            <a:r>
              <a:rPr lang="fr-CH" sz="1400" b="1" dirty="0"/>
              <a:t>(Pharmacocinétique</a:t>
            </a:r>
          </a:p>
          <a:p>
            <a:pPr algn="ctr"/>
            <a:r>
              <a:rPr lang="fr-CH" sz="1400" b="1" dirty="0"/>
              <a:t>substance)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14665B3-9861-1D46-865D-1366168B4D32}"/>
              </a:ext>
            </a:extLst>
          </p:cNvPr>
          <p:cNvSpPr/>
          <p:nvPr/>
        </p:nvSpPr>
        <p:spPr>
          <a:xfrm>
            <a:off x="182825" y="4390767"/>
            <a:ext cx="24909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/>
              <a:t>Guidance et contrôle</a:t>
            </a:r>
          </a:p>
          <a:p>
            <a:pPr algn="ctr"/>
            <a:r>
              <a:rPr lang="fr-CH" sz="1400" b="1" dirty="0"/>
              <a:t>Dirigé par suggestions </a:t>
            </a:r>
          </a:p>
          <a:p>
            <a:pPr algn="ctr"/>
            <a:r>
              <a:rPr lang="fr-CH" sz="1400" b="1" dirty="0"/>
              <a:t>de l'hypnotiseur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0410E7F-ED68-294C-9019-38D39B8F5CA4}"/>
              </a:ext>
            </a:extLst>
          </p:cNvPr>
          <p:cNvSpPr/>
          <p:nvPr/>
        </p:nvSpPr>
        <p:spPr>
          <a:xfrm>
            <a:off x="6456734" y="4390767"/>
            <a:ext cx="24909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/>
              <a:t>Guidance et contrôle</a:t>
            </a:r>
          </a:p>
          <a:p>
            <a:pPr algn="ctr"/>
            <a:r>
              <a:rPr lang="fr-CH" sz="1400" b="1" dirty="0"/>
              <a:t>Largement autonome </a:t>
            </a:r>
          </a:p>
          <a:p>
            <a:pPr algn="ctr"/>
            <a:r>
              <a:rPr lang="fr-CH" sz="1400" b="1" dirty="0"/>
              <a:t>et moins contrôlable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569A8B2-9B3F-A748-9F2D-40A665B829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4289">
            <a:off x="2205887" y="1672876"/>
            <a:ext cx="1197820" cy="28329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1A9899D-1175-F540-9305-81FC3D4634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5711" flipH="1">
            <a:off x="5670670" y="1672875"/>
            <a:ext cx="1197820" cy="28329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20FF4E9-B6E2-D24B-A982-BFC97C5B41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5711" flipV="1">
            <a:off x="2205888" y="3851695"/>
            <a:ext cx="1197820" cy="28329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AA2C93B-802C-C54F-8657-422EDF3FF8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4289" flipH="1" flipV="1">
            <a:off x="5670668" y="3851696"/>
            <a:ext cx="1197820" cy="28329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C96819B-9ED1-AA42-A7B9-8BB7A60564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585" y="2762285"/>
            <a:ext cx="1197820" cy="28329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24AD6BE-F472-E341-B82A-383AAE97B1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61034" y="2762285"/>
            <a:ext cx="1110156" cy="28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54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8C7682C-4C00-0E41-830A-B69A6F5D77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711" y="1937448"/>
            <a:ext cx="1932974" cy="1932974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00BF1EC-5978-CB42-9A96-729295D428B8}"/>
              </a:ext>
            </a:extLst>
          </p:cNvPr>
          <p:cNvSpPr/>
          <p:nvPr/>
        </p:nvSpPr>
        <p:spPr>
          <a:xfrm>
            <a:off x="290426" y="2444865"/>
            <a:ext cx="2076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1400" i="1" dirty="0"/>
              <a:t>Réceptivité suggestions</a:t>
            </a:r>
          </a:p>
          <a:p>
            <a:pPr algn="ctr"/>
            <a:r>
              <a:rPr lang="fr-CH" sz="1400" b="1" dirty="0"/>
              <a:t>Accrue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EB32EA9-03B2-6B4F-BD2C-FD90D52D633A}"/>
              </a:ext>
            </a:extLst>
          </p:cNvPr>
          <p:cNvSpPr/>
          <p:nvPr/>
        </p:nvSpPr>
        <p:spPr>
          <a:xfrm>
            <a:off x="6858854" y="2167532"/>
            <a:ext cx="21259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1400" i="1" dirty="0"/>
              <a:t>Réceptivité suggestions </a:t>
            </a:r>
          </a:p>
          <a:p>
            <a:pPr algn="ctr"/>
            <a:r>
              <a:rPr lang="fr-CH" sz="1400" b="1" dirty="0"/>
              <a:t>Non ciblée, influencée </a:t>
            </a:r>
          </a:p>
          <a:p>
            <a:pPr algn="ctr"/>
            <a:r>
              <a:rPr lang="fr-CH" sz="1400" b="1" dirty="0"/>
              <a:t>par altération </a:t>
            </a:r>
          </a:p>
          <a:p>
            <a:pPr algn="ctr"/>
            <a:r>
              <a:rPr lang="fr-CH" sz="1400" b="1" dirty="0"/>
              <a:t>perceptions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7B2CA6E-2579-6748-B16A-0F82061CECC4}"/>
              </a:ext>
            </a:extLst>
          </p:cNvPr>
          <p:cNvSpPr/>
          <p:nvPr/>
        </p:nvSpPr>
        <p:spPr>
          <a:xfrm>
            <a:off x="83071" y="973594"/>
            <a:ext cx="24909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/>
              <a:t>Perceptions sensorielles</a:t>
            </a:r>
          </a:p>
          <a:p>
            <a:pPr algn="ctr"/>
            <a:r>
              <a:rPr lang="fr-CH" sz="1400" b="1" dirty="0"/>
              <a:t>Peu modifiées, mais influençables par suggestions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A58086D-E514-4449-A7E1-69E7D39CB49C}"/>
              </a:ext>
            </a:extLst>
          </p:cNvPr>
          <p:cNvSpPr/>
          <p:nvPr/>
        </p:nvSpPr>
        <p:spPr>
          <a:xfrm>
            <a:off x="6637623" y="1113404"/>
            <a:ext cx="2490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/>
              <a:t>Perceptions sensorielles</a:t>
            </a:r>
          </a:p>
          <a:p>
            <a:pPr algn="ctr"/>
            <a:r>
              <a:rPr lang="fr-CH" sz="1400" b="1" dirty="0"/>
              <a:t>Fortement altérées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14665B3-9861-1D46-865D-1366168B4D32}"/>
              </a:ext>
            </a:extLst>
          </p:cNvPr>
          <p:cNvSpPr/>
          <p:nvPr/>
        </p:nvSpPr>
        <p:spPr>
          <a:xfrm>
            <a:off x="2015582" y="4565289"/>
            <a:ext cx="20701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/>
              <a:t>Contrôle conscient</a:t>
            </a:r>
          </a:p>
          <a:p>
            <a:pPr algn="ctr"/>
            <a:r>
              <a:rPr lang="fr-CH" sz="1400" b="1" dirty="0"/>
              <a:t>Présent, possibilité </a:t>
            </a:r>
          </a:p>
          <a:p>
            <a:pPr algn="ctr"/>
            <a:r>
              <a:rPr lang="fr-CH" sz="1400" b="1" dirty="0"/>
              <a:t>de sortir de l'état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569A8B2-9B3F-A748-9F2D-40A665B829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4289">
            <a:off x="2205887" y="1672876"/>
            <a:ext cx="1197820" cy="28329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1A9899D-1175-F540-9305-81FC3D4634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5711" flipH="1">
            <a:off x="5670670" y="1672875"/>
            <a:ext cx="1197820" cy="28329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20FF4E9-B6E2-D24B-A982-BFC97C5B41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0886" flipV="1">
            <a:off x="2794610" y="4102992"/>
            <a:ext cx="967913" cy="22892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C96819B-9ED1-AA42-A7B9-8BB7A60564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843" y="2534718"/>
            <a:ext cx="931723" cy="283299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E56BD0BF-636A-2E49-8B0A-6639D7E37656}"/>
              </a:ext>
            </a:extLst>
          </p:cNvPr>
          <p:cNvSpPr/>
          <p:nvPr/>
        </p:nvSpPr>
        <p:spPr>
          <a:xfrm>
            <a:off x="2550050" y="132531"/>
            <a:ext cx="17347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1400" i="1" dirty="0"/>
              <a:t>Attention</a:t>
            </a:r>
          </a:p>
          <a:p>
            <a:pPr algn="ctr"/>
            <a:r>
              <a:rPr lang="fr-CH" sz="1400" b="1" dirty="0"/>
              <a:t>Focalisée, dirigée </a:t>
            </a:r>
          </a:p>
          <a:p>
            <a:pPr algn="ctr"/>
            <a:r>
              <a:rPr lang="fr-CH" sz="1400" b="1" dirty="0"/>
              <a:t>par suggestions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5EE7455-6CE4-1948-8749-5A258C2EBEA8}"/>
              </a:ext>
            </a:extLst>
          </p:cNvPr>
          <p:cNvSpPr/>
          <p:nvPr/>
        </p:nvSpPr>
        <p:spPr>
          <a:xfrm>
            <a:off x="4539198" y="132531"/>
            <a:ext cx="20714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1400" i="1" dirty="0"/>
              <a:t>Attention </a:t>
            </a:r>
          </a:p>
          <a:p>
            <a:pPr algn="ctr"/>
            <a:r>
              <a:rPr lang="fr-CH" sz="1400" b="1" dirty="0"/>
              <a:t>Dispersée et altérée </a:t>
            </a:r>
          </a:p>
          <a:p>
            <a:pPr algn="ctr"/>
            <a:r>
              <a:rPr lang="fr-CH" sz="1400" b="1" dirty="0"/>
              <a:t>par des hallucinations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84A9E3E-FFA7-1840-8511-BC4EF6534C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01668">
            <a:off x="3357581" y="1237090"/>
            <a:ext cx="839151" cy="26958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AA74C0F-AE9A-C740-B893-F5209D191A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98332" flipH="1">
            <a:off x="4976957" y="1237090"/>
            <a:ext cx="839151" cy="26958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465C1EA-27D7-874D-8E8C-6E1277DC4D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49968" flipV="1">
            <a:off x="2488884" y="3408354"/>
            <a:ext cx="931723" cy="283299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648343B8-DF39-D94F-9544-548E8F187D6F}"/>
              </a:ext>
            </a:extLst>
          </p:cNvPr>
          <p:cNvSpPr/>
          <p:nvPr/>
        </p:nvSpPr>
        <p:spPr>
          <a:xfrm>
            <a:off x="415461" y="3571853"/>
            <a:ext cx="18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1400" i="1" dirty="0"/>
              <a:t>Perception du temps</a:t>
            </a:r>
          </a:p>
          <a:p>
            <a:pPr algn="ctr"/>
            <a:r>
              <a:rPr lang="fr-CH" sz="1400" b="1" dirty="0"/>
              <a:t>Possible altération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DCF5C460-B716-EF41-9361-9D1EF67739AC}"/>
              </a:ext>
            </a:extLst>
          </p:cNvPr>
          <p:cNvSpPr/>
          <p:nvPr/>
        </p:nvSpPr>
        <p:spPr>
          <a:xfrm>
            <a:off x="6858854" y="3568490"/>
            <a:ext cx="1923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1400" i="1" dirty="0"/>
              <a:t>Perception du temps</a:t>
            </a:r>
          </a:p>
          <a:p>
            <a:pPr algn="ctr"/>
            <a:r>
              <a:rPr lang="fr-CH" sz="1400" b="1" dirty="0"/>
              <a:t>Fortement distordue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9DA2B3CF-C859-5C48-BC27-E565EA2C9451}"/>
              </a:ext>
            </a:extLst>
          </p:cNvPr>
          <p:cNvSpPr/>
          <p:nvPr/>
        </p:nvSpPr>
        <p:spPr>
          <a:xfrm>
            <a:off x="5087923" y="4565289"/>
            <a:ext cx="20701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/>
              <a:t>Contrôle conscient</a:t>
            </a:r>
          </a:p>
          <a:p>
            <a:pPr algn="ctr"/>
            <a:r>
              <a:rPr lang="fr-CH" sz="1400" b="1" dirty="0"/>
              <a:t>Limité, dépend de intensité expérience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BB69EBF4-EC5C-604C-BBF0-B9E4D81C9B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39114" flipH="1" flipV="1">
            <a:off x="5274665" y="4102991"/>
            <a:ext cx="967913" cy="22892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7CE445E7-B50C-3F40-A774-AAE606AE1C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0032" flipH="1" flipV="1">
            <a:off x="5657153" y="3408353"/>
            <a:ext cx="931723" cy="283299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9C4EE76A-BABC-704F-8B7A-57016D241A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81622" y="2559143"/>
            <a:ext cx="931723" cy="28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2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9" grpId="0"/>
      <p:bldP spid="20" grpId="0"/>
      <p:bldP spid="28" grpId="0"/>
      <p:bldP spid="29" grpId="0"/>
      <p:bldP spid="3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8C7682C-4C00-0E41-830A-B69A6F5D77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948" y="2057679"/>
            <a:ext cx="1932974" cy="1932974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7B2CA6E-2579-6748-B16A-0F82061CECC4}"/>
              </a:ext>
            </a:extLst>
          </p:cNvPr>
          <p:cNvSpPr/>
          <p:nvPr/>
        </p:nvSpPr>
        <p:spPr>
          <a:xfrm>
            <a:off x="218314" y="1696865"/>
            <a:ext cx="24909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/>
              <a:t>Default Mode Network (DMN)</a:t>
            </a:r>
          </a:p>
          <a:p>
            <a:pPr algn="ctr"/>
            <a:r>
              <a:rPr lang="fr-CH" sz="1400" b="1" dirty="0"/>
              <a:t>↓ activité → ↓ pensée autoréférentielle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A58086D-E514-4449-A7E1-69E7D39CB49C}"/>
              </a:ext>
            </a:extLst>
          </p:cNvPr>
          <p:cNvSpPr/>
          <p:nvPr/>
        </p:nvSpPr>
        <p:spPr>
          <a:xfrm>
            <a:off x="6653077" y="1651282"/>
            <a:ext cx="24909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/>
              <a:t>Default Mode Network (DMN)</a:t>
            </a:r>
          </a:p>
          <a:p>
            <a:pPr algn="ctr"/>
            <a:r>
              <a:rPr lang="fr-CH" sz="1400" b="1" dirty="0"/>
              <a:t>Perturbation et découplage → dissolution de l'ego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C96819B-9ED1-AA42-A7B9-8BB7A60564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4635">
            <a:off x="2524334" y="2171069"/>
            <a:ext cx="931723" cy="283299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E56BD0BF-636A-2E49-8B0A-6639D7E37656}"/>
              </a:ext>
            </a:extLst>
          </p:cNvPr>
          <p:cNvSpPr/>
          <p:nvPr/>
        </p:nvSpPr>
        <p:spPr>
          <a:xfrm>
            <a:off x="1834566" y="324480"/>
            <a:ext cx="24792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/>
              <a:t>Mécanisme Cérébral</a:t>
            </a:r>
          </a:p>
          <a:p>
            <a:pPr algn="ctr"/>
            <a:r>
              <a:rPr lang="fr-CH" sz="1400" b="1" dirty="0"/>
              <a:t>Modulation activité préfrontale et DMN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5EE7455-6CE4-1948-8749-5A258C2EBEA8}"/>
              </a:ext>
            </a:extLst>
          </p:cNvPr>
          <p:cNvSpPr/>
          <p:nvPr/>
        </p:nvSpPr>
        <p:spPr>
          <a:xfrm>
            <a:off x="4900295" y="332499"/>
            <a:ext cx="26274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/>
              <a:t>Mécanisme Cérébral </a:t>
            </a:r>
          </a:p>
          <a:p>
            <a:pPr algn="ctr"/>
            <a:r>
              <a:rPr lang="fr-CH" sz="1400" b="1" dirty="0"/>
              <a:t>↑ connectivité, activation 5-HT2A, ↓DMN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84A9E3E-FFA7-1840-8511-BC4EF6534C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00777">
            <a:off x="3076612" y="1321473"/>
            <a:ext cx="1038864" cy="333750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15E40860-5DA7-364A-A71C-037E19F45EE4}"/>
              </a:ext>
            </a:extLst>
          </p:cNvPr>
          <p:cNvSpPr/>
          <p:nvPr/>
        </p:nvSpPr>
        <p:spPr>
          <a:xfrm>
            <a:off x="227264" y="3276674"/>
            <a:ext cx="24792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/>
              <a:t>Cortex frontal et préfrontal</a:t>
            </a:r>
          </a:p>
          <a:p>
            <a:pPr algn="ctr"/>
            <a:r>
              <a:rPr lang="fr-CH" sz="1400" b="1" dirty="0"/>
              <a:t>Modification activité</a:t>
            </a:r>
          </a:p>
          <a:p>
            <a:pPr algn="ctr"/>
            <a:r>
              <a:rPr lang="fr-CH" sz="1400" b="1" dirty="0"/>
              <a:t>→ ↑concentration et suggestibilité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C8694117-9B23-AE46-B078-28494B15C972}"/>
              </a:ext>
            </a:extLst>
          </p:cNvPr>
          <p:cNvSpPr/>
          <p:nvPr/>
        </p:nvSpPr>
        <p:spPr>
          <a:xfrm>
            <a:off x="6653077" y="3369727"/>
            <a:ext cx="24792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/>
              <a:t>Cortex frontal et préfrontal</a:t>
            </a:r>
          </a:p>
          <a:p>
            <a:pPr algn="ctr"/>
            <a:r>
              <a:rPr lang="fr-CH" sz="1400" b="1" dirty="0"/>
              <a:t>Modulation activité préfrontale et DMN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229B5E2B-C2D1-9C45-805F-FF1886D3141F}"/>
              </a:ext>
            </a:extLst>
          </p:cNvPr>
          <p:cNvSpPr/>
          <p:nvPr/>
        </p:nvSpPr>
        <p:spPr>
          <a:xfrm>
            <a:off x="1968915" y="4876643"/>
            <a:ext cx="24792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/>
              <a:t>Cortex cingulaire antérieur </a:t>
            </a:r>
          </a:p>
          <a:p>
            <a:pPr algn="ctr"/>
            <a:r>
              <a:rPr lang="fr-CH" sz="1400" i="1" dirty="0"/>
              <a:t>↑ </a:t>
            </a:r>
            <a:r>
              <a:rPr lang="fr-CH" sz="1400" b="1" dirty="0"/>
              <a:t>activité → ↑ contrôle cognitif et régulation émotionnelle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58F14C1-D675-6445-8BD4-579543DDE016}"/>
              </a:ext>
            </a:extLst>
          </p:cNvPr>
          <p:cNvSpPr/>
          <p:nvPr/>
        </p:nvSpPr>
        <p:spPr>
          <a:xfrm>
            <a:off x="5032185" y="4876643"/>
            <a:ext cx="24534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i="1" dirty="0"/>
              <a:t>Cortex cingulaire antérieur </a:t>
            </a:r>
          </a:p>
          <a:p>
            <a:pPr algn="ctr"/>
            <a:r>
              <a:rPr lang="fr-CH" sz="1400" b="1" dirty="0"/>
              <a:t>Altération activité → changements perceptifs </a:t>
            </a:r>
          </a:p>
          <a:p>
            <a:pPr algn="ctr"/>
            <a:r>
              <a:rPr lang="fr-CH" sz="1400" b="1" dirty="0"/>
              <a:t>et émotionnels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91BB6BBF-360B-524C-A9DA-3CBC46486A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9223" flipH="1">
            <a:off x="4963645" y="1321473"/>
            <a:ext cx="1038864" cy="33375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3BD85A2F-6E7E-D949-9955-0B8A2E6C61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5365" flipH="1">
            <a:off x="5733414" y="2171069"/>
            <a:ext cx="931723" cy="283299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C0453B53-0573-0744-BA6F-FB35C57EFB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5365" flipV="1">
            <a:off x="2530121" y="3481209"/>
            <a:ext cx="931723" cy="2832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E579C92-AC5D-6F41-92ED-89C812E0A3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4635" flipH="1" flipV="1">
            <a:off x="5739201" y="3481209"/>
            <a:ext cx="931723" cy="28329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4BE8F871-92F6-E840-AD91-45084FA186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9223" flipV="1">
            <a:off x="3146959" y="4336150"/>
            <a:ext cx="1038864" cy="33375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FC9C50D5-0E69-C749-B5E5-C954D7BE2A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00777" flipH="1" flipV="1">
            <a:off x="5033992" y="4336150"/>
            <a:ext cx="1038864" cy="333750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88958061-68D8-D947-A415-D147FBE9E12E}"/>
              </a:ext>
            </a:extLst>
          </p:cNvPr>
          <p:cNvSpPr/>
          <p:nvPr/>
        </p:nvSpPr>
        <p:spPr>
          <a:xfrm>
            <a:off x="1008308" y="6296649"/>
            <a:ext cx="7783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000" dirty="0"/>
              <a:t>Jiang et al., 2021; Egner et al., 2005; Oakley </a:t>
            </a:r>
            <a:r>
              <a:rPr lang="de-CH" sz="1000" dirty="0" err="1"/>
              <a:t>and</a:t>
            </a:r>
            <a:r>
              <a:rPr lang="de-CH" sz="1000" dirty="0"/>
              <a:t> </a:t>
            </a:r>
            <a:r>
              <a:rPr lang="de-CH" sz="1000" dirty="0" err="1"/>
              <a:t>Halligan</a:t>
            </a:r>
            <a:r>
              <a:rPr lang="de-CH" sz="1000" dirty="0"/>
              <a:t>, 2013; </a:t>
            </a:r>
            <a:r>
              <a:rPr lang="de-CH" sz="1000" dirty="0" err="1"/>
              <a:t>Rainville</a:t>
            </a:r>
            <a:r>
              <a:rPr lang="de-CH" sz="1000" dirty="0"/>
              <a:t> et al., 2002; </a:t>
            </a:r>
            <a:r>
              <a:rPr lang="de-CH" sz="1000" dirty="0" err="1"/>
              <a:t>Gruzelier</a:t>
            </a:r>
            <a:r>
              <a:rPr lang="de-CH" sz="1000" dirty="0"/>
              <a:t>, 2000; Petri et al., 2014; </a:t>
            </a:r>
          </a:p>
          <a:p>
            <a:pPr algn="ctr"/>
            <a:r>
              <a:rPr lang="de-CH" sz="1000" dirty="0"/>
              <a:t>Carhart-Harris et al., 2012; Carhart-Harris </a:t>
            </a:r>
            <a:r>
              <a:rPr lang="de-CH" sz="1000" dirty="0" err="1"/>
              <a:t>and</a:t>
            </a:r>
            <a:r>
              <a:rPr lang="de-CH" sz="1000" dirty="0"/>
              <a:t> </a:t>
            </a:r>
            <a:r>
              <a:rPr lang="de-CH" sz="1000" dirty="0" err="1"/>
              <a:t>Friston</a:t>
            </a:r>
            <a:r>
              <a:rPr lang="de-CH" sz="1000" dirty="0"/>
              <a:t>, 2019; </a:t>
            </a:r>
            <a:r>
              <a:rPr lang="de-CH" sz="1000" dirty="0" err="1"/>
              <a:t>Tagliazucchi</a:t>
            </a:r>
            <a:r>
              <a:rPr lang="de-CH" sz="1000" dirty="0"/>
              <a:t> et al., 2014; Nichols, 2016; Vollenweider </a:t>
            </a:r>
            <a:r>
              <a:rPr lang="de-CH" sz="1000" dirty="0" err="1"/>
              <a:t>and</a:t>
            </a:r>
            <a:r>
              <a:rPr lang="de-CH" sz="1000" dirty="0"/>
              <a:t> Preller, 2020</a:t>
            </a:r>
          </a:p>
        </p:txBody>
      </p:sp>
    </p:spTree>
    <p:extLst>
      <p:ext uri="{BB962C8B-B14F-4D97-AF65-F5344CB8AC3E}">
        <p14:creationId xmlns:p14="http://schemas.microsoft.com/office/powerpoint/2010/main" val="1087305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/>
      <p:bldP spid="20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Linie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553" name="image51.png" descr="image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4066"/>
            <a:ext cx="2716691" cy="3945168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Psilocybin"/>
          <p:cNvSpPr txBox="1">
            <a:spLocks noGrp="1"/>
          </p:cNvSpPr>
          <p:nvPr>
            <p:ph type="title"/>
          </p:nvPr>
        </p:nvSpPr>
        <p:spPr>
          <a:xfrm>
            <a:off x="2980770" y="388203"/>
            <a:ext cx="3611886" cy="83099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4800" b="1">
                <a:solidFill>
                  <a:srgbClr val="1E3C8E"/>
                </a:solidFill>
                <a:uFill>
                  <a:solidFill>
                    <a:srgbClr val="1E3C8E"/>
                  </a:solidFill>
                </a:uFill>
              </a:defRPr>
            </a:lvl1pPr>
          </a:lstStyle>
          <a:p>
            <a:r>
              <a:rPr dirty="0">
                <a:solidFill>
                  <a:schemeClr val="bg1">
                    <a:lumMod val="65000"/>
                  </a:schemeClr>
                </a:solidFill>
              </a:rPr>
              <a:t>Psilocybin</a:t>
            </a:r>
            <a:r>
              <a:rPr lang="fr-CH" dirty="0">
                <a:solidFill>
                  <a:schemeClr val="bg1">
                    <a:lumMod val="65000"/>
                  </a:schemeClr>
                </a:solidFill>
              </a:rPr>
              <a:t>e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50" name="1958…"/>
          <p:cNvSpPr txBox="1">
            <a:spLocks noGrp="1"/>
          </p:cNvSpPr>
          <p:nvPr>
            <p:ph type="body" sz="quarter" idx="1"/>
          </p:nvPr>
        </p:nvSpPr>
        <p:spPr>
          <a:xfrm>
            <a:off x="2445798" y="1937084"/>
            <a:ext cx="5964275" cy="258679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miter lim="400000"/>
          </a:ln>
        </p:spPr>
        <p:txBody>
          <a:bodyPr/>
          <a:lstStyle/>
          <a:p>
            <a:pPr marL="261938" indent="-261938">
              <a:lnSpc>
                <a:spcPct val="150000"/>
              </a:lnSpc>
              <a:spcBef>
                <a:spcPts val="400"/>
              </a:spcBef>
              <a:buClr>
                <a:srgbClr val="F09C00"/>
              </a:buClr>
              <a:buSzTx/>
              <a:buFont typeface="Arial"/>
              <a:buNone/>
            </a:pPr>
            <a:r>
              <a:rPr sz="2400" i="1" dirty="0">
                <a:latin typeface="+mj-lt"/>
                <a:ea typeface="+mj-ea"/>
                <a:cs typeface="+mj-cs"/>
                <a:sym typeface="Arial"/>
              </a:rPr>
              <a:t>1958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Clr>
                <a:srgbClr val="9FD0AB"/>
              </a:buClr>
              <a:buSzPct val="80000"/>
              <a:buFont typeface="Arial" panose="020B0604020202020204" pitchFamily="34" charset="0"/>
              <a:buChar char="•"/>
            </a:pPr>
            <a:r>
              <a:rPr lang="de-CH" sz="2400" dirty="0" err="1">
                <a:latin typeface="+mj-lt"/>
                <a:ea typeface="+mj-ea"/>
                <a:cs typeface="+mj-cs"/>
              </a:rPr>
              <a:t>Identification</a:t>
            </a:r>
            <a:r>
              <a:rPr lang="de-CH" sz="2400" dirty="0">
                <a:latin typeface="+mj-lt"/>
                <a:ea typeface="+mj-ea"/>
                <a:cs typeface="+mj-cs"/>
              </a:rPr>
              <a:t> de la psilocybine et de la </a:t>
            </a:r>
            <a:r>
              <a:rPr lang="de-CH" sz="2400" dirty="0" err="1">
                <a:latin typeface="+mj-lt"/>
                <a:ea typeface="+mj-ea"/>
                <a:cs typeface="+mj-cs"/>
              </a:rPr>
              <a:t>psilocyne</a:t>
            </a:r>
            <a:r>
              <a:rPr lang="de-CH" sz="2400" dirty="0">
                <a:latin typeface="+mj-lt"/>
                <a:ea typeface="+mj-ea"/>
                <a:cs typeface="+mj-cs"/>
              </a:rPr>
              <a:t> par Albert Hofmann à </a:t>
            </a:r>
            <a:r>
              <a:rPr lang="de-CH" sz="2400" dirty="0" err="1">
                <a:latin typeface="+mj-lt"/>
                <a:ea typeface="+mj-ea"/>
                <a:cs typeface="+mj-cs"/>
              </a:rPr>
              <a:t>partir</a:t>
            </a:r>
            <a:r>
              <a:rPr lang="de-CH" sz="2400" dirty="0">
                <a:latin typeface="+mj-lt"/>
                <a:ea typeface="+mj-ea"/>
                <a:cs typeface="+mj-cs"/>
              </a:rPr>
              <a:t> de </a:t>
            </a:r>
            <a:r>
              <a:rPr lang="de-CH" sz="2400" dirty="0" err="1">
                <a:latin typeface="+mj-lt"/>
                <a:ea typeface="+mj-ea"/>
                <a:cs typeface="+mj-cs"/>
              </a:rPr>
              <a:t>Psilocybe</a:t>
            </a:r>
            <a:r>
              <a:rPr lang="de-CH" sz="2400" dirty="0">
                <a:latin typeface="+mj-lt"/>
                <a:ea typeface="+mj-ea"/>
                <a:cs typeface="+mj-cs"/>
              </a:rPr>
              <a:t> </a:t>
            </a:r>
            <a:r>
              <a:rPr lang="de-CH" sz="2400" dirty="0" err="1">
                <a:latin typeface="+mj-lt"/>
                <a:ea typeface="+mj-ea"/>
                <a:cs typeface="+mj-cs"/>
              </a:rPr>
              <a:t>mexicana</a:t>
            </a:r>
            <a:r>
              <a:rPr lang="de-CH" sz="2400" dirty="0">
                <a:latin typeface="+mj-lt"/>
                <a:ea typeface="+mj-ea"/>
                <a:cs typeface="+mj-cs"/>
              </a:rPr>
              <a:t> Heim </a:t>
            </a:r>
          </a:p>
        </p:txBody>
      </p:sp>
    </p:spTree>
    <p:extLst>
      <p:ext uri="{BB962C8B-B14F-4D97-AF65-F5344CB8AC3E}">
        <p14:creationId xmlns:p14="http://schemas.microsoft.com/office/powerpoint/2010/main" val="26249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F9F4BCE-B2E6-7F46-B04A-08D43A8FE64C}"/>
              </a:ext>
            </a:extLst>
          </p:cNvPr>
          <p:cNvSpPr/>
          <p:nvPr/>
        </p:nvSpPr>
        <p:spPr>
          <a:xfrm>
            <a:off x="1311728" y="191887"/>
            <a:ext cx="66283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3600" b="1" dirty="0" err="1">
                <a:solidFill>
                  <a:schemeClr val="bg1">
                    <a:lumMod val="50000"/>
                  </a:schemeClr>
                </a:solidFill>
              </a:rPr>
              <a:t>Rôle</a:t>
            </a:r>
            <a:r>
              <a:rPr lang="de-CH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CH" sz="3600" b="1" dirty="0" err="1">
                <a:solidFill>
                  <a:schemeClr val="bg1">
                    <a:lumMod val="50000"/>
                  </a:schemeClr>
                </a:solidFill>
              </a:rPr>
              <a:t>possible</a:t>
            </a:r>
            <a:r>
              <a:rPr lang="de-CH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CH" sz="3600" b="1" dirty="0" err="1">
                <a:solidFill>
                  <a:schemeClr val="bg1">
                    <a:lumMod val="50000"/>
                  </a:schemeClr>
                </a:solidFill>
              </a:rPr>
              <a:t>hypnose</a:t>
            </a:r>
            <a:r>
              <a:rPr lang="de-CH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CH" sz="3600" b="1" dirty="0" err="1">
                <a:solidFill>
                  <a:schemeClr val="bg1">
                    <a:lumMod val="50000"/>
                  </a:schemeClr>
                </a:solidFill>
              </a:rPr>
              <a:t>dans</a:t>
            </a:r>
            <a:r>
              <a:rPr lang="de-CH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CH" sz="3600" b="1" dirty="0" err="1">
                <a:solidFill>
                  <a:schemeClr val="bg1">
                    <a:lumMod val="50000"/>
                  </a:schemeClr>
                </a:solidFill>
              </a:rPr>
              <a:t>expérience</a:t>
            </a:r>
            <a:r>
              <a:rPr lang="de-CH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CH" sz="3600" b="1" dirty="0" err="1">
                <a:solidFill>
                  <a:schemeClr val="bg1">
                    <a:lumMod val="50000"/>
                  </a:schemeClr>
                </a:solidFill>
              </a:rPr>
              <a:t>psychédélique</a:t>
            </a:r>
            <a:endParaRPr lang="de-CH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6900E28-1FB6-8149-A43C-F3F525955318}"/>
              </a:ext>
            </a:extLst>
          </p:cNvPr>
          <p:cNvSpPr/>
          <p:nvPr/>
        </p:nvSpPr>
        <p:spPr>
          <a:xfrm>
            <a:off x="420306" y="5498478"/>
            <a:ext cx="84111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 err="1">
                <a:solidFill>
                  <a:srgbClr val="000000"/>
                </a:solidFill>
                <a:latin typeface="-webkit-standard"/>
              </a:rPr>
              <a:t>Lemercier</a:t>
            </a:r>
            <a:r>
              <a:rPr lang="de-CH" sz="1000" dirty="0">
                <a:solidFill>
                  <a:srgbClr val="000000"/>
                </a:solidFill>
                <a:latin typeface="-webkit-standard"/>
              </a:rPr>
              <a:t> et al., 2018; </a:t>
            </a:r>
            <a:r>
              <a:rPr lang="de-CH" sz="1000" dirty="0" err="1">
                <a:solidFill>
                  <a:srgbClr val="000000"/>
                </a:solidFill>
                <a:latin typeface="-webkit-standard"/>
              </a:rPr>
              <a:t>Cardeña</a:t>
            </a:r>
            <a:r>
              <a:rPr lang="de-CH" sz="1000" dirty="0">
                <a:solidFill>
                  <a:srgbClr val="000000"/>
                </a:solidFill>
                <a:latin typeface="-webkit-standard"/>
              </a:rPr>
              <a:t>, 2000; </a:t>
            </a:r>
            <a:r>
              <a:rPr lang="de-CH" sz="1000" dirty="0" err="1">
                <a:solidFill>
                  <a:srgbClr val="000000"/>
                </a:solidFill>
                <a:latin typeface="-webkit-standard"/>
              </a:rPr>
              <a:t>Tart</a:t>
            </a:r>
            <a:r>
              <a:rPr lang="de-CH" sz="1000" dirty="0">
                <a:solidFill>
                  <a:srgbClr val="000000"/>
                </a:solidFill>
                <a:latin typeface="-webkit-standard"/>
              </a:rPr>
              <a:t>, 2011; Lynn et al., 2020; </a:t>
            </a:r>
            <a:r>
              <a:rPr lang="de-CH" sz="1000" dirty="0" err="1">
                <a:solidFill>
                  <a:srgbClr val="000000"/>
                </a:solidFill>
                <a:latin typeface="-webkit-standard"/>
              </a:rPr>
              <a:t>Grof</a:t>
            </a:r>
            <a:r>
              <a:rPr lang="de-CH" sz="1000" dirty="0">
                <a:solidFill>
                  <a:srgbClr val="000000"/>
                </a:solidFill>
                <a:latin typeface="-webkit-standard"/>
              </a:rPr>
              <a:t>, 2008; Carhart-Harris et al., 2018; </a:t>
            </a:r>
            <a:r>
              <a:rPr lang="de-CH" sz="1000" dirty="0" err="1">
                <a:solidFill>
                  <a:srgbClr val="000000"/>
                </a:solidFill>
                <a:latin typeface="-webkit-standard"/>
              </a:rPr>
              <a:t>Wolinsky</a:t>
            </a:r>
            <a:r>
              <a:rPr lang="de-CH" sz="1000" dirty="0">
                <a:solidFill>
                  <a:srgbClr val="000000"/>
                </a:solidFill>
                <a:latin typeface="-webkit-standard"/>
              </a:rPr>
              <a:t>, 2006; Meyer et al., 2002</a:t>
            </a:r>
            <a:endParaRPr lang="de-DE" sz="1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FF753E-01C4-D14F-B1DC-FF7F55B9D6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681384"/>
            <a:ext cx="3527926" cy="352792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2C7914B-142A-294E-B558-DE31F2E16D37}"/>
              </a:ext>
            </a:extLst>
          </p:cNvPr>
          <p:cNvSpPr/>
          <p:nvPr/>
        </p:nvSpPr>
        <p:spPr>
          <a:xfrm>
            <a:off x="3272590" y="2042719"/>
            <a:ext cx="4812632" cy="280525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2000" dirty="0" err="1">
                <a:solidFill>
                  <a:schemeClr val="tx1"/>
                </a:solidFill>
              </a:rPr>
              <a:t>Préparation</a:t>
            </a:r>
            <a:r>
              <a:rPr lang="de-CH" sz="2000" dirty="0">
                <a:solidFill>
                  <a:schemeClr val="tx1"/>
                </a:solidFill>
              </a:rPr>
              <a:t> </a:t>
            </a:r>
            <a:r>
              <a:rPr lang="de-CH" sz="2000" dirty="0" err="1">
                <a:solidFill>
                  <a:schemeClr val="tx1"/>
                </a:solidFill>
              </a:rPr>
              <a:t>aux</a:t>
            </a:r>
            <a:r>
              <a:rPr lang="de-CH" sz="2000" dirty="0">
                <a:solidFill>
                  <a:schemeClr val="tx1"/>
                </a:solidFill>
              </a:rPr>
              <a:t> </a:t>
            </a:r>
            <a:r>
              <a:rPr lang="de-CH" sz="2000" dirty="0" err="1">
                <a:solidFill>
                  <a:schemeClr val="tx1"/>
                </a:solidFill>
              </a:rPr>
              <a:t>états</a:t>
            </a:r>
            <a:r>
              <a:rPr lang="de-CH" sz="2000" dirty="0">
                <a:solidFill>
                  <a:schemeClr val="tx1"/>
                </a:solidFill>
              </a:rPr>
              <a:t> de </a:t>
            </a:r>
            <a:r>
              <a:rPr lang="de-CH" sz="2000" dirty="0" err="1">
                <a:solidFill>
                  <a:schemeClr val="tx1"/>
                </a:solidFill>
              </a:rPr>
              <a:t>conscience</a:t>
            </a:r>
            <a:r>
              <a:rPr lang="de-CH" sz="2000" dirty="0">
                <a:solidFill>
                  <a:schemeClr val="tx1"/>
                </a:solidFill>
              </a:rPr>
              <a:t> </a:t>
            </a:r>
            <a:r>
              <a:rPr lang="de-CH" sz="2000" dirty="0" err="1">
                <a:solidFill>
                  <a:schemeClr val="tx1"/>
                </a:solidFill>
              </a:rPr>
              <a:t>modifiés</a:t>
            </a:r>
            <a:endParaRPr lang="de-CH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2000" dirty="0" err="1">
                <a:solidFill>
                  <a:schemeClr val="tx1"/>
                </a:solidFill>
              </a:rPr>
              <a:t>Atténuation</a:t>
            </a:r>
            <a:r>
              <a:rPr lang="de-CH" sz="2000" dirty="0">
                <a:solidFill>
                  <a:schemeClr val="tx1"/>
                </a:solidFill>
              </a:rPr>
              <a:t> </a:t>
            </a:r>
            <a:r>
              <a:rPr lang="de-CH" sz="2000" dirty="0" err="1">
                <a:solidFill>
                  <a:schemeClr val="tx1"/>
                </a:solidFill>
              </a:rPr>
              <a:t>anxiété</a:t>
            </a:r>
            <a:r>
              <a:rPr lang="de-CH" sz="2000" dirty="0">
                <a:solidFill>
                  <a:schemeClr val="tx1"/>
                </a:solidFill>
              </a:rPr>
              <a:t>, </a:t>
            </a:r>
            <a:r>
              <a:rPr lang="de-CH" sz="2000" dirty="0" err="1">
                <a:solidFill>
                  <a:schemeClr val="tx1"/>
                </a:solidFill>
              </a:rPr>
              <a:t>adoption</a:t>
            </a:r>
            <a:r>
              <a:rPr lang="de-CH" sz="2000" dirty="0">
                <a:solidFill>
                  <a:schemeClr val="tx1"/>
                </a:solidFill>
              </a:rPr>
              <a:t> </a:t>
            </a:r>
            <a:r>
              <a:rPr lang="de-CH" sz="2000" dirty="0" err="1">
                <a:solidFill>
                  <a:schemeClr val="tx1"/>
                </a:solidFill>
              </a:rPr>
              <a:t>état</a:t>
            </a:r>
            <a:r>
              <a:rPr lang="de-CH" sz="2000" dirty="0">
                <a:solidFill>
                  <a:schemeClr val="tx1"/>
                </a:solidFill>
              </a:rPr>
              <a:t> </a:t>
            </a:r>
            <a:r>
              <a:rPr lang="de-CH" sz="2000" dirty="0" err="1">
                <a:solidFill>
                  <a:schemeClr val="tx1"/>
                </a:solidFill>
              </a:rPr>
              <a:t>d'esprit</a:t>
            </a:r>
            <a:r>
              <a:rPr lang="de-CH" sz="2000" dirty="0">
                <a:solidFill>
                  <a:schemeClr val="tx1"/>
                </a:solidFill>
              </a:rPr>
              <a:t> </a:t>
            </a:r>
            <a:r>
              <a:rPr lang="de-CH" sz="2000" dirty="0" err="1">
                <a:solidFill>
                  <a:schemeClr val="tx1"/>
                </a:solidFill>
              </a:rPr>
              <a:t>calme</a:t>
            </a:r>
            <a:r>
              <a:rPr lang="de-CH" sz="2000" dirty="0">
                <a:solidFill>
                  <a:schemeClr val="tx1"/>
                </a:solidFill>
              </a:rPr>
              <a:t> et </a:t>
            </a:r>
            <a:r>
              <a:rPr lang="de-CH" sz="2000" dirty="0" err="1">
                <a:solidFill>
                  <a:schemeClr val="tx1"/>
                </a:solidFill>
              </a:rPr>
              <a:t>ouvert</a:t>
            </a:r>
            <a:endParaRPr lang="de-CH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chemeClr val="tx1"/>
                </a:solidFill>
              </a:rPr>
              <a:t>Aide à </a:t>
            </a:r>
            <a:r>
              <a:rPr lang="de-CH" sz="2000" dirty="0" err="1">
                <a:solidFill>
                  <a:schemeClr val="tx1"/>
                </a:solidFill>
              </a:rPr>
              <a:t>clarification</a:t>
            </a:r>
            <a:r>
              <a:rPr lang="de-CH" sz="2000" dirty="0">
                <a:solidFill>
                  <a:schemeClr val="tx1"/>
                </a:solidFill>
              </a:rPr>
              <a:t> </a:t>
            </a:r>
            <a:r>
              <a:rPr lang="de-CH" sz="2000" dirty="0" err="1">
                <a:solidFill>
                  <a:schemeClr val="tx1"/>
                </a:solidFill>
              </a:rPr>
              <a:t>objectifs</a:t>
            </a:r>
            <a:r>
              <a:rPr lang="de-CH" sz="2000" dirty="0">
                <a:solidFill>
                  <a:schemeClr val="tx1"/>
                </a:solidFill>
              </a:rPr>
              <a:t> et </a:t>
            </a:r>
            <a:r>
              <a:rPr lang="de-CH" sz="2000" dirty="0" err="1">
                <a:solidFill>
                  <a:schemeClr val="tx1"/>
                </a:solidFill>
              </a:rPr>
              <a:t>intentions</a:t>
            </a:r>
            <a:r>
              <a:rPr lang="de-CH" sz="2000" dirty="0">
                <a:solidFill>
                  <a:schemeClr val="tx1"/>
                </a:solidFill>
              </a:rPr>
              <a:t> </a:t>
            </a:r>
            <a:r>
              <a:rPr lang="de-CH" sz="2000" dirty="0" err="1">
                <a:solidFill>
                  <a:schemeClr val="tx1"/>
                </a:solidFill>
              </a:rPr>
              <a:t>pour</a:t>
            </a:r>
            <a:r>
              <a:rPr lang="de-CH" sz="2000" dirty="0">
                <a:solidFill>
                  <a:schemeClr val="tx1"/>
                </a:solidFill>
              </a:rPr>
              <a:t> </a:t>
            </a:r>
            <a:r>
              <a:rPr lang="de-CH" sz="2000" dirty="0" err="1">
                <a:solidFill>
                  <a:schemeClr val="tx1"/>
                </a:solidFill>
              </a:rPr>
              <a:t>séance</a:t>
            </a:r>
            <a:r>
              <a:rPr lang="de-CH" sz="2000" dirty="0">
                <a:solidFill>
                  <a:schemeClr val="tx1"/>
                </a:solidFill>
              </a:rPr>
              <a:t> </a:t>
            </a:r>
            <a:r>
              <a:rPr lang="de-CH" sz="2000" dirty="0" err="1">
                <a:solidFill>
                  <a:schemeClr val="tx1"/>
                </a:solidFill>
              </a:rPr>
              <a:t>psychédélique</a:t>
            </a:r>
            <a:endParaRPr lang="de-CH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43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825BE02-F6F2-3C4E-B7AF-66FCE20C06A8}"/>
              </a:ext>
            </a:extLst>
          </p:cNvPr>
          <p:cNvSpPr/>
          <p:nvPr/>
        </p:nvSpPr>
        <p:spPr>
          <a:xfrm>
            <a:off x="1764980" y="281347"/>
            <a:ext cx="56140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4400" b="1" dirty="0" err="1">
                <a:solidFill>
                  <a:schemeClr val="bg1">
                    <a:lumMod val="50000"/>
                  </a:schemeClr>
                </a:solidFill>
                <a:latin typeface="-webkit-standard"/>
              </a:rPr>
              <a:t>Thérapie</a:t>
            </a:r>
            <a:r>
              <a:rPr lang="de-CH" sz="4400" b="1" dirty="0">
                <a:solidFill>
                  <a:schemeClr val="bg1">
                    <a:lumMod val="50000"/>
                  </a:schemeClr>
                </a:solidFill>
                <a:latin typeface="-webkit-standard"/>
              </a:rPr>
              <a:t> </a:t>
            </a:r>
            <a:r>
              <a:rPr lang="de-CH" sz="4400" b="1" dirty="0" err="1">
                <a:solidFill>
                  <a:schemeClr val="bg1">
                    <a:lumMod val="50000"/>
                  </a:schemeClr>
                </a:solidFill>
                <a:latin typeface="-webkit-standard"/>
              </a:rPr>
              <a:t>hypnodélique</a:t>
            </a:r>
            <a:endParaRPr lang="de-CH" sz="4400" b="1" dirty="0">
              <a:solidFill>
                <a:schemeClr val="bg1">
                  <a:lumMod val="50000"/>
                </a:schemeClr>
              </a:solidFill>
              <a:latin typeface="-webkit-standard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B6E3BD0-4292-E24C-93A6-9698AA6FA4A2}"/>
              </a:ext>
            </a:extLst>
          </p:cNvPr>
          <p:cNvSpPr/>
          <p:nvPr/>
        </p:nvSpPr>
        <p:spPr>
          <a:xfrm>
            <a:off x="526488" y="5505011"/>
            <a:ext cx="53078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/>
              <a:t>Levine &amp; Ludwig, 1965; </a:t>
            </a:r>
            <a:r>
              <a:rPr lang="de-DE" sz="1000" dirty="0" err="1"/>
              <a:t>Tart</a:t>
            </a:r>
            <a:r>
              <a:rPr lang="de-DE" sz="1000" dirty="0"/>
              <a:t> 2011; </a:t>
            </a:r>
            <a:r>
              <a:rPr lang="de-DE" sz="1000" dirty="0" err="1"/>
              <a:t>Lemercier</a:t>
            </a:r>
            <a:r>
              <a:rPr lang="de-DE" sz="1000" dirty="0"/>
              <a:t> &amp; </a:t>
            </a:r>
            <a:r>
              <a:rPr lang="de-DE" sz="1000" dirty="0" err="1"/>
              <a:t>Terhune</a:t>
            </a:r>
            <a:r>
              <a:rPr lang="de-DE" sz="1000" dirty="0"/>
              <a:t> 2018; Ebert, 2022; </a:t>
            </a:r>
            <a:r>
              <a:rPr lang="de-DE" sz="1000" dirty="0" err="1"/>
              <a:t>Krippner</a:t>
            </a:r>
            <a:r>
              <a:rPr lang="de-DE" sz="1000" dirty="0"/>
              <a:t>, 1964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449E64-93A9-AB4C-AAA0-240586DDFC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0755"/>
            <a:ext cx="3585411" cy="358541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99583D7-D6C2-444A-B4E1-2D1B317797E0}"/>
              </a:ext>
            </a:extLst>
          </p:cNvPr>
          <p:cNvSpPr/>
          <p:nvPr/>
        </p:nvSpPr>
        <p:spPr>
          <a:xfrm>
            <a:off x="3416967" y="1840798"/>
            <a:ext cx="5454417" cy="258532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↑ altérations de la conscience </a:t>
            </a:r>
          </a:p>
          <a:p>
            <a:pPr marL="342900" indent="-342900"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↑ suggestibilité thérapeutique → ↑ intégration suggestions thérapeutiques</a:t>
            </a:r>
          </a:p>
          <a:p>
            <a:pPr marL="342900" indent="-342900"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Hypnose → guider et contrôler l'expérience psychédélique</a:t>
            </a:r>
          </a:p>
          <a:p>
            <a:pPr marL="342900" indent="-342900"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Orientation énergies créatives vers défis spécifiques</a:t>
            </a:r>
          </a:p>
          <a:p>
            <a:pPr marL="342900" indent="-342900"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Renforcement changements positifs et intégration dans vie quotidienne</a:t>
            </a:r>
          </a:p>
        </p:txBody>
      </p:sp>
    </p:spTree>
    <p:extLst>
      <p:ext uri="{BB962C8B-B14F-4D97-AF65-F5344CB8AC3E}">
        <p14:creationId xmlns:p14="http://schemas.microsoft.com/office/powerpoint/2010/main" val="443532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534658A-C9BB-7342-917C-B83829168451}"/>
              </a:ext>
            </a:extLst>
          </p:cNvPr>
          <p:cNvGrpSpPr/>
          <p:nvPr/>
        </p:nvGrpSpPr>
        <p:grpSpPr>
          <a:xfrm>
            <a:off x="1254814" y="563735"/>
            <a:ext cx="1746630" cy="2084718"/>
            <a:chOff x="1254814" y="563735"/>
            <a:chExt cx="1746630" cy="208471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008F628C-4115-2C4B-97D6-41FB4F70A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134" y="994462"/>
              <a:ext cx="1653991" cy="1653991"/>
            </a:xfrm>
            <a:prstGeom prst="round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AB0D8F8B-907B-A74C-9CA4-52959E467B0F}"/>
                </a:ext>
              </a:extLst>
            </p:cNvPr>
            <p:cNvSpPr txBox="1"/>
            <p:nvPr/>
          </p:nvSpPr>
          <p:spPr>
            <a:xfrm>
              <a:off x="1254814" y="563735"/>
              <a:ext cx="174663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i="0" u="none" strike="noStrike" cap="none" spc="0" normalizeH="0" baseline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thérapeutiques</a:t>
              </a:r>
              <a:endParaRPr kumimoji="0" lang="de-DE" sz="1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F229B10-8C6C-5744-8505-B9C44564240C}"/>
              </a:ext>
            </a:extLst>
          </p:cNvPr>
          <p:cNvGrpSpPr/>
          <p:nvPr/>
        </p:nvGrpSpPr>
        <p:grpSpPr>
          <a:xfrm>
            <a:off x="5714490" y="555070"/>
            <a:ext cx="2246767" cy="2093382"/>
            <a:chOff x="5714490" y="555070"/>
            <a:chExt cx="2246767" cy="2093382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89CBA80-36CF-0B4C-B147-68E8564C7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0878" y="994461"/>
              <a:ext cx="1653991" cy="1653991"/>
            </a:xfrm>
            <a:prstGeom prst="round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1608B6F-7F9B-494A-9123-4138A6C19883}"/>
                </a:ext>
              </a:extLst>
            </p:cNvPr>
            <p:cNvSpPr txBox="1"/>
            <p:nvPr/>
          </p:nvSpPr>
          <p:spPr>
            <a:xfrm>
              <a:off x="5714490" y="555070"/>
              <a:ext cx="224676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non-</a:t>
              </a:r>
              <a:r>
                <a:rPr kumimoji="0" lang="de-DE" sz="1800" b="1" i="0" u="none" strike="noStrike" cap="none" spc="0" normalizeH="0" baseline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thérapeutiques</a:t>
              </a:r>
              <a:endParaRPr kumimoji="0" lang="de-DE" sz="1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EC80104-5FFF-B24D-8691-58D6525553EC}"/>
              </a:ext>
            </a:extLst>
          </p:cNvPr>
          <p:cNvSpPr/>
          <p:nvPr/>
        </p:nvSpPr>
        <p:spPr>
          <a:xfrm>
            <a:off x="3945483" y="76217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chemeClr val="bg1">
                    <a:lumMod val="50000"/>
                  </a:schemeClr>
                </a:solidFill>
              </a:rPr>
              <a:t>Usages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38B4E0C-48B7-D94C-96F5-451BD5E65E75}"/>
              </a:ext>
            </a:extLst>
          </p:cNvPr>
          <p:cNvSpPr txBox="1"/>
          <p:nvPr/>
        </p:nvSpPr>
        <p:spPr>
          <a:xfrm>
            <a:off x="1150619" y="4086130"/>
            <a:ext cx="195502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Evidences</a:t>
            </a: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scientifiques</a:t>
            </a:r>
            <a:endParaRPr kumimoji="0" lang="de-D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BABEF5-1774-514E-998C-BC1FEB1C98AB}"/>
              </a:ext>
            </a:extLst>
          </p:cNvPr>
          <p:cNvSpPr txBox="1"/>
          <p:nvPr/>
        </p:nvSpPr>
        <p:spPr>
          <a:xfrm>
            <a:off x="735441" y="2786094"/>
            <a:ext cx="2785376" cy="807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1050" b="1" dirty="0" err="1">
                <a:solidFill>
                  <a:srgbClr val="000000"/>
                </a:solidFill>
              </a:rPr>
              <a:t>Loi</a:t>
            </a:r>
            <a:r>
              <a:rPr lang="de-DE" sz="1050" b="1" dirty="0">
                <a:solidFill>
                  <a:srgbClr val="000000"/>
                </a:solidFill>
              </a:rPr>
              <a:t> </a:t>
            </a:r>
            <a:r>
              <a:rPr lang="de-DE" sz="1050" b="1" dirty="0" err="1">
                <a:solidFill>
                  <a:srgbClr val="000000"/>
                </a:solidFill>
              </a:rPr>
              <a:t>sur</a:t>
            </a:r>
            <a:r>
              <a:rPr lang="de-DE" sz="1050" b="1" dirty="0">
                <a:solidFill>
                  <a:srgbClr val="000000"/>
                </a:solidFill>
              </a:rPr>
              <a:t> les </a:t>
            </a:r>
            <a:r>
              <a:rPr lang="de-DE" sz="1050" b="1" dirty="0" err="1">
                <a:solidFill>
                  <a:srgbClr val="000000"/>
                </a:solidFill>
              </a:rPr>
              <a:t>produits</a:t>
            </a:r>
            <a:r>
              <a:rPr lang="de-DE" sz="1050" b="1" dirty="0">
                <a:solidFill>
                  <a:srgbClr val="000000"/>
                </a:solidFill>
              </a:rPr>
              <a:t> </a:t>
            </a:r>
            <a:r>
              <a:rPr lang="de-DE" sz="1050" b="1" dirty="0" err="1">
                <a:solidFill>
                  <a:srgbClr val="000000"/>
                </a:solidFill>
              </a:rPr>
              <a:t>thérapeutiques</a:t>
            </a:r>
            <a:r>
              <a:rPr lang="de-DE" sz="1050" b="1" dirty="0">
                <a:solidFill>
                  <a:srgbClr val="000000"/>
                </a:solidFill>
              </a:rPr>
              <a:t> / </a:t>
            </a:r>
            <a:r>
              <a:rPr lang="de-DE" sz="1050" b="1" dirty="0" err="1">
                <a:solidFill>
                  <a:srgbClr val="000000"/>
                </a:solidFill>
              </a:rPr>
              <a:t>LPTh</a:t>
            </a:r>
            <a:endParaRPr lang="de-DE" sz="1050" b="1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de-DE" sz="600" dirty="0" err="1">
                <a:solidFill>
                  <a:srgbClr val="000000"/>
                </a:solidFill>
              </a:rPr>
              <a:t>Ordonnance</a:t>
            </a:r>
            <a:r>
              <a:rPr lang="de-DE" sz="600" dirty="0">
                <a:solidFill>
                  <a:srgbClr val="000000"/>
                </a:solidFill>
              </a:rPr>
              <a:t> </a:t>
            </a:r>
            <a:r>
              <a:rPr lang="de-DE" sz="600" dirty="0" err="1">
                <a:solidFill>
                  <a:srgbClr val="000000"/>
                </a:solidFill>
              </a:rPr>
              <a:t>sur</a:t>
            </a:r>
            <a:r>
              <a:rPr lang="de-DE" sz="600" dirty="0">
                <a:solidFill>
                  <a:srgbClr val="000000"/>
                </a:solidFill>
              </a:rPr>
              <a:t> les </a:t>
            </a:r>
            <a:r>
              <a:rPr lang="de-DE" sz="600" dirty="0" err="1">
                <a:solidFill>
                  <a:srgbClr val="000000"/>
                </a:solidFill>
              </a:rPr>
              <a:t>autorisations</a:t>
            </a:r>
            <a:r>
              <a:rPr lang="de-DE" sz="600" dirty="0">
                <a:solidFill>
                  <a:srgbClr val="000000"/>
                </a:solidFill>
              </a:rPr>
              <a:t> </a:t>
            </a:r>
            <a:r>
              <a:rPr lang="de-DE" sz="600" dirty="0" err="1">
                <a:solidFill>
                  <a:srgbClr val="000000"/>
                </a:solidFill>
              </a:rPr>
              <a:t>dans</a:t>
            </a:r>
            <a:r>
              <a:rPr lang="de-DE" sz="600" dirty="0">
                <a:solidFill>
                  <a:srgbClr val="000000"/>
                </a:solidFill>
              </a:rPr>
              <a:t> le </a:t>
            </a:r>
            <a:r>
              <a:rPr lang="de-DE" sz="600" dirty="0" err="1">
                <a:solidFill>
                  <a:srgbClr val="000000"/>
                </a:solidFill>
              </a:rPr>
              <a:t>domaine</a:t>
            </a:r>
            <a:r>
              <a:rPr lang="de-DE" sz="600" dirty="0">
                <a:solidFill>
                  <a:srgbClr val="000000"/>
                </a:solidFill>
              </a:rPr>
              <a:t> des </a:t>
            </a:r>
            <a:r>
              <a:rPr lang="de-DE" sz="600" dirty="0" err="1">
                <a:solidFill>
                  <a:srgbClr val="000000"/>
                </a:solidFill>
              </a:rPr>
              <a:t>médicaments</a:t>
            </a:r>
            <a:r>
              <a:rPr lang="de-DE" sz="600" dirty="0">
                <a:solidFill>
                  <a:srgbClr val="000000"/>
                </a:solidFill>
              </a:rPr>
              <a:t> / </a:t>
            </a:r>
            <a:r>
              <a:rPr lang="de-DE" sz="600" dirty="0" err="1">
                <a:solidFill>
                  <a:srgbClr val="000000"/>
                </a:solidFill>
              </a:rPr>
              <a:t>OAMéd</a:t>
            </a:r>
            <a:endParaRPr lang="de-DE" sz="600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de-DE" sz="600" dirty="0" err="1">
                <a:solidFill>
                  <a:srgbClr val="000000"/>
                </a:solidFill>
              </a:rPr>
              <a:t>Ordonnance</a:t>
            </a:r>
            <a:r>
              <a:rPr lang="de-DE" sz="600" dirty="0">
                <a:solidFill>
                  <a:srgbClr val="000000"/>
                </a:solidFill>
              </a:rPr>
              <a:t> </a:t>
            </a:r>
            <a:r>
              <a:rPr lang="de-DE" sz="600" dirty="0" err="1">
                <a:solidFill>
                  <a:srgbClr val="000000"/>
                </a:solidFill>
              </a:rPr>
              <a:t>sur</a:t>
            </a:r>
            <a:r>
              <a:rPr lang="de-DE" sz="600" dirty="0">
                <a:solidFill>
                  <a:srgbClr val="000000"/>
                </a:solidFill>
              </a:rPr>
              <a:t> les </a:t>
            </a:r>
            <a:r>
              <a:rPr lang="de-DE" sz="600" dirty="0" err="1">
                <a:solidFill>
                  <a:srgbClr val="000000"/>
                </a:solidFill>
              </a:rPr>
              <a:t>médicaments</a:t>
            </a:r>
            <a:r>
              <a:rPr lang="de-DE" sz="600" dirty="0">
                <a:solidFill>
                  <a:srgbClr val="000000"/>
                </a:solidFill>
              </a:rPr>
              <a:t> / </a:t>
            </a:r>
            <a:r>
              <a:rPr lang="de-DE" sz="600" dirty="0" err="1">
                <a:solidFill>
                  <a:srgbClr val="000000"/>
                </a:solidFill>
              </a:rPr>
              <a:t>Oméd</a:t>
            </a:r>
            <a:endParaRPr lang="de-DE" sz="600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de-DE" sz="600" dirty="0" err="1">
                <a:solidFill>
                  <a:srgbClr val="000000"/>
                </a:solidFill>
              </a:rPr>
              <a:t>Ordonnance</a:t>
            </a:r>
            <a:r>
              <a:rPr lang="de-DE" sz="600" dirty="0">
                <a:solidFill>
                  <a:srgbClr val="000000"/>
                </a:solidFill>
              </a:rPr>
              <a:t> </a:t>
            </a:r>
            <a:r>
              <a:rPr lang="de-DE" sz="600" dirty="0" err="1">
                <a:solidFill>
                  <a:srgbClr val="000000"/>
                </a:solidFill>
              </a:rPr>
              <a:t>sur</a:t>
            </a:r>
            <a:r>
              <a:rPr lang="de-DE" sz="600" dirty="0">
                <a:solidFill>
                  <a:srgbClr val="000000"/>
                </a:solidFill>
              </a:rPr>
              <a:t> les </a:t>
            </a:r>
            <a:r>
              <a:rPr lang="de-DE" sz="600" dirty="0" err="1">
                <a:solidFill>
                  <a:srgbClr val="000000"/>
                </a:solidFill>
              </a:rPr>
              <a:t>exigences</a:t>
            </a:r>
            <a:r>
              <a:rPr lang="de-DE" sz="600" dirty="0">
                <a:solidFill>
                  <a:srgbClr val="000000"/>
                </a:solidFill>
              </a:rPr>
              <a:t> relatives </a:t>
            </a:r>
            <a:r>
              <a:rPr lang="de-DE" sz="600" dirty="0" err="1">
                <a:solidFill>
                  <a:srgbClr val="000000"/>
                </a:solidFill>
              </a:rPr>
              <a:t>aux</a:t>
            </a:r>
            <a:r>
              <a:rPr lang="de-DE" sz="600" dirty="0">
                <a:solidFill>
                  <a:srgbClr val="000000"/>
                </a:solidFill>
              </a:rPr>
              <a:t> </a:t>
            </a:r>
            <a:r>
              <a:rPr lang="de-DE" sz="600" dirty="0" err="1">
                <a:solidFill>
                  <a:srgbClr val="000000"/>
                </a:solidFill>
              </a:rPr>
              <a:t>médicaments</a:t>
            </a:r>
            <a:r>
              <a:rPr lang="de-DE" sz="600" dirty="0">
                <a:solidFill>
                  <a:srgbClr val="000000"/>
                </a:solidFill>
              </a:rPr>
              <a:t> / </a:t>
            </a:r>
            <a:r>
              <a:rPr lang="de-DE" sz="600" dirty="0" err="1">
                <a:solidFill>
                  <a:srgbClr val="000000"/>
                </a:solidFill>
              </a:rPr>
              <a:t>OEMéd</a:t>
            </a:r>
            <a:endParaRPr lang="de-DE" sz="600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de-DE" sz="600" dirty="0" err="1">
                <a:solidFill>
                  <a:srgbClr val="000000"/>
                </a:solidFill>
              </a:rPr>
              <a:t>Ordonnance</a:t>
            </a:r>
            <a:r>
              <a:rPr lang="de-DE" sz="600" dirty="0">
                <a:solidFill>
                  <a:srgbClr val="000000"/>
                </a:solidFill>
              </a:rPr>
              <a:t> </a:t>
            </a:r>
            <a:r>
              <a:rPr lang="de-DE" sz="600" dirty="0" err="1">
                <a:solidFill>
                  <a:srgbClr val="000000"/>
                </a:solidFill>
              </a:rPr>
              <a:t>sur</a:t>
            </a:r>
            <a:r>
              <a:rPr lang="de-DE" sz="600" dirty="0">
                <a:solidFill>
                  <a:srgbClr val="000000"/>
                </a:solidFill>
              </a:rPr>
              <a:t> les </a:t>
            </a:r>
            <a:r>
              <a:rPr lang="de-DE" sz="600" dirty="0" err="1">
                <a:solidFill>
                  <a:srgbClr val="000000"/>
                </a:solidFill>
              </a:rPr>
              <a:t>professions</a:t>
            </a:r>
            <a:r>
              <a:rPr lang="de-DE" sz="600" dirty="0">
                <a:solidFill>
                  <a:srgbClr val="000000"/>
                </a:solidFill>
              </a:rPr>
              <a:t> </a:t>
            </a:r>
            <a:r>
              <a:rPr lang="de-DE" sz="600" dirty="0" err="1">
                <a:solidFill>
                  <a:srgbClr val="000000"/>
                </a:solidFill>
              </a:rPr>
              <a:t>médicales</a:t>
            </a:r>
            <a:r>
              <a:rPr lang="de-DE" sz="600" dirty="0">
                <a:solidFill>
                  <a:srgbClr val="000000"/>
                </a:solidFill>
              </a:rPr>
              <a:t> / </a:t>
            </a:r>
            <a:r>
              <a:rPr lang="de-DE" sz="600" dirty="0" err="1">
                <a:solidFill>
                  <a:srgbClr val="000000"/>
                </a:solidFill>
              </a:rPr>
              <a:t>OPMéd</a:t>
            </a:r>
            <a:endParaRPr lang="de-DE" sz="600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de-DE" sz="600" dirty="0" err="1">
                <a:solidFill>
                  <a:srgbClr val="000000"/>
                </a:solidFill>
              </a:rPr>
              <a:t>Ordonnance</a:t>
            </a:r>
            <a:r>
              <a:rPr lang="de-DE" sz="600" dirty="0">
                <a:solidFill>
                  <a:srgbClr val="000000"/>
                </a:solidFill>
              </a:rPr>
              <a:t> </a:t>
            </a:r>
            <a:r>
              <a:rPr lang="de-DE" sz="600" dirty="0" err="1">
                <a:solidFill>
                  <a:srgbClr val="000000"/>
                </a:solidFill>
              </a:rPr>
              <a:t>concernant</a:t>
            </a:r>
            <a:r>
              <a:rPr lang="de-DE" sz="600" dirty="0">
                <a:solidFill>
                  <a:srgbClr val="000000"/>
                </a:solidFill>
              </a:rPr>
              <a:t> le </a:t>
            </a:r>
            <a:r>
              <a:rPr lang="de-DE" sz="600" dirty="0" err="1">
                <a:solidFill>
                  <a:srgbClr val="000000"/>
                </a:solidFill>
              </a:rPr>
              <a:t>registre</a:t>
            </a:r>
            <a:r>
              <a:rPr lang="de-DE" sz="600" dirty="0">
                <a:solidFill>
                  <a:srgbClr val="000000"/>
                </a:solidFill>
              </a:rPr>
              <a:t> / </a:t>
            </a:r>
            <a:r>
              <a:rPr lang="de-DE" sz="600" dirty="0" err="1">
                <a:solidFill>
                  <a:srgbClr val="000000"/>
                </a:solidFill>
              </a:rPr>
              <a:t>LPMéd</a:t>
            </a:r>
            <a:endParaRPr lang="de-DE" sz="600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de-DE" sz="600" dirty="0" err="1">
                <a:solidFill>
                  <a:srgbClr val="000000"/>
                </a:solidFill>
              </a:rPr>
              <a:t>Ordonnance</a:t>
            </a:r>
            <a:r>
              <a:rPr lang="de-DE" sz="600" dirty="0">
                <a:solidFill>
                  <a:srgbClr val="000000"/>
                </a:solidFill>
              </a:rPr>
              <a:t> relative </a:t>
            </a:r>
            <a:r>
              <a:rPr lang="de-DE" sz="600" dirty="0" err="1">
                <a:solidFill>
                  <a:srgbClr val="000000"/>
                </a:solidFill>
              </a:rPr>
              <a:t>aux</a:t>
            </a:r>
            <a:r>
              <a:rPr lang="de-DE" sz="600" dirty="0">
                <a:solidFill>
                  <a:srgbClr val="000000"/>
                </a:solidFill>
              </a:rPr>
              <a:t> </a:t>
            </a:r>
            <a:r>
              <a:rPr lang="de-DE" sz="600" dirty="0" err="1">
                <a:solidFill>
                  <a:srgbClr val="000000"/>
                </a:solidFill>
              </a:rPr>
              <a:t>compétences</a:t>
            </a:r>
            <a:r>
              <a:rPr lang="de-DE" sz="600" dirty="0">
                <a:solidFill>
                  <a:srgbClr val="000000"/>
                </a:solidFill>
              </a:rPr>
              <a:t> / </a:t>
            </a:r>
            <a:r>
              <a:rPr lang="de-DE" sz="600" dirty="0" err="1">
                <a:solidFill>
                  <a:srgbClr val="000000"/>
                </a:solidFill>
              </a:rPr>
              <a:t>LPSan</a:t>
            </a:r>
            <a:r>
              <a:rPr lang="de-DE" sz="600" dirty="0">
                <a:solidFill>
                  <a:srgbClr val="000000"/>
                </a:solidFill>
              </a:rPr>
              <a:t>, </a:t>
            </a:r>
            <a:r>
              <a:rPr lang="de-DE" sz="600" dirty="0" err="1">
                <a:solidFill>
                  <a:srgbClr val="000000"/>
                </a:solidFill>
              </a:rPr>
              <a:t>OCPSan</a:t>
            </a:r>
            <a:endParaRPr lang="de-DE" sz="600" dirty="0">
              <a:solidFill>
                <a:srgbClr val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87E204D-A9CA-5C42-A17D-123C8EE2624D}"/>
              </a:ext>
            </a:extLst>
          </p:cNvPr>
          <p:cNvSpPr/>
          <p:nvPr/>
        </p:nvSpPr>
        <p:spPr>
          <a:xfrm>
            <a:off x="5789029" y="2798717"/>
            <a:ext cx="2097688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1050" b="1" dirty="0" err="1">
                <a:solidFill>
                  <a:srgbClr val="000000"/>
                </a:solidFill>
              </a:rPr>
              <a:t>Loi</a:t>
            </a:r>
            <a:r>
              <a:rPr lang="de-DE" sz="1050" b="1" dirty="0">
                <a:solidFill>
                  <a:srgbClr val="000000"/>
                </a:solidFill>
              </a:rPr>
              <a:t> </a:t>
            </a:r>
            <a:r>
              <a:rPr lang="de-DE" sz="1050" b="1" dirty="0" err="1">
                <a:solidFill>
                  <a:srgbClr val="000000"/>
                </a:solidFill>
              </a:rPr>
              <a:t>sur</a:t>
            </a:r>
            <a:r>
              <a:rPr lang="de-DE" sz="1050" b="1" dirty="0">
                <a:solidFill>
                  <a:srgbClr val="000000"/>
                </a:solidFill>
              </a:rPr>
              <a:t> les </a:t>
            </a:r>
            <a:r>
              <a:rPr lang="de-DE" sz="1050" b="1" dirty="0" err="1">
                <a:solidFill>
                  <a:srgbClr val="000000"/>
                </a:solidFill>
              </a:rPr>
              <a:t>stupéfiants</a:t>
            </a:r>
            <a:r>
              <a:rPr lang="de-DE" sz="1050" b="1" dirty="0">
                <a:solidFill>
                  <a:srgbClr val="000000"/>
                </a:solidFill>
              </a:rPr>
              <a:t> / </a:t>
            </a:r>
            <a:r>
              <a:rPr lang="de-DE" sz="1050" b="1" dirty="0" err="1">
                <a:solidFill>
                  <a:srgbClr val="000000"/>
                </a:solidFill>
              </a:rPr>
              <a:t>Lstup</a:t>
            </a:r>
            <a:endParaRPr lang="de-DE" sz="1050" b="1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de-DE" sz="600" dirty="0" err="1">
                <a:solidFill>
                  <a:srgbClr val="000000"/>
                </a:solidFill>
              </a:rPr>
              <a:t>Ordonnance</a:t>
            </a:r>
            <a:r>
              <a:rPr lang="de-DE" sz="600" dirty="0">
                <a:solidFill>
                  <a:srgbClr val="000000"/>
                </a:solidFill>
              </a:rPr>
              <a:t> </a:t>
            </a:r>
            <a:r>
              <a:rPr lang="de-DE" sz="600" dirty="0" err="1">
                <a:solidFill>
                  <a:srgbClr val="000000"/>
                </a:solidFill>
              </a:rPr>
              <a:t>sur</a:t>
            </a:r>
            <a:r>
              <a:rPr lang="de-DE" sz="600" dirty="0">
                <a:solidFill>
                  <a:srgbClr val="000000"/>
                </a:solidFill>
              </a:rPr>
              <a:t> les </a:t>
            </a:r>
            <a:r>
              <a:rPr lang="de-DE" sz="600" dirty="0" err="1">
                <a:solidFill>
                  <a:srgbClr val="000000"/>
                </a:solidFill>
              </a:rPr>
              <a:t>tableaux</a:t>
            </a:r>
            <a:r>
              <a:rPr lang="de-DE" sz="600" dirty="0">
                <a:solidFill>
                  <a:srgbClr val="000000"/>
                </a:solidFill>
              </a:rPr>
              <a:t> des </a:t>
            </a:r>
            <a:r>
              <a:rPr lang="de-DE" sz="600" dirty="0" err="1">
                <a:solidFill>
                  <a:srgbClr val="000000"/>
                </a:solidFill>
              </a:rPr>
              <a:t>stupéfiants</a:t>
            </a:r>
            <a:r>
              <a:rPr lang="de-DE" sz="600" dirty="0">
                <a:solidFill>
                  <a:srgbClr val="000000"/>
                </a:solidFill>
              </a:rPr>
              <a:t> / </a:t>
            </a:r>
            <a:r>
              <a:rPr lang="de-DE" sz="600" dirty="0" err="1">
                <a:solidFill>
                  <a:srgbClr val="000000"/>
                </a:solidFill>
              </a:rPr>
              <a:t>OTStup</a:t>
            </a:r>
            <a:r>
              <a:rPr lang="de-DE" sz="600" dirty="0">
                <a:solidFill>
                  <a:srgbClr val="000000"/>
                </a:solidFill>
              </a:rPr>
              <a:t>-DFI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38CC002-9224-314E-93C5-49DD1FA460AC}"/>
              </a:ext>
            </a:extLst>
          </p:cNvPr>
          <p:cNvSpPr txBox="1"/>
          <p:nvPr/>
        </p:nvSpPr>
        <p:spPr>
          <a:xfrm>
            <a:off x="6015053" y="4086129"/>
            <a:ext cx="164564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Consensus </a:t>
            </a:r>
            <a:r>
              <a:rPr kumimoji="0" lang="de-DE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sociétal</a:t>
            </a:r>
            <a:endParaRPr kumimoji="0" lang="de-D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75D7DD3-2E32-AA49-B36F-FE4D74C4B520}"/>
              </a:ext>
            </a:extLst>
          </p:cNvPr>
          <p:cNvSpPr txBox="1"/>
          <p:nvPr/>
        </p:nvSpPr>
        <p:spPr>
          <a:xfrm>
            <a:off x="4317659" y="2798717"/>
            <a:ext cx="74956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Contexte</a:t>
            </a:r>
            <a:r>
              <a:rPr kumimoji="0" lang="de-DE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légal</a:t>
            </a:r>
            <a:endParaRPr kumimoji="0" lang="de-DE" sz="1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8D6F2D4-B379-BA48-8BCD-D627DDA2E45B}"/>
              </a:ext>
            </a:extLst>
          </p:cNvPr>
          <p:cNvSpPr txBox="1"/>
          <p:nvPr/>
        </p:nvSpPr>
        <p:spPr>
          <a:xfrm>
            <a:off x="4247127" y="3949572"/>
            <a:ext cx="8906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Base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décisionelle</a:t>
            </a:r>
            <a:endParaRPr kumimoji="0" lang="de-DE" sz="1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040FBC2-017A-5C4A-9DAD-7820BA553D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54796">
            <a:off x="5208795" y="2740042"/>
            <a:ext cx="461200" cy="4612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85B8BC3-66D7-FC43-AD23-D614007E50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45204" flipH="1">
            <a:off x="3714883" y="4009416"/>
            <a:ext cx="461200" cy="4612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AC2D830-A43A-8047-910E-E1252C5CD3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54796">
            <a:off x="5208795" y="4045682"/>
            <a:ext cx="461200" cy="4612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57D3B6D-B8F2-3E4D-9887-4ABC965869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45204" flipH="1">
            <a:off x="3714883" y="2745105"/>
            <a:ext cx="461200" cy="46120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9DD8A1D5-523F-6343-AFB2-B19F0B097BC8}"/>
              </a:ext>
            </a:extLst>
          </p:cNvPr>
          <p:cNvSpPr txBox="1"/>
          <p:nvPr/>
        </p:nvSpPr>
        <p:spPr>
          <a:xfrm>
            <a:off x="1573811" y="5009494"/>
            <a:ext cx="110863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Scientifiques</a:t>
            </a:r>
            <a:endParaRPr kumimoji="0" lang="de-D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53688F7-E53F-FE4E-B2F3-5FF915A209D2}"/>
              </a:ext>
            </a:extLst>
          </p:cNvPr>
          <p:cNvSpPr txBox="1"/>
          <p:nvPr/>
        </p:nvSpPr>
        <p:spPr>
          <a:xfrm>
            <a:off x="6032686" y="5009493"/>
            <a:ext cx="161037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Politique</a:t>
            </a: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/ „</a:t>
            </a:r>
            <a:r>
              <a:rPr kumimoji="0" lang="de-DE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Peuple</a:t>
            </a: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183999B-3128-B242-8C1E-A1E1929A9EBE}"/>
              </a:ext>
            </a:extLst>
          </p:cNvPr>
          <p:cNvSpPr txBox="1"/>
          <p:nvPr/>
        </p:nvSpPr>
        <p:spPr>
          <a:xfrm>
            <a:off x="4385786" y="4961928"/>
            <a:ext cx="61330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Acteurs</a:t>
            </a:r>
            <a:endParaRPr kumimoji="0" lang="de-DE" sz="1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F5F4F3A8-C99F-B744-9EE7-E4B8556B3D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45204" flipH="1">
            <a:off x="3714883" y="4869826"/>
            <a:ext cx="461200" cy="4612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E14C1A6-5518-8947-8817-854069C6E5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54796">
            <a:off x="5208795" y="4869827"/>
            <a:ext cx="461200" cy="4612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C54DC34-29D3-5E43-81CB-CDF574EA9D8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52615" y="3728615"/>
            <a:ext cx="351029" cy="22290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8DB4E2C-F159-BB44-8338-1DB26477D9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952615" y="4611465"/>
            <a:ext cx="351029" cy="22290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8256D5D-030E-E548-AE48-A214D7C672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6662359" y="4586831"/>
            <a:ext cx="351029" cy="22290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C51F247-0954-434C-9B38-9710EEF258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6662359" y="3629662"/>
            <a:ext cx="351029" cy="22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47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20" grpId="0"/>
      <p:bldP spid="21" grpId="0"/>
      <p:bldP spid="2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834A626-419B-C44F-9D19-503795F37442}"/>
              </a:ext>
            </a:extLst>
          </p:cNvPr>
          <p:cNvSpPr/>
          <p:nvPr/>
        </p:nvSpPr>
        <p:spPr>
          <a:xfrm>
            <a:off x="2484235" y="226077"/>
            <a:ext cx="4716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Risques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l‘amalgame</a:t>
            </a:r>
            <a:endParaRPr lang="de-DE" sz="320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8669C5C-414C-654A-90B3-79BB94E264A1}"/>
              </a:ext>
            </a:extLst>
          </p:cNvPr>
          <p:cNvGrpSpPr/>
          <p:nvPr/>
        </p:nvGrpSpPr>
        <p:grpSpPr>
          <a:xfrm>
            <a:off x="5123599" y="1362634"/>
            <a:ext cx="2227707" cy="2534893"/>
            <a:chOff x="5123599" y="1362634"/>
            <a:chExt cx="2227707" cy="253489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32CAD6E-4324-E442-8BE7-95AD9CA70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7995" y="2098610"/>
              <a:ext cx="1798917" cy="1798917"/>
            </a:xfrm>
            <a:prstGeom prst="round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E6D1260-C3C1-CA49-B976-1E584ED97DDB}"/>
                </a:ext>
              </a:extLst>
            </p:cNvPr>
            <p:cNvSpPr txBox="1"/>
            <p:nvPr/>
          </p:nvSpPr>
          <p:spPr>
            <a:xfrm>
              <a:off x="5123599" y="1362634"/>
              <a:ext cx="2227707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Donner le 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pouvoir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sur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des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200" dirty="0" err="1">
                  <a:solidFill>
                    <a:srgbClr val="000000"/>
                  </a:solidFill>
                </a:rPr>
                <a:t>produits</a:t>
              </a:r>
              <a:r>
                <a:rPr lang="de-DE" sz="1200" dirty="0">
                  <a:solidFill>
                    <a:srgbClr val="000000"/>
                  </a:solidFill>
                </a:rPr>
                <a:t> de </a:t>
              </a:r>
              <a:r>
                <a:rPr lang="de-DE" sz="1200" dirty="0" err="1">
                  <a:solidFill>
                    <a:srgbClr val="000000"/>
                  </a:solidFill>
                </a:rPr>
                <a:t>consommation</a:t>
              </a:r>
              <a:r>
                <a:rPr lang="de-DE" sz="1200" dirty="0">
                  <a:solidFill>
                    <a:srgbClr val="000000"/>
                  </a:solidFill>
                </a:rPr>
                <a:t>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aux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médecins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B7B1E789-640C-494D-85F8-5FEAE13E1CC5}"/>
              </a:ext>
            </a:extLst>
          </p:cNvPr>
          <p:cNvSpPr txBox="1"/>
          <p:nvPr/>
        </p:nvSpPr>
        <p:spPr>
          <a:xfrm>
            <a:off x="5123598" y="4607858"/>
            <a:ext cx="222770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Bureaucratisation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médicale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solidFill>
                  <a:srgbClr val="000000"/>
                </a:solidFill>
              </a:rPr>
              <a:t>de </a:t>
            </a:r>
            <a:r>
              <a:rPr lang="de-DE" sz="1200" dirty="0" err="1">
                <a:solidFill>
                  <a:srgbClr val="000000"/>
                </a:solidFill>
              </a:rPr>
              <a:t>droits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civiques</a:t>
            </a:r>
            <a:endParaRPr lang="de-DE" sz="1200" dirty="0">
              <a:solidFill>
                <a:srgbClr val="000000"/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(Ps</a:t>
            </a:r>
            <a:r>
              <a:rPr lang="de-DE" sz="1200" dirty="0">
                <a:solidFill>
                  <a:srgbClr val="000000"/>
                </a:solidFill>
              </a:rPr>
              <a:t>eudo-</a:t>
            </a:r>
            <a:r>
              <a:rPr lang="de-DE" sz="1200" dirty="0" err="1">
                <a:solidFill>
                  <a:srgbClr val="000000"/>
                </a:solidFill>
              </a:rPr>
              <a:t>médicalisation</a:t>
            </a:r>
            <a:r>
              <a:rPr lang="de-DE" sz="1200" dirty="0">
                <a:solidFill>
                  <a:srgbClr val="000000"/>
                </a:solidFill>
              </a:rPr>
              <a:t>)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297D328-7F28-3C44-B474-35556E12A8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77777" y="4135395"/>
            <a:ext cx="519347" cy="222905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0ED118C-7A6C-A84D-9476-C6B53BA81D94}"/>
              </a:ext>
            </a:extLst>
          </p:cNvPr>
          <p:cNvGrpSpPr/>
          <p:nvPr/>
        </p:nvGrpSpPr>
        <p:grpSpPr>
          <a:xfrm>
            <a:off x="1932300" y="1362634"/>
            <a:ext cx="2227707" cy="2534893"/>
            <a:chOff x="1932300" y="1362634"/>
            <a:chExt cx="2227707" cy="2534893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1321D48-83C6-BE4D-B3C7-0E55AF0E8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2541" y="2110300"/>
              <a:ext cx="1787227" cy="1787227"/>
            </a:xfrm>
            <a:prstGeom prst="round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7476ED9-8CA5-B947-BD9F-41FBF1F93373}"/>
                </a:ext>
              </a:extLst>
            </p:cNvPr>
            <p:cNvSpPr txBox="1"/>
            <p:nvPr/>
          </p:nvSpPr>
          <p:spPr>
            <a:xfrm>
              <a:off x="1932300" y="1362634"/>
              <a:ext cx="2227707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Donner le 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pouvoir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sur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des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200" dirty="0" err="1">
                  <a:solidFill>
                    <a:srgbClr val="000000"/>
                  </a:solidFill>
                </a:rPr>
                <a:t>produits</a:t>
              </a:r>
              <a:r>
                <a:rPr lang="de-DE" sz="1200" dirty="0">
                  <a:solidFill>
                    <a:srgbClr val="000000"/>
                  </a:solidFill>
                </a:rPr>
                <a:t> </a:t>
              </a:r>
              <a:r>
                <a:rPr lang="de-DE" sz="1200" dirty="0" err="1">
                  <a:solidFill>
                    <a:srgbClr val="000000"/>
                  </a:solidFill>
                </a:rPr>
                <a:t>thérapeutiques</a:t>
              </a:r>
              <a:endParaRPr lang="de-DE" sz="1200" dirty="0">
                <a:solidFill>
                  <a:srgbClr val="000000"/>
                </a:solidFill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aux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non-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professionnels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4E1B0504-1E23-4C40-B1E2-2EF5D98080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66320" y="4213260"/>
            <a:ext cx="519347" cy="22290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9A8DB4D-D6E0-5C4E-958C-BFB282429909}"/>
              </a:ext>
            </a:extLst>
          </p:cNvPr>
          <p:cNvSpPr txBox="1"/>
          <p:nvPr/>
        </p:nvSpPr>
        <p:spPr>
          <a:xfrm>
            <a:off x="2023592" y="4607858"/>
            <a:ext cx="222770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Charlatanisme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200" dirty="0" err="1">
                <a:solidFill>
                  <a:srgbClr val="000000"/>
                </a:solidFill>
              </a:rPr>
              <a:t>Pratique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basée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sur</a:t>
            </a:r>
            <a:r>
              <a:rPr lang="de-DE" sz="1200" dirty="0">
                <a:solidFill>
                  <a:srgbClr val="000000"/>
                </a:solidFill>
              </a:rPr>
              <a:t> le </a:t>
            </a:r>
            <a:r>
              <a:rPr lang="de-DE" sz="1200" dirty="0" err="1">
                <a:solidFill>
                  <a:srgbClr val="000000"/>
                </a:solidFill>
              </a:rPr>
              <a:t>opinion</a:t>
            </a:r>
            <a:endParaRPr lang="de-DE" sz="12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de-DE" sz="1200" dirty="0">
                <a:solidFill>
                  <a:srgbClr val="000000"/>
                </a:solidFill>
              </a:rPr>
              <a:t>(</a:t>
            </a:r>
            <a:r>
              <a:rPr lang="de-DE" sz="1200" dirty="0" err="1">
                <a:solidFill>
                  <a:srgbClr val="000000"/>
                </a:solidFill>
              </a:rPr>
              <a:t>Déscientisation</a:t>
            </a:r>
            <a:r>
              <a:rPr lang="de-DE" sz="1200" dirty="0">
                <a:solidFill>
                  <a:srgbClr val="000000"/>
                </a:solidFill>
              </a:rPr>
              <a:t>)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018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2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EB4E5B9-1E8C-FB49-88CE-8EA8B47CA965}"/>
              </a:ext>
            </a:extLst>
          </p:cNvPr>
          <p:cNvGrpSpPr/>
          <p:nvPr/>
        </p:nvGrpSpPr>
        <p:grpSpPr>
          <a:xfrm>
            <a:off x="1598958" y="450569"/>
            <a:ext cx="1746012" cy="2331765"/>
            <a:chOff x="1598958" y="450569"/>
            <a:chExt cx="1746012" cy="2331765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955A501-4A96-4E46-9665-49F3AFEC8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8958" y="1036322"/>
              <a:ext cx="1746012" cy="1746012"/>
            </a:xfrm>
            <a:prstGeom prst="round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206C672-703B-524D-88D4-F4F8CC6F7FB4}"/>
                </a:ext>
              </a:extLst>
            </p:cNvPr>
            <p:cNvSpPr txBox="1"/>
            <p:nvPr/>
          </p:nvSpPr>
          <p:spPr>
            <a:xfrm>
              <a:off x="1746126" y="450569"/>
              <a:ext cx="1451677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800" b="1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Science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EEBE9B0-8A5E-194A-86CD-34DDA134868C}"/>
              </a:ext>
            </a:extLst>
          </p:cNvPr>
          <p:cNvGrpSpPr/>
          <p:nvPr/>
        </p:nvGrpSpPr>
        <p:grpSpPr>
          <a:xfrm>
            <a:off x="5964575" y="450569"/>
            <a:ext cx="1777111" cy="2331765"/>
            <a:chOff x="5964575" y="450569"/>
            <a:chExt cx="1777111" cy="233176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950FB98-ABCE-9E47-9682-DF46AAC9C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64575" y="1036322"/>
              <a:ext cx="1777111" cy="1746012"/>
            </a:xfrm>
            <a:prstGeom prst="round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0940148-96C4-3A43-98FA-5C2C9DD85B73}"/>
                </a:ext>
              </a:extLst>
            </p:cNvPr>
            <p:cNvSpPr txBox="1"/>
            <p:nvPr/>
          </p:nvSpPr>
          <p:spPr>
            <a:xfrm>
              <a:off x="6048745" y="450569"/>
              <a:ext cx="1608772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800" b="1" i="0" u="none" strike="noStrike" cap="none" spc="0" normalizeH="0" baseline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Politique</a:t>
              </a:r>
              <a:endParaRPr kumimoji="0" lang="de-DE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0B73247B-514D-5242-BE2E-5749423702BA}"/>
              </a:ext>
            </a:extLst>
          </p:cNvPr>
          <p:cNvSpPr/>
          <p:nvPr/>
        </p:nvSpPr>
        <p:spPr>
          <a:xfrm>
            <a:off x="542716" y="2844869"/>
            <a:ext cx="3858495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200" dirty="0">
                <a:solidFill>
                  <a:srgbClr val="000000"/>
                </a:solidFill>
              </a:rPr>
              <a:t>Méthode scientifique</a:t>
            </a:r>
          </a:p>
          <a:p>
            <a:pPr algn="ctr" rtl="0" latinLnBrk="1" hangingPunct="0"/>
            <a:r>
              <a:rPr lang="fr-CH" sz="1200" i="1" dirty="0">
                <a:solidFill>
                  <a:srgbClr val="000000"/>
                </a:solidFill>
              </a:rPr>
              <a:t>Hypothèses falsifiables</a:t>
            </a:r>
          </a:p>
          <a:p>
            <a:pPr algn="ctr" rtl="0" latinLnBrk="1" hangingPunct="0"/>
            <a:r>
              <a:rPr lang="fr-CH" sz="1200" dirty="0">
                <a:solidFill>
                  <a:srgbClr val="000000"/>
                </a:solidFill>
              </a:rPr>
              <a:t>Recherche de «</a:t>
            </a:r>
            <a:r>
              <a:rPr lang="fr-CH" sz="1200" b="1" dirty="0" err="1">
                <a:solidFill>
                  <a:srgbClr val="000000"/>
                </a:solidFill>
              </a:rPr>
              <a:t>verités</a:t>
            </a:r>
            <a:r>
              <a:rPr lang="fr-CH" sz="1200" dirty="0">
                <a:solidFill>
                  <a:srgbClr val="000000"/>
                </a:solidFill>
              </a:rPr>
              <a:t>»</a:t>
            </a:r>
            <a:endParaRPr lang="fr-CH" sz="1200" i="1" dirty="0">
              <a:solidFill>
                <a:srgbClr val="000000"/>
              </a:solidFill>
            </a:endParaRPr>
          </a:p>
          <a:p>
            <a:pPr algn="ctr" rtl="0" latinLnBrk="1" hangingPunct="0"/>
            <a:endParaRPr lang="fr-CH" sz="12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de-DE" sz="1200" dirty="0" err="1">
                <a:solidFill>
                  <a:srgbClr val="000000"/>
                </a:solidFill>
              </a:rPr>
              <a:t>Cherche</a:t>
            </a:r>
            <a:r>
              <a:rPr lang="de-DE" sz="1200" dirty="0">
                <a:solidFill>
                  <a:srgbClr val="000000"/>
                </a:solidFill>
              </a:rPr>
              <a:t> par </a:t>
            </a:r>
            <a:r>
              <a:rPr lang="de-DE" sz="1200" dirty="0" err="1">
                <a:solidFill>
                  <a:srgbClr val="000000"/>
                </a:solidFill>
              </a:rPr>
              <a:t>principe</a:t>
            </a:r>
            <a:r>
              <a:rPr lang="de-DE" sz="1200" dirty="0">
                <a:solidFill>
                  <a:srgbClr val="000000"/>
                </a:solidFill>
              </a:rPr>
              <a:t> à </a:t>
            </a:r>
            <a:r>
              <a:rPr lang="de-DE" sz="1200" dirty="0" err="1">
                <a:solidFill>
                  <a:srgbClr val="000000"/>
                </a:solidFill>
              </a:rPr>
              <a:t>minimiser</a:t>
            </a:r>
            <a:r>
              <a:rPr lang="de-DE" sz="1200" dirty="0">
                <a:solidFill>
                  <a:srgbClr val="000000"/>
                </a:solidFill>
              </a:rPr>
              <a:t> les </a:t>
            </a:r>
            <a:r>
              <a:rPr lang="de-DE" sz="1200" dirty="0" err="1">
                <a:solidFill>
                  <a:srgbClr val="000000"/>
                </a:solidFill>
              </a:rPr>
              <a:t>biais</a:t>
            </a:r>
            <a:endParaRPr lang="de-DE" sz="12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de-DE" sz="1200" dirty="0" err="1">
                <a:solidFill>
                  <a:srgbClr val="000000"/>
                </a:solidFill>
              </a:rPr>
              <a:t>personnels</a:t>
            </a:r>
            <a:r>
              <a:rPr lang="de-DE" sz="1200" dirty="0">
                <a:solidFill>
                  <a:srgbClr val="000000"/>
                </a:solidFill>
              </a:rPr>
              <a:t> et les </a:t>
            </a:r>
            <a:r>
              <a:rPr lang="de-DE" sz="1200" dirty="0" err="1">
                <a:solidFill>
                  <a:srgbClr val="000000"/>
                </a:solidFill>
              </a:rPr>
              <a:t>jugements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subjectifs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AAC03AA-38AA-204F-8608-D72AE7645135}"/>
              </a:ext>
            </a:extLst>
          </p:cNvPr>
          <p:cNvSpPr/>
          <p:nvPr/>
        </p:nvSpPr>
        <p:spPr>
          <a:xfrm>
            <a:off x="4923882" y="2844869"/>
            <a:ext cx="3858495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200" dirty="0">
                <a:solidFill>
                  <a:srgbClr val="000000"/>
                </a:solidFill>
              </a:rPr>
              <a:t>Recherche de la réalisation de </a:t>
            </a:r>
            <a:r>
              <a:rPr lang="fr-CH" sz="1200" b="1" dirty="0">
                <a:solidFill>
                  <a:srgbClr val="000000"/>
                </a:solidFill>
              </a:rPr>
              <a:t>valeurs</a:t>
            </a:r>
          </a:p>
          <a:p>
            <a:pPr algn="ctr" rtl="0" latinLnBrk="1" hangingPunct="0"/>
            <a:endParaRPr lang="fr-CH" sz="12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de-CH" sz="1200" dirty="0" err="1">
                <a:solidFill>
                  <a:srgbClr val="000000"/>
                </a:solidFill>
              </a:rPr>
              <a:t>Poursuite</a:t>
            </a:r>
            <a:r>
              <a:rPr lang="de-CH" sz="1200" dirty="0">
                <a:solidFill>
                  <a:srgbClr val="000000"/>
                </a:solidFill>
              </a:rPr>
              <a:t> </a:t>
            </a:r>
            <a:r>
              <a:rPr lang="de-CH" sz="1200" dirty="0" err="1">
                <a:solidFill>
                  <a:srgbClr val="000000"/>
                </a:solidFill>
              </a:rPr>
              <a:t>d'objectifs</a:t>
            </a:r>
            <a:r>
              <a:rPr lang="de-CH" sz="1200" dirty="0">
                <a:solidFill>
                  <a:srgbClr val="000000"/>
                </a:solidFill>
              </a:rPr>
              <a:t> / </a:t>
            </a:r>
            <a:r>
              <a:rPr lang="de-CH" sz="1200" dirty="0" err="1">
                <a:solidFill>
                  <a:srgbClr val="000000"/>
                </a:solidFill>
              </a:rPr>
              <a:t>principes</a:t>
            </a:r>
            <a:r>
              <a:rPr lang="de-CH" sz="1200" dirty="0">
                <a:solidFill>
                  <a:srgbClr val="000000"/>
                </a:solidFill>
              </a:rPr>
              <a:t> </a:t>
            </a:r>
            <a:r>
              <a:rPr lang="de-CH" sz="1200" dirty="0" err="1">
                <a:solidFill>
                  <a:srgbClr val="000000"/>
                </a:solidFill>
              </a:rPr>
              <a:t>souvent</a:t>
            </a:r>
            <a:r>
              <a:rPr lang="de-CH" sz="1200" dirty="0">
                <a:solidFill>
                  <a:srgbClr val="000000"/>
                </a:solidFill>
              </a:rPr>
              <a:t> </a:t>
            </a:r>
            <a:r>
              <a:rPr lang="de-CH" sz="1200" dirty="0" err="1">
                <a:solidFill>
                  <a:srgbClr val="000000"/>
                </a:solidFill>
              </a:rPr>
              <a:t>enracinés</a:t>
            </a:r>
            <a:r>
              <a:rPr lang="de-CH" sz="1200" dirty="0">
                <a:solidFill>
                  <a:srgbClr val="000000"/>
                </a:solidFill>
              </a:rPr>
              <a:t> </a:t>
            </a:r>
            <a:r>
              <a:rPr lang="de-CH" sz="1200" dirty="0" err="1">
                <a:solidFill>
                  <a:srgbClr val="000000"/>
                </a:solidFill>
              </a:rPr>
              <a:t>dans</a:t>
            </a:r>
            <a:r>
              <a:rPr lang="de-CH" sz="1200" dirty="0">
                <a:solidFill>
                  <a:srgbClr val="000000"/>
                </a:solidFill>
              </a:rPr>
              <a:t> </a:t>
            </a:r>
            <a:r>
              <a:rPr lang="de-CH" sz="1200" dirty="0" err="1">
                <a:solidFill>
                  <a:srgbClr val="000000"/>
                </a:solidFill>
              </a:rPr>
              <a:t>croyances</a:t>
            </a:r>
            <a:r>
              <a:rPr lang="de-CH" sz="1200" dirty="0">
                <a:solidFill>
                  <a:srgbClr val="000000"/>
                </a:solidFill>
              </a:rPr>
              <a:t> et </a:t>
            </a:r>
            <a:r>
              <a:rPr lang="de-CH" sz="1200" dirty="0" err="1">
                <a:solidFill>
                  <a:srgbClr val="000000"/>
                </a:solidFill>
              </a:rPr>
              <a:t>idéologies</a:t>
            </a:r>
            <a:r>
              <a:rPr lang="de-CH" sz="1200" dirty="0">
                <a:solidFill>
                  <a:srgbClr val="000000"/>
                </a:solidFill>
              </a:rPr>
              <a:t> </a:t>
            </a:r>
            <a:r>
              <a:rPr lang="de-CH" sz="1200" dirty="0" err="1">
                <a:solidFill>
                  <a:srgbClr val="000000"/>
                </a:solidFill>
              </a:rPr>
              <a:t>spécifiques</a:t>
            </a:r>
            <a:r>
              <a:rPr lang="de-CH" sz="1200" dirty="0">
                <a:solidFill>
                  <a:srgbClr val="000000"/>
                </a:solidFill>
              </a:rPr>
              <a:t> </a:t>
            </a:r>
          </a:p>
          <a:p>
            <a:pPr algn="ctr" rtl="0" latinLnBrk="1" hangingPunct="0"/>
            <a:endParaRPr lang="de-CH" sz="12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de-DE" sz="1200" dirty="0">
                <a:solidFill>
                  <a:srgbClr val="000000"/>
                </a:solidFill>
              </a:rPr>
              <a:t>Actions </a:t>
            </a:r>
            <a:r>
              <a:rPr lang="de-DE" sz="1200" dirty="0" err="1">
                <a:solidFill>
                  <a:srgbClr val="000000"/>
                </a:solidFill>
              </a:rPr>
              <a:t>qui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reflètent</a:t>
            </a:r>
            <a:r>
              <a:rPr lang="de-DE" sz="1200" dirty="0">
                <a:solidFill>
                  <a:srgbClr val="000000"/>
                </a:solidFill>
              </a:rPr>
              <a:t> les </a:t>
            </a:r>
            <a:r>
              <a:rPr lang="de-DE" sz="1200" dirty="0" err="1">
                <a:solidFill>
                  <a:srgbClr val="000000"/>
                </a:solidFill>
              </a:rPr>
              <a:t>valeurs</a:t>
            </a:r>
            <a:r>
              <a:rPr lang="de-DE" sz="1200" dirty="0">
                <a:solidFill>
                  <a:srgbClr val="000000"/>
                </a:solidFill>
              </a:rPr>
              <a:t> et les </a:t>
            </a:r>
            <a:r>
              <a:rPr lang="de-DE" sz="1200" dirty="0" err="1">
                <a:solidFill>
                  <a:srgbClr val="000000"/>
                </a:solidFill>
              </a:rPr>
              <a:t>priorités</a:t>
            </a:r>
            <a:r>
              <a:rPr lang="de-DE" sz="1200" dirty="0">
                <a:solidFill>
                  <a:srgbClr val="000000"/>
                </a:solidFill>
              </a:rPr>
              <a:t> de la </a:t>
            </a:r>
          </a:p>
          <a:p>
            <a:pPr algn="ctr" rtl="0" latinLnBrk="1" hangingPunct="0"/>
            <a:r>
              <a:rPr lang="de-DE" sz="1200" dirty="0" err="1">
                <a:solidFill>
                  <a:srgbClr val="000000"/>
                </a:solidFill>
              </a:rPr>
              <a:t>société</a:t>
            </a:r>
            <a:endParaRPr lang="de-DE" sz="1200" dirty="0">
              <a:solidFill>
                <a:srgbClr val="000000"/>
              </a:solidFill>
            </a:endParaRPr>
          </a:p>
          <a:p>
            <a:pPr algn="ctr" rtl="0" latinLnBrk="1" hangingPunct="0"/>
            <a:endParaRPr lang="de-DE" sz="12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de-DE" sz="1200" dirty="0" err="1">
                <a:solidFill>
                  <a:srgbClr val="000000"/>
                </a:solidFill>
              </a:rPr>
              <a:t>Décisions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prises</a:t>
            </a:r>
            <a:r>
              <a:rPr lang="de-DE" sz="1200" dirty="0">
                <a:solidFill>
                  <a:srgbClr val="000000"/>
                </a:solidFill>
              </a:rPr>
              <a:t> en </a:t>
            </a:r>
            <a:r>
              <a:rPr lang="de-DE" sz="1200" dirty="0" err="1">
                <a:solidFill>
                  <a:srgbClr val="000000"/>
                </a:solidFill>
              </a:rPr>
              <a:t>tenant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compte</a:t>
            </a:r>
            <a:r>
              <a:rPr lang="de-DE" sz="1200" dirty="0">
                <a:solidFill>
                  <a:srgbClr val="000000"/>
                </a:solidFill>
              </a:rPr>
              <a:t> des </a:t>
            </a:r>
            <a:r>
              <a:rPr lang="de-DE" sz="1200" dirty="0" err="1">
                <a:solidFill>
                  <a:srgbClr val="000000"/>
                </a:solidFill>
              </a:rPr>
              <a:t>intérêts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</a:p>
          <a:p>
            <a:pPr algn="ctr" rtl="0" latinLnBrk="1" hangingPunct="0"/>
            <a:r>
              <a:rPr lang="de-DE" sz="1200" dirty="0" err="1">
                <a:solidFill>
                  <a:srgbClr val="000000"/>
                </a:solidFill>
              </a:rPr>
              <a:t>divergents</a:t>
            </a:r>
            <a:r>
              <a:rPr lang="de-DE" sz="1200" dirty="0">
                <a:solidFill>
                  <a:srgbClr val="000000"/>
                </a:solidFill>
              </a:rPr>
              <a:t> des </a:t>
            </a:r>
            <a:r>
              <a:rPr lang="de-DE" sz="1200" dirty="0" err="1">
                <a:solidFill>
                  <a:srgbClr val="000000"/>
                </a:solidFill>
              </a:rPr>
              <a:t>parties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prenantes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</a:p>
          <a:p>
            <a:pPr algn="ctr" rtl="0" latinLnBrk="1" hangingPunct="0"/>
            <a:r>
              <a:rPr lang="de-DE" sz="1200" dirty="0">
                <a:solidFill>
                  <a:srgbClr val="000000"/>
                </a:solidFill>
              </a:rPr>
              <a:t>et des </a:t>
            </a:r>
            <a:r>
              <a:rPr lang="de-DE" sz="1200" dirty="0" err="1">
                <a:solidFill>
                  <a:srgbClr val="000000"/>
                </a:solidFill>
              </a:rPr>
              <a:t>compromis</a:t>
            </a:r>
            <a:r>
              <a:rPr lang="de-DE" sz="1200" dirty="0">
                <a:solidFill>
                  <a:srgbClr val="000000"/>
                </a:solidFill>
              </a:rPr>
              <a:t> entre des </a:t>
            </a:r>
            <a:r>
              <a:rPr lang="de-DE" sz="1200" dirty="0" err="1">
                <a:solidFill>
                  <a:srgbClr val="000000"/>
                </a:solidFill>
              </a:rPr>
              <a:t>valeurs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concurrentes</a:t>
            </a:r>
            <a:endParaRPr lang="de-DE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8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D0E7093-7F0D-6F4C-9757-BC9610384D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9094"/>
            <a:ext cx="3692434" cy="369243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85AA895-E065-EB4A-9C46-0AEA4E8AE029}"/>
              </a:ext>
            </a:extLst>
          </p:cNvPr>
          <p:cNvSpPr/>
          <p:nvPr/>
        </p:nvSpPr>
        <p:spPr>
          <a:xfrm>
            <a:off x="3439886" y="1417819"/>
            <a:ext cx="5294811" cy="323498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Traitements psychédéliques = psychothérapie relancée par intervention pharmacologique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Importance de travailler sur le set pour maximaliser l’effet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Importance d’intégrer l’expérience psychédélique dans un concept psychothérapeutique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endParaRPr lang="fr-CH" sz="1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2FB24B6-E4E4-FB44-B532-E60E0C1E80C6}"/>
              </a:ext>
            </a:extLst>
          </p:cNvPr>
          <p:cNvSpPr txBox="1"/>
          <p:nvPr/>
        </p:nvSpPr>
        <p:spPr>
          <a:xfrm>
            <a:off x="857249" y="473569"/>
            <a:ext cx="220188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Take </a:t>
            </a: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home</a:t>
            </a:r>
            <a:endParaRPr kumimoji="0" lang="de-DE" sz="32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101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88216">
        <p15:prstTrans prst="peelOff"/>
      </p:transition>
    </mc:Choice>
    <mc:Fallback xmlns="">
      <p:transition spd="med" advTm="188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87" y="635456"/>
            <a:ext cx="7956408" cy="47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7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Linie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525" name="Gruppieren"/>
          <p:cNvGrpSpPr/>
          <p:nvPr/>
        </p:nvGrpSpPr>
        <p:grpSpPr>
          <a:xfrm>
            <a:off x="461267" y="1037177"/>
            <a:ext cx="8248149" cy="4716841"/>
            <a:chOff x="210383" y="1235314"/>
            <a:chExt cx="8248147" cy="4716839"/>
          </a:xfrm>
        </p:grpSpPr>
        <p:pic>
          <p:nvPicPr>
            <p:cNvPr id="523" name="image46.jpg" descr="image46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3692" y="1235314"/>
              <a:ext cx="5094838" cy="3239998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24" name="evasion-artificielle.skyrock.com"/>
            <p:cNvSpPr/>
            <p:nvPr/>
          </p:nvSpPr>
          <p:spPr>
            <a:xfrm>
              <a:off x="210383" y="5721323"/>
              <a:ext cx="1865252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algn="r" defTabSz="914400">
                <a:lnSpc>
                  <a:spcPct val="90000"/>
                </a:lnSpc>
                <a:buClr>
                  <a:srgbClr val="DC8F00"/>
                </a:buClr>
                <a:buFont typeface="Arial"/>
                <a:defRPr sz="1000" i="1">
                  <a:solidFill>
                    <a:srgbClr val="DC8F00"/>
                  </a:solidFill>
                  <a:uFill>
                    <a:solidFill>
                      <a:srgbClr val="DC8F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algn="l" rtl="0" latinLnBrk="1" hangingPunct="0"/>
              <a:r>
                <a:rPr dirty="0">
                  <a:solidFill>
                    <a:srgbClr val="000000"/>
                  </a:solidFill>
                </a:rPr>
                <a:t>evasion-</a:t>
              </a:r>
              <a:r>
                <a:rPr dirty="0" err="1">
                  <a:solidFill>
                    <a:srgbClr val="000000"/>
                  </a:solidFill>
                </a:rPr>
                <a:t>artificielle.skyrock.com</a:t>
              </a:r>
              <a:endParaRPr dirty="0">
                <a:solidFill>
                  <a:srgbClr val="000000"/>
                </a:solidFill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3A2961EF-1CAD-5047-AE9B-AB1EAC8D6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67" y="1358537"/>
            <a:ext cx="2727268" cy="27272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75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 animBg="1" advAuto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6.5|17.5|13.3|17.4|12.9|1.9|11|25.2|1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2|9.5|30.9|1.6|35.2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1|3.5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.1|1|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4|2.1|24.9|16.1|25.4|22.7|7.3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3198</Words>
  <Application>Microsoft Macintosh PowerPoint</Application>
  <PresentationFormat>On-screen Show (4:3)</PresentationFormat>
  <Paragraphs>589</Paragraphs>
  <Slides>75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91" baseType="lpstr">
      <vt:lpstr>Apple SD Gothic Neo UltraLight</vt:lpstr>
      <vt:lpstr>ＭＳ Ｐゴシック</vt:lpstr>
      <vt:lpstr>-webkit-standard</vt:lpstr>
      <vt:lpstr>AdvOT4b47d116</vt:lpstr>
      <vt:lpstr>AdvOTb63a3543.I</vt:lpstr>
      <vt:lpstr>Arial</vt:lpstr>
      <vt:lpstr>CIDFont+F1</vt:lpstr>
      <vt:lpstr>Helvetica Neue</vt:lpstr>
      <vt:lpstr>JyywkdDdrvvbJqdntqDnmptvRtcjcsSxfjhqHyptwyAdvTT5ada87cc+fb</vt:lpstr>
      <vt:lpstr>LxmnvrQyljhpKmbyybLvsqshWhbrltJhrbymNbqngyAdvTT5ada87cc</vt:lpstr>
      <vt:lpstr>Open Sans</vt:lpstr>
      <vt:lpstr>Roboto</vt:lpstr>
      <vt:lpstr>Univers Medium</vt:lpstr>
      <vt:lpstr>Wingdings</vt:lpstr>
      <vt:lpstr>Wingdings 3</vt:lpstr>
      <vt:lpstr>Default</vt:lpstr>
      <vt:lpstr>PowerPoint Presentation</vt:lpstr>
      <vt:lpstr>Psychédéliques</vt:lpstr>
      <vt:lpstr>LSD</vt:lpstr>
      <vt:lpstr>1ère ère psychédélique</vt:lpstr>
      <vt:lpstr>Théorie enthéogénique de la religion</vt:lpstr>
      <vt:lpstr>PowerPoint Presentation</vt:lpstr>
      <vt:lpstr>Psilocybine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Psychédéliques</vt:lpstr>
      <vt:lpstr>Structure indolique</vt:lpstr>
      <vt:lpstr>PowerPoint Presentation</vt:lpstr>
      <vt:lpstr>Effets sur fonctions physiologiques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Psychédéliques  Des révélateurs ?</vt:lpstr>
      <vt:lpstr>PowerPoint Presentation</vt:lpstr>
      <vt:lpstr>Avantages évolutifs des émotions positives</vt:lpstr>
      <vt:lpstr>Broaden and Build Theory Théorie de l'élargissement et de la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Ketanserine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/>
  <cp:keywords/>
  <dc:description/>
  <cp:lastModifiedBy>Daniele Fabio Zullino</cp:lastModifiedBy>
  <cp:revision>1597</cp:revision>
  <dcterms:modified xsi:type="dcterms:W3CDTF">2025-07-02T06:35:35Z</dcterms:modified>
  <cp:category/>
</cp:coreProperties>
</file>