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515" r:id="rId2"/>
    <p:sldId id="1078" r:id="rId3"/>
    <p:sldId id="1104" r:id="rId4"/>
    <p:sldId id="1080" r:id="rId5"/>
    <p:sldId id="1088" r:id="rId6"/>
    <p:sldId id="1105" r:id="rId7"/>
    <p:sldId id="1089" r:id="rId8"/>
    <p:sldId id="1106" r:id="rId9"/>
    <p:sldId id="1107" r:id="rId10"/>
    <p:sldId id="1108" r:id="rId11"/>
    <p:sldId id="1109" r:id="rId12"/>
    <p:sldId id="1110" r:id="rId13"/>
    <p:sldId id="1111" r:id="rId14"/>
    <p:sldId id="1112" r:id="rId15"/>
    <p:sldId id="1113" r:id="rId16"/>
    <p:sldId id="1114" r:id="rId17"/>
    <p:sldId id="1120" r:id="rId18"/>
    <p:sldId id="1116" r:id="rId19"/>
    <p:sldId id="1117" r:id="rId20"/>
    <p:sldId id="1118" r:id="rId21"/>
    <p:sldId id="1092" r:id="rId22"/>
    <p:sldId id="1119" r:id="rId23"/>
    <p:sldId id="1096" r:id="rId24"/>
    <p:sldId id="1097" r:id="rId25"/>
    <p:sldId id="1098" r:id="rId26"/>
    <p:sldId id="1099" r:id="rId27"/>
    <p:sldId id="1102" r:id="rId28"/>
  </p:sldIdLst>
  <p:sldSz cx="9144000" cy="6858000" type="screen4x3"/>
  <p:notesSz cx="6858000" cy="9144000"/>
  <p:defaultTextStyle>
    <a:lvl1pPr defTabSz="457200">
      <a:defRPr sz="2400">
        <a:latin typeface="Arial"/>
        <a:ea typeface="Arial"/>
        <a:cs typeface="Arial"/>
        <a:sym typeface="Arial"/>
      </a:defRPr>
    </a:lvl1pPr>
    <a:lvl2pPr indent="457200" defTabSz="457200">
      <a:defRPr sz="2400">
        <a:latin typeface="Arial"/>
        <a:ea typeface="Arial"/>
        <a:cs typeface="Arial"/>
        <a:sym typeface="Arial"/>
      </a:defRPr>
    </a:lvl2pPr>
    <a:lvl3pPr indent="914400" defTabSz="457200">
      <a:defRPr sz="2400">
        <a:latin typeface="Arial"/>
        <a:ea typeface="Arial"/>
        <a:cs typeface="Arial"/>
        <a:sym typeface="Arial"/>
      </a:defRPr>
    </a:lvl3pPr>
    <a:lvl4pPr indent="1371600" defTabSz="457200">
      <a:defRPr sz="2400">
        <a:latin typeface="Arial"/>
        <a:ea typeface="Arial"/>
        <a:cs typeface="Arial"/>
        <a:sym typeface="Arial"/>
      </a:defRPr>
    </a:lvl4pPr>
    <a:lvl5pPr indent="1828800" defTabSz="457200">
      <a:defRPr sz="2400">
        <a:latin typeface="Arial"/>
        <a:ea typeface="Arial"/>
        <a:cs typeface="Arial"/>
        <a:sym typeface="Arial"/>
      </a:defRPr>
    </a:lvl5pPr>
    <a:lvl6pPr defTabSz="457200">
      <a:defRPr sz="2400">
        <a:latin typeface="Arial"/>
        <a:ea typeface="Arial"/>
        <a:cs typeface="Arial"/>
        <a:sym typeface="Arial"/>
      </a:defRPr>
    </a:lvl6pPr>
    <a:lvl7pPr defTabSz="457200">
      <a:defRPr sz="2400">
        <a:latin typeface="Arial"/>
        <a:ea typeface="Arial"/>
        <a:cs typeface="Arial"/>
        <a:sym typeface="Arial"/>
      </a:defRPr>
    </a:lvl7pPr>
    <a:lvl8pPr defTabSz="457200">
      <a:defRPr sz="2400">
        <a:latin typeface="Arial"/>
        <a:ea typeface="Arial"/>
        <a:cs typeface="Arial"/>
        <a:sym typeface="Arial"/>
      </a:defRPr>
    </a:lvl8pPr>
    <a:lvl9pPr defTabSz="457200">
      <a:defRPr sz="2400">
        <a:latin typeface="Arial"/>
        <a:ea typeface="Arial"/>
        <a:cs typeface="Arial"/>
        <a:sym typeface="Arial"/>
      </a:defRPr>
    </a:lvl9pPr>
  </p:defaultTextStyle>
  <p:extLst>
    <p:ext uri="{521415D9-36F7-43E2-AB2F-B90AF26B5E84}">
      <p14:sectionLst xmlns:p14="http://schemas.microsoft.com/office/powerpoint/2010/main">
        <p14:section name="Standardabschnitt" id="{1B275908-C829-4448-8F9D-E2B0C19C988D}">
          <p14:sldIdLst>
            <p14:sldId id="515"/>
            <p14:sldId id="1078"/>
            <p14:sldId id="1104"/>
            <p14:sldId id="1080"/>
            <p14:sldId id="1088"/>
            <p14:sldId id="1105"/>
            <p14:sldId id="1089"/>
            <p14:sldId id="1106"/>
            <p14:sldId id="1107"/>
            <p14:sldId id="1108"/>
            <p14:sldId id="1109"/>
            <p14:sldId id="1110"/>
            <p14:sldId id="1111"/>
            <p14:sldId id="1112"/>
            <p14:sldId id="1113"/>
            <p14:sldId id="1114"/>
            <p14:sldId id="1120"/>
            <p14:sldId id="1116"/>
            <p14:sldId id="1117"/>
            <p14:sldId id="1118"/>
            <p14:sldId id="1092"/>
            <p14:sldId id="1119"/>
            <p14:sldId id="1096"/>
            <p14:sldId id="1097"/>
            <p14:sldId id="1098"/>
            <p14:sldId id="1099"/>
            <p14:sldId id="11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F8"/>
    <a:srgbClr val="EA81E9"/>
    <a:srgbClr val="EDFDB2"/>
    <a:srgbClr val="FF6FCF"/>
    <a:srgbClr val="469347"/>
    <a:srgbClr val="B9AA2D"/>
    <a:srgbClr val="4EA955"/>
    <a:srgbClr val="71B876"/>
    <a:srgbClr val="80FF58"/>
    <a:srgbClr val="8BE4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2" autoAdjust="0"/>
    <p:restoredTop sz="86400" autoAdjust="0"/>
  </p:normalViewPr>
  <p:slideViewPr>
    <p:cSldViewPr snapToGrid="0" snapToObjects="1">
      <p:cViewPr varScale="1">
        <p:scale>
          <a:sx n="105" d="100"/>
          <a:sy n="105" d="100"/>
        </p:scale>
        <p:origin x="1544" y="1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Shape 3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7" name="Shape 3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065830314"/>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Univers" charset="0"/>
                <a:ea typeface="ＭＳ Ｐゴシック" charset="0"/>
                <a:cs typeface="ＭＳ Ｐゴシック" charset="0"/>
              </a:defRPr>
            </a:lvl1pPr>
            <a:lvl2pPr marL="742950" indent="-285750" eaLnBrk="0" hangingPunct="0">
              <a:defRPr sz="2000">
                <a:solidFill>
                  <a:schemeClr val="tx1"/>
                </a:solidFill>
                <a:latin typeface="Univers" charset="0"/>
                <a:ea typeface="ＭＳ Ｐゴシック" charset="0"/>
              </a:defRPr>
            </a:lvl2pPr>
            <a:lvl3pPr marL="1143000" indent="-228600" eaLnBrk="0" hangingPunct="0">
              <a:defRPr sz="2000">
                <a:solidFill>
                  <a:schemeClr val="tx1"/>
                </a:solidFill>
                <a:latin typeface="Univers" charset="0"/>
                <a:ea typeface="ＭＳ Ｐゴシック" charset="0"/>
              </a:defRPr>
            </a:lvl3pPr>
            <a:lvl4pPr marL="1600200" indent="-228600" eaLnBrk="0" hangingPunct="0">
              <a:defRPr sz="2000">
                <a:solidFill>
                  <a:schemeClr val="tx1"/>
                </a:solidFill>
                <a:latin typeface="Univers" charset="0"/>
                <a:ea typeface="ＭＳ Ｐゴシック" charset="0"/>
              </a:defRPr>
            </a:lvl4pPr>
            <a:lvl5pPr marL="2057400" indent="-228600" eaLnBrk="0" hangingPunct="0">
              <a:defRPr sz="2000">
                <a:solidFill>
                  <a:schemeClr val="tx1"/>
                </a:solidFill>
                <a:latin typeface="Univers" charset="0"/>
                <a:ea typeface="ＭＳ Ｐゴシック" charset="0"/>
              </a:defRPr>
            </a:lvl5pPr>
            <a:lvl6pPr marL="2514600" indent="-228600" algn="ctr" eaLnBrk="0" fontAlgn="base" hangingPunct="0">
              <a:spcBef>
                <a:spcPct val="0"/>
              </a:spcBef>
              <a:spcAft>
                <a:spcPct val="0"/>
              </a:spcAft>
              <a:defRPr sz="2000">
                <a:solidFill>
                  <a:schemeClr val="tx1"/>
                </a:solidFill>
                <a:latin typeface="Univers" charset="0"/>
                <a:ea typeface="ＭＳ Ｐゴシック" charset="0"/>
              </a:defRPr>
            </a:lvl6pPr>
            <a:lvl7pPr marL="2971800" indent="-228600" algn="ctr" eaLnBrk="0" fontAlgn="base" hangingPunct="0">
              <a:spcBef>
                <a:spcPct val="0"/>
              </a:spcBef>
              <a:spcAft>
                <a:spcPct val="0"/>
              </a:spcAft>
              <a:defRPr sz="2000">
                <a:solidFill>
                  <a:schemeClr val="tx1"/>
                </a:solidFill>
                <a:latin typeface="Univers" charset="0"/>
                <a:ea typeface="ＭＳ Ｐゴシック" charset="0"/>
              </a:defRPr>
            </a:lvl7pPr>
            <a:lvl8pPr marL="3429000" indent="-228600" algn="ctr" eaLnBrk="0" fontAlgn="base" hangingPunct="0">
              <a:spcBef>
                <a:spcPct val="0"/>
              </a:spcBef>
              <a:spcAft>
                <a:spcPct val="0"/>
              </a:spcAft>
              <a:defRPr sz="2000">
                <a:solidFill>
                  <a:schemeClr val="tx1"/>
                </a:solidFill>
                <a:latin typeface="Univers" charset="0"/>
                <a:ea typeface="ＭＳ Ｐゴシック" charset="0"/>
              </a:defRPr>
            </a:lvl8pPr>
            <a:lvl9pPr marL="3886200" indent="-228600" algn="ctr" eaLnBrk="0" fontAlgn="base" hangingPunct="0">
              <a:spcBef>
                <a:spcPct val="0"/>
              </a:spcBef>
              <a:spcAft>
                <a:spcPct val="0"/>
              </a:spcAft>
              <a:defRPr sz="2000">
                <a:solidFill>
                  <a:schemeClr val="tx1"/>
                </a:solidFill>
                <a:latin typeface="Univers" charset="0"/>
                <a:ea typeface="ＭＳ Ｐゴシック" charset="0"/>
              </a:defRPr>
            </a:lvl9pPr>
          </a:lstStyle>
          <a:p>
            <a:fld id="{C478DAF7-D8C5-374D-A3BE-990D85F9AC78}" type="slidenum">
              <a:rPr lang="fr-FR" sz="1200">
                <a:latin typeface="Times New Roman" charset="0"/>
              </a:rPr>
              <a:pPr/>
              <a:t>5</a:t>
            </a:fld>
            <a:endParaRPr lang="fr-FR" sz="1200">
              <a:latin typeface="Times New Roman" charset="0"/>
            </a:endParaRPr>
          </a:p>
        </p:txBody>
      </p:sp>
      <p:sp>
        <p:nvSpPr>
          <p:cNvPr id="12290" name="Rectangle 2"/>
          <p:cNvSpPr>
            <a:spLocks noGrp="1" noRot="1" noChangeAspect="1" noChangeArrowheads="1" noTextEdit="1"/>
          </p:cNvSpPr>
          <p:nvPr>
            <p:ph type="sldImg"/>
          </p:nvPr>
        </p:nvSpPr>
        <p:spPr>
          <a:xfrm>
            <a:off x="1192213" y="706438"/>
            <a:ext cx="4625975" cy="3468687"/>
          </a:xfrm>
          <a:ln w="12700" cap="flat">
            <a:solidFill>
              <a:schemeClr val="tx1"/>
            </a:solidFill>
          </a:ln>
        </p:spPr>
      </p:sp>
      <p:sp>
        <p:nvSpPr>
          <p:cNvPr id="12291" name="Rectangle 3"/>
          <p:cNvSpPr>
            <a:spLocks noGrp="1" noChangeArrowheads="1"/>
          </p:cNvSpPr>
          <p:nvPr>
            <p:ph type="body" idx="1"/>
          </p:nvPr>
        </p:nvSpPr>
        <p:spPr>
          <a:xfrm>
            <a:off x="935038" y="4416425"/>
            <a:ext cx="5140325" cy="41814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8" tIns="44450" rIns="90488" bIns="44450"/>
          <a:lstStyle/>
          <a:p>
            <a:pPr eaLnBrk="1" hangingPunct="1"/>
            <a:endParaRPr lang="fr-FR">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Univers" charset="0"/>
                <a:ea typeface="ＭＳ Ｐゴシック" charset="0"/>
                <a:cs typeface="ＭＳ Ｐゴシック" charset="0"/>
              </a:defRPr>
            </a:lvl1pPr>
            <a:lvl2pPr marL="742950" indent="-285750" eaLnBrk="0" hangingPunct="0">
              <a:defRPr sz="2000">
                <a:solidFill>
                  <a:schemeClr val="tx1"/>
                </a:solidFill>
                <a:latin typeface="Univers" charset="0"/>
                <a:ea typeface="ＭＳ Ｐゴシック" charset="0"/>
              </a:defRPr>
            </a:lvl2pPr>
            <a:lvl3pPr marL="1143000" indent="-228600" eaLnBrk="0" hangingPunct="0">
              <a:defRPr sz="2000">
                <a:solidFill>
                  <a:schemeClr val="tx1"/>
                </a:solidFill>
                <a:latin typeface="Univers" charset="0"/>
                <a:ea typeface="ＭＳ Ｐゴシック" charset="0"/>
              </a:defRPr>
            </a:lvl3pPr>
            <a:lvl4pPr marL="1600200" indent="-228600" eaLnBrk="0" hangingPunct="0">
              <a:defRPr sz="2000">
                <a:solidFill>
                  <a:schemeClr val="tx1"/>
                </a:solidFill>
                <a:latin typeface="Univers" charset="0"/>
                <a:ea typeface="ＭＳ Ｐゴシック" charset="0"/>
              </a:defRPr>
            </a:lvl4pPr>
            <a:lvl5pPr marL="2057400" indent="-228600" eaLnBrk="0" hangingPunct="0">
              <a:defRPr sz="2000">
                <a:solidFill>
                  <a:schemeClr val="tx1"/>
                </a:solidFill>
                <a:latin typeface="Univers" charset="0"/>
                <a:ea typeface="ＭＳ Ｐゴシック" charset="0"/>
              </a:defRPr>
            </a:lvl5pPr>
            <a:lvl6pPr marL="2514600" indent="-228600" algn="ctr" eaLnBrk="0" fontAlgn="base" hangingPunct="0">
              <a:spcBef>
                <a:spcPct val="0"/>
              </a:spcBef>
              <a:spcAft>
                <a:spcPct val="0"/>
              </a:spcAft>
              <a:defRPr sz="2000">
                <a:solidFill>
                  <a:schemeClr val="tx1"/>
                </a:solidFill>
                <a:latin typeface="Univers" charset="0"/>
                <a:ea typeface="ＭＳ Ｐゴシック" charset="0"/>
              </a:defRPr>
            </a:lvl6pPr>
            <a:lvl7pPr marL="2971800" indent="-228600" algn="ctr" eaLnBrk="0" fontAlgn="base" hangingPunct="0">
              <a:spcBef>
                <a:spcPct val="0"/>
              </a:spcBef>
              <a:spcAft>
                <a:spcPct val="0"/>
              </a:spcAft>
              <a:defRPr sz="2000">
                <a:solidFill>
                  <a:schemeClr val="tx1"/>
                </a:solidFill>
                <a:latin typeface="Univers" charset="0"/>
                <a:ea typeface="ＭＳ Ｐゴシック" charset="0"/>
              </a:defRPr>
            </a:lvl7pPr>
            <a:lvl8pPr marL="3429000" indent="-228600" algn="ctr" eaLnBrk="0" fontAlgn="base" hangingPunct="0">
              <a:spcBef>
                <a:spcPct val="0"/>
              </a:spcBef>
              <a:spcAft>
                <a:spcPct val="0"/>
              </a:spcAft>
              <a:defRPr sz="2000">
                <a:solidFill>
                  <a:schemeClr val="tx1"/>
                </a:solidFill>
                <a:latin typeface="Univers" charset="0"/>
                <a:ea typeface="ＭＳ Ｐゴシック" charset="0"/>
              </a:defRPr>
            </a:lvl8pPr>
            <a:lvl9pPr marL="3886200" indent="-228600" algn="ctr" eaLnBrk="0" fontAlgn="base" hangingPunct="0">
              <a:spcBef>
                <a:spcPct val="0"/>
              </a:spcBef>
              <a:spcAft>
                <a:spcPct val="0"/>
              </a:spcAft>
              <a:defRPr sz="2000">
                <a:solidFill>
                  <a:schemeClr val="tx1"/>
                </a:solidFill>
                <a:latin typeface="Univers" charset="0"/>
                <a:ea typeface="ＭＳ Ｐゴシック" charset="0"/>
              </a:defRPr>
            </a:lvl9pPr>
          </a:lstStyle>
          <a:p>
            <a:fld id="{C478DAF7-D8C5-374D-A3BE-990D85F9AC78}" type="slidenum">
              <a:rPr lang="fr-FR" sz="1200">
                <a:latin typeface="Times New Roman" charset="0"/>
              </a:rPr>
              <a:pPr/>
              <a:t>6</a:t>
            </a:fld>
            <a:endParaRPr lang="fr-FR" sz="1200">
              <a:latin typeface="Times New Roman" charset="0"/>
            </a:endParaRPr>
          </a:p>
        </p:txBody>
      </p:sp>
      <p:sp>
        <p:nvSpPr>
          <p:cNvPr id="12290" name="Rectangle 2"/>
          <p:cNvSpPr>
            <a:spLocks noGrp="1" noRot="1" noChangeAspect="1" noChangeArrowheads="1" noTextEdit="1"/>
          </p:cNvSpPr>
          <p:nvPr>
            <p:ph type="sldImg"/>
          </p:nvPr>
        </p:nvSpPr>
        <p:spPr>
          <a:xfrm>
            <a:off x="1192213" y="706438"/>
            <a:ext cx="4625975" cy="3468687"/>
          </a:xfrm>
          <a:ln w="12700" cap="flat">
            <a:solidFill>
              <a:schemeClr val="tx1"/>
            </a:solidFill>
          </a:ln>
        </p:spPr>
      </p:sp>
      <p:sp>
        <p:nvSpPr>
          <p:cNvPr id="12291" name="Rectangle 3"/>
          <p:cNvSpPr>
            <a:spLocks noGrp="1" noChangeArrowheads="1"/>
          </p:cNvSpPr>
          <p:nvPr>
            <p:ph type="body" idx="1"/>
          </p:nvPr>
        </p:nvSpPr>
        <p:spPr>
          <a:xfrm>
            <a:off x="935038" y="4416425"/>
            <a:ext cx="5140325" cy="41814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8" tIns="44450" rIns="90488" bIns="44450"/>
          <a:lstStyle/>
          <a:p>
            <a:pPr eaLnBrk="1" hangingPunct="1"/>
            <a:endParaRPr lang="fr-FR">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Univers" charset="0"/>
                <a:ea typeface="ＭＳ Ｐゴシック" charset="0"/>
                <a:cs typeface="ＭＳ Ｐゴシック" charset="0"/>
              </a:defRPr>
            </a:lvl1pPr>
            <a:lvl2pPr marL="742950" indent="-285750" eaLnBrk="0" hangingPunct="0">
              <a:defRPr sz="2000">
                <a:solidFill>
                  <a:schemeClr val="tx1"/>
                </a:solidFill>
                <a:latin typeface="Univers" charset="0"/>
                <a:ea typeface="ＭＳ Ｐゴシック" charset="0"/>
              </a:defRPr>
            </a:lvl2pPr>
            <a:lvl3pPr marL="1143000" indent="-228600" eaLnBrk="0" hangingPunct="0">
              <a:defRPr sz="2000">
                <a:solidFill>
                  <a:schemeClr val="tx1"/>
                </a:solidFill>
                <a:latin typeface="Univers" charset="0"/>
                <a:ea typeface="ＭＳ Ｐゴシック" charset="0"/>
              </a:defRPr>
            </a:lvl3pPr>
            <a:lvl4pPr marL="1600200" indent="-228600" eaLnBrk="0" hangingPunct="0">
              <a:defRPr sz="2000">
                <a:solidFill>
                  <a:schemeClr val="tx1"/>
                </a:solidFill>
                <a:latin typeface="Univers" charset="0"/>
                <a:ea typeface="ＭＳ Ｐゴシック" charset="0"/>
              </a:defRPr>
            </a:lvl4pPr>
            <a:lvl5pPr marL="2057400" indent="-228600" eaLnBrk="0" hangingPunct="0">
              <a:defRPr sz="2000">
                <a:solidFill>
                  <a:schemeClr val="tx1"/>
                </a:solidFill>
                <a:latin typeface="Univers" charset="0"/>
                <a:ea typeface="ＭＳ Ｐゴシック" charset="0"/>
              </a:defRPr>
            </a:lvl5pPr>
            <a:lvl6pPr marL="2514600" indent="-228600" algn="ctr" eaLnBrk="0" fontAlgn="base" hangingPunct="0">
              <a:spcBef>
                <a:spcPct val="0"/>
              </a:spcBef>
              <a:spcAft>
                <a:spcPct val="0"/>
              </a:spcAft>
              <a:defRPr sz="2000">
                <a:solidFill>
                  <a:schemeClr val="tx1"/>
                </a:solidFill>
                <a:latin typeface="Univers" charset="0"/>
                <a:ea typeface="ＭＳ Ｐゴシック" charset="0"/>
              </a:defRPr>
            </a:lvl6pPr>
            <a:lvl7pPr marL="2971800" indent="-228600" algn="ctr" eaLnBrk="0" fontAlgn="base" hangingPunct="0">
              <a:spcBef>
                <a:spcPct val="0"/>
              </a:spcBef>
              <a:spcAft>
                <a:spcPct val="0"/>
              </a:spcAft>
              <a:defRPr sz="2000">
                <a:solidFill>
                  <a:schemeClr val="tx1"/>
                </a:solidFill>
                <a:latin typeface="Univers" charset="0"/>
                <a:ea typeface="ＭＳ Ｐゴシック" charset="0"/>
              </a:defRPr>
            </a:lvl7pPr>
            <a:lvl8pPr marL="3429000" indent="-228600" algn="ctr" eaLnBrk="0" fontAlgn="base" hangingPunct="0">
              <a:spcBef>
                <a:spcPct val="0"/>
              </a:spcBef>
              <a:spcAft>
                <a:spcPct val="0"/>
              </a:spcAft>
              <a:defRPr sz="2000">
                <a:solidFill>
                  <a:schemeClr val="tx1"/>
                </a:solidFill>
                <a:latin typeface="Univers" charset="0"/>
                <a:ea typeface="ＭＳ Ｐゴシック" charset="0"/>
              </a:defRPr>
            </a:lvl8pPr>
            <a:lvl9pPr marL="3886200" indent="-228600" algn="ctr" eaLnBrk="0" fontAlgn="base" hangingPunct="0">
              <a:spcBef>
                <a:spcPct val="0"/>
              </a:spcBef>
              <a:spcAft>
                <a:spcPct val="0"/>
              </a:spcAft>
              <a:defRPr sz="2000">
                <a:solidFill>
                  <a:schemeClr val="tx1"/>
                </a:solidFill>
                <a:latin typeface="Univers" charset="0"/>
                <a:ea typeface="ＭＳ Ｐゴシック" charset="0"/>
              </a:defRPr>
            </a:lvl9pPr>
          </a:lstStyle>
          <a:p>
            <a:fld id="{CE85464B-7B3C-474E-BD93-453DB26AE01B}" type="slidenum">
              <a:rPr lang="fr-FR" sz="1200">
                <a:latin typeface="Times New Roman" charset="0"/>
              </a:rPr>
              <a:pPr/>
              <a:t>7</a:t>
            </a:fld>
            <a:endParaRPr lang="fr-FR" sz="1200">
              <a:latin typeface="Times New Roman" charset="0"/>
            </a:endParaRPr>
          </a:p>
        </p:txBody>
      </p:sp>
      <p:sp>
        <p:nvSpPr>
          <p:cNvPr id="14338" name="Rectangle 2"/>
          <p:cNvSpPr>
            <a:spLocks noGrp="1" noRot="1" noChangeAspect="1" noChangeArrowheads="1" noTextEdit="1"/>
          </p:cNvSpPr>
          <p:nvPr>
            <p:ph type="sldImg"/>
          </p:nvPr>
        </p:nvSpPr>
        <p:spPr>
          <a:xfrm>
            <a:off x="1192213" y="706438"/>
            <a:ext cx="4625975" cy="3468687"/>
          </a:xfrm>
          <a:ln w="12700" cap="flat">
            <a:solidFill>
              <a:schemeClr val="tx1"/>
            </a:solidFill>
          </a:ln>
        </p:spPr>
      </p:sp>
      <p:sp>
        <p:nvSpPr>
          <p:cNvPr id="14339" name="Rectangle 3"/>
          <p:cNvSpPr>
            <a:spLocks noGrp="1" noChangeArrowheads="1"/>
          </p:cNvSpPr>
          <p:nvPr>
            <p:ph type="body" idx="1"/>
          </p:nvPr>
        </p:nvSpPr>
        <p:spPr>
          <a:xfrm>
            <a:off x="935038" y="4416425"/>
            <a:ext cx="5140325" cy="41814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8" tIns="44450" rIns="90488" bIns="44450"/>
          <a:lstStyle/>
          <a:p>
            <a:pPr eaLnBrk="1" hangingPunct="1"/>
            <a:endParaRPr lang="fr-FR">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Univers" charset="0"/>
                <a:ea typeface="ＭＳ Ｐゴシック" charset="0"/>
                <a:cs typeface="ＭＳ Ｐゴシック" charset="0"/>
              </a:defRPr>
            </a:lvl1pPr>
            <a:lvl2pPr marL="742950" indent="-285750" eaLnBrk="0" hangingPunct="0">
              <a:defRPr sz="2000">
                <a:solidFill>
                  <a:schemeClr val="tx1"/>
                </a:solidFill>
                <a:latin typeface="Univers" charset="0"/>
                <a:ea typeface="ＭＳ Ｐゴシック" charset="0"/>
              </a:defRPr>
            </a:lvl2pPr>
            <a:lvl3pPr marL="1143000" indent="-228600" eaLnBrk="0" hangingPunct="0">
              <a:defRPr sz="2000">
                <a:solidFill>
                  <a:schemeClr val="tx1"/>
                </a:solidFill>
                <a:latin typeface="Univers" charset="0"/>
                <a:ea typeface="ＭＳ Ｐゴシック" charset="0"/>
              </a:defRPr>
            </a:lvl3pPr>
            <a:lvl4pPr marL="1600200" indent="-228600" eaLnBrk="0" hangingPunct="0">
              <a:defRPr sz="2000">
                <a:solidFill>
                  <a:schemeClr val="tx1"/>
                </a:solidFill>
                <a:latin typeface="Univers" charset="0"/>
                <a:ea typeface="ＭＳ Ｐゴシック" charset="0"/>
              </a:defRPr>
            </a:lvl4pPr>
            <a:lvl5pPr marL="2057400" indent="-228600" eaLnBrk="0" hangingPunct="0">
              <a:defRPr sz="2000">
                <a:solidFill>
                  <a:schemeClr val="tx1"/>
                </a:solidFill>
                <a:latin typeface="Univers" charset="0"/>
                <a:ea typeface="ＭＳ Ｐゴシック" charset="0"/>
              </a:defRPr>
            </a:lvl5pPr>
            <a:lvl6pPr marL="2514600" indent="-228600" algn="ctr" eaLnBrk="0" fontAlgn="base" hangingPunct="0">
              <a:spcBef>
                <a:spcPct val="0"/>
              </a:spcBef>
              <a:spcAft>
                <a:spcPct val="0"/>
              </a:spcAft>
              <a:defRPr sz="2000">
                <a:solidFill>
                  <a:schemeClr val="tx1"/>
                </a:solidFill>
                <a:latin typeface="Univers" charset="0"/>
                <a:ea typeface="ＭＳ Ｐゴシック" charset="0"/>
              </a:defRPr>
            </a:lvl6pPr>
            <a:lvl7pPr marL="2971800" indent="-228600" algn="ctr" eaLnBrk="0" fontAlgn="base" hangingPunct="0">
              <a:spcBef>
                <a:spcPct val="0"/>
              </a:spcBef>
              <a:spcAft>
                <a:spcPct val="0"/>
              </a:spcAft>
              <a:defRPr sz="2000">
                <a:solidFill>
                  <a:schemeClr val="tx1"/>
                </a:solidFill>
                <a:latin typeface="Univers" charset="0"/>
                <a:ea typeface="ＭＳ Ｐゴシック" charset="0"/>
              </a:defRPr>
            </a:lvl7pPr>
            <a:lvl8pPr marL="3429000" indent="-228600" algn="ctr" eaLnBrk="0" fontAlgn="base" hangingPunct="0">
              <a:spcBef>
                <a:spcPct val="0"/>
              </a:spcBef>
              <a:spcAft>
                <a:spcPct val="0"/>
              </a:spcAft>
              <a:defRPr sz="2000">
                <a:solidFill>
                  <a:schemeClr val="tx1"/>
                </a:solidFill>
                <a:latin typeface="Univers" charset="0"/>
                <a:ea typeface="ＭＳ Ｐゴシック" charset="0"/>
              </a:defRPr>
            </a:lvl8pPr>
            <a:lvl9pPr marL="3886200" indent="-228600" algn="ctr" eaLnBrk="0" fontAlgn="base" hangingPunct="0">
              <a:spcBef>
                <a:spcPct val="0"/>
              </a:spcBef>
              <a:spcAft>
                <a:spcPct val="0"/>
              </a:spcAft>
              <a:defRPr sz="2000">
                <a:solidFill>
                  <a:schemeClr val="tx1"/>
                </a:solidFill>
                <a:latin typeface="Univers" charset="0"/>
                <a:ea typeface="ＭＳ Ｐゴシック" charset="0"/>
              </a:defRPr>
            </a:lvl9pPr>
          </a:lstStyle>
          <a:p>
            <a:fld id="{DCEA423A-8C2E-094C-853A-7572B775FBA6}" type="slidenum">
              <a:rPr lang="fr-FR" sz="1200">
                <a:latin typeface="Times New Roman" charset="0"/>
              </a:rPr>
              <a:pPr/>
              <a:t>24</a:t>
            </a:fld>
            <a:endParaRPr lang="fr-FR" sz="1200">
              <a:latin typeface="Times New Roman" charset="0"/>
            </a:endParaRPr>
          </a:p>
        </p:txBody>
      </p:sp>
      <p:sp>
        <p:nvSpPr>
          <p:cNvPr id="23554" name="Rectangle 2"/>
          <p:cNvSpPr>
            <a:spLocks noGrp="1" noRot="1" noChangeAspect="1" noChangeArrowheads="1" noTextEdit="1"/>
          </p:cNvSpPr>
          <p:nvPr>
            <p:ph type="sldImg"/>
          </p:nvPr>
        </p:nvSpPr>
        <p:spPr>
          <a:xfrm>
            <a:off x="1192213" y="706438"/>
            <a:ext cx="4625975" cy="3468687"/>
          </a:xfrm>
          <a:ln w="12700" cap="flat">
            <a:solidFill>
              <a:schemeClr val="tx1"/>
            </a:solidFill>
          </a:ln>
        </p:spPr>
      </p:sp>
      <p:sp>
        <p:nvSpPr>
          <p:cNvPr id="23555" name="Rectangle 3"/>
          <p:cNvSpPr>
            <a:spLocks noGrp="1" noChangeArrowheads="1"/>
          </p:cNvSpPr>
          <p:nvPr>
            <p:ph type="body" idx="1"/>
          </p:nvPr>
        </p:nvSpPr>
        <p:spPr>
          <a:xfrm>
            <a:off x="935038" y="4416425"/>
            <a:ext cx="5140325" cy="41814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8" tIns="44450" rIns="90488" bIns="44450"/>
          <a:lstStyle/>
          <a:p>
            <a:pPr eaLnBrk="1" hangingPunct="1"/>
            <a:endParaRPr lang="fr-FR">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6" name="LOGO_HUG_H_QUADRI.png" descr="LOGO_HUG_H_QUADRI.png"/>
          <p:cNvPicPr/>
          <p:nvPr/>
        </p:nvPicPr>
        <p:blipFill>
          <a:blip r:embed="rId2" cstate="screen">
            <a:extLst>
              <a:ext uri="{28A0092B-C50C-407E-A947-70E740481C1C}">
                <a14:useLocalDpi xmlns:a14="http://schemas.microsoft.com/office/drawing/2010/main"/>
              </a:ext>
            </a:extLst>
          </a:blip>
          <a:stretch>
            <a:fillRect/>
          </a:stretch>
        </p:blipFill>
        <p:spPr>
          <a:xfrm>
            <a:off x="485775" y="6186487"/>
            <a:ext cx="1993900" cy="457201"/>
          </a:xfrm>
          <a:prstGeom prst="rect">
            <a:avLst/>
          </a:prstGeom>
          <a:ln w="12700">
            <a:miter lim="400000"/>
          </a:ln>
        </p:spPr>
      </p:pic>
      <p:sp>
        <p:nvSpPr>
          <p:cNvPr id="17" name="Shape 17"/>
          <p:cNvSpPr/>
          <p:nvPr/>
        </p:nvSpPr>
        <p:spPr>
          <a:xfrm>
            <a:off x="-1" y="5962650"/>
            <a:ext cx="9144002" cy="895350"/>
          </a:xfrm>
          <a:prstGeom prst="rect">
            <a:avLst/>
          </a:prstGeom>
          <a:ln>
            <a:solidFill>
              <a:srgbClr val="4A7EBB"/>
            </a:solidFill>
            <a:round/>
          </a:ln>
          <a:effectLst>
            <a:outerShdw blurRad="12700" dist="23000" dir="5400000" rotWithShape="0">
              <a:srgbClr val="808080">
                <a:alpha val="34997"/>
              </a:srgbClr>
            </a:outerShdw>
          </a:effectLst>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8" name="Shape 18"/>
          <p:cNvSpPr/>
          <p:nvPr/>
        </p:nvSpPr>
        <p:spPr>
          <a:xfrm>
            <a:off x="-1" y="-1"/>
            <a:ext cx="9144002" cy="5951539"/>
          </a:xfrm>
          <a:prstGeom prst="rect">
            <a:avLst/>
          </a:prstGeom>
          <a:solidFill>
            <a:srgbClr val="FF6AD8"/>
          </a:solidFill>
          <a:ln>
            <a:solidFill>
              <a:srgbClr val="46AAC5"/>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9" name="Shape 19"/>
          <p:cNvSpPr/>
          <p:nvPr/>
        </p:nvSpPr>
        <p:spPr>
          <a:xfrm>
            <a:off x="1620837" y="1870075"/>
            <a:ext cx="7023101" cy="0"/>
          </a:xfrm>
          <a:prstGeom prst="line">
            <a:avLst/>
          </a:prstGeom>
          <a:ln w="25400">
            <a:solidFill>
              <a:srgbClr val="FFFFFF"/>
            </a:solidFill>
            <a:round/>
          </a:ln>
        </p:spPr>
        <p:txBody>
          <a:bodyPr lIns="0" tIns="0" rIns="0" bIns="0"/>
          <a:lstStyle/>
          <a:p>
            <a:pPr lvl="0">
              <a:defRPr sz="1200">
                <a:latin typeface="+mn-lt"/>
                <a:ea typeface="+mn-ea"/>
                <a:cs typeface="+mn-cs"/>
                <a:sym typeface="Helvetica"/>
              </a:defRPr>
            </a:pPr>
            <a:endParaRPr/>
          </a:p>
        </p:txBody>
      </p:sp>
      <p:sp>
        <p:nvSpPr>
          <p:cNvPr id="20" name="Shape 20"/>
          <p:cNvSpPr>
            <a:spLocks noGrp="1"/>
          </p:cNvSpPr>
          <p:nvPr>
            <p:ph type="sldNum" sz="quarter" idx="2"/>
          </p:nvPr>
        </p:nvSpPr>
        <p:spPr>
          <a:xfrm>
            <a:off x="6546850" y="5562235"/>
            <a:ext cx="2133600" cy="264255"/>
          </a:xfrm>
          <a:prstGeom prst="rect">
            <a:avLst/>
          </a:prstGeom>
        </p:spPr>
        <p:txBody>
          <a:bodyPr/>
          <a:lstStyle>
            <a:lvl1pPr>
              <a:defRPr>
                <a:solidFill>
                  <a:srgbClr val="FFFFFF"/>
                </a:solidFill>
              </a:defRPr>
            </a:lvl1pPr>
          </a:lstStyle>
          <a:p>
            <a:pPr lvl="0"/>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323975"/>
          </a:xfrm>
          <a:prstGeom prst="rect">
            <a:avLst/>
          </a:prstGeom>
        </p:spPr>
        <p:txBody>
          <a:bodyPr/>
          <a:lstStyle/>
          <a:p>
            <a:r>
              <a:rPr lang="fr-CH"/>
              <a:t>Mastertitelformat bearbeiten</a:t>
            </a:r>
            <a:endParaRPr lang="de-DE"/>
          </a:p>
        </p:txBody>
      </p:sp>
      <p:sp>
        <p:nvSpPr>
          <p:cNvPr id="3" name="Inhaltsplatzhalter 2"/>
          <p:cNvSpPr>
            <a:spLocks noGrp="1"/>
          </p:cNvSpPr>
          <p:nvPr>
            <p:ph idx="1"/>
          </p:nvPr>
        </p:nvSpPr>
        <p:spPr>
          <a:xfrm>
            <a:off x="457200" y="1598613"/>
            <a:ext cx="8229600" cy="5259387"/>
          </a:xfrm>
          <a:prstGeom prst="rect">
            <a:avLst/>
          </a:prstGeom>
        </p:spPr>
        <p:txBody>
          <a:bodyPr/>
          <a:lstStyle/>
          <a:p>
            <a:pPr lvl="0"/>
            <a:r>
              <a:rPr lang="fr-CH"/>
              <a:t>Mastertextformat bearbeiten</a:t>
            </a:r>
          </a:p>
          <a:p>
            <a:pPr lvl="1"/>
            <a:r>
              <a:rPr lang="fr-CH"/>
              <a:t>Zweite Ebene</a:t>
            </a:r>
          </a:p>
          <a:p>
            <a:pPr lvl="2"/>
            <a:r>
              <a:rPr lang="fr-CH"/>
              <a:t>Dritte Ebene</a:t>
            </a:r>
          </a:p>
          <a:p>
            <a:pPr lvl="3"/>
            <a:r>
              <a:rPr lang="fr-CH"/>
              <a:t>Vierte Ebene</a:t>
            </a:r>
          </a:p>
          <a:p>
            <a:pPr lvl="4"/>
            <a:r>
              <a:rPr lang="fr-CH"/>
              <a:t>Fünfte Ebene</a:t>
            </a:r>
            <a:endParaRPr lang="de-DE"/>
          </a:p>
        </p:txBody>
      </p:sp>
    </p:spTree>
    <p:extLst>
      <p:ext uri="{BB962C8B-B14F-4D97-AF65-F5344CB8AC3E}">
        <p14:creationId xmlns:p14="http://schemas.microsoft.com/office/powerpoint/2010/main" val="36829465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 Titre et contenu">
    <p:spTree>
      <p:nvGrpSpPr>
        <p:cNvPr id="1" name=""/>
        <p:cNvGrpSpPr/>
        <p:nvPr/>
      </p:nvGrpSpPr>
      <p:grpSpPr>
        <a:xfrm>
          <a:off x="0" y="0"/>
          <a:ext cx="0" cy="0"/>
          <a:chOff x="0" y="0"/>
          <a:chExt cx="0" cy="0"/>
        </a:xfrm>
      </p:grpSpPr>
      <p:sp>
        <p:nvSpPr>
          <p:cNvPr id="5" name="Rectangle 4"/>
          <p:cNvSpPr/>
          <p:nvPr/>
        </p:nvSpPr>
        <p:spPr>
          <a:xfrm>
            <a:off x="0" y="-7938"/>
            <a:ext cx="677863" cy="1362076"/>
          </a:xfrm>
          <a:prstGeom prst="rect">
            <a:avLst/>
          </a:prstGeom>
          <a:solidFill>
            <a:srgbClr val="1864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ln>
                <a:solidFill>
                  <a:srgbClr val="1864B5"/>
                </a:solidFill>
              </a:ln>
              <a:solidFill>
                <a:srgbClr val="000000"/>
              </a:solidFill>
            </a:endParaRPr>
          </a:p>
        </p:txBody>
      </p:sp>
      <p:sp>
        <p:nvSpPr>
          <p:cNvPr id="6" name="Rectangle 5"/>
          <p:cNvSpPr/>
          <p:nvPr/>
        </p:nvSpPr>
        <p:spPr>
          <a:xfrm>
            <a:off x="677863" y="-12700"/>
            <a:ext cx="706437" cy="1366838"/>
          </a:xfrm>
          <a:prstGeom prst="rect">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Rectangle 6"/>
          <p:cNvSpPr/>
          <p:nvPr userDrawn="1"/>
        </p:nvSpPr>
        <p:spPr>
          <a:xfrm>
            <a:off x="0" y="-7938"/>
            <a:ext cx="677863" cy="1362076"/>
          </a:xfrm>
          <a:prstGeom prst="rect">
            <a:avLst/>
          </a:prstGeom>
          <a:solidFill>
            <a:srgbClr val="1864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ln>
                <a:solidFill>
                  <a:srgbClr val="1864B5"/>
                </a:solidFill>
              </a:ln>
              <a:solidFill>
                <a:srgbClr val="000000"/>
              </a:solidFill>
            </a:endParaRPr>
          </a:p>
        </p:txBody>
      </p:sp>
      <p:sp>
        <p:nvSpPr>
          <p:cNvPr id="4" name="Content Placeholder 3"/>
          <p:cNvSpPr>
            <a:spLocks noGrp="1"/>
          </p:cNvSpPr>
          <p:nvPr>
            <p:ph sz="half" idx="2"/>
          </p:nvPr>
        </p:nvSpPr>
        <p:spPr>
          <a:xfrm>
            <a:off x="1468249" y="2081399"/>
            <a:ext cx="6674599" cy="4155912"/>
          </a:xfrm>
          <a:prstGeom prst="rect">
            <a:avLst/>
          </a:prstGeom>
        </p:spPr>
        <p:txBody>
          <a:bodyPr/>
          <a:lstStyle>
            <a:lvl1pPr marL="216000" indent="-216000">
              <a:buClr>
                <a:schemeClr val="accent2"/>
              </a:buClr>
              <a:defRPr sz="1800" b="0" i="0" baseline="0">
                <a:solidFill>
                  <a:schemeClr val="tx1"/>
                </a:solidFill>
                <a:latin typeface="Univers Medium"/>
                <a:cs typeface="Univers Medium"/>
              </a:defRPr>
            </a:lvl1pPr>
            <a:lvl2pPr marL="432000" indent="-216000">
              <a:buClr>
                <a:schemeClr val="accent2"/>
              </a:buClr>
              <a:defRPr sz="1800" b="0" i="0">
                <a:solidFill>
                  <a:schemeClr val="tx1"/>
                </a:solidFill>
                <a:latin typeface="Univers Medium"/>
                <a:cs typeface="Univers Medium"/>
              </a:defRPr>
            </a:lvl2pPr>
            <a:lvl3pPr marL="648000" indent="-216000">
              <a:buClr>
                <a:schemeClr val="accent2"/>
              </a:buClr>
              <a:defRPr sz="1800" b="0" i="0">
                <a:solidFill>
                  <a:schemeClr val="tx1"/>
                </a:solidFill>
                <a:latin typeface="Univers Medium"/>
                <a:cs typeface="Univers Medium"/>
              </a:defRPr>
            </a:lvl3pPr>
            <a:lvl4pPr marL="864000" indent="-216000">
              <a:buClr>
                <a:schemeClr val="accent2"/>
              </a:buClr>
              <a:defRPr sz="1800" b="0" i="0">
                <a:solidFill>
                  <a:schemeClr val="tx1"/>
                </a:solidFill>
                <a:latin typeface="Univers Medium"/>
                <a:cs typeface="Univers Medium"/>
              </a:defRPr>
            </a:lvl4pPr>
            <a:lvl5pPr marL="1080000" indent="-216000">
              <a:buClr>
                <a:schemeClr val="accent2"/>
              </a:buClr>
              <a:defRPr sz="1800" b="0" i="0">
                <a:solidFill>
                  <a:schemeClr val="tx1"/>
                </a:solidFill>
                <a:latin typeface="Univers Medium"/>
                <a:cs typeface="Univers Medium"/>
              </a:defRPr>
            </a:lvl5pPr>
            <a:lvl6pPr>
              <a:defRPr sz="1600"/>
            </a:lvl6pPr>
            <a:lvl7pPr>
              <a:defRPr sz="1600"/>
            </a:lvl7pPr>
            <a:lvl8pPr>
              <a:defRPr sz="1600"/>
            </a:lvl8pPr>
            <a:lvl9pPr>
              <a:defRPr sz="1600"/>
            </a:lvl9pPr>
          </a:lstStyle>
          <a:p>
            <a:pPr lvl="0"/>
            <a:r>
              <a:rPr lang="fr-CH"/>
              <a:t>Mastertextformat bearbeiten</a:t>
            </a:r>
          </a:p>
          <a:p>
            <a:pPr lvl="1"/>
            <a:r>
              <a:rPr lang="fr-CH"/>
              <a:t>Zweite Ebene</a:t>
            </a:r>
          </a:p>
          <a:p>
            <a:pPr lvl="2"/>
            <a:r>
              <a:rPr lang="fr-CH"/>
              <a:t>Dritte Ebene</a:t>
            </a:r>
          </a:p>
          <a:p>
            <a:pPr lvl="3"/>
            <a:r>
              <a:rPr lang="fr-CH"/>
              <a:t>Vierte Ebene</a:t>
            </a:r>
          </a:p>
          <a:p>
            <a:pPr lvl="4"/>
            <a:r>
              <a:rPr lang="fr-CH"/>
              <a:t>Fünfte Ebene</a:t>
            </a:r>
            <a:endParaRPr lang="en-US" dirty="0"/>
          </a:p>
        </p:txBody>
      </p:sp>
      <p:sp>
        <p:nvSpPr>
          <p:cNvPr id="8" name="Titre 7"/>
          <p:cNvSpPr>
            <a:spLocks noGrp="1"/>
          </p:cNvSpPr>
          <p:nvPr>
            <p:ph type="title"/>
          </p:nvPr>
        </p:nvSpPr>
        <p:spPr>
          <a:xfrm>
            <a:off x="1457325" y="630238"/>
            <a:ext cx="6715125" cy="1143000"/>
          </a:xfrm>
          <a:prstGeom prst="rect">
            <a:avLst/>
          </a:prstGeom>
        </p:spPr>
        <p:txBody>
          <a:bodyPr/>
          <a:lstStyle/>
          <a:p>
            <a:r>
              <a:rPr lang="fr-CH"/>
              <a:t>Mastertitelformat bearbeiten</a:t>
            </a:r>
          </a:p>
        </p:txBody>
      </p:sp>
    </p:spTree>
    <p:extLst>
      <p:ext uri="{BB962C8B-B14F-4D97-AF65-F5344CB8AC3E}">
        <p14:creationId xmlns:p14="http://schemas.microsoft.com/office/powerpoint/2010/main" val="2761338909"/>
      </p:ext>
    </p:extLst>
  </p:cSld>
  <p:clrMapOvr>
    <a:masterClrMapping/>
  </p:clrMapOvr>
  <p:transition spd="slow" advClick="0" advTm="16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831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endParaRPr lang="fr-CH"/>
          </a:p>
        </p:txBody>
      </p:sp>
      <p:sp>
        <p:nvSpPr>
          <p:cNvPr id="3" name="Espace réservé du texte 2"/>
          <p:cNvSpPr>
            <a:spLocks noGrp="1"/>
          </p:cNvSpPr>
          <p:nvPr>
            <p:ph type="body" sz="half" idx="1"/>
          </p:nvPr>
        </p:nvSpPr>
        <p:spPr>
          <a:xfrm>
            <a:off x="457200" y="1600200"/>
            <a:ext cx="4038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600200"/>
            <a:ext cx="4038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1870119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LOGO_HUG_H_QUADRI.png" descr="LOGO_HUG_H_QUADRI.png"/>
          <p:cNvPicPr/>
          <p:nvPr/>
        </p:nvPicPr>
        <p:blipFill>
          <a:blip r:embed="rId7" cstate="screen">
            <a:extLst>
              <a:ext uri="{28A0092B-C50C-407E-A947-70E740481C1C}">
                <a14:useLocalDpi xmlns:a14="http://schemas.microsoft.com/office/drawing/2010/main"/>
              </a:ext>
            </a:extLst>
          </a:blip>
          <a:stretch>
            <a:fillRect/>
          </a:stretch>
        </p:blipFill>
        <p:spPr>
          <a:xfrm>
            <a:off x="485775" y="6186487"/>
            <a:ext cx="1993900" cy="457201"/>
          </a:xfrm>
          <a:prstGeom prst="rect">
            <a:avLst/>
          </a:prstGeom>
          <a:ln w="12700">
            <a:miter lim="400000"/>
          </a:ln>
        </p:spPr>
      </p:pic>
      <p:pic>
        <p:nvPicPr>
          <p:cNvPr id="4" name="Bild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12543" y="6030894"/>
            <a:ext cx="1484334" cy="708650"/>
          </a:xfrm>
          <a:prstGeom prst="rect">
            <a:avLst/>
          </a:prstGeom>
        </p:spPr>
      </p:pic>
      <p:cxnSp>
        <p:nvCxnSpPr>
          <p:cNvPr id="6" name="Gerade Verbindung 5"/>
          <p:cNvCxnSpPr/>
          <p:nvPr/>
        </p:nvCxnSpPr>
        <p:spPr>
          <a:xfrm>
            <a:off x="396849" y="5935038"/>
            <a:ext cx="8350302" cy="0"/>
          </a:xfrm>
          <a:prstGeom prst="line">
            <a:avLst/>
          </a:prstGeom>
          <a:noFill/>
          <a:ln w="25400" cap="flat" cmpd="thinThick">
            <a:solidFill>
              <a:srgbClr val="FF6FCF"/>
            </a:solidFill>
            <a:prstDash val="solid"/>
            <a:bevel/>
            <a:tailEnd type="none"/>
          </a:ln>
          <a:effectLst/>
        </p:spPr>
        <p:style>
          <a:lnRef idx="0">
            <a:scrgbClr r="0" g="0" b="0"/>
          </a:lnRef>
          <a:fillRef idx="0">
            <a:scrgbClr r="0" g="0" b="0"/>
          </a:fillRef>
          <a:effectRef idx="0">
            <a:scrgbClr r="0" g="0" b="0"/>
          </a:effectRef>
          <a:fontRef idx="none"/>
        </p:style>
      </p:cxnSp>
    </p:spTree>
  </p:cSld>
  <p:clrMap bg1="lt1" tx1="dk1" bg2="lt2" tx2="dk2" accent1="accent1" accent2="accent2" accent3="accent3" accent4="accent4" accent5="accent5" accent6="accent6" hlink="hlink" folHlink="folHlink"/>
  <p:sldLayoutIdLst>
    <p:sldLayoutId id="2147483651" r:id="rId1"/>
    <p:sldLayoutId id="2147483655" r:id="rId2"/>
    <p:sldLayoutId id="2147483656" r:id="rId3"/>
    <p:sldLayoutId id="2147483657" r:id="rId4"/>
    <p:sldLayoutId id="2147483658" r:id="rId5"/>
  </p:sldLayoutIdLst>
  <p:transition spd="med"/>
  <p:txStyles>
    <p:titleStyle>
      <a:lvl1pPr defTabSz="457200" eaLnBrk="1" hangingPunct="1">
        <a:defRPr sz="3600">
          <a:solidFill>
            <a:srgbClr val="595959"/>
          </a:solidFill>
          <a:latin typeface="Arial"/>
          <a:ea typeface="Arial"/>
          <a:cs typeface="Arial"/>
          <a:sym typeface="Arial"/>
        </a:defRPr>
      </a:lvl1pPr>
      <a:lvl2pPr defTabSz="457200" eaLnBrk="1" hangingPunct="1">
        <a:defRPr sz="3600">
          <a:solidFill>
            <a:srgbClr val="595959"/>
          </a:solidFill>
          <a:latin typeface="Arial"/>
          <a:ea typeface="Arial"/>
          <a:cs typeface="Arial"/>
          <a:sym typeface="Arial"/>
        </a:defRPr>
      </a:lvl2pPr>
      <a:lvl3pPr defTabSz="457200" eaLnBrk="1" hangingPunct="1">
        <a:defRPr sz="3600">
          <a:solidFill>
            <a:srgbClr val="595959"/>
          </a:solidFill>
          <a:latin typeface="Arial"/>
          <a:ea typeface="Arial"/>
          <a:cs typeface="Arial"/>
          <a:sym typeface="Arial"/>
        </a:defRPr>
      </a:lvl3pPr>
      <a:lvl4pPr defTabSz="457200" eaLnBrk="1" hangingPunct="1">
        <a:defRPr sz="3600">
          <a:solidFill>
            <a:srgbClr val="595959"/>
          </a:solidFill>
          <a:latin typeface="Arial"/>
          <a:ea typeface="Arial"/>
          <a:cs typeface="Arial"/>
          <a:sym typeface="Arial"/>
        </a:defRPr>
      </a:lvl4pPr>
      <a:lvl5pPr defTabSz="457200" eaLnBrk="1" hangingPunct="1">
        <a:defRPr sz="3600">
          <a:solidFill>
            <a:srgbClr val="595959"/>
          </a:solidFill>
          <a:latin typeface="Arial"/>
          <a:ea typeface="Arial"/>
          <a:cs typeface="Arial"/>
          <a:sym typeface="Arial"/>
        </a:defRPr>
      </a:lvl5pPr>
      <a:lvl6pPr indent="457200" defTabSz="457200" eaLnBrk="1" hangingPunct="1">
        <a:defRPr sz="3600">
          <a:solidFill>
            <a:srgbClr val="595959"/>
          </a:solidFill>
          <a:latin typeface="Arial"/>
          <a:ea typeface="Arial"/>
          <a:cs typeface="Arial"/>
          <a:sym typeface="Arial"/>
        </a:defRPr>
      </a:lvl6pPr>
      <a:lvl7pPr indent="914400" defTabSz="457200" eaLnBrk="1" hangingPunct="1">
        <a:defRPr sz="3600">
          <a:solidFill>
            <a:srgbClr val="595959"/>
          </a:solidFill>
          <a:latin typeface="Arial"/>
          <a:ea typeface="Arial"/>
          <a:cs typeface="Arial"/>
          <a:sym typeface="Arial"/>
        </a:defRPr>
      </a:lvl7pPr>
      <a:lvl8pPr indent="1371600" defTabSz="457200" eaLnBrk="1" hangingPunct="1">
        <a:defRPr sz="3600">
          <a:solidFill>
            <a:srgbClr val="595959"/>
          </a:solidFill>
          <a:latin typeface="Arial"/>
          <a:ea typeface="Arial"/>
          <a:cs typeface="Arial"/>
          <a:sym typeface="Arial"/>
        </a:defRPr>
      </a:lvl8pPr>
      <a:lvl9pPr indent="1828800" defTabSz="457200" eaLnBrk="1" hangingPunct="1">
        <a:defRPr sz="3600">
          <a:solidFill>
            <a:srgbClr val="595959"/>
          </a:solidFill>
          <a:latin typeface="Arial"/>
          <a:ea typeface="Arial"/>
          <a:cs typeface="Arial"/>
          <a:sym typeface="Arial"/>
        </a:defRPr>
      </a:lvl9pPr>
    </p:titleStyle>
    <p:bodyStyle>
      <a:lvl1pPr defTabSz="457200" eaLnBrk="1" hangingPunct="1">
        <a:spcBef>
          <a:spcPts val="600"/>
        </a:spcBef>
        <a:buClr>
          <a:srgbClr val="404040"/>
        </a:buClr>
        <a:buFont typeface="Arial"/>
        <a:defRPr sz="2800">
          <a:solidFill>
            <a:srgbClr val="404040"/>
          </a:solidFill>
          <a:latin typeface="Arial"/>
          <a:ea typeface="Arial"/>
          <a:cs typeface="Arial"/>
          <a:sym typeface="Arial"/>
        </a:defRPr>
      </a:lvl1pPr>
      <a:lvl2pPr indent="457200" defTabSz="457200" eaLnBrk="1" hangingPunct="1">
        <a:spcBef>
          <a:spcPts val="600"/>
        </a:spcBef>
        <a:buClr>
          <a:srgbClr val="404040"/>
        </a:buClr>
        <a:buFont typeface="Arial"/>
        <a:defRPr sz="2800">
          <a:solidFill>
            <a:srgbClr val="404040"/>
          </a:solidFill>
          <a:latin typeface="Arial"/>
          <a:ea typeface="Arial"/>
          <a:cs typeface="Arial"/>
          <a:sym typeface="Arial"/>
        </a:defRPr>
      </a:lvl2pPr>
      <a:lvl3pPr indent="914400" defTabSz="457200" eaLnBrk="1" hangingPunct="1">
        <a:spcBef>
          <a:spcPts val="600"/>
        </a:spcBef>
        <a:buClr>
          <a:srgbClr val="404040"/>
        </a:buClr>
        <a:buFont typeface="Arial"/>
        <a:defRPr sz="2800">
          <a:solidFill>
            <a:srgbClr val="404040"/>
          </a:solidFill>
          <a:latin typeface="Arial"/>
          <a:ea typeface="Arial"/>
          <a:cs typeface="Arial"/>
          <a:sym typeface="Arial"/>
        </a:defRPr>
      </a:lvl3pPr>
      <a:lvl4pPr indent="1371600" defTabSz="457200" eaLnBrk="1" hangingPunct="1">
        <a:spcBef>
          <a:spcPts val="600"/>
        </a:spcBef>
        <a:buClr>
          <a:srgbClr val="404040"/>
        </a:buClr>
        <a:buFont typeface="Arial"/>
        <a:defRPr sz="2800">
          <a:solidFill>
            <a:srgbClr val="404040"/>
          </a:solidFill>
          <a:latin typeface="Arial"/>
          <a:ea typeface="Arial"/>
          <a:cs typeface="Arial"/>
          <a:sym typeface="Arial"/>
        </a:defRPr>
      </a:lvl4pPr>
      <a:lvl5pPr indent="1828800" defTabSz="457200" eaLnBrk="1" hangingPunct="1">
        <a:spcBef>
          <a:spcPts val="600"/>
        </a:spcBef>
        <a:buClr>
          <a:srgbClr val="404040"/>
        </a:buClr>
        <a:buFont typeface="Arial"/>
        <a:defRPr sz="2800">
          <a:solidFill>
            <a:srgbClr val="404040"/>
          </a:solidFill>
          <a:latin typeface="Arial"/>
          <a:ea typeface="Arial"/>
          <a:cs typeface="Arial"/>
          <a:sym typeface="Arial"/>
        </a:defRPr>
      </a:lvl5pPr>
      <a:lvl6pPr indent="2286000" defTabSz="457200" eaLnBrk="1" hangingPunct="1">
        <a:spcBef>
          <a:spcPts val="600"/>
        </a:spcBef>
        <a:buClr>
          <a:srgbClr val="404040"/>
        </a:buClr>
        <a:buFont typeface="Arial"/>
        <a:defRPr sz="2800">
          <a:solidFill>
            <a:srgbClr val="404040"/>
          </a:solidFill>
          <a:latin typeface="Arial"/>
          <a:ea typeface="Arial"/>
          <a:cs typeface="Arial"/>
          <a:sym typeface="Arial"/>
        </a:defRPr>
      </a:lvl6pPr>
      <a:lvl7pPr indent="2743200" defTabSz="457200" eaLnBrk="1" hangingPunct="1">
        <a:spcBef>
          <a:spcPts val="600"/>
        </a:spcBef>
        <a:buClr>
          <a:srgbClr val="404040"/>
        </a:buClr>
        <a:buFont typeface="Arial"/>
        <a:defRPr sz="2800">
          <a:solidFill>
            <a:srgbClr val="404040"/>
          </a:solidFill>
          <a:latin typeface="Arial"/>
          <a:ea typeface="Arial"/>
          <a:cs typeface="Arial"/>
          <a:sym typeface="Arial"/>
        </a:defRPr>
      </a:lvl7pPr>
      <a:lvl8pPr indent="3200400" defTabSz="457200" eaLnBrk="1" hangingPunct="1">
        <a:spcBef>
          <a:spcPts val="600"/>
        </a:spcBef>
        <a:buClr>
          <a:srgbClr val="404040"/>
        </a:buClr>
        <a:buFont typeface="Arial"/>
        <a:defRPr sz="2800">
          <a:solidFill>
            <a:srgbClr val="404040"/>
          </a:solidFill>
          <a:latin typeface="Arial"/>
          <a:ea typeface="Arial"/>
          <a:cs typeface="Arial"/>
          <a:sym typeface="Arial"/>
        </a:defRPr>
      </a:lvl8pPr>
      <a:lvl9pPr indent="3657600" defTabSz="457200" eaLnBrk="1" hangingPunct="1">
        <a:spcBef>
          <a:spcPts val="600"/>
        </a:spcBef>
        <a:buClr>
          <a:srgbClr val="404040"/>
        </a:buClr>
        <a:buFont typeface="Arial"/>
        <a:defRPr sz="2800">
          <a:solidFill>
            <a:srgbClr val="404040"/>
          </a:solidFill>
          <a:latin typeface="Arial"/>
          <a:ea typeface="Arial"/>
          <a:cs typeface="Arial"/>
          <a:sym typeface="Arial"/>
        </a:defRPr>
      </a:lvl9pPr>
    </p:bodyStyle>
    <p:otherStyle>
      <a:lvl1pPr algn="r" defTabSz="457200" eaLnBrk="1" hangingPunct="1">
        <a:defRPr sz="1200">
          <a:solidFill>
            <a:schemeClr val="tx1"/>
          </a:solidFill>
          <a:latin typeface="+mn-lt"/>
          <a:ea typeface="+mn-ea"/>
          <a:cs typeface="+mn-cs"/>
          <a:sym typeface="Arial"/>
        </a:defRPr>
      </a:lvl1pPr>
      <a:lvl2pPr indent="457200" algn="r" defTabSz="457200" eaLnBrk="1" hangingPunct="1">
        <a:defRPr sz="1200">
          <a:solidFill>
            <a:schemeClr val="tx1"/>
          </a:solidFill>
          <a:latin typeface="+mn-lt"/>
          <a:ea typeface="+mn-ea"/>
          <a:cs typeface="+mn-cs"/>
          <a:sym typeface="Arial"/>
        </a:defRPr>
      </a:lvl2pPr>
      <a:lvl3pPr indent="914400" algn="r" defTabSz="457200" eaLnBrk="1" hangingPunct="1">
        <a:defRPr sz="1200">
          <a:solidFill>
            <a:schemeClr val="tx1"/>
          </a:solidFill>
          <a:latin typeface="+mn-lt"/>
          <a:ea typeface="+mn-ea"/>
          <a:cs typeface="+mn-cs"/>
          <a:sym typeface="Arial"/>
        </a:defRPr>
      </a:lvl3pPr>
      <a:lvl4pPr indent="1371600" algn="r" defTabSz="457200" eaLnBrk="1" hangingPunct="1">
        <a:defRPr sz="1200">
          <a:solidFill>
            <a:schemeClr val="tx1"/>
          </a:solidFill>
          <a:latin typeface="+mn-lt"/>
          <a:ea typeface="+mn-ea"/>
          <a:cs typeface="+mn-cs"/>
          <a:sym typeface="Arial"/>
        </a:defRPr>
      </a:lvl4pPr>
      <a:lvl5pPr indent="1828800" algn="r" defTabSz="457200" eaLnBrk="1" hangingPunct="1">
        <a:defRPr sz="1200">
          <a:solidFill>
            <a:schemeClr val="tx1"/>
          </a:solidFill>
          <a:latin typeface="+mn-lt"/>
          <a:ea typeface="+mn-ea"/>
          <a:cs typeface="+mn-cs"/>
          <a:sym typeface="Arial"/>
        </a:defRPr>
      </a:lvl5pPr>
      <a:lvl6pPr algn="r" defTabSz="457200" eaLnBrk="1" hangingPunct="1">
        <a:defRPr sz="1200">
          <a:solidFill>
            <a:schemeClr val="tx1"/>
          </a:solidFill>
          <a:latin typeface="+mn-lt"/>
          <a:ea typeface="+mn-ea"/>
          <a:cs typeface="+mn-cs"/>
          <a:sym typeface="Arial"/>
        </a:defRPr>
      </a:lvl6pPr>
      <a:lvl7pPr algn="r" defTabSz="457200" eaLnBrk="1" hangingPunct="1">
        <a:defRPr sz="1200">
          <a:solidFill>
            <a:schemeClr val="tx1"/>
          </a:solidFill>
          <a:latin typeface="+mn-lt"/>
          <a:ea typeface="+mn-ea"/>
          <a:cs typeface="+mn-cs"/>
          <a:sym typeface="Arial"/>
        </a:defRPr>
      </a:lvl7pPr>
      <a:lvl8pPr algn="r" defTabSz="457200" eaLnBrk="1" hangingPunct="1">
        <a:defRPr sz="1200">
          <a:solidFill>
            <a:schemeClr val="tx1"/>
          </a:solidFill>
          <a:latin typeface="+mn-lt"/>
          <a:ea typeface="+mn-ea"/>
          <a:cs typeface="+mn-cs"/>
          <a:sym typeface="Arial"/>
        </a:defRPr>
      </a:lvl8pPr>
      <a:lvl9pPr algn="r" defTabSz="457200" eaLnBrk="1" hangingPunct="1">
        <a:defRPr sz="12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21.png"/><Relationship Id="rId4" Type="http://schemas.microsoft.com/office/2007/relationships/hdphoto" Target="../media/hdphoto11.wdp"/></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98445" y="201251"/>
            <a:ext cx="8498432" cy="1438342"/>
          </a:xfrm>
          <a:prstGeom prst="rect">
            <a:avLst/>
          </a:prstGeom>
        </p:spPr>
        <p:txBody>
          <a:bodyPr wrap="square">
            <a:spAutoFit/>
          </a:bodyPr>
          <a:lstStyle/>
          <a:p>
            <a:pPr algn="ctr">
              <a:lnSpc>
                <a:spcPct val="140000"/>
              </a:lnSpc>
            </a:pPr>
            <a:r>
              <a:rPr lang="fr-CH" sz="3200" b="1" dirty="0">
                <a:solidFill>
                  <a:schemeClr val="bg1"/>
                </a:solidFill>
              </a:rPr>
              <a:t>Médecin et représentant pharmaceutique</a:t>
            </a:r>
          </a:p>
          <a:p>
            <a:pPr algn="ctr">
              <a:lnSpc>
                <a:spcPct val="140000"/>
              </a:lnSpc>
            </a:pPr>
            <a:endParaRPr lang="fr-CH" sz="3200" b="1" dirty="0">
              <a:solidFill>
                <a:schemeClr val="bg1"/>
              </a:solidFill>
            </a:endParaRPr>
          </a:p>
        </p:txBody>
      </p:sp>
      <p:sp>
        <p:nvSpPr>
          <p:cNvPr id="3" name="Textfeld 2"/>
          <p:cNvSpPr txBox="1"/>
          <p:nvPr/>
        </p:nvSpPr>
        <p:spPr>
          <a:xfrm>
            <a:off x="3793239" y="2113382"/>
            <a:ext cx="2110762"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1200" b="0" i="0" u="none" strike="noStrike" cap="none" spc="0" normalizeH="0">
                <a:ln>
                  <a:noFill/>
                </a:ln>
                <a:solidFill>
                  <a:srgbClr val="FFFFFF"/>
                </a:solidFill>
                <a:effectLst/>
                <a:uFillTx/>
                <a:latin typeface="Arial"/>
                <a:ea typeface="Arial"/>
                <a:cs typeface="Arial"/>
                <a:sym typeface="Arial"/>
              </a:rPr>
              <a:t>Prof. Dr. med. Daniele Zullino</a:t>
            </a:r>
          </a:p>
        </p:txBody>
      </p:sp>
      <p:pic>
        <p:nvPicPr>
          <p:cNvPr id="4" name="Picture 6" descr="WH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29520" y="6185078"/>
            <a:ext cx="419100" cy="333375"/>
          </a:xfrm>
          <a:prstGeom prst="rect">
            <a:avLst/>
          </a:prstGeom>
          <a:noFill/>
        </p:spPr>
      </p:pic>
      <p:sp>
        <p:nvSpPr>
          <p:cNvPr id="5" name="Text Box 7"/>
          <p:cNvSpPr txBox="1">
            <a:spLocks noChangeArrowheads="1"/>
          </p:cNvSpPr>
          <p:nvPr/>
        </p:nvSpPr>
        <p:spPr bwMode="auto">
          <a:xfrm>
            <a:off x="3936491" y="6504447"/>
            <a:ext cx="1405159" cy="162865"/>
          </a:xfrm>
          <a:prstGeom prst="rect">
            <a:avLst/>
          </a:prstGeom>
          <a:noFill/>
          <a:ln w="9525" algn="ctr">
            <a:noFill/>
            <a:miter lim="800000"/>
            <a:headEnd/>
            <a:tailEnd/>
          </a:ln>
          <a:effectLst/>
        </p:spPr>
        <p:txBody>
          <a:bodyPr wrap="square">
            <a:spAutoFit/>
          </a:bodyPr>
          <a:lstStyle/>
          <a:p>
            <a:pPr algn="ctr" defTabSz="3703638">
              <a:lnSpc>
                <a:spcPct val="90000"/>
              </a:lnSpc>
              <a:spcBef>
                <a:spcPct val="20000"/>
              </a:spcBef>
              <a:buClr>
                <a:srgbClr val="FF9900"/>
              </a:buClr>
              <a:buFont typeface="Wingdings" pitchFamily="2" charset="2"/>
              <a:buNone/>
            </a:pPr>
            <a:r>
              <a:rPr lang="fr-CH" sz="500"/>
              <a:t>WHO collaborating center</a:t>
            </a:r>
          </a:p>
        </p:txBody>
      </p:sp>
      <p:pic>
        <p:nvPicPr>
          <p:cNvPr id="6" name="Bild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2543" y="6030894"/>
            <a:ext cx="1484334" cy="708650"/>
          </a:xfrm>
          <a:prstGeom prst="rect">
            <a:avLst/>
          </a:prstGeom>
        </p:spPr>
      </p:pic>
      <p:pic>
        <p:nvPicPr>
          <p:cNvPr id="7" name="Bild 6"/>
          <p:cNvPicPr>
            <a:picLocks noChangeAspect="1"/>
          </p:cNvPicPr>
          <p:nvPr/>
        </p:nvPicPr>
        <p:blipFill>
          <a:blip r:embed="rId4"/>
          <a:stretch>
            <a:fillRect/>
          </a:stretch>
        </p:blipFill>
        <p:spPr>
          <a:xfrm>
            <a:off x="2477250" y="2763596"/>
            <a:ext cx="4189501" cy="2793001"/>
          </a:xfrm>
          <a:prstGeom prst="rect">
            <a:avLst/>
          </a:prstGeom>
          <a:ln>
            <a:solidFill>
              <a:srgbClr val="7F7F7F"/>
            </a:solidFill>
          </a:ln>
        </p:spPr>
      </p:pic>
    </p:spTree>
    <p:extLst>
      <p:ext uri="{BB962C8B-B14F-4D97-AF65-F5344CB8AC3E}">
        <p14:creationId xmlns:p14="http://schemas.microsoft.com/office/powerpoint/2010/main" val="1046506376"/>
      </p:ext>
    </p:extLst>
  </p:cSld>
  <p:clrMapOvr>
    <a:masterClrMapping/>
  </p:clrMapOvr>
  <p:transition spd="slow">
    <p:cover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769441"/>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FR" sz="4400" b="1">
                <a:solidFill>
                  <a:srgbClr val="7F7F7F"/>
                </a:solidFill>
              </a:rPr>
              <a:t>Arguments fallacieux</a:t>
            </a:r>
          </a:p>
        </p:txBody>
      </p:sp>
      <p:pic>
        <p:nvPicPr>
          <p:cNvPr id="2" name="Bild 1"/>
          <p:cNvPicPr>
            <a:picLocks noChangeAspect="1"/>
          </p:cNvPicPr>
          <p:nvPr/>
        </p:nvPicPr>
        <p:blipFill>
          <a:blip r:embed="rId2" cstate="screen">
            <a:extLst>
              <a:ext uri="{BEBA8EAE-BF5A-486C-A8C5-ECC9F3942E4B}">
                <a14:imgProps xmlns:a14="http://schemas.microsoft.com/office/drawing/2010/main">
                  <a14:imgLayer r:embed="rId3">
                    <a14:imgEffect>
                      <a14:artisticPhotocopy trans="58000" detail="6"/>
                    </a14:imgEffect>
                  </a14:imgLayer>
                </a14:imgProps>
              </a:ext>
              <a:ext uri="{28A0092B-C50C-407E-A947-70E740481C1C}">
                <a14:useLocalDpi xmlns:a14="http://schemas.microsoft.com/office/drawing/2010/main"/>
              </a:ext>
            </a:extLst>
          </a:blip>
          <a:stretch>
            <a:fillRect/>
          </a:stretch>
        </p:blipFill>
        <p:spPr>
          <a:xfrm>
            <a:off x="0" y="2143559"/>
            <a:ext cx="3539942" cy="2212464"/>
          </a:xfrm>
          <a:prstGeom prst="rect">
            <a:avLst/>
          </a:prstGeom>
        </p:spPr>
      </p:pic>
      <p:sp>
        <p:nvSpPr>
          <p:cNvPr id="3" name="Rechteck 2"/>
          <p:cNvSpPr/>
          <p:nvPr/>
        </p:nvSpPr>
        <p:spPr>
          <a:xfrm>
            <a:off x="1128525" y="1332258"/>
            <a:ext cx="7340471" cy="461665"/>
          </a:xfrm>
          <a:prstGeom prst="rect">
            <a:avLst/>
          </a:prstGeom>
        </p:spPr>
        <p:txBody>
          <a:bodyPr wrap="none">
            <a:spAutoFit/>
          </a:bodyPr>
          <a:lstStyle/>
          <a:p>
            <a:pPr marL="285750" indent="-285750">
              <a:buClr>
                <a:srgbClr val="EA81E9"/>
              </a:buClr>
              <a:buFont typeface="Arial" charset="0"/>
              <a:buChar char="•"/>
              <a:tabLst>
                <a:tab pos="540000" algn="l"/>
                <a:tab pos="1080000" algn="l"/>
              </a:tabLst>
            </a:pPr>
            <a:r>
              <a:rPr lang="fr-FR" dirty="0"/>
              <a:t>Arguments fallacieux sont des mauvais arguments</a:t>
            </a:r>
          </a:p>
        </p:txBody>
      </p:sp>
      <p:sp>
        <p:nvSpPr>
          <p:cNvPr id="6" name="Rechteck 5"/>
          <p:cNvSpPr/>
          <p:nvPr/>
        </p:nvSpPr>
        <p:spPr>
          <a:xfrm>
            <a:off x="3787724" y="2163984"/>
            <a:ext cx="5176571" cy="2092881"/>
          </a:xfrm>
          <a:prstGeom prst="rect">
            <a:avLst/>
          </a:prstGeom>
        </p:spPr>
        <p:txBody>
          <a:bodyPr wrap="square">
            <a:spAutoFit/>
          </a:bodyPr>
          <a:lstStyle/>
          <a:p>
            <a:pPr marL="285750" indent="-285750">
              <a:spcAft>
                <a:spcPts val="1800"/>
              </a:spcAft>
              <a:buClr>
                <a:srgbClr val="EA81E9"/>
              </a:buClr>
              <a:buFont typeface="Arial" charset="0"/>
              <a:buChar char="•"/>
              <a:tabLst>
                <a:tab pos="540000" algn="l"/>
                <a:tab pos="1080000" algn="l"/>
              </a:tabLst>
            </a:pPr>
            <a:r>
              <a:rPr lang="fr-FR" sz="2000" dirty="0"/>
              <a:t>parce que ils ont un défaut de logique, ou </a:t>
            </a:r>
          </a:p>
          <a:p>
            <a:pPr marL="285750" indent="-285750">
              <a:spcAft>
                <a:spcPts val="1800"/>
              </a:spcAft>
              <a:buClr>
                <a:srgbClr val="EA81E9"/>
              </a:buClr>
              <a:buFont typeface="Arial" charset="0"/>
              <a:buChar char="•"/>
              <a:tabLst>
                <a:tab pos="540000" algn="l"/>
                <a:tab pos="1080000" algn="l"/>
              </a:tabLst>
            </a:pPr>
            <a:r>
              <a:rPr lang="fr-FR" sz="2000" dirty="0"/>
              <a:t>parce que ils s’appuient sur des mauvaise prémisses, ou</a:t>
            </a:r>
          </a:p>
          <a:p>
            <a:pPr marL="285750" indent="-285750">
              <a:spcAft>
                <a:spcPts val="1800"/>
              </a:spcAft>
              <a:buClr>
                <a:srgbClr val="EA81E9"/>
              </a:buClr>
              <a:buFont typeface="Arial" charset="0"/>
              <a:buChar char="•"/>
              <a:tabLst>
                <a:tab pos="540000" algn="l"/>
                <a:tab pos="1080000" algn="l"/>
              </a:tabLst>
            </a:pPr>
            <a:r>
              <a:rPr lang="fr-FR" sz="2000" dirty="0"/>
              <a:t>ils violent un autre principe de base de l'argumentation</a:t>
            </a:r>
          </a:p>
        </p:txBody>
      </p:sp>
      <p:sp>
        <p:nvSpPr>
          <p:cNvPr id="8" name="Rechteck 7"/>
          <p:cNvSpPr/>
          <p:nvPr/>
        </p:nvSpPr>
        <p:spPr>
          <a:xfrm>
            <a:off x="1128525" y="4666878"/>
            <a:ext cx="7509870" cy="461665"/>
          </a:xfrm>
          <a:prstGeom prst="rect">
            <a:avLst/>
          </a:prstGeom>
        </p:spPr>
        <p:txBody>
          <a:bodyPr wrap="square">
            <a:spAutoFit/>
          </a:bodyPr>
          <a:lstStyle/>
          <a:p>
            <a:pPr marL="285750" indent="-285750">
              <a:buClr>
                <a:srgbClr val="EA81E9"/>
              </a:buClr>
              <a:buFont typeface="Arial" charset="0"/>
              <a:buChar char="•"/>
              <a:tabLst>
                <a:tab pos="540000" algn="l"/>
                <a:tab pos="1080000" algn="l"/>
              </a:tabLst>
            </a:pPr>
            <a:r>
              <a:rPr lang="fr-FR" dirty="0"/>
              <a:t>En fait, ils peuvent sembler être tout à fait valables</a:t>
            </a:r>
          </a:p>
        </p:txBody>
      </p:sp>
    </p:spTree>
    <p:extLst>
      <p:ext uri="{BB962C8B-B14F-4D97-AF65-F5344CB8AC3E}">
        <p14:creationId xmlns:p14="http://schemas.microsoft.com/office/powerpoint/2010/main" val="131982751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769441"/>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CH" sz="4400" b="1" dirty="0">
                <a:solidFill>
                  <a:srgbClr val="7F7F7F"/>
                </a:solidFill>
              </a:rPr>
              <a:t>Sophism</a:t>
            </a:r>
          </a:p>
        </p:txBody>
      </p:sp>
      <p:sp>
        <p:nvSpPr>
          <p:cNvPr id="5" name="Inhaltsplatzhalter 4"/>
          <p:cNvSpPr>
            <a:spLocks noGrp="1"/>
          </p:cNvSpPr>
          <p:nvPr>
            <p:ph idx="1"/>
          </p:nvPr>
        </p:nvSpPr>
        <p:spPr>
          <a:xfrm>
            <a:off x="2900371" y="1514847"/>
            <a:ext cx="5804963" cy="3940637"/>
          </a:xfrm>
        </p:spPr>
        <p:txBody>
          <a:bodyPr wrap="square"/>
          <a:lstStyle/>
          <a:p>
            <a:pPr marL="285750" indent="-285750">
              <a:spcAft>
                <a:spcPts val="1200"/>
              </a:spcAft>
              <a:buClr>
                <a:srgbClr val="EA81E9"/>
              </a:buClr>
              <a:buFont typeface="Arial" charset="0"/>
              <a:buChar char="•"/>
              <a:tabLst>
                <a:tab pos="540000" algn="l"/>
                <a:tab pos="1080000" algn="l"/>
              </a:tabLst>
            </a:pPr>
            <a:r>
              <a:rPr lang="fr-FR" sz="2000" dirty="0"/>
              <a:t>Un argument astucieux mais faux</a:t>
            </a:r>
          </a:p>
          <a:p>
            <a:pPr marL="285750" indent="-285750">
              <a:spcAft>
                <a:spcPts val="1200"/>
              </a:spcAft>
              <a:buClr>
                <a:srgbClr val="EA81E9"/>
              </a:buClr>
              <a:buFont typeface="Arial" charset="0"/>
              <a:buChar char="•"/>
              <a:tabLst>
                <a:tab pos="540000" algn="l"/>
                <a:tab pos="1080000" algn="l"/>
              </a:tabLst>
            </a:pPr>
            <a:r>
              <a:rPr lang="fr-FR" sz="2000" dirty="0"/>
              <a:t>Utilisé délibérément pour tromper</a:t>
            </a:r>
          </a:p>
          <a:p>
            <a:pPr marL="285750" indent="-285750">
              <a:spcAft>
                <a:spcPts val="1200"/>
              </a:spcAft>
              <a:buClr>
                <a:srgbClr val="EA81E9"/>
              </a:buClr>
              <a:buFont typeface="Arial" charset="0"/>
              <a:buChar char="•"/>
              <a:tabLst>
                <a:tab pos="540000" algn="l"/>
                <a:tab pos="1080000" algn="l"/>
              </a:tabLst>
            </a:pPr>
            <a:r>
              <a:rPr lang="fr-FR" sz="2000" dirty="0"/>
              <a:t>➛ Argument fallacieux intentionnellement utilisé</a:t>
            </a:r>
          </a:p>
          <a:p>
            <a:pPr marL="285750" indent="-285750">
              <a:spcAft>
                <a:spcPts val="1200"/>
              </a:spcAft>
              <a:buClr>
                <a:srgbClr val="EA81E9"/>
              </a:buClr>
              <a:buFont typeface="Arial" charset="0"/>
              <a:buChar char="•"/>
              <a:tabLst>
                <a:tab pos="540000" algn="l"/>
                <a:tab pos="1080000" algn="l"/>
              </a:tabLst>
            </a:pPr>
            <a:r>
              <a:rPr lang="fr-FR" sz="2000" dirty="0"/>
              <a:t>➛ Une tentative de persuader quelqu’un que la conclusion spécifique est vraie, autrement qu'en proposant des éléments d’évidence pertinents</a:t>
            </a:r>
          </a:p>
          <a:p>
            <a:pPr marL="285750" indent="-285750">
              <a:spcAft>
                <a:spcPts val="1200"/>
              </a:spcAft>
              <a:buClr>
                <a:srgbClr val="EA81E9"/>
              </a:buClr>
              <a:buFont typeface="Arial" charset="0"/>
              <a:buChar char="•"/>
              <a:tabLst>
                <a:tab pos="540000" algn="l"/>
                <a:tab pos="1080000" algn="l"/>
              </a:tabLst>
            </a:pPr>
            <a:r>
              <a:rPr lang="fr-FR" sz="2000" dirty="0" err="1"/>
              <a:t>Sophisterie</a:t>
            </a:r>
            <a:r>
              <a:rPr lang="fr-FR" sz="2000" dirty="0"/>
              <a:t> donc une question d'intention</a:t>
            </a:r>
          </a:p>
        </p:txBody>
      </p:sp>
      <p:pic>
        <p:nvPicPr>
          <p:cNvPr id="3" name="Bild 2"/>
          <p:cNvPicPr>
            <a:picLocks noChangeAspect="1"/>
          </p:cNvPicPr>
          <p:nvPr/>
        </p:nvPicPr>
        <p:blipFill rotWithShape="1">
          <a:blip r:embed="rId2" cstate="screen">
            <a:extLst>
              <a:ext uri="{BEBA8EAE-BF5A-486C-A8C5-ECC9F3942E4B}">
                <a14:imgProps xmlns:a14="http://schemas.microsoft.com/office/drawing/2010/main">
                  <a14:imgLayer r:embed="rId3">
                    <a14:imgEffect>
                      <a14:artisticPhotocopy trans="87000"/>
                    </a14:imgEffect>
                  </a14:imgLayer>
                </a14:imgProps>
              </a:ext>
              <a:ext uri="{28A0092B-C50C-407E-A947-70E740481C1C}">
                <a14:useLocalDpi xmlns:a14="http://schemas.microsoft.com/office/drawing/2010/main"/>
              </a:ext>
            </a:extLst>
          </a:blip>
          <a:srcRect/>
          <a:stretch/>
        </p:blipFill>
        <p:spPr>
          <a:xfrm>
            <a:off x="0" y="1818656"/>
            <a:ext cx="2774948" cy="2681202"/>
          </a:xfrm>
          <a:prstGeom prst="rect">
            <a:avLst/>
          </a:prstGeom>
        </p:spPr>
      </p:pic>
    </p:spTree>
    <p:extLst>
      <p:ext uri="{BB962C8B-B14F-4D97-AF65-F5344CB8AC3E}">
        <p14:creationId xmlns:p14="http://schemas.microsoft.com/office/powerpoint/2010/main" val="626421625"/>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769441"/>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CH" sz="4400" b="1" dirty="0">
                <a:solidFill>
                  <a:srgbClr val="7F7F7F"/>
                </a:solidFill>
              </a:rPr>
              <a:t>Erreurs inductifs</a:t>
            </a:r>
          </a:p>
        </p:txBody>
      </p:sp>
      <p:sp>
        <p:nvSpPr>
          <p:cNvPr id="5" name="Inhaltsplatzhalter 4"/>
          <p:cNvSpPr>
            <a:spLocks noGrp="1"/>
          </p:cNvSpPr>
          <p:nvPr>
            <p:ph idx="1"/>
          </p:nvPr>
        </p:nvSpPr>
        <p:spPr>
          <a:xfrm>
            <a:off x="350311" y="1470246"/>
            <a:ext cx="8229600" cy="4029406"/>
          </a:xfrm>
        </p:spPr>
        <p:txBody>
          <a:bodyPr wrap="square"/>
          <a:lstStyle/>
          <a:p>
            <a:pPr marL="285750" indent="-285750">
              <a:spcAft>
                <a:spcPts val="1200"/>
              </a:spcAft>
              <a:buClr>
                <a:srgbClr val="EA81E9"/>
              </a:buClr>
              <a:buFont typeface="Arial" charset="0"/>
              <a:buChar char="•"/>
              <a:tabLst>
                <a:tab pos="540000" algn="l"/>
                <a:tab pos="1080000" algn="l"/>
              </a:tabLst>
            </a:pPr>
            <a:r>
              <a:rPr lang="fr-FR" sz="2000" b="1" dirty="0"/>
              <a:t>Généralisation hâtive: </a:t>
            </a:r>
            <a:r>
              <a:rPr lang="fr-FR" sz="2000" dirty="0"/>
              <a:t>Généraliser à partir d'un échantillonnage trop restreint</a:t>
            </a:r>
          </a:p>
          <a:p>
            <a:pPr marL="285750" indent="-285750">
              <a:spcAft>
                <a:spcPts val="1200"/>
              </a:spcAft>
              <a:buClr>
                <a:srgbClr val="EA81E9"/>
              </a:buClr>
              <a:buFont typeface="Arial" charset="0"/>
              <a:buChar char="•"/>
              <a:tabLst>
                <a:tab pos="540000" algn="l"/>
                <a:tab pos="1080000" algn="l"/>
              </a:tabLst>
            </a:pPr>
            <a:r>
              <a:rPr lang="fr-FR" sz="2000" b="1" dirty="0"/>
              <a:t>Echantillon non représentatif</a:t>
            </a:r>
            <a:r>
              <a:rPr lang="fr-FR" sz="2000" dirty="0"/>
              <a:t>: L'échantillon utilisé diffère sensiblement de la population à investiguer</a:t>
            </a:r>
          </a:p>
          <a:p>
            <a:pPr marL="285750" indent="-285750">
              <a:spcAft>
                <a:spcPts val="1200"/>
              </a:spcAft>
              <a:buClr>
                <a:srgbClr val="EA81E9"/>
              </a:buClr>
              <a:buFont typeface="Arial" charset="0"/>
              <a:buChar char="•"/>
              <a:tabLst>
                <a:tab pos="540000" algn="l"/>
                <a:tab pos="1080000" algn="l"/>
              </a:tabLst>
            </a:pPr>
            <a:r>
              <a:rPr lang="fr-FR" sz="2000" b="1" dirty="0"/>
              <a:t>Exclusion</a:t>
            </a:r>
            <a:r>
              <a:rPr lang="fr-FR" sz="2000" dirty="0"/>
              <a:t> : non prise en considération d’évidences importantes (contrevient au "principe de l’évidence totale")</a:t>
            </a:r>
          </a:p>
          <a:p>
            <a:pPr marL="285750" indent="-285750">
              <a:spcAft>
                <a:spcPts val="1200"/>
              </a:spcAft>
              <a:buClr>
                <a:srgbClr val="EA81E9"/>
              </a:buClr>
              <a:buFont typeface="Arial" charset="0"/>
              <a:buChar char="•"/>
              <a:tabLst>
                <a:tab pos="540000" algn="l"/>
                <a:tab pos="1080000" algn="l"/>
              </a:tabLst>
            </a:pPr>
            <a:endParaRPr lang="fr-FR" sz="2000" dirty="0"/>
          </a:p>
          <a:p>
            <a:pPr marL="285750" indent="-285750">
              <a:spcAft>
                <a:spcPts val="1200"/>
              </a:spcAft>
              <a:buClr>
                <a:srgbClr val="EA81E9"/>
              </a:buClr>
              <a:buFont typeface="Arial" charset="0"/>
              <a:buChar char="•"/>
              <a:tabLst>
                <a:tab pos="540000" algn="l"/>
                <a:tab pos="1080000" algn="l"/>
              </a:tabLst>
            </a:pPr>
            <a:r>
              <a:rPr lang="fr-FR" sz="2000" dirty="0"/>
              <a:t>➛ contrôle par EBM et </a:t>
            </a:r>
            <a:r>
              <a:rPr lang="fr-FR" sz="2000" dirty="0" err="1"/>
              <a:t>peer</a:t>
            </a:r>
            <a:r>
              <a:rPr lang="fr-FR" sz="2000" dirty="0"/>
              <a:t> </a:t>
            </a:r>
            <a:r>
              <a:rPr lang="fr-FR" sz="2000" dirty="0" err="1"/>
              <a:t>review</a:t>
            </a:r>
            <a:endParaRPr lang="fr-FR" sz="2000" dirty="0"/>
          </a:p>
        </p:txBody>
      </p:sp>
    </p:spTree>
    <p:extLst>
      <p:ext uri="{BB962C8B-B14F-4D97-AF65-F5344CB8AC3E}">
        <p14:creationId xmlns:p14="http://schemas.microsoft.com/office/powerpoint/2010/main" val="4135770924"/>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769441"/>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FR" sz="4400" b="1">
                <a:solidFill>
                  <a:srgbClr val="7F7F7F"/>
                </a:solidFill>
              </a:rPr>
              <a:t>Red herring</a:t>
            </a:r>
          </a:p>
        </p:txBody>
      </p:sp>
      <p:sp>
        <p:nvSpPr>
          <p:cNvPr id="5" name="Inhaltsplatzhalter 4"/>
          <p:cNvSpPr>
            <a:spLocks noGrp="1"/>
          </p:cNvSpPr>
          <p:nvPr>
            <p:ph idx="1"/>
          </p:nvPr>
        </p:nvSpPr>
        <p:spPr>
          <a:xfrm>
            <a:off x="1925787" y="1808490"/>
            <a:ext cx="6654124" cy="2885777"/>
          </a:xfrm>
        </p:spPr>
        <p:txBody>
          <a:bodyPr wrap="square"/>
          <a:lstStyle/>
          <a:p>
            <a:pPr marL="285750" indent="-285750">
              <a:spcAft>
                <a:spcPts val="3600"/>
              </a:spcAft>
              <a:buClr>
                <a:srgbClr val="EA81E9"/>
              </a:buClr>
              <a:buFont typeface="Arial" charset="0"/>
              <a:buChar char="•"/>
              <a:tabLst>
                <a:tab pos="540000" algn="l"/>
                <a:tab pos="1080000" algn="l"/>
              </a:tabLst>
            </a:pPr>
            <a:r>
              <a:rPr lang="fr-FR" sz="2400" dirty="0"/>
              <a:t>Famille de sophismes les plus utilisés</a:t>
            </a:r>
          </a:p>
          <a:p>
            <a:pPr marL="285750" indent="-285750">
              <a:spcAft>
                <a:spcPts val="3600"/>
              </a:spcAft>
              <a:buClr>
                <a:srgbClr val="EA81E9"/>
              </a:buClr>
              <a:buFont typeface="Arial" charset="0"/>
              <a:buChar char="•"/>
              <a:tabLst>
                <a:tab pos="540000" algn="l"/>
                <a:tab pos="1080000" algn="l"/>
              </a:tabLst>
            </a:pPr>
            <a:r>
              <a:rPr lang="fr-FR" sz="2400" dirty="0"/>
              <a:t>a manœuvre consiste à distraire l'adversaire de suivre la piste de l'argument initial</a:t>
            </a:r>
          </a:p>
          <a:p>
            <a:pPr marL="285750" indent="-285750">
              <a:spcAft>
                <a:spcPts val="3600"/>
              </a:spcAft>
              <a:buClr>
                <a:srgbClr val="EA81E9"/>
              </a:buClr>
              <a:buFont typeface="Arial" charset="0"/>
              <a:buChar char="•"/>
              <a:tabLst>
                <a:tab pos="540000" algn="l"/>
                <a:tab pos="1080000" algn="l"/>
              </a:tabLst>
            </a:pPr>
            <a:r>
              <a:rPr lang="fr-FR" sz="2400" dirty="0"/>
              <a:t>réalisé de plusieurs manières</a:t>
            </a:r>
          </a:p>
        </p:txBody>
      </p:sp>
      <p:pic>
        <p:nvPicPr>
          <p:cNvPr id="2" name="Bild 1"/>
          <p:cNvPicPr>
            <a:picLocks noChangeAspect="1"/>
          </p:cNvPicPr>
          <p:nvPr/>
        </p:nvPicPr>
        <p:blipFill>
          <a:blip r:embed="rId2"/>
          <a:stretch>
            <a:fillRect/>
          </a:stretch>
        </p:blipFill>
        <p:spPr>
          <a:xfrm rot="16200000">
            <a:off x="-614038" y="2387935"/>
            <a:ext cx="3039794" cy="1811717"/>
          </a:xfrm>
          <a:prstGeom prst="rect">
            <a:avLst/>
          </a:prstGeom>
        </p:spPr>
      </p:pic>
    </p:spTree>
    <p:extLst>
      <p:ext uri="{BB962C8B-B14F-4D97-AF65-F5344CB8AC3E}">
        <p14:creationId xmlns:p14="http://schemas.microsoft.com/office/powerpoint/2010/main" val="1302819356"/>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769441"/>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CH" sz="4400" b="1" dirty="0">
                <a:solidFill>
                  <a:srgbClr val="7F7F7F"/>
                </a:solidFill>
              </a:rPr>
              <a:t>Red herring</a:t>
            </a:r>
          </a:p>
        </p:txBody>
      </p:sp>
      <p:sp>
        <p:nvSpPr>
          <p:cNvPr id="5" name="Inhaltsplatzhalter 4"/>
          <p:cNvSpPr>
            <a:spLocks noGrp="1"/>
          </p:cNvSpPr>
          <p:nvPr>
            <p:ph idx="1"/>
          </p:nvPr>
        </p:nvSpPr>
        <p:spPr>
          <a:xfrm>
            <a:off x="1925787" y="1591724"/>
            <a:ext cx="6654124" cy="3847277"/>
          </a:xfrm>
        </p:spPr>
        <p:txBody>
          <a:bodyPr wrap="square"/>
          <a:lstStyle/>
          <a:p>
            <a:pPr marL="285750" indent="-285750">
              <a:spcAft>
                <a:spcPts val="3600"/>
              </a:spcAft>
              <a:buClr>
                <a:srgbClr val="EA81E9"/>
              </a:buClr>
              <a:buFont typeface="Arial" charset="0"/>
              <a:buChar char="•"/>
              <a:tabLst>
                <a:tab pos="540000" algn="l"/>
                <a:tab pos="1080000" algn="l"/>
              </a:tabLst>
            </a:pPr>
            <a:r>
              <a:rPr lang="fr-FR" sz="2000" dirty="0"/>
              <a:t>Introduire un nouvel argument différent qui soulève une question différente, p. ex. insister sur un </a:t>
            </a:r>
            <a:r>
              <a:rPr lang="fr-FR" sz="2000" i="1" dirty="0"/>
              <a:t>indicateur</a:t>
            </a:r>
            <a:r>
              <a:rPr lang="fr-FR" sz="2000" dirty="0"/>
              <a:t> en faveur de la conclusion revendiquée au lieu des évidences directes</a:t>
            </a:r>
          </a:p>
          <a:p>
            <a:pPr marL="285750" indent="-285750">
              <a:spcAft>
                <a:spcPts val="3600"/>
              </a:spcAft>
              <a:buClr>
                <a:srgbClr val="EA81E9"/>
              </a:buClr>
              <a:buFont typeface="Arial" charset="0"/>
              <a:buChar char="•"/>
              <a:tabLst>
                <a:tab pos="540000" algn="l"/>
                <a:tab pos="1080000" algn="l"/>
              </a:tabLst>
            </a:pPr>
            <a:r>
              <a:rPr lang="fr-FR" sz="2000" dirty="0"/>
              <a:t>Faire simplement un commentaire non pertinent qui distrait de la question principale, parlant de quelque chose d'intéressant lié à la question qui n'est cependant pas forcement en corrélation avec la conclusion revendiquée</a:t>
            </a:r>
          </a:p>
        </p:txBody>
      </p:sp>
      <p:pic>
        <p:nvPicPr>
          <p:cNvPr id="2" name="Bild 1"/>
          <p:cNvPicPr>
            <a:picLocks noChangeAspect="1"/>
          </p:cNvPicPr>
          <p:nvPr/>
        </p:nvPicPr>
        <p:blipFill>
          <a:blip r:embed="rId2"/>
          <a:stretch>
            <a:fillRect/>
          </a:stretch>
        </p:blipFill>
        <p:spPr>
          <a:xfrm rot="16200000">
            <a:off x="-614038" y="2387935"/>
            <a:ext cx="3039794" cy="1811717"/>
          </a:xfrm>
          <a:prstGeom prst="rect">
            <a:avLst/>
          </a:prstGeom>
        </p:spPr>
      </p:pic>
    </p:spTree>
    <p:extLst>
      <p:ext uri="{BB962C8B-B14F-4D97-AF65-F5344CB8AC3E}">
        <p14:creationId xmlns:p14="http://schemas.microsoft.com/office/powerpoint/2010/main" val="3432297855"/>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769441"/>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FR" sz="4400" b="1" dirty="0" err="1">
                <a:solidFill>
                  <a:srgbClr val="7F7F7F"/>
                </a:solidFill>
              </a:rPr>
              <a:t>Red</a:t>
            </a:r>
            <a:r>
              <a:rPr lang="fr-FR" sz="4400" b="1" dirty="0">
                <a:solidFill>
                  <a:srgbClr val="7F7F7F"/>
                </a:solidFill>
              </a:rPr>
              <a:t> </a:t>
            </a:r>
            <a:r>
              <a:rPr lang="fr-FR" sz="4400" b="1" dirty="0" err="1">
                <a:solidFill>
                  <a:srgbClr val="7F7F7F"/>
                </a:solidFill>
              </a:rPr>
              <a:t>herring</a:t>
            </a:r>
            <a:endParaRPr lang="fr-FR" sz="4400" b="1" dirty="0">
              <a:solidFill>
                <a:srgbClr val="7F7F7F"/>
              </a:solidFill>
            </a:endParaRPr>
          </a:p>
        </p:txBody>
      </p:sp>
      <p:sp>
        <p:nvSpPr>
          <p:cNvPr id="5" name="Inhaltsplatzhalter 4"/>
          <p:cNvSpPr>
            <a:spLocks noGrp="1"/>
          </p:cNvSpPr>
          <p:nvPr>
            <p:ph idx="1"/>
          </p:nvPr>
        </p:nvSpPr>
        <p:spPr>
          <a:xfrm>
            <a:off x="1214082" y="1316718"/>
            <a:ext cx="6654124" cy="1812388"/>
          </a:xfrm>
        </p:spPr>
        <p:txBody>
          <a:bodyPr wrap="square"/>
          <a:lstStyle/>
          <a:p>
            <a:pPr marL="285750" indent="-285750">
              <a:spcAft>
                <a:spcPts val="1200"/>
              </a:spcAft>
              <a:buClr>
                <a:srgbClr val="EA81E9"/>
              </a:buClr>
              <a:buFont typeface="Arial" charset="0"/>
              <a:buChar char="•"/>
              <a:tabLst>
                <a:tab pos="540000" algn="l"/>
                <a:tab pos="1080000" algn="l"/>
              </a:tabLst>
            </a:pPr>
            <a:r>
              <a:rPr lang="fr-FR" sz="2000" dirty="0"/>
              <a:t>A son origine dans l’entrainement des chiens pour la chasse au renard</a:t>
            </a:r>
          </a:p>
          <a:p>
            <a:pPr marL="285750" indent="-285750">
              <a:spcAft>
                <a:spcPts val="1200"/>
              </a:spcAft>
              <a:buClr>
                <a:srgbClr val="EA81E9"/>
              </a:buClr>
              <a:buFont typeface="Arial" charset="0"/>
              <a:buChar char="•"/>
              <a:tabLst>
                <a:tab pos="540000" algn="l"/>
                <a:tab pos="1080000" algn="l"/>
              </a:tabLst>
            </a:pPr>
            <a:r>
              <a:rPr lang="fr-FR" sz="2000" dirty="0"/>
              <a:t>But est d’entraîner les chiens à ne pas être distrait de la piste du renard par l'odeur de harengs rouges</a:t>
            </a:r>
          </a:p>
        </p:txBody>
      </p:sp>
      <p:pic>
        <p:nvPicPr>
          <p:cNvPr id="2" name="Bild 1"/>
          <p:cNvPicPr>
            <a:picLocks noChangeAspect="1"/>
          </p:cNvPicPr>
          <p:nvPr/>
        </p:nvPicPr>
        <p:blipFill>
          <a:blip r:embed="rId2" cstate="screen">
            <a:extLst>
              <a:ext uri="{BEBA8EAE-BF5A-486C-A8C5-ECC9F3942E4B}">
                <a14:imgProps xmlns:a14="http://schemas.microsoft.com/office/drawing/2010/main">
                  <a14:imgLayer r:embed="rId3">
                    <a14:imgEffect>
                      <a14:artisticPhotocopy trans="89000"/>
                    </a14:imgEffect>
                  </a14:imgLayer>
                </a14:imgProps>
              </a:ext>
              <a:ext uri="{28A0092B-C50C-407E-A947-70E740481C1C}">
                <a14:useLocalDpi xmlns:a14="http://schemas.microsoft.com/office/drawing/2010/main"/>
              </a:ext>
            </a:extLst>
          </a:blip>
          <a:stretch>
            <a:fillRect/>
          </a:stretch>
        </p:blipFill>
        <p:spPr>
          <a:xfrm rot="16200000">
            <a:off x="1220310" y="3750876"/>
            <a:ext cx="2318035" cy="1381549"/>
          </a:xfrm>
          <a:prstGeom prst="rect">
            <a:avLst/>
          </a:prstGeom>
          <a:ln>
            <a:solidFill>
              <a:schemeClr val="bg1">
                <a:lumMod val="50000"/>
              </a:schemeClr>
            </a:solidFill>
          </a:ln>
        </p:spPr>
      </p:pic>
      <p:pic>
        <p:nvPicPr>
          <p:cNvPr id="3" name="Bild 2"/>
          <p:cNvPicPr>
            <a:picLocks noChangeAspect="1"/>
          </p:cNvPicPr>
          <p:nvPr/>
        </p:nvPicPr>
        <p:blipFill>
          <a:blip r:embed="rId4">
            <a:extLst>
              <a:ext uri="{BEBA8EAE-BF5A-486C-A8C5-ECC9F3942E4B}">
                <a14:imgProps xmlns:a14="http://schemas.microsoft.com/office/drawing/2010/main">
                  <a14:imgLayer r:embed="rId5">
                    <a14:imgEffect>
                      <a14:artisticPhotocopy trans="88000" detail="9"/>
                    </a14:imgEffect>
                  </a14:imgLayer>
                </a14:imgProps>
              </a:ext>
            </a:extLst>
          </a:blip>
          <a:stretch>
            <a:fillRect/>
          </a:stretch>
        </p:blipFill>
        <p:spPr>
          <a:xfrm>
            <a:off x="3395354" y="3282633"/>
            <a:ext cx="4116267" cy="2318034"/>
          </a:xfrm>
          <a:prstGeom prst="rect">
            <a:avLst/>
          </a:prstGeom>
          <a:ln>
            <a:solidFill>
              <a:srgbClr val="7F7F7F"/>
            </a:solidFill>
          </a:ln>
        </p:spPr>
      </p:pic>
    </p:spTree>
    <p:extLst>
      <p:ext uri="{BB962C8B-B14F-4D97-AF65-F5344CB8AC3E}">
        <p14:creationId xmlns:p14="http://schemas.microsoft.com/office/powerpoint/2010/main" val="1417463696"/>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769441"/>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CH" sz="4400" b="1" dirty="0">
                <a:solidFill>
                  <a:srgbClr val="7F7F7F"/>
                </a:solidFill>
              </a:rPr>
              <a:t>Red herring</a:t>
            </a:r>
          </a:p>
        </p:txBody>
      </p:sp>
      <p:sp>
        <p:nvSpPr>
          <p:cNvPr id="5" name="Inhaltsplatzhalter 4"/>
          <p:cNvSpPr>
            <a:spLocks noGrp="1"/>
          </p:cNvSpPr>
          <p:nvPr>
            <p:ph idx="1"/>
          </p:nvPr>
        </p:nvSpPr>
        <p:spPr>
          <a:xfrm>
            <a:off x="1925787" y="1470246"/>
            <a:ext cx="6654124" cy="3847277"/>
          </a:xfrm>
        </p:spPr>
        <p:txBody>
          <a:bodyPr wrap="square"/>
          <a:lstStyle/>
          <a:p>
            <a:pPr marL="285750" indent="-285750">
              <a:spcAft>
                <a:spcPts val="1200"/>
              </a:spcAft>
              <a:buClr>
                <a:srgbClr val="EA81E9"/>
              </a:buClr>
              <a:buFont typeface="Arial" charset="0"/>
              <a:buChar char="•"/>
              <a:tabLst>
                <a:tab pos="540000" algn="l"/>
                <a:tab pos="1080000" algn="l"/>
              </a:tabLst>
            </a:pPr>
            <a:r>
              <a:rPr lang="fr-FR" sz="2400" dirty="0"/>
              <a:t>On est conduit à "perdre le sentier d'origine"</a:t>
            </a:r>
          </a:p>
          <a:p>
            <a:pPr marL="285750" indent="-285750">
              <a:spcAft>
                <a:spcPts val="1200"/>
              </a:spcAft>
              <a:buClr>
                <a:srgbClr val="EA81E9"/>
              </a:buClr>
              <a:buFont typeface="Arial" charset="0"/>
              <a:buChar char="•"/>
              <a:tabLst>
                <a:tab pos="540000" algn="l"/>
                <a:tab pos="1080000" algn="l"/>
              </a:tabLst>
            </a:pPr>
            <a:r>
              <a:rPr lang="fr-FR" sz="2400" dirty="0"/>
              <a:t>... "suivre l'odeur du hareng rouge”</a:t>
            </a:r>
          </a:p>
          <a:p>
            <a:pPr marL="285750" indent="-285750">
              <a:spcAft>
                <a:spcPts val="1200"/>
              </a:spcAft>
              <a:buClr>
                <a:srgbClr val="EA81E9"/>
              </a:buClr>
              <a:buFont typeface="Arial" charset="0"/>
              <a:buChar char="•"/>
              <a:tabLst>
                <a:tab pos="540000" algn="l"/>
                <a:tab pos="1080000" algn="l"/>
              </a:tabLst>
            </a:pPr>
            <a:r>
              <a:rPr lang="fr-FR" sz="2400" dirty="0"/>
              <a:t>L’utilisation de ce sophisme permet d’éviter de s'engager dans l'argument initial</a:t>
            </a:r>
          </a:p>
          <a:p>
            <a:pPr marL="285750" indent="-285750">
              <a:spcAft>
                <a:spcPts val="1200"/>
              </a:spcAft>
              <a:buClr>
                <a:srgbClr val="EA81E9"/>
              </a:buClr>
              <a:buFont typeface="Arial" charset="0"/>
              <a:buChar char="•"/>
              <a:tabLst>
                <a:tab pos="540000" algn="l"/>
                <a:tab pos="1080000" algn="l"/>
              </a:tabLst>
            </a:pPr>
            <a:r>
              <a:rPr lang="fr-FR" sz="2400" dirty="0"/>
              <a:t>= sophismes de pertinence: faire usage de prémisses, qui sont logiquement hors de propos pour la conclusion finale</a:t>
            </a:r>
          </a:p>
        </p:txBody>
      </p:sp>
      <p:pic>
        <p:nvPicPr>
          <p:cNvPr id="2" name="Bild 1"/>
          <p:cNvPicPr>
            <a:picLocks noChangeAspect="1"/>
          </p:cNvPicPr>
          <p:nvPr/>
        </p:nvPicPr>
        <p:blipFill>
          <a:blip r:embed="rId2"/>
          <a:stretch>
            <a:fillRect/>
          </a:stretch>
        </p:blipFill>
        <p:spPr>
          <a:xfrm rot="16200000">
            <a:off x="-614038" y="2387935"/>
            <a:ext cx="3039794" cy="1811717"/>
          </a:xfrm>
          <a:prstGeom prst="rect">
            <a:avLst/>
          </a:prstGeom>
        </p:spPr>
      </p:pic>
    </p:spTree>
    <p:extLst>
      <p:ext uri="{BB962C8B-B14F-4D97-AF65-F5344CB8AC3E}">
        <p14:creationId xmlns:p14="http://schemas.microsoft.com/office/powerpoint/2010/main" val="576724592"/>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1200328"/>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CH" sz="4400" b="1" dirty="0">
                <a:solidFill>
                  <a:srgbClr val="7F7F7F"/>
                </a:solidFill>
              </a:rPr>
              <a:t>Red herring</a:t>
            </a:r>
            <a:br>
              <a:rPr lang="fr-CH" sz="4400" b="1" dirty="0">
                <a:solidFill>
                  <a:srgbClr val="7F7F7F"/>
                </a:solidFill>
              </a:rPr>
            </a:br>
            <a:r>
              <a:rPr lang="fr-CH" sz="2800" b="1" dirty="0">
                <a:solidFill>
                  <a:srgbClr val="EA81E9"/>
                </a:solidFill>
              </a:rPr>
              <a:t>exemple</a:t>
            </a:r>
            <a:endParaRPr lang="fr-CH" sz="4400" b="1" dirty="0">
              <a:solidFill>
                <a:srgbClr val="EA81E9"/>
              </a:solidFill>
            </a:endParaRPr>
          </a:p>
        </p:txBody>
      </p:sp>
      <p:sp>
        <p:nvSpPr>
          <p:cNvPr id="5" name="Inhaltsplatzhalter 4"/>
          <p:cNvSpPr>
            <a:spLocks noGrp="1"/>
          </p:cNvSpPr>
          <p:nvPr>
            <p:ph idx="1"/>
          </p:nvPr>
        </p:nvSpPr>
        <p:spPr>
          <a:xfrm>
            <a:off x="1925787" y="1602768"/>
            <a:ext cx="6654124" cy="3847277"/>
          </a:xfrm>
        </p:spPr>
        <p:txBody>
          <a:bodyPr wrap="square"/>
          <a:lstStyle/>
          <a:p>
            <a:pPr marL="285750" indent="-285750">
              <a:spcAft>
                <a:spcPts val="600"/>
              </a:spcAft>
              <a:buClr>
                <a:srgbClr val="EA81E9"/>
              </a:buClr>
              <a:buFont typeface="Arial" charset="0"/>
              <a:buChar char="•"/>
              <a:tabLst>
                <a:tab pos="540000" algn="l"/>
                <a:tab pos="1080000" algn="l"/>
              </a:tabLst>
            </a:pPr>
            <a:r>
              <a:rPr lang="fr-FR" sz="2400" dirty="0"/>
              <a:t>Cette substance …</a:t>
            </a:r>
          </a:p>
          <a:p>
            <a:pPr marL="285750" indent="-285750">
              <a:spcAft>
                <a:spcPts val="600"/>
              </a:spcAft>
              <a:buClr>
                <a:srgbClr val="EA81E9"/>
              </a:buClr>
              <a:buFont typeface="Arial" charset="0"/>
              <a:buChar char="•"/>
              <a:tabLst>
                <a:tab pos="540000" algn="l"/>
                <a:tab pos="1080000" algn="l"/>
              </a:tabLst>
            </a:pPr>
            <a:r>
              <a:rPr lang="fr-FR" sz="2400" dirty="0"/>
              <a:t>a un profil d’affinités de récepteurs comparable à …</a:t>
            </a:r>
          </a:p>
          <a:p>
            <a:pPr marL="285750" indent="-285750">
              <a:spcAft>
                <a:spcPts val="600"/>
              </a:spcAft>
              <a:buClr>
                <a:srgbClr val="EA81E9"/>
              </a:buClr>
              <a:buFont typeface="Arial" charset="0"/>
              <a:buChar char="•"/>
              <a:tabLst>
                <a:tab pos="540000" algn="l"/>
                <a:tab pos="1080000" algn="l"/>
              </a:tabLst>
            </a:pPr>
            <a:r>
              <a:rPr lang="fr-FR" sz="2400" dirty="0"/>
              <a:t>est rapidement résorbée</a:t>
            </a:r>
          </a:p>
          <a:p>
            <a:pPr marL="285750" indent="-285750">
              <a:spcAft>
                <a:spcPts val="600"/>
              </a:spcAft>
              <a:buClr>
                <a:srgbClr val="EA81E9"/>
              </a:buClr>
              <a:buFont typeface="Arial" charset="0"/>
              <a:buChar char="•"/>
              <a:tabLst>
                <a:tab pos="540000" algn="l"/>
                <a:tab pos="1080000" algn="l"/>
              </a:tabLst>
            </a:pPr>
            <a:endParaRPr lang="fr-FR" sz="2400" dirty="0"/>
          </a:p>
          <a:p>
            <a:pPr marL="285750" indent="-285750">
              <a:spcAft>
                <a:spcPts val="600"/>
              </a:spcAft>
              <a:buClr>
                <a:srgbClr val="EA81E9"/>
              </a:buClr>
              <a:buFont typeface="Arial" charset="0"/>
              <a:buChar char="•"/>
              <a:tabLst>
                <a:tab pos="540000" algn="l"/>
                <a:tab pos="1080000" algn="l"/>
              </a:tabLst>
            </a:pPr>
            <a:r>
              <a:rPr lang="fr-FR" sz="2400" dirty="0"/>
              <a:t>Le piège: information plus ou moins intéressante mais pas essentielle	</a:t>
            </a:r>
          </a:p>
        </p:txBody>
      </p:sp>
      <p:pic>
        <p:nvPicPr>
          <p:cNvPr id="2" name="Bild 1"/>
          <p:cNvPicPr>
            <a:picLocks noChangeAspect="1"/>
          </p:cNvPicPr>
          <p:nvPr/>
        </p:nvPicPr>
        <p:blipFill>
          <a:blip r:embed="rId2"/>
          <a:stretch>
            <a:fillRect/>
          </a:stretch>
        </p:blipFill>
        <p:spPr>
          <a:xfrm rot="16200000">
            <a:off x="-614038" y="2387935"/>
            <a:ext cx="3039794" cy="1811717"/>
          </a:xfrm>
          <a:prstGeom prst="rect">
            <a:avLst/>
          </a:prstGeom>
        </p:spPr>
      </p:pic>
    </p:spTree>
    <p:extLst>
      <p:ext uri="{BB962C8B-B14F-4D97-AF65-F5344CB8AC3E}">
        <p14:creationId xmlns:p14="http://schemas.microsoft.com/office/powerpoint/2010/main" val="177772157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769441"/>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CH" sz="4400" b="1" dirty="0">
                <a:solidFill>
                  <a:srgbClr val="7F7F7F"/>
                </a:solidFill>
              </a:rPr>
              <a:t>Indicateurs</a:t>
            </a:r>
          </a:p>
        </p:txBody>
      </p:sp>
      <p:sp>
        <p:nvSpPr>
          <p:cNvPr id="5" name="Inhaltsplatzhalter 4"/>
          <p:cNvSpPr>
            <a:spLocks noGrp="1"/>
          </p:cNvSpPr>
          <p:nvPr>
            <p:ph idx="1"/>
          </p:nvPr>
        </p:nvSpPr>
        <p:spPr>
          <a:xfrm>
            <a:off x="2457606" y="1325956"/>
            <a:ext cx="6122304" cy="4085347"/>
          </a:xfrm>
        </p:spPr>
        <p:txBody>
          <a:bodyPr wrap="square"/>
          <a:lstStyle/>
          <a:p>
            <a:pPr marL="285750" indent="-285750">
              <a:spcAft>
                <a:spcPts val="1200"/>
              </a:spcAft>
              <a:buClr>
                <a:srgbClr val="EA81E9"/>
              </a:buClr>
              <a:buFont typeface="Arial" charset="0"/>
              <a:buChar char="•"/>
              <a:tabLst>
                <a:tab pos="540000" algn="l"/>
                <a:tab pos="1080000" algn="l"/>
              </a:tabLst>
            </a:pPr>
            <a:r>
              <a:rPr lang="fr-FR" sz="1800" dirty="0"/>
              <a:t>"Une chose qui indique l'état ou le niveau de quelque chose”</a:t>
            </a:r>
          </a:p>
          <a:p>
            <a:pPr marL="285750" indent="-285750">
              <a:spcAft>
                <a:spcPts val="1200"/>
              </a:spcAft>
              <a:buClr>
                <a:srgbClr val="EA81E9"/>
              </a:buClr>
              <a:buFont typeface="Arial" charset="0"/>
              <a:buChar char="•"/>
              <a:tabLst>
                <a:tab pos="540000" algn="l"/>
                <a:tab pos="1080000" algn="l"/>
              </a:tabLst>
            </a:pPr>
            <a:r>
              <a:rPr lang="fr-FR" sz="1800" dirty="0"/>
              <a:t>Un phénomène (mesure, observation, etc.) qui est en corrélation avec un autre phénomène lui-même objet d'intérêt</a:t>
            </a:r>
          </a:p>
          <a:p>
            <a:pPr marL="285750" indent="-285750">
              <a:spcAft>
                <a:spcPts val="1200"/>
              </a:spcAft>
              <a:buClr>
                <a:srgbClr val="EA81E9"/>
              </a:buClr>
              <a:buFont typeface="Arial" charset="0"/>
              <a:buChar char="•"/>
              <a:tabLst>
                <a:tab pos="540000" algn="l"/>
                <a:tab pos="1080000" algn="l"/>
              </a:tabLst>
            </a:pPr>
            <a:r>
              <a:rPr lang="fr-FR" sz="1800" dirty="0"/>
              <a:t>Utile si l'observation / mesure de l'objet d'intérêt réel n'est pas appropriée (impossible, coûteuse, lente, compliquée, moins compréhensible, etc.)</a:t>
            </a:r>
          </a:p>
          <a:p>
            <a:pPr marL="285750" indent="-285750">
              <a:spcAft>
                <a:spcPts val="1200"/>
              </a:spcAft>
              <a:buClr>
                <a:srgbClr val="EA81E9"/>
              </a:buClr>
              <a:buFont typeface="Arial" charset="0"/>
              <a:buChar char="•"/>
              <a:tabLst>
                <a:tab pos="540000" algn="l"/>
                <a:tab pos="1080000" algn="l"/>
              </a:tabLst>
            </a:pPr>
            <a:r>
              <a:rPr lang="fr-FR" sz="1800" dirty="0"/>
              <a:t>➛ argumenter sur la base d'un indicateur (p.ex. affinité pour des récepteurs) au lieu de l'objet réel d'intérêt (efficacité clinique) pourrait être judicieux si l'indicateur était une mesure valide et fiable pour ce dernier </a:t>
            </a:r>
          </a:p>
        </p:txBody>
      </p:sp>
      <p:sp>
        <p:nvSpPr>
          <p:cNvPr id="2" name="Rechteck 1"/>
          <p:cNvSpPr/>
          <p:nvPr/>
        </p:nvSpPr>
        <p:spPr>
          <a:xfrm>
            <a:off x="350311" y="5553631"/>
            <a:ext cx="6682998" cy="246221"/>
          </a:xfrm>
          <a:prstGeom prst="rect">
            <a:avLst/>
          </a:prstGeom>
        </p:spPr>
        <p:txBody>
          <a:bodyPr wrap="square">
            <a:spAutoFit/>
          </a:bodyPr>
          <a:lstStyle/>
          <a:p>
            <a:r>
              <a:rPr lang="en-US" sz="1000" dirty="0"/>
              <a:t>http://</a:t>
            </a:r>
            <a:r>
              <a:rPr lang="en-US" sz="1000" dirty="0" err="1"/>
              <a:t>www.oxforddictionaries.com</a:t>
            </a:r>
            <a:endParaRPr lang="fr-FR" sz="1000" dirty="0"/>
          </a:p>
        </p:txBody>
      </p:sp>
      <p:pic>
        <p:nvPicPr>
          <p:cNvPr id="3" name="Bild 2"/>
          <p:cNvPicPr>
            <a:picLocks noChangeAspect="1"/>
          </p:cNvPicPr>
          <p:nvPr/>
        </p:nvPicPr>
        <p:blipFill>
          <a:blip r:embed="rId2" cstate="screen">
            <a:extLst>
              <a:ext uri="{BEBA8EAE-BF5A-486C-A8C5-ECC9F3942E4B}">
                <a14:imgProps xmlns:a14="http://schemas.microsoft.com/office/drawing/2010/main">
                  <a14:imgLayer r:embed="rId3">
                    <a14:imgEffect>
                      <a14:artisticPhotocopy trans="73000"/>
                    </a14:imgEffect>
                  </a14:imgLayer>
                </a14:imgProps>
              </a:ext>
              <a:ext uri="{28A0092B-C50C-407E-A947-70E740481C1C}">
                <a14:useLocalDpi xmlns:a14="http://schemas.microsoft.com/office/drawing/2010/main"/>
              </a:ext>
            </a:extLst>
          </a:blip>
          <a:stretch>
            <a:fillRect/>
          </a:stretch>
        </p:blipFill>
        <p:spPr>
          <a:xfrm>
            <a:off x="-1" y="2175277"/>
            <a:ext cx="2273299" cy="2066354"/>
          </a:xfrm>
          <a:prstGeom prst="rect">
            <a:avLst/>
          </a:prstGeom>
        </p:spPr>
      </p:pic>
    </p:spTree>
    <p:extLst>
      <p:ext uri="{BB962C8B-B14F-4D97-AF65-F5344CB8AC3E}">
        <p14:creationId xmlns:p14="http://schemas.microsoft.com/office/powerpoint/2010/main" val="982028611"/>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769441"/>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FR" sz="4400" b="1" dirty="0">
                <a:solidFill>
                  <a:srgbClr val="7F7F7F"/>
                </a:solidFill>
              </a:rPr>
              <a:t>Appel à l’autorité</a:t>
            </a:r>
          </a:p>
        </p:txBody>
      </p:sp>
      <p:sp>
        <p:nvSpPr>
          <p:cNvPr id="5" name="Inhaltsplatzhalter 4"/>
          <p:cNvSpPr>
            <a:spLocks noGrp="1"/>
          </p:cNvSpPr>
          <p:nvPr>
            <p:ph idx="1"/>
          </p:nvPr>
        </p:nvSpPr>
        <p:spPr>
          <a:xfrm>
            <a:off x="2763086" y="1470246"/>
            <a:ext cx="5816824" cy="3950308"/>
          </a:xfrm>
        </p:spPr>
        <p:txBody>
          <a:bodyPr wrap="square"/>
          <a:lstStyle/>
          <a:p>
            <a:pPr marL="285750" indent="-285750">
              <a:spcAft>
                <a:spcPts val="1200"/>
              </a:spcAft>
              <a:buClr>
                <a:srgbClr val="EA81E9"/>
              </a:buClr>
              <a:buFont typeface="Arial" charset="0"/>
              <a:buChar char="•"/>
              <a:tabLst>
                <a:tab pos="540000" algn="l"/>
                <a:tab pos="1080000" algn="l"/>
              </a:tabLst>
            </a:pPr>
            <a:r>
              <a:rPr lang="fr-FR" sz="2000" dirty="0"/>
              <a:t>Aussi: ad </a:t>
            </a:r>
            <a:r>
              <a:rPr lang="fr-FR" sz="2000" dirty="0" err="1"/>
              <a:t>verecundiam</a:t>
            </a:r>
            <a:endParaRPr lang="fr-FR" sz="2000" dirty="0"/>
          </a:p>
          <a:p>
            <a:pPr marL="285750" indent="-285750">
              <a:spcAft>
                <a:spcPts val="1200"/>
              </a:spcAft>
              <a:buClr>
                <a:srgbClr val="EA81E9"/>
              </a:buClr>
              <a:buFont typeface="Arial" charset="0"/>
              <a:buChar char="•"/>
              <a:tabLst>
                <a:tab pos="540000" algn="l"/>
                <a:tab pos="1080000" algn="l"/>
              </a:tabLst>
            </a:pPr>
            <a:r>
              <a:rPr lang="fr-FR" sz="2000" dirty="0"/>
              <a:t>Considérer un argument comme bon ou mauvais, ou une revendication comme vraie ou fausse, parce qu'une autorité le dit</a:t>
            </a:r>
          </a:p>
          <a:p>
            <a:pPr marL="285750" indent="-285750">
              <a:spcAft>
                <a:spcPts val="1200"/>
              </a:spcAft>
              <a:buClr>
                <a:srgbClr val="EA81E9"/>
              </a:buClr>
              <a:buFont typeface="Arial" charset="0"/>
              <a:buChar char="•"/>
              <a:tabLst>
                <a:tab pos="540000" algn="l"/>
                <a:tab pos="1080000" algn="l"/>
              </a:tabLst>
            </a:pPr>
            <a:r>
              <a:rPr lang="fr-FR" sz="2000" dirty="0"/>
              <a:t>L'autorité peut être une personne, un livre, un site Web, une institution, etc.</a:t>
            </a:r>
          </a:p>
          <a:p>
            <a:pPr marL="285750" indent="-285750">
              <a:spcAft>
                <a:spcPts val="1200"/>
              </a:spcAft>
              <a:buClr>
                <a:srgbClr val="EA81E9"/>
              </a:buClr>
              <a:buFont typeface="Arial" charset="0"/>
              <a:buChar char="•"/>
              <a:tabLst>
                <a:tab pos="540000" algn="l"/>
                <a:tab pos="1080000" algn="l"/>
              </a:tabLst>
            </a:pPr>
            <a:r>
              <a:rPr lang="fr-FR" sz="2000" dirty="0"/>
              <a:t>Exploitant des sentiments de respect ou de familiarité avec cette autorité (le hareng rouge) afin de laisser oublier la nécessité d’évidences pour la revendication</a:t>
            </a:r>
          </a:p>
        </p:txBody>
      </p:sp>
      <p:pic>
        <p:nvPicPr>
          <p:cNvPr id="2" name="Bild 1"/>
          <p:cNvPicPr>
            <a:picLocks noChangeAspect="1"/>
          </p:cNvPicPr>
          <p:nvPr/>
        </p:nvPicPr>
        <p:blipFill rotWithShape="1">
          <a:blip r:embed="rId2" cstate="screen">
            <a:extLst>
              <a:ext uri="{BEBA8EAE-BF5A-486C-A8C5-ECC9F3942E4B}">
                <a14:imgProps xmlns:a14="http://schemas.microsoft.com/office/drawing/2010/main">
                  <a14:imgLayer r:embed="rId3">
                    <a14:imgEffect>
                      <a14:artisticPhotocopy trans="80000"/>
                    </a14:imgEffect>
                  </a14:imgLayer>
                </a14:imgProps>
              </a:ext>
              <a:ext uri="{28A0092B-C50C-407E-A947-70E740481C1C}">
                <a14:useLocalDpi xmlns:a14="http://schemas.microsoft.com/office/drawing/2010/main"/>
              </a:ext>
            </a:extLst>
          </a:blip>
          <a:srcRect/>
          <a:stretch/>
        </p:blipFill>
        <p:spPr>
          <a:xfrm>
            <a:off x="0" y="2248552"/>
            <a:ext cx="2494180" cy="2501977"/>
          </a:xfrm>
          <a:prstGeom prst="rect">
            <a:avLst/>
          </a:prstGeom>
          <a:ln>
            <a:noFill/>
          </a:ln>
        </p:spPr>
      </p:pic>
    </p:spTree>
    <p:extLst>
      <p:ext uri="{BB962C8B-B14F-4D97-AF65-F5344CB8AC3E}">
        <p14:creationId xmlns:p14="http://schemas.microsoft.com/office/powerpoint/2010/main" val="671736369"/>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1323439"/>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CH" sz="4000" b="1" dirty="0">
                <a:solidFill>
                  <a:srgbClr val="7F7F7F"/>
                </a:solidFill>
              </a:rPr>
              <a:t>Efficacité du marketing pharmaceutique</a:t>
            </a:r>
          </a:p>
        </p:txBody>
      </p:sp>
      <p:sp>
        <p:nvSpPr>
          <p:cNvPr id="5" name="Inhaltsplatzhalter 4"/>
          <p:cNvSpPr>
            <a:spLocks noGrp="1"/>
          </p:cNvSpPr>
          <p:nvPr>
            <p:ph idx="1"/>
          </p:nvPr>
        </p:nvSpPr>
        <p:spPr>
          <a:xfrm>
            <a:off x="1277985" y="2038372"/>
            <a:ext cx="6518711" cy="3637976"/>
          </a:xfrm>
        </p:spPr>
        <p:txBody>
          <a:bodyPr/>
          <a:lstStyle/>
          <a:p>
            <a:pPr>
              <a:spcAft>
                <a:spcPts val="1800"/>
              </a:spcAft>
              <a:buClr>
                <a:srgbClr val="EA81E9"/>
              </a:buClr>
            </a:pPr>
            <a:r>
              <a:rPr lang="de-DE" sz="2000" dirty="0" err="1"/>
              <a:t>Fréquence</a:t>
            </a:r>
            <a:r>
              <a:rPr lang="de-DE" sz="2000" dirty="0"/>
              <a:t> / </a:t>
            </a:r>
            <a:r>
              <a:rPr lang="de-DE" sz="2000" dirty="0" err="1"/>
              <a:t>durée</a:t>
            </a:r>
            <a:r>
              <a:rPr lang="de-DE" sz="2000" dirty="0"/>
              <a:t> </a:t>
            </a:r>
            <a:r>
              <a:rPr lang="de-DE" sz="2000" dirty="0" err="1"/>
              <a:t>contacts</a:t>
            </a:r>
            <a:r>
              <a:rPr lang="de-DE" sz="2000" dirty="0"/>
              <a:t> </a:t>
            </a:r>
          </a:p>
          <a:p>
            <a:pPr marL="342900" indent="-342900">
              <a:spcAft>
                <a:spcPts val="1800"/>
              </a:spcAft>
              <a:buClr>
                <a:srgbClr val="EA81E9"/>
              </a:buClr>
              <a:buFont typeface="Lucida Grande"/>
              <a:buChar char="➛"/>
            </a:pPr>
            <a:r>
              <a:rPr lang="de-DE" sz="2000" dirty="0" err="1"/>
              <a:t>Prescriptions</a:t>
            </a:r>
            <a:r>
              <a:rPr lang="de-DE" sz="2000" dirty="0"/>
              <a:t> plus </a:t>
            </a:r>
            <a:r>
              <a:rPr lang="de-DE" sz="2000" dirty="0" err="1"/>
              <a:t>coûteuses</a:t>
            </a:r>
            <a:endParaRPr lang="de-DE" sz="2000" dirty="0"/>
          </a:p>
          <a:p>
            <a:pPr marL="342900" indent="-342900">
              <a:spcAft>
                <a:spcPts val="1800"/>
              </a:spcAft>
              <a:buClr>
                <a:srgbClr val="EA81E9"/>
              </a:buClr>
              <a:buFont typeface="Lucida Grande"/>
              <a:buChar char="➛"/>
            </a:pPr>
            <a:r>
              <a:rPr lang="de-DE" sz="2000" dirty="0"/>
              <a:t>↑ </a:t>
            </a:r>
            <a:r>
              <a:rPr lang="de-DE" sz="2000" dirty="0" err="1"/>
              <a:t>prescriptions</a:t>
            </a:r>
            <a:r>
              <a:rPr lang="de-DE" sz="2000" dirty="0"/>
              <a:t> </a:t>
            </a:r>
            <a:r>
              <a:rPr lang="de-DE" sz="2000" dirty="0" err="1"/>
              <a:t>irrationnelles</a:t>
            </a:r>
            <a:endParaRPr lang="de-DE" sz="2000" dirty="0"/>
          </a:p>
          <a:p>
            <a:pPr marL="342900" indent="-342900">
              <a:spcAft>
                <a:spcPts val="1800"/>
              </a:spcAft>
              <a:buClr>
                <a:srgbClr val="EA81E9"/>
              </a:buClr>
              <a:buFont typeface="Lucida Grande"/>
              <a:buChar char="➛"/>
            </a:pPr>
            <a:r>
              <a:rPr lang="de-DE" sz="2000" dirty="0"/>
              <a:t>↑ </a:t>
            </a:r>
            <a:r>
              <a:rPr lang="de-DE" sz="2000" dirty="0" err="1"/>
              <a:t>prescriptions</a:t>
            </a:r>
            <a:r>
              <a:rPr lang="de-DE" sz="2000" dirty="0"/>
              <a:t> de </a:t>
            </a:r>
            <a:r>
              <a:rPr lang="de-DE" sz="2000" dirty="0" err="1"/>
              <a:t>nouveaux</a:t>
            </a:r>
            <a:r>
              <a:rPr lang="de-DE" sz="2000" dirty="0"/>
              <a:t> </a:t>
            </a:r>
            <a:r>
              <a:rPr lang="de-DE" sz="2000" dirty="0" err="1"/>
              <a:t>médicaments</a:t>
            </a:r>
            <a:endParaRPr lang="de-DE" sz="2000" dirty="0"/>
          </a:p>
          <a:p>
            <a:pPr marL="342900" indent="-342900">
              <a:spcAft>
                <a:spcPts val="1800"/>
              </a:spcAft>
              <a:buClr>
                <a:srgbClr val="EA81E9"/>
              </a:buClr>
              <a:buFont typeface="Lucida Grande"/>
              <a:buChar char="➛"/>
            </a:pPr>
            <a:r>
              <a:rPr lang="de-DE" sz="2000" dirty="0"/>
              <a:t>↓ </a:t>
            </a:r>
            <a:r>
              <a:rPr lang="de-DE" sz="2000" dirty="0" err="1"/>
              <a:t>prescriptions</a:t>
            </a:r>
            <a:r>
              <a:rPr lang="de-DE" sz="2000" dirty="0"/>
              <a:t> de </a:t>
            </a:r>
            <a:r>
              <a:rPr lang="de-DE" sz="2000" dirty="0" err="1"/>
              <a:t>génériques</a:t>
            </a:r>
            <a:endParaRPr lang="de-DE" sz="2000" dirty="0"/>
          </a:p>
          <a:p>
            <a:pPr marL="285750" indent="-285750">
              <a:spcAft>
                <a:spcPts val="1800"/>
              </a:spcAft>
              <a:buClr>
                <a:srgbClr val="EA81E9"/>
              </a:buClr>
              <a:buFont typeface="Arial"/>
              <a:buChar char="•"/>
            </a:pPr>
            <a:endParaRPr lang="de-DE" sz="2000" dirty="0"/>
          </a:p>
        </p:txBody>
      </p:sp>
    </p:spTree>
    <p:extLst>
      <p:ext uri="{BB962C8B-B14F-4D97-AF65-F5344CB8AC3E}">
        <p14:creationId xmlns:p14="http://schemas.microsoft.com/office/powerpoint/2010/main" val="4226298585"/>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1446550"/>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FR" sz="4400" b="1" dirty="0" err="1">
                <a:solidFill>
                  <a:srgbClr val="7F7F7F"/>
                </a:solidFill>
              </a:rPr>
              <a:t>Appél</a:t>
            </a:r>
            <a:r>
              <a:rPr lang="fr-FR" sz="4400" b="1" dirty="0">
                <a:solidFill>
                  <a:srgbClr val="7F7F7F"/>
                </a:solidFill>
              </a:rPr>
              <a:t> à l’autorité </a:t>
            </a:r>
            <a:br>
              <a:rPr lang="fr-FR" sz="4400" b="1" dirty="0">
                <a:solidFill>
                  <a:srgbClr val="7F7F7F"/>
                </a:solidFill>
              </a:rPr>
            </a:br>
            <a:r>
              <a:rPr lang="fr-FR" sz="4400" b="1" dirty="0">
                <a:solidFill>
                  <a:srgbClr val="EA81E9"/>
                </a:solidFill>
              </a:rPr>
              <a:t>exemple</a:t>
            </a:r>
            <a:endParaRPr lang="fr-FR" sz="4400" b="1" dirty="0">
              <a:solidFill>
                <a:srgbClr val="7F7F7F"/>
              </a:solidFill>
            </a:endParaRPr>
          </a:p>
        </p:txBody>
      </p:sp>
      <p:sp>
        <p:nvSpPr>
          <p:cNvPr id="5" name="Inhaltsplatzhalter 4"/>
          <p:cNvSpPr>
            <a:spLocks noGrp="1"/>
          </p:cNvSpPr>
          <p:nvPr>
            <p:ph idx="1"/>
          </p:nvPr>
        </p:nvSpPr>
        <p:spPr>
          <a:xfrm>
            <a:off x="2763086" y="3095146"/>
            <a:ext cx="5816824" cy="1173099"/>
          </a:xfrm>
        </p:spPr>
        <p:txBody>
          <a:bodyPr wrap="square"/>
          <a:lstStyle/>
          <a:p>
            <a:pPr marL="285750" indent="-285750">
              <a:spcAft>
                <a:spcPts val="1200"/>
              </a:spcAft>
              <a:buClr>
                <a:srgbClr val="EA81E9"/>
              </a:buClr>
              <a:buFont typeface="Arial" charset="0"/>
              <a:buChar char="•"/>
              <a:tabLst>
                <a:tab pos="540000" algn="l"/>
                <a:tab pos="1080000" algn="l"/>
              </a:tabLst>
            </a:pPr>
            <a:r>
              <a:rPr lang="fr-FR" sz="2000" i="1" dirty="0"/>
              <a:t>“A l’occasion du dernier congrès international, le Pr A, expert renommé, a dit que notre médicament était le </a:t>
            </a:r>
            <a:r>
              <a:rPr lang="fr-CH" sz="2000" i="1" dirty="0"/>
              <a:t>premier choix</a:t>
            </a:r>
            <a:r>
              <a:rPr lang="is-IS" sz="2000" i="1" dirty="0"/>
              <a:t>….”</a:t>
            </a:r>
            <a:endParaRPr lang="fr-FR" sz="2000" i="1" dirty="0"/>
          </a:p>
        </p:txBody>
      </p:sp>
      <p:pic>
        <p:nvPicPr>
          <p:cNvPr id="2" name="Bild 1"/>
          <p:cNvPicPr>
            <a:picLocks noChangeAspect="1"/>
          </p:cNvPicPr>
          <p:nvPr/>
        </p:nvPicPr>
        <p:blipFill rotWithShape="1">
          <a:blip r:embed="rId2" cstate="screen">
            <a:extLst>
              <a:ext uri="{BEBA8EAE-BF5A-486C-A8C5-ECC9F3942E4B}">
                <a14:imgProps xmlns:a14="http://schemas.microsoft.com/office/drawing/2010/main">
                  <a14:imgLayer r:embed="rId3">
                    <a14:imgEffect>
                      <a14:artisticPhotocopy trans="80000"/>
                    </a14:imgEffect>
                  </a14:imgLayer>
                </a14:imgProps>
              </a:ext>
              <a:ext uri="{28A0092B-C50C-407E-A947-70E740481C1C}">
                <a14:useLocalDpi xmlns:a14="http://schemas.microsoft.com/office/drawing/2010/main"/>
              </a:ext>
            </a:extLst>
          </a:blip>
          <a:srcRect/>
          <a:stretch/>
        </p:blipFill>
        <p:spPr>
          <a:xfrm>
            <a:off x="0" y="2248552"/>
            <a:ext cx="2494180" cy="2501977"/>
          </a:xfrm>
          <a:prstGeom prst="rect">
            <a:avLst/>
          </a:prstGeom>
          <a:ln>
            <a:solidFill>
              <a:srgbClr val="FFFFFF"/>
            </a:solidFill>
          </a:ln>
        </p:spPr>
      </p:pic>
    </p:spTree>
    <p:extLst>
      <p:ext uri="{BB962C8B-B14F-4D97-AF65-F5344CB8AC3E}">
        <p14:creationId xmlns:p14="http://schemas.microsoft.com/office/powerpoint/2010/main" val="4021059416"/>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bwMode="auto">
          <a:xfrm>
            <a:off x="2124969" y="319227"/>
            <a:ext cx="5286223" cy="707886"/>
          </a:xfrm>
          <a:noFill/>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fr-FR" sz="4000" b="1" dirty="0">
                <a:solidFill>
                  <a:srgbClr val="7F7F7F"/>
                </a:solidFill>
              </a:rPr>
              <a:t>L’effet «</a:t>
            </a:r>
            <a:r>
              <a:rPr lang="fr-FR" sz="4000" b="1" dirty="0" err="1">
                <a:solidFill>
                  <a:srgbClr val="7F7F7F"/>
                </a:solidFill>
              </a:rPr>
              <a:t>bandwagon</a:t>
            </a:r>
            <a:r>
              <a:rPr lang="fr-FR" sz="4000" b="1" dirty="0">
                <a:solidFill>
                  <a:srgbClr val="7F7F7F"/>
                </a:solidFill>
              </a:rPr>
              <a:t>»</a:t>
            </a:r>
          </a:p>
        </p:txBody>
      </p:sp>
      <p:sp>
        <p:nvSpPr>
          <p:cNvPr id="429059" name="Rectangle 3"/>
          <p:cNvSpPr>
            <a:spLocks noGrp="1" noChangeArrowheads="1"/>
          </p:cNvSpPr>
          <p:nvPr>
            <p:ph type="body" idx="1"/>
          </p:nvPr>
        </p:nvSpPr>
        <p:spPr bwMode="auto">
          <a:xfrm>
            <a:off x="2124970" y="1989138"/>
            <a:ext cx="6191944" cy="3169911"/>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5750" indent="-285750">
              <a:spcAft>
                <a:spcPts val="600"/>
              </a:spcAft>
              <a:buClr>
                <a:srgbClr val="EA81E9"/>
              </a:buClr>
              <a:buChar char="•"/>
            </a:pPr>
            <a:r>
              <a:rPr lang="fr-FR" sz="2400" dirty="0"/>
              <a:t>« Ceci est le médicament le plus prescrit en Suisse »</a:t>
            </a:r>
          </a:p>
          <a:p>
            <a:pPr marL="285750" indent="-285750">
              <a:spcAft>
                <a:spcPts val="600"/>
              </a:spcAft>
              <a:buClr>
                <a:srgbClr val="EA81E9"/>
              </a:buClr>
              <a:buChar char="•"/>
            </a:pPr>
            <a:r>
              <a:rPr lang="fr-FR" sz="2400" dirty="0"/>
              <a:t>Dérivé de la stratégie « Appel à l’autorité » </a:t>
            </a:r>
          </a:p>
          <a:p>
            <a:pPr marL="285750" indent="-285750">
              <a:spcAft>
                <a:spcPts val="600"/>
              </a:spcAft>
              <a:buClr>
                <a:srgbClr val="EA81E9"/>
              </a:buClr>
              <a:buChar char="•"/>
            </a:pPr>
            <a:endParaRPr lang="fr-FR" sz="2400" dirty="0"/>
          </a:p>
          <a:p>
            <a:pPr marL="285750" indent="-285750">
              <a:spcAft>
                <a:spcPts val="600"/>
              </a:spcAft>
              <a:buClr>
                <a:srgbClr val="EA81E9"/>
              </a:buClr>
              <a:buChar char="•"/>
            </a:pPr>
            <a:r>
              <a:rPr lang="fr-FR" sz="2400" dirty="0"/>
              <a:t>Le piège: Non-connaissance des raisons de la prescription fréquente du produit</a:t>
            </a:r>
          </a:p>
        </p:txBody>
      </p:sp>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746141"/>
            <a:ext cx="1814966" cy="1514007"/>
          </a:xfrm>
          <a:prstGeom prst="rect">
            <a:avLst/>
          </a:prstGeom>
        </p:spPr>
      </p:pic>
    </p:spTree>
    <p:extLst>
      <p:ext uri="{BB962C8B-B14F-4D97-AF65-F5344CB8AC3E}">
        <p14:creationId xmlns:p14="http://schemas.microsoft.com/office/powerpoint/2010/main" val="1968212682"/>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9058"/>
                                        </p:tgtEl>
                                        <p:attrNameLst>
                                          <p:attrName>style.visibility</p:attrName>
                                        </p:attrNameLst>
                                      </p:cBhvr>
                                      <p:to>
                                        <p:strVal val="visible"/>
                                      </p:to>
                                    </p:set>
                                    <p:animEffect transition="in" filter="wipe(left)">
                                      <p:cBhvr>
                                        <p:cTn id="7" dur="500"/>
                                        <p:tgtEl>
                                          <p:spTgt spid="429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9059">
                                            <p:txEl>
                                              <p:pRg st="0" end="0"/>
                                            </p:txEl>
                                          </p:spTgt>
                                        </p:tgtEl>
                                        <p:attrNameLst>
                                          <p:attrName>style.visibility</p:attrName>
                                        </p:attrNameLst>
                                      </p:cBhvr>
                                      <p:to>
                                        <p:strVal val="visible"/>
                                      </p:to>
                                    </p:set>
                                    <p:animEffect transition="in" filter="wipe(left)">
                                      <p:cBhvr>
                                        <p:cTn id="12" dur="500"/>
                                        <p:tgtEl>
                                          <p:spTgt spid="4290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9059">
                                            <p:txEl>
                                              <p:pRg st="1" end="1"/>
                                            </p:txEl>
                                          </p:spTgt>
                                        </p:tgtEl>
                                        <p:attrNameLst>
                                          <p:attrName>style.visibility</p:attrName>
                                        </p:attrNameLst>
                                      </p:cBhvr>
                                      <p:to>
                                        <p:strVal val="visible"/>
                                      </p:to>
                                    </p:set>
                                    <p:animEffect transition="in" filter="wipe(left)">
                                      <p:cBhvr>
                                        <p:cTn id="17" dur="500"/>
                                        <p:tgtEl>
                                          <p:spTgt spid="4290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9059">
                                            <p:txEl>
                                              <p:pRg st="3" end="3"/>
                                            </p:txEl>
                                          </p:spTgt>
                                        </p:tgtEl>
                                        <p:attrNameLst>
                                          <p:attrName>style.visibility</p:attrName>
                                        </p:attrNameLst>
                                      </p:cBhvr>
                                      <p:to>
                                        <p:strVal val="visible"/>
                                      </p:to>
                                    </p:set>
                                    <p:animEffect transition="in" filter="wipe(left)">
                                      <p:cBhvr>
                                        <p:cTn id="22" dur="500"/>
                                        <p:tgtEl>
                                          <p:spTgt spid="429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8" grpId="0" animBg="1"/>
      <p:bldP spid="429059" grpId="0" build="p" bldLvl="5"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bwMode="auto">
          <a:xfrm>
            <a:off x="2124969" y="319227"/>
            <a:ext cx="5286223" cy="707886"/>
          </a:xfrm>
          <a:noFill/>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fr-FR" sz="4000" b="1" dirty="0">
                <a:solidFill>
                  <a:srgbClr val="7F7F7F"/>
                </a:solidFill>
              </a:rPr>
              <a:t>L’effet «</a:t>
            </a:r>
            <a:r>
              <a:rPr lang="fr-FR" sz="4000" b="1" dirty="0" err="1">
                <a:solidFill>
                  <a:srgbClr val="7F7F7F"/>
                </a:solidFill>
              </a:rPr>
              <a:t>bandwagon</a:t>
            </a:r>
            <a:r>
              <a:rPr lang="fr-FR" sz="4000" b="1" dirty="0">
                <a:solidFill>
                  <a:srgbClr val="7F7F7F"/>
                </a:solidFill>
              </a:rPr>
              <a:t>»</a:t>
            </a:r>
          </a:p>
        </p:txBody>
      </p:sp>
      <p:pic>
        <p:nvPicPr>
          <p:cNvPr id="4" name="Bild 3"/>
          <p:cNvPicPr>
            <a:picLocks noChangeAspect="1"/>
          </p:cNvPicPr>
          <p:nvPr/>
        </p:nvPicPr>
        <p:blipFill>
          <a:blip r:embed="rId2"/>
          <a:stretch>
            <a:fillRect/>
          </a:stretch>
        </p:blipFill>
        <p:spPr>
          <a:xfrm>
            <a:off x="3112605" y="1671998"/>
            <a:ext cx="2972352" cy="3706175"/>
          </a:xfrm>
          <a:prstGeom prst="rect">
            <a:avLst/>
          </a:prstGeom>
        </p:spPr>
      </p:pic>
    </p:spTree>
    <p:extLst>
      <p:ext uri="{BB962C8B-B14F-4D97-AF65-F5344CB8AC3E}">
        <p14:creationId xmlns:p14="http://schemas.microsoft.com/office/powerpoint/2010/main" val="2556781984"/>
      </p:ext>
    </p:extLst>
  </p:cSld>
  <p:clrMapOvr>
    <a:masterClrMapping/>
  </p:clrMapOvr>
  <p:transition spd="slow">
    <p:cover dir="ld"/>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bwMode="auto">
          <a:xfrm>
            <a:off x="2066974" y="627132"/>
            <a:ext cx="4574389" cy="707886"/>
          </a:xfrm>
          <a:noFill/>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fr-FR" sz="4000" b="1" dirty="0">
                <a:solidFill>
                  <a:srgbClr val="7F7F7F"/>
                </a:solidFill>
              </a:rPr>
              <a:t>STEPS</a:t>
            </a:r>
          </a:p>
        </p:txBody>
      </p:sp>
      <p:sp>
        <p:nvSpPr>
          <p:cNvPr id="433155" name="Rectangle 3"/>
          <p:cNvSpPr>
            <a:spLocks noGrp="1" noChangeArrowheads="1"/>
          </p:cNvSpPr>
          <p:nvPr>
            <p:ph type="body" idx="1"/>
          </p:nvPr>
        </p:nvSpPr>
        <p:spPr bwMode="auto">
          <a:xfrm>
            <a:off x="3146287" y="1651069"/>
            <a:ext cx="2571287" cy="378936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indent="0" algn="l">
              <a:spcAft>
                <a:spcPts val="1800"/>
              </a:spcAft>
            </a:pPr>
            <a:r>
              <a:rPr lang="fr-FR" b="1" dirty="0" err="1"/>
              <a:t>S</a:t>
            </a:r>
            <a:r>
              <a:rPr lang="fr-FR" dirty="0" err="1"/>
              <a:t>afety</a:t>
            </a:r>
            <a:endParaRPr lang="fr-FR" dirty="0"/>
          </a:p>
          <a:p>
            <a:pPr lvl="1" indent="0" algn="l">
              <a:spcAft>
                <a:spcPts val="1800"/>
              </a:spcAft>
            </a:pPr>
            <a:r>
              <a:rPr lang="fr-FR" b="1" dirty="0" err="1"/>
              <a:t>T</a:t>
            </a:r>
            <a:r>
              <a:rPr lang="fr-FR" dirty="0" err="1"/>
              <a:t>olerability</a:t>
            </a:r>
            <a:endParaRPr lang="fr-FR" dirty="0"/>
          </a:p>
          <a:p>
            <a:pPr lvl="1" indent="0" algn="l">
              <a:spcAft>
                <a:spcPts val="1800"/>
              </a:spcAft>
            </a:pPr>
            <a:r>
              <a:rPr lang="fr-FR" b="1" dirty="0" err="1"/>
              <a:t>E</a:t>
            </a:r>
            <a:r>
              <a:rPr lang="fr-FR" dirty="0" err="1"/>
              <a:t>ffectiveness</a:t>
            </a:r>
            <a:endParaRPr lang="fr-FR" dirty="0"/>
          </a:p>
          <a:p>
            <a:pPr lvl="1" indent="0" algn="l">
              <a:spcAft>
                <a:spcPts val="1800"/>
              </a:spcAft>
            </a:pPr>
            <a:r>
              <a:rPr lang="fr-FR" b="1" dirty="0"/>
              <a:t>P</a:t>
            </a:r>
            <a:r>
              <a:rPr lang="fr-FR" dirty="0"/>
              <a:t>rice</a:t>
            </a:r>
          </a:p>
          <a:p>
            <a:pPr lvl="1" indent="0" algn="l">
              <a:spcAft>
                <a:spcPts val="1800"/>
              </a:spcAft>
            </a:pPr>
            <a:r>
              <a:rPr lang="fr-FR" b="1" dirty="0" err="1"/>
              <a:t>S</a:t>
            </a:r>
            <a:r>
              <a:rPr lang="fr-FR" dirty="0" err="1"/>
              <a:t>implicity</a:t>
            </a:r>
            <a:endParaRPr lang="fr-FR" dirty="0"/>
          </a:p>
        </p:txBody>
      </p:sp>
      <p:sp>
        <p:nvSpPr>
          <p:cNvPr id="21507"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algn="l" eaLnBrk="0" hangingPunct="0"/>
            <a:endParaRPr lang="fr-FR" sz="2400">
              <a:latin typeface="Times New Roman" charset="0"/>
            </a:endParaRPr>
          </a:p>
        </p:txBody>
      </p:sp>
      <p:sp>
        <p:nvSpPr>
          <p:cNvPr id="21508"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0" hangingPunct="0"/>
            <a:endParaRPr lang="fr-FR" sz="2400">
              <a:latin typeface="Times New Roman" charset="0"/>
            </a:endParaRPr>
          </a:p>
        </p:txBody>
      </p:sp>
    </p:spTree>
    <p:extLst>
      <p:ext uri="{BB962C8B-B14F-4D97-AF65-F5344CB8AC3E}">
        <p14:creationId xmlns:p14="http://schemas.microsoft.com/office/powerpoint/2010/main" val="3953636954"/>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3154"/>
                                        </p:tgtEl>
                                        <p:attrNameLst>
                                          <p:attrName>style.visibility</p:attrName>
                                        </p:attrNameLst>
                                      </p:cBhvr>
                                      <p:to>
                                        <p:strVal val="visible"/>
                                      </p:to>
                                    </p:set>
                                    <p:animEffect transition="in" filter="wipe(left)">
                                      <p:cBhvr>
                                        <p:cTn id="7" dur="500"/>
                                        <p:tgtEl>
                                          <p:spTgt spid="433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3155">
                                            <p:txEl>
                                              <p:pRg st="0" end="0"/>
                                            </p:txEl>
                                          </p:spTgt>
                                        </p:tgtEl>
                                        <p:attrNameLst>
                                          <p:attrName>style.visibility</p:attrName>
                                        </p:attrNameLst>
                                      </p:cBhvr>
                                      <p:to>
                                        <p:strVal val="visible"/>
                                      </p:to>
                                    </p:set>
                                    <p:animEffect transition="in" filter="wipe(left)">
                                      <p:cBhvr>
                                        <p:cTn id="12" dur="500"/>
                                        <p:tgtEl>
                                          <p:spTgt spid="4331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3155">
                                            <p:txEl>
                                              <p:pRg st="1" end="1"/>
                                            </p:txEl>
                                          </p:spTgt>
                                        </p:tgtEl>
                                        <p:attrNameLst>
                                          <p:attrName>style.visibility</p:attrName>
                                        </p:attrNameLst>
                                      </p:cBhvr>
                                      <p:to>
                                        <p:strVal val="visible"/>
                                      </p:to>
                                    </p:set>
                                    <p:animEffect transition="in" filter="wipe(left)">
                                      <p:cBhvr>
                                        <p:cTn id="17" dur="500"/>
                                        <p:tgtEl>
                                          <p:spTgt spid="4331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3155">
                                            <p:txEl>
                                              <p:pRg st="2" end="2"/>
                                            </p:txEl>
                                          </p:spTgt>
                                        </p:tgtEl>
                                        <p:attrNameLst>
                                          <p:attrName>style.visibility</p:attrName>
                                        </p:attrNameLst>
                                      </p:cBhvr>
                                      <p:to>
                                        <p:strVal val="visible"/>
                                      </p:to>
                                    </p:set>
                                    <p:animEffect transition="in" filter="wipe(left)">
                                      <p:cBhvr>
                                        <p:cTn id="22" dur="500"/>
                                        <p:tgtEl>
                                          <p:spTgt spid="4331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3155">
                                            <p:txEl>
                                              <p:pRg st="3" end="3"/>
                                            </p:txEl>
                                          </p:spTgt>
                                        </p:tgtEl>
                                        <p:attrNameLst>
                                          <p:attrName>style.visibility</p:attrName>
                                        </p:attrNameLst>
                                      </p:cBhvr>
                                      <p:to>
                                        <p:strVal val="visible"/>
                                      </p:to>
                                    </p:set>
                                    <p:animEffect transition="in" filter="wipe(left)">
                                      <p:cBhvr>
                                        <p:cTn id="27" dur="500"/>
                                        <p:tgtEl>
                                          <p:spTgt spid="4331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3155">
                                            <p:txEl>
                                              <p:pRg st="4" end="4"/>
                                            </p:txEl>
                                          </p:spTgt>
                                        </p:tgtEl>
                                        <p:attrNameLst>
                                          <p:attrName>style.visibility</p:attrName>
                                        </p:attrNameLst>
                                      </p:cBhvr>
                                      <p:to>
                                        <p:strVal val="visible"/>
                                      </p:to>
                                    </p:set>
                                    <p:animEffect transition="in" filter="wipe(left)">
                                      <p:cBhvr>
                                        <p:cTn id="32" dur="500"/>
                                        <p:tgtEl>
                                          <p:spTgt spid="433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4" grpId="0" animBg="1"/>
      <p:bldP spid="433155" grpId="0" build="p" bldLvl="5"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bwMode="auto">
          <a:xfrm>
            <a:off x="685800" y="498879"/>
            <a:ext cx="7993062" cy="954107"/>
          </a:xfrm>
          <a:noFill/>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fr-FR" sz="2800" b="1" dirty="0">
                <a:solidFill>
                  <a:srgbClr val="7F7F7F"/>
                </a:solidFill>
              </a:rPr>
              <a:t>Comment profiter des informations données par des représentants pharmaceutiques ?</a:t>
            </a:r>
          </a:p>
        </p:txBody>
      </p:sp>
      <p:sp>
        <p:nvSpPr>
          <p:cNvPr id="22531"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algn="l" eaLnBrk="0" hangingPunct="0"/>
            <a:endParaRPr lang="fr-FR" sz="2400">
              <a:latin typeface="Times New Roman" charset="0"/>
            </a:endParaRPr>
          </a:p>
        </p:txBody>
      </p:sp>
      <p:sp>
        <p:nvSpPr>
          <p:cNvPr id="22532"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0" hangingPunct="0"/>
            <a:endParaRPr lang="fr-FR" sz="2400">
              <a:latin typeface="Times New Roman" charset="0"/>
            </a:endParaRPr>
          </a:p>
        </p:txBody>
      </p:sp>
      <p:pic>
        <p:nvPicPr>
          <p:cNvPr id="2" name="Bild 1"/>
          <p:cNvPicPr>
            <a:picLocks noChangeAspect="1"/>
          </p:cNvPicPr>
          <p:nvPr/>
        </p:nvPicPr>
        <p:blipFill rotWithShape="1">
          <a:blip r:embed="rId3" cstate="screen">
            <a:extLst>
              <a:ext uri="{BEBA8EAE-BF5A-486C-A8C5-ECC9F3942E4B}">
                <a14:imgProps xmlns:a14="http://schemas.microsoft.com/office/drawing/2010/main">
                  <a14:imgLayer r:embed="rId4">
                    <a14:imgEffect>
                      <a14:artisticPhotocopy detail="1"/>
                    </a14:imgEffect>
                  </a14:imgLayer>
                </a14:imgProps>
              </a:ext>
              <a:ext uri="{28A0092B-C50C-407E-A947-70E740481C1C}">
                <a14:useLocalDpi xmlns:a14="http://schemas.microsoft.com/office/drawing/2010/main"/>
              </a:ext>
            </a:extLst>
          </a:blip>
          <a:srcRect/>
          <a:stretch/>
        </p:blipFill>
        <p:spPr>
          <a:xfrm>
            <a:off x="1806713" y="1872422"/>
            <a:ext cx="2330174" cy="1816820"/>
          </a:xfrm>
          <a:prstGeom prst="ellipse">
            <a:avLst/>
          </a:prstGeom>
          <a:ln>
            <a:solidFill>
              <a:srgbClr val="7F7F7F"/>
            </a:solidFill>
          </a:ln>
        </p:spPr>
      </p:pic>
      <p:sp>
        <p:nvSpPr>
          <p:cNvPr id="3" name="Rechteck 2"/>
          <p:cNvSpPr/>
          <p:nvPr/>
        </p:nvSpPr>
        <p:spPr>
          <a:xfrm>
            <a:off x="685800" y="3878998"/>
            <a:ext cx="4572000" cy="738664"/>
          </a:xfrm>
          <a:prstGeom prst="rect">
            <a:avLst/>
          </a:prstGeom>
        </p:spPr>
        <p:txBody>
          <a:bodyPr>
            <a:spAutoFit/>
          </a:bodyPr>
          <a:lstStyle/>
          <a:p>
            <a:pPr algn="ctr"/>
            <a:r>
              <a:rPr lang="fr-FR" sz="1400" dirty="0"/>
              <a:t>S’intéresser aux données présentées</a:t>
            </a:r>
          </a:p>
          <a:p>
            <a:pPr algn="ctr"/>
            <a:endParaRPr lang="fr-FR" sz="1400" dirty="0"/>
          </a:p>
          <a:p>
            <a:pPr algn="ctr"/>
            <a:r>
              <a:rPr lang="fr-FR" sz="1400" dirty="0"/>
              <a:t>et surtout aux données pas présentées </a:t>
            </a:r>
          </a:p>
        </p:txBody>
      </p:sp>
      <p:pic>
        <p:nvPicPr>
          <p:cNvPr id="4" name="Bild 3"/>
          <p:cNvPicPr>
            <a:picLocks noChangeAspect="1"/>
          </p:cNvPicPr>
          <p:nvPr/>
        </p:nvPicPr>
        <p:blipFill rotWithShape="1">
          <a:blip r:embed="rId5" cstate="screen">
            <a:extLst>
              <a:ext uri="{BEBA8EAE-BF5A-486C-A8C5-ECC9F3942E4B}">
                <a14:imgProps xmlns:a14="http://schemas.microsoft.com/office/drawing/2010/main">
                  <a14:imgLayer r:embed="rId6">
                    <a14:imgEffect>
                      <a14:artisticPhotocopy trans="67000"/>
                    </a14:imgEffect>
                  </a14:imgLayer>
                </a14:imgProps>
              </a:ext>
              <a:ext uri="{28A0092B-C50C-407E-A947-70E740481C1C}">
                <a14:useLocalDpi xmlns:a14="http://schemas.microsoft.com/office/drawing/2010/main"/>
              </a:ext>
            </a:extLst>
          </a:blip>
          <a:srcRect/>
          <a:stretch/>
        </p:blipFill>
        <p:spPr>
          <a:xfrm>
            <a:off x="5704509" y="1872422"/>
            <a:ext cx="2330174" cy="1819229"/>
          </a:xfrm>
          <a:prstGeom prst="ellipse">
            <a:avLst/>
          </a:prstGeom>
          <a:ln>
            <a:solidFill>
              <a:srgbClr val="7F7F7F"/>
            </a:solidFill>
          </a:ln>
        </p:spPr>
      </p:pic>
      <p:sp>
        <p:nvSpPr>
          <p:cNvPr id="5" name="Rechteck 4"/>
          <p:cNvSpPr/>
          <p:nvPr/>
        </p:nvSpPr>
        <p:spPr>
          <a:xfrm>
            <a:off x="4926496" y="3888722"/>
            <a:ext cx="3886200" cy="307777"/>
          </a:xfrm>
          <a:prstGeom prst="rect">
            <a:avLst/>
          </a:prstGeom>
        </p:spPr>
        <p:txBody>
          <a:bodyPr wrap="square">
            <a:spAutoFit/>
          </a:bodyPr>
          <a:lstStyle/>
          <a:p>
            <a:pPr algn="ctr"/>
            <a:r>
              <a:rPr lang="fr-FR" sz="1400" dirty="0"/>
              <a:t>et non aux propositions de prescriptions</a:t>
            </a:r>
          </a:p>
        </p:txBody>
      </p:sp>
      <p:sp>
        <p:nvSpPr>
          <p:cNvPr id="6" name="Textfeld 5"/>
          <p:cNvSpPr txBox="1"/>
          <p:nvPr/>
        </p:nvSpPr>
        <p:spPr>
          <a:xfrm>
            <a:off x="2107847" y="4832869"/>
            <a:ext cx="1727906"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FR" sz="2800" b="0" i="0" u="none" strike="noStrike" cap="none" spc="0" normalizeH="0" baseline="0" dirty="0" err="1">
                <a:ln>
                  <a:noFill/>
                </a:ln>
                <a:solidFill>
                  <a:srgbClr val="000000"/>
                </a:solidFill>
                <a:effectLst/>
                <a:uFillTx/>
                <a:latin typeface="Postino Std"/>
                <a:ea typeface="Arial"/>
                <a:cs typeface="Postino Std"/>
                <a:sym typeface="Arial"/>
              </a:rPr>
              <a:t>Facts</a:t>
            </a:r>
            <a:r>
              <a:rPr kumimoji="0" lang="fr-FR" sz="2800" b="0" i="0" u="none" strike="noStrike" cap="none" spc="0" normalizeH="0" baseline="0" dirty="0">
                <a:ln>
                  <a:noFill/>
                </a:ln>
                <a:solidFill>
                  <a:srgbClr val="000000"/>
                </a:solidFill>
                <a:effectLst/>
                <a:uFillTx/>
                <a:latin typeface="Postino Std"/>
                <a:ea typeface="Arial"/>
                <a:cs typeface="Postino Std"/>
                <a:sym typeface="Arial"/>
              </a:rPr>
              <a:t> !</a:t>
            </a:r>
          </a:p>
        </p:txBody>
      </p:sp>
      <p:sp>
        <p:nvSpPr>
          <p:cNvPr id="13" name="Textfeld 12"/>
          <p:cNvSpPr txBox="1"/>
          <p:nvPr/>
        </p:nvSpPr>
        <p:spPr>
          <a:xfrm>
            <a:off x="5154461" y="4832869"/>
            <a:ext cx="343027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FR" sz="2800" b="0" i="0" u="none" strike="noStrike" cap="none" spc="0" normalizeH="0" baseline="0" dirty="0">
                <a:ln>
                  <a:noFill/>
                </a:ln>
                <a:solidFill>
                  <a:srgbClr val="000000"/>
                </a:solidFill>
                <a:effectLst/>
                <a:uFillTx/>
                <a:latin typeface="Postino Std"/>
                <a:ea typeface="Arial"/>
                <a:cs typeface="Postino Std"/>
                <a:sym typeface="Arial"/>
              </a:rPr>
              <a:t>not messages</a:t>
            </a:r>
          </a:p>
        </p:txBody>
      </p:sp>
    </p:spTree>
    <p:extLst>
      <p:ext uri="{BB962C8B-B14F-4D97-AF65-F5344CB8AC3E}">
        <p14:creationId xmlns:p14="http://schemas.microsoft.com/office/powerpoint/2010/main" val="818246083"/>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ChangeArrowheads="1"/>
          </p:cNvSpPr>
          <p:nvPr/>
        </p:nvSpPr>
        <p:spPr bwMode="auto">
          <a:xfrm>
            <a:off x="1047957" y="528292"/>
            <a:ext cx="6769100" cy="701675"/>
          </a:xfrm>
          <a:prstGeom prst="rect">
            <a:avLst/>
          </a:prstGeom>
          <a:noFill/>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fr-FR" sz="4000" b="1" dirty="0">
                <a:solidFill>
                  <a:srgbClr val="7F7F7F"/>
                </a:solidFill>
              </a:rPr>
              <a:t>L’information présentée</a:t>
            </a:r>
          </a:p>
        </p:txBody>
      </p:sp>
      <p:grpSp>
        <p:nvGrpSpPr>
          <p:cNvPr id="8" name="Gruppierung 7"/>
          <p:cNvGrpSpPr/>
          <p:nvPr/>
        </p:nvGrpSpPr>
        <p:grpSpPr>
          <a:xfrm>
            <a:off x="1192681" y="2097267"/>
            <a:ext cx="2441694" cy="2523348"/>
            <a:chOff x="1192681" y="2097267"/>
            <a:chExt cx="2441694" cy="2523348"/>
          </a:xfrm>
        </p:grpSpPr>
        <p:pic>
          <p:nvPicPr>
            <p:cNvPr id="3" name="Bild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46890" y="2097267"/>
              <a:ext cx="2133277" cy="1590261"/>
            </a:xfrm>
            <a:prstGeom prst="rect">
              <a:avLst/>
            </a:prstGeom>
          </p:spPr>
        </p:pic>
        <p:sp>
          <p:nvSpPr>
            <p:cNvPr id="4" name="Rechteck 3"/>
            <p:cNvSpPr/>
            <p:nvPr/>
          </p:nvSpPr>
          <p:spPr>
            <a:xfrm>
              <a:off x="1192681" y="4158950"/>
              <a:ext cx="2441694" cy="461665"/>
            </a:xfrm>
            <a:prstGeom prst="rect">
              <a:avLst/>
            </a:prstGeom>
          </p:spPr>
          <p:txBody>
            <a:bodyPr wrap="none">
              <a:spAutoFit/>
            </a:bodyPr>
            <a:lstStyle/>
            <a:p>
              <a:pPr>
                <a:spcBef>
                  <a:spcPts val="600"/>
                </a:spcBef>
                <a:spcAft>
                  <a:spcPts val="600"/>
                </a:spcAft>
                <a:buClr>
                  <a:srgbClr val="EA81E9"/>
                </a:buClr>
              </a:pPr>
              <a:r>
                <a:rPr lang="fr-FR" dirty="0">
                  <a:solidFill>
                    <a:srgbClr val="404040"/>
                  </a:solidFill>
                </a:rPr>
                <a:t>Est-elle valide ?</a:t>
              </a:r>
            </a:p>
          </p:txBody>
        </p:sp>
      </p:grpSp>
      <p:grpSp>
        <p:nvGrpSpPr>
          <p:cNvPr id="7" name="Gruppierung 6"/>
          <p:cNvGrpSpPr/>
          <p:nvPr/>
        </p:nvGrpSpPr>
        <p:grpSpPr>
          <a:xfrm>
            <a:off x="4734458" y="2655459"/>
            <a:ext cx="3007404" cy="1965156"/>
            <a:chOff x="4734458" y="2655459"/>
            <a:chExt cx="3007404" cy="1965156"/>
          </a:xfrm>
        </p:grpSpPr>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2140" y="2655459"/>
              <a:ext cx="1772040" cy="1116385"/>
            </a:xfrm>
            <a:prstGeom prst="rect">
              <a:avLst/>
            </a:prstGeom>
          </p:spPr>
        </p:pic>
        <p:sp>
          <p:nvSpPr>
            <p:cNvPr id="6" name="Rechteck 5"/>
            <p:cNvSpPr/>
            <p:nvPr/>
          </p:nvSpPr>
          <p:spPr>
            <a:xfrm>
              <a:off x="4734458" y="4158950"/>
              <a:ext cx="3007404" cy="461665"/>
            </a:xfrm>
            <a:prstGeom prst="rect">
              <a:avLst/>
            </a:prstGeom>
          </p:spPr>
          <p:txBody>
            <a:bodyPr wrap="none">
              <a:spAutoFit/>
            </a:bodyPr>
            <a:lstStyle/>
            <a:p>
              <a:pPr algn="ctr">
                <a:spcBef>
                  <a:spcPts val="600"/>
                </a:spcBef>
                <a:spcAft>
                  <a:spcPts val="600"/>
                </a:spcAft>
                <a:buClr>
                  <a:srgbClr val="EA81E9"/>
                </a:buClr>
              </a:pPr>
              <a:r>
                <a:rPr lang="fr-FR" dirty="0">
                  <a:solidFill>
                    <a:srgbClr val="404040"/>
                  </a:solidFill>
                </a:rPr>
                <a:t>Est-elle essentielle ?</a:t>
              </a:r>
            </a:p>
          </p:txBody>
        </p:sp>
      </p:grpSp>
    </p:spTree>
    <p:extLst>
      <p:ext uri="{BB962C8B-B14F-4D97-AF65-F5344CB8AC3E}">
        <p14:creationId xmlns:p14="http://schemas.microsoft.com/office/powerpoint/2010/main" val="4062483319"/>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ChangeArrowheads="1"/>
          </p:cNvSpPr>
          <p:nvPr/>
        </p:nvSpPr>
        <p:spPr bwMode="auto">
          <a:xfrm>
            <a:off x="1042533" y="977900"/>
            <a:ext cx="6539821" cy="707886"/>
          </a:xfrm>
          <a:prstGeom prst="rect">
            <a:avLst/>
          </a:prstGeom>
          <a:noFill/>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fr-FR" sz="4000" b="1">
                <a:solidFill>
                  <a:srgbClr val="7F7F7F"/>
                </a:solidFill>
              </a:rPr>
              <a:t>Le point de vue du patient</a:t>
            </a:r>
          </a:p>
        </p:txBody>
      </p:sp>
      <p:sp>
        <p:nvSpPr>
          <p:cNvPr id="437251" name="Rectangle 3"/>
          <p:cNvSpPr>
            <a:spLocks noChangeArrowheads="1"/>
          </p:cNvSpPr>
          <p:nvPr/>
        </p:nvSpPr>
        <p:spPr bwMode="auto">
          <a:xfrm>
            <a:off x="827088" y="1989138"/>
            <a:ext cx="7918450" cy="386238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5750" indent="-285750">
              <a:spcBef>
                <a:spcPts val="600"/>
              </a:spcBef>
              <a:spcAft>
                <a:spcPts val="600"/>
              </a:spcAft>
              <a:buClr>
                <a:srgbClr val="EA81E9"/>
              </a:buClr>
              <a:buFont typeface="Arial"/>
              <a:buChar char="•"/>
            </a:pPr>
            <a:r>
              <a:rPr lang="fr-FR" dirty="0">
                <a:solidFill>
                  <a:srgbClr val="404040"/>
                </a:solidFill>
              </a:rPr>
              <a:t>Si j’utilise ce médicament, est-ce que</a:t>
            </a:r>
          </a:p>
          <a:p>
            <a:pPr marL="285750" indent="-285750">
              <a:spcBef>
                <a:spcPts val="600"/>
              </a:spcBef>
              <a:spcAft>
                <a:spcPts val="600"/>
              </a:spcAft>
              <a:buClr>
                <a:srgbClr val="EA81E9"/>
              </a:buClr>
              <a:buFont typeface="Arial"/>
              <a:buChar char="•"/>
            </a:pPr>
            <a:r>
              <a:rPr lang="fr-FR" dirty="0">
                <a:solidFill>
                  <a:srgbClr val="404040"/>
                </a:solidFill>
              </a:rPr>
              <a:t>… je vais vivre plus longtemps ?</a:t>
            </a:r>
          </a:p>
          <a:p>
            <a:pPr marL="285750" indent="-285750">
              <a:spcBef>
                <a:spcPts val="600"/>
              </a:spcBef>
              <a:spcAft>
                <a:spcPts val="600"/>
              </a:spcAft>
              <a:buClr>
                <a:srgbClr val="EA81E9"/>
              </a:buClr>
              <a:buFont typeface="Arial"/>
              <a:buChar char="•"/>
            </a:pPr>
            <a:r>
              <a:rPr lang="fr-FR" dirty="0">
                <a:solidFill>
                  <a:srgbClr val="404040"/>
                </a:solidFill>
              </a:rPr>
              <a:t>… je vais être moins malade ?</a:t>
            </a:r>
          </a:p>
          <a:p>
            <a:pPr marL="285750" indent="-285750">
              <a:spcBef>
                <a:spcPts val="600"/>
              </a:spcBef>
              <a:spcAft>
                <a:spcPts val="600"/>
              </a:spcAft>
              <a:buClr>
                <a:srgbClr val="EA81E9"/>
              </a:buClr>
              <a:buFont typeface="Arial"/>
              <a:buChar char="•"/>
            </a:pPr>
            <a:r>
              <a:rPr lang="fr-FR" dirty="0">
                <a:solidFill>
                  <a:srgbClr val="404040"/>
                </a:solidFill>
              </a:rPr>
              <a:t>… je vais mieux fonctionner ?</a:t>
            </a:r>
          </a:p>
          <a:p>
            <a:pPr marL="285750" indent="-285750">
              <a:spcBef>
                <a:spcPts val="600"/>
              </a:spcBef>
              <a:spcAft>
                <a:spcPts val="600"/>
              </a:spcAft>
              <a:buClr>
                <a:srgbClr val="EA81E9"/>
              </a:buClr>
              <a:buFont typeface="Arial"/>
              <a:buChar char="•"/>
            </a:pPr>
            <a:r>
              <a:rPr lang="fr-FR" dirty="0">
                <a:solidFill>
                  <a:srgbClr val="404040"/>
                </a:solidFill>
              </a:rPr>
              <a:t>… je vais avoir une vie sans symptômes ?</a:t>
            </a:r>
          </a:p>
        </p:txBody>
      </p:sp>
    </p:spTree>
    <p:extLst>
      <p:ext uri="{BB962C8B-B14F-4D97-AF65-F5344CB8AC3E}">
        <p14:creationId xmlns:p14="http://schemas.microsoft.com/office/powerpoint/2010/main" val="3582351372"/>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7251">
                                            <p:txEl>
                                              <p:pRg st="0" end="0"/>
                                            </p:txEl>
                                          </p:spTgt>
                                        </p:tgtEl>
                                        <p:attrNameLst>
                                          <p:attrName>style.visibility</p:attrName>
                                        </p:attrNameLst>
                                      </p:cBhvr>
                                      <p:to>
                                        <p:strVal val="visible"/>
                                      </p:to>
                                    </p:set>
                                    <p:animEffect transition="in" filter="wipe(left)">
                                      <p:cBhvr>
                                        <p:cTn id="7" dur="500"/>
                                        <p:tgtEl>
                                          <p:spTgt spid="437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7251">
                                            <p:txEl>
                                              <p:pRg st="1" end="1"/>
                                            </p:txEl>
                                          </p:spTgt>
                                        </p:tgtEl>
                                        <p:attrNameLst>
                                          <p:attrName>style.visibility</p:attrName>
                                        </p:attrNameLst>
                                      </p:cBhvr>
                                      <p:to>
                                        <p:strVal val="visible"/>
                                      </p:to>
                                    </p:set>
                                    <p:animEffect transition="in" filter="wipe(left)">
                                      <p:cBhvr>
                                        <p:cTn id="12" dur="500"/>
                                        <p:tgtEl>
                                          <p:spTgt spid="437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7251">
                                            <p:txEl>
                                              <p:pRg st="2" end="2"/>
                                            </p:txEl>
                                          </p:spTgt>
                                        </p:tgtEl>
                                        <p:attrNameLst>
                                          <p:attrName>style.visibility</p:attrName>
                                        </p:attrNameLst>
                                      </p:cBhvr>
                                      <p:to>
                                        <p:strVal val="visible"/>
                                      </p:to>
                                    </p:set>
                                    <p:animEffect transition="in" filter="wipe(left)">
                                      <p:cBhvr>
                                        <p:cTn id="17" dur="500"/>
                                        <p:tgtEl>
                                          <p:spTgt spid="437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7251">
                                            <p:txEl>
                                              <p:pRg st="3" end="3"/>
                                            </p:txEl>
                                          </p:spTgt>
                                        </p:tgtEl>
                                        <p:attrNameLst>
                                          <p:attrName>style.visibility</p:attrName>
                                        </p:attrNameLst>
                                      </p:cBhvr>
                                      <p:to>
                                        <p:strVal val="visible"/>
                                      </p:to>
                                    </p:set>
                                    <p:animEffect transition="in" filter="wipe(left)">
                                      <p:cBhvr>
                                        <p:cTn id="22" dur="500"/>
                                        <p:tgtEl>
                                          <p:spTgt spid="4372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7251">
                                            <p:txEl>
                                              <p:pRg st="4" end="4"/>
                                            </p:txEl>
                                          </p:spTgt>
                                        </p:tgtEl>
                                        <p:attrNameLst>
                                          <p:attrName>style.visibility</p:attrName>
                                        </p:attrNameLst>
                                      </p:cBhvr>
                                      <p:to>
                                        <p:strVal val="visible"/>
                                      </p:to>
                                    </p:set>
                                    <p:animEffect transition="in" filter="wipe(left)">
                                      <p:cBhvr>
                                        <p:cTn id="27" dur="500"/>
                                        <p:tgtEl>
                                          <p:spTgt spid="437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bldLvl="5"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ChangeArrowheads="1"/>
          </p:cNvSpPr>
          <p:nvPr/>
        </p:nvSpPr>
        <p:spPr bwMode="auto">
          <a:xfrm>
            <a:off x="727287" y="292246"/>
            <a:ext cx="7948401" cy="1261884"/>
          </a:xfrm>
          <a:prstGeom prst="rect">
            <a:avLst/>
          </a:prstGeom>
          <a:noFill/>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fr-FR" sz="4800" b="1" dirty="0">
                <a:solidFill>
                  <a:srgbClr val="7F7F7F"/>
                </a:solidFill>
              </a:rPr>
              <a:t>L’approche proactive</a:t>
            </a:r>
            <a:br>
              <a:rPr lang="fr-FR" sz="4800" b="1" dirty="0">
                <a:solidFill>
                  <a:srgbClr val="7F7F7F"/>
                </a:solidFill>
              </a:rPr>
            </a:br>
            <a:r>
              <a:rPr lang="fr-FR" sz="2800" b="1" dirty="0">
                <a:solidFill>
                  <a:srgbClr val="7F7F7F"/>
                </a:solidFill>
              </a:rPr>
              <a:t>Exemple du déroulement d’une visite</a:t>
            </a:r>
          </a:p>
        </p:txBody>
      </p:sp>
      <p:sp>
        <p:nvSpPr>
          <p:cNvPr id="441347" name="Rectangle 3"/>
          <p:cNvSpPr>
            <a:spLocks noChangeArrowheads="1"/>
          </p:cNvSpPr>
          <p:nvPr/>
        </p:nvSpPr>
        <p:spPr bwMode="auto">
          <a:xfrm>
            <a:off x="1042988" y="1774342"/>
            <a:ext cx="7632700" cy="3744912"/>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ts val="600"/>
              </a:spcBef>
              <a:spcAft>
                <a:spcPts val="600"/>
              </a:spcAft>
              <a:buClr>
                <a:srgbClr val="EA81E9"/>
              </a:buClr>
              <a:buFont typeface="+mj-lt"/>
              <a:buAutoNum type="arabicPeriod"/>
            </a:pPr>
            <a:r>
              <a:rPr lang="fr-FR" sz="1400" dirty="0">
                <a:solidFill>
                  <a:srgbClr val="404040"/>
                </a:solidFill>
              </a:rPr>
              <a:t>Rendez-vous</a:t>
            </a:r>
          </a:p>
          <a:p>
            <a:pPr marL="342900" indent="-342900">
              <a:spcBef>
                <a:spcPts val="600"/>
              </a:spcBef>
              <a:spcAft>
                <a:spcPts val="600"/>
              </a:spcAft>
              <a:buClr>
                <a:srgbClr val="EA81E9"/>
              </a:buClr>
              <a:buFont typeface="+mj-lt"/>
              <a:buAutoNum type="arabicPeriod"/>
            </a:pPr>
            <a:r>
              <a:rPr lang="fr-FR" sz="1400" dirty="0">
                <a:solidFill>
                  <a:srgbClr val="404040"/>
                </a:solidFill>
              </a:rPr>
              <a:t>Information sur le déroulement</a:t>
            </a:r>
          </a:p>
          <a:p>
            <a:pPr marL="342900" indent="-342900">
              <a:spcBef>
                <a:spcPts val="600"/>
              </a:spcBef>
              <a:spcAft>
                <a:spcPts val="600"/>
              </a:spcAft>
              <a:buClr>
                <a:srgbClr val="EA81E9"/>
              </a:buClr>
              <a:buFont typeface="+mj-lt"/>
              <a:buAutoNum type="arabicPeriod"/>
            </a:pPr>
            <a:r>
              <a:rPr lang="fr-FR" sz="1400" dirty="0">
                <a:solidFill>
                  <a:srgbClr val="404040"/>
                </a:solidFill>
              </a:rPr>
              <a:t>Transmission des infos souhaitées</a:t>
            </a:r>
          </a:p>
          <a:p>
            <a:pPr marL="342900" indent="-342900">
              <a:spcBef>
                <a:spcPts val="600"/>
              </a:spcBef>
              <a:spcAft>
                <a:spcPts val="600"/>
              </a:spcAft>
              <a:buClr>
                <a:srgbClr val="EA81E9"/>
              </a:buClr>
              <a:buFont typeface="+mj-lt"/>
              <a:buAutoNum type="arabicPeriod"/>
            </a:pPr>
            <a:r>
              <a:rPr lang="fr-FR" sz="1400" dirty="0">
                <a:solidFill>
                  <a:srgbClr val="404040"/>
                </a:solidFill>
              </a:rPr>
              <a:t>Présentations des données</a:t>
            </a:r>
          </a:p>
          <a:p>
            <a:pPr marL="342900" indent="-342900">
              <a:spcBef>
                <a:spcPts val="600"/>
              </a:spcBef>
              <a:spcAft>
                <a:spcPts val="600"/>
              </a:spcAft>
              <a:buClr>
                <a:srgbClr val="EA81E9"/>
              </a:buClr>
              <a:buFont typeface="+mj-lt"/>
              <a:buAutoNum type="arabicPeriod"/>
            </a:pPr>
            <a:r>
              <a:rPr lang="fr-FR" sz="1400" dirty="0">
                <a:solidFill>
                  <a:srgbClr val="404040"/>
                </a:solidFill>
              </a:rPr>
              <a:t>Évaluation et discussion des données (en absence du représentant)</a:t>
            </a:r>
          </a:p>
          <a:p>
            <a:pPr marL="630238" lvl="2" indent="-276225">
              <a:spcBef>
                <a:spcPts val="600"/>
              </a:spcBef>
              <a:buClr>
                <a:srgbClr val="404040"/>
              </a:buClr>
              <a:buFont typeface="+mj-lt"/>
              <a:buAutoNum type="arabicPeriod"/>
            </a:pPr>
            <a:r>
              <a:rPr lang="fr-FR" sz="1100" dirty="0">
                <a:solidFill>
                  <a:srgbClr val="404040"/>
                </a:solidFill>
              </a:rPr>
              <a:t>Info douteuse</a:t>
            </a:r>
          </a:p>
          <a:p>
            <a:pPr marL="630238" lvl="2" indent="-276225">
              <a:spcBef>
                <a:spcPts val="600"/>
              </a:spcBef>
              <a:buClr>
                <a:srgbClr val="404040"/>
              </a:buClr>
              <a:buFont typeface="+mj-lt"/>
              <a:buAutoNum type="arabicPeriod"/>
            </a:pPr>
            <a:r>
              <a:rPr lang="fr-FR" sz="1100" dirty="0">
                <a:solidFill>
                  <a:srgbClr val="404040"/>
                </a:solidFill>
              </a:rPr>
              <a:t>Conclusions erronées</a:t>
            </a:r>
          </a:p>
          <a:p>
            <a:pPr marL="630238" lvl="2" indent="-276225">
              <a:spcBef>
                <a:spcPts val="600"/>
              </a:spcBef>
              <a:buClr>
                <a:srgbClr val="404040"/>
              </a:buClr>
              <a:buFont typeface="+mj-lt"/>
              <a:buAutoNum type="arabicPeriod"/>
            </a:pPr>
            <a:r>
              <a:rPr lang="fr-FR" sz="1100" dirty="0">
                <a:solidFill>
                  <a:srgbClr val="404040"/>
                </a:solidFill>
              </a:rPr>
              <a:t>Techniques marketing</a:t>
            </a:r>
          </a:p>
          <a:p>
            <a:pPr marL="514350" lvl="1" indent="-514350">
              <a:spcBef>
                <a:spcPts val="600"/>
              </a:spcBef>
              <a:buClr>
                <a:srgbClr val="404040"/>
              </a:buClr>
              <a:buFont typeface="+mj-lt"/>
              <a:buAutoNum type="arabicPeriod"/>
            </a:pPr>
            <a:endParaRPr lang="fr-FR" sz="2000" dirty="0">
              <a:solidFill>
                <a:srgbClr val="404040"/>
              </a:solidFill>
            </a:endParaRPr>
          </a:p>
          <a:p>
            <a:pPr marL="342900" indent="-342900">
              <a:spcBef>
                <a:spcPts val="600"/>
              </a:spcBef>
              <a:spcAft>
                <a:spcPts val="600"/>
              </a:spcAft>
              <a:buClr>
                <a:srgbClr val="EA81E9"/>
              </a:buClr>
              <a:buFont typeface="+mj-lt"/>
              <a:buAutoNum type="arabicPeriod"/>
            </a:pPr>
            <a:r>
              <a:rPr lang="fr-FR" sz="1400" dirty="0">
                <a:solidFill>
                  <a:srgbClr val="404040"/>
                </a:solidFill>
              </a:rPr>
              <a:t>Conclusions</a:t>
            </a:r>
          </a:p>
          <a:p>
            <a:pPr marL="342900" indent="-342900">
              <a:spcBef>
                <a:spcPts val="600"/>
              </a:spcBef>
              <a:spcAft>
                <a:spcPts val="600"/>
              </a:spcAft>
              <a:buClr>
                <a:srgbClr val="EA81E9"/>
              </a:buClr>
              <a:buFont typeface="+mj-lt"/>
              <a:buAutoNum type="arabicPeriod"/>
            </a:pPr>
            <a:r>
              <a:rPr lang="fr-FR" sz="1400" dirty="0">
                <a:solidFill>
                  <a:srgbClr val="404040"/>
                </a:solidFill>
              </a:rPr>
              <a:t>(Feedback)</a:t>
            </a:r>
          </a:p>
        </p:txBody>
      </p:sp>
    </p:spTree>
    <p:extLst>
      <p:ext uri="{BB962C8B-B14F-4D97-AF65-F5344CB8AC3E}">
        <p14:creationId xmlns:p14="http://schemas.microsoft.com/office/powerpoint/2010/main" val="334005949"/>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1346">
                                            <p:txEl>
                                              <p:pRg st="0" end="0"/>
                                            </p:txEl>
                                          </p:spTgt>
                                        </p:tgtEl>
                                        <p:attrNameLst>
                                          <p:attrName>style.visibility</p:attrName>
                                        </p:attrNameLst>
                                      </p:cBhvr>
                                      <p:to>
                                        <p:strVal val="visible"/>
                                      </p:to>
                                    </p:set>
                                    <p:animEffect transition="in" filter="wipe(left)">
                                      <p:cBhvr>
                                        <p:cTn id="7" dur="500"/>
                                        <p:tgtEl>
                                          <p:spTgt spid="4413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1347">
                                            <p:txEl>
                                              <p:pRg st="0" end="0"/>
                                            </p:txEl>
                                          </p:spTgt>
                                        </p:tgtEl>
                                        <p:attrNameLst>
                                          <p:attrName>style.visibility</p:attrName>
                                        </p:attrNameLst>
                                      </p:cBhvr>
                                      <p:to>
                                        <p:strVal val="visible"/>
                                      </p:to>
                                    </p:set>
                                    <p:animEffect transition="in" filter="wipe(left)">
                                      <p:cBhvr>
                                        <p:cTn id="12" dur="500"/>
                                        <p:tgtEl>
                                          <p:spTgt spid="4413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1347">
                                            <p:txEl>
                                              <p:pRg st="1" end="1"/>
                                            </p:txEl>
                                          </p:spTgt>
                                        </p:tgtEl>
                                        <p:attrNameLst>
                                          <p:attrName>style.visibility</p:attrName>
                                        </p:attrNameLst>
                                      </p:cBhvr>
                                      <p:to>
                                        <p:strVal val="visible"/>
                                      </p:to>
                                    </p:set>
                                    <p:animEffect transition="in" filter="wipe(left)">
                                      <p:cBhvr>
                                        <p:cTn id="17" dur="500"/>
                                        <p:tgtEl>
                                          <p:spTgt spid="4413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1347">
                                            <p:txEl>
                                              <p:pRg st="2" end="2"/>
                                            </p:txEl>
                                          </p:spTgt>
                                        </p:tgtEl>
                                        <p:attrNameLst>
                                          <p:attrName>style.visibility</p:attrName>
                                        </p:attrNameLst>
                                      </p:cBhvr>
                                      <p:to>
                                        <p:strVal val="visible"/>
                                      </p:to>
                                    </p:set>
                                    <p:animEffect transition="in" filter="wipe(left)">
                                      <p:cBhvr>
                                        <p:cTn id="22" dur="500"/>
                                        <p:tgtEl>
                                          <p:spTgt spid="4413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1347">
                                            <p:txEl>
                                              <p:pRg st="3" end="3"/>
                                            </p:txEl>
                                          </p:spTgt>
                                        </p:tgtEl>
                                        <p:attrNameLst>
                                          <p:attrName>style.visibility</p:attrName>
                                        </p:attrNameLst>
                                      </p:cBhvr>
                                      <p:to>
                                        <p:strVal val="visible"/>
                                      </p:to>
                                    </p:set>
                                    <p:animEffect transition="in" filter="wipe(left)">
                                      <p:cBhvr>
                                        <p:cTn id="27" dur="500"/>
                                        <p:tgtEl>
                                          <p:spTgt spid="4413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1347">
                                            <p:txEl>
                                              <p:pRg st="4" end="4"/>
                                            </p:txEl>
                                          </p:spTgt>
                                        </p:tgtEl>
                                        <p:attrNameLst>
                                          <p:attrName>style.visibility</p:attrName>
                                        </p:attrNameLst>
                                      </p:cBhvr>
                                      <p:to>
                                        <p:strVal val="visible"/>
                                      </p:to>
                                    </p:set>
                                    <p:animEffect transition="in" filter="wipe(left)">
                                      <p:cBhvr>
                                        <p:cTn id="32" dur="500"/>
                                        <p:tgtEl>
                                          <p:spTgt spid="44134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1347">
                                            <p:txEl>
                                              <p:pRg st="5" end="5"/>
                                            </p:txEl>
                                          </p:spTgt>
                                        </p:tgtEl>
                                        <p:attrNameLst>
                                          <p:attrName>style.visibility</p:attrName>
                                        </p:attrNameLst>
                                      </p:cBhvr>
                                      <p:to>
                                        <p:strVal val="visible"/>
                                      </p:to>
                                    </p:set>
                                    <p:animEffect transition="in" filter="wipe(left)">
                                      <p:cBhvr>
                                        <p:cTn id="37" dur="500"/>
                                        <p:tgtEl>
                                          <p:spTgt spid="44134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1347">
                                            <p:txEl>
                                              <p:pRg st="6" end="6"/>
                                            </p:txEl>
                                          </p:spTgt>
                                        </p:tgtEl>
                                        <p:attrNameLst>
                                          <p:attrName>style.visibility</p:attrName>
                                        </p:attrNameLst>
                                      </p:cBhvr>
                                      <p:to>
                                        <p:strVal val="visible"/>
                                      </p:to>
                                    </p:set>
                                    <p:animEffect transition="in" filter="wipe(left)">
                                      <p:cBhvr>
                                        <p:cTn id="42" dur="500"/>
                                        <p:tgtEl>
                                          <p:spTgt spid="44134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1347">
                                            <p:txEl>
                                              <p:pRg st="7" end="7"/>
                                            </p:txEl>
                                          </p:spTgt>
                                        </p:tgtEl>
                                        <p:attrNameLst>
                                          <p:attrName>style.visibility</p:attrName>
                                        </p:attrNameLst>
                                      </p:cBhvr>
                                      <p:to>
                                        <p:strVal val="visible"/>
                                      </p:to>
                                    </p:set>
                                    <p:animEffect transition="in" filter="wipe(left)">
                                      <p:cBhvr>
                                        <p:cTn id="47" dur="500"/>
                                        <p:tgtEl>
                                          <p:spTgt spid="441347">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41347">
                                            <p:txEl>
                                              <p:pRg st="9" end="9"/>
                                            </p:txEl>
                                          </p:spTgt>
                                        </p:tgtEl>
                                        <p:attrNameLst>
                                          <p:attrName>style.visibility</p:attrName>
                                        </p:attrNameLst>
                                      </p:cBhvr>
                                      <p:to>
                                        <p:strVal val="visible"/>
                                      </p:to>
                                    </p:set>
                                    <p:animEffect transition="in" filter="wipe(left)">
                                      <p:cBhvr>
                                        <p:cTn id="52" dur="500"/>
                                        <p:tgtEl>
                                          <p:spTgt spid="441347">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41347">
                                            <p:txEl>
                                              <p:pRg st="10" end="10"/>
                                            </p:txEl>
                                          </p:spTgt>
                                        </p:tgtEl>
                                        <p:attrNameLst>
                                          <p:attrName>style.visibility</p:attrName>
                                        </p:attrNameLst>
                                      </p:cBhvr>
                                      <p:to>
                                        <p:strVal val="visible"/>
                                      </p:to>
                                    </p:set>
                                    <p:animEffect transition="in" filter="wipe(left)">
                                      <p:cBhvr>
                                        <p:cTn id="57" dur="500"/>
                                        <p:tgtEl>
                                          <p:spTgt spid="4413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6" grpId="0" build="p" bldLvl="5"/>
      <p:bldP spid="441347" grpId="0" build="p" bldLvl="5"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1077218"/>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CH" sz="3200" b="1" dirty="0">
                <a:solidFill>
                  <a:srgbClr val="7F7F7F"/>
                </a:solidFill>
              </a:rPr>
              <a:t>Expertise pharmacologique représentants pharmaceutiques</a:t>
            </a:r>
          </a:p>
        </p:txBody>
      </p:sp>
      <p:sp>
        <p:nvSpPr>
          <p:cNvPr id="6" name="Rectangle 11"/>
          <p:cNvSpPr>
            <a:spLocks noChangeArrowheads="1"/>
          </p:cNvSpPr>
          <p:nvPr/>
        </p:nvSpPr>
        <p:spPr bwMode="auto">
          <a:xfrm>
            <a:off x="741427" y="3430152"/>
            <a:ext cx="3384550" cy="234833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600"/>
              </a:spcBef>
              <a:spcAft>
                <a:spcPts val="600"/>
              </a:spcAft>
              <a:buClr>
                <a:srgbClr val="EA81E9"/>
              </a:buClr>
            </a:pPr>
            <a:r>
              <a:rPr lang="fr-FR" sz="1800" dirty="0">
                <a:solidFill>
                  <a:srgbClr val="404040"/>
                </a:solidFill>
              </a:rPr>
              <a:t>Experts pour les produits qu’ils vendent</a:t>
            </a:r>
          </a:p>
          <a:p>
            <a:pPr marL="285750" indent="-285750">
              <a:spcBef>
                <a:spcPts val="600"/>
              </a:spcBef>
              <a:buClr>
                <a:srgbClr val="EA81E9"/>
              </a:buClr>
              <a:buFont typeface="Arial"/>
              <a:buChar char="•"/>
            </a:pPr>
            <a:r>
              <a:rPr lang="fr-FR" sz="1400" dirty="0">
                <a:solidFill>
                  <a:srgbClr val="404040"/>
                </a:solidFill>
              </a:rPr>
              <a:t>Indications</a:t>
            </a:r>
          </a:p>
          <a:p>
            <a:pPr marL="285750" indent="-285750">
              <a:spcBef>
                <a:spcPts val="600"/>
              </a:spcBef>
              <a:buClr>
                <a:srgbClr val="EA81E9"/>
              </a:buClr>
              <a:buFont typeface="Arial"/>
              <a:buChar char="•"/>
            </a:pPr>
            <a:r>
              <a:rPr lang="fr-FR" sz="1400" dirty="0">
                <a:solidFill>
                  <a:srgbClr val="404040"/>
                </a:solidFill>
              </a:rPr>
              <a:t>Doses</a:t>
            </a:r>
          </a:p>
          <a:p>
            <a:pPr marL="285750" indent="-285750">
              <a:spcBef>
                <a:spcPts val="600"/>
              </a:spcBef>
              <a:buClr>
                <a:srgbClr val="EA81E9"/>
              </a:buClr>
              <a:buFont typeface="Arial"/>
              <a:buChar char="•"/>
            </a:pPr>
            <a:r>
              <a:rPr lang="fr-FR" sz="1400" dirty="0">
                <a:solidFill>
                  <a:srgbClr val="404040"/>
                </a:solidFill>
              </a:rPr>
              <a:t>Effets secondaires </a:t>
            </a:r>
          </a:p>
          <a:p>
            <a:pPr marL="285750" indent="-285750">
              <a:spcBef>
                <a:spcPts val="600"/>
              </a:spcBef>
              <a:buClr>
                <a:srgbClr val="EA81E9"/>
              </a:buClr>
              <a:buFont typeface="Arial"/>
              <a:buChar char="•"/>
            </a:pPr>
            <a:r>
              <a:rPr lang="fr-FR" sz="1400" dirty="0">
                <a:solidFill>
                  <a:srgbClr val="404040"/>
                </a:solidFill>
              </a:rPr>
              <a:t>Pharmacocinétique</a:t>
            </a:r>
            <a:endParaRPr lang="fr-CH" sz="1400" dirty="0">
              <a:solidFill>
                <a:srgbClr val="404040"/>
              </a:solidFill>
            </a:endParaRPr>
          </a:p>
        </p:txBody>
      </p:sp>
      <p:sp>
        <p:nvSpPr>
          <p:cNvPr id="7" name="Rectangle 12"/>
          <p:cNvSpPr>
            <a:spLocks noChangeArrowheads="1"/>
          </p:cNvSpPr>
          <p:nvPr/>
        </p:nvSpPr>
        <p:spPr bwMode="auto">
          <a:xfrm>
            <a:off x="4615540" y="3430152"/>
            <a:ext cx="3816350" cy="92333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600"/>
              </a:spcBef>
              <a:spcAft>
                <a:spcPts val="600"/>
              </a:spcAft>
              <a:buClr>
                <a:srgbClr val="EA81E9"/>
              </a:buClr>
            </a:pPr>
            <a:r>
              <a:rPr lang="fr-FR" sz="1800" dirty="0">
                <a:solidFill>
                  <a:srgbClr val="404040"/>
                </a:solidFill>
              </a:rPr>
              <a:t>Moins compétents par rapport aux informations sur le “quand” et le “pour qui”</a:t>
            </a:r>
          </a:p>
        </p:txBody>
      </p:sp>
      <p:pic>
        <p:nvPicPr>
          <p:cNvPr id="3" name="Bild 2"/>
          <p:cNvPicPr>
            <a:picLocks noChangeAspect="1"/>
          </p:cNvPicPr>
          <p:nvPr/>
        </p:nvPicPr>
        <p:blipFill rotWithShape="1">
          <a:blip r:embed="rId2" cstate="screen">
            <a:extLst>
              <a:ext uri="{BEBA8EAE-BF5A-486C-A8C5-ECC9F3942E4B}">
                <a14:imgProps xmlns:a14="http://schemas.microsoft.com/office/drawing/2010/main">
                  <a14:imgLayer r:embed="rId3">
                    <a14:imgEffect>
                      <a14:artisticPhotocopy trans="62000" detail="4"/>
                    </a14:imgEffect>
                  </a14:imgLayer>
                </a14:imgProps>
              </a:ext>
              <a:ext uri="{28A0092B-C50C-407E-A947-70E740481C1C}">
                <a14:useLocalDpi xmlns:a14="http://schemas.microsoft.com/office/drawing/2010/main"/>
              </a:ext>
            </a:extLst>
          </a:blip>
          <a:srcRect/>
          <a:stretch/>
        </p:blipFill>
        <p:spPr>
          <a:xfrm>
            <a:off x="1428470" y="1821060"/>
            <a:ext cx="2010464" cy="1309066"/>
          </a:xfrm>
          <a:prstGeom prst="ellipse">
            <a:avLst/>
          </a:prstGeom>
          <a:ln>
            <a:solidFill>
              <a:srgbClr val="7F7F7F"/>
            </a:solidFill>
          </a:ln>
        </p:spPr>
      </p:pic>
      <p:pic>
        <p:nvPicPr>
          <p:cNvPr id="8" name="Bild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53652" y="1830167"/>
            <a:ext cx="2010464" cy="1299959"/>
          </a:xfrm>
          <a:prstGeom prst="ellipse">
            <a:avLst/>
          </a:prstGeom>
          <a:ln>
            <a:solidFill>
              <a:srgbClr val="7F7F7F"/>
            </a:solidFill>
          </a:ln>
        </p:spPr>
      </p:pic>
    </p:spTree>
    <p:extLst>
      <p:ext uri="{BB962C8B-B14F-4D97-AF65-F5344CB8AC3E}">
        <p14:creationId xmlns:p14="http://schemas.microsoft.com/office/powerpoint/2010/main" val="3649123739"/>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left)">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wipe(left)">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ipe(left)">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84150" y="197337"/>
            <a:ext cx="7383682" cy="707886"/>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CH" sz="4000" b="1" dirty="0">
                <a:solidFill>
                  <a:srgbClr val="7F7F7F"/>
                </a:solidFill>
              </a:rPr>
              <a:t>Les intérêts</a:t>
            </a:r>
          </a:p>
        </p:txBody>
      </p:sp>
      <p:sp>
        <p:nvSpPr>
          <p:cNvPr id="6" name="Rectangle 3"/>
          <p:cNvSpPr>
            <a:spLocks noChangeArrowheads="1"/>
          </p:cNvSpPr>
          <p:nvPr/>
        </p:nvSpPr>
        <p:spPr bwMode="auto">
          <a:xfrm>
            <a:off x="1175185" y="3877943"/>
            <a:ext cx="2447925" cy="154901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5750" indent="-285750">
              <a:spcBef>
                <a:spcPts val="600"/>
              </a:spcBef>
              <a:spcAft>
                <a:spcPts val="600"/>
              </a:spcAft>
              <a:buClr>
                <a:srgbClr val="EA81E9"/>
              </a:buClr>
              <a:buFont typeface="Arial"/>
              <a:buChar char="•"/>
            </a:pPr>
            <a:r>
              <a:rPr lang="fr-FR" sz="1400" dirty="0">
                <a:solidFill>
                  <a:srgbClr val="404040"/>
                </a:solidFill>
              </a:rPr>
              <a:t>Vente</a:t>
            </a:r>
          </a:p>
          <a:p>
            <a:pPr marL="285750" indent="-285750">
              <a:spcBef>
                <a:spcPts val="600"/>
              </a:spcBef>
              <a:spcAft>
                <a:spcPts val="600"/>
              </a:spcAft>
              <a:buClr>
                <a:srgbClr val="EA81E9"/>
              </a:buClr>
              <a:buFont typeface="Arial"/>
              <a:buChar char="•"/>
            </a:pPr>
            <a:r>
              <a:rPr lang="fr-FR" sz="1400" dirty="0">
                <a:solidFill>
                  <a:srgbClr val="404040"/>
                </a:solidFill>
              </a:rPr>
              <a:t>Motiver la prescription</a:t>
            </a:r>
          </a:p>
          <a:p>
            <a:pPr marL="285750" indent="-285750">
              <a:spcBef>
                <a:spcPts val="600"/>
              </a:spcBef>
              <a:spcAft>
                <a:spcPts val="600"/>
              </a:spcAft>
              <a:buClr>
                <a:srgbClr val="EA81E9"/>
              </a:buClr>
              <a:buFont typeface="Arial"/>
              <a:buChar char="•"/>
            </a:pPr>
            <a:r>
              <a:rPr lang="fr-FR" sz="1400" dirty="0">
                <a:solidFill>
                  <a:srgbClr val="404040"/>
                </a:solidFill>
              </a:rPr>
              <a:t>Contact personnel</a:t>
            </a:r>
          </a:p>
          <a:p>
            <a:pPr marL="285750" indent="-285750">
              <a:spcBef>
                <a:spcPts val="600"/>
              </a:spcBef>
              <a:spcAft>
                <a:spcPts val="600"/>
              </a:spcAft>
              <a:buClr>
                <a:srgbClr val="EA81E9"/>
              </a:buClr>
              <a:buFont typeface="Arial"/>
              <a:buChar char="•"/>
            </a:pPr>
            <a:r>
              <a:rPr lang="fr-FR" sz="1400" dirty="0">
                <a:solidFill>
                  <a:srgbClr val="404040"/>
                </a:solidFill>
              </a:rPr>
              <a:t>Recherche d’information</a:t>
            </a:r>
          </a:p>
        </p:txBody>
      </p:sp>
      <p:pic>
        <p:nvPicPr>
          <p:cNvPr id="3" name="Bild 2"/>
          <p:cNvPicPr>
            <a:picLocks noChangeAspect="1"/>
          </p:cNvPicPr>
          <p:nvPr/>
        </p:nvPicPr>
        <p:blipFill>
          <a:blip r:embed="rId2">
            <a:extLst>
              <a:ext uri="{BEBA8EAE-BF5A-486C-A8C5-ECC9F3942E4B}">
                <a14:imgProps xmlns:a14="http://schemas.microsoft.com/office/drawing/2010/main">
                  <a14:imgLayer r:embed="rId3">
                    <a14:imgEffect>
                      <a14:artisticPhotocopy trans="76000" detail="5"/>
                    </a14:imgEffect>
                  </a14:imgLayer>
                </a14:imgProps>
              </a:ext>
            </a:extLst>
          </a:blip>
          <a:stretch>
            <a:fillRect/>
          </a:stretch>
        </p:blipFill>
        <p:spPr>
          <a:xfrm>
            <a:off x="889241" y="982524"/>
            <a:ext cx="7373500" cy="2649851"/>
          </a:xfrm>
          <a:prstGeom prst="rect">
            <a:avLst/>
          </a:prstGeom>
          <a:ln>
            <a:solidFill>
              <a:srgbClr val="7F7F7F"/>
            </a:solidFill>
          </a:ln>
        </p:spPr>
      </p:pic>
      <p:sp>
        <p:nvSpPr>
          <p:cNvPr id="8" name="Rechteck 7"/>
          <p:cNvSpPr/>
          <p:nvPr/>
        </p:nvSpPr>
        <p:spPr>
          <a:xfrm>
            <a:off x="5115350" y="3877943"/>
            <a:ext cx="3147391" cy="1897796"/>
          </a:xfrm>
          <a:prstGeom prst="rect">
            <a:avLst/>
          </a:prstGeom>
        </p:spPr>
        <p:txBody>
          <a:bodyPr/>
          <a:lstStyle/>
          <a:p>
            <a:pPr marL="285750" indent="-285750">
              <a:spcBef>
                <a:spcPts val="600"/>
              </a:spcBef>
              <a:spcAft>
                <a:spcPts val="600"/>
              </a:spcAft>
              <a:buClr>
                <a:srgbClr val="EA81E9"/>
              </a:buClr>
              <a:buFont typeface="Arial"/>
              <a:buChar char="•"/>
            </a:pPr>
            <a:r>
              <a:rPr lang="fr-FR" sz="1400" dirty="0">
                <a:solidFill>
                  <a:srgbClr val="404040"/>
                </a:solidFill>
              </a:rPr>
              <a:t>Recherche d’information</a:t>
            </a:r>
          </a:p>
          <a:p>
            <a:pPr marL="285750" indent="-285750">
              <a:spcBef>
                <a:spcPts val="600"/>
              </a:spcBef>
              <a:spcAft>
                <a:spcPts val="600"/>
              </a:spcAft>
              <a:buClr>
                <a:srgbClr val="EA81E9"/>
              </a:buClr>
              <a:buFont typeface="Arial"/>
              <a:buChar char="•"/>
            </a:pPr>
            <a:r>
              <a:rPr lang="fr-FR" sz="1400" dirty="0">
                <a:solidFill>
                  <a:srgbClr val="404040"/>
                </a:solidFill>
              </a:rPr>
              <a:t>Contact personnel</a:t>
            </a:r>
          </a:p>
          <a:p>
            <a:pPr marL="285750" indent="-285750">
              <a:spcBef>
                <a:spcPts val="600"/>
              </a:spcBef>
              <a:spcAft>
                <a:spcPts val="600"/>
              </a:spcAft>
              <a:buClr>
                <a:srgbClr val="EA81E9"/>
              </a:buClr>
              <a:buFont typeface="Arial"/>
              <a:buChar char="•"/>
            </a:pPr>
            <a:r>
              <a:rPr lang="fr-FR" sz="1400" dirty="0">
                <a:solidFill>
                  <a:srgbClr val="404040"/>
                </a:solidFill>
              </a:rPr>
              <a:t>Recherche de financements</a:t>
            </a:r>
          </a:p>
          <a:p>
            <a:pPr marL="285750" indent="-285750">
              <a:spcBef>
                <a:spcPts val="600"/>
              </a:spcBef>
              <a:spcAft>
                <a:spcPts val="600"/>
              </a:spcAft>
              <a:buClr>
                <a:srgbClr val="EA81E9"/>
              </a:buClr>
              <a:buFont typeface="Arial"/>
              <a:buChar char="•"/>
            </a:pPr>
            <a:r>
              <a:rPr lang="fr-FR" sz="1400" dirty="0">
                <a:solidFill>
                  <a:srgbClr val="404040"/>
                </a:solidFill>
              </a:rPr>
              <a:t>Invitations, cadeaux</a:t>
            </a:r>
          </a:p>
        </p:txBody>
      </p:sp>
    </p:spTree>
    <p:extLst>
      <p:ext uri="{BB962C8B-B14F-4D97-AF65-F5344CB8AC3E}">
        <p14:creationId xmlns:p14="http://schemas.microsoft.com/office/powerpoint/2010/main" val="1859445039"/>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wipe(left)">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wipe(left)">
                                      <p:cBhvr>
                                        <p:cTn id="4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autoUpdateAnimBg="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bwMode="auto">
          <a:xfrm>
            <a:off x="1240871" y="647770"/>
            <a:ext cx="6429965" cy="830997"/>
          </a:xfrm>
          <a:noFill/>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fr-FR" sz="4800" b="1" dirty="0">
                <a:solidFill>
                  <a:srgbClr val="7F7F7F"/>
                </a:solidFill>
              </a:rPr>
              <a:t>Objectifs Publicité</a:t>
            </a:r>
          </a:p>
        </p:txBody>
      </p:sp>
      <p:sp>
        <p:nvSpPr>
          <p:cNvPr id="2" name="Abgerundetes Rechteck 1"/>
          <p:cNvSpPr/>
          <p:nvPr/>
        </p:nvSpPr>
        <p:spPr>
          <a:xfrm>
            <a:off x="1240871" y="2087859"/>
            <a:ext cx="1380435" cy="949740"/>
          </a:xfrm>
          <a:prstGeom prst="roundRect">
            <a:avLst/>
          </a:prstGeom>
          <a:solidFill>
            <a:srgbClr val="C0504D"/>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600" b="0" i="0" u="none" strike="noStrike" cap="none" spc="0" normalizeH="0" baseline="0" dirty="0">
                <a:ln>
                  <a:noFill/>
                </a:ln>
                <a:solidFill>
                  <a:schemeClr val="bg1"/>
                </a:solidFill>
                <a:effectLst/>
                <a:uFillTx/>
                <a:latin typeface="Arial"/>
                <a:ea typeface="Arial"/>
                <a:cs typeface="Arial"/>
                <a:sym typeface="Arial"/>
              </a:rPr>
              <a:t>Information</a:t>
            </a:r>
          </a:p>
        </p:txBody>
      </p:sp>
      <p:sp>
        <p:nvSpPr>
          <p:cNvPr id="10" name="Abgerundetes Rechteck 9"/>
          <p:cNvSpPr/>
          <p:nvPr/>
        </p:nvSpPr>
        <p:spPr>
          <a:xfrm>
            <a:off x="2239857" y="3939208"/>
            <a:ext cx="1380435" cy="949740"/>
          </a:xfrm>
          <a:prstGeom prst="roundRect">
            <a:avLst/>
          </a:prstGeom>
          <a:solidFill>
            <a:srgbClr val="C0504D"/>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600" b="0" i="0" u="none" strike="noStrike" cap="none" spc="0" normalizeH="0" baseline="0" dirty="0">
                <a:ln>
                  <a:noFill/>
                </a:ln>
                <a:solidFill>
                  <a:schemeClr val="bg1"/>
                </a:solidFill>
                <a:effectLst/>
                <a:uFillTx/>
                <a:latin typeface="Arial"/>
                <a:ea typeface="Arial"/>
                <a:cs typeface="Arial"/>
                <a:sym typeface="Arial"/>
              </a:rPr>
              <a:t>Persuasion</a:t>
            </a:r>
          </a:p>
        </p:txBody>
      </p:sp>
      <p:grpSp>
        <p:nvGrpSpPr>
          <p:cNvPr id="15" name="Gruppierung 14"/>
          <p:cNvGrpSpPr/>
          <p:nvPr/>
        </p:nvGrpSpPr>
        <p:grpSpPr>
          <a:xfrm>
            <a:off x="2621306" y="2087859"/>
            <a:ext cx="1995107" cy="949740"/>
            <a:chOff x="2621306" y="2087859"/>
            <a:chExt cx="1995107" cy="949740"/>
          </a:xfrm>
        </p:grpSpPr>
        <p:sp>
          <p:nvSpPr>
            <p:cNvPr id="9" name="Abgerundetes Rechteck 8"/>
            <p:cNvSpPr/>
            <p:nvPr/>
          </p:nvSpPr>
          <p:spPr>
            <a:xfrm>
              <a:off x="3235978" y="2087859"/>
              <a:ext cx="1380435" cy="949740"/>
            </a:xfrm>
            <a:prstGeom prst="roundRect">
              <a:avLst/>
            </a:prstGeom>
            <a:solidFill>
              <a:srgbClr val="C0504D"/>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600" b="0" i="0" u="none" strike="noStrike" cap="none" spc="0" normalizeH="0" baseline="0" dirty="0">
                  <a:ln>
                    <a:noFill/>
                  </a:ln>
                  <a:solidFill>
                    <a:schemeClr val="bg1"/>
                  </a:solidFill>
                  <a:effectLst/>
                  <a:uFillTx/>
                  <a:latin typeface="Arial"/>
                  <a:ea typeface="Arial"/>
                  <a:cs typeface="Arial"/>
                  <a:sym typeface="Arial"/>
                </a:rPr>
                <a:t>Rappel de </a:t>
              </a:r>
            </a:p>
            <a:p>
              <a:pPr marL="0" marR="0" indent="0" algn="ctr" defTabSz="457200" rtl="0" fontAlgn="auto" latinLnBrk="1" hangingPunct="0">
                <a:lnSpc>
                  <a:spcPct val="100000"/>
                </a:lnSpc>
                <a:spcBef>
                  <a:spcPts val="0"/>
                </a:spcBef>
                <a:spcAft>
                  <a:spcPts val="0"/>
                </a:spcAft>
                <a:buClrTx/>
                <a:buSzTx/>
                <a:buFontTx/>
                <a:buNone/>
                <a:tabLst/>
              </a:pPr>
              <a:r>
                <a:rPr kumimoji="0" lang="fr-FR" sz="1600" b="0" i="0" u="none" strike="noStrike" cap="none" spc="0" normalizeH="0" baseline="0" dirty="0">
                  <a:ln>
                    <a:noFill/>
                  </a:ln>
                  <a:solidFill>
                    <a:schemeClr val="bg1"/>
                  </a:solidFill>
                  <a:effectLst/>
                  <a:uFillTx/>
                  <a:latin typeface="Arial"/>
                  <a:ea typeface="Arial"/>
                  <a:cs typeface="Arial"/>
                  <a:sym typeface="Arial"/>
                </a:rPr>
                <a:t>l’information</a:t>
              </a:r>
            </a:p>
          </p:txBody>
        </p:sp>
        <p:cxnSp>
          <p:nvCxnSpPr>
            <p:cNvPr id="6" name="Gerade Verbindung 5"/>
            <p:cNvCxnSpPr>
              <a:stCxn id="2" idx="3"/>
              <a:endCxn id="9" idx="1"/>
            </p:cNvCxnSpPr>
            <p:nvPr/>
          </p:nvCxnSpPr>
          <p:spPr>
            <a:xfrm>
              <a:off x="2621306" y="2562729"/>
              <a:ext cx="614672" cy="0"/>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grpSp>
      <p:sp>
        <p:nvSpPr>
          <p:cNvPr id="7" name="Textfeld 6"/>
          <p:cNvSpPr txBox="1"/>
          <p:nvPr/>
        </p:nvSpPr>
        <p:spPr>
          <a:xfrm>
            <a:off x="5354467" y="2378064"/>
            <a:ext cx="137509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Arial"/>
                <a:ea typeface="Arial"/>
                <a:cs typeface="Arial"/>
                <a:sym typeface="Arial"/>
              </a:rPr>
              <a:t>Est-ce vrai ?</a:t>
            </a:r>
          </a:p>
        </p:txBody>
      </p:sp>
      <p:sp>
        <p:nvSpPr>
          <p:cNvPr id="16" name="Textfeld 15"/>
          <p:cNvSpPr txBox="1"/>
          <p:nvPr/>
        </p:nvSpPr>
        <p:spPr>
          <a:xfrm>
            <a:off x="5354467" y="4194900"/>
            <a:ext cx="223508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Arial"/>
                <a:ea typeface="Arial"/>
                <a:cs typeface="Arial"/>
                <a:sym typeface="Arial"/>
              </a:rPr>
              <a:t>Est-ce convaincant ?</a:t>
            </a:r>
          </a:p>
        </p:txBody>
      </p:sp>
      <p:grpSp>
        <p:nvGrpSpPr>
          <p:cNvPr id="17" name="Gruppierung 16"/>
          <p:cNvGrpSpPr/>
          <p:nvPr/>
        </p:nvGrpSpPr>
        <p:grpSpPr>
          <a:xfrm>
            <a:off x="1931089" y="3037599"/>
            <a:ext cx="1995107" cy="901609"/>
            <a:chOff x="1931089" y="3037599"/>
            <a:chExt cx="1995107" cy="901609"/>
          </a:xfrm>
        </p:grpSpPr>
        <p:cxnSp>
          <p:nvCxnSpPr>
            <p:cNvPr id="12" name="Gerade Verbindung 11"/>
            <p:cNvCxnSpPr>
              <a:stCxn id="10" idx="0"/>
              <a:endCxn id="2" idx="2"/>
            </p:cNvCxnSpPr>
            <p:nvPr/>
          </p:nvCxnSpPr>
          <p:spPr>
            <a:xfrm flipH="1" flipV="1">
              <a:off x="1931089" y="3037599"/>
              <a:ext cx="998986" cy="901609"/>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cxnSp>
          <p:nvCxnSpPr>
            <p:cNvPr id="14" name="Gerade Verbindung 13"/>
            <p:cNvCxnSpPr>
              <a:stCxn id="10" idx="0"/>
              <a:endCxn id="9" idx="2"/>
            </p:cNvCxnSpPr>
            <p:nvPr/>
          </p:nvCxnSpPr>
          <p:spPr>
            <a:xfrm flipV="1">
              <a:off x="2930075" y="3037599"/>
              <a:ext cx="996121" cy="901609"/>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sp>
          <p:nvSpPr>
            <p:cNvPr id="8" name="Textfeld 7"/>
            <p:cNvSpPr txBox="1"/>
            <p:nvPr/>
          </p:nvSpPr>
          <p:spPr>
            <a:xfrm>
              <a:off x="2479734" y="3229100"/>
              <a:ext cx="900683" cy="523218"/>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rgbClr val="000000"/>
                  </a:solidFill>
                  <a:effectLst/>
                  <a:uFillTx/>
                  <a:sym typeface="Arial"/>
                </a:rPr>
                <a:t>sélection</a:t>
              </a:r>
            </a:p>
            <a:p>
              <a:pPr marL="0" marR="0" indent="0" algn="ctr" defTabSz="457200" rtl="0" fontAlgn="auto" latinLnBrk="1" hangingPunct="0">
                <a:lnSpc>
                  <a:spcPct val="100000"/>
                </a:lnSpc>
                <a:spcBef>
                  <a:spcPts val="0"/>
                </a:spcBef>
                <a:spcAft>
                  <a:spcPts val="0"/>
                </a:spcAft>
                <a:buClrTx/>
                <a:buSzTx/>
                <a:buFontTx/>
                <a:buNone/>
                <a:tabLst/>
              </a:pPr>
              <a:r>
                <a:rPr lang="fr-FR" sz="1400" dirty="0">
                  <a:solidFill>
                    <a:srgbClr val="000000"/>
                  </a:solidFill>
                </a:rPr>
                <a:t>formatage</a:t>
              </a:r>
              <a:endParaRPr kumimoji="0" lang="fr-FR" sz="1400" b="0" i="0" u="none" strike="noStrike" cap="none" spc="0" normalizeH="0" baseline="0" dirty="0">
                <a:ln>
                  <a:noFill/>
                </a:ln>
                <a:solidFill>
                  <a:srgbClr val="000000"/>
                </a:solidFill>
                <a:effectLst/>
                <a:uFillTx/>
                <a:sym typeface="Arial"/>
              </a:endParaRPr>
            </a:p>
          </p:txBody>
        </p:sp>
      </p:grpSp>
    </p:spTree>
    <p:extLst>
      <p:ext uri="{BB962C8B-B14F-4D97-AF65-F5344CB8AC3E}">
        <p14:creationId xmlns:p14="http://schemas.microsoft.com/office/powerpoint/2010/main" val="30162123"/>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7"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22918" name="Bild 422917" descr="arrow-310634__340_bearbeitet-1.g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447085" flipV="1">
            <a:off x="2253064" y="4459612"/>
            <a:ext cx="1445729" cy="283227"/>
          </a:xfrm>
          <a:prstGeom prst="rect">
            <a:avLst/>
          </a:prstGeom>
        </p:spPr>
      </p:pic>
      <p:sp>
        <p:nvSpPr>
          <p:cNvPr id="422914" name="Rectangle 2"/>
          <p:cNvSpPr>
            <a:spLocks noGrp="1" noChangeArrowheads="1"/>
          </p:cNvSpPr>
          <p:nvPr>
            <p:ph type="title"/>
          </p:nvPr>
        </p:nvSpPr>
        <p:spPr bwMode="auto">
          <a:xfrm>
            <a:off x="1338566" y="376381"/>
            <a:ext cx="6429965" cy="1323439"/>
          </a:xfrm>
          <a:noFill/>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fr-FR" sz="4000" b="1" dirty="0">
                <a:solidFill>
                  <a:srgbClr val="7F7F7F"/>
                </a:solidFill>
              </a:rPr>
              <a:t>Particularité du marché pharmaceutique</a:t>
            </a:r>
          </a:p>
        </p:txBody>
      </p:sp>
      <p:sp>
        <p:nvSpPr>
          <p:cNvPr id="3" name="Textfeld 2"/>
          <p:cNvSpPr txBox="1"/>
          <p:nvPr/>
        </p:nvSpPr>
        <p:spPr>
          <a:xfrm>
            <a:off x="1175741" y="2040604"/>
            <a:ext cx="201687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000000"/>
                </a:solidFill>
                <a:effectLst/>
                <a:uFillTx/>
                <a:latin typeface="Arial"/>
                <a:ea typeface="Arial"/>
                <a:cs typeface="Arial"/>
                <a:sym typeface="Arial"/>
              </a:rPr>
              <a:t>Marché classique</a:t>
            </a:r>
          </a:p>
        </p:txBody>
      </p:sp>
      <p:sp>
        <p:nvSpPr>
          <p:cNvPr id="12" name="Textfeld 11"/>
          <p:cNvSpPr txBox="1"/>
          <p:nvPr/>
        </p:nvSpPr>
        <p:spPr>
          <a:xfrm>
            <a:off x="5186975" y="2041026"/>
            <a:ext cx="274769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000000"/>
                </a:solidFill>
                <a:effectLst/>
                <a:uFillTx/>
                <a:latin typeface="Arial"/>
                <a:ea typeface="Arial"/>
                <a:cs typeface="Arial"/>
                <a:sym typeface="Arial"/>
              </a:rPr>
              <a:t>Marché pharmaceutique</a:t>
            </a:r>
          </a:p>
        </p:txBody>
      </p:sp>
      <p:sp>
        <p:nvSpPr>
          <p:cNvPr id="4" name="Textfeld 3"/>
          <p:cNvSpPr txBox="1"/>
          <p:nvPr/>
        </p:nvSpPr>
        <p:spPr>
          <a:xfrm>
            <a:off x="1625908" y="2555788"/>
            <a:ext cx="913544"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0000"/>
                </a:solidFill>
                <a:effectLst/>
                <a:uFillTx/>
                <a:sym typeface="Arial"/>
              </a:rPr>
              <a:t>producteur /</a:t>
            </a:r>
          </a:p>
          <a:p>
            <a:pPr marL="0" marR="0" indent="0" algn="ctr" defTabSz="457200" rtl="0" fontAlgn="auto" latinLnBrk="1" hangingPunct="0">
              <a:lnSpc>
                <a:spcPct val="100000"/>
              </a:lnSpc>
              <a:spcBef>
                <a:spcPts val="0"/>
              </a:spcBef>
              <a:spcAft>
                <a:spcPts val="0"/>
              </a:spcAft>
              <a:buClrTx/>
              <a:buSzTx/>
              <a:buFontTx/>
              <a:buNone/>
              <a:tabLst/>
            </a:pPr>
            <a:r>
              <a:rPr lang="fr-FR" sz="1200" dirty="0">
                <a:solidFill>
                  <a:srgbClr val="000000"/>
                </a:solidFill>
              </a:rPr>
              <a:t>vendeur</a:t>
            </a:r>
            <a:endParaRPr kumimoji="0" lang="fr-FR" sz="1200" b="0" i="0" u="none" strike="noStrike" cap="none" spc="0" normalizeH="0" baseline="0" dirty="0">
              <a:ln>
                <a:noFill/>
              </a:ln>
              <a:solidFill>
                <a:srgbClr val="000000"/>
              </a:solidFill>
              <a:effectLst/>
              <a:uFillTx/>
              <a:sym typeface="Arial"/>
            </a:endParaRPr>
          </a:p>
        </p:txBody>
      </p:sp>
      <p:sp>
        <p:nvSpPr>
          <p:cNvPr id="5" name="Textfeld 4"/>
          <p:cNvSpPr txBox="1"/>
          <p:nvPr/>
        </p:nvSpPr>
        <p:spPr>
          <a:xfrm>
            <a:off x="3430188" y="3278379"/>
            <a:ext cx="1150632" cy="830995"/>
          </a:xfrm>
          <a:prstGeom prst="rect">
            <a:avLst/>
          </a:prstGeom>
          <a:noFill/>
          <a:ln w="12700" cap="flat">
            <a:solidFill>
              <a:schemeClr val="bg1">
                <a:lumMod val="5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200" b="0" i="1" u="none" strike="noStrike" cap="none" spc="0" normalizeH="0" baseline="0" dirty="0">
                <a:ln>
                  <a:noFill/>
                </a:ln>
                <a:solidFill>
                  <a:srgbClr val="000000"/>
                </a:solidFill>
                <a:effectLst/>
                <a:uFillTx/>
                <a:sym typeface="Arial"/>
              </a:rPr>
              <a:t>décisions </a:t>
            </a:r>
          </a:p>
          <a:p>
            <a:pPr marL="0" marR="0" indent="0" algn="ctr" defTabSz="457200" rtl="0" fontAlgn="auto" latinLnBrk="1" hangingPunct="0">
              <a:lnSpc>
                <a:spcPct val="100000"/>
              </a:lnSpc>
              <a:spcBef>
                <a:spcPts val="0"/>
              </a:spcBef>
              <a:spcAft>
                <a:spcPts val="0"/>
              </a:spcAft>
              <a:buClrTx/>
              <a:buSzTx/>
              <a:buFontTx/>
              <a:buNone/>
              <a:tabLst/>
            </a:pPr>
            <a:r>
              <a:rPr kumimoji="0" lang="fr-FR" sz="1200" b="0" i="1" u="none" strike="noStrike" cap="none" spc="0" normalizeH="0" baseline="0" dirty="0">
                <a:ln>
                  <a:noFill/>
                </a:ln>
                <a:solidFill>
                  <a:srgbClr val="000000"/>
                </a:solidFill>
                <a:effectLst/>
                <a:uFillTx/>
                <a:sym typeface="Arial"/>
              </a:rPr>
              <a:t>rationnelles </a:t>
            </a:r>
          </a:p>
          <a:p>
            <a:pPr marL="0" marR="0" indent="0" algn="ctr" defTabSz="457200" rtl="0" fontAlgn="auto" latinLnBrk="1" hangingPunct="0">
              <a:lnSpc>
                <a:spcPct val="100000"/>
              </a:lnSpc>
              <a:spcBef>
                <a:spcPts val="0"/>
              </a:spcBef>
              <a:spcAft>
                <a:spcPts val="0"/>
              </a:spcAft>
              <a:buClrTx/>
              <a:buSzTx/>
              <a:buFontTx/>
              <a:buNone/>
              <a:tabLst/>
            </a:pPr>
            <a:r>
              <a:rPr kumimoji="0" lang="fr-FR" sz="1200" b="0" i="1" u="none" strike="noStrike" cap="none" spc="0" normalizeH="0" baseline="0" dirty="0">
                <a:ln>
                  <a:noFill/>
                </a:ln>
                <a:solidFill>
                  <a:srgbClr val="000000"/>
                </a:solidFill>
                <a:effectLst/>
                <a:uFillTx/>
                <a:sym typeface="Arial"/>
              </a:rPr>
              <a:t>vs </a:t>
            </a:r>
          </a:p>
          <a:p>
            <a:pPr marL="0" marR="0" indent="0" algn="ctr" defTabSz="457200" rtl="0" fontAlgn="auto" latinLnBrk="1" hangingPunct="0">
              <a:lnSpc>
                <a:spcPct val="100000"/>
              </a:lnSpc>
              <a:spcBef>
                <a:spcPts val="0"/>
              </a:spcBef>
              <a:spcAft>
                <a:spcPts val="0"/>
              </a:spcAft>
              <a:buClrTx/>
              <a:buSzTx/>
              <a:buFontTx/>
              <a:buNone/>
              <a:tabLst/>
            </a:pPr>
            <a:r>
              <a:rPr kumimoji="0" lang="fr-FR" sz="1200" b="0" i="1" u="none" strike="noStrike" cap="none" spc="0" normalizeH="0" baseline="0" dirty="0">
                <a:ln>
                  <a:noFill/>
                </a:ln>
                <a:solidFill>
                  <a:srgbClr val="000000"/>
                </a:solidFill>
                <a:effectLst/>
                <a:uFillTx/>
                <a:sym typeface="Arial"/>
              </a:rPr>
              <a:t>irrationnelles</a:t>
            </a:r>
            <a:endParaRPr lang="fr-FR" sz="1200" i="1" dirty="0">
              <a:solidFill>
                <a:srgbClr val="000000"/>
              </a:solidFill>
            </a:endParaRPr>
          </a:p>
        </p:txBody>
      </p:sp>
      <p:grpSp>
        <p:nvGrpSpPr>
          <p:cNvPr id="422921" name="Gruppierung 422920"/>
          <p:cNvGrpSpPr/>
          <p:nvPr/>
        </p:nvGrpSpPr>
        <p:grpSpPr>
          <a:xfrm>
            <a:off x="1856891" y="3017451"/>
            <a:ext cx="451579" cy="2171413"/>
            <a:chOff x="1856891" y="3017451"/>
            <a:chExt cx="451579" cy="2171413"/>
          </a:xfrm>
        </p:grpSpPr>
        <p:sp>
          <p:nvSpPr>
            <p:cNvPr id="14" name="Textfeld 13"/>
            <p:cNvSpPr txBox="1"/>
            <p:nvPr/>
          </p:nvSpPr>
          <p:spPr>
            <a:xfrm>
              <a:off x="1856891" y="4911867"/>
              <a:ext cx="451579"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0000"/>
                  </a:solidFill>
                  <a:effectLst/>
                  <a:uFillTx/>
                  <a:sym typeface="Arial"/>
                </a:rPr>
                <a:t>client</a:t>
              </a:r>
            </a:p>
          </p:txBody>
        </p:sp>
        <p:cxnSp>
          <p:nvCxnSpPr>
            <p:cNvPr id="11" name="Gerade Verbindung 10"/>
            <p:cNvCxnSpPr>
              <a:stCxn id="4" idx="2"/>
              <a:endCxn id="14" idx="0"/>
            </p:cNvCxnSpPr>
            <p:nvPr/>
          </p:nvCxnSpPr>
          <p:spPr>
            <a:xfrm>
              <a:off x="2082680" y="3017451"/>
              <a:ext cx="1" cy="1894416"/>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grpSp>
      <p:sp>
        <p:nvSpPr>
          <p:cNvPr id="18" name="Textfeld 17"/>
          <p:cNvSpPr txBox="1"/>
          <p:nvPr/>
        </p:nvSpPr>
        <p:spPr>
          <a:xfrm>
            <a:off x="6104049" y="2555788"/>
            <a:ext cx="913544"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0000"/>
                </a:solidFill>
                <a:effectLst/>
                <a:uFillTx/>
                <a:sym typeface="Arial"/>
              </a:rPr>
              <a:t>producteur /</a:t>
            </a:r>
          </a:p>
          <a:p>
            <a:pPr marL="0" marR="0" indent="0" algn="ctr" defTabSz="457200" rtl="0" fontAlgn="auto" latinLnBrk="1" hangingPunct="0">
              <a:lnSpc>
                <a:spcPct val="100000"/>
              </a:lnSpc>
              <a:spcBef>
                <a:spcPts val="0"/>
              </a:spcBef>
              <a:spcAft>
                <a:spcPts val="0"/>
              </a:spcAft>
              <a:buClrTx/>
              <a:buSzTx/>
              <a:buFontTx/>
              <a:buNone/>
              <a:tabLst/>
            </a:pPr>
            <a:r>
              <a:rPr lang="fr-FR" sz="1200" dirty="0">
                <a:solidFill>
                  <a:srgbClr val="000000"/>
                </a:solidFill>
              </a:rPr>
              <a:t>vendeur</a:t>
            </a:r>
            <a:endParaRPr kumimoji="0" lang="fr-FR" sz="1200" b="0" i="0" u="none" strike="noStrike" cap="none" spc="0" normalizeH="0" baseline="0" dirty="0">
              <a:ln>
                <a:noFill/>
              </a:ln>
              <a:solidFill>
                <a:srgbClr val="000000"/>
              </a:solidFill>
              <a:effectLst/>
              <a:uFillTx/>
              <a:sym typeface="Arial"/>
            </a:endParaRPr>
          </a:p>
        </p:txBody>
      </p:sp>
      <p:grpSp>
        <p:nvGrpSpPr>
          <p:cNvPr id="422922" name="Gruppierung 422921"/>
          <p:cNvGrpSpPr/>
          <p:nvPr/>
        </p:nvGrpSpPr>
        <p:grpSpPr>
          <a:xfrm>
            <a:off x="6112615" y="3017451"/>
            <a:ext cx="896412" cy="934000"/>
            <a:chOff x="6112615" y="3017451"/>
            <a:chExt cx="896412" cy="934000"/>
          </a:xfrm>
        </p:grpSpPr>
        <p:sp>
          <p:nvSpPr>
            <p:cNvPr id="19" name="Textfeld 18"/>
            <p:cNvSpPr txBox="1"/>
            <p:nvPr/>
          </p:nvSpPr>
          <p:spPr>
            <a:xfrm>
              <a:off x="6112615" y="3489788"/>
              <a:ext cx="89641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0000"/>
                  </a:solidFill>
                  <a:effectLst/>
                  <a:uFillTx/>
                  <a:sym typeface="Arial"/>
                </a:rPr>
                <a:t>médecin / </a:t>
              </a:r>
            </a:p>
            <a:p>
              <a:pPr marL="0" marR="0" indent="0" algn="ctr" defTabSz="457200" rtl="0" fontAlgn="auto" latinLnBrk="1" hangingPunct="0">
                <a:lnSpc>
                  <a:spcPct val="100000"/>
                </a:lnSpc>
                <a:spcBef>
                  <a:spcPts val="0"/>
                </a:spcBef>
                <a:spcAft>
                  <a:spcPts val="0"/>
                </a:spcAft>
                <a:buClrTx/>
                <a:buSzTx/>
                <a:buFontTx/>
                <a:buNone/>
                <a:tabLst/>
              </a:pPr>
              <a:r>
                <a:rPr lang="fr-FR" sz="1200" dirty="0">
                  <a:solidFill>
                    <a:srgbClr val="000000"/>
                  </a:solidFill>
                </a:rPr>
                <a:t>pharmacien</a:t>
              </a:r>
              <a:endParaRPr kumimoji="0" lang="fr-FR" sz="1200" b="0" i="0" u="none" strike="noStrike" cap="none" spc="0" normalizeH="0" baseline="0" dirty="0">
                <a:ln>
                  <a:noFill/>
                </a:ln>
                <a:solidFill>
                  <a:srgbClr val="000000"/>
                </a:solidFill>
                <a:effectLst/>
                <a:uFillTx/>
                <a:sym typeface="Arial"/>
              </a:endParaRPr>
            </a:p>
          </p:txBody>
        </p:sp>
        <p:cxnSp>
          <p:nvCxnSpPr>
            <p:cNvPr id="15" name="Gerade Verbindung 14"/>
            <p:cNvCxnSpPr>
              <a:stCxn id="18" idx="2"/>
              <a:endCxn id="19" idx="0"/>
            </p:cNvCxnSpPr>
            <p:nvPr/>
          </p:nvCxnSpPr>
          <p:spPr>
            <a:xfrm>
              <a:off x="6560821" y="3017451"/>
              <a:ext cx="0" cy="472337"/>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grpSp>
      <p:grpSp>
        <p:nvGrpSpPr>
          <p:cNvPr id="422923" name="Gruppierung 422922"/>
          <p:cNvGrpSpPr/>
          <p:nvPr/>
        </p:nvGrpSpPr>
        <p:grpSpPr>
          <a:xfrm>
            <a:off x="5200332" y="3951451"/>
            <a:ext cx="2720979" cy="1726649"/>
            <a:chOff x="5200332" y="3951451"/>
            <a:chExt cx="2720979" cy="1726649"/>
          </a:xfrm>
        </p:grpSpPr>
        <p:sp>
          <p:nvSpPr>
            <p:cNvPr id="22" name="Textfeld 21"/>
            <p:cNvSpPr txBox="1"/>
            <p:nvPr/>
          </p:nvSpPr>
          <p:spPr>
            <a:xfrm>
              <a:off x="5200332" y="4699628"/>
              <a:ext cx="451579"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0000"/>
                  </a:solidFill>
                  <a:effectLst/>
                  <a:uFillTx/>
                  <a:sym typeface="Arial"/>
                </a:rPr>
                <a:t>client</a:t>
              </a:r>
            </a:p>
          </p:txBody>
        </p:sp>
        <p:sp>
          <p:nvSpPr>
            <p:cNvPr id="23" name="Textfeld 22"/>
            <p:cNvSpPr txBox="1"/>
            <p:nvPr/>
          </p:nvSpPr>
          <p:spPr>
            <a:xfrm>
              <a:off x="5767682" y="5050365"/>
              <a:ext cx="451579"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0000"/>
                  </a:solidFill>
                  <a:effectLst/>
                  <a:uFillTx/>
                  <a:sym typeface="Arial"/>
                </a:rPr>
                <a:t>client</a:t>
              </a:r>
            </a:p>
          </p:txBody>
        </p:sp>
        <p:sp>
          <p:nvSpPr>
            <p:cNvPr id="25" name="Textfeld 24"/>
            <p:cNvSpPr txBox="1"/>
            <p:nvPr/>
          </p:nvSpPr>
          <p:spPr>
            <a:xfrm>
              <a:off x="6335032" y="5401103"/>
              <a:ext cx="451579"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0000"/>
                  </a:solidFill>
                  <a:effectLst/>
                  <a:uFillTx/>
                  <a:sym typeface="Arial"/>
                </a:rPr>
                <a:t>client</a:t>
              </a:r>
            </a:p>
          </p:txBody>
        </p:sp>
        <p:sp>
          <p:nvSpPr>
            <p:cNvPr id="26" name="Textfeld 25"/>
            <p:cNvSpPr txBox="1"/>
            <p:nvPr/>
          </p:nvSpPr>
          <p:spPr>
            <a:xfrm>
              <a:off x="6902382" y="5050365"/>
              <a:ext cx="451579"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0000"/>
                  </a:solidFill>
                  <a:effectLst/>
                  <a:uFillTx/>
                  <a:sym typeface="Arial"/>
                </a:rPr>
                <a:t>client</a:t>
              </a:r>
            </a:p>
          </p:txBody>
        </p:sp>
        <p:sp>
          <p:nvSpPr>
            <p:cNvPr id="27" name="Textfeld 26"/>
            <p:cNvSpPr txBox="1"/>
            <p:nvPr/>
          </p:nvSpPr>
          <p:spPr>
            <a:xfrm>
              <a:off x="7469732" y="4699628"/>
              <a:ext cx="451579"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0000"/>
                  </a:solidFill>
                  <a:effectLst/>
                  <a:uFillTx/>
                  <a:sym typeface="Arial"/>
                </a:rPr>
                <a:t>client</a:t>
              </a:r>
            </a:p>
          </p:txBody>
        </p:sp>
        <p:cxnSp>
          <p:nvCxnSpPr>
            <p:cNvPr id="21" name="Gerade Verbindung 20"/>
            <p:cNvCxnSpPr>
              <a:stCxn id="19" idx="2"/>
              <a:endCxn id="22" idx="0"/>
            </p:cNvCxnSpPr>
            <p:nvPr/>
          </p:nvCxnSpPr>
          <p:spPr>
            <a:xfrm flipH="1">
              <a:off x="5426122" y="3951451"/>
              <a:ext cx="1134699" cy="748177"/>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cxnSp>
          <p:nvCxnSpPr>
            <p:cNvPr id="29" name="Gerade Verbindung 28"/>
            <p:cNvCxnSpPr>
              <a:stCxn id="19" idx="2"/>
              <a:endCxn id="23" idx="0"/>
            </p:cNvCxnSpPr>
            <p:nvPr/>
          </p:nvCxnSpPr>
          <p:spPr>
            <a:xfrm flipH="1">
              <a:off x="5993472" y="3951451"/>
              <a:ext cx="567349" cy="1098914"/>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cxnSp>
          <p:nvCxnSpPr>
            <p:cNvPr id="33" name="Gerade Verbindung 32"/>
            <p:cNvCxnSpPr>
              <a:stCxn id="19" idx="2"/>
              <a:endCxn id="25" idx="0"/>
            </p:cNvCxnSpPr>
            <p:nvPr/>
          </p:nvCxnSpPr>
          <p:spPr>
            <a:xfrm>
              <a:off x="6560821" y="3951451"/>
              <a:ext cx="1" cy="1449652"/>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cxnSp>
          <p:nvCxnSpPr>
            <p:cNvPr id="36" name="Gerade Verbindung 35"/>
            <p:cNvCxnSpPr>
              <a:stCxn id="19" idx="2"/>
              <a:endCxn id="26" idx="0"/>
            </p:cNvCxnSpPr>
            <p:nvPr/>
          </p:nvCxnSpPr>
          <p:spPr>
            <a:xfrm>
              <a:off x="6560821" y="3951451"/>
              <a:ext cx="567351" cy="1098914"/>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cxnSp>
          <p:nvCxnSpPr>
            <p:cNvPr id="39" name="Gerade Verbindung 38"/>
            <p:cNvCxnSpPr>
              <a:stCxn id="19" idx="2"/>
              <a:endCxn id="27" idx="0"/>
            </p:cNvCxnSpPr>
            <p:nvPr/>
          </p:nvCxnSpPr>
          <p:spPr>
            <a:xfrm>
              <a:off x="6560821" y="3951451"/>
              <a:ext cx="1134701" cy="748177"/>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grpSp>
      <p:pic>
        <p:nvPicPr>
          <p:cNvPr id="44" name="Bild 43" descr="arrow-310634__340_bearbeitet-1.g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525829" flipV="1">
            <a:off x="4589805" y="3611086"/>
            <a:ext cx="1445729" cy="283227"/>
          </a:xfrm>
          <a:prstGeom prst="rect">
            <a:avLst/>
          </a:prstGeom>
        </p:spPr>
      </p:pic>
    </p:spTree>
    <p:extLst>
      <p:ext uri="{BB962C8B-B14F-4D97-AF65-F5344CB8AC3E}">
        <p14:creationId xmlns:p14="http://schemas.microsoft.com/office/powerpoint/2010/main" val="3872193206"/>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22921"/>
                                        </p:tgtEl>
                                        <p:attrNameLst>
                                          <p:attrName>style.visibility</p:attrName>
                                        </p:attrNameLst>
                                      </p:cBhvr>
                                      <p:to>
                                        <p:strVal val="visible"/>
                                      </p:to>
                                    </p:set>
                                    <p:animEffect transition="in" filter="wipe(up)">
                                      <p:cBhvr>
                                        <p:cTn id="15" dur="500"/>
                                        <p:tgtEl>
                                          <p:spTgt spid="42292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22922"/>
                                        </p:tgtEl>
                                        <p:attrNameLst>
                                          <p:attrName>style.visibility</p:attrName>
                                        </p:attrNameLst>
                                      </p:cBhvr>
                                      <p:to>
                                        <p:strVal val="visible"/>
                                      </p:to>
                                    </p:set>
                                    <p:animEffect transition="in" filter="wipe(up)">
                                      <p:cBhvr>
                                        <p:cTn id="28" dur="500"/>
                                        <p:tgtEl>
                                          <p:spTgt spid="4229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22923"/>
                                        </p:tgtEl>
                                        <p:attrNameLst>
                                          <p:attrName>style.visibility</p:attrName>
                                        </p:attrNameLst>
                                      </p:cBhvr>
                                      <p:to>
                                        <p:strVal val="visible"/>
                                      </p:to>
                                    </p:set>
                                    <p:animEffect transition="in" filter="wipe(up)">
                                      <p:cBhvr>
                                        <p:cTn id="33" dur="500"/>
                                        <p:tgtEl>
                                          <p:spTgt spid="42292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422918"/>
                                        </p:tgtEl>
                                        <p:attrNameLst>
                                          <p:attrName>style.visibility</p:attrName>
                                        </p:attrNameLst>
                                      </p:cBhvr>
                                      <p:to>
                                        <p:strVal val="visible"/>
                                      </p:to>
                                    </p:set>
                                    <p:animEffect transition="in" filter="wipe(right)">
                                      <p:cBhvr>
                                        <p:cTn id="42" dur="500"/>
                                        <p:tgtEl>
                                          <p:spTgt spid="4229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4" grpId="0"/>
      <p:bldP spid="5"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5"/>
          <p:cNvSpPr>
            <a:spLocks noGrp="1" noChangeArrowheads="1"/>
          </p:cNvSpPr>
          <p:nvPr>
            <p:ph type="title"/>
          </p:nvPr>
        </p:nvSpPr>
        <p:spPr bwMode="auto">
          <a:xfrm>
            <a:off x="1302602" y="567491"/>
            <a:ext cx="6429965" cy="707886"/>
          </a:xfrm>
          <a:noFill/>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fr-FR" sz="4000" b="1" dirty="0">
                <a:solidFill>
                  <a:srgbClr val="7F7F7F"/>
                </a:solidFill>
              </a:rPr>
              <a:t>Publicité / Marketing</a:t>
            </a:r>
          </a:p>
        </p:txBody>
      </p:sp>
      <p:sp>
        <p:nvSpPr>
          <p:cNvPr id="4" name="Textfeld 3"/>
          <p:cNvSpPr txBox="1"/>
          <p:nvPr/>
        </p:nvSpPr>
        <p:spPr>
          <a:xfrm>
            <a:off x="1070689" y="1674965"/>
            <a:ext cx="7322354" cy="3625905"/>
          </a:xfrm>
          <a:prstGeom prst="rect">
            <a:avLst/>
          </a:prstGeom>
        </p:spPr>
        <p:txBody>
          <a:bodyPr/>
          <a:lstStyle>
            <a:lvl1pPr>
              <a:spcBef>
                <a:spcPts val="600"/>
              </a:spcBef>
              <a:spcAft>
                <a:spcPts val="600"/>
              </a:spcAft>
              <a:buClr>
                <a:srgbClr val="EA81E9"/>
              </a:buClr>
              <a:defRPr sz="1800">
                <a:solidFill>
                  <a:srgbClr val="404040"/>
                </a:solidFill>
              </a:defRPr>
            </a:lvl1pPr>
          </a:lstStyle>
          <a:p>
            <a:pPr marL="285750" indent="-285750">
              <a:spcAft>
                <a:spcPts val="1800"/>
              </a:spcAft>
              <a:buFont typeface="Arial"/>
              <a:buChar char="•"/>
            </a:pPr>
            <a:r>
              <a:rPr lang="fr-FR" sz="2000" b="1" dirty="0"/>
              <a:t>Objectif : vendre au delà de la vraie utilité du produit</a:t>
            </a:r>
          </a:p>
          <a:p>
            <a:pPr marL="285750" indent="-285750">
              <a:spcAft>
                <a:spcPts val="1800"/>
              </a:spcAft>
              <a:buFont typeface="Arial"/>
              <a:buChar char="•"/>
            </a:pPr>
            <a:r>
              <a:rPr lang="fr-FR" sz="2000" dirty="0"/>
              <a:t>A besoin de clients convaincus de la propre rationalité</a:t>
            </a:r>
          </a:p>
          <a:p>
            <a:pPr marL="285750" indent="-285750">
              <a:spcAft>
                <a:spcPts val="1800"/>
              </a:spcAft>
              <a:buFont typeface="Arial"/>
              <a:buChar char="•"/>
            </a:pPr>
            <a:r>
              <a:rPr lang="fr-FR" sz="2000" dirty="0"/>
              <a:t>Doit s’appuyer sur leur irrationalité</a:t>
            </a:r>
          </a:p>
          <a:p>
            <a:pPr marL="285750" indent="-285750">
              <a:spcAft>
                <a:spcPts val="1800"/>
              </a:spcAft>
              <a:buFont typeface="Arial"/>
              <a:buChar char="•"/>
            </a:pPr>
            <a:r>
              <a:rPr lang="fr-FR" sz="2000" dirty="0"/>
              <a:t>Différents moyens</a:t>
            </a:r>
          </a:p>
          <a:p>
            <a:pPr marL="630238" indent="-276225">
              <a:spcAft>
                <a:spcPts val="1800"/>
              </a:spcAft>
              <a:buFont typeface="+mj-lt"/>
              <a:buAutoNum type="arabicPeriod"/>
            </a:pPr>
            <a:r>
              <a:rPr lang="fr-FR" sz="2000" i="1" dirty="0" err="1"/>
              <a:t>Emotionalizing</a:t>
            </a:r>
            <a:r>
              <a:rPr lang="fr-FR" sz="2000" i="1" dirty="0"/>
              <a:t> </a:t>
            </a:r>
            <a:r>
              <a:rPr lang="fr-FR" sz="2000" dirty="0"/>
              <a:t>de la marque et du produit</a:t>
            </a:r>
          </a:p>
          <a:p>
            <a:pPr marL="630238" indent="-276225">
              <a:spcAft>
                <a:spcPts val="1800"/>
              </a:spcAft>
              <a:buFont typeface="+mj-lt"/>
              <a:buAutoNum type="arabicPeriod"/>
            </a:pPr>
            <a:r>
              <a:rPr lang="fr-FR" sz="2000" dirty="0"/>
              <a:t>Sophismes </a:t>
            </a:r>
          </a:p>
        </p:txBody>
      </p:sp>
    </p:spTree>
    <p:extLst>
      <p:ext uri="{BB962C8B-B14F-4D97-AF65-F5344CB8AC3E}">
        <p14:creationId xmlns:p14="http://schemas.microsoft.com/office/powerpoint/2010/main" val="1916023223"/>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769441"/>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CH" sz="4400" b="1" dirty="0">
                <a:solidFill>
                  <a:srgbClr val="7F7F7F"/>
                </a:solidFill>
              </a:rPr>
              <a:t>Argument</a:t>
            </a:r>
          </a:p>
        </p:txBody>
      </p:sp>
      <p:sp>
        <p:nvSpPr>
          <p:cNvPr id="5" name="Inhaltsplatzhalter 4"/>
          <p:cNvSpPr>
            <a:spLocks noGrp="1"/>
          </p:cNvSpPr>
          <p:nvPr>
            <p:ph idx="1"/>
          </p:nvPr>
        </p:nvSpPr>
        <p:spPr>
          <a:xfrm>
            <a:off x="2541511" y="1393747"/>
            <a:ext cx="6160807" cy="4068173"/>
          </a:xfrm>
        </p:spPr>
        <p:txBody>
          <a:bodyPr wrap="square"/>
          <a:lstStyle/>
          <a:p>
            <a:pPr marL="285750" indent="-285750">
              <a:lnSpc>
                <a:spcPct val="130000"/>
              </a:lnSpc>
              <a:buClr>
                <a:srgbClr val="EA81E9"/>
              </a:buClr>
              <a:buFont typeface="Arial" charset="0"/>
              <a:buChar char="•"/>
              <a:tabLst>
                <a:tab pos="540000" algn="l"/>
                <a:tab pos="1080000" algn="l"/>
              </a:tabLst>
            </a:pPr>
            <a:r>
              <a:rPr lang="fr-FR" sz="1800" dirty="0"/>
              <a:t>Essai de persuader quelqu’un de quelque chose</a:t>
            </a:r>
          </a:p>
          <a:p>
            <a:pPr marL="719138" indent="-274638">
              <a:lnSpc>
                <a:spcPct val="130000"/>
              </a:lnSpc>
              <a:buClr>
                <a:srgbClr val="EA81E9"/>
              </a:buClr>
              <a:buFont typeface="Arial" charset="0"/>
              <a:buChar char="•"/>
              <a:tabLst>
                <a:tab pos="540000" algn="l"/>
                <a:tab pos="1080000" algn="l"/>
              </a:tabLst>
            </a:pPr>
            <a:r>
              <a:rPr lang="fr-FR" sz="1800" dirty="0"/>
              <a:t>en donnant des </a:t>
            </a:r>
            <a:r>
              <a:rPr lang="fr-FR" sz="1800" b="1" dirty="0"/>
              <a:t>raisons</a:t>
            </a:r>
            <a:r>
              <a:rPr lang="fr-FR" sz="1800" dirty="0"/>
              <a:t> pour accepter une certaine conclusion</a:t>
            </a:r>
          </a:p>
          <a:p>
            <a:pPr marL="285750" indent="-285750">
              <a:lnSpc>
                <a:spcPct val="130000"/>
              </a:lnSpc>
              <a:buClr>
                <a:srgbClr val="EA81E9"/>
              </a:buClr>
              <a:buFont typeface="Arial" charset="0"/>
              <a:buChar char="•"/>
              <a:tabLst>
                <a:tab pos="540000" algn="l"/>
                <a:tab pos="1080000" algn="l"/>
              </a:tabLst>
            </a:pPr>
            <a:endParaRPr lang="fr-FR" sz="1800" dirty="0"/>
          </a:p>
          <a:p>
            <a:pPr marL="285750" lvl="3" indent="-285750">
              <a:lnSpc>
                <a:spcPct val="130000"/>
              </a:lnSpc>
              <a:buClr>
                <a:srgbClr val="EA81E9"/>
              </a:buClr>
              <a:buFont typeface="Arial" charset="0"/>
              <a:buChar char="•"/>
              <a:tabLst>
                <a:tab pos="540000" algn="l"/>
                <a:tab pos="1080000" algn="l"/>
              </a:tabLst>
            </a:pPr>
            <a:r>
              <a:rPr lang="fr-FR" sz="1800" dirty="0"/>
              <a:t>Un ensemble d'énoncés ou de propositions (qui peuvent être vrais ou faux, mais pas les deux)</a:t>
            </a:r>
          </a:p>
          <a:p>
            <a:pPr marL="719138" lvl="3" indent="-274638">
              <a:lnSpc>
                <a:spcPct val="130000"/>
              </a:lnSpc>
              <a:buClr>
                <a:srgbClr val="EA81E9"/>
              </a:buClr>
              <a:buFont typeface="Arial" charset="0"/>
              <a:buChar char="•"/>
              <a:tabLst>
                <a:tab pos="540000" algn="l"/>
                <a:tab pos="1080000" algn="l"/>
              </a:tabLst>
            </a:pPr>
            <a:r>
              <a:rPr lang="fr-FR" sz="1800" dirty="0"/>
              <a:t>un des énoncé constitue la conclusion</a:t>
            </a:r>
          </a:p>
          <a:p>
            <a:pPr marL="719138" lvl="3" indent="-274638">
              <a:lnSpc>
                <a:spcPct val="130000"/>
              </a:lnSpc>
              <a:buClr>
                <a:srgbClr val="EA81E9"/>
              </a:buClr>
              <a:buFont typeface="Arial" charset="0"/>
              <a:buChar char="•"/>
              <a:tabLst>
                <a:tab pos="540000" algn="l"/>
                <a:tab pos="1080000" algn="l"/>
              </a:tabLst>
            </a:pPr>
            <a:r>
              <a:rPr lang="fr-FR" sz="1800" dirty="0"/>
              <a:t>les restants sont des </a:t>
            </a:r>
            <a:r>
              <a:rPr lang="fr-FR" sz="1800" i="1" dirty="0"/>
              <a:t>prémisses</a:t>
            </a:r>
          </a:p>
          <a:p>
            <a:pPr marL="903288" lvl="3" indent="-184150">
              <a:lnSpc>
                <a:spcPct val="130000"/>
              </a:lnSpc>
              <a:buClr>
                <a:srgbClr val="EA81E9"/>
              </a:buClr>
              <a:buFont typeface="Arial" charset="0"/>
              <a:buChar char="•"/>
              <a:tabLst>
                <a:tab pos="540000" algn="l"/>
                <a:tab pos="1080000" algn="l"/>
              </a:tabLst>
            </a:pPr>
            <a:r>
              <a:rPr lang="fr-FR" sz="1800" dirty="0"/>
              <a:t>prémisses sensées livrer des raisons pour croire/accepter la conclusion</a:t>
            </a:r>
          </a:p>
        </p:txBody>
      </p:sp>
      <p:pic>
        <p:nvPicPr>
          <p:cNvPr id="2" name="Bild 1"/>
          <p:cNvPicPr>
            <a:picLocks noChangeAspect="1"/>
          </p:cNvPicPr>
          <p:nvPr/>
        </p:nvPicPr>
        <p:blipFill rotWithShape="1">
          <a:blip r:embed="rId2" cstate="screen">
            <a:extLst>
              <a:ext uri="{BEBA8EAE-BF5A-486C-A8C5-ECC9F3942E4B}">
                <a14:imgProps xmlns:a14="http://schemas.microsoft.com/office/drawing/2010/main">
                  <a14:imgLayer r:embed="rId3">
                    <a14:imgEffect>
                      <a14:artisticPhotocopy trans="79000" detail="2"/>
                    </a14:imgEffect>
                  </a14:imgLayer>
                </a14:imgProps>
              </a:ext>
              <a:ext uri="{28A0092B-C50C-407E-A947-70E740481C1C}">
                <a14:useLocalDpi xmlns:a14="http://schemas.microsoft.com/office/drawing/2010/main"/>
              </a:ext>
            </a:extLst>
          </a:blip>
          <a:srcRect/>
          <a:stretch/>
        </p:blipFill>
        <p:spPr>
          <a:xfrm>
            <a:off x="0" y="2306251"/>
            <a:ext cx="2419104" cy="2049772"/>
          </a:xfrm>
          <a:prstGeom prst="rect">
            <a:avLst/>
          </a:prstGeom>
        </p:spPr>
      </p:pic>
      <p:sp>
        <p:nvSpPr>
          <p:cNvPr id="3" name="Textfeld 2"/>
          <p:cNvSpPr txBox="1"/>
          <p:nvPr/>
        </p:nvSpPr>
        <p:spPr>
          <a:xfrm>
            <a:off x="9209784" y="2082429"/>
            <a:ext cx="923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506447642"/>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769441"/>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CH" sz="4400" b="1" dirty="0">
                <a:solidFill>
                  <a:srgbClr val="7F7F7F"/>
                </a:solidFill>
              </a:rPr>
              <a:t>Argument</a:t>
            </a:r>
          </a:p>
        </p:txBody>
      </p:sp>
      <p:sp>
        <p:nvSpPr>
          <p:cNvPr id="5" name="Inhaltsplatzhalter 4"/>
          <p:cNvSpPr>
            <a:spLocks noGrp="1"/>
          </p:cNvSpPr>
          <p:nvPr>
            <p:ph idx="1"/>
          </p:nvPr>
        </p:nvSpPr>
        <p:spPr>
          <a:xfrm>
            <a:off x="2729351" y="2442809"/>
            <a:ext cx="5850560" cy="1722049"/>
          </a:xfrm>
        </p:spPr>
        <p:txBody>
          <a:bodyPr wrap="square"/>
          <a:lstStyle/>
          <a:p>
            <a:pPr marL="285750" indent="-285750">
              <a:lnSpc>
                <a:spcPct val="140000"/>
              </a:lnSpc>
              <a:spcAft>
                <a:spcPts val="1200"/>
              </a:spcAft>
              <a:buClr>
                <a:srgbClr val="EA81E9"/>
              </a:buClr>
              <a:buFont typeface="Arial" charset="0"/>
              <a:buChar char="•"/>
              <a:tabLst>
                <a:tab pos="540000" algn="l"/>
                <a:tab pos="1080000" algn="l"/>
              </a:tabLst>
            </a:pPr>
            <a:r>
              <a:rPr lang="fr-FR" sz="2000" dirty="0"/>
              <a:t>Objectif d’un argument : </a:t>
            </a:r>
            <a:r>
              <a:rPr lang="fr-FR" sz="2000" i="1" dirty="0"/>
              <a:t>persuader</a:t>
            </a:r>
          </a:p>
          <a:p>
            <a:pPr marL="285750" indent="-285750">
              <a:lnSpc>
                <a:spcPct val="140000"/>
              </a:lnSpc>
              <a:spcAft>
                <a:spcPts val="1200"/>
              </a:spcAft>
              <a:buClr>
                <a:srgbClr val="EA81E9"/>
              </a:buClr>
              <a:buFont typeface="Arial" charset="0"/>
              <a:buChar char="•"/>
              <a:tabLst>
                <a:tab pos="540000" algn="l"/>
                <a:tab pos="1080000" algn="l"/>
              </a:tabLst>
            </a:pPr>
            <a:r>
              <a:rPr lang="fr-FR" sz="2000" dirty="0"/>
              <a:t>Objectif d’une argumentation logique : </a:t>
            </a:r>
            <a:r>
              <a:rPr lang="fr-FR" sz="2000" i="1" dirty="0"/>
              <a:t>persuader pour des </a:t>
            </a:r>
            <a:r>
              <a:rPr lang="fr-FR" sz="2000" b="1" i="1" dirty="0"/>
              <a:t>bonnes raisons</a:t>
            </a:r>
            <a:endParaRPr lang="fr-FR" sz="2000" b="1" dirty="0"/>
          </a:p>
        </p:txBody>
      </p:sp>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16755"/>
            <a:ext cx="2551282" cy="2359936"/>
          </a:xfrm>
          <a:prstGeom prst="rect">
            <a:avLst/>
          </a:prstGeom>
        </p:spPr>
      </p:pic>
    </p:spTree>
    <p:extLst>
      <p:ext uri="{BB962C8B-B14F-4D97-AF65-F5344CB8AC3E}">
        <p14:creationId xmlns:p14="http://schemas.microsoft.com/office/powerpoint/2010/main" val="435525618"/>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HUG">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504D"/>
        </a:solidFill>
        <a:ln w="25400" cap="flat">
          <a:solidFill>
            <a:srgbClr val="FFFFFF"/>
          </a:solidFill>
          <a:prstDash val="solid"/>
          <a:bevel/>
        </a:ln>
        <a:effectLst/>
      </a:spPr>
      <a:bodyPr rot="0" spcFirstLastPara="1" vertOverflow="overflow" horzOverflow="overflow" vert="horz" wrap="square" lIns="45719" tIns="45719" rIns="45719" bIns="45719" numCol="1" spcCol="38100" rtlCol="0" anchor="ctr">
        <a:noAutofit/>
      </a:bodyPr>
      <a:lstStyle>
        <a:defPPr marL="0" marR="0" indent="0" algn="ctr" defTabSz="457200" rtl="0" fontAlgn="auto" latinLnBrk="1" hangingPunct="0">
          <a:lnSpc>
            <a:spcPct val="100000"/>
          </a:lnSpc>
          <a:spcBef>
            <a:spcPts val="0"/>
          </a:spcBef>
          <a:spcAft>
            <a:spcPts val="0"/>
          </a:spcAft>
          <a:buClrTx/>
          <a:buSzTx/>
          <a:buFontTx/>
          <a:buNone/>
          <a:tabLst/>
          <a:defRPr kumimoji="0" sz="1600" b="0" i="0" u="none" strike="noStrike" cap="none" spc="0" normalizeH="0" baseline="0" dirty="0" smtClean="0">
            <a:ln>
              <a:noFill/>
            </a:ln>
            <a:solidFill>
              <a:schemeClr val="bg1"/>
            </a:solidFill>
            <a:effectLst/>
            <a:uFillTx/>
            <a:latin typeface="Arial"/>
            <a:ea typeface="Arial"/>
            <a:cs typeface="Arial"/>
            <a:sym typeface="Arial"/>
          </a:defRPr>
        </a:defPPr>
      </a:lstStyle>
      <a:style>
        <a:lnRef idx="0">
          <a:scrgbClr r="0" g="0" b="0"/>
        </a:lnRef>
        <a:fillRef idx="0">
          <a:scrgbClr r="0" g="0" b="0"/>
        </a:fillRef>
        <a:effectRef idx="0">
          <a:scrgbClr r="0" g="0" b="0"/>
        </a:effectRef>
        <a:fontRef idx="none"/>
      </a:style>
    </a:spDef>
    <a:lnDef>
      <a:spPr>
        <a:noFill/>
        <a:ln w="25400" cap="flat">
          <a:solidFill>
            <a:schemeClr val="bg1">
              <a:lumMod val="50000"/>
            </a:schemeClr>
          </a:solidFill>
          <a:prstDash val="solid"/>
          <a:bevel/>
          <a:tailEnd type="stealth"/>
        </a:ln>
        <a:effectLst/>
      </a:spPr>
      <a:body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non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dirty="0" smtClean="0">
            <a:ln>
              <a:noFill/>
            </a:ln>
            <a:solidFill>
              <a:srgbClr val="000000"/>
            </a:solidFill>
            <a:effectLst/>
            <a:uFillTx/>
            <a:latin typeface="Arial"/>
            <a:ea typeface="Arial"/>
            <a:cs typeface="Arial"/>
            <a:sym typeface="Arial"/>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HUG.potx</Template>
  <TotalTime>0</TotalTime>
  <Words>968</Words>
  <Application>Microsoft Macintosh PowerPoint</Application>
  <PresentationFormat>On-screen Show (4:3)</PresentationFormat>
  <Paragraphs>167</Paragraphs>
  <Slides>27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Helvetica Neue</vt:lpstr>
      <vt:lpstr>Lucida Grande</vt:lpstr>
      <vt:lpstr>Postino Std</vt:lpstr>
      <vt:lpstr>Times New Roman</vt:lpstr>
      <vt:lpstr>Univers Medium</vt:lpstr>
      <vt:lpstr>Wingdings</vt:lpstr>
      <vt:lpstr>HUG</vt:lpstr>
      <vt:lpstr>PowerPoint Presentation</vt:lpstr>
      <vt:lpstr>Efficacité du marketing pharmaceutique</vt:lpstr>
      <vt:lpstr>Expertise pharmacologique représentants pharmaceutiques</vt:lpstr>
      <vt:lpstr>Les intérêts</vt:lpstr>
      <vt:lpstr>Objectifs Publicité</vt:lpstr>
      <vt:lpstr>Particularité du marché pharmaceutique</vt:lpstr>
      <vt:lpstr>Publicité / Marketing</vt:lpstr>
      <vt:lpstr>Argument</vt:lpstr>
      <vt:lpstr>Argument</vt:lpstr>
      <vt:lpstr>Arguments fallacieux</vt:lpstr>
      <vt:lpstr>Sophism</vt:lpstr>
      <vt:lpstr>Erreurs inductifs</vt:lpstr>
      <vt:lpstr>Red herring</vt:lpstr>
      <vt:lpstr>Red herring</vt:lpstr>
      <vt:lpstr>Red herring</vt:lpstr>
      <vt:lpstr>Red herring</vt:lpstr>
      <vt:lpstr>Red herring exemple</vt:lpstr>
      <vt:lpstr>Indicateurs</vt:lpstr>
      <vt:lpstr>Appel à l’autorité</vt:lpstr>
      <vt:lpstr>Appél à l’autorité  exemple</vt:lpstr>
      <vt:lpstr>L’effet «bandwagon»</vt:lpstr>
      <vt:lpstr>L’effet «bandwagon»</vt:lpstr>
      <vt:lpstr>STEPS</vt:lpstr>
      <vt:lpstr>Comment profiter des informations données par des représentants pharmaceutiques ?</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
  <cp:keywords/>
  <dc:description/>
  <cp:lastModifiedBy>Daniele Fabio Zullino</cp:lastModifiedBy>
  <cp:revision>1303</cp:revision>
  <dcterms:modified xsi:type="dcterms:W3CDTF">2025-07-14T09:51:31Z</dcterms:modified>
  <cp:category/>
</cp:coreProperties>
</file>