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515" r:id="rId2"/>
    <p:sldId id="885" r:id="rId3"/>
    <p:sldId id="886" r:id="rId4"/>
    <p:sldId id="887" r:id="rId5"/>
    <p:sldId id="804" r:id="rId6"/>
    <p:sldId id="731" r:id="rId7"/>
    <p:sldId id="737" r:id="rId8"/>
    <p:sldId id="735" r:id="rId9"/>
    <p:sldId id="736" r:id="rId10"/>
    <p:sldId id="880" r:id="rId11"/>
    <p:sldId id="793" r:id="rId12"/>
    <p:sldId id="775" r:id="rId13"/>
    <p:sldId id="866" r:id="rId14"/>
    <p:sldId id="881" r:id="rId15"/>
    <p:sldId id="861" r:id="rId16"/>
    <p:sldId id="855" r:id="rId17"/>
    <p:sldId id="728" r:id="rId18"/>
    <p:sldId id="744" r:id="rId19"/>
    <p:sldId id="745" r:id="rId20"/>
    <p:sldId id="856" r:id="rId21"/>
    <p:sldId id="882" r:id="rId22"/>
    <p:sldId id="888" r:id="rId23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885"/>
            <p14:sldId id="886"/>
            <p14:sldId id="887"/>
            <p14:sldId id="804"/>
            <p14:sldId id="731"/>
            <p14:sldId id="737"/>
            <p14:sldId id="735"/>
            <p14:sldId id="736"/>
            <p14:sldId id="880"/>
            <p14:sldId id="793"/>
            <p14:sldId id="775"/>
            <p14:sldId id="866"/>
            <p14:sldId id="881"/>
            <p14:sldId id="861"/>
            <p14:sldId id="855"/>
            <p14:sldId id="728"/>
            <p14:sldId id="744"/>
            <p14:sldId id="745"/>
            <p14:sldId id="856"/>
            <p14:sldId id="882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1E9"/>
    <a:srgbClr val="EDFDB2"/>
    <a:srgbClr val="FF6FCF"/>
    <a:srgbClr val="469347"/>
    <a:srgbClr val="B9AA2D"/>
    <a:srgbClr val="4EA955"/>
    <a:srgbClr val="71B876"/>
    <a:srgbClr val="80FF58"/>
    <a:srgbClr val="8BE48F"/>
    <a:srgbClr val="54F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 autoAdjust="0"/>
    <p:restoredTop sz="94620" autoAdjust="0"/>
  </p:normalViewPr>
  <p:slideViewPr>
    <p:cSldViewPr snapToGrid="0" snapToObjects="1">
      <p:cViewPr varScale="1">
        <p:scale>
          <a:sx n="98" d="100"/>
          <a:sy n="98" d="100"/>
        </p:scale>
        <p:origin x="1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6AB44C-3D6F-274E-9C25-7AC88E6CD68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A2E19E-7530-CC41-8A56-4C7AC5698BA2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48741366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7" r:id="rId4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384694"/>
            <a:ext cx="849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600" b="1" dirty="0">
                <a:solidFill>
                  <a:schemeClr val="bg1"/>
                </a:solidFill>
              </a:rPr>
              <a:t>Psychiatrie, Macht und Strafjustiz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91716" y="2167026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9" name="Bild 8" descr="Prisoner-of-the-Mi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4" y="2643382"/>
            <a:ext cx="5542809" cy="29446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1450151" y="863913"/>
            <a:ext cx="2247819" cy="2069783"/>
            <a:chOff x="1450151" y="656103"/>
            <a:chExt cx="2247819" cy="2069783"/>
          </a:xfrm>
        </p:grpSpPr>
        <p:sp>
          <p:nvSpPr>
            <p:cNvPr id="6" name="Textfeld 5"/>
            <p:cNvSpPr txBox="1"/>
            <p:nvPr/>
          </p:nvSpPr>
          <p:spPr>
            <a:xfrm>
              <a:off x="1450151" y="2079557"/>
              <a:ext cx="224781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Stärke</a:t>
              </a:r>
              <a:r>
                <a:rPr lang="fr-FR" sz="1800" dirty="0">
                  <a:solidFill>
                    <a:srgbClr val="000000"/>
                  </a:solidFill>
                </a:rPr>
                <a:t> des </a:t>
              </a:r>
              <a:r>
                <a:rPr lang="fr-FR" sz="1800" dirty="0" err="1">
                  <a:solidFill>
                    <a:srgbClr val="000000"/>
                  </a:solidFill>
                </a:rPr>
                <a:t>Beweises</a:t>
              </a:r>
              <a:endParaRPr lang="fr-FR" sz="18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bestimmt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Strafmass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Bild 6" descr="fingerabdruck.jpg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60" y="656103"/>
              <a:ext cx="1219200" cy="12192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grpSp>
        <p:nvGrpSpPr>
          <p:cNvPr id="10" name="Gruppierung 9"/>
          <p:cNvGrpSpPr/>
          <p:nvPr/>
        </p:nvGrpSpPr>
        <p:grpSpPr>
          <a:xfrm>
            <a:off x="5785725" y="770421"/>
            <a:ext cx="2144550" cy="2069783"/>
            <a:chOff x="5785725" y="562611"/>
            <a:chExt cx="2144550" cy="2069783"/>
          </a:xfrm>
        </p:grpSpPr>
        <p:pic>
          <p:nvPicPr>
            <p:cNvPr id="8" name="Bild 7" descr="fool-man-worried-expression_1194-4927.jpg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1" r="3243"/>
            <a:stretch/>
          </p:blipFill>
          <p:spPr>
            <a:xfrm>
              <a:off x="6254447" y="562611"/>
              <a:ext cx="1207107" cy="121003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5785725" y="1986065"/>
              <a:ext cx="214455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Verantwortung</a:t>
              </a:r>
              <a:endParaRPr lang="fr-FR" sz="1800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bestimmt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Strafmass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1499874" y="4126762"/>
            <a:ext cx="2148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DE" sz="1800" i="1" dirty="0">
                <a:solidFill>
                  <a:srgbClr val="000000"/>
                </a:solidFill>
              </a:rPr>
              <a:t>Ist er es gewesen ?</a:t>
            </a:r>
            <a:endParaRPr lang="fr-FR" sz="1800" i="1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78388" y="3568653"/>
            <a:ext cx="22994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Untersuchungsfragen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174497" y="4126762"/>
            <a:ext cx="336700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de-DE" sz="1800" i="1" dirty="0">
                <a:solidFill>
                  <a:srgbClr val="000000"/>
                </a:solidFill>
              </a:rPr>
              <a:t>Wie ist seine Tat zu verstehen?</a:t>
            </a:r>
          </a:p>
          <a:p>
            <a:pPr algn="ctr" rtl="0" latinLnBrk="1" hangingPunct="0"/>
            <a:r>
              <a:rPr lang="de-DE" sz="1800" i="1" dirty="0">
                <a:solidFill>
                  <a:srgbClr val="000000"/>
                </a:solidFill>
              </a:rPr>
              <a:t>Was ist er für ein Mensch?</a:t>
            </a:r>
          </a:p>
          <a:p>
            <a:pPr algn="ctr" rtl="0" latinLnBrk="1" hangingPunct="0"/>
            <a:r>
              <a:rPr lang="de-DE" sz="1800" i="1" dirty="0">
                <a:solidFill>
                  <a:srgbClr val="000000"/>
                </a:solidFill>
              </a:rPr>
              <a:t>Ist er gefährlich?</a:t>
            </a:r>
          </a:p>
        </p:txBody>
      </p:sp>
    </p:spTree>
    <p:extLst>
      <p:ext uri="{BB962C8B-B14F-4D97-AF65-F5344CB8AC3E}">
        <p14:creationId xmlns:p14="http://schemas.microsoft.com/office/powerpoint/2010/main" val="267954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875" y="491692"/>
            <a:ext cx="3416320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altLang="ja-JP" sz="4800" b="1" dirty="0">
                <a:solidFill>
                  <a:srgbClr val="7F7F7F"/>
                </a:solidFill>
              </a:rPr>
              <a:t>Der Körper</a:t>
            </a:r>
            <a:endParaRPr lang="fr-CH" sz="4800" b="1" dirty="0">
              <a:solidFill>
                <a:srgbClr val="7F7F7F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738892" y="1779485"/>
            <a:ext cx="3001818" cy="2548624"/>
            <a:chOff x="738892" y="1779485"/>
            <a:chExt cx="3001818" cy="2548624"/>
          </a:xfrm>
        </p:grpSpPr>
        <p:pic>
          <p:nvPicPr>
            <p:cNvPr id="2" name="Bild 1" descr="enhanced-1882-1456775159-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9" t="4719" r="6421" b="5644"/>
            <a:stretch/>
          </p:blipFill>
          <p:spPr>
            <a:xfrm>
              <a:off x="1311795" y="1779485"/>
              <a:ext cx="1856012" cy="1856249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4" name="Rechteck 3"/>
            <p:cNvSpPr/>
            <p:nvPr/>
          </p:nvSpPr>
          <p:spPr>
            <a:xfrm>
              <a:off x="738892" y="3681778"/>
              <a:ext cx="3001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800" dirty="0"/>
                <a:t>Sache, welche markiert und zerstört werden kann</a:t>
              </a:r>
              <a:endParaRPr lang="fr-FR" sz="1800" dirty="0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5396435" y="1779485"/>
            <a:ext cx="3001818" cy="2868585"/>
            <a:chOff x="5396435" y="1779485"/>
            <a:chExt cx="3001818" cy="2868585"/>
          </a:xfrm>
        </p:grpSpPr>
        <p:pic>
          <p:nvPicPr>
            <p:cNvPr id="3" name="Bild 2" descr="naeherinnen_kambodscha_will_baxter.jpg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0" r="13468"/>
            <a:stretch/>
          </p:blipFill>
          <p:spPr>
            <a:xfrm>
              <a:off x="5968285" y="1779485"/>
              <a:ext cx="1858119" cy="185624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5396435" y="3724740"/>
              <a:ext cx="3001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800" dirty="0"/>
                <a:t>Sache, derer man habhaft werden kann, die exploitiert werden kann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7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427424" y="274638"/>
            <a:ext cx="428915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Macht/Wissen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31413"/>
            <a:ext cx="8229600" cy="363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2400" dirty="0"/>
              <a:t>Dominantes Merkmal moderner Gesellschaften: Entwicklung bürokratische Überwachung der Bevölkerung 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2400" dirty="0"/>
              <a:t>Entwicklung von Berufsgruppen, welche </a:t>
            </a:r>
            <a:r>
              <a:rPr lang="mr-IN" sz="2400" dirty="0"/>
              <a:t>…</a:t>
            </a:r>
            <a:endParaRPr lang="fr-CH" sz="2400" dirty="0"/>
          </a:p>
          <a:p>
            <a:pPr marL="628650" indent="-271463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2400" dirty="0"/>
              <a:t>behaupten, Menschen zu verstehen (Wissen)</a:t>
            </a:r>
          </a:p>
          <a:p>
            <a:pPr marL="628650" indent="-271463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2400" dirty="0"/>
              <a:t>gutes Verhalten verschreiben (Macht)</a:t>
            </a:r>
          </a:p>
        </p:txBody>
      </p:sp>
    </p:spTree>
    <p:extLst>
      <p:ext uri="{BB962C8B-B14F-4D97-AF65-F5344CB8AC3E}">
        <p14:creationId xmlns:p14="http://schemas.microsoft.com/office/powerpoint/2010/main" val="401675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9870" y="1535898"/>
            <a:ext cx="5058505" cy="3598721"/>
          </a:xfrm>
        </p:spPr>
        <p:txBody>
          <a:bodyPr/>
          <a:lstStyle/>
          <a:p>
            <a:pPr algn="ctr"/>
            <a:r>
              <a:rPr lang="fr-FR" sz="2400" dirty="0"/>
              <a:t>Psychiatrie </a:t>
            </a:r>
          </a:p>
          <a:p>
            <a:pPr algn="ctr"/>
            <a:r>
              <a:rPr lang="fr-FR" sz="2400" dirty="0"/>
              <a:t>= </a:t>
            </a:r>
          </a:p>
          <a:p>
            <a:pPr algn="ctr"/>
            <a:r>
              <a:rPr lang="fr-FR" sz="2400" dirty="0"/>
              <a:t>Technologie der </a:t>
            </a:r>
            <a:r>
              <a:rPr lang="fr-FR" sz="2400" dirty="0" err="1"/>
              <a:t>Anomalien</a:t>
            </a:r>
            <a:endParaRPr lang="fr-FR" sz="2400" noProof="0" dirty="0"/>
          </a:p>
        </p:txBody>
      </p:sp>
      <p:pic>
        <p:nvPicPr>
          <p:cNvPr id="4" name="Bild 3" descr="30798_couverture_Hres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243"/>
            <a:ext cx="2788399" cy="4379684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69087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</p:spPr>
        <p:txBody>
          <a:bodyPr/>
          <a:lstStyle/>
          <a:p>
            <a:pPr algn="ctr"/>
            <a:r>
              <a:rPr lang="fr-FR" b="1" noProof="0" dirty="0" err="1">
                <a:solidFill>
                  <a:srgbClr val="7F7F7F"/>
                </a:solidFill>
              </a:rPr>
              <a:t>Konzept</a:t>
            </a:r>
            <a:r>
              <a:rPr lang="fr-FR" b="1" noProof="0" dirty="0">
                <a:solidFill>
                  <a:srgbClr val="7F7F7F"/>
                </a:solidFill>
              </a:rPr>
              <a:t> der </a:t>
            </a:r>
            <a:r>
              <a:rPr lang="fr-FR" b="1" noProof="0" dirty="0" err="1">
                <a:solidFill>
                  <a:srgbClr val="7F7F7F"/>
                </a:solidFill>
              </a:rPr>
              <a:t>Geistesstörung</a:t>
            </a:r>
            <a:endParaRPr lang="fr-FR" b="1" noProof="0" dirty="0">
              <a:solidFill>
                <a:srgbClr val="7F7F7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4175" y="4842994"/>
            <a:ext cx="13499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Überzeugen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26090" y="4810729"/>
            <a:ext cx="31850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Normalisieren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Korrigieren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err="1">
                <a:solidFill>
                  <a:srgbClr val="000000"/>
                </a:solidFill>
              </a:rPr>
              <a:t>Behandeln</a:t>
            </a:r>
            <a:r>
              <a:rPr lang="fr-FR" sz="1800" dirty="0">
                <a:solidFill>
                  <a:srgbClr val="000000"/>
                </a:solidFill>
              </a:rPr>
              <a:t>, </a:t>
            </a:r>
            <a:r>
              <a:rPr lang="fr-FR" sz="1800" dirty="0" err="1">
                <a:solidFill>
                  <a:srgbClr val="000000"/>
                </a:solidFill>
              </a:rPr>
              <a:t>Wiedereingliedern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410006" y="1607296"/>
            <a:ext cx="2038301" cy="2823567"/>
            <a:chOff x="1410006" y="1607296"/>
            <a:chExt cx="2038301" cy="2823567"/>
          </a:xfrm>
        </p:grpSpPr>
        <p:sp>
          <p:nvSpPr>
            <p:cNvPr id="5" name="Textfeld 4"/>
            <p:cNvSpPr txBox="1"/>
            <p:nvPr/>
          </p:nvSpPr>
          <p:spPr>
            <a:xfrm>
              <a:off x="1410006" y="1607296"/>
              <a:ext cx="203830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Unvernunft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(</a:t>
              </a:r>
              <a:r>
                <a:rPr lang="fr-FR" sz="1400" dirty="0" err="1">
                  <a:solidFill>
                    <a:srgbClr val="000000"/>
                  </a:solidFill>
                </a:rPr>
                <a:t>Störung</a:t>
              </a:r>
              <a:r>
                <a:rPr lang="fr-FR" sz="1400" dirty="0">
                  <a:solidFill>
                    <a:srgbClr val="000000"/>
                  </a:solidFill>
                </a:rPr>
                <a:t> des </a:t>
              </a:r>
              <a:r>
                <a:rPr lang="fr-FR" sz="1400" dirty="0" err="1">
                  <a:solidFill>
                    <a:srgbClr val="000000"/>
                  </a:solidFill>
                </a:rPr>
                <a:t>Verstands</a:t>
              </a:r>
              <a:r>
                <a:rPr lang="fr-FR" sz="1400" dirty="0">
                  <a:solidFill>
                    <a:srgbClr val="000000"/>
                  </a:solidFill>
                </a:rPr>
                <a:t>)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3" name="Bild 2" descr="rational-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8"/>
            <a:stretch/>
          </p:blipFill>
          <p:spPr>
            <a:xfrm>
              <a:off x="1660148" y="2660768"/>
              <a:ext cx="1538016" cy="1770095"/>
            </a:xfrm>
            <a:prstGeom prst="rect">
              <a:avLst/>
            </a:prstGeom>
          </p:spPr>
        </p:pic>
      </p:grpSp>
      <p:grpSp>
        <p:nvGrpSpPr>
          <p:cNvPr id="4" name="Gruppierung 3"/>
          <p:cNvGrpSpPr/>
          <p:nvPr/>
        </p:nvGrpSpPr>
        <p:grpSpPr>
          <a:xfrm>
            <a:off x="5330141" y="1653461"/>
            <a:ext cx="2576910" cy="2777402"/>
            <a:chOff x="5330141" y="1653461"/>
            <a:chExt cx="2576910" cy="2777402"/>
          </a:xfrm>
        </p:grpSpPr>
        <p:sp>
          <p:nvSpPr>
            <p:cNvPr id="7" name="Textfeld 6"/>
            <p:cNvSpPr txBox="1"/>
            <p:nvPr/>
          </p:nvSpPr>
          <p:spPr>
            <a:xfrm>
              <a:off x="5330141" y="1653461"/>
              <a:ext cx="2576910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Trieb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(</a:t>
              </a:r>
              <a:r>
                <a:rPr lang="fr-FR" sz="1400" dirty="0" err="1">
                  <a:solidFill>
                    <a:srgbClr val="000000"/>
                  </a:solidFill>
                </a:rPr>
                <a:t>das</a:t>
              </a:r>
              <a:r>
                <a:rPr lang="fr-FR" sz="1400" dirty="0">
                  <a:solidFill>
                    <a:srgbClr val="000000"/>
                  </a:solidFill>
                </a:rPr>
                <a:t> </a:t>
              </a:r>
              <a:r>
                <a:rPr lang="fr-FR" sz="1400" dirty="0" err="1">
                  <a:solidFill>
                    <a:srgbClr val="000000"/>
                  </a:solidFill>
                </a:rPr>
                <a:t>Unwillkürliche</a:t>
              </a:r>
              <a:r>
                <a:rPr lang="fr-FR" sz="1400" dirty="0">
                  <a:solidFill>
                    <a:srgbClr val="000000"/>
                  </a:solidFill>
                </a:rPr>
                <a:t>, </a:t>
              </a:r>
            </a:p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der </a:t>
              </a:r>
              <a:r>
                <a:rPr lang="fr-FR" sz="1400" dirty="0" err="1">
                  <a:solidFill>
                    <a:srgbClr val="000000"/>
                  </a:solidFill>
                </a:rPr>
                <a:t>nicht</a:t>
              </a:r>
              <a:r>
                <a:rPr lang="fr-FR" sz="1400" dirty="0">
                  <a:solidFill>
                    <a:srgbClr val="000000"/>
                  </a:solidFill>
                </a:rPr>
                <a:t> </a:t>
              </a:r>
              <a:r>
                <a:rPr lang="fr-FR" sz="1400" dirty="0" err="1">
                  <a:solidFill>
                    <a:srgbClr val="000000"/>
                  </a:solidFill>
                </a:rPr>
                <a:t>beherrschbare</a:t>
              </a:r>
              <a:r>
                <a:rPr lang="fr-FR" sz="1400" dirty="0">
                  <a:solidFill>
                    <a:srgbClr val="000000"/>
                  </a:solidFill>
                </a:rPr>
                <a:t> </a:t>
              </a:r>
              <a:r>
                <a:rPr lang="fr-FR" sz="1400" dirty="0" err="1">
                  <a:solidFill>
                    <a:srgbClr val="000000"/>
                  </a:solidFill>
                </a:rPr>
                <a:t>Willle</a:t>
              </a:r>
              <a:r>
                <a:rPr lang="fr-FR" sz="1400" dirty="0">
                  <a:solidFill>
                    <a:srgbClr val="000000"/>
                  </a:solidFill>
                </a:rPr>
                <a:t>)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11" name="Bild 10" descr="rational-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5840668" y="2660768"/>
              <a:ext cx="1555857" cy="177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04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7F7F7F"/>
                </a:solidFill>
              </a:rPr>
              <a:t>Monster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15297" y="1417134"/>
            <a:ext cx="10928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Mittelalter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51706" y="1417134"/>
            <a:ext cx="7211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18.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Jh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33994" y="1431928"/>
            <a:ext cx="10033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Moderne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805004" y="1912913"/>
            <a:ext cx="2313454" cy="2220722"/>
            <a:chOff x="805004" y="1912913"/>
            <a:chExt cx="2313454" cy="2220722"/>
          </a:xfrm>
        </p:grpSpPr>
        <p:pic>
          <p:nvPicPr>
            <p:cNvPr id="4" name="Bild 3" descr="84015cf6d45184397f7d013358a1a774--fantasy-monster-vintage-printabl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2"/>
            <a:stretch/>
          </p:blipFill>
          <p:spPr>
            <a:xfrm>
              <a:off x="1027543" y="1912913"/>
              <a:ext cx="1868376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805004" y="3825858"/>
              <a:ext cx="23134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/>
                <a:t>Mischwesen Mensch / Tier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796432" y="4403059"/>
            <a:ext cx="2330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/>
              <a:t>Taufen oder nicht taufen ?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3761969" y="1912913"/>
            <a:ext cx="1900620" cy="2239690"/>
            <a:chOff x="3761969" y="1912913"/>
            <a:chExt cx="1900620" cy="2239690"/>
          </a:xfrm>
        </p:grpSpPr>
        <p:pic>
          <p:nvPicPr>
            <p:cNvPr id="5" name="Bild 4" descr="submission_2_cci25042013_00004_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7" b="12815"/>
            <a:stretch/>
          </p:blipFill>
          <p:spPr>
            <a:xfrm>
              <a:off x="3761969" y="1912913"/>
              <a:ext cx="1900620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4" name="Rechteck 13"/>
            <p:cNvSpPr/>
            <p:nvPr/>
          </p:nvSpPr>
          <p:spPr>
            <a:xfrm>
              <a:off x="4074925" y="3844826"/>
              <a:ext cx="12747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/>
                <a:t>Hermaphrodit 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3330736" y="4403059"/>
            <a:ext cx="2763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Forderung nach gelehrtem (medizinischen) Diskurs über Sexualität</a:t>
            </a:r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Welche Kleider?</a:t>
            </a:r>
          </a:p>
          <a:p>
            <a:pPr algn="ctr"/>
            <a:r>
              <a:rPr lang="de-DE" sz="1400" dirty="0"/>
              <a:t> Heirat mit wem ?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6503837" y="1912913"/>
            <a:ext cx="1863688" cy="2238201"/>
            <a:chOff x="6503837" y="1912913"/>
            <a:chExt cx="1863688" cy="2238201"/>
          </a:xfrm>
        </p:grpSpPr>
        <p:pic>
          <p:nvPicPr>
            <p:cNvPr id="7" name="Bild 6" descr="hqdefault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0" t="6410" r="5274" b="7200"/>
            <a:stretch/>
          </p:blipFill>
          <p:spPr>
            <a:xfrm>
              <a:off x="6503837" y="1912913"/>
              <a:ext cx="1863688" cy="187053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6" name="Rechteck 15"/>
            <p:cNvSpPr/>
            <p:nvPr/>
          </p:nvSpPr>
          <p:spPr>
            <a:xfrm>
              <a:off x="6785503" y="3843337"/>
              <a:ext cx="13003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/>
                <a:t>Sittenmonster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6054138" y="4427565"/>
            <a:ext cx="2763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Forderung nach gelehrtem (medizinischen) Diskurs über Triebe</a:t>
            </a:r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Verurteilen?</a:t>
            </a:r>
          </a:p>
          <a:p>
            <a:pPr algn="ctr"/>
            <a:r>
              <a:rPr lang="de-DE" sz="1400" dirty="0"/>
              <a:t>Behandeln/korrigieren?</a:t>
            </a:r>
          </a:p>
        </p:txBody>
      </p:sp>
    </p:spTree>
    <p:extLst>
      <p:ext uri="{BB962C8B-B14F-4D97-AF65-F5344CB8AC3E}">
        <p14:creationId xmlns:p14="http://schemas.microsoft.com/office/powerpoint/2010/main" val="169087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 err="1">
                <a:solidFill>
                  <a:srgbClr val="7F7F7F"/>
                </a:solidFill>
              </a:rPr>
              <a:t>Was</a:t>
            </a:r>
            <a:r>
              <a:rPr lang="fr-FR" b="1" noProof="0" dirty="0">
                <a:solidFill>
                  <a:srgbClr val="7F7F7F"/>
                </a:solidFill>
              </a:rPr>
              <a:t> </a:t>
            </a:r>
            <a:r>
              <a:rPr lang="fr-FR" b="1" noProof="0" dirty="0" err="1">
                <a:solidFill>
                  <a:srgbClr val="7F7F7F"/>
                </a:solidFill>
              </a:rPr>
              <a:t>ist</a:t>
            </a:r>
            <a:r>
              <a:rPr lang="fr-FR" b="1" noProof="0" dirty="0">
                <a:solidFill>
                  <a:srgbClr val="7F7F7F"/>
                </a:solidFill>
              </a:rPr>
              <a:t> </a:t>
            </a:r>
            <a:r>
              <a:rPr lang="fr-FR" b="1" noProof="0" dirty="0" err="1">
                <a:solidFill>
                  <a:srgbClr val="7F7F7F"/>
                </a:solidFill>
              </a:rPr>
              <a:t>ein</a:t>
            </a:r>
            <a:r>
              <a:rPr lang="fr-FR" b="1" noProof="0" dirty="0">
                <a:solidFill>
                  <a:srgbClr val="7F7F7F"/>
                </a:solidFill>
              </a:rPr>
              <a:t> </a:t>
            </a:r>
            <a:r>
              <a:rPr lang="fr-FR" b="1" noProof="0" dirty="0" err="1">
                <a:solidFill>
                  <a:srgbClr val="7F7F7F"/>
                </a:solidFill>
              </a:rPr>
              <a:t>Anormaler</a:t>
            </a:r>
            <a:r>
              <a:rPr lang="fr-FR" b="1" noProof="0" dirty="0">
                <a:solidFill>
                  <a:srgbClr val="7F7F7F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9206"/>
            <a:ext cx="8229600" cy="3598721"/>
          </a:xfrm>
        </p:spPr>
        <p:txBody>
          <a:bodyPr/>
          <a:lstStyle/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/>
              <a:t>der </a:t>
            </a:r>
            <a:r>
              <a:rPr lang="fr-FR" sz="2400" dirty="0" err="1"/>
              <a:t>wirtschaftlich</a:t>
            </a:r>
            <a:r>
              <a:rPr lang="fr-FR" sz="2400" dirty="0"/>
              <a:t> </a:t>
            </a:r>
            <a:r>
              <a:rPr lang="fr-FR" sz="2400" dirty="0" err="1"/>
              <a:t>unproduktive</a:t>
            </a:r>
            <a:r>
              <a:rPr lang="fr-FR" sz="2400" dirty="0"/>
              <a:t> </a:t>
            </a:r>
            <a:r>
              <a:rPr lang="fr-FR" sz="2400" dirty="0" err="1"/>
              <a:t>Mensch</a:t>
            </a:r>
            <a:endParaRPr lang="fr-FR" sz="2400" dirty="0"/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 err="1"/>
              <a:t>Feind</a:t>
            </a:r>
            <a:r>
              <a:rPr lang="fr-FR" sz="2400" dirty="0"/>
              <a:t> der (</a:t>
            </a:r>
            <a:r>
              <a:rPr lang="fr-FR" sz="2400" dirty="0" err="1"/>
              <a:t>kapitalistischen</a:t>
            </a:r>
            <a:r>
              <a:rPr lang="fr-FR" sz="2400" dirty="0"/>
              <a:t>) </a:t>
            </a:r>
            <a:r>
              <a:rPr lang="fr-FR" sz="2400" dirty="0" err="1"/>
              <a:t>Disziplinargesellschaft</a:t>
            </a:r>
            <a:endParaRPr lang="fr-FR" sz="2400" noProof="0" dirty="0"/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/>
              <a:t>➛ </a:t>
            </a:r>
            <a:r>
              <a:rPr lang="fr-FR" sz="2400" dirty="0" err="1"/>
              <a:t>disziplinäre</a:t>
            </a:r>
            <a:r>
              <a:rPr lang="fr-FR" sz="2400" dirty="0"/>
              <a:t> </a:t>
            </a:r>
            <a:r>
              <a:rPr lang="fr-FR" sz="2400" dirty="0" err="1"/>
              <a:t>Institutionen</a:t>
            </a:r>
            <a:r>
              <a:rPr lang="fr-FR" sz="2400" dirty="0"/>
              <a:t> (</a:t>
            </a:r>
            <a:r>
              <a:rPr lang="fr-FR" sz="2400" dirty="0" err="1"/>
              <a:t>Schule</a:t>
            </a:r>
            <a:r>
              <a:rPr lang="fr-FR" sz="2400" dirty="0"/>
              <a:t>, </a:t>
            </a:r>
            <a:r>
              <a:rPr lang="fr-FR" sz="2400" dirty="0" err="1"/>
              <a:t>Fabriken</a:t>
            </a:r>
            <a:r>
              <a:rPr lang="fr-FR" sz="2400" dirty="0"/>
              <a:t>, </a:t>
            </a:r>
            <a:r>
              <a:rPr lang="fr-FR" sz="2400" dirty="0" err="1"/>
              <a:t>Krankenhaus</a:t>
            </a:r>
            <a:r>
              <a:rPr lang="fr-FR" sz="2400" dirty="0"/>
              <a:t> ...) </a:t>
            </a:r>
            <a:r>
              <a:rPr lang="fr-FR" sz="2400" dirty="0" err="1"/>
              <a:t>sind</a:t>
            </a:r>
            <a:r>
              <a:rPr lang="fr-FR" sz="2400" dirty="0"/>
              <a:t> </a:t>
            </a:r>
            <a:r>
              <a:rPr lang="fr-FR" sz="2400" dirty="0" err="1"/>
              <a:t>Maschinen</a:t>
            </a:r>
            <a:r>
              <a:rPr lang="fr-FR" sz="2400" dirty="0"/>
              <a:t>, </a:t>
            </a:r>
            <a:r>
              <a:rPr lang="fr-FR" sz="2400" dirty="0" err="1"/>
              <a:t>um</a:t>
            </a:r>
            <a:r>
              <a:rPr lang="fr-FR" sz="2400" dirty="0"/>
              <a:t> den </a:t>
            </a:r>
            <a:r>
              <a:rPr lang="fr-FR" sz="2400" dirty="0" err="1"/>
              <a:t>unproduktiven</a:t>
            </a:r>
            <a:r>
              <a:rPr lang="fr-FR" sz="2400" dirty="0"/>
              <a:t> </a:t>
            </a:r>
            <a:r>
              <a:rPr lang="fr-FR" sz="2400" dirty="0" err="1"/>
              <a:t>Menschen</a:t>
            </a:r>
            <a:r>
              <a:rPr lang="fr-FR" sz="2400" dirty="0"/>
              <a:t> </a:t>
            </a:r>
            <a:r>
              <a:rPr lang="fr-FR" sz="2400" dirty="0" err="1"/>
              <a:t>zu</a:t>
            </a:r>
            <a:r>
              <a:rPr lang="fr-FR" sz="2400" dirty="0"/>
              <a:t> </a:t>
            </a:r>
            <a:r>
              <a:rPr lang="fr-FR" sz="2400" dirty="0" err="1"/>
              <a:t>disziplinieren</a:t>
            </a: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340587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 err="1">
                <a:solidFill>
                  <a:srgbClr val="7F7F7F"/>
                </a:solidFill>
              </a:rPr>
              <a:t>Behandlung</a:t>
            </a:r>
            <a:r>
              <a:rPr lang="fr-FR" b="1" noProof="0" dirty="0">
                <a:solidFill>
                  <a:srgbClr val="7F7F7F"/>
                </a:solidFill>
              </a:rPr>
              <a:t> der </a:t>
            </a:r>
            <a:r>
              <a:rPr lang="fr-FR" b="1" noProof="0" dirty="0" err="1">
                <a:solidFill>
                  <a:srgbClr val="7F7F7F"/>
                </a:solidFill>
              </a:rPr>
              <a:t>Anormalen</a:t>
            </a:r>
            <a:endParaRPr lang="fr-FR" b="1" noProof="0" dirty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3919905"/>
          </a:xfrm>
        </p:spPr>
        <p:txBody>
          <a:bodyPr/>
          <a:lstStyle/>
          <a:p>
            <a:pPr marL="457200" indent="-457200">
              <a:lnSpc>
                <a:spcPct val="130000"/>
              </a:lnSpc>
              <a:spcAft>
                <a:spcPts val="3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/>
              <a:t>Die « </a:t>
            </a:r>
            <a:r>
              <a:rPr lang="fr-FR" sz="2400" dirty="0" err="1"/>
              <a:t>Behandlungs-Maschine</a:t>
            </a:r>
            <a:r>
              <a:rPr lang="fr-FR" sz="2400" dirty="0"/>
              <a:t> » </a:t>
            </a:r>
            <a:r>
              <a:rPr lang="fr-FR" sz="2400" dirty="0" err="1"/>
              <a:t>sollte</a:t>
            </a:r>
            <a:r>
              <a:rPr lang="fr-FR" sz="2400" dirty="0"/>
              <a:t> </a:t>
            </a:r>
            <a:r>
              <a:rPr lang="fr-FR" sz="2400" dirty="0" err="1"/>
              <a:t>daher</a:t>
            </a:r>
            <a:r>
              <a:rPr lang="fr-FR" sz="2400" dirty="0"/>
              <a:t> die </a:t>
            </a:r>
            <a:r>
              <a:rPr lang="fr-FR" sz="2400" dirty="0" err="1"/>
              <a:t>Abweichungen</a:t>
            </a:r>
            <a:r>
              <a:rPr lang="fr-FR" sz="2400" dirty="0"/>
              <a:t> </a:t>
            </a:r>
            <a:r>
              <a:rPr lang="fr-FR" sz="2400" dirty="0" err="1"/>
              <a:t>von</a:t>
            </a:r>
            <a:r>
              <a:rPr lang="fr-FR" sz="2400" dirty="0"/>
              <a:t> der </a:t>
            </a:r>
            <a:r>
              <a:rPr lang="fr-FR" sz="2400" dirty="0" err="1"/>
              <a:t>Norm</a:t>
            </a:r>
            <a:r>
              <a:rPr lang="fr-FR" sz="2400" dirty="0"/>
              <a:t> </a:t>
            </a:r>
            <a:r>
              <a:rPr lang="fr-FR" sz="2400" dirty="0" err="1"/>
              <a:t>korrigieren</a:t>
            </a:r>
            <a:r>
              <a:rPr lang="fr-FR" sz="2400" dirty="0"/>
              <a:t> </a:t>
            </a:r>
            <a:r>
              <a:rPr lang="fr-FR" sz="2400" dirty="0" err="1"/>
              <a:t>und</a:t>
            </a:r>
            <a:r>
              <a:rPr lang="fr-FR" sz="2400" dirty="0"/>
              <a:t> den </a:t>
            </a:r>
            <a:r>
              <a:rPr lang="fr-FR" sz="2400" dirty="0" err="1"/>
              <a:t>Anormalen</a:t>
            </a:r>
            <a:r>
              <a:rPr lang="fr-FR" sz="2400" dirty="0"/>
              <a:t> (</a:t>
            </a:r>
            <a:r>
              <a:rPr lang="fr-FR" sz="2400" dirty="0" err="1"/>
              <a:t>wieder</a:t>
            </a:r>
            <a:r>
              <a:rPr lang="fr-FR" sz="2400" dirty="0"/>
              <a:t>) </a:t>
            </a:r>
            <a:r>
              <a:rPr lang="fr-FR" sz="2400" dirty="0" err="1"/>
              <a:t>wirtschaftlich</a:t>
            </a:r>
            <a:r>
              <a:rPr lang="fr-FR" sz="2400" dirty="0"/>
              <a:t> </a:t>
            </a:r>
            <a:r>
              <a:rPr lang="fr-FR" sz="2400" dirty="0" err="1"/>
              <a:t>produktiv</a:t>
            </a:r>
            <a:r>
              <a:rPr lang="fr-FR" sz="2400" dirty="0"/>
              <a:t> </a:t>
            </a:r>
            <a:r>
              <a:rPr lang="fr-FR" sz="2400" dirty="0" err="1"/>
              <a:t>machen</a:t>
            </a:r>
            <a:endParaRPr lang="fr-FR" sz="2400" noProof="0" dirty="0"/>
          </a:p>
          <a:p>
            <a:pPr marL="457200" indent="-457200">
              <a:lnSpc>
                <a:spcPct val="130000"/>
              </a:lnSpc>
              <a:spcAft>
                <a:spcPts val="3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 err="1"/>
              <a:t>Wenn</a:t>
            </a:r>
            <a:r>
              <a:rPr lang="fr-FR" sz="2400" dirty="0"/>
              <a:t> </a:t>
            </a:r>
            <a:r>
              <a:rPr lang="fr-FR" sz="2400" dirty="0" err="1"/>
              <a:t>wirtschaftliche</a:t>
            </a:r>
            <a:r>
              <a:rPr lang="fr-FR" sz="2400" dirty="0"/>
              <a:t> </a:t>
            </a:r>
            <a:r>
              <a:rPr lang="fr-FR" sz="2400" dirty="0" err="1"/>
              <a:t>Produktivität</a:t>
            </a:r>
            <a:r>
              <a:rPr lang="fr-FR" sz="2400" dirty="0"/>
              <a:t> </a:t>
            </a:r>
            <a:r>
              <a:rPr lang="fr-FR" sz="2400" dirty="0" err="1"/>
              <a:t>nicht</a:t>
            </a:r>
            <a:r>
              <a:rPr lang="fr-FR" sz="2400" dirty="0"/>
              <a:t> </a:t>
            </a:r>
            <a:r>
              <a:rPr lang="fr-FR" sz="2400" dirty="0" err="1"/>
              <a:t>mehr</a:t>
            </a:r>
            <a:r>
              <a:rPr lang="fr-FR" sz="2400" dirty="0"/>
              <a:t> </a:t>
            </a:r>
            <a:r>
              <a:rPr lang="fr-FR" sz="2400" dirty="0" err="1"/>
              <a:t>möglich</a:t>
            </a:r>
            <a:r>
              <a:rPr lang="fr-FR" sz="2400" dirty="0"/>
              <a:t>, </a:t>
            </a:r>
            <a:r>
              <a:rPr lang="fr-FR" sz="2400" dirty="0" err="1"/>
              <a:t>verhindern</a:t>
            </a:r>
            <a:r>
              <a:rPr lang="fr-FR" sz="2400" dirty="0"/>
              <a:t> </a:t>
            </a:r>
            <a:r>
              <a:rPr lang="fr-FR" sz="2400" dirty="0" err="1"/>
              <a:t>sie</a:t>
            </a:r>
            <a:r>
              <a:rPr lang="fr-FR" sz="2400" dirty="0"/>
              <a:t> </a:t>
            </a:r>
            <a:r>
              <a:rPr lang="fr-FR" sz="2400" dirty="0" err="1"/>
              <a:t>Interferenzen</a:t>
            </a:r>
            <a:r>
              <a:rPr lang="fr-FR" sz="2400" dirty="0"/>
              <a:t> mit der </a:t>
            </a:r>
            <a:r>
              <a:rPr lang="fr-FR" sz="2400" dirty="0" err="1"/>
              <a:t>allgemeinen</a:t>
            </a:r>
            <a:r>
              <a:rPr lang="fr-FR" sz="2400" dirty="0"/>
              <a:t> </a:t>
            </a:r>
            <a:r>
              <a:rPr lang="fr-FR" sz="2400" dirty="0" err="1"/>
              <a:t>wirtschaftlichen</a:t>
            </a:r>
            <a:r>
              <a:rPr lang="fr-FR" sz="2400" dirty="0"/>
              <a:t> </a:t>
            </a:r>
            <a:r>
              <a:rPr lang="fr-FR" sz="2400" dirty="0" err="1"/>
              <a:t>Produktivität</a:t>
            </a: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37342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8084" y="274638"/>
            <a:ext cx="6867836" cy="95410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 dirty="0">
                <a:solidFill>
                  <a:srgbClr val="7F7F7F"/>
                </a:solidFill>
              </a:rPr>
              <a:t>Zwei Organisationsprinzipien der </a:t>
            </a:r>
            <a:br>
              <a:rPr lang="fr-CH" sz="2800" b="1" dirty="0">
                <a:solidFill>
                  <a:srgbClr val="7F7F7F"/>
                </a:solidFill>
              </a:rPr>
            </a:br>
            <a:r>
              <a:rPr lang="fr-CH" sz="2800" b="1" dirty="0">
                <a:solidFill>
                  <a:srgbClr val="7F7F7F"/>
                </a:solidFill>
              </a:rPr>
              <a:t>modernen Disziplin und Selbstdisziplin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904145" y="2414007"/>
            <a:ext cx="2900546" cy="2507307"/>
            <a:chOff x="988811" y="2752671"/>
            <a:chExt cx="2900546" cy="2507307"/>
          </a:xfrm>
        </p:grpSpPr>
        <p:sp>
          <p:nvSpPr>
            <p:cNvPr id="2" name="Textfeld 1"/>
            <p:cNvSpPr txBox="1"/>
            <p:nvPr/>
          </p:nvSpPr>
          <p:spPr>
            <a:xfrm>
              <a:off x="1924915" y="4859868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/>
                <a:t>Der Blick</a:t>
              </a:r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811" y="2752671"/>
              <a:ext cx="2900546" cy="1682316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5944705" y="1954798"/>
            <a:ext cx="2262158" cy="3255327"/>
            <a:chOff x="6029371" y="2293462"/>
            <a:chExt cx="2262158" cy="3255327"/>
          </a:xfrm>
        </p:grpSpPr>
        <p:sp>
          <p:nvSpPr>
            <p:cNvPr id="5" name="Textfeld 4"/>
            <p:cNvSpPr txBox="1"/>
            <p:nvPr/>
          </p:nvSpPr>
          <p:spPr>
            <a:xfrm>
              <a:off x="6029371" y="4840903"/>
              <a:ext cx="2262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/>
                <a:t>Das Bekenntnis / </a:t>
              </a:r>
            </a:p>
            <a:p>
              <a:pPr algn="ctr"/>
              <a:r>
                <a:rPr lang="fr-CH" sz="2000" b="1" dirty="0"/>
                <a:t>Geständnis</a:t>
              </a: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467" y="2293462"/>
              <a:ext cx="1710981" cy="240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40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718371" y="274638"/>
            <a:ext cx="370726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Panoptikum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842808" y="1760491"/>
            <a:ext cx="6843992" cy="30777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Ideales Gefängnismodell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Zentrales Beobachtungsturm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Wächter können sehen, von Häftlingen aber nicht gesehen werden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Insassen: Gefühl der Beobachtung (Gestaltung der Wahrnehmung)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Der Blick in die Abwesenheit eines sehenden Subjekts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Selbstreguliertes Verhalten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49327"/>
            <a:ext cx="1712750" cy="2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1602943" y="1501018"/>
            <a:ext cx="1173415" cy="1617229"/>
            <a:chOff x="1602943" y="1501018"/>
            <a:chExt cx="1173415" cy="1617229"/>
          </a:xfrm>
        </p:grpSpPr>
        <p:pic>
          <p:nvPicPr>
            <p:cNvPr id="3" name="Bild 2" descr="Böse.png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43" y="1501018"/>
              <a:ext cx="1173415" cy="1177591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1880417" y="2748917"/>
              <a:ext cx="61846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Böse</a:t>
              </a:r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6278580" y="1501018"/>
            <a:ext cx="1196204" cy="1617229"/>
            <a:chOff x="6278580" y="1501018"/>
            <a:chExt cx="1196204" cy="1617229"/>
          </a:xfrm>
        </p:grpSpPr>
        <p:sp>
          <p:nvSpPr>
            <p:cNvPr id="5" name="Textfeld 4"/>
            <p:cNvSpPr txBox="1"/>
            <p:nvPr/>
          </p:nvSpPr>
          <p:spPr>
            <a:xfrm>
              <a:off x="6394394" y="2748917"/>
              <a:ext cx="96457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Verrückt</a:t>
              </a:r>
            </a:p>
          </p:txBody>
        </p:sp>
        <p:pic>
          <p:nvPicPr>
            <p:cNvPr id="6" name="Bild 5" descr="verruckten-mann-dancing-funny-ausdruck_1194-3289.jpg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4" r="16449" b="1826"/>
            <a:stretch/>
          </p:blipFill>
          <p:spPr>
            <a:xfrm>
              <a:off x="6278580" y="1501018"/>
              <a:ext cx="1196204" cy="11827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uppierung 10"/>
          <p:cNvGrpSpPr/>
          <p:nvPr/>
        </p:nvGrpSpPr>
        <p:grpSpPr>
          <a:xfrm>
            <a:off x="1848463" y="3118247"/>
            <a:ext cx="682374" cy="1598031"/>
            <a:chOff x="1848463" y="3118247"/>
            <a:chExt cx="682374" cy="1598031"/>
          </a:xfrm>
        </p:grpSpPr>
        <p:sp>
          <p:nvSpPr>
            <p:cNvPr id="7" name="Textfeld 6"/>
            <p:cNvSpPr txBox="1"/>
            <p:nvPr/>
          </p:nvSpPr>
          <p:spPr>
            <a:xfrm>
              <a:off x="1848463" y="4346948"/>
              <a:ext cx="68237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Justiz</a:t>
              </a:r>
            </a:p>
          </p:txBody>
        </p:sp>
        <p:cxnSp>
          <p:nvCxnSpPr>
            <p:cNvPr id="12" name="Gerade Verbindung 11"/>
            <p:cNvCxnSpPr>
              <a:stCxn id="4" idx="2"/>
              <a:endCxn id="7" idx="0"/>
            </p:cNvCxnSpPr>
            <p:nvPr/>
          </p:nvCxnSpPr>
          <p:spPr>
            <a:xfrm flipH="1">
              <a:off x="2189650" y="3118247"/>
              <a:ext cx="1" cy="122870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uppierung 12"/>
          <p:cNvGrpSpPr/>
          <p:nvPr/>
        </p:nvGrpSpPr>
        <p:grpSpPr>
          <a:xfrm>
            <a:off x="6266059" y="3118247"/>
            <a:ext cx="1221246" cy="1598031"/>
            <a:chOff x="6266059" y="3118247"/>
            <a:chExt cx="1221246" cy="1598031"/>
          </a:xfrm>
        </p:grpSpPr>
        <p:sp>
          <p:nvSpPr>
            <p:cNvPr id="8" name="Textfeld 7"/>
            <p:cNvSpPr txBox="1"/>
            <p:nvPr/>
          </p:nvSpPr>
          <p:spPr>
            <a:xfrm>
              <a:off x="6266059" y="4346948"/>
              <a:ext cx="12212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Psychiatrie</a:t>
              </a:r>
            </a:p>
          </p:txBody>
        </p:sp>
        <p:cxnSp>
          <p:nvCxnSpPr>
            <p:cNvPr id="14" name="Gerade Verbindung 13"/>
            <p:cNvCxnSpPr>
              <a:stCxn id="5" idx="2"/>
              <a:endCxn id="8" idx="0"/>
            </p:cNvCxnSpPr>
            <p:nvPr/>
          </p:nvCxnSpPr>
          <p:spPr>
            <a:xfrm flipH="1">
              <a:off x="6876682" y="3118247"/>
              <a:ext cx="1" cy="122870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9" name="Gekrümmte Verbindung 18"/>
          <p:cNvCxnSpPr>
            <a:stCxn id="4" idx="2"/>
            <a:endCxn id="8" idx="1"/>
          </p:cNvCxnSpPr>
          <p:nvPr/>
        </p:nvCxnSpPr>
        <p:spPr>
          <a:xfrm rot="16200000" flipH="1">
            <a:off x="3521172" y="1786726"/>
            <a:ext cx="1413366" cy="4076408"/>
          </a:xfrm>
          <a:prstGeom prst="curvedConnector2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7474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7F7F7F"/>
                </a:solidFill>
              </a:rPr>
              <a:t>Doppelung</a:t>
            </a:r>
            <a:r>
              <a:rPr lang="fr-FR" b="1" dirty="0">
                <a:solidFill>
                  <a:srgbClr val="7F7F7F"/>
                </a:solidFill>
              </a:rPr>
              <a:t> (doublage)</a:t>
            </a:r>
            <a:endParaRPr lang="fr-FR" b="1" noProof="0" dirty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04951" y="1730799"/>
            <a:ext cx="5881849" cy="3327970"/>
          </a:xfrm>
        </p:spPr>
        <p:txBody>
          <a:bodyPr/>
          <a:lstStyle/>
          <a:p>
            <a:pPr marL="285750" indent="-285750">
              <a:lnSpc>
                <a:spcPct val="140000"/>
              </a:lnSpc>
              <a:buClr>
                <a:srgbClr val="EA81E9"/>
              </a:buClr>
              <a:buFont typeface="Arial"/>
              <a:buChar char="•"/>
            </a:pPr>
            <a:r>
              <a:rPr lang="de-DE" sz="2000" dirty="0"/>
              <a:t>Hauptfunktion (Gutachten)-Psychiatrie ist eine «Doppelung» (</a:t>
            </a:r>
            <a:r>
              <a:rPr lang="de-DE" sz="2000" dirty="0" err="1"/>
              <a:t>doublage</a:t>
            </a:r>
            <a:r>
              <a:rPr lang="de-DE" sz="2000" dirty="0"/>
              <a:t>) des Delikts </a:t>
            </a:r>
          </a:p>
          <a:p>
            <a:pPr marL="285750" indent="-285750">
              <a:lnSpc>
                <a:spcPct val="140000"/>
              </a:lnSpc>
              <a:buClr>
                <a:srgbClr val="EA81E9"/>
              </a:buClr>
              <a:buFont typeface="Arial"/>
              <a:buChar char="•"/>
            </a:pPr>
            <a:r>
              <a:rPr lang="fr-FR" sz="2000" dirty="0" err="1"/>
              <a:t>durch</a:t>
            </a:r>
            <a:r>
              <a:rPr lang="fr-FR" sz="2000" dirty="0"/>
              <a:t> </a:t>
            </a:r>
            <a:r>
              <a:rPr lang="fr-FR" sz="2000" dirty="0" err="1"/>
              <a:t>eine</a:t>
            </a:r>
            <a:r>
              <a:rPr lang="fr-FR" sz="2000" dirty="0"/>
              <a:t> </a:t>
            </a:r>
            <a:r>
              <a:rPr lang="fr-FR" sz="2000" dirty="0" err="1"/>
              <a:t>weitere</a:t>
            </a:r>
            <a:r>
              <a:rPr lang="fr-FR" sz="2000" dirty="0"/>
              <a:t> </a:t>
            </a:r>
            <a:r>
              <a:rPr lang="fr-FR" sz="2000" dirty="0" err="1"/>
              <a:t>Serie</a:t>
            </a:r>
            <a:r>
              <a:rPr lang="fr-FR" sz="2000" dirty="0"/>
              <a:t> </a:t>
            </a:r>
            <a:r>
              <a:rPr lang="fr-FR" sz="2000" dirty="0" err="1"/>
              <a:t>von</a:t>
            </a:r>
            <a:r>
              <a:rPr lang="fr-FR" sz="2000" dirty="0"/>
              <a:t> </a:t>
            </a:r>
            <a:r>
              <a:rPr lang="fr-FR" sz="2000" dirty="0" err="1"/>
              <a:t>Dingen</a:t>
            </a:r>
            <a:r>
              <a:rPr lang="fr-FR" sz="2000" dirty="0"/>
              <a:t>, die </a:t>
            </a:r>
            <a:r>
              <a:rPr lang="fr-FR" sz="2000" dirty="0" err="1"/>
              <a:t>nicht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Delikt</a:t>
            </a:r>
            <a:r>
              <a:rPr lang="fr-FR" sz="2000" dirty="0"/>
              <a:t> </a:t>
            </a:r>
            <a:r>
              <a:rPr lang="fr-FR" sz="2000" dirty="0" err="1"/>
              <a:t>selber</a:t>
            </a:r>
            <a:r>
              <a:rPr lang="fr-FR" sz="2000" dirty="0"/>
              <a:t> </a:t>
            </a:r>
            <a:r>
              <a:rPr lang="fr-FR" sz="2000" dirty="0" err="1"/>
              <a:t>sind</a:t>
            </a:r>
            <a:endParaRPr lang="de-DE" sz="2000" dirty="0"/>
          </a:p>
          <a:p>
            <a:pPr marL="285750" indent="-285750">
              <a:lnSpc>
                <a:spcPct val="140000"/>
              </a:lnSpc>
              <a:buClr>
                <a:srgbClr val="EA81E9"/>
              </a:buClr>
              <a:buFont typeface="Arial"/>
              <a:buChar char="•"/>
            </a:pPr>
            <a:r>
              <a:rPr lang="de-DE" sz="2000" dirty="0"/>
              <a:t>≈ Kausalerklärung</a:t>
            </a:r>
          </a:p>
          <a:p>
            <a:pPr marL="544513" lvl="1" indent="-279400">
              <a:lnSpc>
                <a:spcPct val="140000"/>
              </a:lnSpc>
              <a:buClr>
                <a:srgbClr val="EA81E9"/>
              </a:buClr>
              <a:buFont typeface="Arial"/>
              <a:buChar char="•"/>
            </a:pPr>
            <a:r>
              <a:rPr lang="de-DE" sz="2000" dirty="0"/>
              <a:t>Serie von Verhaltensweisen, </a:t>
            </a:r>
            <a:r>
              <a:rPr lang="de-DE" sz="2000" dirty="0" err="1"/>
              <a:t>Seinsweisen</a:t>
            </a:r>
            <a:r>
              <a:rPr lang="de-DE" sz="2000" dirty="0"/>
              <a:t>, Ausgangspunkt des Delikts</a:t>
            </a:r>
          </a:p>
          <a:p>
            <a:pPr>
              <a:lnSpc>
                <a:spcPct val="140000"/>
              </a:lnSpc>
              <a:buClr>
                <a:srgbClr val="EA81E9"/>
              </a:buClr>
            </a:pPr>
            <a:endParaRPr lang="de-DE" sz="2000" dirty="0"/>
          </a:p>
        </p:txBody>
      </p:sp>
      <p:pic>
        <p:nvPicPr>
          <p:cNvPr id="4" name="Bild 3" descr="326bfe14cacb8ef3f6b56f445e6b5e54--white-photography-photography-ideas.jp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2"/>
          <a:stretch/>
        </p:blipFill>
        <p:spPr>
          <a:xfrm>
            <a:off x="0" y="1751659"/>
            <a:ext cx="2637492" cy="3286251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69087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7F7F7F"/>
                </a:solidFill>
              </a:rPr>
              <a:t>Doppelung</a:t>
            </a:r>
            <a:r>
              <a:rPr lang="fr-FR" b="1" dirty="0">
                <a:solidFill>
                  <a:srgbClr val="7F7F7F"/>
                </a:solidFill>
              </a:rPr>
              <a:t> (doublage)</a:t>
            </a:r>
            <a:endParaRPr lang="fr-FR" b="1" noProof="0" dirty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04951" y="2016514"/>
            <a:ext cx="5881849" cy="3021875"/>
          </a:xfrm>
        </p:spPr>
        <p:txBody>
          <a:bodyPr/>
          <a:lstStyle/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Richter </a:t>
            </a:r>
            <a:r>
              <a:rPr lang="fr-FR" sz="2000" dirty="0" err="1"/>
              <a:t>verurteilt</a:t>
            </a:r>
            <a:r>
              <a:rPr lang="fr-FR" sz="2000" dirty="0"/>
              <a:t> </a:t>
            </a:r>
            <a:r>
              <a:rPr lang="fr-FR" sz="2000" dirty="0" err="1"/>
              <a:t>aufgrund</a:t>
            </a:r>
            <a:r>
              <a:rPr lang="fr-FR" sz="2000" dirty="0"/>
              <a:t> </a:t>
            </a:r>
            <a:r>
              <a:rPr lang="fr-FR" sz="2000" dirty="0" err="1"/>
              <a:t>Gutachtens</a:t>
            </a:r>
            <a:r>
              <a:rPr lang="fr-FR" sz="2000" dirty="0"/>
              <a:t> </a:t>
            </a:r>
            <a:r>
              <a:rPr lang="fr-FR" sz="2000" dirty="0" err="1"/>
              <a:t>nicht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Delikt</a:t>
            </a:r>
            <a:endParaRPr lang="fr-FR" sz="2000" dirty="0"/>
          </a:p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 err="1"/>
              <a:t>sondern</a:t>
            </a:r>
            <a:r>
              <a:rPr lang="fr-FR" sz="2000" dirty="0"/>
              <a:t> die </a:t>
            </a:r>
            <a:r>
              <a:rPr lang="fr-FR" sz="2000" dirty="0" err="1"/>
              <a:t>abweichende</a:t>
            </a:r>
            <a:r>
              <a:rPr lang="fr-FR" sz="2000" dirty="0"/>
              <a:t> </a:t>
            </a:r>
            <a:r>
              <a:rPr lang="fr-FR" sz="2000" dirty="0" err="1"/>
              <a:t>Verhaltensweise</a:t>
            </a:r>
            <a:r>
              <a:rPr lang="fr-FR" sz="2000" dirty="0"/>
              <a:t>, die </a:t>
            </a:r>
            <a:r>
              <a:rPr lang="fr-FR" sz="2000" dirty="0" err="1"/>
              <a:t>als</a:t>
            </a:r>
            <a:r>
              <a:rPr lang="fr-FR" sz="2000" dirty="0"/>
              <a:t> </a:t>
            </a:r>
            <a:r>
              <a:rPr lang="fr-FR" sz="2000" dirty="0" err="1"/>
              <a:t>Ursache</a:t>
            </a:r>
            <a:r>
              <a:rPr lang="fr-FR" sz="2000" dirty="0"/>
              <a:t> des </a:t>
            </a:r>
            <a:r>
              <a:rPr lang="fr-FR" sz="2000" dirty="0" err="1"/>
              <a:t>Verbrechens</a:t>
            </a:r>
            <a:r>
              <a:rPr lang="fr-FR" sz="2000" dirty="0"/>
              <a:t> </a:t>
            </a:r>
            <a:r>
              <a:rPr lang="fr-FR" sz="2000" dirty="0" err="1"/>
              <a:t>dargestellt</a:t>
            </a:r>
            <a:r>
              <a:rPr lang="fr-FR" sz="2000" dirty="0"/>
              <a:t> </a:t>
            </a:r>
            <a:r>
              <a:rPr lang="fr-FR" sz="2000" dirty="0" err="1"/>
              <a:t>wird</a:t>
            </a:r>
            <a:r>
              <a:rPr lang="fr-FR" sz="2000" dirty="0"/>
              <a:t> </a:t>
            </a:r>
          </a:p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2000" dirty="0"/>
              <a:t>= </a:t>
            </a:r>
            <a:r>
              <a:rPr lang="fr-FR" sz="2000" dirty="0" err="1"/>
              <a:t>psychologische</a:t>
            </a:r>
            <a:r>
              <a:rPr lang="fr-FR" sz="2000" dirty="0"/>
              <a:t> </a:t>
            </a:r>
            <a:r>
              <a:rPr lang="fr-FR" sz="2000" dirty="0" err="1"/>
              <a:t>oder</a:t>
            </a:r>
            <a:r>
              <a:rPr lang="fr-FR" sz="2000" dirty="0"/>
              <a:t> </a:t>
            </a:r>
            <a:r>
              <a:rPr lang="fr-FR" sz="2000" dirty="0" err="1"/>
              <a:t>moralische</a:t>
            </a:r>
            <a:r>
              <a:rPr lang="fr-FR" sz="2000" dirty="0"/>
              <a:t> Doublette</a:t>
            </a:r>
            <a:endParaRPr lang="de-DE" sz="2000" dirty="0"/>
          </a:p>
        </p:txBody>
      </p:sp>
      <p:pic>
        <p:nvPicPr>
          <p:cNvPr id="5" name="Bild 4" descr="richter-mit-hammer-getty-images_ng_image_full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21856"/>
          <a:stretch/>
        </p:blipFill>
        <p:spPr>
          <a:xfrm>
            <a:off x="0" y="2036869"/>
            <a:ext cx="2748638" cy="284799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65957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noProof="0" dirty="0">
                <a:solidFill>
                  <a:srgbClr val="7F7F7F"/>
                </a:solidFill>
              </a:rPr>
              <a:t>Donc </a:t>
            </a:r>
            <a:r>
              <a:rPr lang="mr-IN" sz="4400" b="1" noProof="0" dirty="0">
                <a:solidFill>
                  <a:srgbClr val="7F7F7F"/>
                </a:solidFill>
              </a:rPr>
              <a:t>…</a:t>
            </a:r>
            <a:endParaRPr lang="fr-FR" sz="4400" b="1" noProof="0" dirty="0">
              <a:solidFill>
                <a:srgbClr val="7F7F7F"/>
              </a:solidFill>
            </a:endParaRPr>
          </a:p>
        </p:txBody>
      </p:sp>
      <p:pic>
        <p:nvPicPr>
          <p:cNvPr id="5" name="Bild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631"/>
            <a:ext cx="3067784" cy="221949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3415637" y="2688314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3600"/>
              </a:spcAft>
              <a:buClr>
                <a:srgbClr val="FF6FCF"/>
              </a:buClr>
            </a:pPr>
            <a:r>
              <a:rPr lang="de-CH" dirty="0"/>
              <a:t>Das Dispositiv Psychiatrie ist ein „Auswuchs“ der Strafjustiz</a:t>
            </a:r>
          </a:p>
        </p:txBody>
      </p:sp>
    </p:spTree>
    <p:extLst>
      <p:ext uri="{BB962C8B-B14F-4D97-AF65-F5344CB8AC3E}">
        <p14:creationId xmlns:p14="http://schemas.microsoft.com/office/powerpoint/2010/main" val="33280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271626" y="3988009"/>
            <a:ext cx="3629102" cy="1256322"/>
          </a:xfrm>
          <a:prstGeom prst="ellipse">
            <a:avLst/>
          </a:prstGeom>
          <a:solidFill>
            <a:srgbClr val="C0504D">
              <a:alpha val="23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 descr="Böse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43" y="1501018"/>
            <a:ext cx="1173415" cy="11775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80417" y="2748917"/>
            <a:ext cx="6184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Böse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94394" y="2748917"/>
            <a:ext cx="9645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Verrückt</a:t>
            </a:r>
          </a:p>
        </p:txBody>
      </p:sp>
      <p:pic>
        <p:nvPicPr>
          <p:cNvPr id="6" name="Bild 5" descr="verruckten-mann-dancing-funny-ausdruck_1194-3289.jp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6449" b="1826"/>
          <a:stretch/>
        </p:blipFill>
        <p:spPr>
          <a:xfrm>
            <a:off x="6278580" y="1501018"/>
            <a:ext cx="1196204" cy="118277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848463" y="4346948"/>
            <a:ext cx="6823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Justiz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66059" y="4346948"/>
            <a:ext cx="12212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Psychiatrie</a:t>
            </a:r>
          </a:p>
        </p:txBody>
      </p: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4" idx="2"/>
            <a:endCxn id="7" idx="0"/>
          </p:cNvCxnSpPr>
          <p:nvPr/>
        </p:nvCxnSpPr>
        <p:spPr>
          <a:xfrm flipH="1">
            <a:off x="2189650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13"/>
          <p:cNvCxnSpPr>
            <a:stCxn id="5" idx="2"/>
            <a:endCxn id="8" idx="0"/>
          </p:cNvCxnSpPr>
          <p:nvPr/>
        </p:nvCxnSpPr>
        <p:spPr>
          <a:xfrm flipH="1">
            <a:off x="6876682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Oval 15"/>
          <p:cNvSpPr/>
          <p:nvPr/>
        </p:nvSpPr>
        <p:spPr>
          <a:xfrm>
            <a:off x="4226414" y="3988009"/>
            <a:ext cx="3629102" cy="1256322"/>
          </a:xfrm>
          <a:prstGeom prst="ellipse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-4019468" y="194160"/>
            <a:ext cx="17616660" cy="92287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7F7F7F"/>
                </a:solidFill>
              </a:defRPr>
            </a:lvl1pPr>
          </a:lstStyle>
          <a:p>
            <a:r>
              <a:rPr lang="de-DE" sz="2400"/>
              <a:t>Allgemeines Verständnis: </a:t>
            </a:r>
          </a:p>
          <a:p>
            <a:r>
              <a:rPr lang="de-DE" sz="2400"/>
              <a:t>Justiz rekrutiert Psychiatrie, kolonialisiert Psychiatrie</a:t>
            </a:r>
          </a:p>
        </p:txBody>
      </p:sp>
    </p:spTree>
    <p:extLst>
      <p:ext uri="{BB962C8B-B14F-4D97-AF65-F5344CB8AC3E}">
        <p14:creationId xmlns:p14="http://schemas.microsoft.com/office/powerpoint/2010/main" val="263685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271626" y="3988009"/>
            <a:ext cx="7237374" cy="1256322"/>
          </a:xfrm>
          <a:prstGeom prst="ellipse">
            <a:avLst/>
          </a:prstGeom>
          <a:gradFill flip="none" rotWithShape="1">
            <a:gsLst>
              <a:gs pos="0">
                <a:srgbClr val="C0504D">
                  <a:alpha val="23000"/>
                </a:srgbClr>
              </a:gs>
              <a:gs pos="100000">
                <a:srgbClr val="FFFFFF">
                  <a:alpha val="23000"/>
                </a:srgbClr>
              </a:gs>
              <a:gs pos="99000">
                <a:schemeClr val="accent1">
                  <a:alpha val="64000"/>
                </a:schemeClr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 descr="Böse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43" y="1501018"/>
            <a:ext cx="1173415" cy="11775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80417" y="2748917"/>
            <a:ext cx="6184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Böse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94394" y="2748917"/>
            <a:ext cx="9645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Verrückt</a:t>
            </a:r>
          </a:p>
        </p:txBody>
      </p:sp>
      <p:pic>
        <p:nvPicPr>
          <p:cNvPr id="6" name="Bild 5" descr="verruckten-mann-dancing-funny-ausdruck_1194-3289.jp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6449" b="1826"/>
          <a:stretch/>
        </p:blipFill>
        <p:spPr>
          <a:xfrm>
            <a:off x="6278580" y="1501018"/>
            <a:ext cx="1196204" cy="118277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848463" y="4346948"/>
            <a:ext cx="6823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Justiz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66059" y="4346948"/>
            <a:ext cx="12212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Psychiatrie</a:t>
            </a:r>
          </a:p>
        </p:txBody>
      </p:sp>
      <p:cxnSp>
        <p:nvCxnSpPr>
          <p:cNvPr id="10" name="Gerade Verbindung 9"/>
          <p:cNvCxnSpPr>
            <a:stCxn id="6" idx="1"/>
            <a:endCxn id="3" idx="3"/>
          </p:cNvCxnSpPr>
          <p:nvPr/>
        </p:nvCxnSpPr>
        <p:spPr>
          <a:xfrm flipH="1" flipV="1">
            <a:off x="2776358" y="2089814"/>
            <a:ext cx="3502222" cy="2590"/>
          </a:xfrm>
          <a:prstGeom prst="line">
            <a:avLst/>
          </a:prstGeom>
          <a:noFill/>
          <a:ln w="25400" cap="flat">
            <a:solidFill>
              <a:srgbClr val="95B3D7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4" idx="2"/>
            <a:endCxn id="7" idx="0"/>
          </p:cNvCxnSpPr>
          <p:nvPr/>
        </p:nvCxnSpPr>
        <p:spPr>
          <a:xfrm flipH="1">
            <a:off x="2189650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13"/>
          <p:cNvCxnSpPr>
            <a:stCxn id="5" idx="2"/>
            <a:endCxn id="8" idx="0"/>
          </p:cNvCxnSpPr>
          <p:nvPr/>
        </p:nvCxnSpPr>
        <p:spPr>
          <a:xfrm flipH="1">
            <a:off x="6876682" y="3118247"/>
            <a:ext cx="1" cy="122870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feld 16"/>
          <p:cNvSpPr txBox="1"/>
          <p:nvPr/>
        </p:nvSpPr>
        <p:spPr>
          <a:xfrm>
            <a:off x="1271626" y="226528"/>
            <a:ext cx="6472082" cy="4616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Foucault: </a:t>
            </a:r>
            <a:r>
              <a:rPr lang="fr-FR" dirty="0" err="1"/>
              <a:t>Justiz</a:t>
            </a:r>
            <a:r>
              <a:rPr lang="fr-FR" dirty="0"/>
              <a:t> </a:t>
            </a:r>
            <a:r>
              <a:rPr lang="fr-FR" dirty="0" err="1"/>
              <a:t>generiert</a:t>
            </a:r>
            <a:r>
              <a:rPr lang="fr-FR" dirty="0"/>
              <a:t> Psychiatrie</a:t>
            </a:r>
          </a:p>
        </p:txBody>
      </p:sp>
    </p:spTree>
    <p:extLst>
      <p:ext uri="{BB962C8B-B14F-4D97-AF65-F5344CB8AC3E}">
        <p14:creationId xmlns:p14="http://schemas.microsoft.com/office/powerpoint/2010/main" val="263685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762000" y="0"/>
            <a:ext cx="1" cy="83820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855662" y="431097"/>
            <a:ext cx="7937501" cy="754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fr-CH" sz="3600" b="1" dirty="0">
                <a:solidFill>
                  <a:srgbClr val="7F7F7F"/>
                </a:solidFill>
              </a:rPr>
              <a:t>Michel Foucault</a:t>
            </a:r>
            <a:endParaRPr sz="3600" b="1" dirty="0">
              <a:solidFill>
                <a:srgbClr val="7F7F7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2539806" y="1460876"/>
            <a:ext cx="6139057" cy="379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/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404040"/>
                </a:solidFill>
              </a:rPr>
              <a:t>*15.10.1926 Poitiers - ♰ 25.6.1984 Paris</a:t>
            </a: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1970 - 1984, Collège de France : “Histoire des systèmes de pensée”</a:t>
            </a: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Meist zitierter Philologe</a:t>
            </a: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2 Suizidversuche, Psychotherapie</a:t>
            </a:r>
          </a:p>
          <a:p>
            <a:pPr marL="890588" lvl="1" indent="-165100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 ➛ Studium der Psychologie + Philosophie</a:t>
            </a:r>
          </a:p>
        </p:txBody>
      </p:sp>
      <p:pic>
        <p:nvPicPr>
          <p:cNvPr id="2" name="Bild 1" descr="foucaulta27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9"/>
          <a:stretch/>
        </p:blipFill>
        <p:spPr>
          <a:xfrm>
            <a:off x="0" y="1591070"/>
            <a:ext cx="2348138" cy="3423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00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6733" y="274638"/>
            <a:ext cx="2890535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4400" b="1">
                <a:solidFill>
                  <a:srgbClr val="7F7F7F"/>
                </a:solidFill>
              </a:rPr>
              <a:t>Dispositiv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4"/>
            <a:ext cx="8229600" cy="32966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/>
              <a:t>„.. ein entschieden heterogenes Ensemble, das Diskurse, Institutionen, architekturale Einrichtungen, reglementierende Entscheidungen, Gesetze, administrative Maßnahmen, wissenschaftliche Aussagen, philosophische, moralische oder philanthropische Lehrsätze, kurz: Gesagtes ebenso wohl wie Ungesagtes umfasst.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/>
              <a:t>… es gibt zwischen diesen Elementen, ob diskursiv oder nicht, ein Spiel von Positionswechseln und Funktionsveränderungen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400"/>
              <a:t>… Formation, deren Hauptfunktion zu einem gegebenen historischen Zeitpunkt darin bestanden hat, auf einen Notstand (urgence) zu antworten “</a:t>
            </a:r>
          </a:p>
        </p:txBody>
      </p:sp>
    </p:spTree>
    <p:extLst>
      <p:ext uri="{BB962C8B-B14F-4D97-AF65-F5344CB8AC3E}">
        <p14:creationId xmlns:p14="http://schemas.microsoft.com/office/powerpoint/2010/main" val="410429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868" y="274638"/>
            <a:ext cx="6424280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>
                <a:solidFill>
                  <a:srgbClr val="7F7F7F"/>
                </a:solidFill>
              </a:rPr>
              <a:t>Grosse Transformation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7589" y="1638091"/>
            <a:ext cx="8229600" cy="10092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 algn="ctr">
              <a:lnSpc>
                <a:spcPct val="120000"/>
              </a:lnSpc>
            </a:pPr>
            <a:r>
              <a:rPr lang="fr-CH" sz="2000" dirty="0">
                <a:latin typeface="Univers Medium" pitchFamily="-84" charset="0"/>
                <a:cs typeface="Arial" pitchFamily="34" charset="0"/>
              </a:rPr>
              <a:t>Altes Recht des Souveräns über Leben und des Tod ersetzt durch die Verwaltung der Körper</a:t>
            </a:r>
            <a:endParaRPr lang="fr-CH" sz="2000" b="1" dirty="0">
              <a:latin typeface="Univers Medium" pitchFamily="-8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4141" y="3372812"/>
            <a:ext cx="2216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spcAft>
                <a:spcPts val="600"/>
              </a:spcAft>
              <a:buClr>
                <a:schemeClr val="accent2"/>
              </a:buClr>
            </a:pPr>
            <a:r>
              <a:rPr lang="fr-CH" sz="1400" b="1" dirty="0">
                <a:latin typeface="Univers Medium"/>
                <a:cs typeface="Univers Medium"/>
              </a:rPr>
              <a:t>Zuvor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Verurteilter ist Eigentum des Königs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Sicherheit Territorium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772718" y="3373235"/>
            <a:ext cx="2792727" cy="15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spcAft>
                <a:spcPts val="600"/>
              </a:spcAft>
              <a:buClr>
                <a:schemeClr val="accent2"/>
              </a:buClr>
            </a:pPr>
            <a:r>
              <a:rPr lang="fr-CH" sz="1400" b="1" dirty="0">
                <a:latin typeface="Univers Medium"/>
                <a:cs typeface="Univers Medium"/>
              </a:rPr>
              <a:t>Danach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Verurteilter is Eigentum der Gesellschaft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Norm, Nutzen</a:t>
            </a:r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H" sz="1400" dirty="0">
                <a:latin typeface="Univers Medium"/>
                <a:cs typeface="Univers Medium"/>
              </a:rPr>
              <a:t>Verwaltung der Bevölkerung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2860429" y="3643692"/>
            <a:ext cx="2786082" cy="970409"/>
            <a:chOff x="3043872" y="3897690"/>
            <a:chExt cx="2786082" cy="970409"/>
          </a:xfrm>
        </p:grpSpPr>
        <p:cxnSp>
          <p:nvCxnSpPr>
            <p:cNvPr id="6" name="Connecteur droit avec flèche 7"/>
            <p:cNvCxnSpPr/>
            <p:nvPr/>
          </p:nvCxnSpPr>
          <p:spPr>
            <a:xfrm>
              <a:off x="3043872" y="4382100"/>
              <a:ext cx="2786082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bgerundetes Rechteck 6"/>
            <p:cNvSpPr/>
            <p:nvPr/>
          </p:nvSpPr>
          <p:spPr>
            <a:xfrm>
              <a:off x="3749702" y="3897690"/>
              <a:ext cx="1368152" cy="970409"/>
            </a:xfrm>
            <a:prstGeom prst="roundRect">
              <a:avLst/>
            </a:prstGeom>
            <a:solidFill>
              <a:srgbClr val="468B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800" dirty="0"/>
                <a:t>Klassik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50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4" grpId="0" build="p" bldLvl="5"/>
      <p:bldP spid="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90" y="274638"/>
            <a:ext cx="1762021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Folter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784616" y="1548805"/>
            <a:ext cx="5734333" cy="3262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Bis Mitte 18. Jh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Spektakuläre (im wahrsten Sinne des Wortes) Peinigung der Körper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Absichtliche Schmerzen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Körpermarkierung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/>
              <a:t>Spektakuläre Darstellung der persönlichen Macht des Souveräns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5511"/>
            <a:ext cx="2564989" cy="20290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253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8016" y="274638"/>
            <a:ext cx="7867985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Das</a:t>
            </a:r>
            <a:r>
              <a:rPr lang="fr-FR" sz="4400" b="1" dirty="0">
                <a:solidFill>
                  <a:srgbClr val="7F7F7F"/>
                </a:solidFill>
              </a:rPr>
              <a:t> </a:t>
            </a:r>
            <a:r>
              <a:rPr lang="fr-FR" sz="4400" b="1" dirty="0" err="1">
                <a:solidFill>
                  <a:srgbClr val="7F7F7F"/>
                </a:solidFill>
              </a:rPr>
              <a:t>Spektakel</a:t>
            </a:r>
            <a:r>
              <a:rPr lang="fr-FR" sz="4400" b="1" dirty="0">
                <a:solidFill>
                  <a:srgbClr val="7F7F7F"/>
                </a:solidFill>
              </a:rPr>
              <a:t> des </a:t>
            </a:r>
            <a:r>
              <a:rPr lang="fr-FR" sz="4400" b="1" dirty="0" err="1">
                <a:solidFill>
                  <a:srgbClr val="7F7F7F"/>
                </a:solidFill>
              </a:rPr>
              <a:t>Schaffots</a:t>
            </a:r>
            <a:endParaRPr lang="fr-FR" sz="4400" b="1" dirty="0">
              <a:solidFill>
                <a:srgbClr val="7F7F7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303510" y="1504253"/>
            <a:ext cx="6175896" cy="40934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Font typeface="Arial"/>
              <a:buChar char="•"/>
            </a:pPr>
            <a:r>
              <a:rPr lang="fr-FR" sz="2000" dirty="0"/>
              <a:t>Im </a:t>
            </a:r>
            <a:r>
              <a:rPr lang="fr-FR" sz="2000" dirty="0" err="1"/>
              <a:t>kleinsten</a:t>
            </a:r>
            <a:r>
              <a:rPr lang="fr-FR" sz="2000" dirty="0"/>
              <a:t> </a:t>
            </a:r>
            <a:r>
              <a:rPr lang="fr-FR" sz="2000" dirty="0" err="1"/>
              <a:t>Verbrechen</a:t>
            </a:r>
            <a:r>
              <a:rPr lang="fr-FR" sz="2000" dirty="0"/>
              <a:t> </a:t>
            </a:r>
            <a:r>
              <a:rPr lang="fr-FR" sz="2000" dirty="0" err="1"/>
              <a:t>liegt</a:t>
            </a:r>
            <a:r>
              <a:rPr lang="fr-FR" sz="2000" dirty="0"/>
              <a:t> </a:t>
            </a:r>
            <a:r>
              <a:rPr lang="fr-FR" sz="2000" dirty="0" err="1"/>
              <a:t>ein</a:t>
            </a:r>
            <a:r>
              <a:rPr lang="fr-FR" sz="2000" dirty="0"/>
              <a:t> </a:t>
            </a:r>
            <a:r>
              <a:rPr lang="fr-FR" sz="2000" dirty="0" err="1"/>
              <a:t>Stück</a:t>
            </a:r>
            <a:r>
              <a:rPr lang="fr-FR" sz="2000" dirty="0"/>
              <a:t> </a:t>
            </a:r>
            <a:r>
              <a:rPr lang="fr-FR" sz="2000" dirty="0" err="1"/>
              <a:t>Königsmord</a:t>
            </a:r>
            <a:endParaRPr lang="fr-CH" sz="20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Hinrichtung = soziopolitische Rehabilitation des verwundeten Herrschers (Reaktivierung seiner Macht)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i="1" dirty="0"/>
              <a:t>unverhältnismässiges</a:t>
            </a:r>
            <a:r>
              <a:rPr lang="fr-CH" sz="2000" dirty="0"/>
              <a:t> Spektakel, um das Ungleichgewicht zu Gunsten des Herrschers zu betonen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Heftigen Reaktion wesentlich, um zu betonen, dass der Staat weiterhin an der Macht ist</a:t>
            </a:r>
          </a:p>
        </p:txBody>
      </p:sp>
      <p:pic>
        <p:nvPicPr>
          <p:cNvPr id="212994" name="Picture 2" descr="http://www.executedtoday.com/images/Cartouche_exec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912"/>
            <a:ext cx="2021557" cy="153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46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Macintosh PowerPoint</Application>
  <PresentationFormat>On-screen Show (4:3)</PresentationFormat>
  <Paragraphs>125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Univers Medium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Dispositiv</vt:lpstr>
      <vt:lpstr>Grosse Transformation</vt:lpstr>
      <vt:lpstr>Folter</vt:lpstr>
      <vt:lpstr>Das Spektakel des Schaffots</vt:lpstr>
      <vt:lpstr>PowerPoint Presentation</vt:lpstr>
      <vt:lpstr>Der Körper</vt:lpstr>
      <vt:lpstr>Macht/Wissen</vt:lpstr>
      <vt:lpstr>PowerPoint Presentation</vt:lpstr>
      <vt:lpstr>Konzept der Geistesstörung</vt:lpstr>
      <vt:lpstr>Monster</vt:lpstr>
      <vt:lpstr>Was ist ein Anormaler?</vt:lpstr>
      <vt:lpstr>Behandlung der Anormalen</vt:lpstr>
      <vt:lpstr>Zwei Organisationsprinzipien der  modernen Disziplin und Selbstdisziplin</vt:lpstr>
      <vt:lpstr>Panoptikum</vt:lpstr>
      <vt:lpstr>Doppelung (doublage)</vt:lpstr>
      <vt:lpstr>Doppelung (doublage)</vt:lpstr>
      <vt:lpstr>Donc 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Daniele Fabio Zullino</cp:lastModifiedBy>
  <cp:revision>1145</cp:revision>
  <dcterms:modified xsi:type="dcterms:W3CDTF">2025-07-08T20:07:14Z</dcterms:modified>
  <cp:category/>
</cp:coreProperties>
</file>